
<file path=[Content_Types].xml><?xml version="1.0" encoding="utf-8"?>
<Types xmlns="http://schemas.openxmlformats.org/package/2006/content-types">
  <Default Extension="jpeg" ContentType="image/jpeg"/>
  <Default Extension="rels" ContentType="application/vnd.openxmlformats-package.relationships+xml"/>
  <Default Extension="xlsx" ContentType="application/vnd.openxmlformats-officedocument.spreadsheetml.sheet"/>
  <Default Extension="xml" ContentType="application/xml"/>
  <Override PartName="/word/document.xml" ContentType="application/vnd.openxmlformats-officedocument.wordprocessingml.document.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charts/chart1.xml" ContentType="application/vnd.openxmlformats-officedocument.drawingml.chart+xml"/>
  <Override PartName="/word/charts/style1.xml" ContentType="application/vnd.ms-office.chartstyle+xml"/>
  <Override PartName="/word/charts/colors1.xml" ContentType="application/vnd.ms-office.chartcolorstyle+xml"/>
  <Override PartName="/word/theme/themeOverride1.xml" ContentType="application/vnd.openxmlformats-officedocument.themeOverride+xml"/>
  <Override PartName="/word/charts/chart2.xml" ContentType="application/vnd.openxmlformats-officedocument.drawingml.chart+xml"/>
  <Override PartName="/word/charts/style2.xml" ContentType="application/vnd.ms-office.chartstyle+xml"/>
  <Override PartName="/word/charts/colors2.xml" ContentType="application/vnd.ms-office.chartcolorstyle+xml"/>
  <Override PartName="/word/charts/chart3.xml" ContentType="application/vnd.openxmlformats-officedocument.drawingml.chart+xml"/>
  <Override PartName="/word/charts/style3.xml" ContentType="application/vnd.ms-office.chartstyle+xml"/>
  <Override PartName="/word/charts/colors3.xml" ContentType="application/vnd.ms-office.chartcolorstyle+xml"/>
  <Override PartName="/word/charts/chart4.xml" ContentType="application/vnd.openxmlformats-officedocument.drawingml.chart+xml"/>
  <Override PartName="/word/charts/style4.xml" ContentType="application/vnd.ms-office.chartstyle+xml"/>
  <Override PartName="/word/charts/colors4.xml" ContentType="application/vnd.ms-office.chartcolorstyle+xml"/>
  <Override PartName="/word/theme/themeOverride2.xml" ContentType="application/vnd.openxmlformats-officedocument.themeOverride+xml"/>
  <Override PartName="/word/charts/chart5.xml" ContentType="application/vnd.openxmlformats-officedocument.drawingml.chart+xml"/>
  <Override PartName="/word/charts/style5.xml" ContentType="application/vnd.ms-office.chartstyle+xml"/>
  <Override PartName="/word/charts/colors5.xml" ContentType="application/vnd.ms-office.chartcolorstyle+xml"/>
  <Override PartName="/word/theme/themeOverride3.xml" ContentType="application/vnd.openxmlformats-officedocument.themeOverride+xml"/>
  <Override PartName="/word/charts/chart6.xml" ContentType="application/vnd.openxmlformats-officedocument.drawingml.chart+xml"/>
  <Override PartName="/word/charts/style6.xml" ContentType="application/vnd.ms-office.chartstyle+xml"/>
  <Override PartName="/word/charts/colors6.xml" ContentType="application/vnd.ms-office.chartcolorstyle+xml"/>
  <Override PartName="/word/theme/themeOverride4.xml" ContentType="application/vnd.openxmlformats-officedocument.themeOverride+xml"/>
  <Override PartName="/word/header1.xml" ContentType="application/vnd.openxmlformats-officedocument.wordprocessingml.header+xml"/>
  <Override PartName="/word/footer1.xml" ContentType="application/vnd.openxmlformats-officedocument.wordprocessingml.footer+xml"/>
  <Override PartName="/word/header2.xml" ContentType="application/vnd.openxmlformats-officedocument.wordprocessingml.header+xml"/>
  <Override PartName="/word/footer2.xml" ContentType="application/vnd.openxmlformats-officedocument.wordprocessingml.footer+xml"/>
  <Override PartName="/word/fontTable.xml" ContentType="application/vnd.openxmlformats-officedocument.wordprocessingml.fontTable+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docMetadata/LabelInfo.xml" ContentType="application/vnd.ms-office.classificationlabel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5" Type="http://schemas.microsoft.com/office/2020/02/relationships/classificationlabels" Target="docMetadata/LabelInfo.xml"/><Relationship Id="rId4" Type="http://schemas.openxmlformats.org/officeDocument/2006/relationships/custom-properties" Target="docProps/custom.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body>
    <w:p w14:paraId="53040DAA" w14:textId="77777777" w:rsidR="004B01D6" w:rsidRPr="00975BAE" w:rsidRDefault="004B01D6" w:rsidP="006C4B89">
      <w:pPr>
        <w:rPr>
          <w:rFonts w:ascii="Arial" w:eastAsia="Times New Roman" w:hAnsi="Arial" w:cs="Arial"/>
          <w:noProof/>
          <w:sz w:val="24"/>
          <w:szCs w:val="24"/>
          <w:lang w:eastAsia="en-GB"/>
        </w:rPr>
      </w:pPr>
    </w:p>
    <w:p w14:paraId="02BFCD49" w14:textId="26FB8BEB" w:rsidR="00CA70E5" w:rsidRPr="00CA70E5" w:rsidRDefault="00CA70E5" w:rsidP="00685C2A">
      <w:pPr>
        <w:widowControl w:val="0"/>
        <w:autoSpaceDE w:val="0"/>
        <w:autoSpaceDN w:val="0"/>
        <w:adjustRightInd w:val="0"/>
        <w:spacing w:after="0"/>
        <w:rPr>
          <w:rFonts w:ascii="Arial" w:eastAsia="Times New Roman" w:hAnsi="Arial" w:cs="Arial"/>
          <w:lang w:val="en-US"/>
        </w:rPr>
      </w:pPr>
    </w:p>
    <w:p w14:paraId="198F7BA3" w14:textId="77777777" w:rsidR="00D92796" w:rsidRDefault="00D92796" w:rsidP="009F1913">
      <w:pPr>
        <w:pStyle w:val="Title"/>
        <w:rPr>
          <w:rFonts w:ascii="Arial" w:hAnsi="Arial" w:cs="Arial"/>
          <w:b/>
          <w:bCs/>
          <w:color w:val="0070C0"/>
          <w:sz w:val="44"/>
          <w:szCs w:val="44"/>
        </w:rPr>
      </w:pPr>
      <w:bookmarkStart w:id="0" w:name="_Toc178238544"/>
      <w:bookmarkStart w:id="1" w:name="_Toc181558283"/>
      <w:bookmarkStart w:id="2" w:name="_Toc181629918"/>
      <w:bookmarkStart w:id="3" w:name="_Toc181719784"/>
      <w:bookmarkStart w:id="4" w:name="_Toc181732641"/>
      <w:bookmarkStart w:id="5" w:name="_Toc181734435"/>
      <w:bookmarkStart w:id="6" w:name="_Toc181796771"/>
      <w:bookmarkStart w:id="7" w:name="_Toc181800747"/>
      <w:bookmarkStart w:id="8" w:name="_Toc182475088"/>
      <w:bookmarkStart w:id="9" w:name="_Toc182487640"/>
      <w:bookmarkStart w:id="10" w:name="_Toc183009263"/>
      <w:bookmarkStart w:id="11" w:name="_Toc183082975"/>
      <w:bookmarkStart w:id="12" w:name="_Toc183535131"/>
      <w:bookmarkStart w:id="13" w:name="_Toc183765138"/>
      <w:bookmarkStart w:id="14" w:name="_Toc184210612"/>
      <w:bookmarkStart w:id="15" w:name="_Toc185510883"/>
    </w:p>
    <w:p w14:paraId="3E61D068" w14:textId="77777777" w:rsidR="00D92796" w:rsidRDefault="00D92796" w:rsidP="009F1913">
      <w:pPr>
        <w:pStyle w:val="Title"/>
        <w:rPr>
          <w:rFonts w:ascii="Arial" w:hAnsi="Arial" w:cs="Arial"/>
          <w:b/>
          <w:bCs/>
          <w:color w:val="0070C0"/>
          <w:sz w:val="44"/>
          <w:szCs w:val="44"/>
        </w:rPr>
      </w:pPr>
    </w:p>
    <w:p w14:paraId="0B6F698B" w14:textId="77777777" w:rsidR="00D92796" w:rsidRDefault="00D92796" w:rsidP="009F1913">
      <w:pPr>
        <w:pStyle w:val="Title"/>
        <w:rPr>
          <w:rFonts w:ascii="Arial" w:hAnsi="Arial" w:cs="Arial"/>
          <w:b/>
          <w:bCs/>
          <w:color w:val="0070C0"/>
          <w:sz w:val="44"/>
          <w:szCs w:val="44"/>
        </w:rPr>
      </w:pPr>
    </w:p>
    <w:p w14:paraId="1333173B" w14:textId="4984EC70" w:rsidR="00CA70E5" w:rsidRPr="00D92796" w:rsidRDefault="004C2FE6" w:rsidP="009F1913">
      <w:pPr>
        <w:pStyle w:val="Title"/>
        <w:rPr>
          <w:rFonts w:ascii="Arial" w:hAnsi="Arial" w:cs="Arial"/>
          <w:b/>
          <w:bCs/>
          <w:color w:val="0070C0"/>
          <w:sz w:val="52"/>
          <w:szCs w:val="52"/>
        </w:rPr>
      </w:pPr>
      <w:r w:rsidRPr="00D92796">
        <w:rPr>
          <w:rFonts w:ascii="Arial" w:hAnsi="Arial" w:cs="Arial"/>
          <w:b/>
          <w:bCs/>
          <w:color w:val="0070C0"/>
          <w:sz w:val="52"/>
          <w:szCs w:val="52"/>
        </w:rPr>
        <w:t>Housing Complaint</w:t>
      </w:r>
      <w:r w:rsidR="00CB5663" w:rsidRPr="00D92796">
        <w:rPr>
          <w:rFonts w:ascii="Arial" w:hAnsi="Arial" w:cs="Arial"/>
          <w:b/>
          <w:bCs/>
          <w:color w:val="0070C0"/>
          <w:sz w:val="52"/>
          <w:szCs w:val="52"/>
        </w:rPr>
        <w:t xml:space="preserve"> </w:t>
      </w:r>
      <w:r w:rsidR="00502260" w:rsidRPr="00D92796">
        <w:rPr>
          <w:rFonts w:ascii="Arial" w:hAnsi="Arial" w:cs="Arial"/>
          <w:b/>
          <w:bCs/>
          <w:color w:val="0070C0"/>
          <w:sz w:val="52"/>
          <w:szCs w:val="52"/>
        </w:rPr>
        <w:t>Performance and</w:t>
      </w:r>
      <w:r w:rsidRPr="00D92796">
        <w:rPr>
          <w:rFonts w:ascii="Arial" w:hAnsi="Arial" w:cs="Arial"/>
          <w:b/>
          <w:bCs/>
          <w:color w:val="0070C0"/>
          <w:sz w:val="52"/>
          <w:szCs w:val="52"/>
        </w:rPr>
        <w:t xml:space="preserve"> Service Improvement Report 202</w:t>
      </w:r>
      <w:r w:rsidR="002C3DF7" w:rsidRPr="00D92796">
        <w:rPr>
          <w:rFonts w:ascii="Arial" w:hAnsi="Arial" w:cs="Arial"/>
          <w:b/>
          <w:bCs/>
          <w:color w:val="0070C0"/>
          <w:sz w:val="52"/>
          <w:szCs w:val="52"/>
        </w:rPr>
        <w:t>5</w:t>
      </w:r>
      <w:r w:rsidR="00E339CC" w:rsidRPr="00D92796">
        <w:rPr>
          <w:rFonts w:ascii="Arial" w:hAnsi="Arial" w:cs="Arial"/>
          <w:b/>
          <w:bCs/>
          <w:color w:val="0070C0"/>
          <w:sz w:val="52"/>
          <w:szCs w:val="52"/>
        </w:rPr>
        <w:t>/</w:t>
      </w:r>
      <w:r w:rsidRPr="00D92796">
        <w:rPr>
          <w:rFonts w:ascii="Arial" w:hAnsi="Arial" w:cs="Arial"/>
          <w:b/>
          <w:bCs/>
          <w:color w:val="0070C0"/>
          <w:sz w:val="52"/>
          <w:szCs w:val="52"/>
        </w:rPr>
        <w:t>2</w:t>
      </w:r>
      <w:bookmarkEnd w:id="0"/>
      <w:bookmarkEnd w:id="1"/>
      <w:bookmarkEnd w:id="2"/>
      <w:bookmarkEnd w:id="3"/>
      <w:bookmarkEnd w:id="4"/>
      <w:bookmarkEnd w:id="5"/>
      <w:bookmarkEnd w:id="6"/>
      <w:bookmarkEnd w:id="7"/>
      <w:bookmarkEnd w:id="8"/>
      <w:bookmarkEnd w:id="9"/>
      <w:bookmarkEnd w:id="10"/>
      <w:bookmarkEnd w:id="11"/>
      <w:bookmarkEnd w:id="12"/>
      <w:bookmarkEnd w:id="13"/>
      <w:bookmarkEnd w:id="14"/>
      <w:bookmarkEnd w:id="15"/>
      <w:r w:rsidR="002C3DF7" w:rsidRPr="00D92796">
        <w:rPr>
          <w:rFonts w:ascii="Arial" w:hAnsi="Arial" w:cs="Arial"/>
          <w:b/>
          <w:bCs/>
          <w:color w:val="0070C0"/>
          <w:sz w:val="52"/>
          <w:szCs w:val="52"/>
        </w:rPr>
        <w:t>6</w:t>
      </w:r>
    </w:p>
    <w:p w14:paraId="0ADA1D09" w14:textId="77777777" w:rsidR="00D92796" w:rsidRDefault="00D92796" w:rsidP="000715EA">
      <w:pPr>
        <w:pStyle w:val="Heading2"/>
      </w:pPr>
    </w:p>
    <w:tbl>
      <w:tblPr>
        <w:tblStyle w:val="TableGrid"/>
        <w:tblW w:w="0" w:type="auto"/>
        <w:tblLook w:val="04A0" w:firstRow="1" w:lastRow="0" w:firstColumn="1" w:lastColumn="0" w:noHBand="0" w:noVBand="1"/>
      </w:tblPr>
      <w:tblGrid>
        <w:gridCol w:w="8296"/>
      </w:tblGrid>
      <w:tr w:rsidR="00D92796" w14:paraId="17B623BF" w14:textId="77777777" w:rsidTr="00B52A7A">
        <w:trPr>
          <w:trHeight w:val="567"/>
        </w:trPr>
        <w:tc>
          <w:tcPr>
            <w:tcW w:w="8296" w:type="dxa"/>
            <w:shd w:val="clear" w:color="auto" w:fill="D9D9D9" w:themeFill="background1" w:themeFillShade="D9"/>
          </w:tcPr>
          <w:p w14:paraId="0114D82F" w14:textId="5E7DAF63" w:rsidR="00D92796" w:rsidRDefault="00D92796" w:rsidP="00B52A7A">
            <w:pPr>
              <w:pStyle w:val="BoldNormal"/>
            </w:pPr>
            <w:r>
              <w:t xml:space="preserve">Author: </w:t>
            </w:r>
            <w:r>
              <w:t>Karen Mckenzie</w:t>
            </w:r>
            <w:r w:rsidRPr="00831BB8">
              <w:t xml:space="preserve"> </w:t>
            </w:r>
            <w:r>
              <w:t>–</w:t>
            </w:r>
            <w:r w:rsidRPr="00831BB8">
              <w:t xml:space="preserve"> </w:t>
            </w:r>
            <w:r>
              <w:t>Complaints Manager</w:t>
            </w:r>
          </w:p>
        </w:tc>
      </w:tr>
      <w:tr w:rsidR="00D92796" w14:paraId="4F54B386" w14:textId="77777777" w:rsidTr="00B52A7A">
        <w:trPr>
          <w:trHeight w:val="567"/>
        </w:trPr>
        <w:tc>
          <w:tcPr>
            <w:tcW w:w="8296" w:type="dxa"/>
            <w:shd w:val="clear" w:color="auto" w:fill="D9D9D9" w:themeFill="background1" w:themeFillShade="D9"/>
          </w:tcPr>
          <w:p w14:paraId="4186115B" w14:textId="67639987" w:rsidR="00D92796" w:rsidRDefault="00D92796" w:rsidP="00B52A7A">
            <w:pPr>
              <w:pStyle w:val="BoldNormal"/>
            </w:pPr>
            <w:r>
              <w:t xml:space="preserve">Owner: </w:t>
            </w:r>
            <w:r>
              <w:t>Abul Hussain</w:t>
            </w:r>
            <w:r w:rsidRPr="00831BB8">
              <w:t xml:space="preserve"> </w:t>
            </w:r>
            <w:r>
              <w:t>-</w:t>
            </w:r>
            <w:r w:rsidRPr="00831BB8">
              <w:t xml:space="preserve"> </w:t>
            </w:r>
            <w:r w:rsidR="002107D8" w:rsidRPr="002107D8">
              <w:t>Head of Housing Governance, Assurance and Improvement</w:t>
            </w:r>
          </w:p>
        </w:tc>
      </w:tr>
      <w:tr w:rsidR="00D92796" w:rsidRPr="00FE574E" w14:paraId="3BAD777A" w14:textId="77777777" w:rsidTr="00B52A7A">
        <w:trPr>
          <w:trHeight w:val="567"/>
        </w:trPr>
        <w:tc>
          <w:tcPr>
            <w:tcW w:w="8296" w:type="dxa"/>
            <w:shd w:val="clear" w:color="auto" w:fill="D9D9D9" w:themeFill="background1" w:themeFillShade="D9"/>
          </w:tcPr>
          <w:p w14:paraId="7F780D91" w14:textId="4C6537A8" w:rsidR="002107D8" w:rsidRPr="00FE574E" w:rsidRDefault="00D92796" w:rsidP="00B52A7A">
            <w:pPr>
              <w:pStyle w:val="BoldNormal"/>
            </w:pPr>
            <w:r w:rsidRPr="00777D19">
              <w:t>Approved by:</w:t>
            </w:r>
            <w:r>
              <w:t xml:space="preserve"> Mayor in Housing Management Cabinet Sub-Committee</w:t>
            </w:r>
            <w:r w:rsidR="002107D8">
              <w:t>, 30/09/2026</w:t>
            </w:r>
            <w:r>
              <w:t xml:space="preserve"> </w:t>
            </w:r>
          </w:p>
        </w:tc>
      </w:tr>
      <w:tr w:rsidR="00D92796" w:rsidRPr="00FE574E" w14:paraId="46A76028" w14:textId="77777777" w:rsidTr="00B52A7A">
        <w:trPr>
          <w:trHeight w:val="567"/>
        </w:trPr>
        <w:tc>
          <w:tcPr>
            <w:tcW w:w="8296" w:type="dxa"/>
            <w:shd w:val="clear" w:color="auto" w:fill="D9D9D9" w:themeFill="background1" w:themeFillShade="D9"/>
          </w:tcPr>
          <w:p w14:paraId="08CD4A48" w14:textId="3AF72679" w:rsidR="00D92796" w:rsidRPr="00FE574E" w:rsidRDefault="00D92796" w:rsidP="00B52A7A">
            <w:pPr>
              <w:pStyle w:val="BoldNormal"/>
            </w:pPr>
            <w:r w:rsidRPr="00777D19">
              <w:t>Review cycle:</w:t>
            </w:r>
            <w:r>
              <w:t xml:space="preserve"> </w:t>
            </w:r>
            <w:r w:rsidR="002107D8">
              <w:t>Annual</w:t>
            </w:r>
          </w:p>
        </w:tc>
      </w:tr>
    </w:tbl>
    <w:p w14:paraId="34F4CF37" w14:textId="77777777" w:rsidR="00D92796" w:rsidRDefault="00D92796" w:rsidP="000715EA">
      <w:pPr>
        <w:pStyle w:val="Heading2"/>
      </w:pPr>
    </w:p>
    <w:p w14:paraId="532144CA" w14:textId="77777777" w:rsidR="00D92796" w:rsidRDefault="00D92796" w:rsidP="000715EA">
      <w:pPr>
        <w:pStyle w:val="Heading2"/>
      </w:pPr>
    </w:p>
    <w:p w14:paraId="74329AC5" w14:textId="77777777" w:rsidR="00D92796" w:rsidRDefault="00D92796" w:rsidP="000715EA">
      <w:pPr>
        <w:pStyle w:val="Heading2"/>
      </w:pPr>
    </w:p>
    <w:p w14:paraId="42834375" w14:textId="77777777" w:rsidR="00D92796" w:rsidRDefault="00D92796" w:rsidP="000715EA">
      <w:pPr>
        <w:pStyle w:val="Heading2"/>
      </w:pPr>
    </w:p>
    <w:p w14:paraId="1627D74A" w14:textId="77777777" w:rsidR="00D92796" w:rsidRDefault="00D92796" w:rsidP="000715EA">
      <w:pPr>
        <w:pStyle w:val="Heading2"/>
      </w:pPr>
    </w:p>
    <w:p w14:paraId="4AA2A68E" w14:textId="4C30BFB4" w:rsidR="00F443B3" w:rsidRDefault="00F443B3" w:rsidP="000715EA">
      <w:pPr>
        <w:pStyle w:val="Heading2"/>
      </w:pPr>
    </w:p>
    <w:p w14:paraId="334A9A0B" w14:textId="77777777" w:rsidR="00D92796" w:rsidRDefault="00D92796" w:rsidP="00D92796">
      <w:pPr>
        <w:rPr>
          <w:lang w:eastAsia="en-GB"/>
        </w:rPr>
      </w:pPr>
    </w:p>
    <w:p w14:paraId="565C073B" w14:textId="77777777" w:rsidR="00D92796" w:rsidRDefault="00D92796" w:rsidP="00D92796">
      <w:pPr>
        <w:rPr>
          <w:lang w:eastAsia="en-GB"/>
        </w:rPr>
      </w:pPr>
    </w:p>
    <w:p w14:paraId="24BEE32E" w14:textId="77777777" w:rsidR="00D92796" w:rsidRDefault="00D92796" w:rsidP="00D92796">
      <w:pPr>
        <w:rPr>
          <w:lang w:eastAsia="en-GB"/>
        </w:rPr>
      </w:pPr>
    </w:p>
    <w:p w14:paraId="7EE30E7A" w14:textId="77777777" w:rsidR="00D92796" w:rsidRDefault="00D92796" w:rsidP="00D92796">
      <w:pPr>
        <w:rPr>
          <w:lang w:eastAsia="en-GB"/>
        </w:rPr>
      </w:pPr>
    </w:p>
    <w:p w14:paraId="1CDBC7B0" w14:textId="77777777" w:rsidR="00D92796" w:rsidRDefault="00D92796" w:rsidP="00D92796">
      <w:pPr>
        <w:rPr>
          <w:lang w:eastAsia="en-GB"/>
        </w:rPr>
      </w:pPr>
    </w:p>
    <w:p w14:paraId="28B798E3" w14:textId="77777777" w:rsidR="00D92796" w:rsidRDefault="00D92796" w:rsidP="00D92796">
      <w:pPr>
        <w:rPr>
          <w:lang w:eastAsia="en-GB"/>
        </w:rPr>
      </w:pPr>
    </w:p>
    <w:p w14:paraId="5AF305B2" w14:textId="77777777" w:rsidR="00D92796" w:rsidRDefault="00D92796" w:rsidP="00D92796">
      <w:pPr>
        <w:rPr>
          <w:lang w:eastAsia="en-GB"/>
        </w:rPr>
      </w:pPr>
    </w:p>
    <w:p w14:paraId="68FBD233" w14:textId="77777777" w:rsidR="00D92796" w:rsidRDefault="00D92796" w:rsidP="00D92796">
      <w:pPr>
        <w:rPr>
          <w:lang w:eastAsia="en-GB"/>
        </w:rPr>
      </w:pPr>
    </w:p>
    <w:p w14:paraId="05DF6356" w14:textId="77777777" w:rsidR="00D92796" w:rsidRDefault="00D92796" w:rsidP="00D92796">
      <w:pPr>
        <w:rPr>
          <w:lang w:eastAsia="en-GB"/>
        </w:rPr>
      </w:pPr>
    </w:p>
    <w:p w14:paraId="25675B31" w14:textId="77777777" w:rsidR="00D92796" w:rsidRDefault="00D92796" w:rsidP="00D92796">
      <w:pPr>
        <w:rPr>
          <w:lang w:eastAsia="en-GB"/>
        </w:rPr>
      </w:pPr>
    </w:p>
    <w:p w14:paraId="7CA763D7" w14:textId="77777777" w:rsidR="00D92796" w:rsidRDefault="00D92796" w:rsidP="00D92796">
      <w:pPr>
        <w:rPr>
          <w:lang w:eastAsia="en-GB"/>
        </w:rPr>
      </w:pPr>
    </w:p>
    <w:p w14:paraId="013CFCBE" w14:textId="77777777" w:rsidR="00D92796" w:rsidRDefault="00D92796" w:rsidP="00D92796">
      <w:pPr>
        <w:rPr>
          <w:lang w:eastAsia="en-GB"/>
        </w:rPr>
      </w:pPr>
    </w:p>
    <w:p w14:paraId="19F22803" w14:textId="77777777" w:rsidR="00D92796" w:rsidRDefault="00D92796" w:rsidP="00D92796">
      <w:pPr>
        <w:rPr>
          <w:lang w:eastAsia="en-GB"/>
        </w:rPr>
      </w:pPr>
    </w:p>
    <w:p w14:paraId="60693B98" w14:textId="77777777" w:rsidR="00D92796" w:rsidRDefault="00D92796" w:rsidP="00D92796">
      <w:pPr>
        <w:rPr>
          <w:lang w:eastAsia="en-GB"/>
        </w:rPr>
      </w:pPr>
    </w:p>
    <w:p w14:paraId="2A11D5BE" w14:textId="77777777" w:rsidR="00D92796" w:rsidRDefault="00D92796" w:rsidP="00D92796">
      <w:pPr>
        <w:rPr>
          <w:lang w:eastAsia="en-GB"/>
        </w:rPr>
      </w:pPr>
    </w:p>
    <w:p w14:paraId="4BC78380" w14:textId="77777777" w:rsidR="00D92796" w:rsidRPr="00D92796" w:rsidRDefault="00D92796" w:rsidP="00D92796">
      <w:pPr>
        <w:rPr>
          <w:lang w:eastAsia="en-GB"/>
        </w:rPr>
      </w:pPr>
    </w:p>
    <w:sdt>
      <w:sdtPr>
        <w:rPr>
          <w:rFonts w:ascii="Arial" w:eastAsia="Calibri" w:hAnsi="Arial" w:cs="Arial"/>
          <w:color w:val="auto"/>
          <w:sz w:val="20"/>
          <w:szCs w:val="20"/>
          <w:lang w:val="en-GB"/>
        </w:rPr>
        <w:id w:val="-1041898260"/>
        <w:docPartObj>
          <w:docPartGallery w:val="Table of Contents"/>
          <w:docPartUnique/>
        </w:docPartObj>
      </w:sdtPr>
      <w:sdtEndPr>
        <w:rPr>
          <w:rFonts w:ascii="Calibri" w:hAnsi="Calibri" w:cs="Times New Roman"/>
          <w:b/>
          <w:bCs/>
          <w:sz w:val="22"/>
          <w:szCs w:val="22"/>
        </w:rPr>
      </w:sdtEndPr>
      <w:sdtContent>
        <w:p w14:paraId="06CE35E1" w14:textId="56D1CD0C" w:rsidR="00534A23" w:rsidRPr="00D92796" w:rsidRDefault="00534A23">
          <w:pPr>
            <w:pStyle w:val="TOCHeading"/>
            <w:rPr>
              <w:rFonts w:ascii="Arial" w:eastAsia="Calibri" w:hAnsi="Arial" w:cs="Arial"/>
              <w:color w:val="auto"/>
              <w:sz w:val="20"/>
              <w:szCs w:val="20"/>
              <w:lang w:val="en-GB"/>
            </w:rPr>
          </w:pPr>
          <w:r w:rsidRPr="003A5BF9">
            <w:rPr>
              <w:rFonts w:ascii="Arial" w:hAnsi="Arial" w:cs="Arial"/>
              <w:b/>
              <w:bCs/>
              <w:color w:val="auto"/>
              <w:sz w:val="22"/>
              <w:szCs w:val="22"/>
              <w:lang w:val="en-GB"/>
            </w:rPr>
            <w:t>Contents</w:t>
          </w:r>
        </w:p>
        <w:p w14:paraId="31B0B4B7" w14:textId="10BA67EE" w:rsidR="00D92796" w:rsidRDefault="00534A23">
          <w:pPr>
            <w:pStyle w:val="TOC2"/>
            <w:rPr>
              <w:rFonts w:asciiTheme="minorHAnsi" w:eastAsiaTheme="minorEastAsia" w:hAnsiTheme="minorHAnsi" w:cstheme="minorBidi"/>
              <w:kern w:val="2"/>
              <w:sz w:val="24"/>
              <w:szCs w:val="24"/>
              <w:lang w:eastAsia="en-GB"/>
              <w14:ligatures w14:val="standardContextual"/>
            </w:rPr>
          </w:pPr>
          <w:r w:rsidRPr="003A5BF9">
            <w:fldChar w:fldCharType="begin"/>
          </w:r>
          <w:r w:rsidRPr="003A5BF9">
            <w:instrText>TOC \o "1-3" \z \u \h</w:instrText>
          </w:r>
          <w:r w:rsidRPr="003A5BF9">
            <w:fldChar w:fldCharType="separate"/>
          </w:r>
          <w:hyperlink w:anchor="_Toc241763840" w:history="1">
            <w:r w:rsidR="00D92796" w:rsidRPr="002E0E33">
              <w:rPr>
                <w:rStyle w:val="Hyperlink"/>
              </w:rPr>
              <w:t>Introduction</w:t>
            </w:r>
            <w:r w:rsidR="00D92796">
              <w:rPr>
                <w:webHidden/>
              </w:rPr>
              <w:tab/>
            </w:r>
            <w:r w:rsidR="00D92796">
              <w:rPr>
                <w:webHidden/>
              </w:rPr>
              <w:fldChar w:fldCharType="begin"/>
            </w:r>
            <w:r w:rsidR="00D92796">
              <w:rPr>
                <w:webHidden/>
              </w:rPr>
              <w:instrText xml:space="preserve"> PAGEREF _Toc241763840 \h </w:instrText>
            </w:r>
            <w:r w:rsidR="00D92796">
              <w:rPr>
                <w:webHidden/>
              </w:rPr>
            </w:r>
            <w:r w:rsidR="00D92796">
              <w:rPr>
                <w:webHidden/>
              </w:rPr>
              <w:fldChar w:fldCharType="separate"/>
            </w:r>
            <w:r w:rsidR="00D92796">
              <w:rPr>
                <w:webHidden/>
              </w:rPr>
              <w:t>2</w:t>
            </w:r>
            <w:r w:rsidR="00D92796">
              <w:rPr>
                <w:webHidden/>
              </w:rPr>
              <w:fldChar w:fldCharType="end"/>
            </w:r>
          </w:hyperlink>
        </w:p>
        <w:p w14:paraId="63118C92" w14:textId="46A82650" w:rsidR="00D92796" w:rsidRDefault="00D92796">
          <w:pPr>
            <w:pStyle w:val="TOC2"/>
            <w:rPr>
              <w:rFonts w:asciiTheme="minorHAnsi" w:eastAsiaTheme="minorEastAsia" w:hAnsiTheme="minorHAnsi" w:cstheme="minorBidi"/>
              <w:kern w:val="2"/>
              <w:sz w:val="24"/>
              <w:szCs w:val="24"/>
              <w:lang w:eastAsia="en-GB"/>
              <w14:ligatures w14:val="standardContextual"/>
            </w:rPr>
          </w:pPr>
          <w:hyperlink w:anchor="_Toc241763841" w:history="1">
            <w:r w:rsidRPr="002E0E33">
              <w:rPr>
                <w:rStyle w:val="Hyperlink"/>
              </w:rPr>
              <w:t>Highlights</w:t>
            </w:r>
            <w:r>
              <w:rPr>
                <w:webHidden/>
              </w:rPr>
              <w:tab/>
            </w:r>
            <w:r>
              <w:rPr>
                <w:webHidden/>
              </w:rPr>
              <w:fldChar w:fldCharType="begin"/>
            </w:r>
            <w:r>
              <w:rPr>
                <w:webHidden/>
              </w:rPr>
              <w:instrText xml:space="preserve"> PAGEREF _Toc241763841 \h </w:instrText>
            </w:r>
            <w:r>
              <w:rPr>
                <w:webHidden/>
              </w:rPr>
            </w:r>
            <w:r>
              <w:rPr>
                <w:webHidden/>
              </w:rPr>
              <w:fldChar w:fldCharType="separate"/>
            </w:r>
            <w:r>
              <w:rPr>
                <w:webHidden/>
              </w:rPr>
              <w:t>2</w:t>
            </w:r>
            <w:r>
              <w:rPr>
                <w:webHidden/>
              </w:rPr>
              <w:fldChar w:fldCharType="end"/>
            </w:r>
          </w:hyperlink>
        </w:p>
        <w:p w14:paraId="334AB0CE" w14:textId="1904BB00" w:rsidR="00D92796" w:rsidRDefault="00D92796">
          <w:pPr>
            <w:pStyle w:val="TOC1"/>
            <w:rPr>
              <w:rFonts w:asciiTheme="minorHAnsi" w:eastAsiaTheme="minorEastAsia" w:hAnsiTheme="minorHAnsi" w:cstheme="minorBidi"/>
              <w:kern w:val="2"/>
              <w14:ligatures w14:val="standardContextual"/>
            </w:rPr>
          </w:pPr>
          <w:hyperlink w:anchor="_Toc241763842" w:history="1">
            <w:r w:rsidRPr="002E0E33">
              <w:rPr>
                <w:rStyle w:val="Hyperlink"/>
              </w:rPr>
              <w:t>Section 1: Self-assessment of compliance against the Complaint Handling Code</w:t>
            </w:r>
            <w:r>
              <w:rPr>
                <w:webHidden/>
              </w:rPr>
              <w:tab/>
            </w:r>
            <w:r>
              <w:rPr>
                <w:webHidden/>
              </w:rPr>
              <w:fldChar w:fldCharType="begin"/>
            </w:r>
            <w:r>
              <w:rPr>
                <w:webHidden/>
              </w:rPr>
              <w:instrText xml:space="preserve"> PAGEREF _Toc241763842 \h </w:instrText>
            </w:r>
            <w:r>
              <w:rPr>
                <w:webHidden/>
              </w:rPr>
            </w:r>
            <w:r>
              <w:rPr>
                <w:webHidden/>
              </w:rPr>
              <w:fldChar w:fldCharType="separate"/>
            </w:r>
            <w:r>
              <w:rPr>
                <w:webHidden/>
              </w:rPr>
              <w:t>3</w:t>
            </w:r>
            <w:r>
              <w:rPr>
                <w:webHidden/>
              </w:rPr>
              <w:fldChar w:fldCharType="end"/>
            </w:r>
          </w:hyperlink>
        </w:p>
        <w:p w14:paraId="536D9AAA" w14:textId="7B8F3768" w:rsidR="00D92796" w:rsidRDefault="00D92796">
          <w:pPr>
            <w:pStyle w:val="TOC1"/>
            <w:rPr>
              <w:rFonts w:asciiTheme="minorHAnsi" w:eastAsiaTheme="minorEastAsia" w:hAnsiTheme="minorHAnsi" w:cstheme="minorBidi"/>
              <w:kern w:val="2"/>
              <w14:ligatures w14:val="standardContextual"/>
            </w:rPr>
          </w:pPr>
          <w:hyperlink w:anchor="_Toc241763843" w:history="1">
            <w:r w:rsidRPr="002E0E33">
              <w:rPr>
                <w:rStyle w:val="Hyperlink"/>
              </w:rPr>
              <w:t>Section 2: Housing complaints performance statistics</w:t>
            </w:r>
            <w:r>
              <w:rPr>
                <w:webHidden/>
              </w:rPr>
              <w:tab/>
            </w:r>
            <w:r>
              <w:rPr>
                <w:webHidden/>
              </w:rPr>
              <w:fldChar w:fldCharType="begin"/>
            </w:r>
            <w:r>
              <w:rPr>
                <w:webHidden/>
              </w:rPr>
              <w:instrText xml:space="preserve"> PAGEREF _Toc241763843 \h </w:instrText>
            </w:r>
            <w:r>
              <w:rPr>
                <w:webHidden/>
              </w:rPr>
            </w:r>
            <w:r>
              <w:rPr>
                <w:webHidden/>
              </w:rPr>
              <w:fldChar w:fldCharType="separate"/>
            </w:r>
            <w:r>
              <w:rPr>
                <w:webHidden/>
              </w:rPr>
              <w:t>3</w:t>
            </w:r>
            <w:r>
              <w:rPr>
                <w:webHidden/>
              </w:rPr>
              <w:fldChar w:fldCharType="end"/>
            </w:r>
          </w:hyperlink>
        </w:p>
        <w:p w14:paraId="2ED33EB4" w14:textId="7C2CF4F1" w:rsidR="00D92796" w:rsidRDefault="00D92796">
          <w:pPr>
            <w:pStyle w:val="TOC2"/>
            <w:rPr>
              <w:rFonts w:asciiTheme="minorHAnsi" w:eastAsiaTheme="minorEastAsia" w:hAnsiTheme="minorHAnsi" w:cstheme="minorBidi"/>
              <w:kern w:val="2"/>
              <w:sz w:val="24"/>
              <w:szCs w:val="24"/>
              <w:lang w:eastAsia="en-GB"/>
              <w14:ligatures w14:val="standardContextual"/>
            </w:rPr>
          </w:pPr>
          <w:hyperlink w:anchor="_Toc241763844" w:history="1">
            <w:r w:rsidRPr="002E0E33">
              <w:rPr>
                <w:rStyle w:val="Hyperlink"/>
              </w:rPr>
              <w:t>Trends</w:t>
            </w:r>
            <w:r>
              <w:rPr>
                <w:webHidden/>
              </w:rPr>
              <w:tab/>
            </w:r>
            <w:r>
              <w:rPr>
                <w:webHidden/>
              </w:rPr>
              <w:fldChar w:fldCharType="begin"/>
            </w:r>
            <w:r>
              <w:rPr>
                <w:webHidden/>
              </w:rPr>
              <w:instrText xml:space="preserve"> PAGEREF _Toc241763844 \h </w:instrText>
            </w:r>
            <w:r>
              <w:rPr>
                <w:webHidden/>
              </w:rPr>
            </w:r>
            <w:r>
              <w:rPr>
                <w:webHidden/>
              </w:rPr>
              <w:fldChar w:fldCharType="separate"/>
            </w:r>
            <w:r>
              <w:rPr>
                <w:webHidden/>
              </w:rPr>
              <w:t>4</w:t>
            </w:r>
            <w:r>
              <w:rPr>
                <w:webHidden/>
              </w:rPr>
              <w:fldChar w:fldCharType="end"/>
            </w:r>
          </w:hyperlink>
        </w:p>
        <w:p w14:paraId="79195C26" w14:textId="00128E35" w:rsidR="00D92796" w:rsidRDefault="00D92796">
          <w:pPr>
            <w:pStyle w:val="TOC2"/>
            <w:rPr>
              <w:rFonts w:asciiTheme="minorHAnsi" w:eastAsiaTheme="minorEastAsia" w:hAnsiTheme="minorHAnsi" w:cstheme="minorBidi"/>
              <w:kern w:val="2"/>
              <w:sz w:val="24"/>
              <w:szCs w:val="24"/>
              <w:lang w:eastAsia="en-GB"/>
              <w14:ligatures w14:val="standardContextual"/>
            </w:rPr>
          </w:pPr>
          <w:hyperlink w:anchor="_Toc241763845" w:history="1">
            <w:r w:rsidRPr="002E0E33">
              <w:rPr>
                <w:rStyle w:val="Hyperlink"/>
              </w:rPr>
              <w:t>Complaint Service Areas &amp; Themes</w:t>
            </w:r>
            <w:r>
              <w:rPr>
                <w:webHidden/>
              </w:rPr>
              <w:tab/>
            </w:r>
            <w:r>
              <w:rPr>
                <w:webHidden/>
              </w:rPr>
              <w:fldChar w:fldCharType="begin"/>
            </w:r>
            <w:r>
              <w:rPr>
                <w:webHidden/>
              </w:rPr>
              <w:instrText xml:space="preserve"> PAGEREF _Toc241763845 \h </w:instrText>
            </w:r>
            <w:r>
              <w:rPr>
                <w:webHidden/>
              </w:rPr>
            </w:r>
            <w:r>
              <w:rPr>
                <w:webHidden/>
              </w:rPr>
              <w:fldChar w:fldCharType="separate"/>
            </w:r>
            <w:r>
              <w:rPr>
                <w:webHidden/>
              </w:rPr>
              <w:t>5</w:t>
            </w:r>
            <w:r>
              <w:rPr>
                <w:webHidden/>
              </w:rPr>
              <w:fldChar w:fldCharType="end"/>
            </w:r>
          </w:hyperlink>
        </w:p>
        <w:p w14:paraId="5CF1190F" w14:textId="3775F1F1" w:rsidR="00D92796" w:rsidRDefault="00D92796">
          <w:pPr>
            <w:pStyle w:val="TOC2"/>
            <w:rPr>
              <w:rFonts w:asciiTheme="minorHAnsi" w:eastAsiaTheme="minorEastAsia" w:hAnsiTheme="minorHAnsi" w:cstheme="minorBidi"/>
              <w:kern w:val="2"/>
              <w:sz w:val="24"/>
              <w:szCs w:val="24"/>
              <w:lang w:eastAsia="en-GB"/>
              <w14:ligatures w14:val="standardContextual"/>
            </w:rPr>
          </w:pPr>
          <w:hyperlink w:anchor="_Toc241763846" w:history="1">
            <w:r w:rsidRPr="002E0E33">
              <w:rPr>
                <w:rStyle w:val="Hyperlink"/>
              </w:rPr>
              <w:t>Repairs</w:t>
            </w:r>
            <w:r>
              <w:rPr>
                <w:webHidden/>
              </w:rPr>
              <w:tab/>
            </w:r>
            <w:r>
              <w:rPr>
                <w:webHidden/>
              </w:rPr>
              <w:fldChar w:fldCharType="begin"/>
            </w:r>
            <w:r>
              <w:rPr>
                <w:webHidden/>
              </w:rPr>
              <w:instrText xml:space="preserve"> PAGEREF _Toc241763846 \h </w:instrText>
            </w:r>
            <w:r>
              <w:rPr>
                <w:webHidden/>
              </w:rPr>
            </w:r>
            <w:r>
              <w:rPr>
                <w:webHidden/>
              </w:rPr>
              <w:fldChar w:fldCharType="separate"/>
            </w:r>
            <w:r>
              <w:rPr>
                <w:webHidden/>
              </w:rPr>
              <w:t>6</w:t>
            </w:r>
            <w:r>
              <w:rPr>
                <w:webHidden/>
              </w:rPr>
              <w:fldChar w:fldCharType="end"/>
            </w:r>
          </w:hyperlink>
        </w:p>
        <w:p w14:paraId="285B4D03" w14:textId="2C47F6D3" w:rsidR="00D92796" w:rsidRDefault="00D92796">
          <w:pPr>
            <w:pStyle w:val="TOC2"/>
            <w:rPr>
              <w:rFonts w:asciiTheme="minorHAnsi" w:eastAsiaTheme="minorEastAsia" w:hAnsiTheme="minorHAnsi" w:cstheme="minorBidi"/>
              <w:kern w:val="2"/>
              <w:sz w:val="24"/>
              <w:szCs w:val="24"/>
              <w:lang w:eastAsia="en-GB"/>
              <w14:ligatures w14:val="standardContextual"/>
            </w:rPr>
          </w:pPr>
          <w:hyperlink w:anchor="_Toc241763847" w:history="1">
            <w:r w:rsidRPr="002E0E33">
              <w:rPr>
                <w:rStyle w:val="Hyperlink"/>
              </w:rPr>
              <w:t>Neighbourhood Services</w:t>
            </w:r>
            <w:r>
              <w:rPr>
                <w:webHidden/>
              </w:rPr>
              <w:tab/>
            </w:r>
            <w:r>
              <w:rPr>
                <w:webHidden/>
              </w:rPr>
              <w:fldChar w:fldCharType="begin"/>
            </w:r>
            <w:r>
              <w:rPr>
                <w:webHidden/>
              </w:rPr>
              <w:instrText xml:space="preserve"> PAGEREF _Toc241763847 \h </w:instrText>
            </w:r>
            <w:r>
              <w:rPr>
                <w:webHidden/>
              </w:rPr>
            </w:r>
            <w:r>
              <w:rPr>
                <w:webHidden/>
              </w:rPr>
              <w:fldChar w:fldCharType="separate"/>
            </w:r>
            <w:r>
              <w:rPr>
                <w:webHidden/>
              </w:rPr>
              <w:t>7</w:t>
            </w:r>
            <w:r>
              <w:rPr>
                <w:webHidden/>
              </w:rPr>
              <w:fldChar w:fldCharType="end"/>
            </w:r>
          </w:hyperlink>
        </w:p>
        <w:p w14:paraId="51A62988" w14:textId="7F1680E8" w:rsidR="00D92796" w:rsidRDefault="00D92796">
          <w:pPr>
            <w:pStyle w:val="TOC2"/>
            <w:rPr>
              <w:rFonts w:asciiTheme="minorHAnsi" w:eastAsiaTheme="minorEastAsia" w:hAnsiTheme="minorHAnsi" w:cstheme="minorBidi"/>
              <w:kern w:val="2"/>
              <w:sz w:val="24"/>
              <w:szCs w:val="24"/>
              <w:lang w:eastAsia="en-GB"/>
              <w14:ligatures w14:val="standardContextual"/>
            </w:rPr>
          </w:pPr>
          <w:hyperlink w:anchor="_Toc241763848" w:history="1">
            <w:r w:rsidRPr="002E0E33">
              <w:rPr>
                <w:rStyle w:val="Hyperlink"/>
              </w:rPr>
              <w:t>Leasehold Services</w:t>
            </w:r>
            <w:r>
              <w:rPr>
                <w:webHidden/>
              </w:rPr>
              <w:tab/>
            </w:r>
            <w:r>
              <w:rPr>
                <w:webHidden/>
              </w:rPr>
              <w:fldChar w:fldCharType="begin"/>
            </w:r>
            <w:r>
              <w:rPr>
                <w:webHidden/>
              </w:rPr>
              <w:instrText xml:space="preserve"> PAGEREF _Toc241763848 \h </w:instrText>
            </w:r>
            <w:r>
              <w:rPr>
                <w:webHidden/>
              </w:rPr>
            </w:r>
            <w:r>
              <w:rPr>
                <w:webHidden/>
              </w:rPr>
              <w:fldChar w:fldCharType="separate"/>
            </w:r>
            <w:r>
              <w:rPr>
                <w:webHidden/>
              </w:rPr>
              <w:t>7</w:t>
            </w:r>
            <w:r>
              <w:rPr>
                <w:webHidden/>
              </w:rPr>
              <w:fldChar w:fldCharType="end"/>
            </w:r>
          </w:hyperlink>
        </w:p>
        <w:p w14:paraId="6E941E25" w14:textId="745AE1CB" w:rsidR="00D92796" w:rsidRDefault="00D92796">
          <w:pPr>
            <w:pStyle w:val="TOC2"/>
            <w:rPr>
              <w:rFonts w:asciiTheme="minorHAnsi" w:eastAsiaTheme="minorEastAsia" w:hAnsiTheme="minorHAnsi" w:cstheme="minorBidi"/>
              <w:kern w:val="2"/>
              <w:sz w:val="24"/>
              <w:szCs w:val="24"/>
              <w:lang w:eastAsia="en-GB"/>
              <w14:ligatures w14:val="standardContextual"/>
            </w:rPr>
          </w:pPr>
          <w:hyperlink w:anchor="_Toc241763849" w:history="1">
            <w:r w:rsidRPr="002E0E33">
              <w:rPr>
                <w:rStyle w:val="Hyperlink"/>
              </w:rPr>
              <w:t>Housing Ombudsman determinations</w:t>
            </w:r>
            <w:r>
              <w:rPr>
                <w:webHidden/>
              </w:rPr>
              <w:tab/>
            </w:r>
            <w:r>
              <w:rPr>
                <w:webHidden/>
              </w:rPr>
              <w:fldChar w:fldCharType="begin"/>
            </w:r>
            <w:r>
              <w:rPr>
                <w:webHidden/>
              </w:rPr>
              <w:instrText xml:space="preserve"> PAGEREF _Toc241763849 \h </w:instrText>
            </w:r>
            <w:r>
              <w:rPr>
                <w:webHidden/>
              </w:rPr>
            </w:r>
            <w:r>
              <w:rPr>
                <w:webHidden/>
              </w:rPr>
              <w:fldChar w:fldCharType="separate"/>
            </w:r>
            <w:r>
              <w:rPr>
                <w:webHidden/>
              </w:rPr>
              <w:t>8</w:t>
            </w:r>
            <w:r>
              <w:rPr>
                <w:webHidden/>
              </w:rPr>
              <w:fldChar w:fldCharType="end"/>
            </w:r>
          </w:hyperlink>
        </w:p>
        <w:p w14:paraId="4355662E" w14:textId="3C81F8EC" w:rsidR="00D92796" w:rsidRDefault="00D92796">
          <w:pPr>
            <w:pStyle w:val="TOC2"/>
            <w:rPr>
              <w:rFonts w:asciiTheme="minorHAnsi" w:eastAsiaTheme="minorEastAsia" w:hAnsiTheme="minorHAnsi" w:cstheme="minorBidi"/>
              <w:kern w:val="2"/>
              <w:sz w:val="24"/>
              <w:szCs w:val="24"/>
              <w:lang w:eastAsia="en-GB"/>
              <w14:ligatures w14:val="standardContextual"/>
            </w:rPr>
          </w:pPr>
          <w:hyperlink w:anchor="_Toc241763850" w:history="1">
            <w:r w:rsidRPr="002E0E33">
              <w:rPr>
                <w:rStyle w:val="Hyperlink"/>
              </w:rPr>
              <w:t>Ombudsman cases</w:t>
            </w:r>
            <w:r>
              <w:rPr>
                <w:webHidden/>
              </w:rPr>
              <w:tab/>
            </w:r>
            <w:r>
              <w:rPr>
                <w:webHidden/>
              </w:rPr>
              <w:fldChar w:fldCharType="begin"/>
            </w:r>
            <w:r>
              <w:rPr>
                <w:webHidden/>
              </w:rPr>
              <w:instrText xml:space="preserve"> PAGEREF _Toc241763850 \h </w:instrText>
            </w:r>
            <w:r>
              <w:rPr>
                <w:webHidden/>
              </w:rPr>
            </w:r>
            <w:r>
              <w:rPr>
                <w:webHidden/>
              </w:rPr>
              <w:fldChar w:fldCharType="separate"/>
            </w:r>
            <w:r>
              <w:rPr>
                <w:webHidden/>
              </w:rPr>
              <w:t>8</w:t>
            </w:r>
            <w:r>
              <w:rPr>
                <w:webHidden/>
              </w:rPr>
              <w:fldChar w:fldCharType="end"/>
            </w:r>
          </w:hyperlink>
        </w:p>
        <w:p w14:paraId="3E3DCC8D" w14:textId="1FEC437C" w:rsidR="00D92796" w:rsidRDefault="00D92796">
          <w:pPr>
            <w:pStyle w:val="TOC2"/>
            <w:rPr>
              <w:rFonts w:asciiTheme="minorHAnsi" w:eastAsiaTheme="minorEastAsia" w:hAnsiTheme="minorHAnsi" w:cstheme="minorBidi"/>
              <w:kern w:val="2"/>
              <w:sz w:val="24"/>
              <w:szCs w:val="24"/>
              <w:lang w:eastAsia="en-GB"/>
              <w14:ligatures w14:val="standardContextual"/>
            </w:rPr>
          </w:pPr>
          <w:hyperlink w:anchor="_Toc241763851" w:history="1">
            <w:r w:rsidRPr="002E0E33">
              <w:rPr>
                <w:rStyle w:val="Hyperlink"/>
              </w:rPr>
              <w:t>Housing Ombudsman Landlord Performance Report 2024/25</w:t>
            </w:r>
            <w:r>
              <w:rPr>
                <w:webHidden/>
              </w:rPr>
              <w:tab/>
            </w:r>
            <w:r>
              <w:rPr>
                <w:webHidden/>
              </w:rPr>
              <w:fldChar w:fldCharType="begin"/>
            </w:r>
            <w:r>
              <w:rPr>
                <w:webHidden/>
              </w:rPr>
              <w:instrText xml:space="preserve"> PAGEREF _Toc241763851 \h </w:instrText>
            </w:r>
            <w:r>
              <w:rPr>
                <w:webHidden/>
              </w:rPr>
            </w:r>
            <w:r>
              <w:rPr>
                <w:webHidden/>
              </w:rPr>
              <w:fldChar w:fldCharType="separate"/>
            </w:r>
            <w:r>
              <w:rPr>
                <w:webHidden/>
              </w:rPr>
              <w:t>9</w:t>
            </w:r>
            <w:r>
              <w:rPr>
                <w:webHidden/>
              </w:rPr>
              <w:fldChar w:fldCharType="end"/>
            </w:r>
          </w:hyperlink>
        </w:p>
        <w:p w14:paraId="63DD0EE5" w14:textId="17A0ECC6" w:rsidR="00D92796" w:rsidRDefault="00D92796">
          <w:pPr>
            <w:pStyle w:val="TOC2"/>
            <w:rPr>
              <w:rFonts w:asciiTheme="minorHAnsi" w:eastAsiaTheme="minorEastAsia" w:hAnsiTheme="minorHAnsi" w:cstheme="minorBidi"/>
              <w:kern w:val="2"/>
              <w:sz w:val="24"/>
              <w:szCs w:val="24"/>
              <w:lang w:eastAsia="en-GB"/>
              <w14:ligatures w14:val="standardContextual"/>
            </w:rPr>
          </w:pPr>
          <w:hyperlink w:anchor="_Toc241763852" w:history="1">
            <w:r w:rsidRPr="002E0E33">
              <w:rPr>
                <w:rStyle w:val="Hyperlink"/>
              </w:rPr>
              <w:t>Housing Ombudsman Complaint data 2025-2026</w:t>
            </w:r>
            <w:r>
              <w:rPr>
                <w:webHidden/>
              </w:rPr>
              <w:tab/>
            </w:r>
            <w:r>
              <w:rPr>
                <w:webHidden/>
              </w:rPr>
              <w:fldChar w:fldCharType="begin"/>
            </w:r>
            <w:r>
              <w:rPr>
                <w:webHidden/>
              </w:rPr>
              <w:instrText xml:space="preserve"> PAGEREF _Toc241763852 \h </w:instrText>
            </w:r>
            <w:r>
              <w:rPr>
                <w:webHidden/>
              </w:rPr>
            </w:r>
            <w:r>
              <w:rPr>
                <w:webHidden/>
              </w:rPr>
              <w:fldChar w:fldCharType="separate"/>
            </w:r>
            <w:r>
              <w:rPr>
                <w:webHidden/>
              </w:rPr>
              <w:t>9</w:t>
            </w:r>
            <w:r>
              <w:rPr>
                <w:webHidden/>
              </w:rPr>
              <w:fldChar w:fldCharType="end"/>
            </w:r>
          </w:hyperlink>
        </w:p>
        <w:p w14:paraId="32914095" w14:textId="349D4608" w:rsidR="00D92796" w:rsidRDefault="00D92796">
          <w:pPr>
            <w:pStyle w:val="TOC1"/>
            <w:rPr>
              <w:rFonts w:asciiTheme="minorHAnsi" w:eastAsiaTheme="minorEastAsia" w:hAnsiTheme="minorHAnsi" w:cstheme="minorBidi"/>
              <w:kern w:val="2"/>
              <w14:ligatures w14:val="standardContextual"/>
            </w:rPr>
          </w:pPr>
          <w:hyperlink w:anchor="_Toc241763853" w:history="1">
            <w:r w:rsidRPr="002E0E33">
              <w:rPr>
                <w:rStyle w:val="Hyperlink"/>
              </w:rPr>
              <w:t>Section 3: Complaint outcomes</w:t>
            </w:r>
            <w:r>
              <w:rPr>
                <w:webHidden/>
              </w:rPr>
              <w:tab/>
            </w:r>
            <w:r>
              <w:rPr>
                <w:webHidden/>
              </w:rPr>
              <w:fldChar w:fldCharType="begin"/>
            </w:r>
            <w:r>
              <w:rPr>
                <w:webHidden/>
              </w:rPr>
              <w:instrText xml:space="preserve"> PAGEREF _Toc241763853 \h </w:instrText>
            </w:r>
            <w:r>
              <w:rPr>
                <w:webHidden/>
              </w:rPr>
            </w:r>
            <w:r>
              <w:rPr>
                <w:webHidden/>
              </w:rPr>
              <w:fldChar w:fldCharType="separate"/>
            </w:r>
            <w:r>
              <w:rPr>
                <w:webHidden/>
              </w:rPr>
              <w:t>10</w:t>
            </w:r>
            <w:r>
              <w:rPr>
                <w:webHidden/>
              </w:rPr>
              <w:fldChar w:fldCharType="end"/>
            </w:r>
          </w:hyperlink>
        </w:p>
        <w:p w14:paraId="0967625C" w14:textId="2772CE62" w:rsidR="00D92796" w:rsidRDefault="00D92796">
          <w:pPr>
            <w:pStyle w:val="TOC2"/>
            <w:rPr>
              <w:rFonts w:asciiTheme="minorHAnsi" w:eastAsiaTheme="minorEastAsia" w:hAnsiTheme="minorHAnsi" w:cstheme="minorBidi"/>
              <w:kern w:val="2"/>
              <w:sz w:val="24"/>
              <w:szCs w:val="24"/>
              <w:lang w:eastAsia="en-GB"/>
              <w14:ligatures w14:val="standardContextual"/>
            </w:rPr>
          </w:pPr>
          <w:hyperlink w:anchor="_Toc241763854" w:history="1">
            <w:r w:rsidRPr="002E0E33">
              <w:rPr>
                <w:rStyle w:val="Hyperlink"/>
              </w:rPr>
              <w:t>Stage 1</w:t>
            </w:r>
            <w:r>
              <w:rPr>
                <w:webHidden/>
              </w:rPr>
              <w:tab/>
            </w:r>
            <w:r>
              <w:rPr>
                <w:webHidden/>
              </w:rPr>
              <w:fldChar w:fldCharType="begin"/>
            </w:r>
            <w:r>
              <w:rPr>
                <w:webHidden/>
              </w:rPr>
              <w:instrText xml:space="preserve"> PAGEREF _Toc241763854 \h </w:instrText>
            </w:r>
            <w:r>
              <w:rPr>
                <w:webHidden/>
              </w:rPr>
            </w:r>
            <w:r>
              <w:rPr>
                <w:webHidden/>
              </w:rPr>
              <w:fldChar w:fldCharType="separate"/>
            </w:r>
            <w:r>
              <w:rPr>
                <w:webHidden/>
              </w:rPr>
              <w:t>10</w:t>
            </w:r>
            <w:r>
              <w:rPr>
                <w:webHidden/>
              </w:rPr>
              <w:fldChar w:fldCharType="end"/>
            </w:r>
          </w:hyperlink>
        </w:p>
        <w:p w14:paraId="5E3508CF" w14:textId="7788E567" w:rsidR="00D92796" w:rsidRDefault="00D92796">
          <w:pPr>
            <w:pStyle w:val="TOC2"/>
            <w:rPr>
              <w:rFonts w:asciiTheme="minorHAnsi" w:eastAsiaTheme="minorEastAsia" w:hAnsiTheme="minorHAnsi" w:cstheme="minorBidi"/>
              <w:kern w:val="2"/>
              <w:sz w:val="24"/>
              <w:szCs w:val="24"/>
              <w:lang w:eastAsia="en-GB"/>
              <w14:ligatures w14:val="standardContextual"/>
            </w:rPr>
          </w:pPr>
          <w:hyperlink w:anchor="_Toc241763855" w:history="1">
            <w:r w:rsidRPr="002E0E33">
              <w:rPr>
                <w:rStyle w:val="Hyperlink"/>
              </w:rPr>
              <w:t>Stage 2</w:t>
            </w:r>
            <w:r>
              <w:rPr>
                <w:webHidden/>
              </w:rPr>
              <w:tab/>
            </w:r>
            <w:r>
              <w:rPr>
                <w:webHidden/>
              </w:rPr>
              <w:fldChar w:fldCharType="begin"/>
            </w:r>
            <w:r>
              <w:rPr>
                <w:webHidden/>
              </w:rPr>
              <w:instrText xml:space="preserve"> PAGEREF _Toc241763855 \h </w:instrText>
            </w:r>
            <w:r>
              <w:rPr>
                <w:webHidden/>
              </w:rPr>
            </w:r>
            <w:r>
              <w:rPr>
                <w:webHidden/>
              </w:rPr>
              <w:fldChar w:fldCharType="separate"/>
            </w:r>
            <w:r>
              <w:rPr>
                <w:webHidden/>
              </w:rPr>
              <w:t>10</w:t>
            </w:r>
            <w:r>
              <w:rPr>
                <w:webHidden/>
              </w:rPr>
              <w:fldChar w:fldCharType="end"/>
            </w:r>
          </w:hyperlink>
        </w:p>
        <w:p w14:paraId="339FDF8A" w14:textId="6FF92E1D" w:rsidR="00D92796" w:rsidRDefault="00D92796">
          <w:pPr>
            <w:pStyle w:val="TOC2"/>
            <w:rPr>
              <w:rFonts w:asciiTheme="minorHAnsi" w:eastAsiaTheme="minorEastAsia" w:hAnsiTheme="minorHAnsi" w:cstheme="minorBidi"/>
              <w:kern w:val="2"/>
              <w:sz w:val="24"/>
              <w:szCs w:val="24"/>
              <w:lang w:eastAsia="en-GB"/>
              <w14:ligatures w14:val="standardContextual"/>
            </w:rPr>
          </w:pPr>
          <w:hyperlink w:anchor="_Toc241763856" w:history="1">
            <w:r w:rsidRPr="002E0E33">
              <w:rPr>
                <w:rStyle w:val="Hyperlink"/>
              </w:rPr>
              <w:t>Tenants’ insights</w:t>
            </w:r>
            <w:r>
              <w:rPr>
                <w:webHidden/>
              </w:rPr>
              <w:tab/>
            </w:r>
            <w:r>
              <w:rPr>
                <w:webHidden/>
              </w:rPr>
              <w:fldChar w:fldCharType="begin"/>
            </w:r>
            <w:r>
              <w:rPr>
                <w:webHidden/>
              </w:rPr>
              <w:instrText xml:space="preserve"> PAGEREF _Toc241763856 \h </w:instrText>
            </w:r>
            <w:r>
              <w:rPr>
                <w:webHidden/>
              </w:rPr>
            </w:r>
            <w:r>
              <w:rPr>
                <w:webHidden/>
              </w:rPr>
              <w:fldChar w:fldCharType="separate"/>
            </w:r>
            <w:r>
              <w:rPr>
                <w:webHidden/>
              </w:rPr>
              <w:t>10</w:t>
            </w:r>
            <w:r>
              <w:rPr>
                <w:webHidden/>
              </w:rPr>
              <w:fldChar w:fldCharType="end"/>
            </w:r>
          </w:hyperlink>
        </w:p>
        <w:p w14:paraId="174F9205" w14:textId="368EA0EE" w:rsidR="00D92796" w:rsidRDefault="00D92796">
          <w:pPr>
            <w:pStyle w:val="TOC2"/>
            <w:rPr>
              <w:rFonts w:asciiTheme="minorHAnsi" w:eastAsiaTheme="minorEastAsia" w:hAnsiTheme="minorHAnsi" w:cstheme="minorBidi"/>
              <w:kern w:val="2"/>
              <w:sz w:val="24"/>
              <w:szCs w:val="24"/>
              <w:lang w:eastAsia="en-GB"/>
              <w14:ligatures w14:val="standardContextual"/>
            </w:rPr>
          </w:pPr>
          <w:hyperlink w:anchor="_Toc241763857" w:history="1">
            <w:r w:rsidRPr="002E0E33">
              <w:rPr>
                <w:rStyle w:val="Hyperlink"/>
              </w:rPr>
              <w:t>Withdrawn Complaints</w:t>
            </w:r>
            <w:r>
              <w:rPr>
                <w:webHidden/>
              </w:rPr>
              <w:tab/>
            </w:r>
            <w:r>
              <w:rPr>
                <w:webHidden/>
              </w:rPr>
              <w:fldChar w:fldCharType="begin"/>
            </w:r>
            <w:r>
              <w:rPr>
                <w:webHidden/>
              </w:rPr>
              <w:instrText xml:space="preserve"> PAGEREF _Toc241763857 \h </w:instrText>
            </w:r>
            <w:r>
              <w:rPr>
                <w:webHidden/>
              </w:rPr>
            </w:r>
            <w:r>
              <w:rPr>
                <w:webHidden/>
              </w:rPr>
              <w:fldChar w:fldCharType="separate"/>
            </w:r>
            <w:r>
              <w:rPr>
                <w:webHidden/>
              </w:rPr>
              <w:t>11</w:t>
            </w:r>
            <w:r>
              <w:rPr>
                <w:webHidden/>
              </w:rPr>
              <w:fldChar w:fldCharType="end"/>
            </w:r>
          </w:hyperlink>
        </w:p>
        <w:p w14:paraId="62A177F8" w14:textId="2E5B32F4" w:rsidR="00D92796" w:rsidRDefault="00D92796">
          <w:pPr>
            <w:pStyle w:val="TOC2"/>
            <w:rPr>
              <w:rFonts w:asciiTheme="minorHAnsi" w:eastAsiaTheme="minorEastAsia" w:hAnsiTheme="minorHAnsi" w:cstheme="minorBidi"/>
              <w:kern w:val="2"/>
              <w:sz w:val="24"/>
              <w:szCs w:val="24"/>
              <w:lang w:eastAsia="en-GB"/>
              <w14:ligatures w14:val="standardContextual"/>
            </w:rPr>
          </w:pPr>
          <w:hyperlink w:anchor="_Toc241763858" w:history="1">
            <w:r w:rsidRPr="002E0E33">
              <w:rPr>
                <w:rStyle w:val="Hyperlink"/>
              </w:rPr>
              <w:t>Compliance</w:t>
            </w:r>
            <w:r>
              <w:rPr>
                <w:webHidden/>
              </w:rPr>
              <w:tab/>
            </w:r>
            <w:r>
              <w:rPr>
                <w:webHidden/>
              </w:rPr>
              <w:fldChar w:fldCharType="begin"/>
            </w:r>
            <w:r>
              <w:rPr>
                <w:webHidden/>
              </w:rPr>
              <w:instrText xml:space="preserve"> PAGEREF _Toc241763858 \h </w:instrText>
            </w:r>
            <w:r>
              <w:rPr>
                <w:webHidden/>
              </w:rPr>
            </w:r>
            <w:r>
              <w:rPr>
                <w:webHidden/>
              </w:rPr>
              <w:fldChar w:fldCharType="separate"/>
            </w:r>
            <w:r>
              <w:rPr>
                <w:webHidden/>
              </w:rPr>
              <w:t>11</w:t>
            </w:r>
            <w:r>
              <w:rPr>
                <w:webHidden/>
              </w:rPr>
              <w:fldChar w:fldCharType="end"/>
            </w:r>
          </w:hyperlink>
        </w:p>
        <w:p w14:paraId="67846119" w14:textId="556211BF" w:rsidR="00D92796" w:rsidRDefault="00D92796">
          <w:pPr>
            <w:pStyle w:val="TOC2"/>
            <w:rPr>
              <w:rFonts w:asciiTheme="minorHAnsi" w:eastAsiaTheme="minorEastAsia" w:hAnsiTheme="minorHAnsi" w:cstheme="minorBidi"/>
              <w:kern w:val="2"/>
              <w:sz w:val="24"/>
              <w:szCs w:val="24"/>
              <w:lang w:eastAsia="en-GB"/>
              <w14:ligatures w14:val="standardContextual"/>
            </w:rPr>
          </w:pPr>
          <w:hyperlink w:anchor="_Toc241763859" w:history="1">
            <w:r w:rsidRPr="002E0E33">
              <w:rPr>
                <w:rStyle w:val="Hyperlink"/>
              </w:rPr>
              <w:t>Compensation</w:t>
            </w:r>
            <w:r>
              <w:rPr>
                <w:webHidden/>
              </w:rPr>
              <w:tab/>
            </w:r>
            <w:r>
              <w:rPr>
                <w:webHidden/>
              </w:rPr>
              <w:fldChar w:fldCharType="begin"/>
            </w:r>
            <w:r>
              <w:rPr>
                <w:webHidden/>
              </w:rPr>
              <w:instrText xml:space="preserve"> PAGEREF _Toc241763859 \h </w:instrText>
            </w:r>
            <w:r>
              <w:rPr>
                <w:webHidden/>
              </w:rPr>
            </w:r>
            <w:r>
              <w:rPr>
                <w:webHidden/>
              </w:rPr>
              <w:fldChar w:fldCharType="separate"/>
            </w:r>
            <w:r>
              <w:rPr>
                <w:webHidden/>
              </w:rPr>
              <w:t>12</w:t>
            </w:r>
            <w:r>
              <w:rPr>
                <w:webHidden/>
              </w:rPr>
              <w:fldChar w:fldCharType="end"/>
            </w:r>
          </w:hyperlink>
        </w:p>
        <w:p w14:paraId="5C8DED86" w14:textId="44A822B4" w:rsidR="00D92796" w:rsidRDefault="00D92796">
          <w:pPr>
            <w:pStyle w:val="TOC1"/>
            <w:rPr>
              <w:rFonts w:asciiTheme="minorHAnsi" w:eastAsiaTheme="minorEastAsia" w:hAnsiTheme="minorHAnsi" w:cstheme="minorBidi"/>
              <w:kern w:val="2"/>
              <w14:ligatures w14:val="standardContextual"/>
            </w:rPr>
          </w:pPr>
          <w:hyperlink w:anchor="_Toc241763860" w:history="1">
            <w:r w:rsidRPr="002E0E33">
              <w:rPr>
                <w:rStyle w:val="Hyperlink"/>
              </w:rPr>
              <w:t>Section 4: Service Improvement</w:t>
            </w:r>
            <w:r>
              <w:rPr>
                <w:webHidden/>
              </w:rPr>
              <w:tab/>
            </w:r>
            <w:r>
              <w:rPr>
                <w:webHidden/>
              </w:rPr>
              <w:fldChar w:fldCharType="begin"/>
            </w:r>
            <w:r>
              <w:rPr>
                <w:webHidden/>
              </w:rPr>
              <w:instrText xml:space="preserve"> PAGEREF _Toc241763860 \h </w:instrText>
            </w:r>
            <w:r>
              <w:rPr>
                <w:webHidden/>
              </w:rPr>
            </w:r>
            <w:r>
              <w:rPr>
                <w:webHidden/>
              </w:rPr>
              <w:fldChar w:fldCharType="separate"/>
            </w:r>
            <w:r>
              <w:rPr>
                <w:webHidden/>
              </w:rPr>
              <w:t>13</w:t>
            </w:r>
            <w:r>
              <w:rPr>
                <w:webHidden/>
              </w:rPr>
              <w:fldChar w:fldCharType="end"/>
            </w:r>
          </w:hyperlink>
        </w:p>
        <w:p w14:paraId="4BDE07AB" w14:textId="478652EB" w:rsidR="00D92796" w:rsidRDefault="00D92796">
          <w:pPr>
            <w:pStyle w:val="TOC2"/>
            <w:rPr>
              <w:rFonts w:asciiTheme="minorHAnsi" w:eastAsiaTheme="minorEastAsia" w:hAnsiTheme="minorHAnsi" w:cstheme="minorBidi"/>
              <w:kern w:val="2"/>
              <w:sz w:val="24"/>
              <w:szCs w:val="24"/>
              <w:lang w:eastAsia="en-GB"/>
              <w14:ligatures w14:val="standardContextual"/>
            </w:rPr>
          </w:pPr>
          <w:hyperlink w:anchor="_Toc241763861" w:history="1">
            <w:r w:rsidRPr="002E0E33">
              <w:rPr>
                <w:rStyle w:val="Hyperlink"/>
              </w:rPr>
              <w:t>Housing Ombudsman outcomes</w:t>
            </w:r>
            <w:r>
              <w:rPr>
                <w:webHidden/>
              </w:rPr>
              <w:tab/>
            </w:r>
            <w:r>
              <w:rPr>
                <w:webHidden/>
              </w:rPr>
              <w:fldChar w:fldCharType="begin"/>
            </w:r>
            <w:r>
              <w:rPr>
                <w:webHidden/>
              </w:rPr>
              <w:instrText xml:space="preserve"> PAGEREF _Toc241763861 \h </w:instrText>
            </w:r>
            <w:r>
              <w:rPr>
                <w:webHidden/>
              </w:rPr>
            </w:r>
            <w:r>
              <w:rPr>
                <w:webHidden/>
              </w:rPr>
              <w:fldChar w:fldCharType="separate"/>
            </w:r>
            <w:r>
              <w:rPr>
                <w:webHidden/>
              </w:rPr>
              <w:t>13</w:t>
            </w:r>
            <w:r>
              <w:rPr>
                <w:webHidden/>
              </w:rPr>
              <w:fldChar w:fldCharType="end"/>
            </w:r>
          </w:hyperlink>
        </w:p>
        <w:p w14:paraId="1FD90ABB" w14:textId="1ECC86DC" w:rsidR="00D92796" w:rsidRDefault="00D92796">
          <w:pPr>
            <w:pStyle w:val="TOC2"/>
            <w:rPr>
              <w:rFonts w:asciiTheme="minorHAnsi" w:eastAsiaTheme="minorEastAsia" w:hAnsiTheme="minorHAnsi" w:cstheme="minorBidi"/>
              <w:kern w:val="2"/>
              <w:sz w:val="24"/>
              <w:szCs w:val="24"/>
              <w:lang w:eastAsia="en-GB"/>
              <w14:ligatures w14:val="standardContextual"/>
            </w:rPr>
          </w:pPr>
          <w:hyperlink w:anchor="_Toc241763862" w:history="1">
            <w:r w:rsidRPr="002E0E33">
              <w:rPr>
                <w:rStyle w:val="Hyperlink"/>
              </w:rPr>
              <w:t>Stage 1 &amp; Stage 2 outcomes</w:t>
            </w:r>
            <w:r>
              <w:rPr>
                <w:webHidden/>
              </w:rPr>
              <w:tab/>
            </w:r>
            <w:r>
              <w:rPr>
                <w:webHidden/>
              </w:rPr>
              <w:fldChar w:fldCharType="begin"/>
            </w:r>
            <w:r>
              <w:rPr>
                <w:webHidden/>
              </w:rPr>
              <w:instrText xml:space="preserve"> PAGEREF _Toc241763862 \h </w:instrText>
            </w:r>
            <w:r>
              <w:rPr>
                <w:webHidden/>
              </w:rPr>
            </w:r>
            <w:r>
              <w:rPr>
                <w:webHidden/>
              </w:rPr>
              <w:fldChar w:fldCharType="separate"/>
            </w:r>
            <w:r>
              <w:rPr>
                <w:webHidden/>
              </w:rPr>
              <w:t>17</w:t>
            </w:r>
            <w:r>
              <w:rPr>
                <w:webHidden/>
              </w:rPr>
              <w:fldChar w:fldCharType="end"/>
            </w:r>
          </w:hyperlink>
        </w:p>
        <w:p w14:paraId="647D7914" w14:textId="6BA6780F" w:rsidR="00D92796" w:rsidRDefault="00D92796">
          <w:pPr>
            <w:pStyle w:val="TOC1"/>
            <w:rPr>
              <w:rFonts w:asciiTheme="minorHAnsi" w:eastAsiaTheme="minorEastAsia" w:hAnsiTheme="minorHAnsi" w:cstheme="minorBidi"/>
              <w:kern w:val="2"/>
              <w14:ligatures w14:val="standardContextual"/>
            </w:rPr>
          </w:pPr>
          <w:hyperlink w:anchor="_Toc241763863" w:history="1">
            <w:r w:rsidRPr="002E0E33">
              <w:rPr>
                <w:rStyle w:val="Hyperlink"/>
              </w:rPr>
              <w:t>Section 5: Tenants’ Voice Panel</w:t>
            </w:r>
            <w:r>
              <w:rPr>
                <w:webHidden/>
              </w:rPr>
              <w:tab/>
            </w:r>
            <w:r>
              <w:rPr>
                <w:webHidden/>
              </w:rPr>
              <w:fldChar w:fldCharType="begin"/>
            </w:r>
            <w:r>
              <w:rPr>
                <w:webHidden/>
              </w:rPr>
              <w:instrText xml:space="preserve"> PAGEREF _Toc241763863 \h </w:instrText>
            </w:r>
            <w:r>
              <w:rPr>
                <w:webHidden/>
              </w:rPr>
            </w:r>
            <w:r>
              <w:rPr>
                <w:webHidden/>
              </w:rPr>
              <w:fldChar w:fldCharType="separate"/>
            </w:r>
            <w:r>
              <w:rPr>
                <w:webHidden/>
              </w:rPr>
              <w:t>20</w:t>
            </w:r>
            <w:r>
              <w:rPr>
                <w:webHidden/>
              </w:rPr>
              <w:fldChar w:fldCharType="end"/>
            </w:r>
          </w:hyperlink>
        </w:p>
        <w:p w14:paraId="3C9AE99B" w14:textId="237BFFB3" w:rsidR="00D92796" w:rsidRDefault="00D92796">
          <w:pPr>
            <w:pStyle w:val="TOC1"/>
            <w:rPr>
              <w:rFonts w:asciiTheme="minorHAnsi" w:eastAsiaTheme="minorEastAsia" w:hAnsiTheme="minorHAnsi" w:cstheme="minorBidi"/>
              <w:kern w:val="2"/>
              <w14:ligatures w14:val="standardContextual"/>
            </w:rPr>
          </w:pPr>
          <w:hyperlink w:anchor="_Toc241763864" w:history="1">
            <w:r w:rsidRPr="002E0E33">
              <w:rPr>
                <w:rStyle w:val="Hyperlink"/>
              </w:rPr>
              <w:t>Section 6: Conclusion</w:t>
            </w:r>
            <w:r>
              <w:rPr>
                <w:webHidden/>
              </w:rPr>
              <w:tab/>
            </w:r>
            <w:r>
              <w:rPr>
                <w:webHidden/>
              </w:rPr>
              <w:fldChar w:fldCharType="begin"/>
            </w:r>
            <w:r>
              <w:rPr>
                <w:webHidden/>
              </w:rPr>
              <w:instrText xml:space="preserve"> PAGEREF _Toc241763864 \h </w:instrText>
            </w:r>
            <w:r>
              <w:rPr>
                <w:webHidden/>
              </w:rPr>
            </w:r>
            <w:r>
              <w:rPr>
                <w:webHidden/>
              </w:rPr>
              <w:fldChar w:fldCharType="separate"/>
            </w:r>
            <w:r>
              <w:rPr>
                <w:webHidden/>
              </w:rPr>
              <w:t>21</w:t>
            </w:r>
            <w:r>
              <w:rPr>
                <w:webHidden/>
              </w:rPr>
              <w:fldChar w:fldCharType="end"/>
            </w:r>
          </w:hyperlink>
        </w:p>
        <w:p w14:paraId="1E00A405" w14:textId="03CC5430" w:rsidR="00D92796" w:rsidRDefault="00D92796">
          <w:pPr>
            <w:pStyle w:val="TOC2"/>
            <w:rPr>
              <w:rFonts w:asciiTheme="minorHAnsi" w:eastAsiaTheme="minorEastAsia" w:hAnsiTheme="minorHAnsi" w:cstheme="minorBidi"/>
              <w:kern w:val="2"/>
              <w:sz w:val="24"/>
              <w:szCs w:val="24"/>
              <w:lang w:eastAsia="en-GB"/>
              <w14:ligatures w14:val="standardContextual"/>
            </w:rPr>
          </w:pPr>
          <w:hyperlink w:anchor="_Toc241763865" w:history="1">
            <w:r w:rsidRPr="002E0E33">
              <w:rPr>
                <w:rStyle w:val="Hyperlink"/>
              </w:rPr>
              <w:t>What’s Next</w:t>
            </w:r>
            <w:r>
              <w:rPr>
                <w:webHidden/>
              </w:rPr>
              <w:tab/>
            </w:r>
            <w:r>
              <w:rPr>
                <w:webHidden/>
              </w:rPr>
              <w:fldChar w:fldCharType="begin"/>
            </w:r>
            <w:r>
              <w:rPr>
                <w:webHidden/>
              </w:rPr>
              <w:instrText xml:space="preserve"> PAGEREF _Toc241763865 \h </w:instrText>
            </w:r>
            <w:r>
              <w:rPr>
                <w:webHidden/>
              </w:rPr>
            </w:r>
            <w:r>
              <w:rPr>
                <w:webHidden/>
              </w:rPr>
              <w:fldChar w:fldCharType="separate"/>
            </w:r>
            <w:r>
              <w:rPr>
                <w:webHidden/>
              </w:rPr>
              <w:t>22</w:t>
            </w:r>
            <w:r>
              <w:rPr>
                <w:webHidden/>
              </w:rPr>
              <w:fldChar w:fldCharType="end"/>
            </w:r>
          </w:hyperlink>
        </w:p>
        <w:p w14:paraId="79E15424" w14:textId="19A11CF3" w:rsidR="00BD5D7B" w:rsidRDefault="00534A23" w:rsidP="003A5BF9">
          <w:pPr>
            <w:pStyle w:val="TOC2"/>
          </w:pPr>
          <w:r w:rsidRPr="003A5BF9">
            <w:fldChar w:fldCharType="end"/>
          </w:r>
        </w:p>
        <w:p w14:paraId="1B09D1DD" w14:textId="28D7CD07" w:rsidR="005556E0" w:rsidRPr="00BD5D7B" w:rsidRDefault="00E312BF" w:rsidP="00BD5D7B"/>
      </w:sdtContent>
    </w:sdt>
    <w:p w14:paraId="6B81A9D1" w14:textId="15478099" w:rsidR="009015E2" w:rsidRDefault="009015E2" w:rsidP="0F91AEF3">
      <w:pPr>
        <w:spacing w:after="0" w:line="240" w:lineRule="auto"/>
      </w:pPr>
      <w:bookmarkStart w:id="16" w:name="_Toc185510884"/>
    </w:p>
    <w:p w14:paraId="6D8DA47D" w14:textId="77777777" w:rsidR="00D92796" w:rsidRDefault="00D92796" w:rsidP="007E0283">
      <w:pPr>
        <w:pStyle w:val="Heading2"/>
      </w:pPr>
      <w:bookmarkStart w:id="17" w:name="_Toc209531684"/>
      <w:r>
        <w:br w:type="page"/>
      </w:r>
    </w:p>
    <w:p w14:paraId="197CEA53" w14:textId="0C38792F" w:rsidR="00796FD7" w:rsidRPr="0031797C" w:rsidRDefault="00796FD7" w:rsidP="007E0283">
      <w:pPr>
        <w:pStyle w:val="Heading2"/>
      </w:pPr>
      <w:bookmarkStart w:id="18" w:name="_Toc241763840"/>
      <w:r w:rsidRPr="0031797C">
        <w:lastRenderedPageBreak/>
        <w:t>Introduction</w:t>
      </w:r>
      <w:bookmarkEnd w:id="16"/>
      <w:bookmarkEnd w:id="17"/>
      <w:bookmarkEnd w:id="18"/>
    </w:p>
    <w:p w14:paraId="7E7A2E53" w14:textId="77777777" w:rsidR="00A576D8" w:rsidRPr="00A576D8" w:rsidRDefault="00A576D8" w:rsidP="00A576D8">
      <w:pPr>
        <w:spacing w:after="0"/>
        <w:rPr>
          <w:lang w:eastAsia="en-GB"/>
        </w:rPr>
      </w:pPr>
    </w:p>
    <w:p w14:paraId="1A7389A2" w14:textId="424AC626" w:rsidR="00AC1E3E" w:rsidRDefault="00410CDF" w:rsidP="18F99ADF">
      <w:pPr>
        <w:spacing w:after="0" w:line="240" w:lineRule="auto"/>
        <w:rPr>
          <w:rFonts w:ascii="Arial" w:hAnsi="Arial" w:cs="Arial"/>
          <w:sz w:val="24"/>
          <w:szCs w:val="24"/>
        </w:rPr>
      </w:pPr>
      <w:r w:rsidRPr="18F99ADF">
        <w:rPr>
          <w:rFonts w:ascii="Arial" w:hAnsi="Arial" w:cs="Arial"/>
          <w:sz w:val="24"/>
          <w:szCs w:val="24"/>
        </w:rPr>
        <w:t>Th</w:t>
      </w:r>
      <w:r w:rsidR="00344957" w:rsidRPr="18F99ADF">
        <w:rPr>
          <w:rFonts w:ascii="Arial" w:hAnsi="Arial" w:cs="Arial"/>
          <w:sz w:val="24"/>
          <w:szCs w:val="24"/>
        </w:rPr>
        <w:t>is report is an annual regulator</w:t>
      </w:r>
      <w:r w:rsidR="007D4F2C" w:rsidRPr="18F99ADF">
        <w:rPr>
          <w:rFonts w:ascii="Arial" w:hAnsi="Arial" w:cs="Arial"/>
          <w:sz w:val="24"/>
          <w:szCs w:val="24"/>
        </w:rPr>
        <w:t>y</w:t>
      </w:r>
      <w:r w:rsidR="002B3EE2" w:rsidRPr="18F99ADF">
        <w:rPr>
          <w:rFonts w:ascii="Arial" w:hAnsi="Arial" w:cs="Arial"/>
          <w:sz w:val="24"/>
          <w:szCs w:val="24"/>
        </w:rPr>
        <w:t xml:space="preserve"> requirement of the </w:t>
      </w:r>
      <w:r w:rsidR="0035381F" w:rsidRPr="18F99ADF">
        <w:rPr>
          <w:rFonts w:ascii="Arial" w:hAnsi="Arial" w:cs="Arial"/>
          <w:sz w:val="24"/>
          <w:szCs w:val="24"/>
        </w:rPr>
        <w:t>Housing Ombudsman</w:t>
      </w:r>
      <w:r w:rsidR="3ED79AD3" w:rsidRPr="18F99ADF">
        <w:rPr>
          <w:rFonts w:ascii="Arial" w:hAnsi="Arial" w:cs="Arial"/>
          <w:sz w:val="24"/>
          <w:szCs w:val="24"/>
        </w:rPr>
        <w:t xml:space="preserve"> Service</w:t>
      </w:r>
      <w:r w:rsidR="00CF297C" w:rsidRPr="18F99ADF">
        <w:rPr>
          <w:rFonts w:ascii="Arial" w:hAnsi="Arial" w:cs="Arial"/>
          <w:sz w:val="24"/>
          <w:szCs w:val="24"/>
        </w:rPr>
        <w:t xml:space="preserve"> </w:t>
      </w:r>
      <w:r w:rsidR="0035381F" w:rsidRPr="18F99ADF">
        <w:rPr>
          <w:rFonts w:ascii="Arial" w:hAnsi="Arial" w:cs="Arial"/>
          <w:sz w:val="24"/>
          <w:szCs w:val="24"/>
        </w:rPr>
        <w:t>Comp</w:t>
      </w:r>
      <w:r w:rsidR="009C5B67" w:rsidRPr="18F99ADF">
        <w:rPr>
          <w:rFonts w:ascii="Arial" w:hAnsi="Arial" w:cs="Arial"/>
          <w:sz w:val="24"/>
          <w:szCs w:val="24"/>
        </w:rPr>
        <w:t>laints Handling Code 2024</w:t>
      </w:r>
      <w:r w:rsidR="00992135" w:rsidRPr="18F99ADF">
        <w:rPr>
          <w:rFonts w:ascii="Arial" w:hAnsi="Arial" w:cs="Arial"/>
          <w:sz w:val="24"/>
          <w:szCs w:val="24"/>
        </w:rPr>
        <w:t xml:space="preserve">, </w:t>
      </w:r>
      <w:r w:rsidR="00992135" w:rsidRPr="00354FA2">
        <w:rPr>
          <w:rFonts w:ascii="Arial" w:hAnsi="Arial" w:cs="Arial"/>
          <w:sz w:val="24"/>
          <w:szCs w:val="24"/>
        </w:rPr>
        <w:t>Section 8.1</w:t>
      </w:r>
      <w:r w:rsidR="3B35C1DC" w:rsidRPr="00354FA2">
        <w:rPr>
          <w:rFonts w:ascii="Arial" w:hAnsi="Arial" w:cs="Arial"/>
          <w:sz w:val="24"/>
          <w:szCs w:val="24"/>
        </w:rPr>
        <w:t xml:space="preserve"> </w:t>
      </w:r>
      <w:r w:rsidR="00354FA2" w:rsidRPr="00354FA2">
        <w:rPr>
          <w:rFonts w:ascii="Arial" w:hAnsi="Arial" w:cs="Arial"/>
          <w:sz w:val="24"/>
          <w:szCs w:val="24"/>
        </w:rPr>
        <w:t xml:space="preserve">Self-assessment, reporting, and compliance </w:t>
      </w:r>
      <w:r w:rsidR="3B35C1DC" w:rsidRPr="18F99ADF">
        <w:rPr>
          <w:rFonts w:ascii="Arial" w:hAnsi="Arial" w:cs="Arial"/>
          <w:sz w:val="24"/>
          <w:szCs w:val="24"/>
        </w:rPr>
        <w:t xml:space="preserve">which </w:t>
      </w:r>
      <w:r w:rsidR="44CEC2F6" w:rsidRPr="18F99ADF">
        <w:rPr>
          <w:rFonts w:ascii="Arial" w:hAnsi="Arial" w:cs="Arial"/>
          <w:sz w:val="24"/>
          <w:szCs w:val="24"/>
        </w:rPr>
        <w:t>is aligned with the London Borough of Tower Hamlets Complaints Policy and Procedure (For Council Tenants &amp; Leaseholders).</w:t>
      </w:r>
    </w:p>
    <w:p w14:paraId="5D390DED" w14:textId="27FACE56" w:rsidR="00AC1E3E" w:rsidRDefault="00AC1E3E" w:rsidP="00AA3AD3">
      <w:pPr>
        <w:spacing w:after="0" w:line="240" w:lineRule="auto"/>
        <w:rPr>
          <w:rFonts w:ascii="Arial" w:hAnsi="Arial" w:cs="Arial"/>
          <w:color w:val="629DD1" w:themeColor="accent2"/>
          <w:sz w:val="24"/>
          <w:szCs w:val="24"/>
        </w:rPr>
      </w:pPr>
    </w:p>
    <w:p w14:paraId="551FB79F" w14:textId="29BFAEEF" w:rsidR="00277493" w:rsidRDefault="00AC1E3E" w:rsidP="00D523AB">
      <w:pPr>
        <w:spacing w:after="0" w:line="240" w:lineRule="auto"/>
        <w:rPr>
          <w:rFonts w:ascii="Arial" w:hAnsi="Arial" w:cs="Arial"/>
          <w:sz w:val="24"/>
          <w:szCs w:val="24"/>
        </w:rPr>
      </w:pPr>
      <w:r>
        <w:rPr>
          <w:rFonts w:ascii="Arial" w:hAnsi="Arial" w:cs="Arial"/>
          <w:sz w:val="24"/>
          <w:szCs w:val="24"/>
        </w:rPr>
        <w:t xml:space="preserve">This report also meets the requirements of the Regulator of Social Housing (RSH) Consumer Standards, namely the Transparency, Influence and Accountability Standard. </w:t>
      </w:r>
      <w:r w:rsidR="00354FA2">
        <w:rPr>
          <w:rFonts w:ascii="Arial" w:hAnsi="Arial" w:cs="Arial"/>
          <w:sz w:val="24"/>
          <w:szCs w:val="24"/>
        </w:rPr>
        <w:t xml:space="preserve"> </w:t>
      </w:r>
    </w:p>
    <w:p w14:paraId="31BEF246" w14:textId="77777777" w:rsidR="00277493" w:rsidRDefault="00277493" w:rsidP="00D523AB">
      <w:pPr>
        <w:spacing w:after="0" w:line="240" w:lineRule="auto"/>
        <w:rPr>
          <w:rFonts w:ascii="Arial" w:hAnsi="Arial" w:cs="Arial"/>
          <w:sz w:val="24"/>
          <w:szCs w:val="24"/>
        </w:rPr>
      </w:pPr>
    </w:p>
    <w:p w14:paraId="34B66CA2" w14:textId="593E7ABB" w:rsidR="00D523AB" w:rsidRDefault="00AC1E3E" w:rsidP="00D523AB">
      <w:pPr>
        <w:spacing w:after="0" w:line="240" w:lineRule="auto"/>
        <w:rPr>
          <w:rFonts w:ascii="Arial" w:hAnsi="Arial" w:cs="Arial"/>
          <w:sz w:val="24"/>
          <w:szCs w:val="24"/>
        </w:rPr>
      </w:pPr>
      <w:r>
        <w:rPr>
          <w:rFonts w:ascii="Arial" w:hAnsi="Arial" w:cs="Arial"/>
          <w:sz w:val="24"/>
          <w:szCs w:val="24"/>
        </w:rPr>
        <w:t>Within this report we</w:t>
      </w:r>
      <w:r w:rsidR="007049EC">
        <w:rPr>
          <w:rFonts w:ascii="Arial" w:hAnsi="Arial" w:cs="Arial"/>
          <w:sz w:val="24"/>
          <w:szCs w:val="24"/>
        </w:rPr>
        <w:t xml:space="preserve"> detail our performance in </w:t>
      </w:r>
      <w:r w:rsidR="00AD30DB">
        <w:rPr>
          <w:rFonts w:ascii="Arial" w:hAnsi="Arial" w:cs="Arial"/>
          <w:sz w:val="24"/>
          <w:szCs w:val="24"/>
        </w:rPr>
        <w:t>handling complaints and res</w:t>
      </w:r>
      <w:r w:rsidR="00D01217">
        <w:rPr>
          <w:rFonts w:ascii="Arial" w:hAnsi="Arial" w:cs="Arial"/>
          <w:sz w:val="24"/>
          <w:szCs w:val="24"/>
        </w:rPr>
        <w:t>olving issues</w:t>
      </w:r>
      <w:r w:rsidR="00EB7B32">
        <w:rPr>
          <w:rFonts w:ascii="Arial" w:hAnsi="Arial" w:cs="Arial"/>
          <w:sz w:val="24"/>
          <w:szCs w:val="24"/>
        </w:rPr>
        <w:t>, including key themes</w:t>
      </w:r>
      <w:r w:rsidR="00A83C8A">
        <w:rPr>
          <w:rFonts w:ascii="Arial" w:hAnsi="Arial" w:cs="Arial"/>
          <w:sz w:val="24"/>
          <w:szCs w:val="24"/>
        </w:rPr>
        <w:t xml:space="preserve"> and trends</w:t>
      </w:r>
      <w:r w:rsidR="003D021D">
        <w:rPr>
          <w:rFonts w:ascii="Arial" w:hAnsi="Arial" w:cs="Arial"/>
          <w:sz w:val="24"/>
          <w:szCs w:val="24"/>
        </w:rPr>
        <w:t>.</w:t>
      </w:r>
      <w:r w:rsidR="009754C2">
        <w:rPr>
          <w:rFonts w:ascii="Arial" w:hAnsi="Arial" w:cs="Arial"/>
          <w:sz w:val="24"/>
          <w:szCs w:val="24"/>
        </w:rPr>
        <w:t xml:space="preserve"> </w:t>
      </w:r>
      <w:r w:rsidR="00D523AB" w:rsidRPr="007049EC">
        <w:rPr>
          <w:rFonts w:ascii="Arial" w:hAnsi="Arial" w:cs="Arial"/>
          <w:sz w:val="24"/>
          <w:szCs w:val="24"/>
        </w:rPr>
        <w:t>Th</w:t>
      </w:r>
      <w:r w:rsidR="002A60A2">
        <w:rPr>
          <w:rFonts w:ascii="Arial" w:hAnsi="Arial" w:cs="Arial"/>
          <w:sz w:val="24"/>
          <w:szCs w:val="24"/>
        </w:rPr>
        <w:t xml:space="preserve">e </w:t>
      </w:r>
      <w:r w:rsidR="00D523AB" w:rsidRPr="007049EC">
        <w:rPr>
          <w:rFonts w:ascii="Arial" w:hAnsi="Arial" w:cs="Arial"/>
          <w:sz w:val="24"/>
          <w:szCs w:val="24"/>
        </w:rPr>
        <w:t>report also highlight</w:t>
      </w:r>
      <w:r w:rsidR="00F05239">
        <w:rPr>
          <w:rFonts w:ascii="Arial" w:hAnsi="Arial" w:cs="Arial"/>
          <w:sz w:val="24"/>
          <w:szCs w:val="24"/>
        </w:rPr>
        <w:t>s</w:t>
      </w:r>
      <w:r w:rsidR="00D523AB" w:rsidRPr="007049EC">
        <w:rPr>
          <w:rFonts w:ascii="Arial" w:hAnsi="Arial" w:cs="Arial"/>
          <w:sz w:val="24"/>
          <w:szCs w:val="24"/>
        </w:rPr>
        <w:t xml:space="preserve"> the number of complaints received, </w:t>
      </w:r>
      <w:r w:rsidR="00D523AB" w:rsidRPr="00FF0EB9">
        <w:rPr>
          <w:rFonts w:ascii="Arial" w:hAnsi="Arial" w:cs="Arial"/>
          <w:sz w:val="24"/>
          <w:szCs w:val="24"/>
        </w:rPr>
        <w:t xml:space="preserve">and </w:t>
      </w:r>
      <w:r w:rsidR="00FF0EB9" w:rsidRPr="00FF0EB9">
        <w:rPr>
          <w:rFonts w:ascii="Arial" w:hAnsi="Arial" w:cs="Arial"/>
          <w:sz w:val="24"/>
          <w:szCs w:val="24"/>
        </w:rPr>
        <w:t xml:space="preserve">complaints </w:t>
      </w:r>
      <w:r w:rsidR="00E23D0E">
        <w:rPr>
          <w:rFonts w:ascii="Arial" w:hAnsi="Arial" w:cs="Arial"/>
          <w:sz w:val="24"/>
          <w:szCs w:val="24"/>
        </w:rPr>
        <w:t xml:space="preserve">that continued </w:t>
      </w:r>
      <w:r w:rsidR="00D523AB" w:rsidRPr="00FF0EB9">
        <w:rPr>
          <w:rFonts w:ascii="Arial" w:hAnsi="Arial" w:cs="Arial"/>
          <w:sz w:val="24"/>
          <w:szCs w:val="24"/>
        </w:rPr>
        <w:t>to the Housing Ombudsman</w:t>
      </w:r>
      <w:r w:rsidR="005A3180" w:rsidRPr="00FF0EB9">
        <w:rPr>
          <w:rFonts w:ascii="Arial" w:hAnsi="Arial" w:cs="Arial"/>
          <w:sz w:val="24"/>
          <w:szCs w:val="24"/>
        </w:rPr>
        <w:t xml:space="preserve"> </w:t>
      </w:r>
      <w:r w:rsidR="00FF0EB9" w:rsidRPr="00FF0EB9">
        <w:rPr>
          <w:rFonts w:ascii="Arial" w:hAnsi="Arial" w:cs="Arial"/>
          <w:sz w:val="24"/>
          <w:szCs w:val="24"/>
        </w:rPr>
        <w:t>Service</w:t>
      </w:r>
      <w:r w:rsidR="00D523AB" w:rsidRPr="00FF0EB9">
        <w:rPr>
          <w:rFonts w:ascii="Arial" w:hAnsi="Arial" w:cs="Arial"/>
          <w:sz w:val="24"/>
          <w:szCs w:val="24"/>
        </w:rPr>
        <w:t>.</w:t>
      </w:r>
      <w:r w:rsidR="00D523AB" w:rsidRPr="007049EC">
        <w:rPr>
          <w:rFonts w:ascii="Arial" w:hAnsi="Arial" w:cs="Arial"/>
          <w:sz w:val="24"/>
          <w:szCs w:val="24"/>
        </w:rPr>
        <w:t> </w:t>
      </w:r>
    </w:p>
    <w:p w14:paraId="36DFAA6F" w14:textId="77777777" w:rsidR="006A0594" w:rsidRDefault="006A0594" w:rsidP="00D523AB">
      <w:pPr>
        <w:spacing w:after="0" w:line="240" w:lineRule="auto"/>
        <w:rPr>
          <w:rFonts w:ascii="Arial" w:hAnsi="Arial" w:cs="Arial"/>
          <w:sz w:val="24"/>
          <w:szCs w:val="24"/>
        </w:rPr>
      </w:pPr>
    </w:p>
    <w:p w14:paraId="1C8EA8C2" w14:textId="7EFDE4C4" w:rsidR="004A5671" w:rsidRDefault="004A5671" w:rsidP="004A5671">
      <w:pPr>
        <w:spacing w:after="0" w:line="300" w:lineRule="atLeast"/>
        <w:rPr>
          <w:rFonts w:ascii="Arial" w:eastAsia="Times New Roman" w:hAnsi="Arial" w:cs="Arial"/>
          <w:sz w:val="24"/>
          <w:szCs w:val="24"/>
          <w:lang w:eastAsia="en-GB"/>
        </w:rPr>
      </w:pPr>
      <w:r w:rsidRPr="004A5671">
        <w:rPr>
          <w:rFonts w:ascii="Arial" w:eastAsia="Times New Roman" w:hAnsi="Arial" w:cs="Arial"/>
          <w:sz w:val="24"/>
          <w:szCs w:val="24"/>
          <w:lang w:eastAsia="en-GB"/>
        </w:rPr>
        <w:t xml:space="preserve">The Council remains committed to learning from complaint outcomes and using the insights to inform service </w:t>
      </w:r>
      <w:r w:rsidR="006B2FE8">
        <w:rPr>
          <w:rFonts w:ascii="Arial" w:eastAsia="Times New Roman" w:hAnsi="Arial" w:cs="Arial"/>
          <w:sz w:val="24"/>
          <w:szCs w:val="24"/>
          <w:lang w:eastAsia="en-GB"/>
        </w:rPr>
        <w:t>improvement</w:t>
      </w:r>
      <w:r w:rsidRPr="004A5671">
        <w:rPr>
          <w:rFonts w:ascii="Arial" w:eastAsia="Times New Roman" w:hAnsi="Arial" w:cs="Arial"/>
          <w:sz w:val="24"/>
          <w:szCs w:val="24"/>
          <w:lang w:eastAsia="en-GB"/>
        </w:rPr>
        <w:t xml:space="preserve"> in the year ahead.</w:t>
      </w:r>
    </w:p>
    <w:p w14:paraId="6C8A2C4E" w14:textId="77777777" w:rsidR="00573212" w:rsidRDefault="00573212" w:rsidP="004A5671">
      <w:pPr>
        <w:spacing w:after="0" w:line="300" w:lineRule="atLeast"/>
        <w:rPr>
          <w:rFonts w:ascii="Arial" w:eastAsia="Times New Roman" w:hAnsi="Arial" w:cs="Arial"/>
          <w:sz w:val="24"/>
          <w:szCs w:val="24"/>
          <w:lang w:eastAsia="en-GB"/>
        </w:rPr>
      </w:pPr>
    </w:p>
    <w:p w14:paraId="28666798" w14:textId="64675EED" w:rsidR="00573212" w:rsidRPr="00D354ED" w:rsidRDefault="00573212" w:rsidP="003B3CB5">
      <w:pPr>
        <w:pStyle w:val="Heading2"/>
        <w:rPr>
          <w:color w:val="297FD5" w:themeColor="accent3"/>
        </w:rPr>
      </w:pPr>
      <w:bookmarkStart w:id="19" w:name="_Toc241763841"/>
      <w:r w:rsidRPr="00D354ED">
        <w:rPr>
          <w:color w:val="297FD5" w:themeColor="accent3"/>
        </w:rPr>
        <w:t>Highlights</w:t>
      </w:r>
      <w:bookmarkEnd w:id="19"/>
      <w:r w:rsidRPr="00D354ED">
        <w:rPr>
          <w:color w:val="297FD5" w:themeColor="accent3"/>
        </w:rPr>
        <w:t xml:space="preserve"> </w:t>
      </w:r>
    </w:p>
    <w:p w14:paraId="74B176BB" w14:textId="77777777" w:rsidR="00573412" w:rsidRDefault="00573412" w:rsidP="00C266F2">
      <w:pPr>
        <w:spacing w:after="0" w:line="240" w:lineRule="auto"/>
        <w:rPr>
          <w:rFonts w:ascii="Arial" w:eastAsia="Times New Roman" w:hAnsi="Arial" w:cs="Arial"/>
          <w:sz w:val="24"/>
          <w:szCs w:val="24"/>
          <w:lang w:eastAsia="en-GB"/>
        </w:rPr>
      </w:pPr>
    </w:p>
    <w:p w14:paraId="519A965C" w14:textId="56FEC1B4" w:rsidR="00455028" w:rsidRDefault="4B67CFB2" w:rsidP="7CA2EE38">
      <w:pPr>
        <w:pStyle w:val="ListParagraph"/>
        <w:numPr>
          <w:ilvl w:val="0"/>
          <w:numId w:val="33"/>
        </w:numPr>
        <w:spacing w:after="0" w:line="240" w:lineRule="auto"/>
        <w:rPr>
          <w:rFonts w:ascii="Arial" w:hAnsi="Arial" w:cs="Arial"/>
          <w:sz w:val="24"/>
          <w:szCs w:val="24"/>
        </w:rPr>
      </w:pPr>
      <w:r w:rsidRPr="521A1ED3">
        <w:rPr>
          <w:rFonts w:ascii="Arial" w:eastAsia="Times New Roman" w:hAnsi="Arial" w:cs="Arial"/>
          <w:sz w:val="24"/>
          <w:szCs w:val="24"/>
          <w:lang w:eastAsia="en-GB"/>
        </w:rPr>
        <w:t>1886</w:t>
      </w:r>
      <w:r w:rsidR="00573412" w:rsidRPr="521A1ED3">
        <w:rPr>
          <w:rFonts w:ascii="Arial" w:eastAsia="Times New Roman" w:hAnsi="Arial" w:cs="Arial"/>
          <w:sz w:val="24"/>
          <w:szCs w:val="24"/>
          <w:lang w:eastAsia="en-GB"/>
        </w:rPr>
        <w:t xml:space="preserve"> </w:t>
      </w:r>
      <w:r w:rsidR="005551DE" w:rsidRPr="521A1ED3">
        <w:rPr>
          <w:rFonts w:ascii="Arial" w:eastAsia="Times New Roman" w:hAnsi="Arial" w:cs="Arial"/>
          <w:sz w:val="24"/>
          <w:szCs w:val="24"/>
          <w:lang w:eastAsia="en-GB"/>
        </w:rPr>
        <w:t>complaint</w:t>
      </w:r>
      <w:r w:rsidR="003B3CB5" w:rsidRPr="521A1ED3">
        <w:rPr>
          <w:rFonts w:ascii="Arial" w:eastAsia="Times New Roman" w:hAnsi="Arial" w:cs="Arial"/>
          <w:sz w:val="24"/>
          <w:szCs w:val="24"/>
          <w:lang w:eastAsia="en-GB"/>
        </w:rPr>
        <w:t>s</w:t>
      </w:r>
      <w:r w:rsidR="00573412" w:rsidRPr="521A1ED3">
        <w:rPr>
          <w:rFonts w:ascii="Arial" w:eastAsia="Times New Roman" w:hAnsi="Arial" w:cs="Arial"/>
          <w:sz w:val="24"/>
          <w:szCs w:val="24"/>
          <w:lang w:eastAsia="en-GB"/>
        </w:rPr>
        <w:t xml:space="preserve"> received</w:t>
      </w:r>
      <w:r w:rsidR="005551DE" w:rsidRPr="521A1ED3">
        <w:rPr>
          <w:rFonts w:ascii="Arial" w:eastAsia="Times New Roman" w:hAnsi="Arial" w:cs="Arial"/>
          <w:sz w:val="24"/>
          <w:szCs w:val="24"/>
          <w:lang w:eastAsia="en-GB"/>
        </w:rPr>
        <w:t xml:space="preserve"> at Stage1,</w:t>
      </w:r>
      <w:r w:rsidR="00573412" w:rsidRPr="521A1ED3">
        <w:rPr>
          <w:rFonts w:ascii="Arial" w:hAnsi="Arial" w:cs="Arial"/>
          <w:sz w:val="24"/>
          <w:szCs w:val="24"/>
        </w:rPr>
        <w:t xml:space="preserve"> </w:t>
      </w:r>
      <w:r w:rsidR="00467DB2" w:rsidRPr="521A1ED3">
        <w:rPr>
          <w:rFonts w:ascii="Arial" w:hAnsi="Arial" w:cs="Arial"/>
          <w:sz w:val="24"/>
          <w:szCs w:val="24"/>
        </w:rPr>
        <w:t>6</w:t>
      </w:r>
      <w:r w:rsidR="00DC7706" w:rsidRPr="521A1ED3">
        <w:rPr>
          <w:rFonts w:ascii="Arial" w:hAnsi="Arial" w:cs="Arial"/>
          <w:sz w:val="24"/>
          <w:szCs w:val="24"/>
        </w:rPr>
        <w:t xml:space="preserve">% </w:t>
      </w:r>
      <w:r w:rsidR="00696200" w:rsidRPr="521A1ED3">
        <w:rPr>
          <w:rFonts w:ascii="Arial" w:hAnsi="Arial" w:cs="Arial"/>
          <w:sz w:val="24"/>
          <w:szCs w:val="24"/>
        </w:rPr>
        <w:t>reduction</w:t>
      </w:r>
      <w:r w:rsidR="0023413F" w:rsidRPr="521A1ED3">
        <w:rPr>
          <w:rFonts w:ascii="Arial" w:hAnsi="Arial" w:cs="Arial"/>
          <w:sz w:val="24"/>
          <w:szCs w:val="24"/>
        </w:rPr>
        <w:t xml:space="preserve"> </w:t>
      </w:r>
      <w:r w:rsidR="005551DE" w:rsidRPr="521A1ED3">
        <w:rPr>
          <w:rFonts w:ascii="Arial" w:hAnsi="Arial" w:cs="Arial"/>
          <w:sz w:val="24"/>
          <w:szCs w:val="24"/>
        </w:rPr>
        <w:t>from last year</w:t>
      </w:r>
      <w:r w:rsidR="00F34C68" w:rsidRPr="521A1ED3">
        <w:rPr>
          <w:rFonts w:ascii="Arial" w:hAnsi="Arial" w:cs="Arial"/>
          <w:sz w:val="24"/>
          <w:szCs w:val="24"/>
        </w:rPr>
        <w:t>.</w:t>
      </w:r>
      <w:r w:rsidR="005551DE" w:rsidRPr="521A1ED3">
        <w:rPr>
          <w:rFonts w:ascii="Arial" w:hAnsi="Arial" w:cs="Arial"/>
          <w:sz w:val="24"/>
          <w:szCs w:val="24"/>
        </w:rPr>
        <w:t xml:space="preserve"> </w:t>
      </w:r>
    </w:p>
    <w:p w14:paraId="3DFFE133" w14:textId="4D31B07D" w:rsidR="0090734B" w:rsidRPr="003B3CB5" w:rsidRDefault="00D078B1" w:rsidP="171A2153">
      <w:pPr>
        <w:pStyle w:val="ListParagraph"/>
        <w:numPr>
          <w:ilvl w:val="0"/>
          <w:numId w:val="33"/>
        </w:numPr>
        <w:spacing w:after="0" w:line="240" w:lineRule="auto"/>
        <w:rPr>
          <w:rFonts w:ascii="Arial" w:hAnsi="Arial" w:cs="Arial"/>
          <w:sz w:val="24"/>
          <w:szCs w:val="24"/>
        </w:rPr>
      </w:pPr>
      <w:r w:rsidRPr="1384F3CB">
        <w:rPr>
          <w:rFonts w:ascii="Arial" w:hAnsi="Arial" w:cs="Arial"/>
          <w:sz w:val="24"/>
          <w:szCs w:val="24"/>
        </w:rPr>
        <w:t xml:space="preserve">447 complaints </w:t>
      </w:r>
      <w:r w:rsidR="00F34C68" w:rsidRPr="1384F3CB">
        <w:rPr>
          <w:rFonts w:ascii="Arial" w:hAnsi="Arial" w:cs="Arial"/>
          <w:sz w:val="24"/>
          <w:szCs w:val="24"/>
        </w:rPr>
        <w:t>escalated to Stage 2</w:t>
      </w:r>
      <w:r w:rsidR="00B91614" w:rsidRPr="1384F3CB">
        <w:rPr>
          <w:rFonts w:ascii="Arial" w:hAnsi="Arial" w:cs="Arial"/>
          <w:sz w:val="24"/>
          <w:szCs w:val="24"/>
        </w:rPr>
        <w:t>,</w:t>
      </w:r>
      <w:r w:rsidR="00F34C68" w:rsidRPr="1384F3CB">
        <w:rPr>
          <w:rFonts w:ascii="Arial" w:hAnsi="Arial" w:cs="Arial"/>
          <w:sz w:val="24"/>
          <w:szCs w:val="24"/>
        </w:rPr>
        <w:t xml:space="preserve"> </w:t>
      </w:r>
      <w:r w:rsidR="00573212" w:rsidRPr="1384F3CB">
        <w:rPr>
          <w:rFonts w:ascii="Arial" w:hAnsi="Arial" w:cs="Arial"/>
          <w:sz w:val="24"/>
          <w:szCs w:val="24"/>
        </w:rPr>
        <w:t xml:space="preserve">18% </w:t>
      </w:r>
      <w:r w:rsidR="00F34C68" w:rsidRPr="1384F3CB">
        <w:rPr>
          <w:rFonts w:ascii="Arial" w:hAnsi="Arial" w:cs="Arial"/>
          <w:sz w:val="24"/>
          <w:szCs w:val="24"/>
        </w:rPr>
        <w:t xml:space="preserve">increase from last </w:t>
      </w:r>
      <w:r w:rsidR="6BFC36CB" w:rsidRPr="1384F3CB">
        <w:rPr>
          <w:rFonts w:ascii="Arial" w:hAnsi="Arial" w:cs="Arial"/>
          <w:sz w:val="24"/>
          <w:szCs w:val="24"/>
        </w:rPr>
        <w:t>year's volumes.</w:t>
      </w:r>
    </w:p>
    <w:p w14:paraId="728B4624" w14:textId="58013818" w:rsidR="00D078B1" w:rsidRPr="00614202" w:rsidRDefault="00614202" w:rsidP="67BEA2D5">
      <w:pPr>
        <w:pStyle w:val="ListParagraph"/>
        <w:numPr>
          <w:ilvl w:val="0"/>
          <w:numId w:val="33"/>
        </w:numPr>
        <w:spacing w:after="0" w:line="240" w:lineRule="auto"/>
        <w:rPr>
          <w:rFonts w:ascii="Arial" w:hAnsi="Arial" w:cs="Arial"/>
          <w:color w:val="000000" w:themeColor="text1"/>
          <w:sz w:val="24"/>
          <w:szCs w:val="24"/>
        </w:rPr>
      </w:pPr>
      <w:r w:rsidRPr="00614202">
        <w:rPr>
          <w:rFonts w:ascii="Arial" w:hAnsi="Arial" w:cs="Arial"/>
          <w:color w:val="000000" w:themeColor="text1"/>
          <w:sz w:val="24"/>
          <w:szCs w:val="24"/>
        </w:rPr>
        <w:t>50</w:t>
      </w:r>
      <w:r w:rsidR="003B3CB5" w:rsidRPr="00614202">
        <w:rPr>
          <w:rFonts w:ascii="Arial" w:hAnsi="Arial" w:cs="Arial"/>
          <w:color w:val="000000" w:themeColor="text1"/>
          <w:sz w:val="24"/>
          <w:szCs w:val="24"/>
        </w:rPr>
        <w:t xml:space="preserve"> cases </w:t>
      </w:r>
      <w:r w:rsidRPr="00614202">
        <w:rPr>
          <w:rFonts w:ascii="Arial" w:hAnsi="Arial" w:cs="Arial"/>
          <w:color w:val="000000" w:themeColor="text1"/>
          <w:sz w:val="24"/>
          <w:szCs w:val="24"/>
        </w:rPr>
        <w:t>determined</w:t>
      </w:r>
      <w:r>
        <w:rPr>
          <w:rFonts w:ascii="Arial" w:hAnsi="Arial" w:cs="Arial"/>
          <w:color w:val="000000" w:themeColor="text1"/>
          <w:sz w:val="24"/>
          <w:szCs w:val="24"/>
        </w:rPr>
        <w:t xml:space="preserve"> by the Housing Ombudsman Service</w:t>
      </w:r>
      <w:r w:rsidR="00BB53CC">
        <w:rPr>
          <w:rFonts w:ascii="Arial" w:hAnsi="Arial" w:cs="Arial"/>
          <w:color w:val="000000" w:themeColor="text1"/>
          <w:sz w:val="24"/>
          <w:szCs w:val="24"/>
        </w:rPr>
        <w:t xml:space="preserve">, </w:t>
      </w:r>
      <w:r w:rsidR="00160A3D">
        <w:rPr>
          <w:rFonts w:ascii="Arial" w:hAnsi="Arial" w:cs="Arial"/>
          <w:color w:val="000000" w:themeColor="text1"/>
          <w:sz w:val="24"/>
          <w:szCs w:val="24"/>
        </w:rPr>
        <w:t>39% increase from last year</w:t>
      </w:r>
      <w:r>
        <w:rPr>
          <w:rFonts w:ascii="Arial" w:hAnsi="Arial" w:cs="Arial"/>
          <w:color w:val="000000" w:themeColor="text1"/>
          <w:sz w:val="24"/>
          <w:szCs w:val="24"/>
        </w:rPr>
        <w:t xml:space="preserve">. </w:t>
      </w:r>
    </w:p>
    <w:p w14:paraId="5C6EF98E" w14:textId="77777777" w:rsidR="00527620" w:rsidRDefault="00527620" w:rsidP="00C266F2">
      <w:pPr>
        <w:spacing w:after="0" w:line="240" w:lineRule="auto"/>
        <w:rPr>
          <w:rFonts w:ascii="Arial" w:hAnsi="Arial" w:cs="Arial"/>
          <w:color w:val="FF0000"/>
          <w:sz w:val="24"/>
          <w:szCs w:val="24"/>
        </w:rPr>
      </w:pPr>
    </w:p>
    <w:p w14:paraId="51532C72" w14:textId="77777777" w:rsidR="001A53EA" w:rsidRDefault="00527620" w:rsidP="00527620">
      <w:pPr>
        <w:spacing w:after="0" w:line="300" w:lineRule="atLeast"/>
        <w:rPr>
          <w:rFonts w:ascii="Arial" w:eastAsia="Times New Roman" w:hAnsi="Arial" w:cs="Arial"/>
          <w:sz w:val="24"/>
          <w:szCs w:val="24"/>
          <w:lang w:eastAsia="en-GB"/>
        </w:rPr>
      </w:pPr>
      <w:r w:rsidRPr="00527620">
        <w:rPr>
          <w:rFonts w:ascii="Arial" w:eastAsia="Times New Roman" w:hAnsi="Arial" w:cs="Arial"/>
          <w:sz w:val="24"/>
          <w:szCs w:val="24"/>
          <w:lang w:eastAsia="en-GB"/>
        </w:rPr>
        <w:t xml:space="preserve">The newly established Housing Management Complaints Team, </w:t>
      </w:r>
      <w:r w:rsidR="001A53EA">
        <w:rPr>
          <w:rFonts w:ascii="Arial" w:eastAsia="Times New Roman" w:hAnsi="Arial" w:cs="Arial"/>
          <w:sz w:val="24"/>
          <w:szCs w:val="24"/>
          <w:lang w:eastAsia="en-GB"/>
        </w:rPr>
        <w:t>(</w:t>
      </w:r>
      <w:r w:rsidRPr="00527620">
        <w:rPr>
          <w:rFonts w:ascii="Arial" w:eastAsia="Times New Roman" w:hAnsi="Arial" w:cs="Arial"/>
          <w:sz w:val="24"/>
          <w:szCs w:val="24"/>
          <w:lang w:eastAsia="en-GB"/>
        </w:rPr>
        <w:t>formerly the Customer Relations Team</w:t>
      </w:r>
      <w:r w:rsidR="001A53EA">
        <w:rPr>
          <w:rFonts w:ascii="Arial" w:eastAsia="Times New Roman" w:hAnsi="Arial" w:cs="Arial"/>
          <w:sz w:val="24"/>
          <w:szCs w:val="24"/>
          <w:lang w:eastAsia="en-GB"/>
        </w:rPr>
        <w:t>)</w:t>
      </w:r>
      <w:r w:rsidRPr="00527620">
        <w:rPr>
          <w:rFonts w:ascii="Arial" w:eastAsia="Times New Roman" w:hAnsi="Arial" w:cs="Arial"/>
          <w:sz w:val="24"/>
          <w:szCs w:val="24"/>
          <w:lang w:eastAsia="en-GB"/>
        </w:rPr>
        <w:t xml:space="preserve"> leads on Stage </w:t>
      </w:r>
      <w:r w:rsidR="0088002B">
        <w:rPr>
          <w:rFonts w:ascii="Arial" w:eastAsia="Times New Roman" w:hAnsi="Arial" w:cs="Arial"/>
          <w:sz w:val="24"/>
          <w:szCs w:val="24"/>
          <w:lang w:eastAsia="en-GB"/>
        </w:rPr>
        <w:t xml:space="preserve">2 </w:t>
      </w:r>
      <w:r w:rsidRPr="00527620">
        <w:rPr>
          <w:rFonts w:ascii="Arial" w:eastAsia="Times New Roman" w:hAnsi="Arial" w:cs="Arial"/>
          <w:sz w:val="24"/>
          <w:szCs w:val="24"/>
          <w:lang w:eastAsia="en-GB"/>
        </w:rPr>
        <w:t xml:space="preserve">complaint handling and supports effective complaint management at Stage </w:t>
      </w:r>
      <w:r w:rsidR="0088002B">
        <w:rPr>
          <w:rFonts w:ascii="Arial" w:eastAsia="Times New Roman" w:hAnsi="Arial" w:cs="Arial"/>
          <w:sz w:val="24"/>
          <w:szCs w:val="24"/>
          <w:lang w:eastAsia="en-GB"/>
        </w:rPr>
        <w:t>1</w:t>
      </w:r>
      <w:r w:rsidRPr="00527620">
        <w:rPr>
          <w:rFonts w:ascii="Arial" w:eastAsia="Times New Roman" w:hAnsi="Arial" w:cs="Arial"/>
          <w:sz w:val="24"/>
          <w:szCs w:val="24"/>
          <w:lang w:eastAsia="en-GB"/>
        </w:rPr>
        <w:t xml:space="preserve">. </w:t>
      </w:r>
    </w:p>
    <w:p w14:paraId="60FBD310" w14:textId="104871D2" w:rsidR="7B8A153A" w:rsidRDefault="7B8A153A" w:rsidP="7B8A153A">
      <w:pPr>
        <w:spacing w:after="0" w:line="300" w:lineRule="atLeast"/>
        <w:rPr>
          <w:rFonts w:ascii="Arial" w:eastAsia="Times New Roman" w:hAnsi="Arial" w:cs="Arial"/>
          <w:sz w:val="24"/>
          <w:szCs w:val="24"/>
          <w:lang w:eastAsia="en-GB"/>
        </w:rPr>
      </w:pPr>
    </w:p>
    <w:p w14:paraId="07B4D635" w14:textId="58D46710" w:rsidR="00527620" w:rsidRPr="00527620" w:rsidRDefault="00067153" w:rsidP="00527620">
      <w:pPr>
        <w:spacing w:after="0" w:line="300" w:lineRule="atLeast"/>
        <w:rPr>
          <w:rFonts w:ascii="Arial" w:eastAsia="Times New Roman" w:hAnsi="Arial" w:cs="Arial"/>
          <w:sz w:val="24"/>
          <w:szCs w:val="24"/>
          <w:lang w:eastAsia="en-GB"/>
        </w:rPr>
      </w:pPr>
      <w:r w:rsidRPr="003D265E">
        <w:rPr>
          <w:rFonts w:ascii="Arial" w:eastAsia="Times New Roman" w:hAnsi="Arial" w:cs="Arial"/>
          <w:sz w:val="24"/>
          <w:szCs w:val="24"/>
          <w:lang w:eastAsia="en-GB"/>
        </w:rPr>
        <w:t xml:space="preserve">At Stage </w:t>
      </w:r>
      <w:r w:rsidR="0088002B">
        <w:rPr>
          <w:rFonts w:ascii="Arial" w:eastAsia="Times New Roman" w:hAnsi="Arial" w:cs="Arial"/>
          <w:sz w:val="24"/>
          <w:szCs w:val="24"/>
          <w:lang w:eastAsia="en-GB"/>
        </w:rPr>
        <w:t>2</w:t>
      </w:r>
      <w:r w:rsidR="003D265E" w:rsidRPr="003D265E">
        <w:rPr>
          <w:rFonts w:ascii="Arial" w:eastAsia="Times New Roman" w:hAnsi="Arial" w:cs="Arial"/>
          <w:sz w:val="24"/>
          <w:szCs w:val="24"/>
          <w:lang w:eastAsia="en-GB"/>
        </w:rPr>
        <w:t xml:space="preserve"> t</w:t>
      </w:r>
      <w:r w:rsidR="00527620" w:rsidRPr="00527620">
        <w:rPr>
          <w:rFonts w:ascii="Arial" w:eastAsia="Times New Roman" w:hAnsi="Arial" w:cs="Arial"/>
          <w:sz w:val="24"/>
          <w:szCs w:val="24"/>
          <w:lang w:eastAsia="en-GB"/>
        </w:rPr>
        <w:t xml:space="preserve">he team has achieved 100% compliance </w:t>
      </w:r>
      <w:r w:rsidR="001A53EA">
        <w:rPr>
          <w:rFonts w:ascii="Arial" w:eastAsia="Times New Roman" w:hAnsi="Arial" w:cs="Arial"/>
          <w:sz w:val="24"/>
          <w:szCs w:val="24"/>
          <w:lang w:eastAsia="en-GB"/>
        </w:rPr>
        <w:t>in</w:t>
      </w:r>
      <w:r w:rsidR="00527620" w:rsidRPr="00527620">
        <w:rPr>
          <w:rFonts w:ascii="Arial" w:eastAsia="Times New Roman" w:hAnsi="Arial" w:cs="Arial"/>
          <w:sz w:val="24"/>
          <w:szCs w:val="24"/>
          <w:lang w:eastAsia="en-GB"/>
        </w:rPr>
        <w:t xml:space="preserve"> </w:t>
      </w:r>
      <w:r w:rsidR="0088002B">
        <w:rPr>
          <w:rFonts w:ascii="Arial" w:eastAsia="Times New Roman" w:hAnsi="Arial" w:cs="Arial"/>
          <w:sz w:val="24"/>
          <w:szCs w:val="24"/>
          <w:lang w:eastAsia="en-GB"/>
        </w:rPr>
        <w:t xml:space="preserve">response </w:t>
      </w:r>
      <w:r w:rsidRPr="003D265E">
        <w:rPr>
          <w:rFonts w:ascii="Arial" w:eastAsia="Times New Roman" w:hAnsi="Arial" w:cs="Arial"/>
          <w:sz w:val="24"/>
          <w:szCs w:val="24"/>
          <w:lang w:eastAsia="en-GB"/>
        </w:rPr>
        <w:t>t</w:t>
      </w:r>
      <w:r w:rsidR="00527620" w:rsidRPr="003D265E">
        <w:rPr>
          <w:rFonts w:ascii="Arial" w:eastAsia="Times New Roman" w:hAnsi="Arial" w:cs="Arial"/>
          <w:sz w:val="24"/>
          <w:szCs w:val="24"/>
          <w:lang w:eastAsia="en-GB"/>
        </w:rPr>
        <w:t>imeline</w:t>
      </w:r>
      <w:r w:rsidR="0088002B">
        <w:rPr>
          <w:rFonts w:ascii="Arial" w:eastAsia="Times New Roman" w:hAnsi="Arial" w:cs="Arial"/>
          <w:sz w:val="24"/>
          <w:szCs w:val="24"/>
          <w:lang w:eastAsia="en-GB"/>
        </w:rPr>
        <w:t xml:space="preserve">s </w:t>
      </w:r>
      <w:r w:rsidR="00527620" w:rsidRPr="00527620">
        <w:rPr>
          <w:rFonts w:ascii="Arial" w:eastAsia="Times New Roman" w:hAnsi="Arial" w:cs="Arial"/>
          <w:sz w:val="24"/>
          <w:szCs w:val="24"/>
          <w:lang w:eastAsia="en-GB"/>
        </w:rPr>
        <w:t>while placing a strong emphasis on the quality of responses</w:t>
      </w:r>
      <w:r w:rsidR="1795DF81" w:rsidRPr="38F148CE">
        <w:rPr>
          <w:rFonts w:ascii="Arial" w:eastAsia="Times New Roman" w:hAnsi="Arial" w:cs="Arial"/>
          <w:sz w:val="24"/>
          <w:szCs w:val="24"/>
          <w:lang w:eastAsia="en-GB"/>
        </w:rPr>
        <w:t xml:space="preserve"> and </w:t>
      </w:r>
      <w:r w:rsidR="00527620" w:rsidRPr="00527620">
        <w:rPr>
          <w:rFonts w:ascii="Arial" w:eastAsia="Times New Roman" w:hAnsi="Arial" w:cs="Arial"/>
          <w:sz w:val="24"/>
          <w:szCs w:val="24"/>
          <w:lang w:eastAsia="en-GB"/>
        </w:rPr>
        <w:t>delivering positive outcomes for residents.</w:t>
      </w:r>
    </w:p>
    <w:p w14:paraId="2B73A350" w14:textId="0E4DEFF3" w:rsidR="00530FC0" w:rsidRPr="00FD37EE" w:rsidRDefault="00FD37EE" w:rsidP="00FD37EE">
      <w:pPr>
        <w:spacing w:before="100" w:beforeAutospacing="1" w:after="100" w:afterAutospacing="1" w:line="300" w:lineRule="atLeast"/>
        <w:rPr>
          <w:rFonts w:ascii="Arial" w:eastAsia="Times New Roman" w:hAnsi="Arial" w:cs="Arial"/>
          <w:sz w:val="24"/>
          <w:szCs w:val="24"/>
          <w:lang w:eastAsia="en-GB"/>
        </w:rPr>
      </w:pPr>
      <w:r w:rsidRPr="00FD37EE">
        <w:rPr>
          <w:rFonts w:ascii="Arial" w:eastAsia="Times New Roman" w:hAnsi="Arial" w:cs="Arial"/>
          <w:sz w:val="24"/>
          <w:szCs w:val="24"/>
          <w:lang w:eastAsia="en-GB"/>
        </w:rPr>
        <w:t>Throughout the year, we have welcomed the guidance provided by the Housing Ombudsman Service, and have used its determinations, training, and advice as important opportunities to reflect, drive improvement, and strengthen our services.</w:t>
      </w:r>
    </w:p>
    <w:p w14:paraId="49283206" w14:textId="4A35B385" w:rsidR="00530FC0" w:rsidRPr="00530FC0" w:rsidRDefault="00530FC0" w:rsidP="69D0FB6F">
      <w:pPr>
        <w:spacing w:after="0" w:line="300" w:lineRule="atLeast"/>
        <w:rPr>
          <w:rFonts w:ascii="Arial" w:eastAsia="Times New Roman" w:hAnsi="Arial" w:cs="Arial"/>
          <w:sz w:val="24"/>
          <w:szCs w:val="24"/>
          <w:lang w:eastAsia="en-GB"/>
        </w:rPr>
      </w:pPr>
      <w:r w:rsidRPr="00530FC0">
        <w:rPr>
          <w:rFonts w:ascii="Arial" w:eastAsia="Times New Roman" w:hAnsi="Arial" w:cs="Arial"/>
          <w:sz w:val="24"/>
          <w:szCs w:val="24"/>
          <w:lang w:eastAsia="en-GB"/>
        </w:rPr>
        <w:t xml:space="preserve">We recognise that having a robust complaint-handling framework alone is not sufficient. True success is demonstrated through meaningful service improvements that lead to a sustained reduction in upheld complaints, both in our own investigations and those of the Housing Ombudsman. </w:t>
      </w:r>
    </w:p>
    <w:p w14:paraId="6F7CE442" w14:textId="25EA952E" w:rsidR="00530FC0" w:rsidRPr="00530FC0" w:rsidRDefault="00530FC0" w:rsidP="1A9EF98F">
      <w:pPr>
        <w:spacing w:after="0" w:line="300" w:lineRule="atLeast"/>
        <w:rPr>
          <w:rFonts w:ascii="Arial" w:eastAsia="Times New Roman" w:hAnsi="Arial" w:cs="Arial"/>
          <w:sz w:val="24"/>
          <w:szCs w:val="24"/>
          <w:lang w:eastAsia="en-GB"/>
        </w:rPr>
      </w:pPr>
    </w:p>
    <w:p w14:paraId="1BB365F3" w14:textId="19807A76" w:rsidR="00530FC0" w:rsidRPr="00530FC0" w:rsidRDefault="00530FC0" w:rsidP="00530FC0">
      <w:pPr>
        <w:spacing w:after="0" w:line="300" w:lineRule="atLeast"/>
        <w:rPr>
          <w:rFonts w:ascii="Arial" w:eastAsia="Times New Roman" w:hAnsi="Arial" w:cs="Arial"/>
          <w:sz w:val="24"/>
          <w:szCs w:val="24"/>
          <w:lang w:eastAsia="en-GB"/>
        </w:rPr>
      </w:pPr>
      <w:r w:rsidRPr="00530FC0">
        <w:rPr>
          <w:rFonts w:ascii="Arial" w:eastAsia="Times New Roman" w:hAnsi="Arial" w:cs="Arial"/>
          <w:sz w:val="24"/>
          <w:szCs w:val="24"/>
          <w:lang w:eastAsia="en-GB"/>
        </w:rPr>
        <w:lastRenderedPageBreak/>
        <w:t xml:space="preserve">As we continue our improvement journey, our focus for the coming year will be on clearly evidencing </w:t>
      </w:r>
      <w:r w:rsidR="00ED02C6">
        <w:rPr>
          <w:rFonts w:ascii="Arial" w:eastAsia="Times New Roman" w:hAnsi="Arial" w:cs="Arial"/>
          <w:sz w:val="24"/>
          <w:szCs w:val="24"/>
          <w:lang w:eastAsia="en-GB"/>
        </w:rPr>
        <w:t xml:space="preserve">learning </w:t>
      </w:r>
      <w:r w:rsidR="001A53EA">
        <w:rPr>
          <w:rFonts w:ascii="Arial" w:eastAsia="Times New Roman" w:hAnsi="Arial" w:cs="Arial"/>
          <w:sz w:val="24"/>
          <w:szCs w:val="24"/>
          <w:lang w:eastAsia="en-GB"/>
        </w:rPr>
        <w:t>from complaint outcomes</w:t>
      </w:r>
      <w:r w:rsidR="00C567CF">
        <w:rPr>
          <w:rFonts w:ascii="Arial" w:eastAsia="Times New Roman" w:hAnsi="Arial" w:cs="Arial"/>
          <w:sz w:val="24"/>
          <w:szCs w:val="24"/>
          <w:lang w:eastAsia="en-GB"/>
        </w:rPr>
        <w:t xml:space="preserve">, </w:t>
      </w:r>
      <w:r w:rsidRPr="00530FC0">
        <w:rPr>
          <w:rFonts w:ascii="Arial" w:eastAsia="Times New Roman" w:hAnsi="Arial" w:cs="Arial"/>
          <w:sz w:val="24"/>
          <w:szCs w:val="24"/>
          <w:lang w:eastAsia="en-GB"/>
        </w:rPr>
        <w:t>while</w:t>
      </w:r>
      <w:r w:rsidR="00C567CF">
        <w:rPr>
          <w:rFonts w:ascii="Arial" w:eastAsia="Times New Roman" w:hAnsi="Arial" w:cs="Arial"/>
          <w:sz w:val="24"/>
          <w:szCs w:val="24"/>
          <w:lang w:eastAsia="en-GB"/>
        </w:rPr>
        <w:t xml:space="preserve"> supporting the Council in</w:t>
      </w:r>
      <w:r w:rsidRPr="00530FC0">
        <w:rPr>
          <w:rFonts w:ascii="Arial" w:eastAsia="Times New Roman" w:hAnsi="Arial" w:cs="Arial"/>
          <w:sz w:val="24"/>
          <w:szCs w:val="24"/>
          <w:lang w:eastAsia="en-GB"/>
        </w:rPr>
        <w:t xml:space="preserve"> strengthening resident confidence and satisfaction in our housing management services.</w:t>
      </w:r>
    </w:p>
    <w:p w14:paraId="20C4C026" w14:textId="7E123CA6" w:rsidR="00466561" w:rsidRPr="00D94BAA" w:rsidRDefault="005A0CE1" w:rsidP="00A94BA7">
      <w:pPr>
        <w:pStyle w:val="Heading1"/>
        <w:rPr>
          <w:sz w:val="36"/>
          <w:szCs w:val="36"/>
        </w:rPr>
      </w:pPr>
      <w:bookmarkStart w:id="20" w:name="_Toc185510885"/>
      <w:bookmarkStart w:id="21" w:name="_Toc209531685"/>
      <w:bookmarkStart w:id="22" w:name="_Toc241763842"/>
      <w:r w:rsidRPr="00D94BAA">
        <w:rPr>
          <w:sz w:val="36"/>
          <w:szCs w:val="36"/>
        </w:rPr>
        <w:t>Section 1</w:t>
      </w:r>
      <w:r w:rsidR="00A94BA7" w:rsidRPr="00D94BAA">
        <w:rPr>
          <w:sz w:val="36"/>
          <w:szCs w:val="36"/>
        </w:rPr>
        <w:t xml:space="preserve">: </w:t>
      </w:r>
      <w:r w:rsidR="00516CC3" w:rsidRPr="00D94BAA">
        <w:rPr>
          <w:sz w:val="36"/>
          <w:szCs w:val="36"/>
        </w:rPr>
        <w:t xml:space="preserve">Self-assessment of compliance </w:t>
      </w:r>
      <w:r w:rsidR="004B2544" w:rsidRPr="00D94BAA">
        <w:rPr>
          <w:sz w:val="36"/>
          <w:szCs w:val="36"/>
        </w:rPr>
        <w:t>against</w:t>
      </w:r>
      <w:r w:rsidR="00516CC3" w:rsidRPr="00D94BAA">
        <w:rPr>
          <w:sz w:val="36"/>
          <w:szCs w:val="36"/>
        </w:rPr>
        <w:t xml:space="preserve"> the Complaint Handling Code</w:t>
      </w:r>
      <w:bookmarkEnd w:id="20"/>
      <w:bookmarkEnd w:id="21"/>
      <w:bookmarkEnd w:id="22"/>
    </w:p>
    <w:p w14:paraId="58A03813" w14:textId="77777777" w:rsidR="00F26BD5" w:rsidRDefault="00F26BD5" w:rsidP="00F35013">
      <w:pPr>
        <w:spacing w:after="0" w:line="240" w:lineRule="auto"/>
        <w:rPr>
          <w:rFonts w:ascii="Arial" w:hAnsi="Arial" w:cs="Arial"/>
          <w:sz w:val="24"/>
          <w:szCs w:val="24"/>
        </w:rPr>
      </w:pPr>
    </w:p>
    <w:p w14:paraId="572D276D" w14:textId="354C9D55" w:rsidR="00F35013" w:rsidRDefault="00F44A5D" w:rsidP="00F35013">
      <w:pPr>
        <w:spacing w:after="0" w:line="240" w:lineRule="auto"/>
        <w:rPr>
          <w:rFonts w:ascii="Arial" w:hAnsi="Arial" w:cs="Arial"/>
          <w:sz w:val="24"/>
          <w:szCs w:val="24"/>
        </w:rPr>
      </w:pPr>
      <w:r w:rsidRPr="76C1B592">
        <w:rPr>
          <w:rFonts w:ascii="Arial" w:hAnsi="Arial" w:cs="Arial"/>
          <w:sz w:val="24"/>
          <w:szCs w:val="24"/>
        </w:rPr>
        <w:t xml:space="preserve">The </w:t>
      </w:r>
      <w:r w:rsidR="00A70B35" w:rsidRPr="76C1B592">
        <w:rPr>
          <w:rFonts w:ascii="Arial" w:hAnsi="Arial" w:cs="Arial"/>
          <w:sz w:val="24"/>
          <w:szCs w:val="24"/>
        </w:rPr>
        <w:t>H</w:t>
      </w:r>
      <w:r w:rsidR="5D41143F" w:rsidRPr="76C1B592">
        <w:rPr>
          <w:rFonts w:ascii="Arial" w:hAnsi="Arial" w:cs="Arial"/>
          <w:sz w:val="24"/>
          <w:szCs w:val="24"/>
        </w:rPr>
        <w:t>ousing Ombudsman Service</w:t>
      </w:r>
      <w:r w:rsidR="00A70B35" w:rsidRPr="76C1B592">
        <w:rPr>
          <w:rFonts w:ascii="Arial" w:hAnsi="Arial" w:cs="Arial"/>
          <w:sz w:val="24"/>
          <w:szCs w:val="24"/>
        </w:rPr>
        <w:t xml:space="preserve"> requires landlords to conduct </w:t>
      </w:r>
      <w:r w:rsidR="00AE2BEA" w:rsidRPr="76C1B592">
        <w:rPr>
          <w:rFonts w:ascii="Arial" w:hAnsi="Arial" w:cs="Arial"/>
          <w:sz w:val="24"/>
          <w:szCs w:val="24"/>
        </w:rPr>
        <w:t>an annual self-assessment</w:t>
      </w:r>
      <w:r w:rsidR="00EE5DE5" w:rsidRPr="76C1B592">
        <w:rPr>
          <w:rFonts w:ascii="Arial" w:hAnsi="Arial" w:cs="Arial"/>
          <w:sz w:val="24"/>
          <w:szCs w:val="24"/>
        </w:rPr>
        <w:t xml:space="preserve">. </w:t>
      </w:r>
      <w:r w:rsidR="000D4B0F" w:rsidRPr="76C1B592">
        <w:rPr>
          <w:rFonts w:ascii="Arial" w:hAnsi="Arial" w:cs="Arial"/>
          <w:sz w:val="24"/>
          <w:szCs w:val="24"/>
        </w:rPr>
        <w:t>Our self-assessment for 202</w:t>
      </w:r>
      <w:r w:rsidR="00BD2717" w:rsidRPr="76C1B592">
        <w:rPr>
          <w:rFonts w:ascii="Arial" w:hAnsi="Arial" w:cs="Arial"/>
          <w:sz w:val="24"/>
          <w:szCs w:val="24"/>
        </w:rPr>
        <w:t>5</w:t>
      </w:r>
      <w:r w:rsidR="00E800D0" w:rsidRPr="76C1B592">
        <w:rPr>
          <w:rFonts w:ascii="Arial" w:hAnsi="Arial" w:cs="Arial"/>
          <w:sz w:val="24"/>
          <w:szCs w:val="24"/>
        </w:rPr>
        <w:t>/</w:t>
      </w:r>
      <w:r w:rsidR="000D4B0F" w:rsidRPr="76C1B592">
        <w:rPr>
          <w:rFonts w:ascii="Arial" w:hAnsi="Arial" w:cs="Arial"/>
          <w:sz w:val="24"/>
          <w:szCs w:val="24"/>
        </w:rPr>
        <w:t>2</w:t>
      </w:r>
      <w:r w:rsidR="00BD2717" w:rsidRPr="76C1B592">
        <w:rPr>
          <w:rFonts w:ascii="Arial" w:hAnsi="Arial" w:cs="Arial"/>
          <w:sz w:val="24"/>
          <w:szCs w:val="24"/>
        </w:rPr>
        <w:t>6</w:t>
      </w:r>
      <w:r w:rsidR="000D4B0F" w:rsidRPr="76C1B592">
        <w:rPr>
          <w:rFonts w:ascii="Arial" w:hAnsi="Arial" w:cs="Arial"/>
          <w:sz w:val="24"/>
          <w:szCs w:val="24"/>
        </w:rPr>
        <w:t xml:space="preserve"> is</w:t>
      </w:r>
      <w:r w:rsidR="007A3826" w:rsidRPr="76C1B592">
        <w:rPr>
          <w:rFonts w:ascii="Arial" w:hAnsi="Arial" w:cs="Arial"/>
          <w:sz w:val="24"/>
          <w:szCs w:val="24"/>
        </w:rPr>
        <w:t xml:space="preserve"> </w:t>
      </w:r>
      <w:r w:rsidR="00F35013" w:rsidRPr="76C1B592">
        <w:rPr>
          <w:rFonts w:ascii="Arial" w:hAnsi="Arial" w:cs="Arial"/>
          <w:sz w:val="24"/>
          <w:szCs w:val="24"/>
        </w:rPr>
        <w:t xml:space="preserve">appended to this report at Appendix </w:t>
      </w:r>
      <w:r w:rsidR="000715EA">
        <w:rPr>
          <w:rFonts w:ascii="Arial" w:hAnsi="Arial" w:cs="Arial"/>
          <w:sz w:val="24"/>
          <w:szCs w:val="24"/>
        </w:rPr>
        <w:t>2</w:t>
      </w:r>
      <w:r w:rsidR="00E800D0" w:rsidRPr="76C1B592">
        <w:rPr>
          <w:rFonts w:ascii="Arial" w:hAnsi="Arial" w:cs="Arial"/>
          <w:sz w:val="24"/>
          <w:szCs w:val="24"/>
        </w:rPr>
        <w:t xml:space="preserve"> and</w:t>
      </w:r>
      <w:r w:rsidR="00F35013" w:rsidRPr="76C1B592">
        <w:rPr>
          <w:rFonts w:ascii="Arial" w:hAnsi="Arial" w:cs="Arial"/>
          <w:sz w:val="24"/>
          <w:szCs w:val="24"/>
        </w:rPr>
        <w:t xml:space="preserve"> will be available on the ‘How we are performing as a landlord’ section on our website. </w:t>
      </w:r>
    </w:p>
    <w:p w14:paraId="12C24CCA" w14:textId="77777777" w:rsidR="00E800D0" w:rsidRDefault="00E800D0" w:rsidP="00AA3AD3">
      <w:pPr>
        <w:spacing w:after="0" w:line="240" w:lineRule="auto"/>
        <w:rPr>
          <w:rFonts w:ascii="Arial" w:hAnsi="Arial" w:cs="Arial"/>
          <w:sz w:val="24"/>
          <w:szCs w:val="24"/>
        </w:rPr>
      </w:pPr>
    </w:p>
    <w:p w14:paraId="363688ED" w14:textId="55B860E2" w:rsidR="005A0CE1" w:rsidRDefault="00384445" w:rsidP="00AA3AD3">
      <w:pPr>
        <w:spacing w:after="0" w:line="240" w:lineRule="auto"/>
        <w:rPr>
          <w:rFonts w:ascii="Arial" w:hAnsi="Arial" w:cs="Arial"/>
          <w:sz w:val="24"/>
          <w:szCs w:val="24"/>
        </w:rPr>
      </w:pPr>
      <w:r>
        <w:rPr>
          <w:rFonts w:ascii="Arial" w:hAnsi="Arial" w:cs="Arial"/>
          <w:sz w:val="24"/>
          <w:szCs w:val="24"/>
        </w:rPr>
        <w:t>Our</w:t>
      </w:r>
      <w:r w:rsidR="002551B9">
        <w:rPr>
          <w:rFonts w:ascii="Arial" w:hAnsi="Arial" w:cs="Arial"/>
          <w:sz w:val="24"/>
          <w:szCs w:val="24"/>
        </w:rPr>
        <w:t xml:space="preserve"> governing body and the </w:t>
      </w:r>
      <w:r w:rsidR="00BD2717">
        <w:rPr>
          <w:rFonts w:ascii="Arial" w:hAnsi="Arial" w:cs="Arial"/>
          <w:sz w:val="24"/>
          <w:szCs w:val="24"/>
        </w:rPr>
        <w:t>M</w:t>
      </w:r>
      <w:r w:rsidR="002551B9">
        <w:rPr>
          <w:rFonts w:ascii="Arial" w:hAnsi="Arial" w:cs="Arial"/>
          <w:sz w:val="24"/>
          <w:szCs w:val="24"/>
        </w:rPr>
        <w:t xml:space="preserve">ember </w:t>
      </w:r>
      <w:r w:rsidR="00BD2717">
        <w:rPr>
          <w:rFonts w:ascii="Arial" w:hAnsi="Arial" w:cs="Arial"/>
          <w:sz w:val="24"/>
          <w:szCs w:val="24"/>
        </w:rPr>
        <w:t>R</w:t>
      </w:r>
      <w:r w:rsidR="002551B9">
        <w:rPr>
          <w:rFonts w:ascii="Arial" w:hAnsi="Arial" w:cs="Arial"/>
          <w:sz w:val="24"/>
          <w:szCs w:val="24"/>
        </w:rPr>
        <w:t xml:space="preserve">esponsible for </w:t>
      </w:r>
      <w:r w:rsidR="00BD2717">
        <w:rPr>
          <w:rFonts w:ascii="Arial" w:hAnsi="Arial" w:cs="Arial"/>
          <w:sz w:val="24"/>
          <w:szCs w:val="24"/>
        </w:rPr>
        <w:t>C</w:t>
      </w:r>
      <w:r w:rsidR="002551B9">
        <w:rPr>
          <w:rFonts w:ascii="Arial" w:hAnsi="Arial" w:cs="Arial"/>
          <w:sz w:val="24"/>
          <w:szCs w:val="24"/>
        </w:rPr>
        <w:t xml:space="preserve">omplaints </w:t>
      </w:r>
      <w:r w:rsidR="00BD2717">
        <w:rPr>
          <w:rFonts w:ascii="Arial" w:hAnsi="Arial" w:cs="Arial"/>
          <w:sz w:val="24"/>
          <w:szCs w:val="24"/>
        </w:rPr>
        <w:t xml:space="preserve">(MRC) </w:t>
      </w:r>
      <w:r w:rsidR="002551B9">
        <w:rPr>
          <w:rFonts w:ascii="Arial" w:hAnsi="Arial" w:cs="Arial"/>
          <w:sz w:val="24"/>
          <w:szCs w:val="24"/>
        </w:rPr>
        <w:t>have scrutin</w:t>
      </w:r>
      <w:r w:rsidR="007D0B06">
        <w:rPr>
          <w:rFonts w:ascii="Arial" w:hAnsi="Arial" w:cs="Arial"/>
          <w:sz w:val="24"/>
          <w:szCs w:val="24"/>
        </w:rPr>
        <w:t>ise</w:t>
      </w:r>
      <w:r w:rsidR="002551B9">
        <w:rPr>
          <w:rFonts w:ascii="Arial" w:hAnsi="Arial" w:cs="Arial"/>
          <w:sz w:val="24"/>
          <w:szCs w:val="24"/>
        </w:rPr>
        <w:t xml:space="preserve">d and challenged the self-assessment to </w:t>
      </w:r>
      <w:r w:rsidR="002B65F8">
        <w:rPr>
          <w:rFonts w:ascii="Arial" w:hAnsi="Arial" w:cs="Arial"/>
          <w:sz w:val="24"/>
          <w:szCs w:val="24"/>
        </w:rPr>
        <w:t xml:space="preserve">ensure it is </w:t>
      </w:r>
      <w:r w:rsidR="00CA226E">
        <w:rPr>
          <w:rFonts w:ascii="Arial" w:hAnsi="Arial" w:cs="Arial"/>
          <w:sz w:val="24"/>
          <w:szCs w:val="24"/>
        </w:rPr>
        <w:t xml:space="preserve">a true reflection of our </w:t>
      </w:r>
      <w:r w:rsidR="0028447C">
        <w:rPr>
          <w:rFonts w:ascii="Arial" w:hAnsi="Arial" w:cs="Arial"/>
          <w:sz w:val="24"/>
          <w:szCs w:val="24"/>
        </w:rPr>
        <w:t>policy and practice</w:t>
      </w:r>
      <w:r w:rsidR="00CA226E">
        <w:rPr>
          <w:rFonts w:ascii="Arial" w:hAnsi="Arial" w:cs="Arial"/>
          <w:sz w:val="24"/>
          <w:szCs w:val="24"/>
        </w:rPr>
        <w:t xml:space="preserve">. </w:t>
      </w:r>
      <w:r w:rsidR="00582DD8">
        <w:rPr>
          <w:rFonts w:ascii="Arial" w:hAnsi="Arial" w:cs="Arial"/>
          <w:sz w:val="24"/>
          <w:szCs w:val="24"/>
        </w:rPr>
        <w:t>Wh</w:t>
      </w:r>
      <w:r w:rsidR="006B47CF">
        <w:rPr>
          <w:rFonts w:ascii="Arial" w:hAnsi="Arial" w:cs="Arial"/>
          <w:sz w:val="24"/>
          <w:szCs w:val="24"/>
        </w:rPr>
        <w:t xml:space="preserve">ere further improvements can be made, these are highlighted </w:t>
      </w:r>
      <w:r w:rsidR="000254F7">
        <w:rPr>
          <w:rFonts w:ascii="Arial" w:hAnsi="Arial" w:cs="Arial"/>
          <w:sz w:val="24"/>
          <w:szCs w:val="24"/>
        </w:rPr>
        <w:t>in the report</w:t>
      </w:r>
      <w:r w:rsidR="008A5F7E">
        <w:rPr>
          <w:rFonts w:ascii="Arial" w:hAnsi="Arial" w:cs="Arial"/>
          <w:sz w:val="24"/>
          <w:szCs w:val="24"/>
        </w:rPr>
        <w:t xml:space="preserve">. </w:t>
      </w:r>
    </w:p>
    <w:p w14:paraId="15A00C36" w14:textId="33FA9A8B" w:rsidR="00AD2A38" w:rsidRPr="00D94BAA" w:rsidRDefault="005A0CE1" w:rsidP="00A94BA7">
      <w:pPr>
        <w:pStyle w:val="Heading1"/>
        <w:rPr>
          <w:sz w:val="36"/>
          <w:szCs w:val="36"/>
        </w:rPr>
      </w:pPr>
      <w:bookmarkStart w:id="23" w:name="_Toc209531686"/>
      <w:bookmarkStart w:id="24" w:name="_Toc241763843"/>
      <w:r w:rsidRPr="00D94BAA">
        <w:rPr>
          <w:sz w:val="36"/>
          <w:szCs w:val="36"/>
        </w:rPr>
        <w:t>Section 2</w:t>
      </w:r>
      <w:bookmarkStart w:id="25" w:name="_Toc185510886"/>
      <w:r w:rsidR="00A94BA7" w:rsidRPr="00D94BAA">
        <w:rPr>
          <w:sz w:val="36"/>
          <w:szCs w:val="36"/>
        </w:rPr>
        <w:t xml:space="preserve">: </w:t>
      </w:r>
      <w:r w:rsidR="003D059A" w:rsidRPr="00D94BAA">
        <w:rPr>
          <w:sz w:val="36"/>
          <w:szCs w:val="36"/>
        </w:rPr>
        <w:t>H</w:t>
      </w:r>
      <w:r w:rsidR="005B1821" w:rsidRPr="00D94BAA">
        <w:rPr>
          <w:sz w:val="36"/>
          <w:szCs w:val="36"/>
        </w:rPr>
        <w:t xml:space="preserve">ousing </w:t>
      </w:r>
      <w:r w:rsidR="00AD2A38" w:rsidRPr="00D94BAA">
        <w:rPr>
          <w:sz w:val="36"/>
          <w:szCs w:val="36"/>
        </w:rPr>
        <w:t>complaint</w:t>
      </w:r>
      <w:r w:rsidR="005B1821" w:rsidRPr="00D94BAA">
        <w:rPr>
          <w:sz w:val="36"/>
          <w:szCs w:val="36"/>
        </w:rPr>
        <w:t>s performance statistics</w:t>
      </w:r>
      <w:bookmarkEnd w:id="24"/>
      <w:r w:rsidR="005B1821" w:rsidRPr="00D94BAA">
        <w:rPr>
          <w:sz w:val="36"/>
          <w:szCs w:val="36"/>
        </w:rPr>
        <w:t xml:space="preserve"> </w:t>
      </w:r>
      <w:bookmarkEnd w:id="23"/>
      <w:bookmarkEnd w:id="25"/>
    </w:p>
    <w:p w14:paraId="73CE89B2" w14:textId="77777777" w:rsidR="00F26BD5" w:rsidRDefault="00F26BD5" w:rsidP="00AD3B52">
      <w:pPr>
        <w:spacing w:after="0" w:line="240" w:lineRule="auto"/>
        <w:rPr>
          <w:rFonts w:ascii="Arial" w:hAnsi="Arial" w:cs="Arial"/>
          <w:sz w:val="24"/>
          <w:szCs w:val="24"/>
        </w:rPr>
      </w:pPr>
    </w:p>
    <w:p w14:paraId="38613C7B" w14:textId="4A9B11BB" w:rsidR="00B62429" w:rsidRPr="00B62429" w:rsidRDefault="00B62429" w:rsidP="00B62429">
      <w:pPr>
        <w:spacing w:after="0" w:line="300" w:lineRule="atLeast"/>
        <w:rPr>
          <w:rFonts w:ascii="Arial" w:eastAsia="Times New Roman" w:hAnsi="Arial" w:cs="Arial"/>
          <w:sz w:val="24"/>
          <w:szCs w:val="24"/>
          <w:lang w:eastAsia="en-GB"/>
        </w:rPr>
      </w:pPr>
      <w:r w:rsidRPr="00B62429">
        <w:rPr>
          <w:rFonts w:ascii="Arial" w:eastAsia="Times New Roman" w:hAnsi="Arial" w:cs="Arial"/>
          <w:sz w:val="24"/>
          <w:szCs w:val="24"/>
          <w:lang w:eastAsia="en-GB"/>
        </w:rPr>
        <w:t>This section of the report outlines the number of complaints received during 1 April 2025 to 31 March 2026. It summarises the nature of these complaints, the actions taken in response, and the determinations issued by the Housing Ombudsman</w:t>
      </w:r>
      <w:r w:rsidR="00730972">
        <w:rPr>
          <w:rFonts w:ascii="Arial" w:eastAsia="Times New Roman" w:hAnsi="Arial" w:cs="Arial"/>
          <w:sz w:val="24"/>
          <w:szCs w:val="24"/>
          <w:lang w:eastAsia="en-GB"/>
        </w:rPr>
        <w:t xml:space="preserve"> Service</w:t>
      </w:r>
      <w:r w:rsidRPr="00B62429">
        <w:rPr>
          <w:rFonts w:ascii="Arial" w:eastAsia="Times New Roman" w:hAnsi="Arial" w:cs="Arial"/>
          <w:sz w:val="24"/>
          <w:szCs w:val="24"/>
          <w:lang w:eastAsia="en-GB"/>
        </w:rPr>
        <w:t>.</w:t>
      </w:r>
    </w:p>
    <w:p w14:paraId="6DF7908A" w14:textId="586998EE" w:rsidR="004E50F6" w:rsidRPr="004E50F6" w:rsidRDefault="004E50F6" w:rsidP="004E50F6">
      <w:pPr>
        <w:spacing w:before="100" w:beforeAutospacing="1" w:after="100" w:afterAutospacing="1" w:line="300" w:lineRule="atLeast"/>
        <w:rPr>
          <w:rFonts w:ascii="Arial" w:eastAsia="Times New Roman" w:hAnsi="Arial" w:cs="Arial"/>
          <w:sz w:val="24"/>
          <w:szCs w:val="24"/>
          <w:lang w:eastAsia="en-GB"/>
        </w:rPr>
      </w:pPr>
      <w:r w:rsidRPr="004E50F6">
        <w:rPr>
          <w:rFonts w:ascii="Arial" w:eastAsia="Times New Roman" w:hAnsi="Arial" w:cs="Arial"/>
          <w:sz w:val="24"/>
          <w:szCs w:val="24"/>
          <w:lang w:eastAsia="en-GB"/>
        </w:rPr>
        <w:t xml:space="preserve">In alignment with the Complaint </w:t>
      </w:r>
      <w:r w:rsidR="00967A0C">
        <w:rPr>
          <w:rFonts w:ascii="Arial" w:eastAsia="Times New Roman" w:hAnsi="Arial" w:cs="Arial"/>
          <w:sz w:val="24"/>
          <w:szCs w:val="24"/>
          <w:lang w:eastAsia="en-GB"/>
        </w:rPr>
        <w:t>H</w:t>
      </w:r>
      <w:r w:rsidRPr="004E50F6">
        <w:rPr>
          <w:rFonts w:ascii="Arial" w:eastAsia="Times New Roman" w:hAnsi="Arial" w:cs="Arial"/>
          <w:sz w:val="24"/>
          <w:szCs w:val="24"/>
          <w:lang w:eastAsia="en-GB"/>
        </w:rPr>
        <w:t xml:space="preserve">anding Code our complaints process </w:t>
      </w:r>
      <w:r w:rsidR="00A91623">
        <w:rPr>
          <w:rFonts w:ascii="Arial" w:eastAsia="Times New Roman" w:hAnsi="Arial" w:cs="Arial"/>
          <w:sz w:val="24"/>
          <w:szCs w:val="24"/>
          <w:lang w:eastAsia="en-GB"/>
        </w:rPr>
        <w:t xml:space="preserve">has </w:t>
      </w:r>
      <w:r w:rsidRPr="004E50F6">
        <w:rPr>
          <w:rFonts w:ascii="Arial" w:eastAsia="Times New Roman" w:hAnsi="Arial" w:cs="Arial"/>
          <w:sz w:val="24"/>
          <w:szCs w:val="24"/>
          <w:lang w:eastAsia="en-GB"/>
        </w:rPr>
        <w:t>two stages:</w:t>
      </w:r>
    </w:p>
    <w:p w14:paraId="4D70DE57" w14:textId="77777777" w:rsidR="004E50F6" w:rsidRPr="004E50F6" w:rsidRDefault="004E50F6" w:rsidP="004E50F6">
      <w:pPr>
        <w:numPr>
          <w:ilvl w:val="0"/>
          <w:numId w:val="19"/>
        </w:numPr>
        <w:spacing w:before="100" w:beforeAutospacing="1" w:after="100" w:afterAutospacing="1" w:line="300" w:lineRule="atLeast"/>
        <w:rPr>
          <w:rFonts w:ascii="Arial" w:eastAsia="Times New Roman" w:hAnsi="Arial" w:cs="Arial"/>
          <w:sz w:val="24"/>
          <w:szCs w:val="24"/>
          <w:lang w:eastAsia="en-GB"/>
        </w:rPr>
      </w:pPr>
      <w:r w:rsidRPr="004E50F6">
        <w:rPr>
          <w:rFonts w:ascii="Arial" w:eastAsia="Times New Roman" w:hAnsi="Arial" w:cs="Arial"/>
          <w:b/>
          <w:bCs/>
          <w:sz w:val="24"/>
          <w:szCs w:val="24"/>
          <w:lang w:eastAsia="en-GB"/>
        </w:rPr>
        <w:t>Stage 1:</w:t>
      </w:r>
      <w:r w:rsidRPr="004E50F6">
        <w:rPr>
          <w:rFonts w:ascii="Arial" w:eastAsia="Times New Roman" w:hAnsi="Arial" w:cs="Arial"/>
          <w:sz w:val="24"/>
          <w:szCs w:val="24"/>
          <w:lang w:eastAsia="en-GB"/>
        </w:rPr>
        <w:t xml:space="preserve"> All complaints are investigated and responded to by the service area where the issue originated. For multifaceted complaints, the response is led by the service responsible for the main area of concern, with input from other relevant services as required.</w:t>
      </w:r>
    </w:p>
    <w:p w14:paraId="119E3353" w14:textId="661CB913" w:rsidR="00126D3E" w:rsidRDefault="004E50F6" w:rsidP="004E50F6">
      <w:pPr>
        <w:numPr>
          <w:ilvl w:val="0"/>
          <w:numId w:val="19"/>
        </w:numPr>
        <w:spacing w:before="100" w:beforeAutospacing="1" w:after="100" w:afterAutospacing="1" w:line="300" w:lineRule="atLeast"/>
        <w:rPr>
          <w:rFonts w:ascii="Arial" w:eastAsia="Times New Roman" w:hAnsi="Arial" w:cs="Arial"/>
          <w:sz w:val="24"/>
          <w:szCs w:val="24"/>
          <w:lang w:eastAsia="en-GB"/>
        </w:rPr>
      </w:pPr>
      <w:r w:rsidRPr="004E50F6">
        <w:rPr>
          <w:rFonts w:ascii="Arial" w:eastAsia="Times New Roman" w:hAnsi="Arial" w:cs="Arial"/>
          <w:b/>
          <w:bCs/>
          <w:sz w:val="24"/>
          <w:szCs w:val="24"/>
          <w:lang w:eastAsia="en-GB"/>
        </w:rPr>
        <w:t>Stage 2:</w:t>
      </w:r>
      <w:r w:rsidRPr="004E50F6">
        <w:rPr>
          <w:rFonts w:ascii="Arial" w:eastAsia="Times New Roman" w:hAnsi="Arial" w:cs="Arial"/>
          <w:sz w:val="24"/>
          <w:szCs w:val="24"/>
          <w:lang w:eastAsia="en-GB"/>
        </w:rPr>
        <w:t xml:space="preserve"> Complaints are managed by the Housing Management Complaints Team to ensure an independent and objective review, providing a comprehensive response.</w:t>
      </w:r>
    </w:p>
    <w:p w14:paraId="2A752695" w14:textId="679F60BC" w:rsidR="000448FB" w:rsidRDefault="000448FB" w:rsidP="000448FB">
      <w:pPr>
        <w:spacing w:after="0" w:line="300" w:lineRule="atLeast"/>
        <w:rPr>
          <w:rFonts w:ascii="Arial" w:eastAsia="Times New Roman" w:hAnsi="Arial" w:cs="Arial"/>
          <w:sz w:val="24"/>
          <w:szCs w:val="24"/>
          <w:lang w:eastAsia="en-GB"/>
        </w:rPr>
      </w:pPr>
      <w:r w:rsidRPr="000448FB">
        <w:rPr>
          <w:rFonts w:ascii="Arial" w:eastAsia="Times New Roman" w:hAnsi="Arial" w:cs="Arial"/>
          <w:sz w:val="24"/>
          <w:szCs w:val="24"/>
          <w:lang w:eastAsia="en-GB"/>
        </w:rPr>
        <w:t xml:space="preserve">Following the completion </w:t>
      </w:r>
      <w:r w:rsidR="00A91623">
        <w:rPr>
          <w:rFonts w:ascii="Arial" w:eastAsia="Times New Roman" w:hAnsi="Arial" w:cs="Arial"/>
          <w:sz w:val="24"/>
          <w:szCs w:val="24"/>
          <w:lang w:eastAsia="en-GB"/>
        </w:rPr>
        <w:t>at</w:t>
      </w:r>
      <w:r w:rsidRPr="000448FB">
        <w:rPr>
          <w:rFonts w:ascii="Arial" w:eastAsia="Times New Roman" w:hAnsi="Arial" w:cs="Arial"/>
          <w:sz w:val="24"/>
          <w:szCs w:val="24"/>
          <w:lang w:eastAsia="en-GB"/>
        </w:rPr>
        <w:t xml:space="preserve"> Stage 2,</w:t>
      </w:r>
      <w:r w:rsidR="005606C2">
        <w:rPr>
          <w:rFonts w:ascii="Arial" w:eastAsia="Times New Roman" w:hAnsi="Arial" w:cs="Arial"/>
          <w:sz w:val="24"/>
          <w:szCs w:val="24"/>
          <w:lang w:eastAsia="en-GB"/>
        </w:rPr>
        <w:t xml:space="preserve"> residents </w:t>
      </w:r>
      <w:r w:rsidRPr="000448FB">
        <w:rPr>
          <w:rFonts w:ascii="Arial" w:eastAsia="Times New Roman" w:hAnsi="Arial" w:cs="Arial"/>
          <w:sz w:val="24"/>
          <w:szCs w:val="24"/>
          <w:lang w:eastAsia="en-GB"/>
        </w:rPr>
        <w:t>are routinely signposted to the Housing Ombudsman Service</w:t>
      </w:r>
      <w:r w:rsidR="00A91623">
        <w:rPr>
          <w:rFonts w:ascii="Arial" w:eastAsia="Times New Roman" w:hAnsi="Arial" w:cs="Arial"/>
          <w:sz w:val="24"/>
          <w:szCs w:val="24"/>
          <w:lang w:eastAsia="en-GB"/>
        </w:rPr>
        <w:t>,</w:t>
      </w:r>
      <w:r w:rsidRPr="000448FB">
        <w:rPr>
          <w:rFonts w:ascii="Arial" w:eastAsia="Times New Roman" w:hAnsi="Arial" w:cs="Arial"/>
          <w:sz w:val="24"/>
          <w:szCs w:val="24"/>
          <w:lang w:eastAsia="en-GB"/>
        </w:rPr>
        <w:t xml:space="preserve"> </w:t>
      </w:r>
      <w:r w:rsidR="007D0F41">
        <w:rPr>
          <w:rFonts w:ascii="Arial" w:eastAsia="Times New Roman" w:hAnsi="Arial" w:cs="Arial"/>
          <w:sz w:val="24"/>
          <w:szCs w:val="24"/>
          <w:lang w:eastAsia="en-GB"/>
        </w:rPr>
        <w:t xml:space="preserve">if </w:t>
      </w:r>
      <w:r w:rsidR="00FD2FA7">
        <w:rPr>
          <w:rFonts w:ascii="Arial" w:eastAsia="Times New Roman" w:hAnsi="Arial" w:cs="Arial"/>
          <w:sz w:val="24"/>
          <w:szCs w:val="24"/>
          <w:lang w:eastAsia="en-GB"/>
        </w:rPr>
        <w:t>they</w:t>
      </w:r>
      <w:r w:rsidR="007D0F41">
        <w:rPr>
          <w:rFonts w:ascii="Arial" w:eastAsia="Times New Roman" w:hAnsi="Arial" w:cs="Arial"/>
          <w:sz w:val="24"/>
          <w:szCs w:val="24"/>
          <w:lang w:eastAsia="en-GB"/>
        </w:rPr>
        <w:t xml:space="preserve"> </w:t>
      </w:r>
      <w:r w:rsidRPr="000448FB">
        <w:rPr>
          <w:rFonts w:ascii="Arial" w:eastAsia="Times New Roman" w:hAnsi="Arial" w:cs="Arial"/>
          <w:sz w:val="24"/>
          <w:szCs w:val="24"/>
          <w:lang w:eastAsia="en-GB"/>
        </w:rPr>
        <w:t>remain dissatisfied with the outcome.</w:t>
      </w:r>
    </w:p>
    <w:p w14:paraId="3940D776" w14:textId="77777777" w:rsidR="00FD2FA7" w:rsidRDefault="00FD2FA7" w:rsidP="000448FB">
      <w:pPr>
        <w:spacing w:after="0" w:line="300" w:lineRule="atLeast"/>
        <w:rPr>
          <w:rFonts w:ascii="Arial" w:eastAsia="Times New Roman" w:hAnsi="Arial" w:cs="Arial"/>
          <w:sz w:val="24"/>
          <w:szCs w:val="24"/>
          <w:lang w:eastAsia="en-GB"/>
        </w:rPr>
      </w:pPr>
    </w:p>
    <w:p w14:paraId="37165F51" w14:textId="77777777" w:rsidR="00FD2FA7" w:rsidRDefault="00FD2FA7" w:rsidP="000448FB">
      <w:pPr>
        <w:spacing w:after="0" w:line="300" w:lineRule="atLeast"/>
        <w:rPr>
          <w:rFonts w:ascii="Arial" w:eastAsia="Times New Roman" w:hAnsi="Arial" w:cs="Arial"/>
          <w:sz w:val="24"/>
          <w:szCs w:val="24"/>
          <w:lang w:eastAsia="en-GB"/>
        </w:rPr>
      </w:pPr>
    </w:p>
    <w:p w14:paraId="110ED996" w14:textId="77777777" w:rsidR="000448FB" w:rsidRDefault="000448FB" w:rsidP="000448FB">
      <w:pPr>
        <w:spacing w:after="0" w:line="300" w:lineRule="atLeast"/>
        <w:rPr>
          <w:rFonts w:ascii="Arial" w:eastAsia="Times New Roman" w:hAnsi="Arial" w:cs="Arial"/>
          <w:sz w:val="24"/>
          <w:szCs w:val="24"/>
          <w:lang w:eastAsia="en-GB"/>
        </w:rPr>
      </w:pPr>
    </w:p>
    <w:p w14:paraId="2A595AE2" w14:textId="77777777" w:rsidR="00263FBA" w:rsidRDefault="00263FBA" w:rsidP="000448FB">
      <w:pPr>
        <w:spacing w:after="0" w:line="300" w:lineRule="atLeast"/>
        <w:rPr>
          <w:rFonts w:ascii="Arial" w:eastAsia="Times New Roman" w:hAnsi="Arial" w:cs="Arial"/>
          <w:sz w:val="24"/>
          <w:szCs w:val="24"/>
          <w:lang w:eastAsia="en-GB"/>
        </w:rPr>
      </w:pPr>
    </w:p>
    <w:p w14:paraId="23535448" w14:textId="77777777" w:rsidR="001C68B1" w:rsidRPr="000448FB" w:rsidRDefault="001C68B1" w:rsidP="000448FB">
      <w:pPr>
        <w:spacing w:after="0" w:line="300" w:lineRule="atLeast"/>
        <w:rPr>
          <w:rFonts w:ascii="Arial" w:eastAsia="Times New Roman" w:hAnsi="Arial" w:cs="Arial"/>
          <w:sz w:val="24"/>
          <w:szCs w:val="24"/>
          <w:lang w:eastAsia="en-GB"/>
        </w:rPr>
      </w:pPr>
    </w:p>
    <w:p w14:paraId="5D10CD6D" w14:textId="514E1F92" w:rsidR="00F15F67" w:rsidRPr="00202E64" w:rsidRDefault="008D7573" w:rsidP="00202E64">
      <w:pPr>
        <w:pStyle w:val="Heading2"/>
        <w:rPr>
          <w:color w:val="297FD5" w:themeColor="accent3"/>
        </w:rPr>
      </w:pPr>
      <w:bookmarkStart w:id="26" w:name="_Toc185510887"/>
      <w:bookmarkStart w:id="27" w:name="_Toc209531687"/>
      <w:bookmarkStart w:id="28" w:name="_Toc241763844"/>
      <w:r w:rsidRPr="00202E64">
        <w:rPr>
          <w:color w:val="297FD5" w:themeColor="accent3"/>
        </w:rPr>
        <w:lastRenderedPageBreak/>
        <w:t>Trends</w:t>
      </w:r>
      <w:bookmarkEnd w:id="28"/>
      <w:r w:rsidRPr="00202E64">
        <w:rPr>
          <w:color w:val="297FD5" w:themeColor="accent3"/>
        </w:rPr>
        <w:t xml:space="preserve"> </w:t>
      </w:r>
      <w:bookmarkEnd w:id="26"/>
      <w:bookmarkEnd w:id="27"/>
    </w:p>
    <w:p w14:paraId="22CD4F27" w14:textId="77777777" w:rsidR="00652988" w:rsidRDefault="00652988" w:rsidP="005E03D9">
      <w:pPr>
        <w:spacing w:after="0" w:line="240" w:lineRule="auto"/>
        <w:rPr>
          <w:rFonts w:ascii="Arial" w:hAnsi="Arial" w:cs="Arial"/>
          <w:sz w:val="24"/>
          <w:szCs w:val="24"/>
        </w:rPr>
      </w:pPr>
    </w:p>
    <w:p w14:paraId="473AB07E" w14:textId="0E7288DD" w:rsidR="00B70EEB" w:rsidRDefault="005D439A" w:rsidP="005D439A">
      <w:pPr>
        <w:spacing w:after="0" w:line="300" w:lineRule="atLeast"/>
        <w:rPr>
          <w:rFonts w:ascii="Arial" w:eastAsia="Times New Roman" w:hAnsi="Arial" w:cs="Arial"/>
          <w:sz w:val="24"/>
          <w:szCs w:val="24"/>
          <w:lang w:eastAsia="en-GB"/>
        </w:rPr>
      </w:pPr>
      <w:r w:rsidRPr="005D439A">
        <w:rPr>
          <w:rFonts w:ascii="Arial" w:eastAsia="Times New Roman" w:hAnsi="Arial" w:cs="Arial"/>
          <w:sz w:val="24"/>
          <w:szCs w:val="24"/>
          <w:lang w:eastAsia="en-GB"/>
        </w:rPr>
        <w:t xml:space="preserve">Stage 1 complaint volumes have </w:t>
      </w:r>
      <w:r w:rsidR="00167291">
        <w:rPr>
          <w:rFonts w:ascii="Arial" w:eastAsia="Times New Roman" w:hAnsi="Arial" w:cs="Arial"/>
          <w:sz w:val="24"/>
          <w:szCs w:val="24"/>
          <w:lang w:eastAsia="en-GB"/>
        </w:rPr>
        <w:t xml:space="preserve">slightly </w:t>
      </w:r>
      <w:r w:rsidRPr="005D439A">
        <w:rPr>
          <w:rFonts w:ascii="Arial" w:eastAsia="Times New Roman" w:hAnsi="Arial" w:cs="Arial"/>
          <w:sz w:val="24"/>
          <w:szCs w:val="24"/>
          <w:lang w:eastAsia="en-GB"/>
        </w:rPr>
        <w:t xml:space="preserve">decreased compared to 2024/25. </w:t>
      </w:r>
    </w:p>
    <w:p w14:paraId="71B92A2E" w14:textId="22241AFE" w:rsidR="005D439A" w:rsidRDefault="005D439A" w:rsidP="005D439A">
      <w:pPr>
        <w:spacing w:after="0" w:line="300" w:lineRule="atLeast"/>
        <w:rPr>
          <w:rFonts w:ascii="Arial" w:eastAsia="Times New Roman" w:hAnsi="Arial" w:cs="Arial"/>
          <w:sz w:val="24"/>
          <w:szCs w:val="24"/>
          <w:lang w:eastAsia="en-GB"/>
        </w:rPr>
      </w:pPr>
      <w:r w:rsidRPr="005D439A">
        <w:rPr>
          <w:rFonts w:ascii="Arial" w:eastAsia="Times New Roman" w:hAnsi="Arial" w:cs="Arial"/>
          <w:sz w:val="24"/>
          <w:szCs w:val="24"/>
          <w:lang w:eastAsia="en-GB"/>
        </w:rPr>
        <w:t xml:space="preserve">Whilst this represents a positive </w:t>
      </w:r>
      <w:r w:rsidR="00726057">
        <w:rPr>
          <w:rFonts w:ascii="Arial" w:eastAsia="Times New Roman" w:hAnsi="Arial" w:cs="Arial"/>
          <w:sz w:val="24"/>
          <w:szCs w:val="24"/>
          <w:lang w:eastAsia="en-GB"/>
        </w:rPr>
        <w:t>position</w:t>
      </w:r>
      <w:r w:rsidRPr="005D439A">
        <w:rPr>
          <w:rFonts w:ascii="Arial" w:eastAsia="Times New Roman" w:hAnsi="Arial" w:cs="Arial"/>
          <w:sz w:val="24"/>
          <w:szCs w:val="24"/>
          <w:lang w:eastAsia="en-GB"/>
        </w:rPr>
        <w:t>, it remains essential to closely monitor upheld rates and ensure that access to the complaints process is equitable and accessible to all residents. This includes promoting greater awareness of the complaints handling service, alongside recognising the influence of increased national focus on housing-related complaints</w:t>
      </w:r>
      <w:r>
        <w:rPr>
          <w:rFonts w:ascii="Arial" w:eastAsia="Times New Roman" w:hAnsi="Arial" w:cs="Arial"/>
          <w:sz w:val="24"/>
          <w:szCs w:val="24"/>
          <w:lang w:eastAsia="en-GB"/>
        </w:rPr>
        <w:t xml:space="preserve">; evident in the </w:t>
      </w:r>
      <w:r w:rsidR="005B557D">
        <w:rPr>
          <w:rFonts w:ascii="Arial" w:eastAsia="Times New Roman" w:hAnsi="Arial" w:cs="Arial"/>
          <w:sz w:val="24"/>
          <w:szCs w:val="24"/>
          <w:lang w:eastAsia="en-GB"/>
        </w:rPr>
        <w:t xml:space="preserve">introduction of </w:t>
      </w:r>
      <w:r w:rsidR="00D86506" w:rsidRPr="001F41F1">
        <w:rPr>
          <w:rFonts w:ascii="Arial" w:eastAsia="Times New Roman" w:hAnsi="Arial" w:cs="Arial"/>
          <w:sz w:val="24"/>
          <w:szCs w:val="24"/>
          <w:lang w:eastAsia="en-GB"/>
        </w:rPr>
        <w:t>Awaab</w:t>
      </w:r>
      <w:r w:rsidR="00885034" w:rsidRPr="001F41F1">
        <w:rPr>
          <w:rFonts w:ascii="Arial" w:eastAsia="Times New Roman" w:hAnsi="Arial" w:cs="Arial"/>
          <w:sz w:val="24"/>
          <w:szCs w:val="24"/>
          <w:lang w:eastAsia="en-GB"/>
        </w:rPr>
        <w:t>’</w:t>
      </w:r>
      <w:r w:rsidR="00D86506" w:rsidRPr="001F41F1">
        <w:rPr>
          <w:rFonts w:ascii="Arial" w:eastAsia="Times New Roman" w:hAnsi="Arial" w:cs="Arial"/>
          <w:sz w:val="24"/>
          <w:szCs w:val="24"/>
          <w:lang w:eastAsia="en-GB"/>
        </w:rPr>
        <w:t>s Law</w:t>
      </w:r>
      <w:r w:rsidR="00726057">
        <w:rPr>
          <w:rFonts w:ascii="Arial" w:eastAsia="Times New Roman" w:hAnsi="Arial" w:cs="Arial"/>
          <w:sz w:val="24"/>
          <w:szCs w:val="24"/>
          <w:lang w:eastAsia="en-GB"/>
        </w:rPr>
        <w:t xml:space="preserve">, </w:t>
      </w:r>
      <w:r w:rsidR="001F41F1">
        <w:rPr>
          <w:rFonts w:ascii="Arial" w:eastAsia="Times New Roman" w:hAnsi="Arial" w:cs="Arial"/>
          <w:sz w:val="24"/>
          <w:szCs w:val="24"/>
          <w:lang w:eastAsia="en-GB"/>
        </w:rPr>
        <w:t xml:space="preserve">which came into </w:t>
      </w:r>
      <w:r w:rsidR="005038D8">
        <w:rPr>
          <w:rFonts w:ascii="Arial" w:eastAsia="Times New Roman" w:hAnsi="Arial" w:cs="Arial"/>
          <w:sz w:val="24"/>
          <w:szCs w:val="24"/>
          <w:lang w:eastAsia="en-GB"/>
        </w:rPr>
        <w:t>effect</w:t>
      </w:r>
      <w:r w:rsidR="001F41F1">
        <w:rPr>
          <w:rFonts w:ascii="Arial" w:eastAsia="Times New Roman" w:hAnsi="Arial" w:cs="Arial"/>
          <w:sz w:val="24"/>
          <w:szCs w:val="24"/>
          <w:lang w:eastAsia="en-GB"/>
        </w:rPr>
        <w:t xml:space="preserve"> from 27 October 2025.</w:t>
      </w:r>
    </w:p>
    <w:p w14:paraId="63545540" w14:textId="77777777" w:rsidR="00726057" w:rsidRDefault="00726057" w:rsidP="005D439A">
      <w:pPr>
        <w:spacing w:after="0" w:line="300" w:lineRule="atLeast"/>
        <w:rPr>
          <w:rFonts w:ascii="Arial" w:eastAsia="Times New Roman" w:hAnsi="Arial" w:cs="Arial"/>
          <w:sz w:val="24"/>
          <w:szCs w:val="24"/>
          <w:lang w:eastAsia="en-GB"/>
        </w:rPr>
      </w:pPr>
    </w:p>
    <w:p w14:paraId="1CE0E193" w14:textId="035BB545" w:rsidR="00416DA0" w:rsidRDefault="00A840BE" w:rsidP="003D50F6">
      <w:pPr>
        <w:spacing w:after="0" w:line="300" w:lineRule="atLeast"/>
        <w:rPr>
          <w:rFonts w:ascii="Arial" w:hAnsi="Arial" w:cs="Arial"/>
          <w:sz w:val="24"/>
          <w:szCs w:val="24"/>
        </w:rPr>
      </w:pPr>
      <w:r w:rsidRPr="00A840BE">
        <w:rPr>
          <w:rFonts w:ascii="Arial" w:eastAsia="Times New Roman" w:hAnsi="Arial" w:cs="Arial"/>
          <w:sz w:val="24"/>
          <w:szCs w:val="24"/>
          <w:lang w:eastAsia="en-GB"/>
        </w:rPr>
        <w:t xml:space="preserve">Stage 2 complaints have increased </w:t>
      </w:r>
      <w:r w:rsidR="00A36673">
        <w:rPr>
          <w:rFonts w:ascii="Arial" w:eastAsia="Times New Roman" w:hAnsi="Arial" w:cs="Arial"/>
          <w:sz w:val="24"/>
          <w:szCs w:val="24"/>
          <w:lang w:eastAsia="en-GB"/>
        </w:rPr>
        <w:t>in 2026/26</w:t>
      </w:r>
      <w:r w:rsidR="00790601">
        <w:rPr>
          <w:rFonts w:ascii="Arial" w:eastAsia="Times New Roman" w:hAnsi="Arial" w:cs="Arial"/>
          <w:sz w:val="24"/>
          <w:szCs w:val="24"/>
          <w:lang w:eastAsia="en-GB"/>
        </w:rPr>
        <w:t xml:space="preserve"> (</w:t>
      </w:r>
      <w:r w:rsidR="00A82755">
        <w:rPr>
          <w:rFonts w:ascii="Arial" w:eastAsia="Times New Roman" w:hAnsi="Arial" w:cs="Arial"/>
          <w:sz w:val="24"/>
          <w:szCs w:val="24"/>
          <w:lang w:eastAsia="en-GB"/>
        </w:rPr>
        <w:t xml:space="preserve">447), </w:t>
      </w:r>
      <w:r w:rsidRPr="00A840BE">
        <w:rPr>
          <w:rFonts w:ascii="Arial" w:eastAsia="Times New Roman" w:hAnsi="Arial" w:cs="Arial"/>
          <w:sz w:val="24"/>
          <w:szCs w:val="24"/>
          <w:lang w:eastAsia="en-GB"/>
        </w:rPr>
        <w:t>compared to 2024/25</w:t>
      </w:r>
      <w:r w:rsidR="00A36673">
        <w:rPr>
          <w:rFonts w:ascii="Arial" w:eastAsia="Times New Roman" w:hAnsi="Arial" w:cs="Arial"/>
          <w:sz w:val="24"/>
          <w:szCs w:val="24"/>
          <w:lang w:eastAsia="en-GB"/>
        </w:rPr>
        <w:t xml:space="preserve"> (374)</w:t>
      </w:r>
      <w:r w:rsidRPr="00A840BE">
        <w:rPr>
          <w:rFonts w:ascii="Arial" w:eastAsia="Times New Roman" w:hAnsi="Arial" w:cs="Arial"/>
          <w:sz w:val="24"/>
          <w:szCs w:val="24"/>
          <w:lang w:eastAsia="en-GB"/>
        </w:rPr>
        <w:t xml:space="preserve">, </w:t>
      </w:r>
      <w:r w:rsidR="00F12272">
        <w:rPr>
          <w:rFonts w:ascii="Arial" w:eastAsia="Times New Roman" w:hAnsi="Arial" w:cs="Arial"/>
          <w:sz w:val="24"/>
          <w:szCs w:val="24"/>
          <w:lang w:eastAsia="en-GB"/>
        </w:rPr>
        <w:t xml:space="preserve">and 24% of the complaints received </w:t>
      </w:r>
      <w:r w:rsidR="003749F0">
        <w:rPr>
          <w:rFonts w:ascii="Arial" w:eastAsia="Times New Roman" w:hAnsi="Arial" w:cs="Arial"/>
          <w:sz w:val="24"/>
          <w:szCs w:val="24"/>
          <w:lang w:eastAsia="en-GB"/>
        </w:rPr>
        <w:t xml:space="preserve">at Stage </w:t>
      </w:r>
      <w:r w:rsidR="00441E58">
        <w:rPr>
          <w:rFonts w:ascii="Arial" w:eastAsia="Times New Roman" w:hAnsi="Arial" w:cs="Arial"/>
          <w:sz w:val="24"/>
          <w:szCs w:val="24"/>
          <w:lang w:eastAsia="en-GB"/>
        </w:rPr>
        <w:t xml:space="preserve">1 were </w:t>
      </w:r>
      <w:r w:rsidR="00424FDB">
        <w:rPr>
          <w:rFonts w:ascii="Arial" w:eastAsia="Times New Roman" w:hAnsi="Arial" w:cs="Arial"/>
          <w:sz w:val="24"/>
          <w:szCs w:val="24"/>
          <w:lang w:eastAsia="en-GB"/>
        </w:rPr>
        <w:t>escalated for a Stage 2 review.</w:t>
      </w:r>
    </w:p>
    <w:p w14:paraId="7B914F6C" w14:textId="73CE2E4B" w:rsidR="002B7A02" w:rsidRDefault="002B7A02" w:rsidP="005E03D9">
      <w:pPr>
        <w:spacing w:after="0" w:line="240" w:lineRule="auto"/>
        <w:rPr>
          <w:rFonts w:ascii="Arial" w:hAnsi="Arial" w:cs="Arial"/>
          <w:sz w:val="24"/>
          <w:szCs w:val="24"/>
        </w:rPr>
      </w:pPr>
    </w:p>
    <w:p w14:paraId="5A6B08EC" w14:textId="292239C4" w:rsidR="005E03D9" w:rsidRDefault="00CF2184" w:rsidP="00F35CD9">
      <w:pPr>
        <w:spacing w:after="0" w:line="240" w:lineRule="auto"/>
        <w:rPr>
          <w:rFonts w:ascii="Arial" w:hAnsi="Arial" w:cs="Arial"/>
          <w:sz w:val="24"/>
          <w:szCs w:val="24"/>
        </w:rPr>
      </w:pPr>
      <w:r>
        <w:rPr>
          <w:noProof/>
        </w:rPr>
        <w:drawing>
          <wp:inline distT="0" distB="0" distL="0" distR="0" wp14:anchorId="210EDA6A" wp14:editId="70D8DFD1">
            <wp:extent cx="4471988" cy="2228850"/>
            <wp:effectExtent l="0" t="0" r="5080" b="0"/>
            <wp:docPr id="1464994000" name="Chart 1" descr="Bar chart detailing number of complaints cases received each year from the year 2021 to 2022, to 2025 to 2026">
              <a:extLst xmlns:a="http://schemas.openxmlformats.org/drawingml/2006/main">
                <a:ext uri="{FF2B5EF4-FFF2-40B4-BE49-F238E27FC236}">
                  <a16:creationId xmlns:a16="http://schemas.microsoft.com/office/drawing/2014/main" id="{4EE7CC3A-480C-67C8-637C-6FDADC002E8A}"/>
                </a:ext>
              </a:extLst>
            </wp:docPr>
            <wp:cNvGraphicFramePr/>
            <a:graphic xmlns:a="http://schemas.openxmlformats.org/drawingml/2006/main">
              <a:graphicData uri="http://schemas.openxmlformats.org/drawingml/2006/chart">
                <c:chart xmlns:c="http://schemas.openxmlformats.org/drawingml/2006/chart" xmlns:r="http://schemas.openxmlformats.org/officeDocument/2006/relationships" r:id="rId11"/>
              </a:graphicData>
            </a:graphic>
          </wp:inline>
        </w:drawing>
      </w:r>
    </w:p>
    <w:p w14:paraId="204113BC" w14:textId="4CF2F7A5" w:rsidR="00AD3067" w:rsidRDefault="00AD3067" w:rsidP="005D0F45">
      <w:pPr>
        <w:spacing w:after="0" w:line="240" w:lineRule="auto"/>
        <w:jc w:val="center"/>
        <w:rPr>
          <w:rFonts w:ascii="Arial" w:hAnsi="Arial" w:cs="Arial"/>
          <w:sz w:val="24"/>
          <w:szCs w:val="24"/>
        </w:rPr>
      </w:pPr>
    </w:p>
    <w:p w14:paraId="795789D6" w14:textId="77777777" w:rsidR="000823CF" w:rsidRDefault="000823CF" w:rsidP="0015400D">
      <w:pPr>
        <w:spacing w:after="0" w:line="240" w:lineRule="auto"/>
        <w:rPr>
          <w:rFonts w:ascii="Arial" w:hAnsi="Arial" w:cs="Arial"/>
          <w:b/>
          <w:bCs/>
          <w:sz w:val="20"/>
          <w:szCs w:val="20"/>
        </w:rPr>
      </w:pPr>
    </w:p>
    <w:p w14:paraId="640DFDE6" w14:textId="77777777" w:rsidR="009F7CC7" w:rsidRDefault="00F613B1" w:rsidP="0015400D">
      <w:pPr>
        <w:spacing w:after="0" w:line="240" w:lineRule="auto"/>
        <w:rPr>
          <w:rFonts w:ascii="Arial" w:hAnsi="Arial" w:cs="Arial"/>
          <w:sz w:val="20"/>
          <w:szCs w:val="20"/>
        </w:rPr>
      </w:pPr>
      <w:r w:rsidRPr="00585395">
        <w:rPr>
          <w:rFonts w:ascii="Arial" w:hAnsi="Arial" w:cs="Arial"/>
          <w:b/>
          <w:bCs/>
          <w:sz w:val="20"/>
          <w:szCs w:val="20"/>
        </w:rPr>
        <w:t>Table Summary:</w:t>
      </w:r>
      <w:r>
        <w:rPr>
          <w:rFonts w:ascii="Arial" w:hAnsi="Arial" w:cs="Arial"/>
          <w:sz w:val="20"/>
          <w:szCs w:val="20"/>
        </w:rPr>
        <w:t xml:space="preserve"> Shows</w:t>
      </w:r>
      <w:r w:rsidRPr="00010B09">
        <w:t xml:space="preserve"> </w:t>
      </w:r>
      <w:r w:rsidRPr="00010B09">
        <w:rPr>
          <w:rFonts w:ascii="Arial" w:hAnsi="Arial" w:cs="Arial"/>
          <w:sz w:val="20"/>
          <w:szCs w:val="20"/>
        </w:rPr>
        <w:t xml:space="preserve">annual complaint volumes by stage for </w:t>
      </w:r>
      <w:r w:rsidR="00200CB8">
        <w:rPr>
          <w:rFonts w:ascii="Arial" w:hAnsi="Arial" w:cs="Arial"/>
          <w:sz w:val="20"/>
          <w:szCs w:val="20"/>
        </w:rPr>
        <w:t>five</w:t>
      </w:r>
      <w:r w:rsidRPr="00010B09">
        <w:rPr>
          <w:rFonts w:ascii="Arial" w:hAnsi="Arial" w:cs="Arial"/>
          <w:sz w:val="20"/>
          <w:szCs w:val="20"/>
        </w:rPr>
        <w:t xml:space="preserve"> years (2021–202</w:t>
      </w:r>
      <w:r w:rsidR="00200CB8">
        <w:rPr>
          <w:rFonts w:ascii="Arial" w:hAnsi="Arial" w:cs="Arial"/>
          <w:sz w:val="20"/>
          <w:szCs w:val="20"/>
        </w:rPr>
        <w:t>6</w:t>
      </w:r>
      <w:r w:rsidRPr="00010B09">
        <w:rPr>
          <w:rFonts w:ascii="Arial" w:hAnsi="Arial" w:cs="Arial"/>
          <w:sz w:val="20"/>
          <w:szCs w:val="20"/>
        </w:rPr>
        <w:t>). Columns:</w:t>
      </w:r>
      <w:r>
        <w:rPr>
          <w:rFonts w:ascii="Arial" w:hAnsi="Arial" w:cs="Arial"/>
          <w:sz w:val="20"/>
          <w:szCs w:val="20"/>
        </w:rPr>
        <w:t xml:space="preserve"> </w:t>
      </w:r>
      <w:r w:rsidRPr="00010B09">
        <w:rPr>
          <w:rFonts w:ascii="Arial" w:hAnsi="Arial" w:cs="Arial"/>
          <w:sz w:val="20"/>
          <w:szCs w:val="20"/>
        </w:rPr>
        <w:t>2021-2022, 2022-2023, 2023-2024, 2024-2025</w:t>
      </w:r>
      <w:r w:rsidR="00200CB8">
        <w:rPr>
          <w:rFonts w:ascii="Arial" w:hAnsi="Arial" w:cs="Arial"/>
          <w:sz w:val="20"/>
          <w:szCs w:val="20"/>
        </w:rPr>
        <w:t xml:space="preserve">, </w:t>
      </w:r>
      <w:r w:rsidR="00200CB8" w:rsidRPr="003B3CB5">
        <w:rPr>
          <w:rFonts w:ascii="Arial" w:hAnsi="Arial" w:cs="Arial"/>
          <w:sz w:val="20"/>
          <w:szCs w:val="20"/>
        </w:rPr>
        <w:t>2025-2026</w:t>
      </w:r>
      <w:r w:rsidRPr="003B3CB5">
        <w:rPr>
          <w:rFonts w:ascii="Arial" w:hAnsi="Arial" w:cs="Arial"/>
          <w:sz w:val="20"/>
          <w:szCs w:val="20"/>
        </w:rPr>
        <w:t>.</w:t>
      </w:r>
    </w:p>
    <w:p w14:paraId="7B61743C" w14:textId="77777777" w:rsidR="009F7CC7" w:rsidRDefault="009F7CC7" w:rsidP="0015400D">
      <w:pPr>
        <w:spacing w:after="0" w:line="240" w:lineRule="auto"/>
        <w:rPr>
          <w:rFonts w:ascii="Arial" w:hAnsi="Arial" w:cs="Arial"/>
          <w:sz w:val="20"/>
          <w:szCs w:val="20"/>
        </w:rPr>
      </w:pPr>
    </w:p>
    <w:p w14:paraId="78ED0111" w14:textId="3F62495F" w:rsidR="009F7CC7" w:rsidRDefault="009F7CC7" w:rsidP="009F7CC7">
      <w:pPr>
        <w:rPr>
          <w:rFonts w:ascii="Arial" w:hAnsi="Arial" w:cs="Arial"/>
          <w:sz w:val="24"/>
          <w:szCs w:val="24"/>
          <w:lang w:eastAsia="en-GB"/>
        </w:rPr>
      </w:pPr>
      <w:r w:rsidRPr="00752E33">
        <w:rPr>
          <w:rFonts w:ascii="Arial" w:hAnsi="Arial" w:cs="Arial"/>
          <w:sz w:val="24"/>
          <w:szCs w:val="24"/>
          <w:lang w:eastAsia="en-GB"/>
        </w:rPr>
        <w:t>We view the volume of complaints received not as a negative, but as a reflection of our efforts to publicise the complaints process and make it more accessible to</w:t>
      </w:r>
      <w:r w:rsidRPr="00866FB5">
        <w:rPr>
          <w:rFonts w:ascii="Arial" w:hAnsi="Arial" w:cs="Arial"/>
          <w:sz w:val="24"/>
          <w:szCs w:val="24"/>
          <w:lang w:eastAsia="en-GB"/>
        </w:rPr>
        <w:t xml:space="preserve"> residents. This increase </w:t>
      </w:r>
      <w:r w:rsidR="00C17D6B">
        <w:rPr>
          <w:rFonts w:ascii="Arial" w:hAnsi="Arial" w:cs="Arial"/>
          <w:sz w:val="24"/>
          <w:szCs w:val="24"/>
          <w:lang w:eastAsia="en-GB"/>
        </w:rPr>
        <w:t xml:space="preserve">in the total </w:t>
      </w:r>
      <w:r w:rsidRPr="00866FB5">
        <w:rPr>
          <w:rFonts w:ascii="Arial" w:hAnsi="Arial" w:cs="Arial"/>
          <w:sz w:val="24"/>
          <w:szCs w:val="24"/>
          <w:lang w:eastAsia="en-GB"/>
        </w:rPr>
        <w:t xml:space="preserve">also highlights improved staff awareness in recognising and escalating expressions of dissatisfaction </w:t>
      </w:r>
      <w:r>
        <w:rPr>
          <w:rFonts w:ascii="Arial" w:hAnsi="Arial" w:cs="Arial"/>
          <w:sz w:val="24"/>
          <w:szCs w:val="24"/>
          <w:lang w:eastAsia="en-GB"/>
        </w:rPr>
        <w:t xml:space="preserve">as a complaint. </w:t>
      </w:r>
    </w:p>
    <w:p w14:paraId="1A5570E4" w14:textId="203453C3" w:rsidR="00AD3067" w:rsidRDefault="009F7CC7" w:rsidP="00EB70C1">
      <w:pPr>
        <w:rPr>
          <w:rFonts w:ascii="Arial" w:hAnsi="Arial" w:cs="Arial"/>
          <w:sz w:val="24"/>
          <w:szCs w:val="24"/>
          <w:lang w:eastAsia="en-GB"/>
        </w:rPr>
      </w:pPr>
      <w:r>
        <w:rPr>
          <w:rFonts w:ascii="Arial" w:hAnsi="Arial" w:cs="Arial"/>
          <w:sz w:val="24"/>
          <w:szCs w:val="24"/>
          <w:lang w:eastAsia="en-GB"/>
        </w:rPr>
        <w:t>T</w:t>
      </w:r>
      <w:r w:rsidRPr="00866FB5">
        <w:rPr>
          <w:rFonts w:ascii="Arial" w:hAnsi="Arial" w:cs="Arial"/>
          <w:sz w:val="24"/>
          <w:szCs w:val="24"/>
          <w:lang w:eastAsia="en-GB"/>
        </w:rPr>
        <w:t xml:space="preserve">he Council’s approach </w:t>
      </w:r>
      <w:r w:rsidR="00A319FF">
        <w:rPr>
          <w:rFonts w:ascii="Arial" w:hAnsi="Arial" w:cs="Arial"/>
          <w:sz w:val="24"/>
          <w:szCs w:val="24"/>
          <w:lang w:eastAsia="en-GB"/>
        </w:rPr>
        <w:t xml:space="preserve">to complaint handling </w:t>
      </w:r>
      <w:r w:rsidRPr="00866FB5">
        <w:rPr>
          <w:rFonts w:ascii="Arial" w:hAnsi="Arial" w:cs="Arial"/>
          <w:sz w:val="24"/>
          <w:szCs w:val="24"/>
          <w:lang w:eastAsia="en-GB"/>
        </w:rPr>
        <w:t>is firmly rooted in the Housing Ombudsman’s dispute resolution principles</w:t>
      </w:r>
      <w:r>
        <w:rPr>
          <w:rFonts w:ascii="Arial" w:hAnsi="Arial" w:cs="Arial"/>
          <w:sz w:val="24"/>
          <w:szCs w:val="24"/>
          <w:lang w:eastAsia="en-GB"/>
        </w:rPr>
        <w:t xml:space="preserve"> - </w:t>
      </w:r>
      <w:r w:rsidRPr="00866FB5">
        <w:rPr>
          <w:rFonts w:ascii="Arial" w:hAnsi="Arial" w:cs="Arial"/>
          <w:sz w:val="24"/>
          <w:szCs w:val="24"/>
          <w:lang w:eastAsia="en-GB"/>
        </w:rPr>
        <w:t>being fair, impartial, putting things right when we’ve gone wrong, and learning from complaints to improve services. These values underpin our complaint handling culture and guide our continuous improvement efforts across housing management</w:t>
      </w:r>
      <w:r>
        <w:rPr>
          <w:rFonts w:ascii="Arial" w:hAnsi="Arial" w:cs="Arial"/>
          <w:sz w:val="24"/>
          <w:szCs w:val="24"/>
          <w:lang w:eastAsia="en-GB"/>
        </w:rPr>
        <w:t>.</w:t>
      </w:r>
      <w:r w:rsidR="00F613B1">
        <w:rPr>
          <w:rFonts w:ascii="Arial" w:hAnsi="Arial" w:cs="Arial"/>
          <w:sz w:val="24"/>
          <w:szCs w:val="24"/>
        </w:rPr>
        <w:br/>
      </w:r>
    </w:p>
    <w:p w14:paraId="429670C4" w14:textId="77777777" w:rsidR="00C17D6B" w:rsidRDefault="00C17D6B" w:rsidP="00EB70C1">
      <w:pPr>
        <w:rPr>
          <w:rFonts w:ascii="Arial" w:hAnsi="Arial" w:cs="Arial"/>
          <w:sz w:val="24"/>
          <w:szCs w:val="24"/>
          <w:lang w:eastAsia="en-GB"/>
        </w:rPr>
      </w:pPr>
    </w:p>
    <w:p w14:paraId="6A5D8E36" w14:textId="77777777" w:rsidR="00A94BA7" w:rsidRDefault="00A94BA7" w:rsidP="00A94BA7">
      <w:pPr>
        <w:spacing w:after="0" w:line="240" w:lineRule="auto"/>
        <w:rPr>
          <w:rFonts w:ascii="Arial" w:hAnsi="Arial" w:cs="Arial"/>
          <w:sz w:val="24"/>
          <w:szCs w:val="24"/>
          <w:highlight w:val="green"/>
        </w:rPr>
      </w:pPr>
    </w:p>
    <w:p w14:paraId="23FF68C7" w14:textId="77777777" w:rsidR="00D354ED" w:rsidRPr="00E71830" w:rsidRDefault="00D354ED" w:rsidP="00A94BA7">
      <w:pPr>
        <w:spacing w:after="0" w:line="240" w:lineRule="auto"/>
        <w:rPr>
          <w:rFonts w:ascii="Arial" w:hAnsi="Arial" w:cs="Arial"/>
          <w:sz w:val="24"/>
          <w:szCs w:val="24"/>
          <w:highlight w:val="green"/>
        </w:rPr>
      </w:pPr>
    </w:p>
    <w:p w14:paraId="359AA99A" w14:textId="2D3D5A6C" w:rsidR="00F15F67" w:rsidRPr="00D354ED" w:rsidRDefault="00617499" w:rsidP="00D354ED">
      <w:pPr>
        <w:pStyle w:val="Heading2"/>
        <w:rPr>
          <w:color w:val="297FD5" w:themeColor="accent3"/>
        </w:rPr>
      </w:pPr>
      <w:bookmarkStart w:id="29" w:name="_Toc241763845"/>
      <w:r w:rsidRPr="00D354ED">
        <w:rPr>
          <w:color w:val="297FD5" w:themeColor="accent3"/>
        </w:rPr>
        <w:lastRenderedPageBreak/>
        <w:t>Compl</w:t>
      </w:r>
      <w:r w:rsidR="00EB2476" w:rsidRPr="00D354ED">
        <w:rPr>
          <w:color w:val="297FD5" w:themeColor="accent3"/>
        </w:rPr>
        <w:t xml:space="preserve">aint </w:t>
      </w:r>
      <w:r w:rsidR="00A879B9" w:rsidRPr="00D354ED">
        <w:rPr>
          <w:color w:val="297FD5" w:themeColor="accent3"/>
        </w:rPr>
        <w:t>Service Areas</w:t>
      </w:r>
      <w:r w:rsidR="009B4E83" w:rsidRPr="00D354ED">
        <w:rPr>
          <w:color w:val="297FD5" w:themeColor="accent3"/>
        </w:rPr>
        <w:t xml:space="preserve"> </w:t>
      </w:r>
      <w:r w:rsidR="00A879B9" w:rsidRPr="00D354ED">
        <w:rPr>
          <w:color w:val="297FD5" w:themeColor="accent3"/>
        </w:rPr>
        <w:t>&amp;</w:t>
      </w:r>
      <w:r w:rsidR="009B4E83" w:rsidRPr="00D354ED">
        <w:rPr>
          <w:color w:val="297FD5" w:themeColor="accent3"/>
        </w:rPr>
        <w:t xml:space="preserve"> T</w:t>
      </w:r>
      <w:r w:rsidR="00807CC6" w:rsidRPr="00D354ED">
        <w:rPr>
          <w:color w:val="297FD5" w:themeColor="accent3"/>
        </w:rPr>
        <w:t>hemes</w:t>
      </w:r>
      <w:bookmarkEnd w:id="29"/>
    </w:p>
    <w:p w14:paraId="3EB72648" w14:textId="772E09AA" w:rsidR="00E51D76" w:rsidRDefault="005A0CE1" w:rsidP="0015400D">
      <w:pPr>
        <w:spacing w:after="0" w:line="240" w:lineRule="auto"/>
        <w:rPr>
          <w:rFonts w:ascii="Arial" w:hAnsi="Arial" w:cs="Arial"/>
          <w:sz w:val="24"/>
          <w:szCs w:val="24"/>
        </w:rPr>
      </w:pPr>
      <w:r>
        <w:rPr>
          <w:lang w:eastAsia="en-GB"/>
        </w:rPr>
        <w:br/>
      </w:r>
      <w:r w:rsidR="002A4CC5">
        <w:rPr>
          <w:rFonts w:ascii="Arial" w:hAnsi="Arial" w:cs="Arial"/>
          <w:sz w:val="24"/>
          <w:szCs w:val="24"/>
        </w:rPr>
        <w:t>W</w:t>
      </w:r>
      <w:r w:rsidR="006D744E">
        <w:rPr>
          <w:rFonts w:ascii="Arial" w:hAnsi="Arial" w:cs="Arial"/>
          <w:sz w:val="24"/>
          <w:szCs w:val="24"/>
        </w:rPr>
        <w:t xml:space="preserve">hen </w:t>
      </w:r>
      <w:r w:rsidR="00BC0829">
        <w:rPr>
          <w:rFonts w:ascii="Arial" w:hAnsi="Arial" w:cs="Arial"/>
          <w:sz w:val="24"/>
          <w:szCs w:val="24"/>
        </w:rPr>
        <w:t>recording</w:t>
      </w:r>
      <w:r w:rsidR="006D744E">
        <w:rPr>
          <w:rFonts w:ascii="Arial" w:hAnsi="Arial" w:cs="Arial"/>
          <w:sz w:val="24"/>
          <w:szCs w:val="24"/>
        </w:rPr>
        <w:t xml:space="preserve"> complaints, </w:t>
      </w:r>
      <w:r w:rsidR="009D22B2">
        <w:rPr>
          <w:rFonts w:ascii="Arial" w:hAnsi="Arial" w:cs="Arial"/>
          <w:sz w:val="24"/>
          <w:szCs w:val="24"/>
        </w:rPr>
        <w:t>they are</w:t>
      </w:r>
      <w:r w:rsidR="006D744E">
        <w:rPr>
          <w:rFonts w:ascii="Arial" w:hAnsi="Arial" w:cs="Arial"/>
          <w:sz w:val="24"/>
          <w:szCs w:val="24"/>
        </w:rPr>
        <w:t xml:space="preserve"> categorise</w:t>
      </w:r>
      <w:r w:rsidR="009D22B2">
        <w:rPr>
          <w:rFonts w:ascii="Arial" w:hAnsi="Arial" w:cs="Arial"/>
          <w:sz w:val="24"/>
          <w:szCs w:val="24"/>
        </w:rPr>
        <w:t>d</w:t>
      </w:r>
      <w:r w:rsidR="00D86167">
        <w:rPr>
          <w:rFonts w:ascii="Arial" w:hAnsi="Arial" w:cs="Arial"/>
          <w:sz w:val="24"/>
          <w:szCs w:val="24"/>
        </w:rPr>
        <w:t xml:space="preserve"> </w:t>
      </w:r>
      <w:r w:rsidR="006D744E">
        <w:rPr>
          <w:rFonts w:ascii="Arial" w:hAnsi="Arial" w:cs="Arial"/>
          <w:sz w:val="24"/>
          <w:szCs w:val="24"/>
        </w:rPr>
        <w:t xml:space="preserve">to identify </w:t>
      </w:r>
      <w:r w:rsidR="0028742C">
        <w:rPr>
          <w:rFonts w:ascii="Arial" w:hAnsi="Arial" w:cs="Arial"/>
          <w:sz w:val="24"/>
          <w:szCs w:val="24"/>
        </w:rPr>
        <w:t xml:space="preserve">service areas and </w:t>
      </w:r>
      <w:r w:rsidR="006D744E">
        <w:rPr>
          <w:rFonts w:ascii="Arial" w:hAnsi="Arial" w:cs="Arial"/>
          <w:sz w:val="24"/>
          <w:szCs w:val="24"/>
        </w:rPr>
        <w:t>t</w:t>
      </w:r>
      <w:r w:rsidR="009B4E83">
        <w:rPr>
          <w:rFonts w:ascii="Arial" w:hAnsi="Arial" w:cs="Arial"/>
          <w:sz w:val="24"/>
          <w:szCs w:val="24"/>
        </w:rPr>
        <w:t>hemes</w:t>
      </w:r>
      <w:r w:rsidR="0035098C">
        <w:rPr>
          <w:rFonts w:ascii="Arial" w:hAnsi="Arial" w:cs="Arial"/>
          <w:sz w:val="24"/>
          <w:szCs w:val="24"/>
        </w:rPr>
        <w:t>.</w:t>
      </w:r>
    </w:p>
    <w:p w14:paraId="021CAA6E" w14:textId="77777777" w:rsidR="00B60B19" w:rsidRDefault="00B60B19" w:rsidP="0015400D">
      <w:pPr>
        <w:spacing w:after="0" w:line="240" w:lineRule="auto"/>
        <w:rPr>
          <w:rFonts w:ascii="Arial" w:hAnsi="Arial" w:cs="Arial"/>
          <w:sz w:val="24"/>
          <w:szCs w:val="24"/>
        </w:rPr>
      </w:pPr>
    </w:p>
    <w:p w14:paraId="550CC330" w14:textId="77777777" w:rsidR="00820A51" w:rsidRDefault="00D42931" w:rsidP="00D42931">
      <w:pPr>
        <w:spacing w:line="278" w:lineRule="auto"/>
        <w:rPr>
          <w:rFonts w:ascii="Arial" w:hAnsi="Arial" w:cs="Arial"/>
          <w:sz w:val="24"/>
          <w:szCs w:val="24"/>
        </w:rPr>
      </w:pPr>
      <w:r w:rsidRPr="00EF58A3">
        <w:rPr>
          <w:rFonts w:ascii="Arial" w:hAnsi="Arial" w:cs="Arial"/>
          <w:sz w:val="24"/>
          <w:szCs w:val="24"/>
        </w:rPr>
        <w:t xml:space="preserve">During 2025/26, Repairs accounted for the majority of complaints </w:t>
      </w:r>
      <w:r w:rsidR="00EF58A3">
        <w:rPr>
          <w:rFonts w:ascii="Arial" w:hAnsi="Arial" w:cs="Arial"/>
          <w:sz w:val="24"/>
          <w:szCs w:val="24"/>
        </w:rPr>
        <w:t xml:space="preserve">received </w:t>
      </w:r>
      <w:r w:rsidRPr="00EF58A3">
        <w:rPr>
          <w:rFonts w:ascii="Arial" w:hAnsi="Arial" w:cs="Arial"/>
          <w:sz w:val="24"/>
          <w:szCs w:val="24"/>
        </w:rPr>
        <w:t xml:space="preserve">1,287, representing approximately 68% of all complaints across the top three service areas. </w:t>
      </w:r>
    </w:p>
    <w:p w14:paraId="58332435" w14:textId="6A583597" w:rsidR="003259D7" w:rsidRPr="00EF58A3" w:rsidRDefault="00D42931" w:rsidP="00D42931">
      <w:pPr>
        <w:spacing w:line="278" w:lineRule="auto"/>
        <w:rPr>
          <w:rFonts w:ascii="Arial" w:hAnsi="Arial" w:cs="Arial"/>
          <w:sz w:val="24"/>
          <w:szCs w:val="24"/>
        </w:rPr>
      </w:pPr>
      <w:r w:rsidRPr="00EF58A3">
        <w:rPr>
          <w:rFonts w:ascii="Arial" w:hAnsi="Arial" w:cs="Arial"/>
          <w:sz w:val="24"/>
          <w:szCs w:val="24"/>
        </w:rPr>
        <w:t>This was significantly higher than Neighbourhood Services at 190 (10%) and Leasehold Services at 133,</w:t>
      </w:r>
      <w:r w:rsidR="00EF58A3">
        <w:rPr>
          <w:rFonts w:ascii="Arial" w:hAnsi="Arial" w:cs="Arial"/>
          <w:sz w:val="24"/>
          <w:szCs w:val="24"/>
        </w:rPr>
        <w:t xml:space="preserve"> </w:t>
      </w:r>
      <w:r w:rsidRPr="00EF58A3">
        <w:rPr>
          <w:rFonts w:ascii="Arial" w:hAnsi="Arial" w:cs="Arial"/>
          <w:sz w:val="24"/>
          <w:szCs w:val="24"/>
        </w:rPr>
        <w:t>(7%) which together made up just under 20%.</w:t>
      </w:r>
    </w:p>
    <w:p w14:paraId="68FF24E9" w14:textId="0A2A2442" w:rsidR="003259D7" w:rsidRPr="00EF58A3" w:rsidRDefault="00EF58A3" w:rsidP="0015400D">
      <w:pPr>
        <w:spacing w:after="0" w:line="240" w:lineRule="auto"/>
        <w:rPr>
          <w:rFonts w:ascii="Arial" w:hAnsi="Arial" w:cs="Arial"/>
          <w:i/>
          <w:iCs/>
          <w:sz w:val="20"/>
          <w:szCs w:val="20"/>
        </w:rPr>
      </w:pPr>
      <w:r w:rsidRPr="00EF58A3">
        <w:rPr>
          <w:rFonts w:ascii="Arial" w:hAnsi="Arial" w:cs="Arial"/>
          <w:i/>
          <w:iCs/>
          <w:sz w:val="20"/>
          <w:szCs w:val="20"/>
        </w:rPr>
        <w:t xml:space="preserve">The remaining </w:t>
      </w:r>
      <w:r w:rsidR="00473873">
        <w:rPr>
          <w:rFonts w:ascii="Arial" w:hAnsi="Arial" w:cs="Arial"/>
          <w:i/>
          <w:iCs/>
          <w:sz w:val="20"/>
          <w:szCs w:val="20"/>
        </w:rPr>
        <w:t>1</w:t>
      </w:r>
      <w:r w:rsidR="005A46A8">
        <w:rPr>
          <w:rFonts w:ascii="Arial" w:hAnsi="Arial" w:cs="Arial"/>
          <w:i/>
          <w:iCs/>
          <w:sz w:val="20"/>
          <w:szCs w:val="20"/>
        </w:rPr>
        <w:t>5</w:t>
      </w:r>
      <w:r w:rsidRPr="00EF58A3">
        <w:rPr>
          <w:rFonts w:ascii="Arial" w:hAnsi="Arial" w:cs="Arial"/>
          <w:i/>
          <w:iCs/>
          <w:sz w:val="20"/>
          <w:szCs w:val="20"/>
        </w:rPr>
        <w:t xml:space="preserve">% </w:t>
      </w:r>
      <w:r w:rsidR="001D7F10" w:rsidRPr="00EF58A3">
        <w:rPr>
          <w:rFonts w:ascii="Arial" w:hAnsi="Arial" w:cs="Arial"/>
          <w:i/>
          <w:iCs/>
          <w:sz w:val="20"/>
          <w:szCs w:val="20"/>
        </w:rPr>
        <w:t>includes</w:t>
      </w:r>
      <w:r w:rsidRPr="00EF58A3">
        <w:rPr>
          <w:rFonts w:ascii="Arial" w:hAnsi="Arial" w:cs="Arial"/>
          <w:i/>
          <w:iCs/>
          <w:sz w:val="20"/>
          <w:szCs w:val="20"/>
        </w:rPr>
        <w:t xml:space="preserve">, </w:t>
      </w:r>
      <w:r w:rsidR="001D7F10" w:rsidRPr="00EF58A3">
        <w:rPr>
          <w:rFonts w:ascii="Arial" w:hAnsi="Arial" w:cs="Arial"/>
          <w:i/>
          <w:iCs/>
          <w:sz w:val="20"/>
          <w:szCs w:val="20"/>
        </w:rPr>
        <w:t>Estate Services, Asset Management</w:t>
      </w:r>
      <w:r w:rsidR="00D37191" w:rsidRPr="00EF58A3">
        <w:rPr>
          <w:rFonts w:ascii="Arial" w:hAnsi="Arial" w:cs="Arial"/>
          <w:i/>
          <w:iCs/>
          <w:sz w:val="20"/>
          <w:szCs w:val="20"/>
        </w:rPr>
        <w:t>,</w:t>
      </w:r>
      <w:r w:rsidR="006861DC" w:rsidRPr="00EF58A3">
        <w:rPr>
          <w:rFonts w:ascii="Arial" w:hAnsi="Arial" w:cs="Arial"/>
          <w:i/>
          <w:iCs/>
          <w:sz w:val="20"/>
          <w:szCs w:val="20"/>
        </w:rPr>
        <w:t xml:space="preserve"> Rents, Capital Delivery, Housing Service Centre</w:t>
      </w:r>
      <w:r w:rsidR="003B1C49" w:rsidRPr="00EF58A3">
        <w:rPr>
          <w:rFonts w:ascii="Arial" w:hAnsi="Arial" w:cs="Arial"/>
          <w:i/>
          <w:iCs/>
          <w:sz w:val="20"/>
          <w:szCs w:val="20"/>
        </w:rPr>
        <w:t>, lift services.</w:t>
      </w:r>
    </w:p>
    <w:p w14:paraId="63CB36F4" w14:textId="7AC0A4EF" w:rsidR="00CA47A7" w:rsidRPr="00371686" w:rsidRDefault="00CA47A7" w:rsidP="00CA47A7">
      <w:pPr>
        <w:spacing w:after="0" w:line="240" w:lineRule="auto"/>
        <w:rPr>
          <w:rFonts w:ascii="Arial" w:hAnsi="Arial" w:cs="Arial"/>
          <w:color w:val="FF0000"/>
          <w:sz w:val="24"/>
          <w:szCs w:val="24"/>
        </w:rPr>
      </w:pPr>
    </w:p>
    <w:p w14:paraId="5830A2AF" w14:textId="2F6CA6C3" w:rsidR="00FA3FB7" w:rsidRDefault="00FA3FB7" w:rsidP="00CA47A7">
      <w:pPr>
        <w:spacing w:after="0" w:line="240" w:lineRule="auto"/>
        <w:rPr>
          <w:rFonts w:ascii="Arial" w:hAnsi="Arial" w:cs="Arial"/>
          <w:color w:val="FF0000"/>
          <w:sz w:val="24"/>
          <w:szCs w:val="24"/>
        </w:rPr>
      </w:pPr>
      <w:r>
        <w:rPr>
          <w:noProof/>
        </w:rPr>
        <w:drawing>
          <wp:inline distT="0" distB="0" distL="0" distR="0" wp14:anchorId="76465F7A" wp14:editId="6C751722">
            <wp:extent cx="4970587" cy="3562350"/>
            <wp:effectExtent l="0" t="0" r="1905" b="0"/>
            <wp:docPr id="1369219472" name="Chart 1" descr="Bar chart detailing the number of stage one complaints received by different service areas, for the years 2021-2022 to 2025-2026">
              <a:extLst xmlns:a="http://schemas.openxmlformats.org/drawingml/2006/main">
                <a:ext uri="{FF2B5EF4-FFF2-40B4-BE49-F238E27FC236}">
                  <a16:creationId xmlns:a16="http://schemas.microsoft.com/office/drawing/2014/main" id="{F622BAF5-BCEA-433F-9F33-B34FE7A913F3}"/>
                </a:ext>
              </a:extLst>
            </wp:docPr>
            <wp:cNvGraphicFramePr/>
            <a:graphic xmlns:a="http://schemas.openxmlformats.org/drawingml/2006/main">
              <a:graphicData uri="http://schemas.openxmlformats.org/drawingml/2006/chart">
                <c:chart xmlns:c="http://schemas.openxmlformats.org/drawingml/2006/chart" xmlns:r="http://schemas.openxmlformats.org/officeDocument/2006/relationships" r:id="rId12"/>
              </a:graphicData>
            </a:graphic>
          </wp:inline>
        </w:drawing>
      </w:r>
    </w:p>
    <w:p w14:paraId="4873F27B" w14:textId="77777777" w:rsidR="00CA47A7" w:rsidRDefault="00CA47A7" w:rsidP="0015400D">
      <w:pPr>
        <w:spacing w:after="0" w:line="240" w:lineRule="auto"/>
        <w:rPr>
          <w:rFonts w:ascii="Arial" w:hAnsi="Arial" w:cs="Arial"/>
          <w:color w:val="FF0000"/>
          <w:sz w:val="24"/>
          <w:szCs w:val="24"/>
        </w:rPr>
      </w:pPr>
    </w:p>
    <w:p w14:paraId="3FFB19C5" w14:textId="2E20B3A3" w:rsidR="008B63DE" w:rsidRPr="008B63DE" w:rsidRDefault="00656343" w:rsidP="008B63DE">
      <w:pPr>
        <w:spacing w:after="0" w:line="240" w:lineRule="auto"/>
        <w:rPr>
          <w:rFonts w:ascii="Arial" w:hAnsi="Arial" w:cs="Arial"/>
          <w:i/>
          <w:iCs/>
          <w:sz w:val="18"/>
          <w:szCs w:val="18"/>
        </w:rPr>
      </w:pPr>
      <w:r>
        <w:rPr>
          <w:rFonts w:ascii="Arial" w:hAnsi="Arial" w:cs="Arial"/>
          <w:i/>
          <w:iCs/>
          <w:sz w:val="18"/>
          <w:szCs w:val="18"/>
        </w:rPr>
        <w:t xml:space="preserve">From </w:t>
      </w:r>
      <w:r w:rsidR="006400E1">
        <w:rPr>
          <w:rFonts w:ascii="Arial" w:hAnsi="Arial" w:cs="Arial"/>
          <w:i/>
          <w:iCs/>
          <w:sz w:val="18"/>
          <w:szCs w:val="18"/>
        </w:rPr>
        <w:t xml:space="preserve">April </w:t>
      </w:r>
      <w:r>
        <w:rPr>
          <w:rFonts w:ascii="Arial" w:hAnsi="Arial" w:cs="Arial"/>
          <w:i/>
          <w:iCs/>
          <w:sz w:val="18"/>
          <w:szCs w:val="18"/>
        </w:rPr>
        <w:t xml:space="preserve">2024 </w:t>
      </w:r>
      <w:r w:rsidR="008B63DE" w:rsidRPr="008B63DE">
        <w:rPr>
          <w:rFonts w:ascii="Arial" w:hAnsi="Arial" w:cs="Arial"/>
          <w:i/>
          <w:iCs/>
          <w:sz w:val="18"/>
          <w:szCs w:val="18"/>
        </w:rPr>
        <w:t>ASB complaints are no longer reported under Housing Management</w:t>
      </w:r>
      <w:r w:rsidR="006400E1">
        <w:rPr>
          <w:rFonts w:ascii="Arial" w:hAnsi="Arial" w:cs="Arial"/>
          <w:i/>
          <w:iCs/>
          <w:sz w:val="18"/>
          <w:szCs w:val="18"/>
        </w:rPr>
        <w:t>.</w:t>
      </w:r>
    </w:p>
    <w:p w14:paraId="1FD4C0F4" w14:textId="77777777" w:rsidR="008B63DE" w:rsidRDefault="008B63DE" w:rsidP="0015400D">
      <w:pPr>
        <w:spacing w:after="0" w:line="240" w:lineRule="auto"/>
        <w:rPr>
          <w:rFonts w:ascii="Arial" w:hAnsi="Arial" w:cs="Arial"/>
          <w:color w:val="FF0000"/>
          <w:sz w:val="24"/>
          <w:szCs w:val="24"/>
        </w:rPr>
      </w:pPr>
    </w:p>
    <w:p w14:paraId="01A6F449" w14:textId="5B17F35C" w:rsidR="00F85746" w:rsidRDefault="00F85746" w:rsidP="00F85746">
      <w:pPr>
        <w:spacing w:after="0" w:line="240" w:lineRule="auto"/>
        <w:jc w:val="center"/>
        <w:rPr>
          <w:rFonts w:ascii="Arial" w:hAnsi="Arial" w:cs="Arial"/>
          <w:sz w:val="24"/>
          <w:szCs w:val="24"/>
        </w:rPr>
      </w:pPr>
    </w:p>
    <w:p w14:paraId="4EFED6B5" w14:textId="77777777" w:rsidR="00944452" w:rsidRDefault="00944452" w:rsidP="001F6190">
      <w:pPr>
        <w:pStyle w:val="Heading2"/>
        <w:rPr>
          <w:sz w:val="28"/>
          <w:szCs w:val="28"/>
        </w:rPr>
      </w:pPr>
    </w:p>
    <w:p w14:paraId="7ED5D8D8" w14:textId="65BE602F" w:rsidR="00062B66" w:rsidRDefault="002D3F45" w:rsidP="00062B66">
      <w:pPr>
        <w:spacing w:after="0" w:line="240" w:lineRule="auto"/>
        <w:rPr>
          <w:rFonts w:ascii="Arial" w:hAnsi="Arial" w:cs="Arial"/>
          <w:sz w:val="24"/>
          <w:szCs w:val="24"/>
          <w:highlight w:val="yellow"/>
        </w:rPr>
      </w:pPr>
      <w:r>
        <w:rPr>
          <w:noProof/>
        </w:rPr>
        <w:lastRenderedPageBreak/>
        <w:drawing>
          <wp:inline distT="0" distB="0" distL="0" distR="0" wp14:anchorId="537CD579" wp14:editId="120C1845">
            <wp:extent cx="5068034" cy="2857500"/>
            <wp:effectExtent l="0" t="0" r="18415" b="0"/>
            <wp:docPr id="2063842500" name="Chart 1" descr="Bar chart detailing the reasons for complaints received in the year 2025-2026, split into stage one and stage two complaints">
              <a:extLst xmlns:a="http://schemas.openxmlformats.org/drawingml/2006/main">
                <a:ext uri="{FF2B5EF4-FFF2-40B4-BE49-F238E27FC236}">
                  <a16:creationId xmlns:a16="http://schemas.microsoft.com/office/drawing/2014/main" id="{E8118A7B-1092-482F-A3F6-F693BA7A5166}"/>
                </a:ext>
              </a:extLst>
            </wp:docPr>
            <wp:cNvGraphicFramePr/>
            <a:graphic xmlns:a="http://schemas.openxmlformats.org/drawingml/2006/main">
              <a:graphicData uri="http://schemas.openxmlformats.org/drawingml/2006/chart">
                <c:chart xmlns:c="http://schemas.openxmlformats.org/drawingml/2006/chart" xmlns:r="http://schemas.openxmlformats.org/officeDocument/2006/relationships" r:id="rId13"/>
              </a:graphicData>
            </a:graphic>
          </wp:inline>
        </w:drawing>
      </w:r>
    </w:p>
    <w:p w14:paraId="4BDEE947" w14:textId="77777777" w:rsidR="00141D0D" w:rsidRDefault="00141D0D" w:rsidP="00DF6AEF">
      <w:pPr>
        <w:pStyle w:val="Heading2"/>
        <w:rPr>
          <w:color w:val="297FD5" w:themeColor="accent3"/>
        </w:rPr>
      </w:pPr>
    </w:p>
    <w:p w14:paraId="2EE1CB1C" w14:textId="639AFCBE" w:rsidR="00633886" w:rsidRPr="00DF6AEF" w:rsidRDefault="00633886" w:rsidP="00DF6AEF">
      <w:pPr>
        <w:pStyle w:val="Heading2"/>
      </w:pPr>
      <w:bookmarkStart w:id="30" w:name="_Toc241763846"/>
      <w:r w:rsidRPr="00DF6AEF">
        <w:rPr>
          <w:color w:val="297FD5" w:themeColor="accent3"/>
        </w:rPr>
        <w:t>Repairs</w:t>
      </w:r>
      <w:bookmarkEnd w:id="30"/>
      <w:r w:rsidRPr="00DF6AEF">
        <w:t xml:space="preserve"> </w:t>
      </w:r>
    </w:p>
    <w:p w14:paraId="44E449F5" w14:textId="77777777" w:rsidR="00DF6AEF" w:rsidRPr="00DF6AEF" w:rsidRDefault="00DF6AEF" w:rsidP="00DF6AEF">
      <w:pPr>
        <w:rPr>
          <w:lang w:eastAsia="en-GB"/>
        </w:rPr>
      </w:pPr>
    </w:p>
    <w:p w14:paraId="34C02A84" w14:textId="78F25B3B" w:rsidR="00633886" w:rsidRDefault="008E7365" w:rsidP="00633886">
      <w:pPr>
        <w:spacing w:after="0" w:line="240" w:lineRule="auto"/>
        <w:rPr>
          <w:rFonts w:ascii="Arial" w:hAnsi="Arial" w:cs="Arial"/>
          <w:sz w:val="24"/>
          <w:szCs w:val="24"/>
        </w:rPr>
      </w:pPr>
      <w:r w:rsidRPr="008E7365">
        <w:rPr>
          <w:rFonts w:ascii="Arial" w:hAnsi="Arial" w:cs="Arial"/>
          <w:sz w:val="24"/>
          <w:szCs w:val="24"/>
        </w:rPr>
        <w:t>In 2025/26, the repairs service generated the highest volume of complaints in comparison to all other service areas.</w:t>
      </w:r>
      <w:r w:rsidR="00782397">
        <w:rPr>
          <w:rFonts w:ascii="Arial" w:hAnsi="Arial" w:cs="Arial"/>
          <w:sz w:val="24"/>
          <w:szCs w:val="24"/>
        </w:rPr>
        <w:t xml:space="preserve"> </w:t>
      </w:r>
      <w:r w:rsidR="000B3814">
        <w:rPr>
          <w:rFonts w:ascii="Arial" w:hAnsi="Arial" w:cs="Arial"/>
          <w:sz w:val="24"/>
          <w:szCs w:val="24"/>
        </w:rPr>
        <w:t>Recorded reasons.</w:t>
      </w:r>
    </w:p>
    <w:p w14:paraId="4B2BE956" w14:textId="77777777" w:rsidR="00633886" w:rsidRPr="0026561D" w:rsidRDefault="00633886" w:rsidP="00633886">
      <w:pPr>
        <w:pStyle w:val="ListParagraph"/>
        <w:numPr>
          <w:ilvl w:val="0"/>
          <w:numId w:val="26"/>
        </w:numPr>
        <w:spacing w:after="0" w:line="240" w:lineRule="auto"/>
        <w:rPr>
          <w:rFonts w:ascii="Arial" w:hAnsi="Arial" w:cs="Arial"/>
          <w:sz w:val="24"/>
          <w:szCs w:val="24"/>
        </w:rPr>
      </w:pPr>
      <w:r w:rsidRPr="00906287">
        <w:rPr>
          <w:rFonts w:ascii="Arial" w:hAnsi="Arial" w:cs="Arial"/>
          <w:sz w:val="24"/>
          <w:szCs w:val="24"/>
        </w:rPr>
        <w:t xml:space="preserve">delays in completing normal priority routine repairs within the 20 working </w:t>
      </w:r>
      <w:r w:rsidRPr="0026561D">
        <w:rPr>
          <w:rFonts w:ascii="Arial" w:hAnsi="Arial" w:cs="Arial"/>
          <w:sz w:val="24"/>
          <w:szCs w:val="24"/>
        </w:rPr>
        <w:t>day timescales</w:t>
      </w:r>
    </w:p>
    <w:p w14:paraId="6EA36AD8" w14:textId="64FFD8CA" w:rsidR="00633886" w:rsidRPr="0026561D" w:rsidRDefault="00633886" w:rsidP="00633886">
      <w:pPr>
        <w:pStyle w:val="ListParagraph"/>
        <w:numPr>
          <w:ilvl w:val="0"/>
          <w:numId w:val="26"/>
        </w:numPr>
        <w:spacing w:after="0" w:line="240" w:lineRule="auto"/>
        <w:rPr>
          <w:rFonts w:ascii="Arial" w:hAnsi="Arial" w:cs="Arial"/>
          <w:sz w:val="24"/>
          <w:szCs w:val="24"/>
        </w:rPr>
      </w:pPr>
      <w:r w:rsidRPr="0026561D">
        <w:rPr>
          <w:rFonts w:ascii="Arial" w:hAnsi="Arial" w:cs="Arial"/>
          <w:sz w:val="24"/>
          <w:szCs w:val="24"/>
        </w:rPr>
        <w:t>missed appointments</w:t>
      </w:r>
    </w:p>
    <w:p w14:paraId="0E46E22C" w14:textId="1F0C8CE7" w:rsidR="00633886" w:rsidRPr="0026561D" w:rsidRDefault="00633886" w:rsidP="00633886">
      <w:pPr>
        <w:pStyle w:val="ListParagraph"/>
        <w:numPr>
          <w:ilvl w:val="0"/>
          <w:numId w:val="26"/>
        </w:numPr>
        <w:spacing w:after="0" w:line="240" w:lineRule="auto"/>
        <w:rPr>
          <w:rFonts w:ascii="Arial" w:eastAsia="Times New Roman" w:hAnsi="Arial" w:cs="Arial"/>
          <w:sz w:val="24"/>
          <w:szCs w:val="24"/>
          <w:lang w:eastAsia="en-GB"/>
        </w:rPr>
      </w:pPr>
      <w:r w:rsidRPr="0026561D">
        <w:rPr>
          <w:rFonts w:ascii="Arial" w:eastAsiaTheme="minorEastAsia" w:hAnsi="Arial" w:cs="Arial"/>
          <w:color w:val="000000" w:themeColor="dark1"/>
          <w:kern w:val="24"/>
          <w:sz w:val="24"/>
          <w:szCs w:val="24"/>
          <w:lang w:eastAsia="en-GB"/>
        </w:rPr>
        <w:t>repair jobs being incorrectly marked as completed, leaving issues unresolved and requiring repeated contact from residents</w:t>
      </w:r>
    </w:p>
    <w:p w14:paraId="505F75A5" w14:textId="77777777" w:rsidR="00633886" w:rsidRPr="0026561D" w:rsidRDefault="00633886" w:rsidP="00633886">
      <w:pPr>
        <w:pStyle w:val="ListParagraph"/>
        <w:numPr>
          <w:ilvl w:val="0"/>
          <w:numId w:val="26"/>
        </w:numPr>
        <w:spacing w:after="0" w:line="240" w:lineRule="auto"/>
        <w:rPr>
          <w:rFonts w:ascii="Arial" w:hAnsi="Arial" w:cs="Arial"/>
          <w:sz w:val="24"/>
          <w:szCs w:val="24"/>
        </w:rPr>
      </w:pPr>
      <w:r w:rsidRPr="0026561D">
        <w:rPr>
          <w:rFonts w:ascii="Arial" w:hAnsi="Arial" w:cs="Arial"/>
          <w:sz w:val="24"/>
          <w:szCs w:val="24"/>
        </w:rPr>
        <w:t>not following through promised actions</w:t>
      </w:r>
    </w:p>
    <w:p w14:paraId="7931159A" w14:textId="77777777" w:rsidR="00633886" w:rsidRPr="0026561D" w:rsidRDefault="00633886" w:rsidP="00633886">
      <w:pPr>
        <w:pStyle w:val="ListParagraph"/>
        <w:numPr>
          <w:ilvl w:val="0"/>
          <w:numId w:val="26"/>
        </w:numPr>
        <w:spacing w:after="0" w:line="240" w:lineRule="auto"/>
        <w:rPr>
          <w:rFonts w:ascii="Arial" w:hAnsi="Arial" w:cs="Arial"/>
          <w:sz w:val="24"/>
          <w:szCs w:val="24"/>
        </w:rPr>
      </w:pPr>
      <w:r w:rsidRPr="0026561D">
        <w:rPr>
          <w:rFonts w:ascii="Arial" w:hAnsi="Arial" w:cs="Arial"/>
          <w:sz w:val="24"/>
          <w:szCs w:val="24"/>
        </w:rPr>
        <w:t>poor quality of works r</w:t>
      </w:r>
      <w:r w:rsidRPr="0026561D">
        <w:rPr>
          <w:rFonts w:ascii="Arial" w:eastAsiaTheme="minorEastAsia" w:hAnsi="Arial" w:cs="Arial"/>
          <w:color w:val="000000" w:themeColor="dark1"/>
          <w:kern w:val="24"/>
          <w:sz w:val="24"/>
          <w:szCs w:val="24"/>
          <w:lang w:eastAsia="en-GB"/>
        </w:rPr>
        <w:t>epeated temporary fixes, and inadequate interim measures</w:t>
      </w:r>
    </w:p>
    <w:p w14:paraId="6B16ACE7" w14:textId="77777777" w:rsidR="00633886" w:rsidRPr="0026561D" w:rsidRDefault="00633886" w:rsidP="00633886">
      <w:pPr>
        <w:pStyle w:val="ListParagraph"/>
        <w:numPr>
          <w:ilvl w:val="0"/>
          <w:numId w:val="26"/>
        </w:numPr>
        <w:spacing w:after="0" w:line="240" w:lineRule="auto"/>
        <w:rPr>
          <w:rFonts w:ascii="Arial" w:hAnsi="Arial" w:cs="Arial"/>
          <w:sz w:val="24"/>
          <w:szCs w:val="24"/>
        </w:rPr>
      </w:pPr>
      <w:r w:rsidRPr="0026561D">
        <w:rPr>
          <w:rFonts w:ascii="Arial" w:hAnsi="Arial" w:cs="Arial"/>
          <w:sz w:val="24"/>
          <w:szCs w:val="24"/>
        </w:rPr>
        <w:t>failure to award compensation which was reflective and proportionate to the issues identified.</w:t>
      </w:r>
    </w:p>
    <w:p w14:paraId="5FF412C7" w14:textId="77777777" w:rsidR="00633886" w:rsidRDefault="00633886" w:rsidP="00633886">
      <w:pPr>
        <w:spacing w:after="0" w:line="240" w:lineRule="auto"/>
        <w:rPr>
          <w:rFonts w:ascii="Arial" w:hAnsi="Arial" w:cs="Arial"/>
          <w:sz w:val="24"/>
          <w:szCs w:val="24"/>
        </w:rPr>
      </w:pPr>
    </w:p>
    <w:p w14:paraId="1366B480" w14:textId="77777777" w:rsidR="00D24C41" w:rsidRPr="00D24C41" w:rsidRDefault="00D24C41" w:rsidP="00D24C41">
      <w:pPr>
        <w:spacing w:after="0" w:line="240" w:lineRule="auto"/>
        <w:rPr>
          <w:rFonts w:ascii="Arial" w:eastAsiaTheme="minorEastAsia" w:hAnsi="Arial" w:cs="Arial"/>
          <w:color w:val="000000" w:themeColor="dark1"/>
          <w:kern w:val="24"/>
          <w:sz w:val="24"/>
          <w:szCs w:val="24"/>
          <w:lang w:eastAsia="en-GB"/>
        </w:rPr>
      </w:pPr>
      <w:r w:rsidRPr="00D24C41">
        <w:rPr>
          <w:rFonts w:ascii="Arial" w:eastAsiaTheme="minorEastAsia" w:hAnsi="Arial" w:cs="Arial"/>
          <w:color w:val="000000" w:themeColor="dark1"/>
          <w:kern w:val="24"/>
          <w:sz w:val="24"/>
          <w:szCs w:val="24"/>
          <w:lang w:eastAsia="en-GB"/>
        </w:rPr>
        <w:t>Persistent failures in the repair service have been driven by ongoing issues with heating and hot water systems, leaks, damp and mould, and defects in doors, windows, and entry systems, alongside wider building faults. These problems have led to long-standing unresolved repairs, including serious cases such as collapsed ceilings, electrical safety hazards, stairlift failures, and unsafe living conditions.</w:t>
      </w:r>
    </w:p>
    <w:p w14:paraId="718DC2ED" w14:textId="77777777" w:rsidR="00525C1A" w:rsidRDefault="00525C1A" w:rsidP="00D24C41">
      <w:pPr>
        <w:spacing w:after="0" w:line="240" w:lineRule="auto"/>
        <w:rPr>
          <w:rFonts w:ascii="Arial" w:eastAsiaTheme="minorEastAsia" w:hAnsi="Arial" w:cs="Arial"/>
          <w:color w:val="000000" w:themeColor="dark1"/>
          <w:kern w:val="24"/>
          <w:sz w:val="24"/>
          <w:szCs w:val="24"/>
          <w:lang w:eastAsia="en-GB"/>
        </w:rPr>
      </w:pPr>
    </w:p>
    <w:p w14:paraId="66274BD1" w14:textId="17838005" w:rsidR="00D24C41" w:rsidRPr="00D24C41" w:rsidRDefault="00D24C41" w:rsidP="00D24C41">
      <w:pPr>
        <w:spacing w:after="0" w:line="240" w:lineRule="auto"/>
        <w:rPr>
          <w:rFonts w:ascii="Arial" w:eastAsiaTheme="minorEastAsia" w:hAnsi="Arial" w:cs="Arial"/>
          <w:color w:val="000000" w:themeColor="dark1"/>
          <w:kern w:val="24"/>
          <w:sz w:val="24"/>
          <w:szCs w:val="24"/>
          <w:lang w:eastAsia="en-GB"/>
        </w:rPr>
      </w:pPr>
      <w:r w:rsidRPr="00D24C41">
        <w:rPr>
          <w:rFonts w:ascii="Arial" w:eastAsiaTheme="minorEastAsia" w:hAnsi="Arial" w:cs="Arial"/>
          <w:color w:val="000000" w:themeColor="dark1"/>
          <w:kern w:val="24"/>
          <w:sz w:val="24"/>
          <w:szCs w:val="24"/>
          <w:lang w:eastAsia="en-GB"/>
        </w:rPr>
        <w:t>Residents have additionally reported property damage and financial loss, as well as continuing issues with flooring, ventilation, and water quality. These challenges have often been exacerbated by poor communication and a lack of accountability, further prolonging resolution times and negatively impacting resident experience</w:t>
      </w:r>
      <w:r w:rsidR="008A539E">
        <w:rPr>
          <w:rFonts w:ascii="Arial" w:eastAsiaTheme="minorEastAsia" w:hAnsi="Arial" w:cs="Arial"/>
          <w:color w:val="000000" w:themeColor="dark1"/>
          <w:kern w:val="24"/>
          <w:sz w:val="24"/>
          <w:szCs w:val="24"/>
          <w:lang w:eastAsia="en-GB"/>
        </w:rPr>
        <w:t>.</w:t>
      </w:r>
    </w:p>
    <w:p w14:paraId="44F548CD" w14:textId="2A20BB59" w:rsidR="00633886" w:rsidRDefault="00633886" w:rsidP="00633886">
      <w:pPr>
        <w:spacing w:after="0" w:line="240" w:lineRule="auto"/>
        <w:rPr>
          <w:rFonts w:ascii="Arial" w:eastAsiaTheme="minorEastAsia" w:hAnsi="Arial" w:cs="Arial"/>
          <w:color w:val="000000" w:themeColor="dark1"/>
          <w:kern w:val="24"/>
          <w:sz w:val="24"/>
          <w:szCs w:val="24"/>
          <w:lang w:eastAsia="en-GB"/>
        </w:rPr>
      </w:pPr>
    </w:p>
    <w:p w14:paraId="33C15580" w14:textId="77777777" w:rsidR="00633886" w:rsidRDefault="00633886" w:rsidP="00633886">
      <w:pPr>
        <w:spacing w:after="0" w:line="240" w:lineRule="auto"/>
        <w:rPr>
          <w:rFonts w:ascii="Arial" w:eastAsiaTheme="minorEastAsia" w:hAnsi="Arial" w:cs="Arial"/>
          <w:color w:val="000000" w:themeColor="dark1"/>
          <w:kern w:val="24"/>
          <w:sz w:val="24"/>
          <w:szCs w:val="24"/>
          <w:lang w:eastAsia="en-GB"/>
        </w:rPr>
      </w:pPr>
    </w:p>
    <w:p w14:paraId="6A9C1DB2" w14:textId="75DDA609" w:rsidR="00AC3AC4" w:rsidRPr="00301918" w:rsidRDefault="00AC3AC4" w:rsidP="00AC3AC4">
      <w:pPr>
        <w:pStyle w:val="FootnoteText"/>
        <w:rPr>
          <w:rFonts w:ascii="Arial" w:hAnsi="Arial" w:cs="Arial"/>
        </w:rPr>
      </w:pPr>
      <w:r w:rsidRPr="00264B4D">
        <w:rPr>
          <w:rStyle w:val="FootnoteReference"/>
          <w:rFonts w:ascii="Arial" w:hAnsi="Arial" w:cs="Arial"/>
        </w:rPr>
        <w:footnoteRef/>
      </w:r>
      <w:r w:rsidRPr="00264B4D">
        <w:rPr>
          <w:rFonts w:ascii="Arial" w:hAnsi="Arial" w:cs="Arial"/>
        </w:rPr>
        <w:t xml:space="preserve"> The total number of responsive repairs carried out in 2025-26 was 9</w:t>
      </w:r>
      <w:r w:rsidR="00DA1152" w:rsidRPr="00264B4D">
        <w:rPr>
          <w:rFonts w:ascii="Arial" w:hAnsi="Arial" w:cs="Arial"/>
        </w:rPr>
        <w:t>9</w:t>
      </w:r>
      <w:r w:rsidR="00B1754B" w:rsidRPr="00264B4D">
        <w:rPr>
          <w:rFonts w:ascii="Arial" w:hAnsi="Arial" w:cs="Arial"/>
        </w:rPr>
        <w:t>,607</w:t>
      </w:r>
      <w:r w:rsidR="00264B4D">
        <w:rPr>
          <w:rFonts w:ascii="Arial" w:hAnsi="Arial" w:cs="Arial"/>
        </w:rPr>
        <w:t>.</w:t>
      </w:r>
    </w:p>
    <w:p w14:paraId="5C8161B6" w14:textId="77777777" w:rsidR="007578AC" w:rsidRDefault="007578AC" w:rsidP="00633886">
      <w:pPr>
        <w:spacing w:after="0" w:line="240" w:lineRule="auto"/>
        <w:rPr>
          <w:rFonts w:ascii="Arial" w:eastAsiaTheme="minorEastAsia" w:hAnsi="Arial" w:cs="Arial"/>
          <w:color w:val="000000" w:themeColor="dark1"/>
          <w:kern w:val="24"/>
          <w:sz w:val="24"/>
          <w:szCs w:val="24"/>
          <w:lang w:eastAsia="en-GB"/>
        </w:rPr>
      </w:pPr>
    </w:p>
    <w:p w14:paraId="6657A6B5" w14:textId="77777777" w:rsidR="007578AC" w:rsidRDefault="007578AC" w:rsidP="00633886">
      <w:pPr>
        <w:spacing w:after="0" w:line="240" w:lineRule="auto"/>
        <w:rPr>
          <w:rFonts w:ascii="Arial" w:eastAsiaTheme="minorEastAsia" w:hAnsi="Arial" w:cs="Arial"/>
          <w:color w:val="000000" w:themeColor="dark1"/>
          <w:kern w:val="24"/>
          <w:sz w:val="24"/>
          <w:szCs w:val="24"/>
          <w:lang w:eastAsia="en-GB"/>
        </w:rPr>
      </w:pPr>
    </w:p>
    <w:p w14:paraId="552BF64B" w14:textId="77777777" w:rsidR="007578AC" w:rsidRDefault="007578AC" w:rsidP="00633886">
      <w:pPr>
        <w:spacing w:after="0" w:line="240" w:lineRule="auto"/>
        <w:rPr>
          <w:rFonts w:ascii="Arial" w:eastAsiaTheme="minorEastAsia" w:hAnsi="Arial" w:cs="Arial"/>
          <w:color w:val="000000" w:themeColor="dark1"/>
          <w:kern w:val="24"/>
          <w:sz w:val="24"/>
          <w:szCs w:val="24"/>
          <w:lang w:eastAsia="en-GB"/>
        </w:rPr>
      </w:pPr>
    </w:p>
    <w:p w14:paraId="66620762" w14:textId="77777777" w:rsidR="007578AC" w:rsidRDefault="007578AC" w:rsidP="00633886">
      <w:pPr>
        <w:spacing w:after="0" w:line="240" w:lineRule="auto"/>
        <w:rPr>
          <w:rFonts w:ascii="Arial" w:eastAsiaTheme="minorEastAsia" w:hAnsi="Arial" w:cs="Arial"/>
          <w:color w:val="000000" w:themeColor="dark1"/>
          <w:kern w:val="24"/>
          <w:sz w:val="24"/>
          <w:szCs w:val="24"/>
          <w:lang w:eastAsia="en-GB"/>
        </w:rPr>
      </w:pPr>
    </w:p>
    <w:p w14:paraId="010C19B0" w14:textId="33CAD033" w:rsidR="00633886" w:rsidRPr="0039031A" w:rsidRDefault="00633886" w:rsidP="0039031A">
      <w:pPr>
        <w:pStyle w:val="Heading2"/>
        <w:spacing w:line="360" w:lineRule="auto"/>
        <w:rPr>
          <w:rFonts w:eastAsiaTheme="minorEastAsia"/>
          <w:color w:val="297FD5" w:themeColor="accent3"/>
        </w:rPr>
      </w:pPr>
      <w:bookmarkStart w:id="31" w:name="_Toc241763847"/>
      <w:r w:rsidRPr="0039031A">
        <w:rPr>
          <w:rFonts w:eastAsiaTheme="minorEastAsia"/>
          <w:color w:val="297FD5" w:themeColor="accent3"/>
        </w:rPr>
        <w:t>Neighbourhood Services</w:t>
      </w:r>
      <w:bookmarkEnd w:id="31"/>
    </w:p>
    <w:p w14:paraId="22C483EF" w14:textId="019D3BFD" w:rsidR="00A52E17" w:rsidRDefault="00A52E17" w:rsidP="0039031A">
      <w:pPr>
        <w:spacing w:after="0" w:line="240" w:lineRule="auto"/>
        <w:rPr>
          <w:rFonts w:ascii="Arial" w:eastAsia="Times New Roman" w:hAnsi="Arial" w:cs="Arial"/>
          <w:sz w:val="24"/>
          <w:szCs w:val="24"/>
          <w:lang w:eastAsia="en-GB"/>
        </w:rPr>
      </w:pPr>
      <w:r w:rsidRPr="00A52E17">
        <w:rPr>
          <w:rFonts w:ascii="Arial" w:eastAsia="Times New Roman" w:hAnsi="Arial" w:cs="Arial"/>
          <w:sz w:val="24"/>
          <w:szCs w:val="24"/>
          <w:lang w:eastAsia="en-GB"/>
        </w:rPr>
        <w:t xml:space="preserve">In 2025/26, complaints relating to Housing Management were primarily driven by several recurring issues. </w:t>
      </w:r>
      <w:r w:rsidR="00E161F5">
        <w:rPr>
          <w:rFonts w:ascii="Arial" w:eastAsia="Times New Roman" w:hAnsi="Arial" w:cs="Arial"/>
          <w:sz w:val="24"/>
          <w:szCs w:val="24"/>
          <w:lang w:eastAsia="en-GB"/>
        </w:rPr>
        <w:t>Recorded reasons.</w:t>
      </w:r>
    </w:p>
    <w:p w14:paraId="6B8BBB85" w14:textId="77777777" w:rsidR="00E014D5" w:rsidRDefault="00E014D5" w:rsidP="0039031A">
      <w:pPr>
        <w:spacing w:after="0" w:line="240" w:lineRule="auto"/>
        <w:rPr>
          <w:rFonts w:ascii="Arial" w:eastAsia="Times New Roman" w:hAnsi="Arial" w:cs="Arial"/>
          <w:sz w:val="24"/>
          <w:szCs w:val="24"/>
          <w:lang w:eastAsia="en-GB"/>
        </w:rPr>
      </w:pPr>
    </w:p>
    <w:p w14:paraId="51B35C86" w14:textId="4D8B95C6" w:rsidR="00E014D5" w:rsidRPr="00E014D5" w:rsidRDefault="00E014D5" w:rsidP="00E014D5">
      <w:pPr>
        <w:pStyle w:val="ListParagraph"/>
        <w:numPr>
          <w:ilvl w:val="0"/>
          <w:numId w:val="27"/>
        </w:numPr>
        <w:spacing w:after="0" w:line="300" w:lineRule="atLeast"/>
        <w:rPr>
          <w:rFonts w:ascii="Arial" w:eastAsia="Times New Roman" w:hAnsi="Arial" w:cs="Arial"/>
          <w:sz w:val="24"/>
          <w:szCs w:val="24"/>
          <w:lang w:eastAsia="en-GB"/>
        </w:rPr>
      </w:pPr>
      <w:r>
        <w:rPr>
          <w:rFonts w:ascii="Arial" w:eastAsia="Times New Roman" w:hAnsi="Arial" w:cs="Arial"/>
          <w:sz w:val="24"/>
          <w:szCs w:val="24"/>
          <w:lang w:eastAsia="en-GB"/>
        </w:rPr>
        <w:t>d</w:t>
      </w:r>
      <w:r w:rsidRPr="00E014D5">
        <w:rPr>
          <w:rFonts w:ascii="Arial" w:eastAsia="Times New Roman" w:hAnsi="Arial" w:cs="Arial"/>
          <w:sz w:val="24"/>
          <w:szCs w:val="24"/>
          <w:lang w:eastAsia="en-GB"/>
        </w:rPr>
        <w:t xml:space="preserve">elays in succession decisions, particularly for discretionary cases </w:t>
      </w:r>
    </w:p>
    <w:p w14:paraId="104119F0" w14:textId="143C34C8" w:rsidR="00E014D5" w:rsidRPr="00E014D5" w:rsidRDefault="00BF2164" w:rsidP="00E014D5">
      <w:pPr>
        <w:pStyle w:val="ListParagraph"/>
        <w:numPr>
          <w:ilvl w:val="0"/>
          <w:numId w:val="27"/>
        </w:numPr>
        <w:spacing w:after="0" w:line="300" w:lineRule="atLeast"/>
        <w:rPr>
          <w:rFonts w:ascii="Arial" w:eastAsia="Times New Roman" w:hAnsi="Arial" w:cs="Arial"/>
          <w:sz w:val="24"/>
          <w:szCs w:val="24"/>
          <w:lang w:eastAsia="en-GB"/>
        </w:rPr>
      </w:pPr>
      <w:r>
        <w:rPr>
          <w:rFonts w:ascii="Arial" w:eastAsia="Times New Roman" w:hAnsi="Arial" w:cs="Arial"/>
          <w:sz w:val="24"/>
          <w:szCs w:val="24"/>
          <w:lang w:eastAsia="en-GB"/>
        </w:rPr>
        <w:t>u</w:t>
      </w:r>
      <w:r w:rsidR="00E014D5" w:rsidRPr="00E014D5">
        <w:rPr>
          <w:rFonts w:ascii="Arial" w:eastAsia="Times New Roman" w:hAnsi="Arial" w:cs="Arial"/>
          <w:sz w:val="24"/>
          <w:szCs w:val="24"/>
          <w:lang w:eastAsia="en-GB"/>
        </w:rPr>
        <w:t xml:space="preserve">nclear guidance on tenancy changes and application processes </w:t>
      </w:r>
    </w:p>
    <w:p w14:paraId="2C8CBFF7" w14:textId="5D41B5C9" w:rsidR="00E014D5" w:rsidRPr="00E014D5" w:rsidRDefault="00E014D5" w:rsidP="00E014D5">
      <w:pPr>
        <w:pStyle w:val="ListParagraph"/>
        <w:numPr>
          <w:ilvl w:val="0"/>
          <w:numId w:val="27"/>
        </w:numPr>
        <w:spacing w:after="0" w:line="300" w:lineRule="atLeast"/>
        <w:rPr>
          <w:rFonts w:ascii="Arial" w:eastAsia="Times New Roman" w:hAnsi="Arial" w:cs="Arial"/>
          <w:sz w:val="24"/>
          <w:szCs w:val="24"/>
          <w:lang w:eastAsia="en-GB"/>
        </w:rPr>
      </w:pPr>
      <w:r w:rsidRPr="00E014D5">
        <w:rPr>
          <w:rFonts w:ascii="Arial" w:eastAsia="Times New Roman" w:hAnsi="Arial" w:cs="Arial"/>
          <w:sz w:val="24"/>
          <w:szCs w:val="24"/>
          <w:lang w:eastAsia="en-GB"/>
        </w:rPr>
        <w:t xml:space="preserve">Issues with property condition and environmental standards </w:t>
      </w:r>
    </w:p>
    <w:p w14:paraId="2EAD2DEA" w14:textId="716432C7" w:rsidR="00E014D5" w:rsidRDefault="00BF2164" w:rsidP="00E014D5">
      <w:pPr>
        <w:pStyle w:val="ListParagraph"/>
        <w:numPr>
          <w:ilvl w:val="0"/>
          <w:numId w:val="27"/>
        </w:numPr>
        <w:spacing w:after="0" w:line="300" w:lineRule="atLeast"/>
        <w:rPr>
          <w:rFonts w:ascii="Arial" w:eastAsia="Times New Roman" w:hAnsi="Arial" w:cs="Arial"/>
          <w:sz w:val="24"/>
          <w:szCs w:val="24"/>
          <w:lang w:eastAsia="en-GB"/>
        </w:rPr>
      </w:pPr>
      <w:r>
        <w:rPr>
          <w:rFonts w:ascii="Arial" w:eastAsia="Times New Roman" w:hAnsi="Arial" w:cs="Arial"/>
          <w:sz w:val="24"/>
          <w:szCs w:val="24"/>
          <w:lang w:eastAsia="en-GB"/>
        </w:rPr>
        <w:t>n</w:t>
      </w:r>
      <w:r w:rsidR="00E014D5" w:rsidRPr="00E014D5">
        <w:rPr>
          <w:rFonts w:ascii="Arial" w:eastAsia="Times New Roman" w:hAnsi="Arial" w:cs="Arial"/>
          <w:sz w:val="24"/>
          <w:szCs w:val="24"/>
          <w:lang w:eastAsia="en-GB"/>
        </w:rPr>
        <w:t xml:space="preserve">egative experiences reported by new tenants </w:t>
      </w:r>
    </w:p>
    <w:p w14:paraId="58AC7D50" w14:textId="77777777" w:rsidR="00ED499B" w:rsidRDefault="00ED499B" w:rsidP="00ED499B">
      <w:pPr>
        <w:spacing w:after="0" w:line="300" w:lineRule="atLeast"/>
        <w:rPr>
          <w:rFonts w:ascii="Segoe UI" w:eastAsia="Times New Roman" w:hAnsi="Segoe UI" w:cs="Segoe UI"/>
          <w:sz w:val="21"/>
          <w:szCs w:val="21"/>
          <w:lang w:eastAsia="en-GB"/>
        </w:rPr>
      </w:pPr>
    </w:p>
    <w:p w14:paraId="447AC581" w14:textId="62451DD3" w:rsidR="00ED499B" w:rsidRPr="00ED499B" w:rsidRDefault="00ED499B" w:rsidP="00ED499B">
      <w:pPr>
        <w:spacing w:after="0" w:line="300" w:lineRule="atLeast"/>
        <w:rPr>
          <w:rFonts w:ascii="Arial" w:eastAsia="Times New Roman" w:hAnsi="Arial" w:cs="Arial"/>
          <w:sz w:val="24"/>
          <w:szCs w:val="24"/>
          <w:lang w:eastAsia="en-GB"/>
        </w:rPr>
      </w:pPr>
      <w:r w:rsidRPr="00ED499B">
        <w:rPr>
          <w:rFonts w:ascii="Arial" w:eastAsia="Times New Roman" w:hAnsi="Arial" w:cs="Arial"/>
          <w:sz w:val="24"/>
          <w:szCs w:val="24"/>
          <w:lang w:eastAsia="en-GB"/>
        </w:rPr>
        <w:t>Overall, the combination of delays, poor coordination, and limited communication has led to a perception of inconsistent service quality and reduced confidence in the support provided by Neighbourhood Housing Services.</w:t>
      </w:r>
    </w:p>
    <w:p w14:paraId="53B68ACD" w14:textId="77777777" w:rsidR="00ED499B" w:rsidRPr="00ED499B" w:rsidRDefault="00ED499B" w:rsidP="00ED499B">
      <w:pPr>
        <w:spacing w:after="0" w:line="300" w:lineRule="atLeast"/>
        <w:rPr>
          <w:rFonts w:ascii="Arial" w:eastAsia="Times New Roman" w:hAnsi="Arial" w:cs="Arial"/>
          <w:sz w:val="24"/>
          <w:szCs w:val="24"/>
          <w:lang w:eastAsia="en-GB"/>
        </w:rPr>
      </w:pPr>
    </w:p>
    <w:p w14:paraId="73CAF147" w14:textId="77777777" w:rsidR="00BE03F8" w:rsidRPr="00BE03F8" w:rsidRDefault="006D3055" w:rsidP="003E6AC2">
      <w:pPr>
        <w:pStyle w:val="Heading2"/>
        <w:rPr>
          <w:color w:val="297FD5" w:themeColor="accent3"/>
        </w:rPr>
      </w:pPr>
      <w:bookmarkStart w:id="32" w:name="_Toc241763848"/>
      <w:r w:rsidRPr="00BE03F8">
        <w:rPr>
          <w:color w:val="297FD5" w:themeColor="accent3"/>
        </w:rPr>
        <w:t>Leasehold Services</w:t>
      </w:r>
      <w:bookmarkEnd w:id="32"/>
    </w:p>
    <w:p w14:paraId="3757C4BB" w14:textId="73D95626" w:rsidR="006D3055" w:rsidRDefault="006D3055" w:rsidP="003E6AC2">
      <w:pPr>
        <w:pStyle w:val="Heading2"/>
      </w:pPr>
      <w:r>
        <w:t xml:space="preserve"> </w:t>
      </w:r>
    </w:p>
    <w:p w14:paraId="7D10EE31" w14:textId="0413DFF3" w:rsidR="007039BC" w:rsidRDefault="007039BC" w:rsidP="003E6AC2">
      <w:pPr>
        <w:spacing w:after="0" w:line="240" w:lineRule="auto"/>
        <w:rPr>
          <w:rFonts w:ascii="Arial" w:hAnsi="Arial" w:cs="Arial"/>
          <w:sz w:val="24"/>
          <w:szCs w:val="24"/>
        </w:rPr>
      </w:pPr>
      <w:r w:rsidRPr="007039BC">
        <w:rPr>
          <w:rFonts w:ascii="Arial" w:hAnsi="Arial" w:cs="Arial"/>
          <w:sz w:val="24"/>
          <w:szCs w:val="24"/>
        </w:rPr>
        <w:t>In 2025/26, complaints relating to Leasehold Services were primarily driven by three key issues.</w:t>
      </w:r>
      <w:r w:rsidR="00135F7D">
        <w:rPr>
          <w:rFonts w:ascii="Arial" w:hAnsi="Arial" w:cs="Arial"/>
          <w:sz w:val="24"/>
          <w:szCs w:val="24"/>
        </w:rPr>
        <w:t xml:space="preserve"> Recorded reasons. </w:t>
      </w:r>
    </w:p>
    <w:p w14:paraId="5B7CD294" w14:textId="77777777" w:rsidR="008E33A2" w:rsidRDefault="008E33A2" w:rsidP="003E6AC2">
      <w:pPr>
        <w:spacing w:after="0" w:line="240" w:lineRule="auto"/>
        <w:rPr>
          <w:rFonts w:ascii="Arial" w:hAnsi="Arial" w:cs="Arial"/>
          <w:sz w:val="24"/>
          <w:szCs w:val="24"/>
        </w:rPr>
      </w:pPr>
    </w:p>
    <w:p w14:paraId="22A7C1DB" w14:textId="64427159" w:rsidR="00635748" w:rsidRPr="00701C8A" w:rsidRDefault="00635748" w:rsidP="00635748">
      <w:pPr>
        <w:pStyle w:val="ListParagraph"/>
        <w:numPr>
          <w:ilvl w:val="0"/>
          <w:numId w:val="30"/>
        </w:numPr>
        <w:spacing w:after="0" w:line="240" w:lineRule="auto"/>
        <w:rPr>
          <w:rFonts w:ascii="Arial" w:hAnsi="Arial" w:cs="Arial"/>
          <w:sz w:val="24"/>
          <w:szCs w:val="24"/>
        </w:rPr>
      </w:pPr>
      <w:r w:rsidRPr="00701C8A">
        <w:rPr>
          <w:rFonts w:ascii="Arial" w:hAnsi="Arial" w:cs="Arial"/>
          <w:sz w:val="24"/>
          <w:szCs w:val="24"/>
        </w:rPr>
        <w:t>Major works charges: Disputes over billing, including charges for completed works and perceived service failures</w:t>
      </w:r>
      <w:r w:rsidR="003E6AC2" w:rsidRPr="00701C8A">
        <w:rPr>
          <w:rFonts w:ascii="Arial" w:hAnsi="Arial" w:cs="Arial"/>
          <w:sz w:val="24"/>
          <w:szCs w:val="24"/>
        </w:rPr>
        <w:t>.</w:t>
      </w:r>
    </w:p>
    <w:p w14:paraId="18C4AEC6" w14:textId="6403457C" w:rsidR="00635748" w:rsidRPr="00701C8A" w:rsidRDefault="00635748" w:rsidP="00635748">
      <w:pPr>
        <w:pStyle w:val="ListParagraph"/>
        <w:numPr>
          <w:ilvl w:val="0"/>
          <w:numId w:val="30"/>
        </w:numPr>
        <w:spacing w:after="0" w:line="240" w:lineRule="auto"/>
        <w:rPr>
          <w:rFonts w:ascii="Arial" w:hAnsi="Arial" w:cs="Arial"/>
          <w:sz w:val="24"/>
          <w:szCs w:val="24"/>
        </w:rPr>
      </w:pPr>
      <w:r w:rsidRPr="00701C8A">
        <w:rPr>
          <w:rFonts w:ascii="Arial" w:hAnsi="Arial" w:cs="Arial"/>
          <w:sz w:val="24"/>
          <w:szCs w:val="24"/>
        </w:rPr>
        <w:t>Financial processes: Delays in refunds, confusion around arrears, and concerns about tone/frequency of arrears communications</w:t>
      </w:r>
      <w:r w:rsidR="003E6AC2" w:rsidRPr="00701C8A">
        <w:rPr>
          <w:rFonts w:ascii="Arial" w:hAnsi="Arial" w:cs="Arial"/>
          <w:sz w:val="24"/>
          <w:szCs w:val="24"/>
        </w:rPr>
        <w:t>.</w:t>
      </w:r>
    </w:p>
    <w:p w14:paraId="4C71AEF5" w14:textId="774A2011" w:rsidR="00635748" w:rsidRDefault="00635748" w:rsidP="00635748">
      <w:pPr>
        <w:pStyle w:val="ListParagraph"/>
        <w:numPr>
          <w:ilvl w:val="0"/>
          <w:numId w:val="30"/>
        </w:numPr>
        <w:spacing w:after="0" w:line="240" w:lineRule="auto"/>
        <w:rPr>
          <w:rFonts w:ascii="Arial" w:hAnsi="Arial" w:cs="Arial"/>
          <w:sz w:val="24"/>
          <w:szCs w:val="24"/>
        </w:rPr>
      </w:pPr>
      <w:r w:rsidRPr="00701C8A">
        <w:rPr>
          <w:rFonts w:ascii="Arial" w:hAnsi="Arial" w:cs="Arial"/>
          <w:sz w:val="24"/>
          <w:szCs w:val="24"/>
        </w:rPr>
        <w:t>Right to Buy issues: Dissatisfaction</w:t>
      </w:r>
      <w:r w:rsidRPr="00635748">
        <w:rPr>
          <w:rFonts w:ascii="Arial" w:hAnsi="Arial" w:cs="Arial"/>
          <w:sz w:val="24"/>
          <w:szCs w:val="24"/>
        </w:rPr>
        <w:t xml:space="preserve"> with Section 125 notices and delays in key documentation</w:t>
      </w:r>
      <w:r w:rsidR="00907D5C">
        <w:rPr>
          <w:rFonts w:ascii="Arial" w:hAnsi="Arial" w:cs="Arial"/>
          <w:sz w:val="24"/>
          <w:szCs w:val="24"/>
        </w:rPr>
        <w:t>.</w:t>
      </w:r>
    </w:p>
    <w:p w14:paraId="561A6026" w14:textId="77777777" w:rsidR="008E33A2" w:rsidRDefault="008E33A2" w:rsidP="00907D5C">
      <w:pPr>
        <w:pStyle w:val="ListParagraph"/>
        <w:spacing w:after="0" w:line="240" w:lineRule="auto"/>
        <w:rPr>
          <w:rFonts w:ascii="Arial" w:hAnsi="Arial" w:cs="Arial"/>
          <w:sz w:val="24"/>
          <w:szCs w:val="24"/>
        </w:rPr>
      </w:pPr>
    </w:p>
    <w:p w14:paraId="4FFAFC6F" w14:textId="77DD9180" w:rsidR="00633886" w:rsidRPr="000A03DD" w:rsidRDefault="007A0B15" w:rsidP="000A03DD">
      <w:pPr>
        <w:spacing w:after="0" w:line="300" w:lineRule="atLeast"/>
        <w:rPr>
          <w:rFonts w:ascii="Arial" w:eastAsia="Times New Roman" w:hAnsi="Arial" w:cs="Arial"/>
          <w:sz w:val="24"/>
          <w:szCs w:val="24"/>
          <w:lang w:eastAsia="en-GB"/>
        </w:rPr>
      </w:pPr>
      <w:r w:rsidRPr="007A0B15">
        <w:rPr>
          <w:rFonts w:ascii="Arial" w:eastAsia="Times New Roman" w:hAnsi="Arial" w:cs="Arial"/>
          <w:sz w:val="24"/>
          <w:szCs w:val="24"/>
          <w:lang w:eastAsia="en-GB"/>
        </w:rPr>
        <w:t xml:space="preserve">Collectively, these complaints highlight underlying systemic challenges in billing processes, communication, and administrative coordination. Addressing these issues remains a core priority within the Council’s broader housing improvement programme. Efforts are focused on enhancing transparency, strengthening financial and operational systems, and ensuring clearer, </w:t>
      </w:r>
      <w:proofErr w:type="gramStart"/>
      <w:r w:rsidRPr="007A0B15">
        <w:rPr>
          <w:rFonts w:ascii="Arial" w:eastAsia="Times New Roman" w:hAnsi="Arial" w:cs="Arial"/>
          <w:sz w:val="24"/>
          <w:szCs w:val="24"/>
          <w:lang w:eastAsia="en-GB"/>
        </w:rPr>
        <w:t>more timely</w:t>
      </w:r>
      <w:proofErr w:type="gramEnd"/>
      <w:r w:rsidRPr="007A0B15">
        <w:rPr>
          <w:rFonts w:ascii="Arial" w:eastAsia="Times New Roman" w:hAnsi="Arial" w:cs="Arial"/>
          <w:sz w:val="24"/>
          <w:szCs w:val="24"/>
          <w:lang w:eastAsia="en-GB"/>
        </w:rPr>
        <w:t>, and responsive engagement with leaseholders.</w:t>
      </w:r>
    </w:p>
    <w:p w14:paraId="746C20F9" w14:textId="77777777" w:rsidR="00633886" w:rsidRDefault="00633886" w:rsidP="00062B66">
      <w:pPr>
        <w:spacing w:after="0" w:line="240" w:lineRule="auto"/>
        <w:rPr>
          <w:rFonts w:ascii="Arial" w:hAnsi="Arial" w:cs="Arial"/>
          <w:sz w:val="24"/>
          <w:szCs w:val="24"/>
          <w:highlight w:val="yellow"/>
        </w:rPr>
      </w:pPr>
    </w:p>
    <w:p w14:paraId="4AF50096" w14:textId="32E29D3D" w:rsidR="00062B66" w:rsidRPr="00B77300" w:rsidRDefault="00062B66" w:rsidP="00062B66">
      <w:pPr>
        <w:spacing w:after="0" w:line="240" w:lineRule="auto"/>
        <w:rPr>
          <w:rFonts w:ascii="Arial" w:hAnsi="Arial" w:cs="Arial"/>
          <w:i/>
          <w:iCs/>
          <w:sz w:val="24"/>
          <w:szCs w:val="24"/>
        </w:rPr>
      </w:pPr>
      <w:r w:rsidRPr="00115FC2">
        <w:rPr>
          <w:rFonts w:ascii="Arial" w:hAnsi="Arial" w:cs="Arial"/>
          <w:i/>
          <w:iCs/>
          <w:sz w:val="24"/>
          <w:szCs w:val="24"/>
        </w:rPr>
        <w:t>We understand the need to improve these</w:t>
      </w:r>
      <w:r w:rsidR="00701C8A" w:rsidRPr="00115FC2">
        <w:rPr>
          <w:rFonts w:ascii="Arial" w:hAnsi="Arial" w:cs="Arial"/>
          <w:i/>
          <w:iCs/>
          <w:sz w:val="24"/>
          <w:szCs w:val="24"/>
        </w:rPr>
        <w:t xml:space="preserve"> service</w:t>
      </w:r>
      <w:r w:rsidRPr="00115FC2">
        <w:rPr>
          <w:rFonts w:ascii="Arial" w:hAnsi="Arial" w:cs="Arial"/>
          <w:i/>
          <w:iCs/>
          <w:sz w:val="24"/>
          <w:szCs w:val="24"/>
        </w:rPr>
        <w:t xml:space="preserve"> areas and have outlined our improvement activity in Section 4 of this report.</w:t>
      </w:r>
    </w:p>
    <w:p w14:paraId="3424615F" w14:textId="77777777" w:rsidR="00062B66" w:rsidRDefault="00062B66" w:rsidP="00062B66">
      <w:pPr>
        <w:spacing w:after="0" w:line="240" w:lineRule="auto"/>
        <w:rPr>
          <w:rFonts w:ascii="Arial" w:hAnsi="Arial" w:cs="Arial"/>
          <w:sz w:val="24"/>
          <w:szCs w:val="24"/>
        </w:rPr>
      </w:pPr>
    </w:p>
    <w:p w14:paraId="17993443" w14:textId="0CC90003" w:rsidR="002A6072" w:rsidRPr="002A6072" w:rsidRDefault="002A6072" w:rsidP="002A6072">
      <w:pPr>
        <w:spacing w:after="0" w:line="300" w:lineRule="atLeast"/>
        <w:rPr>
          <w:rFonts w:ascii="Arial" w:eastAsia="Times New Roman" w:hAnsi="Arial" w:cs="Arial"/>
          <w:sz w:val="24"/>
          <w:szCs w:val="24"/>
          <w:lang w:eastAsia="en-GB"/>
        </w:rPr>
      </w:pPr>
      <w:bookmarkStart w:id="33" w:name="_Toc185510890"/>
      <w:bookmarkStart w:id="34" w:name="_Toc209531690"/>
    </w:p>
    <w:p w14:paraId="092BA235" w14:textId="77777777" w:rsidR="00CD4894" w:rsidRPr="00CD4894" w:rsidRDefault="00CD4894" w:rsidP="00CD4894">
      <w:pPr>
        <w:rPr>
          <w:lang w:eastAsia="en-GB"/>
        </w:rPr>
      </w:pPr>
    </w:p>
    <w:p w14:paraId="03D02CC7" w14:textId="77777777" w:rsidR="006F1687" w:rsidRDefault="006F1687" w:rsidP="00CD4894">
      <w:pPr>
        <w:rPr>
          <w:lang w:eastAsia="en-GB"/>
        </w:rPr>
      </w:pPr>
    </w:p>
    <w:p w14:paraId="1D8D7B7A" w14:textId="77777777" w:rsidR="005A3EAE" w:rsidRDefault="005A3EAE" w:rsidP="003C3767">
      <w:pPr>
        <w:pStyle w:val="Heading1"/>
      </w:pPr>
      <w:bookmarkStart w:id="35" w:name="_Toc185510888"/>
      <w:bookmarkStart w:id="36" w:name="_Toc209531688"/>
    </w:p>
    <w:p w14:paraId="0AB768F6" w14:textId="77777777" w:rsidR="00142AE9" w:rsidRPr="00142AE9" w:rsidRDefault="00142AE9" w:rsidP="00142AE9">
      <w:pPr>
        <w:rPr>
          <w:lang w:val="en-US"/>
        </w:rPr>
      </w:pPr>
    </w:p>
    <w:p w14:paraId="57D8751E" w14:textId="77777777" w:rsidR="005A3EAE" w:rsidRPr="005A3EAE" w:rsidRDefault="005A3EAE" w:rsidP="00996FF5">
      <w:pPr>
        <w:pStyle w:val="Heading2"/>
        <w:spacing w:line="360" w:lineRule="auto"/>
        <w:rPr>
          <w:color w:val="297FD5" w:themeColor="accent3"/>
        </w:rPr>
      </w:pPr>
      <w:bookmarkStart w:id="37" w:name="_Toc185510893"/>
      <w:bookmarkStart w:id="38" w:name="_Toc209531693"/>
      <w:bookmarkStart w:id="39" w:name="_Toc241763849"/>
      <w:r w:rsidRPr="005A3EAE">
        <w:rPr>
          <w:color w:val="297FD5" w:themeColor="accent3"/>
        </w:rPr>
        <w:t>Housing Ombudsman determinations</w:t>
      </w:r>
      <w:bookmarkEnd w:id="37"/>
      <w:bookmarkEnd w:id="38"/>
      <w:bookmarkEnd w:id="39"/>
    </w:p>
    <w:p w14:paraId="2611D94A" w14:textId="362C7F8B" w:rsidR="005A3EAE" w:rsidRDefault="005A3EAE" w:rsidP="00996FF5">
      <w:pPr>
        <w:spacing w:line="240" w:lineRule="auto"/>
        <w:rPr>
          <w:rFonts w:ascii="Arial" w:hAnsi="Arial" w:cs="Arial"/>
          <w:sz w:val="24"/>
          <w:szCs w:val="24"/>
          <w:lang w:eastAsia="en-GB"/>
        </w:rPr>
      </w:pPr>
      <w:r w:rsidRPr="009F74B8">
        <w:rPr>
          <w:rFonts w:ascii="Arial" w:hAnsi="Arial" w:cs="Arial"/>
          <w:sz w:val="24"/>
          <w:szCs w:val="24"/>
          <w:lang w:eastAsia="en-GB"/>
        </w:rPr>
        <w:t>Following a Housing Ombudsman Service investigation, the Ombudsman may make one or more of the following determinations (findings)</w:t>
      </w:r>
      <w:r>
        <w:rPr>
          <w:rFonts w:ascii="Arial" w:hAnsi="Arial" w:cs="Arial"/>
          <w:sz w:val="24"/>
          <w:szCs w:val="24"/>
          <w:lang w:eastAsia="en-GB"/>
        </w:rPr>
        <w:t xml:space="preserve">. </w:t>
      </w:r>
    </w:p>
    <w:p w14:paraId="15C9BA1C" w14:textId="77777777" w:rsidR="005A3EAE" w:rsidRPr="00423B38" w:rsidRDefault="005A3EAE" w:rsidP="005A3EAE">
      <w:pPr>
        <w:rPr>
          <w:rFonts w:ascii="Arial" w:hAnsi="Arial" w:cs="Arial"/>
          <w:sz w:val="24"/>
          <w:szCs w:val="24"/>
          <w:lang w:eastAsia="en-GB"/>
        </w:rPr>
      </w:pPr>
      <w:r w:rsidRPr="00D004EE">
        <w:rPr>
          <w:rFonts w:ascii="Arial" w:hAnsi="Arial" w:cs="Arial"/>
          <w:sz w:val="24"/>
          <w:szCs w:val="24"/>
          <w:lang w:eastAsia="en-GB"/>
        </w:rPr>
        <w:t xml:space="preserve">Each determination can apply to different aspects of the complaint if multiple </w:t>
      </w:r>
      <w:r w:rsidRPr="00423B38">
        <w:rPr>
          <w:rFonts w:ascii="Arial" w:hAnsi="Arial" w:cs="Arial"/>
          <w:sz w:val="24"/>
          <w:szCs w:val="24"/>
          <w:lang w:eastAsia="en-GB"/>
        </w:rPr>
        <w:t>issues were investigated.</w:t>
      </w:r>
    </w:p>
    <w:p w14:paraId="76F58FEC" w14:textId="77777777" w:rsidR="005A3EAE" w:rsidRPr="00423B38" w:rsidRDefault="005A3EAE" w:rsidP="005A3EAE">
      <w:pPr>
        <w:pStyle w:val="ListParagraph"/>
        <w:numPr>
          <w:ilvl w:val="0"/>
          <w:numId w:val="23"/>
        </w:numPr>
        <w:spacing w:after="0"/>
        <w:rPr>
          <w:rFonts w:ascii="Arial" w:hAnsi="Arial" w:cs="Arial"/>
          <w:b/>
          <w:bCs/>
          <w:sz w:val="24"/>
          <w:szCs w:val="24"/>
          <w:lang w:eastAsia="en-GB"/>
        </w:rPr>
      </w:pPr>
      <w:r w:rsidRPr="00423B38">
        <w:rPr>
          <w:rFonts w:ascii="Arial" w:hAnsi="Arial" w:cs="Arial"/>
          <w:b/>
          <w:bCs/>
          <w:sz w:val="24"/>
          <w:szCs w:val="24"/>
          <w:lang w:eastAsia="en-GB"/>
        </w:rPr>
        <w:t>Severe maladministration</w:t>
      </w:r>
    </w:p>
    <w:p w14:paraId="459F4313" w14:textId="77777777" w:rsidR="005A3EAE" w:rsidRPr="00423B38" w:rsidRDefault="005A3EAE" w:rsidP="005A3EAE">
      <w:pPr>
        <w:spacing w:after="0"/>
        <w:rPr>
          <w:rFonts w:ascii="Arial" w:hAnsi="Arial" w:cs="Arial"/>
        </w:rPr>
      </w:pPr>
      <w:r w:rsidRPr="00423B38">
        <w:rPr>
          <w:rFonts w:ascii="Arial" w:hAnsi="Arial" w:cs="Arial"/>
          <w:sz w:val="24"/>
          <w:szCs w:val="24"/>
          <w:lang w:eastAsia="en-GB"/>
        </w:rPr>
        <w:tab/>
      </w:r>
      <w:r w:rsidRPr="00423B38">
        <w:rPr>
          <w:rFonts w:ascii="Arial" w:hAnsi="Arial" w:cs="Arial"/>
          <w:sz w:val="24"/>
          <w:szCs w:val="24"/>
        </w:rPr>
        <w:t>Some significant or serious failings</w:t>
      </w:r>
      <w:r>
        <w:rPr>
          <w:rFonts w:ascii="Arial" w:hAnsi="Arial" w:cs="Arial"/>
          <w:sz w:val="24"/>
          <w:szCs w:val="24"/>
        </w:rPr>
        <w:t>,</w:t>
      </w:r>
      <w:r w:rsidRPr="00423B38">
        <w:rPr>
          <w:rFonts w:ascii="Arial" w:hAnsi="Arial" w:cs="Arial"/>
          <w:sz w:val="24"/>
          <w:szCs w:val="24"/>
        </w:rPr>
        <w:t xml:space="preserve"> or there was significant impact caused </w:t>
      </w:r>
      <w:r w:rsidRPr="00423B38">
        <w:rPr>
          <w:rFonts w:ascii="Arial" w:hAnsi="Arial" w:cs="Arial"/>
          <w:sz w:val="24"/>
          <w:szCs w:val="24"/>
        </w:rPr>
        <w:tab/>
        <w:t>by what went wrong</w:t>
      </w:r>
      <w:r w:rsidRPr="00423B38">
        <w:rPr>
          <w:rFonts w:ascii="Arial" w:hAnsi="Arial" w:cs="Arial"/>
        </w:rPr>
        <w:t>.</w:t>
      </w:r>
    </w:p>
    <w:p w14:paraId="09DD10F0" w14:textId="77777777" w:rsidR="005A3EAE" w:rsidRPr="00423B38" w:rsidRDefault="005A3EAE" w:rsidP="005A3EAE">
      <w:pPr>
        <w:pStyle w:val="ListParagraph"/>
        <w:numPr>
          <w:ilvl w:val="0"/>
          <w:numId w:val="23"/>
        </w:numPr>
        <w:rPr>
          <w:rFonts w:ascii="Arial" w:hAnsi="Arial" w:cs="Arial"/>
          <w:sz w:val="24"/>
          <w:szCs w:val="24"/>
        </w:rPr>
      </w:pPr>
      <w:r w:rsidRPr="00423B38">
        <w:rPr>
          <w:rFonts w:ascii="Arial" w:hAnsi="Arial" w:cs="Arial"/>
          <w:b/>
          <w:bCs/>
          <w:sz w:val="24"/>
          <w:szCs w:val="24"/>
          <w:lang w:eastAsia="en-GB"/>
        </w:rPr>
        <w:t>Maladministration</w:t>
      </w:r>
      <w:r w:rsidRPr="00423B38">
        <w:rPr>
          <w:rFonts w:ascii="Arial" w:hAnsi="Arial" w:cs="Arial"/>
          <w:sz w:val="24"/>
          <w:szCs w:val="24"/>
        </w:rPr>
        <w:br/>
        <w:t>Failure in some material way that has had moderate to high impact.</w:t>
      </w:r>
    </w:p>
    <w:p w14:paraId="00DF8349" w14:textId="77777777" w:rsidR="005A3EAE" w:rsidRPr="00423B38" w:rsidRDefault="005A3EAE" w:rsidP="005A3EAE">
      <w:pPr>
        <w:pStyle w:val="ListParagraph"/>
        <w:numPr>
          <w:ilvl w:val="0"/>
          <w:numId w:val="23"/>
        </w:numPr>
        <w:rPr>
          <w:rFonts w:ascii="Arial" w:hAnsi="Arial" w:cs="Arial"/>
          <w:sz w:val="24"/>
          <w:szCs w:val="24"/>
        </w:rPr>
      </w:pPr>
      <w:r w:rsidRPr="00423B38">
        <w:rPr>
          <w:rFonts w:ascii="Arial" w:hAnsi="Arial" w:cs="Arial"/>
          <w:b/>
          <w:bCs/>
          <w:sz w:val="24"/>
          <w:szCs w:val="24"/>
          <w:lang w:eastAsia="en-GB"/>
        </w:rPr>
        <w:t>Service Failure</w:t>
      </w:r>
      <w:r w:rsidRPr="00423B38">
        <w:rPr>
          <w:rFonts w:ascii="Arial" w:hAnsi="Arial" w:cs="Arial"/>
          <w:sz w:val="24"/>
          <w:szCs w:val="24"/>
        </w:rPr>
        <w:br/>
        <w:t>Some significant or serious failings</w:t>
      </w:r>
      <w:r>
        <w:rPr>
          <w:rFonts w:ascii="Arial" w:hAnsi="Arial" w:cs="Arial"/>
          <w:sz w:val="24"/>
          <w:szCs w:val="24"/>
        </w:rPr>
        <w:t>, o</w:t>
      </w:r>
      <w:r w:rsidRPr="00423B38">
        <w:rPr>
          <w:rFonts w:ascii="Arial" w:hAnsi="Arial" w:cs="Arial"/>
          <w:sz w:val="24"/>
          <w:szCs w:val="24"/>
        </w:rPr>
        <w:t>r there was significant impact caused by what went wrong.</w:t>
      </w:r>
    </w:p>
    <w:p w14:paraId="19BC2E8F" w14:textId="77777777" w:rsidR="005A3EAE" w:rsidRPr="00423B38" w:rsidRDefault="005A3EAE" w:rsidP="005A3EAE">
      <w:pPr>
        <w:pStyle w:val="ListParagraph"/>
        <w:numPr>
          <w:ilvl w:val="0"/>
          <w:numId w:val="23"/>
        </w:numPr>
        <w:rPr>
          <w:rFonts w:ascii="Arial" w:hAnsi="Arial" w:cs="Arial"/>
          <w:sz w:val="24"/>
          <w:szCs w:val="24"/>
        </w:rPr>
      </w:pPr>
      <w:r w:rsidRPr="00423B38">
        <w:rPr>
          <w:rFonts w:ascii="Arial" w:hAnsi="Arial" w:cs="Arial"/>
          <w:b/>
          <w:bCs/>
          <w:sz w:val="24"/>
          <w:szCs w:val="24"/>
          <w:lang w:eastAsia="en-GB"/>
        </w:rPr>
        <w:t>No Maladministration</w:t>
      </w:r>
      <w:r w:rsidRPr="00423B38">
        <w:rPr>
          <w:rFonts w:ascii="Arial" w:hAnsi="Arial" w:cs="Arial"/>
          <w:sz w:val="24"/>
          <w:szCs w:val="24"/>
        </w:rPr>
        <w:br/>
      </w:r>
      <w:r>
        <w:rPr>
          <w:rFonts w:ascii="Arial" w:hAnsi="Arial" w:cs="Arial"/>
          <w:sz w:val="24"/>
          <w:szCs w:val="24"/>
        </w:rPr>
        <w:t>T</w:t>
      </w:r>
      <w:r w:rsidRPr="00423B38">
        <w:rPr>
          <w:rFonts w:ascii="Arial" w:hAnsi="Arial" w:cs="Arial"/>
          <w:sz w:val="24"/>
          <w:szCs w:val="24"/>
        </w:rPr>
        <w:t xml:space="preserve">he landlord has acted reasonably or </w:t>
      </w:r>
      <w:r>
        <w:rPr>
          <w:rFonts w:ascii="Arial" w:hAnsi="Arial" w:cs="Arial"/>
          <w:sz w:val="24"/>
          <w:szCs w:val="24"/>
        </w:rPr>
        <w:t xml:space="preserve">no </w:t>
      </w:r>
      <w:r w:rsidRPr="00423B38">
        <w:rPr>
          <w:rFonts w:ascii="Arial" w:hAnsi="Arial" w:cs="Arial"/>
          <w:sz w:val="24"/>
          <w:szCs w:val="24"/>
        </w:rPr>
        <w:t>failures</w:t>
      </w:r>
      <w:r>
        <w:rPr>
          <w:rFonts w:ascii="Arial" w:hAnsi="Arial" w:cs="Arial"/>
          <w:sz w:val="24"/>
          <w:szCs w:val="24"/>
        </w:rPr>
        <w:t xml:space="preserve"> found.</w:t>
      </w:r>
    </w:p>
    <w:p w14:paraId="6352EFC7" w14:textId="77777777" w:rsidR="005A3EAE" w:rsidRPr="000B4178" w:rsidRDefault="005A3EAE" w:rsidP="005A3EAE">
      <w:pPr>
        <w:pStyle w:val="ListParagraph"/>
        <w:numPr>
          <w:ilvl w:val="0"/>
          <w:numId w:val="23"/>
        </w:numPr>
        <w:rPr>
          <w:sz w:val="24"/>
          <w:szCs w:val="24"/>
          <w:lang w:eastAsia="en-GB"/>
        </w:rPr>
      </w:pPr>
      <w:r w:rsidRPr="000B4178">
        <w:rPr>
          <w:rFonts w:ascii="Arial" w:hAnsi="Arial" w:cs="Arial"/>
          <w:b/>
          <w:bCs/>
          <w:sz w:val="24"/>
          <w:szCs w:val="24"/>
          <w:lang w:eastAsia="en-GB"/>
        </w:rPr>
        <w:t>Reasonable Redress</w:t>
      </w:r>
      <w:r w:rsidRPr="000B4178">
        <w:rPr>
          <w:rFonts w:ascii="Arial" w:hAnsi="Arial" w:cs="Arial"/>
          <w:sz w:val="24"/>
          <w:szCs w:val="24"/>
        </w:rPr>
        <w:br/>
        <w:t xml:space="preserve">While there were failures, the landlord has identified these and has since done enough to put things right before the start of our investigation. The resolution offered was reasonable to satisfactorily resolve the complaint. </w:t>
      </w:r>
    </w:p>
    <w:p w14:paraId="7FC583BD" w14:textId="77777777" w:rsidR="005A3EAE" w:rsidRPr="000B4178" w:rsidRDefault="005A3EAE" w:rsidP="005A3EAE">
      <w:pPr>
        <w:pStyle w:val="ListParagraph"/>
        <w:numPr>
          <w:ilvl w:val="0"/>
          <w:numId w:val="23"/>
        </w:numPr>
        <w:spacing w:after="0"/>
        <w:rPr>
          <w:rFonts w:ascii="Arial" w:hAnsi="Arial" w:cs="Arial"/>
          <w:sz w:val="24"/>
          <w:szCs w:val="24"/>
          <w:lang w:eastAsia="en-GB"/>
        </w:rPr>
      </w:pPr>
      <w:r w:rsidRPr="000B4178">
        <w:rPr>
          <w:rFonts w:ascii="Arial" w:hAnsi="Arial" w:cs="Arial"/>
          <w:b/>
          <w:bCs/>
          <w:sz w:val="24"/>
          <w:szCs w:val="24"/>
        </w:rPr>
        <w:t>Outside</w:t>
      </w:r>
      <w:r w:rsidRPr="000B4178">
        <w:rPr>
          <w:rFonts w:ascii="Arial" w:hAnsi="Arial" w:cs="Arial"/>
          <w:sz w:val="24"/>
          <w:szCs w:val="24"/>
        </w:rPr>
        <w:t xml:space="preserve"> </w:t>
      </w:r>
      <w:r w:rsidRPr="000B4178">
        <w:rPr>
          <w:rFonts w:ascii="Arial" w:hAnsi="Arial" w:cs="Arial"/>
          <w:b/>
          <w:bCs/>
          <w:sz w:val="24"/>
          <w:szCs w:val="24"/>
        </w:rPr>
        <w:t xml:space="preserve">jurisdiction </w:t>
      </w:r>
    </w:p>
    <w:p w14:paraId="575BD51B" w14:textId="77777777" w:rsidR="005A3EAE" w:rsidRPr="000B4178" w:rsidRDefault="005A3EAE" w:rsidP="005A3EAE">
      <w:pPr>
        <w:spacing w:after="0"/>
        <w:rPr>
          <w:rFonts w:ascii="Arial" w:hAnsi="Arial" w:cs="Arial"/>
          <w:sz w:val="24"/>
          <w:szCs w:val="24"/>
          <w:lang w:eastAsia="en-GB"/>
        </w:rPr>
      </w:pPr>
      <w:r w:rsidRPr="000B4178">
        <w:rPr>
          <w:rFonts w:ascii="Arial" w:hAnsi="Arial" w:cs="Arial"/>
          <w:b/>
          <w:bCs/>
          <w:sz w:val="24"/>
          <w:szCs w:val="24"/>
        </w:rPr>
        <w:tab/>
      </w:r>
      <w:r w:rsidRPr="000B4178">
        <w:rPr>
          <w:rFonts w:ascii="Arial" w:hAnsi="Arial" w:cs="Arial"/>
          <w:sz w:val="24"/>
          <w:szCs w:val="24"/>
        </w:rPr>
        <w:t xml:space="preserve">Where </w:t>
      </w:r>
      <w:r>
        <w:rPr>
          <w:rFonts w:ascii="Arial" w:hAnsi="Arial" w:cs="Arial"/>
          <w:sz w:val="24"/>
          <w:szCs w:val="24"/>
        </w:rPr>
        <w:t>the HOS</w:t>
      </w:r>
      <w:r w:rsidRPr="000B4178">
        <w:rPr>
          <w:rFonts w:ascii="Arial" w:hAnsi="Arial" w:cs="Arial"/>
          <w:sz w:val="24"/>
          <w:szCs w:val="24"/>
        </w:rPr>
        <w:t xml:space="preserve"> cannot or may not investigate a complaint point</w:t>
      </w:r>
    </w:p>
    <w:p w14:paraId="7E22BE9C" w14:textId="77777777" w:rsidR="00653BC5" w:rsidRDefault="00653BC5" w:rsidP="005A3EAE">
      <w:pPr>
        <w:tabs>
          <w:tab w:val="left" w:pos="2710"/>
        </w:tabs>
        <w:rPr>
          <w:rFonts w:ascii="Arial" w:hAnsi="Arial" w:cs="Arial"/>
          <w:b/>
          <w:bCs/>
          <w:sz w:val="24"/>
          <w:szCs w:val="24"/>
          <w:lang w:eastAsia="en-GB"/>
        </w:rPr>
      </w:pPr>
    </w:p>
    <w:p w14:paraId="435F806C" w14:textId="1D92CB55" w:rsidR="005A3EAE" w:rsidRPr="00FB0B84" w:rsidRDefault="005A3EAE" w:rsidP="00FB0B84">
      <w:pPr>
        <w:tabs>
          <w:tab w:val="left" w:pos="2710"/>
        </w:tabs>
        <w:spacing w:line="276" w:lineRule="auto"/>
        <w:rPr>
          <w:rFonts w:ascii="Arial" w:hAnsi="Arial" w:cs="Arial"/>
          <w:b/>
          <w:bCs/>
          <w:sz w:val="24"/>
          <w:szCs w:val="24"/>
          <w:lang w:eastAsia="en-GB"/>
        </w:rPr>
      </w:pPr>
      <w:r w:rsidRPr="000654AC">
        <w:rPr>
          <w:rFonts w:ascii="Arial" w:hAnsi="Arial" w:cs="Arial"/>
          <w:b/>
          <w:bCs/>
          <w:sz w:val="24"/>
          <w:szCs w:val="24"/>
          <w:lang w:eastAsia="en-GB"/>
        </w:rPr>
        <w:t>De</w:t>
      </w:r>
      <w:r w:rsidR="00653BC5">
        <w:rPr>
          <w:rFonts w:ascii="Arial" w:hAnsi="Arial" w:cs="Arial"/>
          <w:b/>
          <w:bCs/>
          <w:sz w:val="24"/>
          <w:szCs w:val="24"/>
          <w:lang w:eastAsia="en-GB"/>
        </w:rPr>
        <w:t>terminations</w:t>
      </w:r>
      <w:r w:rsidRPr="000654AC">
        <w:rPr>
          <w:rFonts w:ascii="Arial" w:hAnsi="Arial" w:cs="Arial"/>
          <w:b/>
          <w:bCs/>
          <w:sz w:val="24"/>
          <w:szCs w:val="24"/>
          <w:lang w:eastAsia="en-GB"/>
        </w:rPr>
        <w:t xml:space="preserve"> with Orders and/or Recommendations</w:t>
      </w:r>
      <w:r w:rsidRPr="000654AC">
        <w:rPr>
          <w:rFonts w:ascii="Arial" w:hAnsi="Arial" w:cs="Arial"/>
          <w:sz w:val="24"/>
          <w:szCs w:val="24"/>
          <w:lang w:eastAsia="en-GB"/>
        </w:rPr>
        <w:br/>
        <w:t>Where maladministration is found, the H</w:t>
      </w:r>
      <w:r>
        <w:rPr>
          <w:rFonts w:ascii="Arial" w:hAnsi="Arial" w:cs="Arial"/>
          <w:sz w:val="24"/>
          <w:szCs w:val="24"/>
          <w:lang w:eastAsia="en-GB"/>
        </w:rPr>
        <w:t xml:space="preserve">ousing Ombudsman Service </w:t>
      </w:r>
      <w:r w:rsidRPr="000654AC">
        <w:rPr>
          <w:rFonts w:ascii="Arial" w:hAnsi="Arial" w:cs="Arial"/>
          <w:sz w:val="24"/>
          <w:szCs w:val="24"/>
          <w:lang w:eastAsia="en-GB"/>
        </w:rPr>
        <w:t xml:space="preserve">will usually issue </w:t>
      </w:r>
      <w:r w:rsidRPr="000654AC">
        <w:rPr>
          <w:rFonts w:ascii="Arial" w:hAnsi="Arial" w:cs="Arial"/>
          <w:b/>
          <w:bCs/>
          <w:sz w:val="24"/>
          <w:szCs w:val="24"/>
          <w:lang w:eastAsia="en-GB"/>
        </w:rPr>
        <w:t>Orders</w:t>
      </w:r>
      <w:r w:rsidRPr="000654AC">
        <w:rPr>
          <w:rFonts w:ascii="Arial" w:hAnsi="Arial" w:cs="Arial"/>
          <w:sz w:val="24"/>
          <w:szCs w:val="24"/>
          <w:lang w:eastAsia="en-GB"/>
        </w:rPr>
        <w:t xml:space="preserve"> (which must be complied with) and may also make </w:t>
      </w:r>
      <w:r w:rsidRPr="000654AC">
        <w:rPr>
          <w:rFonts w:ascii="Arial" w:hAnsi="Arial" w:cs="Arial"/>
          <w:b/>
          <w:bCs/>
          <w:sz w:val="24"/>
          <w:szCs w:val="24"/>
          <w:lang w:eastAsia="en-GB"/>
        </w:rPr>
        <w:t>Recommendations</w:t>
      </w:r>
      <w:r w:rsidRPr="000654AC">
        <w:rPr>
          <w:rFonts w:ascii="Arial" w:hAnsi="Arial" w:cs="Arial"/>
          <w:sz w:val="24"/>
          <w:szCs w:val="24"/>
          <w:lang w:eastAsia="en-GB"/>
        </w:rPr>
        <w:t xml:space="preserve"> (good practice improvements).</w:t>
      </w:r>
    </w:p>
    <w:p w14:paraId="41CE80AF" w14:textId="77777777" w:rsidR="005A3EAE" w:rsidRDefault="005A3EAE" w:rsidP="005A3EAE">
      <w:pPr>
        <w:pStyle w:val="Heading2"/>
        <w:rPr>
          <w:color w:val="297FD5" w:themeColor="accent3"/>
        </w:rPr>
      </w:pPr>
      <w:bookmarkStart w:id="40" w:name="_Toc241763850"/>
      <w:r w:rsidRPr="001A0FC4">
        <w:rPr>
          <w:color w:val="297FD5" w:themeColor="accent3"/>
        </w:rPr>
        <w:t>Ombudsman cases</w:t>
      </w:r>
      <w:bookmarkEnd w:id="40"/>
      <w:r w:rsidRPr="001A0FC4">
        <w:rPr>
          <w:color w:val="297FD5" w:themeColor="accent3"/>
        </w:rPr>
        <w:t xml:space="preserve"> </w:t>
      </w:r>
    </w:p>
    <w:p w14:paraId="2A2B7E0F" w14:textId="42B2EC2A" w:rsidR="005A3EAE" w:rsidRDefault="005A3EAE" w:rsidP="005A3EAE">
      <w:pPr>
        <w:spacing w:after="0" w:line="240" w:lineRule="auto"/>
        <w:contextualSpacing/>
        <w:rPr>
          <w:rFonts w:ascii="Arial" w:eastAsiaTheme="minorEastAsia" w:hAnsi="Arial" w:cs="Arial"/>
          <w:color w:val="000000" w:themeColor="text1"/>
          <w:kern w:val="24"/>
          <w:sz w:val="24"/>
          <w:szCs w:val="24"/>
          <w:lang w:eastAsia="en-GB"/>
        </w:rPr>
      </w:pPr>
      <w:r>
        <w:rPr>
          <w:rFonts w:ascii="Arial" w:eastAsiaTheme="minorEastAsia" w:hAnsi="Arial" w:cs="Arial"/>
          <w:color w:val="000000" w:themeColor="text1"/>
          <w:kern w:val="24"/>
          <w:sz w:val="24"/>
          <w:szCs w:val="24"/>
          <w:lang w:eastAsia="en-GB"/>
        </w:rPr>
        <w:t xml:space="preserve">A total of </w:t>
      </w:r>
      <w:r w:rsidRPr="00AA06E8">
        <w:rPr>
          <w:rFonts w:ascii="Arial" w:eastAsiaTheme="minorEastAsia" w:hAnsi="Arial" w:cs="Arial"/>
          <w:color w:val="000000" w:themeColor="text1"/>
          <w:kern w:val="24"/>
          <w:sz w:val="24"/>
          <w:szCs w:val="24"/>
          <w:lang w:eastAsia="en-GB"/>
        </w:rPr>
        <w:t xml:space="preserve">34 </w:t>
      </w:r>
      <w:r>
        <w:rPr>
          <w:rFonts w:ascii="Arial" w:eastAsiaTheme="minorEastAsia" w:hAnsi="Arial" w:cs="Arial"/>
          <w:color w:val="000000" w:themeColor="text1"/>
          <w:kern w:val="24"/>
          <w:sz w:val="24"/>
          <w:szCs w:val="24"/>
          <w:lang w:eastAsia="en-GB"/>
        </w:rPr>
        <w:t xml:space="preserve">complaints cases received a finding of </w:t>
      </w:r>
      <w:r w:rsidRPr="00AA06E8">
        <w:rPr>
          <w:rFonts w:ascii="Arial" w:eastAsiaTheme="minorEastAsia" w:hAnsi="Arial" w:cs="Arial"/>
          <w:color w:val="000000" w:themeColor="text1"/>
          <w:kern w:val="24"/>
          <w:sz w:val="24"/>
          <w:szCs w:val="24"/>
          <w:lang w:eastAsia="en-GB"/>
        </w:rPr>
        <w:t xml:space="preserve">Maladministration </w:t>
      </w:r>
      <w:r>
        <w:rPr>
          <w:rFonts w:ascii="Arial" w:eastAsiaTheme="minorEastAsia" w:hAnsi="Arial" w:cs="Arial"/>
          <w:color w:val="000000" w:themeColor="text1"/>
          <w:kern w:val="24"/>
          <w:sz w:val="24"/>
          <w:szCs w:val="24"/>
          <w:lang w:eastAsia="en-GB"/>
        </w:rPr>
        <w:t>in 2025/2026 compared to</w:t>
      </w:r>
      <w:r w:rsidR="00D6063E">
        <w:rPr>
          <w:rFonts w:ascii="Arial" w:eastAsiaTheme="minorEastAsia" w:hAnsi="Arial" w:cs="Arial"/>
          <w:color w:val="000000" w:themeColor="text1"/>
          <w:kern w:val="24"/>
          <w:sz w:val="24"/>
          <w:szCs w:val="24"/>
          <w:lang w:eastAsia="en-GB"/>
        </w:rPr>
        <w:t xml:space="preserve"> </w:t>
      </w:r>
      <w:r w:rsidRPr="00AA06E8">
        <w:rPr>
          <w:rFonts w:ascii="Arial" w:eastAsiaTheme="minorEastAsia" w:hAnsi="Arial" w:cs="Arial"/>
          <w:color w:val="000000" w:themeColor="text1"/>
          <w:kern w:val="24"/>
          <w:sz w:val="24"/>
          <w:szCs w:val="24"/>
          <w:lang w:eastAsia="en-GB"/>
        </w:rPr>
        <w:t>18</w:t>
      </w:r>
      <w:r>
        <w:rPr>
          <w:rFonts w:ascii="Arial" w:eastAsiaTheme="minorEastAsia" w:hAnsi="Arial" w:cs="Arial"/>
          <w:color w:val="000000" w:themeColor="text1"/>
          <w:kern w:val="24"/>
          <w:sz w:val="24"/>
          <w:szCs w:val="24"/>
          <w:lang w:eastAsia="en-GB"/>
        </w:rPr>
        <w:t xml:space="preserve"> in the last financial year.</w:t>
      </w:r>
    </w:p>
    <w:p w14:paraId="618FE009" w14:textId="77777777" w:rsidR="005A3EAE" w:rsidRDefault="005A3EAE" w:rsidP="005A3EAE">
      <w:pPr>
        <w:spacing w:after="0" w:line="240" w:lineRule="auto"/>
        <w:contextualSpacing/>
        <w:rPr>
          <w:rFonts w:ascii="Arial" w:eastAsiaTheme="minorEastAsia" w:hAnsi="Arial" w:cs="Arial"/>
          <w:color w:val="000000" w:themeColor="text1"/>
          <w:kern w:val="24"/>
          <w:sz w:val="24"/>
          <w:szCs w:val="24"/>
          <w:lang w:eastAsia="en-GB"/>
        </w:rPr>
      </w:pPr>
    </w:p>
    <w:p w14:paraId="6792AA42" w14:textId="37ADC2B8" w:rsidR="005A3EAE" w:rsidRDefault="005A3EAE" w:rsidP="005A3EAE">
      <w:pPr>
        <w:spacing w:after="0" w:line="240" w:lineRule="auto"/>
        <w:contextualSpacing/>
        <w:rPr>
          <w:rFonts w:ascii="Arial" w:eastAsiaTheme="minorEastAsia" w:hAnsi="Arial" w:cs="Arial"/>
          <w:color w:val="000000" w:themeColor="text1"/>
          <w:kern w:val="24"/>
          <w:sz w:val="24"/>
          <w:szCs w:val="24"/>
          <w:lang w:eastAsia="en-GB"/>
        </w:rPr>
      </w:pPr>
      <w:r w:rsidRPr="00AA06E8">
        <w:rPr>
          <w:rFonts w:ascii="Arial" w:eastAsiaTheme="minorEastAsia" w:hAnsi="Arial" w:cs="Arial"/>
          <w:color w:val="000000" w:themeColor="text1"/>
          <w:kern w:val="24"/>
          <w:sz w:val="24"/>
          <w:szCs w:val="24"/>
          <w:lang w:eastAsia="en-GB"/>
        </w:rPr>
        <w:t>Some cases relate to 2023</w:t>
      </w:r>
      <w:r w:rsidR="000547D9">
        <w:rPr>
          <w:rFonts w:ascii="Arial" w:eastAsiaTheme="minorEastAsia" w:hAnsi="Arial" w:cs="Arial"/>
          <w:color w:val="000000" w:themeColor="text1"/>
          <w:kern w:val="24"/>
          <w:sz w:val="24"/>
          <w:szCs w:val="24"/>
          <w:lang w:eastAsia="en-GB"/>
        </w:rPr>
        <w:t xml:space="preserve"> and 2024 </w:t>
      </w:r>
      <w:r w:rsidRPr="00AA06E8">
        <w:rPr>
          <w:rFonts w:ascii="Arial" w:eastAsiaTheme="minorEastAsia" w:hAnsi="Arial" w:cs="Arial"/>
          <w:color w:val="000000" w:themeColor="text1"/>
          <w:kern w:val="24"/>
          <w:sz w:val="24"/>
          <w:szCs w:val="24"/>
          <w:lang w:eastAsia="en-GB"/>
        </w:rPr>
        <w:t xml:space="preserve">service failures, not reflective of </w:t>
      </w:r>
      <w:r>
        <w:rPr>
          <w:rFonts w:ascii="Arial" w:eastAsiaTheme="minorEastAsia" w:hAnsi="Arial" w:cs="Arial"/>
          <w:color w:val="000000" w:themeColor="text1"/>
          <w:kern w:val="24"/>
          <w:sz w:val="24"/>
          <w:szCs w:val="24"/>
          <w:lang w:eastAsia="en-GB"/>
        </w:rPr>
        <w:t xml:space="preserve">our </w:t>
      </w:r>
      <w:r w:rsidRPr="00AA06E8">
        <w:rPr>
          <w:rFonts w:ascii="Arial" w:eastAsiaTheme="minorEastAsia" w:hAnsi="Arial" w:cs="Arial"/>
          <w:color w:val="000000" w:themeColor="text1"/>
          <w:kern w:val="24"/>
          <w:sz w:val="24"/>
          <w:szCs w:val="24"/>
          <w:lang w:eastAsia="en-GB"/>
        </w:rPr>
        <w:t>current service delivery.</w:t>
      </w:r>
    </w:p>
    <w:p w14:paraId="009AA2E3" w14:textId="77777777" w:rsidR="005A3EAE" w:rsidRDefault="005A3EAE" w:rsidP="005A3EAE">
      <w:pPr>
        <w:spacing w:after="0" w:line="240" w:lineRule="auto"/>
        <w:contextualSpacing/>
        <w:rPr>
          <w:rFonts w:ascii="Arial" w:eastAsiaTheme="minorEastAsia" w:hAnsi="Arial" w:cs="Arial"/>
          <w:color w:val="000000" w:themeColor="text1"/>
          <w:kern w:val="24"/>
          <w:sz w:val="24"/>
          <w:szCs w:val="24"/>
          <w:lang w:eastAsia="en-GB"/>
        </w:rPr>
      </w:pPr>
    </w:p>
    <w:p w14:paraId="47678A13" w14:textId="480A75A6" w:rsidR="005A3EAE" w:rsidRDefault="005A3EAE" w:rsidP="005A3EAE">
      <w:pPr>
        <w:spacing w:after="0" w:line="240" w:lineRule="auto"/>
        <w:contextualSpacing/>
        <w:rPr>
          <w:rFonts w:ascii="Arial" w:eastAsiaTheme="minorEastAsia" w:hAnsi="Arial" w:cs="Arial"/>
          <w:color w:val="000000" w:themeColor="text1"/>
          <w:kern w:val="24"/>
          <w:sz w:val="24"/>
          <w:szCs w:val="24"/>
          <w:lang w:eastAsia="en-GB"/>
        </w:rPr>
      </w:pPr>
      <w:r>
        <w:rPr>
          <w:rFonts w:ascii="Arial" w:eastAsiaTheme="minorEastAsia" w:hAnsi="Arial" w:cs="Arial"/>
          <w:color w:val="000000" w:themeColor="text1"/>
          <w:kern w:val="24"/>
          <w:sz w:val="24"/>
          <w:szCs w:val="24"/>
          <w:lang w:eastAsia="en-GB"/>
        </w:rPr>
        <w:t xml:space="preserve">One case of Severe Maladministration was received, </w:t>
      </w:r>
      <w:r w:rsidRPr="00E94F86">
        <w:rPr>
          <w:rFonts w:ascii="Arial" w:eastAsiaTheme="minorEastAsia" w:hAnsi="Arial" w:cs="Arial"/>
          <w:bCs/>
          <w:color w:val="000000" w:themeColor="text1"/>
          <w:kern w:val="24"/>
          <w:sz w:val="24"/>
          <w:szCs w:val="24"/>
          <w:lang w:eastAsia="en-GB"/>
        </w:rPr>
        <w:t xml:space="preserve">Complaint: </w:t>
      </w:r>
      <w:r w:rsidRPr="00E94F86">
        <w:rPr>
          <w:rFonts w:ascii="Arial" w:eastAsiaTheme="minorEastAsia" w:hAnsi="Arial" w:cs="Arial"/>
          <w:color w:val="000000" w:themeColor="text1"/>
          <w:kern w:val="24"/>
          <w:sz w:val="24"/>
          <w:szCs w:val="24"/>
          <w:lang w:eastAsia="en-GB"/>
        </w:rPr>
        <w:t>202425299</w:t>
      </w:r>
      <w:r w:rsidR="00264B4D">
        <w:rPr>
          <w:rFonts w:ascii="Arial" w:eastAsiaTheme="minorEastAsia" w:hAnsi="Arial" w:cs="Arial"/>
          <w:color w:val="000000" w:themeColor="text1"/>
          <w:kern w:val="24"/>
          <w:sz w:val="24"/>
          <w:szCs w:val="24"/>
          <w:lang w:eastAsia="en-GB"/>
        </w:rPr>
        <w:t xml:space="preserve"> </w:t>
      </w:r>
      <w:r w:rsidR="00984555" w:rsidRPr="00984555">
        <w:rPr>
          <w:rFonts w:ascii="Arial" w:eastAsiaTheme="minorEastAsia" w:hAnsi="Arial" w:cs="Arial"/>
          <w:color w:val="000000" w:themeColor="text1"/>
          <w:kern w:val="24"/>
          <w:sz w:val="24"/>
          <w:szCs w:val="24"/>
          <w:lang w:eastAsia="en-GB"/>
        </w:rPr>
        <w:t xml:space="preserve">details can be found here </w:t>
      </w:r>
      <w:hyperlink r:id="rId14" w:history="1">
        <w:r w:rsidR="00984555" w:rsidRPr="00984555">
          <w:rPr>
            <w:rFonts w:ascii="Arial" w:hAnsi="Arial" w:cs="Arial"/>
            <w:color w:val="0000FF"/>
            <w:sz w:val="24"/>
            <w:szCs w:val="24"/>
            <w:u w:val="single"/>
          </w:rPr>
          <w:t>Learning from severe maladministration – November 2025</w:t>
        </w:r>
      </w:hyperlink>
    </w:p>
    <w:p w14:paraId="6906B978" w14:textId="77777777" w:rsidR="001A2C16" w:rsidRDefault="001A2C16" w:rsidP="005A3EAE">
      <w:pPr>
        <w:spacing w:after="0" w:line="240" w:lineRule="auto"/>
        <w:contextualSpacing/>
        <w:rPr>
          <w:rFonts w:ascii="Arial" w:eastAsiaTheme="minorEastAsia" w:hAnsi="Arial" w:cs="Arial"/>
          <w:color w:val="000000" w:themeColor="text1"/>
          <w:kern w:val="24"/>
          <w:sz w:val="24"/>
          <w:szCs w:val="24"/>
          <w:lang w:eastAsia="en-GB"/>
        </w:rPr>
      </w:pPr>
    </w:p>
    <w:p w14:paraId="6A28C9CD" w14:textId="2570D4DA" w:rsidR="005A3EAE" w:rsidRDefault="005A3EAE" w:rsidP="005A3EAE">
      <w:pPr>
        <w:spacing w:after="0" w:line="240" w:lineRule="auto"/>
        <w:contextualSpacing/>
        <w:rPr>
          <w:rFonts w:ascii="Arial" w:eastAsiaTheme="minorEastAsia" w:hAnsi="Arial" w:cs="Arial"/>
          <w:color w:val="000000" w:themeColor="text1"/>
          <w:kern w:val="24"/>
          <w:sz w:val="24"/>
          <w:szCs w:val="24"/>
          <w:lang w:eastAsia="en-GB"/>
        </w:rPr>
      </w:pPr>
      <w:r>
        <w:rPr>
          <w:rFonts w:ascii="Arial" w:eastAsiaTheme="minorEastAsia" w:hAnsi="Arial" w:cs="Arial"/>
          <w:color w:val="000000" w:themeColor="text1"/>
          <w:kern w:val="24"/>
          <w:sz w:val="24"/>
          <w:szCs w:val="24"/>
          <w:lang w:eastAsia="en-GB"/>
        </w:rPr>
        <w:lastRenderedPageBreak/>
        <w:t>The Council was fully compliant with Order</w:t>
      </w:r>
      <w:r w:rsidR="00AB14C3">
        <w:rPr>
          <w:rFonts w:ascii="Arial" w:eastAsiaTheme="minorEastAsia" w:hAnsi="Arial" w:cs="Arial"/>
          <w:color w:val="000000" w:themeColor="text1"/>
          <w:kern w:val="24"/>
          <w:sz w:val="24"/>
          <w:szCs w:val="24"/>
          <w:lang w:eastAsia="en-GB"/>
        </w:rPr>
        <w:t>s</w:t>
      </w:r>
      <w:r>
        <w:rPr>
          <w:rFonts w:ascii="Arial" w:eastAsiaTheme="minorEastAsia" w:hAnsi="Arial" w:cs="Arial"/>
          <w:color w:val="000000" w:themeColor="text1"/>
          <w:kern w:val="24"/>
          <w:sz w:val="24"/>
          <w:szCs w:val="24"/>
          <w:lang w:eastAsia="en-GB"/>
        </w:rPr>
        <w:t xml:space="preserve"> and Recommendations including notification of Ombudsman findings and the related service response to the Member Responsible for Complaints and the Councils Governing Body. </w:t>
      </w:r>
    </w:p>
    <w:p w14:paraId="39D2AD0B" w14:textId="77777777" w:rsidR="005A3EAE" w:rsidRDefault="005A3EAE" w:rsidP="005A3EAE">
      <w:pPr>
        <w:spacing w:after="0" w:line="240" w:lineRule="auto"/>
        <w:rPr>
          <w:rFonts w:ascii="Arial" w:hAnsi="Arial" w:cs="Arial"/>
          <w:sz w:val="24"/>
          <w:szCs w:val="24"/>
        </w:rPr>
      </w:pPr>
    </w:p>
    <w:p w14:paraId="53A04682" w14:textId="77777777" w:rsidR="00984555" w:rsidRDefault="00984555" w:rsidP="005A3EAE">
      <w:pPr>
        <w:spacing w:after="0" w:line="240" w:lineRule="auto"/>
        <w:rPr>
          <w:rFonts w:ascii="Arial" w:hAnsi="Arial" w:cs="Arial"/>
          <w:sz w:val="24"/>
          <w:szCs w:val="24"/>
        </w:rPr>
      </w:pPr>
    </w:p>
    <w:p w14:paraId="6245443A" w14:textId="77777777" w:rsidR="005A3EAE" w:rsidRPr="001A0FC4" w:rsidRDefault="005A3EAE" w:rsidP="005A3EAE">
      <w:pPr>
        <w:pStyle w:val="Heading2"/>
        <w:rPr>
          <w:b w:val="0"/>
          <w:bCs w:val="0"/>
          <w:color w:val="297FD5" w:themeColor="accent3"/>
          <w:sz w:val="24"/>
          <w:szCs w:val="24"/>
        </w:rPr>
      </w:pPr>
      <w:bookmarkStart w:id="41" w:name="_Toc241763851"/>
      <w:r w:rsidRPr="001A0FC4">
        <w:rPr>
          <w:color w:val="297FD5" w:themeColor="accent3"/>
        </w:rPr>
        <w:t xml:space="preserve">Housing Ombudsman </w:t>
      </w:r>
      <w:r w:rsidRPr="00D92796">
        <w:rPr>
          <w:color w:val="297FD5" w:themeColor="accent3"/>
        </w:rPr>
        <w:t>Landlord Performance Report 2024/25</w:t>
      </w:r>
      <w:bookmarkEnd w:id="41"/>
    </w:p>
    <w:p w14:paraId="6C1D5AAB" w14:textId="77777777" w:rsidR="00D92796" w:rsidRDefault="00D92796" w:rsidP="005A3EAE">
      <w:pPr>
        <w:spacing w:after="0" w:line="240" w:lineRule="auto"/>
        <w:rPr>
          <w:rFonts w:ascii="Arial" w:hAnsi="Arial" w:cs="Arial"/>
          <w:sz w:val="24"/>
          <w:szCs w:val="24"/>
        </w:rPr>
      </w:pPr>
    </w:p>
    <w:p w14:paraId="16575EFB" w14:textId="065B000B" w:rsidR="005A3EAE" w:rsidRDefault="005A3EAE" w:rsidP="005A3EAE">
      <w:pPr>
        <w:spacing w:after="0" w:line="240" w:lineRule="auto"/>
        <w:rPr>
          <w:rFonts w:ascii="Arial" w:hAnsi="Arial" w:cs="Arial"/>
          <w:sz w:val="24"/>
          <w:szCs w:val="24"/>
        </w:rPr>
      </w:pPr>
      <w:r w:rsidRPr="000467A0">
        <w:rPr>
          <w:rFonts w:ascii="Arial" w:hAnsi="Arial" w:cs="Arial"/>
          <w:sz w:val="24"/>
          <w:szCs w:val="24"/>
        </w:rPr>
        <w:t xml:space="preserve">The Housing Ombudsman published its landlord performance report </w:t>
      </w:r>
      <w:r>
        <w:rPr>
          <w:rFonts w:ascii="Arial" w:hAnsi="Arial" w:cs="Arial"/>
        </w:rPr>
        <w:t xml:space="preserve">for 2024-25, </w:t>
      </w:r>
      <w:r w:rsidRPr="000467A0">
        <w:rPr>
          <w:rFonts w:ascii="Arial" w:hAnsi="Arial" w:cs="Arial"/>
          <w:sz w:val="24"/>
          <w:szCs w:val="24"/>
        </w:rPr>
        <w:t xml:space="preserve">in </w:t>
      </w:r>
      <w:r>
        <w:rPr>
          <w:rFonts w:ascii="Arial" w:hAnsi="Arial" w:cs="Arial"/>
          <w:sz w:val="24"/>
          <w:szCs w:val="24"/>
        </w:rPr>
        <w:t xml:space="preserve">May </w:t>
      </w:r>
      <w:r w:rsidRPr="000467A0">
        <w:rPr>
          <w:rFonts w:ascii="Arial" w:hAnsi="Arial" w:cs="Arial"/>
        </w:rPr>
        <w:t>2025</w:t>
      </w:r>
      <w:r>
        <w:rPr>
          <w:rFonts w:ascii="Arial" w:hAnsi="Arial" w:cs="Arial"/>
        </w:rPr>
        <w:t xml:space="preserve">. </w:t>
      </w:r>
      <w:r w:rsidRPr="000467A0">
        <w:rPr>
          <w:rFonts w:ascii="Arial" w:hAnsi="Arial" w:cs="Arial"/>
        </w:rPr>
        <w:t>The</w:t>
      </w:r>
      <w:r w:rsidRPr="000467A0">
        <w:rPr>
          <w:rFonts w:ascii="Arial" w:hAnsi="Arial" w:cs="Arial"/>
          <w:sz w:val="24"/>
          <w:szCs w:val="24"/>
        </w:rPr>
        <w:t xml:space="preserve"> national maladministration rate </w:t>
      </w:r>
      <w:r>
        <w:rPr>
          <w:rFonts w:ascii="Arial" w:hAnsi="Arial" w:cs="Arial"/>
          <w:sz w:val="24"/>
          <w:szCs w:val="24"/>
        </w:rPr>
        <w:t>for that year</w:t>
      </w:r>
      <w:r w:rsidRPr="000467A0">
        <w:rPr>
          <w:rFonts w:ascii="Arial" w:hAnsi="Arial" w:cs="Arial"/>
          <w:sz w:val="24"/>
          <w:szCs w:val="24"/>
        </w:rPr>
        <w:t xml:space="preserve"> </w:t>
      </w:r>
      <w:r w:rsidR="00772878">
        <w:rPr>
          <w:rFonts w:ascii="Arial" w:hAnsi="Arial" w:cs="Arial"/>
          <w:sz w:val="24"/>
          <w:szCs w:val="24"/>
        </w:rPr>
        <w:t>(</w:t>
      </w:r>
      <w:r>
        <w:rPr>
          <w:rFonts w:ascii="Arial" w:hAnsi="Arial" w:cs="Arial"/>
          <w:sz w:val="24"/>
          <w:szCs w:val="24"/>
        </w:rPr>
        <w:t>and Tower Hamlets rate</w:t>
      </w:r>
      <w:r w:rsidR="00772878">
        <w:rPr>
          <w:rFonts w:ascii="Arial" w:hAnsi="Arial" w:cs="Arial"/>
          <w:sz w:val="24"/>
          <w:szCs w:val="24"/>
        </w:rPr>
        <w:t>)</w:t>
      </w:r>
      <w:r>
        <w:rPr>
          <w:rFonts w:ascii="Arial" w:hAnsi="Arial" w:cs="Arial"/>
          <w:sz w:val="24"/>
          <w:szCs w:val="24"/>
        </w:rPr>
        <w:t xml:space="preserve"> </w:t>
      </w:r>
      <w:r w:rsidRPr="000467A0">
        <w:rPr>
          <w:rFonts w:ascii="Arial" w:hAnsi="Arial" w:cs="Arial"/>
          <w:sz w:val="24"/>
          <w:szCs w:val="24"/>
        </w:rPr>
        <w:t>was 8</w:t>
      </w:r>
      <w:r>
        <w:rPr>
          <w:rFonts w:ascii="Arial" w:hAnsi="Arial" w:cs="Arial"/>
          <w:sz w:val="24"/>
          <w:szCs w:val="24"/>
        </w:rPr>
        <w:t>8</w:t>
      </w:r>
      <w:r w:rsidRPr="000467A0">
        <w:rPr>
          <w:rFonts w:ascii="Arial" w:hAnsi="Arial" w:cs="Arial"/>
          <w:sz w:val="24"/>
          <w:szCs w:val="24"/>
        </w:rPr>
        <w:t>%, based on landlord performance by size, type, and geographical location.</w:t>
      </w:r>
      <w:r>
        <w:rPr>
          <w:rFonts w:ascii="Arial" w:hAnsi="Arial" w:cs="Arial"/>
          <w:sz w:val="24"/>
          <w:szCs w:val="24"/>
        </w:rPr>
        <w:t xml:space="preserve"> </w:t>
      </w:r>
      <w:r w:rsidRPr="004C1BD2">
        <w:rPr>
          <w:rFonts w:ascii="Arial" w:hAnsi="Arial" w:cs="Arial"/>
          <w:sz w:val="24"/>
          <w:szCs w:val="24"/>
        </w:rPr>
        <w:t xml:space="preserve">This is above the National Average for similar sized landlords, which is 80%. </w:t>
      </w:r>
    </w:p>
    <w:p w14:paraId="30E38AF7" w14:textId="77777777" w:rsidR="005A3EAE" w:rsidRPr="00661ABB" w:rsidRDefault="005A3EAE" w:rsidP="005A3EAE">
      <w:pPr>
        <w:spacing w:after="0" w:line="240" w:lineRule="auto"/>
        <w:rPr>
          <w:rFonts w:ascii="Arial" w:hAnsi="Arial" w:cs="Arial"/>
          <w:sz w:val="24"/>
          <w:szCs w:val="24"/>
        </w:rPr>
      </w:pPr>
    </w:p>
    <w:p w14:paraId="24570005" w14:textId="77777777" w:rsidR="005A3EAE" w:rsidRPr="001A0FC4" w:rsidRDefault="005A3EAE" w:rsidP="005A3EAE">
      <w:pPr>
        <w:pStyle w:val="Heading2"/>
        <w:rPr>
          <w:b w:val="0"/>
          <w:bCs w:val="0"/>
          <w:color w:val="297FD5" w:themeColor="accent3"/>
          <w:sz w:val="24"/>
          <w:szCs w:val="24"/>
        </w:rPr>
      </w:pPr>
      <w:bookmarkStart w:id="42" w:name="_Toc241763852"/>
      <w:r w:rsidRPr="001A0FC4">
        <w:rPr>
          <w:color w:val="297FD5" w:themeColor="accent3"/>
        </w:rPr>
        <w:t>Housing Ombudsman Complaint data 2025-2026</w:t>
      </w:r>
      <w:bookmarkEnd w:id="42"/>
    </w:p>
    <w:p w14:paraId="38A894F0" w14:textId="77777777" w:rsidR="005A3EAE" w:rsidRDefault="005A3EAE" w:rsidP="005A3EAE">
      <w:pPr>
        <w:spacing w:after="0" w:line="240" w:lineRule="auto"/>
        <w:rPr>
          <w:rFonts w:ascii="Arial" w:hAnsi="Arial" w:cs="Arial"/>
          <w:b/>
          <w:bCs/>
          <w:sz w:val="24"/>
          <w:szCs w:val="24"/>
        </w:rPr>
      </w:pPr>
    </w:p>
    <w:tbl>
      <w:tblPr>
        <w:tblpPr w:leftFromText="180" w:rightFromText="180" w:vertAnchor="text" w:tblpY="1"/>
        <w:tblOverlap w:val="never"/>
        <w:tblW w:w="8764" w:type="dxa"/>
        <w:tblLayout w:type="fixed"/>
        <w:tblLook w:val="04A0" w:firstRow="1" w:lastRow="0" w:firstColumn="1" w:lastColumn="0" w:noHBand="0" w:noVBand="1"/>
      </w:tblPr>
      <w:tblGrid>
        <w:gridCol w:w="4056"/>
        <w:gridCol w:w="1888"/>
        <w:gridCol w:w="1410"/>
        <w:gridCol w:w="1410"/>
      </w:tblGrid>
      <w:tr w:rsidR="007A4F42" w:rsidRPr="007E5852" w14:paraId="5F37589B" w14:textId="1D9FA1C0" w:rsidTr="007A4F42">
        <w:trPr>
          <w:trHeight w:val="930"/>
        </w:trPr>
        <w:tc>
          <w:tcPr>
            <w:tcW w:w="4056" w:type="dxa"/>
            <w:tcBorders>
              <w:top w:val="single" w:sz="8" w:space="0" w:color="auto"/>
              <w:left w:val="single" w:sz="8" w:space="0" w:color="auto"/>
              <w:bottom w:val="nil"/>
              <w:right w:val="single" w:sz="8" w:space="0" w:color="FFFFFF" w:themeColor="background1"/>
            </w:tcBorders>
            <w:shd w:val="clear" w:color="auto" w:fill="E9EBF5"/>
            <w:hideMark/>
          </w:tcPr>
          <w:p w14:paraId="36667BDA" w14:textId="77777777" w:rsidR="007A4F42" w:rsidRPr="000B7969" w:rsidRDefault="007A4F42">
            <w:pPr>
              <w:spacing w:after="0" w:line="240" w:lineRule="auto"/>
              <w:rPr>
                <w:rFonts w:ascii="Arial" w:eastAsia="Times New Roman" w:hAnsi="Arial" w:cs="Arial"/>
                <w:b/>
                <w:bCs/>
                <w:color w:val="003366"/>
                <w:lang w:eastAsia="en-GB"/>
              </w:rPr>
            </w:pPr>
            <w:r w:rsidRPr="000B7969">
              <w:rPr>
                <w:rFonts w:ascii="Arial" w:eastAsia="Times New Roman" w:hAnsi="Arial" w:cs="Arial"/>
                <w:b/>
                <w:bCs/>
                <w:color w:val="003366"/>
                <w:lang w:eastAsia="en-GB"/>
              </w:rPr>
              <w:t xml:space="preserve">Overall Summary of Findings </w:t>
            </w:r>
          </w:p>
        </w:tc>
        <w:tc>
          <w:tcPr>
            <w:tcW w:w="1888" w:type="dxa"/>
            <w:tcBorders>
              <w:top w:val="single" w:sz="8" w:space="0" w:color="auto"/>
              <w:left w:val="nil"/>
              <w:bottom w:val="nil"/>
              <w:right w:val="single" w:sz="8" w:space="0" w:color="FFFFFF" w:themeColor="background1"/>
            </w:tcBorders>
            <w:shd w:val="clear" w:color="auto" w:fill="E9EBF5"/>
            <w:hideMark/>
          </w:tcPr>
          <w:p w14:paraId="14AA2AAC" w14:textId="77777777" w:rsidR="007A4F42" w:rsidRPr="007E5852" w:rsidRDefault="007A4F42">
            <w:pPr>
              <w:spacing w:after="0" w:line="240" w:lineRule="auto"/>
              <w:rPr>
                <w:rFonts w:ascii="Arial" w:eastAsia="Times New Roman" w:hAnsi="Arial" w:cs="Arial"/>
                <w:color w:val="003366"/>
                <w:lang w:eastAsia="en-GB"/>
              </w:rPr>
            </w:pPr>
            <w:r w:rsidRPr="007E5852">
              <w:rPr>
                <w:rFonts w:ascii="Arial" w:eastAsia="Times New Roman" w:hAnsi="Arial" w:cs="Arial"/>
                <w:color w:val="003366"/>
                <w:lang w:eastAsia="en-GB"/>
              </w:rPr>
              <w:t>Total (2024-2025)</w:t>
            </w:r>
          </w:p>
        </w:tc>
        <w:tc>
          <w:tcPr>
            <w:tcW w:w="1410" w:type="dxa"/>
            <w:tcBorders>
              <w:top w:val="single" w:sz="8" w:space="0" w:color="auto"/>
              <w:left w:val="nil"/>
              <w:bottom w:val="nil"/>
              <w:right w:val="single" w:sz="8" w:space="0" w:color="auto"/>
            </w:tcBorders>
            <w:shd w:val="clear" w:color="auto" w:fill="A6C9EC"/>
            <w:hideMark/>
          </w:tcPr>
          <w:p w14:paraId="5F33BF1B" w14:textId="77777777" w:rsidR="007A4F42" w:rsidRPr="007E5852" w:rsidRDefault="007A4F42">
            <w:pPr>
              <w:spacing w:after="0" w:line="240" w:lineRule="auto"/>
              <w:rPr>
                <w:rFonts w:ascii="Arial" w:eastAsia="Times New Roman" w:hAnsi="Arial" w:cs="Arial"/>
                <w:b/>
                <w:bCs/>
                <w:color w:val="003366"/>
                <w:lang w:eastAsia="en-GB"/>
              </w:rPr>
            </w:pPr>
            <w:r w:rsidRPr="007E5852">
              <w:rPr>
                <w:rFonts w:ascii="Arial" w:eastAsia="Times New Roman" w:hAnsi="Arial" w:cs="Arial"/>
                <w:b/>
                <w:bCs/>
                <w:color w:val="003366"/>
                <w:lang w:eastAsia="en-GB"/>
              </w:rPr>
              <w:t xml:space="preserve">Total (2025-2026) </w:t>
            </w:r>
          </w:p>
        </w:tc>
        <w:tc>
          <w:tcPr>
            <w:tcW w:w="1410" w:type="dxa"/>
            <w:tcBorders>
              <w:top w:val="single" w:sz="8" w:space="0" w:color="auto"/>
              <w:left w:val="nil"/>
              <w:bottom w:val="nil"/>
              <w:right w:val="single" w:sz="8" w:space="0" w:color="auto"/>
            </w:tcBorders>
            <w:shd w:val="clear" w:color="auto" w:fill="A6C9EC"/>
          </w:tcPr>
          <w:p w14:paraId="100D1074" w14:textId="3C51CB09" w:rsidR="007A4F42" w:rsidRPr="007E5852" w:rsidRDefault="00A445C1">
            <w:pPr>
              <w:spacing w:after="0" w:line="240" w:lineRule="auto"/>
              <w:rPr>
                <w:rFonts w:ascii="Arial" w:eastAsia="Times New Roman" w:hAnsi="Arial" w:cs="Arial"/>
                <w:b/>
                <w:bCs/>
                <w:color w:val="003366"/>
                <w:lang w:eastAsia="en-GB"/>
              </w:rPr>
            </w:pPr>
            <w:r>
              <w:rPr>
                <w:rFonts w:ascii="Arial" w:eastAsia="Times New Roman" w:hAnsi="Arial" w:cs="Arial"/>
                <w:b/>
                <w:bCs/>
                <w:color w:val="003366"/>
                <w:lang w:eastAsia="en-GB"/>
              </w:rPr>
              <w:t>Percentage change +/</w:t>
            </w:r>
            <w:r w:rsidR="002955D3">
              <w:rPr>
                <w:rFonts w:ascii="Arial" w:eastAsia="Times New Roman" w:hAnsi="Arial" w:cs="Arial"/>
                <w:b/>
                <w:bCs/>
                <w:color w:val="003366"/>
                <w:lang w:eastAsia="en-GB"/>
              </w:rPr>
              <w:t>-</w:t>
            </w:r>
          </w:p>
        </w:tc>
      </w:tr>
      <w:tr w:rsidR="007A4F42" w:rsidRPr="007E5852" w14:paraId="164499D2" w14:textId="19A30B11" w:rsidTr="007A4F42">
        <w:trPr>
          <w:trHeight w:val="300"/>
        </w:trPr>
        <w:tc>
          <w:tcPr>
            <w:tcW w:w="4056" w:type="dxa"/>
            <w:tcBorders>
              <w:top w:val="single" w:sz="8" w:space="0" w:color="auto"/>
              <w:left w:val="single" w:sz="8" w:space="0" w:color="auto"/>
              <w:bottom w:val="single" w:sz="8" w:space="0" w:color="FFFFFF" w:themeColor="background1"/>
              <w:right w:val="single" w:sz="8" w:space="0" w:color="FFFFFF" w:themeColor="background1"/>
            </w:tcBorders>
            <w:shd w:val="clear" w:color="auto" w:fill="E9EBF5"/>
            <w:hideMark/>
          </w:tcPr>
          <w:p w14:paraId="694F1E6E" w14:textId="77777777" w:rsidR="007A4F42" w:rsidRPr="007E5852" w:rsidRDefault="007A4F42">
            <w:pPr>
              <w:spacing w:after="0" w:line="240" w:lineRule="auto"/>
              <w:rPr>
                <w:rFonts w:ascii="Arial" w:eastAsia="Times New Roman" w:hAnsi="Arial" w:cs="Arial"/>
                <w:b/>
                <w:bCs/>
                <w:color w:val="0B3040"/>
                <w:lang w:eastAsia="en-GB"/>
              </w:rPr>
            </w:pPr>
            <w:r w:rsidRPr="007E5852">
              <w:rPr>
                <w:rFonts w:ascii="Arial" w:eastAsia="Times New Roman" w:hAnsi="Arial" w:cs="Arial"/>
                <w:b/>
                <w:bCs/>
                <w:color w:val="0B3040"/>
                <w:lang w:eastAsia="en-GB"/>
              </w:rPr>
              <w:t>Severe Maladministration</w:t>
            </w:r>
          </w:p>
        </w:tc>
        <w:tc>
          <w:tcPr>
            <w:tcW w:w="1888" w:type="dxa"/>
            <w:tcBorders>
              <w:top w:val="single" w:sz="8" w:space="0" w:color="auto"/>
              <w:left w:val="nil"/>
              <w:bottom w:val="single" w:sz="8" w:space="0" w:color="FFFFFF" w:themeColor="background1"/>
              <w:right w:val="single" w:sz="8" w:space="0" w:color="FFFFFF" w:themeColor="background1"/>
            </w:tcBorders>
            <w:shd w:val="clear" w:color="auto" w:fill="E9EBF5"/>
            <w:hideMark/>
          </w:tcPr>
          <w:p w14:paraId="1B4F3FEC" w14:textId="77777777" w:rsidR="007A4F42" w:rsidRPr="007E5852" w:rsidRDefault="007A4F42">
            <w:pPr>
              <w:spacing w:after="0" w:line="240" w:lineRule="auto"/>
              <w:jc w:val="right"/>
              <w:rPr>
                <w:rFonts w:ascii="Arial" w:eastAsia="Times New Roman" w:hAnsi="Arial" w:cs="Arial"/>
                <w:b/>
                <w:bCs/>
                <w:color w:val="0B3040"/>
                <w:lang w:eastAsia="en-GB"/>
              </w:rPr>
            </w:pPr>
            <w:r w:rsidRPr="007E5852">
              <w:rPr>
                <w:rFonts w:ascii="Arial" w:eastAsia="Times New Roman" w:hAnsi="Arial" w:cs="Arial"/>
                <w:b/>
                <w:bCs/>
                <w:color w:val="0B3040"/>
                <w:lang w:eastAsia="en-GB"/>
              </w:rPr>
              <w:t>0</w:t>
            </w:r>
          </w:p>
        </w:tc>
        <w:tc>
          <w:tcPr>
            <w:tcW w:w="1410" w:type="dxa"/>
            <w:tcBorders>
              <w:top w:val="single" w:sz="8" w:space="0" w:color="auto"/>
              <w:left w:val="nil"/>
              <w:bottom w:val="single" w:sz="8" w:space="0" w:color="FFFFFF" w:themeColor="background1"/>
              <w:right w:val="single" w:sz="8" w:space="0" w:color="auto"/>
            </w:tcBorders>
            <w:shd w:val="clear" w:color="auto" w:fill="A6C9EC"/>
            <w:hideMark/>
          </w:tcPr>
          <w:p w14:paraId="4A541208" w14:textId="77777777" w:rsidR="007A4F42" w:rsidRPr="007E5852" w:rsidRDefault="007A4F42">
            <w:pPr>
              <w:spacing w:after="0" w:line="240" w:lineRule="auto"/>
              <w:jc w:val="right"/>
              <w:rPr>
                <w:rFonts w:ascii="Arial" w:eastAsia="Times New Roman" w:hAnsi="Arial" w:cs="Arial"/>
                <w:b/>
                <w:bCs/>
                <w:color w:val="0B3040"/>
                <w:lang w:eastAsia="en-GB"/>
              </w:rPr>
            </w:pPr>
            <w:r w:rsidRPr="007E5852">
              <w:rPr>
                <w:rFonts w:ascii="Arial" w:eastAsia="Times New Roman" w:hAnsi="Arial" w:cs="Arial"/>
                <w:b/>
                <w:bCs/>
                <w:color w:val="0B3040"/>
                <w:lang w:eastAsia="en-GB"/>
              </w:rPr>
              <w:t>1</w:t>
            </w:r>
          </w:p>
        </w:tc>
        <w:tc>
          <w:tcPr>
            <w:tcW w:w="1410" w:type="dxa"/>
            <w:tcBorders>
              <w:top w:val="single" w:sz="8" w:space="0" w:color="auto"/>
              <w:left w:val="nil"/>
              <w:bottom w:val="single" w:sz="8" w:space="0" w:color="FFFFFF" w:themeColor="background1"/>
              <w:right w:val="single" w:sz="8" w:space="0" w:color="auto"/>
            </w:tcBorders>
            <w:shd w:val="clear" w:color="auto" w:fill="A6C9EC"/>
          </w:tcPr>
          <w:p w14:paraId="1EEC5C1A" w14:textId="77777777" w:rsidR="007A4F42" w:rsidRPr="007E5852" w:rsidRDefault="007A4F42">
            <w:pPr>
              <w:spacing w:after="0" w:line="240" w:lineRule="auto"/>
              <w:jc w:val="right"/>
              <w:rPr>
                <w:rFonts w:ascii="Arial" w:eastAsia="Times New Roman" w:hAnsi="Arial" w:cs="Arial"/>
                <w:b/>
                <w:bCs/>
                <w:color w:val="0B3040"/>
                <w:lang w:eastAsia="en-GB"/>
              </w:rPr>
            </w:pPr>
          </w:p>
        </w:tc>
      </w:tr>
      <w:tr w:rsidR="007A4F42" w:rsidRPr="007E5852" w14:paraId="161CB7C3" w14:textId="28C18ACE" w:rsidTr="007A4F42">
        <w:trPr>
          <w:trHeight w:val="300"/>
        </w:trPr>
        <w:tc>
          <w:tcPr>
            <w:tcW w:w="4056" w:type="dxa"/>
            <w:tcBorders>
              <w:top w:val="nil"/>
              <w:left w:val="single" w:sz="8" w:space="0" w:color="auto"/>
              <w:bottom w:val="single" w:sz="8" w:space="0" w:color="auto"/>
              <w:right w:val="single" w:sz="8" w:space="0" w:color="FFFFFF" w:themeColor="background1"/>
            </w:tcBorders>
            <w:shd w:val="clear" w:color="auto" w:fill="E9EBF5"/>
            <w:hideMark/>
          </w:tcPr>
          <w:p w14:paraId="60CDC9C1" w14:textId="77777777" w:rsidR="007A4F42" w:rsidRPr="00A87D32" w:rsidRDefault="007A4F42">
            <w:pPr>
              <w:spacing w:after="0" w:line="240" w:lineRule="auto"/>
              <w:rPr>
                <w:rFonts w:ascii="Arial" w:eastAsia="Times New Roman" w:hAnsi="Arial" w:cs="Arial"/>
                <w:b/>
                <w:bCs/>
                <w:color w:val="0B3040"/>
                <w:sz w:val="24"/>
                <w:szCs w:val="24"/>
                <w:lang w:eastAsia="en-GB"/>
              </w:rPr>
            </w:pPr>
            <w:r w:rsidRPr="00A87D32">
              <w:rPr>
                <w:rFonts w:ascii="Arial" w:eastAsia="Times New Roman" w:hAnsi="Arial" w:cs="Arial"/>
                <w:b/>
                <w:bCs/>
                <w:color w:val="0B3040"/>
                <w:sz w:val="24"/>
                <w:szCs w:val="24"/>
                <w:lang w:eastAsia="en-GB"/>
              </w:rPr>
              <w:t>Maladministration </w:t>
            </w:r>
          </w:p>
        </w:tc>
        <w:tc>
          <w:tcPr>
            <w:tcW w:w="1888" w:type="dxa"/>
            <w:tcBorders>
              <w:top w:val="nil"/>
              <w:left w:val="nil"/>
              <w:bottom w:val="single" w:sz="8" w:space="0" w:color="auto"/>
              <w:right w:val="single" w:sz="8" w:space="0" w:color="FFFFFF" w:themeColor="background1"/>
            </w:tcBorders>
            <w:shd w:val="clear" w:color="auto" w:fill="E9EBF5"/>
            <w:hideMark/>
          </w:tcPr>
          <w:p w14:paraId="51C1E15B" w14:textId="77777777" w:rsidR="007A4F42" w:rsidRPr="00A87D32" w:rsidRDefault="007A4F42">
            <w:pPr>
              <w:spacing w:after="0" w:line="240" w:lineRule="auto"/>
              <w:jc w:val="right"/>
              <w:rPr>
                <w:rFonts w:ascii="Arial" w:eastAsia="Times New Roman" w:hAnsi="Arial" w:cs="Arial"/>
                <w:b/>
                <w:bCs/>
                <w:color w:val="0B3040"/>
                <w:sz w:val="24"/>
                <w:szCs w:val="24"/>
                <w:lang w:eastAsia="en-GB"/>
              </w:rPr>
            </w:pPr>
            <w:r w:rsidRPr="00A87D32">
              <w:rPr>
                <w:rFonts w:ascii="Arial" w:eastAsia="Times New Roman" w:hAnsi="Arial" w:cs="Arial"/>
                <w:b/>
                <w:bCs/>
                <w:color w:val="0B3040"/>
                <w:sz w:val="24"/>
                <w:szCs w:val="24"/>
                <w:lang w:eastAsia="en-GB"/>
              </w:rPr>
              <w:t>18</w:t>
            </w:r>
          </w:p>
        </w:tc>
        <w:tc>
          <w:tcPr>
            <w:tcW w:w="1410" w:type="dxa"/>
            <w:tcBorders>
              <w:top w:val="nil"/>
              <w:left w:val="nil"/>
              <w:bottom w:val="single" w:sz="8" w:space="0" w:color="auto"/>
              <w:right w:val="single" w:sz="8" w:space="0" w:color="auto"/>
            </w:tcBorders>
            <w:shd w:val="clear" w:color="auto" w:fill="A6C9EC"/>
            <w:hideMark/>
          </w:tcPr>
          <w:p w14:paraId="15EF3DA6" w14:textId="77777777" w:rsidR="007A4F42" w:rsidRPr="00A87D32" w:rsidRDefault="007A4F42">
            <w:pPr>
              <w:spacing w:after="0" w:line="240" w:lineRule="auto"/>
              <w:jc w:val="right"/>
              <w:rPr>
                <w:rFonts w:ascii="Arial" w:eastAsia="Times New Roman" w:hAnsi="Arial" w:cs="Arial"/>
                <w:b/>
                <w:bCs/>
                <w:color w:val="0B3040"/>
                <w:sz w:val="24"/>
                <w:szCs w:val="24"/>
                <w:lang w:eastAsia="en-GB"/>
              </w:rPr>
            </w:pPr>
            <w:r w:rsidRPr="00A87D32">
              <w:rPr>
                <w:rFonts w:ascii="Arial" w:eastAsia="Times New Roman" w:hAnsi="Arial" w:cs="Arial"/>
                <w:b/>
                <w:bCs/>
                <w:color w:val="0B3040"/>
                <w:sz w:val="24"/>
                <w:szCs w:val="24"/>
                <w:lang w:eastAsia="en-GB"/>
              </w:rPr>
              <w:t>34</w:t>
            </w:r>
          </w:p>
        </w:tc>
        <w:tc>
          <w:tcPr>
            <w:tcW w:w="1410" w:type="dxa"/>
            <w:tcBorders>
              <w:top w:val="nil"/>
              <w:left w:val="nil"/>
              <w:bottom w:val="single" w:sz="8" w:space="0" w:color="auto"/>
              <w:right w:val="single" w:sz="8" w:space="0" w:color="auto"/>
            </w:tcBorders>
            <w:shd w:val="clear" w:color="auto" w:fill="A6C9EC"/>
          </w:tcPr>
          <w:p w14:paraId="23F6CD1D" w14:textId="28349DBD" w:rsidR="007A4F42" w:rsidRPr="00A87D32" w:rsidRDefault="00006CDD">
            <w:pPr>
              <w:spacing w:after="0" w:line="240" w:lineRule="auto"/>
              <w:jc w:val="right"/>
              <w:rPr>
                <w:rFonts w:ascii="Arial" w:eastAsia="Times New Roman" w:hAnsi="Arial" w:cs="Arial"/>
                <w:b/>
                <w:bCs/>
                <w:color w:val="0B3040"/>
                <w:sz w:val="24"/>
                <w:szCs w:val="24"/>
                <w:lang w:eastAsia="en-GB"/>
              </w:rPr>
            </w:pPr>
            <w:r w:rsidRPr="49EAD01B">
              <w:rPr>
                <w:rFonts w:ascii="Arial" w:eastAsia="Times New Roman" w:hAnsi="Arial" w:cs="Arial"/>
                <w:b/>
                <w:bCs/>
                <w:color w:val="0B3040"/>
                <w:sz w:val="24"/>
                <w:szCs w:val="24"/>
                <w:lang w:eastAsia="en-GB"/>
              </w:rPr>
              <w:t>8</w:t>
            </w:r>
            <w:r w:rsidR="4D05BDF2" w:rsidRPr="49EAD01B">
              <w:rPr>
                <w:rFonts w:ascii="Arial" w:eastAsia="Times New Roman" w:hAnsi="Arial" w:cs="Arial"/>
                <w:b/>
                <w:bCs/>
                <w:color w:val="0B3040"/>
                <w:sz w:val="24"/>
                <w:szCs w:val="24"/>
                <w:lang w:eastAsia="en-GB"/>
              </w:rPr>
              <w:t>9</w:t>
            </w:r>
            <w:r w:rsidR="00D463D5" w:rsidRPr="00A87D32">
              <w:rPr>
                <w:rFonts w:ascii="Arial" w:eastAsia="Times New Roman" w:hAnsi="Arial" w:cs="Arial"/>
                <w:b/>
                <w:bCs/>
                <w:color w:val="0B3040"/>
                <w:sz w:val="24"/>
                <w:szCs w:val="24"/>
                <w:lang w:eastAsia="en-GB"/>
              </w:rPr>
              <w:t>%</w:t>
            </w:r>
          </w:p>
        </w:tc>
      </w:tr>
      <w:tr w:rsidR="007A4F42" w:rsidRPr="007E5852" w14:paraId="3EA68842" w14:textId="6878F447" w:rsidTr="007A4F42">
        <w:trPr>
          <w:trHeight w:val="300"/>
        </w:trPr>
        <w:tc>
          <w:tcPr>
            <w:tcW w:w="4056" w:type="dxa"/>
            <w:tcBorders>
              <w:top w:val="nil"/>
              <w:left w:val="single" w:sz="8" w:space="0" w:color="auto"/>
              <w:bottom w:val="single" w:sz="8" w:space="0" w:color="FFFFFF" w:themeColor="background1"/>
              <w:right w:val="single" w:sz="8" w:space="0" w:color="FFFFFF" w:themeColor="background1"/>
            </w:tcBorders>
            <w:shd w:val="clear" w:color="auto" w:fill="E9EBF5"/>
            <w:hideMark/>
          </w:tcPr>
          <w:p w14:paraId="66C27EFE" w14:textId="77777777" w:rsidR="007A4F42" w:rsidRPr="007E5852" w:rsidRDefault="007A4F42">
            <w:pPr>
              <w:spacing w:after="0" w:line="240" w:lineRule="auto"/>
              <w:rPr>
                <w:rFonts w:ascii="Arial" w:eastAsia="Times New Roman" w:hAnsi="Arial" w:cs="Arial"/>
                <w:color w:val="003366"/>
                <w:lang w:eastAsia="en-GB"/>
              </w:rPr>
            </w:pPr>
            <w:r w:rsidRPr="007E5852">
              <w:rPr>
                <w:rFonts w:ascii="Arial" w:eastAsia="Times New Roman" w:hAnsi="Arial" w:cs="Arial"/>
                <w:color w:val="003366"/>
                <w:lang w:eastAsia="en-GB"/>
              </w:rPr>
              <w:t>Service Failure </w:t>
            </w:r>
          </w:p>
        </w:tc>
        <w:tc>
          <w:tcPr>
            <w:tcW w:w="1888" w:type="dxa"/>
            <w:tcBorders>
              <w:top w:val="nil"/>
              <w:left w:val="nil"/>
              <w:bottom w:val="single" w:sz="8" w:space="0" w:color="FFFFFF" w:themeColor="background1"/>
              <w:right w:val="single" w:sz="8" w:space="0" w:color="FFFFFF" w:themeColor="background1"/>
            </w:tcBorders>
            <w:shd w:val="clear" w:color="auto" w:fill="E9EBF5"/>
            <w:hideMark/>
          </w:tcPr>
          <w:p w14:paraId="4E8EB73B" w14:textId="77777777" w:rsidR="007A4F42" w:rsidRPr="007E5852" w:rsidRDefault="007A4F42">
            <w:pPr>
              <w:spacing w:after="0" w:line="240" w:lineRule="auto"/>
              <w:jc w:val="right"/>
              <w:rPr>
                <w:rFonts w:ascii="Arial" w:eastAsia="Times New Roman" w:hAnsi="Arial" w:cs="Arial"/>
                <w:color w:val="003366"/>
                <w:lang w:eastAsia="en-GB"/>
              </w:rPr>
            </w:pPr>
            <w:r w:rsidRPr="007E5852">
              <w:rPr>
                <w:rFonts w:ascii="Arial" w:eastAsia="Times New Roman" w:hAnsi="Arial" w:cs="Arial"/>
                <w:color w:val="003366"/>
                <w:lang w:eastAsia="en-GB"/>
              </w:rPr>
              <w:t>9</w:t>
            </w:r>
          </w:p>
        </w:tc>
        <w:tc>
          <w:tcPr>
            <w:tcW w:w="1410" w:type="dxa"/>
            <w:tcBorders>
              <w:top w:val="nil"/>
              <w:left w:val="nil"/>
              <w:bottom w:val="single" w:sz="8" w:space="0" w:color="FFFFFF" w:themeColor="background1"/>
              <w:right w:val="single" w:sz="8" w:space="0" w:color="auto"/>
            </w:tcBorders>
            <w:shd w:val="clear" w:color="auto" w:fill="A6C9EC"/>
            <w:hideMark/>
          </w:tcPr>
          <w:p w14:paraId="54182DEC" w14:textId="77777777" w:rsidR="007A4F42" w:rsidRPr="007E5852" w:rsidRDefault="007A4F42">
            <w:pPr>
              <w:spacing w:after="0" w:line="240" w:lineRule="auto"/>
              <w:jc w:val="right"/>
              <w:rPr>
                <w:rFonts w:ascii="Arial" w:eastAsia="Times New Roman" w:hAnsi="Arial" w:cs="Arial"/>
                <w:b/>
                <w:bCs/>
                <w:color w:val="003366"/>
                <w:lang w:eastAsia="en-GB"/>
              </w:rPr>
            </w:pPr>
            <w:r w:rsidRPr="007E5852">
              <w:rPr>
                <w:rFonts w:ascii="Arial" w:eastAsia="Times New Roman" w:hAnsi="Arial" w:cs="Arial"/>
                <w:b/>
                <w:bCs/>
                <w:color w:val="003366"/>
                <w:lang w:eastAsia="en-GB"/>
              </w:rPr>
              <w:t>6</w:t>
            </w:r>
          </w:p>
        </w:tc>
        <w:tc>
          <w:tcPr>
            <w:tcW w:w="1410" w:type="dxa"/>
            <w:tcBorders>
              <w:top w:val="nil"/>
              <w:left w:val="nil"/>
              <w:bottom w:val="single" w:sz="8" w:space="0" w:color="FFFFFF" w:themeColor="background1"/>
              <w:right w:val="single" w:sz="8" w:space="0" w:color="auto"/>
            </w:tcBorders>
            <w:shd w:val="clear" w:color="auto" w:fill="A6C9EC"/>
          </w:tcPr>
          <w:p w14:paraId="03402B27" w14:textId="77777777" w:rsidR="007A4F42" w:rsidRPr="007E5852" w:rsidRDefault="007A4F42">
            <w:pPr>
              <w:spacing w:after="0" w:line="240" w:lineRule="auto"/>
              <w:jc w:val="right"/>
              <w:rPr>
                <w:rFonts w:ascii="Arial" w:eastAsia="Times New Roman" w:hAnsi="Arial" w:cs="Arial"/>
                <w:b/>
                <w:bCs/>
                <w:color w:val="003366"/>
                <w:lang w:eastAsia="en-GB"/>
              </w:rPr>
            </w:pPr>
          </w:p>
        </w:tc>
      </w:tr>
      <w:tr w:rsidR="007A4F42" w:rsidRPr="007E5852" w14:paraId="0E9E19D4" w14:textId="74165484" w:rsidTr="007A4F42">
        <w:trPr>
          <w:trHeight w:val="300"/>
        </w:trPr>
        <w:tc>
          <w:tcPr>
            <w:tcW w:w="4056" w:type="dxa"/>
            <w:tcBorders>
              <w:top w:val="nil"/>
              <w:left w:val="single" w:sz="8" w:space="0" w:color="auto"/>
              <w:bottom w:val="single" w:sz="8" w:space="0" w:color="FFFFFF" w:themeColor="background1"/>
              <w:right w:val="single" w:sz="8" w:space="0" w:color="FFFFFF" w:themeColor="background1"/>
            </w:tcBorders>
            <w:shd w:val="clear" w:color="auto" w:fill="E9EBF5"/>
            <w:hideMark/>
          </w:tcPr>
          <w:p w14:paraId="15C6176F" w14:textId="77777777" w:rsidR="007A4F42" w:rsidRPr="007E5852" w:rsidRDefault="007A4F42">
            <w:pPr>
              <w:spacing w:after="0" w:line="240" w:lineRule="auto"/>
              <w:rPr>
                <w:rFonts w:ascii="Arial" w:eastAsia="Times New Roman" w:hAnsi="Arial" w:cs="Arial"/>
                <w:color w:val="003366"/>
                <w:lang w:eastAsia="en-GB"/>
              </w:rPr>
            </w:pPr>
            <w:r w:rsidRPr="007E5852">
              <w:rPr>
                <w:rFonts w:ascii="Arial" w:eastAsia="Times New Roman" w:hAnsi="Arial" w:cs="Arial"/>
                <w:color w:val="003366"/>
                <w:lang w:eastAsia="en-GB"/>
              </w:rPr>
              <w:t>No maladministration </w:t>
            </w:r>
          </w:p>
        </w:tc>
        <w:tc>
          <w:tcPr>
            <w:tcW w:w="1888" w:type="dxa"/>
            <w:tcBorders>
              <w:top w:val="nil"/>
              <w:left w:val="nil"/>
              <w:bottom w:val="single" w:sz="8" w:space="0" w:color="FFFFFF" w:themeColor="background1"/>
              <w:right w:val="single" w:sz="8" w:space="0" w:color="FFFFFF" w:themeColor="background1"/>
            </w:tcBorders>
            <w:shd w:val="clear" w:color="auto" w:fill="E9EBF5"/>
            <w:hideMark/>
          </w:tcPr>
          <w:p w14:paraId="6B7DAD6D" w14:textId="77777777" w:rsidR="007A4F42" w:rsidRPr="007E5852" w:rsidRDefault="007A4F42">
            <w:pPr>
              <w:spacing w:after="0" w:line="240" w:lineRule="auto"/>
              <w:jc w:val="right"/>
              <w:rPr>
                <w:rFonts w:ascii="Arial" w:eastAsia="Times New Roman" w:hAnsi="Arial" w:cs="Arial"/>
                <w:color w:val="003366"/>
                <w:lang w:eastAsia="en-GB"/>
              </w:rPr>
            </w:pPr>
            <w:r w:rsidRPr="007E5852">
              <w:rPr>
                <w:rFonts w:ascii="Arial" w:eastAsia="Times New Roman" w:hAnsi="Arial" w:cs="Arial"/>
                <w:color w:val="003366"/>
                <w:lang w:eastAsia="en-GB"/>
              </w:rPr>
              <w:t>2</w:t>
            </w:r>
          </w:p>
        </w:tc>
        <w:tc>
          <w:tcPr>
            <w:tcW w:w="1410" w:type="dxa"/>
            <w:tcBorders>
              <w:top w:val="nil"/>
              <w:left w:val="nil"/>
              <w:bottom w:val="single" w:sz="8" w:space="0" w:color="FFFFFF" w:themeColor="background1"/>
              <w:right w:val="single" w:sz="8" w:space="0" w:color="auto"/>
            </w:tcBorders>
            <w:shd w:val="clear" w:color="auto" w:fill="A6C9EC"/>
            <w:hideMark/>
          </w:tcPr>
          <w:p w14:paraId="4F731FF7" w14:textId="77777777" w:rsidR="007A4F42" w:rsidRPr="007E5852" w:rsidRDefault="007A4F42">
            <w:pPr>
              <w:spacing w:after="0" w:line="240" w:lineRule="auto"/>
              <w:jc w:val="right"/>
              <w:rPr>
                <w:rFonts w:ascii="Arial" w:eastAsia="Times New Roman" w:hAnsi="Arial" w:cs="Arial"/>
                <w:b/>
                <w:bCs/>
                <w:color w:val="003366"/>
                <w:lang w:eastAsia="en-GB"/>
              </w:rPr>
            </w:pPr>
            <w:r w:rsidRPr="007E5852">
              <w:rPr>
                <w:rFonts w:ascii="Arial" w:eastAsia="Times New Roman" w:hAnsi="Arial" w:cs="Arial"/>
                <w:b/>
                <w:bCs/>
                <w:color w:val="003366"/>
                <w:lang w:eastAsia="en-GB"/>
              </w:rPr>
              <w:t>4</w:t>
            </w:r>
          </w:p>
        </w:tc>
        <w:tc>
          <w:tcPr>
            <w:tcW w:w="1410" w:type="dxa"/>
            <w:tcBorders>
              <w:top w:val="nil"/>
              <w:left w:val="nil"/>
              <w:bottom w:val="single" w:sz="8" w:space="0" w:color="FFFFFF" w:themeColor="background1"/>
              <w:right w:val="single" w:sz="8" w:space="0" w:color="auto"/>
            </w:tcBorders>
            <w:shd w:val="clear" w:color="auto" w:fill="A6C9EC"/>
          </w:tcPr>
          <w:p w14:paraId="17B5421E" w14:textId="77777777" w:rsidR="007A4F42" w:rsidRPr="007E5852" w:rsidRDefault="007A4F42">
            <w:pPr>
              <w:spacing w:after="0" w:line="240" w:lineRule="auto"/>
              <w:jc w:val="right"/>
              <w:rPr>
                <w:rFonts w:ascii="Arial" w:eastAsia="Times New Roman" w:hAnsi="Arial" w:cs="Arial"/>
                <w:b/>
                <w:bCs/>
                <w:color w:val="003366"/>
                <w:lang w:eastAsia="en-GB"/>
              </w:rPr>
            </w:pPr>
          </w:p>
        </w:tc>
      </w:tr>
      <w:tr w:rsidR="007A4F42" w:rsidRPr="007E5852" w14:paraId="653BECD5" w14:textId="4983671A" w:rsidTr="007A4F42">
        <w:trPr>
          <w:trHeight w:val="300"/>
        </w:trPr>
        <w:tc>
          <w:tcPr>
            <w:tcW w:w="4056" w:type="dxa"/>
            <w:tcBorders>
              <w:top w:val="nil"/>
              <w:left w:val="single" w:sz="8" w:space="0" w:color="auto"/>
              <w:bottom w:val="single" w:sz="8" w:space="0" w:color="FFFFFF" w:themeColor="background1"/>
              <w:right w:val="single" w:sz="8" w:space="0" w:color="FFFFFF" w:themeColor="background1"/>
            </w:tcBorders>
            <w:shd w:val="clear" w:color="auto" w:fill="E9EBF5"/>
            <w:hideMark/>
          </w:tcPr>
          <w:p w14:paraId="62519E59" w14:textId="77777777" w:rsidR="007A4F42" w:rsidRPr="007E5852" w:rsidRDefault="007A4F42">
            <w:pPr>
              <w:spacing w:after="0" w:line="240" w:lineRule="auto"/>
              <w:rPr>
                <w:rFonts w:ascii="Arial" w:eastAsia="Times New Roman" w:hAnsi="Arial" w:cs="Arial"/>
                <w:color w:val="003366"/>
                <w:lang w:eastAsia="en-GB"/>
              </w:rPr>
            </w:pPr>
            <w:r w:rsidRPr="007E5852">
              <w:rPr>
                <w:rFonts w:ascii="Arial" w:eastAsia="Times New Roman" w:hAnsi="Arial" w:cs="Arial"/>
                <w:color w:val="003366"/>
                <w:lang w:eastAsia="en-GB"/>
              </w:rPr>
              <w:t>Reasonable offer of redress </w:t>
            </w:r>
          </w:p>
        </w:tc>
        <w:tc>
          <w:tcPr>
            <w:tcW w:w="1888" w:type="dxa"/>
            <w:tcBorders>
              <w:top w:val="nil"/>
              <w:left w:val="nil"/>
              <w:bottom w:val="single" w:sz="8" w:space="0" w:color="FFFFFF" w:themeColor="background1"/>
              <w:right w:val="single" w:sz="8" w:space="0" w:color="FFFFFF" w:themeColor="background1"/>
            </w:tcBorders>
            <w:shd w:val="clear" w:color="auto" w:fill="E9EBF5"/>
            <w:hideMark/>
          </w:tcPr>
          <w:p w14:paraId="7034AF58" w14:textId="77777777" w:rsidR="007A4F42" w:rsidRPr="007E5852" w:rsidRDefault="007A4F42">
            <w:pPr>
              <w:spacing w:after="0" w:line="240" w:lineRule="auto"/>
              <w:jc w:val="right"/>
              <w:rPr>
                <w:rFonts w:ascii="Arial" w:eastAsia="Times New Roman" w:hAnsi="Arial" w:cs="Arial"/>
                <w:color w:val="003366"/>
                <w:lang w:eastAsia="en-GB"/>
              </w:rPr>
            </w:pPr>
            <w:r w:rsidRPr="007E5852">
              <w:rPr>
                <w:rFonts w:ascii="Arial" w:eastAsia="Times New Roman" w:hAnsi="Arial" w:cs="Arial"/>
                <w:color w:val="003366"/>
                <w:lang w:eastAsia="en-GB"/>
              </w:rPr>
              <w:t>4</w:t>
            </w:r>
          </w:p>
        </w:tc>
        <w:tc>
          <w:tcPr>
            <w:tcW w:w="1410" w:type="dxa"/>
            <w:tcBorders>
              <w:top w:val="nil"/>
              <w:left w:val="nil"/>
              <w:bottom w:val="single" w:sz="8" w:space="0" w:color="FFFFFF" w:themeColor="background1"/>
              <w:right w:val="single" w:sz="8" w:space="0" w:color="auto"/>
            </w:tcBorders>
            <w:shd w:val="clear" w:color="auto" w:fill="A6C9EC"/>
            <w:hideMark/>
          </w:tcPr>
          <w:p w14:paraId="3037BC34" w14:textId="77777777" w:rsidR="007A4F42" w:rsidRPr="007E5852" w:rsidRDefault="007A4F42">
            <w:pPr>
              <w:spacing w:after="0" w:line="240" w:lineRule="auto"/>
              <w:jc w:val="right"/>
              <w:rPr>
                <w:rFonts w:ascii="Arial" w:eastAsia="Times New Roman" w:hAnsi="Arial" w:cs="Arial"/>
                <w:b/>
                <w:bCs/>
                <w:color w:val="003366"/>
                <w:lang w:eastAsia="en-GB"/>
              </w:rPr>
            </w:pPr>
            <w:r w:rsidRPr="007E5852">
              <w:rPr>
                <w:rFonts w:ascii="Arial" w:eastAsia="Times New Roman" w:hAnsi="Arial" w:cs="Arial"/>
                <w:b/>
                <w:bCs/>
                <w:color w:val="003366"/>
                <w:lang w:eastAsia="en-GB"/>
              </w:rPr>
              <w:t>4</w:t>
            </w:r>
          </w:p>
        </w:tc>
        <w:tc>
          <w:tcPr>
            <w:tcW w:w="1410" w:type="dxa"/>
            <w:tcBorders>
              <w:top w:val="nil"/>
              <w:left w:val="nil"/>
              <w:bottom w:val="single" w:sz="8" w:space="0" w:color="FFFFFF" w:themeColor="background1"/>
              <w:right w:val="single" w:sz="8" w:space="0" w:color="auto"/>
            </w:tcBorders>
            <w:shd w:val="clear" w:color="auto" w:fill="A6C9EC"/>
          </w:tcPr>
          <w:p w14:paraId="5117281C" w14:textId="77777777" w:rsidR="007A4F42" w:rsidRPr="007E5852" w:rsidRDefault="007A4F42">
            <w:pPr>
              <w:spacing w:after="0" w:line="240" w:lineRule="auto"/>
              <w:jc w:val="right"/>
              <w:rPr>
                <w:rFonts w:ascii="Arial" w:eastAsia="Times New Roman" w:hAnsi="Arial" w:cs="Arial"/>
                <w:b/>
                <w:bCs/>
                <w:color w:val="003366"/>
                <w:lang w:eastAsia="en-GB"/>
              </w:rPr>
            </w:pPr>
          </w:p>
        </w:tc>
      </w:tr>
      <w:tr w:rsidR="007A4F42" w:rsidRPr="007E5852" w14:paraId="0853552F" w14:textId="6B300125" w:rsidTr="007A4F42">
        <w:trPr>
          <w:trHeight w:val="300"/>
        </w:trPr>
        <w:tc>
          <w:tcPr>
            <w:tcW w:w="4056" w:type="dxa"/>
            <w:tcBorders>
              <w:top w:val="nil"/>
              <w:left w:val="single" w:sz="8" w:space="0" w:color="auto"/>
              <w:bottom w:val="nil"/>
              <w:right w:val="single" w:sz="8" w:space="0" w:color="FFFFFF" w:themeColor="background1"/>
            </w:tcBorders>
            <w:shd w:val="clear" w:color="auto" w:fill="E9EBF5"/>
            <w:hideMark/>
          </w:tcPr>
          <w:p w14:paraId="46F98E55" w14:textId="77777777" w:rsidR="007A4F42" w:rsidRPr="007E5852" w:rsidRDefault="007A4F42">
            <w:pPr>
              <w:spacing w:after="0" w:line="240" w:lineRule="auto"/>
              <w:rPr>
                <w:rFonts w:ascii="Arial" w:eastAsia="Times New Roman" w:hAnsi="Arial" w:cs="Arial"/>
                <w:color w:val="003366"/>
                <w:lang w:eastAsia="en-GB"/>
              </w:rPr>
            </w:pPr>
            <w:r w:rsidRPr="007E5852">
              <w:rPr>
                <w:rFonts w:ascii="Arial" w:eastAsia="Times New Roman" w:hAnsi="Arial" w:cs="Arial"/>
                <w:color w:val="003366"/>
                <w:lang w:eastAsia="en-GB"/>
              </w:rPr>
              <w:t>Outside Services Jurisdiction</w:t>
            </w:r>
          </w:p>
        </w:tc>
        <w:tc>
          <w:tcPr>
            <w:tcW w:w="1888" w:type="dxa"/>
            <w:tcBorders>
              <w:top w:val="nil"/>
              <w:left w:val="nil"/>
              <w:bottom w:val="nil"/>
              <w:right w:val="single" w:sz="8" w:space="0" w:color="FFFFFF" w:themeColor="background1"/>
            </w:tcBorders>
            <w:shd w:val="clear" w:color="auto" w:fill="E9EBF5"/>
            <w:hideMark/>
          </w:tcPr>
          <w:p w14:paraId="6ED61C62" w14:textId="77777777" w:rsidR="007A4F42" w:rsidRPr="007E5852" w:rsidRDefault="007A4F42">
            <w:pPr>
              <w:spacing w:after="0" w:line="240" w:lineRule="auto"/>
              <w:jc w:val="right"/>
              <w:rPr>
                <w:rFonts w:ascii="Arial" w:eastAsia="Times New Roman" w:hAnsi="Arial" w:cs="Arial"/>
                <w:color w:val="003366"/>
                <w:lang w:eastAsia="en-GB"/>
              </w:rPr>
            </w:pPr>
            <w:r w:rsidRPr="007E5852">
              <w:rPr>
                <w:rFonts w:ascii="Arial" w:eastAsia="Times New Roman" w:hAnsi="Arial" w:cs="Arial"/>
                <w:color w:val="003366"/>
                <w:lang w:eastAsia="en-GB"/>
              </w:rPr>
              <w:t>3</w:t>
            </w:r>
          </w:p>
        </w:tc>
        <w:tc>
          <w:tcPr>
            <w:tcW w:w="1410" w:type="dxa"/>
            <w:tcBorders>
              <w:top w:val="nil"/>
              <w:left w:val="nil"/>
              <w:bottom w:val="nil"/>
              <w:right w:val="single" w:sz="8" w:space="0" w:color="auto"/>
            </w:tcBorders>
            <w:shd w:val="clear" w:color="auto" w:fill="A6C9EC"/>
            <w:hideMark/>
          </w:tcPr>
          <w:p w14:paraId="270BBCB6" w14:textId="77777777" w:rsidR="007A4F42" w:rsidRPr="007E5852" w:rsidRDefault="007A4F42">
            <w:pPr>
              <w:spacing w:after="0" w:line="240" w:lineRule="auto"/>
              <w:jc w:val="right"/>
              <w:rPr>
                <w:rFonts w:ascii="Arial" w:eastAsia="Times New Roman" w:hAnsi="Arial" w:cs="Arial"/>
                <w:b/>
                <w:bCs/>
                <w:color w:val="003366"/>
                <w:lang w:eastAsia="en-GB"/>
              </w:rPr>
            </w:pPr>
            <w:r w:rsidRPr="007E5852">
              <w:rPr>
                <w:rFonts w:ascii="Arial" w:eastAsia="Times New Roman" w:hAnsi="Arial" w:cs="Arial"/>
                <w:b/>
                <w:bCs/>
                <w:color w:val="003366"/>
                <w:lang w:eastAsia="en-GB"/>
              </w:rPr>
              <w:t>1</w:t>
            </w:r>
          </w:p>
        </w:tc>
        <w:tc>
          <w:tcPr>
            <w:tcW w:w="1410" w:type="dxa"/>
            <w:tcBorders>
              <w:top w:val="nil"/>
              <w:left w:val="nil"/>
              <w:bottom w:val="nil"/>
              <w:right w:val="single" w:sz="8" w:space="0" w:color="auto"/>
            </w:tcBorders>
            <w:shd w:val="clear" w:color="auto" w:fill="A6C9EC"/>
          </w:tcPr>
          <w:p w14:paraId="2BA8D919" w14:textId="77777777" w:rsidR="007A4F42" w:rsidRPr="007E5852" w:rsidRDefault="007A4F42">
            <w:pPr>
              <w:spacing w:after="0" w:line="240" w:lineRule="auto"/>
              <w:jc w:val="right"/>
              <w:rPr>
                <w:rFonts w:ascii="Arial" w:eastAsia="Times New Roman" w:hAnsi="Arial" w:cs="Arial"/>
                <w:b/>
                <w:bCs/>
                <w:color w:val="003366"/>
                <w:lang w:eastAsia="en-GB"/>
              </w:rPr>
            </w:pPr>
          </w:p>
        </w:tc>
      </w:tr>
      <w:tr w:rsidR="007A4F42" w:rsidRPr="007E5852" w14:paraId="0F02246B" w14:textId="6D01E1B1" w:rsidTr="007A4F42">
        <w:trPr>
          <w:trHeight w:val="300"/>
        </w:trPr>
        <w:tc>
          <w:tcPr>
            <w:tcW w:w="4056" w:type="dxa"/>
            <w:tcBorders>
              <w:top w:val="single" w:sz="8" w:space="0" w:color="auto"/>
              <w:left w:val="single" w:sz="8" w:space="0" w:color="auto"/>
              <w:bottom w:val="single" w:sz="8" w:space="0" w:color="auto"/>
              <w:right w:val="single" w:sz="8" w:space="0" w:color="FFFFFF" w:themeColor="background1"/>
            </w:tcBorders>
            <w:shd w:val="clear" w:color="auto" w:fill="E9EBF5"/>
            <w:hideMark/>
          </w:tcPr>
          <w:p w14:paraId="7FF78EFD" w14:textId="77777777" w:rsidR="007A4F42" w:rsidRPr="00A87D32" w:rsidRDefault="007A4F42">
            <w:pPr>
              <w:spacing w:after="0" w:line="240" w:lineRule="auto"/>
              <w:rPr>
                <w:rFonts w:ascii="Arial" w:eastAsia="Times New Roman" w:hAnsi="Arial" w:cs="Arial"/>
                <w:b/>
                <w:bCs/>
                <w:color w:val="003366"/>
                <w:sz w:val="24"/>
                <w:szCs w:val="24"/>
                <w:lang w:eastAsia="en-GB"/>
              </w:rPr>
            </w:pPr>
            <w:r w:rsidRPr="00A87D32">
              <w:rPr>
                <w:rFonts w:ascii="Arial" w:eastAsia="Times New Roman" w:hAnsi="Arial" w:cs="Arial"/>
                <w:b/>
                <w:bCs/>
                <w:color w:val="003366"/>
                <w:sz w:val="24"/>
                <w:szCs w:val="24"/>
                <w:lang w:eastAsia="en-GB"/>
              </w:rPr>
              <w:t xml:space="preserve">Total number of findings </w:t>
            </w:r>
          </w:p>
        </w:tc>
        <w:tc>
          <w:tcPr>
            <w:tcW w:w="1888" w:type="dxa"/>
            <w:tcBorders>
              <w:top w:val="single" w:sz="8" w:space="0" w:color="auto"/>
              <w:left w:val="nil"/>
              <w:bottom w:val="single" w:sz="8" w:space="0" w:color="auto"/>
              <w:right w:val="single" w:sz="8" w:space="0" w:color="FFFFFF" w:themeColor="background1"/>
            </w:tcBorders>
            <w:shd w:val="clear" w:color="auto" w:fill="E9EBF5"/>
            <w:hideMark/>
          </w:tcPr>
          <w:p w14:paraId="57357279" w14:textId="77777777" w:rsidR="007A4F42" w:rsidRPr="00A87D32" w:rsidRDefault="007A4F42">
            <w:pPr>
              <w:spacing w:after="0" w:line="240" w:lineRule="auto"/>
              <w:jc w:val="right"/>
              <w:rPr>
                <w:rFonts w:ascii="Arial" w:eastAsia="Times New Roman" w:hAnsi="Arial" w:cs="Arial"/>
                <w:b/>
                <w:bCs/>
                <w:color w:val="003366"/>
                <w:sz w:val="24"/>
                <w:szCs w:val="24"/>
                <w:lang w:eastAsia="en-GB"/>
              </w:rPr>
            </w:pPr>
            <w:r w:rsidRPr="00A87D32">
              <w:rPr>
                <w:rFonts w:ascii="Arial" w:eastAsia="Times New Roman" w:hAnsi="Arial" w:cs="Arial"/>
                <w:b/>
                <w:bCs/>
                <w:color w:val="003366"/>
                <w:sz w:val="24"/>
                <w:szCs w:val="24"/>
                <w:lang w:eastAsia="en-GB"/>
              </w:rPr>
              <w:t>36</w:t>
            </w:r>
          </w:p>
        </w:tc>
        <w:tc>
          <w:tcPr>
            <w:tcW w:w="1410" w:type="dxa"/>
            <w:tcBorders>
              <w:top w:val="single" w:sz="8" w:space="0" w:color="auto"/>
              <w:left w:val="nil"/>
              <w:bottom w:val="single" w:sz="8" w:space="0" w:color="auto"/>
              <w:right w:val="single" w:sz="8" w:space="0" w:color="auto"/>
            </w:tcBorders>
            <w:shd w:val="clear" w:color="auto" w:fill="A6C9EC"/>
            <w:hideMark/>
          </w:tcPr>
          <w:p w14:paraId="387581D2" w14:textId="77777777" w:rsidR="007A4F42" w:rsidRPr="00A87D32" w:rsidRDefault="007A4F42">
            <w:pPr>
              <w:spacing w:after="0" w:line="240" w:lineRule="auto"/>
              <w:jc w:val="right"/>
              <w:rPr>
                <w:rFonts w:ascii="Arial" w:eastAsia="Times New Roman" w:hAnsi="Arial" w:cs="Arial"/>
                <w:b/>
                <w:bCs/>
                <w:color w:val="003366"/>
                <w:sz w:val="24"/>
                <w:szCs w:val="24"/>
                <w:lang w:eastAsia="en-GB"/>
              </w:rPr>
            </w:pPr>
            <w:r w:rsidRPr="00A87D32">
              <w:rPr>
                <w:rFonts w:ascii="Arial" w:eastAsia="Times New Roman" w:hAnsi="Arial" w:cs="Arial"/>
                <w:b/>
                <w:bCs/>
                <w:color w:val="003366"/>
                <w:sz w:val="24"/>
                <w:szCs w:val="24"/>
                <w:lang w:eastAsia="en-GB"/>
              </w:rPr>
              <w:t>50</w:t>
            </w:r>
          </w:p>
        </w:tc>
        <w:tc>
          <w:tcPr>
            <w:tcW w:w="1410" w:type="dxa"/>
            <w:tcBorders>
              <w:top w:val="single" w:sz="8" w:space="0" w:color="auto"/>
              <w:left w:val="nil"/>
              <w:bottom w:val="single" w:sz="8" w:space="0" w:color="auto"/>
              <w:right w:val="single" w:sz="8" w:space="0" w:color="auto"/>
            </w:tcBorders>
            <w:shd w:val="clear" w:color="auto" w:fill="A6C9EC"/>
          </w:tcPr>
          <w:p w14:paraId="7C3C3770" w14:textId="151CF577" w:rsidR="007A4F42" w:rsidRPr="00A87D32" w:rsidRDefault="00D34833">
            <w:pPr>
              <w:spacing w:after="0" w:line="240" w:lineRule="auto"/>
              <w:jc w:val="right"/>
              <w:rPr>
                <w:rFonts w:ascii="Arial" w:eastAsia="Times New Roman" w:hAnsi="Arial" w:cs="Arial"/>
                <w:b/>
                <w:bCs/>
                <w:color w:val="003366"/>
                <w:sz w:val="24"/>
                <w:szCs w:val="24"/>
                <w:lang w:eastAsia="en-GB"/>
              </w:rPr>
            </w:pPr>
            <w:r w:rsidRPr="00A87D32">
              <w:rPr>
                <w:rFonts w:ascii="Arial" w:eastAsia="Times New Roman" w:hAnsi="Arial" w:cs="Arial"/>
                <w:b/>
                <w:bCs/>
                <w:color w:val="003366"/>
                <w:sz w:val="24"/>
                <w:szCs w:val="24"/>
                <w:lang w:eastAsia="en-GB"/>
              </w:rPr>
              <w:t>39</w:t>
            </w:r>
            <w:r w:rsidR="005E7905" w:rsidRPr="00A87D32">
              <w:rPr>
                <w:rFonts w:ascii="Arial" w:eastAsia="Times New Roman" w:hAnsi="Arial" w:cs="Arial"/>
                <w:b/>
                <w:bCs/>
                <w:color w:val="003366"/>
                <w:sz w:val="24"/>
                <w:szCs w:val="24"/>
                <w:lang w:eastAsia="en-GB"/>
              </w:rPr>
              <w:t>%</w:t>
            </w:r>
          </w:p>
        </w:tc>
      </w:tr>
    </w:tbl>
    <w:p w14:paraId="26BD7FAC" w14:textId="18452EDD" w:rsidR="00807BC8" w:rsidRPr="00EA797F" w:rsidRDefault="14630813" w:rsidP="00E834AA">
      <w:pPr>
        <w:spacing w:before="240" w:after="0" w:line="240" w:lineRule="auto"/>
        <w:rPr>
          <w:rFonts w:ascii="Arial" w:hAnsi="Arial" w:cs="Arial"/>
          <w:sz w:val="24"/>
          <w:szCs w:val="24"/>
        </w:rPr>
      </w:pPr>
      <w:r w:rsidRPr="00EA797F">
        <w:rPr>
          <w:rFonts w:ascii="Arial" w:eastAsia="Segoe UI" w:hAnsi="Arial" w:cs="Arial"/>
          <w:sz w:val="24"/>
          <w:szCs w:val="24"/>
        </w:rPr>
        <w:t>In 2025–26, findings of maladministration increased by 16 cases, while overall determinations increased by 14 cases.</w:t>
      </w:r>
    </w:p>
    <w:p w14:paraId="641F6627" w14:textId="32455927" w:rsidR="00807BC8" w:rsidRDefault="00807BC8" w:rsidP="0057166D">
      <w:pPr>
        <w:spacing w:after="0" w:line="240" w:lineRule="auto"/>
        <w:rPr>
          <w:rFonts w:ascii="Arial" w:eastAsia="Times New Roman" w:hAnsi="Arial" w:cs="Arial"/>
          <w:sz w:val="24"/>
          <w:szCs w:val="24"/>
          <w:lang w:eastAsia="en-GB"/>
        </w:rPr>
      </w:pPr>
    </w:p>
    <w:p w14:paraId="70A0C46B" w14:textId="3D7F9FBA" w:rsidR="005A3EAE" w:rsidRPr="0057166D" w:rsidRDefault="005A3EAE" w:rsidP="0057166D">
      <w:pPr>
        <w:spacing w:after="0" w:line="240" w:lineRule="auto"/>
        <w:rPr>
          <w:rFonts w:ascii="Arial" w:hAnsi="Arial" w:cs="Arial"/>
          <w:b/>
          <w:bCs/>
          <w:sz w:val="24"/>
          <w:szCs w:val="24"/>
        </w:rPr>
      </w:pPr>
      <w:r w:rsidRPr="007E72FE">
        <w:rPr>
          <w:rFonts w:ascii="Arial" w:eastAsia="Times New Roman" w:hAnsi="Arial" w:cs="Arial"/>
          <w:sz w:val="24"/>
          <w:szCs w:val="24"/>
          <w:lang w:eastAsia="en-GB"/>
        </w:rPr>
        <w:t>There were no Complaint Handling Failure Orders (CHFOs) issued for non-compliance in 2025</w:t>
      </w:r>
      <w:r>
        <w:rPr>
          <w:rFonts w:ascii="Arial" w:eastAsia="Times New Roman" w:hAnsi="Arial" w:cs="Arial"/>
          <w:sz w:val="24"/>
          <w:szCs w:val="24"/>
          <w:lang w:eastAsia="en-GB"/>
        </w:rPr>
        <w:t xml:space="preserve"> - </w:t>
      </w:r>
      <w:r w:rsidRPr="007E72FE">
        <w:rPr>
          <w:rFonts w:ascii="Arial" w:eastAsia="Times New Roman" w:hAnsi="Arial" w:cs="Arial"/>
          <w:sz w:val="24"/>
          <w:szCs w:val="24"/>
          <w:lang w:eastAsia="en-GB"/>
        </w:rPr>
        <w:t>26, representing an improvement compared to the previous year when one CHFO was received</w:t>
      </w:r>
      <w:r w:rsidRPr="007E72FE">
        <w:rPr>
          <w:rFonts w:ascii="Segoe UI" w:eastAsia="Times New Roman" w:hAnsi="Segoe UI" w:cs="Segoe UI"/>
          <w:sz w:val="21"/>
          <w:szCs w:val="21"/>
          <w:lang w:eastAsia="en-GB"/>
        </w:rPr>
        <w:t>.</w:t>
      </w:r>
      <w:r>
        <w:rPr>
          <w:rFonts w:ascii="Segoe UI" w:eastAsia="Times New Roman" w:hAnsi="Segoe UI" w:cs="Segoe UI"/>
          <w:sz w:val="21"/>
          <w:szCs w:val="21"/>
          <w:lang w:eastAsia="en-GB"/>
        </w:rPr>
        <w:t xml:space="preserve"> </w:t>
      </w:r>
    </w:p>
    <w:p w14:paraId="629C223F" w14:textId="77777777" w:rsidR="005A3EAE" w:rsidRDefault="005A3EAE" w:rsidP="005A3EAE">
      <w:pPr>
        <w:spacing w:after="0" w:line="300" w:lineRule="atLeast"/>
        <w:rPr>
          <w:rFonts w:ascii="Segoe UI" w:eastAsia="Times New Roman" w:hAnsi="Segoe UI" w:cs="Segoe UI"/>
          <w:sz w:val="21"/>
          <w:szCs w:val="21"/>
          <w:lang w:eastAsia="en-GB"/>
        </w:rPr>
      </w:pPr>
    </w:p>
    <w:p w14:paraId="1ADAC1F3" w14:textId="19EDAEB3" w:rsidR="005A3EAE" w:rsidRPr="00003B73" w:rsidRDefault="005A3EAE" w:rsidP="005A3EAE">
      <w:pPr>
        <w:spacing w:after="0" w:line="300" w:lineRule="atLeast"/>
        <w:rPr>
          <w:rFonts w:ascii="Arial" w:eastAsia="Times New Roman" w:hAnsi="Arial" w:cs="Arial"/>
          <w:sz w:val="24"/>
          <w:szCs w:val="24"/>
          <w:lang w:eastAsia="en-GB"/>
        </w:rPr>
      </w:pPr>
      <w:r w:rsidRPr="00003B73">
        <w:rPr>
          <w:rFonts w:ascii="Arial" w:eastAsia="Times New Roman" w:hAnsi="Arial" w:cs="Arial"/>
          <w:sz w:val="24"/>
          <w:szCs w:val="24"/>
          <w:lang w:eastAsia="en-GB"/>
        </w:rPr>
        <w:t xml:space="preserve">The Housing Management Complaints Team proactively manages Housing Ombudsman Service information requests and determinations and ensures compliance with required timescales. The team maintains active engagement with </w:t>
      </w:r>
      <w:r w:rsidR="00FE51EF">
        <w:rPr>
          <w:rFonts w:ascii="Arial" w:eastAsia="Times New Roman" w:hAnsi="Arial" w:cs="Arial"/>
          <w:sz w:val="24"/>
          <w:szCs w:val="24"/>
          <w:lang w:eastAsia="en-GB"/>
        </w:rPr>
        <w:t xml:space="preserve">the </w:t>
      </w:r>
      <w:r w:rsidR="00FE51EF" w:rsidRPr="00003B73">
        <w:rPr>
          <w:rFonts w:ascii="Arial" w:eastAsia="Times New Roman" w:hAnsi="Arial" w:cs="Arial"/>
          <w:sz w:val="24"/>
          <w:szCs w:val="24"/>
          <w:lang w:eastAsia="en-GB"/>
        </w:rPr>
        <w:t xml:space="preserve">Housing Ombudsman Service </w:t>
      </w:r>
      <w:r w:rsidRPr="00003B73">
        <w:rPr>
          <w:rFonts w:ascii="Arial" w:eastAsia="Times New Roman" w:hAnsi="Arial" w:cs="Arial"/>
          <w:sz w:val="24"/>
          <w:szCs w:val="24"/>
          <w:lang w:eastAsia="en-GB"/>
        </w:rPr>
        <w:t>to address any emerging issues, thereby reducing the risk of Complaint Handling Failure Orders</w:t>
      </w:r>
      <w:r w:rsidR="001F3A35">
        <w:rPr>
          <w:rFonts w:ascii="Arial" w:eastAsia="Times New Roman" w:hAnsi="Arial" w:cs="Arial"/>
          <w:sz w:val="24"/>
          <w:szCs w:val="24"/>
          <w:lang w:eastAsia="en-GB"/>
        </w:rPr>
        <w:t>.</w:t>
      </w:r>
    </w:p>
    <w:p w14:paraId="554F52CE" w14:textId="77777777" w:rsidR="005A3EAE" w:rsidRDefault="005A3EAE" w:rsidP="005A3EAE">
      <w:pPr>
        <w:spacing w:after="0" w:line="240" w:lineRule="auto"/>
        <w:rPr>
          <w:rFonts w:ascii="Arial" w:hAnsi="Arial" w:cs="Arial"/>
          <w:sz w:val="24"/>
          <w:szCs w:val="24"/>
        </w:rPr>
      </w:pPr>
    </w:p>
    <w:p w14:paraId="5F288645" w14:textId="436730A0" w:rsidR="005A3EAE" w:rsidRDefault="005A3EAE" w:rsidP="005A3EAE">
      <w:pPr>
        <w:spacing w:after="0" w:line="240" w:lineRule="auto"/>
        <w:rPr>
          <w:rFonts w:ascii="Arial" w:hAnsi="Arial" w:cs="Arial"/>
          <w:sz w:val="24"/>
          <w:szCs w:val="24"/>
        </w:rPr>
      </w:pPr>
      <w:r>
        <w:rPr>
          <w:rFonts w:ascii="Arial" w:hAnsi="Arial" w:cs="Arial"/>
          <w:sz w:val="24"/>
          <w:szCs w:val="24"/>
        </w:rPr>
        <w:t xml:space="preserve">We continue to utilise the determinations and information provided by the Ombudsman on sector wide issues through their ‘centre for learning’ hub. This includes reviewing Spotlight Reports and </w:t>
      </w:r>
      <w:r w:rsidRPr="008B2F1C">
        <w:rPr>
          <w:rFonts w:ascii="Arial" w:hAnsi="Arial" w:cs="Arial"/>
          <w:sz w:val="24"/>
          <w:szCs w:val="24"/>
        </w:rPr>
        <w:t>undertaking case reviews to agree further actions to deliver Ombudsm</w:t>
      </w:r>
      <w:r w:rsidR="00A56EEE">
        <w:rPr>
          <w:rFonts w:ascii="Arial" w:hAnsi="Arial" w:cs="Arial"/>
          <w:sz w:val="24"/>
          <w:szCs w:val="24"/>
        </w:rPr>
        <w:t>a</w:t>
      </w:r>
      <w:r w:rsidRPr="008B2F1C">
        <w:rPr>
          <w:rFonts w:ascii="Arial" w:hAnsi="Arial" w:cs="Arial"/>
          <w:sz w:val="24"/>
          <w:szCs w:val="24"/>
        </w:rPr>
        <w:t>n recommendations.</w:t>
      </w:r>
      <w:r>
        <w:rPr>
          <w:rFonts w:ascii="Arial" w:hAnsi="Arial" w:cs="Arial"/>
          <w:sz w:val="24"/>
          <w:szCs w:val="24"/>
        </w:rPr>
        <w:t xml:space="preserve"> </w:t>
      </w:r>
    </w:p>
    <w:p w14:paraId="30B3F250" w14:textId="77777777" w:rsidR="005A3EAE" w:rsidRDefault="005A3EAE" w:rsidP="005A3EAE">
      <w:pPr>
        <w:spacing w:after="0" w:line="240" w:lineRule="auto"/>
        <w:rPr>
          <w:rFonts w:ascii="Arial" w:hAnsi="Arial" w:cs="Arial"/>
          <w:sz w:val="24"/>
          <w:szCs w:val="24"/>
        </w:rPr>
      </w:pPr>
    </w:p>
    <w:p w14:paraId="0263BA76" w14:textId="0E6CE16A" w:rsidR="005A3EAE" w:rsidRDefault="005A3EAE" w:rsidP="005A3EAE">
      <w:pPr>
        <w:spacing w:after="0" w:line="240" w:lineRule="auto"/>
        <w:rPr>
          <w:rFonts w:ascii="Arial" w:hAnsi="Arial" w:cs="Arial"/>
          <w:sz w:val="24"/>
          <w:szCs w:val="24"/>
        </w:rPr>
      </w:pPr>
      <w:r w:rsidRPr="00AF39FC">
        <w:rPr>
          <w:rFonts w:ascii="Arial" w:hAnsi="Arial" w:cs="Arial"/>
          <w:sz w:val="24"/>
          <w:szCs w:val="24"/>
        </w:rPr>
        <w:lastRenderedPageBreak/>
        <w:t xml:space="preserve">A summary of the learnings from Housing Ombudsman determinations is included, </w:t>
      </w:r>
      <w:r w:rsidR="009D75D2" w:rsidRPr="00AF39FC">
        <w:rPr>
          <w:rFonts w:ascii="Arial" w:hAnsi="Arial" w:cs="Arial"/>
          <w:sz w:val="24"/>
          <w:szCs w:val="24"/>
        </w:rPr>
        <w:t xml:space="preserve">in </w:t>
      </w:r>
      <w:r w:rsidR="00AF39FC" w:rsidRPr="00AF39FC">
        <w:rPr>
          <w:rFonts w:ascii="Arial" w:hAnsi="Arial" w:cs="Arial"/>
          <w:sz w:val="24"/>
          <w:szCs w:val="24"/>
        </w:rPr>
        <w:t>Section</w:t>
      </w:r>
      <w:r w:rsidR="009D75D2" w:rsidRPr="00AF39FC">
        <w:rPr>
          <w:rFonts w:ascii="Arial" w:hAnsi="Arial" w:cs="Arial"/>
          <w:sz w:val="24"/>
          <w:szCs w:val="24"/>
        </w:rPr>
        <w:t xml:space="preserve"> </w:t>
      </w:r>
      <w:r w:rsidR="00AF39FC" w:rsidRPr="00AF39FC">
        <w:rPr>
          <w:rFonts w:ascii="Arial" w:hAnsi="Arial" w:cs="Arial"/>
          <w:sz w:val="24"/>
          <w:szCs w:val="24"/>
        </w:rPr>
        <w:t xml:space="preserve">4 of this report. </w:t>
      </w:r>
    </w:p>
    <w:p w14:paraId="46F4FAB6" w14:textId="77777777" w:rsidR="005A3EAE" w:rsidRDefault="005A3EAE" w:rsidP="005A3EAE">
      <w:pPr>
        <w:spacing w:after="0" w:line="240" w:lineRule="auto"/>
        <w:rPr>
          <w:rFonts w:ascii="Arial" w:hAnsi="Arial" w:cs="Arial"/>
          <w:sz w:val="24"/>
          <w:szCs w:val="24"/>
        </w:rPr>
      </w:pPr>
    </w:p>
    <w:p w14:paraId="3F42FAA7" w14:textId="77777777" w:rsidR="005A3EAE" w:rsidRDefault="005A3EAE" w:rsidP="005A3EAE">
      <w:pPr>
        <w:spacing w:after="0" w:line="240" w:lineRule="auto"/>
        <w:rPr>
          <w:rFonts w:ascii="Arial" w:hAnsi="Arial" w:cs="Arial"/>
          <w:sz w:val="24"/>
          <w:szCs w:val="24"/>
        </w:rPr>
      </w:pPr>
    </w:p>
    <w:p w14:paraId="0BA3E75F" w14:textId="77777777" w:rsidR="005A3EAE" w:rsidRDefault="005A3EAE" w:rsidP="003C3767">
      <w:pPr>
        <w:pStyle w:val="Heading1"/>
      </w:pPr>
    </w:p>
    <w:p w14:paraId="0881CCC0" w14:textId="77777777" w:rsidR="00DE6404" w:rsidRDefault="00DE6404" w:rsidP="00DE6404">
      <w:pPr>
        <w:rPr>
          <w:lang w:val="en-US"/>
        </w:rPr>
      </w:pPr>
    </w:p>
    <w:p w14:paraId="56CFA1AC" w14:textId="77777777" w:rsidR="00DE6404" w:rsidRDefault="00DE6404" w:rsidP="00DE6404">
      <w:pPr>
        <w:rPr>
          <w:lang w:val="en-US"/>
        </w:rPr>
      </w:pPr>
    </w:p>
    <w:p w14:paraId="774C1A9B" w14:textId="77777777" w:rsidR="00DE6404" w:rsidRDefault="00DE6404" w:rsidP="00DE6404">
      <w:pPr>
        <w:rPr>
          <w:lang w:val="en-US"/>
        </w:rPr>
      </w:pPr>
    </w:p>
    <w:p w14:paraId="0B861801" w14:textId="77777777" w:rsidR="00DE6404" w:rsidRPr="00DE6404" w:rsidRDefault="00DE6404" w:rsidP="00DE6404">
      <w:pPr>
        <w:rPr>
          <w:lang w:val="en-US"/>
        </w:rPr>
      </w:pPr>
    </w:p>
    <w:p w14:paraId="797102CD" w14:textId="32A9C4E0" w:rsidR="00BF34A7" w:rsidRPr="00F154A4" w:rsidRDefault="003B7F9B" w:rsidP="00DE6404">
      <w:pPr>
        <w:pStyle w:val="Heading1"/>
      </w:pPr>
      <w:bookmarkStart w:id="43" w:name="_Toc241763853"/>
      <w:bookmarkEnd w:id="35"/>
      <w:bookmarkEnd w:id="36"/>
      <w:r>
        <w:t xml:space="preserve">Section 3: </w:t>
      </w:r>
      <w:r w:rsidR="00BF34A7" w:rsidRPr="00F154A4">
        <w:t>Complaint outcomes</w:t>
      </w:r>
      <w:bookmarkEnd w:id="33"/>
      <w:bookmarkEnd w:id="34"/>
      <w:bookmarkEnd w:id="43"/>
    </w:p>
    <w:p w14:paraId="6944A904" w14:textId="77777777" w:rsidR="001B3958" w:rsidRDefault="001B3958" w:rsidP="001337E4">
      <w:pPr>
        <w:spacing w:after="0" w:line="240" w:lineRule="auto"/>
        <w:rPr>
          <w:rFonts w:ascii="Arial" w:hAnsi="Arial" w:cs="Arial"/>
          <w:sz w:val="24"/>
          <w:szCs w:val="24"/>
        </w:rPr>
      </w:pPr>
    </w:p>
    <w:p w14:paraId="13AAE92F" w14:textId="355159B5" w:rsidR="00304D2C" w:rsidRDefault="005967C5" w:rsidP="001337E4">
      <w:pPr>
        <w:spacing w:after="0" w:line="240" w:lineRule="auto"/>
        <w:rPr>
          <w:noProof/>
        </w:rPr>
      </w:pPr>
      <w:r w:rsidRPr="005967C5">
        <w:rPr>
          <w:noProof/>
        </w:rPr>
        <w:t xml:space="preserve"> </w:t>
      </w:r>
      <w:r w:rsidR="00D959C0">
        <w:rPr>
          <w:noProof/>
        </w:rPr>
        <w:drawing>
          <wp:inline distT="0" distB="0" distL="0" distR="0" wp14:anchorId="0CEB53FE" wp14:editId="04D9BD00">
            <wp:extent cx="5169144" cy="2535848"/>
            <wp:effectExtent l="0" t="0" r="12700" b="17145"/>
            <wp:docPr id="436352779" name="Chart 1" descr="Bar chart detailing the percentages of complaint outcomes from 2021-2022 to 2025-2026, including upheld, partly upheld and not upheld complaints">
              <a:extLst xmlns:a="http://schemas.openxmlformats.org/drawingml/2006/main">
                <a:ext uri="{FF2B5EF4-FFF2-40B4-BE49-F238E27FC236}">
                  <a16:creationId xmlns:a16="http://schemas.microsoft.com/office/drawing/2014/main" id="{C15B88F5-2167-42DF-85A4-120426884086}"/>
                </a:ext>
              </a:extLst>
            </wp:docPr>
            <wp:cNvGraphicFramePr/>
            <a:graphic xmlns:a="http://schemas.openxmlformats.org/drawingml/2006/main">
              <a:graphicData uri="http://schemas.openxmlformats.org/drawingml/2006/chart">
                <c:chart xmlns:c="http://schemas.openxmlformats.org/drawingml/2006/chart" xmlns:r="http://schemas.openxmlformats.org/officeDocument/2006/relationships" r:id="rId15"/>
              </a:graphicData>
            </a:graphic>
          </wp:inline>
        </w:drawing>
      </w:r>
    </w:p>
    <w:p w14:paraId="643AAAD6" w14:textId="77777777" w:rsidR="00D959C0" w:rsidRDefault="00D959C0" w:rsidP="001337E4">
      <w:pPr>
        <w:spacing w:after="0" w:line="240" w:lineRule="auto"/>
        <w:rPr>
          <w:rFonts w:ascii="Arial" w:hAnsi="Arial" w:cs="Arial"/>
          <w:sz w:val="24"/>
          <w:szCs w:val="24"/>
        </w:rPr>
      </w:pPr>
    </w:p>
    <w:p w14:paraId="181DA52E" w14:textId="77777777" w:rsidR="00FA50B7" w:rsidRDefault="00FA50B7" w:rsidP="001337E4">
      <w:pPr>
        <w:spacing w:after="0" w:line="240" w:lineRule="auto"/>
        <w:rPr>
          <w:rFonts w:ascii="Arial" w:hAnsi="Arial" w:cs="Arial"/>
          <w:sz w:val="24"/>
          <w:szCs w:val="24"/>
        </w:rPr>
      </w:pPr>
    </w:p>
    <w:p w14:paraId="5B525ED8" w14:textId="1FAF8C8F" w:rsidR="006861CC" w:rsidRPr="00A17E55" w:rsidRDefault="006861CC" w:rsidP="006F1687">
      <w:pPr>
        <w:pStyle w:val="Heading2"/>
        <w:rPr>
          <w:b w:val="0"/>
          <w:bCs w:val="0"/>
          <w:color w:val="297FD5" w:themeColor="accent3"/>
          <w:sz w:val="24"/>
          <w:szCs w:val="24"/>
        </w:rPr>
      </w:pPr>
      <w:bookmarkStart w:id="44" w:name="_Toc241763854"/>
      <w:r w:rsidRPr="00A17E55">
        <w:rPr>
          <w:color w:val="297FD5" w:themeColor="accent3"/>
        </w:rPr>
        <w:t>Stage 1</w:t>
      </w:r>
      <w:bookmarkEnd w:id="44"/>
    </w:p>
    <w:p w14:paraId="27464F71" w14:textId="77777777" w:rsidR="006861CC" w:rsidRPr="006861CC" w:rsidRDefault="006861CC" w:rsidP="001337E4">
      <w:pPr>
        <w:spacing w:after="0" w:line="240" w:lineRule="auto"/>
        <w:rPr>
          <w:rFonts w:ascii="Arial" w:hAnsi="Arial" w:cs="Arial"/>
          <w:b/>
          <w:bCs/>
          <w:sz w:val="24"/>
          <w:szCs w:val="24"/>
        </w:rPr>
      </w:pPr>
    </w:p>
    <w:p w14:paraId="26982D2B" w14:textId="58982CC4" w:rsidR="00CC3FF8" w:rsidRPr="00CC3FF8" w:rsidRDefault="00CC3FF8" w:rsidP="00CC3FF8">
      <w:pPr>
        <w:spacing w:after="0" w:line="240" w:lineRule="auto"/>
        <w:rPr>
          <w:rFonts w:ascii="Arial" w:hAnsi="Arial" w:cs="Arial"/>
          <w:sz w:val="24"/>
          <w:szCs w:val="24"/>
        </w:rPr>
      </w:pPr>
      <w:r w:rsidRPr="00CC3FF8">
        <w:rPr>
          <w:rFonts w:ascii="Arial" w:hAnsi="Arial" w:cs="Arial"/>
          <w:sz w:val="24"/>
          <w:szCs w:val="24"/>
        </w:rPr>
        <w:t xml:space="preserve">Of the stage 1 cases that were investigated and received a response, </w:t>
      </w:r>
      <w:r w:rsidR="008C6481">
        <w:rPr>
          <w:rFonts w:ascii="Arial" w:hAnsi="Arial" w:cs="Arial"/>
          <w:sz w:val="24"/>
          <w:szCs w:val="24"/>
        </w:rPr>
        <w:t xml:space="preserve">a combined total of </w:t>
      </w:r>
      <w:r w:rsidR="00802574">
        <w:rPr>
          <w:rFonts w:ascii="Arial" w:hAnsi="Arial" w:cs="Arial"/>
          <w:sz w:val="24"/>
          <w:szCs w:val="24"/>
        </w:rPr>
        <w:t>64</w:t>
      </w:r>
      <w:r w:rsidRPr="00CC3FF8">
        <w:rPr>
          <w:rFonts w:ascii="Arial" w:hAnsi="Arial" w:cs="Arial"/>
          <w:sz w:val="24"/>
          <w:szCs w:val="24"/>
        </w:rPr>
        <w:t xml:space="preserve">% were upheld/partly upheld, this </w:t>
      </w:r>
      <w:r w:rsidR="00AA6C49">
        <w:rPr>
          <w:rFonts w:ascii="Arial" w:hAnsi="Arial" w:cs="Arial"/>
          <w:sz w:val="24"/>
          <w:szCs w:val="24"/>
        </w:rPr>
        <w:t>is</w:t>
      </w:r>
      <w:r w:rsidRPr="00CC3FF8">
        <w:rPr>
          <w:rFonts w:ascii="Arial" w:hAnsi="Arial" w:cs="Arial"/>
          <w:sz w:val="24"/>
          <w:szCs w:val="24"/>
        </w:rPr>
        <w:t xml:space="preserve"> a </w:t>
      </w:r>
      <w:r w:rsidR="00802574">
        <w:rPr>
          <w:rFonts w:ascii="Arial" w:hAnsi="Arial" w:cs="Arial"/>
          <w:sz w:val="24"/>
          <w:szCs w:val="24"/>
        </w:rPr>
        <w:t xml:space="preserve">slight </w:t>
      </w:r>
      <w:r w:rsidRPr="00CC3FF8">
        <w:rPr>
          <w:rFonts w:ascii="Arial" w:hAnsi="Arial" w:cs="Arial"/>
          <w:sz w:val="24"/>
          <w:szCs w:val="24"/>
        </w:rPr>
        <w:t xml:space="preserve">decrease from the previous financial year </w:t>
      </w:r>
      <w:r w:rsidR="0070731B">
        <w:rPr>
          <w:rFonts w:ascii="Arial" w:hAnsi="Arial" w:cs="Arial"/>
          <w:sz w:val="24"/>
          <w:szCs w:val="24"/>
        </w:rPr>
        <w:t xml:space="preserve">of </w:t>
      </w:r>
      <w:r w:rsidR="00A31BC0">
        <w:rPr>
          <w:rFonts w:ascii="Arial" w:hAnsi="Arial" w:cs="Arial"/>
          <w:sz w:val="24"/>
          <w:szCs w:val="24"/>
        </w:rPr>
        <w:t>68</w:t>
      </w:r>
      <w:r w:rsidR="000C28D9">
        <w:rPr>
          <w:rFonts w:ascii="Arial" w:hAnsi="Arial" w:cs="Arial"/>
          <w:sz w:val="24"/>
          <w:szCs w:val="24"/>
        </w:rPr>
        <w:t>%</w:t>
      </w:r>
      <w:r w:rsidR="0070731B">
        <w:rPr>
          <w:rFonts w:ascii="Arial" w:hAnsi="Arial" w:cs="Arial"/>
          <w:sz w:val="24"/>
          <w:szCs w:val="24"/>
        </w:rPr>
        <w:t>.</w:t>
      </w:r>
    </w:p>
    <w:p w14:paraId="0F1278B2" w14:textId="77777777" w:rsidR="006861CC" w:rsidRDefault="006861CC" w:rsidP="001337E4">
      <w:pPr>
        <w:spacing w:after="0" w:line="240" w:lineRule="auto"/>
        <w:rPr>
          <w:rFonts w:ascii="Arial" w:hAnsi="Arial" w:cs="Arial"/>
          <w:b/>
          <w:bCs/>
          <w:sz w:val="24"/>
          <w:szCs w:val="24"/>
        </w:rPr>
      </w:pPr>
    </w:p>
    <w:p w14:paraId="4FD623EF" w14:textId="4F62743F" w:rsidR="00304D2C" w:rsidRPr="005765B9" w:rsidRDefault="006861CC" w:rsidP="006F1687">
      <w:pPr>
        <w:pStyle w:val="Heading2"/>
        <w:rPr>
          <w:b w:val="0"/>
          <w:bCs w:val="0"/>
          <w:color w:val="297FD5" w:themeColor="accent3"/>
          <w:sz w:val="24"/>
          <w:szCs w:val="24"/>
        </w:rPr>
      </w:pPr>
      <w:bookmarkStart w:id="45" w:name="_Toc241763855"/>
      <w:r w:rsidRPr="005765B9">
        <w:rPr>
          <w:color w:val="297FD5" w:themeColor="accent3"/>
        </w:rPr>
        <w:t>Stage 2</w:t>
      </w:r>
      <w:bookmarkEnd w:id="45"/>
      <w:r w:rsidRPr="005765B9">
        <w:rPr>
          <w:color w:val="297FD5" w:themeColor="accent3"/>
        </w:rPr>
        <w:t xml:space="preserve"> </w:t>
      </w:r>
    </w:p>
    <w:p w14:paraId="5067D25F" w14:textId="77777777" w:rsidR="006861CC" w:rsidRPr="006861CC" w:rsidRDefault="006861CC" w:rsidP="001337E4">
      <w:pPr>
        <w:spacing w:after="0" w:line="240" w:lineRule="auto"/>
        <w:rPr>
          <w:rFonts w:ascii="Arial" w:hAnsi="Arial" w:cs="Arial"/>
          <w:b/>
          <w:bCs/>
          <w:sz w:val="24"/>
          <w:szCs w:val="24"/>
        </w:rPr>
      </w:pPr>
    </w:p>
    <w:p w14:paraId="77909D99" w14:textId="47480D40" w:rsidR="004C005F" w:rsidRPr="004C005F" w:rsidRDefault="006861CC" w:rsidP="004C005F">
      <w:pPr>
        <w:spacing w:after="0" w:line="240" w:lineRule="auto"/>
        <w:rPr>
          <w:rFonts w:ascii="Arial" w:hAnsi="Arial" w:cs="Arial"/>
          <w:sz w:val="24"/>
          <w:szCs w:val="24"/>
        </w:rPr>
      </w:pPr>
      <w:r w:rsidRPr="006861CC">
        <w:rPr>
          <w:rFonts w:ascii="Arial" w:hAnsi="Arial" w:cs="Arial"/>
          <w:sz w:val="24"/>
          <w:szCs w:val="24"/>
        </w:rPr>
        <w:t xml:space="preserve">There is an increase </w:t>
      </w:r>
      <w:r w:rsidR="0070731B">
        <w:rPr>
          <w:rFonts w:ascii="Arial" w:hAnsi="Arial" w:cs="Arial"/>
          <w:sz w:val="24"/>
          <w:szCs w:val="24"/>
        </w:rPr>
        <w:t xml:space="preserve">in upheld </w:t>
      </w:r>
      <w:r w:rsidR="00A709EE">
        <w:rPr>
          <w:rFonts w:ascii="Arial" w:hAnsi="Arial" w:cs="Arial"/>
          <w:sz w:val="24"/>
          <w:szCs w:val="24"/>
        </w:rPr>
        <w:t xml:space="preserve">decisions </w:t>
      </w:r>
      <w:r w:rsidRPr="006861CC">
        <w:rPr>
          <w:rFonts w:ascii="Arial" w:hAnsi="Arial" w:cs="Arial"/>
          <w:sz w:val="24"/>
          <w:szCs w:val="24"/>
        </w:rPr>
        <w:t xml:space="preserve">at stage 2 with the percentage </w:t>
      </w:r>
      <w:r w:rsidR="00A709EE">
        <w:rPr>
          <w:rFonts w:ascii="Arial" w:hAnsi="Arial" w:cs="Arial"/>
          <w:sz w:val="24"/>
          <w:szCs w:val="24"/>
        </w:rPr>
        <w:t xml:space="preserve">increasing to </w:t>
      </w:r>
      <w:r w:rsidRPr="006861CC">
        <w:rPr>
          <w:rFonts w:ascii="Arial" w:hAnsi="Arial" w:cs="Arial"/>
          <w:sz w:val="24"/>
          <w:szCs w:val="24"/>
        </w:rPr>
        <w:t>72%</w:t>
      </w:r>
      <w:r w:rsidR="003D6127">
        <w:rPr>
          <w:rFonts w:ascii="Arial" w:hAnsi="Arial" w:cs="Arial"/>
          <w:sz w:val="24"/>
          <w:szCs w:val="24"/>
        </w:rPr>
        <w:t xml:space="preserve"> from </w:t>
      </w:r>
      <w:r w:rsidR="00CB3CE1">
        <w:rPr>
          <w:rFonts w:ascii="Arial" w:hAnsi="Arial" w:cs="Arial"/>
          <w:sz w:val="24"/>
          <w:szCs w:val="24"/>
        </w:rPr>
        <w:t>58%.</w:t>
      </w:r>
    </w:p>
    <w:p w14:paraId="440726FF" w14:textId="77777777" w:rsidR="00CB3CE1" w:rsidRPr="004C005F" w:rsidRDefault="00CB3CE1" w:rsidP="004C005F">
      <w:pPr>
        <w:spacing w:after="0" w:line="240" w:lineRule="auto"/>
        <w:rPr>
          <w:rFonts w:ascii="Arial" w:hAnsi="Arial" w:cs="Arial"/>
          <w:sz w:val="24"/>
          <w:szCs w:val="24"/>
        </w:rPr>
      </w:pPr>
    </w:p>
    <w:p w14:paraId="31CE582E" w14:textId="471C49AA" w:rsidR="00F26BD5" w:rsidRPr="005765B9" w:rsidRDefault="00B6327A" w:rsidP="00CB3CE1">
      <w:pPr>
        <w:pStyle w:val="Heading2"/>
        <w:rPr>
          <w:color w:val="297FD5" w:themeColor="accent3"/>
        </w:rPr>
      </w:pPr>
      <w:bookmarkStart w:id="46" w:name="_Toc185510891"/>
      <w:bookmarkStart w:id="47" w:name="_Toc209531691"/>
      <w:bookmarkStart w:id="48" w:name="_Toc241763856"/>
      <w:r>
        <w:rPr>
          <w:color w:val="297FD5" w:themeColor="accent3"/>
        </w:rPr>
        <w:t xml:space="preserve">Tenants’ </w:t>
      </w:r>
      <w:r w:rsidR="0021357F" w:rsidRPr="005765B9">
        <w:rPr>
          <w:color w:val="297FD5" w:themeColor="accent3"/>
        </w:rPr>
        <w:t>insights</w:t>
      </w:r>
      <w:bookmarkEnd w:id="46"/>
      <w:bookmarkEnd w:id="47"/>
      <w:bookmarkEnd w:id="48"/>
    </w:p>
    <w:p w14:paraId="11ABAD45" w14:textId="1EDC0F03" w:rsidR="006E0ACC" w:rsidRPr="006E0ACC" w:rsidRDefault="005A0CE1" w:rsidP="006E0ACC">
      <w:pPr>
        <w:rPr>
          <w:rFonts w:ascii="Arial" w:hAnsi="Arial" w:cs="Arial"/>
          <w:sz w:val="24"/>
          <w:szCs w:val="24"/>
          <w:lang w:eastAsia="en-GB"/>
        </w:rPr>
      </w:pPr>
      <w:r>
        <w:rPr>
          <w:rFonts w:ascii="Arial" w:hAnsi="Arial" w:cs="Arial"/>
          <w:sz w:val="24"/>
          <w:szCs w:val="24"/>
          <w:lang w:eastAsia="en-GB"/>
        </w:rPr>
        <w:br/>
      </w:r>
      <w:r w:rsidR="006E0ACC" w:rsidRPr="006E0ACC">
        <w:rPr>
          <w:rFonts w:ascii="Arial" w:hAnsi="Arial" w:cs="Arial"/>
          <w:sz w:val="24"/>
          <w:szCs w:val="24"/>
          <w:lang w:eastAsia="en-GB"/>
        </w:rPr>
        <w:t xml:space="preserve">Our 2025-26 TSM survey included: </w:t>
      </w:r>
      <w:r w:rsidR="006E0ACC" w:rsidRPr="009E0593">
        <w:rPr>
          <w:rFonts w:ascii="Arial" w:hAnsi="Arial" w:cs="Arial"/>
          <w:i/>
          <w:iCs/>
          <w:sz w:val="24"/>
          <w:szCs w:val="24"/>
          <w:lang w:eastAsia="en-GB"/>
        </w:rPr>
        <w:t xml:space="preserve">‘satisfaction with the landlord’s approach to </w:t>
      </w:r>
      <w:r w:rsidR="006E0ACC" w:rsidRPr="009E0593">
        <w:rPr>
          <w:rFonts w:ascii="Arial" w:hAnsi="Arial" w:cs="Arial"/>
          <w:i/>
          <w:iCs/>
          <w:sz w:val="24"/>
          <w:szCs w:val="24"/>
          <w:lang w:eastAsia="en-GB"/>
        </w:rPr>
        <w:lastRenderedPageBreak/>
        <w:t>complaint handling’.</w:t>
      </w:r>
      <w:r w:rsidR="006E0ACC" w:rsidRPr="006E0ACC">
        <w:rPr>
          <w:rFonts w:ascii="Arial" w:hAnsi="Arial" w:cs="Arial"/>
          <w:sz w:val="24"/>
          <w:szCs w:val="24"/>
          <w:lang w:eastAsia="en-GB"/>
        </w:rPr>
        <w:t xml:space="preserve"> Of the random sample of tenants responding to the survey 262 had made a housing complaint in the previous 12 months. Of these:</w:t>
      </w:r>
    </w:p>
    <w:p w14:paraId="0222F2AF" w14:textId="77777777" w:rsidR="006E0ACC" w:rsidRPr="006E0ACC" w:rsidRDefault="006E0ACC" w:rsidP="006E0ACC">
      <w:pPr>
        <w:pStyle w:val="ListParagraph"/>
        <w:numPr>
          <w:ilvl w:val="0"/>
          <w:numId w:val="24"/>
        </w:numPr>
        <w:rPr>
          <w:rFonts w:ascii="Arial" w:hAnsi="Arial" w:cs="Arial"/>
          <w:sz w:val="24"/>
          <w:szCs w:val="24"/>
          <w:lang w:eastAsia="en-GB"/>
        </w:rPr>
      </w:pPr>
      <w:r w:rsidRPr="006E0ACC">
        <w:rPr>
          <w:rFonts w:ascii="Arial" w:hAnsi="Arial" w:cs="Arial"/>
          <w:sz w:val="24"/>
          <w:szCs w:val="24"/>
          <w:lang w:eastAsia="en-GB"/>
        </w:rPr>
        <w:t>77 were either very or fairly satisfied [29%]</w:t>
      </w:r>
    </w:p>
    <w:p w14:paraId="0591D422" w14:textId="11C4C30C" w:rsidR="00091ACA" w:rsidRPr="006E0ACC" w:rsidRDefault="006E0ACC" w:rsidP="006E0ACC">
      <w:pPr>
        <w:pStyle w:val="ListParagraph"/>
        <w:numPr>
          <w:ilvl w:val="0"/>
          <w:numId w:val="24"/>
        </w:numPr>
        <w:rPr>
          <w:rFonts w:ascii="Arial" w:hAnsi="Arial" w:cs="Arial"/>
          <w:sz w:val="24"/>
          <w:szCs w:val="24"/>
          <w:lang w:eastAsia="en-GB"/>
        </w:rPr>
      </w:pPr>
      <w:r w:rsidRPr="006E0ACC">
        <w:rPr>
          <w:rFonts w:ascii="Arial" w:hAnsi="Arial" w:cs="Arial"/>
          <w:sz w:val="24"/>
          <w:szCs w:val="24"/>
          <w:lang w:eastAsia="en-GB"/>
        </w:rPr>
        <w:t>167 were very or fairly dissatisfied [64%] </w:t>
      </w:r>
    </w:p>
    <w:p w14:paraId="310606FC" w14:textId="77777777" w:rsidR="006224C5" w:rsidRPr="006224C5" w:rsidRDefault="006224C5" w:rsidP="006224C5">
      <w:pPr>
        <w:pStyle w:val="ListParagraph"/>
        <w:rPr>
          <w:rFonts w:ascii="Arial" w:hAnsi="Arial" w:cs="Arial"/>
          <w:sz w:val="24"/>
          <w:szCs w:val="24"/>
          <w:lang w:eastAsia="en-GB"/>
        </w:rPr>
      </w:pPr>
    </w:p>
    <w:p w14:paraId="51E847BC" w14:textId="2E5F9AD7" w:rsidR="0023556C" w:rsidRDefault="007E41FE" w:rsidP="009979D3">
      <w:pPr>
        <w:rPr>
          <w:rFonts w:ascii="Arial" w:hAnsi="Arial" w:cs="Arial"/>
          <w:sz w:val="24"/>
          <w:szCs w:val="24"/>
          <w:lang w:eastAsia="en-GB"/>
        </w:rPr>
      </w:pPr>
      <w:r w:rsidRPr="007E41FE">
        <w:rPr>
          <w:rFonts w:ascii="Arial" w:hAnsi="Arial" w:cs="Arial"/>
          <w:sz w:val="24"/>
          <w:szCs w:val="24"/>
          <w:lang w:eastAsia="en-GB"/>
        </w:rPr>
        <w:t>We know residents find it easy to make a complaint but can be disappointed with other aspects of the process including: the quality and/or timeliness of our responses; the remedial action proposed; sometimes inadequate</w:t>
      </w:r>
      <w:r w:rsidR="00B863AE">
        <w:rPr>
          <w:rFonts w:ascii="Arial" w:hAnsi="Arial" w:cs="Arial"/>
          <w:sz w:val="24"/>
          <w:szCs w:val="24"/>
          <w:lang w:eastAsia="en-GB"/>
        </w:rPr>
        <w:t xml:space="preserve"> </w:t>
      </w:r>
      <w:r w:rsidRPr="007E41FE">
        <w:rPr>
          <w:rFonts w:ascii="Arial" w:hAnsi="Arial" w:cs="Arial"/>
          <w:sz w:val="24"/>
          <w:szCs w:val="24"/>
          <w:lang w:eastAsia="en-GB"/>
        </w:rPr>
        <w:t xml:space="preserve">communication; and the levels of compensation offered. </w:t>
      </w:r>
    </w:p>
    <w:p w14:paraId="3142AFF6" w14:textId="5D0C2DB7" w:rsidR="00986822" w:rsidRDefault="007E41FE" w:rsidP="00F26BD5">
      <w:pPr>
        <w:rPr>
          <w:rFonts w:ascii="Arial" w:hAnsi="Arial" w:cs="Arial"/>
          <w:sz w:val="24"/>
          <w:szCs w:val="24"/>
          <w:lang w:eastAsia="en-GB"/>
        </w:rPr>
      </w:pPr>
      <w:r w:rsidRPr="007E41FE">
        <w:rPr>
          <w:rFonts w:ascii="Arial" w:hAnsi="Arial" w:cs="Arial"/>
          <w:sz w:val="24"/>
          <w:szCs w:val="24"/>
          <w:lang w:eastAsia="en-GB"/>
        </w:rPr>
        <w:t>We are working to improve all aspects of our complaints handling process</w:t>
      </w:r>
      <w:r w:rsidR="00AC1E3E">
        <w:rPr>
          <w:rFonts w:ascii="Arial" w:hAnsi="Arial" w:cs="Arial"/>
          <w:sz w:val="24"/>
          <w:szCs w:val="24"/>
          <w:lang w:eastAsia="en-GB"/>
        </w:rPr>
        <w:t>, for example</w:t>
      </w:r>
      <w:r w:rsidR="00134F55">
        <w:rPr>
          <w:rFonts w:ascii="Arial" w:hAnsi="Arial" w:cs="Arial"/>
          <w:sz w:val="24"/>
          <w:szCs w:val="24"/>
          <w:lang w:eastAsia="en-GB"/>
        </w:rPr>
        <w:t>,</w:t>
      </w:r>
      <w:r w:rsidR="00AC1E3E">
        <w:rPr>
          <w:rFonts w:ascii="Arial" w:hAnsi="Arial" w:cs="Arial"/>
          <w:sz w:val="24"/>
          <w:szCs w:val="24"/>
          <w:lang w:eastAsia="en-GB"/>
        </w:rPr>
        <w:t xml:space="preserve"> re</w:t>
      </w:r>
      <w:r w:rsidR="00180935">
        <w:rPr>
          <w:rFonts w:ascii="Arial" w:hAnsi="Arial" w:cs="Arial"/>
          <w:sz w:val="24"/>
          <w:szCs w:val="24"/>
          <w:lang w:eastAsia="en-GB"/>
        </w:rPr>
        <w:t>vising</w:t>
      </w:r>
      <w:r w:rsidR="00AC1E3E">
        <w:rPr>
          <w:rFonts w:ascii="Arial" w:hAnsi="Arial" w:cs="Arial"/>
          <w:sz w:val="24"/>
          <w:szCs w:val="24"/>
          <w:lang w:eastAsia="en-GB"/>
        </w:rPr>
        <w:t xml:space="preserve"> our compensation policy</w:t>
      </w:r>
      <w:r w:rsidR="00134F55">
        <w:rPr>
          <w:rFonts w:ascii="Arial" w:hAnsi="Arial" w:cs="Arial"/>
          <w:sz w:val="24"/>
          <w:szCs w:val="24"/>
          <w:lang w:eastAsia="en-GB"/>
        </w:rPr>
        <w:t xml:space="preserve"> so that redress offered is in line with the H</w:t>
      </w:r>
      <w:r w:rsidR="00AA6C49">
        <w:rPr>
          <w:rFonts w:ascii="Arial" w:hAnsi="Arial" w:cs="Arial"/>
          <w:sz w:val="24"/>
          <w:szCs w:val="24"/>
          <w:lang w:eastAsia="en-GB"/>
        </w:rPr>
        <w:t>ousing Ombudsman</w:t>
      </w:r>
      <w:r w:rsidR="00134F55">
        <w:rPr>
          <w:rFonts w:ascii="Arial" w:hAnsi="Arial" w:cs="Arial"/>
          <w:sz w:val="24"/>
          <w:szCs w:val="24"/>
          <w:lang w:eastAsia="en-GB"/>
        </w:rPr>
        <w:t xml:space="preserve"> guidelines.</w:t>
      </w:r>
      <w:r w:rsidR="00990F76">
        <w:rPr>
          <w:rFonts w:ascii="Arial" w:hAnsi="Arial" w:cs="Arial"/>
          <w:sz w:val="24"/>
          <w:szCs w:val="24"/>
          <w:lang w:eastAsia="en-GB"/>
        </w:rPr>
        <w:t xml:space="preserve"> </w:t>
      </w:r>
    </w:p>
    <w:p w14:paraId="63081ED4" w14:textId="6773DBCC" w:rsidR="00F26BD5" w:rsidRDefault="00134F55" w:rsidP="00F26BD5">
      <w:pPr>
        <w:rPr>
          <w:rFonts w:ascii="Arial" w:hAnsi="Arial" w:cs="Arial"/>
          <w:sz w:val="24"/>
          <w:szCs w:val="24"/>
          <w:lang w:eastAsia="en-GB"/>
        </w:rPr>
      </w:pPr>
      <w:r>
        <w:rPr>
          <w:rFonts w:ascii="Arial" w:hAnsi="Arial" w:cs="Arial"/>
          <w:sz w:val="24"/>
          <w:szCs w:val="24"/>
          <w:lang w:eastAsia="en-GB"/>
        </w:rPr>
        <w:t>We</w:t>
      </w:r>
      <w:r w:rsidR="00AC1E3E">
        <w:rPr>
          <w:rFonts w:ascii="Arial" w:hAnsi="Arial" w:cs="Arial"/>
          <w:sz w:val="24"/>
          <w:szCs w:val="24"/>
          <w:lang w:eastAsia="en-GB"/>
        </w:rPr>
        <w:t xml:space="preserve"> have delivered training for staff handling complaints</w:t>
      </w:r>
      <w:r w:rsidR="00304157">
        <w:rPr>
          <w:rFonts w:ascii="Arial" w:hAnsi="Arial" w:cs="Arial"/>
          <w:sz w:val="24"/>
          <w:szCs w:val="24"/>
          <w:lang w:eastAsia="en-GB"/>
        </w:rPr>
        <w:t>,</w:t>
      </w:r>
      <w:r w:rsidR="00AC1E3E">
        <w:rPr>
          <w:rFonts w:ascii="Arial" w:hAnsi="Arial" w:cs="Arial"/>
          <w:sz w:val="24"/>
          <w:szCs w:val="24"/>
          <w:lang w:eastAsia="en-GB"/>
        </w:rPr>
        <w:t xml:space="preserve"> emphasising the need to improve communication with </w:t>
      </w:r>
      <w:r w:rsidR="00A8243A">
        <w:rPr>
          <w:rFonts w:ascii="Arial" w:hAnsi="Arial" w:cs="Arial"/>
          <w:sz w:val="24"/>
          <w:szCs w:val="24"/>
          <w:lang w:eastAsia="en-GB"/>
        </w:rPr>
        <w:t xml:space="preserve">residents </w:t>
      </w:r>
      <w:r w:rsidR="00AC1E3E">
        <w:rPr>
          <w:rFonts w:ascii="Arial" w:hAnsi="Arial" w:cs="Arial"/>
          <w:sz w:val="24"/>
          <w:szCs w:val="24"/>
          <w:lang w:eastAsia="en-GB"/>
        </w:rPr>
        <w:t>throughout the process</w:t>
      </w:r>
      <w:r w:rsidR="00304157">
        <w:rPr>
          <w:rFonts w:ascii="Arial" w:hAnsi="Arial" w:cs="Arial"/>
          <w:sz w:val="24"/>
          <w:szCs w:val="24"/>
          <w:lang w:eastAsia="en-GB"/>
        </w:rPr>
        <w:t>,</w:t>
      </w:r>
      <w:r w:rsidR="00AC1E3E">
        <w:rPr>
          <w:rFonts w:ascii="Arial" w:hAnsi="Arial" w:cs="Arial"/>
          <w:sz w:val="24"/>
          <w:szCs w:val="24"/>
          <w:lang w:eastAsia="en-GB"/>
        </w:rPr>
        <w:t xml:space="preserve"> and </w:t>
      </w:r>
      <w:r w:rsidR="00B43767">
        <w:rPr>
          <w:rFonts w:ascii="Arial" w:hAnsi="Arial" w:cs="Arial"/>
          <w:sz w:val="24"/>
          <w:szCs w:val="24"/>
          <w:lang w:eastAsia="en-GB"/>
        </w:rPr>
        <w:t>are looking at broader service improvements to address root causes</w:t>
      </w:r>
      <w:r w:rsidR="00304157">
        <w:rPr>
          <w:rFonts w:ascii="Arial" w:hAnsi="Arial" w:cs="Arial"/>
          <w:sz w:val="24"/>
          <w:szCs w:val="24"/>
          <w:lang w:eastAsia="en-GB"/>
        </w:rPr>
        <w:t xml:space="preserve"> of issues</w:t>
      </w:r>
      <w:r w:rsidR="00AA6C49">
        <w:rPr>
          <w:rFonts w:ascii="Arial" w:hAnsi="Arial" w:cs="Arial"/>
          <w:sz w:val="24"/>
          <w:szCs w:val="24"/>
          <w:lang w:eastAsia="en-GB"/>
        </w:rPr>
        <w:t xml:space="preserve"> focusing on the repairs service and our response to leaks – damp and mould. </w:t>
      </w:r>
      <w:r w:rsidR="00B43767">
        <w:rPr>
          <w:rFonts w:ascii="Arial" w:hAnsi="Arial" w:cs="Arial"/>
          <w:sz w:val="24"/>
          <w:szCs w:val="24"/>
          <w:lang w:eastAsia="en-GB"/>
        </w:rPr>
        <w:t xml:space="preserve"> </w:t>
      </w:r>
      <w:bookmarkStart w:id="49" w:name="_Toc185510892"/>
    </w:p>
    <w:p w14:paraId="14CBE429" w14:textId="77777777" w:rsidR="008B2756" w:rsidRPr="009B6C1A" w:rsidRDefault="008B2756" w:rsidP="009B6C1A">
      <w:pPr>
        <w:pStyle w:val="Heading2"/>
        <w:rPr>
          <w:color w:val="297FD5" w:themeColor="accent3"/>
        </w:rPr>
      </w:pPr>
      <w:bookmarkStart w:id="50" w:name="_Toc241763857"/>
      <w:r w:rsidRPr="009B6C1A">
        <w:rPr>
          <w:color w:val="297FD5" w:themeColor="accent3"/>
        </w:rPr>
        <w:t>Withdrawn Complaints</w:t>
      </w:r>
      <w:bookmarkEnd w:id="50"/>
    </w:p>
    <w:p w14:paraId="6CFCAFE4" w14:textId="77777777" w:rsidR="008B2756" w:rsidRPr="00225DC7" w:rsidRDefault="008B2756" w:rsidP="008B2756">
      <w:pPr>
        <w:pStyle w:val="Heading2"/>
        <w:rPr>
          <w:sz w:val="24"/>
          <w:szCs w:val="24"/>
        </w:rPr>
      </w:pPr>
      <w:r>
        <w:t xml:space="preserve"> </w:t>
      </w:r>
    </w:p>
    <w:p w14:paraId="34F4A41B" w14:textId="77777777" w:rsidR="008B2756" w:rsidRPr="00225DC7" w:rsidRDefault="008B2756" w:rsidP="001D591C">
      <w:pPr>
        <w:pStyle w:val="ListParagraph"/>
        <w:spacing w:after="0" w:line="278" w:lineRule="auto"/>
        <w:ind w:left="0"/>
        <w:rPr>
          <w:rFonts w:ascii="Arial" w:hAnsi="Arial" w:cs="Arial"/>
          <w:sz w:val="24"/>
          <w:szCs w:val="24"/>
        </w:rPr>
      </w:pPr>
      <w:r w:rsidRPr="00225DC7">
        <w:rPr>
          <w:rFonts w:ascii="Arial" w:hAnsi="Arial" w:cs="Arial"/>
          <w:sz w:val="24"/>
          <w:szCs w:val="24"/>
        </w:rPr>
        <w:t>73 complaints were withdrawn.</w:t>
      </w:r>
    </w:p>
    <w:p w14:paraId="28487767" w14:textId="6F40E104" w:rsidR="008B2756" w:rsidRDefault="008B2756" w:rsidP="001D591C">
      <w:pPr>
        <w:spacing w:after="0" w:line="278" w:lineRule="auto"/>
        <w:rPr>
          <w:rFonts w:ascii="Arial" w:hAnsi="Arial" w:cs="Arial"/>
          <w:sz w:val="24"/>
          <w:szCs w:val="24"/>
        </w:rPr>
      </w:pPr>
      <w:r w:rsidRPr="00225DC7">
        <w:rPr>
          <w:rFonts w:ascii="Arial" w:hAnsi="Arial" w:cs="Arial"/>
          <w:sz w:val="24"/>
          <w:szCs w:val="24"/>
        </w:rPr>
        <w:t xml:space="preserve">Complaints may be withdrawn after acknowledgement at the </w:t>
      </w:r>
      <w:proofErr w:type="gramStart"/>
      <w:r w:rsidR="009B6C1A">
        <w:rPr>
          <w:rFonts w:ascii="Arial" w:hAnsi="Arial" w:cs="Arial"/>
          <w:sz w:val="24"/>
          <w:szCs w:val="24"/>
        </w:rPr>
        <w:t>residents</w:t>
      </w:r>
      <w:proofErr w:type="gramEnd"/>
      <w:r w:rsidR="009B6C1A">
        <w:rPr>
          <w:rFonts w:ascii="Arial" w:hAnsi="Arial" w:cs="Arial"/>
          <w:sz w:val="24"/>
          <w:szCs w:val="24"/>
        </w:rPr>
        <w:t xml:space="preserve"> </w:t>
      </w:r>
      <w:r w:rsidRPr="00225DC7">
        <w:rPr>
          <w:rFonts w:ascii="Arial" w:hAnsi="Arial" w:cs="Arial"/>
          <w:sz w:val="24"/>
          <w:szCs w:val="24"/>
        </w:rPr>
        <w:t>request or where another process (e.g. appeals or legal proceedings) is more appropriate.</w:t>
      </w:r>
    </w:p>
    <w:p w14:paraId="35C82ADE" w14:textId="77777777" w:rsidR="001D591C" w:rsidRDefault="001D591C" w:rsidP="001D591C">
      <w:pPr>
        <w:spacing w:after="0" w:line="278" w:lineRule="auto"/>
        <w:rPr>
          <w:rFonts w:ascii="Arial" w:hAnsi="Arial" w:cs="Arial"/>
          <w:sz w:val="24"/>
          <w:szCs w:val="24"/>
        </w:rPr>
      </w:pPr>
    </w:p>
    <w:p w14:paraId="7F196ADA" w14:textId="77777777" w:rsidR="008B2756" w:rsidRPr="007C708E" w:rsidRDefault="008B2756" w:rsidP="007C708E">
      <w:pPr>
        <w:pStyle w:val="Heading2"/>
        <w:rPr>
          <w:color w:val="297FD5" w:themeColor="accent3"/>
        </w:rPr>
      </w:pPr>
      <w:bookmarkStart w:id="51" w:name="_Toc241763858"/>
      <w:r w:rsidRPr="007C708E">
        <w:rPr>
          <w:color w:val="297FD5" w:themeColor="accent3"/>
        </w:rPr>
        <w:t>Compliance</w:t>
      </w:r>
      <w:bookmarkEnd w:id="51"/>
    </w:p>
    <w:p w14:paraId="0D25357E" w14:textId="77777777" w:rsidR="008B2756" w:rsidRDefault="008B2756" w:rsidP="008B2756">
      <w:pPr>
        <w:spacing w:after="0" w:line="240" w:lineRule="auto"/>
        <w:rPr>
          <w:rFonts w:ascii="Arial" w:hAnsi="Arial" w:cs="Arial"/>
          <w:sz w:val="24"/>
          <w:szCs w:val="24"/>
        </w:rPr>
      </w:pPr>
    </w:p>
    <w:p w14:paraId="6781E5D5" w14:textId="3DDF7F0E" w:rsidR="008B2756" w:rsidRDefault="008B2756" w:rsidP="008B2756">
      <w:pPr>
        <w:spacing w:after="0" w:line="240" w:lineRule="auto"/>
        <w:rPr>
          <w:rFonts w:ascii="Arial" w:hAnsi="Arial" w:cs="Arial"/>
          <w:sz w:val="24"/>
          <w:szCs w:val="24"/>
        </w:rPr>
      </w:pPr>
      <w:r>
        <w:rPr>
          <w:rFonts w:ascii="Arial" w:hAnsi="Arial" w:cs="Arial"/>
          <w:sz w:val="24"/>
          <w:szCs w:val="24"/>
        </w:rPr>
        <w:t xml:space="preserve">Our methodology for reporting compliance is based on the Tenant Satisfaction Measures (TSMs) defined by the </w:t>
      </w:r>
      <w:r w:rsidRPr="00984555">
        <w:rPr>
          <w:rFonts w:ascii="Arial" w:hAnsi="Arial" w:cs="Arial"/>
          <w:sz w:val="24"/>
          <w:szCs w:val="24"/>
        </w:rPr>
        <w:t>Registered Social Housing</w:t>
      </w:r>
      <w:r>
        <w:rPr>
          <w:rFonts w:ascii="Arial" w:hAnsi="Arial" w:cs="Arial"/>
          <w:sz w:val="24"/>
          <w:szCs w:val="24"/>
        </w:rPr>
        <w:t xml:space="preserve"> (RSH). These measures focus on the number of complaints responded to per 1,000 properties within specified customer groups, and the percentage of these responded to within the </w:t>
      </w:r>
      <w:r w:rsidR="009E7797">
        <w:rPr>
          <w:rFonts w:ascii="Arial" w:hAnsi="Arial" w:cs="Arial"/>
          <w:sz w:val="24"/>
          <w:szCs w:val="24"/>
        </w:rPr>
        <w:t>Housing Ombudsman’s</w:t>
      </w:r>
      <w:r>
        <w:rPr>
          <w:rFonts w:ascii="Arial" w:hAnsi="Arial" w:cs="Arial"/>
          <w:sz w:val="24"/>
          <w:szCs w:val="24"/>
        </w:rPr>
        <w:t xml:space="preserve"> Complaint Handling Code timescales. These measures do not cover all customer groups, for example, leaseholders, but provide an indication of overall performance. </w:t>
      </w:r>
    </w:p>
    <w:p w14:paraId="7D5B0C05" w14:textId="77777777" w:rsidR="008B2756" w:rsidRDefault="008B2756" w:rsidP="008B2756">
      <w:pPr>
        <w:spacing w:after="0" w:line="240" w:lineRule="auto"/>
        <w:rPr>
          <w:rFonts w:ascii="Arial" w:hAnsi="Arial" w:cs="Arial"/>
          <w:sz w:val="24"/>
          <w:szCs w:val="24"/>
        </w:rPr>
      </w:pPr>
    </w:p>
    <w:p w14:paraId="28E90E62" w14:textId="3AF2829C" w:rsidR="008B2756" w:rsidRDefault="008B2756" w:rsidP="008B2756">
      <w:pPr>
        <w:spacing w:after="0" w:line="240" w:lineRule="auto"/>
        <w:rPr>
          <w:rFonts w:ascii="Arial" w:hAnsi="Arial" w:cs="Arial"/>
          <w:sz w:val="24"/>
          <w:szCs w:val="24"/>
        </w:rPr>
      </w:pPr>
      <w:r>
        <w:rPr>
          <w:rFonts w:ascii="Arial" w:hAnsi="Arial" w:cs="Arial"/>
          <w:sz w:val="24"/>
          <w:szCs w:val="24"/>
        </w:rPr>
        <w:t>For a complaint to be recorded as compliant with the Code’s requirements</w:t>
      </w:r>
      <w:r w:rsidR="007F66B4">
        <w:rPr>
          <w:rFonts w:ascii="Arial" w:hAnsi="Arial" w:cs="Arial"/>
          <w:sz w:val="24"/>
          <w:szCs w:val="24"/>
        </w:rPr>
        <w:t xml:space="preserve"> and Tower Hamlets Complaints Policy</w:t>
      </w:r>
      <w:r>
        <w:rPr>
          <w:rFonts w:ascii="Arial" w:hAnsi="Arial" w:cs="Arial"/>
          <w:sz w:val="24"/>
          <w:szCs w:val="24"/>
        </w:rPr>
        <w:t>, we must adhere to the following:</w:t>
      </w:r>
    </w:p>
    <w:p w14:paraId="0FD9951B" w14:textId="77777777" w:rsidR="008B2756" w:rsidRDefault="008B2756" w:rsidP="008B2756">
      <w:pPr>
        <w:pStyle w:val="ListParagraph"/>
        <w:numPr>
          <w:ilvl w:val="0"/>
          <w:numId w:val="25"/>
        </w:numPr>
        <w:spacing w:after="0" w:line="240" w:lineRule="auto"/>
        <w:rPr>
          <w:rFonts w:ascii="Arial" w:hAnsi="Arial" w:cs="Arial"/>
          <w:sz w:val="24"/>
          <w:szCs w:val="24"/>
        </w:rPr>
      </w:pPr>
      <w:r>
        <w:rPr>
          <w:rFonts w:ascii="Arial" w:hAnsi="Arial" w:cs="Arial"/>
          <w:sz w:val="24"/>
          <w:szCs w:val="24"/>
        </w:rPr>
        <w:t xml:space="preserve">Log and acknowledge complaints </w:t>
      </w:r>
      <w:r w:rsidRPr="00B911F9">
        <w:rPr>
          <w:rFonts w:ascii="Arial" w:hAnsi="Arial" w:cs="Arial"/>
          <w:sz w:val="24"/>
          <w:szCs w:val="24"/>
        </w:rPr>
        <w:t>within five working days</w:t>
      </w:r>
      <w:r>
        <w:rPr>
          <w:rFonts w:ascii="Arial" w:hAnsi="Arial" w:cs="Arial"/>
          <w:sz w:val="24"/>
          <w:szCs w:val="24"/>
        </w:rPr>
        <w:t>; and</w:t>
      </w:r>
    </w:p>
    <w:p w14:paraId="2939D592" w14:textId="77777777" w:rsidR="008B2756" w:rsidRDefault="008B2756" w:rsidP="008B2756">
      <w:pPr>
        <w:pStyle w:val="ListParagraph"/>
        <w:numPr>
          <w:ilvl w:val="0"/>
          <w:numId w:val="25"/>
        </w:numPr>
        <w:spacing w:after="0" w:line="240" w:lineRule="auto"/>
        <w:rPr>
          <w:rFonts w:ascii="Arial" w:hAnsi="Arial" w:cs="Arial"/>
          <w:sz w:val="24"/>
          <w:szCs w:val="24"/>
        </w:rPr>
      </w:pPr>
      <w:r>
        <w:rPr>
          <w:rFonts w:ascii="Arial" w:hAnsi="Arial" w:cs="Arial"/>
          <w:sz w:val="24"/>
          <w:szCs w:val="24"/>
        </w:rPr>
        <w:t>Produce a response for the</w:t>
      </w:r>
      <w:r w:rsidRPr="00FA0FE0">
        <w:rPr>
          <w:rFonts w:ascii="Arial" w:hAnsi="Arial" w:cs="Arial"/>
          <w:sz w:val="24"/>
          <w:szCs w:val="24"/>
        </w:rPr>
        <w:t xml:space="preserve"> complainant within </w:t>
      </w:r>
      <w:r>
        <w:rPr>
          <w:rFonts w:ascii="Arial" w:hAnsi="Arial" w:cs="Arial"/>
          <w:sz w:val="24"/>
          <w:szCs w:val="24"/>
        </w:rPr>
        <w:t>10</w:t>
      </w:r>
      <w:r w:rsidRPr="00FA0FE0">
        <w:rPr>
          <w:rFonts w:ascii="Arial" w:hAnsi="Arial" w:cs="Arial"/>
          <w:sz w:val="24"/>
          <w:szCs w:val="24"/>
        </w:rPr>
        <w:t xml:space="preserve"> working days (Stage 1) and </w:t>
      </w:r>
      <w:r>
        <w:rPr>
          <w:rFonts w:ascii="Arial" w:hAnsi="Arial" w:cs="Arial"/>
          <w:sz w:val="24"/>
          <w:szCs w:val="24"/>
        </w:rPr>
        <w:t>20</w:t>
      </w:r>
      <w:r w:rsidRPr="00FA0FE0">
        <w:rPr>
          <w:rFonts w:ascii="Arial" w:hAnsi="Arial" w:cs="Arial"/>
          <w:sz w:val="24"/>
          <w:szCs w:val="24"/>
        </w:rPr>
        <w:t xml:space="preserve"> working days (Stage 2). </w:t>
      </w:r>
    </w:p>
    <w:p w14:paraId="2AC314B0" w14:textId="7F511AF5" w:rsidR="008B2756" w:rsidRPr="0045584F" w:rsidRDefault="00A45C59" w:rsidP="008B2756">
      <w:pPr>
        <w:spacing w:after="0" w:line="240" w:lineRule="auto"/>
        <w:ind w:left="360"/>
        <w:rPr>
          <w:rFonts w:ascii="Arial" w:hAnsi="Arial" w:cs="Arial"/>
          <w:sz w:val="24"/>
          <w:szCs w:val="24"/>
        </w:rPr>
      </w:pPr>
      <w:r>
        <w:rPr>
          <w:noProof/>
        </w:rPr>
        <w:drawing>
          <wp:anchor distT="0" distB="0" distL="114300" distR="114300" simplePos="0" relativeHeight="251658241" behindDoc="0" locked="0" layoutInCell="1" allowOverlap="1" wp14:anchorId="531B1EB6" wp14:editId="38F73320">
            <wp:simplePos x="0" y="0"/>
            <wp:positionH relativeFrom="column">
              <wp:posOffset>2677795</wp:posOffset>
            </wp:positionH>
            <wp:positionV relativeFrom="paragraph">
              <wp:posOffset>62231</wp:posOffset>
            </wp:positionV>
            <wp:extent cx="2707640" cy="2178050"/>
            <wp:effectExtent l="0" t="0" r="0" b="0"/>
            <wp:wrapNone/>
            <wp:docPr id="1421520484" name="Chart 1" descr="Doughnut chart showing the percentage of stage two complaints responded to within target time during 2025-2026">
              <a:extLst xmlns:a="http://schemas.openxmlformats.org/drawingml/2006/main">
                <a:ext uri="{FF2B5EF4-FFF2-40B4-BE49-F238E27FC236}">
                  <a16:creationId xmlns:a16="http://schemas.microsoft.com/office/drawing/2014/main" id="{ED16C43A-9128-4163-A8CE-942AF0006306}"/>
                </a:ext>
              </a:extLst>
            </wp:docPr>
            <wp:cNvGraphicFramePr/>
            <a:graphic xmlns:a="http://schemas.openxmlformats.org/drawingml/2006/main">
              <a:graphicData uri="http://schemas.openxmlformats.org/drawingml/2006/chart">
                <c:chart xmlns:c="http://schemas.openxmlformats.org/drawingml/2006/chart" xmlns:r="http://schemas.openxmlformats.org/officeDocument/2006/relationships" r:id="rId16"/>
              </a:graphicData>
            </a:graphic>
            <wp14:sizeRelH relativeFrom="page">
              <wp14:pctWidth>0</wp14:pctWidth>
            </wp14:sizeRelH>
            <wp14:sizeRelV relativeFrom="page">
              <wp14:pctHeight>0</wp14:pctHeight>
            </wp14:sizeRelV>
          </wp:anchor>
        </w:drawing>
      </w:r>
      <w:r>
        <w:rPr>
          <w:noProof/>
        </w:rPr>
        <w:drawing>
          <wp:anchor distT="0" distB="0" distL="114300" distR="114300" simplePos="0" relativeHeight="251658240" behindDoc="0" locked="0" layoutInCell="1" allowOverlap="1" wp14:anchorId="16678750" wp14:editId="5229991D">
            <wp:simplePos x="0" y="0"/>
            <wp:positionH relativeFrom="column">
              <wp:posOffset>137795</wp:posOffset>
            </wp:positionH>
            <wp:positionV relativeFrom="paragraph">
              <wp:posOffset>87630</wp:posOffset>
            </wp:positionV>
            <wp:extent cx="2496820" cy="2139950"/>
            <wp:effectExtent l="0" t="0" r="0" b="0"/>
            <wp:wrapNone/>
            <wp:docPr id="1003502137" name="Chart 1" descr="Doughnut chart showing the percentage of stage one complaints responded to within target time during 2025-2026">
              <a:extLst xmlns:a="http://schemas.openxmlformats.org/drawingml/2006/main">
                <a:ext uri="{FF2B5EF4-FFF2-40B4-BE49-F238E27FC236}">
                  <a16:creationId xmlns:a16="http://schemas.microsoft.com/office/drawing/2014/main" id="{2018D11C-9452-11A4-F6F6-3E968F5CA9FD}"/>
                </a:ext>
              </a:extLst>
            </wp:docPr>
            <wp:cNvGraphicFramePr/>
            <a:graphic xmlns:a="http://schemas.openxmlformats.org/drawingml/2006/main">
              <a:graphicData uri="http://schemas.openxmlformats.org/drawingml/2006/chart">
                <c:chart xmlns:c="http://schemas.openxmlformats.org/drawingml/2006/chart" xmlns:r="http://schemas.openxmlformats.org/officeDocument/2006/relationships" r:id="rId17"/>
              </a:graphicData>
            </a:graphic>
            <wp14:sizeRelH relativeFrom="page">
              <wp14:pctWidth>0</wp14:pctWidth>
            </wp14:sizeRelH>
            <wp14:sizeRelV relativeFrom="page">
              <wp14:pctHeight>0</wp14:pctHeight>
            </wp14:sizeRelV>
          </wp:anchor>
        </w:drawing>
      </w:r>
    </w:p>
    <w:p w14:paraId="18FD64D4" w14:textId="77777777" w:rsidR="008B2756" w:rsidRDefault="008B2756" w:rsidP="008B2756">
      <w:pPr>
        <w:spacing w:after="0" w:line="240" w:lineRule="auto"/>
        <w:rPr>
          <w:rFonts w:ascii="Arial" w:hAnsi="Arial" w:cs="Arial"/>
          <w:sz w:val="24"/>
          <w:szCs w:val="24"/>
        </w:rPr>
      </w:pPr>
    </w:p>
    <w:p w14:paraId="4C11D808" w14:textId="77777777" w:rsidR="008B2756" w:rsidRDefault="008B2756" w:rsidP="008B2756">
      <w:pPr>
        <w:spacing w:after="0" w:line="240" w:lineRule="auto"/>
        <w:rPr>
          <w:rFonts w:ascii="Arial" w:hAnsi="Arial" w:cs="Arial"/>
          <w:sz w:val="24"/>
          <w:szCs w:val="24"/>
        </w:rPr>
      </w:pPr>
    </w:p>
    <w:p w14:paraId="63997B87" w14:textId="77777777" w:rsidR="008B2756" w:rsidRDefault="008B2756" w:rsidP="008B2756">
      <w:pPr>
        <w:spacing w:after="0" w:line="240" w:lineRule="auto"/>
        <w:rPr>
          <w:rFonts w:ascii="Arial" w:hAnsi="Arial" w:cs="Arial"/>
          <w:sz w:val="24"/>
          <w:szCs w:val="24"/>
        </w:rPr>
      </w:pPr>
    </w:p>
    <w:p w14:paraId="1224D4F8" w14:textId="77777777" w:rsidR="008B2756" w:rsidRPr="00C91658" w:rsidRDefault="008B2756" w:rsidP="008B2756">
      <w:pPr>
        <w:spacing w:after="0" w:line="240" w:lineRule="auto"/>
        <w:rPr>
          <w:rFonts w:ascii="Arial" w:hAnsi="Arial" w:cs="Arial"/>
          <w:sz w:val="24"/>
          <w:szCs w:val="24"/>
        </w:rPr>
      </w:pPr>
    </w:p>
    <w:p w14:paraId="2A0AE94A" w14:textId="77777777" w:rsidR="008B2756" w:rsidRDefault="008B2756" w:rsidP="008B2756">
      <w:pPr>
        <w:spacing w:after="0" w:line="240" w:lineRule="auto"/>
        <w:rPr>
          <w:rFonts w:ascii="Arial" w:hAnsi="Arial" w:cs="Arial"/>
          <w:sz w:val="24"/>
          <w:szCs w:val="24"/>
        </w:rPr>
      </w:pPr>
    </w:p>
    <w:p w14:paraId="7FA48263" w14:textId="77777777" w:rsidR="008B2756" w:rsidRPr="00C91658" w:rsidRDefault="008B2756" w:rsidP="008B2756">
      <w:pPr>
        <w:spacing w:after="0" w:line="240" w:lineRule="auto"/>
        <w:rPr>
          <w:rFonts w:ascii="Arial" w:hAnsi="Arial" w:cs="Arial"/>
          <w:sz w:val="24"/>
          <w:szCs w:val="24"/>
        </w:rPr>
      </w:pPr>
    </w:p>
    <w:p w14:paraId="652B0D3E" w14:textId="77777777" w:rsidR="008B2756" w:rsidRDefault="008B2756" w:rsidP="008B2756">
      <w:pPr>
        <w:spacing w:after="0" w:line="240" w:lineRule="auto"/>
        <w:rPr>
          <w:rFonts w:ascii="Arial" w:hAnsi="Arial" w:cs="Arial"/>
          <w:sz w:val="24"/>
          <w:szCs w:val="24"/>
        </w:rPr>
      </w:pPr>
    </w:p>
    <w:p w14:paraId="3FA7F856" w14:textId="77777777" w:rsidR="008B2756" w:rsidRDefault="008B2756" w:rsidP="008B2756">
      <w:pPr>
        <w:spacing w:after="0" w:line="240" w:lineRule="auto"/>
        <w:rPr>
          <w:rFonts w:ascii="Arial" w:hAnsi="Arial" w:cs="Arial"/>
          <w:sz w:val="24"/>
          <w:szCs w:val="24"/>
        </w:rPr>
      </w:pPr>
    </w:p>
    <w:p w14:paraId="29EEDBE7" w14:textId="77777777" w:rsidR="008B2756" w:rsidRDefault="008B2756" w:rsidP="008B2756">
      <w:pPr>
        <w:spacing w:after="0" w:line="240" w:lineRule="auto"/>
        <w:rPr>
          <w:rFonts w:ascii="Arial" w:hAnsi="Arial" w:cs="Arial"/>
          <w:sz w:val="24"/>
          <w:szCs w:val="24"/>
        </w:rPr>
      </w:pPr>
    </w:p>
    <w:p w14:paraId="4B76EC88" w14:textId="77777777" w:rsidR="008B2756" w:rsidRDefault="008B2756" w:rsidP="008B2756">
      <w:pPr>
        <w:spacing w:after="0" w:line="240" w:lineRule="auto"/>
        <w:rPr>
          <w:rFonts w:ascii="Arial" w:hAnsi="Arial" w:cs="Arial"/>
          <w:sz w:val="24"/>
          <w:szCs w:val="24"/>
        </w:rPr>
      </w:pPr>
    </w:p>
    <w:p w14:paraId="2C5CFF6A" w14:textId="77777777" w:rsidR="008B2756" w:rsidRDefault="008B2756" w:rsidP="008B2756">
      <w:pPr>
        <w:spacing w:after="0" w:line="240" w:lineRule="auto"/>
        <w:rPr>
          <w:rFonts w:ascii="Arial" w:hAnsi="Arial" w:cs="Arial"/>
          <w:sz w:val="24"/>
          <w:szCs w:val="24"/>
        </w:rPr>
      </w:pPr>
    </w:p>
    <w:p w14:paraId="06BF4F77" w14:textId="77777777" w:rsidR="008B2756" w:rsidRDefault="008B2756" w:rsidP="008B2756">
      <w:pPr>
        <w:spacing w:after="0" w:line="240" w:lineRule="auto"/>
        <w:rPr>
          <w:rFonts w:ascii="Arial" w:hAnsi="Arial" w:cs="Arial"/>
          <w:sz w:val="24"/>
          <w:szCs w:val="24"/>
        </w:rPr>
      </w:pPr>
    </w:p>
    <w:p w14:paraId="79926DEE" w14:textId="4D5EB8DC" w:rsidR="008B2756" w:rsidRPr="00A45C59" w:rsidRDefault="008B2756" w:rsidP="00403658">
      <w:pPr>
        <w:spacing w:after="0" w:line="240" w:lineRule="auto"/>
        <w:rPr>
          <w:rFonts w:ascii="Arial" w:hAnsi="Arial" w:cs="Arial"/>
          <w:sz w:val="24"/>
          <w:szCs w:val="24"/>
        </w:rPr>
      </w:pPr>
      <w:r>
        <w:rPr>
          <w:rFonts w:ascii="Arial" w:hAnsi="Arial" w:cs="Arial"/>
          <w:sz w:val="24"/>
          <w:szCs w:val="24"/>
        </w:rPr>
        <w:t xml:space="preserve">As of 31 March 2026, we were not compliant with responding within our policy </w:t>
      </w:r>
      <w:r w:rsidRPr="00AF232B">
        <w:rPr>
          <w:rFonts w:ascii="Arial" w:hAnsi="Arial" w:cs="Arial"/>
          <w:sz w:val="24"/>
          <w:szCs w:val="24"/>
        </w:rPr>
        <w:t>response timescales</w:t>
      </w:r>
      <w:r w:rsidR="009D75F3">
        <w:rPr>
          <w:rFonts w:ascii="Arial" w:hAnsi="Arial" w:cs="Arial"/>
          <w:sz w:val="24"/>
          <w:szCs w:val="24"/>
        </w:rPr>
        <w:t xml:space="preserve"> of 90</w:t>
      </w:r>
      <w:r w:rsidR="000C565F">
        <w:rPr>
          <w:rFonts w:ascii="Arial" w:hAnsi="Arial" w:cs="Arial"/>
          <w:sz w:val="24"/>
          <w:szCs w:val="24"/>
        </w:rPr>
        <w:t>% within time</w:t>
      </w:r>
      <w:r>
        <w:rPr>
          <w:rFonts w:ascii="Arial" w:hAnsi="Arial" w:cs="Arial"/>
          <w:sz w:val="24"/>
          <w:szCs w:val="24"/>
        </w:rPr>
        <w:t>,</w:t>
      </w:r>
      <w:r w:rsidRPr="00AF232B">
        <w:rPr>
          <w:rFonts w:ascii="Arial" w:hAnsi="Arial" w:cs="Arial"/>
          <w:sz w:val="24"/>
          <w:szCs w:val="24"/>
        </w:rPr>
        <w:t xml:space="preserve"> </w:t>
      </w:r>
      <w:r>
        <w:rPr>
          <w:rFonts w:ascii="Arial" w:hAnsi="Arial" w:cs="Arial"/>
          <w:sz w:val="24"/>
          <w:szCs w:val="24"/>
        </w:rPr>
        <w:t>with 31</w:t>
      </w:r>
      <w:r w:rsidRPr="00AF232B">
        <w:rPr>
          <w:rFonts w:ascii="Arial" w:hAnsi="Arial" w:cs="Arial"/>
          <w:sz w:val="24"/>
          <w:szCs w:val="24"/>
        </w:rPr>
        <w:t>% of Stage 1</w:t>
      </w:r>
      <w:r>
        <w:rPr>
          <w:rFonts w:ascii="Arial" w:hAnsi="Arial" w:cs="Arial"/>
          <w:sz w:val="24"/>
          <w:szCs w:val="24"/>
        </w:rPr>
        <w:t xml:space="preserve"> responses being concluded </w:t>
      </w:r>
      <w:r w:rsidR="00403658">
        <w:rPr>
          <w:rFonts w:ascii="Arial" w:hAnsi="Arial" w:cs="Arial"/>
          <w:sz w:val="24"/>
          <w:szCs w:val="24"/>
        </w:rPr>
        <w:t xml:space="preserve">and sent </w:t>
      </w:r>
      <w:r>
        <w:rPr>
          <w:rFonts w:ascii="Arial" w:hAnsi="Arial" w:cs="Arial"/>
          <w:sz w:val="24"/>
          <w:szCs w:val="24"/>
        </w:rPr>
        <w:t xml:space="preserve">out of time. </w:t>
      </w:r>
      <w:r w:rsidRPr="00AF232B">
        <w:rPr>
          <w:rFonts w:ascii="Arial" w:hAnsi="Arial" w:cs="Arial"/>
          <w:sz w:val="24"/>
          <w:szCs w:val="24"/>
        </w:rPr>
        <w:t xml:space="preserve"> </w:t>
      </w:r>
    </w:p>
    <w:p w14:paraId="0190356E" w14:textId="77777777" w:rsidR="008B2756" w:rsidRPr="00AF232B" w:rsidRDefault="008B2756" w:rsidP="008B2756">
      <w:pPr>
        <w:spacing w:after="0" w:line="240" w:lineRule="auto"/>
        <w:rPr>
          <w:rFonts w:ascii="Arial" w:hAnsi="Arial" w:cs="Arial"/>
          <w:sz w:val="24"/>
          <w:szCs w:val="24"/>
        </w:rPr>
      </w:pPr>
    </w:p>
    <w:p w14:paraId="145E7B14" w14:textId="487AFFD0" w:rsidR="008B2756" w:rsidRDefault="008B2756" w:rsidP="008B2756">
      <w:pPr>
        <w:spacing w:after="0" w:line="240" w:lineRule="auto"/>
        <w:rPr>
          <w:rFonts w:ascii="Arial" w:hAnsi="Arial" w:cs="Arial"/>
          <w:sz w:val="24"/>
          <w:szCs w:val="24"/>
        </w:rPr>
      </w:pPr>
      <w:r w:rsidRPr="006C58CC">
        <w:rPr>
          <w:rFonts w:ascii="Arial" w:hAnsi="Arial" w:cs="Arial"/>
          <w:sz w:val="24"/>
          <w:szCs w:val="24"/>
        </w:rPr>
        <w:t>The data indicates performance challenges at Stage 1 of the complaints process, largely attribu</w:t>
      </w:r>
      <w:r w:rsidR="007747D8">
        <w:rPr>
          <w:rFonts w:ascii="Arial" w:hAnsi="Arial" w:cs="Arial"/>
          <w:sz w:val="24"/>
          <w:szCs w:val="24"/>
        </w:rPr>
        <w:t xml:space="preserve">ted </w:t>
      </w:r>
      <w:r w:rsidRPr="006C58CC">
        <w:rPr>
          <w:rFonts w:ascii="Arial" w:hAnsi="Arial" w:cs="Arial"/>
          <w:sz w:val="24"/>
          <w:szCs w:val="24"/>
        </w:rPr>
        <w:t xml:space="preserve">to resourcing pressures within the Repairs Team and contractors responsible for delivering services on the Council’s behalf, including the handling of Stage 1 complaints. </w:t>
      </w:r>
      <w:r w:rsidR="00F422B2">
        <w:rPr>
          <w:rFonts w:ascii="Arial" w:hAnsi="Arial" w:cs="Arial"/>
          <w:sz w:val="24"/>
          <w:szCs w:val="24"/>
        </w:rPr>
        <w:t>These include:</w:t>
      </w:r>
    </w:p>
    <w:p w14:paraId="3FD5C002" w14:textId="77777777" w:rsidR="00403658" w:rsidRDefault="00403658" w:rsidP="008B2756">
      <w:pPr>
        <w:spacing w:after="0" w:line="240" w:lineRule="auto"/>
        <w:rPr>
          <w:rFonts w:ascii="Arial" w:hAnsi="Arial" w:cs="Arial"/>
          <w:sz w:val="24"/>
          <w:szCs w:val="24"/>
        </w:rPr>
      </w:pPr>
    </w:p>
    <w:p w14:paraId="4EEC1E64" w14:textId="7A971E9C" w:rsidR="0003391D" w:rsidRPr="008E4F63" w:rsidRDefault="0003391D" w:rsidP="008E4F63">
      <w:pPr>
        <w:pStyle w:val="ListParagraph"/>
        <w:numPr>
          <w:ilvl w:val="0"/>
          <w:numId w:val="38"/>
        </w:numPr>
        <w:spacing w:after="0" w:line="300" w:lineRule="atLeast"/>
        <w:rPr>
          <w:rFonts w:ascii="Arial" w:eastAsia="Times New Roman" w:hAnsi="Arial" w:cs="Arial"/>
          <w:sz w:val="24"/>
          <w:szCs w:val="24"/>
          <w:lang w:eastAsia="en-GB"/>
        </w:rPr>
      </w:pPr>
      <w:r w:rsidRPr="008E4F63">
        <w:rPr>
          <w:rFonts w:ascii="Arial" w:eastAsia="Times New Roman" w:hAnsi="Arial" w:cs="Arial"/>
          <w:sz w:val="24"/>
          <w:szCs w:val="24"/>
          <w:lang w:eastAsia="en-GB"/>
        </w:rPr>
        <w:t xml:space="preserve">Temporary redeployment of HMCT resources to address immediate pressures </w:t>
      </w:r>
    </w:p>
    <w:p w14:paraId="5356C8C1" w14:textId="0F83675E" w:rsidR="0003391D" w:rsidRPr="008E4F63" w:rsidRDefault="0003391D" w:rsidP="008E4F63">
      <w:pPr>
        <w:pStyle w:val="ListParagraph"/>
        <w:numPr>
          <w:ilvl w:val="0"/>
          <w:numId w:val="38"/>
        </w:numPr>
        <w:spacing w:after="0" w:line="300" w:lineRule="atLeast"/>
        <w:rPr>
          <w:rFonts w:ascii="Arial" w:eastAsia="Times New Roman" w:hAnsi="Arial" w:cs="Arial"/>
          <w:sz w:val="24"/>
          <w:szCs w:val="24"/>
          <w:lang w:eastAsia="en-GB"/>
        </w:rPr>
      </w:pPr>
      <w:r w:rsidRPr="008E4F63">
        <w:rPr>
          <w:rFonts w:ascii="Arial" w:eastAsia="Times New Roman" w:hAnsi="Arial" w:cs="Arial"/>
          <w:sz w:val="24"/>
          <w:szCs w:val="24"/>
          <w:lang w:eastAsia="en-GB"/>
        </w:rPr>
        <w:t xml:space="preserve">A recruitment campaign to appoint permanent staff and build long-term resilience </w:t>
      </w:r>
    </w:p>
    <w:p w14:paraId="43607991" w14:textId="7BA424FD" w:rsidR="0003391D" w:rsidRPr="008E4F63" w:rsidRDefault="0003391D" w:rsidP="008E4F63">
      <w:pPr>
        <w:pStyle w:val="ListParagraph"/>
        <w:numPr>
          <w:ilvl w:val="0"/>
          <w:numId w:val="38"/>
        </w:numPr>
        <w:spacing w:after="0" w:line="300" w:lineRule="atLeast"/>
        <w:rPr>
          <w:rFonts w:ascii="Arial" w:eastAsia="Times New Roman" w:hAnsi="Arial" w:cs="Arial"/>
          <w:sz w:val="24"/>
          <w:szCs w:val="24"/>
          <w:lang w:eastAsia="en-GB"/>
        </w:rPr>
      </w:pPr>
      <w:r w:rsidRPr="008E4F63">
        <w:rPr>
          <w:rFonts w:ascii="Arial" w:eastAsia="Times New Roman" w:hAnsi="Arial" w:cs="Arial"/>
          <w:sz w:val="24"/>
          <w:szCs w:val="24"/>
          <w:lang w:eastAsia="en-GB"/>
        </w:rPr>
        <w:t xml:space="preserve">Additional support from the HMCT Senior Complaint Officer and Manager for case reviews and approvals </w:t>
      </w:r>
    </w:p>
    <w:p w14:paraId="67248744" w14:textId="267BF5D8" w:rsidR="0003391D" w:rsidRPr="008E4F63" w:rsidRDefault="0003391D" w:rsidP="008E4F63">
      <w:pPr>
        <w:pStyle w:val="ListParagraph"/>
        <w:numPr>
          <w:ilvl w:val="0"/>
          <w:numId w:val="38"/>
        </w:numPr>
        <w:spacing w:after="0" w:line="300" w:lineRule="atLeast"/>
        <w:rPr>
          <w:rFonts w:ascii="Arial" w:eastAsia="Times New Roman" w:hAnsi="Arial" w:cs="Arial"/>
          <w:sz w:val="24"/>
          <w:szCs w:val="24"/>
          <w:lang w:eastAsia="en-GB"/>
        </w:rPr>
      </w:pPr>
      <w:r w:rsidRPr="008E4F63">
        <w:rPr>
          <w:rFonts w:ascii="Arial" w:eastAsia="Times New Roman" w:hAnsi="Arial" w:cs="Arial"/>
          <w:sz w:val="24"/>
          <w:szCs w:val="24"/>
          <w:lang w:eastAsia="en-GB"/>
        </w:rPr>
        <w:t xml:space="preserve">Introduction of weekly performance reporting and fortnightly meetings with service managers to address delays and enhance response quality </w:t>
      </w:r>
    </w:p>
    <w:p w14:paraId="7F662280" w14:textId="32B7AF2A" w:rsidR="0003391D" w:rsidRPr="008E4F63" w:rsidRDefault="0003391D" w:rsidP="008E4F63">
      <w:pPr>
        <w:pStyle w:val="ListParagraph"/>
        <w:numPr>
          <w:ilvl w:val="0"/>
          <w:numId w:val="38"/>
        </w:numPr>
        <w:spacing w:after="0" w:line="300" w:lineRule="atLeast"/>
        <w:rPr>
          <w:rFonts w:ascii="Arial" w:eastAsia="Times New Roman" w:hAnsi="Arial" w:cs="Arial"/>
          <w:sz w:val="24"/>
          <w:szCs w:val="24"/>
          <w:lang w:eastAsia="en-GB"/>
        </w:rPr>
      </w:pPr>
      <w:r w:rsidRPr="008E4F63">
        <w:rPr>
          <w:rFonts w:ascii="Arial" w:eastAsia="Times New Roman" w:hAnsi="Arial" w:cs="Arial"/>
          <w:sz w:val="24"/>
          <w:szCs w:val="24"/>
          <w:lang w:eastAsia="en-GB"/>
        </w:rPr>
        <w:t>Ongoing scrutiny and oversight by the Housing Senior Leadership Team</w:t>
      </w:r>
    </w:p>
    <w:p w14:paraId="4B9C4CC9" w14:textId="77777777" w:rsidR="008B2756" w:rsidRDefault="008B2756" w:rsidP="008B2756">
      <w:pPr>
        <w:spacing w:after="0" w:line="240" w:lineRule="auto"/>
        <w:rPr>
          <w:rFonts w:ascii="Arial" w:hAnsi="Arial" w:cs="Arial"/>
          <w:sz w:val="24"/>
          <w:szCs w:val="24"/>
        </w:rPr>
      </w:pPr>
    </w:p>
    <w:p w14:paraId="463AA6BB" w14:textId="77777777" w:rsidR="008B2756" w:rsidRDefault="008B2756" w:rsidP="00C52350">
      <w:pPr>
        <w:spacing w:line="278" w:lineRule="auto"/>
        <w:rPr>
          <w:rFonts w:ascii="Arial" w:hAnsi="Arial" w:cs="Arial"/>
          <w:sz w:val="24"/>
          <w:szCs w:val="24"/>
        </w:rPr>
      </w:pPr>
      <w:r w:rsidRPr="002A6072">
        <w:rPr>
          <w:rFonts w:ascii="Arial" w:eastAsia="Times New Roman" w:hAnsi="Arial" w:cs="Arial"/>
          <w:sz w:val="24"/>
          <w:szCs w:val="24"/>
          <w:lang w:eastAsia="en-GB"/>
        </w:rPr>
        <w:t>Delays in issuing Stage 1 responses have been a contributing factor to the increase in complaints escalated to Stage 2, which rose from 374 to 447, representing an 18% increase.</w:t>
      </w:r>
      <w:r w:rsidRPr="00F1173C">
        <w:rPr>
          <w:rFonts w:ascii="Arial" w:eastAsia="Times New Roman" w:hAnsi="Arial" w:cs="Arial"/>
          <w:sz w:val="24"/>
          <w:szCs w:val="24"/>
          <w:lang w:eastAsia="en-GB"/>
        </w:rPr>
        <w:t xml:space="preserve"> </w:t>
      </w:r>
      <w:r w:rsidRPr="002A6072">
        <w:rPr>
          <w:rFonts w:ascii="Arial" w:eastAsia="Times New Roman" w:hAnsi="Arial" w:cs="Arial"/>
          <w:sz w:val="24"/>
          <w:szCs w:val="24"/>
          <w:lang w:eastAsia="en-GB"/>
        </w:rPr>
        <w:t>Notwithstanding this, performance at Stage 2 remains strong, with 100% compliance achieved against the prescribed response timescales</w:t>
      </w:r>
      <w:r>
        <w:rPr>
          <w:rFonts w:ascii="Arial" w:eastAsia="Times New Roman" w:hAnsi="Arial" w:cs="Arial"/>
          <w:sz w:val="24"/>
          <w:szCs w:val="24"/>
          <w:lang w:eastAsia="en-GB"/>
        </w:rPr>
        <w:t>.</w:t>
      </w:r>
    </w:p>
    <w:p w14:paraId="72FEA1DD" w14:textId="72164FAC" w:rsidR="00632EE4" w:rsidRPr="00764D42" w:rsidRDefault="003C1698" w:rsidP="00764D42">
      <w:pPr>
        <w:pStyle w:val="Heading2"/>
        <w:rPr>
          <w:color w:val="297FD5" w:themeColor="accent3"/>
        </w:rPr>
      </w:pPr>
      <w:bookmarkStart w:id="52" w:name="_Toc209531692"/>
      <w:bookmarkStart w:id="53" w:name="_Toc241763859"/>
      <w:r w:rsidRPr="00764D42">
        <w:rPr>
          <w:color w:val="297FD5" w:themeColor="accent3"/>
        </w:rPr>
        <w:t>Compensation</w:t>
      </w:r>
      <w:bookmarkEnd w:id="49"/>
      <w:bookmarkEnd w:id="52"/>
      <w:bookmarkEnd w:id="53"/>
      <w:r w:rsidR="00800C84" w:rsidRPr="00764D42">
        <w:rPr>
          <w:color w:val="297FD5" w:themeColor="accent3"/>
        </w:rPr>
        <w:t xml:space="preserve"> </w:t>
      </w:r>
    </w:p>
    <w:p w14:paraId="72569675" w14:textId="77777777" w:rsidR="00C00EED" w:rsidRDefault="00C00EED" w:rsidP="00C00EED">
      <w:pPr>
        <w:spacing w:after="0" w:line="240" w:lineRule="auto"/>
        <w:rPr>
          <w:rFonts w:ascii="Arial" w:hAnsi="Arial" w:cs="Arial"/>
          <w:sz w:val="24"/>
          <w:szCs w:val="24"/>
          <w:lang w:eastAsia="en-GB"/>
        </w:rPr>
      </w:pPr>
    </w:p>
    <w:p w14:paraId="38124F50" w14:textId="5ECDC778" w:rsidR="00C00EED" w:rsidRPr="00C00EED" w:rsidRDefault="00C00EED" w:rsidP="00C00EED">
      <w:pPr>
        <w:spacing w:after="0" w:line="240" w:lineRule="auto"/>
        <w:rPr>
          <w:rFonts w:ascii="Arial" w:hAnsi="Arial" w:cs="Arial"/>
          <w:sz w:val="24"/>
          <w:szCs w:val="24"/>
          <w:lang w:eastAsia="en-GB"/>
        </w:rPr>
      </w:pPr>
      <w:r w:rsidRPr="00C00EED">
        <w:rPr>
          <w:rFonts w:ascii="Arial" w:hAnsi="Arial" w:cs="Arial"/>
          <w:sz w:val="24"/>
          <w:szCs w:val="24"/>
          <w:lang w:eastAsia="en-GB"/>
        </w:rPr>
        <w:t xml:space="preserve">During 2025/26, a total of £118,419.06 was agreed in compensation to </w:t>
      </w:r>
      <w:r w:rsidR="00264F49">
        <w:rPr>
          <w:rFonts w:ascii="Arial" w:hAnsi="Arial" w:cs="Arial"/>
          <w:sz w:val="24"/>
          <w:szCs w:val="24"/>
          <w:lang w:eastAsia="en-GB"/>
        </w:rPr>
        <w:t>residents</w:t>
      </w:r>
      <w:r w:rsidRPr="00C00EED">
        <w:rPr>
          <w:rFonts w:ascii="Arial" w:hAnsi="Arial" w:cs="Arial"/>
          <w:sz w:val="24"/>
          <w:szCs w:val="24"/>
          <w:lang w:eastAsia="en-GB"/>
        </w:rPr>
        <w:t>, representing an 11% increase compared to the previous year (£106,684.39).</w:t>
      </w:r>
      <w:r>
        <w:rPr>
          <w:rFonts w:ascii="Arial" w:hAnsi="Arial" w:cs="Arial"/>
          <w:sz w:val="24"/>
          <w:szCs w:val="24"/>
          <w:lang w:eastAsia="en-GB"/>
        </w:rPr>
        <w:t xml:space="preserve"> </w:t>
      </w:r>
      <w:r w:rsidRPr="00C00EED">
        <w:rPr>
          <w:rFonts w:ascii="Arial" w:hAnsi="Arial" w:cs="Arial"/>
          <w:sz w:val="24"/>
          <w:szCs w:val="24"/>
          <w:lang w:eastAsia="en-GB"/>
        </w:rPr>
        <w:t>A substantial proportion of compensation payments were attributable to the distress and delays experienced by residents because of service failures</w:t>
      </w:r>
      <w:r>
        <w:rPr>
          <w:rFonts w:ascii="Arial" w:hAnsi="Arial" w:cs="Arial"/>
          <w:sz w:val="24"/>
          <w:szCs w:val="24"/>
          <w:lang w:eastAsia="en-GB"/>
        </w:rPr>
        <w:t>.</w:t>
      </w:r>
    </w:p>
    <w:p w14:paraId="1401DC1C" w14:textId="77777777" w:rsidR="008D33ED" w:rsidRPr="0017787D" w:rsidRDefault="008D33ED" w:rsidP="0017787D">
      <w:pPr>
        <w:pStyle w:val="pf0"/>
        <w:spacing w:before="0" w:beforeAutospacing="0" w:after="0" w:afterAutospacing="0"/>
        <w:rPr>
          <w:rFonts w:ascii="Arial" w:hAnsi="Arial" w:cs="Arial"/>
        </w:rPr>
      </w:pPr>
    </w:p>
    <w:tbl>
      <w:tblPr>
        <w:tblStyle w:val="ListTable6Colorful-Accent2"/>
        <w:tblW w:w="7569" w:type="dxa"/>
        <w:tblLook w:val="04A0" w:firstRow="1" w:lastRow="0" w:firstColumn="1" w:lastColumn="0" w:noHBand="0" w:noVBand="1"/>
      </w:tblPr>
      <w:tblGrid>
        <w:gridCol w:w="5949"/>
        <w:gridCol w:w="1620"/>
      </w:tblGrid>
      <w:tr w:rsidR="001356E9" w:rsidRPr="00814E49" w14:paraId="30114B65" w14:textId="77777777" w:rsidTr="00E6660E">
        <w:trPr>
          <w:cnfStyle w:val="100000000000" w:firstRow="1" w:lastRow="0" w:firstColumn="0" w:lastColumn="0" w:oddVBand="0" w:evenVBand="0" w:oddHBand="0" w:evenHBand="0" w:firstRowFirstColumn="0" w:firstRowLastColumn="0" w:lastRowFirstColumn="0" w:lastRowLastColumn="0"/>
          <w:trHeight w:val="272"/>
        </w:trPr>
        <w:tc>
          <w:tcPr>
            <w:cnfStyle w:val="001000000000" w:firstRow="0" w:lastRow="0" w:firstColumn="1" w:lastColumn="0" w:oddVBand="0" w:evenVBand="0" w:oddHBand="0" w:evenHBand="0" w:firstRowFirstColumn="0" w:firstRowLastColumn="0" w:lastRowFirstColumn="0" w:lastRowLastColumn="0"/>
            <w:tcW w:w="5949" w:type="dxa"/>
            <w:tcBorders>
              <w:bottom w:val="single" w:sz="12" w:space="0" w:color="4A66AC" w:themeColor="accent1"/>
            </w:tcBorders>
            <w:noWrap/>
            <w:hideMark/>
          </w:tcPr>
          <w:p w14:paraId="63AFAE5B" w14:textId="0EE22BF1" w:rsidR="001356E9" w:rsidRPr="00814E49" w:rsidRDefault="001356E9" w:rsidP="001356E9">
            <w:pPr>
              <w:spacing w:after="0" w:line="240" w:lineRule="auto"/>
              <w:jc w:val="center"/>
              <w:rPr>
                <w:rFonts w:ascii="Arial" w:eastAsia="Times New Roman" w:hAnsi="Arial" w:cs="Arial"/>
                <w:b w:val="0"/>
                <w:bCs w:val="0"/>
                <w:color w:val="000000"/>
                <w:lang w:eastAsia="en-GB"/>
              </w:rPr>
            </w:pPr>
            <w:r w:rsidRPr="00814E49">
              <w:rPr>
                <w:rFonts w:ascii="Arial" w:eastAsia="Times New Roman" w:hAnsi="Arial" w:cs="Arial"/>
                <w:color w:val="000000"/>
                <w:lang w:eastAsia="en-GB"/>
              </w:rPr>
              <w:t>Reason</w:t>
            </w:r>
          </w:p>
        </w:tc>
        <w:tc>
          <w:tcPr>
            <w:tcW w:w="1620" w:type="dxa"/>
            <w:tcBorders>
              <w:bottom w:val="single" w:sz="12" w:space="0" w:color="4A66AC" w:themeColor="accent1"/>
            </w:tcBorders>
            <w:noWrap/>
            <w:hideMark/>
          </w:tcPr>
          <w:p w14:paraId="65C0C9F9" w14:textId="77777777" w:rsidR="001356E9" w:rsidRPr="00814E49" w:rsidRDefault="001356E9" w:rsidP="001356E9">
            <w:pPr>
              <w:spacing w:after="0" w:line="240" w:lineRule="auto"/>
              <w:jc w:val="center"/>
              <w:cnfStyle w:val="100000000000" w:firstRow="1" w:lastRow="0" w:firstColumn="0" w:lastColumn="0" w:oddVBand="0" w:evenVBand="0" w:oddHBand="0" w:evenHBand="0" w:firstRowFirstColumn="0" w:firstRowLastColumn="0" w:lastRowFirstColumn="0" w:lastRowLastColumn="0"/>
              <w:rPr>
                <w:rFonts w:ascii="Arial" w:eastAsia="Times New Roman" w:hAnsi="Arial" w:cs="Arial"/>
                <w:b w:val="0"/>
                <w:bCs w:val="0"/>
                <w:color w:val="000000"/>
                <w:lang w:eastAsia="en-GB"/>
              </w:rPr>
            </w:pPr>
            <w:r w:rsidRPr="00814E49">
              <w:rPr>
                <w:rFonts w:ascii="Arial" w:eastAsia="Times New Roman" w:hAnsi="Arial" w:cs="Arial"/>
                <w:color w:val="000000"/>
                <w:lang w:eastAsia="en-GB"/>
              </w:rPr>
              <w:t>Total</w:t>
            </w:r>
          </w:p>
        </w:tc>
      </w:tr>
      <w:tr w:rsidR="001356E9" w:rsidRPr="00814E49" w14:paraId="13E40420" w14:textId="77777777" w:rsidTr="00E6660E">
        <w:trPr>
          <w:cnfStyle w:val="000000100000" w:firstRow="0" w:lastRow="0" w:firstColumn="0" w:lastColumn="0" w:oddVBand="0" w:evenVBand="0" w:oddHBand="1" w:evenHBand="0" w:firstRowFirstColumn="0" w:firstRowLastColumn="0" w:lastRowFirstColumn="0" w:lastRowLastColumn="0"/>
          <w:trHeight w:val="272"/>
        </w:trPr>
        <w:tc>
          <w:tcPr>
            <w:cnfStyle w:val="001000000000" w:firstRow="0" w:lastRow="0" w:firstColumn="1" w:lastColumn="0" w:oddVBand="0" w:evenVBand="0" w:oddHBand="0" w:evenHBand="0" w:firstRowFirstColumn="0" w:firstRowLastColumn="0" w:lastRowFirstColumn="0" w:lastRowLastColumn="0"/>
            <w:tcW w:w="5949" w:type="dxa"/>
            <w:tcBorders>
              <w:top w:val="single" w:sz="12" w:space="0" w:color="4A66AC" w:themeColor="accent1"/>
            </w:tcBorders>
            <w:hideMark/>
          </w:tcPr>
          <w:p w14:paraId="228637C9" w14:textId="77777777" w:rsidR="001356E9" w:rsidRPr="00814E49" w:rsidRDefault="001356E9" w:rsidP="001356E9">
            <w:pPr>
              <w:spacing w:after="0" w:line="240" w:lineRule="auto"/>
              <w:rPr>
                <w:rFonts w:ascii="Arial" w:eastAsia="Times New Roman" w:hAnsi="Arial" w:cs="Arial"/>
                <w:b w:val="0"/>
                <w:bCs w:val="0"/>
                <w:color w:val="000000"/>
                <w:lang w:eastAsia="en-GB"/>
              </w:rPr>
            </w:pPr>
            <w:r w:rsidRPr="00814E49">
              <w:rPr>
                <w:rFonts w:ascii="Arial" w:eastAsia="Times New Roman" w:hAnsi="Arial" w:cs="Arial"/>
                <w:color w:val="000000"/>
                <w:lang w:eastAsia="en-GB"/>
              </w:rPr>
              <w:t>Distress and inconvenience</w:t>
            </w:r>
          </w:p>
        </w:tc>
        <w:tc>
          <w:tcPr>
            <w:tcW w:w="1620" w:type="dxa"/>
            <w:tcBorders>
              <w:top w:val="single" w:sz="12" w:space="0" w:color="4A66AC" w:themeColor="accent1"/>
            </w:tcBorders>
            <w:hideMark/>
          </w:tcPr>
          <w:p w14:paraId="1216E88C" w14:textId="77777777" w:rsidR="001356E9" w:rsidRPr="00814E49" w:rsidRDefault="001356E9" w:rsidP="001356E9">
            <w:pPr>
              <w:spacing w:after="0" w:line="240" w:lineRule="auto"/>
              <w:jc w:val="right"/>
              <w:cnfStyle w:val="000000100000" w:firstRow="0" w:lastRow="0" w:firstColumn="0" w:lastColumn="0" w:oddVBand="0" w:evenVBand="0" w:oddHBand="1" w:evenHBand="0" w:firstRowFirstColumn="0" w:firstRowLastColumn="0" w:lastRowFirstColumn="0" w:lastRowLastColumn="0"/>
              <w:rPr>
                <w:rFonts w:ascii="Arial" w:eastAsia="Times New Roman" w:hAnsi="Arial" w:cs="Arial"/>
                <w:color w:val="000000"/>
                <w:lang w:eastAsia="en-GB"/>
              </w:rPr>
            </w:pPr>
            <w:r w:rsidRPr="00814E49">
              <w:rPr>
                <w:rFonts w:ascii="Arial" w:eastAsia="Times New Roman" w:hAnsi="Arial" w:cs="Arial"/>
                <w:color w:val="000000"/>
                <w:lang w:eastAsia="en-GB"/>
              </w:rPr>
              <w:t>37,152.23</w:t>
            </w:r>
          </w:p>
        </w:tc>
      </w:tr>
      <w:tr w:rsidR="001356E9" w:rsidRPr="00814E49" w14:paraId="41CFE097" w14:textId="77777777" w:rsidTr="009F3B9E">
        <w:trPr>
          <w:trHeight w:val="272"/>
        </w:trPr>
        <w:tc>
          <w:tcPr>
            <w:cnfStyle w:val="001000000000" w:firstRow="0" w:lastRow="0" w:firstColumn="1" w:lastColumn="0" w:oddVBand="0" w:evenVBand="0" w:oddHBand="0" w:evenHBand="0" w:firstRowFirstColumn="0" w:firstRowLastColumn="0" w:lastRowFirstColumn="0" w:lastRowLastColumn="0"/>
            <w:tcW w:w="5949" w:type="dxa"/>
            <w:hideMark/>
          </w:tcPr>
          <w:p w14:paraId="2D7EFB1F" w14:textId="77777777" w:rsidR="001356E9" w:rsidRPr="00814E49" w:rsidRDefault="001356E9" w:rsidP="001356E9">
            <w:pPr>
              <w:spacing w:after="0" w:line="240" w:lineRule="auto"/>
              <w:rPr>
                <w:rFonts w:ascii="Arial" w:eastAsia="Times New Roman" w:hAnsi="Arial" w:cs="Arial"/>
                <w:b w:val="0"/>
                <w:bCs w:val="0"/>
                <w:color w:val="000000"/>
                <w:lang w:eastAsia="en-GB"/>
              </w:rPr>
            </w:pPr>
            <w:r w:rsidRPr="00814E49">
              <w:rPr>
                <w:rFonts w:ascii="Arial" w:eastAsia="Times New Roman" w:hAnsi="Arial" w:cs="Arial"/>
                <w:color w:val="000000"/>
                <w:lang w:eastAsia="en-GB"/>
              </w:rPr>
              <w:t>Delay</w:t>
            </w:r>
          </w:p>
        </w:tc>
        <w:tc>
          <w:tcPr>
            <w:tcW w:w="1620" w:type="dxa"/>
            <w:hideMark/>
          </w:tcPr>
          <w:p w14:paraId="7B749047" w14:textId="77777777" w:rsidR="001356E9" w:rsidRPr="00814E49" w:rsidRDefault="001356E9" w:rsidP="001356E9">
            <w:pPr>
              <w:spacing w:after="0" w:line="240" w:lineRule="auto"/>
              <w:jc w:val="right"/>
              <w:cnfStyle w:val="000000000000" w:firstRow="0" w:lastRow="0" w:firstColumn="0" w:lastColumn="0" w:oddVBand="0" w:evenVBand="0" w:oddHBand="0" w:evenHBand="0" w:firstRowFirstColumn="0" w:firstRowLastColumn="0" w:lastRowFirstColumn="0" w:lastRowLastColumn="0"/>
              <w:rPr>
                <w:rFonts w:ascii="Arial" w:eastAsia="Times New Roman" w:hAnsi="Arial" w:cs="Arial"/>
                <w:color w:val="000000"/>
                <w:lang w:eastAsia="en-GB"/>
              </w:rPr>
            </w:pPr>
            <w:r w:rsidRPr="00814E49">
              <w:rPr>
                <w:rFonts w:ascii="Arial" w:eastAsia="Times New Roman" w:hAnsi="Arial" w:cs="Arial"/>
                <w:color w:val="000000"/>
                <w:lang w:eastAsia="en-GB"/>
              </w:rPr>
              <w:t>35,128.50</w:t>
            </w:r>
          </w:p>
        </w:tc>
      </w:tr>
      <w:tr w:rsidR="001356E9" w:rsidRPr="00814E49" w14:paraId="4ED41310" w14:textId="77777777" w:rsidTr="009F3B9E">
        <w:trPr>
          <w:cnfStyle w:val="000000100000" w:firstRow="0" w:lastRow="0" w:firstColumn="0" w:lastColumn="0" w:oddVBand="0" w:evenVBand="0" w:oddHBand="1" w:evenHBand="0" w:firstRowFirstColumn="0" w:firstRowLastColumn="0" w:lastRowFirstColumn="0" w:lastRowLastColumn="0"/>
          <w:trHeight w:val="272"/>
        </w:trPr>
        <w:tc>
          <w:tcPr>
            <w:cnfStyle w:val="001000000000" w:firstRow="0" w:lastRow="0" w:firstColumn="1" w:lastColumn="0" w:oddVBand="0" w:evenVBand="0" w:oddHBand="0" w:evenHBand="0" w:firstRowFirstColumn="0" w:firstRowLastColumn="0" w:lastRowFirstColumn="0" w:lastRowLastColumn="0"/>
            <w:tcW w:w="5949" w:type="dxa"/>
            <w:hideMark/>
          </w:tcPr>
          <w:p w14:paraId="5EE7D0CD" w14:textId="77777777" w:rsidR="001356E9" w:rsidRPr="00814E49" w:rsidRDefault="001356E9" w:rsidP="001356E9">
            <w:pPr>
              <w:spacing w:after="0" w:line="240" w:lineRule="auto"/>
              <w:rPr>
                <w:rFonts w:ascii="Arial" w:eastAsia="Times New Roman" w:hAnsi="Arial" w:cs="Arial"/>
                <w:b w:val="0"/>
                <w:bCs w:val="0"/>
                <w:color w:val="000000"/>
                <w:lang w:eastAsia="en-GB"/>
              </w:rPr>
            </w:pPr>
            <w:r w:rsidRPr="00814E49">
              <w:rPr>
                <w:rFonts w:ascii="Arial" w:eastAsia="Times New Roman" w:hAnsi="Arial" w:cs="Arial"/>
                <w:color w:val="000000"/>
                <w:lang w:eastAsia="en-GB"/>
              </w:rPr>
              <w:t>Other reason</w:t>
            </w:r>
          </w:p>
        </w:tc>
        <w:tc>
          <w:tcPr>
            <w:tcW w:w="1620" w:type="dxa"/>
            <w:hideMark/>
          </w:tcPr>
          <w:p w14:paraId="7E424167" w14:textId="77777777" w:rsidR="001356E9" w:rsidRPr="00814E49" w:rsidRDefault="001356E9" w:rsidP="001356E9">
            <w:pPr>
              <w:spacing w:after="0" w:line="240" w:lineRule="auto"/>
              <w:jc w:val="right"/>
              <w:cnfStyle w:val="000000100000" w:firstRow="0" w:lastRow="0" w:firstColumn="0" w:lastColumn="0" w:oddVBand="0" w:evenVBand="0" w:oddHBand="1" w:evenHBand="0" w:firstRowFirstColumn="0" w:firstRowLastColumn="0" w:lastRowFirstColumn="0" w:lastRowLastColumn="0"/>
              <w:rPr>
                <w:rFonts w:ascii="Arial" w:eastAsia="Times New Roman" w:hAnsi="Arial" w:cs="Arial"/>
                <w:color w:val="000000"/>
                <w:lang w:eastAsia="en-GB"/>
              </w:rPr>
            </w:pPr>
            <w:r w:rsidRPr="00814E49">
              <w:rPr>
                <w:rFonts w:ascii="Arial" w:eastAsia="Times New Roman" w:hAnsi="Arial" w:cs="Arial"/>
                <w:color w:val="000000"/>
                <w:lang w:eastAsia="en-GB"/>
              </w:rPr>
              <w:t>15,577.51</w:t>
            </w:r>
          </w:p>
        </w:tc>
      </w:tr>
      <w:tr w:rsidR="001356E9" w:rsidRPr="00814E49" w14:paraId="6F240E08" w14:textId="77777777" w:rsidTr="009F3B9E">
        <w:trPr>
          <w:trHeight w:val="272"/>
        </w:trPr>
        <w:tc>
          <w:tcPr>
            <w:cnfStyle w:val="001000000000" w:firstRow="0" w:lastRow="0" w:firstColumn="1" w:lastColumn="0" w:oddVBand="0" w:evenVBand="0" w:oddHBand="0" w:evenHBand="0" w:firstRowFirstColumn="0" w:firstRowLastColumn="0" w:lastRowFirstColumn="0" w:lastRowLastColumn="0"/>
            <w:tcW w:w="5949" w:type="dxa"/>
            <w:hideMark/>
          </w:tcPr>
          <w:p w14:paraId="38EC3663" w14:textId="77777777" w:rsidR="001356E9" w:rsidRPr="00814E49" w:rsidRDefault="001356E9" w:rsidP="001356E9">
            <w:pPr>
              <w:spacing w:after="0" w:line="240" w:lineRule="auto"/>
              <w:rPr>
                <w:rFonts w:ascii="Arial" w:eastAsia="Times New Roman" w:hAnsi="Arial" w:cs="Arial"/>
                <w:b w:val="0"/>
                <w:bCs w:val="0"/>
                <w:color w:val="000000"/>
                <w:lang w:eastAsia="en-GB"/>
              </w:rPr>
            </w:pPr>
            <w:r w:rsidRPr="00814E49">
              <w:rPr>
                <w:rFonts w:ascii="Arial" w:eastAsia="Times New Roman" w:hAnsi="Arial" w:cs="Arial"/>
                <w:color w:val="000000"/>
                <w:lang w:eastAsia="en-GB"/>
              </w:rPr>
              <w:t>Poor complaint handling</w:t>
            </w:r>
          </w:p>
        </w:tc>
        <w:tc>
          <w:tcPr>
            <w:tcW w:w="1620" w:type="dxa"/>
            <w:hideMark/>
          </w:tcPr>
          <w:p w14:paraId="58EF4B2E" w14:textId="77777777" w:rsidR="001356E9" w:rsidRPr="00814E49" w:rsidRDefault="001356E9" w:rsidP="001356E9">
            <w:pPr>
              <w:spacing w:after="0" w:line="240" w:lineRule="auto"/>
              <w:jc w:val="right"/>
              <w:cnfStyle w:val="000000000000" w:firstRow="0" w:lastRow="0" w:firstColumn="0" w:lastColumn="0" w:oddVBand="0" w:evenVBand="0" w:oddHBand="0" w:evenHBand="0" w:firstRowFirstColumn="0" w:firstRowLastColumn="0" w:lastRowFirstColumn="0" w:lastRowLastColumn="0"/>
              <w:rPr>
                <w:rFonts w:ascii="Arial" w:eastAsia="Times New Roman" w:hAnsi="Arial" w:cs="Arial"/>
                <w:color w:val="000000"/>
                <w:lang w:eastAsia="en-GB"/>
              </w:rPr>
            </w:pPr>
            <w:r w:rsidRPr="00814E49">
              <w:rPr>
                <w:rFonts w:ascii="Arial" w:eastAsia="Times New Roman" w:hAnsi="Arial" w:cs="Arial"/>
                <w:color w:val="000000"/>
                <w:lang w:eastAsia="en-GB"/>
              </w:rPr>
              <w:t>12,260.00</w:t>
            </w:r>
          </w:p>
        </w:tc>
      </w:tr>
      <w:tr w:rsidR="001356E9" w:rsidRPr="00814E49" w14:paraId="0CC903B5" w14:textId="77777777" w:rsidTr="009F3B9E">
        <w:trPr>
          <w:cnfStyle w:val="000000100000" w:firstRow="0" w:lastRow="0" w:firstColumn="0" w:lastColumn="0" w:oddVBand="0" w:evenVBand="0" w:oddHBand="1" w:evenHBand="0" w:firstRowFirstColumn="0" w:firstRowLastColumn="0" w:lastRowFirstColumn="0" w:lastRowLastColumn="0"/>
          <w:trHeight w:val="272"/>
        </w:trPr>
        <w:tc>
          <w:tcPr>
            <w:cnfStyle w:val="001000000000" w:firstRow="0" w:lastRow="0" w:firstColumn="1" w:lastColumn="0" w:oddVBand="0" w:evenVBand="0" w:oddHBand="0" w:evenHBand="0" w:firstRowFirstColumn="0" w:firstRowLastColumn="0" w:lastRowFirstColumn="0" w:lastRowLastColumn="0"/>
            <w:tcW w:w="5949" w:type="dxa"/>
            <w:hideMark/>
          </w:tcPr>
          <w:p w14:paraId="553B3F71" w14:textId="77777777" w:rsidR="001356E9" w:rsidRPr="00814E49" w:rsidRDefault="001356E9" w:rsidP="001356E9">
            <w:pPr>
              <w:spacing w:after="0" w:line="240" w:lineRule="auto"/>
              <w:rPr>
                <w:rFonts w:ascii="Arial" w:eastAsia="Times New Roman" w:hAnsi="Arial" w:cs="Arial"/>
                <w:b w:val="0"/>
                <w:bCs w:val="0"/>
                <w:color w:val="000000"/>
                <w:lang w:eastAsia="en-GB"/>
              </w:rPr>
            </w:pPr>
            <w:r w:rsidRPr="00814E49">
              <w:rPr>
                <w:rFonts w:ascii="Arial" w:eastAsia="Times New Roman" w:hAnsi="Arial" w:cs="Arial"/>
                <w:color w:val="000000"/>
                <w:lang w:eastAsia="en-GB"/>
              </w:rPr>
              <w:t>Time and trouble</w:t>
            </w:r>
          </w:p>
        </w:tc>
        <w:tc>
          <w:tcPr>
            <w:tcW w:w="1620" w:type="dxa"/>
            <w:hideMark/>
          </w:tcPr>
          <w:p w14:paraId="5CFDB9AD" w14:textId="77777777" w:rsidR="001356E9" w:rsidRPr="00814E49" w:rsidRDefault="001356E9" w:rsidP="001356E9">
            <w:pPr>
              <w:spacing w:after="0" w:line="240" w:lineRule="auto"/>
              <w:jc w:val="right"/>
              <w:cnfStyle w:val="000000100000" w:firstRow="0" w:lastRow="0" w:firstColumn="0" w:lastColumn="0" w:oddVBand="0" w:evenVBand="0" w:oddHBand="1" w:evenHBand="0" w:firstRowFirstColumn="0" w:firstRowLastColumn="0" w:lastRowFirstColumn="0" w:lastRowLastColumn="0"/>
              <w:rPr>
                <w:rFonts w:ascii="Arial" w:eastAsia="Times New Roman" w:hAnsi="Arial" w:cs="Arial"/>
                <w:color w:val="000000"/>
                <w:lang w:eastAsia="en-GB"/>
              </w:rPr>
            </w:pPr>
            <w:r w:rsidRPr="00814E49">
              <w:rPr>
                <w:rFonts w:ascii="Arial" w:eastAsia="Times New Roman" w:hAnsi="Arial" w:cs="Arial"/>
                <w:color w:val="000000"/>
                <w:lang w:eastAsia="en-GB"/>
              </w:rPr>
              <w:t>7,797.50</w:t>
            </w:r>
          </w:p>
        </w:tc>
      </w:tr>
      <w:tr w:rsidR="001356E9" w:rsidRPr="00814E49" w14:paraId="2DB12BBC" w14:textId="77777777" w:rsidTr="009F3B9E">
        <w:trPr>
          <w:trHeight w:val="272"/>
        </w:trPr>
        <w:tc>
          <w:tcPr>
            <w:cnfStyle w:val="001000000000" w:firstRow="0" w:lastRow="0" w:firstColumn="1" w:lastColumn="0" w:oddVBand="0" w:evenVBand="0" w:oddHBand="0" w:evenHBand="0" w:firstRowFirstColumn="0" w:firstRowLastColumn="0" w:lastRowFirstColumn="0" w:lastRowLastColumn="0"/>
            <w:tcW w:w="5949" w:type="dxa"/>
            <w:hideMark/>
          </w:tcPr>
          <w:p w14:paraId="169FF2C6" w14:textId="77777777" w:rsidR="001356E9" w:rsidRPr="00814E49" w:rsidRDefault="001356E9" w:rsidP="001356E9">
            <w:pPr>
              <w:spacing w:after="0" w:line="240" w:lineRule="auto"/>
              <w:rPr>
                <w:rFonts w:ascii="Arial" w:eastAsia="Times New Roman" w:hAnsi="Arial" w:cs="Arial"/>
                <w:b w:val="0"/>
                <w:bCs w:val="0"/>
                <w:color w:val="000000"/>
                <w:lang w:eastAsia="en-GB"/>
              </w:rPr>
            </w:pPr>
            <w:r w:rsidRPr="00814E49">
              <w:rPr>
                <w:rFonts w:ascii="Arial" w:eastAsia="Times New Roman" w:hAnsi="Arial" w:cs="Arial"/>
                <w:color w:val="000000"/>
                <w:lang w:eastAsia="en-GB"/>
              </w:rPr>
              <w:t>Goodwill</w:t>
            </w:r>
          </w:p>
        </w:tc>
        <w:tc>
          <w:tcPr>
            <w:tcW w:w="1620" w:type="dxa"/>
            <w:hideMark/>
          </w:tcPr>
          <w:p w14:paraId="11315C5E" w14:textId="77777777" w:rsidR="001356E9" w:rsidRPr="00814E49" w:rsidRDefault="001356E9" w:rsidP="001356E9">
            <w:pPr>
              <w:spacing w:after="0" w:line="240" w:lineRule="auto"/>
              <w:jc w:val="right"/>
              <w:cnfStyle w:val="000000000000" w:firstRow="0" w:lastRow="0" w:firstColumn="0" w:lastColumn="0" w:oddVBand="0" w:evenVBand="0" w:oddHBand="0" w:evenHBand="0" w:firstRowFirstColumn="0" w:firstRowLastColumn="0" w:lastRowFirstColumn="0" w:lastRowLastColumn="0"/>
              <w:rPr>
                <w:rFonts w:ascii="Arial" w:eastAsia="Times New Roman" w:hAnsi="Arial" w:cs="Arial"/>
                <w:color w:val="000000"/>
                <w:lang w:eastAsia="en-GB"/>
              </w:rPr>
            </w:pPr>
            <w:r w:rsidRPr="00814E49">
              <w:rPr>
                <w:rFonts w:ascii="Arial" w:eastAsia="Times New Roman" w:hAnsi="Arial" w:cs="Arial"/>
                <w:color w:val="000000"/>
                <w:lang w:eastAsia="en-GB"/>
              </w:rPr>
              <w:t>4,594.32</w:t>
            </w:r>
          </w:p>
        </w:tc>
      </w:tr>
      <w:tr w:rsidR="001356E9" w:rsidRPr="00814E49" w14:paraId="2C0EECF6" w14:textId="77777777" w:rsidTr="009F3B9E">
        <w:trPr>
          <w:cnfStyle w:val="000000100000" w:firstRow="0" w:lastRow="0" w:firstColumn="0" w:lastColumn="0" w:oddVBand="0" w:evenVBand="0" w:oddHBand="1" w:evenHBand="0" w:firstRowFirstColumn="0" w:firstRowLastColumn="0" w:lastRowFirstColumn="0" w:lastRowLastColumn="0"/>
          <w:trHeight w:val="272"/>
        </w:trPr>
        <w:tc>
          <w:tcPr>
            <w:cnfStyle w:val="001000000000" w:firstRow="0" w:lastRow="0" w:firstColumn="1" w:lastColumn="0" w:oddVBand="0" w:evenVBand="0" w:oddHBand="0" w:evenHBand="0" w:firstRowFirstColumn="0" w:firstRowLastColumn="0" w:lastRowFirstColumn="0" w:lastRowLastColumn="0"/>
            <w:tcW w:w="5949" w:type="dxa"/>
            <w:hideMark/>
          </w:tcPr>
          <w:p w14:paraId="00E79DDF" w14:textId="77777777" w:rsidR="001356E9" w:rsidRPr="00814E49" w:rsidRDefault="001356E9" w:rsidP="001356E9">
            <w:pPr>
              <w:spacing w:after="0" w:line="240" w:lineRule="auto"/>
              <w:rPr>
                <w:rFonts w:ascii="Arial" w:eastAsia="Times New Roman" w:hAnsi="Arial" w:cs="Arial"/>
                <w:b w:val="0"/>
                <w:bCs w:val="0"/>
                <w:color w:val="000000"/>
                <w:lang w:eastAsia="en-GB"/>
              </w:rPr>
            </w:pPr>
            <w:r w:rsidRPr="00814E49">
              <w:rPr>
                <w:rFonts w:ascii="Arial" w:eastAsia="Times New Roman" w:hAnsi="Arial" w:cs="Arial"/>
                <w:color w:val="000000"/>
                <w:lang w:eastAsia="en-GB"/>
              </w:rPr>
              <w:t>Missed appointment</w:t>
            </w:r>
          </w:p>
        </w:tc>
        <w:tc>
          <w:tcPr>
            <w:tcW w:w="1620" w:type="dxa"/>
            <w:hideMark/>
          </w:tcPr>
          <w:p w14:paraId="50A02DEE" w14:textId="77777777" w:rsidR="001356E9" w:rsidRPr="00814E49" w:rsidRDefault="001356E9" w:rsidP="001356E9">
            <w:pPr>
              <w:spacing w:after="0" w:line="240" w:lineRule="auto"/>
              <w:jc w:val="right"/>
              <w:cnfStyle w:val="000000100000" w:firstRow="0" w:lastRow="0" w:firstColumn="0" w:lastColumn="0" w:oddVBand="0" w:evenVBand="0" w:oddHBand="1" w:evenHBand="0" w:firstRowFirstColumn="0" w:firstRowLastColumn="0" w:lastRowFirstColumn="0" w:lastRowLastColumn="0"/>
              <w:rPr>
                <w:rFonts w:ascii="Arial" w:eastAsia="Times New Roman" w:hAnsi="Arial" w:cs="Arial"/>
                <w:color w:val="000000"/>
                <w:lang w:eastAsia="en-GB"/>
              </w:rPr>
            </w:pPr>
            <w:r w:rsidRPr="00814E49">
              <w:rPr>
                <w:rFonts w:ascii="Arial" w:eastAsia="Times New Roman" w:hAnsi="Arial" w:cs="Arial"/>
                <w:color w:val="000000"/>
                <w:lang w:eastAsia="en-GB"/>
              </w:rPr>
              <w:t>2,995.00</w:t>
            </w:r>
          </w:p>
        </w:tc>
      </w:tr>
      <w:tr w:rsidR="001356E9" w:rsidRPr="00814E49" w14:paraId="6B3579C0" w14:textId="77777777" w:rsidTr="009F3B9E">
        <w:trPr>
          <w:trHeight w:val="272"/>
        </w:trPr>
        <w:tc>
          <w:tcPr>
            <w:cnfStyle w:val="001000000000" w:firstRow="0" w:lastRow="0" w:firstColumn="1" w:lastColumn="0" w:oddVBand="0" w:evenVBand="0" w:oddHBand="0" w:evenHBand="0" w:firstRowFirstColumn="0" w:firstRowLastColumn="0" w:lastRowFirstColumn="0" w:lastRowLastColumn="0"/>
            <w:tcW w:w="5949" w:type="dxa"/>
            <w:hideMark/>
          </w:tcPr>
          <w:p w14:paraId="53A57514" w14:textId="77777777" w:rsidR="001356E9" w:rsidRPr="00814E49" w:rsidRDefault="001356E9" w:rsidP="001356E9">
            <w:pPr>
              <w:spacing w:after="0" w:line="240" w:lineRule="auto"/>
              <w:rPr>
                <w:rFonts w:ascii="Arial" w:eastAsia="Times New Roman" w:hAnsi="Arial" w:cs="Arial"/>
                <w:b w:val="0"/>
                <w:bCs w:val="0"/>
                <w:color w:val="000000"/>
                <w:lang w:eastAsia="en-GB"/>
              </w:rPr>
            </w:pPr>
            <w:r w:rsidRPr="00814E49">
              <w:rPr>
                <w:rFonts w:ascii="Arial" w:eastAsia="Times New Roman" w:hAnsi="Arial" w:cs="Arial"/>
                <w:color w:val="000000"/>
                <w:lang w:eastAsia="en-GB"/>
              </w:rPr>
              <w:lastRenderedPageBreak/>
              <w:t>Loss of amenity</w:t>
            </w:r>
          </w:p>
        </w:tc>
        <w:tc>
          <w:tcPr>
            <w:tcW w:w="1620" w:type="dxa"/>
            <w:hideMark/>
          </w:tcPr>
          <w:p w14:paraId="0D8966B2" w14:textId="77777777" w:rsidR="001356E9" w:rsidRPr="00814E49" w:rsidRDefault="001356E9" w:rsidP="001356E9">
            <w:pPr>
              <w:spacing w:after="0" w:line="240" w:lineRule="auto"/>
              <w:jc w:val="right"/>
              <w:cnfStyle w:val="000000000000" w:firstRow="0" w:lastRow="0" w:firstColumn="0" w:lastColumn="0" w:oddVBand="0" w:evenVBand="0" w:oddHBand="0" w:evenHBand="0" w:firstRowFirstColumn="0" w:firstRowLastColumn="0" w:lastRowFirstColumn="0" w:lastRowLastColumn="0"/>
              <w:rPr>
                <w:rFonts w:ascii="Arial" w:eastAsia="Times New Roman" w:hAnsi="Arial" w:cs="Arial"/>
                <w:color w:val="000000"/>
                <w:lang w:eastAsia="en-GB"/>
              </w:rPr>
            </w:pPr>
            <w:r w:rsidRPr="00814E49">
              <w:rPr>
                <w:rFonts w:ascii="Arial" w:eastAsia="Times New Roman" w:hAnsi="Arial" w:cs="Arial"/>
                <w:color w:val="000000"/>
                <w:lang w:eastAsia="en-GB"/>
              </w:rPr>
              <w:t>2,044.00</w:t>
            </w:r>
          </w:p>
        </w:tc>
      </w:tr>
      <w:tr w:rsidR="001356E9" w:rsidRPr="00814E49" w14:paraId="2327F1AE" w14:textId="77777777" w:rsidTr="009F3B9E">
        <w:trPr>
          <w:cnfStyle w:val="000000100000" w:firstRow="0" w:lastRow="0" w:firstColumn="0" w:lastColumn="0" w:oddVBand="0" w:evenVBand="0" w:oddHBand="1" w:evenHBand="0" w:firstRowFirstColumn="0" w:firstRowLastColumn="0" w:lastRowFirstColumn="0" w:lastRowLastColumn="0"/>
          <w:trHeight w:val="272"/>
        </w:trPr>
        <w:tc>
          <w:tcPr>
            <w:cnfStyle w:val="001000000000" w:firstRow="0" w:lastRow="0" w:firstColumn="1" w:lastColumn="0" w:oddVBand="0" w:evenVBand="0" w:oddHBand="0" w:evenHBand="0" w:firstRowFirstColumn="0" w:firstRowLastColumn="0" w:lastRowFirstColumn="0" w:lastRowLastColumn="0"/>
            <w:tcW w:w="5949" w:type="dxa"/>
            <w:hideMark/>
          </w:tcPr>
          <w:p w14:paraId="7D8CB8B3" w14:textId="77777777" w:rsidR="001356E9" w:rsidRPr="00814E49" w:rsidRDefault="001356E9" w:rsidP="001356E9">
            <w:pPr>
              <w:spacing w:after="0" w:line="240" w:lineRule="auto"/>
              <w:rPr>
                <w:rFonts w:ascii="Arial" w:eastAsia="Times New Roman" w:hAnsi="Arial" w:cs="Arial"/>
                <w:b w:val="0"/>
                <w:bCs w:val="0"/>
                <w:color w:val="000000"/>
                <w:lang w:eastAsia="en-GB"/>
              </w:rPr>
            </w:pPr>
            <w:r w:rsidRPr="00814E49">
              <w:rPr>
                <w:rFonts w:ascii="Arial" w:eastAsia="Times New Roman" w:hAnsi="Arial" w:cs="Arial"/>
                <w:color w:val="000000"/>
                <w:lang w:eastAsia="en-GB"/>
              </w:rPr>
              <w:t>Refund</w:t>
            </w:r>
          </w:p>
        </w:tc>
        <w:tc>
          <w:tcPr>
            <w:tcW w:w="1620" w:type="dxa"/>
            <w:hideMark/>
          </w:tcPr>
          <w:p w14:paraId="1A96B845" w14:textId="77777777" w:rsidR="001356E9" w:rsidRPr="00814E49" w:rsidRDefault="001356E9" w:rsidP="001356E9">
            <w:pPr>
              <w:spacing w:after="0" w:line="240" w:lineRule="auto"/>
              <w:jc w:val="right"/>
              <w:cnfStyle w:val="000000100000" w:firstRow="0" w:lastRow="0" w:firstColumn="0" w:lastColumn="0" w:oddVBand="0" w:evenVBand="0" w:oddHBand="1" w:evenHBand="0" w:firstRowFirstColumn="0" w:firstRowLastColumn="0" w:lastRowFirstColumn="0" w:lastRowLastColumn="0"/>
              <w:rPr>
                <w:rFonts w:ascii="Arial" w:eastAsia="Times New Roman" w:hAnsi="Arial" w:cs="Arial"/>
                <w:color w:val="000000"/>
                <w:lang w:eastAsia="en-GB"/>
              </w:rPr>
            </w:pPr>
            <w:r w:rsidRPr="00814E49">
              <w:rPr>
                <w:rFonts w:ascii="Arial" w:eastAsia="Times New Roman" w:hAnsi="Arial" w:cs="Arial"/>
                <w:color w:val="000000"/>
                <w:lang w:eastAsia="en-GB"/>
              </w:rPr>
              <w:t>480.00</w:t>
            </w:r>
          </w:p>
        </w:tc>
      </w:tr>
      <w:tr w:rsidR="001356E9" w:rsidRPr="00814E49" w14:paraId="05B98947" w14:textId="77777777" w:rsidTr="009F3B9E">
        <w:trPr>
          <w:trHeight w:val="272"/>
        </w:trPr>
        <w:tc>
          <w:tcPr>
            <w:cnfStyle w:val="001000000000" w:firstRow="0" w:lastRow="0" w:firstColumn="1" w:lastColumn="0" w:oddVBand="0" w:evenVBand="0" w:oddHBand="0" w:evenHBand="0" w:firstRowFirstColumn="0" w:firstRowLastColumn="0" w:lastRowFirstColumn="0" w:lastRowLastColumn="0"/>
            <w:tcW w:w="5949" w:type="dxa"/>
            <w:hideMark/>
          </w:tcPr>
          <w:p w14:paraId="4E6F660B" w14:textId="77777777" w:rsidR="001356E9" w:rsidRPr="00814E49" w:rsidRDefault="001356E9" w:rsidP="001356E9">
            <w:pPr>
              <w:spacing w:after="0" w:line="240" w:lineRule="auto"/>
              <w:rPr>
                <w:rFonts w:ascii="Arial" w:eastAsia="Times New Roman" w:hAnsi="Arial" w:cs="Arial"/>
                <w:b w:val="0"/>
                <w:bCs w:val="0"/>
                <w:color w:val="000000"/>
                <w:lang w:eastAsia="en-GB"/>
              </w:rPr>
            </w:pPr>
            <w:r w:rsidRPr="00814E49">
              <w:rPr>
                <w:rFonts w:ascii="Arial" w:eastAsia="Times New Roman" w:hAnsi="Arial" w:cs="Arial"/>
                <w:color w:val="000000"/>
                <w:lang w:eastAsia="en-GB"/>
              </w:rPr>
              <w:t>Damage to goods</w:t>
            </w:r>
          </w:p>
        </w:tc>
        <w:tc>
          <w:tcPr>
            <w:tcW w:w="1620" w:type="dxa"/>
            <w:hideMark/>
          </w:tcPr>
          <w:p w14:paraId="22AA98ED" w14:textId="77777777" w:rsidR="001356E9" w:rsidRPr="00814E49" w:rsidRDefault="001356E9" w:rsidP="001356E9">
            <w:pPr>
              <w:spacing w:after="0" w:line="240" w:lineRule="auto"/>
              <w:jc w:val="right"/>
              <w:cnfStyle w:val="000000000000" w:firstRow="0" w:lastRow="0" w:firstColumn="0" w:lastColumn="0" w:oddVBand="0" w:evenVBand="0" w:oddHBand="0" w:evenHBand="0" w:firstRowFirstColumn="0" w:firstRowLastColumn="0" w:lastRowFirstColumn="0" w:lastRowLastColumn="0"/>
              <w:rPr>
                <w:rFonts w:ascii="Arial" w:eastAsia="Times New Roman" w:hAnsi="Arial" w:cs="Arial"/>
                <w:color w:val="000000"/>
                <w:lang w:eastAsia="en-GB"/>
              </w:rPr>
            </w:pPr>
            <w:r w:rsidRPr="00814E49">
              <w:rPr>
                <w:rFonts w:ascii="Arial" w:eastAsia="Times New Roman" w:hAnsi="Arial" w:cs="Arial"/>
                <w:color w:val="000000"/>
                <w:lang w:eastAsia="en-GB"/>
              </w:rPr>
              <w:t>210.00</w:t>
            </w:r>
          </w:p>
        </w:tc>
      </w:tr>
      <w:tr w:rsidR="001356E9" w:rsidRPr="00814E49" w14:paraId="175FB706" w14:textId="77777777" w:rsidTr="009F3B9E">
        <w:trPr>
          <w:cnfStyle w:val="000000100000" w:firstRow="0" w:lastRow="0" w:firstColumn="0" w:lastColumn="0" w:oddVBand="0" w:evenVBand="0" w:oddHBand="1" w:evenHBand="0" w:firstRowFirstColumn="0" w:firstRowLastColumn="0" w:lastRowFirstColumn="0" w:lastRowLastColumn="0"/>
          <w:trHeight w:val="272"/>
        </w:trPr>
        <w:tc>
          <w:tcPr>
            <w:cnfStyle w:val="001000000000" w:firstRow="0" w:lastRow="0" w:firstColumn="1" w:lastColumn="0" w:oddVBand="0" w:evenVBand="0" w:oddHBand="0" w:evenHBand="0" w:firstRowFirstColumn="0" w:firstRowLastColumn="0" w:lastRowFirstColumn="0" w:lastRowLastColumn="0"/>
            <w:tcW w:w="5949" w:type="dxa"/>
            <w:hideMark/>
          </w:tcPr>
          <w:p w14:paraId="39D41FB7" w14:textId="77777777" w:rsidR="001356E9" w:rsidRPr="00814E49" w:rsidRDefault="001356E9" w:rsidP="001356E9">
            <w:pPr>
              <w:spacing w:after="0" w:line="240" w:lineRule="auto"/>
              <w:rPr>
                <w:rFonts w:ascii="Arial" w:eastAsia="Times New Roman" w:hAnsi="Arial" w:cs="Arial"/>
                <w:b w:val="0"/>
                <w:bCs w:val="0"/>
                <w:color w:val="000000"/>
                <w:lang w:eastAsia="en-GB"/>
              </w:rPr>
            </w:pPr>
            <w:r w:rsidRPr="00814E49">
              <w:rPr>
                <w:rFonts w:ascii="Arial" w:eastAsia="Times New Roman" w:hAnsi="Arial" w:cs="Arial"/>
                <w:color w:val="000000"/>
                <w:lang w:eastAsia="en-GB"/>
              </w:rPr>
              <w:t>Unknown</w:t>
            </w:r>
          </w:p>
        </w:tc>
        <w:tc>
          <w:tcPr>
            <w:tcW w:w="1620" w:type="dxa"/>
            <w:hideMark/>
          </w:tcPr>
          <w:p w14:paraId="19D18ECB" w14:textId="77777777" w:rsidR="001356E9" w:rsidRPr="00814E49" w:rsidRDefault="001356E9" w:rsidP="001356E9">
            <w:pPr>
              <w:spacing w:after="0" w:line="240" w:lineRule="auto"/>
              <w:jc w:val="right"/>
              <w:cnfStyle w:val="000000100000" w:firstRow="0" w:lastRow="0" w:firstColumn="0" w:lastColumn="0" w:oddVBand="0" w:evenVBand="0" w:oddHBand="1" w:evenHBand="0" w:firstRowFirstColumn="0" w:firstRowLastColumn="0" w:lastRowFirstColumn="0" w:lastRowLastColumn="0"/>
              <w:rPr>
                <w:rFonts w:ascii="Arial" w:eastAsia="Times New Roman" w:hAnsi="Arial" w:cs="Arial"/>
                <w:color w:val="000000"/>
                <w:lang w:eastAsia="en-GB"/>
              </w:rPr>
            </w:pPr>
            <w:r w:rsidRPr="00814E49">
              <w:rPr>
                <w:rFonts w:ascii="Arial" w:eastAsia="Times New Roman" w:hAnsi="Arial" w:cs="Arial"/>
                <w:color w:val="000000"/>
                <w:lang w:eastAsia="en-GB"/>
              </w:rPr>
              <w:t>180.00</w:t>
            </w:r>
          </w:p>
        </w:tc>
      </w:tr>
      <w:tr w:rsidR="001356E9" w:rsidRPr="00814E49" w14:paraId="69C2D294" w14:textId="77777777" w:rsidTr="009F3B9E">
        <w:trPr>
          <w:trHeight w:val="272"/>
        </w:trPr>
        <w:tc>
          <w:tcPr>
            <w:cnfStyle w:val="001000000000" w:firstRow="0" w:lastRow="0" w:firstColumn="1" w:lastColumn="0" w:oddVBand="0" w:evenVBand="0" w:oddHBand="0" w:evenHBand="0" w:firstRowFirstColumn="0" w:firstRowLastColumn="0" w:lastRowFirstColumn="0" w:lastRowLastColumn="0"/>
            <w:tcW w:w="5949" w:type="dxa"/>
            <w:hideMark/>
          </w:tcPr>
          <w:p w14:paraId="4DFD1A46" w14:textId="77777777" w:rsidR="001356E9" w:rsidRPr="00814E49" w:rsidRDefault="001356E9" w:rsidP="001356E9">
            <w:pPr>
              <w:spacing w:after="0" w:line="240" w:lineRule="auto"/>
              <w:rPr>
                <w:rFonts w:ascii="Arial" w:eastAsia="Times New Roman" w:hAnsi="Arial" w:cs="Arial"/>
                <w:b w:val="0"/>
                <w:bCs w:val="0"/>
                <w:color w:val="000000"/>
                <w:lang w:eastAsia="en-GB"/>
              </w:rPr>
            </w:pPr>
            <w:r w:rsidRPr="00814E49">
              <w:rPr>
                <w:rFonts w:ascii="Arial" w:eastAsia="Times New Roman" w:hAnsi="Arial" w:cs="Arial"/>
                <w:color w:val="000000"/>
                <w:lang w:eastAsia="en-GB"/>
              </w:rPr>
              <w:t>Total</w:t>
            </w:r>
          </w:p>
        </w:tc>
        <w:tc>
          <w:tcPr>
            <w:tcW w:w="1620" w:type="dxa"/>
            <w:hideMark/>
          </w:tcPr>
          <w:p w14:paraId="01E5D902" w14:textId="77777777" w:rsidR="001356E9" w:rsidRPr="00814E49" w:rsidRDefault="001356E9" w:rsidP="001356E9">
            <w:pPr>
              <w:spacing w:after="0" w:line="240" w:lineRule="auto"/>
              <w:jc w:val="right"/>
              <w:cnfStyle w:val="000000000000" w:firstRow="0" w:lastRow="0" w:firstColumn="0" w:lastColumn="0" w:oddVBand="0" w:evenVBand="0" w:oddHBand="0" w:evenHBand="0" w:firstRowFirstColumn="0" w:firstRowLastColumn="0" w:lastRowFirstColumn="0" w:lastRowLastColumn="0"/>
              <w:rPr>
                <w:rFonts w:ascii="Arial" w:eastAsia="Times New Roman" w:hAnsi="Arial" w:cs="Arial"/>
                <w:b/>
                <w:bCs/>
                <w:color w:val="000000"/>
                <w:lang w:eastAsia="en-GB"/>
              </w:rPr>
            </w:pPr>
            <w:r w:rsidRPr="00814E49">
              <w:rPr>
                <w:rFonts w:ascii="Arial" w:eastAsia="Times New Roman" w:hAnsi="Arial" w:cs="Arial"/>
                <w:b/>
                <w:bCs/>
                <w:color w:val="000000"/>
                <w:lang w:eastAsia="en-GB"/>
              </w:rPr>
              <w:t>118,419.06</w:t>
            </w:r>
          </w:p>
        </w:tc>
      </w:tr>
    </w:tbl>
    <w:p w14:paraId="0F34F819" w14:textId="77777777" w:rsidR="001356E9" w:rsidRDefault="001356E9" w:rsidP="0017787D">
      <w:pPr>
        <w:pStyle w:val="pf0"/>
        <w:spacing w:before="0" w:beforeAutospacing="0" w:after="0" w:afterAutospacing="0"/>
        <w:rPr>
          <w:rFonts w:ascii="Arial" w:hAnsi="Arial" w:cs="Arial"/>
        </w:rPr>
      </w:pPr>
    </w:p>
    <w:p w14:paraId="312A8950" w14:textId="5111CD77" w:rsidR="00426125" w:rsidRPr="00530EBB" w:rsidRDefault="00530EBB" w:rsidP="00426125">
      <w:pPr>
        <w:spacing w:after="0" w:line="240" w:lineRule="auto"/>
        <w:rPr>
          <w:rFonts w:ascii="Arial" w:eastAsia="Times New Roman" w:hAnsi="Arial" w:cs="Arial"/>
          <w:i/>
          <w:iCs/>
          <w:color w:val="000000"/>
          <w:sz w:val="20"/>
          <w:szCs w:val="20"/>
          <w:lang w:eastAsia="en-GB"/>
        </w:rPr>
      </w:pPr>
      <w:r w:rsidRPr="00530EBB">
        <w:rPr>
          <w:rFonts w:ascii="Arial" w:eastAsia="Times New Roman" w:hAnsi="Arial" w:cs="Arial"/>
          <w:i/>
          <w:iCs/>
          <w:color w:val="000000"/>
          <w:sz w:val="20"/>
          <w:szCs w:val="20"/>
          <w:lang w:eastAsia="en-GB"/>
        </w:rPr>
        <w:t>*</w:t>
      </w:r>
      <w:r w:rsidR="00426125" w:rsidRPr="00530EBB">
        <w:rPr>
          <w:rFonts w:ascii="Arial" w:eastAsia="Times New Roman" w:hAnsi="Arial" w:cs="Arial"/>
          <w:i/>
          <w:iCs/>
          <w:color w:val="000000"/>
          <w:sz w:val="20"/>
          <w:szCs w:val="20"/>
          <w:lang w:eastAsia="en-GB"/>
        </w:rPr>
        <w:t xml:space="preserve">Figures include compensation paid as an outcome of Housing Ombudsman Orders. </w:t>
      </w:r>
    </w:p>
    <w:p w14:paraId="505CE2FD" w14:textId="77777777" w:rsidR="00E6660E" w:rsidRPr="00530EBB" w:rsidRDefault="00E6660E" w:rsidP="0017787D">
      <w:pPr>
        <w:pStyle w:val="pf0"/>
        <w:spacing w:before="0" w:beforeAutospacing="0" w:after="0" w:afterAutospacing="0"/>
        <w:rPr>
          <w:rFonts w:ascii="Arial" w:hAnsi="Arial" w:cs="Arial"/>
          <w:i/>
          <w:iCs/>
          <w:sz w:val="20"/>
          <w:szCs w:val="20"/>
        </w:rPr>
      </w:pPr>
    </w:p>
    <w:p w14:paraId="52283FD5" w14:textId="77777777" w:rsidR="00E6660E" w:rsidRDefault="00E6660E" w:rsidP="0017787D">
      <w:pPr>
        <w:pStyle w:val="pf0"/>
        <w:spacing w:before="0" w:beforeAutospacing="0" w:after="0" w:afterAutospacing="0"/>
        <w:rPr>
          <w:rFonts w:ascii="Arial" w:hAnsi="Arial" w:cs="Arial"/>
        </w:rPr>
      </w:pPr>
    </w:p>
    <w:p w14:paraId="5A7F0D61" w14:textId="77777777" w:rsidR="001B1DDE" w:rsidRDefault="001B1DDE" w:rsidP="0017787D">
      <w:pPr>
        <w:pStyle w:val="pf0"/>
        <w:spacing w:before="0" w:beforeAutospacing="0" w:after="0" w:afterAutospacing="0"/>
        <w:rPr>
          <w:rFonts w:ascii="Arial" w:hAnsi="Arial" w:cs="Arial"/>
        </w:rPr>
      </w:pPr>
    </w:p>
    <w:p w14:paraId="125F7952" w14:textId="77777777" w:rsidR="001B1DDE" w:rsidRDefault="001B1DDE" w:rsidP="0017787D">
      <w:pPr>
        <w:pStyle w:val="pf0"/>
        <w:spacing w:before="0" w:beforeAutospacing="0" w:after="0" w:afterAutospacing="0"/>
        <w:rPr>
          <w:rFonts w:ascii="Arial" w:hAnsi="Arial" w:cs="Arial"/>
        </w:rPr>
      </w:pPr>
    </w:p>
    <w:tbl>
      <w:tblPr>
        <w:tblStyle w:val="GridTable2-Accent3"/>
        <w:tblW w:w="7661" w:type="dxa"/>
        <w:tblLook w:val="04A0" w:firstRow="1" w:lastRow="0" w:firstColumn="1" w:lastColumn="0" w:noHBand="0" w:noVBand="1"/>
      </w:tblPr>
      <w:tblGrid>
        <w:gridCol w:w="4788"/>
        <w:gridCol w:w="2873"/>
      </w:tblGrid>
      <w:tr w:rsidR="003C51B0" w:rsidRPr="00E6660E" w14:paraId="61585FE0" w14:textId="77777777" w:rsidTr="00E6660E">
        <w:trPr>
          <w:cnfStyle w:val="100000000000" w:firstRow="1" w:lastRow="0" w:firstColumn="0" w:lastColumn="0" w:oddVBand="0" w:evenVBand="0" w:oddHBand="0" w:evenHBand="0" w:firstRowFirstColumn="0" w:firstRowLastColumn="0" w:lastRowFirstColumn="0" w:lastRowLastColumn="0"/>
          <w:trHeight w:val="278"/>
        </w:trPr>
        <w:tc>
          <w:tcPr>
            <w:cnfStyle w:val="001000000000" w:firstRow="0" w:lastRow="0" w:firstColumn="1" w:lastColumn="0" w:oddVBand="0" w:evenVBand="0" w:oddHBand="0" w:evenHBand="0" w:firstRowFirstColumn="0" w:firstRowLastColumn="0" w:lastRowFirstColumn="0" w:lastRowLastColumn="0"/>
            <w:tcW w:w="4788" w:type="dxa"/>
            <w:tcBorders>
              <w:top w:val="single" w:sz="12" w:space="0" w:color="4A66AC" w:themeColor="accent1"/>
            </w:tcBorders>
            <w:noWrap/>
            <w:hideMark/>
          </w:tcPr>
          <w:p w14:paraId="2AC3CC63" w14:textId="77777777" w:rsidR="003C51B0" w:rsidRPr="00E6660E" w:rsidRDefault="003C51B0" w:rsidP="003C51B0">
            <w:pPr>
              <w:spacing w:after="0" w:line="240" w:lineRule="auto"/>
              <w:jc w:val="center"/>
              <w:rPr>
                <w:rFonts w:ascii="Arial" w:eastAsia="Times New Roman" w:hAnsi="Arial" w:cs="Arial"/>
                <w:b w:val="0"/>
                <w:bCs w:val="0"/>
                <w:color w:val="000000"/>
                <w:lang w:eastAsia="en-GB"/>
              </w:rPr>
            </w:pPr>
            <w:r w:rsidRPr="00E6660E">
              <w:rPr>
                <w:rFonts w:ascii="Arial" w:eastAsia="Times New Roman" w:hAnsi="Arial" w:cs="Arial"/>
                <w:color w:val="000000"/>
                <w:lang w:eastAsia="en-GB"/>
              </w:rPr>
              <w:t xml:space="preserve">Offered by Service  </w:t>
            </w:r>
          </w:p>
        </w:tc>
        <w:tc>
          <w:tcPr>
            <w:tcW w:w="2873" w:type="dxa"/>
            <w:tcBorders>
              <w:top w:val="single" w:sz="12" w:space="0" w:color="4A66AC" w:themeColor="accent1"/>
            </w:tcBorders>
            <w:noWrap/>
            <w:hideMark/>
          </w:tcPr>
          <w:p w14:paraId="3484AFC8" w14:textId="77777777" w:rsidR="003C51B0" w:rsidRPr="00E6660E" w:rsidRDefault="003C51B0" w:rsidP="003C51B0">
            <w:pPr>
              <w:spacing w:after="0" w:line="240" w:lineRule="auto"/>
              <w:jc w:val="center"/>
              <w:cnfStyle w:val="100000000000" w:firstRow="1" w:lastRow="0" w:firstColumn="0" w:lastColumn="0" w:oddVBand="0" w:evenVBand="0" w:oddHBand="0" w:evenHBand="0" w:firstRowFirstColumn="0" w:firstRowLastColumn="0" w:lastRowFirstColumn="0" w:lastRowLastColumn="0"/>
              <w:rPr>
                <w:rFonts w:ascii="Arial" w:eastAsia="Times New Roman" w:hAnsi="Arial" w:cs="Arial"/>
                <w:b w:val="0"/>
                <w:bCs w:val="0"/>
                <w:color w:val="000000"/>
                <w:lang w:eastAsia="en-GB"/>
              </w:rPr>
            </w:pPr>
            <w:r w:rsidRPr="00E6660E">
              <w:rPr>
                <w:rFonts w:ascii="Arial" w:eastAsia="Times New Roman" w:hAnsi="Arial" w:cs="Arial"/>
                <w:color w:val="000000"/>
                <w:lang w:eastAsia="en-GB"/>
              </w:rPr>
              <w:t>Total</w:t>
            </w:r>
          </w:p>
        </w:tc>
      </w:tr>
      <w:tr w:rsidR="003C51B0" w:rsidRPr="00E6660E" w14:paraId="7083EFDF" w14:textId="77777777" w:rsidTr="00E6660E">
        <w:trPr>
          <w:cnfStyle w:val="000000100000" w:firstRow="0" w:lastRow="0" w:firstColumn="0" w:lastColumn="0" w:oddVBand="0" w:evenVBand="0" w:oddHBand="1" w:evenHBand="0" w:firstRowFirstColumn="0" w:firstRowLastColumn="0" w:lastRowFirstColumn="0" w:lastRowLastColumn="0"/>
          <w:trHeight w:val="278"/>
        </w:trPr>
        <w:tc>
          <w:tcPr>
            <w:cnfStyle w:val="001000000000" w:firstRow="0" w:lastRow="0" w:firstColumn="1" w:lastColumn="0" w:oddVBand="0" w:evenVBand="0" w:oddHBand="0" w:evenHBand="0" w:firstRowFirstColumn="0" w:firstRowLastColumn="0" w:lastRowFirstColumn="0" w:lastRowLastColumn="0"/>
            <w:tcW w:w="4788" w:type="dxa"/>
            <w:noWrap/>
            <w:hideMark/>
          </w:tcPr>
          <w:p w14:paraId="1662F483" w14:textId="77777777" w:rsidR="003C51B0" w:rsidRPr="00AB0EFF" w:rsidRDefault="003C51B0" w:rsidP="003C51B0">
            <w:pPr>
              <w:spacing w:after="0" w:line="240" w:lineRule="auto"/>
              <w:rPr>
                <w:rFonts w:ascii="Arial" w:eastAsia="Times New Roman" w:hAnsi="Arial" w:cs="Arial"/>
                <w:b w:val="0"/>
                <w:bCs w:val="0"/>
                <w:color w:val="000000"/>
                <w:lang w:eastAsia="en-GB"/>
              </w:rPr>
            </w:pPr>
            <w:r w:rsidRPr="00AB0EFF">
              <w:rPr>
                <w:rFonts w:ascii="Arial" w:eastAsia="Times New Roman" w:hAnsi="Arial" w:cs="Arial"/>
                <w:b w:val="0"/>
                <w:bCs w:val="0"/>
                <w:color w:val="000000"/>
                <w:lang w:eastAsia="en-GB"/>
              </w:rPr>
              <w:t xml:space="preserve">Leasehold </w:t>
            </w:r>
          </w:p>
        </w:tc>
        <w:tc>
          <w:tcPr>
            <w:tcW w:w="2873" w:type="dxa"/>
            <w:noWrap/>
            <w:hideMark/>
          </w:tcPr>
          <w:p w14:paraId="6D4AFAC9" w14:textId="77777777" w:rsidR="003C51B0" w:rsidRPr="00E6660E" w:rsidRDefault="003C51B0" w:rsidP="003C51B0">
            <w:pPr>
              <w:spacing w:after="0" w:line="240" w:lineRule="auto"/>
              <w:jc w:val="right"/>
              <w:cnfStyle w:val="000000100000" w:firstRow="0" w:lastRow="0" w:firstColumn="0" w:lastColumn="0" w:oddVBand="0" w:evenVBand="0" w:oddHBand="1" w:evenHBand="0" w:firstRowFirstColumn="0" w:firstRowLastColumn="0" w:lastRowFirstColumn="0" w:lastRowLastColumn="0"/>
              <w:rPr>
                <w:rFonts w:ascii="Arial" w:eastAsia="Times New Roman" w:hAnsi="Arial" w:cs="Arial"/>
                <w:color w:val="000000"/>
                <w:lang w:eastAsia="en-GB"/>
              </w:rPr>
            </w:pPr>
            <w:r w:rsidRPr="00E6660E">
              <w:rPr>
                <w:rFonts w:ascii="Arial" w:eastAsia="Times New Roman" w:hAnsi="Arial" w:cs="Arial"/>
                <w:color w:val="000000"/>
                <w:lang w:eastAsia="en-GB"/>
              </w:rPr>
              <w:t>3,966.00</w:t>
            </w:r>
          </w:p>
        </w:tc>
      </w:tr>
      <w:tr w:rsidR="003C51B0" w:rsidRPr="00E6660E" w14:paraId="4E1C1FD3" w14:textId="77777777" w:rsidTr="00E6660E">
        <w:trPr>
          <w:trHeight w:val="278"/>
        </w:trPr>
        <w:tc>
          <w:tcPr>
            <w:cnfStyle w:val="001000000000" w:firstRow="0" w:lastRow="0" w:firstColumn="1" w:lastColumn="0" w:oddVBand="0" w:evenVBand="0" w:oddHBand="0" w:evenHBand="0" w:firstRowFirstColumn="0" w:firstRowLastColumn="0" w:lastRowFirstColumn="0" w:lastRowLastColumn="0"/>
            <w:tcW w:w="4788" w:type="dxa"/>
            <w:noWrap/>
            <w:hideMark/>
          </w:tcPr>
          <w:p w14:paraId="10962BC9" w14:textId="77777777" w:rsidR="003C51B0" w:rsidRPr="00AB0EFF" w:rsidRDefault="003C51B0" w:rsidP="003C51B0">
            <w:pPr>
              <w:spacing w:after="0" w:line="240" w:lineRule="auto"/>
              <w:rPr>
                <w:rFonts w:ascii="Arial" w:eastAsia="Times New Roman" w:hAnsi="Arial" w:cs="Arial"/>
                <w:b w:val="0"/>
                <w:bCs w:val="0"/>
                <w:color w:val="000000"/>
                <w:lang w:eastAsia="en-GB"/>
              </w:rPr>
            </w:pPr>
            <w:r w:rsidRPr="00AB0EFF">
              <w:rPr>
                <w:rFonts w:ascii="Arial" w:eastAsia="Times New Roman" w:hAnsi="Arial" w:cs="Arial"/>
                <w:b w:val="0"/>
                <w:bCs w:val="0"/>
                <w:color w:val="000000"/>
                <w:lang w:eastAsia="en-GB"/>
              </w:rPr>
              <w:t>Neighbourhoods</w:t>
            </w:r>
          </w:p>
        </w:tc>
        <w:tc>
          <w:tcPr>
            <w:tcW w:w="2873" w:type="dxa"/>
            <w:noWrap/>
            <w:hideMark/>
          </w:tcPr>
          <w:p w14:paraId="6C1A758A" w14:textId="77777777" w:rsidR="003C51B0" w:rsidRPr="00E6660E" w:rsidRDefault="003C51B0" w:rsidP="003C51B0">
            <w:pPr>
              <w:spacing w:after="0" w:line="240" w:lineRule="auto"/>
              <w:jc w:val="right"/>
              <w:cnfStyle w:val="000000000000" w:firstRow="0" w:lastRow="0" w:firstColumn="0" w:lastColumn="0" w:oddVBand="0" w:evenVBand="0" w:oddHBand="0" w:evenHBand="0" w:firstRowFirstColumn="0" w:firstRowLastColumn="0" w:lastRowFirstColumn="0" w:lastRowLastColumn="0"/>
              <w:rPr>
                <w:rFonts w:ascii="Arial" w:eastAsia="Times New Roman" w:hAnsi="Arial" w:cs="Arial"/>
                <w:color w:val="000000"/>
                <w:lang w:eastAsia="en-GB"/>
              </w:rPr>
            </w:pPr>
            <w:r w:rsidRPr="00E6660E">
              <w:rPr>
                <w:rFonts w:ascii="Arial" w:eastAsia="Times New Roman" w:hAnsi="Arial" w:cs="Arial"/>
                <w:color w:val="000000"/>
                <w:lang w:eastAsia="en-GB"/>
              </w:rPr>
              <w:t>16,765.00</w:t>
            </w:r>
          </w:p>
        </w:tc>
      </w:tr>
      <w:tr w:rsidR="003C51B0" w:rsidRPr="00E6660E" w14:paraId="42E27E4F" w14:textId="77777777" w:rsidTr="00E6660E">
        <w:trPr>
          <w:cnfStyle w:val="000000100000" w:firstRow="0" w:lastRow="0" w:firstColumn="0" w:lastColumn="0" w:oddVBand="0" w:evenVBand="0" w:oddHBand="1" w:evenHBand="0" w:firstRowFirstColumn="0" w:firstRowLastColumn="0" w:lastRowFirstColumn="0" w:lastRowLastColumn="0"/>
          <w:trHeight w:val="278"/>
        </w:trPr>
        <w:tc>
          <w:tcPr>
            <w:cnfStyle w:val="001000000000" w:firstRow="0" w:lastRow="0" w:firstColumn="1" w:lastColumn="0" w:oddVBand="0" w:evenVBand="0" w:oddHBand="0" w:evenHBand="0" w:firstRowFirstColumn="0" w:firstRowLastColumn="0" w:lastRowFirstColumn="0" w:lastRowLastColumn="0"/>
            <w:tcW w:w="4788" w:type="dxa"/>
            <w:noWrap/>
            <w:hideMark/>
          </w:tcPr>
          <w:p w14:paraId="27FDC2B0" w14:textId="77777777" w:rsidR="003C51B0" w:rsidRPr="00AB0EFF" w:rsidRDefault="003C51B0" w:rsidP="003C51B0">
            <w:pPr>
              <w:spacing w:after="0" w:line="240" w:lineRule="auto"/>
              <w:rPr>
                <w:rFonts w:ascii="Arial" w:eastAsia="Times New Roman" w:hAnsi="Arial" w:cs="Arial"/>
                <w:b w:val="0"/>
                <w:bCs w:val="0"/>
                <w:color w:val="000000"/>
                <w:lang w:eastAsia="en-GB"/>
              </w:rPr>
            </w:pPr>
            <w:r w:rsidRPr="00AB0EFF">
              <w:rPr>
                <w:rFonts w:ascii="Arial" w:eastAsia="Times New Roman" w:hAnsi="Arial" w:cs="Arial"/>
                <w:b w:val="0"/>
                <w:bCs w:val="0"/>
                <w:color w:val="000000"/>
                <w:lang w:eastAsia="en-GB"/>
              </w:rPr>
              <w:t>Other</w:t>
            </w:r>
          </w:p>
        </w:tc>
        <w:tc>
          <w:tcPr>
            <w:tcW w:w="2873" w:type="dxa"/>
            <w:noWrap/>
            <w:hideMark/>
          </w:tcPr>
          <w:p w14:paraId="4D229608" w14:textId="77777777" w:rsidR="003C51B0" w:rsidRPr="00E6660E" w:rsidRDefault="003C51B0" w:rsidP="003C51B0">
            <w:pPr>
              <w:spacing w:after="0" w:line="240" w:lineRule="auto"/>
              <w:jc w:val="right"/>
              <w:cnfStyle w:val="000000100000" w:firstRow="0" w:lastRow="0" w:firstColumn="0" w:lastColumn="0" w:oddVBand="0" w:evenVBand="0" w:oddHBand="1" w:evenHBand="0" w:firstRowFirstColumn="0" w:firstRowLastColumn="0" w:lastRowFirstColumn="0" w:lastRowLastColumn="0"/>
              <w:rPr>
                <w:rFonts w:ascii="Arial" w:eastAsia="Times New Roman" w:hAnsi="Arial" w:cs="Arial"/>
                <w:color w:val="000000"/>
                <w:lang w:eastAsia="en-GB"/>
              </w:rPr>
            </w:pPr>
            <w:r w:rsidRPr="00E6660E">
              <w:rPr>
                <w:rFonts w:ascii="Arial" w:eastAsia="Times New Roman" w:hAnsi="Arial" w:cs="Arial"/>
                <w:color w:val="000000"/>
                <w:lang w:eastAsia="en-GB"/>
              </w:rPr>
              <w:t>9,335.00</w:t>
            </w:r>
          </w:p>
        </w:tc>
      </w:tr>
      <w:tr w:rsidR="003C51B0" w:rsidRPr="00E6660E" w14:paraId="4CF027AC" w14:textId="77777777" w:rsidTr="00E6660E">
        <w:trPr>
          <w:trHeight w:val="278"/>
        </w:trPr>
        <w:tc>
          <w:tcPr>
            <w:cnfStyle w:val="001000000000" w:firstRow="0" w:lastRow="0" w:firstColumn="1" w:lastColumn="0" w:oddVBand="0" w:evenVBand="0" w:oddHBand="0" w:evenHBand="0" w:firstRowFirstColumn="0" w:firstRowLastColumn="0" w:lastRowFirstColumn="0" w:lastRowLastColumn="0"/>
            <w:tcW w:w="4788" w:type="dxa"/>
            <w:noWrap/>
            <w:hideMark/>
          </w:tcPr>
          <w:p w14:paraId="06146888" w14:textId="77777777" w:rsidR="003C51B0" w:rsidRPr="00AB0EFF" w:rsidRDefault="003C51B0" w:rsidP="003C51B0">
            <w:pPr>
              <w:spacing w:after="0" w:line="240" w:lineRule="auto"/>
              <w:rPr>
                <w:rFonts w:ascii="Arial" w:eastAsia="Times New Roman" w:hAnsi="Arial" w:cs="Arial"/>
                <w:b w:val="0"/>
                <w:bCs w:val="0"/>
                <w:color w:val="000000"/>
                <w:lang w:eastAsia="en-GB"/>
              </w:rPr>
            </w:pPr>
            <w:r w:rsidRPr="00AB0EFF">
              <w:rPr>
                <w:rFonts w:ascii="Arial" w:eastAsia="Times New Roman" w:hAnsi="Arial" w:cs="Arial"/>
                <w:b w:val="0"/>
                <w:bCs w:val="0"/>
                <w:color w:val="000000"/>
                <w:lang w:eastAsia="en-GB"/>
              </w:rPr>
              <w:t>Repairs</w:t>
            </w:r>
          </w:p>
        </w:tc>
        <w:tc>
          <w:tcPr>
            <w:tcW w:w="2873" w:type="dxa"/>
            <w:noWrap/>
            <w:hideMark/>
          </w:tcPr>
          <w:p w14:paraId="57FAD5FD" w14:textId="77777777" w:rsidR="003C51B0" w:rsidRPr="00E6660E" w:rsidRDefault="003C51B0" w:rsidP="003C51B0">
            <w:pPr>
              <w:spacing w:after="0" w:line="240" w:lineRule="auto"/>
              <w:jc w:val="right"/>
              <w:cnfStyle w:val="000000000000" w:firstRow="0" w:lastRow="0" w:firstColumn="0" w:lastColumn="0" w:oddVBand="0" w:evenVBand="0" w:oddHBand="0" w:evenHBand="0" w:firstRowFirstColumn="0" w:firstRowLastColumn="0" w:lastRowFirstColumn="0" w:lastRowLastColumn="0"/>
              <w:rPr>
                <w:rFonts w:ascii="Arial" w:eastAsia="Times New Roman" w:hAnsi="Arial" w:cs="Arial"/>
                <w:color w:val="000000"/>
                <w:lang w:eastAsia="en-GB"/>
              </w:rPr>
            </w:pPr>
            <w:r w:rsidRPr="00E6660E">
              <w:rPr>
                <w:rFonts w:ascii="Arial" w:eastAsia="Times New Roman" w:hAnsi="Arial" w:cs="Arial"/>
                <w:color w:val="000000"/>
                <w:lang w:eastAsia="en-GB"/>
              </w:rPr>
              <w:t>88,353.06</w:t>
            </w:r>
          </w:p>
        </w:tc>
      </w:tr>
      <w:tr w:rsidR="003C51B0" w:rsidRPr="00E6660E" w14:paraId="3E742B42" w14:textId="77777777" w:rsidTr="00E6660E">
        <w:trPr>
          <w:cnfStyle w:val="000000100000" w:firstRow="0" w:lastRow="0" w:firstColumn="0" w:lastColumn="0" w:oddVBand="0" w:evenVBand="0" w:oddHBand="1" w:evenHBand="0" w:firstRowFirstColumn="0" w:firstRowLastColumn="0" w:lastRowFirstColumn="0" w:lastRowLastColumn="0"/>
          <w:trHeight w:val="278"/>
        </w:trPr>
        <w:tc>
          <w:tcPr>
            <w:cnfStyle w:val="001000000000" w:firstRow="0" w:lastRow="0" w:firstColumn="1" w:lastColumn="0" w:oddVBand="0" w:evenVBand="0" w:oddHBand="0" w:evenHBand="0" w:firstRowFirstColumn="0" w:firstRowLastColumn="0" w:lastRowFirstColumn="0" w:lastRowLastColumn="0"/>
            <w:tcW w:w="4788" w:type="dxa"/>
            <w:noWrap/>
            <w:hideMark/>
          </w:tcPr>
          <w:p w14:paraId="342EC661" w14:textId="77777777" w:rsidR="003C51B0" w:rsidRPr="00E6660E" w:rsidRDefault="003C51B0" w:rsidP="003C51B0">
            <w:pPr>
              <w:spacing w:after="0" w:line="240" w:lineRule="auto"/>
              <w:rPr>
                <w:rFonts w:ascii="Arial" w:eastAsia="Times New Roman" w:hAnsi="Arial" w:cs="Arial"/>
                <w:b w:val="0"/>
                <w:bCs w:val="0"/>
                <w:color w:val="000000"/>
                <w:lang w:eastAsia="en-GB"/>
              </w:rPr>
            </w:pPr>
            <w:r w:rsidRPr="00E6660E">
              <w:rPr>
                <w:rFonts w:ascii="Arial" w:eastAsia="Times New Roman" w:hAnsi="Arial" w:cs="Arial"/>
                <w:color w:val="000000"/>
                <w:lang w:eastAsia="en-GB"/>
              </w:rPr>
              <w:t>Total</w:t>
            </w:r>
          </w:p>
        </w:tc>
        <w:tc>
          <w:tcPr>
            <w:tcW w:w="2873" w:type="dxa"/>
            <w:noWrap/>
            <w:hideMark/>
          </w:tcPr>
          <w:p w14:paraId="017D495D" w14:textId="77777777" w:rsidR="003C51B0" w:rsidRPr="00E6660E" w:rsidRDefault="003C51B0" w:rsidP="003C51B0">
            <w:pPr>
              <w:spacing w:after="0" w:line="240" w:lineRule="auto"/>
              <w:jc w:val="right"/>
              <w:cnfStyle w:val="000000100000" w:firstRow="0" w:lastRow="0" w:firstColumn="0" w:lastColumn="0" w:oddVBand="0" w:evenVBand="0" w:oddHBand="1" w:evenHBand="0" w:firstRowFirstColumn="0" w:firstRowLastColumn="0" w:lastRowFirstColumn="0" w:lastRowLastColumn="0"/>
              <w:rPr>
                <w:rFonts w:ascii="Arial" w:eastAsia="Times New Roman" w:hAnsi="Arial" w:cs="Arial"/>
                <w:b/>
                <w:bCs/>
                <w:color w:val="000000"/>
                <w:lang w:eastAsia="en-GB"/>
              </w:rPr>
            </w:pPr>
            <w:r w:rsidRPr="00E6660E">
              <w:rPr>
                <w:rFonts w:ascii="Arial" w:eastAsia="Times New Roman" w:hAnsi="Arial" w:cs="Arial"/>
                <w:b/>
                <w:bCs/>
                <w:color w:val="000000"/>
                <w:lang w:eastAsia="en-GB"/>
              </w:rPr>
              <w:t>118,419.06</w:t>
            </w:r>
          </w:p>
        </w:tc>
      </w:tr>
    </w:tbl>
    <w:p w14:paraId="32673CF8" w14:textId="77777777" w:rsidR="001356E9" w:rsidRDefault="001356E9" w:rsidP="0017787D">
      <w:pPr>
        <w:pStyle w:val="pf0"/>
        <w:spacing w:before="0" w:beforeAutospacing="0" w:after="0" w:afterAutospacing="0"/>
        <w:rPr>
          <w:rFonts w:ascii="Arial" w:hAnsi="Arial" w:cs="Arial"/>
        </w:rPr>
      </w:pPr>
    </w:p>
    <w:p w14:paraId="5CA5DDA6" w14:textId="37621283" w:rsidR="001356E9" w:rsidRPr="0017787D" w:rsidRDefault="007347B1" w:rsidP="007347B1">
      <w:pPr>
        <w:pStyle w:val="Heading1"/>
      </w:pPr>
      <w:bookmarkStart w:id="54" w:name="_Toc241763860"/>
      <w:r>
        <w:t>Section 4: Service Improvement</w:t>
      </w:r>
      <w:bookmarkEnd w:id="54"/>
    </w:p>
    <w:p w14:paraId="4472BA52" w14:textId="77777777" w:rsidR="00177FAB" w:rsidRDefault="00177FAB" w:rsidP="0015400D">
      <w:pPr>
        <w:spacing w:after="0" w:line="240" w:lineRule="auto"/>
        <w:rPr>
          <w:rFonts w:ascii="Arial" w:hAnsi="Arial" w:cs="Arial"/>
          <w:sz w:val="24"/>
          <w:szCs w:val="24"/>
        </w:rPr>
      </w:pPr>
    </w:p>
    <w:p w14:paraId="695892B4" w14:textId="27F77858" w:rsidR="00177FAB" w:rsidRPr="007347B1" w:rsidRDefault="007347B1" w:rsidP="007347B1">
      <w:pPr>
        <w:pStyle w:val="Heading2"/>
        <w:rPr>
          <w:color w:val="297FD5" w:themeColor="accent3"/>
        </w:rPr>
      </w:pPr>
      <w:bookmarkStart w:id="55" w:name="_Toc241763861"/>
      <w:r w:rsidRPr="007347B1">
        <w:rPr>
          <w:color w:val="297FD5" w:themeColor="accent3"/>
        </w:rPr>
        <w:t>Housing Ombudsman outcomes</w:t>
      </w:r>
      <w:bookmarkEnd w:id="55"/>
    </w:p>
    <w:p w14:paraId="6F1659D9" w14:textId="77777777" w:rsidR="00177FAB" w:rsidRDefault="00177FAB" w:rsidP="0015400D">
      <w:pPr>
        <w:spacing w:after="0" w:line="240" w:lineRule="auto"/>
        <w:rPr>
          <w:rFonts w:ascii="Arial" w:hAnsi="Arial" w:cs="Arial"/>
          <w:sz w:val="24"/>
          <w:szCs w:val="24"/>
        </w:rPr>
      </w:pPr>
    </w:p>
    <w:tbl>
      <w:tblPr>
        <w:tblStyle w:val="TableGrid"/>
        <w:tblW w:w="9067" w:type="dxa"/>
        <w:tblLook w:val="04A0" w:firstRow="1" w:lastRow="0" w:firstColumn="1" w:lastColumn="0" w:noHBand="0" w:noVBand="1"/>
      </w:tblPr>
      <w:tblGrid>
        <w:gridCol w:w="2547"/>
        <w:gridCol w:w="6520"/>
      </w:tblGrid>
      <w:tr w:rsidR="002E3F30" w:rsidRPr="00DC2F49" w14:paraId="1B60CCE5" w14:textId="77777777" w:rsidTr="00D742F7">
        <w:trPr>
          <w:trHeight w:val="630"/>
        </w:trPr>
        <w:tc>
          <w:tcPr>
            <w:tcW w:w="2547" w:type="dxa"/>
            <w:shd w:val="clear" w:color="auto" w:fill="A0C3E3" w:themeFill="accent2" w:themeFillTint="99"/>
            <w:hideMark/>
          </w:tcPr>
          <w:p w14:paraId="4CB1B088" w14:textId="77777777" w:rsidR="00DC2F49" w:rsidRPr="00DC2F49" w:rsidRDefault="00DC2F49">
            <w:pPr>
              <w:spacing w:after="0" w:line="240" w:lineRule="auto"/>
              <w:rPr>
                <w:rFonts w:ascii="Arial" w:hAnsi="Arial" w:cs="Arial"/>
                <w:b/>
                <w:bCs/>
                <w:sz w:val="24"/>
                <w:szCs w:val="24"/>
              </w:rPr>
            </w:pPr>
            <w:r w:rsidRPr="00DC2F49">
              <w:rPr>
                <w:rFonts w:ascii="Arial" w:hAnsi="Arial" w:cs="Arial"/>
                <w:b/>
                <w:bCs/>
                <w:sz w:val="24"/>
                <w:szCs w:val="24"/>
              </w:rPr>
              <w:t>Housing Ombudsman findings</w:t>
            </w:r>
          </w:p>
        </w:tc>
        <w:tc>
          <w:tcPr>
            <w:tcW w:w="6520" w:type="dxa"/>
            <w:shd w:val="clear" w:color="auto" w:fill="A0C3E3" w:themeFill="accent2" w:themeFillTint="99"/>
            <w:hideMark/>
          </w:tcPr>
          <w:p w14:paraId="57CE2B52" w14:textId="77777777" w:rsidR="00DC2F49" w:rsidRPr="00DC2F49" w:rsidRDefault="00DC2F49" w:rsidP="00DC2F49">
            <w:pPr>
              <w:spacing w:after="0" w:line="240" w:lineRule="auto"/>
              <w:rPr>
                <w:rFonts w:ascii="Arial" w:hAnsi="Arial" w:cs="Arial"/>
                <w:b/>
                <w:bCs/>
                <w:sz w:val="24"/>
                <w:szCs w:val="24"/>
              </w:rPr>
            </w:pPr>
            <w:r w:rsidRPr="00DC2F49">
              <w:rPr>
                <w:rFonts w:ascii="Arial" w:hAnsi="Arial" w:cs="Arial"/>
                <w:b/>
                <w:bCs/>
                <w:sz w:val="24"/>
                <w:szCs w:val="24"/>
              </w:rPr>
              <w:t>Action taken</w:t>
            </w:r>
          </w:p>
        </w:tc>
      </w:tr>
      <w:tr w:rsidR="00DC2F49" w:rsidRPr="00DC2F49" w14:paraId="31A8BCAD" w14:textId="77777777" w:rsidTr="00D742F7">
        <w:trPr>
          <w:trHeight w:val="2340"/>
        </w:trPr>
        <w:tc>
          <w:tcPr>
            <w:tcW w:w="2547" w:type="dxa"/>
            <w:hideMark/>
          </w:tcPr>
          <w:p w14:paraId="0EB23436" w14:textId="77777777" w:rsidR="00F03450" w:rsidRDefault="00F03450" w:rsidP="00DC2F49">
            <w:pPr>
              <w:spacing w:after="0" w:line="240" w:lineRule="auto"/>
              <w:rPr>
                <w:rFonts w:ascii="Arial" w:hAnsi="Arial" w:cs="Arial"/>
                <w:b/>
                <w:bCs/>
                <w:sz w:val="24"/>
                <w:szCs w:val="24"/>
              </w:rPr>
            </w:pPr>
          </w:p>
          <w:p w14:paraId="6BA13A71" w14:textId="3EF9673D" w:rsidR="00DC2F49" w:rsidRPr="00DC2F49" w:rsidRDefault="00B46424" w:rsidP="00DC2F49">
            <w:pPr>
              <w:spacing w:after="0" w:line="240" w:lineRule="auto"/>
              <w:rPr>
                <w:rFonts w:ascii="Arial" w:hAnsi="Arial" w:cs="Arial"/>
                <w:b/>
                <w:bCs/>
                <w:sz w:val="24"/>
                <w:szCs w:val="24"/>
              </w:rPr>
            </w:pPr>
            <w:r>
              <w:rPr>
                <w:rFonts w:ascii="Arial" w:hAnsi="Arial" w:cs="Arial"/>
                <w:b/>
                <w:bCs/>
                <w:sz w:val="24"/>
                <w:szCs w:val="24"/>
              </w:rPr>
              <w:t xml:space="preserve">Complaint Handling </w:t>
            </w:r>
            <w:r w:rsidR="00A14B02">
              <w:rPr>
                <w:rFonts w:ascii="Arial" w:hAnsi="Arial" w:cs="Arial"/>
                <w:b/>
                <w:bCs/>
                <w:sz w:val="24"/>
                <w:szCs w:val="24"/>
              </w:rPr>
              <w:t xml:space="preserve">Failures </w:t>
            </w:r>
          </w:p>
        </w:tc>
        <w:tc>
          <w:tcPr>
            <w:tcW w:w="6520" w:type="dxa"/>
            <w:hideMark/>
          </w:tcPr>
          <w:p w14:paraId="468CBA5E" w14:textId="77777777" w:rsidR="00F03450" w:rsidRDefault="00F03450" w:rsidP="003B38FA">
            <w:pPr>
              <w:spacing w:after="0" w:line="240" w:lineRule="auto"/>
              <w:rPr>
                <w:rFonts w:ascii="Arial" w:hAnsi="Arial" w:cs="Arial"/>
                <w:sz w:val="24"/>
                <w:szCs w:val="24"/>
              </w:rPr>
            </w:pPr>
          </w:p>
          <w:p w14:paraId="4C578EEE" w14:textId="2B0391F2" w:rsidR="00204F72" w:rsidRPr="00A14B02" w:rsidRDefault="00204F72" w:rsidP="00204F72">
            <w:pPr>
              <w:spacing w:after="0" w:line="240" w:lineRule="auto"/>
              <w:rPr>
                <w:rFonts w:ascii="Arial" w:hAnsi="Arial" w:cs="Arial"/>
                <w:sz w:val="24"/>
                <w:szCs w:val="24"/>
              </w:rPr>
            </w:pPr>
            <w:r w:rsidRPr="00A14B02">
              <w:rPr>
                <w:rFonts w:ascii="Arial" w:hAnsi="Arial" w:cs="Arial"/>
                <w:sz w:val="24"/>
                <w:szCs w:val="24"/>
              </w:rPr>
              <w:t xml:space="preserve">We have reviewed and </w:t>
            </w:r>
            <w:r w:rsidR="00A14B02" w:rsidRPr="00A14B02">
              <w:rPr>
                <w:rFonts w:ascii="Arial" w:hAnsi="Arial" w:cs="Arial"/>
                <w:sz w:val="24"/>
                <w:szCs w:val="24"/>
              </w:rPr>
              <w:t xml:space="preserve">are </w:t>
            </w:r>
            <w:r w:rsidRPr="00A14B02">
              <w:rPr>
                <w:rFonts w:ascii="Arial" w:hAnsi="Arial" w:cs="Arial"/>
                <w:sz w:val="24"/>
                <w:szCs w:val="24"/>
              </w:rPr>
              <w:t>strengthen</w:t>
            </w:r>
            <w:r w:rsidR="00A14B02" w:rsidRPr="00A14B02">
              <w:rPr>
                <w:rFonts w:ascii="Arial" w:hAnsi="Arial" w:cs="Arial"/>
                <w:sz w:val="24"/>
                <w:szCs w:val="24"/>
              </w:rPr>
              <w:t>ing</w:t>
            </w:r>
            <w:r w:rsidRPr="00A14B02">
              <w:rPr>
                <w:rFonts w:ascii="Arial" w:hAnsi="Arial" w:cs="Arial"/>
                <w:sz w:val="24"/>
                <w:szCs w:val="24"/>
              </w:rPr>
              <w:t xml:space="preserve"> our approach to administering complaints, implementing improvements to both the online complaint form and the triage process.</w:t>
            </w:r>
          </w:p>
          <w:p w14:paraId="5613113C" w14:textId="10343E01" w:rsidR="00204F72" w:rsidRPr="00204F72" w:rsidRDefault="00204F72" w:rsidP="00204F72">
            <w:pPr>
              <w:spacing w:after="0" w:line="240" w:lineRule="auto"/>
              <w:rPr>
                <w:rFonts w:ascii="Arial" w:hAnsi="Arial" w:cs="Arial"/>
                <w:sz w:val="24"/>
                <w:szCs w:val="24"/>
              </w:rPr>
            </w:pPr>
            <w:r w:rsidRPr="00204F72">
              <w:rPr>
                <w:rFonts w:ascii="Arial" w:hAnsi="Arial" w:cs="Arial"/>
                <w:sz w:val="24"/>
                <w:szCs w:val="24"/>
              </w:rPr>
              <w:t xml:space="preserve">These changes </w:t>
            </w:r>
            <w:r w:rsidR="00A14B02">
              <w:rPr>
                <w:rFonts w:ascii="Arial" w:hAnsi="Arial" w:cs="Arial"/>
                <w:sz w:val="24"/>
                <w:szCs w:val="24"/>
              </w:rPr>
              <w:t xml:space="preserve">will </w:t>
            </w:r>
            <w:r w:rsidRPr="00204F72">
              <w:rPr>
                <w:rFonts w:ascii="Arial" w:hAnsi="Arial" w:cs="Arial"/>
                <w:sz w:val="24"/>
                <w:szCs w:val="24"/>
              </w:rPr>
              <w:t>ensure that complaints are directed to the correct service area at the point of receipt, enabling accurate allocation from the outset and supporting compliance with the Housing Ombudsman Complaint Handling Code and internal policy timelines.</w:t>
            </w:r>
          </w:p>
          <w:p w14:paraId="3488FD4B" w14:textId="60A022DA" w:rsidR="00204F72" w:rsidRPr="00204F72" w:rsidRDefault="00204F72" w:rsidP="00204F72">
            <w:pPr>
              <w:spacing w:after="0" w:line="240" w:lineRule="auto"/>
              <w:rPr>
                <w:rFonts w:ascii="Arial" w:hAnsi="Arial" w:cs="Arial"/>
                <w:sz w:val="24"/>
                <w:szCs w:val="24"/>
              </w:rPr>
            </w:pPr>
            <w:r w:rsidRPr="00204F72">
              <w:rPr>
                <w:rFonts w:ascii="Arial" w:hAnsi="Arial" w:cs="Arial"/>
                <w:sz w:val="24"/>
                <w:szCs w:val="24"/>
              </w:rPr>
              <w:t xml:space="preserve">Multifaceted complaints </w:t>
            </w:r>
            <w:r w:rsidR="00A14B02">
              <w:rPr>
                <w:rFonts w:ascii="Arial" w:hAnsi="Arial" w:cs="Arial"/>
                <w:sz w:val="24"/>
                <w:szCs w:val="24"/>
              </w:rPr>
              <w:t xml:space="preserve">will be </w:t>
            </w:r>
            <w:r w:rsidRPr="00204F72">
              <w:rPr>
                <w:rFonts w:ascii="Arial" w:hAnsi="Arial" w:cs="Arial"/>
                <w:sz w:val="24"/>
                <w:szCs w:val="24"/>
              </w:rPr>
              <w:t xml:space="preserve">managed more effectively, allowing for better coordination across services, improved adherence to timescales, and the delivery of a single, comprehensive response to </w:t>
            </w:r>
            <w:r w:rsidR="003E1952">
              <w:rPr>
                <w:rFonts w:ascii="Arial" w:hAnsi="Arial" w:cs="Arial"/>
                <w:sz w:val="24"/>
                <w:szCs w:val="24"/>
              </w:rPr>
              <w:t>residents</w:t>
            </w:r>
            <w:r w:rsidRPr="00204F72">
              <w:rPr>
                <w:rFonts w:ascii="Arial" w:hAnsi="Arial" w:cs="Arial"/>
                <w:sz w:val="24"/>
                <w:szCs w:val="24"/>
              </w:rPr>
              <w:t>.</w:t>
            </w:r>
          </w:p>
          <w:p w14:paraId="51FF24EE" w14:textId="77777777" w:rsidR="00487A47" w:rsidRDefault="00487A47" w:rsidP="00204F72">
            <w:pPr>
              <w:spacing w:after="0" w:line="240" w:lineRule="auto"/>
              <w:rPr>
                <w:rFonts w:ascii="Arial" w:hAnsi="Arial" w:cs="Arial"/>
                <w:sz w:val="24"/>
                <w:szCs w:val="24"/>
              </w:rPr>
            </w:pPr>
          </w:p>
          <w:p w14:paraId="0669FF91" w14:textId="4CDDF520" w:rsidR="00204F72" w:rsidRPr="00204F72" w:rsidRDefault="00487A47" w:rsidP="00204F72">
            <w:pPr>
              <w:spacing w:after="0" w:line="240" w:lineRule="auto"/>
              <w:rPr>
                <w:rFonts w:ascii="Arial" w:hAnsi="Arial" w:cs="Arial"/>
                <w:sz w:val="24"/>
                <w:szCs w:val="24"/>
              </w:rPr>
            </w:pPr>
            <w:r>
              <w:rPr>
                <w:rFonts w:ascii="Arial" w:hAnsi="Arial" w:cs="Arial"/>
                <w:sz w:val="24"/>
                <w:szCs w:val="24"/>
              </w:rPr>
              <w:t>W</w:t>
            </w:r>
            <w:r w:rsidR="00204F72" w:rsidRPr="00204F72">
              <w:rPr>
                <w:rFonts w:ascii="Arial" w:hAnsi="Arial" w:cs="Arial"/>
                <w:sz w:val="24"/>
                <w:szCs w:val="24"/>
              </w:rPr>
              <w:t>e have introduced weekly performance reporting and action plans with contractors to address overdue complaints and drive timely resolution.</w:t>
            </w:r>
          </w:p>
          <w:p w14:paraId="2B7DFE92" w14:textId="77777777" w:rsidR="00204F72" w:rsidRPr="00204F72" w:rsidRDefault="00204F72" w:rsidP="00204F72">
            <w:pPr>
              <w:spacing w:after="0" w:line="240" w:lineRule="auto"/>
              <w:rPr>
                <w:rFonts w:ascii="Arial" w:hAnsi="Arial" w:cs="Arial"/>
                <w:sz w:val="24"/>
                <w:szCs w:val="24"/>
              </w:rPr>
            </w:pPr>
            <w:r w:rsidRPr="00204F72">
              <w:rPr>
                <w:rFonts w:ascii="Arial" w:hAnsi="Arial" w:cs="Arial"/>
                <w:sz w:val="24"/>
                <w:szCs w:val="24"/>
              </w:rPr>
              <w:t>The Housing Management Complaints Team is also proactively identifying and embedding learning from complaint outcomes by:</w:t>
            </w:r>
          </w:p>
          <w:p w14:paraId="1B9BF6EA" w14:textId="39380F59" w:rsidR="00204F72" w:rsidRPr="00204F72" w:rsidRDefault="00204F72" w:rsidP="00204F72">
            <w:pPr>
              <w:numPr>
                <w:ilvl w:val="0"/>
                <w:numId w:val="32"/>
              </w:numPr>
              <w:spacing w:after="0" w:line="240" w:lineRule="auto"/>
              <w:rPr>
                <w:rFonts w:ascii="Arial" w:hAnsi="Arial" w:cs="Arial"/>
                <w:sz w:val="24"/>
                <w:szCs w:val="24"/>
              </w:rPr>
            </w:pPr>
            <w:r w:rsidRPr="00204F72">
              <w:rPr>
                <w:rFonts w:ascii="Arial" w:hAnsi="Arial" w:cs="Arial"/>
                <w:sz w:val="24"/>
                <w:szCs w:val="24"/>
              </w:rPr>
              <w:lastRenderedPageBreak/>
              <w:t>Identifying recurring themes and root causes of service failure</w:t>
            </w:r>
            <w:r w:rsidR="00167E4A">
              <w:rPr>
                <w:rFonts w:ascii="Arial" w:hAnsi="Arial" w:cs="Arial"/>
                <w:sz w:val="24"/>
                <w:szCs w:val="24"/>
              </w:rPr>
              <w:t>.</w:t>
            </w:r>
          </w:p>
          <w:p w14:paraId="495C3A9C" w14:textId="36B1AAAA" w:rsidR="00204F72" w:rsidRPr="00204F72" w:rsidRDefault="00204F72" w:rsidP="00204F72">
            <w:pPr>
              <w:numPr>
                <w:ilvl w:val="0"/>
                <w:numId w:val="32"/>
              </w:numPr>
              <w:spacing w:after="0" w:line="240" w:lineRule="auto"/>
              <w:rPr>
                <w:rFonts w:ascii="Arial" w:hAnsi="Arial" w:cs="Arial"/>
                <w:sz w:val="24"/>
                <w:szCs w:val="24"/>
              </w:rPr>
            </w:pPr>
            <w:r w:rsidRPr="00204F72">
              <w:rPr>
                <w:rFonts w:ascii="Arial" w:hAnsi="Arial" w:cs="Arial"/>
                <w:sz w:val="24"/>
                <w:szCs w:val="24"/>
              </w:rPr>
              <w:t>Capturing insights from officers across services</w:t>
            </w:r>
            <w:r w:rsidR="00167E4A">
              <w:rPr>
                <w:rFonts w:ascii="Arial" w:hAnsi="Arial" w:cs="Arial"/>
                <w:sz w:val="24"/>
                <w:szCs w:val="24"/>
              </w:rPr>
              <w:t>.</w:t>
            </w:r>
          </w:p>
          <w:p w14:paraId="72415713" w14:textId="58ED13B9" w:rsidR="00204F72" w:rsidRPr="00204F72" w:rsidRDefault="00204F72" w:rsidP="00204F72">
            <w:pPr>
              <w:numPr>
                <w:ilvl w:val="0"/>
                <w:numId w:val="32"/>
              </w:numPr>
              <w:spacing w:after="0" w:line="240" w:lineRule="auto"/>
              <w:rPr>
                <w:rFonts w:ascii="Arial" w:hAnsi="Arial" w:cs="Arial"/>
                <w:sz w:val="24"/>
                <w:szCs w:val="24"/>
              </w:rPr>
            </w:pPr>
            <w:r w:rsidRPr="00204F72">
              <w:rPr>
                <w:rFonts w:ascii="Arial" w:hAnsi="Arial" w:cs="Arial"/>
                <w:sz w:val="24"/>
                <w:szCs w:val="24"/>
              </w:rPr>
              <w:t>Agreeing actionable improvements aligned with best practice</w:t>
            </w:r>
            <w:r w:rsidR="00167E4A">
              <w:rPr>
                <w:rFonts w:ascii="Arial" w:hAnsi="Arial" w:cs="Arial"/>
                <w:sz w:val="24"/>
                <w:szCs w:val="24"/>
              </w:rPr>
              <w:t>.</w:t>
            </w:r>
          </w:p>
          <w:p w14:paraId="4FB65D07" w14:textId="1A1A837D" w:rsidR="00204F72" w:rsidRPr="00204F72" w:rsidRDefault="00204F72" w:rsidP="00204F72">
            <w:pPr>
              <w:numPr>
                <w:ilvl w:val="0"/>
                <w:numId w:val="32"/>
              </w:numPr>
              <w:spacing w:after="0" w:line="240" w:lineRule="auto"/>
              <w:rPr>
                <w:rFonts w:ascii="Arial" w:hAnsi="Arial" w:cs="Arial"/>
                <w:sz w:val="24"/>
                <w:szCs w:val="24"/>
              </w:rPr>
            </w:pPr>
            <w:r w:rsidRPr="00204F72">
              <w:rPr>
                <w:rFonts w:ascii="Arial" w:hAnsi="Arial" w:cs="Arial"/>
                <w:sz w:val="24"/>
                <w:szCs w:val="24"/>
              </w:rPr>
              <w:t>Providing structured feedback to services on individual officer performance</w:t>
            </w:r>
            <w:r w:rsidR="00167E4A">
              <w:rPr>
                <w:rFonts w:ascii="Arial" w:hAnsi="Arial" w:cs="Arial"/>
                <w:sz w:val="24"/>
                <w:szCs w:val="24"/>
              </w:rPr>
              <w:t>.</w:t>
            </w:r>
          </w:p>
          <w:p w14:paraId="10154CF6" w14:textId="77777777" w:rsidR="00487A47" w:rsidRDefault="00487A47" w:rsidP="00204F72">
            <w:pPr>
              <w:spacing w:after="0" w:line="240" w:lineRule="auto"/>
              <w:rPr>
                <w:rFonts w:ascii="Arial" w:hAnsi="Arial" w:cs="Arial"/>
                <w:sz w:val="24"/>
                <w:szCs w:val="24"/>
              </w:rPr>
            </w:pPr>
          </w:p>
          <w:p w14:paraId="35BACBB8" w14:textId="1FDA3DAE" w:rsidR="00B06495" w:rsidRDefault="00204F72" w:rsidP="003B38FA">
            <w:pPr>
              <w:spacing w:after="0" w:line="240" w:lineRule="auto"/>
              <w:rPr>
                <w:rFonts w:ascii="Arial" w:hAnsi="Arial" w:cs="Arial"/>
                <w:sz w:val="24"/>
                <w:szCs w:val="24"/>
              </w:rPr>
            </w:pPr>
            <w:r w:rsidRPr="00204F72">
              <w:rPr>
                <w:rFonts w:ascii="Arial" w:hAnsi="Arial" w:cs="Arial"/>
                <w:sz w:val="24"/>
                <w:szCs w:val="24"/>
              </w:rPr>
              <w:t xml:space="preserve">These measures are expected to reduce delays in Stage </w:t>
            </w:r>
            <w:r w:rsidR="00054DC7">
              <w:rPr>
                <w:rFonts w:ascii="Arial" w:hAnsi="Arial" w:cs="Arial"/>
                <w:sz w:val="24"/>
                <w:szCs w:val="24"/>
              </w:rPr>
              <w:t xml:space="preserve">1 </w:t>
            </w:r>
            <w:r w:rsidRPr="00204F72">
              <w:rPr>
                <w:rFonts w:ascii="Arial" w:hAnsi="Arial" w:cs="Arial"/>
                <w:sz w:val="24"/>
                <w:szCs w:val="24"/>
              </w:rPr>
              <w:t>complaint handling, while ensuring that any redress opportunities missed at Stage 1 are identified and addressed at Stage 2.</w:t>
            </w:r>
          </w:p>
          <w:p w14:paraId="4233C5D5" w14:textId="77777777" w:rsidR="00791105" w:rsidRPr="003B38FA" w:rsidRDefault="00791105" w:rsidP="003B38FA">
            <w:pPr>
              <w:spacing w:after="0" w:line="240" w:lineRule="auto"/>
              <w:rPr>
                <w:rFonts w:ascii="Arial" w:hAnsi="Arial" w:cs="Arial"/>
                <w:sz w:val="24"/>
                <w:szCs w:val="24"/>
              </w:rPr>
            </w:pPr>
          </w:p>
          <w:p w14:paraId="234BE54F" w14:textId="53226C7F" w:rsidR="00A918BE" w:rsidRPr="00DC2F49" w:rsidRDefault="00A918BE" w:rsidP="00DC2F49">
            <w:pPr>
              <w:spacing w:after="0" w:line="240" w:lineRule="auto"/>
              <w:rPr>
                <w:rFonts w:ascii="Arial" w:hAnsi="Arial" w:cs="Arial"/>
                <w:sz w:val="24"/>
                <w:szCs w:val="24"/>
              </w:rPr>
            </w:pPr>
          </w:p>
        </w:tc>
      </w:tr>
      <w:tr w:rsidR="00410D92" w:rsidRPr="00DC2F49" w14:paraId="44C14F89" w14:textId="77777777" w:rsidTr="00803FAC">
        <w:trPr>
          <w:trHeight w:val="1833"/>
        </w:trPr>
        <w:tc>
          <w:tcPr>
            <w:tcW w:w="2547" w:type="dxa"/>
            <w:shd w:val="clear" w:color="auto" w:fill="DFEBF5" w:themeFill="accent2" w:themeFillTint="33"/>
          </w:tcPr>
          <w:p w14:paraId="315AFC6F" w14:textId="6E6DD9E0" w:rsidR="00410D92" w:rsidRPr="00DC2F49" w:rsidRDefault="00D742F7" w:rsidP="00410D92">
            <w:pPr>
              <w:spacing w:after="0" w:line="240" w:lineRule="auto"/>
              <w:rPr>
                <w:rFonts w:ascii="Arial" w:hAnsi="Arial" w:cs="Arial"/>
                <w:b/>
                <w:bCs/>
                <w:sz w:val="24"/>
                <w:szCs w:val="24"/>
              </w:rPr>
            </w:pPr>
            <w:r>
              <w:rPr>
                <w:rFonts w:ascii="Arial" w:hAnsi="Arial" w:cs="Arial"/>
                <w:b/>
                <w:bCs/>
                <w:sz w:val="24"/>
                <w:szCs w:val="24"/>
                <w:lang w:val="en-US"/>
              </w:rPr>
              <w:lastRenderedPageBreak/>
              <w:t xml:space="preserve">Applying </w:t>
            </w:r>
            <w:r w:rsidR="0088310F">
              <w:rPr>
                <w:rFonts w:ascii="Arial" w:hAnsi="Arial" w:cs="Arial"/>
                <w:b/>
                <w:bCs/>
                <w:sz w:val="24"/>
                <w:szCs w:val="24"/>
                <w:lang w:val="en-US"/>
              </w:rPr>
              <w:t xml:space="preserve">Reasonable Redress </w:t>
            </w:r>
          </w:p>
        </w:tc>
        <w:tc>
          <w:tcPr>
            <w:tcW w:w="6520" w:type="dxa"/>
            <w:shd w:val="clear" w:color="auto" w:fill="DFEBF5" w:themeFill="accent2" w:themeFillTint="33"/>
          </w:tcPr>
          <w:p w14:paraId="0ADFCBE4" w14:textId="77777777" w:rsidR="00D742F7" w:rsidRPr="00D742F7" w:rsidRDefault="00D742F7" w:rsidP="00D742F7">
            <w:pPr>
              <w:spacing w:after="0" w:line="240" w:lineRule="auto"/>
              <w:rPr>
                <w:rFonts w:ascii="Arial" w:hAnsi="Arial" w:cs="Arial"/>
                <w:sz w:val="24"/>
                <w:szCs w:val="24"/>
              </w:rPr>
            </w:pPr>
            <w:r w:rsidRPr="00D742F7">
              <w:rPr>
                <w:rFonts w:ascii="Arial" w:hAnsi="Arial" w:cs="Arial"/>
                <w:sz w:val="24"/>
                <w:szCs w:val="24"/>
              </w:rPr>
              <w:t>The remit for providing redress is wide-reaching, and appropriate remedies should be considered on the merits of each individual case where a service failure has been identified. Redress should be consistent with policy and aim, as far as possible, to place the resident in the position they would have been in had the issue not occurred. It should also demonstrate that the Council acknowledges any identified failings and offers a sincere apology.</w:t>
            </w:r>
          </w:p>
          <w:p w14:paraId="6B619B28" w14:textId="77777777" w:rsidR="004C55F1" w:rsidRDefault="004C55F1" w:rsidP="004C55F1">
            <w:pPr>
              <w:spacing w:after="0" w:line="240" w:lineRule="auto"/>
              <w:rPr>
                <w:rFonts w:ascii="Arial" w:hAnsi="Arial" w:cs="Arial"/>
                <w:sz w:val="24"/>
                <w:szCs w:val="24"/>
              </w:rPr>
            </w:pPr>
          </w:p>
          <w:p w14:paraId="440FCAC9" w14:textId="77777777" w:rsidR="00351CFA" w:rsidRDefault="00036FF9" w:rsidP="004C55F1">
            <w:pPr>
              <w:spacing w:after="0" w:line="240" w:lineRule="auto"/>
              <w:rPr>
                <w:rFonts w:ascii="Arial" w:eastAsia="Times New Roman" w:hAnsi="Arial" w:cs="Arial"/>
                <w:sz w:val="24"/>
                <w:szCs w:val="24"/>
                <w:lang w:eastAsia="en-GB"/>
              </w:rPr>
            </w:pPr>
            <w:r w:rsidRPr="00E11CB8">
              <w:rPr>
                <w:rFonts w:ascii="Arial" w:eastAsia="Times New Roman" w:hAnsi="Arial" w:cs="Arial"/>
                <w:sz w:val="24"/>
                <w:szCs w:val="24"/>
                <w:lang w:eastAsia="en-GB"/>
              </w:rPr>
              <w:t xml:space="preserve">Currently, this approach is not applied consistently, resulting in higher levels of compensation being awarded through Housing Ombudsman </w:t>
            </w:r>
            <w:r w:rsidR="00351CFA">
              <w:rPr>
                <w:rFonts w:ascii="Arial" w:eastAsia="Times New Roman" w:hAnsi="Arial" w:cs="Arial"/>
                <w:sz w:val="24"/>
                <w:szCs w:val="24"/>
                <w:lang w:eastAsia="en-GB"/>
              </w:rPr>
              <w:t>O</w:t>
            </w:r>
            <w:r w:rsidRPr="00E11CB8">
              <w:rPr>
                <w:rFonts w:ascii="Arial" w:eastAsia="Times New Roman" w:hAnsi="Arial" w:cs="Arial"/>
                <w:sz w:val="24"/>
                <w:szCs w:val="24"/>
                <w:lang w:eastAsia="en-GB"/>
              </w:rPr>
              <w:t xml:space="preserve">rders, as well as increased discretionary payments. </w:t>
            </w:r>
          </w:p>
          <w:p w14:paraId="2A4F4E04" w14:textId="77777777" w:rsidR="00351CFA" w:rsidRDefault="00351CFA" w:rsidP="004C55F1">
            <w:pPr>
              <w:spacing w:after="0" w:line="240" w:lineRule="auto"/>
              <w:rPr>
                <w:rFonts w:ascii="Arial" w:eastAsia="Times New Roman" w:hAnsi="Arial" w:cs="Arial"/>
                <w:sz w:val="24"/>
                <w:szCs w:val="24"/>
                <w:lang w:eastAsia="en-GB"/>
              </w:rPr>
            </w:pPr>
          </w:p>
          <w:p w14:paraId="633AC730" w14:textId="77777777" w:rsidR="00410D92" w:rsidRDefault="00036FF9" w:rsidP="004C55F1">
            <w:pPr>
              <w:spacing w:after="0" w:line="240" w:lineRule="auto"/>
              <w:rPr>
                <w:rFonts w:ascii="Arial" w:hAnsi="Arial" w:cs="Arial"/>
                <w:sz w:val="24"/>
                <w:szCs w:val="24"/>
              </w:rPr>
            </w:pPr>
            <w:r w:rsidRPr="00E11CB8">
              <w:rPr>
                <w:rFonts w:ascii="Arial" w:eastAsia="Times New Roman" w:hAnsi="Arial" w:cs="Arial"/>
                <w:sz w:val="24"/>
                <w:szCs w:val="24"/>
                <w:lang w:eastAsia="en-GB"/>
              </w:rPr>
              <w:t>To address this,</w:t>
            </w:r>
            <w:r w:rsidR="00E11CB8" w:rsidRPr="00E11CB8">
              <w:rPr>
                <w:rFonts w:ascii="Arial" w:hAnsi="Arial" w:cs="Arial"/>
                <w:sz w:val="24"/>
                <w:szCs w:val="24"/>
              </w:rPr>
              <w:t xml:space="preserve"> we are revising the </w:t>
            </w:r>
            <w:r w:rsidR="00E11CB8" w:rsidRPr="00E11CB8">
              <w:rPr>
                <w:rFonts w:ascii="Arial" w:hAnsi="Arial" w:cs="Arial"/>
                <w:i/>
                <w:iCs/>
                <w:sz w:val="24"/>
                <w:szCs w:val="24"/>
              </w:rPr>
              <w:t>Housing Complaints Compensation Policy (for Council Tenants and Leaseholders) 2025–2028</w:t>
            </w:r>
            <w:r w:rsidR="00E11CB8" w:rsidRPr="00E11CB8">
              <w:rPr>
                <w:rFonts w:ascii="Arial" w:hAnsi="Arial" w:cs="Arial"/>
                <w:sz w:val="24"/>
                <w:szCs w:val="24"/>
              </w:rPr>
              <w:t xml:space="preserve"> to ensure that redress aligns with Housing Ombudsman guidance and is embedded as a core and intrinsic element of effective complaint handling.</w:t>
            </w:r>
          </w:p>
          <w:p w14:paraId="64656B69" w14:textId="77777777" w:rsidR="00351CFA" w:rsidRDefault="00351CFA" w:rsidP="004C55F1">
            <w:pPr>
              <w:spacing w:after="0" w:line="240" w:lineRule="auto"/>
              <w:rPr>
                <w:rFonts w:ascii="Arial" w:hAnsi="Arial" w:cs="Arial"/>
                <w:sz w:val="24"/>
                <w:szCs w:val="24"/>
              </w:rPr>
            </w:pPr>
          </w:p>
          <w:p w14:paraId="2A161508" w14:textId="1F5E8DB9" w:rsidR="005D5C8E" w:rsidRPr="005D5C8E" w:rsidRDefault="0096226C" w:rsidP="005D5C8E">
            <w:pPr>
              <w:spacing w:after="0" w:line="240" w:lineRule="auto"/>
              <w:rPr>
                <w:rFonts w:ascii="Arial" w:hAnsi="Arial" w:cs="Arial"/>
                <w:sz w:val="24"/>
                <w:szCs w:val="24"/>
              </w:rPr>
            </w:pPr>
            <w:r>
              <w:rPr>
                <w:rFonts w:ascii="Arial" w:hAnsi="Arial" w:cs="Arial"/>
                <w:sz w:val="24"/>
                <w:szCs w:val="24"/>
              </w:rPr>
              <w:t xml:space="preserve">The process of approving responses </w:t>
            </w:r>
            <w:r w:rsidR="005D5C8E">
              <w:rPr>
                <w:rFonts w:ascii="Arial" w:hAnsi="Arial" w:cs="Arial"/>
                <w:sz w:val="24"/>
                <w:szCs w:val="24"/>
              </w:rPr>
              <w:t xml:space="preserve">will undergo </w:t>
            </w:r>
          </w:p>
          <w:p w14:paraId="0ED6489C" w14:textId="1FBA6821" w:rsidR="005D5C8E" w:rsidRPr="005D5C8E" w:rsidRDefault="005D5C8E" w:rsidP="005D5C8E">
            <w:pPr>
              <w:spacing w:after="0" w:line="240" w:lineRule="auto"/>
              <w:rPr>
                <w:rFonts w:ascii="Arial" w:hAnsi="Arial" w:cs="Arial"/>
                <w:sz w:val="24"/>
                <w:szCs w:val="24"/>
              </w:rPr>
            </w:pPr>
            <w:r w:rsidRPr="005D5C8E">
              <w:rPr>
                <w:rFonts w:ascii="Arial" w:hAnsi="Arial" w:cs="Arial"/>
                <w:sz w:val="24"/>
                <w:szCs w:val="24"/>
              </w:rPr>
              <w:t>a quality assurance review before being sent to residents</w:t>
            </w:r>
            <w:r>
              <w:rPr>
                <w:rFonts w:ascii="Arial" w:hAnsi="Arial" w:cs="Arial"/>
                <w:sz w:val="24"/>
                <w:szCs w:val="24"/>
              </w:rPr>
              <w:t>.</w:t>
            </w:r>
          </w:p>
          <w:p w14:paraId="0A930206" w14:textId="4DAC3F85" w:rsidR="0096226C" w:rsidRPr="00DC2F49" w:rsidRDefault="0096226C" w:rsidP="004C55F1">
            <w:pPr>
              <w:spacing w:after="0" w:line="240" w:lineRule="auto"/>
              <w:rPr>
                <w:rFonts w:ascii="Arial" w:hAnsi="Arial" w:cs="Arial"/>
                <w:sz w:val="24"/>
                <w:szCs w:val="24"/>
              </w:rPr>
            </w:pPr>
          </w:p>
        </w:tc>
      </w:tr>
      <w:tr w:rsidR="00410D92" w:rsidRPr="00DC2F49" w14:paraId="5561E2BA" w14:textId="77777777" w:rsidTr="00347157">
        <w:trPr>
          <w:trHeight w:val="6366"/>
        </w:trPr>
        <w:tc>
          <w:tcPr>
            <w:tcW w:w="2547" w:type="dxa"/>
          </w:tcPr>
          <w:p w14:paraId="47150CD1" w14:textId="61C28DD2" w:rsidR="00803FAC" w:rsidRPr="00DC2F49" w:rsidRDefault="00803FAC" w:rsidP="00410D92">
            <w:pPr>
              <w:spacing w:after="0" w:line="240" w:lineRule="auto"/>
              <w:rPr>
                <w:rFonts w:ascii="Arial" w:hAnsi="Arial" w:cs="Arial"/>
                <w:b/>
                <w:bCs/>
                <w:sz w:val="24"/>
                <w:szCs w:val="24"/>
              </w:rPr>
            </w:pPr>
            <w:r>
              <w:rPr>
                <w:rFonts w:ascii="Arial" w:hAnsi="Arial" w:cs="Arial"/>
                <w:b/>
                <w:bCs/>
                <w:sz w:val="24"/>
                <w:szCs w:val="24"/>
              </w:rPr>
              <w:lastRenderedPageBreak/>
              <w:t>Unresolved and delayed repairs</w:t>
            </w:r>
          </w:p>
        </w:tc>
        <w:tc>
          <w:tcPr>
            <w:tcW w:w="6520" w:type="dxa"/>
          </w:tcPr>
          <w:p w14:paraId="1118D55F" w14:textId="483B8AC7" w:rsidR="00347157" w:rsidRPr="00347157" w:rsidRDefault="00347157" w:rsidP="00347157">
            <w:pPr>
              <w:spacing w:line="278" w:lineRule="auto"/>
              <w:rPr>
                <w:rFonts w:ascii="Arial" w:hAnsi="Arial" w:cs="Arial"/>
                <w:sz w:val="24"/>
                <w:szCs w:val="24"/>
              </w:rPr>
            </w:pPr>
            <w:r w:rsidRPr="00347157">
              <w:rPr>
                <w:rFonts w:ascii="Arial" w:hAnsi="Arial" w:cs="Arial"/>
                <w:sz w:val="24"/>
                <w:szCs w:val="24"/>
              </w:rPr>
              <w:t xml:space="preserve">Early diagnosis, effective monitoring of repairs through to completion, and ensuring </w:t>
            </w:r>
            <w:r w:rsidR="007B0DFB">
              <w:rPr>
                <w:rFonts w:ascii="Arial" w:hAnsi="Arial" w:cs="Arial"/>
                <w:sz w:val="24"/>
                <w:szCs w:val="24"/>
              </w:rPr>
              <w:t xml:space="preserve">a </w:t>
            </w:r>
            <w:r w:rsidRPr="00347157">
              <w:rPr>
                <w:rFonts w:ascii="Arial" w:hAnsi="Arial" w:cs="Arial"/>
                <w:sz w:val="24"/>
                <w:szCs w:val="24"/>
              </w:rPr>
              <w:t xml:space="preserve">lasting </w:t>
            </w:r>
            <w:r w:rsidR="007B0DFB">
              <w:rPr>
                <w:rFonts w:ascii="Arial" w:hAnsi="Arial" w:cs="Arial"/>
                <w:sz w:val="24"/>
                <w:szCs w:val="24"/>
              </w:rPr>
              <w:t xml:space="preserve">repair </w:t>
            </w:r>
            <w:r w:rsidRPr="00347157">
              <w:rPr>
                <w:rFonts w:ascii="Arial" w:hAnsi="Arial" w:cs="Arial"/>
                <w:sz w:val="24"/>
                <w:szCs w:val="24"/>
              </w:rPr>
              <w:t xml:space="preserve">remain </w:t>
            </w:r>
            <w:r w:rsidR="007B0DFB">
              <w:rPr>
                <w:rFonts w:ascii="Arial" w:hAnsi="Arial" w:cs="Arial"/>
                <w:sz w:val="24"/>
                <w:szCs w:val="24"/>
              </w:rPr>
              <w:t xml:space="preserve">a </w:t>
            </w:r>
            <w:r w:rsidR="00BC25C5" w:rsidRPr="00347157">
              <w:rPr>
                <w:rFonts w:ascii="Arial" w:hAnsi="Arial" w:cs="Arial"/>
                <w:sz w:val="24"/>
                <w:szCs w:val="24"/>
              </w:rPr>
              <w:t>common area of concern</w:t>
            </w:r>
            <w:r w:rsidRPr="00347157">
              <w:rPr>
                <w:rFonts w:ascii="Arial" w:hAnsi="Arial" w:cs="Arial"/>
                <w:sz w:val="24"/>
                <w:szCs w:val="24"/>
              </w:rPr>
              <w:t>. The frequent use of Inspection Orders suggests that the Council’s pre- and post-inspection processes for complex repairs have not always been sufficiently robust.</w:t>
            </w:r>
          </w:p>
          <w:p w14:paraId="00BE4AB3" w14:textId="77777777" w:rsidR="00347157" w:rsidRPr="00347157" w:rsidRDefault="00347157" w:rsidP="00347157">
            <w:pPr>
              <w:spacing w:line="278" w:lineRule="auto"/>
              <w:rPr>
                <w:rFonts w:ascii="Arial" w:hAnsi="Arial" w:cs="Arial"/>
                <w:sz w:val="24"/>
                <w:szCs w:val="24"/>
              </w:rPr>
            </w:pPr>
            <w:r w:rsidRPr="00347157">
              <w:rPr>
                <w:rFonts w:ascii="Arial" w:hAnsi="Arial" w:cs="Arial"/>
                <w:sz w:val="24"/>
                <w:szCs w:val="24"/>
              </w:rPr>
              <w:t>In response, LBTH has strengthened its repairs service by introducing improved triage processes to better prioritise high-risk and vulnerable cases. There is now a stronger focus on the earlier escalation of repeat or long-running issues, alongside enhanced oversight to reduce delays and minimise missed appointments.</w:t>
            </w:r>
          </w:p>
          <w:p w14:paraId="0D9983CC" w14:textId="24E85CAD" w:rsidR="00FA6343" w:rsidRPr="00DC2F49" w:rsidRDefault="00347157" w:rsidP="00347157">
            <w:pPr>
              <w:spacing w:line="278" w:lineRule="auto"/>
              <w:rPr>
                <w:rFonts w:ascii="Arial" w:hAnsi="Arial" w:cs="Arial"/>
                <w:sz w:val="24"/>
                <w:szCs w:val="24"/>
              </w:rPr>
            </w:pPr>
            <w:r w:rsidRPr="00347157">
              <w:rPr>
                <w:rFonts w:ascii="Arial" w:hAnsi="Arial" w:cs="Arial"/>
                <w:sz w:val="24"/>
                <w:szCs w:val="24"/>
              </w:rPr>
              <w:t>Greater emphasis is also being placed on early and accurate diagnosis to address root causes at the outset. This is supported by tighter contractor management arrangements and an expansion of post-inspection checks to improve the quality and durability of completed works.</w:t>
            </w:r>
          </w:p>
        </w:tc>
      </w:tr>
      <w:tr w:rsidR="00AA5E7B" w:rsidRPr="00DC2F49" w14:paraId="5B7F6B28" w14:textId="77777777" w:rsidTr="00D742F7">
        <w:trPr>
          <w:trHeight w:val="1975"/>
        </w:trPr>
        <w:tc>
          <w:tcPr>
            <w:tcW w:w="2547" w:type="dxa"/>
            <w:shd w:val="clear" w:color="auto" w:fill="DFEBF5" w:themeFill="accent2" w:themeFillTint="33"/>
          </w:tcPr>
          <w:p w14:paraId="778A295D" w14:textId="77777777" w:rsidR="00AA5E7B" w:rsidRDefault="00AA5E7B" w:rsidP="00AA5E7B">
            <w:pPr>
              <w:spacing w:after="0" w:line="240" w:lineRule="auto"/>
              <w:rPr>
                <w:rFonts w:ascii="Arial" w:hAnsi="Arial" w:cs="Arial"/>
                <w:b/>
                <w:bCs/>
                <w:sz w:val="24"/>
                <w:szCs w:val="24"/>
              </w:rPr>
            </w:pPr>
            <w:r w:rsidRPr="0074285B">
              <w:rPr>
                <w:rFonts w:ascii="Arial" w:hAnsi="Arial" w:cs="Arial"/>
                <w:b/>
                <w:bCs/>
                <w:sz w:val="24"/>
                <w:szCs w:val="24"/>
              </w:rPr>
              <w:t>Record keeping</w:t>
            </w:r>
          </w:p>
          <w:p w14:paraId="2743ED90" w14:textId="3652BE6A" w:rsidR="00D31D0F" w:rsidRPr="00DC2F49" w:rsidRDefault="00D31D0F" w:rsidP="00AA5E7B">
            <w:pPr>
              <w:spacing w:after="0" w:line="240" w:lineRule="auto"/>
              <w:rPr>
                <w:rFonts w:ascii="Arial" w:hAnsi="Arial" w:cs="Arial"/>
                <w:b/>
                <w:bCs/>
                <w:sz w:val="24"/>
                <w:szCs w:val="24"/>
              </w:rPr>
            </w:pPr>
            <w:r>
              <w:rPr>
                <w:rFonts w:ascii="Arial" w:hAnsi="Arial" w:cs="Arial"/>
                <w:b/>
                <w:bCs/>
                <w:sz w:val="24"/>
                <w:szCs w:val="24"/>
              </w:rPr>
              <w:t>(learning)</w:t>
            </w:r>
          </w:p>
        </w:tc>
        <w:tc>
          <w:tcPr>
            <w:tcW w:w="6520" w:type="dxa"/>
            <w:shd w:val="clear" w:color="auto" w:fill="DFEBF5" w:themeFill="accent2" w:themeFillTint="33"/>
          </w:tcPr>
          <w:p w14:paraId="256E7067" w14:textId="77777777" w:rsidR="00B23354" w:rsidRPr="00552461" w:rsidRDefault="00B23354" w:rsidP="00B23354">
            <w:pPr>
              <w:spacing w:before="100" w:beforeAutospacing="1" w:after="100" w:afterAutospacing="1" w:line="300" w:lineRule="atLeast"/>
              <w:rPr>
                <w:rFonts w:ascii="Arial" w:eastAsia="Times New Roman" w:hAnsi="Arial" w:cs="Arial"/>
                <w:sz w:val="24"/>
                <w:szCs w:val="24"/>
                <w:lang w:eastAsia="en-GB"/>
              </w:rPr>
            </w:pPr>
            <w:r w:rsidRPr="00552461">
              <w:rPr>
                <w:rFonts w:ascii="Arial" w:eastAsia="Times New Roman" w:hAnsi="Arial" w:cs="Arial"/>
                <w:sz w:val="24"/>
                <w:szCs w:val="24"/>
                <w:lang w:eastAsia="en-GB"/>
              </w:rPr>
              <w:t>Record keeping has been identified as a key area for improvement. Inadequate records continue to hinder Housing Ombudsman (HO) investigations and limit the Council’s ability to evidence decision-making and maintain a robust audit trail. Without clear, accurate, and complete records, it is challenging to identify issues promptly, demonstrate actions taken, and respond effectively when concerns arise.</w:t>
            </w:r>
          </w:p>
          <w:p w14:paraId="18DAE58E" w14:textId="6CAD6007" w:rsidR="00B23354" w:rsidRPr="00552461" w:rsidRDefault="00B23354" w:rsidP="00B23354">
            <w:pPr>
              <w:spacing w:before="100" w:beforeAutospacing="1" w:after="100" w:afterAutospacing="1" w:line="300" w:lineRule="atLeast"/>
              <w:rPr>
                <w:rFonts w:ascii="Arial" w:eastAsia="Times New Roman" w:hAnsi="Arial" w:cs="Arial"/>
                <w:sz w:val="24"/>
                <w:szCs w:val="24"/>
                <w:lang w:eastAsia="en-GB"/>
              </w:rPr>
            </w:pPr>
            <w:r w:rsidRPr="00552461">
              <w:rPr>
                <w:rFonts w:ascii="Arial" w:eastAsia="Times New Roman" w:hAnsi="Arial" w:cs="Arial"/>
                <w:sz w:val="24"/>
                <w:szCs w:val="24"/>
                <w:lang w:eastAsia="en-GB"/>
              </w:rPr>
              <w:t xml:space="preserve">In response, the Housing Complaints Management Team has delivered targeted training to reinforce the importance of good record keeping. This training draws on the Housing Ombudsman’s Knowledge and Information Management </w:t>
            </w:r>
            <w:r w:rsidR="009A64BE">
              <w:rPr>
                <w:rFonts w:ascii="Arial" w:eastAsia="Times New Roman" w:hAnsi="Arial" w:cs="Arial"/>
                <w:sz w:val="24"/>
                <w:szCs w:val="24"/>
                <w:lang w:eastAsia="en-GB"/>
              </w:rPr>
              <w:t xml:space="preserve">(KIM) </w:t>
            </w:r>
            <w:r w:rsidRPr="00552461">
              <w:rPr>
                <w:rFonts w:ascii="Arial" w:eastAsia="Times New Roman" w:hAnsi="Arial" w:cs="Arial"/>
                <w:sz w:val="24"/>
                <w:szCs w:val="24"/>
                <w:lang w:eastAsia="en-GB"/>
              </w:rPr>
              <w:t>guidance as a core reference point.</w:t>
            </w:r>
          </w:p>
          <w:p w14:paraId="20A52CAA" w14:textId="77777777" w:rsidR="00B23354" w:rsidRPr="00552461" w:rsidRDefault="00B23354" w:rsidP="00B23354">
            <w:pPr>
              <w:spacing w:before="100" w:beforeAutospacing="1" w:after="100" w:afterAutospacing="1" w:line="300" w:lineRule="atLeast"/>
              <w:rPr>
                <w:rFonts w:ascii="Arial" w:eastAsia="Times New Roman" w:hAnsi="Arial" w:cs="Arial"/>
                <w:sz w:val="24"/>
                <w:szCs w:val="24"/>
                <w:lang w:eastAsia="en-GB"/>
              </w:rPr>
            </w:pPr>
            <w:r w:rsidRPr="00552461">
              <w:rPr>
                <w:rFonts w:ascii="Arial" w:eastAsia="Times New Roman" w:hAnsi="Arial" w:cs="Arial"/>
                <w:sz w:val="24"/>
                <w:szCs w:val="24"/>
                <w:lang w:eastAsia="en-GB"/>
              </w:rPr>
              <w:t xml:space="preserve">At the Stage 2 review, there is a strong emphasis on quality assurance including Stage 1. This includes rigorously sense-checking information against system records and case notes to ensure that all responses are accurate, evidence-based, and defensible. The principle underpinning this approach is clear: </w:t>
            </w:r>
            <w:r w:rsidRPr="00552461">
              <w:rPr>
                <w:rFonts w:ascii="Arial" w:eastAsia="Times New Roman" w:hAnsi="Arial" w:cs="Arial"/>
                <w:i/>
                <w:iCs/>
                <w:sz w:val="24"/>
                <w:szCs w:val="24"/>
                <w:lang w:eastAsia="en-GB"/>
              </w:rPr>
              <w:t>“if it is not evidenced, it did not happen.”</w:t>
            </w:r>
          </w:p>
          <w:p w14:paraId="73FD67AE" w14:textId="57BD8978" w:rsidR="00AA5E7B" w:rsidRPr="00552461" w:rsidRDefault="00B23354" w:rsidP="00B23354">
            <w:pPr>
              <w:spacing w:before="100" w:beforeAutospacing="1" w:after="100" w:afterAutospacing="1" w:line="300" w:lineRule="atLeast"/>
              <w:rPr>
                <w:rFonts w:ascii="Arial" w:eastAsia="Times New Roman" w:hAnsi="Arial" w:cs="Arial"/>
                <w:sz w:val="24"/>
                <w:szCs w:val="24"/>
                <w:lang w:eastAsia="en-GB"/>
              </w:rPr>
            </w:pPr>
            <w:r w:rsidRPr="00552461">
              <w:rPr>
                <w:rFonts w:ascii="Arial" w:eastAsia="Times New Roman" w:hAnsi="Arial" w:cs="Arial"/>
                <w:sz w:val="24"/>
                <w:szCs w:val="24"/>
                <w:lang w:eastAsia="en-GB"/>
              </w:rPr>
              <w:lastRenderedPageBreak/>
              <w:t>Despite these measures, record keeping remains a service-wide challenge and continues to be highlighted in Housing Ombudsman reports. As such, it remains a priority area, with ongoing reminders issued to ensure that all actions and interactions from initial service request through to delivery are consistently recorded, accessible, and able to withstand scrutiny.</w:t>
            </w:r>
          </w:p>
        </w:tc>
      </w:tr>
      <w:tr w:rsidR="00AA5E7B" w:rsidRPr="00DC2F49" w14:paraId="70BBD357" w14:textId="77777777" w:rsidTr="00D742F7">
        <w:trPr>
          <w:trHeight w:val="1745"/>
        </w:trPr>
        <w:tc>
          <w:tcPr>
            <w:tcW w:w="2547" w:type="dxa"/>
          </w:tcPr>
          <w:p w14:paraId="57D4ED59" w14:textId="77777777" w:rsidR="00AA5E7B" w:rsidRDefault="00AA5E7B" w:rsidP="00AA5E7B">
            <w:pPr>
              <w:spacing w:after="0" w:line="240" w:lineRule="auto"/>
              <w:rPr>
                <w:rFonts w:ascii="Arial" w:hAnsi="Arial" w:cs="Arial"/>
                <w:b/>
                <w:bCs/>
                <w:sz w:val="24"/>
                <w:szCs w:val="24"/>
              </w:rPr>
            </w:pPr>
            <w:r>
              <w:rPr>
                <w:rFonts w:ascii="Arial" w:hAnsi="Arial" w:cs="Arial"/>
                <w:b/>
                <w:bCs/>
                <w:sz w:val="24"/>
                <w:szCs w:val="24"/>
              </w:rPr>
              <w:lastRenderedPageBreak/>
              <w:t xml:space="preserve">Communication </w:t>
            </w:r>
          </w:p>
          <w:p w14:paraId="423EBB91" w14:textId="1F5FC652" w:rsidR="00D31D0F" w:rsidRPr="00DC2F49" w:rsidRDefault="00D31D0F" w:rsidP="00AA5E7B">
            <w:pPr>
              <w:spacing w:after="0" w:line="240" w:lineRule="auto"/>
              <w:rPr>
                <w:rFonts w:ascii="Arial" w:hAnsi="Arial" w:cs="Arial"/>
                <w:b/>
                <w:bCs/>
                <w:sz w:val="24"/>
                <w:szCs w:val="24"/>
              </w:rPr>
            </w:pPr>
            <w:r>
              <w:rPr>
                <w:rFonts w:ascii="Arial" w:hAnsi="Arial" w:cs="Arial"/>
                <w:b/>
                <w:bCs/>
                <w:sz w:val="24"/>
                <w:szCs w:val="24"/>
              </w:rPr>
              <w:t xml:space="preserve">(learning) </w:t>
            </w:r>
          </w:p>
        </w:tc>
        <w:tc>
          <w:tcPr>
            <w:tcW w:w="6520" w:type="dxa"/>
          </w:tcPr>
          <w:p w14:paraId="028BC152" w14:textId="77777777" w:rsidR="00E61B5F" w:rsidRPr="00E61B5F" w:rsidRDefault="00E61B5F" w:rsidP="00E61B5F">
            <w:pPr>
              <w:spacing w:line="240" w:lineRule="auto"/>
              <w:rPr>
                <w:rFonts w:ascii="Arial" w:hAnsi="Arial" w:cs="Arial"/>
                <w:sz w:val="24"/>
                <w:szCs w:val="24"/>
              </w:rPr>
            </w:pPr>
            <w:r w:rsidRPr="00E61B5F">
              <w:rPr>
                <w:rFonts w:ascii="Arial" w:hAnsi="Arial" w:cs="Arial"/>
                <w:sz w:val="24"/>
                <w:szCs w:val="24"/>
              </w:rPr>
              <w:t>Communication has been identified as a key area for improvement. There have been instances where residents have not received clear, timely, or proactive updates regarding delayed repairs, complaint handling, and responses to general correspondence. This issue is further exacerbated by the current limitations in our ability to communicate proactively when issues arise or services fall short.</w:t>
            </w:r>
          </w:p>
          <w:p w14:paraId="468423C8" w14:textId="77777777" w:rsidR="00E61B5F" w:rsidRPr="00E61B5F" w:rsidRDefault="00E61B5F" w:rsidP="00E61B5F">
            <w:pPr>
              <w:spacing w:line="240" w:lineRule="auto"/>
              <w:rPr>
                <w:rFonts w:ascii="Arial" w:hAnsi="Arial" w:cs="Arial"/>
                <w:sz w:val="24"/>
                <w:szCs w:val="24"/>
              </w:rPr>
            </w:pPr>
            <w:r w:rsidRPr="00E61B5F">
              <w:rPr>
                <w:rFonts w:ascii="Arial" w:hAnsi="Arial" w:cs="Arial"/>
                <w:sz w:val="24"/>
                <w:szCs w:val="24"/>
              </w:rPr>
              <w:t>To address this, the Council has introduced measures to strengthen communication channels, including the implementation of a new telephone system to improve accessibility and enable more effective monitoring of contact with residents.</w:t>
            </w:r>
          </w:p>
          <w:p w14:paraId="565D83F4" w14:textId="77777777" w:rsidR="00E61B5F" w:rsidRPr="00E61B5F" w:rsidRDefault="00E61B5F" w:rsidP="00E61B5F">
            <w:pPr>
              <w:spacing w:line="240" w:lineRule="auto"/>
              <w:rPr>
                <w:rFonts w:ascii="Arial" w:hAnsi="Arial" w:cs="Arial"/>
                <w:sz w:val="24"/>
                <w:szCs w:val="24"/>
              </w:rPr>
            </w:pPr>
            <w:r w:rsidRPr="00E61B5F">
              <w:rPr>
                <w:rFonts w:ascii="Arial" w:hAnsi="Arial" w:cs="Arial"/>
                <w:sz w:val="24"/>
                <w:szCs w:val="24"/>
              </w:rPr>
              <w:t xml:space="preserve">In addition, the Council’s </w:t>
            </w:r>
            <w:r w:rsidRPr="00E61B5F">
              <w:rPr>
                <w:rFonts w:ascii="Arial" w:hAnsi="Arial" w:cs="Arial"/>
                <w:i/>
                <w:iCs/>
                <w:sz w:val="24"/>
                <w:szCs w:val="24"/>
              </w:rPr>
              <w:t>TOWER VALUES</w:t>
            </w:r>
            <w:r w:rsidRPr="00E61B5F">
              <w:rPr>
                <w:rFonts w:ascii="Arial" w:hAnsi="Arial" w:cs="Arial"/>
                <w:sz w:val="24"/>
                <w:szCs w:val="24"/>
              </w:rPr>
              <w:t xml:space="preserve"> are now embedded within staff performance assessments, placing a stronger emphasis on behaviours that support effective communication. These include:</w:t>
            </w:r>
          </w:p>
          <w:p w14:paraId="5C9BFF61" w14:textId="77777777" w:rsidR="00E61B5F" w:rsidRPr="00E61B5F" w:rsidRDefault="00E61B5F" w:rsidP="00E61B5F">
            <w:pPr>
              <w:numPr>
                <w:ilvl w:val="0"/>
                <w:numId w:val="35"/>
              </w:numPr>
              <w:spacing w:line="240" w:lineRule="auto"/>
              <w:rPr>
                <w:rFonts w:ascii="Arial" w:hAnsi="Arial" w:cs="Arial"/>
                <w:sz w:val="24"/>
                <w:szCs w:val="24"/>
              </w:rPr>
            </w:pPr>
            <w:r w:rsidRPr="00E61B5F">
              <w:rPr>
                <w:rFonts w:ascii="Arial" w:hAnsi="Arial" w:cs="Arial"/>
                <w:b/>
                <w:bCs/>
                <w:sz w:val="24"/>
                <w:szCs w:val="24"/>
              </w:rPr>
              <w:t>Communicating clearly</w:t>
            </w:r>
            <w:r w:rsidRPr="00E61B5F">
              <w:rPr>
                <w:rFonts w:ascii="Arial" w:hAnsi="Arial" w:cs="Arial"/>
                <w:sz w:val="24"/>
                <w:szCs w:val="24"/>
              </w:rPr>
              <w:t xml:space="preserve"> – ensuring information is accurate, timely, and easy to understand</w:t>
            </w:r>
          </w:p>
          <w:p w14:paraId="67A120F9" w14:textId="77777777" w:rsidR="00E61B5F" w:rsidRPr="00E61B5F" w:rsidRDefault="00E61B5F" w:rsidP="00E61B5F">
            <w:pPr>
              <w:numPr>
                <w:ilvl w:val="0"/>
                <w:numId w:val="35"/>
              </w:numPr>
              <w:spacing w:line="240" w:lineRule="auto"/>
              <w:rPr>
                <w:rFonts w:ascii="Arial" w:hAnsi="Arial" w:cs="Arial"/>
                <w:sz w:val="24"/>
                <w:szCs w:val="24"/>
              </w:rPr>
            </w:pPr>
            <w:r w:rsidRPr="00E61B5F">
              <w:rPr>
                <w:rFonts w:ascii="Arial" w:hAnsi="Arial" w:cs="Arial"/>
                <w:b/>
                <w:bCs/>
                <w:sz w:val="24"/>
                <w:szCs w:val="24"/>
              </w:rPr>
              <w:t>Listening, asking, and coaching</w:t>
            </w:r>
            <w:r w:rsidRPr="00E61B5F">
              <w:rPr>
                <w:rFonts w:ascii="Arial" w:hAnsi="Arial" w:cs="Arial"/>
                <w:sz w:val="24"/>
                <w:szCs w:val="24"/>
              </w:rPr>
              <w:t xml:space="preserve"> – actively engaging with residents to understand concerns and provide support</w:t>
            </w:r>
          </w:p>
          <w:p w14:paraId="2B7AF083" w14:textId="77777777" w:rsidR="00E61B5F" w:rsidRPr="00E61B5F" w:rsidRDefault="00E61B5F" w:rsidP="00E61B5F">
            <w:pPr>
              <w:numPr>
                <w:ilvl w:val="0"/>
                <w:numId w:val="35"/>
              </w:numPr>
              <w:spacing w:line="240" w:lineRule="auto"/>
              <w:rPr>
                <w:rFonts w:ascii="Arial" w:hAnsi="Arial" w:cs="Arial"/>
                <w:sz w:val="24"/>
                <w:szCs w:val="24"/>
              </w:rPr>
            </w:pPr>
            <w:r w:rsidRPr="00E61B5F">
              <w:rPr>
                <w:rFonts w:ascii="Arial" w:hAnsi="Arial" w:cs="Arial"/>
                <w:b/>
                <w:bCs/>
                <w:sz w:val="24"/>
                <w:szCs w:val="24"/>
              </w:rPr>
              <w:t>Managing change</w:t>
            </w:r>
            <w:r w:rsidRPr="00E61B5F">
              <w:rPr>
                <w:rFonts w:ascii="Arial" w:hAnsi="Arial" w:cs="Arial"/>
                <w:sz w:val="24"/>
                <w:szCs w:val="24"/>
              </w:rPr>
              <w:t xml:space="preserve"> – communicating effectively during service changes or disruptions</w:t>
            </w:r>
          </w:p>
          <w:p w14:paraId="26699554" w14:textId="77777777" w:rsidR="00E61B5F" w:rsidRPr="00E61B5F" w:rsidRDefault="00E61B5F" w:rsidP="00E61B5F">
            <w:pPr>
              <w:numPr>
                <w:ilvl w:val="0"/>
                <w:numId w:val="35"/>
              </w:numPr>
              <w:spacing w:line="240" w:lineRule="auto"/>
              <w:rPr>
                <w:rFonts w:ascii="Arial" w:hAnsi="Arial" w:cs="Arial"/>
                <w:sz w:val="24"/>
                <w:szCs w:val="24"/>
              </w:rPr>
            </w:pPr>
            <w:r w:rsidRPr="00E61B5F">
              <w:rPr>
                <w:rFonts w:ascii="Arial" w:hAnsi="Arial" w:cs="Arial"/>
                <w:b/>
                <w:bCs/>
                <w:sz w:val="24"/>
                <w:szCs w:val="24"/>
              </w:rPr>
              <w:t>Being approachable</w:t>
            </w:r>
            <w:r w:rsidRPr="00E61B5F">
              <w:rPr>
                <w:rFonts w:ascii="Arial" w:hAnsi="Arial" w:cs="Arial"/>
                <w:sz w:val="24"/>
                <w:szCs w:val="24"/>
              </w:rPr>
              <w:t xml:space="preserve"> – fostering a culture where residents feel comfortable raising issues and seeking help</w:t>
            </w:r>
          </w:p>
          <w:p w14:paraId="3B9272C9" w14:textId="3B13499F" w:rsidR="00E61B5F" w:rsidRPr="00E61B5F" w:rsidRDefault="00E61B5F" w:rsidP="00E61B5F">
            <w:pPr>
              <w:spacing w:line="240" w:lineRule="auto"/>
              <w:rPr>
                <w:rFonts w:ascii="Arial" w:hAnsi="Arial" w:cs="Arial"/>
                <w:sz w:val="24"/>
                <w:szCs w:val="24"/>
              </w:rPr>
            </w:pPr>
            <w:r w:rsidRPr="00E61B5F">
              <w:rPr>
                <w:rFonts w:ascii="Arial" w:hAnsi="Arial" w:cs="Arial"/>
                <w:sz w:val="24"/>
                <w:szCs w:val="24"/>
              </w:rPr>
              <w:t xml:space="preserve">Together, these improvements aim to ensure more transparent, consistent, and resident-focused communication, particularly when </w:t>
            </w:r>
            <w:r w:rsidR="00AF39FC">
              <w:rPr>
                <w:rFonts w:ascii="Arial" w:hAnsi="Arial" w:cs="Arial"/>
                <w:sz w:val="24"/>
                <w:szCs w:val="24"/>
              </w:rPr>
              <w:t xml:space="preserve">there are delays and </w:t>
            </w:r>
            <w:r w:rsidRPr="00E61B5F">
              <w:rPr>
                <w:rFonts w:ascii="Arial" w:hAnsi="Arial" w:cs="Arial"/>
                <w:sz w:val="24"/>
                <w:szCs w:val="24"/>
              </w:rPr>
              <w:t>things go wrong.</w:t>
            </w:r>
          </w:p>
          <w:p w14:paraId="7BAE81F0" w14:textId="06F63B27" w:rsidR="00AA5E7B" w:rsidRPr="00DC2F49" w:rsidRDefault="00AA5E7B" w:rsidP="00AA5E7B">
            <w:pPr>
              <w:spacing w:line="240" w:lineRule="auto"/>
              <w:rPr>
                <w:rFonts w:ascii="Arial" w:hAnsi="Arial" w:cs="Arial"/>
                <w:sz w:val="24"/>
                <w:szCs w:val="24"/>
              </w:rPr>
            </w:pPr>
          </w:p>
        </w:tc>
      </w:tr>
    </w:tbl>
    <w:p w14:paraId="605A5444" w14:textId="77777777" w:rsidR="00624DBD" w:rsidRDefault="00624DBD" w:rsidP="0015400D">
      <w:pPr>
        <w:spacing w:after="0" w:line="240" w:lineRule="auto"/>
        <w:rPr>
          <w:rFonts w:ascii="Arial" w:hAnsi="Arial" w:cs="Arial"/>
          <w:sz w:val="24"/>
          <w:szCs w:val="24"/>
        </w:rPr>
      </w:pPr>
    </w:p>
    <w:p w14:paraId="34F56788" w14:textId="0A084D63" w:rsidR="000013B8" w:rsidRPr="001D3045" w:rsidRDefault="004C5843" w:rsidP="00BE2ABB">
      <w:pPr>
        <w:rPr>
          <w:rFonts w:ascii="Arial" w:hAnsi="Arial" w:cs="Arial"/>
          <w:sz w:val="18"/>
          <w:szCs w:val="18"/>
        </w:rPr>
      </w:pPr>
      <w:r w:rsidRPr="001D3045">
        <w:rPr>
          <w:rFonts w:ascii="Arial" w:hAnsi="Arial" w:cs="Arial"/>
          <w:b/>
          <w:bCs/>
          <w:sz w:val="20"/>
          <w:szCs w:val="20"/>
        </w:rPr>
        <w:t>Table Summary:</w:t>
      </w:r>
      <w:r w:rsidRPr="001D3045">
        <w:rPr>
          <w:rFonts w:ascii="Arial" w:hAnsi="Arial" w:cs="Arial"/>
          <w:sz w:val="20"/>
          <w:szCs w:val="20"/>
        </w:rPr>
        <w:t xml:space="preserve"> Presents Housing Ombudsman findings with corresponding actions taken.</w:t>
      </w:r>
      <w:r w:rsidRPr="001D3045">
        <w:rPr>
          <w:rFonts w:ascii="Arial" w:hAnsi="Arial" w:cs="Arial"/>
          <w:sz w:val="20"/>
          <w:szCs w:val="20"/>
        </w:rPr>
        <w:br/>
        <w:t>Columns: Housing Ombudsman findings, Action taken.</w:t>
      </w:r>
    </w:p>
    <w:p w14:paraId="1142F593" w14:textId="248CB4F7" w:rsidR="00550398" w:rsidRPr="007347B1" w:rsidRDefault="007C4680" w:rsidP="007347B1">
      <w:pPr>
        <w:pStyle w:val="Heading2"/>
        <w:rPr>
          <w:color w:val="297FD5" w:themeColor="accent3"/>
        </w:rPr>
      </w:pPr>
      <w:bookmarkStart w:id="56" w:name="_Toc209531695"/>
      <w:bookmarkStart w:id="57" w:name="_Toc185510896"/>
      <w:bookmarkStart w:id="58" w:name="_Toc241763862"/>
      <w:r>
        <w:rPr>
          <w:color w:val="297FD5" w:themeColor="accent3"/>
        </w:rPr>
        <w:lastRenderedPageBreak/>
        <w:t>Stage 1 &amp; Stage 2 outcomes</w:t>
      </w:r>
      <w:bookmarkEnd w:id="58"/>
      <w:r>
        <w:rPr>
          <w:color w:val="297FD5" w:themeColor="accent3"/>
        </w:rPr>
        <w:t xml:space="preserve"> </w:t>
      </w:r>
      <w:bookmarkEnd w:id="56"/>
      <w:bookmarkEnd w:id="57"/>
    </w:p>
    <w:p w14:paraId="00928D4A" w14:textId="77777777" w:rsidR="00550398" w:rsidRDefault="00550398" w:rsidP="0015400D">
      <w:pPr>
        <w:spacing w:after="0" w:line="240" w:lineRule="auto"/>
        <w:rPr>
          <w:rFonts w:ascii="Arial" w:hAnsi="Arial" w:cs="Arial"/>
          <w:sz w:val="24"/>
          <w:szCs w:val="24"/>
        </w:rPr>
      </w:pPr>
    </w:p>
    <w:p w14:paraId="79C0B3EA" w14:textId="7AE5ED43" w:rsidR="009E5CAA" w:rsidRDefault="00561C4A" w:rsidP="0015400D">
      <w:pPr>
        <w:spacing w:after="0" w:line="240" w:lineRule="auto"/>
        <w:rPr>
          <w:rFonts w:ascii="Arial" w:hAnsi="Arial" w:cs="Arial"/>
          <w:sz w:val="24"/>
          <w:szCs w:val="24"/>
        </w:rPr>
      </w:pPr>
      <w:r>
        <w:rPr>
          <w:rFonts w:ascii="Arial" w:hAnsi="Arial" w:cs="Arial"/>
          <w:sz w:val="24"/>
          <w:szCs w:val="24"/>
        </w:rPr>
        <w:t xml:space="preserve">During the </w:t>
      </w:r>
      <w:r w:rsidR="00743548" w:rsidRPr="0049452D">
        <w:rPr>
          <w:rFonts w:ascii="Arial" w:hAnsi="Arial" w:cs="Arial"/>
          <w:sz w:val="24"/>
          <w:szCs w:val="24"/>
        </w:rPr>
        <w:t xml:space="preserve">year, </w:t>
      </w:r>
      <w:r w:rsidR="00CB5663" w:rsidRPr="0049452D">
        <w:rPr>
          <w:rFonts w:ascii="Arial" w:hAnsi="Arial" w:cs="Arial"/>
          <w:sz w:val="24"/>
          <w:szCs w:val="24"/>
        </w:rPr>
        <w:t>f</w:t>
      </w:r>
      <w:r w:rsidR="00713913" w:rsidRPr="0049452D">
        <w:rPr>
          <w:rFonts w:ascii="Arial" w:hAnsi="Arial" w:cs="Arial"/>
          <w:sz w:val="24"/>
          <w:szCs w:val="24"/>
        </w:rPr>
        <w:t>our</w:t>
      </w:r>
      <w:r w:rsidR="00743548" w:rsidRPr="0049452D">
        <w:rPr>
          <w:rFonts w:ascii="Arial" w:hAnsi="Arial" w:cs="Arial"/>
          <w:sz w:val="24"/>
          <w:szCs w:val="24"/>
        </w:rPr>
        <w:t xml:space="preserve"> core</w:t>
      </w:r>
      <w:r w:rsidR="00743548">
        <w:rPr>
          <w:rFonts w:ascii="Arial" w:hAnsi="Arial" w:cs="Arial"/>
          <w:sz w:val="24"/>
          <w:szCs w:val="24"/>
        </w:rPr>
        <w:t xml:space="preserve"> areas for service improvement were identified </w:t>
      </w:r>
      <w:r w:rsidR="00506AB7">
        <w:rPr>
          <w:rFonts w:ascii="Arial" w:hAnsi="Arial" w:cs="Arial"/>
          <w:sz w:val="24"/>
          <w:szCs w:val="24"/>
        </w:rPr>
        <w:t>through complaint trend reporting and customer feedback. These lessons and a summary of the action taken are as follows:</w:t>
      </w:r>
    </w:p>
    <w:p w14:paraId="32F0FA33" w14:textId="77777777" w:rsidR="006D6315" w:rsidRDefault="006D6315" w:rsidP="0015400D">
      <w:pPr>
        <w:spacing w:after="0" w:line="240" w:lineRule="auto"/>
        <w:rPr>
          <w:rFonts w:ascii="Arial" w:hAnsi="Arial" w:cs="Arial"/>
          <w:sz w:val="24"/>
          <w:szCs w:val="24"/>
        </w:rPr>
      </w:pPr>
    </w:p>
    <w:tbl>
      <w:tblPr>
        <w:tblStyle w:val="TableGrid"/>
        <w:tblW w:w="9209" w:type="dxa"/>
        <w:tblLook w:val="04A0" w:firstRow="1" w:lastRow="0" w:firstColumn="1" w:lastColumn="0" w:noHBand="0" w:noVBand="1"/>
      </w:tblPr>
      <w:tblGrid>
        <w:gridCol w:w="2897"/>
        <w:gridCol w:w="6312"/>
      </w:tblGrid>
      <w:tr w:rsidR="002E3F30" w:rsidRPr="0074285B" w14:paraId="4B1002BE" w14:textId="77777777" w:rsidTr="0050417B">
        <w:trPr>
          <w:trHeight w:val="699"/>
        </w:trPr>
        <w:tc>
          <w:tcPr>
            <w:tcW w:w="2897" w:type="dxa"/>
            <w:shd w:val="clear" w:color="auto" w:fill="A0C3E3" w:themeFill="accent2" w:themeFillTint="99"/>
            <w:hideMark/>
          </w:tcPr>
          <w:p w14:paraId="7F2476A2" w14:textId="77777777" w:rsidR="0074285B" w:rsidRPr="0074285B" w:rsidRDefault="0074285B">
            <w:pPr>
              <w:spacing w:after="0" w:line="240" w:lineRule="auto"/>
              <w:rPr>
                <w:rFonts w:ascii="Arial" w:hAnsi="Arial" w:cs="Arial"/>
                <w:b/>
                <w:bCs/>
                <w:sz w:val="24"/>
                <w:szCs w:val="24"/>
              </w:rPr>
            </w:pPr>
            <w:r w:rsidRPr="0074285B">
              <w:rPr>
                <w:rFonts w:ascii="Arial" w:hAnsi="Arial" w:cs="Arial"/>
                <w:b/>
                <w:bCs/>
                <w:sz w:val="24"/>
                <w:szCs w:val="24"/>
              </w:rPr>
              <w:t>Lesson learnt</w:t>
            </w:r>
          </w:p>
        </w:tc>
        <w:tc>
          <w:tcPr>
            <w:tcW w:w="6312" w:type="dxa"/>
            <w:shd w:val="clear" w:color="auto" w:fill="A0C3E3" w:themeFill="accent2" w:themeFillTint="99"/>
            <w:hideMark/>
          </w:tcPr>
          <w:p w14:paraId="34E83397" w14:textId="77777777" w:rsidR="0074285B" w:rsidRPr="0074285B" w:rsidRDefault="0074285B" w:rsidP="0074285B">
            <w:pPr>
              <w:spacing w:after="0" w:line="240" w:lineRule="auto"/>
              <w:rPr>
                <w:rFonts w:ascii="Arial" w:hAnsi="Arial" w:cs="Arial"/>
                <w:b/>
                <w:bCs/>
                <w:sz w:val="24"/>
                <w:szCs w:val="24"/>
              </w:rPr>
            </w:pPr>
            <w:r w:rsidRPr="0074285B">
              <w:rPr>
                <w:rFonts w:ascii="Arial" w:hAnsi="Arial" w:cs="Arial"/>
                <w:b/>
                <w:bCs/>
                <w:sz w:val="24"/>
                <w:szCs w:val="24"/>
              </w:rPr>
              <w:t>Action taken</w:t>
            </w:r>
          </w:p>
        </w:tc>
      </w:tr>
      <w:tr w:rsidR="00E22CDF" w:rsidRPr="0074285B" w14:paraId="3AB2B6EB" w14:textId="77777777" w:rsidTr="0050417B">
        <w:trPr>
          <w:trHeight w:val="699"/>
        </w:trPr>
        <w:tc>
          <w:tcPr>
            <w:tcW w:w="2897" w:type="dxa"/>
            <w:hideMark/>
          </w:tcPr>
          <w:p w14:paraId="40461987" w14:textId="7AEDEBC7" w:rsidR="0074285B" w:rsidRPr="0074285B" w:rsidRDefault="005065C7" w:rsidP="0074285B">
            <w:pPr>
              <w:spacing w:after="0" w:line="240" w:lineRule="auto"/>
              <w:rPr>
                <w:rFonts w:ascii="Arial" w:hAnsi="Arial" w:cs="Arial"/>
                <w:b/>
                <w:bCs/>
                <w:sz w:val="24"/>
                <w:szCs w:val="24"/>
              </w:rPr>
            </w:pPr>
            <w:r>
              <w:rPr>
                <w:rFonts w:ascii="Arial" w:hAnsi="Arial" w:cs="Arial"/>
                <w:b/>
                <w:bCs/>
                <w:sz w:val="24"/>
                <w:szCs w:val="24"/>
              </w:rPr>
              <w:t xml:space="preserve">Repairs and </w:t>
            </w:r>
            <w:r w:rsidR="00EC070C">
              <w:rPr>
                <w:rFonts w:ascii="Arial" w:hAnsi="Arial" w:cs="Arial"/>
                <w:b/>
                <w:bCs/>
                <w:sz w:val="24"/>
                <w:szCs w:val="24"/>
              </w:rPr>
              <w:t>Maintenance</w:t>
            </w:r>
          </w:p>
        </w:tc>
        <w:tc>
          <w:tcPr>
            <w:tcW w:w="6312" w:type="dxa"/>
            <w:hideMark/>
          </w:tcPr>
          <w:p w14:paraId="39C5363E" w14:textId="1667B8D4" w:rsidR="00F87D4D" w:rsidRDefault="00F87D4D" w:rsidP="00F87D4D">
            <w:pPr>
              <w:spacing w:before="100" w:beforeAutospacing="1" w:after="100" w:afterAutospacing="1" w:line="300" w:lineRule="atLeast"/>
              <w:rPr>
                <w:rFonts w:ascii="Arial" w:eastAsia="Times New Roman" w:hAnsi="Arial" w:cs="Arial"/>
                <w:sz w:val="24"/>
                <w:szCs w:val="24"/>
                <w:lang w:eastAsia="en-GB"/>
              </w:rPr>
            </w:pPr>
            <w:r w:rsidRPr="0036326C">
              <w:rPr>
                <w:rFonts w:ascii="Arial" w:eastAsia="Times New Roman" w:hAnsi="Arial" w:cs="Arial"/>
                <w:sz w:val="24"/>
                <w:szCs w:val="24"/>
                <w:lang w:eastAsia="en-GB"/>
              </w:rPr>
              <w:t>Repairs and Maintenance remain the most complex and highest</w:t>
            </w:r>
            <w:r>
              <w:noBreakHyphen/>
            </w:r>
            <w:r w:rsidRPr="0036326C">
              <w:rPr>
                <w:rFonts w:ascii="Arial" w:eastAsia="Times New Roman" w:hAnsi="Arial" w:cs="Arial"/>
                <w:sz w:val="24"/>
                <w:szCs w:val="24"/>
                <w:lang w:eastAsia="en-GB"/>
              </w:rPr>
              <w:t>volume area of complaints. In response, LBTH has prioritised strengthened repairs governance through a comprehensive end</w:t>
            </w:r>
            <w:r>
              <w:noBreakHyphen/>
            </w:r>
            <w:r w:rsidRPr="0036326C">
              <w:rPr>
                <w:rFonts w:ascii="Arial" w:eastAsia="Times New Roman" w:hAnsi="Arial" w:cs="Arial"/>
                <w:sz w:val="24"/>
                <w:szCs w:val="24"/>
                <w:lang w:eastAsia="en-GB"/>
              </w:rPr>
              <w:t>to</w:t>
            </w:r>
            <w:r>
              <w:noBreakHyphen/>
            </w:r>
            <w:r w:rsidRPr="0036326C">
              <w:rPr>
                <w:rFonts w:ascii="Arial" w:eastAsia="Times New Roman" w:hAnsi="Arial" w:cs="Arial"/>
                <w:sz w:val="24"/>
                <w:szCs w:val="24"/>
                <w:lang w:eastAsia="en-GB"/>
              </w:rPr>
              <w:t>end review of the service. This has included the introduction of clearer procedures for managing leaks and damp, enhanced contractor performance oversight, increased post</w:t>
            </w:r>
            <w:r>
              <w:noBreakHyphen/>
            </w:r>
            <w:r w:rsidRPr="0036326C">
              <w:rPr>
                <w:rFonts w:ascii="Arial" w:eastAsia="Times New Roman" w:hAnsi="Arial" w:cs="Arial"/>
                <w:sz w:val="24"/>
                <w:szCs w:val="24"/>
                <w:lang w:eastAsia="en-GB"/>
              </w:rPr>
              <w:t>inspection activity, and improvements in record keeping and case tracking. Repairs performance and complaint trends are now subject to closer monitoring, recognising that sustained focus is essential to achieve consistent and lasting improvement.</w:t>
            </w:r>
          </w:p>
          <w:p w14:paraId="29057E21" w14:textId="15801BD9" w:rsidR="00200BD1" w:rsidRDefault="00200BD1" w:rsidP="00200BD1">
            <w:pPr>
              <w:numPr>
                <w:ilvl w:val="0"/>
                <w:numId w:val="36"/>
              </w:numPr>
              <w:spacing w:before="100" w:beforeAutospacing="1" w:after="100" w:afterAutospacing="1" w:line="300" w:lineRule="atLeast"/>
              <w:rPr>
                <w:rFonts w:ascii="Arial" w:eastAsia="Times New Roman" w:hAnsi="Arial" w:cs="Arial"/>
                <w:sz w:val="24"/>
                <w:szCs w:val="24"/>
                <w:lang w:eastAsia="en-GB"/>
              </w:rPr>
            </w:pPr>
            <w:r w:rsidRPr="00200BD1">
              <w:rPr>
                <w:rFonts w:ascii="Arial" w:eastAsia="Times New Roman" w:hAnsi="Arial" w:cs="Arial"/>
                <w:b/>
                <w:bCs/>
                <w:sz w:val="24"/>
                <w:szCs w:val="24"/>
                <w:lang w:eastAsia="en-GB"/>
              </w:rPr>
              <w:t>Performance management:</w:t>
            </w:r>
            <w:r w:rsidRPr="00200BD1">
              <w:rPr>
                <w:rFonts w:ascii="Arial" w:eastAsia="Times New Roman" w:hAnsi="Arial" w:cs="Arial"/>
                <w:sz w:val="24"/>
                <w:szCs w:val="24"/>
                <w:lang w:eastAsia="en-GB"/>
              </w:rPr>
              <w:t xml:space="preserve"> Monthly performance review meetings continue with all </w:t>
            </w:r>
            <w:proofErr w:type="gramStart"/>
            <w:r w:rsidRPr="00200BD1">
              <w:rPr>
                <w:rFonts w:ascii="Arial" w:eastAsia="Times New Roman" w:hAnsi="Arial" w:cs="Arial"/>
                <w:sz w:val="24"/>
                <w:szCs w:val="24"/>
                <w:lang w:eastAsia="en-GB"/>
              </w:rPr>
              <w:t>repairs</w:t>
            </w:r>
            <w:proofErr w:type="gramEnd"/>
            <w:r w:rsidRPr="00200BD1">
              <w:rPr>
                <w:rFonts w:ascii="Arial" w:eastAsia="Times New Roman" w:hAnsi="Arial" w:cs="Arial"/>
                <w:sz w:val="24"/>
                <w:szCs w:val="24"/>
                <w:lang w:eastAsia="en-GB"/>
              </w:rPr>
              <w:t xml:space="preserve"> contractors, with a strong focus on overdue work orders, root causes of delays, and practical actions to reduce work in progress and restore services within expected timescales. Targeted reviews of priority works are also undertaken to ensure compliance with agreed standards.</w:t>
            </w:r>
          </w:p>
          <w:p w14:paraId="58CD5A2E" w14:textId="77777777" w:rsidR="002F6F34" w:rsidRDefault="002F6F34" w:rsidP="002F6F34">
            <w:pPr>
              <w:numPr>
                <w:ilvl w:val="0"/>
                <w:numId w:val="36"/>
              </w:numPr>
              <w:tabs>
                <w:tab w:val="clear" w:pos="360"/>
              </w:tabs>
              <w:spacing w:before="100" w:beforeAutospacing="1" w:after="100" w:afterAutospacing="1" w:line="300" w:lineRule="atLeast"/>
              <w:rPr>
                <w:rFonts w:ascii="Arial" w:eastAsia="Times New Roman" w:hAnsi="Arial" w:cs="Arial"/>
                <w:sz w:val="24"/>
                <w:szCs w:val="24"/>
                <w:lang w:eastAsia="en-GB"/>
              </w:rPr>
            </w:pPr>
            <w:r w:rsidRPr="002F6F34">
              <w:rPr>
                <w:rFonts w:ascii="Arial" w:eastAsia="Times New Roman" w:hAnsi="Arial" w:cs="Arial"/>
                <w:b/>
                <w:bCs/>
                <w:sz w:val="24"/>
                <w:szCs w:val="24"/>
                <w:lang w:eastAsia="en-GB"/>
              </w:rPr>
              <w:t>Quality assurance:</w:t>
            </w:r>
            <w:r w:rsidRPr="002F6F34">
              <w:rPr>
                <w:rFonts w:ascii="Arial" w:eastAsia="Times New Roman" w:hAnsi="Arial" w:cs="Arial"/>
                <w:sz w:val="24"/>
                <w:szCs w:val="24"/>
                <w:lang w:eastAsia="en-GB"/>
              </w:rPr>
              <w:t xml:space="preserve"> Instances of poor workmanship are formally reported and tracked to resolution. Where required improvements are not delivered, appropriate action is taken, including the removal of underperforming subcontractors, to maintain service quality and protect residents’ homes.</w:t>
            </w:r>
          </w:p>
          <w:p w14:paraId="4A46E765" w14:textId="4B446A62" w:rsidR="005032C2" w:rsidRDefault="005032C2" w:rsidP="002F6F34">
            <w:pPr>
              <w:numPr>
                <w:ilvl w:val="0"/>
                <w:numId w:val="36"/>
              </w:numPr>
              <w:tabs>
                <w:tab w:val="clear" w:pos="360"/>
              </w:tabs>
              <w:spacing w:before="100" w:beforeAutospacing="1" w:after="100" w:afterAutospacing="1" w:line="300" w:lineRule="atLeast"/>
              <w:rPr>
                <w:rFonts w:ascii="Arial" w:eastAsia="Times New Roman" w:hAnsi="Arial" w:cs="Arial"/>
                <w:sz w:val="24"/>
                <w:szCs w:val="24"/>
                <w:lang w:eastAsia="en-GB"/>
              </w:rPr>
            </w:pPr>
            <w:r w:rsidRPr="005032C2">
              <w:rPr>
                <w:rFonts w:ascii="Arial" w:eastAsia="Times New Roman" w:hAnsi="Arial" w:cs="Arial"/>
                <w:b/>
                <w:bCs/>
                <w:sz w:val="24"/>
                <w:szCs w:val="24"/>
                <w:lang w:eastAsia="en-GB"/>
              </w:rPr>
              <w:t>Learning from complaints:</w:t>
            </w:r>
            <w:r w:rsidRPr="005032C2">
              <w:rPr>
                <w:rFonts w:ascii="Arial" w:eastAsia="Times New Roman" w:hAnsi="Arial" w:cs="Arial"/>
                <w:sz w:val="24"/>
                <w:szCs w:val="24"/>
                <w:lang w:eastAsia="en-GB"/>
              </w:rPr>
              <w:t xml:space="preserve"> Complaints are actively used to identify recurring issues and service blockages. Ongoing engagement between complaints managers, repairs teams, and contractors ensures lessons learned are embedded, remedies are appropriate, and preventative actions are implemented. Cases are tracked through to completion to determine whether wider service improvements are required.</w:t>
            </w:r>
          </w:p>
          <w:p w14:paraId="3B8A23F9" w14:textId="48FC21C3" w:rsidR="00F53D3E" w:rsidRDefault="00F53D3E" w:rsidP="002F6F34">
            <w:pPr>
              <w:numPr>
                <w:ilvl w:val="0"/>
                <w:numId w:val="36"/>
              </w:numPr>
              <w:tabs>
                <w:tab w:val="clear" w:pos="360"/>
              </w:tabs>
              <w:spacing w:before="100" w:beforeAutospacing="1" w:after="100" w:afterAutospacing="1" w:line="300" w:lineRule="atLeast"/>
              <w:rPr>
                <w:rFonts w:ascii="Arial" w:eastAsia="Times New Roman" w:hAnsi="Arial" w:cs="Arial"/>
                <w:sz w:val="24"/>
                <w:szCs w:val="24"/>
                <w:lang w:eastAsia="en-GB"/>
              </w:rPr>
            </w:pPr>
            <w:r w:rsidRPr="00F53D3E">
              <w:rPr>
                <w:rFonts w:ascii="Arial" w:eastAsia="Times New Roman" w:hAnsi="Arial" w:cs="Arial"/>
                <w:b/>
                <w:bCs/>
                <w:sz w:val="24"/>
                <w:szCs w:val="24"/>
                <w:lang w:eastAsia="en-GB"/>
              </w:rPr>
              <w:lastRenderedPageBreak/>
              <w:t>Complex repairs oversight:</w:t>
            </w:r>
            <w:r w:rsidRPr="00F53D3E">
              <w:rPr>
                <w:rFonts w:ascii="Arial" w:eastAsia="Times New Roman" w:hAnsi="Arial" w:cs="Arial"/>
                <w:sz w:val="24"/>
                <w:szCs w:val="24"/>
                <w:lang w:eastAsia="en-GB"/>
              </w:rPr>
              <w:t xml:space="preserve"> The approach to managing leaks and complex repairs continues to be strengthened, with clearer triage processes and, where possible, a lead technical officer assigned. Senior management oversight is maintained for high</w:t>
            </w:r>
            <w:r w:rsidRPr="00F53D3E">
              <w:rPr>
                <w:rFonts w:ascii="Arial" w:eastAsia="Times New Roman" w:hAnsi="Arial" w:cs="Arial"/>
                <w:sz w:val="24"/>
                <w:szCs w:val="24"/>
                <w:lang w:eastAsia="en-GB"/>
              </w:rPr>
              <w:noBreakHyphen/>
              <w:t>risk or stalled cases to ensure timely resolution and prevent escalation. Further discussion will take place to address cases with persistent access challenges</w:t>
            </w:r>
            <w:r>
              <w:rPr>
                <w:rFonts w:ascii="Arial" w:eastAsia="Times New Roman" w:hAnsi="Arial" w:cs="Arial"/>
                <w:sz w:val="24"/>
                <w:szCs w:val="24"/>
                <w:lang w:eastAsia="en-GB"/>
              </w:rPr>
              <w:t>.</w:t>
            </w:r>
          </w:p>
          <w:p w14:paraId="0760516C" w14:textId="43D9CD29" w:rsidR="00F94AC2" w:rsidRPr="00F65C34" w:rsidRDefault="00F65C34" w:rsidP="00F87D4D">
            <w:pPr>
              <w:numPr>
                <w:ilvl w:val="0"/>
                <w:numId w:val="36"/>
              </w:numPr>
              <w:tabs>
                <w:tab w:val="clear" w:pos="360"/>
              </w:tabs>
              <w:spacing w:before="100" w:beforeAutospacing="1" w:after="100" w:afterAutospacing="1" w:line="300" w:lineRule="atLeast"/>
              <w:rPr>
                <w:rFonts w:ascii="Arial" w:eastAsia="Times New Roman" w:hAnsi="Arial" w:cs="Arial"/>
                <w:sz w:val="24"/>
                <w:szCs w:val="24"/>
                <w:lang w:eastAsia="en-GB"/>
              </w:rPr>
            </w:pPr>
            <w:r w:rsidRPr="00F65C34">
              <w:rPr>
                <w:rFonts w:ascii="Arial" w:eastAsia="Times New Roman" w:hAnsi="Arial" w:cs="Arial"/>
                <w:b/>
                <w:bCs/>
                <w:sz w:val="24"/>
                <w:szCs w:val="24"/>
                <w:lang w:eastAsia="en-GB"/>
              </w:rPr>
              <w:t>Communication and record keeping:</w:t>
            </w:r>
            <w:r w:rsidRPr="00F65C34">
              <w:rPr>
                <w:rFonts w:ascii="Arial" w:eastAsia="Times New Roman" w:hAnsi="Arial" w:cs="Arial"/>
                <w:sz w:val="24"/>
                <w:szCs w:val="24"/>
                <w:lang w:eastAsia="en-GB"/>
              </w:rPr>
              <w:t xml:space="preserve"> Staff and contractors are regularly reminded of the importance of clear and timely communication with residents and colleagues. Accurate and consistent record keeping on systems such as NEC and ICASE is reinforced to support effective case management, escalation, and accountability.</w:t>
            </w:r>
          </w:p>
          <w:p w14:paraId="5C4E1619" w14:textId="470EC22C" w:rsidR="0074285B" w:rsidRPr="0074285B" w:rsidRDefault="0074285B" w:rsidP="0074285B">
            <w:pPr>
              <w:spacing w:after="0" w:line="240" w:lineRule="auto"/>
              <w:rPr>
                <w:rFonts w:ascii="Arial" w:hAnsi="Arial" w:cs="Arial"/>
                <w:sz w:val="24"/>
                <w:szCs w:val="24"/>
              </w:rPr>
            </w:pPr>
          </w:p>
        </w:tc>
      </w:tr>
      <w:tr w:rsidR="00E22CDF" w:rsidRPr="0074285B" w14:paraId="38B74F30" w14:textId="77777777" w:rsidTr="0050417B">
        <w:trPr>
          <w:trHeight w:val="1770"/>
        </w:trPr>
        <w:tc>
          <w:tcPr>
            <w:tcW w:w="2897" w:type="dxa"/>
            <w:shd w:val="clear" w:color="auto" w:fill="DFEBF5" w:themeFill="accent2" w:themeFillTint="33"/>
            <w:hideMark/>
          </w:tcPr>
          <w:p w14:paraId="2DE18B06" w14:textId="7AC1A90C" w:rsidR="0074285B" w:rsidRPr="0074285B" w:rsidRDefault="000E0C30" w:rsidP="0074285B">
            <w:pPr>
              <w:spacing w:after="0" w:line="240" w:lineRule="auto"/>
              <w:rPr>
                <w:rFonts w:ascii="Arial" w:hAnsi="Arial" w:cs="Arial"/>
                <w:b/>
                <w:bCs/>
                <w:sz w:val="24"/>
                <w:szCs w:val="24"/>
              </w:rPr>
            </w:pPr>
            <w:r>
              <w:rPr>
                <w:rFonts w:ascii="Arial" w:hAnsi="Arial" w:cs="Arial"/>
                <w:b/>
                <w:bCs/>
                <w:sz w:val="24"/>
                <w:szCs w:val="24"/>
              </w:rPr>
              <w:lastRenderedPageBreak/>
              <w:t xml:space="preserve">Responding to vulnerabilities </w:t>
            </w:r>
          </w:p>
        </w:tc>
        <w:tc>
          <w:tcPr>
            <w:tcW w:w="6312" w:type="dxa"/>
            <w:shd w:val="clear" w:color="auto" w:fill="DFEBF5" w:themeFill="accent2" w:themeFillTint="33"/>
            <w:hideMark/>
          </w:tcPr>
          <w:p w14:paraId="4CA5C52B" w14:textId="77777777" w:rsidR="005F4C12" w:rsidRPr="005F4C12" w:rsidRDefault="005F4C12" w:rsidP="005F4C12">
            <w:pPr>
              <w:spacing w:before="100" w:beforeAutospacing="1" w:after="100" w:afterAutospacing="1" w:line="300" w:lineRule="atLeast"/>
              <w:rPr>
                <w:rFonts w:ascii="Arial" w:eastAsia="Times New Roman" w:hAnsi="Arial" w:cs="Arial"/>
                <w:sz w:val="24"/>
                <w:szCs w:val="24"/>
                <w:lang w:eastAsia="en-GB"/>
              </w:rPr>
            </w:pPr>
            <w:r w:rsidRPr="005F4C12">
              <w:rPr>
                <w:rFonts w:ascii="Arial" w:eastAsia="Times New Roman" w:hAnsi="Arial" w:cs="Arial"/>
                <w:sz w:val="24"/>
                <w:szCs w:val="24"/>
                <w:lang w:eastAsia="en-GB"/>
              </w:rPr>
              <w:t xml:space="preserve">The Council has enhanced its framework for supporting vulnerable tenants and leaseholders through the implementation of the updated </w:t>
            </w:r>
            <w:r w:rsidRPr="005F4C12">
              <w:rPr>
                <w:rFonts w:ascii="Arial" w:eastAsia="Times New Roman" w:hAnsi="Arial" w:cs="Arial"/>
                <w:b/>
                <w:bCs/>
                <w:sz w:val="24"/>
                <w:szCs w:val="24"/>
                <w:lang w:eastAsia="en-GB"/>
              </w:rPr>
              <w:t>Vulnerable Tenants and Leaseholder Policy</w:t>
            </w:r>
            <w:r w:rsidRPr="005F4C12">
              <w:rPr>
                <w:rFonts w:ascii="Arial" w:eastAsia="Times New Roman" w:hAnsi="Arial" w:cs="Arial"/>
                <w:sz w:val="24"/>
                <w:szCs w:val="24"/>
                <w:lang w:eastAsia="en-GB"/>
              </w:rPr>
              <w:t>, in place since September 2025. This policy now includes a comprehensive section on the identification and recording of vulnerability, ensuring that such needs are systematically recognised and addressed within both policy and operational practice.</w:t>
            </w:r>
          </w:p>
          <w:p w14:paraId="0E89DCEA" w14:textId="395934C0" w:rsidR="005F4C12" w:rsidRPr="005F4C12" w:rsidRDefault="005F4C12" w:rsidP="005F4C12">
            <w:pPr>
              <w:spacing w:before="100" w:beforeAutospacing="1" w:after="100" w:afterAutospacing="1" w:line="300" w:lineRule="atLeast"/>
              <w:rPr>
                <w:rFonts w:ascii="Arial" w:eastAsia="Times New Roman" w:hAnsi="Arial" w:cs="Arial"/>
                <w:sz w:val="24"/>
                <w:szCs w:val="24"/>
                <w:lang w:eastAsia="en-GB"/>
              </w:rPr>
            </w:pPr>
            <w:r w:rsidRPr="005F4C12">
              <w:rPr>
                <w:rFonts w:ascii="Arial" w:eastAsia="Times New Roman" w:hAnsi="Arial" w:cs="Arial"/>
                <w:sz w:val="24"/>
                <w:szCs w:val="24"/>
                <w:lang w:eastAsia="en-GB"/>
              </w:rPr>
              <w:t xml:space="preserve">In addition, the Resident at Risk procedure, scheduled for relaunch and re-embedding across the directorate in </w:t>
            </w:r>
            <w:r w:rsidR="0098612E">
              <w:rPr>
                <w:rFonts w:ascii="Arial" w:eastAsia="Times New Roman" w:hAnsi="Arial" w:cs="Arial"/>
                <w:sz w:val="24"/>
                <w:szCs w:val="24"/>
                <w:lang w:eastAsia="en-GB"/>
              </w:rPr>
              <w:t>2026/</w:t>
            </w:r>
            <w:r w:rsidR="00250CEA">
              <w:rPr>
                <w:rFonts w:ascii="Arial" w:eastAsia="Times New Roman" w:hAnsi="Arial" w:cs="Arial"/>
                <w:sz w:val="24"/>
                <w:szCs w:val="24"/>
                <w:lang w:eastAsia="en-GB"/>
              </w:rPr>
              <w:t xml:space="preserve">27 providing </w:t>
            </w:r>
            <w:r w:rsidRPr="005F4C12">
              <w:rPr>
                <w:rFonts w:ascii="Arial" w:eastAsia="Times New Roman" w:hAnsi="Arial" w:cs="Arial"/>
                <w:sz w:val="24"/>
                <w:szCs w:val="24"/>
                <w:lang w:eastAsia="en-GB"/>
              </w:rPr>
              <w:t>a clear and accessible mechanism for frontline services to report safeguarding concerns. The procedure also supports the consistent identification, recording, and escalation of vulnerabilities, thereby strengthening the Council’s safeguarding approach.</w:t>
            </w:r>
          </w:p>
          <w:p w14:paraId="59ECABC3" w14:textId="2C08BE0C" w:rsidR="005F4C12" w:rsidRPr="005F4C12" w:rsidRDefault="005F4C12" w:rsidP="005F4C12">
            <w:pPr>
              <w:spacing w:before="100" w:beforeAutospacing="1" w:after="100" w:afterAutospacing="1" w:line="300" w:lineRule="atLeast"/>
              <w:rPr>
                <w:rFonts w:ascii="Arial" w:eastAsia="Times New Roman" w:hAnsi="Arial" w:cs="Arial"/>
                <w:sz w:val="24"/>
                <w:szCs w:val="24"/>
                <w:lang w:eastAsia="en-GB"/>
              </w:rPr>
            </w:pPr>
            <w:r w:rsidRPr="005F4C12">
              <w:rPr>
                <w:rFonts w:ascii="Arial" w:eastAsia="Times New Roman" w:hAnsi="Arial" w:cs="Arial"/>
                <w:sz w:val="24"/>
                <w:szCs w:val="24"/>
                <w:lang w:eastAsia="en-GB"/>
              </w:rPr>
              <w:t xml:space="preserve">Furthermore, as part of the Data strand within Phase 2 of </w:t>
            </w:r>
            <w:r w:rsidRPr="005F4C12">
              <w:rPr>
                <w:rFonts w:ascii="Arial" w:eastAsia="Times New Roman" w:hAnsi="Arial" w:cs="Arial"/>
                <w:i/>
                <w:iCs/>
                <w:sz w:val="24"/>
                <w:szCs w:val="24"/>
                <w:lang w:eastAsia="en-GB"/>
              </w:rPr>
              <w:t>Your Voice, Our Action</w:t>
            </w:r>
            <w:r w:rsidRPr="005F4C12">
              <w:rPr>
                <w:rFonts w:ascii="Arial" w:eastAsia="Times New Roman" w:hAnsi="Arial" w:cs="Arial"/>
                <w:sz w:val="24"/>
                <w:szCs w:val="24"/>
                <w:lang w:eastAsia="en-GB"/>
              </w:rPr>
              <w:t>, a requirement has been established to improve data integrity. This includes implementing a consistent, cross-service approach to the recording of vulnerability data, alongside regular review processes to ensure that information remains accurate and up to date. This work directly supports and reinforces the Council’s wider objectives in this area</w:t>
            </w:r>
            <w:r w:rsidR="00250CEA">
              <w:rPr>
                <w:rFonts w:ascii="Arial" w:eastAsia="Times New Roman" w:hAnsi="Arial" w:cs="Arial"/>
                <w:sz w:val="24"/>
                <w:szCs w:val="24"/>
                <w:lang w:eastAsia="en-GB"/>
              </w:rPr>
              <w:t xml:space="preserve"> and supports recording and recognition during complaint handling. </w:t>
            </w:r>
          </w:p>
          <w:p w14:paraId="67863EDD" w14:textId="77777777" w:rsidR="005F4C12" w:rsidRPr="005F4C12" w:rsidRDefault="005F4C12" w:rsidP="005F4C12">
            <w:pPr>
              <w:spacing w:before="100" w:beforeAutospacing="1" w:after="100" w:afterAutospacing="1" w:line="300" w:lineRule="atLeast"/>
              <w:rPr>
                <w:rFonts w:ascii="Arial" w:eastAsia="Times New Roman" w:hAnsi="Arial" w:cs="Arial"/>
                <w:sz w:val="24"/>
                <w:szCs w:val="24"/>
                <w:lang w:eastAsia="en-GB"/>
              </w:rPr>
            </w:pPr>
            <w:r w:rsidRPr="005F4C12">
              <w:rPr>
                <w:rFonts w:ascii="Arial" w:eastAsia="Times New Roman" w:hAnsi="Arial" w:cs="Arial"/>
                <w:sz w:val="24"/>
                <w:szCs w:val="24"/>
                <w:lang w:eastAsia="en-GB"/>
              </w:rPr>
              <w:lastRenderedPageBreak/>
              <w:t>Collectively, these measures demonstrate that a robust framework is already in place, with further actions planned to strengthen assurance and ensure continued compliance and effectiveness.</w:t>
            </w:r>
          </w:p>
          <w:p w14:paraId="409F4217" w14:textId="5E82F5B6" w:rsidR="0074285B" w:rsidRPr="005F4C12" w:rsidRDefault="0074285B" w:rsidP="0074285B">
            <w:pPr>
              <w:spacing w:after="0" w:line="240" w:lineRule="auto"/>
              <w:rPr>
                <w:rFonts w:ascii="Arial" w:hAnsi="Arial" w:cs="Arial"/>
                <w:sz w:val="24"/>
                <w:szCs w:val="24"/>
              </w:rPr>
            </w:pPr>
          </w:p>
        </w:tc>
      </w:tr>
      <w:tr w:rsidR="00E22CDF" w:rsidRPr="0074285B" w14:paraId="5F9442FB" w14:textId="77777777" w:rsidTr="0050417B">
        <w:trPr>
          <w:trHeight w:val="1725"/>
        </w:trPr>
        <w:tc>
          <w:tcPr>
            <w:tcW w:w="2897" w:type="dxa"/>
            <w:hideMark/>
          </w:tcPr>
          <w:p w14:paraId="6B65AE51" w14:textId="55F33E5E" w:rsidR="0074285B" w:rsidRPr="0074285B" w:rsidRDefault="0074285B" w:rsidP="0074285B">
            <w:pPr>
              <w:spacing w:after="0" w:line="240" w:lineRule="auto"/>
              <w:rPr>
                <w:rFonts w:ascii="Arial" w:hAnsi="Arial" w:cs="Arial"/>
                <w:b/>
                <w:bCs/>
                <w:sz w:val="24"/>
                <w:szCs w:val="24"/>
              </w:rPr>
            </w:pPr>
            <w:r w:rsidRPr="0074285B">
              <w:rPr>
                <w:rFonts w:ascii="Arial" w:hAnsi="Arial" w:cs="Arial"/>
                <w:b/>
                <w:bCs/>
                <w:sz w:val="24"/>
                <w:szCs w:val="24"/>
              </w:rPr>
              <w:lastRenderedPageBreak/>
              <w:t>Compensation</w:t>
            </w:r>
            <w:r w:rsidR="001911DB">
              <w:rPr>
                <w:rFonts w:ascii="Arial" w:hAnsi="Arial" w:cs="Arial"/>
                <w:b/>
                <w:bCs/>
                <w:sz w:val="24"/>
                <w:szCs w:val="24"/>
              </w:rPr>
              <w:t>/Redress</w:t>
            </w:r>
          </w:p>
        </w:tc>
        <w:tc>
          <w:tcPr>
            <w:tcW w:w="6312" w:type="dxa"/>
            <w:hideMark/>
          </w:tcPr>
          <w:p w14:paraId="2E07206C" w14:textId="77777777" w:rsidR="00B029EE" w:rsidRDefault="00B029EE" w:rsidP="00B029EE">
            <w:pPr>
              <w:spacing w:before="100" w:beforeAutospacing="1" w:after="100" w:afterAutospacing="1" w:line="300" w:lineRule="atLeast"/>
              <w:rPr>
                <w:rFonts w:ascii="Arial" w:eastAsia="Times New Roman" w:hAnsi="Arial" w:cs="Arial"/>
                <w:sz w:val="24"/>
                <w:szCs w:val="24"/>
                <w:lang w:eastAsia="en-GB"/>
              </w:rPr>
            </w:pPr>
            <w:r w:rsidRPr="001911DB">
              <w:rPr>
                <w:rFonts w:ascii="Arial" w:eastAsia="Times New Roman" w:hAnsi="Arial" w:cs="Arial"/>
                <w:sz w:val="24"/>
                <w:szCs w:val="24"/>
                <w:lang w:eastAsia="en-GB"/>
              </w:rPr>
              <w:t xml:space="preserve">We continually review and update the </w:t>
            </w:r>
            <w:r w:rsidRPr="001911DB">
              <w:rPr>
                <w:rFonts w:ascii="Arial" w:eastAsia="Times New Roman" w:hAnsi="Arial" w:cs="Arial"/>
                <w:b/>
                <w:bCs/>
                <w:sz w:val="24"/>
                <w:szCs w:val="24"/>
                <w:lang w:eastAsia="en-GB"/>
              </w:rPr>
              <w:t>Housing Complaints Compensation Policy (for Council Tenants and Leaseholders) 2025–2028</w:t>
            </w:r>
            <w:r w:rsidRPr="001911DB">
              <w:rPr>
                <w:rFonts w:ascii="Arial" w:eastAsia="Times New Roman" w:hAnsi="Arial" w:cs="Arial"/>
                <w:sz w:val="24"/>
                <w:szCs w:val="24"/>
                <w:lang w:eastAsia="en-GB"/>
              </w:rPr>
              <w:t xml:space="preserve"> to ensure alignment with the Housing Ombudsman’s dispute resolution principles.</w:t>
            </w:r>
          </w:p>
          <w:p w14:paraId="3A71FE3E" w14:textId="547D55F9" w:rsidR="00F674D4" w:rsidRPr="001911DB" w:rsidRDefault="00F674D4" w:rsidP="00F674D4">
            <w:pPr>
              <w:spacing w:before="100" w:beforeAutospacing="1" w:after="100" w:afterAutospacing="1" w:line="300" w:lineRule="atLeast"/>
              <w:rPr>
                <w:rFonts w:ascii="Arial" w:eastAsia="Times New Roman" w:hAnsi="Arial" w:cs="Arial"/>
                <w:sz w:val="24"/>
                <w:szCs w:val="24"/>
                <w:lang w:eastAsia="en-GB"/>
              </w:rPr>
            </w:pPr>
            <w:r w:rsidRPr="001911DB">
              <w:rPr>
                <w:rFonts w:ascii="Arial" w:eastAsia="Times New Roman" w:hAnsi="Arial" w:cs="Arial"/>
                <w:sz w:val="24"/>
                <w:szCs w:val="24"/>
                <w:lang w:eastAsia="en-GB"/>
              </w:rPr>
              <w:t xml:space="preserve">The Council is </w:t>
            </w:r>
            <w:r>
              <w:rPr>
                <w:rFonts w:ascii="Arial" w:eastAsia="Times New Roman" w:hAnsi="Arial" w:cs="Arial"/>
                <w:sz w:val="24"/>
                <w:szCs w:val="24"/>
                <w:lang w:eastAsia="en-GB"/>
              </w:rPr>
              <w:t>r</w:t>
            </w:r>
            <w:r w:rsidRPr="001911DB">
              <w:rPr>
                <w:rFonts w:ascii="Arial" w:eastAsia="Times New Roman" w:hAnsi="Arial" w:cs="Arial"/>
                <w:sz w:val="24"/>
                <w:szCs w:val="24"/>
                <w:lang w:eastAsia="en-GB"/>
              </w:rPr>
              <w:t>eviewing its compensation payment process to ensure it is safer, faster, and easier for residents to receive payments. This aims to ensure residents are made whole promptly and in compliance with Housing Ombudsman orders.</w:t>
            </w:r>
          </w:p>
          <w:p w14:paraId="66FAB155" w14:textId="77777777" w:rsidR="00F674D4" w:rsidRPr="001911DB" w:rsidRDefault="00F674D4" w:rsidP="00B029EE">
            <w:pPr>
              <w:spacing w:before="100" w:beforeAutospacing="1" w:after="100" w:afterAutospacing="1" w:line="300" w:lineRule="atLeast"/>
              <w:rPr>
                <w:rFonts w:ascii="Arial" w:eastAsia="Times New Roman" w:hAnsi="Arial" w:cs="Arial"/>
                <w:sz w:val="24"/>
                <w:szCs w:val="24"/>
                <w:lang w:eastAsia="en-GB"/>
              </w:rPr>
            </w:pPr>
          </w:p>
          <w:p w14:paraId="2C316EA9" w14:textId="77777777" w:rsidR="00DF6309" w:rsidRDefault="00B029EE" w:rsidP="00DF6309">
            <w:pPr>
              <w:rPr>
                <w:rFonts w:ascii="Arial" w:hAnsi="Arial" w:cs="Arial"/>
              </w:rPr>
            </w:pPr>
            <w:r w:rsidRPr="001911DB">
              <w:rPr>
                <w:rFonts w:ascii="Arial" w:eastAsia="Times New Roman" w:hAnsi="Arial" w:cs="Arial"/>
                <w:sz w:val="24"/>
                <w:szCs w:val="24"/>
                <w:lang w:eastAsia="en-GB"/>
              </w:rPr>
              <w:t>Targeted staff training has been delivered to strengthen complaint handling, ensuring officers consider both the Ombudsman’s guidance and the individual circumstances of each resident. This approach supports earlier resolution, helps put things right more quickly, and reduces the likelihood of escalation from Stage 1 to Stage 2 complaints.</w:t>
            </w:r>
            <w:r w:rsidR="00DF6309">
              <w:rPr>
                <w:rFonts w:ascii="Arial" w:hAnsi="Arial" w:cs="Arial"/>
              </w:rPr>
              <w:t xml:space="preserve"> </w:t>
            </w:r>
          </w:p>
          <w:p w14:paraId="156857E7" w14:textId="77777777" w:rsidR="00D22227" w:rsidRPr="00D22227" w:rsidRDefault="00D22227" w:rsidP="00D22227">
            <w:pPr>
              <w:spacing w:after="0" w:line="300" w:lineRule="atLeast"/>
              <w:rPr>
                <w:rFonts w:ascii="Arial" w:eastAsia="Times New Roman" w:hAnsi="Arial" w:cs="Arial"/>
                <w:sz w:val="24"/>
                <w:szCs w:val="24"/>
                <w:lang w:eastAsia="en-GB"/>
              </w:rPr>
            </w:pPr>
            <w:r w:rsidRPr="00D22227">
              <w:rPr>
                <w:rFonts w:ascii="Arial" w:eastAsia="Times New Roman" w:hAnsi="Arial" w:cs="Arial"/>
                <w:sz w:val="24"/>
                <w:szCs w:val="24"/>
                <w:lang w:eastAsia="en-GB"/>
              </w:rPr>
              <w:t>We recognise the importance of being transparent in acknowledging service failures and their impact, and of providing meaningful, empathetic apologies at both stages of the complaints process. This year, we have strengthened our approach by introducing more personalised accountability at Stage 2 reviews.</w:t>
            </w:r>
          </w:p>
          <w:p w14:paraId="4ECBA481" w14:textId="77777777" w:rsidR="00D22227" w:rsidRDefault="00D22227" w:rsidP="00DF6309">
            <w:pPr>
              <w:rPr>
                <w:rFonts w:ascii="Arial" w:hAnsi="Arial" w:cs="Arial"/>
              </w:rPr>
            </w:pPr>
          </w:p>
          <w:p w14:paraId="36DD3703" w14:textId="120A89AD" w:rsidR="0074285B" w:rsidRPr="0074285B" w:rsidRDefault="0074285B" w:rsidP="00D22227">
            <w:pPr>
              <w:rPr>
                <w:rFonts w:ascii="Arial" w:hAnsi="Arial" w:cs="Arial"/>
                <w:sz w:val="24"/>
                <w:szCs w:val="24"/>
              </w:rPr>
            </w:pPr>
          </w:p>
        </w:tc>
      </w:tr>
      <w:tr w:rsidR="0050417B" w:rsidRPr="0074285B" w14:paraId="2DDB9D87" w14:textId="77777777" w:rsidTr="0050417B">
        <w:trPr>
          <w:trHeight w:val="699"/>
        </w:trPr>
        <w:tc>
          <w:tcPr>
            <w:tcW w:w="2897" w:type="dxa"/>
            <w:shd w:val="clear" w:color="auto" w:fill="DFEBF5" w:themeFill="accent2" w:themeFillTint="33"/>
          </w:tcPr>
          <w:p w14:paraId="529828C0" w14:textId="18D05F87" w:rsidR="0050417B" w:rsidRPr="0074285B" w:rsidRDefault="00FA2EBB">
            <w:pPr>
              <w:spacing w:after="0" w:line="240" w:lineRule="auto"/>
              <w:rPr>
                <w:rFonts w:ascii="Arial" w:hAnsi="Arial" w:cs="Arial"/>
                <w:b/>
                <w:bCs/>
                <w:sz w:val="24"/>
                <w:szCs w:val="24"/>
              </w:rPr>
            </w:pPr>
            <w:r w:rsidRPr="00786FC9">
              <w:rPr>
                <w:rFonts w:ascii="Arial" w:hAnsi="Arial" w:cs="Arial"/>
                <w:b/>
                <w:bCs/>
              </w:rPr>
              <w:t>Data</w:t>
            </w:r>
            <w:r w:rsidRPr="00786FC9">
              <w:rPr>
                <w:rFonts w:ascii="Arial" w:hAnsi="Arial" w:cs="Arial"/>
                <w:b/>
                <w:bCs/>
              </w:rPr>
              <w:noBreakHyphen/>
              <w:t xml:space="preserve">Led Learning </w:t>
            </w:r>
            <w:r w:rsidR="00781B3D" w:rsidRPr="00786FC9">
              <w:rPr>
                <w:rFonts w:ascii="Arial" w:hAnsi="Arial" w:cs="Arial"/>
                <w:b/>
                <w:bCs/>
              </w:rPr>
              <w:t>from</w:t>
            </w:r>
            <w:r w:rsidRPr="00786FC9">
              <w:rPr>
                <w:rFonts w:ascii="Arial" w:hAnsi="Arial" w:cs="Arial"/>
                <w:b/>
                <w:bCs/>
              </w:rPr>
              <w:t xml:space="preserve"> Complaints</w:t>
            </w:r>
          </w:p>
        </w:tc>
        <w:tc>
          <w:tcPr>
            <w:tcW w:w="6312" w:type="dxa"/>
            <w:shd w:val="clear" w:color="auto" w:fill="DFEBF5" w:themeFill="accent2" w:themeFillTint="33"/>
          </w:tcPr>
          <w:p w14:paraId="4EF017D3" w14:textId="18F5776E" w:rsidR="0050417B" w:rsidRPr="00CA66ED" w:rsidRDefault="00781B3D" w:rsidP="0050417B">
            <w:pPr>
              <w:spacing w:before="100" w:beforeAutospacing="1" w:after="100" w:afterAutospacing="1" w:line="300" w:lineRule="atLeast"/>
              <w:rPr>
                <w:rFonts w:ascii="Arial" w:eastAsia="Times New Roman" w:hAnsi="Arial" w:cs="Arial"/>
                <w:sz w:val="24"/>
                <w:szCs w:val="24"/>
                <w:lang w:eastAsia="en-GB"/>
              </w:rPr>
            </w:pPr>
            <w:r>
              <w:rPr>
                <w:rFonts w:ascii="Arial" w:eastAsia="Times New Roman" w:hAnsi="Arial" w:cs="Arial"/>
                <w:sz w:val="24"/>
                <w:szCs w:val="24"/>
                <w:lang w:eastAsia="en-GB"/>
              </w:rPr>
              <w:t>We are</w:t>
            </w:r>
            <w:r w:rsidR="0050417B" w:rsidRPr="00CA66ED">
              <w:rPr>
                <w:rFonts w:ascii="Arial" w:eastAsia="Times New Roman" w:hAnsi="Arial" w:cs="Arial"/>
                <w:sz w:val="24"/>
                <w:szCs w:val="24"/>
                <w:lang w:eastAsia="en-GB"/>
              </w:rPr>
              <w:t xml:space="preserve"> increasingly leveraging complaints data as a key source of service intelligence, moving beyond a sole focus on individual case resolution. Trends in complaint volumes, themes</w:t>
            </w:r>
            <w:r>
              <w:rPr>
                <w:rFonts w:ascii="Arial" w:eastAsia="Times New Roman" w:hAnsi="Arial" w:cs="Arial"/>
                <w:sz w:val="24"/>
                <w:szCs w:val="24"/>
                <w:lang w:eastAsia="en-GB"/>
              </w:rPr>
              <w:t xml:space="preserve"> and </w:t>
            </w:r>
            <w:r w:rsidR="0050417B" w:rsidRPr="00CA66ED">
              <w:rPr>
                <w:rFonts w:ascii="Arial" w:eastAsia="Times New Roman" w:hAnsi="Arial" w:cs="Arial"/>
                <w:sz w:val="24"/>
                <w:szCs w:val="24"/>
                <w:lang w:eastAsia="en-GB"/>
              </w:rPr>
              <w:t>outcomes, are systematically analysed to identify recurring risks across housing services, including repairs, neighbourhood management, estate services</w:t>
            </w:r>
            <w:r w:rsidR="0050417B" w:rsidRPr="00781B3D">
              <w:rPr>
                <w:rFonts w:ascii="Arial" w:eastAsia="Times New Roman" w:hAnsi="Arial" w:cs="Arial"/>
                <w:sz w:val="24"/>
                <w:szCs w:val="24"/>
                <w:lang w:eastAsia="en-GB"/>
              </w:rPr>
              <w:t>, and leaseholder services.</w:t>
            </w:r>
          </w:p>
          <w:p w14:paraId="5E061DDA" w14:textId="10734C38" w:rsidR="001F53ED" w:rsidRPr="001F53ED" w:rsidRDefault="0050417B" w:rsidP="001F53ED">
            <w:pPr>
              <w:spacing w:before="100" w:beforeAutospacing="1" w:after="100" w:afterAutospacing="1" w:line="300" w:lineRule="atLeast"/>
              <w:rPr>
                <w:rFonts w:ascii="Arial" w:eastAsia="Times New Roman" w:hAnsi="Arial" w:cs="Arial"/>
                <w:sz w:val="24"/>
                <w:szCs w:val="24"/>
                <w:lang w:eastAsia="en-GB"/>
              </w:rPr>
            </w:pPr>
            <w:r w:rsidRPr="00CA66ED">
              <w:rPr>
                <w:rFonts w:ascii="Arial" w:eastAsia="Times New Roman" w:hAnsi="Arial" w:cs="Arial"/>
                <w:sz w:val="24"/>
                <w:szCs w:val="24"/>
                <w:lang w:eastAsia="en-GB"/>
              </w:rPr>
              <w:t xml:space="preserve">This approach has strengthened the </w:t>
            </w:r>
            <w:r w:rsidR="00781B3D">
              <w:rPr>
                <w:rFonts w:ascii="Arial" w:eastAsia="Times New Roman" w:hAnsi="Arial" w:cs="Arial"/>
                <w:sz w:val="24"/>
                <w:szCs w:val="24"/>
                <w:lang w:eastAsia="en-GB"/>
              </w:rPr>
              <w:t>Housing Management</w:t>
            </w:r>
            <w:r w:rsidRPr="00CA66ED">
              <w:rPr>
                <w:rFonts w:ascii="Arial" w:eastAsia="Times New Roman" w:hAnsi="Arial" w:cs="Arial"/>
                <w:sz w:val="24"/>
                <w:szCs w:val="24"/>
                <w:lang w:eastAsia="en-GB"/>
              </w:rPr>
              <w:t xml:space="preserve"> focus on organisational learning, with </w:t>
            </w:r>
            <w:r w:rsidRPr="00CA66ED">
              <w:rPr>
                <w:rFonts w:ascii="Arial" w:eastAsia="Times New Roman" w:hAnsi="Arial" w:cs="Arial"/>
                <w:sz w:val="24"/>
                <w:szCs w:val="24"/>
                <w:lang w:eastAsia="en-GB"/>
              </w:rPr>
              <w:lastRenderedPageBreak/>
              <w:t>insights from upheld complaints informing service plan</w:t>
            </w:r>
            <w:r w:rsidR="007B77D7">
              <w:rPr>
                <w:rFonts w:ascii="Arial" w:eastAsia="Times New Roman" w:hAnsi="Arial" w:cs="Arial"/>
                <w:sz w:val="24"/>
                <w:szCs w:val="24"/>
                <w:lang w:eastAsia="en-GB"/>
              </w:rPr>
              <w:t>s</w:t>
            </w:r>
            <w:r w:rsidRPr="00CA66ED">
              <w:rPr>
                <w:rFonts w:ascii="Arial" w:eastAsia="Times New Roman" w:hAnsi="Arial" w:cs="Arial"/>
                <w:sz w:val="24"/>
                <w:szCs w:val="24"/>
                <w:lang w:eastAsia="en-GB"/>
              </w:rPr>
              <w:t xml:space="preserve">, operational reviews, and targeted improvement activity. </w:t>
            </w:r>
            <w:r w:rsidR="001F53ED" w:rsidRPr="001F53ED">
              <w:rPr>
                <w:rFonts w:ascii="Arial" w:eastAsia="Times New Roman" w:hAnsi="Arial" w:cs="Arial"/>
                <w:sz w:val="24"/>
                <w:szCs w:val="24"/>
                <w:lang w:eastAsia="en-GB"/>
              </w:rPr>
              <w:t xml:space="preserve">Sharing insights through </w:t>
            </w:r>
            <w:r w:rsidR="001E544E">
              <w:rPr>
                <w:rFonts w:ascii="Arial" w:eastAsia="Times New Roman" w:hAnsi="Arial" w:cs="Arial"/>
                <w:sz w:val="24"/>
                <w:szCs w:val="24"/>
                <w:lang w:eastAsia="en-GB"/>
              </w:rPr>
              <w:t xml:space="preserve">regular </w:t>
            </w:r>
            <w:r w:rsidR="001F53ED" w:rsidRPr="001F53ED">
              <w:rPr>
                <w:rFonts w:ascii="Arial" w:eastAsia="Times New Roman" w:hAnsi="Arial" w:cs="Arial"/>
                <w:sz w:val="24"/>
                <w:szCs w:val="24"/>
                <w:lang w:eastAsia="en-GB"/>
              </w:rPr>
              <w:t xml:space="preserve">reports, briefings, and </w:t>
            </w:r>
            <w:r w:rsidR="001F53ED">
              <w:rPr>
                <w:rFonts w:ascii="Arial" w:eastAsia="Times New Roman" w:hAnsi="Arial" w:cs="Arial"/>
                <w:sz w:val="24"/>
                <w:szCs w:val="24"/>
                <w:lang w:eastAsia="en-GB"/>
              </w:rPr>
              <w:t xml:space="preserve">to the </w:t>
            </w:r>
            <w:r w:rsidR="001E544E">
              <w:rPr>
                <w:rFonts w:ascii="Arial" w:eastAsia="Times New Roman" w:hAnsi="Arial" w:cs="Arial"/>
                <w:sz w:val="24"/>
                <w:szCs w:val="24"/>
                <w:lang w:eastAsia="en-GB"/>
              </w:rPr>
              <w:t xml:space="preserve">Senior Leadership, the MRC and </w:t>
            </w:r>
            <w:r w:rsidR="001F53ED" w:rsidRPr="001F53ED">
              <w:rPr>
                <w:rFonts w:ascii="Arial" w:eastAsia="Times New Roman" w:hAnsi="Arial" w:cs="Arial"/>
                <w:sz w:val="24"/>
                <w:szCs w:val="24"/>
                <w:lang w:eastAsia="en-GB"/>
              </w:rPr>
              <w:t xml:space="preserve">governance </w:t>
            </w:r>
            <w:r w:rsidR="001E544E" w:rsidRPr="001F53ED">
              <w:rPr>
                <w:rFonts w:ascii="Arial" w:eastAsia="Times New Roman" w:hAnsi="Arial" w:cs="Arial"/>
                <w:sz w:val="24"/>
                <w:szCs w:val="24"/>
                <w:lang w:eastAsia="en-GB"/>
              </w:rPr>
              <w:t>meetings</w:t>
            </w:r>
            <w:r w:rsidR="001E544E">
              <w:rPr>
                <w:rFonts w:ascii="Arial" w:eastAsia="Times New Roman" w:hAnsi="Arial" w:cs="Arial"/>
                <w:sz w:val="24"/>
                <w:szCs w:val="24"/>
                <w:lang w:eastAsia="en-GB"/>
              </w:rPr>
              <w:t>.</w:t>
            </w:r>
          </w:p>
          <w:p w14:paraId="5633E4A7" w14:textId="6BD69350" w:rsidR="00713913" w:rsidRPr="00713913" w:rsidRDefault="00713913" w:rsidP="00713913">
            <w:pPr>
              <w:spacing w:after="0" w:line="300" w:lineRule="atLeast"/>
              <w:rPr>
                <w:rFonts w:ascii="Arial" w:eastAsia="Times New Roman" w:hAnsi="Arial" w:cs="Arial"/>
                <w:sz w:val="24"/>
                <w:szCs w:val="24"/>
                <w:lang w:eastAsia="en-GB"/>
              </w:rPr>
            </w:pPr>
            <w:r w:rsidRPr="00713913">
              <w:rPr>
                <w:rFonts w:ascii="Arial" w:eastAsia="Times New Roman" w:hAnsi="Arial" w:cs="Arial"/>
                <w:sz w:val="24"/>
                <w:szCs w:val="24"/>
                <w:lang w:eastAsia="en-GB"/>
              </w:rPr>
              <w:t>By using data</w:t>
            </w:r>
            <w:r w:rsidRPr="00713913">
              <w:rPr>
                <w:rFonts w:ascii="Arial" w:eastAsia="Times New Roman" w:hAnsi="Arial" w:cs="Arial"/>
                <w:sz w:val="24"/>
                <w:szCs w:val="24"/>
                <w:lang w:eastAsia="en-GB"/>
              </w:rPr>
              <w:noBreakHyphen/>
              <w:t>led evidence of service failures and capturing lessons learned, the service is shifting its focus toward identifying and addressing underlying systemic issues rather than treating complaints as isolated, case</w:t>
            </w:r>
            <w:r w:rsidRPr="00713913">
              <w:rPr>
                <w:rFonts w:ascii="Arial" w:eastAsia="Times New Roman" w:hAnsi="Arial" w:cs="Arial"/>
                <w:sz w:val="24"/>
                <w:szCs w:val="24"/>
                <w:lang w:eastAsia="en-GB"/>
              </w:rPr>
              <w:noBreakHyphen/>
              <w:t>by</w:t>
            </w:r>
            <w:r w:rsidRPr="00713913">
              <w:rPr>
                <w:rFonts w:ascii="Arial" w:eastAsia="Times New Roman" w:hAnsi="Arial" w:cs="Arial"/>
                <w:sz w:val="24"/>
                <w:szCs w:val="24"/>
                <w:lang w:eastAsia="en-GB"/>
              </w:rPr>
              <w:noBreakHyphen/>
              <w:t>case failures.</w:t>
            </w:r>
          </w:p>
          <w:p w14:paraId="32602797" w14:textId="77777777" w:rsidR="0050417B" w:rsidRPr="0074285B" w:rsidRDefault="0050417B" w:rsidP="00713913">
            <w:pPr>
              <w:spacing w:before="100" w:beforeAutospacing="1" w:after="100" w:afterAutospacing="1" w:line="300" w:lineRule="atLeast"/>
              <w:rPr>
                <w:rFonts w:ascii="Arial" w:hAnsi="Arial" w:cs="Arial"/>
                <w:b/>
                <w:bCs/>
                <w:sz w:val="24"/>
                <w:szCs w:val="24"/>
              </w:rPr>
            </w:pPr>
          </w:p>
        </w:tc>
      </w:tr>
    </w:tbl>
    <w:p w14:paraId="3E6DA2F7" w14:textId="77777777" w:rsidR="00EF781B" w:rsidRDefault="00EF781B" w:rsidP="00EF781B">
      <w:pPr>
        <w:spacing w:after="0" w:line="240" w:lineRule="auto"/>
        <w:rPr>
          <w:rFonts w:ascii="Arial" w:hAnsi="Arial" w:cs="Arial"/>
          <w:sz w:val="24"/>
          <w:szCs w:val="24"/>
        </w:rPr>
      </w:pPr>
    </w:p>
    <w:p w14:paraId="7A167FC2" w14:textId="5746C49F" w:rsidR="002E694D" w:rsidRPr="00DC5FC7" w:rsidRDefault="00DC5FC7" w:rsidP="00BE2ABB">
      <w:pPr>
        <w:rPr>
          <w:rFonts w:ascii="Arial" w:hAnsi="Arial" w:cs="Arial"/>
          <w:sz w:val="20"/>
          <w:szCs w:val="20"/>
        </w:rPr>
      </w:pPr>
      <w:bookmarkStart w:id="59" w:name="_Toc185510897"/>
      <w:r w:rsidRPr="00DC5FC7">
        <w:rPr>
          <w:rFonts w:ascii="Arial" w:hAnsi="Arial" w:cs="Arial"/>
          <w:b/>
          <w:bCs/>
          <w:sz w:val="20"/>
          <w:szCs w:val="20"/>
        </w:rPr>
        <w:t>Table Summary:</w:t>
      </w:r>
      <w:r>
        <w:rPr>
          <w:rFonts w:ascii="Arial" w:hAnsi="Arial" w:cs="Arial"/>
          <w:sz w:val="20"/>
          <w:szCs w:val="20"/>
        </w:rPr>
        <w:t xml:space="preserve"> </w:t>
      </w:r>
      <w:r w:rsidRPr="00DC5FC7">
        <w:rPr>
          <w:rFonts w:ascii="Arial" w:hAnsi="Arial" w:cs="Arial"/>
          <w:sz w:val="20"/>
          <w:szCs w:val="20"/>
        </w:rPr>
        <w:t>Captures lessons learned and actions taken for service improvements. Columns:</w:t>
      </w:r>
      <w:r>
        <w:rPr>
          <w:rFonts w:ascii="Arial" w:hAnsi="Arial" w:cs="Arial"/>
          <w:sz w:val="20"/>
          <w:szCs w:val="20"/>
        </w:rPr>
        <w:t xml:space="preserve"> </w:t>
      </w:r>
      <w:r w:rsidRPr="00DC5FC7">
        <w:rPr>
          <w:rFonts w:ascii="Arial" w:hAnsi="Arial" w:cs="Arial"/>
          <w:sz w:val="20"/>
          <w:szCs w:val="20"/>
        </w:rPr>
        <w:t>Lesson learnt, Action taken.</w:t>
      </w:r>
    </w:p>
    <w:p w14:paraId="4CF0BBBA" w14:textId="3F487065" w:rsidR="00CD0113" w:rsidRPr="00CD0113" w:rsidRDefault="007C4680" w:rsidP="001E7D98">
      <w:pPr>
        <w:pStyle w:val="NormalWeb"/>
        <w:spacing w:line="276" w:lineRule="auto"/>
        <w:rPr>
          <w:rStyle w:val="Heading1Char"/>
        </w:rPr>
      </w:pPr>
      <w:bookmarkStart w:id="60" w:name="_Toc209531696"/>
      <w:bookmarkStart w:id="61" w:name="_Toc241763863"/>
      <w:r w:rsidRPr="00CD0113">
        <w:rPr>
          <w:rStyle w:val="Heading1Char"/>
        </w:rPr>
        <w:t xml:space="preserve">Section 5: </w:t>
      </w:r>
      <w:r w:rsidR="002E694D" w:rsidRPr="00CD0113">
        <w:rPr>
          <w:rStyle w:val="Heading1Char"/>
        </w:rPr>
        <w:t>Tenants</w:t>
      </w:r>
      <w:r w:rsidR="003D11D9" w:rsidRPr="00CD0113">
        <w:rPr>
          <w:rStyle w:val="Heading1Char"/>
        </w:rPr>
        <w:t>’</w:t>
      </w:r>
      <w:r w:rsidR="002E694D" w:rsidRPr="00CD0113">
        <w:rPr>
          <w:rStyle w:val="Heading1Char"/>
        </w:rPr>
        <w:t xml:space="preserve"> Voice Panel</w:t>
      </w:r>
      <w:bookmarkEnd w:id="60"/>
      <w:bookmarkEnd w:id="61"/>
      <w:r w:rsidR="00BE2ABB">
        <w:br/>
      </w:r>
      <w:r w:rsidR="684CF47D" w:rsidRPr="27DE0AE1">
        <w:rPr>
          <w:rFonts w:ascii="Arial" w:hAnsi="Arial" w:cs="Arial"/>
        </w:rPr>
        <w:t xml:space="preserve">The Tenants’ Voice panel was set up in May 2024 </w:t>
      </w:r>
      <w:r w:rsidR="63AAF781" w:rsidRPr="7009118A">
        <w:rPr>
          <w:rFonts w:ascii="Arial" w:hAnsi="Arial" w:cs="Arial"/>
        </w:rPr>
        <w:t>which</w:t>
      </w:r>
      <w:r w:rsidR="684CF47D" w:rsidRPr="7009118A">
        <w:rPr>
          <w:rFonts w:ascii="Arial" w:hAnsi="Arial" w:cs="Arial"/>
        </w:rPr>
        <w:t xml:space="preserve"> act</w:t>
      </w:r>
      <w:r w:rsidR="1338A3E2" w:rsidRPr="7009118A">
        <w:rPr>
          <w:rFonts w:ascii="Arial" w:hAnsi="Arial" w:cs="Arial"/>
        </w:rPr>
        <w:t>s</w:t>
      </w:r>
      <w:r w:rsidR="684CF47D" w:rsidRPr="27DE0AE1">
        <w:rPr>
          <w:rFonts w:ascii="Arial" w:hAnsi="Arial" w:cs="Arial"/>
        </w:rPr>
        <w:t xml:space="preserve"> as the </w:t>
      </w:r>
      <w:r w:rsidR="684CF47D" w:rsidRPr="7009118A">
        <w:rPr>
          <w:rFonts w:ascii="Arial" w:hAnsi="Arial" w:cs="Arial"/>
        </w:rPr>
        <w:t>high</w:t>
      </w:r>
      <w:r w:rsidR="03D6C688" w:rsidRPr="7009118A">
        <w:rPr>
          <w:rFonts w:ascii="Arial" w:hAnsi="Arial" w:cs="Arial"/>
        </w:rPr>
        <w:t>er</w:t>
      </w:r>
      <w:r w:rsidR="684CF47D" w:rsidRPr="27DE0AE1">
        <w:rPr>
          <w:rFonts w:ascii="Arial" w:hAnsi="Arial" w:cs="Arial"/>
        </w:rPr>
        <w:t xml:space="preserve"> tier of resident </w:t>
      </w:r>
      <w:r w:rsidR="6A190049" w:rsidRPr="7D33D89C">
        <w:rPr>
          <w:rFonts w:ascii="Arial" w:hAnsi="Arial" w:cs="Arial"/>
        </w:rPr>
        <w:t>involvement</w:t>
      </w:r>
      <w:r w:rsidR="55E1CBFD" w:rsidRPr="7009118A">
        <w:rPr>
          <w:rFonts w:ascii="Arial" w:hAnsi="Arial" w:cs="Arial"/>
        </w:rPr>
        <w:t xml:space="preserve">, the aim of the </w:t>
      </w:r>
      <w:r w:rsidR="55E1CBFD" w:rsidRPr="0E27E8E1">
        <w:rPr>
          <w:rFonts w:ascii="Arial" w:hAnsi="Arial" w:cs="Arial"/>
        </w:rPr>
        <w:t xml:space="preserve">Tenants’ </w:t>
      </w:r>
      <w:r w:rsidR="55E1CBFD" w:rsidRPr="771C75B9">
        <w:rPr>
          <w:rFonts w:ascii="Arial" w:hAnsi="Arial" w:cs="Arial"/>
        </w:rPr>
        <w:t>Voice was to</w:t>
      </w:r>
      <w:r w:rsidR="684CF47D" w:rsidRPr="771C75B9">
        <w:rPr>
          <w:rFonts w:ascii="Arial" w:hAnsi="Arial" w:cs="Arial"/>
        </w:rPr>
        <w:t xml:space="preserve"> hold</w:t>
      </w:r>
      <w:r w:rsidR="684CF47D" w:rsidRPr="27DE0AE1">
        <w:rPr>
          <w:rFonts w:ascii="Arial" w:hAnsi="Arial" w:cs="Arial"/>
        </w:rPr>
        <w:t xml:space="preserve"> its </w:t>
      </w:r>
      <w:r w:rsidR="684CF47D" w:rsidRPr="771C75B9">
        <w:rPr>
          <w:rFonts w:ascii="Arial" w:hAnsi="Arial" w:cs="Arial"/>
        </w:rPr>
        <w:t>landlord</w:t>
      </w:r>
      <w:r w:rsidR="5E907E80" w:rsidRPr="771C75B9">
        <w:rPr>
          <w:rFonts w:ascii="Arial" w:hAnsi="Arial" w:cs="Arial"/>
        </w:rPr>
        <w:t>’s housing management service</w:t>
      </w:r>
      <w:r w:rsidR="684CF47D" w:rsidRPr="27DE0AE1">
        <w:rPr>
          <w:rFonts w:ascii="Arial" w:hAnsi="Arial" w:cs="Arial"/>
        </w:rPr>
        <w:t xml:space="preserve"> to account. At the time of </w:t>
      </w:r>
      <w:r w:rsidR="684CF47D" w:rsidRPr="74742F40">
        <w:rPr>
          <w:rFonts w:ascii="Arial" w:hAnsi="Arial" w:cs="Arial"/>
        </w:rPr>
        <w:t xml:space="preserve">writing, the </w:t>
      </w:r>
      <w:r w:rsidR="684CF47D" w:rsidRPr="6EC1508B">
        <w:rPr>
          <w:rFonts w:ascii="Arial" w:hAnsi="Arial" w:cs="Arial"/>
        </w:rPr>
        <w:t xml:space="preserve">panel is </w:t>
      </w:r>
      <w:r w:rsidR="2F48692E" w:rsidRPr="6EC1508B">
        <w:rPr>
          <w:rFonts w:ascii="Arial" w:hAnsi="Arial" w:cs="Arial"/>
        </w:rPr>
        <w:t xml:space="preserve">currently </w:t>
      </w:r>
      <w:r w:rsidR="2F48692E" w:rsidRPr="1DCBE30F">
        <w:rPr>
          <w:rFonts w:ascii="Arial" w:hAnsi="Arial" w:cs="Arial"/>
        </w:rPr>
        <w:t xml:space="preserve">being </w:t>
      </w:r>
      <w:r w:rsidR="00B201A2" w:rsidRPr="7009118A">
        <w:rPr>
          <w:rFonts w:ascii="Arial" w:hAnsi="Arial" w:cs="Arial"/>
        </w:rPr>
        <w:t>revised,</w:t>
      </w:r>
      <w:r w:rsidR="2F48692E" w:rsidRPr="7009118A">
        <w:rPr>
          <w:rFonts w:ascii="Arial" w:hAnsi="Arial" w:cs="Arial"/>
        </w:rPr>
        <w:t xml:space="preserve"> and a new model is </w:t>
      </w:r>
      <w:r w:rsidR="1CB9A630" w:rsidRPr="771C75B9">
        <w:rPr>
          <w:rFonts w:ascii="Arial" w:hAnsi="Arial" w:cs="Arial"/>
        </w:rPr>
        <w:t xml:space="preserve">expected to be launched in the summer of </w:t>
      </w:r>
      <w:r w:rsidR="1CB9A630" w:rsidRPr="4E34B956">
        <w:rPr>
          <w:rFonts w:ascii="Arial" w:hAnsi="Arial" w:cs="Arial"/>
        </w:rPr>
        <w:t>202</w:t>
      </w:r>
      <w:r w:rsidR="418C9EE3" w:rsidRPr="4E34B956">
        <w:rPr>
          <w:rFonts w:ascii="Arial" w:hAnsi="Arial" w:cs="Arial"/>
        </w:rPr>
        <w:t>6</w:t>
      </w:r>
      <w:r w:rsidR="075D8604" w:rsidRPr="7009118A">
        <w:rPr>
          <w:rFonts w:ascii="Arial" w:hAnsi="Arial" w:cs="Arial"/>
        </w:rPr>
        <w:t xml:space="preserve">. </w:t>
      </w:r>
    </w:p>
    <w:p w14:paraId="41D4CE0D" w14:textId="2BDAA6E3" w:rsidR="00CD0113" w:rsidRPr="00CD0113" w:rsidRDefault="00CD0113" w:rsidP="13C970CF">
      <w:pPr>
        <w:pStyle w:val="NormalWeb"/>
        <w:spacing w:before="100" w:beforeAutospacing="1" w:line="300" w:lineRule="atLeast"/>
        <w:rPr>
          <w:rFonts w:ascii="Arial" w:hAnsi="Arial" w:cs="Arial"/>
        </w:rPr>
      </w:pPr>
      <w:r w:rsidRPr="7009118A">
        <w:rPr>
          <w:rFonts w:ascii="Arial" w:hAnsi="Arial" w:cs="Arial"/>
        </w:rPr>
        <w:t>The Tenants’ Voice Panel</w:t>
      </w:r>
      <w:r w:rsidR="12B70850" w:rsidRPr="7009118A">
        <w:rPr>
          <w:rFonts w:ascii="Arial" w:hAnsi="Arial" w:cs="Arial"/>
        </w:rPr>
        <w:t xml:space="preserve"> consisted of tenants and leaseholder that met bi</w:t>
      </w:r>
      <w:r w:rsidR="2F3F908C" w:rsidRPr="771C75B9">
        <w:rPr>
          <w:rFonts w:ascii="Arial" w:hAnsi="Arial" w:cs="Arial"/>
        </w:rPr>
        <w:t>-</w:t>
      </w:r>
      <w:r w:rsidR="12B70850" w:rsidRPr="7009118A">
        <w:rPr>
          <w:rFonts w:ascii="Arial" w:hAnsi="Arial" w:cs="Arial"/>
        </w:rPr>
        <w:t xml:space="preserve"> </w:t>
      </w:r>
      <w:r w:rsidR="00B201A2" w:rsidRPr="7009118A">
        <w:rPr>
          <w:rFonts w:ascii="Arial" w:hAnsi="Arial" w:cs="Arial"/>
        </w:rPr>
        <w:t>monthly</w:t>
      </w:r>
      <w:r w:rsidR="12B70850" w:rsidRPr="7009118A">
        <w:rPr>
          <w:rFonts w:ascii="Arial" w:hAnsi="Arial" w:cs="Arial"/>
        </w:rPr>
        <w:t xml:space="preserve"> to scrutinise performance against </w:t>
      </w:r>
      <w:r w:rsidR="3E934B21" w:rsidRPr="771C75B9">
        <w:rPr>
          <w:rFonts w:ascii="Arial" w:hAnsi="Arial" w:cs="Arial"/>
        </w:rPr>
        <w:t>national</w:t>
      </w:r>
      <w:r w:rsidR="12B70850" w:rsidRPr="771C75B9">
        <w:rPr>
          <w:rFonts w:ascii="Arial" w:hAnsi="Arial" w:cs="Arial"/>
        </w:rPr>
        <w:t xml:space="preserve"> </w:t>
      </w:r>
      <w:r w:rsidR="12B70850" w:rsidRPr="7009118A">
        <w:rPr>
          <w:rFonts w:ascii="Arial" w:hAnsi="Arial" w:cs="Arial"/>
        </w:rPr>
        <w:t xml:space="preserve">tenant satisfaction measures, </w:t>
      </w:r>
      <w:r w:rsidR="001E7D98" w:rsidRPr="5406C11B">
        <w:rPr>
          <w:rFonts w:ascii="Arial" w:hAnsi="Arial" w:cs="Arial"/>
        </w:rPr>
        <w:t>feedback</w:t>
      </w:r>
      <w:r w:rsidR="12B70850" w:rsidRPr="7009118A">
        <w:rPr>
          <w:rFonts w:ascii="Arial" w:hAnsi="Arial" w:cs="Arial"/>
        </w:rPr>
        <w:t xml:space="preserve"> on quarterly complaints handling</w:t>
      </w:r>
      <w:r w:rsidR="07F40F18" w:rsidRPr="771C75B9">
        <w:rPr>
          <w:rFonts w:ascii="Arial" w:hAnsi="Arial" w:cs="Arial"/>
        </w:rPr>
        <w:t xml:space="preserve">, </w:t>
      </w:r>
      <w:r w:rsidR="00B201A2" w:rsidRPr="771C75B9">
        <w:rPr>
          <w:rFonts w:ascii="Arial" w:hAnsi="Arial" w:cs="Arial"/>
        </w:rPr>
        <w:t>consulted</w:t>
      </w:r>
      <w:r w:rsidR="07F40F18" w:rsidRPr="771C75B9">
        <w:rPr>
          <w:rFonts w:ascii="Arial" w:hAnsi="Arial" w:cs="Arial"/>
        </w:rPr>
        <w:t xml:space="preserve"> on local policies</w:t>
      </w:r>
      <w:r w:rsidR="12B70850" w:rsidRPr="7009118A">
        <w:rPr>
          <w:rFonts w:ascii="Arial" w:hAnsi="Arial" w:cs="Arial"/>
        </w:rPr>
        <w:t xml:space="preserve"> and </w:t>
      </w:r>
      <w:r w:rsidR="07F40F18" w:rsidRPr="771C75B9">
        <w:rPr>
          <w:rFonts w:ascii="Arial" w:hAnsi="Arial" w:cs="Arial"/>
        </w:rPr>
        <w:t>their input helped</w:t>
      </w:r>
      <w:r w:rsidR="214DDEF3" w:rsidRPr="771C75B9">
        <w:rPr>
          <w:rFonts w:ascii="Arial" w:hAnsi="Arial" w:cs="Arial"/>
        </w:rPr>
        <w:t xml:space="preserve"> shap</w:t>
      </w:r>
      <w:r w:rsidR="4F3DBD57" w:rsidRPr="771C75B9">
        <w:rPr>
          <w:rFonts w:ascii="Arial" w:hAnsi="Arial" w:cs="Arial"/>
        </w:rPr>
        <w:t xml:space="preserve">e </w:t>
      </w:r>
      <w:r w:rsidR="4F3DBD57" w:rsidRPr="13C970CF">
        <w:rPr>
          <w:rFonts w:ascii="Arial" w:hAnsi="Arial" w:cs="Arial"/>
        </w:rPr>
        <w:t>how</w:t>
      </w:r>
      <w:r w:rsidR="214DDEF3" w:rsidRPr="7009118A">
        <w:rPr>
          <w:rFonts w:ascii="Arial" w:hAnsi="Arial" w:cs="Arial"/>
        </w:rPr>
        <w:t xml:space="preserve"> housing services</w:t>
      </w:r>
      <w:r w:rsidR="1FDA6361" w:rsidRPr="13C970CF">
        <w:rPr>
          <w:rFonts w:ascii="Arial" w:hAnsi="Arial" w:cs="Arial"/>
        </w:rPr>
        <w:t xml:space="preserve"> were delivered</w:t>
      </w:r>
      <w:r w:rsidR="214DDEF3" w:rsidRPr="13C970CF">
        <w:rPr>
          <w:rFonts w:ascii="Arial" w:hAnsi="Arial" w:cs="Arial"/>
        </w:rPr>
        <w:t xml:space="preserve">.  </w:t>
      </w:r>
    </w:p>
    <w:p w14:paraId="13A3B1FD" w14:textId="418EA26B" w:rsidR="00CD0113" w:rsidRPr="00CD0113" w:rsidRDefault="214DDEF3" w:rsidP="7009118A">
      <w:pPr>
        <w:pStyle w:val="NormalWeb"/>
        <w:spacing w:before="100" w:beforeAutospacing="1" w:line="300" w:lineRule="atLeast"/>
        <w:rPr>
          <w:rFonts w:ascii="Arial" w:hAnsi="Arial" w:cs="Arial"/>
        </w:rPr>
      </w:pPr>
      <w:r w:rsidRPr="7009118A">
        <w:rPr>
          <w:rFonts w:ascii="Arial" w:hAnsi="Arial" w:cs="Arial"/>
        </w:rPr>
        <w:t xml:space="preserve">The new model will continue to fulfil this role and help strengthen our </w:t>
      </w:r>
      <w:r w:rsidR="00B201A2" w:rsidRPr="7009118A">
        <w:rPr>
          <w:rFonts w:ascii="Arial" w:hAnsi="Arial" w:cs="Arial"/>
        </w:rPr>
        <w:t>commitment</w:t>
      </w:r>
      <w:r w:rsidRPr="7009118A">
        <w:rPr>
          <w:rFonts w:ascii="Arial" w:hAnsi="Arial" w:cs="Arial"/>
        </w:rPr>
        <w:t xml:space="preserve"> in meeting the </w:t>
      </w:r>
      <w:r w:rsidR="1736698E" w:rsidRPr="7009118A">
        <w:rPr>
          <w:rFonts w:ascii="Arial" w:hAnsi="Arial" w:cs="Arial"/>
        </w:rPr>
        <w:t xml:space="preserve">Transparency, Influence and Accountability strand of the Consumer Standards. </w:t>
      </w:r>
    </w:p>
    <w:p w14:paraId="2017E170" w14:textId="54F19BFD" w:rsidR="00CD0113" w:rsidRPr="00CD0113" w:rsidRDefault="00CD0113" w:rsidP="7009118A">
      <w:pPr>
        <w:pStyle w:val="NormalWeb"/>
        <w:spacing w:before="100" w:beforeAutospacing="1" w:line="300" w:lineRule="atLeast"/>
        <w:rPr>
          <w:rFonts w:ascii="Arial" w:hAnsi="Arial" w:cs="Arial"/>
        </w:rPr>
      </w:pPr>
      <w:r w:rsidRPr="7009118A">
        <w:rPr>
          <w:rFonts w:ascii="Arial" w:hAnsi="Arial" w:cs="Arial"/>
        </w:rPr>
        <w:t xml:space="preserve">Residents who are interested in joining the </w:t>
      </w:r>
      <w:r w:rsidR="1A90910B" w:rsidRPr="7009118A">
        <w:rPr>
          <w:rFonts w:ascii="Arial" w:hAnsi="Arial" w:cs="Arial"/>
        </w:rPr>
        <w:t>new Residents’ Scrutiny Panel</w:t>
      </w:r>
      <w:r w:rsidRPr="7009118A">
        <w:rPr>
          <w:rFonts w:ascii="Arial" w:hAnsi="Arial" w:cs="Arial"/>
        </w:rPr>
        <w:t xml:space="preserve"> </w:t>
      </w:r>
      <w:r w:rsidRPr="00CD0113">
        <w:rPr>
          <w:rFonts w:ascii="Arial" w:hAnsi="Arial" w:cs="Arial"/>
        </w:rPr>
        <w:t>can express their interest by contacting the Council’s housing team or through resident engagement opportunities advertised on the Council website, newsletters, or local events. Support is available, and no prior experience is needed</w:t>
      </w:r>
      <w:r>
        <w:rPr>
          <w:rFonts w:ascii="Arial" w:hAnsi="Arial" w:cs="Arial"/>
        </w:rPr>
        <w:t xml:space="preserve"> j</w:t>
      </w:r>
      <w:r w:rsidRPr="00CD0113">
        <w:rPr>
          <w:rFonts w:ascii="Arial" w:hAnsi="Arial" w:cs="Arial"/>
        </w:rPr>
        <w:t>ust a willingness to share your views and help improve services.</w:t>
      </w:r>
    </w:p>
    <w:p w14:paraId="4B5C7F1D" w14:textId="77777777" w:rsidR="0043597B" w:rsidRDefault="0043597B" w:rsidP="00CF1BBC">
      <w:pPr>
        <w:pStyle w:val="Heading1"/>
      </w:pPr>
      <w:bookmarkStart w:id="62" w:name="_Toc209531698"/>
    </w:p>
    <w:p w14:paraId="324BEB04" w14:textId="77777777" w:rsidR="0043597B" w:rsidRDefault="0043597B" w:rsidP="00CF1BBC">
      <w:pPr>
        <w:pStyle w:val="Heading1"/>
      </w:pPr>
    </w:p>
    <w:p w14:paraId="0A293791" w14:textId="368548F0" w:rsidR="002D6C1D" w:rsidRDefault="007C4680" w:rsidP="00CF1BBC">
      <w:pPr>
        <w:pStyle w:val="Heading1"/>
      </w:pPr>
      <w:bookmarkStart w:id="63" w:name="_Toc241763864"/>
      <w:r w:rsidRPr="00DF4A53">
        <w:t xml:space="preserve">Section 6: </w:t>
      </w:r>
      <w:r w:rsidR="002D6C1D" w:rsidRPr="00DF4A53">
        <w:t>Conclusion</w:t>
      </w:r>
      <w:bookmarkEnd w:id="59"/>
      <w:bookmarkEnd w:id="62"/>
      <w:bookmarkEnd w:id="63"/>
    </w:p>
    <w:p w14:paraId="2C28BA86" w14:textId="77777777" w:rsidR="00D41E34" w:rsidRDefault="00D41E34" w:rsidP="00802C11">
      <w:pPr>
        <w:spacing w:after="0" w:line="240" w:lineRule="auto"/>
        <w:rPr>
          <w:lang w:val="en-US"/>
        </w:rPr>
      </w:pPr>
    </w:p>
    <w:p w14:paraId="64EA70E7" w14:textId="77777777" w:rsidR="00D41E34" w:rsidRPr="00A13406" w:rsidRDefault="00D41E34" w:rsidP="007832E2">
      <w:pPr>
        <w:shd w:val="clear" w:color="auto" w:fill="FFFFFF" w:themeFill="background1"/>
        <w:spacing w:after="0" w:line="240" w:lineRule="auto"/>
        <w:rPr>
          <w:rFonts w:ascii="Arial" w:hAnsi="Arial" w:cs="Arial"/>
          <w:sz w:val="24"/>
          <w:szCs w:val="24"/>
          <w:shd w:val="clear" w:color="auto" w:fill="F5F5F5"/>
        </w:rPr>
      </w:pPr>
      <w:r w:rsidRPr="00A13406">
        <w:rPr>
          <w:rFonts w:ascii="Arial" w:hAnsi="Arial" w:cs="Arial"/>
          <w:sz w:val="24"/>
          <w:szCs w:val="24"/>
          <w:shd w:val="clear" w:color="auto" w:fill="F5F5F5"/>
        </w:rPr>
        <w:t xml:space="preserve">The Council has implemented significant and targeted improvements to strengthen complaint handling and enhance service delivery for residents. </w:t>
      </w:r>
    </w:p>
    <w:p w14:paraId="68106C6E" w14:textId="2E8AD2A5" w:rsidR="00D41E34" w:rsidRPr="00A13406" w:rsidRDefault="00D41E34" w:rsidP="007832E2">
      <w:pPr>
        <w:shd w:val="clear" w:color="auto" w:fill="FFFFFF" w:themeFill="background1"/>
        <w:spacing w:after="0" w:line="240" w:lineRule="auto"/>
        <w:rPr>
          <w:rFonts w:ascii="Arial" w:hAnsi="Arial" w:cs="Arial"/>
          <w:sz w:val="24"/>
          <w:szCs w:val="24"/>
          <w:shd w:val="clear" w:color="auto" w:fill="F5F5F5"/>
        </w:rPr>
      </w:pPr>
      <w:r w:rsidRPr="00A13406">
        <w:rPr>
          <w:rFonts w:ascii="Arial" w:hAnsi="Arial" w:cs="Arial"/>
          <w:sz w:val="24"/>
          <w:szCs w:val="24"/>
          <w:shd w:val="clear" w:color="auto" w:fill="F5F5F5"/>
        </w:rPr>
        <w:t xml:space="preserve">The newly established Housing Management Team is already delivering tangible results, achieving 100% compliance with response times </w:t>
      </w:r>
      <w:r w:rsidR="008E126F" w:rsidRPr="00A13406">
        <w:rPr>
          <w:rFonts w:ascii="Arial" w:hAnsi="Arial" w:cs="Arial"/>
          <w:sz w:val="24"/>
          <w:szCs w:val="24"/>
          <w:shd w:val="clear" w:color="auto" w:fill="F5F5F5"/>
        </w:rPr>
        <w:t xml:space="preserve">at Stage 2 </w:t>
      </w:r>
      <w:r w:rsidRPr="00A13406">
        <w:rPr>
          <w:rFonts w:ascii="Arial" w:hAnsi="Arial" w:cs="Arial"/>
          <w:sz w:val="24"/>
          <w:szCs w:val="24"/>
          <w:shd w:val="clear" w:color="auto" w:fill="F5F5F5"/>
        </w:rPr>
        <w:t xml:space="preserve">and full adherence to Housing Ombudsman orders. </w:t>
      </w:r>
    </w:p>
    <w:p w14:paraId="16911E39" w14:textId="77777777" w:rsidR="007019D8" w:rsidRPr="00A13406" w:rsidRDefault="00D41E34" w:rsidP="007832E2">
      <w:pPr>
        <w:shd w:val="clear" w:color="auto" w:fill="FFFFFF" w:themeFill="background1"/>
        <w:spacing w:after="0" w:line="240" w:lineRule="auto"/>
        <w:rPr>
          <w:rFonts w:ascii="Arial" w:hAnsi="Arial" w:cs="Arial"/>
          <w:sz w:val="24"/>
          <w:szCs w:val="24"/>
          <w:shd w:val="clear" w:color="auto" w:fill="F5F5F5"/>
        </w:rPr>
      </w:pPr>
      <w:r w:rsidRPr="00A13406">
        <w:rPr>
          <w:rFonts w:ascii="Arial" w:hAnsi="Arial" w:cs="Arial"/>
          <w:sz w:val="24"/>
          <w:szCs w:val="24"/>
          <w:shd w:val="clear" w:color="auto" w:fill="FFFFFF" w:themeFill="background1"/>
        </w:rPr>
        <w:t>Crucially, the absence of any Complaint Handling Failure Orders during this reporting period demonstrates a clear step change in performance, accountability, and governance</w:t>
      </w:r>
      <w:r w:rsidRPr="00A13406">
        <w:rPr>
          <w:rFonts w:ascii="Arial" w:hAnsi="Arial" w:cs="Arial"/>
          <w:sz w:val="24"/>
          <w:szCs w:val="24"/>
          <w:shd w:val="clear" w:color="auto" w:fill="F5F5F5"/>
        </w:rPr>
        <w:t xml:space="preserve">. </w:t>
      </w:r>
    </w:p>
    <w:p w14:paraId="7BEFE69D" w14:textId="1D63F02A" w:rsidR="00223F49" w:rsidRPr="00A13406" w:rsidRDefault="00D41E34" w:rsidP="007832E2">
      <w:pPr>
        <w:shd w:val="clear" w:color="auto" w:fill="FFFFFF" w:themeFill="background1"/>
        <w:spacing w:after="0" w:line="240" w:lineRule="auto"/>
        <w:rPr>
          <w:rFonts w:ascii="Arial" w:hAnsi="Arial" w:cs="Arial"/>
          <w:sz w:val="24"/>
          <w:szCs w:val="24"/>
          <w:shd w:val="clear" w:color="auto" w:fill="F5F5F5"/>
        </w:rPr>
      </w:pPr>
      <w:r w:rsidRPr="00A13406">
        <w:rPr>
          <w:rFonts w:ascii="Arial" w:hAnsi="Arial" w:cs="Arial"/>
          <w:sz w:val="24"/>
          <w:szCs w:val="24"/>
          <w:shd w:val="clear" w:color="auto" w:fill="FFFFFF" w:themeFill="background1"/>
        </w:rPr>
        <w:t>Collectively, these outcomes highlight the Council’s commitment to continuous improvement, transparency, and delivering a more responsive, resident-focused service.</w:t>
      </w:r>
      <w:r w:rsidRPr="00A13406">
        <w:rPr>
          <w:rFonts w:ascii="Arial" w:hAnsi="Arial" w:cs="Arial"/>
          <w:sz w:val="24"/>
          <w:szCs w:val="24"/>
          <w:shd w:val="clear" w:color="auto" w:fill="F5F5F5"/>
        </w:rPr>
        <w:t xml:space="preserve"> </w:t>
      </w:r>
    </w:p>
    <w:p w14:paraId="67135390" w14:textId="77777777" w:rsidR="00223F49" w:rsidRPr="00A13406" w:rsidRDefault="00223F49" w:rsidP="007832E2">
      <w:pPr>
        <w:shd w:val="clear" w:color="auto" w:fill="FFFFFF" w:themeFill="background1"/>
        <w:spacing w:after="0" w:line="240" w:lineRule="auto"/>
        <w:rPr>
          <w:rFonts w:ascii="Arial" w:hAnsi="Arial" w:cs="Arial"/>
          <w:sz w:val="24"/>
          <w:szCs w:val="24"/>
          <w:shd w:val="clear" w:color="auto" w:fill="F5F5F5"/>
        </w:rPr>
      </w:pPr>
    </w:p>
    <w:p w14:paraId="4A3E36C3" w14:textId="36132F1F" w:rsidR="007832E2" w:rsidRPr="00A13406" w:rsidRDefault="00D41E34" w:rsidP="007832E2">
      <w:pPr>
        <w:shd w:val="clear" w:color="auto" w:fill="FFFFFF" w:themeFill="background1"/>
        <w:spacing w:after="0" w:line="240" w:lineRule="auto"/>
        <w:rPr>
          <w:rFonts w:ascii="Arial" w:hAnsi="Arial" w:cs="Arial"/>
          <w:sz w:val="24"/>
          <w:szCs w:val="24"/>
          <w:shd w:val="clear" w:color="auto" w:fill="F5F5F5"/>
        </w:rPr>
      </w:pPr>
      <w:r w:rsidRPr="00A13406">
        <w:rPr>
          <w:rFonts w:ascii="Arial" w:hAnsi="Arial" w:cs="Arial"/>
          <w:sz w:val="24"/>
          <w:szCs w:val="24"/>
          <w:shd w:val="clear" w:color="auto" w:fill="F5F5F5"/>
        </w:rPr>
        <w:t xml:space="preserve">While improvements in governance, compliance, and Stage 2 performance reflect a more robust and responsive framework, the data clearly highlights ongoing pressures within key service areas particularly repairs that continue to impact </w:t>
      </w:r>
      <w:r w:rsidR="007550D6" w:rsidRPr="00A13406">
        <w:rPr>
          <w:rFonts w:ascii="Arial" w:hAnsi="Arial" w:cs="Arial"/>
          <w:sz w:val="24"/>
          <w:szCs w:val="24"/>
          <w:shd w:val="clear" w:color="auto" w:fill="F5F5F5"/>
        </w:rPr>
        <w:t xml:space="preserve">complaint volumes </w:t>
      </w:r>
      <w:r w:rsidRPr="00A13406">
        <w:rPr>
          <w:rFonts w:ascii="Arial" w:hAnsi="Arial" w:cs="Arial"/>
          <w:sz w:val="24"/>
          <w:szCs w:val="24"/>
          <w:shd w:val="clear" w:color="auto" w:fill="F5F5F5"/>
        </w:rPr>
        <w:t xml:space="preserve">the resident experience. </w:t>
      </w:r>
    </w:p>
    <w:p w14:paraId="3C0846EB" w14:textId="77777777" w:rsidR="007832E2" w:rsidRPr="00A13406" w:rsidRDefault="007832E2" w:rsidP="007832E2">
      <w:pPr>
        <w:shd w:val="clear" w:color="auto" w:fill="FFFFFF" w:themeFill="background1"/>
        <w:spacing w:after="0" w:line="240" w:lineRule="auto"/>
        <w:rPr>
          <w:rFonts w:ascii="Arial" w:hAnsi="Arial" w:cs="Arial"/>
          <w:sz w:val="24"/>
          <w:szCs w:val="24"/>
          <w:shd w:val="clear" w:color="auto" w:fill="F5F5F5"/>
        </w:rPr>
      </w:pPr>
    </w:p>
    <w:p w14:paraId="12B774E7" w14:textId="70E1CD6C" w:rsidR="007832E2" w:rsidRPr="00A13406" w:rsidRDefault="00D41E34" w:rsidP="007832E2">
      <w:pPr>
        <w:shd w:val="clear" w:color="auto" w:fill="FFFFFF" w:themeFill="background1"/>
        <w:spacing w:after="0" w:line="240" w:lineRule="auto"/>
        <w:rPr>
          <w:rFonts w:ascii="Arial" w:hAnsi="Arial" w:cs="Arial"/>
          <w:sz w:val="24"/>
          <w:szCs w:val="24"/>
          <w:shd w:val="clear" w:color="auto" w:fill="F5F5F5"/>
        </w:rPr>
      </w:pPr>
      <w:r w:rsidRPr="00A13406">
        <w:rPr>
          <w:rFonts w:ascii="Arial" w:hAnsi="Arial" w:cs="Arial"/>
          <w:sz w:val="24"/>
          <w:szCs w:val="24"/>
          <w:shd w:val="clear" w:color="auto" w:fill="FFFFFF" w:themeFill="background1"/>
        </w:rPr>
        <w:t>We operate in a challenging, densely populated environment with housing stock that requires significant investment. Until the condition of our stock improves, we anticipate continued high demand on our responsive repairs service. To address this, in February 2026 the council has agreed an investment of £520m in capital</w:t>
      </w:r>
      <w:r w:rsidRPr="00A13406">
        <w:rPr>
          <w:rFonts w:ascii="Arial" w:hAnsi="Arial" w:cs="Arial"/>
          <w:sz w:val="24"/>
          <w:szCs w:val="24"/>
          <w:shd w:val="clear" w:color="auto" w:fill="F5F5F5"/>
        </w:rPr>
        <w:t xml:space="preserve"> </w:t>
      </w:r>
      <w:r w:rsidRPr="00A13406">
        <w:rPr>
          <w:rFonts w:ascii="Arial" w:hAnsi="Arial" w:cs="Arial"/>
          <w:sz w:val="24"/>
          <w:szCs w:val="24"/>
          <w:shd w:val="clear" w:color="auto" w:fill="FFFFFF" w:themeFill="background1"/>
        </w:rPr>
        <w:t xml:space="preserve">improvements to its housing stock to ensure that all its tenants have a safe, secure and energy efficient home. This is part of </w:t>
      </w:r>
      <w:proofErr w:type="gramStart"/>
      <w:r w:rsidRPr="00A13406">
        <w:rPr>
          <w:rFonts w:ascii="Arial" w:hAnsi="Arial" w:cs="Arial"/>
          <w:sz w:val="24"/>
          <w:szCs w:val="24"/>
          <w:shd w:val="clear" w:color="auto" w:fill="FFFFFF" w:themeFill="background1"/>
        </w:rPr>
        <w:t>an</w:t>
      </w:r>
      <w:proofErr w:type="gramEnd"/>
      <w:r w:rsidRPr="00A13406">
        <w:rPr>
          <w:rFonts w:ascii="Arial" w:hAnsi="Arial" w:cs="Arial"/>
          <w:sz w:val="24"/>
          <w:szCs w:val="24"/>
          <w:shd w:val="clear" w:color="auto" w:fill="FFFFFF" w:themeFill="background1"/>
        </w:rPr>
        <w:t xml:space="preserve"> overall £609m investment over the next 10 years.</w:t>
      </w:r>
      <w:r w:rsidRPr="00A13406">
        <w:rPr>
          <w:rFonts w:ascii="Arial" w:hAnsi="Arial" w:cs="Arial"/>
          <w:sz w:val="24"/>
          <w:szCs w:val="24"/>
          <w:shd w:val="clear" w:color="auto" w:fill="F5F5F5"/>
        </w:rPr>
        <w:t xml:space="preserve"> </w:t>
      </w:r>
    </w:p>
    <w:p w14:paraId="2E6287FD" w14:textId="77777777" w:rsidR="007832E2" w:rsidRPr="00A13406" w:rsidRDefault="007832E2" w:rsidP="007832E2">
      <w:pPr>
        <w:shd w:val="clear" w:color="auto" w:fill="FFFFFF" w:themeFill="background1"/>
        <w:spacing w:after="0" w:line="240" w:lineRule="auto"/>
        <w:rPr>
          <w:rFonts w:ascii="Arial" w:hAnsi="Arial" w:cs="Arial"/>
          <w:sz w:val="24"/>
          <w:szCs w:val="24"/>
          <w:shd w:val="clear" w:color="auto" w:fill="F5F5F5"/>
        </w:rPr>
      </w:pPr>
    </w:p>
    <w:p w14:paraId="02A668C6" w14:textId="77777777" w:rsidR="00542595" w:rsidRPr="00A13406" w:rsidRDefault="00542595" w:rsidP="00542595">
      <w:pPr>
        <w:shd w:val="clear" w:color="auto" w:fill="FFFFFF" w:themeFill="background1"/>
        <w:spacing w:after="0" w:line="240" w:lineRule="auto"/>
        <w:rPr>
          <w:rFonts w:ascii="Arial" w:hAnsi="Arial" w:cs="Arial"/>
          <w:sz w:val="24"/>
          <w:szCs w:val="24"/>
          <w:shd w:val="clear" w:color="auto" w:fill="F5F5F5"/>
        </w:rPr>
      </w:pPr>
      <w:r w:rsidRPr="00A13406">
        <w:rPr>
          <w:rFonts w:ascii="Arial" w:hAnsi="Arial" w:cs="Arial"/>
          <w:sz w:val="24"/>
          <w:szCs w:val="24"/>
          <w:shd w:val="clear" w:color="auto" w:fill="FFFFFF" w:themeFill="background1"/>
        </w:rPr>
        <w:t>A review of resources to handle Stage 1 complaints, in particular repairs related is underway along with looking at how better to follow up on outcomes from complaints in particular longstanding issues such as a result of Leaks and the cross over between legal disrepair and insurance liability claims to ensure residents not only have a lasting repair and limit escalation, but appropriate recourse to put them back in positive position</w:t>
      </w:r>
      <w:r w:rsidRPr="00A13406">
        <w:rPr>
          <w:rFonts w:ascii="Arial" w:hAnsi="Arial" w:cs="Arial"/>
          <w:sz w:val="24"/>
          <w:szCs w:val="24"/>
          <w:shd w:val="clear" w:color="auto" w:fill="F5F5F5"/>
        </w:rPr>
        <w:t xml:space="preserve">. </w:t>
      </w:r>
    </w:p>
    <w:p w14:paraId="3B1DB859" w14:textId="77777777" w:rsidR="0086706C" w:rsidRPr="00A13406" w:rsidRDefault="0086706C" w:rsidP="007832E2">
      <w:pPr>
        <w:shd w:val="clear" w:color="auto" w:fill="FFFFFF" w:themeFill="background1"/>
        <w:spacing w:after="0" w:line="240" w:lineRule="auto"/>
        <w:rPr>
          <w:rFonts w:ascii="Arial" w:hAnsi="Arial" w:cs="Arial"/>
          <w:sz w:val="24"/>
          <w:szCs w:val="24"/>
          <w:shd w:val="clear" w:color="auto" w:fill="F5F5F5"/>
        </w:rPr>
      </w:pPr>
    </w:p>
    <w:p w14:paraId="3A41AD23" w14:textId="157AC5D3" w:rsidR="007919BB" w:rsidRPr="00A13406" w:rsidRDefault="00D41E34" w:rsidP="007832E2">
      <w:pPr>
        <w:shd w:val="clear" w:color="auto" w:fill="FFFFFF" w:themeFill="background1"/>
        <w:spacing w:after="0" w:line="240" w:lineRule="auto"/>
        <w:rPr>
          <w:rFonts w:ascii="Arial" w:eastAsia="Arial" w:hAnsi="Arial" w:cs="Arial"/>
          <w:sz w:val="24"/>
          <w:szCs w:val="24"/>
          <w:shd w:val="clear" w:color="auto" w:fill="F5F5F5"/>
        </w:rPr>
      </w:pPr>
      <w:r w:rsidRPr="00A13406">
        <w:rPr>
          <w:rFonts w:ascii="Arial" w:hAnsi="Arial" w:cs="Arial"/>
          <w:sz w:val="24"/>
          <w:szCs w:val="24"/>
          <w:shd w:val="clear" w:color="auto" w:fill="F5F5F5"/>
        </w:rPr>
        <w:t xml:space="preserve">This work for residents is also embedded within our wider </w:t>
      </w:r>
      <w:r w:rsidR="7D69E99A" w:rsidRPr="00A13406">
        <w:rPr>
          <w:rFonts w:ascii="Arial" w:hAnsi="Arial" w:cs="Arial"/>
          <w:sz w:val="24"/>
          <w:szCs w:val="24"/>
          <w:shd w:val="clear" w:color="auto" w:fill="F5F5F5"/>
        </w:rPr>
        <w:t xml:space="preserve">‘Your Voice Our Action’ </w:t>
      </w:r>
      <w:r w:rsidRPr="00A13406">
        <w:rPr>
          <w:rFonts w:ascii="Arial" w:hAnsi="Arial" w:cs="Arial"/>
          <w:sz w:val="24"/>
          <w:szCs w:val="24"/>
          <w:shd w:val="clear" w:color="auto" w:fill="F5F5F5"/>
        </w:rPr>
        <w:t>Regulatory Improvement Programme, which was launched following a self-referral to the Regulator of Social Housing in October 2024 and a subsequent C3 regulatory judgement in April 2025. The judgement acknowledged our proactive approach, the clarity with which we identified service failings, and the progress made since the referral and inspection</w:t>
      </w:r>
      <w:r w:rsidR="007919BB" w:rsidRPr="00A13406">
        <w:rPr>
          <w:rFonts w:ascii="Arial" w:hAnsi="Arial" w:cs="Arial"/>
          <w:sz w:val="24"/>
          <w:szCs w:val="24"/>
          <w:shd w:val="clear" w:color="auto" w:fill="F5F5F5"/>
        </w:rPr>
        <w:t>.</w:t>
      </w:r>
      <w:r w:rsidR="67AD407D" w:rsidRPr="00A13406">
        <w:rPr>
          <w:rFonts w:ascii="Arial" w:hAnsi="Arial" w:cs="Arial"/>
          <w:sz w:val="24"/>
          <w:szCs w:val="24"/>
          <w:shd w:val="clear" w:color="auto" w:fill="F5F5F5"/>
        </w:rPr>
        <w:t xml:space="preserve"> The RSH also acknowledged “</w:t>
      </w:r>
      <w:r w:rsidR="67AD407D" w:rsidRPr="00A13406">
        <w:rPr>
          <w:rFonts w:ascii="Arial" w:eastAsia="Arial" w:hAnsi="Arial" w:cs="Arial"/>
          <w:sz w:val="24"/>
          <w:szCs w:val="24"/>
        </w:rPr>
        <w:t xml:space="preserve">there is positive evidence of progress being made in some areas </w:t>
      </w:r>
      <w:r w:rsidR="67AD407D" w:rsidRPr="00A13406">
        <w:rPr>
          <w:rFonts w:ascii="Arial" w:eastAsia="Arial" w:hAnsi="Arial" w:cs="Arial"/>
          <w:sz w:val="24"/>
          <w:szCs w:val="24"/>
        </w:rPr>
        <w:lastRenderedPageBreak/>
        <w:t>and we have assurance that there is strong corporate commitment to ensuring improved outcomes for tenants”.</w:t>
      </w:r>
    </w:p>
    <w:p w14:paraId="1A7FF1C6" w14:textId="77777777" w:rsidR="007919BB" w:rsidRPr="00A13406" w:rsidRDefault="007919BB" w:rsidP="007832E2">
      <w:pPr>
        <w:shd w:val="clear" w:color="auto" w:fill="FFFFFF" w:themeFill="background1"/>
        <w:spacing w:after="0" w:line="240" w:lineRule="auto"/>
        <w:rPr>
          <w:rFonts w:ascii="Arial" w:hAnsi="Arial" w:cs="Arial"/>
          <w:sz w:val="24"/>
          <w:szCs w:val="24"/>
          <w:shd w:val="clear" w:color="auto" w:fill="F5F5F5"/>
        </w:rPr>
      </w:pPr>
    </w:p>
    <w:p w14:paraId="31DB3FBD" w14:textId="6D4F691A" w:rsidR="00007AB0" w:rsidRPr="00A13406" w:rsidRDefault="00D41E34" w:rsidP="007832E2">
      <w:pPr>
        <w:shd w:val="clear" w:color="auto" w:fill="FFFFFF" w:themeFill="background1"/>
        <w:spacing w:after="0" w:line="240" w:lineRule="auto"/>
        <w:rPr>
          <w:rFonts w:ascii="Arial" w:hAnsi="Arial" w:cs="Arial"/>
          <w:sz w:val="24"/>
          <w:szCs w:val="24"/>
          <w:shd w:val="clear" w:color="auto" w:fill="F5F5F5"/>
        </w:rPr>
      </w:pPr>
      <w:r w:rsidRPr="00A13406">
        <w:rPr>
          <w:rFonts w:ascii="Arial" w:hAnsi="Arial" w:cs="Arial"/>
          <w:sz w:val="24"/>
          <w:szCs w:val="24"/>
          <w:shd w:val="clear" w:color="auto" w:fill="F5F5F5"/>
        </w:rPr>
        <w:t>Crucially, we are using complaints not simply as a measure of performance, but as a vital source of insight to drive meaningful, sustained service improvement. By strengthening accountability, improving communication, and embedding learning across services, we are committed to rebuilding resident confidence and ensuring that every complaint leads to better outcomes.</w:t>
      </w:r>
    </w:p>
    <w:p w14:paraId="5BAB53CB" w14:textId="77777777" w:rsidR="00611476" w:rsidRDefault="00611476" w:rsidP="007832E2">
      <w:pPr>
        <w:shd w:val="clear" w:color="auto" w:fill="FFFFFF" w:themeFill="background1"/>
        <w:spacing w:after="0" w:line="240" w:lineRule="auto"/>
        <w:rPr>
          <w:rFonts w:ascii="Arial" w:hAnsi="Arial" w:cs="Arial"/>
          <w:color w:val="424242"/>
          <w:sz w:val="24"/>
          <w:szCs w:val="24"/>
          <w:shd w:val="clear" w:color="auto" w:fill="F5F5F5"/>
        </w:rPr>
      </w:pPr>
    </w:p>
    <w:p w14:paraId="49BEFE56" w14:textId="3C6AA6CA" w:rsidR="00611476" w:rsidRPr="003A5BF9" w:rsidRDefault="00CE5A70" w:rsidP="003A5BF9">
      <w:pPr>
        <w:pStyle w:val="Heading2"/>
        <w:rPr>
          <w:color w:val="374C80" w:themeColor="accent1" w:themeShade="BF"/>
        </w:rPr>
      </w:pPr>
      <w:bookmarkStart w:id="64" w:name="_Toc241763865"/>
      <w:r w:rsidRPr="003A5BF9">
        <w:rPr>
          <w:color w:val="374C80" w:themeColor="accent1" w:themeShade="BF"/>
        </w:rPr>
        <w:t>What</w:t>
      </w:r>
      <w:r w:rsidR="003A5BF9" w:rsidRPr="003A5BF9">
        <w:rPr>
          <w:color w:val="374C80" w:themeColor="accent1" w:themeShade="BF"/>
        </w:rPr>
        <w:t>’s</w:t>
      </w:r>
      <w:r w:rsidRPr="003A5BF9">
        <w:rPr>
          <w:color w:val="374C80" w:themeColor="accent1" w:themeShade="BF"/>
        </w:rPr>
        <w:t xml:space="preserve"> Next</w:t>
      </w:r>
      <w:bookmarkEnd w:id="64"/>
      <w:r w:rsidRPr="003A5BF9">
        <w:rPr>
          <w:color w:val="374C80" w:themeColor="accent1" w:themeShade="BF"/>
        </w:rPr>
        <w:t xml:space="preserve"> </w:t>
      </w:r>
    </w:p>
    <w:p w14:paraId="24974EC4" w14:textId="77777777" w:rsidR="00611476" w:rsidRPr="00D41E34" w:rsidRDefault="00611476" w:rsidP="007832E2">
      <w:pPr>
        <w:shd w:val="clear" w:color="auto" w:fill="FFFFFF" w:themeFill="background1"/>
        <w:spacing w:after="0" w:line="240" w:lineRule="auto"/>
        <w:rPr>
          <w:rFonts w:ascii="Arial" w:hAnsi="Arial" w:cs="Arial"/>
          <w:sz w:val="24"/>
          <w:szCs w:val="24"/>
        </w:rPr>
      </w:pPr>
    </w:p>
    <w:p w14:paraId="7609E8A7" w14:textId="194612DD" w:rsidR="00BF7587" w:rsidRDefault="00611476" w:rsidP="007832E2">
      <w:pPr>
        <w:shd w:val="clear" w:color="auto" w:fill="FFFFFF" w:themeFill="background1"/>
        <w:rPr>
          <w:rFonts w:ascii="Arial" w:hAnsi="Arial" w:cs="Arial"/>
          <w:sz w:val="24"/>
          <w:szCs w:val="24"/>
        </w:rPr>
      </w:pPr>
      <w:r w:rsidRPr="00770359">
        <w:rPr>
          <w:rFonts w:ascii="Arial" w:hAnsi="Arial" w:cs="Arial"/>
          <w:sz w:val="24"/>
          <w:szCs w:val="24"/>
        </w:rPr>
        <w:t xml:space="preserve">Over the coming year, we will implement </w:t>
      </w:r>
      <w:r w:rsidR="00CE5A70" w:rsidRPr="00770359">
        <w:rPr>
          <w:rFonts w:ascii="Arial" w:hAnsi="Arial" w:cs="Arial"/>
          <w:sz w:val="24"/>
          <w:szCs w:val="24"/>
        </w:rPr>
        <w:t xml:space="preserve">our </w:t>
      </w:r>
      <w:r w:rsidRPr="00770359">
        <w:rPr>
          <w:rFonts w:ascii="Arial" w:hAnsi="Arial" w:cs="Arial"/>
          <w:sz w:val="24"/>
          <w:szCs w:val="24"/>
        </w:rPr>
        <w:t xml:space="preserve">structured </w:t>
      </w:r>
      <w:r w:rsidR="00770359">
        <w:rPr>
          <w:rFonts w:ascii="Arial" w:hAnsi="Arial" w:cs="Arial"/>
          <w:sz w:val="24"/>
          <w:szCs w:val="24"/>
        </w:rPr>
        <w:t>service</w:t>
      </w:r>
      <w:r w:rsidRPr="00770359">
        <w:rPr>
          <w:rFonts w:ascii="Arial" w:hAnsi="Arial" w:cs="Arial"/>
          <w:sz w:val="24"/>
          <w:szCs w:val="24"/>
        </w:rPr>
        <w:t xml:space="preserve"> plan, including</w:t>
      </w:r>
      <w:r w:rsidR="3A354EF3" w:rsidRPr="214F3C40">
        <w:rPr>
          <w:rFonts w:ascii="Arial" w:hAnsi="Arial" w:cs="Arial"/>
          <w:sz w:val="24"/>
          <w:szCs w:val="24"/>
        </w:rPr>
        <w:t>:</w:t>
      </w:r>
      <w:r w:rsidRPr="00770359">
        <w:rPr>
          <w:rFonts w:ascii="Arial" w:hAnsi="Arial" w:cs="Arial"/>
          <w:sz w:val="24"/>
          <w:szCs w:val="24"/>
        </w:rPr>
        <w:t xml:space="preserve"> </w:t>
      </w:r>
    </w:p>
    <w:tbl>
      <w:tblPr>
        <w:tblStyle w:val="GridTable1Light-Accent1"/>
        <w:tblW w:w="0" w:type="auto"/>
        <w:tblLook w:val="04A0" w:firstRow="1" w:lastRow="0" w:firstColumn="1" w:lastColumn="0" w:noHBand="0" w:noVBand="1"/>
      </w:tblPr>
      <w:tblGrid>
        <w:gridCol w:w="4143"/>
        <w:gridCol w:w="2736"/>
        <w:gridCol w:w="1734"/>
      </w:tblGrid>
      <w:tr w:rsidR="006D7A9B" w:rsidRPr="006D7A9B" w14:paraId="0FC6A9E5" w14:textId="77777777">
        <w:trPr>
          <w:cnfStyle w:val="100000000000" w:firstRow="1" w:lastRow="0" w:firstColumn="0" w:lastColumn="0" w:oddVBand="0" w:evenVBand="0" w:oddHBand="0"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4390" w:type="dxa"/>
          </w:tcPr>
          <w:p w14:paraId="0D0AEB8C" w14:textId="77777777" w:rsidR="006D7A9B" w:rsidRPr="006D7A9B" w:rsidRDefault="006D7A9B">
            <w:pPr>
              <w:shd w:val="clear" w:color="auto" w:fill="FFFFFF" w:themeFill="background1"/>
              <w:rPr>
                <w:rFonts w:ascii="Arial" w:hAnsi="Arial" w:cs="Arial"/>
                <w:b w:val="0"/>
                <w:bCs w:val="0"/>
                <w:sz w:val="18"/>
                <w:szCs w:val="18"/>
                <w:lang w:val="en-US"/>
              </w:rPr>
            </w:pPr>
            <w:r w:rsidRPr="006D7A9B">
              <w:rPr>
                <w:rFonts w:ascii="Arial" w:hAnsi="Arial" w:cs="Arial"/>
                <w:b w:val="0"/>
                <w:bCs w:val="0"/>
                <w:sz w:val="18"/>
                <w:szCs w:val="18"/>
                <w:lang w:val="en-US"/>
              </w:rPr>
              <w:t xml:space="preserve">Improvement Area </w:t>
            </w:r>
          </w:p>
        </w:tc>
        <w:tc>
          <w:tcPr>
            <w:tcW w:w="2835" w:type="dxa"/>
          </w:tcPr>
          <w:p w14:paraId="76FB0790" w14:textId="77777777" w:rsidR="006D7A9B" w:rsidRPr="006D7A9B" w:rsidRDefault="006D7A9B">
            <w:pPr>
              <w:cnfStyle w:val="100000000000" w:firstRow="1" w:lastRow="0" w:firstColumn="0" w:lastColumn="0" w:oddVBand="0" w:evenVBand="0" w:oddHBand="0" w:evenHBand="0" w:firstRowFirstColumn="0" w:firstRowLastColumn="0" w:lastRowFirstColumn="0" w:lastRowLastColumn="0"/>
              <w:rPr>
                <w:rFonts w:ascii="Arial" w:hAnsi="Arial" w:cs="Arial"/>
                <w:b w:val="0"/>
                <w:bCs w:val="0"/>
                <w:sz w:val="18"/>
                <w:szCs w:val="18"/>
              </w:rPr>
            </w:pPr>
            <w:r w:rsidRPr="006D7A9B">
              <w:rPr>
                <w:rFonts w:ascii="Arial" w:hAnsi="Arial" w:cs="Arial"/>
                <w:b w:val="0"/>
                <w:bCs w:val="0"/>
                <w:sz w:val="18"/>
                <w:szCs w:val="18"/>
              </w:rPr>
              <w:t xml:space="preserve">Key deliverables </w:t>
            </w:r>
          </w:p>
        </w:tc>
        <w:tc>
          <w:tcPr>
            <w:tcW w:w="1791" w:type="dxa"/>
          </w:tcPr>
          <w:p w14:paraId="175E17E0" w14:textId="77777777" w:rsidR="006D7A9B" w:rsidRPr="006D7A9B" w:rsidRDefault="006D7A9B">
            <w:pPr>
              <w:cnfStyle w:val="100000000000" w:firstRow="1" w:lastRow="0" w:firstColumn="0" w:lastColumn="0" w:oddVBand="0" w:evenVBand="0" w:oddHBand="0" w:evenHBand="0" w:firstRowFirstColumn="0" w:firstRowLastColumn="0" w:lastRowFirstColumn="0" w:lastRowLastColumn="0"/>
              <w:rPr>
                <w:rFonts w:ascii="Arial" w:hAnsi="Arial" w:cs="Arial"/>
                <w:b w:val="0"/>
                <w:bCs w:val="0"/>
                <w:sz w:val="18"/>
                <w:szCs w:val="18"/>
              </w:rPr>
            </w:pPr>
            <w:r w:rsidRPr="006D7A9B">
              <w:rPr>
                <w:rFonts w:ascii="Arial" w:hAnsi="Arial" w:cs="Arial"/>
                <w:b w:val="0"/>
                <w:bCs w:val="0"/>
                <w:sz w:val="18"/>
                <w:szCs w:val="18"/>
              </w:rPr>
              <w:t xml:space="preserve">Timeline </w:t>
            </w:r>
          </w:p>
        </w:tc>
      </w:tr>
      <w:tr w:rsidR="006D7A9B" w:rsidRPr="006D7A9B" w14:paraId="3C3E411F" w14:textId="77777777">
        <w:tc>
          <w:tcPr>
            <w:cnfStyle w:val="001000000000" w:firstRow="0" w:lastRow="0" w:firstColumn="1" w:lastColumn="0" w:oddVBand="0" w:evenVBand="0" w:oddHBand="0" w:evenHBand="0" w:firstRowFirstColumn="0" w:firstRowLastColumn="0" w:lastRowFirstColumn="0" w:lastRowLastColumn="0"/>
            <w:tcW w:w="4390" w:type="dxa"/>
          </w:tcPr>
          <w:p w14:paraId="53706E89" w14:textId="4DBE6E0A" w:rsidR="006D7A9B" w:rsidRPr="006D7A9B" w:rsidRDefault="006D7A9B">
            <w:pPr>
              <w:shd w:val="clear" w:color="auto" w:fill="FFFFFF" w:themeFill="background1"/>
              <w:rPr>
                <w:rFonts w:ascii="Arial" w:hAnsi="Arial" w:cs="Arial"/>
                <w:b w:val="0"/>
                <w:bCs w:val="0"/>
                <w:sz w:val="18"/>
                <w:szCs w:val="18"/>
                <w:lang w:val="en-US"/>
              </w:rPr>
            </w:pPr>
            <w:r w:rsidRPr="006D7A9B">
              <w:rPr>
                <w:rFonts w:ascii="Arial" w:hAnsi="Arial" w:cs="Arial"/>
                <w:b w:val="0"/>
                <w:bCs w:val="0"/>
                <w:sz w:val="18"/>
                <w:szCs w:val="18"/>
              </w:rPr>
              <w:t>Improvement to our approach to redress</w:t>
            </w:r>
            <w:r w:rsidR="00FC53A2">
              <w:rPr>
                <w:rFonts w:ascii="Arial" w:hAnsi="Arial" w:cs="Arial"/>
                <w:b w:val="0"/>
                <w:bCs w:val="0"/>
                <w:sz w:val="18"/>
                <w:szCs w:val="18"/>
              </w:rPr>
              <w:t>,</w:t>
            </w:r>
            <w:r w:rsidRPr="006D7A9B">
              <w:rPr>
                <w:rFonts w:ascii="Arial" w:hAnsi="Arial" w:cs="Arial"/>
                <w:b w:val="0"/>
                <w:bCs w:val="0"/>
                <w:sz w:val="18"/>
                <w:szCs w:val="18"/>
              </w:rPr>
              <w:t xml:space="preserve"> and the progression of payments</w:t>
            </w:r>
          </w:p>
        </w:tc>
        <w:tc>
          <w:tcPr>
            <w:tcW w:w="2835" w:type="dxa"/>
          </w:tcPr>
          <w:p w14:paraId="1B4D6E64" w14:textId="77777777" w:rsidR="006D7A9B" w:rsidRPr="006D7A9B" w:rsidRDefault="006D7A9B">
            <w:pPr>
              <w:cnfStyle w:val="000000000000" w:firstRow="0" w:lastRow="0" w:firstColumn="0" w:lastColumn="0" w:oddVBand="0" w:evenVBand="0" w:oddHBand="0" w:evenHBand="0" w:firstRowFirstColumn="0" w:firstRowLastColumn="0" w:lastRowFirstColumn="0" w:lastRowLastColumn="0"/>
              <w:rPr>
                <w:rFonts w:ascii="Arial" w:hAnsi="Arial" w:cs="Arial"/>
                <w:sz w:val="18"/>
                <w:szCs w:val="18"/>
              </w:rPr>
            </w:pPr>
            <w:r w:rsidRPr="006D7A9B">
              <w:rPr>
                <w:rFonts w:ascii="Arial" w:eastAsia="Times New Roman" w:hAnsi="Arial" w:cs="Arial"/>
                <w:kern w:val="0"/>
                <w:sz w:val="18"/>
                <w:szCs w:val="18"/>
                <w:lang w:eastAsia="en-GB"/>
                <w14:ligatures w14:val="none"/>
              </w:rPr>
              <w:t xml:space="preserve">Timely and streamlined payments to residents, aligned with Housing Ombudsman </w:t>
            </w:r>
            <w:r w:rsidRPr="006D7A9B">
              <w:rPr>
                <w:rFonts w:ascii="Arial" w:eastAsia="Times New Roman" w:hAnsi="Arial" w:cs="Arial"/>
                <w:sz w:val="18"/>
                <w:szCs w:val="18"/>
              </w:rPr>
              <w:t>O</w:t>
            </w:r>
            <w:r w:rsidRPr="006D7A9B">
              <w:rPr>
                <w:rFonts w:ascii="Arial" w:eastAsia="Times New Roman" w:hAnsi="Arial" w:cs="Arial"/>
                <w:kern w:val="0"/>
                <w:sz w:val="18"/>
                <w:szCs w:val="18"/>
                <w:lang w:eastAsia="en-GB"/>
                <w14:ligatures w14:val="none"/>
              </w:rPr>
              <w:t>rders. Clear progression</w:t>
            </w:r>
            <w:r w:rsidRPr="006D7A9B">
              <w:rPr>
                <w:rFonts w:ascii="Arial" w:eastAsia="Times New Roman" w:hAnsi="Arial" w:cs="Arial"/>
                <w:sz w:val="18"/>
                <w:szCs w:val="18"/>
              </w:rPr>
              <w:t xml:space="preserve">, </w:t>
            </w:r>
            <w:r w:rsidRPr="006D7A9B">
              <w:rPr>
                <w:rFonts w:ascii="Arial" w:eastAsia="Times New Roman" w:hAnsi="Arial" w:cs="Arial"/>
                <w:kern w:val="0"/>
                <w:sz w:val="18"/>
                <w:szCs w:val="18"/>
                <w:lang w:eastAsia="en-GB"/>
                <w14:ligatures w14:val="none"/>
              </w:rPr>
              <w:t>tracking for</w:t>
            </w:r>
            <w:r w:rsidRPr="006D7A9B">
              <w:rPr>
                <w:rFonts w:ascii="Arial" w:eastAsia="Times New Roman" w:hAnsi="Arial" w:cs="Arial"/>
                <w:sz w:val="18"/>
                <w:szCs w:val="18"/>
              </w:rPr>
              <w:t xml:space="preserve"> each stage of the payment process.</w:t>
            </w:r>
          </w:p>
        </w:tc>
        <w:tc>
          <w:tcPr>
            <w:tcW w:w="1791" w:type="dxa"/>
          </w:tcPr>
          <w:p w14:paraId="0490A608" w14:textId="77777777" w:rsidR="006D7A9B" w:rsidRPr="006D7A9B" w:rsidRDefault="006D7A9B">
            <w:pPr>
              <w:cnfStyle w:val="000000000000" w:firstRow="0" w:lastRow="0" w:firstColumn="0" w:lastColumn="0" w:oddVBand="0" w:evenVBand="0" w:oddHBand="0" w:evenHBand="0" w:firstRowFirstColumn="0" w:firstRowLastColumn="0" w:lastRowFirstColumn="0" w:lastRowLastColumn="0"/>
              <w:rPr>
                <w:rFonts w:ascii="Arial" w:hAnsi="Arial" w:cs="Arial"/>
                <w:sz w:val="18"/>
                <w:szCs w:val="18"/>
              </w:rPr>
            </w:pPr>
            <w:r w:rsidRPr="006D7A9B">
              <w:rPr>
                <w:rFonts w:ascii="Arial" w:hAnsi="Arial" w:cs="Arial"/>
                <w:sz w:val="18"/>
                <w:szCs w:val="18"/>
              </w:rPr>
              <w:t>December 2026</w:t>
            </w:r>
          </w:p>
        </w:tc>
      </w:tr>
      <w:tr w:rsidR="006D7A9B" w:rsidRPr="006D7A9B" w14:paraId="2A3F8570" w14:textId="77777777">
        <w:tc>
          <w:tcPr>
            <w:cnfStyle w:val="001000000000" w:firstRow="0" w:lastRow="0" w:firstColumn="1" w:lastColumn="0" w:oddVBand="0" w:evenVBand="0" w:oddHBand="0" w:evenHBand="0" w:firstRowFirstColumn="0" w:firstRowLastColumn="0" w:lastRowFirstColumn="0" w:lastRowLastColumn="0"/>
            <w:tcW w:w="4390" w:type="dxa"/>
          </w:tcPr>
          <w:p w14:paraId="3B550F4A" w14:textId="77777777" w:rsidR="006D7A9B" w:rsidRPr="006D7A9B" w:rsidRDefault="006D7A9B">
            <w:pPr>
              <w:rPr>
                <w:rFonts w:ascii="Arial" w:hAnsi="Arial" w:cs="Arial"/>
                <w:b w:val="0"/>
                <w:bCs w:val="0"/>
                <w:sz w:val="18"/>
                <w:szCs w:val="18"/>
              </w:rPr>
            </w:pPr>
            <w:r w:rsidRPr="006D7A9B">
              <w:rPr>
                <w:rFonts w:ascii="Arial" w:hAnsi="Arial" w:cs="Arial"/>
                <w:b w:val="0"/>
                <w:bCs w:val="0"/>
                <w:sz w:val="18"/>
                <w:szCs w:val="18"/>
              </w:rPr>
              <w:t>Full</w:t>
            </w:r>
            <w:r w:rsidRPr="006D7A9B">
              <w:rPr>
                <w:rFonts w:ascii="Arial" w:eastAsia="Calibri" w:hAnsi="Arial" w:cs="Arial"/>
                <w:b w:val="0"/>
                <w:bCs w:val="0"/>
                <w:kern w:val="0"/>
                <w:sz w:val="18"/>
                <w:szCs w:val="18"/>
                <w:lang w:eastAsia="en-GB"/>
                <w14:ligatures w14:val="none"/>
              </w:rPr>
              <w:t xml:space="preserve"> compliance to the Housing Ombudsman code and local policy</w:t>
            </w:r>
          </w:p>
        </w:tc>
        <w:tc>
          <w:tcPr>
            <w:tcW w:w="2835" w:type="dxa"/>
          </w:tcPr>
          <w:p w14:paraId="4938593B" w14:textId="77777777" w:rsidR="006D7A9B" w:rsidRPr="006D7A9B" w:rsidRDefault="006D7A9B">
            <w:pPr>
              <w:cnfStyle w:val="000000000000" w:firstRow="0" w:lastRow="0" w:firstColumn="0" w:lastColumn="0" w:oddVBand="0" w:evenVBand="0" w:oddHBand="0" w:evenHBand="0" w:firstRowFirstColumn="0" w:firstRowLastColumn="0" w:lastRowFirstColumn="0" w:lastRowLastColumn="0"/>
              <w:rPr>
                <w:rFonts w:ascii="Arial" w:hAnsi="Arial" w:cs="Arial"/>
                <w:sz w:val="18"/>
                <w:szCs w:val="18"/>
              </w:rPr>
            </w:pPr>
            <w:r w:rsidRPr="006D7A9B">
              <w:rPr>
                <w:rFonts w:ascii="Arial" w:eastAsia="Times New Roman" w:hAnsi="Arial" w:cs="Arial"/>
                <w:kern w:val="0"/>
                <w:sz w:val="18"/>
                <w:szCs w:val="18"/>
                <w:lang w:eastAsia="en-GB"/>
                <w14:ligatures w14:val="none"/>
              </w:rPr>
              <w:t xml:space="preserve">Full compliance at all complaint stages. Staff fully trained in complaint handling. Clear, consistent communication to residents with defined outcomes and resolutions </w:t>
            </w:r>
            <w:r w:rsidRPr="006D7A9B">
              <w:rPr>
                <w:rFonts w:ascii="Arial" w:eastAsia="Times New Roman" w:hAnsi="Arial" w:cs="Arial"/>
                <w:sz w:val="18"/>
                <w:szCs w:val="18"/>
              </w:rPr>
              <w:t>to the issues raised.</w:t>
            </w:r>
          </w:p>
        </w:tc>
        <w:tc>
          <w:tcPr>
            <w:tcW w:w="1791" w:type="dxa"/>
          </w:tcPr>
          <w:p w14:paraId="11C413FD" w14:textId="16CCEFEE" w:rsidR="006D7A9B" w:rsidRPr="006D7A9B" w:rsidRDefault="006D7A9B">
            <w:pPr>
              <w:cnfStyle w:val="000000000000" w:firstRow="0" w:lastRow="0" w:firstColumn="0" w:lastColumn="0" w:oddVBand="0" w:evenVBand="0" w:oddHBand="0" w:evenHBand="0" w:firstRowFirstColumn="0" w:firstRowLastColumn="0" w:lastRowFirstColumn="0" w:lastRowLastColumn="0"/>
              <w:rPr>
                <w:rFonts w:ascii="Arial" w:hAnsi="Arial" w:cs="Arial"/>
                <w:sz w:val="18"/>
                <w:szCs w:val="18"/>
              </w:rPr>
            </w:pPr>
            <w:r w:rsidRPr="006D7A9B">
              <w:rPr>
                <w:rFonts w:ascii="Arial" w:hAnsi="Arial" w:cs="Arial"/>
                <w:sz w:val="18"/>
                <w:szCs w:val="18"/>
              </w:rPr>
              <w:t>September 2</w:t>
            </w:r>
            <w:r w:rsidR="000B09C0">
              <w:rPr>
                <w:rFonts w:ascii="Arial" w:hAnsi="Arial" w:cs="Arial"/>
                <w:sz w:val="18"/>
                <w:szCs w:val="18"/>
              </w:rPr>
              <w:t>0</w:t>
            </w:r>
            <w:r w:rsidRPr="006D7A9B">
              <w:rPr>
                <w:rFonts w:ascii="Arial" w:hAnsi="Arial" w:cs="Arial"/>
                <w:sz w:val="18"/>
                <w:szCs w:val="18"/>
              </w:rPr>
              <w:t>26</w:t>
            </w:r>
          </w:p>
        </w:tc>
      </w:tr>
      <w:tr w:rsidR="006D7A9B" w:rsidRPr="006D7A9B" w14:paraId="0F1EFFB1" w14:textId="77777777">
        <w:tc>
          <w:tcPr>
            <w:cnfStyle w:val="001000000000" w:firstRow="0" w:lastRow="0" w:firstColumn="1" w:lastColumn="0" w:oddVBand="0" w:evenVBand="0" w:oddHBand="0" w:evenHBand="0" w:firstRowFirstColumn="0" w:firstRowLastColumn="0" w:lastRowFirstColumn="0" w:lastRowLastColumn="0"/>
            <w:tcW w:w="4390" w:type="dxa"/>
          </w:tcPr>
          <w:p w14:paraId="61EED9D3" w14:textId="77777777" w:rsidR="006D7A9B" w:rsidRPr="006D7A9B" w:rsidRDefault="006D7A9B">
            <w:pPr>
              <w:shd w:val="clear" w:color="auto" w:fill="FFFFFF" w:themeFill="background1"/>
              <w:rPr>
                <w:rFonts w:ascii="Arial" w:hAnsi="Arial" w:cs="Arial"/>
                <w:b w:val="0"/>
                <w:bCs w:val="0"/>
                <w:sz w:val="18"/>
                <w:szCs w:val="18"/>
                <w:lang w:val="en-US"/>
              </w:rPr>
            </w:pPr>
            <w:r w:rsidRPr="006D7A9B">
              <w:rPr>
                <w:rFonts w:ascii="Arial" w:hAnsi="Arial" w:cs="Arial"/>
                <w:b w:val="0"/>
                <w:bCs w:val="0"/>
                <w:sz w:val="18"/>
                <w:szCs w:val="18"/>
              </w:rPr>
              <w:t>Quarterly complaints performance reviews</w:t>
            </w:r>
          </w:p>
        </w:tc>
        <w:tc>
          <w:tcPr>
            <w:tcW w:w="2835" w:type="dxa"/>
          </w:tcPr>
          <w:p w14:paraId="23276013" w14:textId="77777777" w:rsidR="006D7A9B" w:rsidRPr="006D7A9B" w:rsidRDefault="006D7A9B">
            <w:pPr>
              <w:cnfStyle w:val="000000000000" w:firstRow="0" w:lastRow="0" w:firstColumn="0" w:lastColumn="0" w:oddVBand="0" w:evenVBand="0" w:oddHBand="0" w:evenHBand="0" w:firstRowFirstColumn="0" w:firstRowLastColumn="0" w:lastRowFirstColumn="0" w:lastRowLastColumn="0"/>
              <w:rPr>
                <w:rFonts w:ascii="Arial" w:hAnsi="Arial" w:cs="Arial"/>
                <w:sz w:val="18"/>
                <w:szCs w:val="18"/>
              </w:rPr>
            </w:pPr>
            <w:r w:rsidRPr="006D7A9B">
              <w:rPr>
                <w:rFonts w:ascii="Arial" w:eastAsia="Times New Roman" w:hAnsi="Arial" w:cs="Arial"/>
                <w:kern w:val="0"/>
                <w:sz w:val="18"/>
                <w:szCs w:val="18"/>
                <w:lang w:eastAsia="en-GB"/>
                <w14:ligatures w14:val="none"/>
              </w:rPr>
              <w:t>Comprehensive performance reporting covering all complaint stages, trends, outcomes, and learning points to drive service improvement.</w:t>
            </w:r>
          </w:p>
        </w:tc>
        <w:tc>
          <w:tcPr>
            <w:tcW w:w="1791" w:type="dxa"/>
          </w:tcPr>
          <w:p w14:paraId="389D8C60" w14:textId="77777777" w:rsidR="006D7A9B" w:rsidRPr="006D7A9B" w:rsidRDefault="006D7A9B">
            <w:pPr>
              <w:cnfStyle w:val="000000000000" w:firstRow="0" w:lastRow="0" w:firstColumn="0" w:lastColumn="0" w:oddVBand="0" w:evenVBand="0" w:oddHBand="0" w:evenHBand="0" w:firstRowFirstColumn="0" w:firstRowLastColumn="0" w:lastRowFirstColumn="0" w:lastRowLastColumn="0"/>
              <w:rPr>
                <w:rFonts w:ascii="Arial" w:hAnsi="Arial" w:cs="Arial"/>
                <w:sz w:val="18"/>
                <w:szCs w:val="18"/>
              </w:rPr>
            </w:pPr>
            <w:r w:rsidRPr="006D7A9B">
              <w:rPr>
                <w:rFonts w:ascii="Arial" w:hAnsi="Arial" w:cs="Arial"/>
                <w:sz w:val="18"/>
                <w:szCs w:val="18"/>
              </w:rPr>
              <w:t>July 2026 (and ongoing quarterly)</w:t>
            </w:r>
          </w:p>
        </w:tc>
      </w:tr>
      <w:tr w:rsidR="006D7A9B" w:rsidRPr="006D7A9B" w14:paraId="70301FDA" w14:textId="77777777">
        <w:tc>
          <w:tcPr>
            <w:cnfStyle w:val="001000000000" w:firstRow="0" w:lastRow="0" w:firstColumn="1" w:lastColumn="0" w:oddVBand="0" w:evenVBand="0" w:oddHBand="0" w:evenHBand="0" w:firstRowFirstColumn="0" w:firstRowLastColumn="0" w:lastRowFirstColumn="0" w:lastRowLastColumn="0"/>
            <w:tcW w:w="4390" w:type="dxa"/>
          </w:tcPr>
          <w:p w14:paraId="3343E159" w14:textId="16C82C96" w:rsidR="006D7A9B" w:rsidRPr="006D7A9B" w:rsidRDefault="006D7A9B">
            <w:pPr>
              <w:shd w:val="clear" w:color="auto" w:fill="FFFFFF" w:themeFill="background1"/>
              <w:rPr>
                <w:rFonts w:ascii="Arial" w:hAnsi="Arial" w:cs="Arial"/>
                <w:b w:val="0"/>
                <w:bCs w:val="0"/>
                <w:sz w:val="18"/>
                <w:szCs w:val="18"/>
                <w:lang w:val="en-US"/>
              </w:rPr>
            </w:pPr>
            <w:r w:rsidRPr="006D7A9B">
              <w:rPr>
                <w:rFonts w:ascii="Arial" w:eastAsia="Calibri" w:hAnsi="Arial" w:cs="Arial"/>
                <w:b w:val="0"/>
                <w:bCs w:val="0"/>
                <w:kern w:val="0"/>
                <w:sz w:val="18"/>
                <w:szCs w:val="18"/>
                <w:lang w:eastAsia="en-GB"/>
                <w14:ligatures w14:val="none"/>
              </w:rPr>
              <w:t>Targeted service improvement actions in high-risk areas</w:t>
            </w:r>
          </w:p>
        </w:tc>
        <w:tc>
          <w:tcPr>
            <w:tcW w:w="2835" w:type="dxa"/>
          </w:tcPr>
          <w:p w14:paraId="4E28E813" w14:textId="77777777" w:rsidR="006D7A9B" w:rsidRPr="006D7A9B" w:rsidRDefault="006D7A9B">
            <w:pPr>
              <w:cnfStyle w:val="000000000000" w:firstRow="0" w:lastRow="0" w:firstColumn="0" w:lastColumn="0" w:oddVBand="0" w:evenVBand="0" w:oddHBand="0" w:evenHBand="0" w:firstRowFirstColumn="0" w:firstRowLastColumn="0" w:lastRowFirstColumn="0" w:lastRowLastColumn="0"/>
              <w:rPr>
                <w:rFonts w:ascii="Arial" w:hAnsi="Arial" w:cs="Arial"/>
                <w:sz w:val="18"/>
                <w:szCs w:val="18"/>
              </w:rPr>
            </w:pPr>
            <w:r w:rsidRPr="006D7A9B">
              <w:rPr>
                <w:rFonts w:ascii="Arial" w:eastAsia="Times New Roman" w:hAnsi="Arial" w:cs="Arial"/>
                <w:kern w:val="0"/>
                <w:sz w:val="18"/>
                <w:szCs w:val="18"/>
                <w:lang w:eastAsia="en-GB"/>
                <w14:ligatures w14:val="none"/>
              </w:rPr>
              <w:t xml:space="preserve">Case-by-case service reviews informing service plans, contractor performance, and officer accountability. Clear expectations and measurable </w:t>
            </w:r>
            <w:r w:rsidRPr="006D7A9B">
              <w:rPr>
                <w:rFonts w:ascii="Arial" w:eastAsia="Times New Roman" w:hAnsi="Arial" w:cs="Arial"/>
                <w:sz w:val="18"/>
                <w:szCs w:val="18"/>
              </w:rPr>
              <w:t>improvement e</w:t>
            </w:r>
            <w:r w:rsidRPr="006D7A9B">
              <w:rPr>
                <w:rFonts w:ascii="Arial" w:eastAsia="Times New Roman" w:hAnsi="Arial" w:cs="Arial"/>
                <w:kern w:val="0"/>
                <w:sz w:val="18"/>
                <w:szCs w:val="18"/>
                <w:lang w:eastAsia="en-GB"/>
                <w14:ligatures w14:val="none"/>
              </w:rPr>
              <w:t>stablished.</w:t>
            </w:r>
          </w:p>
        </w:tc>
        <w:tc>
          <w:tcPr>
            <w:tcW w:w="1791" w:type="dxa"/>
          </w:tcPr>
          <w:p w14:paraId="125C0B74" w14:textId="77777777" w:rsidR="006D7A9B" w:rsidRPr="006D7A9B" w:rsidRDefault="006D7A9B">
            <w:pPr>
              <w:cnfStyle w:val="000000000000" w:firstRow="0" w:lastRow="0" w:firstColumn="0" w:lastColumn="0" w:oddVBand="0" w:evenVBand="0" w:oddHBand="0" w:evenHBand="0" w:firstRowFirstColumn="0" w:firstRowLastColumn="0" w:lastRowFirstColumn="0" w:lastRowLastColumn="0"/>
              <w:rPr>
                <w:rFonts w:ascii="Arial" w:hAnsi="Arial" w:cs="Arial"/>
                <w:sz w:val="18"/>
                <w:szCs w:val="18"/>
              </w:rPr>
            </w:pPr>
            <w:r w:rsidRPr="006D7A9B">
              <w:rPr>
                <w:rFonts w:ascii="Arial" w:hAnsi="Arial" w:cs="Arial"/>
                <w:sz w:val="18"/>
                <w:szCs w:val="18"/>
              </w:rPr>
              <w:t>October 2026</w:t>
            </w:r>
          </w:p>
        </w:tc>
      </w:tr>
      <w:tr w:rsidR="006D7A9B" w:rsidRPr="006D7A9B" w14:paraId="24DEF295" w14:textId="77777777">
        <w:tc>
          <w:tcPr>
            <w:cnfStyle w:val="001000000000" w:firstRow="0" w:lastRow="0" w:firstColumn="1" w:lastColumn="0" w:oddVBand="0" w:evenVBand="0" w:oddHBand="0" w:evenHBand="0" w:firstRowFirstColumn="0" w:firstRowLastColumn="0" w:lastRowFirstColumn="0" w:lastRowLastColumn="0"/>
            <w:tcW w:w="4390" w:type="dxa"/>
          </w:tcPr>
          <w:p w14:paraId="0142EFAD" w14:textId="18632134" w:rsidR="006D7A9B" w:rsidRPr="006D7A9B" w:rsidRDefault="006D7A9B">
            <w:pPr>
              <w:shd w:val="clear" w:color="auto" w:fill="FFFFFF" w:themeFill="background1"/>
              <w:rPr>
                <w:rFonts w:ascii="Arial" w:hAnsi="Arial" w:cs="Arial"/>
                <w:b w:val="0"/>
                <w:bCs w:val="0"/>
                <w:sz w:val="18"/>
                <w:szCs w:val="18"/>
                <w:lang w:val="en-US"/>
              </w:rPr>
            </w:pPr>
            <w:r w:rsidRPr="006D7A9B">
              <w:rPr>
                <w:rFonts w:ascii="Arial" w:eastAsia="Calibri" w:hAnsi="Arial" w:cs="Arial"/>
                <w:b w:val="0"/>
                <w:bCs w:val="0"/>
                <w:kern w:val="0"/>
                <w:sz w:val="18"/>
                <w:szCs w:val="18"/>
                <w:lang w:eastAsia="en-GB"/>
                <w14:ligatures w14:val="none"/>
              </w:rPr>
              <w:t>Enhanced monitoring of complaint themes</w:t>
            </w:r>
          </w:p>
        </w:tc>
        <w:tc>
          <w:tcPr>
            <w:tcW w:w="2835" w:type="dxa"/>
          </w:tcPr>
          <w:p w14:paraId="7FF16E86" w14:textId="77777777" w:rsidR="006D7A9B" w:rsidRPr="006D7A9B" w:rsidRDefault="006D7A9B">
            <w:pPr>
              <w:cnfStyle w:val="000000000000" w:firstRow="0" w:lastRow="0" w:firstColumn="0" w:lastColumn="0" w:oddVBand="0" w:evenVBand="0" w:oddHBand="0" w:evenHBand="0" w:firstRowFirstColumn="0" w:firstRowLastColumn="0" w:lastRowFirstColumn="0" w:lastRowLastColumn="0"/>
              <w:rPr>
                <w:rFonts w:ascii="Arial" w:hAnsi="Arial" w:cs="Arial"/>
                <w:sz w:val="18"/>
                <w:szCs w:val="18"/>
              </w:rPr>
            </w:pPr>
            <w:r w:rsidRPr="006D7A9B">
              <w:rPr>
                <w:rFonts w:ascii="Arial" w:eastAsia="Times New Roman" w:hAnsi="Arial" w:cs="Arial"/>
                <w:kern w:val="0"/>
                <w:sz w:val="18"/>
                <w:szCs w:val="18"/>
                <w:lang w:eastAsia="en-GB"/>
                <w14:ligatures w14:val="none"/>
              </w:rPr>
              <w:t>Monthly “lessons learned” reviews by HMCT, with insights escalated to Heads of Service and embedded into service improvements.</w:t>
            </w:r>
          </w:p>
        </w:tc>
        <w:tc>
          <w:tcPr>
            <w:tcW w:w="1791" w:type="dxa"/>
          </w:tcPr>
          <w:p w14:paraId="6C2A111A" w14:textId="77777777" w:rsidR="006D7A9B" w:rsidRPr="006D7A9B" w:rsidRDefault="006D7A9B">
            <w:pPr>
              <w:cnfStyle w:val="000000000000" w:firstRow="0" w:lastRow="0" w:firstColumn="0" w:lastColumn="0" w:oddVBand="0" w:evenVBand="0" w:oddHBand="0" w:evenHBand="0" w:firstRowFirstColumn="0" w:firstRowLastColumn="0" w:lastRowFirstColumn="0" w:lastRowLastColumn="0"/>
              <w:rPr>
                <w:rFonts w:ascii="Arial" w:hAnsi="Arial" w:cs="Arial"/>
                <w:sz w:val="18"/>
                <w:szCs w:val="18"/>
              </w:rPr>
            </w:pPr>
            <w:r w:rsidRPr="006D7A9B">
              <w:rPr>
                <w:rFonts w:ascii="Arial" w:hAnsi="Arial" w:cs="Arial"/>
                <w:sz w:val="18"/>
                <w:szCs w:val="18"/>
              </w:rPr>
              <w:t xml:space="preserve">Ongoing </w:t>
            </w:r>
          </w:p>
        </w:tc>
      </w:tr>
      <w:tr w:rsidR="006D7A9B" w:rsidRPr="006D7A9B" w14:paraId="2117907F" w14:textId="77777777">
        <w:tc>
          <w:tcPr>
            <w:cnfStyle w:val="001000000000" w:firstRow="0" w:lastRow="0" w:firstColumn="1" w:lastColumn="0" w:oddVBand="0" w:evenVBand="0" w:oddHBand="0" w:evenHBand="0" w:firstRowFirstColumn="0" w:firstRowLastColumn="0" w:lastRowFirstColumn="0" w:lastRowLastColumn="0"/>
            <w:tcW w:w="4390" w:type="dxa"/>
          </w:tcPr>
          <w:p w14:paraId="180CF368" w14:textId="6F55C3E2" w:rsidR="006D7A9B" w:rsidRPr="006D7A9B" w:rsidRDefault="006D7A9B">
            <w:pPr>
              <w:rPr>
                <w:rFonts w:ascii="Arial" w:hAnsi="Arial" w:cs="Arial"/>
                <w:b w:val="0"/>
                <w:bCs w:val="0"/>
                <w:sz w:val="18"/>
                <w:szCs w:val="18"/>
              </w:rPr>
            </w:pPr>
            <w:r w:rsidRPr="006D7A9B">
              <w:rPr>
                <w:rFonts w:ascii="Arial" w:eastAsia="Calibri" w:hAnsi="Arial" w:cs="Arial"/>
                <w:b w:val="0"/>
                <w:bCs w:val="0"/>
                <w:kern w:val="0"/>
                <w:sz w:val="18"/>
                <w:szCs w:val="18"/>
                <w:lang w:eastAsia="en-GB"/>
                <w14:ligatures w14:val="none"/>
              </w:rPr>
              <w:t>Regular reporting to senior leadership and the resident scrutiny forum to ensure transparency, accountability, and measurable progress against our improvement priorities</w:t>
            </w:r>
          </w:p>
        </w:tc>
        <w:tc>
          <w:tcPr>
            <w:tcW w:w="2835" w:type="dxa"/>
          </w:tcPr>
          <w:p w14:paraId="43E295E0" w14:textId="7F731361" w:rsidR="006D7A9B" w:rsidRPr="006D7A9B" w:rsidRDefault="006D7A9B">
            <w:pPr>
              <w:cnfStyle w:val="000000000000" w:firstRow="0" w:lastRow="0" w:firstColumn="0" w:lastColumn="0" w:oddVBand="0" w:evenVBand="0" w:oddHBand="0" w:evenHBand="0" w:firstRowFirstColumn="0" w:firstRowLastColumn="0" w:lastRowFirstColumn="0" w:lastRowLastColumn="0"/>
              <w:rPr>
                <w:rFonts w:ascii="Arial" w:hAnsi="Arial" w:cs="Arial"/>
                <w:sz w:val="18"/>
                <w:szCs w:val="18"/>
              </w:rPr>
            </w:pPr>
            <w:r w:rsidRPr="006D7A9B">
              <w:rPr>
                <w:rFonts w:ascii="Arial" w:eastAsia="Times New Roman" w:hAnsi="Arial" w:cs="Arial"/>
                <w:kern w:val="0"/>
                <w:sz w:val="18"/>
                <w:szCs w:val="18"/>
                <w:lang w:eastAsia="en-GB"/>
                <w14:ligatures w14:val="none"/>
              </w:rPr>
              <w:t>Transparent, structured reporting by the H</w:t>
            </w:r>
            <w:r w:rsidRPr="006D7A9B">
              <w:rPr>
                <w:rFonts w:ascii="Arial" w:eastAsia="Times New Roman" w:hAnsi="Arial" w:cs="Arial"/>
                <w:sz w:val="18"/>
                <w:szCs w:val="18"/>
              </w:rPr>
              <w:t xml:space="preserve">MCT </w:t>
            </w:r>
            <w:r w:rsidRPr="006D7A9B">
              <w:rPr>
                <w:rFonts w:ascii="Arial" w:eastAsia="Times New Roman" w:hAnsi="Arial" w:cs="Arial"/>
                <w:kern w:val="0"/>
                <w:sz w:val="18"/>
                <w:szCs w:val="18"/>
                <w:lang w:eastAsia="en-GB"/>
                <w14:ligatures w14:val="none"/>
              </w:rPr>
              <w:t xml:space="preserve">to </w:t>
            </w:r>
            <w:r w:rsidR="009405A8">
              <w:rPr>
                <w:rFonts w:ascii="Arial" w:eastAsia="Times New Roman" w:hAnsi="Arial" w:cs="Arial"/>
                <w:kern w:val="0"/>
                <w:sz w:val="18"/>
                <w:szCs w:val="18"/>
                <w:lang w:eastAsia="en-GB"/>
                <w14:ligatures w14:val="none"/>
              </w:rPr>
              <w:t xml:space="preserve">housing </w:t>
            </w:r>
            <w:r w:rsidRPr="006D7A9B">
              <w:rPr>
                <w:rFonts w:ascii="Arial" w:eastAsia="Times New Roman" w:hAnsi="Arial" w:cs="Arial"/>
                <w:kern w:val="0"/>
                <w:sz w:val="18"/>
                <w:szCs w:val="18"/>
                <w:lang w:eastAsia="en-GB"/>
                <w14:ligatures w14:val="none"/>
              </w:rPr>
              <w:t>senior leaders, the Member responsible for complaints, and the Scrutiny Committee. Includes performance metrics and review of Severe Maladministration cases.</w:t>
            </w:r>
          </w:p>
        </w:tc>
        <w:tc>
          <w:tcPr>
            <w:tcW w:w="1791" w:type="dxa"/>
          </w:tcPr>
          <w:p w14:paraId="669C9BF2" w14:textId="77777777" w:rsidR="006D7A9B" w:rsidRPr="006D7A9B" w:rsidRDefault="006D7A9B">
            <w:pPr>
              <w:cnfStyle w:val="000000000000" w:firstRow="0" w:lastRow="0" w:firstColumn="0" w:lastColumn="0" w:oddVBand="0" w:evenVBand="0" w:oddHBand="0" w:evenHBand="0" w:firstRowFirstColumn="0" w:firstRowLastColumn="0" w:lastRowFirstColumn="0" w:lastRowLastColumn="0"/>
              <w:rPr>
                <w:rFonts w:ascii="Arial" w:hAnsi="Arial" w:cs="Arial"/>
                <w:sz w:val="18"/>
                <w:szCs w:val="18"/>
              </w:rPr>
            </w:pPr>
            <w:r w:rsidRPr="006D7A9B">
              <w:rPr>
                <w:rFonts w:ascii="Arial" w:hAnsi="Arial" w:cs="Arial"/>
                <w:sz w:val="18"/>
                <w:szCs w:val="18"/>
              </w:rPr>
              <w:t>July 2026 (and ongoing quarterly)</w:t>
            </w:r>
          </w:p>
        </w:tc>
      </w:tr>
    </w:tbl>
    <w:p w14:paraId="580A3DD9" w14:textId="77777777" w:rsidR="00CE5A70" w:rsidRDefault="00CE5A70" w:rsidP="00770359">
      <w:pPr>
        <w:pStyle w:val="ListParagraph"/>
        <w:shd w:val="clear" w:color="auto" w:fill="FFFFFF" w:themeFill="background1"/>
        <w:rPr>
          <w:lang w:val="en-US"/>
        </w:rPr>
      </w:pPr>
    </w:p>
    <w:p w14:paraId="045C0A2B" w14:textId="77777777" w:rsidR="00BF7587" w:rsidRDefault="00BF7587" w:rsidP="00770359">
      <w:pPr>
        <w:pStyle w:val="ListParagraph"/>
        <w:shd w:val="clear" w:color="auto" w:fill="FFFFFF" w:themeFill="background1"/>
        <w:rPr>
          <w:lang w:val="en-US"/>
        </w:rPr>
      </w:pPr>
    </w:p>
    <w:p w14:paraId="1B96995F" w14:textId="77777777" w:rsidR="00BF7587" w:rsidRPr="00CE5A70" w:rsidRDefault="00BF7587" w:rsidP="00770359">
      <w:pPr>
        <w:pStyle w:val="ListParagraph"/>
        <w:shd w:val="clear" w:color="auto" w:fill="FFFFFF" w:themeFill="background1"/>
        <w:rPr>
          <w:lang w:val="en-US"/>
        </w:rPr>
      </w:pPr>
    </w:p>
    <w:p w14:paraId="6B7543A9" w14:textId="4410D244" w:rsidR="000E1599" w:rsidRPr="000E1599" w:rsidRDefault="000E1599" w:rsidP="00CE5A70">
      <w:pPr>
        <w:shd w:val="clear" w:color="auto" w:fill="FFFFFF" w:themeFill="background1"/>
        <w:ind w:left="360"/>
        <w:rPr>
          <w:rFonts w:ascii="Arial" w:hAnsi="Arial" w:cs="Arial"/>
          <w:sz w:val="24"/>
          <w:szCs w:val="24"/>
        </w:rPr>
      </w:pPr>
      <w:r>
        <w:rPr>
          <w:rFonts w:ascii="Arial" w:hAnsi="Arial" w:cs="Arial"/>
          <w:i/>
          <w:iCs/>
          <w:sz w:val="24"/>
          <w:szCs w:val="24"/>
        </w:rPr>
        <w:t>“</w:t>
      </w:r>
      <w:r w:rsidR="00611476" w:rsidRPr="000E1599">
        <w:rPr>
          <w:rFonts w:ascii="Arial" w:hAnsi="Arial" w:cs="Arial"/>
          <w:i/>
          <w:iCs/>
          <w:sz w:val="24"/>
          <w:szCs w:val="24"/>
        </w:rPr>
        <w:t>Tower Hamlets is focused on the principles of transparency, openness and encouraging active participation of our residents to influence and shape the borough in which they live and work</w:t>
      </w:r>
      <w:r>
        <w:rPr>
          <w:rFonts w:ascii="Arial" w:hAnsi="Arial" w:cs="Arial"/>
          <w:i/>
          <w:iCs/>
          <w:sz w:val="24"/>
          <w:szCs w:val="24"/>
        </w:rPr>
        <w:t>”</w:t>
      </w:r>
      <w:r w:rsidR="00611476" w:rsidRPr="000E1599">
        <w:rPr>
          <w:rFonts w:ascii="Arial" w:hAnsi="Arial" w:cs="Arial"/>
          <w:i/>
          <w:iCs/>
          <w:sz w:val="24"/>
          <w:szCs w:val="24"/>
        </w:rPr>
        <w:t>.</w:t>
      </w:r>
      <w:r w:rsidR="00611476" w:rsidRPr="000E1599">
        <w:rPr>
          <w:rFonts w:ascii="Arial" w:hAnsi="Arial" w:cs="Arial"/>
          <w:sz w:val="24"/>
          <w:szCs w:val="24"/>
        </w:rPr>
        <w:t xml:space="preserve"> </w:t>
      </w:r>
    </w:p>
    <w:p w14:paraId="431A94EB" w14:textId="7337813A" w:rsidR="00611476" w:rsidRDefault="00611476" w:rsidP="00CE5A70">
      <w:pPr>
        <w:shd w:val="clear" w:color="auto" w:fill="FFFFFF" w:themeFill="background1"/>
        <w:ind w:left="360"/>
        <w:rPr>
          <w:rFonts w:ascii="Arial" w:hAnsi="Arial" w:cs="Arial"/>
          <w:sz w:val="24"/>
          <w:szCs w:val="24"/>
        </w:rPr>
      </w:pPr>
      <w:r w:rsidRPr="000E1599">
        <w:rPr>
          <w:rFonts w:ascii="Arial" w:hAnsi="Arial" w:cs="Arial"/>
          <w:sz w:val="24"/>
          <w:szCs w:val="24"/>
        </w:rPr>
        <w:t>We will continue to work collaboratively across services, with our residents, and with partners to ensure that feedback drives real change, and we actively encourage residents to share their experiences so we can continue to improve</w:t>
      </w:r>
      <w:r w:rsidR="000E1599" w:rsidRPr="000E1599">
        <w:rPr>
          <w:rFonts w:ascii="Arial" w:hAnsi="Arial" w:cs="Arial"/>
          <w:sz w:val="24"/>
          <w:szCs w:val="24"/>
        </w:rPr>
        <w:t xml:space="preserve"> Complaints Performance and the </w:t>
      </w:r>
      <w:r w:rsidRPr="000E1599">
        <w:rPr>
          <w:rFonts w:ascii="Arial" w:hAnsi="Arial" w:cs="Arial"/>
          <w:sz w:val="24"/>
          <w:szCs w:val="24"/>
        </w:rPr>
        <w:t xml:space="preserve">services </w:t>
      </w:r>
      <w:r w:rsidR="00770359">
        <w:rPr>
          <w:rFonts w:ascii="Arial" w:hAnsi="Arial" w:cs="Arial"/>
          <w:sz w:val="24"/>
          <w:szCs w:val="24"/>
        </w:rPr>
        <w:t xml:space="preserve">we deliver. </w:t>
      </w:r>
    </w:p>
    <w:p w14:paraId="79F348AE" w14:textId="77777777" w:rsidR="00DF25CC" w:rsidRDefault="00DF25CC" w:rsidP="00CE5A70">
      <w:pPr>
        <w:shd w:val="clear" w:color="auto" w:fill="FFFFFF" w:themeFill="background1"/>
        <w:ind w:left="360"/>
        <w:rPr>
          <w:rFonts w:ascii="Arial" w:hAnsi="Arial" w:cs="Arial"/>
          <w:sz w:val="24"/>
          <w:szCs w:val="24"/>
        </w:rPr>
      </w:pPr>
    </w:p>
    <w:p w14:paraId="1DE3765B" w14:textId="60FC39C2" w:rsidR="00D648C3" w:rsidRDefault="3EE45405" w:rsidP="1E56502A">
      <w:pPr>
        <w:shd w:val="clear" w:color="auto" w:fill="FFFFFF" w:themeFill="background1"/>
        <w:spacing w:after="0"/>
        <w:ind w:left="360"/>
        <w:rPr>
          <w:rFonts w:ascii="Arial" w:hAnsi="Arial" w:cs="Arial"/>
          <w:sz w:val="24"/>
          <w:szCs w:val="24"/>
        </w:rPr>
      </w:pPr>
      <w:r w:rsidRPr="1E56502A">
        <w:rPr>
          <w:rFonts w:ascii="Arial" w:hAnsi="Arial" w:cs="Arial"/>
          <w:sz w:val="24"/>
          <w:szCs w:val="24"/>
        </w:rPr>
        <w:t xml:space="preserve">Dated: </w:t>
      </w:r>
      <w:r w:rsidR="05F35DF0" w:rsidRPr="1E56502A">
        <w:rPr>
          <w:rFonts w:ascii="Arial" w:hAnsi="Arial" w:cs="Arial"/>
          <w:sz w:val="24"/>
          <w:szCs w:val="24"/>
        </w:rPr>
        <w:t>23</w:t>
      </w:r>
      <w:r w:rsidR="044C6896" w:rsidRPr="1E56502A">
        <w:rPr>
          <w:rFonts w:ascii="Arial" w:hAnsi="Arial" w:cs="Arial"/>
          <w:sz w:val="24"/>
          <w:szCs w:val="24"/>
        </w:rPr>
        <w:t xml:space="preserve"> </w:t>
      </w:r>
      <w:r w:rsidRPr="1E56502A">
        <w:rPr>
          <w:rFonts w:ascii="Arial" w:hAnsi="Arial" w:cs="Arial"/>
          <w:sz w:val="24"/>
          <w:szCs w:val="24"/>
        </w:rPr>
        <w:t xml:space="preserve">June 2026 </w:t>
      </w:r>
    </w:p>
    <w:p w14:paraId="5587ADFC" w14:textId="1C097E2C" w:rsidR="00D648C3" w:rsidRDefault="00D648C3" w:rsidP="00EA6AE9">
      <w:pPr>
        <w:shd w:val="clear" w:color="auto" w:fill="FFFFFF" w:themeFill="background1"/>
        <w:spacing w:after="0"/>
        <w:ind w:left="360"/>
        <w:rPr>
          <w:rFonts w:ascii="Arial" w:hAnsi="Arial" w:cs="Arial"/>
          <w:sz w:val="24"/>
          <w:szCs w:val="24"/>
        </w:rPr>
      </w:pPr>
      <w:r>
        <w:rPr>
          <w:rFonts w:ascii="Arial" w:hAnsi="Arial" w:cs="Arial"/>
          <w:sz w:val="24"/>
          <w:szCs w:val="24"/>
        </w:rPr>
        <w:t xml:space="preserve">Author; </w:t>
      </w:r>
    </w:p>
    <w:p w14:paraId="563B66A2" w14:textId="089DCC03" w:rsidR="00DF25CC" w:rsidRDefault="00DF25CC" w:rsidP="00EA6AE9">
      <w:pPr>
        <w:shd w:val="clear" w:color="auto" w:fill="FFFFFF" w:themeFill="background1"/>
        <w:spacing w:after="0"/>
        <w:ind w:left="360"/>
        <w:rPr>
          <w:rFonts w:ascii="Arial" w:hAnsi="Arial" w:cs="Arial"/>
          <w:sz w:val="24"/>
          <w:szCs w:val="24"/>
        </w:rPr>
      </w:pPr>
      <w:r>
        <w:rPr>
          <w:rFonts w:ascii="Arial" w:hAnsi="Arial" w:cs="Arial"/>
          <w:sz w:val="24"/>
          <w:szCs w:val="24"/>
        </w:rPr>
        <w:t>Karen McKenzie</w:t>
      </w:r>
    </w:p>
    <w:p w14:paraId="5BCC124D" w14:textId="332EB9B7" w:rsidR="00DF25CC" w:rsidRDefault="00DF25CC" w:rsidP="00EA6AE9">
      <w:pPr>
        <w:shd w:val="clear" w:color="auto" w:fill="FFFFFF" w:themeFill="background1"/>
        <w:spacing w:after="0"/>
        <w:ind w:left="360"/>
        <w:rPr>
          <w:rFonts w:ascii="Arial" w:hAnsi="Arial" w:cs="Arial"/>
          <w:sz w:val="24"/>
          <w:szCs w:val="24"/>
        </w:rPr>
      </w:pPr>
      <w:r>
        <w:rPr>
          <w:rFonts w:ascii="Arial" w:hAnsi="Arial" w:cs="Arial"/>
          <w:sz w:val="24"/>
          <w:szCs w:val="24"/>
        </w:rPr>
        <w:t xml:space="preserve">Complaints Manager </w:t>
      </w:r>
    </w:p>
    <w:p w14:paraId="77285B03" w14:textId="6F19A5BA" w:rsidR="00EA6AE9" w:rsidRDefault="00EA6AE9" w:rsidP="00EA6AE9">
      <w:pPr>
        <w:shd w:val="clear" w:color="auto" w:fill="FFFFFF" w:themeFill="background1"/>
        <w:spacing w:after="0"/>
        <w:ind w:left="360"/>
        <w:rPr>
          <w:rFonts w:ascii="Arial" w:hAnsi="Arial" w:cs="Arial"/>
          <w:sz w:val="24"/>
          <w:szCs w:val="24"/>
        </w:rPr>
      </w:pPr>
      <w:r>
        <w:rPr>
          <w:rFonts w:ascii="Arial" w:hAnsi="Arial" w:cs="Arial"/>
          <w:sz w:val="24"/>
          <w:szCs w:val="24"/>
        </w:rPr>
        <w:t>Housing Management Complaints Team</w:t>
      </w:r>
    </w:p>
    <w:p w14:paraId="559058DF" w14:textId="77777777" w:rsidR="00EA6AE9" w:rsidRDefault="00EA6AE9" w:rsidP="00CE5A70">
      <w:pPr>
        <w:shd w:val="clear" w:color="auto" w:fill="FFFFFF" w:themeFill="background1"/>
        <w:ind w:left="360"/>
        <w:rPr>
          <w:rFonts w:ascii="Arial" w:hAnsi="Arial" w:cs="Arial"/>
          <w:sz w:val="24"/>
          <w:szCs w:val="24"/>
        </w:rPr>
      </w:pPr>
    </w:p>
    <w:p w14:paraId="7704F1D0" w14:textId="31BE74F3" w:rsidR="003A5BF9" w:rsidRDefault="00B6327A" w:rsidP="003A5BF9">
      <w:pPr>
        <w:shd w:val="clear" w:color="auto" w:fill="FFFFFF" w:themeFill="background1"/>
        <w:spacing w:after="0"/>
        <w:ind w:left="360"/>
        <w:rPr>
          <w:rFonts w:ascii="Arial" w:hAnsi="Arial" w:cs="Arial"/>
          <w:sz w:val="24"/>
          <w:szCs w:val="24"/>
        </w:rPr>
      </w:pPr>
      <w:r>
        <w:rPr>
          <w:rFonts w:ascii="Arial" w:hAnsi="Arial" w:cs="Arial"/>
          <w:sz w:val="24"/>
          <w:szCs w:val="24"/>
        </w:rPr>
        <w:t>A</w:t>
      </w:r>
      <w:r w:rsidR="00411C58">
        <w:rPr>
          <w:rFonts w:ascii="Arial" w:hAnsi="Arial" w:cs="Arial"/>
          <w:sz w:val="24"/>
          <w:szCs w:val="24"/>
        </w:rPr>
        <w:t>pproved</w:t>
      </w:r>
      <w:r w:rsidR="00D648C3">
        <w:rPr>
          <w:rFonts w:ascii="Arial" w:hAnsi="Arial" w:cs="Arial"/>
          <w:sz w:val="24"/>
          <w:szCs w:val="24"/>
        </w:rPr>
        <w:t xml:space="preserve"> by </w:t>
      </w:r>
      <w:r w:rsidR="003A5BF9">
        <w:rPr>
          <w:rFonts w:ascii="Arial" w:hAnsi="Arial" w:cs="Arial"/>
          <w:sz w:val="24"/>
          <w:szCs w:val="24"/>
        </w:rPr>
        <w:t>Housing Management Senior Leadership Team</w:t>
      </w:r>
    </w:p>
    <w:p w14:paraId="544811FB" w14:textId="2F6B3BD0" w:rsidR="00D648C3" w:rsidRDefault="00D648C3" w:rsidP="00D648C3">
      <w:pPr>
        <w:shd w:val="clear" w:color="auto" w:fill="FFFFFF" w:themeFill="background1"/>
        <w:spacing w:after="0"/>
        <w:ind w:left="360"/>
        <w:rPr>
          <w:rFonts w:ascii="Arial" w:hAnsi="Arial" w:cs="Arial"/>
          <w:sz w:val="24"/>
          <w:szCs w:val="24"/>
        </w:rPr>
      </w:pPr>
      <w:r>
        <w:rPr>
          <w:rFonts w:ascii="Arial" w:hAnsi="Arial" w:cs="Arial"/>
          <w:sz w:val="24"/>
          <w:szCs w:val="24"/>
        </w:rPr>
        <w:t xml:space="preserve">Date: </w:t>
      </w:r>
      <w:r w:rsidR="004C77BC">
        <w:rPr>
          <w:rFonts w:ascii="Arial" w:hAnsi="Arial" w:cs="Arial"/>
          <w:sz w:val="24"/>
          <w:szCs w:val="24"/>
        </w:rPr>
        <w:t>29 June 2026</w:t>
      </w:r>
    </w:p>
    <w:p w14:paraId="0638AFA4" w14:textId="77777777" w:rsidR="0033503F" w:rsidRDefault="0033503F" w:rsidP="00D648C3">
      <w:pPr>
        <w:shd w:val="clear" w:color="auto" w:fill="FFFFFF" w:themeFill="background1"/>
        <w:spacing w:after="0"/>
        <w:ind w:left="360"/>
        <w:rPr>
          <w:rFonts w:ascii="Arial" w:hAnsi="Arial" w:cs="Arial"/>
          <w:sz w:val="24"/>
          <w:szCs w:val="24"/>
        </w:rPr>
      </w:pPr>
    </w:p>
    <w:p w14:paraId="362AA591" w14:textId="77777777" w:rsidR="00D648C3" w:rsidRPr="000E1599" w:rsidRDefault="00D648C3" w:rsidP="00D648C3">
      <w:pPr>
        <w:shd w:val="clear" w:color="auto" w:fill="FFFFFF" w:themeFill="background1"/>
        <w:spacing w:after="0"/>
        <w:ind w:left="360"/>
        <w:rPr>
          <w:rFonts w:ascii="Arial" w:hAnsi="Arial" w:cs="Arial"/>
          <w:sz w:val="24"/>
          <w:szCs w:val="24"/>
          <w:lang w:val="en-US"/>
        </w:rPr>
      </w:pPr>
    </w:p>
    <w:sectPr w:rsidR="00D648C3" w:rsidRPr="000E1599" w:rsidSect="00EA2228">
      <w:headerReference w:type="default" r:id="rId18"/>
      <w:footerReference w:type="default" r:id="rId19"/>
      <w:headerReference w:type="first" r:id="rId20"/>
      <w:footerReference w:type="first" r:id="rId21"/>
      <w:pgSz w:w="11906" w:h="16838"/>
      <w:pgMar w:top="1440" w:right="1440" w:bottom="1843" w:left="1843" w:header="708" w:footer="708" w:gutter="0"/>
      <w:pgNumType w:start="0"/>
      <w:cols w:space="708"/>
      <w:titlePg/>
      <w:docGrid w:linePitch="360"/>
    </w:sectPr>
  </w:body>
</w:document>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endnote w:type="separator" w:id="-1">
    <w:p w14:paraId="3B91A9CF" w14:textId="77777777" w:rsidR="00E312BF" w:rsidRDefault="00E312BF" w:rsidP="004B01D6">
      <w:pPr>
        <w:spacing w:after="0" w:line="240" w:lineRule="auto"/>
      </w:pPr>
      <w:r>
        <w:separator/>
      </w:r>
    </w:p>
    <w:p w14:paraId="5E2C344D" w14:textId="77777777" w:rsidR="00E312BF" w:rsidRDefault="00E312BF"/>
  </w:endnote>
  <w:endnote w:type="continuationSeparator" w:id="0">
    <w:p w14:paraId="74847DAF" w14:textId="77777777" w:rsidR="00E312BF" w:rsidRDefault="00E312BF" w:rsidP="004B01D6">
      <w:pPr>
        <w:spacing w:after="0" w:line="240" w:lineRule="auto"/>
      </w:pPr>
      <w:r>
        <w:continuationSeparator/>
      </w:r>
    </w:p>
    <w:p w14:paraId="19D69538" w14:textId="77777777" w:rsidR="00E312BF" w:rsidRDefault="00E312BF"/>
  </w:endnote>
  <w:endnote w:type="continuationNotice" w:id="1">
    <w:p w14:paraId="733D27A6" w14:textId="77777777" w:rsidR="00E312BF" w:rsidRDefault="00E312BF">
      <w:pPr>
        <w:spacing w:after="0" w:line="240" w:lineRule="auto"/>
      </w:pPr>
    </w:p>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font w:name="Arial">
    <w:panose1 w:val="020B0604020202020204"/>
    <w:charset w:val="00"/>
    <w:family w:val="swiss"/>
    <w:pitch w:val="variable"/>
    <w:sig w:usb0="E0002EFF" w:usb1="C000785B" w:usb2="00000009" w:usb3="00000000" w:csb0="000001FF" w:csb1="00000000"/>
  </w:font>
  <w:font w:name="Times New Roman">
    <w:panose1 w:val="02020603050405020304"/>
    <w:charset w:val="00"/>
    <w:family w:val="roman"/>
    <w:pitch w:val="variable"/>
    <w:sig w:usb0="E0002EFF" w:usb1="C000785B" w:usb2="00000009" w:usb3="00000000" w:csb0="000001FF" w:csb1="00000000"/>
  </w:font>
  <w:font w:name="Symbol">
    <w:panose1 w:val="05050102010706020507"/>
    <w:charset w:val="02"/>
    <w:family w:val="roman"/>
    <w:pitch w:val="variable"/>
    <w:sig w:usb0="00000000" w:usb1="10000000" w:usb2="00000000" w:usb3="00000000" w:csb0="80000000"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Calibri">
    <w:panose1 w:val="020F0502020204030204"/>
    <w:charset w:val="00"/>
    <w:family w:val="swiss"/>
    <w:pitch w:val="variable"/>
    <w:sig w:usb0="E4002EFF" w:usb1="C200247B" w:usb2="00000009" w:usb3="00000000" w:csb0="000001FF" w:csb1="00000000"/>
  </w:font>
  <w:font w:name="Calibri Light">
    <w:panose1 w:val="020F0302020204030204"/>
    <w:charset w:val="00"/>
    <w:family w:val="swiss"/>
    <w:pitch w:val="variable"/>
    <w:sig w:usb0="E4002EFF" w:usb1="C200247B" w:usb2="00000009" w:usb3="00000000" w:csb0="000001FF" w:csb1="00000000"/>
  </w:font>
  <w:font w:name="Segoe UI">
    <w:panose1 w:val="020B0502040204020203"/>
    <w:charset w:val="00"/>
    <w:family w:val="swiss"/>
    <w:pitch w:val="variable"/>
    <w:sig w:usb0="E4002EFF" w:usb1="C000E47F" w:usb2="00000009" w:usb3="00000000" w:csb0="000001FF" w:csb1="00000000"/>
  </w:font>
  <w:font w:name="FBCRRP+Arial-BoldMT">
    <w:altName w:val="Arial"/>
    <w:panose1 w:val="00000000000000000000"/>
    <w:charset w:val="00"/>
    <w:family w:val="swiss"/>
    <w:notTrueType/>
    <w:pitch w:val="default"/>
    <w:sig w:usb0="00000003" w:usb1="00000000" w:usb2="00000000" w:usb3="00000000" w:csb0="00000001" w:csb1="00000000"/>
  </w:font>
  <w:font w:name="Consolas">
    <w:panose1 w:val="020B0609020204030204"/>
    <w:charset w:val="00"/>
    <w:family w:val="modern"/>
    <w:pitch w:val="fixed"/>
    <w:sig w:usb0="E00006FF" w:usb1="0000FCFF" w:usb2="00000001" w:usb3="00000000" w:csb0="0000019F" w:csb1="00000000"/>
  </w:font>
  <w:font w:name="Verdana">
    <w:panose1 w:val="020B0604030504040204"/>
    <w:charset w:val="00"/>
    <w:family w:val="swiss"/>
    <w:pitch w:val="variable"/>
    <w:sig w:usb0="A00006FF" w:usb1="4000205B" w:usb2="00000010" w:usb3="00000000" w:csb0="0000019F" w:csb1="00000000"/>
  </w:font>
  <w:font w:name="Yu Gothic Light">
    <w:altName w:val="游ゴシック Light"/>
    <w:panose1 w:val="020B0300000000000000"/>
    <w:charset w:val="80"/>
    <w:family w:val="swiss"/>
    <w:pitch w:val="variable"/>
    <w:sig w:usb0="E00002FF" w:usb1="2AC7FDFF" w:usb2="00000016" w:usb3="00000000" w:csb0="0002009F" w:csb1="00000000"/>
  </w:font>
  <w:font w:name="Yu Mincho">
    <w:charset w:val="80"/>
    <w:family w:val="roman"/>
    <w:pitch w:val="variable"/>
    <w:sig w:usb0="800002E7" w:usb1="2AC7FCFF" w:usb2="00000012" w:usb3="00000000" w:csb0="0002009F" w:csb1="00000000"/>
  </w:font>
</w:fonts>
</file>

<file path=word/footer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2EFEB2A0" w14:textId="1134135D" w:rsidR="006C2AC9" w:rsidRPr="006E0EC5" w:rsidRDefault="006C2AC9">
    <w:pPr>
      <w:pStyle w:val="Footer"/>
      <w:rPr>
        <w:rFonts w:ascii="Arial" w:hAnsi="Arial" w:cs="Arial"/>
        <w:color w:val="595959" w:themeColor="text1" w:themeTint="A6"/>
        <w:sz w:val="18"/>
        <w:szCs w:val="18"/>
      </w:rPr>
    </w:pPr>
    <w:r>
      <w:rPr>
        <w:color w:val="595959" w:themeColor="text1" w:themeTint="A6"/>
        <w:sz w:val="18"/>
        <w:szCs w:val="18"/>
      </w:rPr>
      <w:ptab w:relativeTo="margin" w:alignment="right" w:leader="none"/>
    </w:r>
    <w:r w:rsidRPr="006E0EC5">
      <w:rPr>
        <w:rFonts w:ascii="Arial" w:hAnsi="Arial" w:cs="Arial"/>
        <w:color w:val="595959" w:themeColor="text1" w:themeTint="A6"/>
        <w:sz w:val="18"/>
        <w:szCs w:val="18"/>
      </w:rPr>
      <w:t xml:space="preserve"> </w:t>
    </w:r>
    <w:r w:rsidR="006E0EC5" w:rsidRPr="006E0EC5">
      <w:rPr>
        <w:rFonts w:ascii="Arial" w:hAnsi="Arial" w:cs="Arial"/>
        <w:color w:val="595959" w:themeColor="text1" w:themeTint="A6"/>
        <w:sz w:val="18"/>
        <w:szCs w:val="18"/>
      </w:rPr>
      <w:t xml:space="preserve">Housing </w:t>
    </w:r>
    <w:r w:rsidR="00BD2717">
      <w:rPr>
        <w:rFonts w:ascii="Arial" w:hAnsi="Arial" w:cs="Arial"/>
        <w:color w:val="595959" w:themeColor="text1" w:themeTint="A6"/>
        <w:sz w:val="18"/>
        <w:szCs w:val="18"/>
      </w:rPr>
      <w:t xml:space="preserve">Management Annual </w:t>
    </w:r>
    <w:r w:rsidR="006E0EC5" w:rsidRPr="006E0EC5">
      <w:rPr>
        <w:rFonts w:ascii="Arial" w:hAnsi="Arial" w:cs="Arial"/>
        <w:color w:val="595959" w:themeColor="text1" w:themeTint="A6"/>
        <w:sz w:val="18"/>
        <w:szCs w:val="18"/>
      </w:rPr>
      <w:t>Complaint</w:t>
    </w:r>
    <w:r w:rsidR="0065214C">
      <w:rPr>
        <w:rFonts w:ascii="Arial" w:hAnsi="Arial" w:cs="Arial"/>
        <w:color w:val="595959" w:themeColor="text1" w:themeTint="A6"/>
        <w:sz w:val="18"/>
        <w:szCs w:val="18"/>
      </w:rPr>
      <w:t xml:space="preserve"> </w:t>
    </w:r>
    <w:r w:rsidR="006E0EC5" w:rsidRPr="006E0EC5">
      <w:rPr>
        <w:rFonts w:ascii="Arial" w:hAnsi="Arial" w:cs="Arial"/>
        <w:color w:val="595959" w:themeColor="text1" w:themeTint="A6"/>
        <w:sz w:val="18"/>
        <w:szCs w:val="18"/>
      </w:rPr>
      <w:t>Performance and Service Improvement Report 202</w:t>
    </w:r>
    <w:r w:rsidR="00BD2717">
      <w:rPr>
        <w:rFonts w:ascii="Arial" w:hAnsi="Arial" w:cs="Arial"/>
        <w:color w:val="595959" w:themeColor="text1" w:themeTint="A6"/>
        <w:sz w:val="18"/>
        <w:szCs w:val="18"/>
      </w:rPr>
      <w:t>5</w:t>
    </w:r>
    <w:r w:rsidR="00E339CC">
      <w:rPr>
        <w:rFonts w:ascii="Arial" w:hAnsi="Arial" w:cs="Arial"/>
        <w:color w:val="595959" w:themeColor="text1" w:themeTint="A6"/>
        <w:sz w:val="18"/>
        <w:szCs w:val="18"/>
      </w:rPr>
      <w:t>/</w:t>
    </w:r>
    <w:r w:rsidR="006E0EC5" w:rsidRPr="006E0EC5">
      <w:rPr>
        <w:rFonts w:ascii="Arial" w:hAnsi="Arial" w:cs="Arial"/>
        <w:color w:val="595959" w:themeColor="text1" w:themeTint="A6"/>
        <w:sz w:val="18"/>
        <w:szCs w:val="18"/>
      </w:rPr>
      <w:t>2</w:t>
    </w:r>
    <w:r w:rsidR="00BD2717">
      <w:rPr>
        <w:rFonts w:ascii="Arial" w:hAnsi="Arial" w:cs="Arial"/>
        <w:color w:val="595959" w:themeColor="text1" w:themeTint="A6"/>
        <w:sz w:val="18"/>
        <w:szCs w:val="18"/>
      </w:rPr>
      <w:t>6</w:t>
    </w:r>
  </w:p>
  <w:p w14:paraId="4583BD58" w14:textId="3CA8B398" w:rsidR="000D60A4" w:rsidRDefault="000D60A4" w:rsidP="00BF09FA">
    <w:pPr>
      <w:tabs>
        <w:tab w:val="left" w:pos="5100"/>
      </w:tabs>
    </w:pPr>
  </w:p>
</w:ftr>
</file>

<file path=word/footer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sdt>
    <w:sdtPr>
      <w:id w:val="594608939"/>
      <w:docPartObj>
        <w:docPartGallery w:val="Page Numbers (Bottom of Page)"/>
        <w:docPartUnique/>
      </w:docPartObj>
    </w:sdtPr>
    <w:sdtEndPr>
      <w:rPr>
        <w:noProof/>
      </w:rPr>
    </w:sdtEndPr>
    <w:sdtContent>
      <w:p w14:paraId="631B1865" w14:textId="270F5191" w:rsidR="00446E57" w:rsidRDefault="00446E57">
        <w:pPr>
          <w:pStyle w:val="Footer"/>
          <w:jc w:val="right"/>
        </w:pPr>
        <w:r>
          <w:fldChar w:fldCharType="begin"/>
        </w:r>
        <w:r>
          <w:instrText xml:space="preserve"> PAGE   \* MERGEFORMAT </w:instrText>
        </w:r>
        <w:r>
          <w:fldChar w:fldCharType="separate"/>
        </w:r>
        <w:r>
          <w:rPr>
            <w:noProof/>
          </w:rPr>
          <w:t>2</w:t>
        </w:r>
        <w:r>
          <w:rPr>
            <w:noProof/>
          </w:rPr>
          <w:fldChar w:fldCharType="end"/>
        </w:r>
      </w:p>
    </w:sdtContent>
  </w:sdt>
  <w:p w14:paraId="31C8BC11" w14:textId="77777777" w:rsidR="000D60A4" w:rsidRDefault="000D60A4">
    <w:pPr>
      <w:pStyle w:val="Footer"/>
    </w:pPr>
  </w:p>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footnote w:type="separator" w:id="-1">
    <w:p w14:paraId="6A0148D7" w14:textId="77777777" w:rsidR="00E312BF" w:rsidRDefault="00E312BF" w:rsidP="004B01D6">
      <w:pPr>
        <w:spacing w:after="0" w:line="240" w:lineRule="auto"/>
      </w:pPr>
      <w:r>
        <w:separator/>
      </w:r>
    </w:p>
    <w:p w14:paraId="4E545990" w14:textId="77777777" w:rsidR="00E312BF" w:rsidRDefault="00E312BF"/>
  </w:footnote>
  <w:footnote w:type="continuationSeparator" w:id="0">
    <w:p w14:paraId="425E43BE" w14:textId="77777777" w:rsidR="00E312BF" w:rsidRDefault="00E312BF" w:rsidP="004B01D6">
      <w:pPr>
        <w:spacing w:after="0" w:line="240" w:lineRule="auto"/>
      </w:pPr>
      <w:r>
        <w:continuationSeparator/>
      </w:r>
    </w:p>
    <w:p w14:paraId="3559A2E5" w14:textId="77777777" w:rsidR="00E312BF" w:rsidRDefault="00E312BF"/>
  </w:footnote>
  <w:footnote w:type="continuationNotice" w:id="1">
    <w:p w14:paraId="68F19C8F" w14:textId="77777777" w:rsidR="00E312BF" w:rsidRDefault="00E312BF">
      <w:pPr>
        <w:spacing w:after="0" w:line="240" w:lineRule="auto"/>
      </w:pPr>
    </w:p>
  </w:footnote>
</w:footnotes>
</file>

<file path=word/header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sdt>
    <w:sdtPr>
      <w:id w:val="1738048902"/>
      <w:docPartObj>
        <w:docPartGallery w:val="Page Numbers (Top of Page)"/>
        <w:docPartUnique/>
      </w:docPartObj>
    </w:sdtPr>
    <w:sdtEndPr>
      <w:rPr>
        <w:noProof/>
      </w:rPr>
    </w:sdtEndPr>
    <w:sdtContent>
      <w:p w14:paraId="5C7F7F54" w14:textId="1015EA5B" w:rsidR="00ED5CC7" w:rsidRDefault="00ED5CC7">
        <w:pPr>
          <w:pStyle w:val="Header"/>
          <w:jc w:val="right"/>
        </w:pPr>
        <w:r w:rsidRPr="00ED5CC7">
          <w:rPr>
            <w:rFonts w:ascii="Arial" w:hAnsi="Arial" w:cs="Arial"/>
            <w:sz w:val="20"/>
            <w:szCs w:val="20"/>
          </w:rPr>
          <w:fldChar w:fldCharType="begin"/>
        </w:r>
        <w:r w:rsidRPr="00ED5CC7">
          <w:rPr>
            <w:rFonts w:ascii="Arial" w:hAnsi="Arial" w:cs="Arial"/>
            <w:sz w:val="20"/>
            <w:szCs w:val="20"/>
          </w:rPr>
          <w:instrText xml:space="preserve"> PAGE   \* MERGEFORMAT </w:instrText>
        </w:r>
        <w:r w:rsidRPr="00ED5CC7">
          <w:rPr>
            <w:rFonts w:ascii="Arial" w:hAnsi="Arial" w:cs="Arial"/>
            <w:sz w:val="20"/>
            <w:szCs w:val="20"/>
          </w:rPr>
          <w:fldChar w:fldCharType="separate"/>
        </w:r>
        <w:r w:rsidRPr="00ED5CC7">
          <w:rPr>
            <w:rFonts w:ascii="Arial" w:hAnsi="Arial" w:cs="Arial"/>
            <w:noProof/>
            <w:sz w:val="20"/>
            <w:szCs w:val="20"/>
          </w:rPr>
          <w:t>2</w:t>
        </w:r>
        <w:r w:rsidRPr="00ED5CC7">
          <w:rPr>
            <w:rFonts w:ascii="Arial" w:hAnsi="Arial" w:cs="Arial"/>
            <w:noProof/>
            <w:sz w:val="20"/>
            <w:szCs w:val="20"/>
          </w:rPr>
          <w:fldChar w:fldCharType="end"/>
        </w:r>
      </w:p>
    </w:sdtContent>
  </w:sdt>
  <w:p w14:paraId="40BC4247" w14:textId="77777777" w:rsidR="00ED5CC7" w:rsidRDefault="00ED5CC7">
    <w:pPr>
      <w:pStyle w:val="Header"/>
    </w:pPr>
  </w:p>
</w:hdr>
</file>

<file path=word/header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2D0BE88F" w14:textId="2EA08D07" w:rsidR="000D60A4" w:rsidRDefault="00244F31">
    <w:pPr>
      <w:pStyle w:val="Header"/>
    </w:pPr>
    <w:r>
      <w:rPr>
        <w:noProof/>
      </w:rPr>
      <w:drawing>
        <wp:anchor distT="0" distB="0" distL="114300" distR="114300" simplePos="0" relativeHeight="251658240" behindDoc="1" locked="0" layoutInCell="1" allowOverlap="1" wp14:anchorId="5E6EB701" wp14:editId="071A8752">
          <wp:simplePos x="0" y="0"/>
          <wp:positionH relativeFrom="page">
            <wp:align>right</wp:align>
          </wp:positionH>
          <wp:positionV relativeFrom="paragraph">
            <wp:posOffset>-434975</wp:posOffset>
          </wp:positionV>
          <wp:extent cx="7551420" cy="10681335"/>
          <wp:effectExtent l="0" t="0" r="0" b="0"/>
          <wp:wrapNone/>
          <wp:docPr id="1774731443" name="Picture 1774731443">
            <a:extLst xmlns:a="http://schemas.openxmlformats.org/drawingml/2006/main">
              <a:ext uri="{C183D7F6-B498-43B3-948B-1728B52AA6E4}">
                <adec:decorative xmlns:adec="http://schemas.microsoft.com/office/drawing/2017/decorative" val="1"/>
              </a:ext>
            </a:extLst>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6">
                    <a:extLst>
                      <a:ext uri="{C183D7F6-B498-43B3-948B-1728B52AA6E4}">
                        <adec:decorative xmlns:adec="http://schemas.microsoft.com/office/drawing/2017/decorative" val="1"/>
                      </a:ext>
                    </a:extLst>
                  </pic:cNvPr>
                  <pic:cNvPicPr>
                    <a:picLocks noChangeAspect="1" noChangeArrowheads="1"/>
                  </pic:cNvPicPr>
                </pic:nvPicPr>
                <pic:blipFill>
                  <a:blip r:embed="rId1">
                    <a:extLst>
                      <a:ext uri="{28A0092B-C50C-407E-A947-70E740481C1C}">
                        <a14:useLocalDpi xmlns:a14="http://schemas.microsoft.com/office/drawing/2010/main" val="0"/>
                      </a:ext>
                    </a:extLst>
                  </a:blip>
                  <a:srcRect/>
                  <a:stretch>
                    <a:fillRect/>
                  </a:stretch>
                </pic:blipFill>
                <pic:spPr bwMode="auto">
                  <a:xfrm>
                    <a:off x="0" y="0"/>
                    <a:ext cx="7551420" cy="10681335"/>
                  </a:xfrm>
                  <a:prstGeom prst="rect">
                    <a:avLst/>
                  </a:prstGeom>
                  <a:noFill/>
                  <a:ln>
                    <a:noFill/>
                  </a:ln>
                </pic:spPr>
              </pic:pic>
            </a:graphicData>
          </a:graphic>
          <wp14:sizeRelH relativeFrom="page">
            <wp14:pctWidth>0</wp14:pctWidth>
          </wp14:sizeRelH>
          <wp14:sizeRelV relativeFrom="page">
            <wp14:pctHeight>0</wp14:pctHeight>
          </wp14:sizeRelV>
        </wp:anchor>
      </w:drawing>
    </w:r>
  </w:p>
</w:hdr>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abstractNum w:abstractNumId="0" w15:restartNumberingAfterBreak="0">
    <w:nsid w:val="04B54936"/>
    <w:multiLevelType w:val="hybridMultilevel"/>
    <w:tmpl w:val="CDC46564"/>
    <w:lvl w:ilvl="0" w:tplc="33DCC8DE">
      <w:start w:val="1"/>
      <w:numFmt w:val="bullet"/>
      <w:lvlText w:val="•"/>
      <w:lvlJc w:val="left"/>
      <w:pPr>
        <w:tabs>
          <w:tab w:val="num" w:pos="720"/>
        </w:tabs>
        <w:ind w:left="720" w:hanging="360"/>
      </w:pPr>
      <w:rPr>
        <w:rFonts w:ascii="Arial" w:hAnsi="Arial" w:hint="default"/>
      </w:rPr>
    </w:lvl>
    <w:lvl w:ilvl="1" w:tplc="8610A7EE" w:tentative="1">
      <w:start w:val="1"/>
      <w:numFmt w:val="bullet"/>
      <w:lvlText w:val="•"/>
      <w:lvlJc w:val="left"/>
      <w:pPr>
        <w:tabs>
          <w:tab w:val="num" w:pos="1440"/>
        </w:tabs>
        <w:ind w:left="1440" w:hanging="360"/>
      </w:pPr>
      <w:rPr>
        <w:rFonts w:ascii="Arial" w:hAnsi="Arial" w:hint="default"/>
      </w:rPr>
    </w:lvl>
    <w:lvl w:ilvl="2" w:tplc="09CAFB9A" w:tentative="1">
      <w:start w:val="1"/>
      <w:numFmt w:val="bullet"/>
      <w:lvlText w:val="•"/>
      <w:lvlJc w:val="left"/>
      <w:pPr>
        <w:tabs>
          <w:tab w:val="num" w:pos="2160"/>
        </w:tabs>
        <w:ind w:left="2160" w:hanging="360"/>
      </w:pPr>
      <w:rPr>
        <w:rFonts w:ascii="Arial" w:hAnsi="Arial" w:hint="default"/>
      </w:rPr>
    </w:lvl>
    <w:lvl w:ilvl="3" w:tplc="CF78D2F0" w:tentative="1">
      <w:start w:val="1"/>
      <w:numFmt w:val="bullet"/>
      <w:lvlText w:val="•"/>
      <w:lvlJc w:val="left"/>
      <w:pPr>
        <w:tabs>
          <w:tab w:val="num" w:pos="2880"/>
        </w:tabs>
        <w:ind w:left="2880" w:hanging="360"/>
      </w:pPr>
      <w:rPr>
        <w:rFonts w:ascii="Arial" w:hAnsi="Arial" w:hint="default"/>
      </w:rPr>
    </w:lvl>
    <w:lvl w:ilvl="4" w:tplc="F7A047BC" w:tentative="1">
      <w:start w:val="1"/>
      <w:numFmt w:val="bullet"/>
      <w:lvlText w:val="•"/>
      <w:lvlJc w:val="left"/>
      <w:pPr>
        <w:tabs>
          <w:tab w:val="num" w:pos="3600"/>
        </w:tabs>
        <w:ind w:left="3600" w:hanging="360"/>
      </w:pPr>
      <w:rPr>
        <w:rFonts w:ascii="Arial" w:hAnsi="Arial" w:hint="default"/>
      </w:rPr>
    </w:lvl>
    <w:lvl w:ilvl="5" w:tplc="8BE417B2" w:tentative="1">
      <w:start w:val="1"/>
      <w:numFmt w:val="bullet"/>
      <w:lvlText w:val="•"/>
      <w:lvlJc w:val="left"/>
      <w:pPr>
        <w:tabs>
          <w:tab w:val="num" w:pos="4320"/>
        </w:tabs>
        <w:ind w:left="4320" w:hanging="360"/>
      </w:pPr>
      <w:rPr>
        <w:rFonts w:ascii="Arial" w:hAnsi="Arial" w:hint="default"/>
      </w:rPr>
    </w:lvl>
    <w:lvl w:ilvl="6" w:tplc="7314535C" w:tentative="1">
      <w:start w:val="1"/>
      <w:numFmt w:val="bullet"/>
      <w:lvlText w:val="•"/>
      <w:lvlJc w:val="left"/>
      <w:pPr>
        <w:tabs>
          <w:tab w:val="num" w:pos="5040"/>
        </w:tabs>
        <w:ind w:left="5040" w:hanging="360"/>
      </w:pPr>
      <w:rPr>
        <w:rFonts w:ascii="Arial" w:hAnsi="Arial" w:hint="default"/>
      </w:rPr>
    </w:lvl>
    <w:lvl w:ilvl="7" w:tplc="4A1C6F0E" w:tentative="1">
      <w:start w:val="1"/>
      <w:numFmt w:val="bullet"/>
      <w:lvlText w:val="•"/>
      <w:lvlJc w:val="left"/>
      <w:pPr>
        <w:tabs>
          <w:tab w:val="num" w:pos="5760"/>
        </w:tabs>
        <w:ind w:left="5760" w:hanging="360"/>
      </w:pPr>
      <w:rPr>
        <w:rFonts w:ascii="Arial" w:hAnsi="Arial" w:hint="default"/>
      </w:rPr>
    </w:lvl>
    <w:lvl w:ilvl="8" w:tplc="D244F766" w:tentative="1">
      <w:start w:val="1"/>
      <w:numFmt w:val="bullet"/>
      <w:lvlText w:val="•"/>
      <w:lvlJc w:val="left"/>
      <w:pPr>
        <w:tabs>
          <w:tab w:val="num" w:pos="6480"/>
        </w:tabs>
        <w:ind w:left="6480" w:hanging="360"/>
      </w:pPr>
      <w:rPr>
        <w:rFonts w:ascii="Arial" w:hAnsi="Arial" w:hint="default"/>
      </w:rPr>
    </w:lvl>
  </w:abstractNum>
  <w:abstractNum w:abstractNumId="1" w15:restartNumberingAfterBreak="0">
    <w:nsid w:val="0A812716"/>
    <w:multiLevelType w:val="hybridMultilevel"/>
    <w:tmpl w:val="7D8AB354"/>
    <w:lvl w:ilvl="0" w:tplc="08090001">
      <w:start w:val="1"/>
      <w:numFmt w:val="bullet"/>
      <w:lvlText w:val=""/>
      <w:lvlJc w:val="left"/>
      <w:pPr>
        <w:ind w:left="720" w:hanging="360"/>
      </w:pPr>
      <w:rPr>
        <w:rFonts w:ascii="Symbol" w:hAnsi="Symbol" w:hint="default"/>
      </w:rPr>
    </w:lvl>
    <w:lvl w:ilvl="1" w:tplc="08090003">
      <w:start w:val="1"/>
      <w:numFmt w:val="bullet"/>
      <w:lvlText w:val="o"/>
      <w:lvlJc w:val="left"/>
      <w:pPr>
        <w:ind w:left="1440" w:hanging="360"/>
      </w:pPr>
      <w:rPr>
        <w:rFonts w:ascii="Courier New" w:hAnsi="Courier New" w:cs="Courier New" w:hint="default"/>
      </w:rPr>
    </w:lvl>
    <w:lvl w:ilvl="2" w:tplc="08090005">
      <w:start w:val="1"/>
      <w:numFmt w:val="bullet"/>
      <w:lvlText w:val=""/>
      <w:lvlJc w:val="left"/>
      <w:pPr>
        <w:ind w:left="2160" w:hanging="360"/>
      </w:pPr>
      <w:rPr>
        <w:rFonts w:ascii="Wingdings" w:hAnsi="Wingdings" w:hint="default"/>
      </w:rPr>
    </w:lvl>
    <w:lvl w:ilvl="3" w:tplc="08090001">
      <w:start w:val="1"/>
      <w:numFmt w:val="bullet"/>
      <w:lvlText w:val=""/>
      <w:lvlJc w:val="left"/>
      <w:pPr>
        <w:ind w:left="2880" w:hanging="360"/>
      </w:pPr>
      <w:rPr>
        <w:rFonts w:ascii="Symbol" w:hAnsi="Symbol" w:hint="default"/>
      </w:rPr>
    </w:lvl>
    <w:lvl w:ilvl="4" w:tplc="08090003">
      <w:start w:val="1"/>
      <w:numFmt w:val="bullet"/>
      <w:lvlText w:val="o"/>
      <w:lvlJc w:val="left"/>
      <w:pPr>
        <w:ind w:left="3600" w:hanging="360"/>
      </w:pPr>
      <w:rPr>
        <w:rFonts w:ascii="Courier New" w:hAnsi="Courier New" w:cs="Courier New" w:hint="default"/>
      </w:rPr>
    </w:lvl>
    <w:lvl w:ilvl="5" w:tplc="08090005">
      <w:start w:val="1"/>
      <w:numFmt w:val="bullet"/>
      <w:lvlText w:val=""/>
      <w:lvlJc w:val="left"/>
      <w:pPr>
        <w:ind w:left="4320" w:hanging="360"/>
      </w:pPr>
      <w:rPr>
        <w:rFonts w:ascii="Wingdings" w:hAnsi="Wingdings" w:hint="default"/>
      </w:rPr>
    </w:lvl>
    <w:lvl w:ilvl="6" w:tplc="08090001">
      <w:start w:val="1"/>
      <w:numFmt w:val="bullet"/>
      <w:lvlText w:val=""/>
      <w:lvlJc w:val="left"/>
      <w:pPr>
        <w:ind w:left="5040" w:hanging="360"/>
      </w:pPr>
      <w:rPr>
        <w:rFonts w:ascii="Symbol" w:hAnsi="Symbol" w:hint="default"/>
      </w:rPr>
    </w:lvl>
    <w:lvl w:ilvl="7" w:tplc="08090003">
      <w:start w:val="1"/>
      <w:numFmt w:val="bullet"/>
      <w:lvlText w:val="o"/>
      <w:lvlJc w:val="left"/>
      <w:pPr>
        <w:ind w:left="5760" w:hanging="360"/>
      </w:pPr>
      <w:rPr>
        <w:rFonts w:ascii="Courier New" w:hAnsi="Courier New" w:cs="Courier New" w:hint="default"/>
      </w:rPr>
    </w:lvl>
    <w:lvl w:ilvl="8" w:tplc="08090005">
      <w:start w:val="1"/>
      <w:numFmt w:val="bullet"/>
      <w:lvlText w:val=""/>
      <w:lvlJc w:val="left"/>
      <w:pPr>
        <w:ind w:left="6480" w:hanging="360"/>
      </w:pPr>
      <w:rPr>
        <w:rFonts w:ascii="Wingdings" w:hAnsi="Wingdings" w:hint="default"/>
      </w:rPr>
    </w:lvl>
  </w:abstractNum>
  <w:abstractNum w:abstractNumId="2" w15:restartNumberingAfterBreak="0">
    <w:nsid w:val="0FA25B79"/>
    <w:multiLevelType w:val="hybridMultilevel"/>
    <w:tmpl w:val="BE36B218"/>
    <w:lvl w:ilvl="0" w:tplc="08090001">
      <w:start w:val="1"/>
      <w:numFmt w:val="bullet"/>
      <w:lvlText w:val=""/>
      <w:lvlJc w:val="left"/>
      <w:pPr>
        <w:ind w:left="720" w:hanging="360"/>
      </w:pPr>
      <w:rPr>
        <w:rFonts w:ascii="Symbol" w:hAnsi="Symbol" w:hint="default"/>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3" w15:restartNumberingAfterBreak="0">
    <w:nsid w:val="118E1B77"/>
    <w:multiLevelType w:val="hybridMultilevel"/>
    <w:tmpl w:val="EFDEB5E0"/>
    <w:lvl w:ilvl="0" w:tplc="08090017">
      <w:start w:val="1"/>
      <w:numFmt w:val="lowerLetter"/>
      <w:lvlText w:val="%1)"/>
      <w:lvlJc w:val="left"/>
      <w:pPr>
        <w:ind w:left="720" w:hanging="360"/>
      </w:pPr>
      <w:rPr>
        <w:rFonts w:hint="default"/>
      </w:rPr>
    </w:lvl>
    <w:lvl w:ilvl="1" w:tplc="08090019" w:tentative="1">
      <w:start w:val="1"/>
      <w:numFmt w:val="lowerLetter"/>
      <w:lvlText w:val="%2."/>
      <w:lvlJc w:val="left"/>
      <w:pPr>
        <w:ind w:left="1440" w:hanging="360"/>
      </w:pPr>
    </w:lvl>
    <w:lvl w:ilvl="2" w:tplc="0809001B" w:tentative="1">
      <w:start w:val="1"/>
      <w:numFmt w:val="lowerRoman"/>
      <w:lvlText w:val="%3."/>
      <w:lvlJc w:val="right"/>
      <w:pPr>
        <w:ind w:left="2160" w:hanging="180"/>
      </w:pPr>
    </w:lvl>
    <w:lvl w:ilvl="3" w:tplc="0809000F" w:tentative="1">
      <w:start w:val="1"/>
      <w:numFmt w:val="decimal"/>
      <w:lvlText w:val="%4."/>
      <w:lvlJc w:val="left"/>
      <w:pPr>
        <w:ind w:left="2880" w:hanging="360"/>
      </w:pPr>
    </w:lvl>
    <w:lvl w:ilvl="4" w:tplc="08090019" w:tentative="1">
      <w:start w:val="1"/>
      <w:numFmt w:val="lowerLetter"/>
      <w:lvlText w:val="%5."/>
      <w:lvlJc w:val="left"/>
      <w:pPr>
        <w:ind w:left="3600" w:hanging="360"/>
      </w:pPr>
    </w:lvl>
    <w:lvl w:ilvl="5" w:tplc="0809001B" w:tentative="1">
      <w:start w:val="1"/>
      <w:numFmt w:val="lowerRoman"/>
      <w:lvlText w:val="%6."/>
      <w:lvlJc w:val="right"/>
      <w:pPr>
        <w:ind w:left="4320" w:hanging="180"/>
      </w:pPr>
    </w:lvl>
    <w:lvl w:ilvl="6" w:tplc="0809000F" w:tentative="1">
      <w:start w:val="1"/>
      <w:numFmt w:val="decimal"/>
      <w:lvlText w:val="%7."/>
      <w:lvlJc w:val="left"/>
      <w:pPr>
        <w:ind w:left="5040" w:hanging="360"/>
      </w:pPr>
    </w:lvl>
    <w:lvl w:ilvl="7" w:tplc="08090019" w:tentative="1">
      <w:start w:val="1"/>
      <w:numFmt w:val="lowerLetter"/>
      <w:lvlText w:val="%8."/>
      <w:lvlJc w:val="left"/>
      <w:pPr>
        <w:ind w:left="5760" w:hanging="360"/>
      </w:pPr>
    </w:lvl>
    <w:lvl w:ilvl="8" w:tplc="0809001B" w:tentative="1">
      <w:start w:val="1"/>
      <w:numFmt w:val="lowerRoman"/>
      <w:lvlText w:val="%9."/>
      <w:lvlJc w:val="right"/>
      <w:pPr>
        <w:ind w:left="6480" w:hanging="180"/>
      </w:pPr>
    </w:lvl>
  </w:abstractNum>
  <w:abstractNum w:abstractNumId="4" w15:restartNumberingAfterBreak="0">
    <w:nsid w:val="120203AC"/>
    <w:multiLevelType w:val="multilevel"/>
    <w:tmpl w:val="0809001D"/>
    <w:styleLink w:val="Style1"/>
    <w:lvl w:ilvl="0">
      <w:start w:val="1"/>
      <w:numFmt w:val="decimal"/>
      <w:lvlText w:val="%1)"/>
      <w:lvlJc w:val="left"/>
      <w:pPr>
        <w:ind w:left="360" w:hanging="360"/>
      </w:pPr>
      <w:rPr>
        <w:color w:val="0070C0"/>
      </w:rPr>
    </w:lvl>
    <w:lvl w:ilvl="1">
      <w:start w:val="1"/>
      <w:numFmt w:val="lowerLetter"/>
      <w:lvlText w:val="%2)"/>
      <w:lvlJc w:val="left"/>
      <w:pPr>
        <w:ind w:left="720" w:hanging="360"/>
      </w:pPr>
    </w:lvl>
    <w:lvl w:ilvl="2">
      <w:start w:val="1"/>
      <w:numFmt w:val="lowerRoman"/>
      <w:lvlText w:val="%3)"/>
      <w:lvlJc w:val="left"/>
      <w:pPr>
        <w:ind w:left="1080" w:hanging="360"/>
      </w:pPr>
    </w:lvl>
    <w:lvl w:ilvl="3">
      <w:start w:val="1"/>
      <w:numFmt w:val="decimal"/>
      <w:lvlText w:val="(%4)"/>
      <w:lvlJc w:val="left"/>
      <w:pPr>
        <w:ind w:left="1440" w:hanging="360"/>
      </w:pPr>
    </w:lvl>
    <w:lvl w:ilvl="4">
      <w:start w:val="1"/>
      <w:numFmt w:val="lowerLetter"/>
      <w:lvlText w:val="(%5)"/>
      <w:lvlJc w:val="left"/>
      <w:pPr>
        <w:ind w:left="1800" w:hanging="360"/>
      </w:pPr>
    </w:lvl>
    <w:lvl w:ilvl="5">
      <w:start w:val="1"/>
      <w:numFmt w:val="lowerRoman"/>
      <w:lvlText w:val="(%6)"/>
      <w:lvlJc w:val="left"/>
      <w:pPr>
        <w:ind w:left="2160" w:hanging="360"/>
      </w:pPr>
    </w:lvl>
    <w:lvl w:ilvl="6">
      <w:start w:val="1"/>
      <w:numFmt w:val="decimal"/>
      <w:lvlText w:val="%7."/>
      <w:lvlJc w:val="left"/>
      <w:pPr>
        <w:ind w:left="2520" w:hanging="360"/>
      </w:pPr>
    </w:lvl>
    <w:lvl w:ilvl="7">
      <w:start w:val="1"/>
      <w:numFmt w:val="lowerLetter"/>
      <w:lvlText w:val="%8."/>
      <w:lvlJc w:val="left"/>
      <w:pPr>
        <w:ind w:left="2880" w:hanging="360"/>
      </w:pPr>
    </w:lvl>
    <w:lvl w:ilvl="8">
      <w:start w:val="1"/>
      <w:numFmt w:val="lowerRoman"/>
      <w:lvlText w:val="%9."/>
      <w:lvlJc w:val="left"/>
      <w:pPr>
        <w:ind w:left="3240" w:hanging="360"/>
      </w:pPr>
    </w:lvl>
  </w:abstractNum>
  <w:abstractNum w:abstractNumId="5" w15:restartNumberingAfterBreak="0">
    <w:nsid w:val="12F3297D"/>
    <w:multiLevelType w:val="hybridMultilevel"/>
    <w:tmpl w:val="B9986BA8"/>
    <w:lvl w:ilvl="0" w:tplc="08090001">
      <w:start w:val="1"/>
      <w:numFmt w:val="bullet"/>
      <w:lvlText w:val=""/>
      <w:lvlJc w:val="left"/>
      <w:pPr>
        <w:ind w:left="720" w:hanging="360"/>
      </w:pPr>
      <w:rPr>
        <w:rFonts w:ascii="Symbol" w:hAnsi="Symbol" w:hint="default"/>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6" w15:restartNumberingAfterBreak="0">
    <w:nsid w:val="13153D0D"/>
    <w:multiLevelType w:val="multilevel"/>
    <w:tmpl w:val="DB4453B8"/>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o"/>
      <w:lvlJc w:val="left"/>
      <w:pPr>
        <w:tabs>
          <w:tab w:val="num" w:pos="1440"/>
        </w:tabs>
        <w:ind w:left="1440" w:hanging="360"/>
      </w:pPr>
      <w:rPr>
        <w:rFonts w:ascii="Courier New" w:hAnsi="Courier New" w:hint="default"/>
        <w:sz w:val="20"/>
      </w:rPr>
    </w:lvl>
    <w:lvl w:ilvl="2" w:tentative="1">
      <w:start w:val="1"/>
      <w:numFmt w:val="bullet"/>
      <w:lvlText w:val=""/>
      <w:lvlJc w:val="left"/>
      <w:pPr>
        <w:tabs>
          <w:tab w:val="num" w:pos="2160"/>
        </w:tabs>
        <w:ind w:left="2160" w:hanging="360"/>
      </w:pPr>
      <w:rPr>
        <w:rFonts w:ascii="Wingdings" w:hAnsi="Wingdings" w:hint="default"/>
        <w:sz w:val="20"/>
      </w:rPr>
    </w:lvl>
    <w:lvl w:ilvl="3" w:tentative="1">
      <w:start w:val="1"/>
      <w:numFmt w:val="bullet"/>
      <w:lvlText w:val=""/>
      <w:lvlJc w:val="left"/>
      <w:pPr>
        <w:tabs>
          <w:tab w:val="num" w:pos="2880"/>
        </w:tabs>
        <w:ind w:left="2880" w:hanging="360"/>
      </w:pPr>
      <w:rPr>
        <w:rFonts w:ascii="Wingdings" w:hAnsi="Wingdings" w:hint="default"/>
        <w:sz w:val="20"/>
      </w:rPr>
    </w:lvl>
    <w:lvl w:ilvl="4" w:tentative="1">
      <w:start w:val="1"/>
      <w:numFmt w:val="bullet"/>
      <w:lvlText w:val=""/>
      <w:lvlJc w:val="left"/>
      <w:pPr>
        <w:tabs>
          <w:tab w:val="num" w:pos="3600"/>
        </w:tabs>
        <w:ind w:left="3600" w:hanging="360"/>
      </w:pPr>
      <w:rPr>
        <w:rFonts w:ascii="Wingdings" w:hAnsi="Wingdings" w:hint="default"/>
        <w:sz w:val="20"/>
      </w:rPr>
    </w:lvl>
    <w:lvl w:ilvl="5" w:tentative="1">
      <w:start w:val="1"/>
      <w:numFmt w:val="bullet"/>
      <w:lvlText w:val=""/>
      <w:lvlJc w:val="left"/>
      <w:pPr>
        <w:tabs>
          <w:tab w:val="num" w:pos="4320"/>
        </w:tabs>
        <w:ind w:left="4320" w:hanging="360"/>
      </w:pPr>
      <w:rPr>
        <w:rFonts w:ascii="Wingdings" w:hAnsi="Wingdings" w:hint="default"/>
        <w:sz w:val="20"/>
      </w:rPr>
    </w:lvl>
    <w:lvl w:ilvl="6" w:tentative="1">
      <w:start w:val="1"/>
      <w:numFmt w:val="bullet"/>
      <w:lvlText w:val=""/>
      <w:lvlJc w:val="left"/>
      <w:pPr>
        <w:tabs>
          <w:tab w:val="num" w:pos="5040"/>
        </w:tabs>
        <w:ind w:left="5040" w:hanging="360"/>
      </w:pPr>
      <w:rPr>
        <w:rFonts w:ascii="Wingdings" w:hAnsi="Wingdings" w:hint="default"/>
        <w:sz w:val="20"/>
      </w:rPr>
    </w:lvl>
    <w:lvl w:ilvl="7" w:tentative="1">
      <w:start w:val="1"/>
      <w:numFmt w:val="bullet"/>
      <w:lvlText w:val=""/>
      <w:lvlJc w:val="left"/>
      <w:pPr>
        <w:tabs>
          <w:tab w:val="num" w:pos="5760"/>
        </w:tabs>
        <w:ind w:left="5760" w:hanging="360"/>
      </w:pPr>
      <w:rPr>
        <w:rFonts w:ascii="Wingdings" w:hAnsi="Wingdings" w:hint="default"/>
        <w:sz w:val="20"/>
      </w:rPr>
    </w:lvl>
    <w:lvl w:ilvl="8" w:tentative="1">
      <w:start w:val="1"/>
      <w:numFmt w:val="bullet"/>
      <w:lvlText w:val=""/>
      <w:lvlJc w:val="left"/>
      <w:pPr>
        <w:tabs>
          <w:tab w:val="num" w:pos="6480"/>
        </w:tabs>
        <w:ind w:left="6480" w:hanging="360"/>
      </w:pPr>
      <w:rPr>
        <w:rFonts w:ascii="Wingdings" w:hAnsi="Wingdings" w:hint="default"/>
        <w:sz w:val="20"/>
      </w:rPr>
    </w:lvl>
  </w:abstractNum>
  <w:abstractNum w:abstractNumId="7" w15:restartNumberingAfterBreak="0">
    <w:nsid w:val="13AE2EB1"/>
    <w:multiLevelType w:val="multilevel"/>
    <w:tmpl w:val="0809001D"/>
    <w:styleLink w:val="Style4"/>
    <w:lvl w:ilvl="0">
      <w:start w:val="1"/>
      <w:numFmt w:val="decimal"/>
      <w:lvlText w:val="%1)"/>
      <w:lvlJc w:val="left"/>
      <w:pPr>
        <w:ind w:left="360" w:hanging="360"/>
      </w:pPr>
      <w:rPr>
        <w:rFonts w:ascii="Arial" w:hAnsi="Arial"/>
        <w:color w:val="0070C0"/>
      </w:rPr>
    </w:lvl>
    <w:lvl w:ilvl="1">
      <w:start w:val="1"/>
      <w:numFmt w:val="lowerLetter"/>
      <w:lvlText w:val="%2)"/>
      <w:lvlJc w:val="left"/>
      <w:pPr>
        <w:ind w:left="720" w:hanging="360"/>
      </w:pPr>
    </w:lvl>
    <w:lvl w:ilvl="2">
      <w:start w:val="1"/>
      <w:numFmt w:val="lowerRoman"/>
      <w:lvlText w:val="%3)"/>
      <w:lvlJc w:val="left"/>
      <w:pPr>
        <w:ind w:left="1080" w:hanging="360"/>
      </w:pPr>
    </w:lvl>
    <w:lvl w:ilvl="3">
      <w:start w:val="1"/>
      <w:numFmt w:val="decimal"/>
      <w:lvlText w:val="(%4)"/>
      <w:lvlJc w:val="left"/>
      <w:pPr>
        <w:ind w:left="1440" w:hanging="360"/>
      </w:pPr>
    </w:lvl>
    <w:lvl w:ilvl="4">
      <w:start w:val="1"/>
      <w:numFmt w:val="lowerLetter"/>
      <w:lvlText w:val="(%5)"/>
      <w:lvlJc w:val="left"/>
      <w:pPr>
        <w:ind w:left="1800" w:hanging="360"/>
      </w:pPr>
    </w:lvl>
    <w:lvl w:ilvl="5">
      <w:start w:val="1"/>
      <w:numFmt w:val="lowerRoman"/>
      <w:lvlText w:val="(%6)"/>
      <w:lvlJc w:val="left"/>
      <w:pPr>
        <w:ind w:left="2160" w:hanging="360"/>
      </w:pPr>
    </w:lvl>
    <w:lvl w:ilvl="6">
      <w:start w:val="1"/>
      <w:numFmt w:val="decimal"/>
      <w:lvlText w:val="%7."/>
      <w:lvlJc w:val="left"/>
      <w:pPr>
        <w:ind w:left="2520" w:hanging="360"/>
      </w:pPr>
    </w:lvl>
    <w:lvl w:ilvl="7">
      <w:start w:val="1"/>
      <w:numFmt w:val="lowerLetter"/>
      <w:lvlText w:val="%8."/>
      <w:lvlJc w:val="left"/>
      <w:pPr>
        <w:ind w:left="2880" w:hanging="360"/>
      </w:pPr>
    </w:lvl>
    <w:lvl w:ilvl="8">
      <w:start w:val="1"/>
      <w:numFmt w:val="lowerRoman"/>
      <w:lvlText w:val="%9."/>
      <w:lvlJc w:val="left"/>
      <w:pPr>
        <w:ind w:left="3240" w:hanging="360"/>
      </w:pPr>
    </w:lvl>
  </w:abstractNum>
  <w:abstractNum w:abstractNumId="8" w15:restartNumberingAfterBreak="0">
    <w:nsid w:val="16ED27AE"/>
    <w:multiLevelType w:val="hybridMultilevel"/>
    <w:tmpl w:val="E6E8FD72"/>
    <w:lvl w:ilvl="0" w:tplc="B574CE28">
      <w:start w:val="1"/>
      <w:numFmt w:val="bullet"/>
      <w:lvlText w:val="•"/>
      <w:lvlJc w:val="left"/>
      <w:pPr>
        <w:tabs>
          <w:tab w:val="num" w:pos="720"/>
        </w:tabs>
        <w:ind w:left="720" w:hanging="360"/>
      </w:pPr>
      <w:rPr>
        <w:rFonts w:ascii="Arial" w:hAnsi="Arial" w:hint="default"/>
      </w:rPr>
    </w:lvl>
    <w:lvl w:ilvl="1" w:tplc="63588AE4" w:tentative="1">
      <w:start w:val="1"/>
      <w:numFmt w:val="bullet"/>
      <w:lvlText w:val="•"/>
      <w:lvlJc w:val="left"/>
      <w:pPr>
        <w:tabs>
          <w:tab w:val="num" w:pos="1440"/>
        </w:tabs>
        <w:ind w:left="1440" w:hanging="360"/>
      </w:pPr>
      <w:rPr>
        <w:rFonts w:ascii="Arial" w:hAnsi="Arial" w:hint="default"/>
      </w:rPr>
    </w:lvl>
    <w:lvl w:ilvl="2" w:tplc="D1F65694" w:tentative="1">
      <w:start w:val="1"/>
      <w:numFmt w:val="bullet"/>
      <w:lvlText w:val="•"/>
      <w:lvlJc w:val="left"/>
      <w:pPr>
        <w:tabs>
          <w:tab w:val="num" w:pos="2160"/>
        </w:tabs>
        <w:ind w:left="2160" w:hanging="360"/>
      </w:pPr>
      <w:rPr>
        <w:rFonts w:ascii="Arial" w:hAnsi="Arial" w:hint="default"/>
      </w:rPr>
    </w:lvl>
    <w:lvl w:ilvl="3" w:tplc="BF2ECD0E" w:tentative="1">
      <w:start w:val="1"/>
      <w:numFmt w:val="bullet"/>
      <w:lvlText w:val="•"/>
      <w:lvlJc w:val="left"/>
      <w:pPr>
        <w:tabs>
          <w:tab w:val="num" w:pos="2880"/>
        </w:tabs>
        <w:ind w:left="2880" w:hanging="360"/>
      </w:pPr>
      <w:rPr>
        <w:rFonts w:ascii="Arial" w:hAnsi="Arial" w:hint="default"/>
      </w:rPr>
    </w:lvl>
    <w:lvl w:ilvl="4" w:tplc="3CDAF78C" w:tentative="1">
      <w:start w:val="1"/>
      <w:numFmt w:val="bullet"/>
      <w:lvlText w:val="•"/>
      <w:lvlJc w:val="left"/>
      <w:pPr>
        <w:tabs>
          <w:tab w:val="num" w:pos="3600"/>
        </w:tabs>
        <w:ind w:left="3600" w:hanging="360"/>
      </w:pPr>
      <w:rPr>
        <w:rFonts w:ascii="Arial" w:hAnsi="Arial" w:hint="default"/>
      </w:rPr>
    </w:lvl>
    <w:lvl w:ilvl="5" w:tplc="3AF063DC" w:tentative="1">
      <w:start w:val="1"/>
      <w:numFmt w:val="bullet"/>
      <w:lvlText w:val="•"/>
      <w:lvlJc w:val="left"/>
      <w:pPr>
        <w:tabs>
          <w:tab w:val="num" w:pos="4320"/>
        </w:tabs>
        <w:ind w:left="4320" w:hanging="360"/>
      </w:pPr>
      <w:rPr>
        <w:rFonts w:ascii="Arial" w:hAnsi="Arial" w:hint="default"/>
      </w:rPr>
    </w:lvl>
    <w:lvl w:ilvl="6" w:tplc="64A0C170" w:tentative="1">
      <w:start w:val="1"/>
      <w:numFmt w:val="bullet"/>
      <w:lvlText w:val="•"/>
      <w:lvlJc w:val="left"/>
      <w:pPr>
        <w:tabs>
          <w:tab w:val="num" w:pos="5040"/>
        </w:tabs>
        <w:ind w:left="5040" w:hanging="360"/>
      </w:pPr>
      <w:rPr>
        <w:rFonts w:ascii="Arial" w:hAnsi="Arial" w:hint="default"/>
      </w:rPr>
    </w:lvl>
    <w:lvl w:ilvl="7" w:tplc="9162092A" w:tentative="1">
      <w:start w:val="1"/>
      <w:numFmt w:val="bullet"/>
      <w:lvlText w:val="•"/>
      <w:lvlJc w:val="left"/>
      <w:pPr>
        <w:tabs>
          <w:tab w:val="num" w:pos="5760"/>
        </w:tabs>
        <w:ind w:left="5760" w:hanging="360"/>
      </w:pPr>
      <w:rPr>
        <w:rFonts w:ascii="Arial" w:hAnsi="Arial" w:hint="default"/>
      </w:rPr>
    </w:lvl>
    <w:lvl w:ilvl="8" w:tplc="F7900AD2" w:tentative="1">
      <w:start w:val="1"/>
      <w:numFmt w:val="bullet"/>
      <w:lvlText w:val="•"/>
      <w:lvlJc w:val="left"/>
      <w:pPr>
        <w:tabs>
          <w:tab w:val="num" w:pos="6480"/>
        </w:tabs>
        <w:ind w:left="6480" w:hanging="360"/>
      </w:pPr>
      <w:rPr>
        <w:rFonts w:ascii="Arial" w:hAnsi="Arial" w:hint="default"/>
      </w:rPr>
    </w:lvl>
  </w:abstractNum>
  <w:abstractNum w:abstractNumId="9" w15:restartNumberingAfterBreak="0">
    <w:nsid w:val="1C441152"/>
    <w:multiLevelType w:val="hybridMultilevel"/>
    <w:tmpl w:val="BCA0F43A"/>
    <w:lvl w:ilvl="0" w:tplc="08090003">
      <w:start w:val="1"/>
      <w:numFmt w:val="bullet"/>
      <w:lvlText w:val="o"/>
      <w:lvlJc w:val="left"/>
      <w:pPr>
        <w:ind w:left="720" w:hanging="360"/>
      </w:pPr>
      <w:rPr>
        <w:rFonts w:ascii="Courier New" w:hAnsi="Courier New" w:cs="Courier New" w:hint="default"/>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10" w15:restartNumberingAfterBreak="0">
    <w:nsid w:val="1CB90E48"/>
    <w:multiLevelType w:val="multilevel"/>
    <w:tmpl w:val="3E0259B0"/>
    <w:lvl w:ilvl="0">
      <w:start w:val="1"/>
      <w:numFmt w:val="bullet"/>
      <w:lvlText w:val=""/>
      <w:lvlJc w:val="left"/>
      <w:pPr>
        <w:tabs>
          <w:tab w:val="num" w:pos="720"/>
        </w:tabs>
        <w:ind w:left="720" w:hanging="360"/>
      </w:pPr>
      <w:rPr>
        <w:rFonts w:ascii="Symbol" w:hAnsi="Symbol" w:hint="default"/>
        <w:sz w:val="20"/>
      </w:rPr>
    </w:lvl>
    <w:lvl w:ilvl="1">
      <w:start w:val="1"/>
      <w:numFmt w:val="bullet"/>
      <w:lvlText w:val=""/>
      <w:lvlJc w:val="left"/>
      <w:pPr>
        <w:tabs>
          <w:tab w:val="num" w:pos="1440"/>
        </w:tabs>
        <w:ind w:left="1440" w:hanging="360"/>
      </w:pPr>
      <w:rPr>
        <w:rFonts w:ascii="Symbol" w:hAnsi="Symbol" w:hint="default"/>
        <w:sz w:val="20"/>
      </w:rPr>
    </w:lvl>
    <w:lvl w:ilvl="2">
      <w:start w:val="1"/>
      <w:numFmt w:val="bullet"/>
      <w:lvlText w:val=""/>
      <w:lvlJc w:val="left"/>
      <w:pPr>
        <w:tabs>
          <w:tab w:val="num" w:pos="2160"/>
        </w:tabs>
        <w:ind w:left="2160" w:hanging="360"/>
      </w:pPr>
      <w:rPr>
        <w:rFonts w:ascii="Symbol" w:hAnsi="Symbol" w:hint="default"/>
        <w:sz w:val="20"/>
      </w:rPr>
    </w:lvl>
    <w:lvl w:ilvl="3">
      <w:start w:val="1"/>
      <w:numFmt w:val="bullet"/>
      <w:lvlText w:val=""/>
      <w:lvlJc w:val="left"/>
      <w:pPr>
        <w:tabs>
          <w:tab w:val="num" w:pos="2880"/>
        </w:tabs>
        <w:ind w:left="2880" w:hanging="360"/>
      </w:pPr>
      <w:rPr>
        <w:rFonts w:ascii="Symbol" w:hAnsi="Symbol" w:hint="default"/>
        <w:sz w:val="20"/>
      </w:rPr>
    </w:lvl>
    <w:lvl w:ilvl="4">
      <w:start w:val="1"/>
      <w:numFmt w:val="bullet"/>
      <w:lvlText w:val=""/>
      <w:lvlJc w:val="left"/>
      <w:pPr>
        <w:tabs>
          <w:tab w:val="num" w:pos="3600"/>
        </w:tabs>
        <w:ind w:left="3600" w:hanging="360"/>
      </w:pPr>
      <w:rPr>
        <w:rFonts w:ascii="Symbol" w:hAnsi="Symbol" w:hint="default"/>
        <w:sz w:val="20"/>
      </w:rPr>
    </w:lvl>
    <w:lvl w:ilvl="5">
      <w:start w:val="1"/>
      <w:numFmt w:val="bullet"/>
      <w:lvlText w:val=""/>
      <w:lvlJc w:val="left"/>
      <w:pPr>
        <w:tabs>
          <w:tab w:val="num" w:pos="4320"/>
        </w:tabs>
        <w:ind w:left="4320" w:hanging="360"/>
      </w:pPr>
      <w:rPr>
        <w:rFonts w:ascii="Symbol" w:hAnsi="Symbol" w:hint="default"/>
        <w:sz w:val="20"/>
      </w:rPr>
    </w:lvl>
    <w:lvl w:ilvl="6">
      <w:start w:val="1"/>
      <w:numFmt w:val="bullet"/>
      <w:lvlText w:val=""/>
      <w:lvlJc w:val="left"/>
      <w:pPr>
        <w:tabs>
          <w:tab w:val="num" w:pos="5040"/>
        </w:tabs>
        <w:ind w:left="5040" w:hanging="360"/>
      </w:pPr>
      <w:rPr>
        <w:rFonts w:ascii="Symbol" w:hAnsi="Symbol" w:hint="default"/>
        <w:sz w:val="20"/>
      </w:rPr>
    </w:lvl>
    <w:lvl w:ilvl="7">
      <w:start w:val="1"/>
      <w:numFmt w:val="bullet"/>
      <w:lvlText w:val=""/>
      <w:lvlJc w:val="left"/>
      <w:pPr>
        <w:tabs>
          <w:tab w:val="num" w:pos="5760"/>
        </w:tabs>
        <w:ind w:left="5760" w:hanging="360"/>
      </w:pPr>
      <w:rPr>
        <w:rFonts w:ascii="Symbol" w:hAnsi="Symbol" w:hint="default"/>
        <w:sz w:val="20"/>
      </w:rPr>
    </w:lvl>
    <w:lvl w:ilvl="8">
      <w:start w:val="1"/>
      <w:numFmt w:val="bullet"/>
      <w:lvlText w:val=""/>
      <w:lvlJc w:val="left"/>
      <w:pPr>
        <w:tabs>
          <w:tab w:val="num" w:pos="6480"/>
        </w:tabs>
        <w:ind w:left="6480" w:hanging="360"/>
      </w:pPr>
      <w:rPr>
        <w:rFonts w:ascii="Symbol" w:hAnsi="Symbol" w:hint="default"/>
        <w:sz w:val="20"/>
      </w:rPr>
    </w:lvl>
  </w:abstractNum>
  <w:abstractNum w:abstractNumId="11" w15:restartNumberingAfterBreak="0">
    <w:nsid w:val="1FFC3900"/>
    <w:multiLevelType w:val="singleLevel"/>
    <w:tmpl w:val="60DE78CA"/>
    <w:lvl w:ilvl="0">
      <w:start w:val="1"/>
      <w:numFmt w:val="bullet"/>
      <w:pStyle w:val="Bulletundertext"/>
      <w:lvlText w:val=""/>
      <w:lvlJc w:val="left"/>
      <w:pPr>
        <w:tabs>
          <w:tab w:val="num" w:pos="360"/>
        </w:tabs>
        <w:ind w:left="360" w:hanging="360"/>
      </w:pPr>
      <w:rPr>
        <w:rFonts w:ascii="Symbol" w:hAnsi="Symbol" w:hint="default"/>
        <w:sz w:val="22"/>
      </w:rPr>
    </w:lvl>
  </w:abstractNum>
  <w:abstractNum w:abstractNumId="12" w15:restartNumberingAfterBreak="0">
    <w:nsid w:val="25101F9F"/>
    <w:multiLevelType w:val="hybridMultilevel"/>
    <w:tmpl w:val="FFFFFFFF"/>
    <w:lvl w:ilvl="0" w:tplc="49442874">
      <w:start w:val="1"/>
      <w:numFmt w:val="bullet"/>
      <w:lvlText w:val="o"/>
      <w:lvlJc w:val="left"/>
      <w:pPr>
        <w:ind w:left="720" w:hanging="360"/>
      </w:pPr>
      <w:rPr>
        <w:rFonts w:ascii="Courier New" w:hAnsi="Courier New" w:hint="default"/>
      </w:rPr>
    </w:lvl>
    <w:lvl w:ilvl="1" w:tplc="44B66160">
      <w:start w:val="1"/>
      <w:numFmt w:val="bullet"/>
      <w:lvlText w:val="o"/>
      <w:lvlJc w:val="left"/>
      <w:pPr>
        <w:ind w:left="1440" w:hanging="360"/>
      </w:pPr>
      <w:rPr>
        <w:rFonts w:ascii="Courier New" w:hAnsi="Courier New" w:hint="default"/>
      </w:rPr>
    </w:lvl>
    <w:lvl w:ilvl="2" w:tplc="1DC69416">
      <w:start w:val="1"/>
      <w:numFmt w:val="bullet"/>
      <w:lvlText w:val=""/>
      <w:lvlJc w:val="left"/>
      <w:pPr>
        <w:ind w:left="2160" w:hanging="360"/>
      </w:pPr>
      <w:rPr>
        <w:rFonts w:ascii="Wingdings" w:hAnsi="Wingdings" w:hint="default"/>
      </w:rPr>
    </w:lvl>
    <w:lvl w:ilvl="3" w:tplc="8C761B12">
      <w:start w:val="1"/>
      <w:numFmt w:val="bullet"/>
      <w:lvlText w:val=""/>
      <w:lvlJc w:val="left"/>
      <w:pPr>
        <w:ind w:left="2880" w:hanging="360"/>
      </w:pPr>
      <w:rPr>
        <w:rFonts w:ascii="Symbol" w:hAnsi="Symbol" w:hint="default"/>
      </w:rPr>
    </w:lvl>
    <w:lvl w:ilvl="4" w:tplc="D7F2E05A">
      <w:start w:val="1"/>
      <w:numFmt w:val="bullet"/>
      <w:lvlText w:val="o"/>
      <w:lvlJc w:val="left"/>
      <w:pPr>
        <w:ind w:left="3600" w:hanging="360"/>
      </w:pPr>
      <w:rPr>
        <w:rFonts w:ascii="Courier New" w:hAnsi="Courier New" w:hint="default"/>
      </w:rPr>
    </w:lvl>
    <w:lvl w:ilvl="5" w:tplc="89E46BD4">
      <w:start w:val="1"/>
      <w:numFmt w:val="bullet"/>
      <w:lvlText w:val=""/>
      <w:lvlJc w:val="left"/>
      <w:pPr>
        <w:ind w:left="4320" w:hanging="360"/>
      </w:pPr>
      <w:rPr>
        <w:rFonts w:ascii="Wingdings" w:hAnsi="Wingdings" w:hint="default"/>
      </w:rPr>
    </w:lvl>
    <w:lvl w:ilvl="6" w:tplc="3790014E">
      <w:start w:val="1"/>
      <w:numFmt w:val="bullet"/>
      <w:lvlText w:val=""/>
      <w:lvlJc w:val="left"/>
      <w:pPr>
        <w:ind w:left="5040" w:hanging="360"/>
      </w:pPr>
      <w:rPr>
        <w:rFonts w:ascii="Symbol" w:hAnsi="Symbol" w:hint="default"/>
      </w:rPr>
    </w:lvl>
    <w:lvl w:ilvl="7" w:tplc="4440B07C">
      <w:start w:val="1"/>
      <w:numFmt w:val="bullet"/>
      <w:lvlText w:val="o"/>
      <w:lvlJc w:val="left"/>
      <w:pPr>
        <w:ind w:left="5760" w:hanging="360"/>
      </w:pPr>
      <w:rPr>
        <w:rFonts w:ascii="Courier New" w:hAnsi="Courier New" w:hint="default"/>
      </w:rPr>
    </w:lvl>
    <w:lvl w:ilvl="8" w:tplc="153637C0">
      <w:start w:val="1"/>
      <w:numFmt w:val="bullet"/>
      <w:lvlText w:val=""/>
      <w:lvlJc w:val="left"/>
      <w:pPr>
        <w:ind w:left="6480" w:hanging="360"/>
      </w:pPr>
      <w:rPr>
        <w:rFonts w:ascii="Wingdings" w:hAnsi="Wingdings" w:hint="default"/>
      </w:rPr>
    </w:lvl>
  </w:abstractNum>
  <w:abstractNum w:abstractNumId="13" w15:restartNumberingAfterBreak="0">
    <w:nsid w:val="2DA95E78"/>
    <w:multiLevelType w:val="multilevel"/>
    <w:tmpl w:val="EFDC4BC0"/>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o"/>
      <w:lvlJc w:val="left"/>
      <w:pPr>
        <w:tabs>
          <w:tab w:val="num" w:pos="1440"/>
        </w:tabs>
        <w:ind w:left="1440" w:hanging="360"/>
      </w:pPr>
      <w:rPr>
        <w:rFonts w:ascii="Courier New" w:hAnsi="Courier New" w:hint="default"/>
        <w:sz w:val="20"/>
      </w:rPr>
    </w:lvl>
    <w:lvl w:ilvl="2" w:tentative="1">
      <w:start w:val="1"/>
      <w:numFmt w:val="bullet"/>
      <w:lvlText w:val=""/>
      <w:lvlJc w:val="left"/>
      <w:pPr>
        <w:tabs>
          <w:tab w:val="num" w:pos="2160"/>
        </w:tabs>
        <w:ind w:left="2160" w:hanging="360"/>
      </w:pPr>
      <w:rPr>
        <w:rFonts w:ascii="Wingdings" w:hAnsi="Wingdings" w:hint="default"/>
        <w:sz w:val="20"/>
      </w:rPr>
    </w:lvl>
    <w:lvl w:ilvl="3" w:tentative="1">
      <w:start w:val="1"/>
      <w:numFmt w:val="bullet"/>
      <w:lvlText w:val=""/>
      <w:lvlJc w:val="left"/>
      <w:pPr>
        <w:tabs>
          <w:tab w:val="num" w:pos="2880"/>
        </w:tabs>
        <w:ind w:left="2880" w:hanging="360"/>
      </w:pPr>
      <w:rPr>
        <w:rFonts w:ascii="Wingdings" w:hAnsi="Wingdings" w:hint="default"/>
        <w:sz w:val="20"/>
      </w:rPr>
    </w:lvl>
    <w:lvl w:ilvl="4" w:tentative="1">
      <w:start w:val="1"/>
      <w:numFmt w:val="bullet"/>
      <w:lvlText w:val=""/>
      <w:lvlJc w:val="left"/>
      <w:pPr>
        <w:tabs>
          <w:tab w:val="num" w:pos="3600"/>
        </w:tabs>
        <w:ind w:left="3600" w:hanging="360"/>
      </w:pPr>
      <w:rPr>
        <w:rFonts w:ascii="Wingdings" w:hAnsi="Wingdings" w:hint="default"/>
        <w:sz w:val="20"/>
      </w:rPr>
    </w:lvl>
    <w:lvl w:ilvl="5" w:tentative="1">
      <w:start w:val="1"/>
      <w:numFmt w:val="bullet"/>
      <w:lvlText w:val=""/>
      <w:lvlJc w:val="left"/>
      <w:pPr>
        <w:tabs>
          <w:tab w:val="num" w:pos="4320"/>
        </w:tabs>
        <w:ind w:left="4320" w:hanging="360"/>
      </w:pPr>
      <w:rPr>
        <w:rFonts w:ascii="Wingdings" w:hAnsi="Wingdings" w:hint="default"/>
        <w:sz w:val="20"/>
      </w:rPr>
    </w:lvl>
    <w:lvl w:ilvl="6" w:tentative="1">
      <w:start w:val="1"/>
      <w:numFmt w:val="bullet"/>
      <w:lvlText w:val=""/>
      <w:lvlJc w:val="left"/>
      <w:pPr>
        <w:tabs>
          <w:tab w:val="num" w:pos="5040"/>
        </w:tabs>
        <w:ind w:left="5040" w:hanging="360"/>
      </w:pPr>
      <w:rPr>
        <w:rFonts w:ascii="Wingdings" w:hAnsi="Wingdings" w:hint="default"/>
        <w:sz w:val="20"/>
      </w:rPr>
    </w:lvl>
    <w:lvl w:ilvl="7" w:tentative="1">
      <w:start w:val="1"/>
      <w:numFmt w:val="bullet"/>
      <w:lvlText w:val=""/>
      <w:lvlJc w:val="left"/>
      <w:pPr>
        <w:tabs>
          <w:tab w:val="num" w:pos="5760"/>
        </w:tabs>
        <w:ind w:left="5760" w:hanging="360"/>
      </w:pPr>
      <w:rPr>
        <w:rFonts w:ascii="Wingdings" w:hAnsi="Wingdings" w:hint="default"/>
        <w:sz w:val="20"/>
      </w:rPr>
    </w:lvl>
    <w:lvl w:ilvl="8" w:tentative="1">
      <w:start w:val="1"/>
      <w:numFmt w:val="bullet"/>
      <w:lvlText w:val=""/>
      <w:lvlJc w:val="left"/>
      <w:pPr>
        <w:tabs>
          <w:tab w:val="num" w:pos="6480"/>
        </w:tabs>
        <w:ind w:left="6480" w:hanging="360"/>
      </w:pPr>
      <w:rPr>
        <w:rFonts w:ascii="Wingdings" w:hAnsi="Wingdings" w:hint="default"/>
        <w:sz w:val="20"/>
      </w:rPr>
    </w:lvl>
  </w:abstractNum>
  <w:abstractNum w:abstractNumId="14" w15:restartNumberingAfterBreak="0">
    <w:nsid w:val="2F4F1C1B"/>
    <w:multiLevelType w:val="hybridMultilevel"/>
    <w:tmpl w:val="E8F8283A"/>
    <w:lvl w:ilvl="0" w:tplc="C7883D0A">
      <w:start w:val="2333"/>
      <w:numFmt w:val="bullet"/>
      <w:lvlText w:val="-"/>
      <w:lvlJc w:val="left"/>
      <w:pPr>
        <w:ind w:left="720" w:hanging="360"/>
      </w:pPr>
      <w:rPr>
        <w:rFonts w:ascii="Arial" w:eastAsia="Calibri" w:hAnsi="Arial" w:cs="Arial" w:hint="default"/>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15" w15:restartNumberingAfterBreak="0">
    <w:nsid w:val="3FBD75AE"/>
    <w:multiLevelType w:val="multilevel"/>
    <w:tmpl w:val="459ABA42"/>
    <w:lvl w:ilvl="0">
      <w:start w:val="1"/>
      <w:numFmt w:val="decimal"/>
      <w:lvlText w:val="%1."/>
      <w:lvlJc w:val="left"/>
      <w:pPr>
        <w:ind w:left="360" w:hanging="360"/>
      </w:pPr>
      <w:rPr>
        <w:rFonts w:hint="default"/>
      </w:rPr>
    </w:lvl>
    <w:lvl w:ilvl="1">
      <w:start w:val="1"/>
      <w:numFmt w:val="decimal"/>
      <w:isLgl/>
      <w:lvlText w:val="%1.%2"/>
      <w:lvlJc w:val="left"/>
      <w:pPr>
        <w:ind w:left="454" w:hanging="454"/>
      </w:pPr>
      <w:rPr>
        <w:rFonts w:hint="default"/>
        <w:i w:val="0"/>
        <w:iCs w:val="0"/>
      </w:rPr>
    </w:lvl>
    <w:lvl w:ilvl="2">
      <w:start w:val="1"/>
      <w:numFmt w:val="decimal"/>
      <w:isLgl/>
      <w:lvlText w:val="%1.%2.%3"/>
      <w:lvlJc w:val="left"/>
      <w:pPr>
        <w:ind w:left="720" w:hanging="720"/>
      </w:pPr>
      <w:rPr>
        <w:rFonts w:hint="default"/>
      </w:rPr>
    </w:lvl>
    <w:lvl w:ilvl="3">
      <w:start w:val="1"/>
      <w:numFmt w:val="decimal"/>
      <w:isLgl/>
      <w:lvlText w:val="%1.%2.%3.%4"/>
      <w:lvlJc w:val="left"/>
      <w:pPr>
        <w:ind w:left="720" w:hanging="720"/>
      </w:pPr>
      <w:rPr>
        <w:rFonts w:hint="default"/>
      </w:rPr>
    </w:lvl>
    <w:lvl w:ilvl="4">
      <w:start w:val="1"/>
      <w:numFmt w:val="decimal"/>
      <w:isLgl/>
      <w:lvlText w:val="%1.%2.%3.%4.%5"/>
      <w:lvlJc w:val="left"/>
      <w:pPr>
        <w:ind w:left="1080" w:hanging="1080"/>
      </w:pPr>
      <w:rPr>
        <w:rFonts w:hint="default"/>
      </w:rPr>
    </w:lvl>
    <w:lvl w:ilvl="5">
      <w:start w:val="1"/>
      <w:numFmt w:val="decimal"/>
      <w:isLgl/>
      <w:lvlText w:val="%1.%2.%3.%4.%5.%6"/>
      <w:lvlJc w:val="left"/>
      <w:pPr>
        <w:ind w:left="1080" w:hanging="1080"/>
      </w:pPr>
      <w:rPr>
        <w:rFonts w:hint="default"/>
      </w:rPr>
    </w:lvl>
    <w:lvl w:ilvl="6">
      <w:start w:val="1"/>
      <w:numFmt w:val="decimal"/>
      <w:isLgl/>
      <w:lvlText w:val="%1.%2.%3.%4.%5.%6.%7"/>
      <w:lvlJc w:val="left"/>
      <w:pPr>
        <w:ind w:left="1440" w:hanging="1440"/>
      </w:pPr>
      <w:rPr>
        <w:rFonts w:hint="default"/>
      </w:rPr>
    </w:lvl>
    <w:lvl w:ilvl="7">
      <w:start w:val="1"/>
      <w:numFmt w:val="decimal"/>
      <w:isLgl/>
      <w:lvlText w:val="%1.%2.%3.%4.%5.%6.%7.%8"/>
      <w:lvlJc w:val="left"/>
      <w:pPr>
        <w:ind w:left="1440" w:hanging="1440"/>
      </w:pPr>
      <w:rPr>
        <w:rFonts w:hint="default"/>
      </w:rPr>
    </w:lvl>
    <w:lvl w:ilvl="8">
      <w:start w:val="1"/>
      <w:numFmt w:val="decimal"/>
      <w:isLgl/>
      <w:lvlText w:val="%1.%2.%3.%4.%5.%6.%7.%8.%9"/>
      <w:lvlJc w:val="left"/>
      <w:pPr>
        <w:ind w:left="1800" w:hanging="1800"/>
      </w:pPr>
      <w:rPr>
        <w:rFonts w:hint="default"/>
      </w:rPr>
    </w:lvl>
  </w:abstractNum>
  <w:abstractNum w:abstractNumId="16" w15:restartNumberingAfterBreak="0">
    <w:nsid w:val="401F30EC"/>
    <w:multiLevelType w:val="multilevel"/>
    <w:tmpl w:val="0809001D"/>
    <w:styleLink w:val="Style3"/>
    <w:lvl w:ilvl="0">
      <w:start w:val="1"/>
      <w:numFmt w:val="decimal"/>
      <w:lvlText w:val="%1)"/>
      <w:lvlJc w:val="left"/>
      <w:pPr>
        <w:ind w:left="360" w:hanging="360"/>
      </w:pPr>
      <w:rPr>
        <w:color w:val="0070C0"/>
      </w:rPr>
    </w:lvl>
    <w:lvl w:ilvl="1">
      <w:start w:val="1"/>
      <w:numFmt w:val="lowerLetter"/>
      <w:lvlText w:val="%2)"/>
      <w:lvlJc w:val="left"/>
      <w:pPr>
        <w:ind w:left="720" w:hanging="360"/>
      </w:pPr>
    </w:lvl>
    <w:lvl w:ilvl="2">
      <w:start w:val="1"/>
      <w:numFmt w:val="lowerRoman"/>
      <w:lvlText w:val="%3)"/>
      <w:lvlJc w:val="left"/>
      <w:pPr>
        <w:ind w:left="1080" w:hanging="360"/>
      </w:pPr>
    </w:lvl>
    <w:lvl w:ilvl="3">
      <w:start w:val="1"/>
      <w:numFmt w:val="decimal"/>
      <w:lvlText w:val="(%4)"/>
      <w:lvlJc w:val="left"/>
      <w:pPr>
        <w:ind w:left="1440" w:hanging="360"/>
      </w:pPr>
    </w:lvl>
    <w:lvl w:ilvl="4">
      <w:start w:val="1"/>
      <w:numFmt w:val="lowerLetter"/>
      <w:lvlText w:val="(%5)"/>
      <w:lvlJc w:val="left"/>
      <w:pPr>
        <w:ind w:left="1800" w:hanging="360"/>
      </w:pPr>
    </w:lvl>
    <w:lvl w:ilvl="5">
      <w:start w:val="1"/>
      <w:numFmt w:val="lowerRoman"/>
      <w:lvlText w:val="(%6)"/>
      <w:lvlJc w:val="left"/>
      <w:pPr>
        <w:ind w:left="2160" w:hanging="360"/>
      </w:pPr>
    </w:lvl>
    <w:lvl w:ilvl="6">
      <w:start w:val="1"/>
      <w:numFmt w:val="decimal"/>
      <w:lvlText w:val="%7."/>
      <w:lvlJc w:val="left"/>
      <w:pPr>
        <w:ind w:left="2520" w:hanging="360"/>
      </w:pPr>
    </w:lvl>
    <w:lvl w:ilvl="7">
      <w:start w:val="1"/>
      <w:numFmt w:val="lowerLetter"/>
      <w:lvlText w:val="%8."/>
      <w:lvlJc w:val="left"/>
      <w:pPr>
        <w:ind w:left="2880" w:hanging="360"/>
      </w:pPr>
    </w:lvl>
    <w:lvl w:ilvl="8">
      <w:start w:val="1"/>
      <w:numFmt w:val="lowerRoman"/>
      <w:lvlText w:val="%9."/>
      <w:lvlJc w:val="left"/>
      <w:pPr>
        <w:ind w:left="3240" w:hanging="360"/>
      </w:pPr>
    </w:lvl>
  </w:abstractNum>
  <w:abstractNum w:abstractNumId="17" w15:restartNumberingAfterBreak="0">
    <w:nsid w:val="40E53FD1"/>
    <w:multiLevelType w:val="hybridMultilevel"/>
    <w:tmpl w:val="F59AC8D4"/>
    <w:lvl w:ilvl="0" w:tplc="C7883D0A">
      <w:start w:val="2333"/>
      <w:numFmt w:val="bullet"/>
      <w:lvlText w:val="-"/>
      <w:lvlJc w:val="left"/>
      <w:pPr>
        <w:ind w:left="720" w:hanging="360"/>
      </w:pPr>
      <w:rPr>
        <w:rFonts w:ascii="Arial" w:eastAsia="Calibri" w:hAnsi="Arial" w:cs="Arial" w:hint="default"/>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18" w15:restartNumberingAfterBreak="0">
    <w:nsid w:val="439D0F1A"/>
    <w:multiLevelType w:val="hybridMultilevel"/>
    <w:tmpl w:val="0388E8E6"/>
    <w:lvl w:ilvl="0" w:tplc="08090001">
      <w:start w:val="1"/>
      <w:numFmt w:val="bullet"/>
      <w:lvlText w:val=""/>
      <w:lvlJc w:val="left"/>
      <w:pPr>
        <w:ind w:left="720" w:hanging="360"/>
      </w:pPr>
      <w:rPr>
        <w:rFonts w:ascii="Symbol" w:hAnsi="Symbol" w:hint="default"/>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19" w15:restartNumberingAfterBreak="0">
    <w:nsid w:val="44EF34C3"/>
    <w:multiLevelType w:val="hybridMultilevel"/>
    <w:tmpl w:val="7A28E8E2"/>
    <w:lvl w:ilvl="0" w:tplc="08090001">
      <w:start w:val="1"/>
      <w:numFmt w:val="bullet"/>
      <w:lvlText w:val=""/>
      <w:lvlJc w:val="left"/>
      <w:pPr>
        <w:ind w:left="720" w:hanging="360"/>
      </w:pPr>
      <w:rPr>
        <w:rFonts w:ascii="Symbol" w:hAnsi="Symbol" w:hint="default"/>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20" w15:restartNumberingAfterBreak="0">
    <w:nsid w:val="4717765A"/>
    <w:multiLevelType w:val="multilevel"/>
    <w:tmpl w:val="35345338"/>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o"/>
      <w:lvlJc w:val="left"/>
      <w:pPr>
        <w:tabs>
          <w:tab w:val="num" w:pos="1440"/>
        </w:tabs>
        <w:ind w:left="1440" w:hanging="360"/>
      </w:pPr>
      <w:rPr>
        <w:rFonts w:ascii="Courier New" w:hAnsi="Courier New" w:hint="default"/>
        <w:sz w:val="20"/>
      </w:rPr>
    </w:lvl>
    <w:lvl w:ilvl="2" w:tentative="1">
      <w:start w:val="1"/>
      <w:numFmt w:val="bullet"/>
      <w:lvlText w:val=""/>
      <w:lvlJc w:val="left"/>
      <w:pPr>
        <w:tabs>
          <w:tab w:val="num" w:pos="2160"/>
        </w:tabs>
        <w:ind w:left="2160" w:hanging="360"/>
      </w:pPr>
      <w:rPr>
        <w:rFonts w:ascii="Wingdings" w:hAnsi="Wingdings" w:hint="default"/>
        <w:sz w:val="20"/>
      </w:rPr>
    </w:lvl>
    <w:lvl w:ilvl="3" w:tentative="1">
      <w:start w:val="1"/>
      <w:numFmt w:val="bullet"/>
      <w:lvlText w:val=""/>
      <w:lvlJc w:val="left"/>
      <w:pPr>
        <w:tabs>
          <w:tab w:val="num" w:pos="2880"/>
        </w:tabs>
        <w:ind w:left="2880" w:hanging="360"/>
      </w:pPr>
      <w:rPr>
        <w:rFonts w:ascii="Wingdings" w:hAnsi="Wingdings" w:hint="default"/>
        <w:sz w:val="20"/>
      </w:rPr>
    </w:lvl>
    <w:lvl w:ilvl="4" w:tentative="1">
      <w:start w:val="1"/>
      <w:numFmt w:val="bullet"/>
      <w:lvlText w:val=""/>
      <w:lvlJc w:val="left"/>
      <w:pPr>
        <w:tabs>
          <w:tab w:val="num" w:pos="3600"/>
        </w:tabs>
        <w:ind w:left="3600" w:hanging="360"/>
      </w:pPr>
      <w:rPr>
        <w:rFonts w:ascii="Wingdings" w:hAnsi="Wingdings" w:hint="default"/>
        <w:sz w:val="20"/>
      </w:rPr>
    </w:lvl>
    <w:lvl w:ilvl="5" w:tentative="1">
      <w:start w:val="1"/>
      <w:numFmt w:val="bullet"/>
      <w:lvlText w:val=""/>
      <w:lvlJc w:val="left"/>
      <w:pPr>
        <w:tabs>
          <w:tab w:val="num" w:pos="4320"/>
        </w:tabs>
        <w:ind w:left="4320" w:hanging="360"/>
      </w:pPr>
      <w:rPr>
        <w:rFonts w:ascii="Wingdings" w:hAnsi="Wingdings" w:hint="default"/>
        <w:sz w:val="20"/>
      </w:rPr>
    </w:lvl>
    <w:lvl w:ilvl="6" w:tentative="1">
      <w:start w:val="1"/>
      <w:numFmt w:val="bullet"/>
      <w:lvlText w:val=""/>
      <w:lvlJc w:val="left"/>
      <w:pPr>
        <w:tabs>
          <w:tab w:val="num" w:pos="5040"/>
        </w:tabs>
        <w:ind w:left="5040" w:hanging="360"/>
      </w:pPr>
      <w:rPr>
        <w:rFonts w:ascii="Wingdings" w:hAnsi="Wingdings" w:hint="default"/>
        <w:sz w:val="20"/>
      </w:rPr>
    </w:lvl>
    <w:lvl w:ilvl="7" w:tentative="1">
      <w:start w:val="1"/>
      <w:numFmt w:val="bullet"/>
      <w:lvlText w:val=""/>
      <w:lvlJc w:val="left"/>
      <w:pPr>
        <w:tabs>
          <w:tab w:val="num" w:pos="5760"/>
        </w:tabs>
        <w:ind w:left="5760" w:hanging="360"/>
      </w:pPr>
      <w:rPr>
        <w:rFonts w:ascii="Wingdings" w:hAnsi="Wingdings" w:hint="default"/>
        <w:sz w:val="20"/>
      </w:rPr>
    </w:lvl>
    <w:lvl w:ilvl="8" w:tentative="1">
      <w:start w:val="1"/>
      <w:numFmt w:val="bullet"/>
      <w:lvlText w:val=""/>
      <w:lvlJc w:val="left"/>
      <w:pPr>
        <w:tabs>
          <w:tab w:val="num" w:pos="6480"/>
        </w:tabs>
        <w:ind w:left="6480" w:hanging="360"/>
      </w:pPr>
      <w:rPr>
        <w:rFonts w:ascii="Wingdings" w:hAnsi="Wingdings" w:hint="default"/>
        <w:sz w:val="20"/>
      </w:rPr>
    </w:lvl>
  </w:abstractNum>
  <w:abstractNum w:abstractNumId="21" w15:restartNumberingAfterBreak="0">
    <w:nsid w:val="485E1252"/>
    <w:multiLevelType w:val="multilevel"/>
    <w:tmpl w:val="F1CA5356"/>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o"/>
      <w:lvlJc w:val="left"/>
      <w:pPr>
        <w:tabs>
          <w:tab w:val="num" w:pos="1440"/>
        </w:tabs>
        <w:ind w:left="1440" w:hanging="360"/>
      </w:pPr>
      <w:rPr>
        <w:rFonts w:ascii="Courier New" w:hAnsi="Courier New" w:hint="default"/>
        <w:sz w:val="20"/>
      </w:rPr>
    </w:lvl>
    <w:lvl w:ilvl="2" w:tentative="1">
      <w:start w:val="1"/>
      <w:numFmt w:val="bullet"/>
      <w:lvlText w:val=""/>
      <w:lvlJc w:val="left"/>
      <w:pPr>
        <w:tabs>
          <w:tab w:val="num" w:pos="2160"/>
        </w:tabs>
        <w:ind w:left="2160" w:hanging="360"/>
      </w:pPr>
      <w:rPr>
        <w:rFonts w:ascii="Wingdings" w:hAnsi="Wingdings" w:hint="default"/>
        <w:sz w:val="20"/>
      </w:rPr>
    </w:lvl>
    <w:lvl w:ilvl="3" w:tentative="1">
      <w:start w:val="1"/>
      <w:numFmt w:val="bullet"/>
      <w:lvlText w:val=""/>
      <w:lvlJc w:val="left"/>
      <w:pPr>
        <w:tabs>
          <w:tab w:val="num" w:pos="2880"/>
        </w:tabs>
        <w:ind w:left="2880" w:hanging="360"/>
      </w:pPr>
      <w:rPr>
        <w:rFonts w:ascii="Wingdings" w:hAnsi="Wingdings" w:hint="default"/>
        <w:sz w:val="20"/>
      </w:rPr>
    </w:lvl>
    <w:lvl w:ilvl="4" w:tentative="1">
      <w:start w:val="1"/>
      <w:numFmt w:val="bullet"/>
      <w:lvlText w:val=""/>
      <w:lvlJc w:val="left"/>
      <w:pPr>
        <w:tabs>
          <w:tab w:val="num" w:pos="3600"/>
        </w:tabs>
        <w:ind w:left="3600" w:hanging="360"/>
      </w:pPr>
      <w:rPr>
        <w:rFonts w:ascii="Wingdings" w:hAnsi="Wingdings" w:hint="default"/>
        <w:sz w:val="20"/>
      </w:rPr>
    </w:lvl>
    <w:lvl w:ilvl="5" w:tentative="1">
      <w:start w:val="1"/>
      <w:numFmt w:val="bullet"/>
      <w:lvlText w:val=""/>
      <w:lvlJc w:val="left"/>
      <w:pPr>
        <w:tabs>
          <w:tab w:val="num" w:pos="4320"/>
        </w:tabs>
        <w:ind w:left="4320" w:hanging="360"/>
      </w:pPr>
      <w:rPr>
        <w:rFonts w:ascii="Wingdings" w:hAnsi="Wingdings" w:hint="default"/>
        <w:sz w:val="20"/>
      </w:rPr>
    </w:lvl>
    <w:lvl w:ilvl="6" w:tentative="1">
      <w:start w:val="1"/>
      <w:numFmt w:val="bullet"/>
      <w:lvlText w:val=""/>
      <w:lvlJc w:val="left"/>
      <w:pPr>
        <w:tabs>
          <w:tab w:val="num" w:pos="5040"/>
        </w:tabs>
        <w:ind w:left="5040" w:hanging="360"/>
      </w:pPr>
      <w:rPr>
        <w:rFonts w:ascii="Wingdings" w:hAnsi="Wingdings" w:hint="default"/>
        <w:sz w:val="20"/>
      </w:rPr>
    </w:lvl>
    <w:lvl w:ilvl="7" w:tentative="1">
      <w:start w:val="1"/>
      <w:numFmt w:val="bullet"/>
      <w:lvlText w:val=""/>
      <w:lvlJc w:val="left"/>
      <w:pPr>
        <w:tabs>
          <w:tab w:val="num" w:pos="5760"/>
        </w:tabs>
        <w:ind w:left="5760" w:hanging="360"/>
      </w:pPr>
      <w:rPr>
        <w:rFonts w:ascii="Wingdings" w:hAnsi="Wingdings" w:hint="default"/>
        <w:sz w:val="20"/>
      </w:rPr>
    </w:lvl>
    <w:lvl w:ilvl="8" w:tentative="1">
      <w:start w:val="1"/>
      <w:numFmt w:val="bullet"/>
      <w:lvlText w:val=""/>
      <w:lvlJc w:val="left"/>
      <w:pPr>
        <w:tabs>
          <w:tab w:val="num" w:pos="6480"/>
        </w:tabs>
        <w:ind w:left="6480" w:hanging="360"/>
      </w:pPr>
      <w:rPr>
        <w:rFonts w:ascii="Wingdings" w:hAnsi="Wingdings" w:hint="default"/>
        <w:sz w:val="20"/>
      </w:rPr>
    </w:lvl>
  </w:abstractNum>
  <w:abstractNum w:abstractNumId="22" w15:restartNumberingAfterBreak="0">
    <w:nsid w:val="48E53B08"/>
    <w:multiLevelType w:val="multilevel"/>
    <w:tmpl w:val="0809001D"/>
    <w:styleLink w:val="Style2"/>
    <w:lvl w:ilvl="0">
      <w:start w:val="1"/>
      <w:numFmt w:val="decimal"/>
      <w:lvlText w:val="%1"/>
      <w:lvlJc w:val="left"/>
      <w:pPr>
        <w:ind w:left="360" w:hanging="360"/>
      </w:pPr>
      <w:rPr>
        <w:rFonts w:ascii="Times New Roman" w:hAnsi="Times New Roman" w:hint="default"/>
        <w:color w:val="0070C0"/>
      </w:rPr>
    </w:lvl>
    <w:lvl w:ilvl="1">
      <w:start w:val="1"/>
      <w:numFmt w:val="lowerLetter"/>
      <w:lvlText w:val="%2)"/>
      <w:lvlJc w:val="left"/>
      <w:pPr>
        <w:ind w:left="720" w:hanging="360"/>
      </w:pPr>
    </w:lvl>
    <w:lvl w:ilvl="2">
      <w:start w:val="1"/>
      <w:numFmt w:val="lowerRoman"/>
      <w:lvlText w:val="%3)"/>
      <w:lvlJc w:val="left"/>
      <w:pPr>
        <w:ind w:left="1080" w:hanging="360"/>
      </w:pPr>
    </w:lvl>
    <w:lvl w:ilvl="3">
      <w:start w:val="1"/>
      <w:numFmt w:val="decimal"/>
      <w:lvlText w:val="(%4)"/>
      <w:lvlJc w:val="left"/>
      <w:pPr>
        <w:ind w:left="1440" w:hanging="360"/>
      </w:pPr>
    </w:lvl>
    <w:lvl w:ilvl="4">
      <w:start w:val="1"/>
      <w:numFmt w:val="lowerLetter"/>
      <w:lvlText w:val="(%5)"/>
      <w:lvlJc w:val="left"/>
      <w:pPr>
        <w:ind w:left="1800" w:hanging="360"/>
      </w:pPr>
    </w:lvl>
    <w:lvl w:ilvl="5">
      <w:start w:val="1"/>
      <w:numFmt w:val="lowerRoman"/>
      <w:lvlText w:val="(%6)"/>
      <w:lvlJc w:val="left"/>
      <w:pPr>
        <w:ind w:left="2160" w:hanging="360"/>
      </w:pPr>
    </w:lvl>
    <w:lvl w:ilvl="6">
      <w:start w:val="1"/>
      <w:numFmt w:val="decimal"/>
      <w:lvlText w:val="%7."/>
      <w:lvlJc w:val="left"/>
      <w:pPr>
        <w:ind w:left="2520" w:hanging="360"/>
      </w:pPr>
    </w:lvl>
    <w:lvl w:ilvl="7">
      <w:start w:val="1"/>
      <w:numFmt w:val="lowerLetter"/>
      <w:lvlText w:val="%8."/>
      <w:lvlJc w:val="left"/>
      <w:pPr>
        <w:ind w:left="2880" w:hanging="360"/>
      </w:pPr>
    </w:lvl>
    <w:lvl w:ilvl="8">
      <w:start w:val="1"/>
      <w:numFmt w:val="lowerRoman"/>
      <w:lvlText w:val="%9."/>
      <w:lvlJc w:val="left"/>
      <w:pPr>
        <w:ind w:left="3240" w:hanging="360"/>
      </w:pPr>
    </w:lvl>
  </w:abstractNum>
  <w:abstractNum w:abstractNumId="23" w15:restartNumberingAfterBreak="0">
    <w:nsid w:val="4BCD46A5"/>
    <w:multiLevelType w:val="multilevel"/>
    <w:tmpl w:val="BB4ABF06"/>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o"/>
      <w:lvlJc w:val="left"/>
      <w:pPr>
        <w:tabs>
          <w:tab w:val="num" w:pos="1440"/>
        </w:tabs>
        <w:ind w:left="1440" w:hanging="360"/>
      </w:pPr>
      <w:rPr>
        <w:rFonts w:ascii="Courier New" w:hAnsi="Courier New" w:hint="default"/>
        <w:sz w:val="20"/>
      </w:rPr>
    </w:lvl>
    <w:lvl w:ilvl="2" w:tentative="1">
      <w:start w:val="1"/>
      <w:numFmt w:val="bullet"/>
      <w:lvlText w:val=""/>
      <w:lvlJc w:val="left"/>
      <w:pPr>
        <w:tabs>
          <w:tab w:val="num" w:pos="2160"/>
        </w:tabs>
        <w:ind w:left="2160" w:hanging="360"/>
      </w:pPr>
      <w:rPr>
        <w:rFonts w:ascii="Wingdings" w:hAnsi="Wingdings" w:hint="default"/>
        <w:sz w:val="20"/>
      </w:rPr>
    </w:lvl>
    <w:lvl w:ilvl="3" w:tentative="1">
      <w:start w:val="1"/>
      <w:numFmt w:val="bullet"/>
      <w:lvlText w:val=""/>
      <w:lvlJc w:val="left"/>
      <w:pPr>
        <w:tabs>
          <w:tab w:val="num" w:pos="2880"/>
        </w:tabs>
        <w:ind w:left="2880" w:hanging="360"/>
      </w:pPr>
      <w:rPr>
        <w:rFonts w:ascii="Wingdings" w:hAnsi="Wingdings" w:hint="default"/>
        <w:sz w:val="20"/>
      </w:rPr>
    </w:lvl>
    <w:lvl w:ilvl="4" w:tentative="1">
      <w:start w:val="1"/>
      <w:numFmt w:val="bullet"/>
      <w:lvlText w:val=""/>
      <w:lvlJc w:val="left"/>
      <w:pPr>
        <w:tabs>
          <w:tab w:val="num" w:pos="3600"/>
        </w:tabs>
        <w:ind w:left="3600" w:hanging="360"/>
      </w:pPr>
      <w:rPr>
        <w:rFonts w:ascii="Wingdings" w:hAnsi="Wingdings" w:hint="default"/>
        <w:sz w:val="20"/>
      </w:rPr>
    </w:lvl>
    <w:lvl w:ilvl="5" w:tentative="1">
      <w:start w:val="1"/>
      <w:numFmt w:val="bullet"/>
      <w:lvlText w:val=""/>
      <w:lvlJc w:val="left"/>
      <w:pPr>
        <w:tabs>
          <w:tab w:val="num" w:pos="4320"/>
        </w:tabs>
        <w:ind w:left="4320" w:hanging="360"/>
      </w:pPr>
      <w:rPr>
        <w:rFonts w:ascii="Wingdings" w:hAnsi="Wingdings" w:hint="default"/>
        <w:sz w:val="20"/>
      </w:rPr>
    </w:lvl>
    <w:lvl w:ilvl="6" w:tentative="1">
      <w:start w:val="1"/>
      <w:numFmt w:val="bullet"/>
      <w:lvlText w:val=""/>
      <w:lvlJc w:val="left"/>
      <w:pPr>
        <w:tabs>
          <w:tab w:val="num" w:pos="5040"/>
        </w:tabs>
        <w:ind w:left="5040" w:hanging="360"/>
      </w:pPr>
      <w:rPr>
        <w:rFonts w:ascii="Wingdings" w:hAnsi="Wingdings" w:hint="default"/>
        <w:sz w:val="20"/>
      </w:rPr>
    </w:lvl>
    <w:lvl w:ilvl="7" w:tentative="1">
      <w:start w:val="1"/>
      <w:numFmt w:val="bullet"/>
      <w:lvlText w:val=""/>
      <w:lvlJc w:val="left"/>
      <w:pPr>
        <w:tabs>
          <w:tab w:val="num" w:pos="5760"/>
        </w:tabs>
        <w:ind w:left="5760" w:hanging="360"/>
      </w:pPr>
      <w:rPr>
        <w:rFonts w:ascii="Wingdings" w:hAnsi="Wingdings" w:hint="default"/>
        <w:sz w:val="20"/>
      </w:rPr>
    </w:lvl>
    <w:lvl w:ilvl="8" w:tentative="1">
      <w:start w:val="1"/>
      <w:numFmt w:val="bullet"/>
      <w:lvlText w:val=""/>
      <w:lvlJc w:val="left"/>
      <w:pPr>
        <w:tabs>
          <w:tab w:val="num" w:pos="6480"/>
        </w:tabs>
        <w:ind w:left="6480" w:hanging="360"/>
      </w:pPr>
      <w:rPr>
        <w:rFonts w:ascii="Wingdings" w:hAnsi="Wingdings" w:hint="default"/>
        <w:sz w:val="20"/>
      </w:rPr>
    </w:lvl>
  </w:abstractNum>
  <w:abstractNum w:abstractNumId="24" w15:restartNumberingAfterBreak="0">
    <w:nsid w:val="4DCE11EB"/>
    <w:multiLevelType w:val="hybridMultilevel"/>
    <w:tmpl w:val="143CB5D4"/>
    <w:lvl w:ilvl="0" w:tplc="C7883D0A">
      <w:start w:val="2333"/>
      <w:numFmt w:val="bullet"/>
      <w:lvlText w:val="-"/>
      <w:lvlJc w:val="left"/>
      <w:pPr>
        <w:ind w:left="720" w:hanging="360"/>
      </w:pPr>
      <w:rPr>
        <w:rFonts w:ascii="Arial" w:eastAsia="Calibri" w:hAnsi="Arial" w:cs="Arial" w:hint="default"/>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25" w15:restartNumberingAfterBreak="0">
    <w:nsid w:val="5035578E"/>
    <w:multiLevelType w:val="hybridMultilevel"/>
    <w:tmpl w:val="A09026EC"/>
    <w:lvl w:ilvl="0" w:tplc="7D00EF1C">
      <w:start w:val="1"/>
      <w:numFmt w:val="decimal"/>
      <w:pStyle w:val="NumberList"/>
      <w:lvlText w:val="(%1)"/>
      <w:lvlJc w:val="left"/>
      <w:pPr>
        <w:ind w:left="720" w:hanging="360"/>
      </w:pPr>
      <w:rPr>
        <w:rFonts w:hint="default"/>
      </w:rPr>
    </w:lvl>
    <w:lvl w:ilvl="1" w:tplc="08090019" w:tentative="1">
      <w:start w:val="1"/>
      <w:numFmt w:val="lowerLetter"/>
      <w:lvlText w:val="%2."/>
      <w:lvlJc w:val="left"/>
      <w:pPr>
        <w:ind w:left="1440" w:hanging="360"/>
      </w:pPr>
    </w:lvl>
    <w:lvl w:ilvl="2" w:tplc="0809001B" w:tentative="1">
      <w:start w:val="1"/>
      <w:numFmt w:val="lowerRoman"/>
      <w:lvlText w:val="%3."/>
      <w:lvlJc w:val="right"/>
      <w:pPr>
        <w:ind w:left="2160" w:hanging="180"/>
      </w:pPr>
    </w:lvl>
    <w:lvl w:ilvl="3" w:tplc="0809000F" w:tentative="1">
      <w:start w:val="1"/>
      <w:numFmt w:val="decimal"/>
      <w:lvlText w:val="%4."/>
      <w:lvlJc w:val="left"/>
      <w:pPr>
        <w:ind w:left="2880" w:hanging="360"/>
      </w:pPr>
    </w:lvl>
    <w:lvl w:ilvl="4" w:tplc="08090019" w:tentative="1">
      <w:start w:val="1"/>
      <w:numFmt w:val="lowerLetter"/>
      <w:lvlText w:val="%5."/>
      <w:lvlJc w:val="left"/>
      <w:pPr>
        <w:ind w:left="3600" w:hanging="360"/>
      </w:pPr>
    </w:lvl>
    <w:lvl w:ilvl="5" w:tplc="0809001B" w:tentative="1">
      <w:start w:val="1"/>
      <w:numFmt w:val="lowerRoman"/>
      <w:lvlText w:val="%6."/>
      <w:lvlJc w:val="right"/>
      <w:pPr>
        <w:ind w:left="4320" w:hanging="180"/>
      </w:pPr>
    </w:lvl>
    <w:lvl w:ilvl="6" w:tplc="0809000F" w:tentative="1">
      <w:start w:val="1"/>
      <w:numFmt w:val="decimal"/>
      <w:lvlText w:val="%7."/>
      <w:lvlJc w:val="left"/>
      <w:pPr>
        <w:ind w:left="5040" w:hanging="360"/>
      </w:pPr>
    </w:lvl>
    <w:lvl w:ilvl="7" w:tplc="08090019" w:tentative="1">
      <w:start w:val="1"/>
      <w:numFmt w:val="lowerLetter"/>
      <w:lvlText w:val="%8."/>
      <w:lvlJc w:val="left"/>
      <w:pPr>
        <w:ind w:left="5760" w:hanging="360"/>
      </w:pPr>
    </w:lvl>
    <w:lvl w:ilvl="8" w:tplc="0809001B" w:tentative="1">
      <w:start w:val="1"/>
      <w:numFmt w:val="lowerRoman"/>
      <w:lvlText w:val="%9."/>
      <w:lvlJc w:val="right"/>
      <w:pPr>
        <w:ind w:left="6480" w:hanging="180"/>
      </w:pPr>
    </w:lvl>
  </w:abstractNum>
  <w:abstractNum w:abstractNumId="26" w15:restartNumberingAfterBreak="0">
    <w:nsid w:val="521072A6"/>
    <w:multiLevelType w:val="multilevel"/>
    <w:tmpl w:val="37C2886C"/>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o"/>
      <w:lvlJc w:val="left"/>
      <w:pPr>
        <w:tabs>
          <w:tab w:val="num" w:pos="1440"/>
        </w:tabs>
        <w:ind w:left="1440" w:hanging="360"/>
      </w:pPr>
      <w:rPr>
        <w:rFonts w:ascii="Courier New" w:hAnsi="Courier New" w:hint="default"/>
        <w:sz w:val="20"/>
      </w:rPr>
    </w:lvl>
    <w:lvl w:ilvl="2" w:tentative="1">
      <w:start w:val="1"/>
      <w:numFmt w:val="bullet"/>
      <w:lvlText w:val=""/>
      <w:lvlJc w:val="left"/>
      <w:pPr>
        <w:tabs>
          <w:tab w:val="num" w:pos="2160"/>
        </w:tabs>
        <w:ind w:left="2160" w:hanging="360"/>
      </w:pPr>
      <w:rPr>
        <w:rFonts w:ascii="Wingdings" w:hAnsi="Wingdings" w:hint="default"/>
        <w:sz w:val="20"/>
      </w:rPr>
    </w:lvl>
    <w:lvl w:ilvl="3" w:tentative="1">
      <w:start w:val="1"/>
      <w:numFmt w:val="bullet"/>
      <w:lvlText w:val=""/>
      <w:lvlJc w:val="left"/>
      <w:pPr>
        <w:tabs>
          <w:tab w:val="num" w:pos="2880"/>
        </w:tabs>
        <w:ind w:left="2880" w:hanging="360"/>
      </w:pPr>
      <w:rPr>
        <w:rFonts w:ascii="Wingdings" w:hAnsi="Wingdings" w:hint="default"/>
        <w:sz w:val="20"/>
      </w:rPr>
    </w:lvl>
    <w:lvl w:ilvl="4" w:tentative="1">
      <w:start w:val="1"/>
      <w:numFmt w:val="bullet"/>
      <w:lvlText w:val=""/>
      <w:lvlJc w:val="left"/>
      <w:pPr>
        <w:tabs>
          <w:tab w:val="num" w:pos="3600"/>
        </w:tabs>
        <w:ind w:left="3600" w:hanging="360"/>
      </w:pPr>
      <w:rPr>
        <w:rFonts w:ascii="Wingdings" w:hAnsi="Wingdings" w:hint="default"/>
        <w:sz w:val="20"/>
      </w:rPr>
    </w:lvl>
    <w:lvl w:ilvl="5" w:tentative="1">
      <w:start w:val="1"/>
      <w:numFmt w:val="bullet"/>
      <w:lvlText w:val=""/>
      <w:lvlJc w:val="left"/>
      <w:pPr>
        <w:tabs>
          <w:tab w:val="num" w:pos="4320"/>
        </w:tabs>
        <w:ind w:left="4320" w:hanging="360"/>
      </w:pPr>
      <w:rPr>
        <w:rFonts w:ascii="Wingdings" w:hAnsi="Wingdings" w:hint="default"/>
        <w:sz w:val="20"/>
      </w:rPr>
    </w:lvl>
    <w:lvl w:ilvl="6" w:tentative="1">
      <w:start w:val="1"/>
      <w:numFmt w:val="bullet"/>
      <w:lvlText w:val=""/>
      <w:lvlJc w:val="left"/>
      <w:pPr>
        <w:tabs>
          <w:tab w:val="num" w:pos="5040"/>
        </w:tabs>
        <w:ind w:left="5040" w:hanging="360"/>
      </w:pPr>
      <w:rPr>
        <w:rFonts w:ascii="Wingdings" w:hAnsi="Wingdings" w:hint="default"/>
        <w:sz w:val="20"/>
      </w:rPr>
    </w:lvl>
    <w:lvl w:ilvl="7" w:tentative="1">
      <w:start w:val="1"/>
      <w:numFmt w:val="bullet"/>
      <w:lvlText w:val=""/>
      <w:lvlJc w:val="left"/>
      <w:pPr>
        <w:tabs>
          <w:tab w:val="num" w:pos="5760"/>
        </w:tabs>
        <w:ind w:left="5760" w:hanging="360"/>
      </w:pPr>
      <w:rPr>
        <w:rFonts w:ascii="Wingdings" w:hAnsi="Wingdings" w:hint="default"/>
        <w:sz w:val="20"/>
      </w:rPr>
    </w:lvl>
    <w:lvl w:ilvl="8" w:tentative="1">
      <w:start w:val="1"/>
      <w:numFmt w:val="bullet"/>
      <w:lvlText w:val=""/>
      <w:lvlJc w:val="left"/>
      <w:pPr>
        <w:tabs>
          <w:tab w:val="num" w:pos="6480"/>
        </w:tabs>
        <w:ind w:left="6480" w:hanging="360"/>
      </w:pPr>
      <w:rPr>
        <w:rFonts w:ascii="Wingdings" w:hAnsi="Wingdings" w:hint="default"/>
        <w:sz w:val="20"/>
      </w:rPr>
    </w:lvl>
  </w:abstractNum>
  <w:abstractNum w:abstractNumId="27" w15:restartNumberingAfterBreak="0">
    <w:nsid w:val="538B4BA9"/>
    <w:multiLevelType w:val="hybridMultilevel"/>
    <w:tmpl w:val="AD5C3A48"/>
    <w:lvl w:ilvl="0" w:tplc="08090001">
      <w:start w:val="1"/>
      <w:numFmt w:val="bullet"/>
      <w:lvlText w:val=""/>
      <w:lvlJc w:val="left"/>
      <w:pPr>
        <w:ind w:left="720" w:hanging="360"/>
      </w:pPr>
      <w:rPr>
        <w:rFonts w:ascii="Symbol" w:hAnsi="Symbol" w:hint="default"/>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28" w15:restartNumberingAfterBreak="0">
    <w:nsid w:val="5CCA08FC"/>
    <w:multiLevelType w:val="hybridMultilevel"/>
    <w:tmpl w:val="A3C082C8"/>
    <w:lvl w:ilvl="0" w:tplc="08090005">
      <w:start w:val="1"/>
      <w:numFmt w:val="bullet"/>
      <w:lvlText w:val=""/>
      <w:lvlJc w:val="left"/>
      <w:pPr>
        <w:ind w:left="720" w:hanging="360"/>
      </w:pPr>
      <w:rPr>
        <w:rFonts w:ascii="Wingdings" w:hAnsi="Wingdings" w:hint="default"/>
      </w:rPr>
    </w:lvl>
    <w:lvl w:ilvl="1" w:tplc="08090003">
      <w:start w:val="1"/>
      <w:numFmt w:val="bullet"/>
      <w:lvlText w:val="o"/>
      <w:lvlJc w:val="left"/>
      <w:pPr>
        <w:ind w:left="1440" w:hanging="360"/>
      </w:pPr>
      <w:rPr>
        <w:rFonts w:ascii="Courier New" w:hAnsi="Courier New" w:cs="Courier New" w:hint="default"/>
      </w:rPr>
    </w:lvl>
    <w:lvl w:ilvl="2" w:tplc="08090005">
      <w:start w:val="1"/>
      <w:numFmt w:val="bullet"/>
      <w:lvlText w:val=""/>
      <w:lvlJc w:val="left"/>
      <w:pPr>
        <w:ind w:left="2160" w:hanging="360"/>
      </w:pPr>
      <w:rPr>
        <w:rFonts w:ascii="Wingdings" w:hAnsi="Wingdings" w:hint="default"/>
      </w:rPr>
    </w:lvl>
    <w:lvl w:ilvl="3" w:tplc="08090001">
      <w:start w:val="1"/>
      <w:numFmt w:val="bullet"/>
      <w:lvlText w:val=""/>
      <w:lvlJc w:val="left"/>
      <w:pPr>
        <w:ind w:left="2880" w:hanging="360"/>
      </w:pPr>
      <w:rPr>
        <w:rFonts w:ascii="Symbol" w:hAnsi="Symbol" w:hint="default"/>
      </w:rPr>
    </w:lvl>
    <w:lvl w:ilvl="4" w:tplc="08090003">
      <w:start w:val="1"/>
      <w:numFmt w:val="bullet"/>
      <w:lvlText w:val="o"/>
      <w:lvlJc w:val="left"/>
      <w:pPr>
        <w:ind w:left="3600" w:hanging="360"/>
      </w:pPr>
      <w:rPr>
        <w:rFonts w:ascii="Courier New" w:hAnsi="Courier New" w:cs="Courier New" w:hint="default"/>
      </w:rPr>
    </w:lvl>
    <w:lvl w:ilvl="5" w:tplc="08090005">
      <w:start w:val="1"/>
      <w:numFmt w:val="bullet"/>
      <w:lvlText w:val=""/>
      <w:lvlJc w:val="left"/>
      <w:pPr>
        <w:ind w:left="4320" w:hanging="360"/>
      </w:pPr>
      <w:rPr>
        <w:rFonts w:ascii="Wingdings" w:hAnsi="Wingdings" w:hint="default"/>
      </w:rPr>
    </w:lvl>
    <w:lvl w:ilvl="6" w:tplc="08090001">
      <w:start w:val="1"/>
      <w:numFmt w:val="bullet"/>
      <w:lvlText w:val=""/>
      <w:lvlJc w:val="left"/>
      <w:pPr>
        <w:ind w:left="5040" w:hanging="360"/>
      </w:pPr>
      <w:rPr>
        <w:rFonts w:ascii="Symbol" w:hAnsi="Symbol" w:hint="default"/>
      </w:rPr>
    </w:lvl>
    <w:lvl w:ilvl="7" w:tplc="08090003">
      <w:start w:val="1"/>
      <w:numFmt w:val="bullet"/>
      <w:lvlText w:val="o"/>
      <w:lvlJc w:val="left"/>
      <w:pPr>
        <w:ind w:left="5760" w:hanging="360"/>
      </w:pPr>
      <w:rPr>
        <w:rFonts w:ascii="Courier New" w:hAnsi="Courier New" w:cs="Courier New" w:hint="default"/>
      </w:rPr>
    </w:lvl>
    <w:lvl w:ilvl="8" w:tplc="08090005">
      <w:start w:val="1"/>
      <w:numFmt w:val="bullet"/>
      <w:lvlText w:val=""/>
      <w:lvlJc w:val="left"/>
      <w:pPr>
        <w:ind w:left="6480" w:hanging="360"/>
      </w:pPr>
      <w:rPr>
        <w:rFonts w:ascii="Wingdings" w:hAnsi="Wingdings" w:hint="default"/>
      </w:rPr>
    </w:lvl>
  </w:abstractNum>
  <w:abstractNum w:abstractNumId="29" w15:restartNumberingAfterBreak="0">
    <w:nsid w:val="642E21EA"/>
    <w:multiLevelType w:val="hybridMultilevel"/>
    <w:tmpl w:val="BD8E9802"/>
    <w:lvl w:ilvl="0" w:tplc="04BE5DA8">
      <w:start w:val="1"/>
      <w:numFmt w:val="bullet"/>
      <w:lvlText w:val=""/>
      <w:lvlJc w:val="left"/>
      <w:pPr>
        <w:ind w:left="720" w:hanging="360"/>
      </w:pPr>
      <w:rPr>
        <w:rFonts w:ascii="Symbol" w:hAnsi="Symbol" w:hint="default"/>
      </w:rPr>
    </w:lvl>
    <w:lvl w:ilvl="1" w:tplc="84B203EE">
      <w:start w:val="1"/>
      <w:numFmt w:val="bullet"/>
      <w:lvlText w:val="o"/>
      <w:lvlJc w:val="left"/>
      <w:pPr>
        <w:ind w:left="1440" w:hanging="360"/>
      </w:pPr>
      <w:rPr>
        <w:rFonts w:ascii="Courier New" w:hAnsi="Courier New" w:hint="default"/>
      </w:rPr>
    </w:lvl>
    <w:lvl w:ilvl="2" w:tplc="FBB014E8">
      <w:start w:val="1"/>
      <w:numFmt w:val="bullet"/>
      <w:lvlText w:val=""/>
      <w:lvlJc w:val="left"/>
      <w:pPr>
        <w:ind w:left="2160" w:hanging="360"/>
      </w:pPr>
      <w:rPr>
        <w:rFonts w:ascii="Wingdings" w:hAnsi="Wingdings" w:hint="default"/>
      </w:rPr>
    </w:lvl>
    <w:lvl w:ilvl="3" w:tplc="6D9C7F92">
      <w:start w:val="1"/>
      <w:numFmt w:val="bullet"/>
      <w:lvlText w:val=""/>
      <w:lvlJc w:val="left"/>
      <w:pPr>
        <w:ind w:left="2880" w:hanging="360"/>
      </w:pPr>
      <w:rPr>
        <w:rFonts w:ascii="Symbol" w:hAnsi="Symbol" w:hint="default"/>
      </w:rPr>
    </w:lvl>
    <w:lvl w:ilvl="4" w:tplc="6E008C60">
      <w:start w:val="1"/>
      <w:numFmt w:val="bullet"/>
      <w:lvlText w:val="o"/>
      <w:lvlJc w:val="left"/>
      <w:pPr>
        <w:ind w:left="3600" w:hanging="360"/>
      </w:pPr>
      <w:rPr>
        <w:rFonts w:ascii="Courier New" w:hAnsi="Courier New" w:hint="default"/>
      </w:rPr>
    </w:lvl>
    <w:lvl w:ilvl="5" w:tplc="EB20CB56">
      <w:start w:val="1"/>
      <w:numFmt w:val="bullet"/>
      <w:lvlText w:val=""/>
      <w:lvlJc w:val="left"/>
      <w:pPr>
        <w:ind w:left="4320" w:hanging="360"/>
      </w:pPr>
      <w:rPr>
        <w:rFonts w:ascii="Wingdings" w:hAnsi="Wingdings" w:hint="default"/>
      </w:rPr>
    </w:lvl>
    <w:lvl w:ilvl="6" w:tplc="24181106">
      <w:start w:val="1"/>
      <w:numFmt w:val="bullet"/>
      <w:lvlText w:val=""/>
      <w:lvlJc w:val="left"/>
      <w:pPr>
        <w:ind w:left="5040" w:hanging="360"/>
      </w:pPr>
      <w:rPr>
        <w:rFonts w:ascii="Symbol" w:hAnsi="Symbol" w:hint="default"/>
      </w:rPr>
    </w:lvl>
    <w:lvl w:ilvl="7" w:tplc="88686FD6">
      <w:start w:val="1"/>
      <w:numFmt w:val="bullet"/>
      <w:lvlText w:val="o"/>
      <w:lvlJc w:val="left"/>
      <w:pPr>
        <w:ind w:left="5760" w:hanging="360"/>
      </w:pPr>
      <w:rPr>
        <w:rFonts w:ascii="Courier New" w:hAnsi="Courier New" w:hint="default"/>
      </w:rPr>
    </w:lvl>
    <w:lvl w:ilvl="8" w:tplc="BF0CCFBC">
      <w:start w:val="1"/>
      <w:numFmt w:val="bullet"/>
      <w:lvlText w:val=""/>
      <w:lvlJc w:val="left"/>
      <w:pPr>
        <w:ind w:left="6480" w:hanging="360"/>
      </w:pPr>
      <w:rPr>
        <w:rFonts w:ascii="Wingdings" w:hAnsi="Wingdings" w:hint="default"/>
      </w:rPr>
    </w:lvl>
  </w:abstractNum>
  <w:abstractNum w:abstractNumId="30" w15:restartNumberingAfterBreak="0">
    <w:nsid w:val="64433B4D"/>
    <w:multiLevelType w:val="hybridMultilevel"/>
    <w:tmpl w:val="644A03D8"/>
    <w:lvl w:ilvl="0" w:tplc="08090001">
      <w:start w:val="1"/>
      <w:numFmt w:val="bullet"/>
      <w:lvlText w:val=""/>
      <w:lvlJc w:val="left"/>
      <w:pPr>
        <w:ind w:left="720" w:hanging="360"/>
      </w:pPr>
      <w:rPr>
        <w:rFonts w:ascii="Symbol" w:hAnsi="Symbol" w:hint="default"/>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31" w15:restartNumberingAfterBreak="0">
    <w:nsid w:val="6D0E0335"/>
    <w:multiLevelType w:val="multilevel"/>
    <w:tmpl w:val="666A8066"/>
    <w:lvl w:ilvl="0">
      <w:start w:val="1"/>
      <w:numFmt w:val="bullet"/>
      <w:lvlText w:val=""/>
      <w:lvlJc w:val="left"/>
      <w:pPr>
        <w:tabs>
          <w:tab w:val="num" w:pos="360"/>
        </w:tabs>
        <w:ind w:left="360" w:hanging="360"/>
      </w:pPr>
      <w:rPr>
        <w:rFonts w:ascii="Symbol" w:hAnsi="Symbol" w:hint="default"/>
        <w:sz w:val="20"/>
      </w:rPr>
    </w:lvl>
    <w:lvl w:ilvl="1" w:tentative="1">
      <w:start w:val="1"/>
      <w:numFmt w:val="bullet"/>
      <w:lvlText w:val="o"/>
      <w:lvlJc w:val="left"/>
      <w:pPr>
        <w:tabs>
          <w:tab w:val="num" w:pos="1080"/>
        </w:tabs>
        <w:ind w:left="1080" w:hanging="360"/>
      </w:pPr>
      <w:rPr>
        <w:rFonts w:ascii="Courier New" w:hAnsi="Courier New" w:hint="default"/>
        <w:sz w:val="20"/>
      </w:rPr>
    </w:lvl>
    <w:lvl w:ilvl="2" w:tentative="1">
      <w:start w:val="1"/>
      <w:numFmt w:val="bullet"/>
      <w:lvlText w:val=""/>
      <w:lvlJc w:val="left"/>
      <w:pPr>
        <w:tabs>
          <w:tab w:val="num" w:pos="1800"/>
        </w:tabs>
        <w:ind w:left="1800" w:hanging="360"/>
      </w:pPr>
      <w:rPr>
        <w:rFonts w:ascii="Wingdings" w:hAnsi="Wingdings" w:hint="default"/>
        <w:sz w:val="20"/>
      </w:rPr>
    </w:lvl>
    <w:lvl w:ilvl="3" w:tentative="1">
      <w:start w:val="1"/>
      <w:numFmt w:val="bullet"/>
      <w:lvlText w:val=""/>
      <w:lvlJc w:val="left"/>
      <w:pPr>
        <w:tabs>
          <w:tab w:val="num" w:pos="2520"/>
        </w:tabs>
        <w:ind w:left="2520" w:hanging="360"/>
      </w:pPr>
      <w:rPr>
        <w:rFonts w:ascii="Wingdings" w:hAnsi="Wingdings" w:hint="default"/>
        <w:sz w:val="20"/>
      </w:rPr>
    </w:lvl>
    <w:lvl w:ilvl="4" w:tentative="1">
      <w:start w:val="1"/>
      <w:numFmt w:val="bullet"/>
      <w:lvlText w:val=""/>
      <w:lvlJc w:val="left"/>
      <w:pPr>
        <w:tabs>
          <w:tab w:val="num" w:pos="3240"/>
        </w:tabs>
        <w:ind w:left="3240" w:hanging="360"/>
      </w:pPr>
      <w:rPr>
        <w:rFonts w:ascii="Wingdings" w:hAnsi="Wingdings" w:hint="default"/>
        <w:sz w:val="20"/>
      </w:rPr>
    </w:lvl>
    <w:lvl w:ilvl="5" w:tentative="1">
      <w:start w:val="1"/>
      <w:numFmt w:val="bullet"/>
      <w:lvlText w:val=""/>
      <w:lvlJc w:val="left"/>
      <w:pPr>
        <w:tabs>
          <w:tab w:val="num" w:pos="3960"/>
        </w:tabs>
        <w:ind w:left="3960" w:hanging="360"/>
      </w:pPr>
      <w:rPr>
        <w:rFonts w:ascii="Wingdings" w:hAnsi="Wingdings" w:hint="default"/>
        <w:sz w:val="20"/>
      </w:rPr>
    </w:lvl>
    <w:lvl w:ilvl="6" w:tentative="1">
      <w:start w:val="1"/>
      <w:numFmt w:val="bullet"/>
      <w:lvlText w:val=""/>
      <w:lvlJc w:val="left"/>
      <w:pPr>
        <w:tabs>
          <w:tab w:val="num" w:pos="4680"/>
        </w:tabs>
        <w:ind w:left="4680" w:hanging="360"/>
      </w:pPr>
      <w:rPr>
        <w:rFonts w:ascii="Wingdings" w:hAnsi="Wingdings" w:hint="default"/>
        <w:sz w:val="20"/>
      </w:rPr>
    </w:lvl>
    <w:lvl w:ilvl="7" w:tentative="1">
      <w:start w:val="1"/>
      <w:numFmt w:val="bullet"/>
      <w:lvlText w:val=""/>
      <w:lvlJc w:val="left"/>
      <w:pPr>
        <w:tabs>
          <w:tab w:val="num" w:pos="5400"/>
        </w:tabs>
        <w:ind w:left="5400" w:hanging="360"/>
      </w:pPr>
      <w:rPr>
        <w:rFonts w:ascii="Wingdings" w:hAnsi="Wingdings" w:hint="default"/>
        <w:sz w:val="20"/>
      </w:rPr>
    </w:lvl>
    <w:lvl w:ilvl="8" w:tentative="1">
      <w:start w:val="1"/>
      <w:numFmt w:val="bullet"/>
      <w:lvlText w:val=""/>
      <w:lvlJc w:val="left"/>
      <w:pPr>
        <w:tabs>
          <w:tab w:val="num" w:pos="6120"/>
        </w:tabs>
        <w:ind w:left="6120" w:hanging="360"/>
      </w:pPr>
      <w:rPr>
        <w:rFonts w:ascii="Wingdings" w:hAnsi="Wingdings" w:hint="default"/>
        <w:sz w:val="20"/>
      </w:rPr>
    </w:lvl>
  </w:abstractNum>
  <w:abstractNum w:abstractNumId="32" w15:restartNumberingAfterBreak="0">
    <w:nsid w:val="6FC521D5"/>
    <w:multiLevelType w:val="hybridMultilevel"/>
    <w:tmpl w:val="3620D36C"/>
    <w:lvl w:ilvl="0" w:tplc="08090001">
      <w:start w:val="1"/>
      <w:numFmt w:val="bullet"/>
      <w:lvlText w:val=""/>
      <w:lvlJc w:val="left"/>
      <w:pPr>
        <w:ind w:left="720" w:hanging="360"/>
      </w:pPr>
      <w:rPr>
        <w:rFonts w:ascii="Symbol" w:hAnsi="Symbol" w:hint="default"/>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33" w15:restartNumberingAfterBreak="0">
    <w:nsid w:val="700821D2"/>
    <w:multiLevelType w:val="hybridMultilevel"/>
    <w:tmpl w:val="408470A0"/>
    <w:lvl w:ilvl="0" w:tplc="08090001">
      <w:start w:val="1"/>
      <w:numFmt w:val="bullet"/>
      <w:lvlText w:val=""/>
      <w:lvlJc w:val="left"/>
      <w:pPr>
        <w:ind w:left="720" w:hanging="360"/>
      </w:pPr>
      <w:rPr>
        <w:rFonts w:ascii="Symbol" w:hAnsi="Symbol" w:hint="default"/>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34" w15:restartNumberingAfterBreak="0">
    <w:nsid w:val="72BB9668"/>
    <w:multiLevelType w:val="hybridMultilevel"/>
    <w:tmpl w:val="AAC0F5B6"/>
    <w:lvl w:ilvl="0" w:tplc="CE60B59A">
      <w:start w:val="1"/>
      <w:numFmt w:val="bullet"/>
      <w:lvlText w:val=""/>
      <w:lvlJc w:val="left"/>
      <w:pPr>
        <w:ind w:left="720" w:hanging="360"/>
      </w:pPr>
      <w:rPr>
        <w:rFonts w:ascii="Symbol" w:hAnsi="Symbol" w:hint="default"/>
      </w:rPr>
    </w:lvl>
    <w:lvl w:ilvl="1" w:tplc="588E9230">
      <w:start w:val="1"/>
      <w:numFmt w:val="bullet"/>
      <w:lvlText w:val="o"/>
      <w:lvlJc w:val="left"/>
      <w:pPr>
        <w:ind w:left="1440" w:hanging="360"/>
      </w:pPr>
      <w:rPr>
        <w:rFonts w:ascii="Courier New" w:hAnsi="Courier New" w:hint="default"/>
      </w:rPr>
    </w:lvl>
    <w:lvl w:ilvl="2" w:tplc="E4624780">
      <w:start w:val="1"/>
      <w:numFmt w:val="bullet"/>
      <w:lvlText w:val=""/>
      <w:lvlJc w:val="left"/>
      <w:pPr>
        <w:ind w:left="2160" w:hanging="360"/>
      </w:pPr>
      <w:rPr>
        <w:rFonts w:ascii="Wingdings" w:hAnsi="Wingdings" w:hint="default"/>
      </w:rPr>
    </w:lvl>
    <w:lvl w:ilvl="3" w:tplc="891EB62C">
      <w:start w:val="1"/>
      <w:numFmt w:val="bullet"/>
      <w:lvlText w:val=""/>
      <w:lvlJc w:val="left"/>
      <w:pPr>
        <w:ind w:left="2880" w:hanging="360"/>
      </w:pPr>
      <w:rPr>
        <w:rFonts w:ascii="Symbol" w:hAnsi="Symbol" w:hint="default"/>
      </w:rPr>
    </w:lvl>
    <w:lvl w:ilvl="4" w:tplc="5030BA48">
      <w:start w:val="1"/>
      <w:numFmt w:val="bullet"/>
      <w:lvlText w:val="o"/>
      <w:lvlJc w:val="left"/>
      <w:pPr>
        <w:ind w:left="3600" w:hanging="360"/>
      </w:pPr>
      <w:rPr>
        <w:rFonts w:ascii="Courier New" w:hAnsi="Courier New" w:hint="default"/>
      </w:rPr>
    </w:lvl>
    <w:lvl w:ilvl="5" w:tplc="ED0A2FFC">
      <w:start w:val="1"/>
      <w:numFmt w:val="bullet"/>
      <w:lvlText w:val=""/>
      <w:lvlJc w:val="left"/>
      <w:pPr>
        <w:ind w:left="4320" w:hanging="360"/>
      </w:pPr>
      <w:rPr>
        <w:rFonts w:ascii="Wingdings" w:hAnsi="Wingdings" w:hint="default"/>
      </w:rPr>
    </w:lvl>
    <w:lvl w:ilvl="6" w:tplc="283CDCBE">
      <w:start w:val="1"/>
      <w:numFmt w:val="bullet"/>
      <w:lvlText w:val=""/>
      <w:lvlJc w:val="left"/>
      <w:pPr>
        <w:ind w:left="5040" w:hanging="360"/>
      </w:pPr>
      <w:rPr>
        <w:rFonts w:ascii="Symbol" w:hAnsi="Symbol" w:hint="default"/>
      </w:rPr>
    </w:lvl>
    <w:lvl w:ilvl="7" w:tplc="DEFAA962">
      <w:start w:val="1"/>
      <w:numFmt w:val="bullet"/>
      <w:lvlText w:val="o"/>
      <w:lvlJc w:val="left"/>
      <w:pPr>
        <w:ind w:left="5760" w:hanging="360"/>
      </w:pPr>
      <w:rPr>
        <w:rFonts w:ascii="Courier New" w:hAnsi="Courier New" w:hint="default"/>
      </w:rPr>
    </w:lvl>
    <w:lvl w:ilvl="8" w:tplc="C930B3B2">
      <w:start w:val="1"/>
      <w:numFmt w:val="bullet"/>
      <w:lvlText w:val=""/>
      <w:lvlJc w:val="left"/>
      <w:pPr>
        <w:ind w:left="6480" w:hanging="360"/>
      </w:pPr>
      <w:rPr>
        <w:rFonts w:ascii="Wingdings" w:hAnsi="Wingdings" w:hint="default"/>
      </w:rPr>
    </w:lvl>
  </w:abstractNum>
  <w:abstractNum w:abstractNumId="35" w15:restartNumberingAfterBreak="0">
    <w:nsid w:val="78F17D28"/>
    <w:multiLevelType w:val="hybridMultilevel"/>
    <w:tmpl w:val="7D76972E"/>
    <w:lvl w:ilvl="0" w:tplc="5CA22250">
      <w:start w:val="1"/>
      <w:numFmt w:val="bullet"/>
      <w:lvlText w:val="•"/>
      <w:lvlJc w:val="left"/>
      <w:pPr>
        <w:tabs>
          <w:tab w:val="num" w:pos="720"/>
        </w:tabs>
        <w:ind w:left="720" w:hanging="360"/>
      </w:pPr>
      <w:rPr>
        <w:rFonts w:ascii="Arial" w:hAnsi="Arial" w:hint="default"/>
      </w:rPr>
    </w:lvl>
    <w:lvl w:ilvl="1" w:tplc="D02492A0" w:tentative="1">
      <w:start w:val="1"/>
      <w:numFmt w:val="bullet"/>
      <w:lvlText w:val="•"/>
      <w:lvlJc w:val="left"/>
      <w:pPr>
        <w:tabs>
          <w:tab w:val="num" w:pos="1440"/>
        </w:tabs>
        <w:ind w:left="1440" w:hanging="360"/>
      </w:pPr>
      <w:rPr>
        <w:rFonts w:ascii="Arial" w:hAnsi="Arial" w:hint="default"/>
      </w:rPr>
    </w:lvl>
    <w:lvl w:ilvl="2" w:tplc="A9AE1DAC" w:tentative="1">
      <w:start w:val="1"/>
      <w:numFmt w:val="bullet"/>
      <w:lvlText w:val="•"/>
      <w:lvlJc w:val="left"/>
      <w:pPr>
        <w:tabs>
          <w:tab w:val="num" w:pos="2160"/>
        </w:tabs>
        <w:ind w:left="2160" w:hanging="360"/>
      </w:pPr>
      <w:rPr>
        <w:rFonts w:ascii="Arial" w:hAnsi="Arial" w:hint="default"/>
      </w:rPr>
    </w:lvl>
    <w:lvl w:ilvl="3" w:tplc="CD32ACF8" w:tentative="1">
      <w:start w:val="1"/>
      <w:numFmt w:val="bullet"/>
      <w:lvlText w:val="•"/>
      <w:lvlJc w:val="left"/>
      <w:pPr>
        <w:tabs>
          <w:tab w:val="num" w:pos="2880"/>
        </w:tabs>
        <w:ind w:left="2880" w:hanging="360"/>
      </w:pPr>
      <w:rPr>
        <w:rFonts w:ascii="Arial" w:hAnsi="Arial" w:hint="default"/>
      </w:rPr>
    </w:lvl>
    <w:lvl w:ilvl="4" w:tplc="20A0063C" w:tentative="1">
      <w:start w:val="1"/>
      <w:numFmt w:val="bullet"/>
      <w:lvlText w:val="•"/>
      <w:lvlJc w:val="left"/>
      <w:pPr>
        <w:tabs>
          <w:tab w:val="num" w:pos="3600"/>
        </w:tabs>
        <w:ind w:left="3600" w:hanging="360"/>
      </w:pPr>
      <w:rPr>
        <w:rFonts w:ascii="Arial" w:hAnsi="Arial" w:hint="default"/>
      </w:rPr>
    </w:lvl>
    <w:lvl w:ilvl="5" w:tplc="9DBA686A" w:tentative="1">
      <w:start w:val="1"/>
      <w:numFmt w:val="bullet"/>
      <w:lvlText w:val="•"/>
      <w:lvlJc w:val="left"/>
      <w:pPr>
        <w:tabs>
          <w:tab w:val="num" w:pos="4320"/>
        </w:tabs>
        <w:ind w:left="4320" w:hanging="360"/>
      </w:pPr>
      <w:rPr>
        <w:rFonts w:ascii="Arial" w:hAnsi="Arial" w:hint="default"/>
      </w:rPr>
    </w:lvl>
    <w:lvl w:ilvl="6" w:tplc="4C88751C" w:tentative="1">
      <w:start w:val="1"/>
      <w:numFmt w:val="bullet"/>
      <w:lvlText w:val="•"/>
      <w:lvlJc w:val="left"/>
      <w:pPr>
        <w:tabs>
          <w:tab w:val="num" w:pos="5040"/>
        </w:tabs>
        <w:ind w:left="5040" w:hanging="360"/>
      </w:pPr>
      <w:rPr>
        <w:rFonts w:ascii="Arial" w:hAnsi="Arial" w:hint="default"/>
      </w:rPr>
    </w:lvl>
    <w:lvl w:ilvl="7" w:tplc="21E0DA18" w:tentative="1">
      <w:start w:val="1"/>
      <w:numFmt w:val="bullet"/>
      <w:lvlText w:val="•"/>
      <w:lvlJc w:val="left"/>
      <w:pPr>
        <w:tabs>
          <w:tab w:val="num" w:pos="5760"/>
        </w:tabs>
        <w:ind w:left="5760" w:hanging="360"/>
      </w:pPr>
      <w:rPr>
        <w:rFonts w:ascii="Arial" w:hAnsi="Arial" w:hint="default"/>
      </w:rPr>
    </w:lvl>
    <w:lvl w:ilvl="8" w:tplc="76FE7120" w:tentative="1">
      <w:start w:val="1"/>
      <w:numFmt w:val="bullet"/>
      <w:lvlText w:val="•"/>
      <w:lvlJc w:val="left"/>
      <w:pPr>
        <w:tabs>
          <w:tab w:val="num" w:pos="6480"/>
        </w:tabs>
        <w:ind w:left="6480" w:hanging="360"/>
      </w:pPr>
      <w:rPr>
        <w:rFonts w:ascii="Arial" w:hAnsi="Arial" w:hint="default"/>
      </w:rPr>
    </w:lvl>
  </w:abstractNum>
  <w:abstractNum w:abstractNumId="36" w15:restartNumberingAfterBreak="0">
    <w:nsid w:val="7D627140"/>
    <w:multiLevelType w:val="hybridMultilevel"/>
    <w:tmpl w:val="CC10235A"/>
    <w:lvl w:ilvl="0" w:tplc="08090001">
      <w:start w:val="1"/>
      <w:numFmt w:val="bullet"/>
      <w:lvlText w:val=""/>
      <w:lvlJc w:val="left"/>
      <w:pPr>
        <w:ind w:left="720" w:hanging="360"/>
      </w:pPr>
      <w:rPr>
        <w:rFonts w:ascii="Symbol" w:hAnsi="Symbol" w:hint="default"/>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37" w15:restartNumberingAfterBreak="0">
    <w:nsid w:val="7DD40BF9"/>
    <w:multiLevelType w:val="hybridMultilevel"/>
    <w:tmpl w:val="10DAE868"/>
    <w:lvl w:ilvl="0" w:tplc="08090001">
      <w:start w:val="1"/>
      <w:numFmt w:val="bullet"/>
      <w:lvlText w:val=""/>
      <w:lvlJc w:val="left"/>
      <w:pPr>
        <w:ind w:left="720" w:hanging="360"/>
      </w:pPr>
      <w:rPr>
        <w:rFonts w:ascii="Symbol" w:hAnsi="Symbol" w:hint="default"/>
      </w:rPr>
    </w:lvl>
    <w:lvl w:ilvl="1" w:tplc="FFFFFFFF" w:tentative="1">
      <w:start w:val="1"/>
      <w:numFmt w:val="lowerLetter"/>
      <w:lvlText w:val="%2."/>
      <w:lvlJc w:val="left"/>
      <w:pPr>
        <w:ind w:left="1440" w:hanging="360"/>
      </w:pPr>
    </w:lvl>
    <w:lvl w:ilvl="2" w:tplc="FFFFFFFF" w:tentative="1">
      <w:start w:val="1"/>
      <w:numFmt w:val="lowerRoman"/>
      <w:lvlText w:val="%3."/>
      <w:lvlJc w:val="right"/>
      <w:pPr>
        <w:ind w:left="2160" w:hanging="180"/>
      </w:pPr>
    </w:lvl>
    <w:lvl w:ilvl="3" w:tplc="FFFFFFFF" w:tentative="1">
      <w:start w:val="1"/>
      <w:numFmt w:val="decimal"/>
      <w:lvlText w:val="%4."/>
      <w:lvlJc w:val="left"/>
      <w:pPr>
        <w:ind w:left="2880" w:hanging="360"/>
      </w:pPr>
    </w:lvl>
    <w:lvl w:ilvl="4" w:tplc="FFFFFFFF" w:tentative="1">
      <w:start w:val="1"/>
      <w:numFmt w:val="lowerLetter"/>
      <w:lvlText w:val="%5."/>
      <w:lvlJc w:val="left"/>
      <w:pPr>
        <w:ind w:left="3600" w:hanging="360"/>
      </w:pPr>
    </w:lvl>
    <w:lvl w:ilvl="5" w:tplc="FFFFFFFF" w:tentative="1">
      <w:start w:val="1"/>
      <w:numFmt w:val="lowerRoman"/>
      <w:lvlText w:val="%6."/>
      <w:lvlJc w:val="right"/>
      <w:pPr>
        <w:ind w:left="4320" w:hanging="180"/>
      </w:pPr>
    </w:lvl>
    <w:lvl w:ilvl="6" w:tplc="FFFFFFFF" w:tentative="1">
      <w:start w:val="1"/>
      <w:numFmt w:val="decimal"/>
      <w:lvlText w:val="%7."/>
      <w:lvlJc w:val="left"/>
      <w:pPr>
        <w:ind w:left="5040" w:hanging="360"/>
      </w:pPr>
    </w:lvl>
    <w:lvl w:ilvl="7" w:tplc="FFFFFFFF" w:tentative="1">
      <w:start w:val="1"/>
      <w:numFmt w:val="lowerLetter"/>
      <w:lvlText w:val="%8."/>
      <w:lvlJc w:val="left"/>
      <w:pPr>
        <w:ind w:left="5760" w:hanging="360"/>
      </w:pPr>
    </w:lvl>
    <w:lvl w:ilvl="8" w:tplc="FFFFFFFF" w:tentative="1">
      <w:start w:val="1"/>
      <w:numFmt w:val="lowerRoman"/>
      <w:lvlText w:val="%9."/>
      <w:lvlJc w:val="right"/>
      <w:pPr>
        <w:ind w:left="6480" w:hanging="180"/>
      </w:pPr>
    </w:lvl>
  </w:abstractNum>
  <w:num w:numId="1" w16cid:durableId="3561239">
    <w:abstractNumId w:val="34"/>
  </w:num>
  <w:num w:numId="2" w16cid:durableId="484400113">
    <w:abstractNumId w:val="29"/>
  </w:num>
  <w:num w:numId="3" w16cid:durableId="1549493409">
    <w:abstractNumId w:val="11"/>
  </w:num>
  <w:num w:numId="4" w16cid:durableId="1046880173">
    <w:abstractNumId w:val="4"/>
  </w:num>
  <w:num w:numId="5" w16cid:durableId="1022316133">
    <w:abstractNumId w:val="22"/>
  </w:num>
  <w:num w:numId="6" w16cid:durableId="1682974462">
    <w:abstractNumId w:val="16"/>
  </w:num>
  <w:num w:numId="7" w16cid:durableId="131019097">
    <w:abstractNumId w:val="7"/>
  </w:num>
  <w:num w:numId="8" w16cid:durableId="1051803208">
    <w:abstractNumId w:val="25"/>
  </w:num>
  <w:num w:numId="9" w16cid:durableId="1378431105">
    <w:abstractNumId w:val="3"/>
  </w:num>
  <w:num w:numId="10" w16cid:durableId="2012096584">
    <w:abstractNumId w:val="5"/>
  </w:num>
  <w:num w:numId="11" w16cid:durableId="622074489">
    <w:abstractNumId w:val="18"/>
  </w:num>
  <w:num w:numId="12" w16cid:durableId="1644962834">
    <w:abstractNumId w:val="36"/>
  </w:num>
  <w:num w:numId="13" w16cid:durableId="433332074">
    <w:abstractNumId w:val="35"/>
  </w:num>
  <w:num w:numId="14" w16cid:durableId="300616074">
    <w:abstractNumId w:val="15"/>
  </w:num>
  <w:num w:numId="15" w16cid:durableId="1937470696">
    <w:abstractNumId w:val="28"/>
  </w:num>
  <w:num w:numId="16" w16cid:durableId="1003312559">
    <w:abstractNumId w:val="27"/>
  </w:num>
  <w:num w:numId="17" w16cid:durableId="943537998">
    <w:abstractNumId w:val="8"/>
  </w:num>
  <w:num w:numId="18" w16cid:durableId="1154830734">
    <w:abstractNumId w:val="10"/>
  </w:num>
  <w:num w:numId="19" w16cid:durableId="12272052">
    <w:abstractNumId w:val="20"/>
  </w:num>
  <w:num w:numId="20" w16cid:durableId="667755957">
    <w:abstractNumId w:val="6"/>
  </w:num>
  <w:num w:numId="21" w16cid:durableId="1155337565">
    <w:abstractNumId w:val="30"/>
  </w:num>
  <w:num w:numId="22" w16cid:durableId="1613710452">
    <w:abstractNumId w:val="0"/>
  </w:num>
  <w:num w:numId="23" w16cid:durableId="977493373">
    <w:abstractNumId w:val="19"/>
  </w:num>
  <w:num w:numId="24" w16cid:durableId="431752272">
    <w:abstractNumId w:val="2"/>
  </w:num>
  <w:num w:numId="25" w16cid:durableId="2145341478">
    <w:abstractNumId w:val="37"/>
  </w:num>
  <w:num w:numId="26" w16cid:durableId="409542560">
    <w:abstractNumId w:val="17"/>
  </w:num>
  <w:num w:numId="27" w16cid:durableId="496500920">
    <w:abstractNumId w:val="14"/>
  </w:num>
  <w:num w:numId="28" w16cid:durableId="377553077">
    <w:abstractNumId w:val="26"/>
  </w:num>
  <w:num w:numId="29" w16cid:durableId="1001198407">
    <w:abstractNumId w:val="21"/>
  </w:num>
  <w:num w:numId="30" w16cid:durableId="596064121">
    <w:abstractNumId w:val="24"/>
  </w:num>
  <w:num w:numId="31" w16cid:durableId="1113012666">
    <w:abstractNumId w:val="1"/>
  </w:num>
  <w:num w:numId="32" w16cid:durableId="1758793047">
    <w:abstractNumId w:val="23"/>
  </w:num>
  <w:num w:numId="33" w16cid:durableId="1686243550">
    <w:abstractNumId w:val="12"/>
  </w:num>
  <w:num w:numId="34" w16cid:durableId="1275214915">
    <w:abstractNumId w:val="9"/>
  </w:num>
  <w:num w:numId="35" w16cid:durableId="775714948">
    <w:abstractNumId w:val="13"/>
  </w:num>
  <w:num w:numId="36" w16cid:durableId="678966930">
    <w:abstractNumId w:val="31"/>
  </w:num>
  <w:num w:numId="37" w16cid:durableId="1815945357">
    <w:abstractNumId w:val="33"/>
  </w:num>
  <w:num w:numId="38" w16cid:durableId="1113130727">
    <w:abstractNumId w:val="32"/>
  </w:num>
  <w:numIdMacAtCleanup w:val="10"/>
</w:numbering>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sl="http://schemas.openxmlformats.org/schemaLibrary/2006/main" mc:Ignorable="w14 w15 w16se w16cid w16 w16cex w16sdtdh w16sdtfl w16du">
  <w:zoom w:percent="100"/>
  <w:proofState w:spelling="clean" w:grammar="clean"/>
  <w:defaultTabStop w:val="720"/>
  <w:characterSpacingControl w:val="doNotCompress"/>
  <w:hdrShapeDefaults>
    <o:shapedefaults v:ext="edit" spidmax="2050"/>
  </w:hdrShapeDefaults>
  <w:footnotePr>
    <w:footnote w:id="-1"/>
    <w:footnote w:id="0"/>
    <w:footnote w:id="1"/>
  </w:footnotePr>
  <w:endnotePr>
    <w:endnote w:id="-1"/>
    <w:endnote w:id="0"/>
    <w:endnote w:id="1"/>
  </w:endnotePr>
  <w:compa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rsids>
    <w:rsidRoot w:val="004B01D6"/>
    <w:rsid w:val="000006EA"/>
    <w:rsid w:val="000013B8"/>
    <w:rsid w:val="0000146F"/>
    <w:rsid w:val="0000189B"/>
    <w:rsid w:val="00001CB2"/>
    <w:rsid w:val="00002993"/>
    <w:rsid w:val="00003A86"/>
    <w:rsid w:val="00003B73"/>
    <w:rsid w:val="00004391"/>
    <w:rsid w:val="00004E78"/>
    <w:rsid w:val="00004F45"/>
    <w:rsid w:val="00005195"/>
    <w:rsid w:val="00005B74"/>
    <w:rsid w:val="00006033"/>
    <w:rsid w:val="00006106"/>
    <w:rsid w:val="000061A7"/>
    <w:rsid w:val="000062E9"/>
    <w:rsid w:val="0000678E"/>
    <w:rsid w:val="00006C0D"/>
    <w:rsid w:val="00006CDD"/>
    <w:rsid w:val="00007AB0"/>
    <w:rsid w:val="0001044A"/>
    <w:rsid w:val="00010804"/>
    <w:rsid w:val="00010B09"/>
    <w:rsid w:val="000122F4"/>
    <w:rsid w:val="00012AAB"/>
    <w:rsid w:val="000135C6"/>
    <w:rsid w:val="000138B3"/>
    <w:rsid w:val="000138BF"/>
    <w:rsid w:val="00013D4D"/>
    <w:rsid w:val="00014985"/>
    <w:rsid w:val="0001506F"/>
    <w:rsid w:val="00015B36"/>
    <w:rsid w:val="00016A27"/>
    <w:rsid w:val="000179B0"/>
    <w:rsid w:val="00017A59"/>
    <w:rsid w:val="0002037E"/>
    <w:rsid w:val="00020508"/>
    <w:rsid w:val="0002199F"/>
    <w:rsid w:val="00022124"/>
    <w:rsid w:val="0002235E"/>
    <w:rsid w:val="000223A6"/>
    <w:rsid w:val="0002285A"/>
    <w:rsid w:val="00022FC5"/>
    <w:rsid w:val="000247C7"/>
    <w:rsid w:val="000247CB"/>
    <w:rsid w:val="0002490C"/>
    <w:rsid w:val="00024C08"/>
    <w:rsid w:val="000252FE"/>
    <w:rsid w:val="000254F7"/>
    <w:rsid w:val="0002577B"/>
    <w:rsid w:val="00025FD9"/>
    <w:rsid w:val="00026300"/>
    <w:rsid w:val="00026459"/>
    <w:rsid w:val="00026469"/>
    <w:rsid w:val="00026A34"/>
    <w:rsid w:val="00026BE8"/>
    <w:rsid w:val="00026C72"/>
    <w:rsid w:val="00026EFE"/>
    <w:rsid w:val="00026F4E"/>
    <w:rsid w:val="000270EF"/>
    <w:rsid w:val="00027906"/>
    <w:rsid w:val="00027E4A"/>
    <w:rsid w:val="00030363"/>
    <w:rsid w:val="00030E8E"/>
    <w:rsid w:val="00031AEB"/>
    <w:rsid w:val="00032316"/>
    <w:rsid w:val="00033448"/>
    <w:rsid w:val="0003391D"/>
    <w:rsid w:val="00033EC8"/>
    <w:rsid w:val="0003460F"/>
    <w:rsid w:val="00034706"/>
    <w:rsid w:val="00036FF9"/>
    <w:rsid w:val="0003726B"/>
    <w:rsid w:val="00037640"/>
    <w:rsid w:val="00037818"/>
    <w:rsid w:val="000378FF"/>
    <w:rsid w:val="00037E36"/>
    <w:rsid w:val="0004108A"/>
    <w:rsid w:val="000410B3"/>
    <w:rsid w:val="00042611"/>
    <w:rsid w:val="0004292D"/>
    <w:rsid w:val="00044186"/>
    <w:rsid w:val="000448FB"/>
    <w:rsid w:val="000467A0"/>
    <w:rsid w:val="00046A7D"/>
    <w:rsid w:val="00046E58"/>
    <w:rsid w:val="000475C8"/>
    <w:rsid w:val="00047C19"/>
    <w:rsid w:val="00047E53"/>
    <w:rsid w:val="0005008D"/>
    <w:rsid w:val="000503A7"/>
    <w:rsid w:val="00050914"/>
    <w:rsid w:val="0005122F"/>
    <w:rsid w:val="00051A02"/>
    <w:rsid w:val="000520BA"/>
    <w:rsid w:val="0005371E"/>
    <w:rsid w:val="000547D9"/>
    <w:rsid w:val="00054920"/>
    <w:rsid w:val="00054DC7"/>
    <w:rsid w:val="00054E55"/>
    <w:rsid w:val="00055140"/>
    <w:rsid w:val="000552DC"/>
    <w:rsid w:val="0005648B"/>
    <w:rsid w:val="00056D23"/>
    <w:rsid w:val="00056F73"/>
    <w:rsid w:val="0005781C"/>
    <w:rsid w:val="00057EEA"/>
    <w:rsid w:val="00060F29"/>
    <w:rsid w:val="0006178D"/>
    <w:rsid w:val="00061E2F"/>
    <w:rsid w:val="00062597"/>
    <w:rsid w:val="00062B66"/>
    <w:rsid w:val="00063495"/>
    <w:rsid w:val="000654AC"/>
    <w:rsid w:val="0006581C"/>
    <w:rsid w:val="00066417"/>
    <w:rsid w:val="00066967"/>
    <w:rsid w:val="00066A70"/>
    <w:rsid w:val="00067153"/>
    <w:rsid w:val="0006725E"/>
    <w:rsid w:val="000675B0"/>
    <w:rsid w:val="00067D9F"/>
    <w:rsid w:val="00070BE2"/>
    <w:rsid w:val="000715EA"/>
    <w:rsid w:val="00071DCD"/>
    <w:rsid w:val="000728DB"/>
    <w:rsid w:val="00072DF4"/>
    <w:rsid w:val="00072F3A"/>
    <w:rsid w:val="0007301F"/>
    <w:rsid w:val="000732EE"/>
    <w:rsid w:val="00073353"/>
    <w:rsid w:val="00075D32"/>
    <w:rsid w:val="00076165"/>
    <w:rsid w:val="000763BE"/>
    <w:rsid w:val="0007703A"/>
    <w:rsid w:val="00077687"/>
    <w:rsid w:val="00081B25"/>
    <w:rsid w:val="0008221A"/>
    <w:rsid w:val="000823CF"/>
    <w:rsid w:val="000825E5"/>
    <w:rsid w:val="00082FD7"/>
    <w:rsid w:val="00083DFD"/>
    <w:rsid w:val="0008404E"/>
    <w:rsid w:val="000841C4"/>
    <w:rsid w:val="00085A17"/>
    <w:rsid w:val="000860CE"/>
    <w:rsid w:val="00086318"/>
    <w:rsid w:val="000864C5"/>
    <w:rsid w:val="0008651E"/>
    <w:rsid w:val="00086885"/>
    <w:rsid w:val="000871E4"/>
    <w:rsid w:val="000872FC"/>
    <w:rsid w:val="000878D4"/>
    <w:rsid w:val="00087B2C"/>
    <w:rsid w:val="00090D22"/>
    <w:rsid w:val="0009192A"/>
    <w:rsid w:val="00091ACA"/>
    <w:rsid w:val="00091C06"/>
    <w:rsid w:val="00092024"/>
    <w:rsid w:val="000928D2"/>
    <w:rsid w:val="000929EB"/>
    <w:rsid w:val="00092DB8"/>
    <w:rsid w:val="0009361C"/>
    <w:rsid w:val="00093EEC"/>
    <w:rsid w:val="00094456"/>
    <w:rsid w:val="00094A3C"/>
    <w:rsid w:val="00095369"/>
    <w:rsid w:val="00096152"/>
    <w:rsid w:val="00096B46"/>
    <w:rsid w:val="00097781"/>
    <w:rsid w:val="00097D6C"/>
    <w:rsid w:val="000A03DD"/>
    <w:rsid w:val="000A061B"/>
    <w:rsid w:val="000A1AB5"/>
    <w:rsid w:val="000A29C1"/>
    <w:rsid w:val="000A3577"/>
    <w:rsid w:val="000A499C"/>
    <w:rsid w:val="000A5869"/>
    <w:rsid w:val="000A5B2E"/>
    <w:rsid w:val="000A5D94"/>
    <w:rsid w:val="000A5E1B"/>
    <w:rsid w:val="000A7661"/>
    <w:rsid w:val="000B039B"/>
    <w:rsid w:val="000B09C0"/>
    <w:rsid w:val="000B183E"/>
    <w:rsid w:val="000B2446"/>
    <w:rsid w:val="000B2A5F"/>
    <w:rsid w:val="000B3814"/>
    <w:rsid w:val="000B4178"/>
    <w:rsid w:val="000B540F"/>
    <w:rsid w:val="000B5729"/>
    <w:rsid w:val="000B59B0"/>
    <w:rsid w:val="000B5A37"/>
    <w:rsid w:val="000B5AA3"/>
    <w:rsid w:val="000B75B2"/>
    <w:rsid w:val="000B7969"/>
    <w:rsid w:val="000B7DE2"/>
    <w:rsid w:val="000C0EC8"/>
    <w:rsid w:val="000C18BD"/>
    <w:rsid w:val="000C28D9"/>
    <w:rsid w:val="000C36C3"/>
    <w:rsid w:val="000C39C6"/>
    <w:rsid w:val="000C3F73"/>
    <w:rsid w:val="000C5176"/>
    <w:rsid w:val="000C5233"/>
    <w:rsid w:val="000C565F"/>
    <w:rsid w:val="000C5806"/>
    <w:rsid w:val="000C6A8C"/>
    <w:rsid w:val="000C76F0"/>
    <w:rsid w:val="000D0493"/>
    <w:rsid w:val="000D09D4"/>
    <w:rsid w:val="000D12C1"/>
    <w:rsid w:val="000D1336"/>
    <w:rsid w:val="000D142E"/>
    <w:rsid w:val="000D1CBE"/>
    <w:rsid w:val="000D2027"/>
    <w:rsid w:val="000D2818"/>
    <w:rsid w:val="000D2862"/>
    <w:rsid w:val="000D2D15"/>
    <w:rsid w:val="000D367A"/>
    <w:rsid w:val="000D3C5E"/>
    <w:rsid w:val="000D4937"/>
    <w:rsid w:val="000D4B0F"/>
    <w:rsid w:val="000D4C1F"/>
    <w:rsid w:val="000D5C54"/>
    <w:rsid w:val="000D5CD2"/>
    <w:rsid w:val="000D60A4"/>
    <w:rsid w:val="000D68E3"/>
    <w:rsid w:val="000D6B49"/>
    <w:rsid w:val="000D6EC9"/>
    <w:rsid w:val="000D7403"/>
    <w:rsid w:val="000E06A8"/>
    <w:rsid w:val="000E0988"/>
    <w:rsid w:val="000E0B1A"/>
    <w:rsid w:val="000E0BC0"/>
    <w:rsid w:val="000E0C30"/>
    <w:rsid w:val="000E1191"/>
    <w:rsid w:val="000E1599"/>
    <w:rsid w:val="000E1827"/>
    <w:rsid w:val="000E4384"/>
    <w:rsid w:val="000E4665"/>
    <w:rsid w:val="000E489A"/>
    <w:rsid w:val="000E4A5C"/>
    <w:rsid w:val="000E793C"/>
    <w:rsid w:val="000E7A84"/>
    <w:rsid w:val="000E7E22"/>
    <w:rsid w:val="000E7FC3"/>
    <w:rsid w:val="000F12E2"/>
    <w:rsid w:val="000F1F62"/>
    <w:rsid w:val="000F271F"/>
    <w:rsid w:val="000F2A52"/>
    <w:rsid w:val="000F31AD"/>
    <w:rsid w:val="000F3860"/>
    <w:rsid w:val="000F6657"/>
    <w:rsid w:val="000F6B17"/>
    <w:rsid w:val="000F7510"/>
    <w:rsid w:val="0010040B"/>
    <w:rsid w:val="0010066D"/>
    <w:rsid w:val="00101C81"/>
    <w:rsid w:val="00101E7F"/>
    <w:rsid w:val="00101F59"/>
    <w:rsid w:val="00104949"/>
    <w:rsid w:val="00104DDA"/>
    <w:rsid w:val="00104FB9"/>
    <w:rsid w:val="00105160"/>
    <w:rsid w:val="00105496"/>
    <w:rsid w:val="00105B94"/>
    <w:rsid w:val="00105C2C"/>
    <w:rsid w:val="001062CD"/>
    <w:rsid w:val="001071D2"/>
    <w:rsid w:val="00107A3F"/>
    <w:rsid w:val="00107B21"/>
    <w:rsid w:val="00107FC5"/>
    <w:rsid w:val="00110642"/>
    <w:rsid w:val="00110A68"/>
    <w:rsid w:val="00110A75"/>
    <w:rsid w:val="00110FC0"/>
    <w:rsid w:val="0011102C"/>
    <w:rsid w:val="001123A3"/>
    <w:rsid w:val="00112C04"/>
    <w:rsid w:val="00113387"/>
    <w:rsid w:val="00114957"/>
    <w:rsid w:val="0011498B"/>
    <w:rsid w:val="001149EA"/>
    <w:rsid w:val="00115628"/>
    <w:rsid w:val="001156E4"/>
    <w:rsid w:val="00115C94"/>
    <w:rsid w:val="00115FC2"/>
    <w:rsid w:val="00116B99"/>
    <w:rsid w:val="00116BE6"/>
    <w:rsid w:val="00117538"/>
    <w:rsid w:val="001175E8"/>
    <w:rsid w:val="00117857"/>
    <w:rsid w:val="00117AFD"/>
    <w:rsid w:val="00117F89"/>
    <w:rsid w:val="001202CB"/>
    <w:rsid w:val="00120534"/>
    <w:rsid w:val="00120B39"/>
    <w:rsid w:val="00120E5F"/>
    <w:rsid w:val="00121DB7"/>
    <w:rsid w:val="00121FA8"/>
    <w:rsid w:val="001225AB"/>
    <w:rsid w:val="001232BA"/>
    <w:rsid w:val="0012397E"/>
    <w:rsid w:val="00123DF9"/>
    <w:rsid w:val="00124061"/>
    <w:rsid w:val="00124BFD"/>
    <w:rsid w:val="0012504F"/>
    <w:rsid w:val="001250CD"/>
    <w:rsid w:val="00125BD0"/>
    <w:rsid w:val="0012682C"/>
    <w:rsid w:val="001269CC"/>
    <w:rsid w:val="00126D3E"/>
    <w:rsid w:val="001273EF"/>
    <w:rsid w:val="00130382"/>
    <w:rsid w:val="001306BF"/>
    <w:rsid w:val="00130EAE"/>
    <w:rsid w:val="00130FD4"/>
    <w:rsid w:val="001310C6"/>
    <w:rsid w:val="00131BFB"/>
    <w:rsid w:val="001322ED"/>
    <w:rsid w:val="001332FB"/>
    <w:rsid w:val="001337A1"/>
    <w:rsid w:val="001337E4"/>
    <w:rsid w:val="00133D4E"/>
    <w:rsid w:val="00134F55"/>
    <w:rsid w:val="001356E9"/>
    <w:rsid w:val="00135796"/>
    <w:rsid w:val="00135F7D"/>
    <w:rsid w:val="0013638E"/>
    <w:rsid w:val="00136B75"/>
    <w:rsid w:val="00136DCC"/>
    <w:rsid w:val="001371A4"/>
    <w:rsid w:val="00141D0D"/>
    <w:rsid w:val="00142954"/>
    <w:rsid w:val="00142AE9"/>
    <w:rsid w:val="00143135"/>
    <w:rsid w:val="00143378"/>
    <w:rsid w:val="00143B39"/>
    <w:rsid w:val="00144986"/>
    <w:rsid w:val="00144E59"/>
    <w:rsid w:val="00144F96"/>
    <w:rsid w:val="001454D6"/>
    <w:rsid w:val="00146D1F"/>
    <w:rsid w:val="00147DCD"/>
    <w:rsid w:val="00147F43"/>
    <w:rsid w:val="001501ED"/>
    <w:rsid w:val="00150F12"/>
    <w:rsid w:val="0015208A"/>
    <w:rsid w:val="001522AB"/>
    <w:rsid w:val="001533CC"/>
    <w:rsid w:val="00153842"/>
    <w:rsid w:val="00153E7F"/>
    <w:rsid w:val="0015400D"/>
    <w:rsid w:val="00154A73"/>
    <w:rsid w:val="001554AA"/>
    <w:rsid w:val="00155C2F"/>
    <w:rsid w:val="001560C6"/>
    <w:rsid w:val="0015642D"/>
    <w:rsid w:val="001568E7"/>
    <w:rsid w:val="001570A8"/>
    <w:rsid w:val="00157849"/>
    <w:rsid w:val="00157FC5"/>
    <w:rsid w:val="00160A3D"/>
    <w:rsid w:val="001623E0"/>
    <w:rsid w:val="00162A5B"/>
    <w:rsid w:val="00162A89"/>
    <w:rsid w:val="00164090"/>
    <w:rsid w:val="001645C5"/>
    <w:rsid w:val="0016480F"/>
    <w:rsid w:val="0016526F"/>
    <w:rsid w:val="00165843"/>
    <w:rsid w:val="00166055"/>
    <w:rsid w:val="00166A0D"/>
    <w:rsid w:val="00166DED"/>
    <w:rsid w:val="00167291"/>
    <w:rsid w:val="0016746F"/>
    <w:rsid w:val="00167808"/>
    <w:rsid w:val="00167E4A"/>
    <w:rsid w:val="00167EB9"/>
    <w:rsid w:val="001702A6"/>
    <w:rsid w:val="00170712"/>
    <w:rsid w:val="0017093A"/>
    <w:rsid w:val="00170ACB"/>
    <w:rsid w:val="00171142"/>
    <w:rsid w:val="00171454"/>
    <w:rsid w:val="0017175B"/>
    <w:rsid w:val="0017179F"/>
    <w:rsid w:val="0017181E"/>
    <w:rsid w:val="0017213A"/>
    <w:rsid w:val="00172E61"/>
    <w:rsid w:val="0017322C"/>
    <w:rsid w:val="001734F1"/>
    <w:rsid w:val="001736A5"/>
    <w:rsid w:val="00173DE2"/>
    <w:rsid w:val="001741E1"/>
    <w:rsid w:val="00174752"/>
    <w:rsid w:val="00174DF8"/>
    <w:rsid w:val="001750B9"/>
    <w:rsid w:val="00175AFD"/>
    <w:rsid w:val="00175D95"/>
    <w:rsid w:val="00176764"/>
    <w:rsid w:val="001767A3"/>
    <w:rsid w:val="001767A5"/>
    <w:rsid w:val="00176E30"/>
    <w:rsid w:val="00176E4E"/>
    <w:rsid w:val="001770DE"/>
    <w:rsid w:val="00177171"/>
    <w:rsid w:val="0017754B"/>
    <w:rsid w:val="0017787D"/>
    <w:rsid w:val="00177BD5"/>
    <w:rsid w:val="00177FAB"/>
    <w:rsid w:val="00177FB1"/>
    <w:rsid w:val="00180290"/>
    <w:rsid w:val="00180935"/>
    <w:rsid w:val="00180CC9"/>
    <w:rsid w:val="00180D4C"/>
    <w:rsid w:val="00180D71"/>
    <w:rsid w:val="00181083"/>
    <w:rsid w:val="00181552"/>
    <w:rsid w:val="00181838"/>
    <w:rsid w:val="0018194A"/>
    <w:rsid w:val="0018370E"/>
    <w:rsid w:val="00183A21"/>
    <w:rsid w:val="00183E5D"/>
    <w:rsid w:val="00184C57"/>
    <w:rsid w:val="0018586C"/>
    <w:rsid w:val="00186D4C"/>
    <w:rsid w:val="001870DB"/>
    <w:rsid w:val="00187302"/>
    <w:rsid w:val="00187B9E"/>
    <w:rsid w:val="00190203"/>
    <w:rsid w:val="001903B9"/>
    <w:rsid w:val="001911DB"/>
    <w:rsid w:val="00191646"/>
    <w:rsid w:val="00191885"/>
    <w:rsid w:val="00192A2B"/>
    <w:rsid w:val="001939C4"/>
    <w:rsid w:val="001941AD"/>
    <w:rsid w:val="001946E7"/>
    <w:rsid w:val="0019489B"/>
    <w:rsid w:val="00194ACA"/>
    <w:rsid w:val="00194D0F"/>
    <w:rsid w:val="00195C34"/>
    <w:rsid w:val="0019698B"/>
    <w:rsid w:val="001972C3"/>
    <w:rsid w:val="00197C99"/>
    <w:rsid w:val="00197D63"/>
    <w:rsid w:val="001A0FC4"/>
    <w:rsid w:val="001A1197"/>
    <w:rsid w:val="001A17BF"/>
    <w:rsid w:val="001A2090"/>
    <w:rsid w:val="001A2C16"/>
    <w:rsid w:val="001A4B62"/>
    <w:rsid w:val="001A53EA"/>
    <w:rsid w:val="001A550B"/>
    <w:rsid w:val="001A64AE"/>
    <w:rsid w:val="001A7349"/>
    <w:rsid w:val="001A753F"/>
    <w:rsid w:val="001A760D"/>
    <w:rsid w:val="001A7A93"/>
    <w:rsid w:val="001A7C43"/>
    <w:rsid w:val="001A7F6A"/>
    <w:rsid w:val="001B1DDE"/>
    <w:rsid w:val="001B212F"/>
    <w:rsid w:val="001B24F4"/>
    <w:rsid w:val="001B2A9B"/>
    <w:rsid w:val="001B371F"/>
    <w:rsid w:val="001B37D2"/>
    <w:rsid w:val="001B3958"/>
    <w:rsid w:val="001B3C8F"/>
    <w:rsid w:val="001B4286"/>
    <w:rsid w:val="001B4D9E"/>
    <w:rsid w:val="001B5A3D"/>
    <w:rsid w:val="001B621C"/>
    <w:rsid w:val="001B6804"/>
    <w:rsid w:val="001B68BC"/>
    <w:rsid w:val="001B6A93"/>
    <w:rsid w:val="001B7AB8"/>
    <w:rsid w:val="001C0AA0"/>
    <w:rsid w:val="001C1E51"/>
    <w:rsid w:val="001C2337"/>
    <w:rsid w:val="001C2439"/>
    <w:rsid w:val="001C2F0B"/>
    <w:rsid w:val="001C307C"/>
    <w:rsid w:val="001C30FC"/>
    <w:rsid w:val="001C356A"/>
    <w:rsid w:val="001C35C1"/>
    <w:rsid w:val="001C47F9"/>
    <w:rsid w:val="001C4FF9"/>
    <w:rsid w:val="001C5C15"/>
    <w:rsid w:val="001C639B"/>
    <w:rsid w:val="001C6636"/>
    <w:rsid w:val="001C68B1"/>
    <w:rsid w:val="001C6B87"/>
    <w:rsid w:val="001C6C2B"/>
    <w:rsid w:val="001C6F6B"/>
    <w:rsid w:val="001C7504"/>
    <w:rsid w:val="001C7683"/>
    <w:rsid w:val="001C7773"/>
    <w:rsid w:val="001D0C41"/>
    <w:rsid w:val="001D0F2C"/>
    <w:rsid w:val="001D1070"/>
    <w:rsid w:val="001D1365"/>
    <w:rsid w:val="001D2A90"/>
    <w:rsid w:val="001D3045"/>
    <w:rsid w:val="001D322D"/>
    <w:rsid w:val="001D352F"/>
    <w:rsid w:val="001D35B9"/>
    <w:rsid w:val="001D3846"/>
    <w:rsid w:val="001D3DDD"/>
    <w:rsid w:val="001D3DEE"/>
    <w:rsid w:val="001D4450"/>
    <w:rsid w:val="001D47D5"/>
    <w:rsid w:val="001D4EE6"/>
    <w:rsid w:val="001D50B1"/>
    <w:rsid w:val="001D51CD"/>
    <w:rsid w:val="001D536D"/>
    <w:rsid w:val="001D577B"/>
    <w:rsid w:val="001D591C"/>
    <w:rsid w:val="001D631D"/>
    <w:rsid w:val="001D63D8"/>
    <w:rsid w:val="001D6A4D"/>
    <w:rsid w:val="001D7358"/>
    <w:rsid w:val="001D737E"/>
    <w:rsid w:val="001D7F10"/>
    <w:rsid w:val="001E17D7"/>
    <w:rsid w:val="001E1E8E"/>
    <w:rsid w:val="001E2347"/>
    <w:rsid w:val="001E3696"/>
    <w:rsid w:val="001E389A"/>
    <w:rsid w:val="001E3AB4"/>
    <w:rsid w:val="001E3ABA"/>
    <w:rsid w:val="001E45C3"/>
    <w:rsid w:val="001E4CF4"/>
    <w:rsid w:val="001E518B"/>
    <w:rsid w:val="001E544E"/>
    <w:rsid w:val="001E5499"/>
    <w:rsid w:val="001E6C88"/>
    <w:rsid w:val="001E701D"/>
    <w:rsid w:val="001E7D40"/>
    <w:rsid w:val="001E7D98"/>
    <w:rsid w:val="001F047D"/>
    <w:rsid w:val="001F1053"/>
    <w:rsid w:val="001F14C9"/>
    <w:rsid w:val="001F190D"/>
    <w:rsid w:val="001F26FA"/>
    <w:rsid w:val="001F2C77"/>
    <w:rsid w:val="001F3A35"/>
    <w:rsid w:val="001F3B30"/>
    <w:rsid w:val="001F41F1"/>
    <w:rsid w:val="001F4229"/>
    <w:rsid w:val="001F44C1"/>
    <w:rsid w:val="001F45A0"/>
    <w:rsid w:val="001F517E"/>
    <w:rsid w:val="001F53ED"/>
    <w:rsid w:val="001F6190"/>
    <w:rsid w:val="001F6817"/>
    <w:rsid w:val="001F6A3F"/>
    <w:rsid w:val="001F6A8E"/>
    <w:rsid w:val="001F7CBF"/>
    <w:rsid w:val="00200503"/>
    <w:rsid w:val="00200BD1"/>
    <w:rsid w:val="00200CB8"/>
    <w:rsid w:val="00201D90"/>
    <w:rsid w:val="00202373"/>
    <w:rsid w:val="00202E64"/>
    <w:rsid w:val="00202F3E"/>
    <w:rsid w:val="002039D5"/>
    <w:rsid w:val="00204980"/>
    <w:rsid w:val="00204F72"/>
    <w:rsid w:val="002053EE"/>
    <w:rsid w:val="00205791"/>
    <w:rsid w:val="00205AAE"/>
    <w:rsid w:val="00206089"/>
    <w:rsid w:val="00206394"/>
    <w:rsid w:val="002066F9"/>
    <w:rsid w:val="002068F9"/>
    <w:rsid w:val="00206DDF"/>
    <w:rsid w:val="00206DE2"/>
    <w:rsid w:val="00207549"/>
    <w:rsid w:val="00207826"/>
    <w:rsid w:val="00207E90"/>
    <w:rsid w:val="00210375"/>
    <w:rsid w:val="0021039C"/>
    <w:rsid w:val="002107D8"/>
    <w:rsid w:val="00210E22"/>
    <w:rsid w:val="0021153F"/>
    <w:rsid w:val="00211DB7"/>
    <w:rsid w:val="002122E5"/>
    <w:rsid w:val="00212CA1"/>
    <w:rsid w:val="0021305B"/>
    <w:rsid w:val="00213469"/>
    <w:rsid w:val="0021357F"/>
    <w:rsid w:val="00213A25"/>
    <w:rsid w:val="00213D21"/>
    <w:rsid w:val="002147F1"/>
    <w:rsid w:val="0021491A"/>
    <w:rsid w:val="00214A96"/>
    <w:rsid w:val="00215976"/>
    <w:rsid w:val="00215B2E"/>
    <w:rsid w:val="00216245"/>
    <w:rsid w:val="0021673F"/>
    <w:rsid w:val="00216B7B"/>
    <w:rsid w:val="002204C6"/>
    <w:rsid w:val="00220A45"/>
    <w:rsid w:val="00220EAE"/>
    <w:rsid w:val="00221964"/>
    <w:rsid w:val="00221F94"/>
    <w:rsid w:val="00223139"/>
    <w:rsid w:val="0022313F"/>
    <w:rsid w:val="002235E6"/>
    <w:rsid w:val="00223F49"/>
    <w:rsid w:val="00224964"/>
    <w:rsid w:val="00225A14"/>
    <w:rsid w:val="00225DC7"/>
    <w:rsid w:val="0022601F"/>
    <w:rsid w:val="002268CE"/>
    <w:rsid w:val="00227574"/>
    <w:rsid w:val="002278A9"/>
    <w:rsid w:val="00232707"/>
    <w:rsid w:val="00232813"/>
    <w:rsid w:val="0023413F"/>
    <w:rsid w:val="00234510"/>
    <w:rsid w:val="002347E7"/>
    <w:rsid w:val="0023556C"/>
    <w:rsid w:val="002376BB"/>
    <w:rsid w:val="00237B38"/>
    <w:rsid w:val="002400CD"/>
    <w:rsid w:val="002402DF"/>
    <w:rsid w:val="00241035"/>
    <w:rsid w:val="002413C6"/>
    <w:rsid w:val="00241796"/>
    <w:rsid w:val="0024376E"/>
    <w:rsid w:val="00243BD1"/>
    <w:rsid w:val="00244BE6"/>
    <w:rsid w:val="00244F31"/>
    <w:rsid w:val="00245EF8"/>
    <w:rsid w:val="00247F54"/>
    <w:rsid w:val="002501DC"/>
    <w:rsid w:val="00250CEA"/>
    <w:rsid w:val="00250D6F"/>
    <w:rsid w:val="00251750"/>
    <w:rsid w:val="00251CE7"/>
    <w:rsid w:val="0025256B"/>
    <w:rsid w:val="0025386D"/>
    <w:rsid w:val="002551B9"/>
    <w:rsid w:val="00255915"/>
    <w:rsid w:val="002576E0"/>
    <w:rsid w:val="00257B0C"/>
    <w:rsid w:val="0026017B"/>
    <w:rsid w:val="002601E4"/>
    <w:rsid w:val="0026114D"/>
    <w:rsid w:val="002613E2"/>
    <w:rsid w:val="00261615"/>
    <w:rsid w:val="00261EDB"/>
    <w:rsid w:val="00261F16"/>
    <w:rsid w:val="00262AB7"/>
    <w:rsid w:val="002633A5"/>
    <w:rsid w:val="00263FBA"/>
    <w:rsid w:val="00264938"/>
    <w:rsid w:val="00264B4D"/>
    <w:rsid w:val="00264F49"/>
    <w:rsid w:val="00264FAB"/>
    <w:rsid w:val="0026561D"/>
    <w:rsid w:val="00265AF9"/>
    <w:rsid w:val="00265D04"/>
    <w:rsid w:val="00265E84"/>
    <w:rsid w:val="0026621A"/>
    <w:rsid w:val="00267415"/>
    <w:rsid w:val="00267FED"/>
    <w:rsid w:val="00270203"/>
    <w:rsid w:val="00270CC0"/>
    <w:rsid w:val="00271215"/>
    <w:rsid w:val="00271AF1"/>
    <w:rsid w:val="00272DE1"/>
    <w:rsid w:val="002738CD"/>
    <w:rsid w:val="002739C9"/>
    <w:rsid w:val="002744F4"/>
    <w:rsid w:val="0027467E"/>
    <w:rsid w:val="00274A0D"/>
    <w:rsid w:val="00275ED3"/>
    <w:rsid w:val="00275F03"/>
    <w:rsid w:val="00276334"/>
    <w:rsid w:val="00277493"/>
    <w:rsid w:val="00277EEB"/>
    <w:rsid w:val="0028059A"/>
    <w:rsid w:val="00281D67"/>
    <w:rsid w:val="00282CD2"/>
    <w:rsid w:val="0028447C"/>
    <w:rsid w:val="0028459B"/>
    <w:rsid w:val="002845DF"/>
    <w:rsid w:val="00284A02"/>
    <w:rsid w:val="00284A5B"/>
    <w:rsid w:val="002855DB"/>
    <w:rsid w:val="0028633B"/>
    <w:rsid w:val="0028737A"/>
    <w:rsid w:val="0028742C"/>
    <w:rsid w:val="002879CF"/>
    <w:rsid w:val="002909F8"/>
    <w:rsid w:val="00291805"/>
    <w:rsid w:val="00291E9F"/>
    <w:rsid w:val="00291F58"/>
    <w:rsid w:val="00291FBB"/>
    <w:rsid w:val="00293D4A"/>
    <w:rsid w:val="00294210"/>
    <w:rsid w:val="00294C88"/>
    <w:rsid w:val="0029550C"/>
    <w:rsid w:val="002955D3"/>
    <w:rsid w:val="002965ED"/>
    <w:rsid w:val="00296AD3"/>
    <w:rsid w:val="002A022D"/>
    <w:rsid w:val="002A08A9"/>
    <w:rsid w:val="002A1326"/>
    <w:rsid w:val="002A20B5"/>
    <w:rsid w:val="002A22CF"/>
    <w:rsid w:val="002A27FC"/>
    <w:rsid w:val="002A31EB"/>
    <w:rsid w:val="002A32A5"/>
    <w:rsid w:val="002A3FA0"/>
    <w:rsid w:val="002A4179"/>
    <w:rsid w:val="002A4CC5"/>
    <w:rsid w:val="002A5748"/>
    <w:rsid w:val="002A57C1"/>
    <w:rsid w:val="002A5F00"/>
    <w:rsid w:val="002A6072"/>
    <w:rsid w:val="002A60A2"/>
    <w:rsid w:val="002A7807"/>
    <w:rsid w:val="002B00A5"/>
    <w:rsid w:val="002B06D8"/>
    <w:rsid w:val="002B0B5E"/>
    <w:rsid w:val="002B0EBF"/>
    <w:rsid w:val="002B1777"/>
    <w:rsid w:val="002B2983"/>
    <w:rsid w:val="002B2F93"/>
    <w:rsid w:val="002B2FC1"/>
    <w:rsid w:val="002B3EE2"/>
    <w:rsid w:val="002B50CA"/>
    <w:rsid w:val="002B5A7C"/>
    <w:rsid w:val="002B65CB"/>
    <w:rsid w:val="002B65F8"/>
    <w:rsid w:val="002B7A02"/>
    <w:rsid w:val="002C0215"/>
    <w:rsid w:val="002C0891"/>
    <w:rsid w:val="002C0A2E"/>
    <w:rsid w:val="002C0EA7"/>
    <w:rsid w:val="002C13C3"/>
    <w:rsid w:val="002C2820"/>
    <w:rsid w:val="002C2AC8"/>
    <w:rsid w:val="002C2E49"/>
    <w:rsid w:val="002C3A46"/>
    <w:rsid w:val="002C3DF7"/>
    <w:rsid w:val="002C3E80"/>
    <w:rsid w:val="002C3EC6"/>
    <w:rsid w:val="002C466A"/>
    <w:rsid w:val="002C50EE"/>
    <w:rsid w:val="002C5387"/>
    <w:rsid w:val="002C572B"/>
    <w:rsid w:val="002C589E"/>
    <w:rsid w:val="002C678F"/>
    <w:rsid w:val="002C7372"/>
    <w:rsid w:val="002C7CA3"/>
    <w:rsid w:val="002D0402"/>
    <w:rsid w:val="002D0CD6"/>
    <w:rsid w:val="002D1AD3"/>
    <w:rsid w:val="002D1BEF"/>
    <w:rsid w:val="002D2A83"/>
    <w:rsid w:val="002D3114"/>
    <w:rsid w:val="002D3F45"/>
    <w:rsid w:val="002D4895"/>
    <w:rsid w:val="002D6554"/>
    <w:rsid w:val="002D6C1D"/>
    <w:rsid w:val="002D76E2"/>
    <w:rsid w:val="002D7B25"/>
    <w:rsid w:val="002D7EC8"/>
    <w:rsid w:val="002E0C13"/>
    <w:rsid w:val="002E0ED4"/>
    <w:rsid w:val="002E144F"/>
    <w:rsid w:val="002E148C"/>
    <w:rsid w:val="002E1AF5"/>
    <w:rsid w:val="002E1D83"/>
    <w:rsid w:val="002E2420"/>
    <w:rsid w:val="002E26BA"/>
    <w:rsid w:val="002E2F1D"/>
    <w:rsid w:val="002E31E3"/>
    <w:rsid w:val="002E32EE"/>
    <w:rsid w:val="002E3A73"/>
    <w:rsid w:val="002E3F30"/>
    <w:rsid w:val="002E44C0"/>
    <w:rsid w:val="002E4A88"/>
    <w:rsid w:val="002E4ADD"/>
    <w:rsid w:val="002E526F"/>
    <w:rsid w:val="002E5BD4"/>
    <w:rsid w:val="002E670D"/>
    <w:rsid w:val="002E694D"/>
    <w:rsid w:val="002E6992"/>
    <w:rsid w:val="002E75CA"/>
    <w:rsid w:val="002F045E"/>
    <w:rsid w:val="002F05EE"/>
    <w:rsid w:val="002F06A1"/>
    <w:rsid w:val="002F0B2E"/>
    <w:rsid w:val="002F0C12"/>
    <w:rsid w:val="002F0C6A"/>
    <w:rsid w:val="002F178C"/>
    <w:rsid w:val="002F19C3"/>
    <w:rsid w:val="002F2F0B"/>
    <w:rsid w:val="002F353B"/>
    <w:rsid w:val="002F36A9"/>
    <w:rsid w:val="002F373E"/>
    <w:rsid w:val="002F47A6"/>
    <w:rsid w:val="002F64EF"/>
    <w:rsid w:val="002F6EBF"/>
    <w:rsid w:val="002F6F34"/>
    <w:rsid w:val="002F7260"/>
    <w:rsid w:val="002F7CE4"/>
    <w:rsid w:val="003000CA"/>
    <w:rsid w:val="00300323"/>
    <w:rsid w:val="00301473"/>
    <w:rsid w:val="00301511"/>
    <w:rsid w:val="003015A5"/>
    <w:rsid w:val="00301799"/>
    <w:rsid w:val="00301918"/>
    <w:rsid w:val="003031EA"/>
    <w:rsid w:val="00303E22"/>
    <w:rsid w:val="00304157"/>
    <w:rsid w:val="00304602"/>
    <w:rsid w:val="00304982"/>
    <w:rsid w:val="003049A1"/>
    <w:rsid w:val="00304BA4"/>
    <w:rsid w:val="00304D2C"/>
    <w:rsid w:val="00306493"/>
    <w:rsid w:val="00307036"/>
    <w:rsid w:val="0031037F"/>
    <w:rsid w:val="003109E4"/>
    <w:rsid w:val="00311C1B"/>
    <w:rsid w:val="00312AF5"/>
    <w:rsid w:val="00312FEA"/>
    <w:rsid w:val="00313479"/>
    <w:rsid w:val="00313E47"/>
    <w:rsid w:val="003165FC"/>
    <w:rsid w:val="00316999"/>
    <w:rsid w:val="0031797C"/>
    <w:rsid w:val="00317E59"/>
    <w:rsid w:val="00321129"/>
    <w:rsid w:val="00321338"/>
    <w:rsid w:val="0032166D"/>
    <w:rsid w:val="00321C02"/>
    <w:rsid w:val="00321DBE"/>
    <w:rsid w:val="0032376E"/>
    <w:rsid w:val="003259D7"/>
    <w:rsid w:val="00325AC0"/>
    <w:rsid w:val="00326A2B"/>
    <w:rsid w:val="00326EF4"/>
    <w:rsid w:val="00327168"/>
    <w:rsid w:val="003271D7"/>
    <w:rsid w:val="00327585"/>
    <w:rsid w:val="00327DD9"/>
    <w:rsid w:val="00330185"/>
    <w:rsid w:val="0033091D"/>
    <w:rsid w:val="00331FAE"/>
    <w:rsid w:val="00332672"/>
    <w:rsid w:val="00332730"/>
    <w:rsid w:val="00333CC6"/>
    <w:rsid w:val="0033503F"/>
    <w:rsid w:val="00336140"/>
    <w:rsid w:val="00336214"/>
    <w:rsid w:val="00336A6A"/>
    <w:rsid w:val="00337211"/>
    <w:rsid w:val="00337A4B"/>
    <w:rsid w:val="00337D65"/>
    <w:rsid w:val="00340102"/>
    <w:rsid w:val="003405F3"/>
    <w:rsid w:val="00340AEE"/>
    <w:rsid w:val="003421B1"/>
    <w:rsid w:val="003421D1"/>
    <w:rsid w:val="003438B5"/>
    <w:rsid w:val="00343D03"/>
    <w:rsid w:val="00343E8C"/>
    <w:rsid w:val="003441C8"/>
    <w:rsid w:val="00344957"/>
    <w:rsid w:val="00344AED"/>
    <w:rsid w:val="003455C6"/>
    <w:rsid w:val="00345BDC"/>
    <w:rsid w:val="00345C3C"/>
    <w:rsid w:val="00345E13"/>
    <w:rsid w:val="00346A9B"/>
    <w:rsid w:val="00347157"/>
    <w:rsid w:val="00347C1B"/>
    <w:rsid w:val="0035098C"/>
    <w:rsid w:val="00350B77"/>
    <w:rsid w:val="0035184A"/>
    <w:rsid w:val="00351CFA"/>
    <w:rsid w:val="00351F13"/>
    <w:rsid w:val="00353283"/>
    <w:rsid w:val="0035381F"/>
    <w:rsid w:val="00353A7B"/>
    <w:rsid w:val="00353B28"/>
    <w:rsid w:val="00354FA2"/>
    <w:rsid w:val="003552A5"/>
    <w:rsid w:val="00355465"/>
    <w:rsid w:val="00355DF3"/>
    <w:rsid w:val="00355EE6"/>
    <w:rsid w:val="003562D5"/>
    <w:rsid w:val="003565D4"/>
    <w:rsid w:val="0035748C"/>
    <w:rsid w:val="0035758C"/>
    <w:rsid w:val="0035785B"/>
    <w:rsid w:val="0036040B"/>
    <w:rsid w:val="00360591"/>
    <w:rsid w:val="0036102F"/>
    <w:rsid w:val="003610C0"/>
    <w:rsid w:val="003615ED"/>
    <w:rsid w:val="0036161C"/>
    <w:rsid w:val="0036177F"/>
    <w:rsid w:val="00362517"/>
    <w:rsid w:val="0036265F"/>
    <w:rsid w:val="0036326C"/>
    <w:rsid w:val="00364A36"/>
    <w:rsid w:val="0036539E"/>
    <w:rsid w:val="00365A10"/>
    <w:rsid w:val="00365A22"/>
    <w:rsid w:val="003663F8"/>
    <w:rsid w:val="003668D6"/>
    <w:rsid w:val="00367103"/>
    <w:rsid w:val="00367916"/>
    <w:rsid w:val="00367B7E"/>
    <w:rsid w:val="0037132F"/>
    <w:rsid w:val="00371686"/>
    <w:rsid w:val="00371DDA"/>
    <w:rsid w:val="00371ED8"/>
    <w:rsid w:val="00371F10"/>
    <w:rsid w:val="0037245D"/>
    <w:rsid w:val="0037321A"/>
    <w:rsid w:val="003735DE"/>
    <w:rsid w:val="00373BE0"/>
    <w:rsid w:val="003742EB"/>
    <w:rsid w:val="0037495E"/>
    <w:rsid w:val="003749F0"/>
    <w:rsid w:val="00374A09"/>
    <w:rsid w:val="00374A79"/>
    <w:rsid w:val="00374AE4"/>
    <w:rsid w:val="003752E9"/>
    <w:rsid w:val="00376109"/>
    <w:rsid w:val="00376CE6"/>
    <w:rsid w:val="00376FE0"/>
    <w:rsid w:val="003775B3"/>
    <w:rsid w:val="00377BAF"/>
    <w:rsid w:val="00380504"/>
    <w:rsid w:val="00380E81"/>
    <w:rsid w:val="00381212"/>
    <w:rsid w:val="0038211C"/>
    <w:rsid w:val="00382A60"/>
    <w:rsid w:val="00382E9D"/>
    <w:rsid w:val="00383898"/>
    <w:rsid w:val="00384445"/>
    <w:rsid w:val="00384D0A"/>
    <w:rsid w:val="00384DDE"/>
    <w:rsid w:val="00384F55"/>
    <w:rsid w:val="00385AA9"/>
    <w:rsid w:val="00385C6C"/>
    <w:rsid w:val="00385D2F"/>
    <w:rsid w:val="003864C1"/>
    <w:rsid w:val="00387B5A"/>
    <w:rsid w:val="0039031A"/>
    <w:rsid w:val="00390983"/>
    <w:rsid w:val="00390B9D"/>
    <w:rsid w:val="00390F3E"/>
    <w:rsid w:val="0039125E"/>
    <w:rsid w:val="00391D6C"/>
    <w:rsid w:val="00391ED5"/>
    <w:rsid w:val="003932CA"/>
    <w:rsid w:val="0039388D"/>
    <w:rsid w:val="003939E5"/>
    <w:rsid w:val="00394A14"/>
    <w:rsid w:val="0039599D"/>
    <w:rsid w:val="00396145"/>
    <w:rsid w:val="00396464"/>
    <w:rsid w:val="00396613"/>
    <w:rsid w:val="00396876"/>
    <w:rsid w:val="00396A1D"/>
    <w:rsid w:val="003A0005"/>
    <w:rsid w:val="003A0060"/>
    <w:rsid w:val="003A0FF2"/>
    <w:rsid w:val="003A103F"/>
    <w:rsid w:val="003A11F6"/>
    <w:rsid w:val="003A1C18"/>
    <w:rsid w:val="003A1D5C"/>
    <w:rsid w:val="003A20C5"/>
    <w:rsid w:val="003A2F6C"/>
    <w:rsid w:val="003A3B15"/>
    <w:rsid w:val="003A3B79"/>
    <w:rsid w:val="003A3E87"/>
    <w:rsid w:val="003A587C"/>
    <w:rsid w:val="003A5BF9"/>
    <w:rsid w:val="003A728E"/>
    <w:rsid w:val="003B01D1"/>
    <w:rsid w:val="003B092A"/>
    <w:rsid w:val="003B097C"/>
    <w:rsid w:val="003B0EBD"/>
    <w:rsid w:val="003B115C"/>
    <w:rsid w:val="003B166C"/>
    <w:rsid w:val="003B182B"/>
    <w:rsid w:val="003B1BAD"/>
    <w:rsid w:val="003B1C49"/>
    <w:rsid w:val="003B20E4"/>
    <w:rsid w:val="003B2965"/>
    <w:rsid w:val="003B38FA"/>
    <w:rsid w:val="003B3CB5"/>
    <w:rsid w:val="003B422A"/>
    <w:rsid w:val="003B433D"/>
    <w:rsid w:val="003B4414"/>
    <w:rsid w:val="003B58FE"/>
    <w:rsid w:val="003B6670"/>
    <w:rsid w:val="003B735C"/>
    <w:rsid w:val="003B77CE"/>
    <w:rsid w:val="003B7F9B"/>
    <w:rsid w:val="003C1698"/>
    <w:rsid w:val="003C1D7D"/>
    <w:rsid w:val="003C20B4"/>
    <w:rsid w:val="003C2F31"/>
    <w:rsid w:val="003C35F0"/>
    <w:rsid w:val="003C3767"/>
    <w:rsid w:val="003C3F56"/>
    <w:rsid w:val="003C43CC"/>
    <w:rsid w:val="003C4D4F"/>
    <w:rsid w:val="003C51B0"/>
    <w:rsid w:val="003C5542"/>
    <w:rsid w:val="003C5648"/>
    <w:rsid w:val="003C5DAC"/>
    <w:rsid w:val="003C64FA"/>
    <w:rsid w:val="003C6C42"/>
    <w:rsid w:val="003C6FAB"/>
    <w:rsid w:val="003D021D"/>
    <w:rsid w:val="003D059A"/>
    <w:rsid w:val="003D0670"/>
    <w:rsid w:val="003D11D9"/>
    <w:rsid w:val="003D121F"/>
    <w:rsid w:val="003D172A"/>
    <w:rsid w:val="003D1863"/>
    <w:rsid w:val="003D1E89"/>
    <w:rsid w:val="003D2318"/>
    <w:rsid w:val="003D265E"/>
    <w:rsid w:val="003D29B0"/>
    <w:rsid w:val="003D2AB4"/>
    <w:rsid w:val="003D2C8A"/>
    <w:rsid w:val="003D37BC"/>
    <w:rsid w:val="003D39D6"/>
    <w:rsid w:val="003D452E"/>
    <w:rsid w:val="003D4CF4"/>
    <w:rsid w:val="003D4D82"/>
    <w:rsid w:val="003D501F"/>
    <w:rsid w:val="003D50F6"/>
    <w:rsid w:val="003D5340"/>
    <w:rsid w:val="003D54F3"/>
    <w:rsid w:val="003D5633"/>
    <w:rsid w:val="003D6127"/>
    <w:rsid w:val="003D6295"/>
    <w:rsid w:val="003D6BC4"/>
    <w:rsid w:val="003D6CD7"/>
    <w:rsid w:val="003D7426"/>
    <w:rsid w:val="003D7F9A"/>
    <w:rsid w:val="003E02C8"/>
    <w:rsid w:val="003E02CE"/>
    <w:rsid w:val="003E08F9"/>
    <w:rsid w:val="003E0F36"/>
    <w:rsid w:val="003E15AA"/>
    <w:rsid w:val="003E1952"/>
    <w:rsid w:val="003E27ED"/>
    <w:rsid w:val="003E2FFC"/>
    <w:rsid w:val="003E3284"/>
    <w:rsid w:val="003E4A9C"/>
    <w:rsid w:val="003E5CE5"/>
    <w:rsid w:val="003E6007"/>
    <w:rsid w:val="003E6055"/>
    <w:rsid w:val="003E60A8"/>
    <w:rsid w:val="003E6AC2"/>
    <w:rsid w:val="003E7565"/>
    <w:rsid w:val="003E79C4"/>
    <w:rsid w:val="003E79CD"/>
    <w:rsid w:val="003F03F8"/>
    <w:rsid w:val="003F0974"/>
    <w:rsid w:val="003F0BC5"/>
    <w:rsid w:val="003F0D3A"/>
    <w:rsid w:val="003F148A"/>
    <w:rsid w:val="003F17A3"/>
    <w:rsid w:val="003F1F5D"/>
    <w:rsid w:val="003F1F81"/>
    <w:rsid w:val="003F2879"/>
    <w:rsid w:val="003F2898"/>
    <w:rsid w:val="003F47D1"/>
    <w:rsid w:val="003F5D7C"/>
    <w:rsid w:val="003F6436"/>
    <w:rsid w:val="003F657D"/>
    <w:rsid w:val="0040031A"/>
    <w:rsid w:val="00400AE8"/>
    <w:rsid w:val="00400E1B"/>
    <w:rsid w:val="0040122D"/>
    <w:rsid w:val="004017AD"/>
    <w:rsid w:val="00402486"/>
    <w:rsid w:val="004025DB"/>
    <w:rsid w:val="00402675"/>
    <w:rsid w:val="0040325B"/>
    <w:rsid w:val="00403658"/>
    <w:rsid w:val="00403955"/>
    <w:rsid w:val="00404B0A"/>
    <w:rsid w:val="00404C93"/>
    <w:rsid w:val="00405721"/>
    <w:rsid w:val="004057AF"/>
    <w:rsid w:val="00405802"/>
    <w:rsid w:val="00405A61"/>
    <w:rsid w:val="004061D2"/>
    <w:rsid w:val="00407E0A"/>
    <w:rsid w:val="00410A68"/>
    <w:rsid w:val="00410CDF"/>
    <w:rsid w:val="00410D92"/>
    <w:rsid w:val="00411C0A"/>
    <w:rsid w:val="00411C58"/>
    <w:rsid w:val="00411E5B"/>
    <w:rsid w:val="0041245B"/>
    <w:rsid w:val="0041249D"/>
    <w:rsid w:val="00412F5A"/>
    <w:rsid w:val="00412FB5"/>
    <w:rsid w:val="00412FDD"/>
    <w:rsid w:val="004130AA"/>
    <w:rsid w:val="004132BF"/>
    <w:rsid w:val="00413852"/>
    <w:rsid w:val="00413BBE"/>
    <w:rsid w:val="00413F3D"/>
    <w:rsid w:val="00414682"/>
    <w:rsid w:val="0041491F"/>
    <w:rsid w:val="00414EFF"/>
    <w:rsid w:val="00415AEE"/>
    <w:rsid w:val="00416858"/>
    <w:rsid w:val="00416AE8"/>
    <w:rsid w:val="00416CD5"/>
    <w:rsid w:val="00416DA0"/>
    <w:rsid w:val="004173A8"/>
    <w:rsid w:val="004174D4"/>
    <w:rsid w:val="00417537"/>
    <w:rsid w:val="004178F9"/>
    <w:rsid w:val="0042071A"/>
    <w:rsid w:val="00421435"/>
    <w:rsid w:val="00422937"/>
    <w:rsid w:val="004234CF"/>
    <w:rsid w:val="004239AA"/>
    <w:rsid w:val="00423B38"/>
    <w:rsid w:val="004248BB"/>
    <w:rsid w:val="004248E7"/>
    <w:rsid w:val="00424B88"/>
    <w:rsid w:val="00424FDB"/>
    <w:rsid w:val="0042575E"/>
    <w:rsid w:val="00425B37"/>
    <w:rsid w:val="00426125"/>
    <w:rsid w:val="0042732A"/>
    <w:rsid w:val="00427EF2"/>
    <w:rsid w:val="004303CD"/>
    <w:rsid w:val="004319A9"/>
    <w:rsid w:val="00432939"/>
    <w:rsid w:val="00433383"/>
    <w:rsid w:val="00433D44"/>
    <w:rsid w:val="00434F69"/>
    <w:rsid w:val="0043597B"/>
    <w:rsid w:val="00435BA9"/>
    <w:rsid w:val="00435FD0"/>
    <w:rsid w:val="00436334"/>
    <w:rsid w:val="0043634F"/>
    <w:rsid w:val="00436994"/>
    <w:rsid w:val="00437F64"/>
    <w:rsid w:val="00440088"/>
    <w:rsid w:val="00440221"/>
    <w:rsid w:val="0044169F"/>
    <w:rsid w:val="00441E58"/>
    <w:rsid w:val="004429F6"/>
    <w:rsid w:val="00443249"/>
    <w:rsid w:val="00443959"/>
    <w:rsid w:val="00444E28"/>
    <w:rsid w:val="00446B20"/>
    <w:rsid w:val="00446C87"/>
    <w:rsid w:val="00446D53"/>
    <w:rsid w:val="00446E57"/>
    <w:rsid w:val="004471BA"/>
    <w:rsid w:val="0044789C"/>
    <w:rsid w:val="00450A9E"/>
    <w:rsid w:val="00450AB8"/>
    <w:rsid w:val="004510BB"/>
    <w:rsid w:val="004518B8"/>
    <w:rsid w:val="00452277"/>
    <w:rsid w:val="004528AF"/>
    <w:rsid w:val="00453860"/>
    <w:rsid w:val="00453B08"/>
    <w:rsid w:val="00453CA1"/>
    <w:rsid w:val="00453FB3"/>
    <w:rsid w:val="00454403"/>
    <w:rsid w:val="00454476"/>
    <w:rsid w:val="0045449A"/>
    <w:rsid w:val="00455028"/>
    <w:rsid w:val="0045584F"/>
    <w:rsid w:val="004558CA"/>
    <w:rsid w:val="00455E93"/>
    <w:rsid w:val="00457155"/>
    <w:rsid w:val="004572C2"/>
    <w:rsid w:val="00457EC3"/>
    <w:rsid w:val="00457F3E"/>
    <w:rsid w:val="00460863"/>
    <w:rsid w:val="00460BF0"/>
    <w:rsid w:val="00460DC6"/>
    <w:rsid w:val="0046136B"/>
    <w:rsid w:val="004615F4"/>
    <w:rsid w:val="00461613"/>
    <w:rsid w:val="00461811"/>
    <w:rsid w:val="00461E67"/>
    <w:rsid w:val="004624F1"/>
    <w:rsid w:val="00462C92"/>
    <w:rsid w:val="00462E50"/>
    <w:rsid w:val="00463569"/>
    <w:rsid w:val="004639C1"/>
    <w:rsid w:val="00464DD1"/>
    <w:rsid w:val="00465A3E"/>
    <w:rsid w:val="00465B04"/>
    <w:rsid w:val="00465DEB"/>
    <w:rsid w:val="00465E3C"/>
    <w:rsid w:val="00466561"/>
    <w:rsid w:val="00466771"/>
    <w:rsid w:val="0046702B"/>
    <w:rsid w:val="00467A43"/>
    <w:rsid w:val="00467CFA"/>
    <w:rsid w:val="00467D30"/>
    <w:rsid w:val="00467DB2"/>
    <w:rsid w:val="004702EF"/>
    <w:rsid w:val="00470349"/>
    <w:rsid w:val="0047078C"/>
    <w:rsid w:val="004708DB"/>
    <w:rsid w:val="00470E31"/>
    <w:rsid w:val="004714C5"/>
    <w:rsid w:val="00471C5E"/>
    <w:rsid w:val="00472084"/>
    <w:rsid w:val="00472830"/>
    <w:rsid w:val="00473873"/>
    <w:rsid w:val="00473D46"/>
    <w:rsid w:val="004747F7"/>
    <w:rsid w:val="00475659"/>
    <w:rsid w:val="00475EFD"/>
    <w:rsid w:val="0047657E"/>
    <w:rsid w:val="00477014"/>
    <w:rsid w:val="00480C3C"/>
    <w:rsid w:val="00481002"/>
    <w:rsid w:val="004818E2"/>
    <w:rsid w:val="0048298C"/>
    <w:rsid w:val="00482A0B"/>
    <w:rsid w:val="0048362E"/>
    <w:rsid w:val="0048370D"/>
    <w:rsid w:val="00483C0A"/>
    <w:rsid w:val="00483F4F"/>
    <w:rsid w:val="004842C0"/>
    <w:rsid w:val="0048508F"/>
    <w:rsid w:val="00485C7F"/>
    <w:rsid w:val="0048662D"/>
    <w:rsid w:val="00486674"/>
    <w:rsid w:val="004868B0"/>
    <w:rsid w:val="00487395"/>
    <w:rsid w:val="004877DB"/>
    <w:rsid w:val="00487A47"/>
    <w:rsid w:val="004902FD"/>
    <w:rsid w:val="00490FA8"/>
    <w:rsid w:val="004939DC"/>
    <w:rsid w:val="00493B00"/>
    <w:rsid w:val="004941B0"/>
    <w:rsid w:val="004941D2"/>
    <w:rsid w:val="00494352"/>
    <w:rsid w:val="0049452D"/>
    <w:rsid w:val="00494617"/>
    <w:rsid w:val="00494951"/>
    <w:rsid w:val="00494A74"/>
    <w:rsid w:val="004954BF"/>
    <w:rsid w:val="0049589F"/>
    <w:rsid w:val="00495FBF"/>
    <w:rsid w:val="004A0389"/>
    <w:rsid w:val="004A0B49"/>
    <w:rsid w:val="004A0E46"/>
    <w:rsid w:val="004A12F8"/>
    <w:rsid w:val="004A1FB2"/>
    <w:rsid w:val="004A2139"/>
    <w:rsid w:val="004A406B"/>
    <w:rsid w:val="004A459C"/>
    <w:rsid w:val="004A49C7"/>
    <w:rsid w:val="004A4A8D"/>
    <w:rsid w:val="004A4B2A"/>
    <w:rsid w:val="004A5671"/>
    <w:rsid w:val="004A5AC5"/>
    <w:rsid w:val="004A7188"/>
    <w:rsid w:val="004A7374"/>
    <w:rsid w:val="004A7830"/>
    <w:rsid w:val="004A7A16"/>
    <w:rsid w:val="004B01D6"/>
    <w:rsid w:val="004B0274"/>
    <w:rsid w:val="004B04D4"/>
    <w:rsid w:val="004B0A56"/>
    <w:rsid w:val="004B11F3"/>
    <w:rsid w:val="004B2358"/>
    <w:rsid w:val="004B2449"/>
    <w:rsid w:val="004B2544"/>
    <w:rsid w:val="004B2D2E"/>
    <w:rsid w:val="004B3511"/>
    <w:rsid w:val="004B37D0"/>
    <w:rsid w:val="004B3896"/>
    <w:rsid w:val="004B3E34"/>
    <w:rsid w:val="004B4A51"/>
    <w:rsid w:val="004B4C13"/>
    <w:rsid w:val="004B5700"/>
    <w:rsid w:val="004B598E"/>
    <w:rsid w:val="004B660E"/>
    <w:rsid w:val="004B6975"/>
    <w:rsid w:val="004B70E2"/>
    <w:rsid w:val="004B73DB"/>
    <w:rsid w:val="004B7534"/>
    <w:rsid w:val="004C005F"/>
    <w:rsid w:val="004C053F"/>
    <w:rsid w:val="004C12A1"/>
    <w:rsid w:val="004C197E"/>
    <w:rsid w:val="004C1BD2"/>
    <w:rsid w:val="004C213D"/>
    <w:rsid w:val="004C2FE6"/>
    <w:rsid w:val="004C37AB"/>
    <w:rsid w:val="004C39C3"/>
    <w:rsid w:val="004C4007"/>
    <w:rsid w:val="004C42CF"/>
    <w:rsid w:val="004C55F1"/>
    <w:rsid w:val="004C5843"/>
    <w:rsid w:val="004C5994"/>
    <w:rsid w:val="004C6028"/>
    <w:rsid w:val="004C7346"/>
    <w:rsid w:val="004C77BC"/>
    <w:rsid w:val="004C7B08"/>
    <w:rsid w:val="004D3053"/>
    <w:rsid w:val="004D3FBF"/>
    <w:rsid w:val="004D4558"/>
    <w:rsid w:val="004D5FD8"/>
    <w:rsid w:val="004D69ED"/>
    <w:rsid w:val="004E01D9"/>
    <w:rsid w:val="004E0512"/>
    <w:rsid w:val="004E092F"/>
    <w:rsid w:val="004E47D4"/>
    <w:rsid w:val="004E50F6"/>
    <w:rsid w:val="004E5352"/>
    <w:rsid w:val="004E54E7"/>
    <w:rsid w:val="004E5C3C"/>
    <w:rsid w:val="004E5FD0"/>
    <w:rsid w:val="004E60BB"/>
    <w:rsid w:val="004F0912"/>
    <w:rsid w:val="004F0BE7"/>
    <w:rsid w:val="004F0F5A"/>
    <w:rsid w:val="004F1799"/>
    <w:rsid w:val="004F1A8C"/>
    <w:rsid w:val="004F2B5B"/>
    <w:rsid w:val="004F2B90"/>
    <w:rsid w:val="004F4F31"/>
    <w:rsid w:val="004F50FA"/>
    <w:rsid w:val="004F55A0"/>
    <w:rsid w:val="004F5856"/>
    <w:rsid w:val="004F5F79"/>
    <w:rsid w:val="004F6964"/>
    <w:rsid w:val="004F7F63"/>
    <w:rsid w:val="00500E39"/>
    <w:rsid w:val="00501982"/>
    <w:rsid w:val="00502260"/>
    <w:rsid w:val="00502B76"/>
    <w:rsid w:val="00502F43"/>
    <w:rsid w:val="005032C2"/>
    <w:rsid w:val="005038D8"/>
    <w:rsid w:val="005040A5"/>
    <w:rsid w:val="0050417B"/>
    <w:rsid w:val="00504B76"/>
    <w:rsid w:val="00504EAF"/>
    <w:rsid w:val="00504FAF"/>
    <w:rsid w:val="00505F6A"/>
    <w:rsid w:val="00506519"/>
    <w:rsid w:val="005065C7"/>
    <w:rsid w:val="00506814"/>
    <w:rsid w:val="00506984"/>
    <w:rsid w:val="005069D4"/>
    <w:rsid w:val="00506AB7"/>
    <w:rsid w:val="00506C2B"/>
    <w:rsid w:val="00507045"/>
    <w:rsid w:val="0050713A"/>
    <w:rsid w:val="00507289"/>
    <w:rsid w:val="00507ABB"/>
    <w:rsid w:val="00507CD7"/>
    <w:rsid w:val="00512057"/>
    <w:rsid w:val="005129F8"/>
    <w:rsid w:val="00512AEC"/>
    <w:rsid w:val="00513446"/>
    <w:rsid w:val="005136AE"/>
    <w:rsid w:val="00513B5F"/>
    <w:rsid w:val="00514620"/>
    <w:rsid w:val="00514653"/>
    <w:rsid w:val="00514879"/>
    <w:rsid w:val="00516B74"/>
    <w:rsid w:val="00516CC3"/>
    <w:rsid w:val="00520614"/>
    <w:rsid w:val="0052085F"/>
    <w:rsid w:val="005208F6"/>
    <w:rsid w:val="00520F24"/>
    <w:rsid w:val="005215D5"/>
    <w:rsid w:val="0052169F"/>
    <w:rsid w:val="00522BBD"/>
    <w:rsid w:val="00522DA5"/>
    <w:rsid w:val="00523035"/>
    <w:rsid w:val="00523947"/>
    <w:rsid w:val="00523F5D"/>
    <w:rsid w:val="00525303"/>
    <w:rsid w:val="00525928"/>
    <w:rsid w:val="00525A68"/>
    <w:rsid w:val="00525C1A"/>
    <w:rsid w:val="00526103"/>
    <w:rsid w:val="00527375"/>
    <w:rsid w:val="00527620"/>
    <w:rsid w:val="00527CE7"/>
    <w:rsid w:val="00527FE8"/>
    <w:rsid w:val="00530EBB"/>
    <w:rsid w:val="00530FC0"/>
    <w:rsid w:val="00531552"/>
    <w:rsid w:val="00531590"/>
    <w:rsid w:val="00531E7D"/>
    <w:rsid w:val="00532028"/>
    <w:rsid w:val="00532C9A"/>
    <w:rsid w:val="005331C1"/>
    <w:rsid w:val="0053382B"/>
    <w:rsid w:val="005340FA"/>
    <w:rsid w:val="00534A23"/>
    <w:rsid w:val="00534CD0"/>
    <w:rsid w:val="00536B2D"/>
    <w:rsid w:val="00537947"/>
    <w:rsid w:val="005401B9"/>
    <w:rsid w:val="00540463"/>
    <w:rsid w:val="00540531"/>
    <w:rsid w:val="00540A83"/>
    <w:rsid w:val="00540BD7"/>
    <w:rsid w:val="00540EBA"/>
    <w:rsid w:val="00542595"/>
    <w:rsid w:val="00542A6C"/>
    <w:rsid w:val="00542CFC"/>
    <w:rsid w:val="00543301"/>
    <w:rsid w:val="005440F2"/>
    <w:rsid w:val="0054439C"/>
    <w:rsid w:val="00544566"/>
    <w:rsid w:val="005449A5"/>
    <w:rsid w:val="005455CB"/>
    <w:rsid w:val="00546E8D"/>
    <w:rsid w:val="00550007"/>
    <w:rsid w:val="0055004F"/>
    <w:rsid w:val="00550053"/>
    <w:rsid w:val="00550065"/>
    <w:rsid w:val="005502A9"/>
    <w:rsid w:val="00550398"/>
    <w:rsid w:val="0055075E"/>
    <w:rsid w:val="00550DC6"/>
    <w:rsid w:val="005511CB"/>
    <w:rsid w:val="00551249"/>
    <w:rsid w:val="00551FBC"/>
    <w:rsid w:val="00552461"/>
    <w:rsid w:val="00552577"/>
    <w:rsid w:val="00552E98"/>
    <w:rsid w:val="00553837"/>
    <w:rsid w:val="005538E4"/>
    <w:rsid w:val="00553A18"/>
    <w:rsid w:val="005542DB"/>
    <w:rsid w:val="00554E35"/>
    <w:rsid w:val="005551DE"/>
    <w:rsid w:val="005556E0"/>
    <w:rsid w:val="005557CF"/>
    <w:rsid w:val="00555DD5"/>
    <w:rsid w:val="0055618D"/>
    <w:rsid w:val="00556944"/>
    <w:rsid w:val="00557274"/>
    <w:rsid w:val="0055766A"/>
    <w:rsid w:val="00557B69"/>
    <w:rsid w:val="00560057"/>
    <w:rsid w:val="00560270"/>
    <w:rsid w:val="005606C2"/>
    <w:rsid w:val="005618FA"/>
    <w:rsid w:val="00561C4A"/>
    <w:rsid w:val="00562D1E"/>
    <w:rsid w:val="0056359F"/>
    <w:rsid w:val="0056390E"/>
    <w:rsid w:val="005647C6"/>
    <w:rsid w:val="00564A14"/>
    <w:rsid w:val="00565525"/>
    <w:rsid w:val="005661CC"/>
    <w:rsid w:val="005661EB"/>
    <w:rsid w:val="00570A7E"/>
    <w:rsid w:val="005712CC"/>
    <w:rsid w:val="0057137B"/>
    <w:rsid w:val="0057166D"/>
    <w:rsid w:val="00572C9E"/>
    <w:rsid w:val="00573212"/>
    <w:rsid w:val="00573412"/>
    <w:rsid w:val="005736D9"/>
    <w:rsid w:val="005737B5"/>
    <w:rsid w:val="00574827"/>
    <w:rsid w:val="00575216"/>
    <w:rsid w:val="005756F7"/>
    <w:rsid w:val="005765B9"/>
    <w:rsid w:val="0057673D"/>
    <w:rsid w:val="00576ABF"/>
    <w:rsid w:val="00576AC3"/>
    <w:rsid w:val="00576B74"/>
    <w:rsid w:val="00576EF0"/>
    <w:rsid w:val="005772E0"/>
    <w:rsid w:val="00577B27"/>
    <w:rsid w:val="00577C4A"/>
    <w:rsid w:val="00580007"/>
    <w:rsid w:val="00580AB9"/>
    <w:rsid w:val="005814C0"/>
    <w:rsid w:val="00581E36"/>
    <w:rsid w:val="00581E5B"/>
    <w:rsid w:val="00582207"/>
    <w:rsid w:val="00582DD8"/>
    <w:rsid w:val="005831F0"/>
    <w:rsid w:val="005833C4"/>
    <w:rsid w:val="005837FB"/>
    <w:rsid w:val="00583D40"/>
    <w:rsid w:val="00583E87"/>
    <w:rsid w:val="005840AB"/>
    <w:rsid w:val="005842E9"/>
    <w:rsid w:val="0058436E"/>
    <w:rsid w:val="00585395"/>
    <w:rsid w:val="00585A1C"/>
    <w:rsid w:val="00585AC6"/>
    <w:rsid w:val="00585CFC"/>
    <w:rsid w:val="00585E8D"/>
    <w:rsid w:val="00585F6F"/>
    <w:rsid w:val="0058602C"/>
    <w:rsid w:val="005866EC"/>
    <w:rsid w:val="005868C7"/>
    <w:rsid w:val="00587536"/>
    <w:rsid w:val="00587DF6"/>
    <w:rsid w:val="00590097"/>
    <w:rsid w:val="00591EC0"/>
    <w:rsid w:val="0059316C"/>
    <w:rsid w:val="00593F1C"/>
    <w:rsid w:val="00594942"/>
    <w:rsid w:val="00595ECD"/>
    <w:rsid w:val="00596507"/>
    <w:rsid w:val="005967C5"/>
    <w:rsid w:val="00596AD8"/>
    <w:rsid w:val="00597543"/>
    <w:rsid w:val="005A0342"/>
    <w:rsid w:val="005A0CE1"/>
    <w:rsid w:val="005A0F6B"/>
    <w:rsid w:val="005A1E99"/>
    <w:rsid w:val="005A202F"/>
    <w:rsid w:val="005A2804"/>
    <w:rsid w:val="005A2FA2"/>
    <w:rsid w:val="005A3180"/>
    <w:rsid w:val="005A3EAE"/>
    <w:rsid w:val="005A46A8"/>
    <w:rsid w:val="005A4E9B"/>
    <w:rsid w:val="005A5021"/>
    <w:rsid w:val="005A5781"/>
    <w:rsid w:val="005A5A2E"/>
    <w:rsid w:val="005A5C66"/>
    <w:rsid w:val="005A681E"/>
    <w:rsid w:val="005A6934"/>
    <w:rsid w:val="005A6CB4"/>
    <w:rsid w:val="005A708B"/>
    <w:rsid w:val="005A7099"/>
    <w:rsid w:val="005A7230"/>
    <w:rsid w:val="005A749C"/>
    <w:rsid w:val="005A7E01"/>
    <w:rsid w:val="005B01E6"/>
    <w:rsid w:val="005B097D"/>
    <w:rsid w:val="005B0E45"/>
    <w:rsid w:val="005B1821"/>
    <w:rsid w:val="005B1CE2"/>
    <w:rsid w:val="005B2176"/>
    <w:rsid w:val="005B2598"/>
    <w:rsid w:val="005B3399"/>
    <w:rsid w:val="005B3CB4"/>
    <w:rsid w:val="005B488D"/>
    <w:rsid w:val="005B4E48"/>
    <w:rsid w:val="005B557D"/>
    <w:rsid w:val="005B631E"/>
    <w:rsid w:val="005B7B10"/>
    <w:rsid w:val="005C06E3"/>
    <w:rsid w:val="005C0BFA"/>
    <w:rsid w:val="005C1B3B"/>
    <w:rsid w:val="005C1C78"/>
    <w:rsid w:val="005C248B"/>
    <w:rsid w:val="005C294B"/>
    <w:rsid w:val="005C3510"/>
    <w:rsid w:val="005C3B04"/>
    <w:rsid w:val="005C3C1C"/>
    <w:rsid w:val="005C4C92"/>
    <w:rsid w:val="005C51EB"/>
    <w:rsid w:val="005C51EE"/>
    <w:rsid w:val="005C5785"/>
    <w:rsid w:val="005C57B6"/>
    <w:rsid w:val="005C5C0D"/>
    <w:rsid w:val="005C719C"/>
    <w:rsid w:val="005C7300"/>
    <w:rsid w:val="005C74DA"/>
    <w:rsid w:val="005C7B2C"/>
    <w:rsid w:val="005D004E"/>
    <w:rsid w:val="005D0E58"/>
    <w:rsid w:val="005D0F45"/>
    <w:rsid w:val="005D1C4D"/>
    <w:rsid w:val="005D2F29"/>
    <w:rsid w:val="005D2F76"/>
    <w:rsid w:val="005D2FDF"/>
    <w:rsid w:val="005D3678"/>
    <w:rsid w:val="005D36F9"/>
    <w:rsid w:val="005D3B09"/>
    <w:rsid w:val="005D3DC4"/>
    <w:rsid w:val="005D3E1C"/>
    <w:rsid w:val="005D427A"/>
    <w:rsid w:val="005D439A"/>
    <w:rsid w:val="005D5289"/>
    <w:rsid w:val="005D5B0F"/>
    <w:rsid w:val="005D5C8E"/>
    <w:rsid w:val="005D71C6"/>
    <w:rsid w:val="005D71EF"/>
    <w:rsid w:val="005D7700"/>
    <w:rsid w:val="005D7928"/>
    <w:rsid w:val="005D7D11"/>
    <w:rsid w:val="005D7E2D"/>
    <w:rsid w:val="005D7F6F"/>
    <w:rsid w:val="005E0059"/>
    <w:rsid w:val="005E0188"/>
    <w:rsid w:val="005E03D9"/>
    <w:rsid w:val="005E190C"/>
    <w:rsid w:val="005E2468"/>
    <w:rsid w:val="005E3C4D"/>
    <w:rsid w:val="005E3DC4"/>
    <w:rsid w:val="005E4211"/>
    <w:rsid w:val="005E4500"/>
    <w:rsid w:val="005E4D39"/>
    <w:rsid w:val="005E4E6E"/>
    <w:rsid w:val="005E592D"/>
    <w:rsid w:val="005E5DAC"/>
    <w:rsid w:val="005E6F04"/>
    <w:rsid w:val="005E6F30"/>
    <w:rsid w:val="005E75F3"/>
    <w:rsid w:val="005E7905"/>
    <w:rsid w:val="005E7CF9"/>
    <w:rsid w:val="005F0D06"/>
    <w:rsid w:val="005F17EA"/>
    <w:rsid w:val="005F1945"/>
    <w:rsid w:val="005F2CD6"/>
    <w:rsid w:val="005F425F"/>
    <w:rsid w:val="005F448A"/>
    <w:rsid w:val="005F4AB4"/>
    <w:rsid w:val="005F4C12"/>
    <w:rsid w:val="005F4C8A"/>
    <w:rsid w:val="005F4D53"/>
    <w:rsid w:val="005F6491"/>
    <w:rsid w:val="005F7092"/>
    <w:rsid w:val="005F70DE"/>
    <w:rsid w:val="005F71D2"/>
    <w:rsid w:val="005F730B"/>
    <w:rsid w:val="005F775D"/>
    <w:rsid w:val="00600744"/>
    <w:rsid w:val="00600DEE"/>
    <w:rsid w:val="006011D7"/>
    <w:rsid w:val="00601F11"/>
    <w:rsid w:val="00602750"/>
    <w:rsid w:val="00602A50"/>
    <w:rsid w:val="00602D90"/>
    <w:rsid w:val="00603279"/>
    <w:rsid w:val="0060352D"/>
    <w:rsid w:val="00604395"/>
    <w:rsid w:val="00604D2A"/>
    <w:rsid w:val="006055DD"/>
    <w:rsid w:val="006057A5"/>
    <w:rsid w:val="00605909"/>
    <w:rsid w:val="00605B01"/>
    <w:rsid w:val="00606782"/>
    <w:rsid w:val="00606DDE"/>
    <w:rsid w:val="00607D41"/>
    <w:rsid w:val="006108FE"/>
    <w:rsid w:val="00610A78"/>
    <w:rsid w:val="00611476"/>
    <w:rsid w:val="006118F0"/>
    <w:rsid w:val="00611A93"/>
    <w:rsid w:val="006126E5"/>
    <w:rsid w:val="0061337A"/>
    <w:rsid w:val="0061381F"/>
    <w:rsid w:val="0061401E"/>
    <w:rsid w:val="00614130"/>
    <w:rsid w:val="00614202"/>
    <w:rsid w:val="006145EA"/>
    <w:rsid w:val="00614FE5"/>
    <w:rsid w:val="006156B9"/>
    <w:rsid w:val="006169E6"/>
    <w:rsid w:val="00617232"/>
    <w:rsid w:val="00617499"/>
    <w:rsid w:val="00617AD0"/>
    <w:rsid w:val="00617B3E"/>
    <w:rsid w:val="006209C1"/>
    <w:rsid w:val="006224C5"/>
    <w:rsid w:val="0062277F"/>
    <w:rsid w:val="00623251"/>
    <w:rsid w:val="00623B50"/>
    <w:rsid w:val="00624D3B"/>
    <w:rsid w:val="00624DBD"/>
    <w:rsid w:val="00625134"/>
    <w:rsid w:val="00625526"/>
    <w:rsid w:val="00625A98"/>
    <w:rsid w:val="00625DA1"/>
    <w:rsid w:val="00625E3E"/>
    <w:rsid w:val="00626416"/>
    <w:rsid w:val="00627AB6"/>
    <w:rsid w:val="006306B3"/>
    <w:rsid w:val="006306CD"/>
    <w:rsid w:val="00630982"/>
    <w:rsid w:val="0063149D"/>
    <w:rsid w:val="00631C91"/>
    <w:rsid w:val="0063297B"/>
    <w:rsid w:val="00632A04"/>
    <w:rsid w:val="00632E86"/>
    <w:rsid w:val="00632EE4"/>
    <w:rsid w:val="00632F5A"/>
    <w:rsid w:val="00633886"/>
    <w:rsid w:val="00633AD9"/>
    <w:rsid w:val="00633BD0"/>
    <w:rsid w:val="00634A13"/>
    <w:rsid w:val="00634D2A"/>
    <w:rsid w:val="00635082"/>
    <w:rsid w:val="00635748"/>
    <w:rsid w:val="00636426"/>
    <w:rsid w:val="00636EE5"/>
    <w:rsid w:val="00636F5C"/>
    <w:rsid w:val="006400E1"/>
    <w:rsid w:val="00640680"/>
    <w:rsid w:val="006415F4"/>
    <w:rsid w:val="0064160C"/>
    <w:rsid w:val="00641957"/>
    <w:rsid w:val="00641CE5"/>
    <w:rsid w:val="006420E5"/>
    <w:rsid w:val="006421DE"/>
    <w:rsid w:val="00642624"/>
    <w:rsid w:val="00642634"/>
    <w:rsid w:val="006437F4"/>
    <w:rsid w:val="00644231"/>
    <w:rsid w:val="00645008"/>
    <w:rsid w:val="0064519A"/>
    <w:rsid w:val="006451C2"/>
    <w:rsid w:val="0064551B"/>
    <w:rsid w:val="00646EBA"/>
    <w:rsid w:val="006477BE"/>
    <w:rsid w:val="00650782"/>
    <w:rsid w:val="006508CC"/>
    <w:rsid w:val="006508F3"/>
    <w:rsid w:val="0065147F"/>
    <w:rsid w:val="006515D1"/>
    <w:rsid w:val="00651BFA"/>
    <w:rsid w:val="00651EEE"/>
    <w:rsid w:val="0065214C"/>
    <w:rsid w:val="006528F3"/>
    <w:rsid w:val="00652988"/>
    <w:rsid w:val="00652E08"/>
    <w:rsid w:val="00653759"/>
    <w:rsid w:val="006537B3"/>
    <w:rsid w:val="00653BC5"/>
    <w:rsid w:val="0065457F"/>
    <w:rsid w:val="00654814"/>
    <w:rsid w:val="00654B04"/>
    <w:rsid w:val="00654D70"/>
    <w:rsid w:val="00654FD0"/>
    <w:rsid w:val="006550A3"/>
    <w:rsid w:val="00656343"/>
    <w:rsid w:val="006575B7"/>
    <w:rsid w:val="006575DA"/>
    <w:rsid w:val="00657686"/>
    <w:rsid w:val="00660336"/>
    <w:rsid w:val="006608B3"/>
    <w:rsid w:val="00660A6A"/>
    <w:rsid w:val="00660D75"/>
    <w:rsid w:val="006610B5"/>
    <w:rsid w:val="006610F8"/>
    <w:rsid w:val="00661340"/>
    <w:rsid w:val="00661411"/>
    <w:rsid w:val="00661ABB"/>
    <w:rsid w:val="00661C0B"/>
    <w:rsid w:val="00661FED"/>
    <w:rsid w:val="0066207A"/>
    <w:rsid w:val="00662268"/>
    <w:rsid w:val="00663076"/>
    <w:rsid w:val="00663A3F"/>
    <w:rsid w:val="0066583C"/>
    <w:rsid w:val="00665B40"/>
    <w:rsid w:val="00665C92"/>
    <w:rsid w:val="006660CA"/>
    <w:rsid w:val="00666B36"/>
    <w:rsid w:val="00667B2A"/>
    <w:rsid w:val="00667FA6"/>
    <w:rsid w:val="006707ED"/>
    <w:rsid w:val="00671738"/>
    <w:rsid w:val="00671DEB"/>
    <w:rsid w:val="006730B7"/>
    <w:rsid w:val="00673179"/>
    <w:rsid w:val="0067362D"/>
    <w:rsid w:val="00673FCA"/>
    <w:rsid w:val="006748B5"/>
    <w:rsid w:val="00674B33"/>
    <w:rsid w:val="00675443"/>
    <w:rsid w:val="00675D0C"/>
    <w:rsid w:val="0067629F"/>
    <w:rsid w:val="00677675"/>
    <w:rsid w:val="00677EA9"/>
    <w:rsid w:val="006816BD"/>
    <w:rsid w:val="0068249D"/>
    <w:rsid w:val="006825B5"/>
    <w:rsid w:val="0068290D"/>
    <w:rsid w:val="0068295D"/>
    <w:rsid w:val="0068351A"/>
    <w:rsid w:val="00683C99"/>
    <w:rsid w:val="0068426E"/>
    <w:rsid w:val="0068479D"/>
    <w:rsid w:val="006851AC"/>
    <w:rsid w:val="006855D2"/>
    <w:rsid w:val="006858A7"/>
    <w:rsid w:val="00685C2A"/>
    <w:rsid w:val="006861CC"/>
    <w:rsid w:val="006861DC"/>
    <w:rsid w:val="00686545"/>
    <w:rsid w:val="00686785"/>
    <w:rsid w:val="006869E4"/>
    <w:rsid w:val="00686E4F"/>
    <w:rsid w:val="006874AE"/>
    <w:rsid w:val="006876A6"/>
    <w:rsid w:val="0068774B"/>
    <w:rsid w:val="006877F9"/>
    <w:rsid w:val="00687BF7"/>
    <w:rsid w:val="00690825"/>
    <w:rsid w:val="00690875"/>
    <w:rsid w:val="00690A81"/>
    <w:rsid w:val="00692C3D"/>
    <w:rsid w:val="006930EF"/>
    <w:rsid w:val="00693356"/>
    <w:rsid w:val="00693592"/>
    <w:rsid w:val="00693E28"/>
    <w:rsid w:val="006940AC"/>
    <w:rsid w:val="00694531"/>
    <w:rsid w:val="00694619"/>
    <w:rsid w:val="00694F9E"/>
    <w:rsid w:val="00695102"/>
    <w:rsid w:val="00695710"/>
    <w:rsid w:val="00696200"/>
    <w:rsid w:val="006964D3"/>
    <w:rsid w:val="00696D90"/>
    <w:rsid w:val="006973DD"/>
    <w:rsid w:val="00697D8D"/>
    <w:rsid w:val="00697E0D"/>
    <w:rsid w:val="006A009F"/>
    <w:rsid w:val="006A0594"/>
    <w:rsid w:val="006A107E"/>
    <w:rsid w:val="006A275B"/>
    <w:rsid w:val="006A2FDD"/>
    <w:rsid w:val="006A32F7"/>
    <w:rsid w:val="006A3C63"/>
    <w:rsid w:val="006A4B7B"/>
    <w:rsid w:val="006A4FDE"/>
    <w:rsid w:val="006A5262"/>
    <w:rsid w:val="006A557C"/>
    <w:rsid w:val="006A596B"/>
    <w:rsid w:val="006A62F7"/>
    <w:rsid w:val="006A6407"/>
    <w:rsid w:val="006A6B69"/>
    <w:rsid w:val="006A6C0B"/>
    <w:rsid w:val="006A77AC"/>
    <w:rsid w:val="006A7B3B"/>
    <w:rsid w:val="006A7F7A"/>
    <w:rsid w:val="006B0899"/>
    <w:rsid w:val="006B0E22"/>
    <w:rsid w:val="006B127B"/>
    <w:rsid w:val="006B16D5"/>
    <w:rsid w:val="006B19EA"/>
    <w:rsid w:val="006B1B96"/>
    <w:rsid w:val="006B29A4"/>
    <w:rsid w:val="006B2A68"/>
    <w:rsid w:val="006B2B50"/>
    <w:rsid w:val="006B2C58"/>
    <w:rsid w:val="006B2FE8"/>
    <w:rsid w:val="006B342B"/>
    <w:rsid w:val="006B3552"/>
    <w:rsid w:val="006B41C1"/>
    <w:rsid w:val="006B43D7"/>
    <w:rsid w:val="006B460B"/>
    <w:rsid w:val="006B47CF"/>
    <w:rsid w:val="006B48F4"/>
    <w:rsid w:val="006B4BD0"/>
    <w:rsid w:val="006B501E"/>
    <w:rsid w:val="006B57A9"/>
    <w:rsid w:val="006B5A23"/>
    <w:rsid w:val="006B6407"/>
    <w:rsid w:val="006B67D3"/>
    <w:rsid w:val="006B6AEB"/>
    <w:rsid w:val="006B6C6D"/>
    <w:rsid w:val="006B754B"/>
    <w:rsid w:val="006B7886"/>
    <w:rsid w:val="006C163A"/>
    <w:rsid w:val="006C19B2"/>
    <w:rsid w:val="006C2251"/>
    <w:rsid w:val="006C2AC9"/>
    <w:rsid w:val="006C3882"/>
    <w:rsid w:val="006C3BEE"/>
    <w:rsid w:val="006C4A0B"/>
    <w:rsid w:val="006C4B89"/>
    <w:rsid w:val="006C518A"/>
    <w:rsid w:val="006C58CC"/>
    <w:rsid w:val="006C5998"/>
    <w:rsid w:val="006C6D12"/>
    <w:rsid w:val="006C7072"/>
    <w:rsid w:val="006C7522"/>
    <w:rsid w:val="006D03B4"/>
    <w:rsid w:val="006D0532"/>
    <w:rsid w:val="006D0917"/>
    <w:rsid w:val="006D0BE8"/>
    <w:rsid w:val="006D0E33"/>
    <w:rsid w:val="006D2645"/>
    <w:rsid w:val="006D26B8"/>
    <w:rsid w:val="006D3055"/>
    <w:rsid w:val="006D31F9"/>
    <w:rsid w:val="006D33BC"/>
    <w:rsid w:val="006D3ACC"/>
    <w:rsid w:val="006D3AE2"/>
    <w:rsid w:val="006D3BCC"/>
    <w:rsid w:val="006D3C00"/>
    <w:rsid w:val="006D482E"/>
    <w:rsid w:val="006D4D94"/>
    <w:rsid w:val="006D59E5"/>
    <w:rsid w:val="006D5F28"/>
    <w:rsid w:val="006D6315"/>
    <w:rsid w:val="006D6BD4"/>
    <w:rsid w:val="006D744E"/>
    <w:rsid w:val="006D7561"/>
    <w:rsid w:val="006D789D"/>
    <w:rsid w:val="006D7A9B"/>
    <w:rsid w:val="006E04D9"/>
    <w:rsid w:val="006E0994"/>
    <w:rsid w:val="006E0ACC"/>
    <w:rsid w:val="006E0B7E"/>
    <w:rsid w:val="006E0D24"/>
    <w:rsid w:val="006E0EC5"/>
    <w:rsid w:val="006E11E5"/>
    <w:rsid w:val="006E181F"/>
    <w:rsid w:val="006E19BF"/>
    <w:rsid w:val="006E1E34"/>
    <w:rsid w:val="006E3211"/>
    <w:rsid w:val="006E3972"/>
    <w:rsid w:val="006E3C08"/>
    <w:rsid w:val="006E4232"/>
    <w:rsid w:val="006E46EB"/>
    <w:rsid w:val="006E4F59"/>
    <w:rsid w:val="006E5A5B"/>
    <w:rsid w:val="006E62A1"/>
    <w:rsid w:val="006E62DE"/>
    <w:rsid w:val="006E6CFC"/>
    <w:rsid w:val="006E6EBB"/>
    <w:rsid w:val="006F0167"/>
    <w:rsid w:val="006F0196"/>
    <w:rsid w:val="006F03E5"/>
    <w:rsid w:val="006F0A5E"/>
    <w:rsid w:val="006F1318"/>
    <w:rsid w:val="006F1687"/>
    <w:rsid w:val="006F2F83"/>
    <w:rsid w:val="006F3676"/>
    <w:rsid w:val="006F3AEB"/>
    <w:rsid w:val="006F3C64"/>
    <w:rsid w:val="006F3E3C"/>
    <w:rsid w:val="006F40F3"/>
    <w:rsid w:val="006F4A54"/>
    <w:rsid w:val="006F5408"/>
    <w:rsid w:val="006F6436"/>
    <w:rsid w:val="006F6CA6"/>
    <w:rsid w:val="006F6DA2"/>
    <w:rsid w:val="006F6EC9"/>
    <w:rsid w:val="006F787A"/>
    <w:rsid w:val="006F7BE0"/>
    <w:rsid w:val="006F7E2E"/>
    <w:rsid w:val="00700A01"/>
    <w:rsid w:val="00700F9C"/>
    <w:rsid w:val="007019D8"/>
    <w:rsid w:val="00701A8D"/>
    <w:rsid w:val="00701C8A"/>
    <w:rsid w:val="007032D4"/>
    <w:rsid w:val="00703581"/>
    <w:rsid w:val="007037E4"/>
    <w:rsid w:val="007039BC"/>
    <w:rsid w:val="00704355"/>
    <w:rsid w:val="007049EC"/>
    <w:rsid w:val="00704AE0"/>
    <w:rsid w:val="007051B5"/>
    <w:rsid w:val="00705857"/>
    <w:rsid w:val="00705D42"/>
    <w:rsid w:val="00705F84"/>
    <w:rsid w:val="0070710D"/>
    <w:rsid w:val="00707158"/>
    <w:rsid w:val="0070731B"/>
    <w:rsid w:val="007108E0"/>
    <w:rsid w:val="00710BFA"/>
    <w:rsid w:val="00710DBB"/>
    <w:rsid w:val="00710E50"/>
    <w:rsid w:val="00711529"/>
    <w:rsid w:val="00711A50"/>
    <w:rsid w:val="00713241"/>
    <w:rsid w:val="00713913"/>
    <w:rsid w:val="00713A95"/>
    <w:rsid w:val="0071443C"/>
    <w:rsid w:val="0071480E"/>
    <w:rsid w:val="00714CCF"/>
    <w:rsid w:val="00714E1C"/>
    <w:rsid w:val="00715144"/>
    <w:rsid w:val="00715184"/>
    <w:rsid w:val="007161F5"/>
    <w:rsid w:val="007162C4"/>
    <w:rsid w:val="00717FB6"/>
    <w:rsid w:val="007203B5"/>
    <w:rsid w:val="0072047F"/>
    <w:rsid w:val="00720B7C"/>
    <w:rsid w:val="00721F07"/>
    <w:rsid w:val="007222A4"/>
    <w:rsid w:val="00722B66"/>
    <w:rsid w:val="00723101"/>
    <w:rsid w:val="00724BF3"/>
    <w:rsid w:val="007253BC"/>
    <w:rsid w:val="00726057"/>
    <w:rsid w:val="00726699"/>
    <w:rsid w:val="007270F7"/>
    <w:rsid w:val="00727ACC"/>
    <w:rsid w:val="00730972"/>
    <w:rsid w:val="00730CD5"/>
    <w:rsid w:val="00731C74"/>
    <w:rsid w:val="00731EEB"/>
    <w:rsid w:val="007322BF"/>
    <w:rsid w:val="0073252F"/>
    <w:rsid w:val="007330DD"/>
    <w:rsid w:val="00733B41"/>
    <w:rsid w:val="007347B1"/>
    <w:rsid w:val="00734D6C"/>
    <w:rsid w:val="00735377"/>
    <w:rsid w:val="00735493"/>
    <w:rsid w:val="0073613B"/>
    <w:rsid w:val="00736C13"/>
    <w:rsid w:val="0073779D"/>
    <w:rsid w:val="00737B28"/>
    <w:rsid w:val="00737F4B"/>
    <w:rsid w:val="00740FC4"/>
    <w:rsid w:val="007415EF"/>
    <w:rsid w:val="007419DA"/>
    <w:rsid w:val="0074250C"/>
    <w:rsid w:val="007427B7"/>
    <w:rsid w:val="0074285B"/>
    <w:rsid w:val="00742B4F"/>
    <w:rsid w:val="0074320B"/>
    <w:rsid w:val="00743548"/>
    <w:rsid w:val="00743C5C"/>
    <w:rsid w:val="00744A98"/>
    <w:rsid w:val="007451D7"/>
    <w:rsid w:val="00745393"/>
    <w:rsid w:val="00745E42"/>
    <w:rsid w:val="0074699B"/>
    <w:rsid w:val="00747DDA"/>
    <w:rsid w:val="0075067D"/>
    <w:rsid w:val="007511B3"/>
    <w:rsid w:val="007514CC"/>
    <w:rsid w:val="00752E33"/>
    <w:rsid w:val="00752EE7"/>
    <w:rsid w:val="007532B0"/>
    <w:rsid w:val="00754146"/>
    <w:rsid w:val="00754FDB"/>
    <w:rsid w:val="007550D6"/>
    <w:rsid w:val="007552C3"/>
    <w:rsid w:val="007558BC"/>
    <w:rsid w:val="00755EC3"/>
    <w:rsid w:val="00756722"/>
    <w:rsid w:val="007575D0"/>
    <w:rsid w:val="007578AC"/>
    <w:rsid w:val="00757C2D"/>
    <w:rsid w:val="007601D8"/>
    <w:rsid w:val="00760F9C"/>
    <w:rsid w:val="00761638"/>
    <w:rsid w:val="00761C55"/>
    <w:rsid w:val="007620CC"/>
    <w:rsid w:val="00762D02"/>
    <w:rsid w:val="00763EA9"/>
    <w:rsid w:val="00763FFD"/>
    <w:rsid w:val="00764586"/>
    <w:rsid w:val="00764820"/>
    <w:rsid w:val="00764D42"/>
    <w:rsid w:val="00766188"/>
    <w:rsid w:val="00766544"/>
    <w:rsid w:val="00770359"/>
    <w:rsid w:val="00770369"/>
    <w:rsid w:val="007709BA"/>
    <w:rsid w:val="00770AE8"/>
    <w:rsid w:val="00771055"/>
    <w:rsid w:val="0077219B"/>
    <w:rsid w:val="007721E3"/>
    <w:rsid w:val="00772213"/>
    <w:rsid w:val="007723ED"/>
    <w:rsid w:val="00772878"/>
    <w:rsid w:val="007728C0"/>
    <w:rsid w:val="00772FCF"/>
    <w:rsid w:val="0077316A"/>
    <w:rsid w:val="00774454"/>
    <w:rsid w:val="007747D8"/>
    <w:rsid w:val="007748B1"/>
    <w:rsid w:val="0077502A"/>
    <w:rsid w:val="0077569A"/>
    <w:rsid w:val="00775B9F"/>
    <w:rsid w:val="007778F3"/>
    <w:rsid w:val="007801B6"/>
    <w:rsid w:val="007810B6"/>
    <w:rsid w:val="007816F5"/>
    <w:rsid w:val="00781B3D"/>
    <w:rsid w:val="00781B42"/>
    <w:rsid w:val="00781B6D"/>
    <w:rsid w:val="00781BE1"/>
    <w:rsid w:val="00781D57"/>
    <w:rsid w:val="00781F97"/>
    <w:rsid w:val="0078207C"/>
    <w:rsid w:val="00782397"/>
    <w:rsid w:val="007832E2"/>
    <w:rsid w:val="00785171"/>
    <w:rsid w:val="007854BE"/>
    <w:rsid w:val="007854FB"/>
    <w:rsid w:val="0078685C"/>
    <w:rsid w:val="00786EEE"/>
    <w:rsid w:val="00786F7F"/>
    <w:rsid w:val="00787711"/>
    <w:rsid w:val="00790601"/>
    <w:rsid w:val="00790673"/>
    <w:rsid w:val="00790ADE"/>
    <w:rsid w:val="00791105"/>
    <w:rsid w:val="00791128"/>
    <w:rsid w:val="007914A4"/>
    <w:rsid w:val="007914E3"/>
    <w:rsid w:val="007914ED"/>
    <w:rsid w:val="007916E6"/>
    <w:rsid w:val="007919BB"/>
    <w:rsid w:val="00791BCC"/>
    <w:rsid w:val="00791F21"/>
    <w:rsid w:val="00792279"/>
    <w:rsid w:val="00793CC9"/>
    <w:rsid w:val="007942CD"/>
    <w:rsid w:val="0079464C"/>
    <w:rsid w:val="00794667"/>
    <w:rsid w:val="007949EE"/>
    <w:rsid w:val="00796CBC"/>
    <w:rsid w:val="00796FD7"/>
    <w:rsid w:val="00797267"/>
    <w:rsid w:val="00797657"/>
    <w:rsid w:val="0079766C"/>
    <w:rsid w:val="007A0B15"/>
    <w:rsid w:val="007A1E61"/>
    <w:rsid w:val="007A2723"/>
    <w:rsid w:val="007A2EBB"/>
    <w:rsid w:val="007A3826"/>
    <w:rsid w:val="007A3AAD"/>
    <w:rsid w:val="007A4810"/>
    <w:rsid w:val="007A4B78"/>
    <w:rsid w:val="007A4F42"/>
    <w:rsid w:val="007A5098"/>
    <w:rsid w:val="007A5282"/>
    <w:rsid w:val="007A6FB1"/>
    <w:rsid w:val="007B0130"/>
    <w:rsid w:val="007B048F"/>
    <w:rsid w:val="007B0DFB"/>
    <w:rsid w:val="007B0E8F"/>
    <w:rsid w:val="007B26E9"/>
    <w:rsid w:val="007B347B"/>
    <w:rsid w:val="007B362B"/>
    <w:rsid w:val="007B3CE9"/>
    <w:rsid w:val="007B3F41"/>
    <w:rsid w:val="007B48CF"/>
    <w:rsid w:val="007B638B"/>
    <w:rsid w:val="007B65F3"/>
    <w:rsid w:val="007B6690"/>
    <w:rsid w:val="007B77D7"/>
    <w:rsid w:val="007C1840"/>
    <w:rsid w:val="007C1C5D"/>
    <w:rsid w:val="007C44AC"/>
    <w:rsid w:val="007C4680"/>
    <w:rsid w:val="007C4A4D"/>
    <w:rsid w:val="007C4B7F"/>
    <w:rsid w:val="007C4DD9"/>
    <w:rsid w:val="007C5432"/>
    <w:rsid w:val="007C5B28"/>
    <w:rsid w:val="007C5E1C"/>
    <w:rsid w:val="007C6129"/>
    <w:rsid w:val="007C617B"/>
    <w:rsid w:val="007C622A"/>
    <w:rsid w:val="007C6C49"/>
    <w:rsid w:val="007C6E63"/>
    <w:rsid w:val="007C6F6A"/>
    <w:rsid w:val="007C708E"/>
    <w:rsid w:val="007C7973"/>
    <w:rsid w:val="007C79BE"/>
    <w:rsid w:val="007D024D"/>
    <w:rsid w:val="007D0801"/>
    <w:rsid w:val="007D0B06"/>
    <w:rsid w:val="007D0F41"/>
    <w:rsid w:val="007D1260"/>
    <w:rsid w:val="007D12F4"/>
    <w:rsid w:val="007D1371"/>
    <w:rsid w:val="007D145E"/>
    <w:rsid w:val="007D20A7"/>
    <w:rsid w:val="007D21ED"/>
    <w:rsid w:val="007D2443"/>
    <w:rsid w:val="007D4F2C"/>
    <w:rsid w:val="007D5012"/>
    <w:rsid w:val="007D57FC"/>
    <w:rsid w:val="007D6931"/>
    <w:rsid w:val="007D7C8E"/>
    <w:rsid w:val="007E0283"/>
    <w:rsid w:val="007E091D"/>
    <w:rsid w:val="007E0A1E"/>
    <w:rsid w:val="007E1BA9"/>
    <w:rsid w:val="007E1D79"/>
    <w:rsid w:val="007E2371"/>
    <w:rsid w:val="007E369D"/>
    <w:rsid w:val="007E3807"/>
    <w:rsid w:val="007E3A1A"/>
    <w:rsid w:val="007E3A8C"/>
    <w:rsid w:val="007E3AAA"/>
    <w:rsid w:val="007E4022"/>
    <w:rsid w:val="007E41FE"/>
    <w:rsid w:val="007E4459"/>
    <w:rsid w:val="007E4B5E"/>
    <w:rsid w:val="007E529A"/>
    <w:rsid w:val="007E57EC"/>
    <w:rsid w:val="007E5852"/>
    <w:rsid w:val="007E59F2"/>
    <w:rsid w:val="007E63C6"/>
    <w:rsid w:val="007E68BA"/>
    <w:rsid w:val="007E6B3C"/>
    <w:rsid w:val="007E72FE"/>
    <w:rsid w:val="007E7B27"/>
    <w:rsid w:val="007E7B32"/>
    <w:rsid w:val="007F06FF"/>
    <w:rsid w:val="007F0A25"/>
    <w:rsid w:val="007F0ADE"/>
    <w:rsid w:val="007F1DBD"/>
    <w:rsid w:val="007F26CE"/>
    <w:rsid w:val="007F340D"/>
    <w:rsid w:val="007F36B7"/>
    <w:rsid w:val="007F3D60"/>
    <w:rsid w:val="007F459A"/>
    <w:rsid w:val="007F509D"/>
    <w:rsid w:val="007F5E32"/>
    <w:rsid w:val="007F639C"/>
    <w:rsid w:val="007F66B4"/>
    <w:rsid w:val="007F66EE"/>
    <w:rsid w:val="007F6C85"/>
    <w:rsid w:val="007F74FB"/>
    <w:rsid w:val="007F777F"/>
    <w:rsid w:val="00800304"/>
    <w:rsid w:val="00800C84"/>
    <w:rsid w:val="00801A07"/>
    <w:rsid w:val="008023C1"/>
    <w:rsid w:val="00802574"/>
    <w:rsid w:val="00802C11"/>
    <w:rsid w:val="008031B3"/>
    <w:rsid w:val="00803329"/>
    <w:rsid w:val="00803E76"/>
    <w:rsid w:val="00803FAC"/>
    <w:rsid w:val="0080473A"/>
    <w:rsid w:val="008049F5"/>
    <w:rsid w:val="0080510C"/>
    <w:rsid w:val="008062CF"/>
    <w:rsid w:val="00806CE0"/>
    <w:rsid w:val="00807A43"/>
    <w:rsid w:val="00807BC8"/>
    <w:rsid w:val="00807CC6"/>
    <w:rsid w:val="00810047"/>
    <w:rsid w:val="00810119"/>
    <w:rsid w:val="008102BD"/>
    <w:rsid w:val="008102FC"/>
    <w:rsid w:val="00810558"/>
    <w:rsid w:val="00811DE4"/>
    <w:rsid w:val="00811E5F"/>
    <w:rsid w:val="008122EF"/>
    <w:rsid w:val="0081265C"/>
    <w:rsid w:val="0081313E"/>
    <w:rsid w:val="00813AE3"/>
    <w:rsid w:val="00813E7E"/>
    <w:rsid w:val="0081430D"/>
    <w:rsid w:val="00814E49"/>
    <w:rsid w:val="00815C41"/>
    <w:rsid w:val="00815E47"/>
    <w:rsid w:val="00816532"/>
    <w:rsid w:val="00816C19"/>
    <w:rsid w:val="00817144"/>
    <w:rsid w:val="0081734D"/>
    <w:rsid w:val="008176D3"/>
    <w:rsid w:val="008177F5"/>
    <w:rsid w:val="00817F2C"/>
    <w:rsid w:val="00820113"/>
    <w:rsid w:val="00820946"/>
    <w:rsid w:val="00820A51"/>
    <w:rsid w:val="00820B46"/>
    <w:rsid w:val="00820D28"/>
    <w:rsid w:val="008220F5"/>
    <w:rsid w:val="00822E76"/>
    <w:rsid w:val="00825013"/>
    <w:rsid w:val="00825514"/>
    <w:rsid w:val="00826493"/>
    <w:rsid w:val="008274CD"/>
    <w:rsid w:val="008302CB"/>
    <w:rsid w:val="008329AE"/>
    <w:rsid w:val="00833717"/>
    <w:rsid w:val="00833F73"/>
    <w:rsid w:val="0083455F"/>
    <w:rsid w:val="008354B6"/>
    <w:rsid w:val="00837727"/>
    <w:rsid w:val="008405D5"/>
    <w:rsid w:val="00841897"/>
    <w:rsid w:val="00841CB2"/>
    <w:rsid w:val="00842714"/>
    <w:rsid w:val="00843107"/>
    <w:rsid w:val="00843D8D"/>
    <w:rsid w:val="00843F09"/>
    <w:rsid w:val="00844227"/>
    <w:rsid w:val="00844E79"/>
    <w:rsid w:val="0084554D"/>
    <w:rsid w:val="00845845"/>
    <w:rsid w:val="00846119"/>
    <w:rsid w:val="0084624B"/>
    <w:rsid w:val="00846916"/>
    <w:rsid w:val="00846B98"/>
    <w:rsid w:val="0084780A"/>
    <w:rsid w:val="00847905"/>
    <w:rsid w:val="0084791E"/>
    <w:rsid w:val="008500F6"/>
    <w:rsid w:val="0085027C"/>
    <w:rsid w:val="0085099C"/>
    <w:rsid w:val="00850D11"/>
    <w:rsid w:val="00851485"/>
    <w:rsid w:val="00851CC0"/>
    <w:rsid w:val="00851D63"/>
    <w:rsid w:val="00854369"/>
    <w:rsid w:val="00854869"/>
    <w:rsid w:val="00854CE5"/>
    <w:rsid w:val="00856D78"/>
    <w:rsid w:val="00857509"/>
    <w:rsid w:val="008579D4"/>
    <w:rsid w:val="00860108"/>
    <w:rsid w:val="00860F10"/>
    <w:rsid w:val="008612E8"/>
    <w:rsid w:val="00861E58"/>
    <w:rsid w:val="00861EA0"/>
    <w:rsid w:val="008623E8"/>
    <w:rsid w:val="0086250E"/>
    <w:rsid w:val="00862CF8"/>
    <w:rsid w:val="00862E4F"/>
    <w:rsid w:val="00863028"/>
    <w:rsid w:val="00863A3B"/>
    <w:rsid w:val="0086426F"/>
    <w:rsid w:val="00865315"/>
    <w:rsid w:val="0086631C"/>
    <w:rsid w:val="008664D2"/>
    <w:rsid w:val="0086698B"/>
    <w:rsid w:val="00866FB5"/>
    <w:rsid w:val="0086706C"/>
    <w:rsid w:val="008675DD"/>
    <w:rsid w:val="00867C22"/>
    <w:rsid w:val="00867DC0"/>
    <w:rsid w:val="00870BFE"/>
    <w:rsid w:val="0087128A"/>
    <w:rsid w:val="0087192A"/>
    <w:rsid w:val="008728C1"/>
    <w:rsid w:val="00872D4B"/>
    <w:rsid w:val="008737D6"/>
    <w:rsid w:val="0087407A"/>
    <w:rsid w:val="0087428E"/>
    <w:rsid w:val="0087537F"/>
    <w:rsid w:val="00875573"/>
    <w:rsid w:val="00875B48"/>
    <w:rsid w:val="00875CE9"/>
    <w:rsid w:val="00876B0D"/>
    <w:rsid w:val="00876FD1"/>
    <w:rsid w:val="008778CB"/>
    <w:rsid w:val="008779B7"/>
    <w:rsid w:val="0088002B"/>
    <w:rsid w:val="00880139"/>
    <w:rsid w:val="008803B8"/>
    <w:rsid w:val="00880516"/>
    <w:rsid w:val="008805CE"/>
    <w:rsid w:val="00880972"/>
    <w:rsid w:val="00880C3A"/>
    <w:rsid w:val="00880FFC"/>
    <w:rsid w:val="008811ED"/>
    <w:rsid w:val="00882428"/>
    <w:rsid w:val="008824EB"/>
    <w:rsid w:val="00882A6C"/>
    <w:rsid w:val="00882DC8"/>
    <w:rsid w:val="008830E2"/>
    <w:rsid w:val="0088310F"/>
    <w:rsid w:val="008835B9"/>
    <w:rsid w:val="008837D8"/>
    <w:rsid w:val="00883A74"/>
    <w:rsid w:val="00884BE7"/>
    <w:rsid w:val="00885034"/>
    <w:rsid w:val="0088525C"/>
    <w:rsid w:val="008855C2"/>
    <w:rsid w:val="00885D44"/>
    <w:rsid w:val="00886010"/>
    <w:rsid w:val="008864FE"/>
    <w:rsid w:val="008873C4"/>
    <w:rsid w:val="00887B8C"/>
    <w:rsid w:val="00890097"/>
    <w:rsid w:val="008903B7"/>
    <w:rsid w:val="00890547"/>
    <w:rsid w:val="008906A7"/>
    <w:rsid w:val="008907EE"/>
    <w:rsid w:val="00890832"/>
    <w:rsid w:val="00891FC4"/>
    <w:rsid w:val="00892081"/>
    <w:rsid w:val="00892295"/>
    <w:rsid w:val="008924A4"/>
    <w:rsid w:val="00892760"/>
    <w:rsid w:val="008929B7"/>
    <w:rsid w:val="00892AD5"/>
    <w:rsid w:val="00893B0B"/>
    <w:rsid w:val="00893EE2"/>
    <w:rsid w:val="00894868"/>
    <w:rsid w:val="00894DAC"/>
    <w:rsid w:val="00894DF4"/>
    <w:rsid w:val="0089501D"/>
    <w:rsid w:val="00896072"/>
    <w:rsid w:val="0089681D"/>
    <w:rsid w:val="00896D4F"/>
    <w:rsid w:val="00896F7D"/>
    <w:rsid w:val="00897854"/>
    <w:rsid w:val="00897EAD"/>
    <w:rsid w:val="008A0F3C"/>
    <w:rsid w:val="008A1747"/>
    <w:rsid w:val="008A1F9B"/>
    <w:rsid w:val="008A20DB"/>
    <w:rsid w:val="008A21C6"/>
    <w:rsid w:val="008A2729"/>
    <w:rsid w:val="008A2EE7"/>
    <w:rsid w:val="008A311E"/>
    <w:rsid w:val="008A3195"/>
    <w:rsid w:val="008A444C"/>
    <w:rsid w:val="008A482D"/>
    <w:rsid w:val="008A4BCD"/>
    <w:rsid w:val="008A5051"/>
    <w:rsid w:val="008A5068"/>
    <w:rsid w:val="008A507F"/>
    <w:rsid w:val="008A539E"/>
    <w:rsid w:val="008A546A"/>
    <w:rsid w:val="008A5F7E"/>
    <w:rsid w:val="008A6816"/>
    <w:rsid w:val="008A771E"/>
    <w:rsid w:val="008A7EA8"/>
    <w:rsid w:val="008B12E4"/>
    <w:rsid w:val="008B1409"/>
    <w:rsid w:val="008B1C13"/>
    <w:rsid w:val="008B1CCC"/>
    <w:rsid w:val="008B2193"/>
    <w:rsid w:val="008B268A"/>
    <w:rsid w:val="008B2756"/>
    <w:rsid w:val="008B2F1C"/>
    <w:rsid w:val="008B3743"/>
    <w:rsid w:val="008B3B29"/>
    <w:rsid w:val="008B4BDA"/>
    <w:rsid w:val="008B4EBF"/>
    <w:rsid w:val="008B50EB"/>
    <w:rsid w:val="008B5BAF"/>
    <w:rsid w:val="008B5E88"/>
    <w:rsid w:val="008B6242"/>
    <w:rsid w:val="008B63DE"/>
    <w:rsid w:val="008B6B41"/>
    <w:rsid w:val="008B723E"/>
    <w:rsid w:val="008B7246"/>
    <w:rsid w:val="008B7515"/>
    <w:rsid w:val="008B75E1"/>
    <w:rsid w:val="008B7A3C"/>
    <w:rsid w:val="008B7DF4"/>
    <w:rsid w:val="008C14BF"/>
    <w:rsid w:val="008C173B"/>
    <w:rsid w:val="008C2BBB"/>
    <w:rsid w:val="008C3B10"/>
    <w:rsid w:val="008C4DDB"/>
    <w:rsid w:val="008C589C"/>
    <w:rsid w:val="008C612A"/>
    <w:rsid w:val="008C6481"/>
    <w:rsid w:val="008C67C6"/>
    <w:rsid w:val="008C6964"/>
    <w:rsid w:val="008C6E08"/>
    <w:rsid w:val="008C75CC"/>
    <w:rsid w:val="008C7B0E"/>
    <w:rsid w:val="008D047B"/>
    <w:rsid w:val="008D195D"/>
    <w:rsid w:val="008D25ED"/>
    <w:rsid w:val="008D2C5F"/>
    <w:rsid w:val="008D2D96"/>
    <w:rsid w:val="008D33ED"/>
    <w:rsid w:val="008D34DE"/>
    <w:rsid w:val="008D407F"/>
    <w:rsid w:val="008D4E5B"/>
    <w:rsid w:val="008D4ED6"/>
    <w:rsid w:val="008D58FE"/>
    <w:rsid w:val="008D62FD"/>
    <w:rsid w:val="008D6D1B"/>
    <w:rsid w:val="008D6F96"/>
    <w:rsid w:val="008D7230"/>
    <w:rsid w:val="008D7573"/>
    <w:rsid w:val="008D7999"/>
    <w:rsid w:val="008D7B8D"/>
    <w:rsid w:val="008E018C"/>
    <w:rsid w:val="008E06FA"/>
    <w:rsid w:val="008E081A"/>
    <w:rsid w:val="008E0996"/>
    <w:rsid w:val="008E126F"/>
    <w:rsid w:val="008E13B8"/>
    <w:rsid w:val="008E1F0C"/>
    <w:rsid w:val="008E28AB"/>
    <w:rsid w:val="008E2E08"/>
    <w:rsid w:val="008E33A2"/>
    <w:rsid w:val="008E35B7"/>
    <w:rsid w:val="008E3758"/>
    <w:rsid w:val="008E3A7C"/>
    <w:rsid w:val="008E45B7"/>
    <w:rsid w:val="008E4638"/>
    <w:rsid w:val="008E46BA"/>
    <w:rsid w:val="008E480A"/>
    <w:rsid w:val="008E4F63"/>
    <w:rsid w:val="008E510D"/>
    <w:rsid w:val="008E54E4"/>
    <w:rsid w:val="008E6C37"/>
    <w:rsid w:val="008E7004"/>
    <w:rsid w:val="008E7365"/>
    <w:rsid w:val="008E7877"/>
    <w:rsid w:val="008E790B"/>
    <w:rsid w:val="008F025D"/>
    <w:rsid w:val="008F0412"/>
    <w:rsid w:val="008F2ABF"/>
    <w:rsid w:val="008F2E2A"/>
    <w:rsid w:val="008F2FCF"/>
    <w:rsid w:val="008F3037"/>
    <w:rsid w:val="008F30D7"/>
    <w:rsid w:val="008F3256"/>
    <w:rsid w:val="008F35A5"/>
    <w:rsid w:val="008F4344"/>
    <w:rsid w:val="008F4DDF"/>
    <w:rsid w:val="008F4E3C"/>
    <w:rsid w:val="008F53F9"/>
    <w:rsid w:val="008F5422"/>
    <w:rsid w:val="008F6073"/>
    <w:rsid w:val="008F625E"/>
    <w:rsid w:val="008F7AD0"/>
    <w:rsid w:val="008F7C6A"/>
    <w:rsid w:val="00900447"/>
    <w:rsid w:val="00900656"/>
    <w:rsid w:val="009006D3"/>
    <w:rsid w:val="00900913"/>
    <w:rsid w:val="009013FD"/>
    <w:rsid w:val="009015E2"/>
    <w:rsid w:val="00901CFD"/>
    <w:rsid w:val="009027E1"/>
    <w:rsid w:val="00903344"/>
    <w:rsid w:val="00903556"/>
    <w:rsid w:val="00903680"/>
    <w:rsid w:val="00904319"/>
    <w:rsid w:val="00904E11"/>
    <w:rsid w:val="00905F51"/>
    <w:rsid w:val="009060E9"/>
    <w:rsid w:val="0090622C"/>
    <w:rsid w:val="00906287"/>
    <w:rsid w:val="0090734B"/>
    <w:rsid w:val="009073A3"/>
    <w:rsid w:val="00907CF0"/>
    <w:rsid w:val="00907D5C"/>
    <w:rsid w:val="009108D8"/>
    <w:rsid w:val="00912053"/>
    <w:rsid w:val="00912816"/>
    <w:rsid w:val="00912AB6"/>
    <w:rsid w:val="009139B2"/>
    <w:rsid w:val="00913C9A"/>
    <w:rsid w:val="00913D73"/>
    <w:rsid w:val="0091444A"/>
    <w:rsid w:val="0091505B"/>
    <w:rsid w:val="00915DA0"/>
    <w:rsid w:val="00916223"/>
    <w:rsid w:val="009166C1"/>
    <w:rsid w:val="009171A0"/>
    <w:rsid w:val="0091785D"/>
    <w:rsid w:val="009200B8"/>
    <w:rsid w:val="0092060B"/>
    <w:rsid w:val="00920B86"/>
    <w:rsid w:val="00920BD0"/>
    <w:rsid w:val="00920FFD"/>
    <w:rsid w:val="009216DB"/>
    <w:rsid w:val="00921E6A"/>
    <w:rsid w:val="009222E5"/>
    <w:rsid w:val="00922D97"/>
    <w:rsid w:val="00922E16"/>
    <w:rsid w:val="00923126"/>
    <w:rsid w:val="00923185"/>
    <w:rsid w:val="00923892"/>
    <w:rsid w:val="00923E16"/>
    <w:rsid w:val="00925328"/>
    <w:rsid w:val="00925EF5"/>
    <w:rsid w:val="009262C9"/>
    <w:rsid w:val="009278CB"/>
    <w:rsid w:val="00927C06"/>
    <w:rsid w:val="00927CB8"/>
    <w:rsid w:val="00927ED8"/>
    <w:rsid w:val="0093038E"/>
    <w:rsid w:val="009306E0"/>
    <w:rsid w:val="009307F1"/>
    <w:rsid w:val="00930E72"/>
    <w:rsid w:val="009311CA"/>
    <w:rsid w:val="009314B6"/>
    <w:rsid w:val="00931F00"/>
    <w:rsid w:val="00932577"/>
    <w:rsid w:val="00932914"/>
    <w:rsid w:val="0093358A"/>
    <w:rsid w:val="00934082"/>
    <w:rsid w:val="0093490A"/>
    <w:rsid w:val="00936049"/>
    <w:rsid w:val="0093613C"/>
    <w:rsid w:val="00936499"/>
    <w:rsid w:val="00937445"/>
    <w:rsid w:val="0093759B"/>
    <w:rsid w:val="00937842"/>
    <w:rsid w:val="00937E37"/>
    <w:rsid w:val="009405A8"/>
    <w:rsid w:val="00941707"/>
    <w:rsid w:val="009417E9"/>
    <w:rsid w:val="009419C6"/>
    <w:rsid w:val="00941A24"/>
    <w:rsid w:val="00941B4A"/>
    <w:rsid w:val="00941BE3"/>
    <w:rsid w:val="00941CC6"/>
    <w:rsid w:val="00941FBC"/>
    <w:rsid w:val="00942C3B"/>
    <w:rsid w:val="009434D7"/>
    <w:rsid w:val="00943DE3"/>
    <w:rsid w:val="00944452"/>
    <w:rsid w:val="0094458E"/>
    <w:rsid w:val="009447FC"/>
    <w:rsid w:val="00944DB1"/>
    <w:rsid w:val="00945A41"/>
    <w:rsid w:val="00946433"/>
    <w:rsid w:val="009473FF"/>
    <w:rsid w:val="00947487"/>
    <w:rsid w:val="009475AA"/>
    <w:rsid w:val="00947C51"/>
    <w:rsid w:val="00947CDE"/>
    <w:rsid w:val="00951540"/>
    <w:rsid w:val="00951BF2"/>
    <w:rsid w:val="00952008"/>
    <w:rsid w:val="009521A8"/>
    <w:rsid w:val="00952AF6"/>
    <w:rsid w:val="00953757"/>
    <w:rsid w:val="00953C21"/>
    <w:rsid w:val="00954311"/>
    <w:rsid w:val="009543AD"/>
    <w:rsid w:val="0095449B"/>
    <w:rsid w:val="0095496C"/>
    <w:rsid w:val="00954A31"/>
    <w:rsid w:val="00954E13"/>
    <w:rsid w:val="00955213"/>
    <w:rsid w:val="009555A7"/>
    <w:rsid w:val="00955A17"/>
    <w:rsid w:val="00956091"/>
    <w:rsid w:val="009566F5"/>
    <w:rsid w:val="00956C67"/>
    <w:rsid w:val="00960B01"/>
    <w:rsid w:val="009612BE"/>
    <w:rsid w:val="00961964"/>
    <w:rsid w:val="00961A0D"/>
    <w:rsid w:val="00961C5F"/>
    <w:rsid w:val="0096226C"/>
    <w:rsid w:val="009623F5"/>
    <w:rsid w:val="0096278F"/>
    <w:rsid w:val="00962F5B"/>
    <w:rsid w:val="0096304F"/>
    <w:rsid w:val="00963082"/>
    <w:rsid w:val="009638AB"/>
    <w:rsid w:val="00963C83"/>
    <w:rsid w:val="0096482A"/>
    <w:rsid w:val="00964B4F"/>
    <w:rsid w:val="00964E38"/>
    <w:rsid w:val="00965DFF"/>
    <w:rsid w:val="00966D1F"/>
    <w:rsid w:val="009679A5"/>
    <w:rsid w:val="00967A0C"/>
    <w:rsid w:val="00967F49"/>
    <w:rsid w:val="0097078F"/>
    <w:rsid w:val="00970861"/>
    <w:rsid w:val="00970ABB"/>
    <w:rsid w:val="0097227B"/>
    <w:rsid w:val="009722A4"/>
    <w:rsid w:val="00972509"/>
    <w:rsid w:val="00972DA2"/>
    <w:rsid w:val="00973239"/>
    <w:rsid w:val="0097377E"/>
    <w:rsid w:val="0097394B"/>
    <w:rsid w:val="00974718"/>
    <w:rsid w:val="009754C2"/>
    <w:rsid w:val="00975688"/>
    <w:rsid w:val="00975BAE"/>
    <w:rsid w:val="00975EFE"/>
    <w:rsid w:val="00975FEE"/>
    <w:rsid w:val="0097608C"/>
    <w:rsid w:val="0097711E"/>
    <w:rsid w:val="009777A2"/>
    <w:rsid w:val="00977C2B"/>
    <w:rsid w:val="00981332"/>
    <w:rsid w:val="00982C09"/>
    <w:rsid w:val="009830F2"/>
    <w:rsid w:val="00983A6B"/>
    <w:rsid w:val="00984555"/>
    <w:rsid w:val="009847C9"/>
    <w:rsid w:val="00984B60"/>
    <w:rsid w:val="0098581E"/>
    <w:rsid w:val="00985AFE"/>
    <w:rsid w:val="0098610F"/>
    <w:rsid w:val="0098612E"/>
    <w:rsid w:val="00986822"/>
    <w:rsid w:val="00986B1E"/>
    <w:rsid w:val="00986F55"/>
    <w:rsid w:val="00987156"/>
    <w:rsid w:val="009876FA"/>
    <w:rsid w:val="00990625"/>
    <w:rsid w:val="00990F76"/>
    <w:rsid w:val="00991BB9"/>
    <w:rsid w:val="00992135"/>
    <w:rsid w:val="00992B2B"/>
    <w:rsid w:val="00993986"/>
    <w:rsid w:val="00993BAB"/>
    <w:rsid w:val="00994C9F"/>
    <w:rsid w:val="00994D7D"/>
    <w:rsid w:val="00995F3C"/>
    <w:rsid w:val="00996025"/>
    <w:rsid w:val="00996FF5"/>
    <w:rsid w:val="0099753E"/>
    <w:rsid w:val="00997971"/>
    <w:rsid w:val="009979D3"/>
    <w:rsid w:val="009A0808"/>
    <w:rsid w:val="009A0D50"/>
    <w:rsid w:val="009A1426"/>
    <w:rsid w:val="009A1543"/>
    <w:rsid w:val="009A19B5"/>
    <w:rsid w:val="009A1BE2"/>
    <w:rsid w:val="009A1EB6"/>
    <w:rsid w:val="009A281A"/>
    <w:rsid w:val="009A2C6E"/>
    <w:rsid w:val="009A3618"/>
    <w:rsid w:val="009A3F39"/>
    <w:rsid w:val="009A403C"/>
    <w:rsid w:val="009A4045"/>
    <w:rsid w:val="009A434D"/>
    <w:rsid w:val="009A4572"/>
    <w:rsid w:val="009A4C33"/>
    <w:rsid w:val="009A4C34"/>
    <w:rsid w:val="009A4E93"/>
    <w:rsid w:val="009A5956"/>
    <w:rsid w:val="009A64BE"/>
    <w:rsid w:val="009A6685"/>
    <w:rsid w:val="009A6698"/>
    <w:rsid w:val="009A7501"/>
    <w:rsid w:val="009A76ED"/>
    <w:rsid w:val="009A7D81"/>
    <w:rsid w:val="009A7FCA"/>
    <w:rsid w:val="009B0196"/>
    <w:rsid w:val="009B0CD3"/>
    <w:rsid w:val="009B0EF2"/>
    <w:rsid w:val="009B1C62"/>
    <w:rsid w:val="009B1F21"/>
    <w:rsid w:val="009B2034"/>
    <w:rsid w:val="009B2721"/>
    <w:rsid w:val="009B3C5C"/>
    <w:rsid w:val="009B3CF7"/>
    <w:rsid w:val="009B3DDF"/>
    <w:rsid w:val="009B449C"/>
    <w:rsid w:val="009B4634"/>
    <w:rsid w:val="009B48C3"/>
    <w:rsid w:val="009B4E1E"/>
    <w:rsid w:val="009B4E83"/>
    <w:rsid w:val="009B5AF7"/>
    <w:rsid w:val="009B5F10"/>
    <w:rsid w:val="009B6C1A"/>
    <w:rsid w:val="009B6FD1"/>
    <w:rsid w:val="009B710A"/>
    <w:rsid w:val="009B7752"/>
    <w:rsid w:val="009B7B95"/>
    <w:rsid w:val="009C04DD"/>
    <w:rsid w:val="009C0889"/>
    <w:rsid w:val="009C0ACC"/>
    <w:rsid w:val="009C0C6B"/>
    <w:rsid w:val="009C0D22"/>
    <w:rsid w:val="009C0F6D"/>
    <w:rsid w:val="009C1066"/>
    <w:rsid w:val="009C1A9F"/>
    <w:rsid w:val="009C2281"/>
    <w:rsid w:val="009C25DB"/>
    <w:rsid w:val="009C2AB6"/>
    <w:rsid w:val="009C3A73"/>
    <w:rsid w:val="009C434A"/>
    <w:rsid w:val="009C4545"/>
    <w:rsid w:val="009C4F39"/>
    <w:rsid w:val="009C5015"/>
    <w:rsid w:val="009C5B67"/>
    <w:rsid w:val="009C6856"/>
    <w:rsid w:val="009C7312"/>
    <w:rsid w:val="009D0CA1"/>
    <w:rsid w:val="009D22B2"/>
    <w:rsid w:val="009D29AC"/>
    <w:rsid w:val="009D2D02"/>
    <w:rsid w:val="009D32F1"/>
    <w:rsid w:val="009D4972"/>
    <w:rsid w:val="009D4C0C"/>
    <w:rsid w:val="009D4CD6"/>
    <w:rsid w:val="009D500B"/>
    <w:rsid w:val="009D58A4"/>
    <w:rsid w:val="009D5DB0"/>
    <w:rsid w:val="009D605C"/>
    <w:rsid w:val="009D62EA"/>
    <w:rsid w:val="009D6EF4"/>
    <w:rsid w:val="009D75D2"/>
    <w:rsid w:val="009D75F3"/>
    <w:rsid w:val="009D7912"/>
    <w:rsid w:val="009D7931"/>
    <w:rsid w:val="009D7A82"/>
    <w:rsid w:val="009D7B4C"/>
    <w:rsid w:val="009E0593"/>
    <w:rsid w:val="009E0CDB"/>
    <w:rsid w:val="009E1046"/>
    <w:rsid w:val="009E1D31"/>
    <w:rsid w:val="009E1F61"/>
    <w:rsid w:val="009E2176"/>
    <w:rsid w:val="009E317D"/>
    <w:rsid w:val="009E4995"/>
    <w:rsid w:val="009E518C"/>
    <w:rsid w:val="009E537A"/>
    <w:rsid w:val="009E5CAA"/>
    <w:rsid w:val="009E6F5A"/>
    <w:rsid w:val="009E71DF"/>
    <w:rsid w:val="009E7797"/>
    <w:rsid w:val="009E7A8E"/>
    <w:rsid w:val="009F10E8"/>
    <w:rsid w:val="009F1479"/>
    <w:rsid w:val="009F15C2"/>
    <w:rsid w:val="009F1913"/>
    <w:rsid w:val="009F2D4E"/>
    <w:rsid w:val="009F306A"/>
    <w:rsid w:val="009F356D"/>
    <w:rsid w:val="009F36A6"/>
    <w:rsid w:val="009F3B9E"/>
    <w:rsid w:val="009F461D"/>
    <w:rsid w:val="009F5F5E"/>
    <w:rsid w:val="009F6837"/>
    <w:rsid w:val="009F6CEC"/>
    <w:rsid w:val="009F71EA"/>
    <w:rsid w:val="009F74B8"/>
    <w:rsid w:val="009F7C35"/>
    <w:rsid w:val="009F7CC7"/>
    <w:rsid w:val="00A0005B"/>
    <w:rsid w:val="00A001B8"/>
    <w:rsid w:val="00A00BB9"/>
    <w:rsid w:val="00A014A0"/>
    <w:rsid w:val="00A03521"/>
    <w:rsid w:val="00A044B1"/>
    <w:rsid w:val="00A05211"/>
    <w:rsid w:val="00A0583A"/>
    <w:rsid w:val="00A06B45"/>
    <w:rsid w:val="00A0721E"/>
    <w:rsid w:val="00A101A6"/>
    <w:rsid w:val="00A10646"/>
    <w:rsid w:val="00A110D0"/>
    <w:rsid w:val="00A116B9"/>
    <w:rsid w:val="00A1285C"/>
    <w:rsid w:val="00A130ED"/>
    <w:rsid w:val="00A13406"/>
    <w:rsid w:val="00A13BB2"/>
    <w:rsid w:val="00A13C97"/>
    <w:rsid w:val="00A13E7A"/>
    <w:rsid w:val="00A14366"/>
    <w:rsid w:val="00A14B02"/>
    <w:rsid w:val="00A15187"/>
    <w:rsid w:val="00A15B1D"/>
    <w:rsid w:val="00A15FD1"/>
    <w:rsid w:val="00A16123"/>
    <w:rsid w:val="00A165B0"/>
    <w:rsid w:val="00A17A4B"/>
    <w:rsid w:val="00A17E55"/>
    <w:rsid w:val="00A20C20"/>
    <w:rsid w:val="00A21061"/>
    <w:rsid w:val="00A2191A"/>
    <w:rsid w:val="00A22732"/>
    <w:rsid w:val="00A22B7C"/>
    <w:rsid w:val="00A22E4F"/>
    <w:rsid w:val="00A239FB"/>
    <w:rsid w:val="00A23BC3"/>
    <w:rsid w:val="00A23DFD"/>
    <w:rsid w:val="00A243D6"/>
    <w:rsid w:val="00A2461D"/>
    <w:rsid w:val="00A24633"/>
    <w:rsid w:val="00A25155"/>
    <w:rsid w:val="00A25326"/>
    <w:rsid w:val="00A2630B"/>
    <w:rsid w:val="00A26749"/>
    <w:rsid w:val="00A26EBC"/>
    <w:rsid w:val="00A272D0"/>
    <w:rsid w:val="00A2798C"/>
    <w:rsid w:val="00A279AA"/>
    <w:rsid w:val="00A30093"/>
    <w:rsid w:val="00A30112"/>
    <w:rsid w:val="00A30574"/>
    <w:rsid w:val="00A30792"/>
    <w:rsid w:val="00A30A0F"/>
    <w:rsid w:val="00A30E98"/>
    <w:rsid w:val="00A319FF"/>
    <w:rsid w:val="00A31A9B"/>
    <w:rsid w:val="00A31BC0"/>
    <w:rsid w:val="00A32768"/>
    <w:rsid w:val="00A32B6A"/>
    <w:rsid w:val="00A32F8A"/>
    <w:rsid w:val="00A33680"/>
    <w:rsid w:val="00A33751"/>
    <w:rsid w:val="00A35208"/>
    <w:rsid w:val="00A35CCE"/>
    <w:rsid w:val="00A3617E"/>
    <w:rsid w:val="00A36673"/>
    <w:rsid w:val="00A37272"/>
    <w:rsid w:val="00A3732A"/>
    <w:rsid w:val="00A374A9"/>
    <w:rsid w:val="00A40F54"/>
    <w:rsid w:val="00A41284"/>
    <w:rsid w:val="00A41307"/>
    <w:rsid w:val="00A427D4"/>
    <w:rsid w:val="00A43840"/>
    <w:rsid w:val="00A43CF2"/>
    <w:rsid w:val="00A445C1"/>
    <w:rsid w:val="00A44830"/>
    <w:rsid w:val="00A44CEE"/>
    <w:rsid w:val="00A44E78"/>
    <w:rsid w:val="00A45C59"/>
    <w:rsid w:val="00A45F87"/>
    <w:rsid w:val="00A4634F"/>
    <w:rsid w:val="00A46DBA"/>
    <w:rsid w:val="00A473C4"/>
    <w:rsid w:val="00A47627"/>
    <w:rsid w:val="00A47C49"/>
    <w:rsid w:val="00A47FD4"/>
    <w:rsid w:val="00A50040"/>
    <w:rsid w:val="00A5049D"/>
    <w:rsid w:val="00A50811"/>
    <w:rsid w:val="00A50C6D"/>
    <w:rsid w:val="00A51025"/>
    <w:rsid w:val="00A5108F"/>
    <w:rsid w:val="00A5235D"/>
    <w:rsid w:val="00A523F0"/>
    <w:rsid w:val="00A524CF"/>
    <w:rsid w:val="00A52E17"/>
    <w:rsid w:val="00A5322F"/>
    <w:rsid w:val="00A53242"/>
    <w:rsid w:val="00A535CC"/>
    <w:rsid w:val="00A53EC6"/>
    <w:rsid w:val="00A56DEF"/>
    <w:rsid w:val="00A56EEE"/>
    <w:rsid w:val="00A576D8"/>
    <w:rsid w:val="00A57BC6"/>
    <w:rsid w:val="00A57CAC"/>
    <w:rsid w:val="00A6068B"/>
    <w:rsid w:val="00A60CD7"/>
    <w:rsid w:val="00A611AB"/>
    <w:rsid w:val="00A620B5"/>
    <w:rsid w:val="00A622C6"/>
    <w:rsid w:val="00A623FF"/>
    <w:rsid w:val="00A629B1"/>
    <w:rsid w:val="00A62D91"/>
    <w:rsid w:val="00A62E7C"/>
    <w:rsid w:val="00A632B0"/>
    <w:rsid w:val="00A63BA5"/>
    <w:rsid w:val="00A64003"/>
    <w:rsid w:val="00A64F3D"/>
    <w:rsid w:val="00A66A5F"/>
    <w:rsid w:val="00A673E5"/>
    <w:rsid w:val="00A67470"/>
    <w:rsid w:val="00A675CF"/>
    <w:rsid w:val="00A706DA"/>
    <w:rsid w:val="00A709EE"/>
    <w:rsid w:val="00A70B35"/>
    <w:rsid w:val="00A7295A"/>
    <w:rsid w:val="00A72B31"/>
    <w:rsid w:val="00A72D3E"/>
    <w:rsid w:val="00A738A9"/>
    <w:rsid w:val="00A73AEB"/>
    <w:rsid w:val="00A73E36"/>
    <w:rsid w:val="00A73EED"/>
    <w:rsid w:val="00A7415D"/>
    <w:rsid w:val="00A75E01"/>
    <w:rsid w:val="00A766D7"/>
    <w:rsid w:val="00A76C6F"/>
    <w:rsid w:val="00A773A2"/>
    <w:rsid w:val="00A774D2"/>
    <w:rsid w:val="00A775DB"/>
    <w:rsid w:val="00A801D6"/>
    <w:rsid w:val="00A80A8A"/>
    <w:rsid w:val="00A815F0"/>
    <w:rsid w:val="00A81C8A"/>
    <w:rsid w:val="00A82155"/>
    <w:rsid w:val="00A8243A"/>
    <w:rsid w:val="00A82755"/>
    <w:rsid w:val="00A83147"/>
    <w:rsid w:val="00A83412"/>
    <w:rsid w:val="00A83C8A"/>
    <w:rsid w:val="00A83D23"/>
    <w:rsid w:val="00A840BE"/>
    <w:rsid w:val="00A84757"/>
    <w:rsid w:val="00A84B08"/>
    <w:rsid w:val="00A84DE5"/>
    <w:rsid w:val="00A859C3"/>
    <w:rsid w:val="00A87790"/>
    <w:rsid w:val="00A879B9"/>
    <w:rsid w:val="00A87D32"/>
    <w:rsid w:val="00A90203"/>
    <w:rsid w:val="00A909D3"/>
    <w:rsid w:val="00A90DC2"/>
    <w:rsid w:val="00A91623"/>
    <w:rsid w:val="00A918BE"/>
    <w:rsid w:val="00A91D78"/>
    <w:rsid w:val="00A931AC"/>
    <w:rsid w:val="00A948F4"/>
    <w:rsid w:val="00A94ABF"/>
    <w:rsid w:val="00A94BA7"/>
    <w:rsid w:val="00A95C50"/>
    <w:rsid w:val="00A95E5B"/>
    <w:rsid w:val="00A96401"/>
    <w:rsid w:val="00A967FC"/>
    <w:rsid w:val="00A96D7D"/>
    <w:rsid w:val="00A97746"/>
    <w:rsid w:val="00A97A76"/>
    <w:rsid w:val="00AA06E8"/>
    <w:rsid w:val="00AA0B52"/>
    <w:rsid w:val="00AA160C"/>
    <w:rsid w:val="00AA1801"/>
    <w:rsid w:val="00AA2ED4"/>
    <w:rsid w:val="00AA374D"/>
    <w:rsid w:val="00AA397D"/>
    <w:rsid w:val="00AA3AD3"/>
    <w:rsid w:val="00AA44F2"/>
    <w:rsid w:val="00AA47E6"/>
    <w:rsid w:val="00AA5E7B"/>
    <w:rsid w:val="00AA6C49"/>
    <w:rsid w:val="00AA71AA"/>
    <w:rsid w:val="00AB021D"/>
    <w:rsid w:val="00AB0EFF"/>
    <w:rsid w:val="00AB14C3"/>
    <w:rsid w:val="00AB1E9C"/>
    <w:rsid w:val="00AB295B"/>
    <w:rsid w:val="00AB3085"/>
    <w:rsid w:val="00AB5852"/>
    <w:rsid w:val="00AB5D7B"/>
    <w:rsid w:val="00AB5FD1"/>
    <w:rsid w:val="00AB681D"/>
    <w:rsid w:val="00AB68AD"/>
    <w:rsid w:val="00AB7445"/>
    <w:rsid w:val="00AB7A5D"/>
    <w:rsid w:val="00AB7E34"/>
    <w:rsid w:val="00AC0020"/>
    <w:rsid w:val="00AC00D1"/>
    <w:rsid w:val="00AC08B7"/>
    <w:rsid w:val="00AC08D2"/>
    <w:rsid w:val="00AC0E29"/>
    <w:rsid w:val="00AC135C"/>
    <w:rsid w:val="00AC1B7B"/>
    <w:rsid w:val="00AC1E3E"/>
    <w:rsid w:val="00AC2B44"/>
    <w:rsid w:val="00AC362C"/>
    <w:rsid w:val="00AC3689"/>
    <w:rsid w:val="00AC36BB"/>
    <w:rsid w:val="00AC3A29"/>
    <w:rsid w:val="00AC3AC4"/>
    <w:rsid w:val="00AC517A"/>
    <w:rsid w:val="00AC646E"/>
    <w:rsid w:val="00AC74C0"/>
    <w:rsid w:val="00AC7BDD"/>
    <w:rsid w:val="00AD0FE6"/>
    <w:rsid w:val="00AD202C"/>
    <w:rsid w:val="00AD226C"/>
    <w:rsid w:val="00AD2A38"/>
    <w:rsid w:val="00AD3067"/>
    <w:rsid w:val="00AD30DB"/>
    <w:rsid w:val="00AD3820"/>
    <w:rsid w:val="00AD3B52"/>
    <w:rsid w:val="00AD490A"/>
    <w:rsid w:val="00AD70D4"/>
    <w:rsid w:val="00AD78AB"/>
    <w:rsid w:val="00AD7DE7"/>
    <w:rsid w:val="00AE016B"/>
    <w:rsid w:val="00AE0E57"/>
    <w:rsid w:val="00AE1E35"/>
    <w:rsid w:val="00AE2BEA"/>
    <w:rsid w:val="00AE2E1D"/>
    <w:rsid w:val="00AE2F69"/>
    <w:rsid w:val="00AE3172"/>
    <w:rsid w:val="00AE3DB3"/>
    <w:rsid w:val="00AE42E2"/>
    <w:rsid w:val="00AE4E02"/>
    <w:rsid w:val="00AE4EBF"/>
    <w:rsid w:val="00AE58E0"/>
    <w:rsid w:val="00AE5B78"/>
    <w:rsid w:val="00AE6116"/>
    <w:rsid w:val="00AE651F"/>
    <w:rsid w:val="00AE6647"/>
    <w:rsid w:val="00AE693C"/>
    <w:rsid w:val="00AE7921"/>
    <w:rsid w:val="00AF13F9"/>
    <w:rsid w:val="00AF1DB5"/>
    <w:rsid w:val="00AF232B"/>
    <w:rsid w:val="00AF2D3D"/>
    <w:rsid w:val="00AF39FC"/>
    <w:rsid w:val="00AF4EE1"/>
    <w:rsid w:val="00AF5627"/>
    <w:rsid w:val="00AF67B4"/>
    <w:rsid w:val="00AF6996"/>
    <w:rsid w:val="00AF7EB1"/>
    <w:rsid w:val="00B0034D"/>
    <w:rsid w:val="00B00697"/>
    <w:rsid w:val="00B0086F"/>
    <w:rsid w:val="00B01564"/>
    <w:rsid w:val="00B0172F"/>
    <w:rsid w:val="00B01B58"/>
    <w:rsid w:val="00B02773"/>
    <w:rsid w:val="00B0289F"/>
    <w:rsid w:val="00B029EE"/>
    <w:rsid w:val="00B02C67"/>
    <w:rsid w:val="00B0341D"/>
    <w:rsid w:val="00B0386F"/>
    <w:rsid w:val="00B039B5"/>
    <w:rsid w:val="00B03F37"/>
    <w:rsid w:val="00B04A83"/>
    <w:rsid w:val="00B0629C"/>
    <w:rsid w:val="00B06495"/>
    <w:rsid w:val="00B06672"/>
    <w:rsid w:val="00B06AF3"/>
    <w:rsid w:val="00B06C64"/>
    <w:rsid w:val="00B071F2"/>
    <w:rsid w:val="00B07EF4"/>
    <w:rsid w:val="00B100F1"/>
    <w:rsid w:val="00B1015B"/>
    <w:rsid w:val="00B10BA2"/>
    <w:rsid w:val="00B1156C"/>
    <w:rsid w:val="00B120C6"/>
    <w:rsid w:val="00B148D8"/>
    <w:rsid w:val="00B14993"/>
    <w:rsid w:val="00B14C41"/>
    <w:rsid w:val="00B14E24"/>
    <w:rsid w:val="00B1588F"/>
    <w:rsid w:val="00B159A4"/>
    <w:rsid w:val="00B15E08"/>
    <w:rsid w:val="00B1660B"/>
    <w:rsid w:val="00B16BB7"/>
    <w:rsid w:val="00B1754B"/>
    <w:rsid w:val="00B1773C"/>
    <w:rsid w:val="00B178BC"/>
    <w:rsid w:val="00B17DC4"/>
    <w:rsid w:val="00B17E47"/>
    <w:rsid w:val="00B201A2"/>
    <w:rsid w:val="00B20CFE"/>
    <w:rsid w:val="00B2147C"/>
    <w:rsid w:val="00B21B0C"/>
    <w:rsid w:val="00B22C0B"/>
    <w:rsid w:val="00B2302B"/>
    <w:rsid w:val="00B23354"/>
    <w:rsid w:val="00B24766"/>
    <w:rsid w:val="00B2581D"/>
    <w:rsid w:val="00B2596F"/>
    <w:rsid w:val="00B26F7C"/>
    <w:rsid w:val="00B274C1"/>
    <w:rsid w:val="00B3045B"/>
    <w:rsid w:val="00B30C71"/>
    <w:rsid w:val="00B31EDB"/>
    <w:rsid w:val="00B321EB"/>
    <w:rsid w:val="00B325E5"/>
    <w:rsid w:val="00B32F59"/>
    <w:rsid w:val="00B33387"/>
    <w:rsid w:val="00B33AAA"/>
    <w:rsid w:val="00B344FD"/>
    <w:rsid w:val="00B34B60"/>
    <w:rsid w:val="00B353B0"/>
    <w:rsid w:val="00B3541D"/>
    <w:rsid w:val="00B35EB1"/>
    <w:rsid w:val="00B3709F"/>
    <w:rsid w:val="00B3725E"/>
    <w:rsid w:val="00B424EE"/>
    <w:rsid w:val="00B42656"/>
    <w:rsid w:val="00B42BB0"/>
    <w:rsid w:val="00B43767"/>
    <w:rsid w:val="00B439DE"/>
    <w:rsid w:val="00B43BD2"/>
    <w:rsid w:val="00B44721"/>
    <w:rsid w:val="00B44C49"/>
    <w:rsid w:val="00B45067"/>
    <w:rsid w:val="00B451D3"/>
    <w:rsid w:val="00B453DB"/>
    <w:rsid w:val="00B46011"/>
    <w:rsid w:val="00B46424"/>
    <w:rsid w:val="00B47ABD"/>
    <w:rsid w:val="00B47D71"/>
    <w:rsid w:val="00B47DC4"/>
    <w:rsid w:val="00B50A8A"/>
    <w:rsid w:val="00B50D89"/>
    <w:rsid w:val="00B5200B"/>
    <w:rsid w:val="00B524B4"/>
    <w:rsid w:val="00B5353B"/>
    <w:rsid w:val="00B53636"/>
    <w:rsid w:val="00B5379C"/>
    <w:rsid w:val="00B55466"/>
    <w:rsid w:val="00B568D0"/>
    <w:rsid w:val="00B56C04"/>
    <w:rsid w:val="00B601E0"/>
    <w:rsid w:val="00B60479"/>
    <w:rsid w:val="00B60B19"/>
    <w:rsid w:val="00B62429"/>
    <w:rsid w:val="00B6287B"/>
    <w:rsid w:val="00B6327A"/>
    <w:rsid w:val="00B6427B"/>
    <w:rsid w:val="00B64621"/>
    <w:rsid w:val="00B64EEC"/>
    <w:rsid w:val="00B65537"/>
    <w:rsid w:val="00B65A56"/>
    <w:rsid w:val="00B66349"/>
    <w:rsid w:val="00B663A7"/>
    <w:rsid w:val="00B667BA"/>
    <w:rsid w:val="00B66FD7"/>
    <w:rsid w:val="00B67346"/>
    <w:rsid w:val="00B6784D"/>
    <w:rsid w:val="00B67A32"/>
    <w:rsid w:val="00B70EEB"/>
    <w:rsid w:val="00B71154"/>
    <w:rsid w:val="00B716C8"/>
    <w:rsid w:val="00B72633"/>
    <w:rsid w:val="00B72AFA"/>
    <w:rsid w:val="00B731F9"/>
    <w:rsid w:val="00B73E5F"/>
    <w:rsid w:val="00B74059"/>
    <w:rsid w:val="00B74F33"/>
    <w:rsid w:val="00B757C8"/>
    <w:rsid w:val="00B75DBA"/>
    <w:rsid w:val="00B769BD"/>
    <w:rsid w:val="00B76AE8"/>
    <w:rsid w:val="00B76B61"/>
    <w:rsid w:val="00B77045"/>
    <w:rsid w:val="00B77300"/>
    <w:rsid w:val="00B77AE1"/>
    <w:rsid w:val="00B8131B"/>
    <w:rsid w:val="00B818B8"/>
    <w:rsid w:val="00B818DF"/>
    <w:rsid w:val="00B82662"/>
    <w:rsid w:val="00B833AA"/>
    <w:rsid w:val="00B84148"/>
    <w:rsid w:val="00B84BBD"/>
    <w:rsid w:val="00B85297"/>
    <w:rsid w:val="00B85497"/>
    <w:rsid w:val="00B859BF"/>
    <w:rsid w:val="00B86010"/>
    <w:rsid w:val="00B863AE"/>
    <w:rsid w:val="00B8771D"/>
    <w:rsid w:val="00B87903"/>
    <w:rsid w:val="00B87AFD"/>
    <w:rsid w:val="00B87C4C"/>
    <w:rsid w:val="00B87E8A"/>
    <w:rsid w:val="00B901C6"/>
    <w:rsid w:val="00B90216"/>
    <w:rsid w:val="00B9058E"/>
    <w:rsid w:val="00B911F9"/>
    <w:rsid w:val="00B91552"/>
    <w:rsid w:val="00B91614"/>
    <w:rsid w:val="00B91EDA"/>
    <w:rsid w:val="00B92514"/>
    <w:rsid w:val="00B93492"/>
    <w:rsid w:val="00B94446"/>
    <w:rsid w:val="00B94546"/>
    <w:rsid w:val="00B94B12"/>
    <w:rsid w:val="00B950A9"/>
    <w:rsid w:val="00B950C2"/>
    <w:rsid w:val="00B95171"/>
    <w:rsid w:val="00B95462"/>
    <w:rsid w:val="00B95479"/>
    <w:rsid w:val="00B95905"/>
    <w:rsid w:val="00B96214"/>
    <w:rsid w:val="00B96884"/>
    <w:rsid w:val="00B96BEE"/>
    <w:rsid w:val="00B96EB1"/>
    <w:rsid w:val="00B97307"/>
    <w:rsid w:val="00B97748"/>
    <w:rsid w:val="00B97C44"/>
    <w:rsid w:val="00B97DF2"/>
    <w:rsid w:val="00B97F2A"/>
    <w:rsid w:val="00BA0B0A"/>
    <w:rsid w:val="00BA0BEE"/>
    <w:rsid w:val="00BA12DE"/>
    <w:rsid w:val="00BA1BC2"/>
    <w:rsid w:val="00BA2D80"/>
    <w:rsid w:val="00BA3892"/>
    <w:rsid w:val="00BA41C6"/>
    <w:rsid w:val="00BA482D"/>
    <w:rsid w:val="00BA4B72"/>
    <w:rsid w:val="00BA4B74"/>
    <w:rsid w:val="00BA5FF8"/>
    <w:rsid w:val="00BA6289"/>
    <w:rsid w:val="00BA6996"/>
    <w:rsid w:val="00BA6AAA"/>
    <w:rsid w:val="00BA7151"/>
    <w:rsid w:val="00BA7C0E"/>
    <w:rsid w:val="00BA7C4C"/>
    <w:rsid w:val="00BB00C0"/>
    <w:rsid w:val="00BB01BA"/>
    <w:rsid w:val="00BB178A"/>
    <w:rsid w:val="00BB1C2E"/>
    <w:rsid w:val="00BB1EBB"/>
    <w:rsid w:val="00BB27E8"/>
    <w:rsid w:val="00BB2B01"/>
    <w:rsid w:val="00BB2C16"/>
    <w:rsid w:val="00BB3734"/>
    <w:rsid w:val="00BB457D"/>
    <w:rsid w:val="00BB504A"/>
    <w:rsid w:val="00BB53CC"/>
    <w:rsid w:val="00BB6142"/>
    <w:rsid w:val="00BB654A"/>
    <w:rsid w:val="00BB65F6"/>
    <w:rsid w:val="00BB67E5"/>
    <w:rsid w:val="00BB7214"/>
    <w:rsid w:val="00BB72A5"/>
    <w:rsid w:val="00BB7BCB"/>
    <w:rsid w:val="00BC07D8"/>
    <w:rsid w:val="00BC0829"/>
    <w:rsid w:val="00BC25C5"/>
    <w:rsid w:val="00BC2855"/>
    <w:rsid w:val="00BC3C35"/>
    <w:rsid w:val="00BC3DA6"/>
    <w:rsid w:val="00BC4205"/>
    <w:rsid w:val="00BC641C"/>
    <w:rsid w:val="00BC7083"/>
    <w:rsid w:val="00BD04EE"/>
    <w:rsid w:val="00BD0854"/>
    <w:rsid w:val="00BD0A5C"/>
    <w:rsid w:val="00BD0F0D"/>
    <w:rsid w:val="00BD2717"/>
    <w:rsid w:val="00BD2961"/>
    <w:rsid w:val="00BD302B"/>
    <w:rsid w:val="00BD3050"/>
    <w:rsid w:val="00BD3445"/>
    <w:rsid w:val="00BD3AFD"/>
    <w:rsid w:val="00BD446A"/>
    <w:rsid w:val="00BD5D7B"/>
    <w:rsid w:val="00BD5EB3"/>
    <w:rsid w:val="00BD6F42"/>
    <w:rsid w:val="00BD74FE"/>
    <w:rsid w:val="00BE03F8"/>
    <w:rsid w:val="00BE19F5"/>
    <w:rsid w:val="00BE2ABB"/>
    <w:rsid w:val="00BE30E2"/>
    <w:rsid w:val="00BE34E4"/>
    <w:rsid w:val="00BE390C"/>
    <w:rsid w:val="00BE39AE"/>
    <w:rsid w:val="00BE3D9E"/>
    <w:rsid w:val="00BE3FD0"/>
    <w:rsid w:val="00BE4258"/>
    <w:rsid w:val="00BE4838"/>
    <w:rsid w:val="00BE53A1"/>
    <w:rsid w:val="00BE5400"/>
    <w:rsid w:val="00BE5AFE"/>
    <w:rsid w:val="00BE5F90"/>
    <w:rsid w:val="00BE67D0"/>
    <w:rsid w:val="00BE6DD1"/>
    <w:rsid w:val="00BE6E2A"/>
    <w:rsid w:val="00BE70BE"/>
    <w:rsid w:val="00BE7B2E"/>
    <w:rsid w:val="00BE7B98"/>
    <w:rsid w:val="00BF09FA"/>
    <w:rsid w:val="00BF10E2"/>
    <w:rsid w:val="00BF12D4"/>
    <w:rsid w:val="00BF17CD"/>
    <w:rsid w:val="00BF1A96"/>
    <w:rsid w:val="00BF1DC6"/>
    <w:rsid w:val="00BF2164"/>
    <w:rsid w:val="00BF220E"/>
    <w:rsid w:val="00BF2520"/>
    <w:rsid w:val="00BF27EC"/>
    <w:rsid w:val="00BF2EE2"/>
    <w:rsid w:val="00BF34A7"/>
    <w:rsid w:val="00BF395D"/>
    <w:rsid w:val="00BF3E14"/>
    <w:rsid w:val="00BF43A7"/>
    <w:rsid w:val="00BF493A"/>
    <w:rsid w:val="00BF5E40"/>
    <w:rsid w:val="00BF67CC"/>
    <w:rsid w:val="00BF69AF"/>
    <w:rsid w:val="00BF71CD"/>
    <w:rsid w:val="00BF7587"/>
    <w:rsid w:val="00C00718"/>
    <w:rsid w:val="00C00957"/>
    <w:rsid w:val="00C00EED"/>
    <w:rsid w:val="00C026BE"/>
    <w:rsid w:val="00C02B25"/>
    <w:rsid w:val="00C02D61"/>
    <w:rsid w:val="00C02EE6"/>
    <w:rsid w:val="00C0386B"/>
    <w:rsid w:val="00C03BA4"/>
    <w:rsid w:val="00C0407A"/>
    <w:rsid w:val="00C04356"/>
    <w:rsid w:val="00C05F9C"/>
    <w:rsid w:val="00C062B5"/>
    <w:rsid w:val="00C06D96"/>
    <w:rsid w:val="00C1050A"/>
    <w:rsid w:val="00C111D3"/>
    <w:rsid w:val="00C11C9B"/>
    <w:rsid w:val="00C12A9C"/>
    <w:rsid w:val="00C1335D"/>
    <w:rsid w:val="00C13A4A"/>
    <w:rsid w:val="00C14068"/>
    <w:rsid w:val="00C1409C"/>
    <w:rsid w:val="00C149FE"/>
    <w:rsid w:val="00C15C31"/>
    <w:rsid w:val="00C161A5"/>
    <w:rsid w:val="00C165BB"/>
    <w:rsid w:val="00C166A0"/>
    <w:rsid w:val="00C16E50"/>
    <w:rsid w:val="00C179E3"/>
    <w:rsid w:val="00C17AC7"/>
    <w:rsid w:val="00C17D6B"/>
    <w:rsid w:val="00C20782"/>
    <w:rsid w:val="00C214E1"/>
    <w:rsid w:val="00C21DF5"/>
    <w:rsid w:val="00C22549"/>
    <w:rsid w:val="00C226D4"/>
    <w:rsid w:val="00C228F7"/>
    <w:rsid w:val="00C229BB"/>
    <w:rsid w:val="00C23833"/>
    <w:rsid w:val="00C244B1"/>
    <w:rsid w:val="00C24F9F"/>
    <w:rsid w:val="00C260DE"/>
    <w:rsid w:val="00C266AD"/>
    <w:rsid w:val="00C266F2"/>
    <w:rsid w:val="00C26758"/>
    <w:rsid w:val="00C269DF"/>
    <w:rsid w:val="00C2763C"/>
    <w:rsid w:val="00C27E62"/>
    <w:rsid w:val="00C30ECA"/>
    <w:rsid w:val="00C31EE8"/>
    <w:rsid w:val="00C32D06"/>
    <w:rsid w:val="00C33A6E"/>
    <w:rsid w:val="00C354CA"/>
    <w:rsid w:val="00C35CC9"/>
    <w:rsid w:val="00C3643D"/>
    <w:rsid w:val="00C366FB"/>
    <w:rsid w:val="00C36A48"/>
    <w:rsid w:val="00C3777A"/>
    <w:rsid w:val="00C401EA"/>
    <w:rsid w:val="00C403FD"/>
    <w:rsid w:val="00C40771"/>
    <w:rsid w:val="00C40965"/>
    <w:rsid w:val="00C40E89"/>
    <w:rsid w:val="00C41891"/>
    <w:rsid w:val="00C429C0"/>
    <w:rsid w:val="00C43521"/>
    <w:rsid w:val="00C43C81"/>
    <w:rsid w:val="00C442A3"/>
    <w:rsid w:val="00C45765"/>
    <w:rsid w:val="00C45767"/>
    <w:rsid w:val="00C46264"/>
    <w:rsid w:val="00C46A5D"/>
    <w:rsid w:val="00C46F2B"/>
    <w:rsid w:val="00C477F1"/>
    <w:rsid w:val="00C47AC3"/>
    <w:rsid w:val="00C47C4A"/>
    <w:rsid w:val="00C501A7"/>
    <w:rsid w:val="00C50C78"/>
    <w:rsid w:val="00C50DAC"/>
    <w:rsid w:val="00C52350"/>
    <w:rsid w:val="00C52C37"/>
    <w:rsid w:val="00C536A0"/>
    <w:rsid w:val="00C545B9"/>
    <w:rsid w:val="00C55018"/>
    <w:rsid w:val="00C550AC"/>
    <w:rsid w:val="00C5614B"/>
    <w:rsid w:val="00C563A1"/>
    <w:rsid w:val="00C567CF"/>
    <w:rsid w:val="00C56FAA"/>
    <w:rsid w:val="00C57BB6"/>
    <w:rsid w:val="00C60698"/>
    <w:rsid w:val="00C609D1"/>
    <w:rsid w:val="00C61720"/>
    <w:rsid w:val="00C61A48"/>
    <w:rsid w:val="00C627B0"/>
    <w:rsid w:val="00C63CE4"/>
    <w:rsid w:val="00C63DF3"/>
    <w:rsid w:val="00C6485E"/>
    <w:rsid w:val="00C649BC"/>
    <w:rsid w:val="00C66338"/>
    <w:rsid w:val="00C66C77"/>
    <w:rsid w:val="00C675E4"/>
    <w:rsid w:val="00C67EE5"/>
    <w:rsid w:val="00C70836"/>
    <w:rsid w:val="00C71122"/>
    <w:rsid w:val="00C723AA"/>
    <w:rsid w:val="00C72E7E"/>
    <w:rsid w:val="00C73436"/>
    <w:rsid w:val="00C74D68"/>
    <w:rsid w:val="00C74E33"/>
    <w:rsid w:val="00C751E9"/>
    <w:rsid w:val="00C755D4"/>
    <w:rsid w:val="00C75803"/>
    <w:rsid w:val="00C758A8"/>
    <w:rsid w:val="00C767A1"/>
    <w:rsid w:val="00C769EB"/>
    <w:rsid w:val="00C76E9A"/>
    <w:rsid w:val="00C77028"/>
    <w:rsid w:val="00C8050C"/>
    <w:rsid w:val="00C806AC"/>
    <w:rsid w:val="00C80778"/>
    <w:rsid w:val="00C81140"/>
    <w:rsid w:val="00C819C6"/>
    <w:rsid w:val="00C82933"/>
    <w:rsid w:val="00C838B8"/>
    <w:rsid w:val="00C844FC"/>
    <w:rsid w:val="00C84A15"/>
    <w:rsid w:val="00C852C4"/>
    <w:rsid w:val="00C85668"/>
    <w:rsid w:val="00C873C4"/>
    <w:rsid w:val="00C875D0"/>
    <w:rsid w:val="00C87C47"/>
    <w:rsid w:val="00C87E34"/>
    <w:rsid w:val="00C91658"/>
    <w:rsid w:val="00C9241D"/>
    <w:rsid w:val="00C9280E"/>
    <w:rsid w:val="00C938F9"/>
    <w:rsid w:val="00C93D38"/>
    <w:rsid w:val="00C94DB1"/>
    <w:rsid w:val="00C9501E"/>
    <w:rsid w:val="00C9512E"/>
    <w:rsid w:val="00C9552D"/>
    <w:rsid w:val="00C95792"/>
    <w:rsid w:val="00C9582A"/>
    <w:rsid w:val="00C95A14"/>
    <w:rsid w:val="00C95E77"/>
    <w:rsid w:val="00C9643F"/>
    <w:rsid w:val="00C97A3B"/>
    <w:rsid w:val="00CA016C"/>
    <w:rsid w:val="00CA040E"/>
    <w:rsid w:val="00CA068E"/>
    <w:rsid w:val="00CA16F6"/>
    <w:rsid w:val="00CA187B"/>
    <w:rsid w:val="00CA1F4B"/>
    <w:rsid w:val="00CA20CF"/>
    <w:rsid w:val="00CA2205"/>
    <w:rsid w:val="00CA226E"/>
    <w:rsid w:val="00CA37A7"/>
    <w:rsid w:val="00CA38DC"/>
    <w:rsid w:val="00CA3C85"/>
    <w:rsid w:val="00CA47A7"/>
    <w:rsid w:val="00CA4B9A"/>
    <w:rsid w:val="00CA5337"/>
    <w:rsid w:val="00CA5658"/>
    <w:rsid w:val="00CA63FF"/>
    <w:rsid w:val="00CA70E5"/>
    <w:rsid w:val="00CA7B2C"/>
    <w:rsid w:val="00CA7C77"/>
    <w:rsid w:val="00CB0CC5"/>
    <w:rsid w:val="00CB0D9F"/>
    <w:rsid w:val="00CB11B8"/>
    <w:rsid w:val="00CB1249"/>
    <w:rsid w:val="00CB13F7"/>
    <w:rsid w:val="00CB1A61"/>
    <w:rsid w:val="00CB1F39"/>
    <w:rsid w:val="00CB2DCF"/>
    <w:rsid w:val="00CB385E"/>
    <w:rsid w:val="00CB3AC9"/>
    <w:rsid w:val="00CB3CE1"/>
    <w:rsid w:val="00CB452E"/>
    <w:rsid w:val="00CB4862"/>
    <w:rsid w:val="00CB48D8"/>
    <w:rsid w:val="00CB5663"/>
    <w:rsid w:val="00CB5AEA"/>
    <w:rsid w:val="00CB677B"/>
    <w:rsid w:val="00CB6A9E"/>
    <w:rsid w:val="00CB72C3"/>
    <w:rsid w:val="00CB7BFD"/>
    <w:rsid w:val="00CB7D9D"/>
    <w:rsid w:val="00CC01E6"/>
    <w:rsid w:val="00CC0F32"/>
    <w:rsid w:val="00CC23DA"/>
    <w:rsid w:val="00CC2B72"/>
    <w:rsid w:val="00CC2ED5"/>
    <w:rsid w:val="00CC3FF8"/>
    <w:rsid w:val="00CC4162"/>
    <w:rsid w:val="00CC43C5"/>
    <w:rsid w:val="00CC5829"/>
    <w:rsid w:val="00CC7CD9"/>
    <w:rsid w:val="00CD0113"/>
    <w:rsid w:val="00CD0496"/>
    <w:rsid w:val="00CD07FA"/>
    <w:rsid w:val="00CD0F97"/>
    <w:rsid w:val="00CD1093"/>
    <w:rsid w:val="00CD10BD"/>
    <w:rsid w:val="00CD1402"/>
    <w:rsid w:val="00CD1844"/>
    <w:rsid w:val="00CD1AF7"/>
    <w:rsid w:val="00CD2D9D"/>
    <w:rsid w:val="00CD402E"/>
    <w:rsid w:val="00CD4577"/>
    <w:rsid w:val="00CD45DC"/>
    <w:rsid w:val="00CD4894"/>
    <w:rsid w:val="00CD4CD8"/>
    <w:rsid w:val="00CD4D8F"/>
    <w:rsid w:val="00CD5434"/>
    <w:rsid w:val="00CD56D7"/>
    <w:rsid w:val="00CD6FC8"/>
    <w:rsid w:val="00CD7165"/>
    <w:rsid w:val="00CD74DA"/>
    <w:rsid w:val="00CE11DD"/>
    <w:rsid w:val="00CE14AD"/>
    <w:rsid w:val="00CE1FE1"/>
    <w:rsid w:val="00CE294A"/>
    <w:rsid w:val="00CE3791"/>
    <w:rsid w:val="00CE4E31"/>
    <w:rsid w:val="00CE4F55"/>
    <w:rsid w:val="00CE4FA7"/>
    <w:rsid w:val="00CE4FF5"/>
    <w:rsid w:val="00CE5A70"/>
    <w:rsid w:val="00CE67A1"/>
    <w:rsid w:val="00CE7450"/>
    <w:rsid w:val="00CF0961"/>
    <w:rsid w:val="00CF0BCB"/>
    <w:rsid w:val="00CF1012"/>
    <w:rsid w:val="00CF1BBC"/>
    <w:rsid w:val="00CF2184"/>
    <w:rsid w:val="00CF266D"/>
    <w:rsid w:val="00CF2813"/>
    <w:rsid w:val="00CF297C"/>
    <w:rsid w:val="00CF2AD4"/>
    <w:rsid w:val="00CF2E2F"/>
    <w:rsid w:val="00CF3922"/>
    <w:rsid w:val="00CF3DE5"/>
    <w:rsid w:val="00CF4155"/>
    <w:rsid w:val="00CF44F1"/>
    <w:rsid w:val="00CF4981"/>
    <w:rsid w:val="00CF4C09"/>
    <w:rsid w:val="00CF5334"/>
    <w:rsid w:val="00CF5D89"/>
    <w:rsid w:val="00CF659D"/>
    <w:rsid w:val="00CF6733"/>
    <w:rsid w:val="00CF6DDC"/>
    <w:rsid w:val="00CF7743"/>
    <w:rsid w:val="00CF7904"/>
    <w:rsid w:val="00CF79E8"/>
    <w:rsid w:val="00CF7CBD"/>
    <w:rsid w:val="00D003BE"/>
    <w:rsid w:val="00D004EE"/>
    <w:rsid w:val="00D00D59"/>
    <w:rsid w:val="00D01217"/>
    <w:rsid w:val="00D01418"/>
    <w:rsid w:val="00D01671"/>
    <w:rsid w:val="00D01737"/>
    <w:rsid w:val="00D017D7"/>
    <w:rsid w:val="00D01AEE"/>
    <w:rsid w:val="00D01F92"/>
    <w:rsid w:val="00D02000"/>
    <w:rsid w:val="00D021B3"/>
    <w:rsid w:val="00D02248"/>
    <w:rsid w:val="00D0231F"/>
    <w:rsid w:val="00D02C63"/>
    <w:rsid w:val="00D0386C"/>
    <w:rsid w:val="00D04D7A"/>
    <w:rsid w:val="00D054A2"/>
    <w:rsid w:val="00D05F73"/>
    <w:rsid w:val="00D06962"/>
    <w:rsid w:val="00D06DC1"/>
    <w:rsid w:val="00D078B1"/>
    <w:rsid w:val="00D07E06"/>
    <w:rsid w:val="00D100F2"/>
    <w:rsid w:val="00D11BEE"/>
    <w:rsid w:val="00D11E47"/>
    <w:rsid w:val="00D1232A"/>
    <w:rsid w:val="00D1249B"/>
    <w:rsid w:val="00D13F3B"/>
    <w:rsid w:val="00D142C3"/>
    <w:rsid w:val="00D14C56"/>
    <w:rsid w:val="00D14C8C"/>
    <w:rsid w:val="00D14CB0"/>
    <w:rsid w:val="00D151B4"/>
    <w:rsid w:val="00D151F7"/>
    <w:rsid w:val="00D15D66"/>
    <w:rsid w:val="00D16D5B"/>
    <w:rsid w:val="00D17445"/>
    <w:rsid w:val="00D17CF8"/>
    <w:rsid w:val="00D17D6B"/>
    <w:rsid w:val="00D20126"/>
    <w:rsid w:val="00D20710"/>
    <w:rsid w:val="00D20A83"/>
    <w:rsid w:val="00D20EBA"/>
    <w:rsid w:val="00D20FEE"/>
    <w:rsid w:val="00D21023"/>
    <w:rsid w:val="00D2121B"/>
    <w:rsid w:val="00D215AA"/>
    <w:rsid w:val="00D217CF"/>
    <w:rsid w:val="00D22227"/>
    <w:rsid w:val="00D2260A"/>
    <w:rsid w:val="00D227EC"/>
    <w:rsid w:val="00D2304A"/>
    <w:rsid w:val="00D2390D"/>
    <w:rsid w:val="00D241EE"/>
    <w:rsid w:val="00D246B8"/>
    <w:rsid w:val="00D24923"/>
    <w:rsid w:val="00D24C41"/>
    <w:rsid w:val="00D24C73"/>
    <w:rsid w:val="00D24C8B"/>
    <w:rsid w:val="00D25149"/>
    <w:rsid w:val="00D26407"/>
    <w:rsid w:val="00D26998"/>
    <w:rsid w:val="00D27EF2"/>
    <w:rsid w:val="00D30058"/>
    <w:rsid w:val="00D307E0"/>
    <w:rsid w:val="00D30ED2"/>
    <w:rsid w:val="00D31D0F"/>
    <w:rsid w:val="00D31E9E"/>
    <w:rsid w:val="00D328CF"/>
    <w:rsid w:val="00D32BA2"/>
    <w:rsid w:val="00D32FC5"/>
    <w:rsid w:val="00D34833"/>
    <w:rsid w:val="00D34A2A"/>
    <w:rsid w:val="00D34DD8"/>
    <w:rsid w:val="00D354ED"/>
    <w:rsid w:val="00D3561C"/>
    <w:rsid w:val="00D356DD"/>
    <w:rsid w:val="00D364BF"/>
    <w:rsid w:val="00D36881"/>
    <w:rsid w:val="00D37191"/>
    <w:rsid w:val="00D37460"/>
    <w:rsid w:val="00D37F6D"/>
    <w:rsid w:val="00D401F5"/>
    <w:rsid w:val="00D408E9"/>
    <w:rsid w:val="00D40E07"/>
    <w:rsid w:val="00D4148B"/>
    <w:rsid w:val="00D41A5B"/>
    <w:rsid w:val="00D41E34"/>
    <w:rsid w:val="00D42931"/>
    <w:rsid w:val="00D4330F"/>
    <w:rsid w:val="00D437D7"/>
    <w:rsid w:val="00D4469D"/>
    <w:rsid w:val="00D463D5"/>
    <w:rsid w:val="00D50C9F"/>
    <w:rsid w:val="00D50DB6"/>
    <w:rsid w:val="00D510ED"/>
    <w:rsid w:val="00D512B3"/>
    <w:rsid w:val="00D5141F"/>
    <w:rsid w:val="00D5227A"/>
    <w:rsid w:val="00D523AB"/>
    <w:rsid w:val="00D525F9"/>
    <w:rsid w:val="00D5278D"/>
    <w:rsid w:val="00D5285D"/>
    <w:rsid w:val="00D52C05"/>
    <w:rsid w:val="00D53028"/>
    <w:rsid w:val="00D530BF"/>
    <w:rsid w:val="00D53857"/>
    <w:rsid w:val="00D54493"/>
    <w:rsid w:val="00D5454E"/>
    <w:rsid w:val="00D54E93"/>
    <w:rsid w:val="00D54F09"/>
    <w:rsid w:val="00D5508A"/>
    <w:rsid w:val="00D562BD"/>
    <w:rsid w:val="00D56873"/>
    <w:rsid w:val="00D56C94"/>
    <w:rsid w:val="00D57819"/>
    <w:rsid w:val="00D60059"/>
    <w:rsid w:val="00D60236"/>
    <w:rsid w:val="00D604F3"/>
    <w:rsid w:val="00D6063E"/>
    <w:rsid w:val="00D60C70"/>
    <w:rsid w:val="00D612B6"/>
    <w:rsid w:val="00D613B9"/>
    <w:rsid w:val="00D61C72"/>
    <w:rsid w:val="00D61EB5"/>
    <w:rsid w:val="00D623E2"/>
    <w:rsid w:val="00D63217"/>
    <w:rsid w:val="00D63550"/>
    <w:rsid w:val="00D64350"/>
    <w:rsid w:val="00D648C3"/>
    <w:rsid w:val="00D6571E"/>
    <w:rsid w:val="00D65C5F"/>
    <w:rsid w:val="00D65FA9"/>
    <w:rsid w:val="00D66EF0"/>
    <w:rsid w:val="00D67B71"/>
    <w:rsid w:val="00D67D81"/>
    <w:rsid w:val="00D71E8D"/>
    <w:rsid w:val="00D71EB8"/>
    <w:rsid w:val="00D742F7"/>
    <w:rsid w:val="00D74D44"/>
    <w:rsid w:val="00D7502E"/>
    <w:rsid w:val="00D75048"/>
    <w:rsid w:val="00D7518E"/>
    <w:rsid w:val="00D7630F"/>
    <w:rsid w:val="00D76364"/>
    <w:rsid w:val="00D77231"/>
    <w:rsid w:val="00D77BCD"/>
    <w:rsid w:val="00D77D57"/>
    <w:rsid w:val="00D77E12"/>
    <w:rsid w:val="00D77E1A"/>
    <w:rsid w:val="00D805F5"/>
    <w:rsid w:val="00D80694"/>
    <w:rsid w:val="00D80901"/>
    <w:rsid w:val="00D819E2"/>
    <w:rsid w:val="00D81C86"/>
    <w:rsid w:val="00D82AAE"/>
    <w:rsid w:val="00D82CFE"/>
    <w:rsid w:val="00D834DA"/>
    <w:rsid w:val="00D8352A"/>
    <w:rsid w:val="00D83EE9"/>
    <w:rsid w:val="00D84370"/>
    <w:rsid w:val="00D84D97"/>
    <w:rsid w:val="00D851D9"/>
    <w:rsid w:val="00D856D4"/>
    <w:rsid w:val="00D86167"/>
    <w:rsid w:val="00D86506"/>
    <w:rsid w:val="00D8660E"/>
    <w:rsid w:val="00D87759"/>
    <w:rsid w:val="00D87D79"/>
    <w:rsid w:val="00D90083"/>
    <w:rsid w:val="00D903CA"/>
    <w:rsid w:val="00D90EB5"/>
    <w:rsid w:val="00D91140"/>
    <w:rsid w:val="00D92796"/>
    <w:rsid w:val="00D92D2F"/>
    <w:rsid w:val="00D93910"/>
    <w:rsid w:val="00D93FF6"/>
    <w:rsid w:val="00D94589"/>
    <w:rsid w:val="00D94BAA"/>
    <w:rsid w:val="00D9596A"/>
    <w:rsid w:val="00D959C0"/>
    <w:rsid w:val="00D95A50"/>
    <w:rsid w:val="00D95DA5"/>
    <w:rsid w:val="00D95FEB"/>
    <w:rsid w:val="00D961EC"/>
    <w:rsid w:val="00D96C08"/>
    <w:rsid w:val="00D9701C"/>
    <w:rsid w:val="00D97446"/>
    <w:rsid w:val="00DA03FA"/>
    <w:rsid w:val="00DA04BF"/>
    <w:rsid w:val="00DA09AF"/>
    <w:rsid w:val="00DA1152"/>
    <w:rsid w:val="00DA142D"/>
    <w:rsid w:val="00DA1CC6"/>
    <w:rsid w:val="00DA22E6"/>
    <w:rsid w:val="00DA29DC"/>
    <w:rsid w:val="00DA2ADB"/>
    <w:rsid w:val="00DA2E48"/>
    <w:rsid w:val="00DA34BB"/>
    <w:rsid w:val="00DA4711"/>
    <w:rsid w:val="00DA49A4"/>
    <w:rsid w:val="00DA6018"/>
    <w:rsid w:val="00DA639F"/>
    <w:rsid w:val="00DA64E9"/>
    <w:rsid w:val="00DA75B7"/>
    <w:rsid w:val="00DA7891"/>
    <w:rsid w:val="00DB02E3"/>
    <w:rsid w:val="00DB1B1F"/>
    <w:rsid w:val="00DB26CB"/>
    <w:rsid w:val="00DB2858"/>
    <w:rsid w:val="00DB2B3A"/>
    <w:rsid w:val="00DB2F44"/>
    <w:rsid w:val="00DB30CA"/>
    <w:rsid w:val="00DB4333"/>
    <w:rsid w:val="00DB496C"/>
    <w:rsid w:val="00DB5293"/>
    <w:rsid w:val="00DB592F"/>
    <w:rsid w:val="00DB5DA9"/>
    <w:rsid w:val="00DB7167"/>
    <w:rsid w:val="00DB71EB"/>
    <w:rsid w:val="00DB78A7"/>
    <w:rsid w:val="00DB7974"/>
    <w:rsid w:val="00DC019E"/>
    <w:rsid w:val="00DC0B66"/>
    <w:rsid w:val="00DC0E3B"/>
    <w:rsid w:val="00DC0EDC"/>
    <w:rsid w:val="00DC116C"/>
    <w:rsid w:val="00DC1364"/>
    <w:rsid w:val="00DC2B8E"/>
    <w:rsid w:val="00DC2F49"/>
    <w:rsid w:val="00DC3B74"/>
    <w:rsid w:val="00DC3DA5"/>
    <w:rsid w:val="00DC456E"/>
    <w:rsid w:val="00DC4623"/>
    <w:rsid w:val="00DC490C"/>
    <w:rsid w:val="00DC4D79"/>
    <w:rsid w:val="00DC54C0"/>
    <w:rsid w:val="00DC5FC7"/>
    <w:rsid w:val="00DC7706"/>
    <w:rsid w:val="00DC7925"/>
    <w:rsid w:val="00DC7E3F"/>
    <w:rsid w:val="00DD0093"/>
    <w:rsid w:val="00DD091E"/>
    <w:rsid w:val="00DD0BAE"/>
    <w:rsid w:val="00DD0D8F"/>
    <w:rsid w:val="00DD125C"/>
    <w:rsid w:val="00DD144F"/>
    <w:rsid w:val="00DD1D16"/>
    <w:rsid w:val="00DD1EC1"/>
    <w:rsid w:val="00DD3A08"/>
    <w:rsid w:val="00DD4959"/>
    <w:rsid w:val="00DD4EB6"/>
    <w:rsid w:val="00DD51D2"/>
    <w:rsid w:val="00DD52B9"/>
    <w:rsid w:val="00DD5B66"/>
    <w:rsid w:val="00DD5BAF"/>
    <w:rsid w:val="00DD6474"/>
    <w:rsid w:val="00DD655B"/>
    <w:rsid w:val="00DD68D3"/>
    <w:rsid w:val="00DD7034"/>
    <w:rsid w:val="00DD7456"/>
    <w:rsid w:val="00DD7859"/>
    <w:rsid w:val="00DD7BA8"/>
    <w:rsid w:val="00DE04A5"/>
    <w:rsid w:val="00DE0697"/>
    <w:rsid w:val="00DE0911"/>
    <w:rsid w:val="00DE0D25"/>
    <w:rsid w:val="00DE0DB5"/>
    <w:rsid w:val="00DE1219"/>
    <w:rsid w:val="00DE1928"/>
    <w:rsid w:val="00DE1F59"/>
    <w:rsid w:val="00DE21E0"/>
    <w:rsid w:val="00DE2305"/>
    <w:rsid w:val="00DE24E7"/>
    <w:rsid w:val="00DE2CB6"/>
    <w:rsid w:val="00DE2E02"/>
    <w:rsid w:val="00DE2EE6"/>
    <w:rsid w:val="00DE37BD"/>
    <w:rsid w:val="00DE38B1"/>
    <w:rsid w:val="00DE47C5"/>
    <w:rsid w:val="00DE4B74"/>
    <w:rsid w:val="00DE4CD1"/>
    <w:rsid w:val="00DE4D14"/>
    <w:rsid w:val="00DE4F94"/>
    <w:rsid w:val="00DE5767"/>
    <w:rsid w:val="00DE6404"/>
    <w:rsid w:val="00DE70E1"/>
    <w:rsid w:val="00DE7C01"/>
    <w:rsid w:val="00DF0133"/>
    <w:rsid w:val="00DF0262"/>
    <w:rsid w:val="00DF02F0"/>
    <w:rsid w:val="00DF1A41"/>
    <w:rsid w:val="00DF25CC"/>
    <w:rsid w:val="00DF30A9"/>
    <w:rsid w:val="00DF3BDE"/>
    <w:rsid w:val="00DF4259"/>
    <w:rsid w:val="00DF4A53"/>
    <w:rsid w:val="00DF5D9D"/>
    <w:rsid w:val="00DF5F6A"/>
    <w:rsid w:val="00DF6309"/>
    <w:rsid w:val="00DF6397"/>
    <w:rsid w:val="00DF6AEF"/>
    <w:rsid w:val="00DF6DE7"/>
    <w:rsid w:val="00DF713F"/>
    <w:rsid w:val="00DF718D"/>
    <w:rsid w:val="00DF77CD"/>
    <w:rsid w:val="00DF77E5"/>
    <w:rsid w:val="00E014D5"/>
    <w:rsid w:val="00E024C1"/>
    <w:rsid w:val="00E0258A"/>
    <w:rsid w:val="00E03424"/>
    <w:rsid w:val="00E03F81"/>
    <w:rsid w:val="00E040F4"/>
    <w:rsid w:val="00E051C7"/>
    <w:rsid w:val="00E05546"/>
    <w:rsid w:val="00E05CDF"/>
    <w:rsid w:val="00E05E5F"/>
    <w:rsid w:val="00E061FC"/>
    <w:rsid w:val="00E06C82"/>
    <w:rsid w:val="00E06D85"/>
    <w:rsid w:val="00E0765D"/>
    <w:rsid w:val="00E07A48"/>
    <w:rsid w:val="00E07A53"/>
    <w:rsid w:val="00E07D7F"/>
    <w:rsid w:val="00E10625"/>
    <w:rsid w:val="00E1063B"/>
    <w:rsid w:val="00E10C6F"/>
    <w:rsid w:val="00E115C9"/>
    <w:rsid w:val="00E11CB8"/>
    <w:rsid w:val="00E12DB7"/>
    <w:rsid w:val="00E136AD"/>
    <w:rsid w:val="00E138AB"/>
    <w:rsid w:val="00E13C5B"/>
    <w:rsid w:val="00E140E7"/>
    <w:rsid w:val="00E141BA"/>
    <w:rsid w:val="00E14318"/>
    <w:rsid w:val="00E14BAC"/>
    <w:rsid w:val="00E14D8E"/>
    <w:rsid w:val="00E15212"/>
    <w:rsid w:val="00E15649"/>
    <w:rsid w:val="00E15EAC"/>
    <w:rsid w:val="00E16186"/>
    <w:rsid w:val="00E161F5"/>
    <w:rsid w:val="00E1623D"/>
    <w:rsid w:val="00E17078"/>
    <w:rsid w:val="00E202B4"/>
    <w:rsid w:val="00E2102F"/>
    <w:rsid w:val="00E21441"/>
    <w:rsid w:val="00E217BB"/>
    <w:rsid w:val="00E21A2F"/>
    <w:rsid w:val="00E21ADF"/>
    <w:rsid w:val="00E220D5"/>
    <w:rsid w:val="00E2225D"/>
    <w:rsid w:val="00E222DE"/>
    <w:rsid w:val="00E225D3"/>
    <w:rsid w:val="00E2273A"/>
    <w:rsid w:val="00E22CDF"/>
    <w:rsid w:val="00E23D0E"/>
    <w:rsid w:val="00E23EB0"/>
    <w:rsid w:val="00E23EEC"/>
    <w:rsid w:val="00E2538B"/>
    <w:rsid w:val="00E271B6"/>
    <w:rsid w:val="00E27E48"/>
    <w:rsid w:val="00E30020"/>
    <w:rsid w:val="00E30569"/>
    <w:rsid w:val="00E30581"/>
    <w:rsid w:val="00E30C04"/>
    <w:rsid w:val="00E312BF"/>
    <w:rsid w:val="00E31662"/>
    <w:rsid w:val="00E3191C"/>
    <w:rsid w:val="00E31CDF"/>
    <w:rsid w:val="00E31E04"/>
    <w:rsid w:val="00E32204"/>
    <w:rsid w:val="00E322C5"/>
    <w:rsid w:val="00E3240E"/>
    <w:rsid w:val="00E32905"/>
    <w:rsid w:val="00E32A0C"/>
    <w:rsid w:val="00E33333"/>
    <w:rsid w:val="00E338FB"/>
    <w:rsid w:val="00E339CC"/>
    <w:rsid w:val="00E348E5"/>
    <w:rsid w:val="00E35125"/>
    <w:rsid w:val="00E35199"/>
    <w:rsid w:val="00E3549D"/>
    <w:rsid w:val="00E35F89"/>
    <w:rsid w:val="00E373AC"/>
    <w:rsid w:val="00E37D4A"/>
    <w:rsid w:val="00E401F7"/>
    <w:rsid w:val="00E404B3"/>
    <w:rsid w:val="00E406E7"/>
    <w:rsid w:val="00E40793"/>
    <w:rsid w:val="00E40DE7"/>
    <w:rsid w:val="00E429B2"/>
    <w:rsid w:val="00E429B3"/>
    <w:rsid w:val="00E43121"/>
    <w:rsid w:val="00E43819"/>
    <w:rsid w:val="00E439DD"/>
    <w:rsid w:val="00E44AFD"/>
    <w:rsid w:val="00E4549B"/>
    <w:rsid w:val="00E45640"/>
    <w:rsid w:val="00E45B41"/>
    <w:rsid w:val="00E501D6"/>
    <w:rsid w:val="00E505D4"/>
    <w:rsid w:val="00E50B76"/>
    <w:rsid w:val="00E510D2"/>
    <w:rsid w:val="00E5110B"/>
    <w:rsid w:val="00E5134D"/>
    <w:rsid w:val="00E51536"/>
    <w:rsid w:val="00E5192F"/>
    <w:rsid w:val="00E51D76"/>
    <w:rsid w:val="00E52F30"/>
    <w:rsid w:val="00E533A2"/>
    <w:rsid w:val="00E53D55"/>
    <w:rsid w:val="00E53D6C"/>
    <w:rsid w:val="00E53F19"/>
    <w:rsid w:val="00E55998"/>
    <w:rsid w:val="00E55F0A"/>
    <w:rsid w:val="00E55FA3"/>
    <w:rsid w:val="00E562A8"/>
    <w:rsid w:val="00E57146"/>
    <w:rsid w:val="00E57B22"/>
    <w:rsid w:val="00E60456"/>
    <w:rsid w:val="00E6117B"/>
    <w:rsid w:val="00E612C8"/>
    <w:rsid w:val="00E61B5F"/>
    <w:rsid w:val="00E61D50"/>
    <w:rsid w:val="00E61FB7"/>
    <w:rsid w:val="00E62A72"/>
    <w:rsid w:val="00E62E3E"/>
    <w:rsid w:val="00E63AFD"/>
    <w:rsid w:val="00E63CED"/>
    <w:rsid w:val="00E63FDB"/>
    <w:rsid w:val="00E6469C"/>
    <w:rsid w:val="00E649B2"/>
    <w:rsid w:val="00E66538"/>
    <w:rsid w:val="00E6660E"/>
    <w:rsid w:val="00E67E70"/>
    <w:rsid w:val="00E704F0"/>
    <w:rsid w:val="00E70561"/>
    <w:rsid w:val="00E706D3"/>
    <w:rsid w:val="00E715BA"/>
    <w:rsid w:val="00E71619"/>
    <w:rsid w:val="00E716B6"/>
    <w:rsid w:val="00E71830"/>
    <w:rsid w:val="00E71FFD"/>
    <w:rsid w:val="00E7217F"/>
    <w:rsid w:val="00E72C0F"/>
    <w:rsid w:val="00E72E4C"/>
    <w:rsid w:val="00E73AFF"/>
    <w:rsid w:val="00E73E86"/>
    <w:rsid w:val="00E7586E"/>
    <w:rsid w:val="00E75916"/>
    <w:rsid w:val="00E75C28"/>
    <w:rsid w:val="00E7634F"/>
    <w:rsid w:val="00E769D4"/>
    <w:rsid w:val="00E800D0"/>
    <w:rsid w:val="00E809BE"/>
    <w:rsid w:val="00E81C60"/>
    <w:rsid w:val="00E820A8"/>
    <w:rsid w:val="00E82271"/>
    <w:rsid w:val="00E82745"/>
    <w:rsid w:val="00E830AF"/>
    <w:rsid w:val="00E8317C"/>
    <w:rsid w:val="00E833BC"/>
    <w:rsid w:val="00E834AA"/>
    <w:rsid w:val="00E8380B"/>
    <w:rsid w:val="00E84465"/>
    <w:rsid w:val="00E84B58"/>
    <w:rsid w:val="00E84C0B"/>
    <w:rsid w:val="00E84C81"/>
    <w:rsid w:val="00E861AB"/>
    <w:rsid w:val="00E8784C"/>
    <w:rsid w:val="00E902D6"/>
    <w:rsid w:val="00E90353"/>
    <w:rsid w:val="00E92247"/>
    <w:rsid w:val="00E924E6"/>
    <w:rsid w:val="00E9257A"/>
    <w:rsid w:val="00E929E6"/>
    <w:rsid w:val="00E939DA"/>
    <w:rsid w:val="00E94A98"/>
    <w:rsid w:val="00E94F86"/>
    <w:rsid w:val="00E959AC"/>
    <w:rsid w:val="00E966D4"/>
    <w:rsid w:val="00E96ED4"/>
    <w:rsid w:val="00E972BD"/>
    <w:rsid w:val="00E97928"/>
    <w:rsid w:val="00E97F4E"/>
    <w:rsid w:val="00EA01DC"/>
    <w:rsid w:val="00EA02E5"/>
    <w:rsid w:val="00EA05D8"/>
    <w:rsid w:val="00EA10D0"/>
    <w:rsid w:val="00EA1AD6"/>
    <w:rsid w:val="00EA1E9A"/>
    <w:rsid w:val="00EA2200"/>
    <w:rsid w:val="00EA2228"/>
    <w:rsid w:val="00EA28DD"/>
    <w:rsid w:val="00EA4886"/>
    <w:rsid w:val="00EA6104"/>
    <w:rsid w:val="00EA66F2"/>
    <w:rsid w:val="00EA6717"/>
    <w:rsid w:val="00EA68A4"/>
    <w:rsid w:val="00EA69B8"/>
    <w:rsid w:val="00EA6AE9"/>
    <w:rsid w:val="00EA7246"/>
    <w:rsid w:val="00EA7770"/>
    <w:rsid w:val="00EA797F"/>
    <w:rsid w:val="00EA7DEB"/>
    <w:rsid w:val="00EB0C64"/>
    <w:rsid w:val="00EB0E01"/>
    <w:rsid w:val="00EB186B"/>
    <w:rsid w:val="00EB1A2F"/>
    <w:rsid w:val="00EB1CAC"/>
    <w:rsid w:val="00EB216F"/>
    <w:rsid w:val="00EB2476"/>
    <w:rsid w:val="00EB2481"/>
    <w:rsid w:val="00EB2795"/>
    <w:rsid w:val="00EB27DB"/>
    <w:rsid w:val="00EB3C81"/>
    <w:rsid w:val="00EB3D75"/>
    <w:rsid w:val="00EB4770"/>
    <w:rsid w:val="00EB4BC4"/>
    <w:rsid w:val="00EB4C04"/>
    <w:rsid w:val="00EB4C63"/>
    <w:rsid w:val="00EB5604"/>
    <w:rsid w:val="00EB57C3"/>
    <w:rsid w:val="00EB5D36"/>
    <w:rsid w:val="00EB68F3"/>
    <w:rsid w:val="00EB6EF7"/>
    <w:rsid w:val="00EB70C1"/>
    <w:rsid w:val="00EB76A2"/>
    <w:rsid w:val="00EB7B32"/>
    <w:rsid w:val="00EC02E6"/>
    <w:rsid w:val="00EC070C"/>
    <w:rsid w:val="00EC0CC1"/>
    <w:rsid w:val="00EC1198"/>
    <w:rsid w:val="00EC172A"/>
    <w:rsid w:val="00EC256F"/>
    <w:rsid w:val="00EC27E5"/>
    <w:rsid w:val="00EC29D5"/>
    <w:rsid w:val="00EC2AB6"/>
    <w:rsid w:val="00EC2AC6"/>
    <w:rsid w:val="00EC2FDD"/>
    <w:rsid w:val="00EC300B"/>
    <w:rsid w:val="00EC34A9"/>
    <w:rsid w:val="00EC37B9"/>
    <w:rsid w:val="00EC3CDF"/>
    <w:rsid w:val="00EC41F0"/>
    <w:rsid w:val="00EC4BB4"/>
    <w:rsid w:val="00EC4F50"/>
    <w:rsid w:val="00EC7811"/>
    <w:rsid w:val="00ED02C6"/>
    <w:rsid w:val="00ED0449"/>
    <w:rsid w:val="00ED0DF3"/>
    <w:rsid w:val="00ED15A9"/>
    <w:rsid w:val="00ED1757"/>
    <w:rsid w:val="00ED1992"/>
    <w:rsid w:val="00ED204C"/>
    <w:rsid w:val="00ED2CF4"/>
    <w:rsid w:val="00ED3796"/>
    <w:rsid w:val="00ED37D0"/>
    <w:rsid w:val="00ED499B"/>
    <w:rsid w:val="00ED51B4"/>
    <w:rsid w:val="00ED543D"/>
    <w:rsid w:val="00ED5CC7"/>
    <w:rsid w:val="00ED6162"/>
    <w:rsid w:val="00ED74B4"/>
    <w:rsid w:val="00ED776C"/>
    <w:rsid w:val="00ED7B5C"/>
    <w:rsid w:val="00ED7D5F"/>
    <w:rsid w:val="00ED7F95"/>
    <w:rsid w:val="00EE08A1"/>
    <w:rsid w:val="00EE1921"/>
    <w:rsid w:val="00EE1935"/>
    <w:rsid w:val="00EE231C"/>
    <w:rsid w:val="00EE2E97"/>
    <w:rsid w:val="00EE363B"/>
    <w:rsid w:val="00EE3728"/>
    <w:rsid w:val="00EE3B13"/>
    <w:rsid w:val="00EE410A"/>
    <w:rsid w:val="00EE4ABB"/>
    <w:rsid w:val="00EE5CE9"/>
    <w:rsid w:val="00EE5DE5"/>
    <w:rsid w:val="00EE64FC"/>
    <w:rsid w:val="00EE7941"/>
    <w:rsid w:val="00EF0F1E"/>
    <w:rsid w:val="00EF1071"/>
    <w:rsid w:val="00EF1F21"/>
    <w:rsid w:val="00EF2756"/>
    <w:rsid w:val="00EF2BFA"/>
    <w:rsid w:val="00EF2FC4"/>
    <w:rsid w:val="00EF38F4"/>
    <w:rsid w:val="00EF3F20"/>
    <w:rsid w:val="00EF4867"/>
    <w:rsid w:val="00EF4904"/>
    <w:rsid w:val="00EF50AC"/>
    <w:rsid w:val="00EF52B4"/>
    <w:rsid w:val="00EF58A3"/>
    <w:rsid w:val="00EF7181"/>
    <w:rsid w:val="00EF781B"/>
    <w:rsid w:val="00F00902"/>
    <w:rsid w:val="00F00E80"/>
    <w:rsid w:val="00F0103C"/>
    <w:rsid w:val="00F01519"/>
    <w:rsid w:val="00F01ED3"/>
    <w:rsid w:val="00F023C2"/>
    <w:rsid w:val="00F02C72"/>
    <w:rsid w:val="00F02E68"/>
    <w:rsid w:val="00F02ECE"/>
    <w:rsid w:val="00F03000"/>
    <w:rsid w:val="00F03450"/>
    <w:rsid w:val="00F0384B"/>
    <w:rsid w:val="00F03C16"/>
    <w:rsid w:val="00F04831"/>
    <w:rsid w:val="00F04957"/>
    <w:rsid w:val="00F050A7"/>
    <w:rsid w:val="00F05239"/>
    <w:rsid w:val="00F05617"/>
    <w:rsid w:val="00F06F29"/>
    <w:rsid w:val="00F07000"/>
    <w:rsid w:val="00F07B7B"/>
    <w:rsid w:val="00F07D04"/>
    <w:rsid w:val="00F07EDA"/>
    <w:rsid w:val="00F100A3"/>
    <w:rsid w:val="00F1082A"/>
    <w:rsid w:val="00F10AB2"/>
    <w:rsid w:val="00F10FB0"/>
    <w:rsid w:val="00F1173C"/>
    <w:rsid w:val="00F117D9"/>
    <w:rsid w:val="00F11D09"/>
    <w:rsid w:val="00F11D77"/>
    <w:rsid w:val="00F12272"/>
    <w:rsid w:val="00F1296E"/>
    <w:rsid w:val="00F1308D"/>
    <w:rsid w:val="00F13D69"/>
    <w:rsid w:val="00F14A8D"/>
    <w:rsid w:val="00F14BFF"/>
    <w:rsid w:val="00F154A4"/>
    <w:rsid w:val="00F15B79"/>
    <w:rsid w:val="00F15E8C"/>
    <w:rsid w:val="00F15F67"/>
    <w:rsid w:val="00F16911"/>
    <w:rsid w:val="00F1696E"/>
    <w:rsid w:val="00F16B28"/>
    <w:rsid w:val="00F16EC9"/>
    <w:rsid w:val="00F16FF3"/>
    <w:rsid w:val="00F20490"/>
    <w:rsid w:val="00F20AA5"/>
    <w:rsid w:val="00F22235"/>
    <w:rsid w:val="00F22A79"/>
    <w:rsid w:val="00F2322C"/>
    <w:rsid w:val="00F23B3C"/>
    <w:rsid w:val="00F249A5"/>
    <w:rsid w:val="00F24D02"/>
    <w:rsid w:val="00F25D21"/>
    <w:rsid w:val="00F26169"/>
    <w:rsid w:val="00F262AC"/>
    <w:rsid w:val="00F26BD5"/>
    <w:rsid w:val="00F272D5"/>
    <w:rsid w:val="00F30488"/>
    <w:rsid w:val="00F30D41"/>
    <w:rsid w:val="00F31023"/>
    <w:rsid w:val="00F314BB"/>
    <w:rsid w:val="00F325A7"/>
    <w:rsid w:val="00F3291C"/>
    <w:rsid w:val="00F3373C"/>
    <w:rsid w:val="00F34C68"/>
    <w:rsid w:val="00F35013"/>
    <w:rsid w:val="00F35277"/>
    <w:rsid w:val="00F357F5"/>
    <w:rsid w:val="00F35CD9"/>
    <w:rsid w:val="00F36A39"/>
    <w:rsid w:val="00F36C6A"/>
    <w:rsid w:val="00F37311"/>
    <w:rsid w:val="00F378E5"/>
    <w:rsid w:val="00F37FD9"/>
    <w:rsid w:val="00F41659"/>
    <w:rsid w:val="00F4173B"/>
    <w:rsid w:val="00F41DE3"/>
    <w:rsid w:val="00F422B2"/>
    <w:rsid w:val="00F423BD"/>
    <w:rsid w:val="00F430EF"/>
    <w:rsid w:val="00F434AD"/>
    <w:rsid w:val="00F43870"/>
    <w:rsid w:val="00F43AB6"/>
    <w:rsid w:val="00F443B3"/>
    <w:rsid w:val="00F44A5D"/>
    <w:rsid w:val="00F44C66"/>
    <w:rsid w:val="00F44FB9"/>
    <w:rsid w:val="00F450DA"/>
    <w:rsid w:val="00F456B2"/>
    <w:rsid w:val="00F45735"/>
    <w:rsid w:val="00F45C8A"/>
    <w:rsid w:val="00F45E2E"/>
    <w:rsid w:val="00F46055"/>
    <w:rsid w:val="00F47583"/>
    <w:rsid w:val="00F478C2"/>
    <w:rsid w:val="00F5033E"/>
    <w:rsid w:val="00F50B2D"/>
    <w:rsid w:val="00F50B5A"/>
    <w:rsid w:val="00F517E3"/>
    <w:rsid w:val="00F5273B"/>
    <w:rsid w:val="00F5287D"/>
    <w:rsid w:val="00F533D3"/>
    <w:rsid w:val="00F5365B"/>
    <w:rsid w:val="00F53664"/>
    <w:rsid w:val="00F53CD7"/>
    <w:rsid w:val="00F53D3E"/>
    <w:rsid w:val="00F53E93"/>
    <w:rsid w:val="00F53F59"/>
    <w:rsid w:val="00F53FC9"/>
    <w:rsid w:val="00F54A41"/>
    <w:rsid w:val="00F54D80"/>
    <w:rsid w:val="00F55957"/>
    <w:rsid w:val="00F560B3"/>
    <w:rsid w:val="00F56B51"/>
    <w:rsid w:val="00F5707D"/>
    <w:rsid w:val="00F6055E"/>
    <w:rsid w:val="00F61085"/>
    <w:rsid w:val="00F610F5"/>
    <w:rsid w:val="00F613B1"/>
    <w:rsid w:val="00F6163F"/>
    <w:rsid w:val="00F619B8"/>
    <w:rsid w:val="00F61BDE"/>
    <w:rsid w:val="00F61C74"/>
    <w:rsid w:val="00F61E52"/>
    <w:rsid w:val="00F62792"/>
    <w:rsid w:val="00F627E3"/>
    <w:rsid w:val="00F6336E"/>
    <w:rsid w:val="00F63591"/>
    <w:rsid w:val="00F6438A"/>
    <w:rsid w:val="00F65081"/>
    <w:rsid w:val="00F65341"/>
    <w:rsid w:val="00F65609"/>
    <w:rsid w:val="00F65C34"/>
    <w:rsid w:val="00F6654E"/>
    <w:rsid w:val="00F66D39"/>
    <w:rsid w:val="00F66F5F"/>
    <w:rsid w:val="00F670C0"/>
    <w:rsid w:val="00F67161"/>
    <w:rsid w:val="00F67268"/>
    <w:rsid w:val="00F67472"/>
    <w:rsid w:val="00F674D4"/>
    <w:rsid w:val="00F675A9"/>
    <w:rsid w:val="00F7011A"/>
    <w:rsid w:val="00F7027B"/>
    <w:rsid w:val="00F71297"/>
    <w:rsid w:val="00F71340"/>
    <w:rsid w:val="00F718A3"/>
    <w:rsid w:val="00F71BB3"/>
    <w:rsid w:val="00F72281"/>
    <w:rsid w:val="00F723EA"/>
    <w:rsid w:val="00F72650"/>
    <w:rsid w:val="00F726AF"/>
    <w:rsid w:val="00F728CD"/>
    <w:rsid w:val="00F72F32"/>
    <w:rsid w:val="00F7339F"/>
    <w:rsid w:val="00F73511"/>
    <w:rsid w:val="00F73616"/>
    <w:rsid w:val="00F73823"/>
    <w:rsid w:val="00F73AFC"/>
    <w:rsid w:val="00F74630"/>
    <w:rsid w:val="00F749A7"/>
    <w:rsid w:val="00F74C3A"/>
    <w:rsid w:val="00F752A6"/>
    <w:rsid w:val="00F75A8C"/>
    <w:rsid w:val="00F75E83"/>
    <w:rsid w:val="00F76177"/>
    <w:rsid w:val="00F7637A"/>
    <w:rsid w:val="00F7688E"/>
    <w:rsid w:val="00F776F8"/>
    <w:rsid w:val="00F80636"/>
    <w:rsid w:val="00F812A9"/>
    <w:rsid w:val="00F81929"/>
    <w:rsid w:val="00F81EED"/>
    <w:rsid w:val="00F81F2E"/>
    <w:rsid w:val="00F82080"/>
    <w:rsid w:val="00F82E1C"/>
    <w:rsid w:val="00F82EC2"/>
    <w:rsid w:val="00F83336"/>
    <w:rsid w:val="00F83935"/>
    <w:rsid w:val="00F83A09"/>
    <w:rsid w:val="00F854AF"/>
    <w:rsid w:val="00F85510"/>
    <w:rsid w:val="00F85746"/>
    <w:rsid w:val="00F865D3"/>
    <w:rsid w:val="00F873CC"/>
    <w:rsid w:val="00F87B68"/>
    <w:rsid w:val="00F87D4D"/>
    <w:rsid w:val="00F90435"/>
    <w:rsid w:val="00F90594"/>
    <w:rsid w:val="00F9103A"/>
    <w:rsid w:val="00F9118B"/>
    <w:rsid w:val="00F91616"/>
    <w:rsid w:val="00F93486"/>
    <w:rsid w:val="00F939C1"/>
    <w:rsid w:val="00F93C62"/>
    <w:rsid w:val="00F940E7"/>
    <w:rsid w:val="00F942CF"/>
    <w:rsid w:val="00F94AC2"/>
    <w:rsid w:val="00F95026"/>
    <w:rsid w:val="00F95716"/>
    <w:rsid w:val="00F96501"/>
    <w:rsid w:val="00F96871"/>
    <w:rsid w:val="00F96DCA"/>
    <w:rsid w:val="00F97825"/>
    <w:rsid w:val="00FA0A5E"/>
    <w:rsid w:val="00FA0DF6"/>
    <w:rsid w:val="00FA0FE0"/>
    <w:rsid w:val="00FA15C2"/>
    <w:rsid w:val="00FA2751"/>
    <w:rsid w:val="00FA2844"/>
    <w:rsid w:val="00FA2E71"/>
    <w:rsid w:val="00FA2EBB"/>
    <w:rsid w:val="00FA392D"/>
    <w:rsid w:val="00FA3FB7"/>
    <w:rsid w:val="00FA4907"/>
    <w:rsid w:val="00FA50B7"/>
    <w:rsid w:val="00FA5F87"/>
    <w:rsid w:val="00FA6343"/>
    <w:rsid w:val="00FA64A7"/>
    <w:rsid w:val="00FA6E8A"/>
    <w:rsid w:val="00FB041A"/>
    <w:rsid w:val="00FB06DC"/>
    <w:rsid w:val="00FB0B84"/>
    <w:rsid w:val="00FB12E1"/>
    <w:rsid w:val="00FB233B"/>
    <w:rsid w:val="00FB3258"/>
    <w:rsid w:val="00FB3D1F"/>
    <w:rsid w:val="00FB45A7"/>
    <w:rsid w:val="00FB54CD"/>
    <w:rsid w:val="00FB5C65"/>
    <w:rsid w:val="00FB6FED"/>
    <w:rsid w:val="00FB7228"/>
    <w:rsid w:val="00FB7E91"/>
    <w:rsid w:val="00FC047B"/>
    <w:rsid w:val="00FC0C0F"/>
    <w:rsid w:val="00FC0EC5"/>
    <w:rsid w:val="00FC16C7"/>
    <w:rsid w:val="00FC1905"/>
    <w:rsid w:val="00FC296D"/>
    <w:rsid w:val="00FC29CB"/>
    <w:rsid w:val="00FC3263"/>
    <w:rsid w:val="00FC3E36"/>
    <w:rsid w:val="00FC4808"/>
    <w:rsid w:val="00FC4C91"/>
    <w:rsid w:val="00FC4E55"/>
    <w:rsid w:val="00FC53A2"/>
    <w:rsid w:val="00FC5A71"/>
    <w:rsid w:val="00FC60A7"/>
    <w:rsid w:val="00FC67EB"/>
    <w:rsid w:val="00FC6966"/>
    <w:rsid w:val="00FC72F1"/>
    <w:rsid w:val="00FC75A3"/>
    <w:rsid w:val="00FC7CD9"/>
    <w:rsid w:val="00FC7D2E"/>
    <w:rsid w:val="00FC7F82"/>
    <w:rsid w:val="00FD143F"/>
    <w:rsid w:val="00FD16B3"/>
    <w:rsid w:val="00FD21AE"/>
    <w:rsid w:val="00FD28FE"/>
    <w:rsid w:val="00FD2DE8"/>
    <w:rsid w:val="00FD2FA7"/>
    <w:rsid w:val="00FD37EE"/>
    <w:rsid w:val="00FD3C5F"/>
    <w:rsid w:val="00FD410B"/>
    <w:rsid w:val="00FD52DF"/>
    <w:rsid w:val="00FD5736"/>
    <w:rsid w:val="00FD5792"/>
    <w:rsid w:val="00FD6431"/>
    <w:rsid w:val="00FD6635"/>
    <w:rsid w:val="00FD6C3F"/>
    <w:rsid w:val="00FD6DF8"/>
    <w:rsid w:val="00FD70F8"/>
    <w:rsid w:val="00FD7DFD"/>
    <w:rsid w:val="00FD7E03"/>
    <w:rsid w:val="00FE09AF"/>
    <w:rsid w:val="00FE191A"/>
    <w:rsid w:val="00FE2892"/>
    <w:rsid w:val="00FE29D2"/>
    <w:rsid w:val="00FE40D0"/>
    <w:rsid w:val="00FE4409"/>
    <w:rsid w:val="00FE4B8B"/>
    <w:rsid w:val="00FE51BF"/>
    <w:rsid w:val="00FE51EF"/>
    <w:rsid w:val="00FE5535"/>
    <w:rsid w:val="00FE61A7"/>
    <w:rsid w:val="00FE6230"/>
    <w:rsid w:val="00FE6924"/>
    <w:rsid w:val="00FE6D93"/>
    <w:rsid w:val="00FE71DB"/>
    <w:rsid w:val="00FE7407"/>
    <w:rsid w:val="00FE793C"/>
    <w:rsid w:val="00FF0EB9"/>
    <w:rsid w:val="00FF1903"/>
    <w:rsid w:val="00FF1EBA"/>
    <w:rsid w:val="00FF2B9C"/>
    <w:rsid w:val="00FF31AB"/>
    <w:rsid w:val="00FF35DE"/>
    <w:rsid w:val="00FF4AB4"/>
    <w:rsid w:val="00FF4F04"/>
    <w:rsid w:val="00FF5592"/>
    <w:rsid w:val="00FF5C3C"/>
    <w:rsid w:val="00FF5EC6"/>
    <w:rsid w:val="00FF695C"/>
    <w:rsid w:val="00FF7CB6"/>
    <w:rsid w:val="00FF7D0F"/>
    <w:rsid w:val="0102D88E"/>
    <w:rsid w:val="01113F56"/>
    <w:rsid w:val="0229CE13"/>
    <w:rsid w:val="0369DADC"/>
    <w:rsid w:val="03D6C688"/>
    <w:rsid w:val="044C6896"/>
    <w:rsid w:val="0571391D"/>
    <w:rsid w:val="05CA17EC"/>
    <w:rsid w:val="05F35DF0"/>
    <w:rsid w:val="060B2C04"/>
    <w:rsid w:val="069494B4"/>
    <w:rsid w:val="075D8604"/>
    <w:rsid w:val="07D29859"/>
    <w:rsid w:val="07F40F18"/>
    <w:rsid w:val="07F83175"/>
    <w:rsid w:val="0B894D28"/>
    <w:rsid w:val="0C376853"/>
    <w:rsid w:val="0DACBBDA"/>
    <w:rsid w:val="0DC2A6CA"/>
    <w:rsid w:val="0E27E8E1"/>
    <w:rsid w:val="0F023F82"/>
    <w:rsid w:val="0F49E5A0"/>
    <w:rsid w:val="0F91AEF3"/>
    <w:rsid w:val="0FCD73EC"/>
    <w:rsid w:val="115FC6C5"/>
    <w:rsid w:val="12B70850"/>
    <w:rsid w:val="1338A3E2"/>
    <w:rsid w:val="1384F3CB"/>
    <w:rsid w:val="13C970CF"/>
    <w:rsid w:val="14630813"/>
    <w:rsid w:val="14AEF2D3"/>
    <w:rsid w:val="152BDB14"/>
    <w:rsid w:val="16FCB9E3"/>
    <w:rsid w:val="171A2153"/>
    <w:rsid w:val="1736698E"/>
    <w:rsid w:val="1795DF81"/>
    <w:rsid w:val="18F99ADF"/>
    <w:rsid w:val="1A90910B"/>
    <w:rsid w:val="1A9EF98F"/>
    <w:rsid w:val="1B2E3ABC"/>
    <w:rsid w:val="1B8D2632"/>
    <w:rsid w:val="1BE9D83C"/>
    <w:rsid w:val="1CB9A630"/>
    <w:rsid w:val="1DCBE30F"/>
    <w:rsid w:val="1E01C75B"/>
    <w:rsid w:val="1E56502A"/>
    <w:rsid w:val="1F8AAFC9"/>
    <w:rsid w:val="1FB54BEF"/>
    <w:rsid w:val="1FDA6361"/>
    <w:rsid w:val="203EDDC8"/>
    <w:rsid w:val="214DDEF3"/>
    <w:rsid w:val="214F3C40"/>
    <w:rsid w:val="235A2B0C"/>
    <w:rsid w:val="237846C8"/>
    <w:rsid w:val="23977E36"/>
    <w:rsid w:val="23EBE2D3"/>
    <w:rsid w:val="258483C3"/>
    <w:rsid w:val="2638116A"/>
    <w:rsid w:val="2725955E"/>
    <w:rsid w:val="27DE0AE1"/>
    <w:rsid w:val="2937961C"/>
    <w:rsid w:val="297875C7"/>
    <w:rsid w:val="29A6B383"/>
    <w:rsid w:val="2AC1F78D"/>
    <w:rsid w:val="2AC592E2"/>
    <w:rsid w:val="2B7FD079"/>
    <w:rsid w:val="2D020D78"/>
    <w:rsid w:val="2D4AEF00"/>
    <w:rsid w:val="2E8757A0"/>
    <w:rsid w:val="2F3F908C"/>
    <w:rsid w:val="2F48692E"/>
    <w:rsid w:val="2F7CAA2A"/>
    <w:rsid w:val="301C7C33"/>
    <w:rsid w:val="30F03C97"/>
    <w:rsid w:val="314BB993"/>
    <w:rsid w:val="33A72F86"/>
    <w:rsid w:val="33C4DA2A"/>
    <w:rsid w:val="3421876B"/>
    <w:rsid w:val="348AD11F"/>
    <w:rsid w:val="34BBED8F"/>
    <w:rsid w:val="35B635BC"/>
    <w:rsid w:val="38C59B16"/>
    <w:rsid w:val="38F148CE"/>
    <w:rsid w:val="3A354EF3"/>
    <w:rsid w:val="3AE2AA5C"/>
    <w:rsid w:val="3B35C1DC"/>
    <w:rsid w:val="3DEE6D16"/>
    <w:rsid w:val="3E934B21"/>
    <w:rsid w:val="3EC9FB68"/>
    <w:rsid w:val="3ED79AD3"/>
    <w:rsid w:val="3EE45405"/>
    <w:rsid w:val="3F0579D0"/>
    <w:rsid w:val="3F57AC54"/>
    <w:rsid w:val="3F90857E"/>
    <w:rsid w:val="3FD2CFB2"/>
    <w:rsid w:val="412C4E8F"/>
    <w:rsid w:val="418C9EE3"/>
    <w:rsid w:val="425EE326"/>
    <w:rsid w:val="42631FCF"/>
    <w:rsid w:val="42C3E594"/>
    <w:rsid w:val="44CEC2F6"/>
    <w:rsid w:val="4705D527"/>
    <w:rsid w:val="472DC95F"/>
    <w:rsid w:val="47A1C71D"/>
    <w:rsid w:val="47F44910"/>
    <w:rsid w:val="49383730"/>
    <w:rsid w:val="49EAD01B"/>
    <w:rsid w:val="4A19BB5E"/>
    <w:rsid w:val="4AC9106A"/>
    <w:rsid w:val="4B67CFB2"/>
    <w:rsid w:val="4B6829DB"/>
    <w:rsid w:val="4C0E3B09"/>
    <w:rsid w:val="4D05BDF2"/>
    <w:rsid w:val="4D27B5C4"/>
    <w:rsid w:val="4E34B956"/>
    <w:rsid w:val="4EE8B0CB"/>
    <w:rsid w:val="4F3DBD57"/>
    <w:rsid w:val="50DB2AED"/>
    <w:rsid w:val="521A1ED3"/>
    <w:rsid w:val="527E72F4"/>
    <w:rsid w:val="534EF834"/>
    <w:rsid w:val="53E9A69B"/>
    <w:rsid w:val="5406C11B"/>
    <w:rsid w:val="55E1CBFD"/>
    <w:rsid w:val="55FA6CD6"/>
    <w:rsid w:val="5700E339"/>
    <w:rsid w:val="573DDF01"/>
    <w:rsid w:val="57FD9A15"/>
    <w:rsid w:val="586BF7C5"/>
    <w:rsid w:val="5A1B3A2E"/>
    <w:rsid w:val="5AEB89DC"/>
    <w:rsid w:val="5D41143F"/>
    <w:rsid w:val="5D6598EA"/>
    <w:rsid w:val="5E003F79"/>
    <w:rsid w:val="5E837523"/>
    <w:rsid w:val="5E907E80"/>
    <w:rsid w:val="5E9777AD"/>
    <w:rsid w:val="5EEA4316"/>
    <w:rsid w:val="5F1EF45E"/>
    <w:rsid w:val="5FCCED0A"/>
    <w:rsid w:val="5FCE5E7D"/>
    <w:rsid w:val="60ED6811"/>
    <w:rsid w:val="630107A5"/>
    <w:rsid w:val="63AAF781"/>
    <w:rsid w:val="6461B090"/>
    <w:rsid w:val="64DD5A79"/>
    <w:rsid w:val="659348AF"/>
    <w:rsid w:val="6633A972"/>
    <w:rsid w:val="670121E5"/>
    <w:rsid w:val="67AD407D"/>
    <w:rsid w:val="67BEA2D5"/>
    <w:rsid w:val="684CF47D"/>
    <w:rsid w:val="68A56101"/>
    <w:rsid w:val="68AF2C91"/>
    <w:rsid w:val="6936833C"/>
    <w:rsid w:val="69D0FB6F"/>
    <w:rsid w:val="69F7A027"/>
    <w:rsid w:val="6A190049"/>
    <w:rsid w:val="6A703E29"/>
    <w:rsid w:val="6AF40EB4"/>
    <w:rsid w:val="6B7DDCA8"/>
    <w:rsid w:val="6BFC36CB"/>
    <w:rsid w:val="6D78D93A"/>
    <w:rsid w:val="6EC1508B"/>
    <w:rsid w:val="6F2331EA"/>
    <w:rsid w:val="7009118A"/>
    <w:rsid w:val="70D1CFF5"/>
    <w:rsid w:val="7146FF24"/>
    <w:rsid w:val="738DBEBE"/>
    <w:rsid w:val="740B76B3"/>
    <w:rsid w:val="74742F40"/>
    <w:rsid w:val="75637640"/>
    <w:rsid w:val="76C1B592"/>
    <w:rsid w:val="771C75B9"/>
    <w:rsid w:val="778B935D"/>
    <w:rsid w:val="77FDFA77"/>
    <w:rsid w:val="79F54440"/>
    <w:rsid w:val="7A2DEDA9"/>
    <w:rsid w:val="7B753F52"/>
    <w:rsid w:val="7B8A153A"/>
    <w:rsid w:val="7CA2EE38"/>
    <w:rsid w:val="7D2456A5"/>
    <w:rsid w:val="7D33D89C"/>
    <w:rsid w:val="7D69E99A"/>
    <w:rsid w:val="7E1B3893"/>
  </w:rsids>
  <m:mathPr>
    <m:mathFont m:val="Cambria Math"/>
    <m:brkBin m:val="before"/>
    <m:brkBinSub m:val="--"/>
    <m:smallFrac m:val="0"/>
    <m:dispDef/>
    <m:lMargin m:val="0"/>
    <m:rMargin m:val="0"/>
    <m:defJc m:val="centerGroup"/>
    <m:wrapIndent m:val="1440"/>
    <m:intLim m:val="subSup"/>
    <m:naryLim m:val="undOvr"/>
  </m:mathPr>
  <w:themeFontLang w:val="en-GB" w:eastAsia="ja-JP" w:bidi="ar-SA"/>
  <w:clrSchemeMapping w:bg1="light1" w:t1="dark1" w:bg2="light2" w:t2="dark2" w:accent1="accent1" w:accent2="accent2" w:accent3="accent3" w:accent4="accent4" w:accent5="accent5" w:accent6="accent6" w:hyperlink="hyperlink" w:followedHyperlink="followedHyperlink"/>
  <w:doNotIncludeSubdocsInStats/>
  <w:shapeDefaults>
    <o:shapedefaults v:ext="edit" spidmax="2050"/>
    <o:shapelayout v:ext="edit">
      <o:idmap v:ext="edit" data="2"/>
    </o:shapelayout>
  </w:shapeDefaults>
  <w:decimalSymbol w:val="."/>
  <w:listSeparator w:val=","/>
  <w14:docId w14:val="7867F254"/>
  <w15:chartTrackingRefBased/>
  <w15:docId w15:val="{85519903-C5F8-4C88-A949-9D8E6092B1AD}"/>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ocDefaults>
    <w:rPrDefault>
      <w:rPr>
        <w:rFonts w:ascii="Calibri" w:eastAsia="Calibri" w:hAnsi="Calibri" w:cs="Times New Roman"/>
        <w:lang w:val="en-GB" w:eastAsia="en-GB" w:bidi="ar-SA"/>
      </w:rPr>
    </w:rPrDefault>
    <w:pPrDefault/>
  </w:docDefaults>
  <w:latentStyles w:defLockedState="0" w:defUIPriority="99" w:defSemiHidden="0" w:defUnhideWhenUsed="0" w:defQFormat="0" w:count="376">
    <w:lsdException w:name="Normal" w:uiPriority="0" w:qFormat="1"/>
    <w:lsdException w:name="heading 1" w:uiPriority="9" w:qFormat="1"/>
    <w:lsdException w:name="heading 2" w:semiHidden="1" w:uiPriority="9" w:unhideWhenUsed="1" w:qFormat="1"/>
    <w:lsdException w:name="heading 3" w:semiHidden="1" w:uiPriority="9" w:unhideWhenUsed="1" w:qFormat="1"/>
    <w:lsdException w:name="heading 4" w:semiHidden="1" w:uiPriority="9" w:unhideWhenUsed="1" w:qFormat="1"/>
    <w:lsdException w:name="heading 5" w:semiHidden="1" w:uiPriority="9" w:unhideWhenUsed="1" w:qFormat="1"/>
    <w:lsdException w:name="heading 6" w:semiHidden="1" w:uiPriority="9" w:unhideWhenUsed="1" w:qFormat="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iPriority="0"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iPriority="0" w:unhideWhenUsed="1"/>
    <w:lsdException w:name="annotation reference" w:semiHidden="1" w:uiPriority="0"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iPriority="0"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uiPriority="22" w:qFormat="1"/>
    <w:lsdException w:name="Emphasis" w:uiPriority="20" w:qFormat="1"/>
    <w:lsdException w:name="Document Map" w:semiHidden="1" w:unhideWhenUsed="1"/>
    <w:lsdException w:name="Plain Text" w:semiHidden="1" w:uiPriority="0"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0"/>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qFormat/>
    <w:rsid w:val="00B91552"/>
    <w:pPr>
      <w:spacing w:after="160" w:line="259" w:lineRule="auto"/>
    </w:pPr>
    <w:rPr>
      <w:sz w:val="22"/>
      <w:szCs w:val="22"/>
      <w:lang w:eastAsia="en-US"/>
    </w:rPr>
  </w:style>
  <w:style w:type="paragraph" w:styleId="Heading1">
    <w:name w:val="heading 1"/>
    <w:basedOn w:val="Normal"/>
    <w:next w:val="Normal"/>
    <w:link w:val="Heading1Char"/>
    <w:uiPriority w:val="9"/>
    <w:qFormat/>
    <w:rsid w:val="00B325E5"/>
    <w:pPr>
      <w:keepNext/>
      <w:keepLines/>
      <w:spacing w:before="240" w:after="0"/>
      <w:outlineLvl w:val="0"/>
    </w:pPr>
    <w:rPr>
      <w:rFonts w:ascii="Arial" w:eastAsia="Times New Roman" w:hAnsi="Arial" w:cs="Arial"/>
      <w:b/>
      <w:bCs/>
      <w:color w:val="0062AE"/>
      <w:sz w:val="44"/>
      <w:szCs w:val="44"/>
      <w:lang w:val="en-US"/>
    </w:rPr>
  </w:style>
  <w:style w:type="paragraph" w:styleId="Heading2">
    <w:name w:val="heading 2"/>
    <w:basedOn w:val="Normal"/>
    <w:next w:val="Normal"/>
    <w:link w:val="Heading2Char"/>
    <w:uiPriority w:val="9"/>
    <w:unhideWhenUsed/>
    <w:qFormat/>
    <w:rsid w:val="00B325E5"/>
    <w:pPr>
      <w:spacing w:after="0" w:line="240" w:lineRule="auto"/>
      <w:outlineLvl w:val="1"/>
    </w:pPr>
    <w:rPr>
      <w:rFonts w:ascii="Arial" w:eastAsia="Times New Roman" w:hAnsi="Arial" w:cs="Arial"/>
      <w:b/>
      <w:bCs/>
      <w:color w:val="319B31"/>
      <w:sz w:val="32"/>
      <w:szCs w:val="32"/>
      <w:lang w:eastAsia="en-GB"/>
    </w:rPr>
  </w:style>
  <w:style w:type="paragraph" w:styleId="Heading3">
    <w:name w:val="heading 3"/>
    <w:basedOn w:val="Normal"/>
    <w:next w:val="Normal"/>
    <w:link w:val="Heading3Char"/>
    <w:uiPriority w:val="9"/>
    <w:semiHidden/>
    <w:unhideWhenUsed/>
    <w:qFormat/>
    <w:rsid w:val="006C163A"/>
    <w:pPr>
      <w:keepNext/>
      <w:spacing w:before="240" w:after="60"/>
      <w:outlineLvl w:val="2"/>
    </w:pPr>
    <w:rPr>
      <w:rFonts w:ascii="Calibri Light" w:eastAsia="Times New Roman" w:hAnsi="Calibri Light"/>
      <w:b/>
      <w:bCs/>
      <w:sz w:val="26"/>
      <w:szCs w:val="26"/>
    </w:rPr>
  </w:style>
  <w:style w:type="paragraph" w:styleId="Heading4">
    <w:name w:val="heading 4"/>
    <w:basedOn w:val="Normal"/>
    <w:next w:val="Normal"/>
    <w:link w:val="Heading4Char"/>
    <w:uiPriority w:val="9"/>
    <w:semiHidden/>
    <w:unhideWhenUsed/>
    <w:qFormat/>
    <w:rsid w:val="00FA2E71"/>
    <w:pPr>
      <w:keepNext/>
      <w:keepLines/>
      <w:spacing w:before="40" w:after="0"/>
      <w:outlineLvl w:val="3"/>
    </w:pPr>
    <w:rPr>
      <w:rFonts w:ascii="Calibri Light" w:eastAsia="Times New Roman" w:hAnsi="Calibri Light"/>
      <w:i/>
      <w:iCs/>
      <w:color w:val="2F5496"/>
    </w:rPr>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paragraph" w:styleId="TOC1">
    <w:name w:val="toc 1"/>
    <w:basedOn w:val="Normal"/>
    <w:next w:val="Normal"/>
    <w:autoRedefine/>
    <w:uiPriority w:val="39"/>
    <w:unhideWhenUsed/>
    <w:rsid w:val="003A2F6C"/>
    <w:pPr>
      <w:tabs>
        <w:tab w:val="right" w:leader="dot" w:pos="8613"/>
      </w:tabs>
      <w:spacing w:after="100"/>
      <w:ind w:left="284"/>
    </w:pPr>
    <w:rPr>
      <w:rFonts w:ascii="Arial" w:hAnsi="Arial" w:cs="Arial"/>
      <w:noProof/>
      <w:sz w:val="24"/>
      <w:szCs w:val="24"/>
      <w:lang w:eastAsia="en-GB"/>
    </w:rPr>
  </w:style>
  <w:style w:type="paragraph" w:styleId="TOC2">
    <w:name w:val="toc 2"/>
    <w:basedOn w:val="Normal"/>
    <w:next w:val="Normal"/>
    <w:link w:val="TOC2Char"/>
    <w:autoRedefine/>
    <w:uiPriority w:val="39"/>
    <w:unhideWhenUsed/>
    <w:rsid w:val="003A5BF9"/>
    <w:pPr>
      <w:tabs>
        <w:tab w:val="right" w:leader="dot" w:pos="8613"/>
      </w:tabs>
      <w:spacing w:after="100"/>
      <w:ind w:left="220"/>
    </w:pPr>
    <w:rPr>
      <w:rFonts w:ascii="Arial" w:hAnsi="Arial" w:cs="Arial"/>
      <w:noProof/>
    </w:rPr>
  </w:style>
  <w:style w:type="character" w:styleId="Hyperlink">
    <w:name w:val="Hyperlink"/>
    <w:uiPriority w:val="99"/>
    <w:unhideWhenUsed/>
    <w:rsid w:val="004B01D6"/>
    <w:rPr>
      <w:color w:val="0563C1"/>
      <w:u w:val="single"/>
    </w:rPr>
  </w:style>
  <w:style w:type="paragraph" w:styleId="Header">
    <w:name w:val="header"/>
    <w:basedOn w:val="Normal"/>
    <w:link w:val="HeaderChar"/>
    <w:uiPriority w:val="99"/>
    <w:unhideWhenUsed/>
    <w:rsid w:val="004B01D6"/>
    <w:pPr>
      <w:tabs>
        <w:tab w:val="center" w:pos="4513"/>
        <w:tab w:val="right" w:pos="9026"/>
      </w:tabs>
      <w:spacing w:after="0" w:line="240" w:lineRule="auto"/>
    </w:pPr>
  </w:style>
  <w:style w:type="character" w:customStyle="1" w:styleId="HeaderChar">
    <w:name w:val="Header Char"/>
    <w:basedOn w:val="DefaultParagraphFont"/>
    <w:link w:val="Header"/>
    <w:uiPriority w:val="99"/>
    <w:rsid w:val="004B01D6"/>
  </w:style>
  <w:style w:type="paragraph" w:styleId="Footer">
    <w:name w:val="footer"/>
    <w:basedOn w:val="Normal"/>
    <w:link w:val="FooterChar"/>
    <w:uiPriority w:val="99"/>
    <w:unhideWhenUsed/>
    <w:rsid w:val="004B01D6"/>
    <w:pPr>
      <w:tabs>
        <w:tab w:val="center" w:pos="4513"/>
        <w:tab w:val="right" w:pos="9026"/>
      </w:tabs>
      <w:spacing w:after="0" w:line="240" w:lineRule="auto"/>
    </w:pPr>
  </w:style>
  <w:style w:type="character" w:customStyle="1" w:styleId="FooterChar">
    <w:name w:val="Footer Char"/>
    <w:basedOn w:val="DefaultParagraphFont"/>
    <w:link w:val="Footer"/>
    <w:uiPriority w:val="99"/>
    <w:rsid w:val="004B01D6"/>
  </w:style>
  <w:style w:type="character" w:customStyle="1" w:styleId="Heading1Char">
    <w:name w:val="Heading 1 Char"/>
    <w:link w:val="Heading1"/>
    <w:uiPriority w:val="9"/>
    <w:rsid w:val="00B325E5"/>
    <w:rPr>
      <w:rFonts w:ascii="Arial" w:eastAsia="Times New Roman" w:hAnsi="Arial" w:cs="Arial"/>
      <w:b/>
      <w:bCs/>
      <w:color w:val="0062AE"/>
      <w:sz w:val="44"/>
      <w:szCs w:val="44"/>
      <w:lang w:val="en-US"/>
    </w:rPr>
  </w:style>
  <w:style w:type="character" w:customStyle="1" w:styleId="Heading2Char">
    <w:name w:val="Heading 2 Char"/>
    <w:link w:val="Heading2"/>
    <w:uiPriority w:val="9"/>
    <w:rsid w:val="00B325E5"/>
    <w:rPr>
      <w:rFonts w:ascii="Arial" w:eastAsia="Times New Roman" w:hAnsi="Arial" w:cs="Arial"/>
      <w:b/>
      <w:bCs/>
      <w:color w:val="319B31"/>
      <w:sz w:val="32"/>
      <w:szCs w:val="32"/>
      <w:lang w:eastAsia="en-GB"/>
    </w:rPr>
  </w:style>
  <w:style w:type="character" w:customStyle="1" w:styleId="UnresolvedMention1">
    <w:name w:val="Unresolved Mention1"/>
    <w:uiPriority w:val="99"/>
    <w:semiHidden/>
    <w:unhideWhenUsed/>
    <w:rsid w:val="00C161A5"/>
    <w:rPr>
      <w:color w:val="605E5C"/>
      <w:shd w:val="clear" w:color="auto" w:fill="E1DFDD"/>
    </w:rPr>
  </w:style>
  <w:style w:type="paragraph" w:styleId="BalloonText">
    <w:name w:val="Balloon Text"/>
    <w:basedOn w:val="Normal"/>
    <w:link w:val="BalloonTextChar"/>
    <w:uiPriority w:val="99"/>
    <w:semiHidden/>
    <w:unhideWhenUsed/>
    <w:rsid w:val="00F20AA5"/>
    <w:pPr>
      <w:spacing w:after="0" w:line="240" w:lineRule="auto"/>
    </w:pPr>
    <w:rPr>
      <w:rFonts w:ascii="Segoe UI" w:hAnsi="Segoe UI" w:cs="Segoe UI"/>
      <w:sz w:val="18"/>
      <w:szCs w:val="18"/>
    </w:rPr>
  </w:style>
  <w:style w:type="character" w:customStyle="1" w:styleId="BalloonTextChar">
    <w:name w:val="Balloon Text Char"/>
    <w:link w:val="BalloonText"/>
    <w:uiPriority w:val="99"/>
    <w:semiHidden/>
    <w:rsid w:val="00F20AA5"/>
    <w:rPr>
      <w:rFonts w:ascii="Segoe UI" w:hAnsi="Segoe UI" w:cs="Segoe UI"/>
      <w:sz w:val="18"/>
      <w:szCs w:val="18"/>
    </w:rPr>
  </w:style>
  <w:style w:type="paragraph" w:customStyle="1" w:styleId="Default">
    <w:name w:val="Default"/>
    <w:rsid w:val="00F20AA5"/>
    <w:pPr>
      <w:autoSpaceDE w:val="0"/>
      <w:autoSpaceDN w:val="0"/>
      <w:adjustRightInd w:val="0"/>
    </w:pPr>
    <w:rPr>
      <w:rFonts w:ascii="Arial" w:eastAsia="Times New Roman" w:hAnsi="Arial" w:cs="Arial"/>
      <w:color w:val="000000"/>
      <w:sz w:val="24"/>
      <w:szCs w:val="24"/>
    </w:rPr>
  </w:style>
  <w:style w:type="paragraph" w:customStyle="1" w:styleId="CM21">
    <w:name w:val="CM21"/>
    <w:basedOn w:val="Default"/>
    <w:next w:val="Default"/>
    <w:uiPriority w:val="99"/>
    <w:rsid w:val="00F20AA5"/>
    <w:pPr>
      <w:widowControl w:val="0"/>
      <w:spacing w:after="718"/>
    </w:pPr>
    <w:rPr>
      <w:rFonts w:ascii="FBCRRP+Arial-BoldMT" w:hAnsi="FBCRRP+Arial-BoldMT" w:cs="Times New Roman"/>
      <w:color w:val="auto"/>
    </w:rPr>
  </w:style>
  <w:style w:type="paragraph" w:customStyle="1" w:styleId="CM20">
    <w:name w:val="CM20"/>
    <w:basedOn w:val="Default"/>
    <w:next w:val="Default"/>
    <w:uiPriority w:val="99"/>
    <w:rsid w:val="00F20AA5"/>
    <w:pPr>
      <w:widowControl w:val="0"/>
      <w:spacing w:after="240"/>
    </w:pPr>
    <w:rPr>
      <w:rFonts w:ascii="FBCRRP+Arial-BoldMT" w:hAnsi="FBCRRP+Arial-BoldMT" w:cs="Times New Roman"/>
      <w:color w:val="auto"/>
    </w:rPr>
  </w:style>
  <w:style w:type="character" w:styleId="CommentReference">
    <w:name w:val="annotation reference"/>
    <w:rsid w:val="00F20AA5"/>
    <w:rPr>
      <w:sz w:val="16"/>
      <w:szCs w:val="16"/>
    </w:rPr>
  </w:style>
  <w:style w:type="paragraph" w:styleId="CommentText">
    <w:name w:val="annotation text"/>
    <w:basedOn w:val="Normal"/>
    <w:link w:val="CommentTextChar"/>
    <w:uiPriority w:val="99"/>
    <w:rsid w:val="00F20AA5"/>
    <w:pPr>
      <w:spacing w:after="0" w:line="240" w:lineRule="auto"/>
    </w:pPr>
    <w:rPr>
      <w:rFonts w:ascii="Times New Roman" w:eastAsia="Times New Roman" w:hAnsi="Times New Roman"/>
      <w:sz w:val="20"/>
      <w:szCs w:val="20"/>
    </w:rPr>
  </w:style>
  <w:style w:type="character" w:customStyle="1" w:styleId="CommentTextChar">
    <w:name w:val="Comment Text Char"/>
    <w:link w:val="CommentText"/>
    <w:uiPriority w:val="99"/>
    <w:rsid w:val="00F20AA5"/>
    <w:rPr>
      <w:rFonts w:ascii="Times New Roman" w:eastAsia="Times New Roman" w:hAnsi="Times New Roman" w:cs="Times New Roman"/>
      <w:sz w:val="20"/>
      <w:szCs w:val="20"/>
    </w:rPr>
  </w:style>
  <w:style w:type="paragraph" w:customStyle="1" w:styleId="CM2">
    <w:name w:val="CM2"/>
    <w:basedOn w:val="Default"/>
    <w:next w:val="Default"/>
    <w:uiPriority w:val="99"/>
    <w:rsid w:val="00F20AA5"/>
    <w:pPr>
      <w:widowControl w:val="0"/>
      <w:spacing w:line="253" w:lineRule="atLeast"/>
    </w:pPr>
    <w:rPr>
      <w:rFonts w:ascii="FBCRRP+Arial-BoldMT" w:hAnsi="FBCRRP+Arial-BoldMT" w:cs="Times New Roman"/>
      <w:color w:val="auto"/>
    </w:rPr>
  </w:style>
  <w:style w:type="paragraph" w:styleId="ListParagraph">
    <w:name w:val="List Paragraph"/>
    <w:basedOn w:val="Normal"/>
    <w:uiPriority w:val="34"/>
    <w:qFormat/>
    <w:rsid w:val="00F20AA5"/>
    <w:pPr>
      <w:ind w:left="720"/>
      <w:contextualSpacing/>
    </w:pPr>
  </w:style>
  <w:style w:type="character" w:customStyle="1" w:styleId="TextChar">
    <w:name w:val="Text Char"/>
    <w:link w:val="Text"/>
    <w:rsid w:val="00A044B1"/>
    <w:rPr>
      <w:rFonts w:ascii="Arial" w:hAnsi="Arial"/>
    </w:rPr>
  </w:style>
  <w:style w:type="paragraph" w:customStyle="1" w:styleId="Text">
    <w:name w:val="Text"/>
    <w:link w:val="TextChar"/>
    <w:rsid w:val="00A044B1"/>
    <w:pPr>
      <w:spacing w:after="240"/>
    </w:pPr>
    <w:rPr>
      <w:rFonts w:ascii="Arial" w:hAnsi="Arial"/>
      <w:sz w:val="22"/>
      <w:szCs w:val="22"/>
      <w:lang w:eastAsia="en-US"/>
    </w:rPr>
  </w:style>
  <w:style w:type="paragraph" w:customStyle="1" w:styleId="Bulletundertext">
    <w:name w:val="Bullet (under text)"/>
    <w:rsid w:val="00857509"/>
    <w:pPr>
      <w:numPr>
        <w:numId w:val="3"/>
      </w:numPr>
      <w:spacing w:after="240"/>
    </w:pPr>
    <w:rPr>
      <w:rFonts w:ascii="Arial" w:eastAsia="Times New Roman" w:hAnsi="Arial"/>
      <w:sz w:val="22"/>
    </w:rPr>
  </w:style>
  <w:style w:type="paragraph" w:styleId="CommentSubject">
    <w:name w:val="annotation subject"/>
    <w:basedOn w:val="CommentText"/>
    <w:next w:val="CommentText"/>
    <w:link w:val="CommentSubjectChar"/>
    <w:uiPriority w:val="99"/>
    <w:semiHidden/>
    <w:unhideWhenUsed/>
    <w:rsid w:val="00F5033E"/>
    <w:pPr>
      <w:spacing w:after="160"/>
    </w:pPr>
    <w:rPr>
      <w:rFonts w:ascii="Calibri" w:eastAsia="Calibri" w:hAnsi="Calibri"/>
      <w:b/>
      <w:bCs/>
    </w:rPr>
  </w:style>
  <w:style w:type="character" w:customStyle="1" w:styleId="CommentSubjectChar">
    <w:name w:val="Comment Subject Char"/>
    <w:link w:val="CommentSubject"/>
    <w:uiPriority w:val="99"/>
    <w:semiHidden/>
    <w:rsid w:val="00F5033E"/>
    <w:rPr>
      <w:rFonts w:ascii="Times New Roman" w:eastAsia="Times New Roman" w:hAnsi="Times New Roman" w:cs="Times New Roman"/>
      <w:b/>
      <w:bCs/>
      <w:sz w:val="20"/>
      <w:szCs w:val="20"/>
    </w:rPr>
  </w:style>
  <w:style w:type="numbering" w:customStyle="1" w:styleId="Style1">
    <w:name w:val="Style1"/>
    <w:uiPriority w:val="99"/>
    <w:rsid w:val="00D61EB5"/>
    <w:pPr>
      <w:numPr>
        <w:numId w:val="4"/>
      </w:numPr>
    </w:pPr>
  </w:style>
  <w:style w:type="numbering" w:customStyle="1" w:styleId="Style2">
    <w:name w:val="Style2"/>
    <w:uiPriority w:val="99"/>
    <w:rsid w:val="00D61EB5"/>
    <w:pPr>
      <w:numPr>
        <w:numId w:val="5"/>
      </w:numPr>
    </w:pPr>
  </w:style>
  <w:style w:type="numbering" w:customStyle="1" w:styleId="Style3">
    <w:name w:val="Style3"/>
    <w:uiPriority w:val="99"/>
    <w:rsid w:val="009B3DDF"/>
    <w:pPr>
      <w:numPr>
        <w:numId w:val="6"/>
      </w:numPr>
    </w:pPr>
  </w:style>
  <w:style w:type="numbering" w:customStyle="1" w:styleId="Style4">
    <w:name w:val="Style4"/>
    <w:uiPriority w:val="99"/>
    <w:rsid w:val="009B3DDF"/>
    <w:pPr>
      <w:numPr>
        <w:numId w:val="7"/>
      </w:numPr>
    </w:pPr>
  </w:style>
  <w:style w:type="paragraph" w:styleId="PlainText">
    <w:name w:val="Plain Text"/>
    <w:basedOn w:val="Normal"/>
    <w:link w:val="PlainTextChar"/>
    <w:rsid w:val="00DF5D9D"/>
    <w:pPr>
      <w:spacing w:after="0" w:line="240" w:lineRule="auto"/>
    </w:pPr>
    <w:rPr>
      <w:rFonts w:ascii="Consolas" w:eastAsia="Times New Roman" w:hAnsi="Consolas" w:cs="Consolas"/>
      <w:sz w:val="21"/>
      <w:szCs w:val="21"/>
      <w:lang w:eastAsia="en-GB"/>
    </w:rPr>
  </w:style>
  <w:style w:type="character" w:customStyle="1" w:styleId="PlainTextChar">
    <w:name w:val="Plain Text Char"/>
    <w:link w:val="PlainText"/>
    <w:rsid w:val="00DF5D9D"/>
    <w:rPr>
      <w:rFonts w:ascii="Consolas" w:eastAsia="Times New Roman" w:hAnsi="Consolas" w:cs="Consolas"/>
      <w:sz w:val="21"/>
      <w:szCs w:val="21"/>
      <w:lang w:eastAsia="en-GB"/>
    </w:rPr>
  </w:style>
  <w:style w:type="character" w:styleId="UnresolvedMention">
    <w:name w:val="Unresolved Mention"/>
    <w:uiPriority w:val="99"/>
    <w:semiHidden/>
    <w:unhideWhenUsed/>
    <w:rsid w:val="00F0103C"/>
    <w:rPr>
      <w:color w:val="605E5C"/>
      <w:shd w:val="clear" w:color="auto" w:fill="E1DFDD"/>
    </w:rPr>
  </w:style>
  <w:style w:type="paragraph" w:styleId="NormalWeb">
    <w:name w:val="Normal (Web)"/>
    <w:basedOn w:val="Normal"/>
    <w:uiPriority w:val="99"/>
    <w:unhideWhenUsed/>
    <w:rsid w:val="00DB496C"/>
    <w:pPr>
      <w:spacing w:after="100" w:afterAutospacing="1" w:line="240" w:lineRule="auto"/>
    </w:pPr>
    <w:rPr>
      <w:rFonts w:ascii="Times New Roman" w:eastAsia="Times New Roman" w:hAnsi="Times New Roman"/>
      <w:sz w:val="24"/>
      <w:szCs w:val="24"/>
      <w:lang w:eastAsia="en-GB"/>
    </w:rPr>
  </w:style>
  <w:style w:type="paragraph" w:styleId="BodyText2">
    <w:name w:val="Body Text 2"/>
    <w:basedOn w:val="Normal"/>
    <w:link w:val="BodyText2Char"/>
    <w:semiHidden/>
    <w:unhideWhenUsed/>
    <w:rsid w:val="00DB496C"/>
    <w:pPr>
      <w:spacing w:after="120" w:line="480" w:lineRule="auto"/>
    </w:pPr>
    <w:rPr>
      <w:rFonts w:ascii="Times New Roman" w:eastAsia="Times New Roman" w:hAnsi="Times New Roman"/>
      <w:sz w:val="24"/>
      <w:szCs w:val="24"/>
    </w:rPr>
  </w:style>
  <w:style w:type="character" w:customStyle="1" w:styleId="BodyText2Char">
    <w:name w:val="Body Text 2 Char"/>
    <w:link w:val="BodyText2"/>
    <w:semiHidden/>
    <w:rsid w:val="00DB496C"/>
    <w:rPr>
      <w:rFonts w:ascii="Times New Roman" w:eastAsia="Times New Roman" w:hAnsi="Times New Roman" w:cs="Times New Roman"/>
      <w:sz w:val="24"/>
      <w:szCs w:val="24"/>
    </w:rPr>
  </w:style>
  <w:style w:type="paragraph" w:customStyle="1" w:styleId="story2">
    <w:name w:val="story2"/>
    <w:basedOn w:val="Normal"/>
    <w:rsid w:val="00DB496C"/>
    <w:pPr>
      <w:spacing w:before="100" w:beforeAutospacing="1" w:after="100" w:afterAutospacing="1" w:line="240" w:lineRule="auto"/>
    </w:pPr>
    <w:rPr>
      <w:rFonts w:ascii="Verdana" w:eastAsia="Times New Roman" w:hAnsi="Verdana"/>
      <w:color w:val="000000"/>
      <w:sz w:val="26"/>
      <w:szCs w:val="26"/>
      <w:lang w:eastAsia="en-GB"/>
    </w:rPr>
  </w:style>
  <w:style w:type="character" w:customStyle="1" w:styleId="Heading4Char">
    <w:name w:val="Heading 4 Char"/>
    <w:link w:val="Heading4"/>
    <w:uiPriority w:val="9"/>
    <w:semiHidden/>
    <w:rsid w:val="00FA2E71"/>
    <w:rPr>
      <w:rFonts w:ascii="Calibri Light" w:eastAsia="Times New Roman" w:hAnsi="Calibri Light" w:cs="Times New Roman"/>
      <w:i/>
      <w:iCs/>
      <w:color w:val="2F5496"/>
    </w:rPr>
  </w:style>
  <w:style w:type="character" w:customStyle="1" w:styleId="Heading3Char">
    <w:name w:val="Heading 3 Char"/>
    <w:link w:val="Heading3"/>
    <w:uiPriority w:val="9"/>
    <w:semiHidden/>
    <w:rsid w:val="006C163A"/>
    <w:rPr>
      <w:rFonts w:ascii="Calibri Light" w:eastAsia="Times New Roman" w:hAnsi="Calibri Light" w:cs="Times New Roman"/>
      <w:b/>
      <w:bCs/>
      <w:sz w:val="26"/>
      <w:szCs w:val="26"/>
      <w:lang w:eastAsia="en-US"/>
    </w:rPr>
  </w:style>
  <w:style w:type="paragraph" w:styleId="Revision">
    <w:name w:val="Revision"/>
    <w:hidden/>
    <w:uiPriority w:val="99"/>
    <w:semiHidden/>
    <w:rsid w:val="00CD0496"/>
    <w:rPr>
      <w:sz w:val="22"/>
      <w:szCs w:val="22"/>
      <w:lang w:eastAsia="en-US"/>
    </w:rPr>
  </w:style>
  <w:style w:type="table" w:styleId="TableGrid">
    <w:name w:val="Table Grid"/>
    <w:basedOn w:val="TableNormal"/>
    <w:rsid w:val="002C50EE"/>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paragraph" w:styleId="TOCHeading">
    <w:name w:val="TOC Heading"/>
    <w:basedOn w:val="Heading1"/>
    <w:next w:val="Normal"/>
    <w:uiPriority w:val="39"/>
    <w:unhideWhenUsed/>
    <w:qFormat/>
    <w:rsid w:val="008E46BA"/>
    <w:pPr>
      <w:outlineLvl w:val="9"/>
    </w:pPr>
    <w:rPr>
      <w:rFonts w:asciiTheme="majorHAnsi" w:eastAsiaTheme="majorEastAsia" w:hAnsiTheme="majorHAnsi" w:cstheme="majorBidi"/>
      <w:b w:val="0"/>
      <w:bCs w:val="0"/>
      <w:color w:val="374C80" w:themeColor="accent1" w:themeShade="BF"/>
      <w:sz w:val="32"/>
      <w:szCs w:val="32"/>
    </w:rPr>
  </w:style>
  <w:style w:type="character" w:customStyle="1" w:styleId="TOC2Char">
    <w:name w:val="TOC 2 Char"/>
    <w:basedOn w:val="DefaultParagraphFont"/>
    <w:link w:val="TOC2"/>
    <w:uiPriority w:val="39"/>
    <w:rsid w:val="003A5BF9"/>
    <w:rPr>
      <w:rFonts w:ascii="Arial" w:hAnsi="Arial" w:cs="Arial"/>
      <w:noProof/>
      <w:sz w:val="22"/>
      <w:szCs w:val="22"/>
      <w:lang w:eastAsia="en-US"/>
    </w:rPr>
  </w:style>
  <w:style w:type="paragraph" w:styleId="BodyTextIndent">
    <w:name w:val="Body Text Indent"/>
    <w:basedOn w:val="Normal"/>
    <w:link w:val="BodyTextIndentChar"/>
    <w:uiPriority w:val="99"/>
    <w:semiHidden/>
    <w:unhideWhenUsed/>
    <w:rsid w:val="00CA70E5"/>
    <w:pPr>
      <w:spacing w:after="120"/>
      <w:ind w:left="283"/>
    </w:pPr>
  </w:style>
  <w:style w:type="character" w:customStyle="1" w:styleId="BodyTextIndentChar">
    <w:name w:val="Body Text Indent Char"/>
    <w:basedOn w:val="DefaultParagraphFont"/>
    <w:link w:val="BodyTextIndent"/>
    <w:uiPriority w:val="99"/>
    <w:semiHidden/>
    <w:rsid w:val="00CA70E5"/>
    <w:rPr>
      <w:sz w:val="22"/>
      <w:szCs w:val="22"/>
      <w:lang w:eastAsia="en-US"/>
    </w:rPr>
  </w:style>
  <w:style w:type="paragraph" w:customStyle="1" w:styleId="TableText">
    <w:name w:val="TableText"/>
    <w:basedOn w:val="Normal"/>
    <w:rsid w:val="00CA70E5"/>
    <w:pPr>
      <w:spacing w:after="0" w:line="280" w:lineRule="exact"/>
    </w:pPr>
    <w:rPr>
      <w:rFonts w:ascii="Times New Roman" w:eastAsia="Times New Roman" w:hAnsi="Times New Roman"/>
      <w:szCs w:val="24"/>
    </w:rPr>
  </w:style>
  <w:style w:type="paragraph" w:styleId="BodyText">
    <w:name w:val="Body Text"/>
    <w:basedOn w:val="Normal"/>
    <w:link w:val="BodyTextChar"/>
    <w:uiPriority w:val="99"/>
    <w:unhideWhenUsed/>
    <w:rsid w:val="003C43CC"/>
    <w:pPr>
      <w:spacing w:after="120"/>
    </w:pPr>
  </w:style>
  <w:style w:type="character" w:customStyle="1" w:styleId="BodyTextChar">
    <w:name w:val="Body Text Char"/>
    <w:basedOn w:val="DefaultParagraphFont"/>
    <w:link w:val="BodyText"/>
    <w:uiPriority w:val="99"/>
    <w:rsid w:val="003C43CC"/>
    <w:rPr>
      <w:sz w:val="22"/>
      <w:szCs w:val="22"/>
      <w:lang w:eastAsia="en-US"/>
    </w:rPr>
  </w:style>
  <w:style w:type="character" w:styleId="FootnoteReference">
    <w:name w:val="footnote reference"/>
    <w:semiHidden/>
    <w:rsid w:val="003C43CC"/>
    <w:rPr>
      <w:vertAlign w:val="superscript"/>
    </w:rPr>
  </w:style>
  <w:style w:type="paragraph" w:styleId="FootnoteText">
    <w:name w:val="footnote text"/>
    <w:basedOn w:val="Normal"/>
    <w:link w:val="FootnoteTextChar"/>
    <w:semiHidden/>
    <w:rsid w:val="003C43CC"/>
    <w:pPr>
      <w:spacing w:after="0" w:line="240" w:lineRule="auto"/>
    </w:pPr>
    <w:rPr>
      <w:rFonts w:ascii="Times New Roman" w:eastAsia="Times New Roman" w:hAnsi="Times New Roman"/>
      <w:sz w:val="20"/>
      <w:szCs w:val="20"/>
      <w:lang w:eastAsia="en-GB"/>
    </w:rPr>
  </w:style>
  <w:style w:type="character" w:customStyle="1" w:styleId="FootnoteTextChar">
    <w:name w:val="Footnote Text Char"/>
    <w:basedOn w:val="DefaultParagraphFont"/>
    <w:link w:val="FootnoteText"/>
    <w:semiHidden/>
    <w:rsid w:val="003C43CC"/>
    <w:rPr>
      <w:rFonts w:ascii="Times New Roman" w:eastAsia="Times New Roman" w:hAnsi="Times New Roman"/>
    </w:rPr>
  </w:style>
  <w:style w:type="character" w:styleId="PlaceholderText">
    <w:name w:val="Placeholder Text"/>
    <w:basedOn w:val="DefaultParagraphFont"/>
    <w:uiPriority w:val="99"/>
    <w:semiHidden/>
    <w:rsid w:val="009722A4"/>
    <w:rPr>
      <w:color w:val="808080"/>
    </w:rPr>
  </w:style>
  <w:style w:type="paragraph" w:customStyle="1" w:styleId="NumberList">
    <w:name w:val="(Number) List"/>
    <w:basedOn w:val="Normal"/>
    <w:link w:val="NumberListChar"/>
    <w:qFormat/>
    <w:rsid w:val="00DE37BD"/>
    <w:pPr>
      <w:numPr>
        <w:numId w:val="8"/>
      </w:numPr>
      <w:spacing w:line="240" w:lineRule="auto"/>
      <w:contextualSpacing/>
    </w:pPr>
    <w:rPr>
      <w:rFonts w:eastAsiaTheme="minorHAnsi" w:cstheme="minorBidi"/>
      <w:lang w:eastAsia="en-GB"/>
    </w:rPr>
  </w:style>
  <w:style w:type="character" w:customStyle="1" w:styleId="NumberListChar">
    <w:name w:val="(Number) List Char"/>
    <w:basedOn w:val="DefaultParagraphFont"/>
    <w:link w:val="NumberList"/>
    <w:rsid w:val="00DE37BD"/>
    <w:rPr>
      <w:rFonts w:eastAsiaTheme="minorHAnsi" w:cstheme="minorBidi"/>
      <w:sz w:val="22"/>
      <w:szCs w:val="22"/>
    </w:rPr>
  </w:style>
  <w:style w:type="paragraph" w:customStyle="1" w:styleId="xmsonormal">
    <w:name w:val="x_msonormal"/>
    <w:basedOn w:val="Normal"/>
    <w:rsid w:val="008A3195"/>
    <w:pPr>
      <w:spacing w:after="0" w:line="240" w:lineRule="auto"/>
    </w:pPr>
    <w:rPr>
      <w:rFonts w:eastAsiaTheme="minorHAnsi" w:cs="Calibri"/>
      <w:lang w:eastAsia="en-GB"/>
    </w:rPr>
  </w:style>
  <w:style w:type="character" w:styleId="Strong">
    <w:name w:val="Strong"/>
    <w:basedOn w:val="DefaultParagraphFont"/>
    <w:uiPriority w:val="22"/>
    <w:qFormat/>
    <w:rsid w:val="00A15187"/>
    <w:rPr>
      <w:b/>
      <w:bCs/>
    </w:rPr>
  </w:style>
  <w:style w:type="character" w:customStyle="1" w:styleId="glossarylink">
    <w:name w:val="glossarylink"/>
    <w:basedOn w:val="DefaultParagraphFont"/>
    <w:rsid w:val="00A15187"/>
  </w:style>
  <w:style w:type="character" w:styleId="Emphasis">
    <w:name w:val="Emphasis"/>
    <w:basedOn w:val="DefaultParagraphFont"/>
    <w:uiPriority w:val="20"/>
    <w:qFormat/>
    <w:rsid w:val="00A15187"/>
    <w:rPr>
      <w:i/>
      <w:iCs/>
    </w:rPr>
  </w:style>
  <w:style w:type="table" w:styleId="GridTable4-Accent2">
    <w:name w:val="Grid Table 4 Accent 2"/>
    <w:basedOn w:val="TableNormal"/>
    <w:uiPriority w:val="49"/>
    <w:rsid w:val="00D13F3B"/>
    <w:tblPr>
      <w:tblStyleRowBandSize w:val="1"/>
      <w:tblStyleColBandSize w:val="1"/>
      <w:tblBorders>
        <w:top w:val="single" w:sz="4" w:space="0" w:color="A0C3E3" w:themeColor="accent2" w:themeTint="99"/>
        <w:left w:val="single" w:sz="4" w:space="0" w:color="A0C3E3" w:themeColor="accent2" w:themeTint="99"/>
        <w:bottom w:val="single" w:sz="4" w:space="0" w:color="A0C3E3" w:themeColor="accent2" w:themeTint="99"/>
        <w:right w:val="single" w:sz="4" w:space="0" w:color="A0C3E3" w:themeColor="accent2" w:themeTint="99"/>
        <w:insideH w:val="single" w:sz="4" w:space="0" w:color="A0C3E3" w:themeColor="accent2" w:themeTint="99"/>
        <w:insideV w:val="single" w:sz="4" w:space="0" w:color="A0C3E3" w:themeColor="accent2" w:themeTint="99"/>
      </w:tblBorders>
    </w:tblPr>
    <w:tblStylePr w:type="firstRow">
      <w:rPr>
        <w:b/>
        <w:bCs/>
        <w:color w:val="FFFFFF" w:themeColor="background1"/>
      </w:rPr>
      <w:tblPr/>
      <w:tcPr>
        <w:tcBorders>
          <w:top w:val="single" w:sz="4" w:space="0" w:color="629DD1" w:themeColor="accent2"/>
          <w:left w:val="single" w:sz="4" w:space="0" w:color="629DD1" w:themeColor="accent2"/>
          <w:bottom w:val="single" w:sz="4" w:space="0" w:color="629DD1" w:themeColor="accent2"/>
          <w:right w:val="single" w:sz="4" w:space="0" w:color="629DD1" w:themeColor="accent2"/>
          <w:insideH w:val="nil"/>
          <w:insideV w:val="nil"/>
        </w:tcBorders>
        <w:shd w:val="clear" w:color="auto" w:fill="629DD1" w:themeFill="accent2"/>
      </w:tcPr>
    </w:tblStylePr>
    <w:tblStylePr w:type="lastRow">
      <w:rPr>
        <w:b/>
        <w:bCs/>
      </w:rPr>
      <w:tblPr/>
      <w:tcPr>
        <w:tcBorders>
          <w:top w:val="double" w:sz="4" w:space="0" w:color="629DD1" w:themeColor="accent2"/>
        </w:tcBorders>
      </w:tcPr>
    </w:tblStylePr>
    <w:tblStylePr w:type="firstCol">
      <w:rPr>
        <w:b/>
        <w:bCs/>
      </w:rPr>
    </w:tblStylePr>
    <w:tblStylePr w:type="lastCol">
      <w:rPr>
        <w:b/>
        <w:bCs/>
      </w:rPr>
    </w:tblStylePr>
    <w:tblStylePr w:type="band1Vert">
      <w:tblPr/>
      <w:tcPr>
        <w:shd w:val="clear" w:color="auto" w:fill="DFEBF5" w:themeFill="accent2" w:themeFillTint="33"/>
      </w:tcPr>
    </w:tblStylePr>
    <w:tblStylePr w:type="band1Horz">
      <w:tblPr/>
      <w:tcPr>
        <w:shd w:val="clear" w:color="auto" w:fill="DFEBF5" w:themeFill="accent2" w:themeFillTint="33"/>
      </w:tcPr>
    </w:tblStylePr>
  </w:style>
  <w:style w:type="table" w:styleId="GridTable4-Accent5">
    <w:name w:val="Grid Table 4 Accent 5"/>
    <w:basedOn w:val="TableNormal"/>
    <w:uiPriority w:val="49"/>
    <w:rsid w:val="00D13F3B"/>
    <w:tblPr>
      <w:tblStyleRowBandSize w:val="1"/>
      <w:tblStyleColBandSize w:val="1"/>
      <w:tblBorders>
        <w:top w:val="single" w:sz="4" w:space="0" w:color="9BC7CE" w:themeColor="accent5" w:themeTint="99"/>
        <w:left w:val="single" w:sz="4" w:space="0" w:color="9BC7CE" w:themeColor="accent5" w:themeTint="99"/>
        <w:bottom w:val="single" w:sz="4" w:space="0" w:color="9BC7CE" w:themeColor="accent5" w:themeTint="99"/>
        <w:right w:val="single" w:sz="4" w:space="0" w:color="9BC7CE" w:themeColor="accent5" w:themeTint="99"/>
        <w:insideH w:val="single" w:sz="4" w:space="0" w:color="9BC7CE" w:themeColor="accent5" w:themeTint="99"/>
        <w:insideV w:val="single" w:sz="4" w:space="0" w:color="9BC7CE" w:themeColor="accent5" w:themeTint="99"/>
      </w:tblBorders>
    </w:tblPr>
    <w:tblStylePr w:type="firstRow">
      <w:rPr>
        <w:b/>
        <w:bCs/>
        <w:color w:val="FFFFFF" w:themeColor="background1"/>
      </w:rPr>
      <w:tblPr/>
      <w:tcPr>
        <w:tcBorders>
          <w:top w:val="single" w:sz="4" w:space="0" w:color="5AA2AE" w:themeColor="accent5"/>
          <w:left w:val="single" w:sz="4" w:space="0" w:color="5AA2AE" w:themeColor="accent5"/>
          <w:bottom w:val="single" w:sz="4" w:space="0" w:color="5AA2AE" w:themeColor="accent5"/>
          <w:right w:val="single" w:sz="4" w:space="0" w:color="5AA2AE" w:themeColor="accent5"/>
          <w:insideH w:val="nil"/>
          <w:insideV w:val="nil"/>
        </w:tcBorders>
        <w:shd w:val="clear" w:color="auto" w:fill="5AA2AE" w:themeFill="accent5"/>
      </w:tcPr>
    </w:tblStylePr>
    <w:tblStylePr w:type="lastRow">
      <w:rPr>
        <w:b/>
        <w:bCs/>
      </w:rPr>
      <w:tblPr/>
      <w:tcPr>
        <w:tcBorders>
          <w:top w:val="double" w:sz="4" w:space="0" w:color="5AA2AE" w:themeColor="accent5"/>
        </w:tcBorders>
      </w:tcPr>
    </w:tblStylePr>
    <w:tblStylePr w:type="firstCol">
      <w:rPr>
        <w:b/>
        <w:bCs/>
      </w:rPr>
    </w:tblStylePr>
    <w:tblStylePr w:type="lastCol">
      <w:rPr>
        <w:b/>
        <w:bCs/>
      </w:rPr>
    </w:tblStylePr>
    <w:tblStylePr w:type="band1Vert">
      <w:tblPr/>
      <w:tcPr>
        <w:shd w:val="clear" w:color="auto" w:fill="DDECEE" w:themeFill="accent5" w:themeFillTint="33"/>
      </w:tcPr>
    </w:tblStylePr>
    <w:tblStylePr w:type="band1Horz">
      <w:tblPr/>
      <w:tcPr>
        <w:shd w:val="clear" w:color="auto" w:fill="DDECEE" w:themeFill="accent5" w:themeFillTint="33"/>
      </w:tcPr>
    </w:tblStylePr>
  </w:style>
  <w:style w:type="paragraph" w:customStyle="1" w:styleId="pf0">
    <w:name w:val="pf0"/>
    <w:basedOn w:val="Normal"/>
    <w:rsid w:val="00705F84"/>
    <w:pPr>
      <w:spacing w:before="100" w:beforeAutospacing="1" w:after="100" w:afterAutospacing="1" w:line="240" w:lineRule="auto"/>
    </w:pPr>
    <w:rPr>
      <w:rFonts w:ascii="Times New Roman" w:eastAsia="Times New Roman" w:hAnsi="Times New Roman"/>
      <w:sz w:val="24"/>
      <w:szCs w:val="24"/>
      <w:lang w:eastAsia="en-GB"/>
    </w:rPr>
  </w:style>
  <w:style w:type="character" w:customStyle="1" w:styleId="cf01">
    <w:name w:val="cf01"/>
    <w:basedOn w:val="DefaultParagraphFont"/>
    <w:rsid w:val="00705F84"/>
    <w:rPr>
      <w:rFonts w:ascii="Segoe UI" w:hAnsi="Segoe UI" w:cs="Segoe UI" w:hint="default"/>
      <w:sz w:val="18"/>
      <w:szCs w:val="18"/>
    </w:rPr>
  </w:style>
  <w:style w:type="table" w:styleId="PlainTable1">
    <w:name w:val="Plain Table 1"/>
    <w:basedOn w:val="TableNormal"/>
    <w:uiPriority w:val="41"/>
    <w:rsid w:val="00624DBD"/>
    <w:tblPr>
      <w:tblStyleRowBandSize w:val="1"/>
      <w:tblStyleColBandSize w:val="1"/>
      <w:tblBorders>
        <w:top w:val="single" w:sz="4" w:space="0" w:color="BFBFBF" w:themeColor="background1" w:themeShade="BF"/>
        <w:left w:val="single" w:sz="4" w:space="0" w:color="BFBFBF" w:themeColor="background1" w:themeShade="BF"/>
        <w:bottom w:val="single" w:sz="4" w:space="0" w:color="BFBFBF" w:themeColor="background1" w:themeShade="BF"/>
        <w:right w:val="single" w:sz="4" w:space="0" w:color="BFBFBF" w:themeColor="background1" w:themeShade="BF"/>
        <w:insideH w:val="single" w:sz="4" w:space="0" w:color="BFBFBF" w:themeColor="background1" w:themeShade="BF"/>
        <w:insideV w:val="single" w:sz="4" w:space="0" w:color="BFBFBF" w:themeColor="background1" w:themeShade="BF"/>
      </w:tblBorders>
    </w:tblPr>
    <w:tblStylePr w:type="firstRow">
      <w:rPr>
        <w:b/>
        <w:bCs/>
      </w:rPr>
    </w:tblStylePr>
    <w:tblStylePr w:type="lastRow">
      <w:rPr>
        <w:b/>
        <w:bCs/>
      </w:rPr>
      <w:tblPr/>
      <w:tcPr>
        <w:tcBorders>
          <w:top w:val="double" w:sz="4" w:space="0" w:color="BFBFBF" w:themeColor="background1" w:themeShade="BF"/>
        </w:tcBorders>
      </w:tcPr>
    </w:tblStylePr>
    <w:tblStylePr w:type="firstCol">
      <w:rPr>
        <w:b/>
        <w:bCs/>
      </w:rPr>
    </w:tblStylePr>
    <w:tblStylePr w:type="lastCol">
      <w:rPr>
        <w:b/>
        <w:bCs/>
      </w:rPr>
    </w:tblStylePr>
    <w:tblStylePr w:type="band1Vert">
      <w:tblPr/>
      <w:tcPr>
        <w:shd w:val="clear" w:color="auto" w:fill="F2F2F2" w:themeFill="background1" w:themeFillShade="F2"/>
      </w:tcPr>
    </w:tblStylePr>
    <w:tblStylePr w:type="band1Horz">
      <w:tblPr/>
      <w:tcPr>
        <w:shd w:val="clear" w:color="auto" w:fill="F2F2F2" w:themeFill="background1" w:themeFillShade="F2"/>
      </w:tcPr>
    </w:tblStylePr>
  </w:style>
  <w:style w:type="paragraph" w:styleId="Title">
    <w:name w:val="Title"/>
    <w:basedOn w:val="Normal"/>
    <w:next w:val="Normal"/>
    <w:link w:val="TitleChar"/>
    <w:uiPriority w:val="10"/>
    <w:qFormat/>
    <w:rsid w:val="009F1913"/>
    <w:pPr>
      <w:spacing w:after="0" w:line="240" w:lineRule="auto"/>
      <w:contextualSpacing/>
    </w:pPr>
    <w:rPr>
      <w:rFonts w:asciiTheme="majorHAnsi" w:eastAsiaTheme="majorEastAsia" w:hAnsiTheme="majorHAnsi" w:cstheme="majorBidi"/>
      <w:spacing w:val="-10"/>
      <w:kern w:val="28"/>
      <w:sz w:val="56"/>
      <w:szCs w:val="56"/>
    </w:rPr>
  </w:style>
  <w:style w:type="character" w:customStyle="1" w:styleId="TitleChar">
    <w:name w:val="Title Char"/>
    <w:basedOn w:val="DefaultParagraphFont"/>
    <w:link w:val="Title"/>
    <w:uiPriority w:val="10"/>
    <w:rsid w:val="009F1913"/>
    <w:rPr>
      <w:rFonts w:asciiTheme="majorHAnsi" w:eastAsiaTheme="majorEastAsia" w:hAnsiTheme="majorHAnsi" w:cstheme="majorBidi"/>
      <w:spacing w:val="-10"/>
      <w:kern w:val="28"/>
      <w:sz w:val="56"/>
      <w:szCs w:val="56"/>
      <w:lang w:eastAsia="en-US"/>
    </w:rPr>
  </w:style>
  <w:style w:type="paragraph" w:customStyle="1" w:styleId="paragraph">
    <w:name w:val="paragraph"/>
    <w:basedOn w:val="Normal"/>
    <w:rsid w:val="00AB5FD1"/>
    <w:pPr>
      <w:spacing w:before="100" w:beforeAutospacing="1" w:after="100" w:afterAutospacing="1" w:line="240" w:lineRule="auto"/>
    </w:pPr>
    <w:rPr>
      <w:rFonts w:ascii="Times New Roman" w:eastAsia="Times New Roman" w:hAnsi="Times New Roman"/>
      <w:sz w:val="24"/>
      <w:szCs w:val="24"/>
      <w:lang w:eastAsia="en-GB"/>
    </w:rPr>
  </w:style>
  <w:style w:type="character" w:customStyle="1" w:styleId="normaltextrun">
    <w:name w:val="normaltextrun"/>
    <w:basedOn w:val="DefaultParagraphFont"/>
    <w:rsid w:val="00AB5FD1"/>
  </w:style>
  <w:style w:type="character" w:styleId="Mention">
    <w:name w:val="Mention"/>
    <w:basedOn w:val="DefaultParagraphFont"/>
    <w:uiPriority w:val="99"/>
    <w:unhideWhenUsed/>
    <w:rsid w:val="001371A4"/>
    <w:rPr>
      <w:color w:val="2B579A"/>
      <w:shd w:val="clear" w:color="auto" w:fill="E1DFDD"/>
    </w:rPr>
  </w:style>
  <w:style w:type="table" w:styleId="GridTable5Dark-Accent4">
    <w:name w:val="Grid Table 5 Dark Accent 4"/>
    <w:basedOn w:val="TableNormal"/>
    <w:uiPriority w:val="50"/>
    <w:rsid w:val="00814E49"/>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E5E8ED" w:themeFill="accent4"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7F8FA9" w:themeFill="accent4"/>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7F8FA9" w:themeFill="accent4"/>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7F8FA9" w:themeFill="accent4"/>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7F8FA9" w:themeFill="accent4"/>
      </w:tcPr>
    </w:tblStylePr>
    <w:tblStylePr w:type="band1Vert">
      <w:tblPr/>
      <w:tcPr>
        <w:shd w:val="clear" w:color="auto" w:fill="CBD2DC" w:themeFill="accent4" w:themeFillTint="66"/>
      </w:tcPr>
    </w:tblStylePr>
    <w:tblStylePr w:type="band1Horz">
      <w:tblPr/>
      <w:tcPr>
        <w:shd w:val="clear" w:color="auto" w:fill="CBD2DC" w:themeFill="accent4" w:themeFillTint="66"/>
      </w:tcPr>
    </w:tblStylePr>
  </w:style>
  <w:style w:type="table" w:styleId="GridTable5Dark-Accent1">
    <w:name w:val="Grid Table 5 Dark Accent 1"/>
    <w:basedOn w:val="TableNormal"/>
    <w:uiPriority w:val="50"/>
    <w:rsid w:val="00814E49"/>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D9DFEF" w:themeFill="accent1"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4A66AC" w:themeFill="accent1"/>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4A66AC" w:themeFill="accent1"/>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4A66AC" w:themeFill="accent1"/>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4A66AC" w:themeFill="accent1"/>
      </w:tcPr>
    </w:tblStylePr>
    <w:tblStylePr w:type="band1Vert">
      <w:tblPr/>
      <w:tcPr>
        <w:shd w:val="clear" w:color="auto" w:fill="B5C0DF" w:themeFill="accent1" w:themeFillTint="66"/>
      </w:tcPr>
    </w:tblStylePr>
    <w:tblStylePr w:type="band1Horz">
      <w:tblPr/>
      <w:tcPr>
        <w:shd w:val="clear" w:color="auto" w:fill="B5C0DF" w:themeFill="accent1" w:themeFillTint="66"/>
      </w:tcPr>
    </w:tblStylePr>
  </w:style>
  <w:style w:type="table" w:styleId="GridTable7Colorful-Accent3">
    <w:name w:val="Grid Table 7 Colorful Accent 3"/>
    <w:basedOn w:val="TableNormal"/>
    <w:uiPriority w:val="52"/>
    <w:rsid w:val="00814E49"/>
    <w:rPr>
      <w:color w:val="1E5E9F" w:themeColor="accent3" w:themeShade="BF"/>
    </w:rPr>
    <w:tblPr>
      <w:tblStyleRowBandSize w:val="1"/>
      <w:tblStyleColBandSize w:val="1"/>
      <w:tblBorders>
        <w:top w:val="single" w:sz="4" w:space="0" w:color="7EB1E6" w:themeColor="accent3" w:themeTint="99"/>
        <w:left w:val="single" w:sz="4" w:space="0" w:color="7EB1E6" w:themeColor="accent3" w:themeTint="99"/>
        <w:bottom w:val="single" w:sz="4" w:space="0" w:color="7EB1E6" w:themeColor="accent3" w:themeTint="99"/>
        <w:right w:val="single" w:sz="4" w:space="0" w:color="7EB1E6" w:themeColor="accent3" w:themeTint="99"/>
        <w:insideH w:val="single" w:sz="4" w:space="0" w:color="7EB1E6" w:themeColor="accent3" w:themeTint="99"/>
        <w:insideV w:val="single" w:sz="4" w:space="0" w:color="7EB1E6" w:themeColor="accent3"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D3E5F6" w:themeFill="accent3" w:themeFillTint="33"/>
      </w:tcPr>
    </w:tblStylePr>
    <w:tblStylePr w:type="band1Horz">
      <w:tblPr/>
      <w:tcPr>
        <w:shd w:val="clear" w:color="auto" w:fill="D3E5F6" w:themeFill="accent3" w:themeFillTint="33"/>
      </w:tcPr>
    </w:tblStylePr>
    <w:tblStylePr w:type="neCell">
      <w:tblPr/>
      <w:tcPr>
        <w:tcBorders>
          <w:bottom w:val="single" w:sz="4" w:space="0" w:color="7EB1E6" w:themeColor="accent3" w:themeTint="99"/>
        </w:tcBorders>
      </w:tcPr>
    </w:tblStylePr>
    <w:tblStylePr w:type="nwCell">
      <w:tblPr/>
      <w:tcPr>
        <w:tcBorders>
          <w:bottom w:val="single" w:sz="4" w:space="0" w:color="7EB1E6" w:themeColor="accent3" w:themeTint="99"/>
        </w:tcBorders>
      </w:tcPr>
    </w:tblStylePr>
    <w:tblStylePr w:type="seCell">
      <w:tblPr/>
      <w:tcPr>
        <w:tcBorders>
          <w:top w:val="single" w:sz="4" w:space="0" w:color="7EB1E6" w:themeColor="accent3" w:themeTint="99"/>
        </w:tcBorders>
      </w:tcPr>
    </w:tblStylePr>
    <w:tblStylePr w:type="swCell">
      <w:tblPr/>
      <w:tcPr>
        <w:tcBorders>
          <w:top w:val="single" w:sz="4" w:space="0" w:color="7EB1E6" w:themeColor="accent3" w:themeTint="99"/>
        </w:tcBorders>
      </w:tcPr>
    </w:tblStylePr>
  </w:style>
  <w:style w:type="table" w:styleId="GridTable7Colorful-Accent5">
    <w:name w:val="Grid Table 7 Colorful Accent 5"/>
    <w:basedOn w:val="TableNormal"/>
    <w:uiPriority w:val="52"/>
    <w:rsid w:val="00814E49"/>
    <w:rPr>
      <w:color w:val="417A84" w:themeColor="accent5" w:themeShade="BF"/>
    </w:rPr>
    <w:tblPr>
      <w:tblStyleRowBandSize w:val="1"/>
      <w:tblStyleColBandSize w:val="1"/>
      <w:tblBorders>
        <w:top w:val="single" w:sz="4" w:space="0" w:color="9BC7CE" w:themeColor="accent5" w:themeTint="99"/>
        <w:left w:val="single" w:sz="4" w:space="0" w:color="9BC7CE" w:themeColor="accent5" w:themeTint="99"/>
        <w:bottom w:val="single" w:sz="4" w:space="0" w:color="9BC7CE" w:themeColor="accent5" w:themeTint="99"/>
        <w:right w:val="single" w:sz="4" w:space="0" w:color="9BC7CE" w:themeColor="accent5" w:themeTint="99"/>
        <w:insideH w:val="single" w:sz="4" w:space="0" w:color="9BC7CE" w:themeColor="accent5" w:themeTint="99"/>
        <w:insideV w:val="single" w:sz="4" w:space="0" w:color="9BC7CE" w:themeColor="accent5"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DDECEE" w:themeFill="accent5" w:themeFillTint="33"/>
      </w:tcPr>
    </w:tblStylePr>
    <w:tblStylePr w:type="band1Horz">
      <w:tblPr/>
      <w:tcPr>
        <w:shd w:val="clear" w:color="auto" w:fill="DDECEE" w:themeFill="accent5" w:themeFillTint="33"/>
      </w:tcPr>
    </w:tblStylePr>
    <w:tblStylePr w:type="neCell">
      <w:tblPr/>
      <w:tcPr>
        <w:tcBorders>
          <w:bottom w:val="single" w:sz="4" w:space="0" w:color="9BC7CE" w:themeColor="accent5" w:themeTint="99"/>
        </w:tcBorders>
      </w:tcPr>
    </w:tblStylePr>
    <w:tblStylePr w:type="nwCell">
      <w:tblPr/>
      <w:tcPr>
        <w:tcBorders>
          <w:bottom w:val="single" w:sz="4" w:space="0" w:color="9BC7CE" w:themeColor="accent5" w:themeTint="99"/>
        </w:tcBorders>
      </w:tcPr>
    </w:tblStylePr>
    <w:tblStylePr w:type="seCell">
      <w:tblPr/>
      <w:tcPr>
        <w:tcBorders>
          <w:top w:val="single" w:sz="4" w:space="0" w:color="9BC7CE" w:themeColor="accent5" w:themeTint="99"/>
        </w:tcBorders>
      </w:tcPr>
    </w:tblStylePr>
    <w:tblStylePr w:type="swCell">
      <w:tblPr/>
      <w:tcPr>
        <w:tcBorders>
          <w:top w:val="single" w:sz="4" w:space="0" w:color="9BC7CE" w:themeColor="accent5" w:themeTint="99"/>
        </w:tcBorders>
      </w:tcPr>
    </w:tblStylePr>
  </w:style>
  <w:style w:type="table" w:styleId="GridTable2-Accent3">
    <w:name w:val="Grid Table 2 Accent 3"/>
    <w:basedOn w:val="TableNormal"/>
    <w:uiPriority w:val="47"/>
    <w:rsid w:val="00814E49"/>
    <w:tblPr>
      <w:tblStyleRowBandSize w:val="1"/>
      <w:tblStyleColBandSize w:val="1"/>
      <w:tblBorders>
        <w:top w:val="single" w:sz="2" w:space="0" w:color="7EB1E6" w:themeColor="accent3" w:themeTint="99"/>
        <w:bottom w:val="single" w:sz="2" w:space="0" w:color="7EB1E6" w:themeColor="accent3" w:themeTint="99"/>
        <w:insideH w:val="single" w:sz="2" w:space="0" w:color="7EB1E6" w:themeColor="accent3" w:themeTint="99"/>
        <w:insideV w:val="single" w:sz="2" w:space="0" w:color="7EB1E6" w:themeColor="accent3" w:themeTint="99"/>
      </w:tblBorders>
    </w:tblPr>
    <w:tblStylePr w:type="firstRow">
      <w:rPr>
        <w:b/>
        <w:bCs/>
      </w:rPr>
      <w:tblPr/>
      <w:tcPr>
        <w:tcBorders>
          <w:top w:val="nil"/>
          <w:bottom w:val="single" w:sz="12" w:space="0" w:color="7EB1E6" w:themeColor="accent3" w:themeTint="99"/>
          <w:insideH w:val="nil"/>
          <w:insideV w:val="nil"/>
        </w:tcBorders>
        <w:shd w:val="clear" w:color="auto" w:fill="FFFFFF" w:themeFill="background1"/>
      </w:tcPr>
    </w:tblStylePr>
    <w:tblStylePr w:type="lastRow">
      <w:rPr>
        <w:b/>
        <w:bCs/>
      </w:rPr>
      <w:tblPr/>
      <w:tcPr>
        <w:tcBorders>
          <w:top w:val="double" w:sz="2" w:space="0" w:color="7EB1E6" w:themeColor="accent3"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D3E5F6" w:themeFill="accent3" w:themeFillTint="33"/>
      </w:tcPr>
    </w:tblStylePr>
    <w:tblStylePr w:type="band1Horz">
      <w:tblPr/>
      <w:tcPr>
        <w:shd w:val="clear" w:color="auto" w:fill="D3E5F6" w:themeFill="accent3" w:themeFillTint="33"/>
      </w:tcPr>
    </w:tblStylePr>
  </w:style>
  <w:style w:type="table" w:styleId="GridTable7Colorful-Accent4">
    <w:name w:val="Grid Table 7 Colorful Accent 4"/>
    <w:basedOn w:val="TableNormal"/>
    <w:uiPriority w:val="52"/>
    <w:rsid w:val="009F3B9E"/>
    <w:rPr>
      <w:color w:val="596984" w:themeColor="accent4" w:themeShade="BF"/>
    </w:rPr>
    <w:tblPr>
      <w:tblStyleRowBandSize w:val="1"/>
      <w:tblStyleColBandSize w:val="1"/>
      <w:tblBorders>
        <w:top w:val="single" w:sz="4" w:space="0" w:color="B2BBCB" w:themeColor="accent4" w:themeTint="99"/>
        <w:left w:val="single" w:sz="4" w:space="0" w:color="B2BBCB" w:themeColor="accent4" w:themeTint="99"/>
        <w:bottom w:val="single" w:sz="4" w:space="0" w:color="B2BBCB" w:themeColor="accent4" w:themeTint="99"/>
        <w:right w:val="single" w:sz="4" w:space="0" w:color="B2BBCB" w:themeColor="accent4" w:themeTint="99"/>
        <w:insideH w:val="single" w:sz="4" w:space="0" w:color="B2BBCB" w:themeColor="accent4" w:themeTint="99"/>
        <w:insideV w:val="single" w:sz="4" w:space="0" w:color="B2BBCB" w:themeColor="accent4"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E5E8ED" w:themeFill="accent4" w:themeFillTint="33"/>
      </w:tcPr>
    </w:tblStylePr>
    <w:tblStylePr w:type="band1Horz">
      <w:tblPr/>
      <w:tcPr>
        <w:shd w:val="clear" w:color="auto" w:fill="E5E8ED" w:themeFill="accent4" w:themeFillTint="33"/>
      </w:tcPr>
    </w:tblStylePr>
    <w:tblStylePr w:type="neCell">
      <w:tblPr/>
      <w:tcPr>
        <w:tcBorders>
          <w:bottom w:val="single" w:sz="4" w:space="0" w:color="B2BBCB" w:themeColor="accent4" w:themeTint="99"/>
        </w:tcBorders>
      </w:tcPr>
    </w:tblStylePr>
    <w:tblStylePr w:type="nwCell">
      <w:tblPr/>
      <w:tcPr>
        <w:tcBorders>
          <w:bottom w:val="single" w:sz="4" w:space="0" w:color="B2BBCB" w:themeColor="accent4" w:themeTint="99"/>
        </w:tcBorders>
      </w:tcPr>
    </w:tblStylePr>
    <w:tblStylePr w:type="seCell">
      <w:tblPr/>
      <w:tcPr>
        <w:tcBorders>
          <w:top w:val="single" w:sz="4" w:space="0" w:color="B2BBCB" w:themeColor="accent4" w:themeTint="99"/>
        </w:tcBorders>
      </w:tcPr>
    </w:tblStylePr>
    <w:tblStylePr w:type="swCell">
      <w:tblPr/>
      <w:tcPr>
        <w:tcBorders>
          <w:top w:val="single" w:sz="4" w:space="0" w:color="B2BBCB" w:themeColor="accent4" w:themeTint="99"/>
        </w:tcBorders>
      </w:tcPr>
    </w:tblStylePr>
  </w:style>
  <w:style w:type="table" w:styleId="GridTable7Colorful-Accent2">
    <w:name w:val="Grid Table 7 Colorful Accent 2"/>
    <w:basedOn w:val="TableNormal"/>
    <w:uiPriority w:val="52"/>
    <w:rsid w:val="009F3B9E"/>
    <w:rPr>
      <w:color w:val="3476B1" w:themeColor="accent2" w:themeShade="BF"/>
    </w:rPr>
    <w:tblPr>
      <w:tblStyleRowBandSize w:val="1"/>
      <w:tblStyleColBandSize w:val="1"/>
      <w:tblBorders>
        <w:top w:val="single" w:sz="4" w:space="0" w:color="A0C3E3" w:themeColor="accent2" w:themeTint="99"/>
        <w:left w:val="single" w:sz="4" w:space="0" w:color="A0C3E3" w:themeColor="accent2" w:themeTint="99"/>
        <w:bottom w:val="single" w:sz="4" w:space="0" w:color="A0C3E3" w:themeColor="accent2" w:themeTint="99"/>
        <w:right w:val="single" w:sz="4" w:space="0" w:color="A0C3E3" w:themeColor="accent2" w:themeTint="99"/>
        <w:insideH w:val="single" w:sz="4" w:space="0" w:color="A0C3E3" w:themeColor="accent2" w:themeTint="99"/>
        <w:insideV w:val="single" w:sz="4" w:space="0" w:color="A0C3E3" w:themeColor="accent2"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DFEBF5" w:themeFill="accent2" w:themeFillTint="33"/>
      </w:tcPr>
    </w:tblStylePr>
    <w:tblStylePr w:type="band1Horz">
      <w:tblPr/>
      <w:tcPr>
        <w:shd w:val="clear" w:color="auto" w:fill="DFEBF5" w:themeFill="accent2" w:themeFillTint="33"/>
      </w:tcPr>
    </w:tblStylePr>
    <w:tblStylePr w:type="neCell">
      <w:tblPr/>
      <w:tcPr>
        <w:tcBorders>
          <w:bottom w:val="single" w:sz="4" w:space="0" w:color="A0C3E3" w:themeColor="accent2" w:themeTint="99"/>
        </w:tcBorders>
      </w:tcPr>
    </w:tblStylePr>
    <w:tblStylePr w:type="nwCell">
      <w:tblPr/>
      <w:tcPr>
        <w:tcBorders>
          <w:bottom w:val="single" w:sz="4" w:space="0" w:color="A0C3E3" w:themeColor="accent2" w:themeTint="99"/>
        </w:tcBorders>
      </w:tcPr>
    </w:tblStylePr>
    <w:tblStylePr w:type="seCell">
      <w:tblPr/>
      <w:tcPr>
        <w:tcBorders>
          <w:top w:val="single" w:sz="4" w:space="0" w:color="A0C3E3" w:themeColor="accent2" w:themeTint="99"/>
        </w:tcBorders>
      </w:tcPr>
    </w:tblStylePr>
    <w:tblStylePr w:type="swCell">
      <w:tblPr/>
      <w:tcPr>
        <w:tcBorders>
          <w:top w:val="single" w:sz="4" w:space="0" w:color="A0C3E3" w:themeColor="accent2" w:themeTint="99"/>
        </w:tcBorders>
      </w:tcPr>
    </w:tblStylePr>
  </w:style>
  <w:style w:type="table" w:styleId="GridTable7Colorful-Accent1">
    <w:name w:val="Grid Table 7 Colorful Accent 1"/>
    <w:basedOn w:val="TableNormal"/>
    <w:uiPriority w:val="52"/>
    <w:rsid w:val="009F3B9E"/>
    <w:rPr>
      <w:color w:val="374C80" w:themeColor="accent1" w:themeShade="BF"/>
    </w:rPr>
    <w:tblPr>
      <w:tblStyleRowBandSize w:val="1"/>
      <w:tblStyleColBandSize w:val="1"/>
      <w:tblBorders>
        <w:top w:val="single" w:sz="4" w:space="0" w:color="90A1CF" w:themeColor="accent1" w:themeTint="99"/>
        <w:left w:val="single" w:sz="4" w:space="0" w:color="90A1CF" w:themeColor="accent1" w:themeTint="99"/>
        <w:bottom w:val="single" w:sz="4" w:space="0" w:color="90A1CF" w:themeColor="accent1" w:themeTint="99"/>
        <w:right w:val="single" w:sz="4" w:space="0" w:color="90A1CF" w:themeColor="accent1" w:themeTint="99"/>
        <w:insideH w:val="single" w:sz="4" w:space="0" w:color="90A1CF" w:themeColor="accent1" w:themeTint="99"/>
        <w:insideV w:val="single" w:sz="4" w:space="0" w:color="90A1CF" w:themeColor="accent1"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D9DFEF" w:themeFill="accent1" w:themeFillTint="33"/>
      </w:tcPr>
    </w:tblStylePr>
    <w:tblStylePr w:type="band1Horz">
      <w:tblPr/>
      <w:tcPr>
        <w:shd w:val="clear" w:color="auto" w:fill="D9DFEF" w:themeFill="accent1" w:themeFillTint="33"/>
      </w:tcPr>
    </w:tblStylePr>
    <w:tblStylePr w:type="neCell">
      <w:tblPr/>
      <w:tcPr>
        <w:tcBorders>
          <w:bottom w:val="single" w:sz="4" w:space="0" w:color="90A1CF" w:themeColor="accent1" w:themeTint="99"/>
        </w:tcBorders>
      </w:tcPr>
    </w:tblStylePr>
    <w:tblStylePr w:type="nwCell">
      <w:tblPr/>
      <w:tcPr>
        <w:tcBorders>
          <w:bottom w:val="single" w:sz="4" w:space="0" w:color="90A1CF" w:themeColor="accent1" w:themeTint="99"/>
        </w:tcBorders>
      </w:tcPr>
    </w:tblStylePr>
    <w:tblStylePr w:type="seCell">
      <w:tblPr/>
      <w:tcPr>
        <w:tcBorders>
          <w:top w:val="single" w:sz="4" w:space="0" w:color="90A1CF" w:themeColor="accent1" w:themeTint="99"/>
        </w:tcBorders>
      </w:tcPr>
    </w:tblStylePr>
    <w:tblStylePr w:type="swCell">
      <w:tblPr/>
      <w:tcPr>
        <w:tcBorders>
          <w:top w:val="single" w:sz="4" w:space="0" w:color="90A1CF" w:themeColor="accent1" w:themeTint="99"/>
        </w:tcBorders>
      </w:tcPr>
    </w:tblStylePr>
  </w:style>
  <w:style w:type="table" w:styleId="ListTable6Colorful-Accent2">
    <w:name w:val="List Table 6 Colorful Accent 2"/>
    <w:basedOn w:val="TableNormal"/>
    <w:uiPriority w:val="51"/>
    <w:rsid w:val="009F3B9E"/>
    <w:rPr>
      <w:color w:val="3476B1" w:themeColor="accent2" w:themeShade="BF"/>
    </w:rPr>
    <w:tblPr>
      <w:tblStyleRowBandSize w:val="1"/>
      <w:tblStyleColBandSize w:val="1"/>
      <w:tblBorders>
        <w:top w:val="single" w:sz="4" w:space="0" w:color="629DD1" w:themeColor="accent2"/>
        <w:bottom w:val="single" w:sz="4" w:space="0" w:color="629DD1" w:themeColor="accent2"/>
      </w:tblBorders>
    </w:tblPr>
    <w:tblStylePr w:type="firstRow">
      <w:rPr>
        <w:b/>
        <w:bCs/>
      </w:rPr>
      <w:tblPr/>
      <w:tcPr>
        <w:tcBorders>
          <w:bottom w:val="single" w:sz="4" w:space="0" w:color="629DD1" w:themeColor="accent2"/>
        </w:tcBorders>
      </w:tcPr>
    </w:tblStylePr>
    <w:tblStylePr w:type="lastRow">
      <w:rPr>
        <w:b/>
        <w:bCs/>
      </w:rPr>
      <w:tblPr/>
      <w:tcPr>
        <w:tcBorders>
          <w:top w:val="double" w:sz="4" w:space="0" w:color="629DD1" w:themeColor="accent2"/>
        </w:tcBorders>
      </w:tcPr>
    </w:tblStylePr>
    <w:tblStylePr w:type="firstCol">
      <w:rPr>
        <w:b/>
        <w:bCs/>
      </w:rPr>
    </w:tblStylePr>
    <w:tblStylePr w:type="lastCol">
      <w:rPr>
        <w:b/>
        <w:bCs/>
      </w:rPr>
    </w:tblStylePr>
    <w:tblStylePr w:type="band1Vert">
      <w:tblPr/>
      <w:tcPr>
        <w:shd w:val="clear" w:color="auto" w:fill="DFEBF5" w:themeFill="accent2" w:themeFillTint="33"/>
      </w:tcPr>
    </w:tblStylePr>
    <w:tblStylePr w:type="band1Horz">
      <w:tblPr/>
      <w:tcPr>
        <w:shd w:val="clear" w:color="auto" w:fill="DFEBF5" w:themeFill="accent2" w:themeFillTint="33"/>
      </w:tcPr>
    </w:tblStylePr>
  </w:style>
  <w:style w:type="table" w:styleId="ListTable6Colorful-Accent6">
    <w:name w:val="List Table 6 Colorful Accent 6"/>
    <w:basedOn w:val="TableNormal"/>
    <w:uiPriority w:val="51"/>
    <w:rsid w:val="009F3B9E"/>
    <w:rPr>
      <w:color w:val="77697A" w:themeColor="accent6" w:themeShade="BF"/>
    </w:rPr>
    <w:tblPr>
      <w:tblStyleRowBandSize w:val="1"/>
      <w:tblStyleColBandSize w:val="1"/>
      <w:tblBorders>
        <w:top w:val="single" w:sz="4" w:space="0" w:color="9D90A0" w:themeColor="accent6"/>
        <w:bottom w:val="single" w:sz="4" w:space="0" w:color="9D90A0" w:themeColor="accent6"/>
      </w:tblBorders>
    </w:tblPr>
    <w:tblStylePr w:type="firstRow">
      <w:rPr>
        <w:b/>
        <w:bCs/>
      </w:rPr>
      <w:tblPr/>
      <w:tcPr>
        <w:tcBorders>
          <w:bottom w:val="single" w:sz="4" w:space="0" w:color="9D90A0" w:themeColor="accent6"/>
        </w:tcBorders>
      </w:tcPr>
    </w:tblStylePr>
    <w:tblStylePr w:type="lastRow">
      <w:rPr>
        <w:b/>
        <w:bCs/>
      </w:rPr>
      <w:tblPr/>
      <w:tcPr>
        <w:tcBorders>
          <w:top w:val="double" w:sz="4" w:space="0" w:color="9D90A0" w:themeColor="accent6"/>
        </w:tcBorders>
      </w:tcPr>
    </w:tblStylePr>
    <w:tblStylePr w:type="firstCol">
      <w:rPr>
        <w:b/>
        <w:bCs/>
      </w:rPr>
    </w:tblStylePr>
    <w:tblStylePr w:type="lastCol">
      <w:rPr>
        <w:b/>
        <w:bCs/>
      </w:rPr>
    </w:tblStylePr>
    <w:tblStylePr w:type="band1Vert">
      <w:tblPr/>
      <w:tcPr>
        <w:shd w:val="clear" w:color="auto" w:fill="EBE8EC" w:themeFill="accent6" w:themeFillTint="33"/>
      </w:tcPr>
    </w:tblStylePr>
    <w:tblStylePr w:type="band1Horz">
      <w:tblPr/>
      <w:tcPr>
        <w:shd w:val="clear" w:color="auto" w:fill="EBE8EC" w:themeFill="accent6" w:themeFillTint="33"/>
      </w:tcPr>
    </w:tblStylePr>
  </w:style>
  <w:style w:type="paragraph" w:styleId="TOC3">
    <w:name w:val="toc 3"/>
    <w:basedOn w:val="Normal"/>
    <w:next w:val="Normal"/>
    <w:autoRedefine/>
    <w:uiPriority w:val="39"/>
    <w:unhideWhenUsed/>
    <w:rsid w:val="004B2358"/>
    <w:pPr>
      <w:spacing w:after="100"/>
      <w:ind w:left="440"/>
    </w:pPr>
    <w:rPr>
      <w:rFonts w:asciiTheme="minorHAnsi" w:eastAsiaTheme="minorEastAsia" w:hAnsiTheme="minorHAnsi"/>
      <w:lang w:eastAsia="en-GB"/>
    </w:rPr>
  </w:style>
  <w:style w:type="table" w:styleId="GridTable1Light-Accent1">
    <w:name w:val="Grid Table 1 Light Accent 1"/>
    <w:basedOn w:val="TableNormal"/>
    <w:uiPriority w:val="46"/>
    <w:rsid w:val="006D7A9B"/>
    <w:rPr>
      <w:rFonts w:asciiTheme="minorHAnsi" w:eastAsiaTheme="minorHAnsi" w:hAnsiTheme="minorHAnsi" w:cstheme="minorBidi"/>
      <w:kern w:val="2"/>
      <w:sz w:val="24"/>
      <w:szCs w:val="24"/>
      <w:lang w:eastAsia="en-US"/>
      <w14:ligatures w14:val="standardContextual"/>
    </w:rPr>
    <w:tblPr>
      <w:tblStyleRowBandSize w:val="1"/>
      <w:tblStyleColBandSize w:val="1"/>
      <w:tblBorders>
        <w:top w:val="single" w:sz="4" w:space="0" w:color="B5C0DF" w:themeColor="accent1" w:themeTint="66"/>
        <w:left w:val="single" w:sz="4" w:space="0" w:color="B5C0DF" w:themeColor="accent1" w:themeTint="66"/>
        <w:bottom w:val="single" w:sz="4" w:space="0" w:color="B5C0DF" w:themeColor="accent1" w:themeTint="66"/>
        <w:right w:val="single" w:sz="4" w:space="0" w:color="B5C0DF" w:themeColor="accent1" w:themeTint="66"/>
        <w:insideH w:val="single" w:sz="4" w:space="0" w:color="B5C0DF" w:themeColor="accent1" w:themeTint="66"/>
        <w:insideV w:val="single" w:sz="4" w:space="0" w:color="B5C0DF" w:themeColor="accent1" w:themeTint="66"/>
      </w:tblBorders>
    </w:tblPr>
    <w:tblStylePr w:type="firstRow">
      <w:rPr>
        <w:b/>
        <w:bCs/>
      </w:rPr>
      <w:tblPr/>
      <w:tcPr>
        <w:tcBorders>
          <w:bottom w:val="single" w:sz="12" w:space="0" w:color="90A1CF" w:themeColor="accent1" w:themeTint="99"/>
        </w:tcBorders>
      </w:tcPr>
    </w:tblStylePr>
    <w:tblStylePr w:type="lastRow">
      <w:rPr>
        <w:b/>
        <w:bCs/>
      </w:rPr>
      <w:tblPr/>
      <w:tcPr>
        <w:tcBorders>
          <w:top w:val="double" w:sz="2" w:space="0" w:color="90A1CF" w:themeColor="accent1" w:themeTint="99"/>
        </w:tcBorders>
      </w:tcPr>
    </w:tblStylePr>
    <w:tblStylePr w:type="firstCol">
      <w:rPr>
        <w:b/>
        <w:bCs/>
      </w:rPr>
    </w:tblStylePr>
    <w:tblStylePr w:type="lastCol">
      <w:rPr>
        <w:b/>
        <w:bCs/>
      </w:rPr>
    </w:tblStylePr>
  </w:style>
  <w:style w:type="paragraph" w:customStyle="1" w:styleId="BoldNormal">
    <w:name w:val="Bold Normal"/>
    <w:basedOn w:val="Normal"/>
    <w:link w:val="BoldNormalChar"/>
    <w:autoRedefine/>
    <w:qFormat/>
    <w:rsid w:val="00D92796"/>
    <w:pPr>
      <w:spacing w:line="240" w:lineRule="auto"/>
    </w:pPr>
    <w:rPr>
      <w:rFonts w:ascii="Arial" w:eastAsiaTheme="minorHAnsi" w:hAnsi="Arial" w:cstheme="majorBidi"/>
      <w:b/>
      <w:color w:val="000000" w:themeColor="text1"/>
      <w:sz w:val="24"/>
      <w:szCs w:val="32"/>
    </w:rPr>
  </w:style>
  <w:style w:type="character" w:customStyle="1" w:styleId="BoldNormalChar">
    <w:name w:val="Bold Normal Char"/>
    <w:basedOn w:val="DefaultParagraphFont"/>
    <w:link w:val="BoldNormal"/>
    <w:rsid w:val="00D92796"/>
    <w:rPr>
      <w:rFonts w:ascii="Arial" w:eastAsiaTheme="minorHAnsi" w:hAnsi="Arial" w:cstheme="majorBidi"/>
      <w:b/>
      <w:color w:val="000000" w:themeColor="text1"/>
      <w:sz w:val="24"/>
      <w:szCs w:val="32"/>
      <w:lang w:eastAsia="en-US"/>
    </w:r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ivs>
    <w:div w:id="6372168">
      <w:bodyDiv w:val="1"/>
      <w:marLeft w:val="0"/>
      <w:marRight w:val="0"/>
      <w:marTop w:val="0"/>
      <w:marBottom w:val="0"/>
      <w:divBdr>
        <w:top w:val="none" w:sz="0" w:space="0" w:color="auto"/>
        <w:left w:val="none" w:sz="0" w:space="0" w:color="auto"/>
        <w:bottom w:val="none" w:sz="0" w:space="0" w:color="auto"/>
        <w:right w:val="none" w:sz="0" w:space="0" w:color="auto"/>
      </w:divBdr>
    </w:div>
    <w:div w:id="15734976">
      <w:bodyDiv w:val="1"/>
      <w:marLeft w:val="0"/>
      <w:marRight w:val="0"/>
      <w:marTop w:val="0"/>
      <w:marBottom w:val="0"/>
      <w:divBdr>
        <w:top w:val="none" w:sz="0" w:space="0" w:color="auto"/>
        <w:left w:val="none" w:sz="0" w:space="0" w:color="auto"/>
        <w:bottom w:val="none" w:sz="0" w:space="0" w:color="auto"/>
        <w:right w:val="none" w:sz="0" w:space="0" w:color="auto"/>
      </w:divBdr>
    </w:div>
    <w:div w:id="29041197">
      <w:bodyDiv w:val="1"/>
      <w:marLeft w:val="0"/>
      <w:marRight w:val="0"/>
      <w:marTop w:val="0"/>
      <w:marBottom w:val="0"/>
      <w:divBdr>
        <w:top w:val="none" w:sz="0" w:space="0" w:color="auto"/>
        <w:left w:val="none" w:sz="0" w:space="0" w:color="auto"/>
        <w:bottom w:val="none" w:sz="0" w:space="0" w:color="auto"/>
        <w:right w:val="none" w:sz="0" w:space="0" w:color="auto"/>
      </w:divBdr>
    </w:div>
    <w:div w:id="182402567">
      <w:bodyDiv w:val="1"/>
      <w:marLeft w:val="0"/>
      <w:marRight w:val="0"/>
      <w:marTop w:val="0"/>
      <w:marBottom w:val="0"/>
      <w:divBdr>
        <w:top w:val="none" w:sz="0" w:space="0" w:color="auto"/>
        <w:left w:val="none" w:sz="0" w:space="0" w:color="auto"/>
        <w:bottom w:val="none" w:sz="0" w:space="0" w:color="auto"/>
        <w:right w:val="none" w:sz="0" w:space="0" w:color="auto"/>
      </w:divBdr>
    </w:div>
    <w:div w:id="245960981">
      <w:bodyDiv w:val="1"/>
      <w:marLeft w:val="0"/>
      <w:marRight w:val="0"/>
      <w:marTop w:val="0"/>
      <w:marBottom w:val="0"/>
      <w:divBdr>
        <w:top w:val="none" w:sz="0" w:space="0" w:color="auto"/>
        <w:left w:val="none" w:sz="0" w:space="0" w:color="auto"/>
        <w:bottom w:val="none" w:sz="0" w:space="0" w:color="auto"/>
        <w:right w:val="none" w:sz="0" w:space="0" w:color="auto"/>
      </w:divBdr>
    </w:div>
    <w:div w:id="249586200">
      <w:bodyDiv w:val="1"/>
      <w:marLeft w:val="0"/>
      <w:marRight w:val="0"/>
      <w:marTop w:val="0"/>
      <w:marBottom w:val="0"/>
      <w:divBdr>
        <w:top w:val="none" w:sz="0" w:space="0" w:color="auto"/>
        <w:left w:val="none" w:sz="0" w:space="0" w:color="auto"/>
        <w:bottom w:val="none" w:sz="0" w:space="0" w:color="auto"/>
        <w:right w:val="none" w:sz="0" w:space="0" w:color="auto"/>
      </w:divBdr>
      <w:divsChild>
        <w:div w:id="1039285748">
          <w:marLeft w:val="0"/>
          <w:marRight w:val="0"/>
          <w:marTop w:val="0"/>
          <w:marBottom w:val="0"/>
          <w:divBdr>
            <w:top w:val="none" w:sz="0" w:space="0" w:color="auto"/>
            <w:left w:val="none" w:sz="0" w:space="0" w:color="auto"/>
            <w:bottom w:val="none" w:sz="0" w:space="0" w:color="auto"/>
            <w:right w:val="none" w:sz="0" w:space="0" w:color="auto"/>
          </w:divBdr>
        </w:div>
        <w:div w:id="1107041510">
          <w:marLeft w:val="0"/>
          <w:marRight w:val="0"/>
          <w:marTop w:val="0"/>
          <w:marBottom w:val="0"/>
          <w:divBdr>
            <w:top w:val="none" w:sz="0" w:space="0" w:color="auto"/>
            <w:left w:val="none" w:sz="0" w:space="0" w:color="auto"/>
            <w:bottom w:val="none" w:sz="0" w:space="0" w:color="auto"/>
            <w:right w:val="none" w:sz="0" w:space="0" w:color="auto"/>
          </w:divBdr>
        </w:div>
        <w:div w:id="1341740762">
          <w:marLeft w:val="0"/>
          <w:marRight w:val="0"/>
          <w:marTop w:val="0"/>
          <w:marBottom w:val="0"/>
          <w:divBdr>
            <w:top w:val="none" w:sz="0" w:space="0" w:color="auto"/>
            <w:left w:val="none" w:sz="0" w:space="0" w:color="auto"/>
            <w:bottom w:val="none" w:sz="0" w:space="0" w:color="auto"/>
            <w:right w:val="none" w:sz="0" w:space="0" w:color="auto"/>
          </w:divBdr>
        </w:div>
        <w:div w:id="2109424758">
          <w:marLeft w:val="0"/>
          <w:marRight w:val="0"/>
          <w:marTop w:val="0"/>
          <w:marBottom w:val="0"/>
          <w:divBdr>
            <w:top w:val="none" w:sz="0" w:space="0" w:color="auto"/>
            <w:left w:val="none" w:sz="0" w:space="0" w:color="auto"/>
            <w:bottom w:val="none" w:sz="0" w:space="0" w:color="auto"/>
            <w:right w:val="none" w:sz="0" w:space="0" w:color="auto"/>
          </w:divBdr>
        </w:div>
      </w:divsChild>
    </w:div>
    <w:div w:id="325324389">
      <w:bodyDiv w:val="1"/>
      <w:marLeft w:val="0"/>
      <w:marRight w:val="0"/>
      <w:marTop w:val="0"/>
      <w:marBottom w:val="0"/>
      <w:divBdr>
        <w:top w:val="none" w:sz="0" w:space="0" w:color="auto"/>
        <w:left w:val="none" w:sz="0" w:space="0" w:color="auto"/>
        <w:bottom w:val="none" w:sz="0" w:space="0" w:color="auto"/>
        <w:right w:val="none" w:sz="0" w:space="0" w:color="auto"/>
      </w:divBdr>
    </w:div>
    <w:div w:id="336275198">
      <w:bodyDiv w:val="1"/>
      <w:marLeft w:val="0"/>
      <w:marRight w:val="0"/>
      <w:marTop w:val="0"/>
      <w:marBottom w:val="0"/>
      <w:divBdr>
        <w:top w:val="none" w:sz="0" w:space="0" w:color="auto"/>
        <w:left w:val="none" w:sz="0" w:space="0" w:color="auto"/>
        <w:bottom w:val="none" w:sz="0" w:space="0" w:color="auto"/>
        <w:right w:val="none" w:sz="0" w:space="0" w:color="auto"/>
      </w:divBdr>
    </w:div>
    <w:div w:id="342441485">
      <w:bodyDiv w:val="1"/>
      <w:marLeft w:val="0"/>
      <w:marRight w:val="0"/>
      <w:marTop w:val="0"/>
      <w:marBottom w:val="0"/>
      <w:divBdr>
        <w:top w:val="none" w:sz="0" w:space="0" w:color="auto"/>
        <w:left w:val="none" w:sz="0" w:space="0" w:color="auto"/>
        <w:bottom w:val="none" w:sz="0" w:space="0" w:color="auto"/>
        <w:right w:val="none" w:sz="0" w:space="0" w:color="auto"/>
      </w:divBdr>
      <w:divsChild>
        <w:div w:id="1500774497">
          <w:marLeft w:val="446"/>
          <w:marRight w:val="0"/>
          <w:marTop w:val="0"/>
          <w:marBottom w:val="0"/>
          <w:divBdr>
            <w:top w:val="none" w:sz="0" w:space="0" w:color="auto"/>
            <w:left w:val="none" w:sz="0" w:space="0" w:color="auto"/>
            <w:bottom w:val="none" w:sz="0" w:space="0" w:color="auto"/>
            <w:right w:val="none" w:sz="0" w:space="0" w:color="auto"/>
          </w:divBdr>
        </w:div>
      </w:divsChild>
    </w:div>
    <w:div w:id="346760171">
      <w:bodyDiv w:val="1"/>
      <w:marLeft w:val="0"/>
      <w:marRight w:val="0"/>
      <w:marTop w:val="0"/>
      <w:marBottom w:val="0"/>
      <w:divBdr>
        <w:top w:val="none" w:sz="0" w:space="0" w:color="auto"/>
        <w:left w:val="none" w:sz="0" w:space="0" w:color="auto"/>
        <w:bottom w:val="none" w:sz="0" w:space="0" w:color="auto"/>
        <w:right w:val="none" w:sz="0" w:space="0" w:color="auto"/>
      </w:divBdr>
    </w:div>
    <w:div w:id="379133604">
      <w:bodyDiv w:val="1"/>
      <w:marLeft w:val="0"/>
      <w:marRight w:val="0"/>
      <w:marTop w:val="0"/>
      <w:marBottom w:val="0"/>
      <w:divBdr>
        <w:top w:val="none" w:sz="0" w:space="0" w:color="auto"/>
        <w:left w:val="none" w:sz="0" w:space="0" w:color="auto"/>
        <w:bottom w:val="none" w:sz="0" w:space="0" w:color="auto"/>
        <w:right w:val="none" w:sz="0" w:space="0" w:color="auto"/>
      </w:divBdr>
    </w:div>
    <w:div w:id="387383696">
      <w:bodyDiv w:val="1"/>
      <w:marLeft w:val="0"/>
      <w:marRight w:val="0"/>
      <w:marTop w:val="0"/>
      <w:marBottom w:val="0"/>
      <w:divBdr>
        <w:top w:val="none" w:sz="0" w:space="0" w:color="auto"/>
        <w:left w:val="none" w:sz="0" w:space="0" w:color="auto"/>
        <w:bottom w:val="none" w:sz="0" w:space="0" w:color="auto"/>
        <w:right w:val="none" w:sz="0" w:space="0" w:color="auto"/>
      </w:divBdr>
    </w:div>
    <w:div w:id="445806664">
      <w:bodyDiv w:val="1"/>
      <w:marLeft w:val="0"/>
      <w:marRight w:val="0"/>
      <w:marTop w:val="0"/>
      <w:marBottom w:val="0"/>
      <w:divBdr>
        <w:top w:val="none" w:sz="0" w:space="0" w:color="auto"/>
        <w:left w:val="none" w:sz="0" w:space="0" w:color="auto"/>
        <w:bottom w:val="none" w:sz="0" w:space="0" w:color="auto"/>
        <w:right w:val="none" w:sz="0" w:space="0" w:color="auto"/>
      </w:divBdr>
    </w:div>
    <w:div w:id="461536398">
      <w:bodyDiv w:val="1"/>
      <w:marLeft w:val="0"/>
      <w:marRight w:val="0"/>
      <w:marTop w:val="0"/>
      <w:marBottom w:val="0"/>
      <w:divBdr>
        <w:top w:val="none" w:sz="0" w:space="0" w:color="auto"/>
        <w:left w:val="none" w:sz="0" w:space="0" w:color="auto"/>
        <w:bottom w:val="none" w:sz="0" w:space="0" w:color="auto"/>
        <w:right w:val="none" w:sz="0" w:space="0" w:color="auto"/>
      </w:divBdr>
    </w:div>
    <w:div w:id="483089284">
      <w:bodyDiv w:val="1"/>
      <w:marLeft w:val="0"/>
      <w:marRight w:val="0"/>
      <w:marTop w:val="0"/>
      <w:marBottom w:val="0"/>
      <w:divBdr>
        <w:top w:val="none" w:sz="0" w:space="0" w:color="auto"/>
        <w:left w:val="none" w:sz="0" w:space="0" w:color="auto"/>
        <w:bottom w:val="none" w:sz="0" w:space="0" w:color="auto"/>
        <w:right w:val="none" w:sz="0" w:space="0" w:color="auto"/>
      </w:divBdr>
    </w:div>
    <w:div w:id="499661940">
      <w:bodyDiv w:val="1"/>
      <w:marLeft w:val="0"/>
      <w:marRight w:val="0"/>
      <w:marTop w:val="0"/>
      <w:marBottom w:val="0"/>
      <w:divBdr>
        <w:top w:val="none" w:sz="0" w:space="0" w:color="auto"/>
        <w:left w:val="none" w:sz="0" w:space="0" w:color="auto"/>
        <w:bottom w:val="none" w:sz="0" w:space="0" w:color="auto"/>
        <w:right w:val="none" w:sz="0" w:space="0" w:color="auto"/>
      </w:divBdr>
    </w:div>
    <w:div w:id="531453937">
      <w:bodyDiv w:val="1"/>
      <w:marLeft w:val="0"/>
      <w:marRight w:val="0"/>
      <w:marTop w:val="0"/>
      <w:marBottom w:val="0"/>
      <w:divBdr>
        <w:top w:val="none" w:sz="0" w:space="0" w:color="auto"/>
        <w:left w:val="none" w:sz="0" w:space="0" w:color="auto"/>
        <w:bottom w:val="none" w:sz="0" w:space="0" w:color="auto"/>
        <w:right w:val="none" w:sz="0" w:space="0" w:color="auto"/>
      </w:divBdr>
      <w:divsChild>
        <w:div w:id="293759869">
          <w:marLeft w:val="446"/>
          <w:marRight w:val="0"/>
          <w:marTop w:val="0"/>
          <w:marBottom w:val="0"/>
          <w:divBdr>
            <w:top w:val="none" w:sz="0" w:space="0" w:color="auto"/>
            <w:left w:val="none" w:sz="0" w:space="0" w:color="auto"/>
            <w:bottom w:val="none" w:sz="0" w:space="0" w:color="auto"/>
            <w:right w:val="none" w:sz="0" w:space="0" w:color="auto"/>
          </w:divBdr>
        </w:div>
        <w:div w:id="802888217">
          <w:marLeft w:val="446"/>
          <w:marRight w:val="0"/>
          <w:marTop w:val="0"/>
          <w:marBottom w:val="0"/>
          <w:divBdr>
            <w:top w:val="none" w:sz="0" w:space="0" w:color="auto"/>
            <w:left w:val="none" w:sz="0" w:space="0" w:color="auto"/>
            <w:bottom w:val="none" w:sz="0" w:space="0" w:color="auto"/>
            <w:right w:val="none" w:sz="0" w:space="0" w:color="auto"/>
          </w:divBdr>
        </w:div>
        <w:div w:id="1120103655">
          <w:marLeft w:val="446"/>
          <w:marRight w:val="0"/>
          <w:marTop w:val="0"/>
          <w:marBottom w:val="0"/>
          <w:divBdr>
            <w:top w:val="none" w:sz="0" w:space="0" w:color="auto"/>
            <w:left w:val="none" w:sz="0" w:space="0" w:color="auto"/>
            <w:bottom w:val="none" w:sz="0" w:space="0" w:color="auto"/>
            <w:right w:val="none" w:sz="0" w:space="0" w:color="auto"/>
          </w:divBdr>
        </w:div>
        <w:div w:id="1467356021">
          <w:marLeft w:val="446"/>
          <w:marRight w:val="0"/>
          <w:marTop w:val="0"/>
          <w:marBottom w:val="0"/>
          <w:divBdr>
            <w:top w:val="none" w:sz="0" w:space="0" w:color="auto"/>
            <w:left w:val="none" w:sz="0" w:space="0" w:color="auto"/>
            <w:bottom w:val="none" w:sz="0" w:space="0" w:color="auto"/>
            <w:right w:val="none" w:sz="0" w:space="0" w:color="auto"/>
          </w:divBdr>
        </w:div>
        <w:div w:id="1830051974">
          <w:marLeft w:val="446"/>
          <w:marRight w:val="0"/>
          <w:marTop w:val="0"/>
          <w:marBottom w:val="0"/>
          <w:divBdr>
            <w:top w:val="none" w:sz="0" w:space="0" w:color="auto"/>
            <w:left w:val="none" w:sz="0" w:space="0" w:color="auto"/>
            <w:bottom w:val="none" w:sz="0" w:space="0" w:color="auto"/>
            <w:right w:val="none" w:sz="0" w:space="0" w:color="auto"/>
          </w:divBdr>
        </w:div>
        <w:div w:id="2058818909">
          <w:marLeft w:val="446"/>
          <w:marRight w:val="0"/>
          <w:marTop w:val="0"/>
          <w:marBottom w:val="0"/>
          <w:divBdr>
            <w:top w:val="none" w:sz="0" w:space="0" w:color="auto"/>
            <w:left w:val="none" w:sz="0" w:space="0" w:color="auto"/>
            <w:bottom w:val="none" w:sz="0" w:space="0" w:color="auto"/>
            <w:right w:val="none" w:sz="0" w:space="0" w:color="auto"/>
          </w:divBdr>
        </w:div>
      </w:divsChild>
    </w:div>
    <w:div w:id="563951763">
      <w:bodyDiv w:val="1"/>
      <w:marLeft w:val="0"/>
      <w:marRight w:val="0"/>
      <w:marTop w:val="0"/>
      <w:marBottom w:val="0"/>
      <w:divBdr>
        <w:top w:val="none" w:sz="0" w:space="0" w:color="auto"/>
        <w:left w:val="none" w:sz="0" w:space="0" w:color="auto"/>
        <w:bottom w:val="none" w:sz="0" w:space="0" w:color="auto"/>
        <w:right w:val="none" w:sz="0" w:space="0" w:color="auto"/>
      </w:divBdr>
      <w:divsChild>
        <w:div w:id="1805585670">
          <w:marLeft w:val="360"/>
          <w:marRight w:val="0"/>
          <w:marTop w:val="200"/>
          <w:marBottom w:val="0"/>
          <w:divBdr>
            <w:top w:val="none" w:sz="0" w:space="0" w:color="auto"/>
            <w:left w:val="none" w:sz="0" w:space="0" w:color="auto"/>
            <w:bottom w:val="none" w:sz="0" w:space="0" w:color="auto"/>
            <w:right w:val="none" w:sz="0" w:space="0" w:color="auto"/>
          </w:divBdr>
        </w:div>
      </w:divsChild>
    </w:div>
    <w:div w:id="568153461">
      <w:bodyDiv w:val="1"/>
      <w:marLeft w:val="0"/>
      <w:marRight w:val="0"/>
      <w:marTop w:val="0"/>
      <w:marBottom w:val="0"/>
      <w:divBdr>
        <w:top w:val="none" w:sz="0" w:space="0" w:color="auto"/>
        <w:left w:val="none" w:sz="0" w:space="0" w:color="auto"/>
        <w:bottom w:val="none" w:sz="0" w:space="0" w:color="auto"/>
        <w:right w:val="none" w:sz="0" w:space="0" w:color="auto"/>
      </w:divBdr>
    </w:div>
    <w:div w:id="603271088">
      <w:bodyDiv w:val="1"/>
      <w:marLeft w:val="0"/>
      <w:marRight w:val="0"/>
      <w:marTop w:val="0"/>
      <w:marBottom w:val="0"/>
      <w:divBdr>
        <w:top w:val="none" w:sz="0" w:space="0" w:color="auto"/>
        <w:left w:val="none" w:sz="0" w:space="0" w:color="auto"/>
        <w:bottom w:val="none" w:sz="0" w:space="0" w:color="auto"/>
        <w:right w:val="none" w:sz="0" w:space="0" w:color="auto"/>
      </w:divBdr>
    </w:div>
    <w:div w:id="633566316">
      <w:bodyDiv w:val="1"/>
      <w:marLeft w:val="0"/>
      <w:marRight w:val="0"/>
      <w:marTop w:val="0"/>
      <w:marBottom w:val="0"/>
      <w:divBdr>
        <w:top w:val="none" w:sz="0" w:space="0" w:color="auto"/>
        <w:left w:val="none" w:sz="0" w:space="0" w:color="auto"/>
        <w:bottom w:val="none" w:sz="0" w:space="0" w:color="auto"/>
        <w:right w:val="none" w:sz="0" w:space="0" w:color="auto"/>
      </w:divBdr>
    </w:div>
    <w:div w:id="633801004">
      <w:bodyDiv w:val="1"/>
      <w:marLeft w:val="0"/>
      <w:marRight w:val="0"/>
      <w:marTop w:val="0"/>
      <w:marBottom w:val="0"/>
      <w:divBdr>
        <w:top w:val="none" w:sz="0" w:space="0" w:color="auto"/>
        <w:left w:val="none" w:sz="0" w:space="0" w:color="auto"/>
        <w:bottom w:val="none" w:sz="0" w:space="0" w:color="auto"/>
        <w:right w:val="none" w:sz="0" w:space="0" w:color="auto"/>
      </w:divBdr>
    </w:div>
    <w:div w:id="645092563">
      <w:bodyDiv w:val="1"/>
      <w:marLeft w:val="0"/>
      <w:marRight w:val="0"/>
      <w:marTop w:val="0"/>
      <w:marBottom w:val="0"/>
      <w:divBdr>
        <w:top w:val="none" w:sz="0" w:space="0" w:color="auto"/>
        <w:left w:val="none" w:sz="0" w:space="0" w:color="auto"/>
        <w:bottom w:val="none" w:sz="0" w:space="0" w:color="auto"/>
        <w:right w:val="none" w:sz="0" w:space="0" w:color="auto"/>
      </w:divBdr>
    </w:div>
    <w:div w:id="720445246">
      <w:bodyDiv w:val="1"/>
      <w:marLeft w:val="0"/>
      <w:marRight w:val="0"/>
      <w:marTop w:val="0"/>
      <w:marBottom w:val="0"/>
      <w:divBdr>
        <w:top w:val="none" w:sz="0" w:space="0" w:color="auto"/>
        <w:left w:val="none" w:sz="0" w:space="0" w:color="auto"/>
        <w:bottom w:val="none" w:sz="0" w:space="0" w:color="auto"/>
        <w:right w:val="none" w:sz="0" w:space="0" w:color="auto"/>
      </w:divBdr>
    </w:div>
    <w:div w:id="802891678">
      <w:bodyDiv w:val="1"/>
      <w:marLeft w:val="0"/>
      <w:marRight w:val="0"/>
      <w:marTop w:val="0"/>
      <w:marBottom w:val="0"/>
      <w:divBdr>
        <w:top w:val="none" w:sz="0" w:space="0" w:color="auto"/>
        <w:left w:val="none" w:sz="0" w:space="0" w:color="auto"/>
        <w:bottom w:val="none" w:sz="0" w:space="0" w:color="auto"/>
        <w:right w:val="none" w:sz="0" w:space="0" w:color="auto"/>
      </w:divBdr>
      <w:divsChild>
        <w:div w:id="288585464">
          <w:marLeft w:val="0"/>
          <w:marRight w:val="0"/>
          <w:marTop w:val="0"/>
          <w:marBottom w:val="0"/>
          <w:divBdr>
            <w:top w:val="none" w:sz="0" w:space="0" w:color="auto"/>
            <w:left w:val="none" w:sz="0" w:space="0" w:color="auto"/>
            <w:bottom w:val="none" w:sz="0" w:space="0" w:color="auto"/>
            <w:right w:val="none" w:sz="0" w:space="0" w:color="auto"/>
          </w:divBdr>
        </w:div>
        <w:div w:id="371809319">
          <w:marLeft w:val="0"/>
          <w:marRight w:val="0"/>
          <w:marTop w:val="0"/>
          <w:marBottom w:val="0"/>
          <w:divBdr>
            <w:top w:val="none" w:sz="0" w:space="0" w:color="auto"/>
            <w:left w:val="none" w:sz="0" w:space="0" w:color="auto"/>
            <w:bottom w:val="none" w:sz="0" w:space="0" w:color="auto"/>
            <w:right w:val="none" w:sz="0" w:space="0" w:color="auto"/>
          </w:divBdr>
        </w:div>
        <w:div w:id="751388075">
          <w:marLeft w:val="0"/>
          <w:marRight w:val="0"/>
          <w:marTop w:val="0"/>
          <w:marBottom w:val="0"/>
          <w:divBdr>
            <w:top w:val="none" w:sz="0" w:space="0" w:color="auto"/>
            <w:left w:val="none" w:sz="0" w:space="0" w:color="auto"/>
            <w:bottom w:val="none" w:sz="0" w:space="0" w:color="auto"/>
            <w:right w:val="none" w:sz="0" w:space="0" w:color="auto"/>
          </w:divBdr>
        </w:div>
        <w:div w:id="1055859736">
          <w:marLeft w:val="0"/>
          <w:marRight w:val="0"/>
          <w:marTop w:val="0"/>
          <w:marBottom w:val="0"/>
          <w:divBdr>
            <w:top w:val="none" w:sz="0" w:space="0" w:color="auto"/>
            <w:left w:val="none" w:sz="0" w:space="0" w:color="auto"/>
            <w:bottom w:val="none" w:sz="0" w:space="0" w:color="auto"/>
            <w:right w:val="none" w:sz="0" w:space="0" w:color="auto"/>
          </w:divBdr>
        </w:div>
        <w:div w:id="1182862817">
          <w:marLeft w:val="0"/>
          <w:marRight w:val="0"/>
          <w:marTop w:val="0"/>
          <w:marBottom w:val="0"/>
          <w:divBdr>
            <w:top w:val="none" w:sz="0" w:space="0" w:color="auto"/>
            <w:left w:val="none" w:sz="0" w:space="0" w:color="auto"/>
            <w:bottom w:val="none" w:sz="0" w:space="0" w:color="auto"/>
            <w:right w:val="none" w:sz="0" w:space="0" w:color="auto"/>
          </w:divBdr>
        </w:div>
        <w:div w:id="1696421604">
          <w:marLeft w:val="0"/>
          <w:marRight w:val="0"/>
          <w:marTop w:val="0"/>
          <w:marBottom w:val="0"/>
          <w:divBdr>
            <w:top w:val="none" w:sz="0" w:space="0" w:color="auto"/>
            <w:left w:val="none" w:sz="0" w:space="0" w:color="auto"/>
            <w:bottom w:val="none" w:sz="0" w:space="0" w:color="auto"/>
            <w:right w:val="none" w:sz="0" w:space="0" w:color="auto"/>
          </w:divBdr>
        </w:div>
        <w:div w:id="1879052912">
          <w:marLeft w:val="0"/>
          <w:marRight w:val="0"/>
          <w:marTop w:val="0"/>
          <w:marBottom w:val="0"/>
          <w:divBdr>
            <w:top w:val="none" w:sz="0" w:space="0" w:color="auto"/>
            <w:left w:val="none" w:sz="0" w:space="0" w:color="auto"/>
            <w:bottom w:val="none" w:sz="0" w:space="0" w:color="auto"/>
            <w:right w:val="none" w:sz="0" w:space="0" w:color="auto"/>
          </w:divBdr>
        </w:div>
        <w:div w:id="2088962313">
          <w:marLeft w:val="0"/>
          <w:marRight w:val="0"/>
          <w:marTop w:val="0"/>
          <w:marBottom w:val="0"/>
          <w:divBdr>
            <w:top w:val="none" w:sz="0" w:space="0" w:color="auto"/>
            <w:left w:val="none" w:sz="0" w:space="0" w:color="auto"/>
            <w:bottom w:val="none" w:sz="0" w:space="0" w:color="auto"/>
            <w:right w:val="none" w:sz="0" w:space="0" w:color="auto"/>
          </w:divBdr>
        </w:div>
      </w:divsChild>
    </w:div>
    <w:div w:id="814447605">
      <w:bodyDiv w:val="1"/>
      <w:marLeft w:val="0"/>
      <w:marRight w:val="0"/>
      <w:marTop w:val="0"/>
      <w:marBottom w:val="0"/>
      <w:divBdr>
        <w:top w:val="none" w:sz="0" w:space="0" w:color="auto"/>
        <w:left w:val="none" w:sz="0" w:space="0" w:color="auto"/>
        <w:bottom w:val="none" w:sz="0" w:space="0" w:color="auto"/>
        <w:right w:val="none" w:sz="0" w:space="0" w:color="auto"/>
      </w:divBdr>
      <w:divsChild>
        <w:div w:id="1152526833">
          <w:marLeft w:val="0"/>
          <w:marRight w:val="0"/>
          <w:marTop w:val="0"/>
          <w:marBottom w:val="0"/>
          <w:divBdr>
            <w:top w:val="none" w:sz="0" w:space="0" w:color="auto"/>
            <w:left w:val="none" w:sz="0" w:space="0" w:color="auto"/>
            <w:bottom w:val="none" w:sz="0" w:space="0" w:color="auto"/>
            <w:right w:val="none" w:sz="0" w:space="0" w:color="auto"/>
          </w:divBdr>
          <w:divsChild>
            <w:div w:id="1612665703">
              <w:marLeft w:val="0"/>
              <w:marRight w:val="0"/>
              <w:marTop w:val="0"/>
              <w:marBottom w:val="0"/>
              <w:divBdr>
                <w:top w:val="none" w:sz="0" w:space="0" w:color="auto"/>
                <w:left w:val="none" w:sz="0" w:space="0" w:color="auto"/>
                <w:bottom w:val="none" w:sz="0" w:space="0" w:color="auto"/>
                <w:right w:val="none" w:sz="0" w:space="0" w:color="auto"/>
              </w:divBdr>
              <w:divsChild>
                <w:div w:id="1357583984">
                  <w:marLeft w:val="0"/>
                  <w:marRight w:val="0"/>
                  <w:marTop w:val="0"/>
                  <w:marBottom w:val="300"/>
                  <w:divBdr>
                    <w:top w:val="none" w:sz="0" w:space="0" w:color="auto"/>
                    <w:left w:val="none" w:sz="0" w:space="0" w:color="auto"/>
                    <w:bottom w:val="none" w:sz="0" w:space="0" w:color="auto"/>
                    <w:right w:val="none" w:sz="0" w:space="0" w:color="auto"/>
                  </w:divBdr>
                </w:div>
              </w:divsChild>
            </w:div>
          </w:divsChild>
        </w:div>
      </w:divsChild>
    </w:div>
    <w:div w:id="834153503">
      <w:bodyDiv w:val="1"/>
      <w:marLeft w:val="0"/>
      <w:marRight w:val="0"/>
      <w:marTop w:val="0"/>
      <w:marBottom w:val="0"/>
      <w:divBdr>
        <w:top w:val="none" w:sz="0" w:space="0" w:color="auto"/>
        <w:left w:val="none" w:sz="0" w:space="0" w:color="auto"/>
        <w:bottom w:val="none" w:sz="0" w:space="0" w:color="auto"/>
        <w:right w:val="none" w:sz="0" w:space="0" w:color="auto"/>
      </w:divBdr>
    </w:div>
    <w:div w:id="843979682">
      <w:bodyDiv w:val="1"/>
      <w:marLeft w:val="0"/>
      <w:marRight w:val="0"/>
      <w:marTop w:val="0"/>
      <w:marBottom w:val="0"/>
      <w:divBdr>
        <w:top w:val="none" w:sz="0" w:space="0" w:color="auto"/>
        <w:left w:val="none" w:sz="0" w:space="0" w:color="auto"/>
        <w:bottom w:val="none" w:sz="0" w:space="0" w:color="auto"/>
        <w:right w:val="none" w:sz="0" w:space="0" w:color="auto"/>
      </w:divBdr>
    </w:div>
    <w:div w:id="847066397">
      <w:bodyDiv w:val="1"/>
      <w:marLeft w:val="0"/>
      <w:marRight w:val="0"/>
      <w:marTop w:val="0"/>
      <w:marBottom w:val="0"/>
      <w:divBdr>
        <w:top w:val="none" w:sz="0" w:space="0" w:color="auto"/>
        <w:left w:val="none" w:sz="0" w:space="0" w:color="auto"/>
        <w:bottom w:val="none" w:sz="0" w:space="0" w:color="auto"/>
        <w:right w:val="none" w:sz="0" w:space="0" w:color="auto"/>
      </w:divBdr>
    </w:div>
    <w:div w:id="911894711">
      <w:bodyDiv w:val="1"/>
      <w:marLeft w:val="0"/>
      <w:marRight w:val="0"/>
      <w:marTop w:val="0"/>
      <w:marBottom w:val="0"/>
      <w:divBdr>
        <w:top w:val="none" w:sz="0" w:space="0" w:color="auto"/>
        <w:left w:val="none" w:sz="0" w:space="0" w:color="auto"/>
        <w:bottom w:val="none" w:sz="0" w:space="0" w:color="auto"/>
        <w:right w:val="none" w:sz="0" w:space="0" w:color="auto"/>
      </w:divBdr>
    </w:div>
    <w:div w:id="920413183">
      <w:bodyDiv w:val="1"/>
      <w:marLeft w:val="0"/>
      <w:marRight w:val="0"/>
      <w:marTop w:val="0"/>
      <w:marBottom w:val="0"/>
      <w:divBdr>
        <w:top w:val="none" w:sz="0" w:space="0" w:color="auto"/>
        <w:left w:val="none" w:sz="0" w:space="0" w:color="auto"/>
        <w:bottom w:val="none" w:sz="0" w:space="0" w:color="auto"/>
        <w:right w:val="none" w:sz="0" w:space="0" w:color="auto"/>
      </w:divBdr>
      <w:divsChild>
        <w:div w:id="1725985509">
          <w:marLeft w:val="0"/>
          <w:marRight w:val="0"/>
          <w:marTop w:val="0"/>
          <w:marBottom w:val="0"/>
          <w:divBdr>
            <w:top w:val="none" w:sz="0" w:space="0" w:color="auto"/>
            <w:left w:val="none" w:sz="0" w:space="0" w:color="auto"/>
            <w:bottom w:val="none" w:sz="0" w:space="0" w:color="auto"/>
            <w:right w:val="none" w:sz="0" w:space="0" w:color="auto"/>
          </w:divBdr>
          <w:divsChild>
            <w:div w:id="162939344">
              <w:marLeft w:val="0"/>
              <w:marRight w:val="0"/>
              <w:marTop w:val="0"/>
              <w:marBottom w:val="0"/>
              <w:divBdr>
                <w:top w:val="none" w:sz="0" w:space="0" w:color="auto"/>
                <w:left w:val="none" w:sz="0" w:space="0" w:color="auto"/>
                <w:bottom w:val="none" w:sz="0" w:space="0" w:color="auto"/>
                <w:right w:val="none" w:sz="0" w:space="0" w:color="auto"/>
              </w:divBdr>
              <w:divsChild>
                <w:div w:id="1918319704">
                  <w:marLeft w:val="0"/>
                  <w:marRight w:val="0"/>
                  <w:marTop w:val="0"/>
                  <w:marBottom w:val="300"/>
                  <w:divBdr>
                    <w:top w:val="none" w:sz="0" w:space="0" w:color="auto"/>
                    <w:left w:val="none" w:sz="0" w:space="0" w:color="auto"/>
                    <w:bottom w:val="none" w:sz="0" w:space="0" w:color="auto"/>
                    <w:right w:val="none" w:sz="0" w:space="0" w:color="auto"/>
                  </w:divBdr>
                </w:div>
              </w:divsChild>
            </w:div>
          </w:divsChild>
        </w:div>
      </w:divsChild>
    </w:div>
    <w:div w:id="985282119">
      <w:bodyDiv w:val="1"/>
      <w:marLeft w:val="0"/>
      <w:marRight w:val="0"/>
      <w:marTop w:val="0"/>
      <w:marBottom w:val="0"/>
      <w:divBdr>
        <w:top w:val="none" w:sz="0" w:space="0" w:color="auto"/>
        <w:left w:val="none" w:sz="0" w:space="0" w:color="auto"/>
        <w:bottom w:val="none" w:sz="0" w:space="0" w:color="auto"/>
        <w:right w:val="none" w:sz="0" w:space="0" w:color="auto"/>
      </w:divBdr>
    </w:div>
    <w:div w:id="998070871">
      <w:bodyDiv w:val="1"/>
      <w:marLeft w:val="0"/>
      <w:marRight w:val="0"/>
      <w:marTop w:val="0"/>
      <w:marBottom w:val="0"/>
      <w:divBdr>
        <w:top w:val="none" w:sz="0" w:space="0" w:color="auto"/>
        <w:left w:val="none" w:sz="0" w:space="0" w:color="auto"/>
        <w:bottom w:val="none" w:sz="0" w:space="0" w:color="auto"/>
        <w:right w:val="none" w:sz="0" w:space="0" w:color="auto"/>
      </w:divBdr>
    </w:div>
    <w:div w:id="1007319227">
      <w:bodyDiv w:val="1"/>
      <w:marLeft w:val="0"/>
      <w:marRight w:val="0"/>
      <w:marTop w:val="0"/>
      <w:marBottom w:val="0"/>
      <w:divBdr>
        <w:top w:val="none" w:sz="0" w:space="0" w:color="auto"/>
        <w:left w:val="none" w:sz="0" w:space="0" w:color="auto"/>
        <w:bottom w:val="none" w:sz="0" w:space="0" w:color="auto"/>
        <w:right w:val="none" w:sz="0" w:space="0" w:color="auto"/>
      </w:divBdr>
    </w:div>
    <w:div w:id="1101754955">
      <w:bodyDiv w:val="1"/>
      <w:marLeft w:val="0"/>
      <w:marRight w:val="0"/>
      <w:marTop w:val="0"/>
      <w:marBottom w:val="0"/>
      <w:divBdr>
        <w:top w:val="none" w:sz="0" w:space="0" w:color="auto"/>
        <w:left w:val="none" w:sz="0" w:space="0" w:color="auto"/>
        <w:bottom w:val="none" w:sz="0" w:space="0" w:color="auto"/>
        <w:right w:val="none" w:sz="0" w:space="0" w:color="auto"/>
      </w:divBdr>
    </w:div>
    <w:div w:id="1186676129">
      <w:bodyDiv w:val="1"/>
      <w:marLeft w:val="0"/>
      <w:marRight w:val="0"/>
      <w:marTop w:val="0"/>
      <w:marBottom w:val="0"/>
      <w:divBdr>
        <w:top w:val="none" w:sz="0" w:space="0" w:color="auto"/>
        <w:left w:val="none" w:sz="0" w:space="0" w:color="auto"/>
        <w:bottom w:val="none" w:sz="0" w:space="0" w:color="auto"/>
        <w:right w:val="none" w:sz="0" w:space="0" w:color="auto"/>
      </w:divBdr>
    </w:div>
    <w:div w:id="1234972067">
      <w:bodyDiv w:val="1"/>
      <w:marLeft w:val="0"/>
      <w:marRight w:val="0"/>
      <w:marTop w:val="0"/>
      <w:marBottom w:val="0"/>
      <w:divBdr>
        <w:top w:val="none" w:sz="0" w:space="0" w:color="auto"/>
        <w:left w:val="none" w:sz="0" w:space="0" w:color="auto"/>
        <w:bottom w:val="none" w:sz="0" w:space="0" w:color="auto"/>
        <w:right w:val="none" w:sz="0" w:space="0" w:color="auto"/>
      </w:divBdr>
      <w:divsChild>
        <w:div w:id="897595502">
          <w:marLeft w:val="0"/>
          <w:marRight w:val="0"/>
          <w:marTop w:val="0"/>
          <w:marBottom w:val="0"/>
          <w:divBdr>
            <w:top w:val="none" w:sz="0" w:space="0" w:color="auto"/>
            <w:left w:val="none" w:sz="0" w:space="0" w:color="auto"/>
            <w:bottom w:val="none" w:sz="0" w:space="0" w:color="auto"/>
            <w:right w:val="none" w:sz="0" w:space="0" w:color="auto"/>
          </w:divBdr>
        </w:div>
        <w:div w:id="1522669405">
          <w:marLeft w:val="0"/>
          <w:marRight w:val="0"/>
          <w:marTop w:val="0"/>
          <w:marBottom w:val="0"/>
          <w:divBdr>
            <w:top w:val="none" w:sz="0" w:space="0" w:color="auto"/>
            <w:left w:val="none" w:sz="0" w:space="0" w:color="auto"/>
            <w:bottom w:val="none" w:sz="0" w:space="0" w:color="auto"/>
            <w:right w:val="none" w:sz="0" w:space="0" w:color="auto"/>
          </w:divBdr>
        </w:div>
        <w:div w:id="1550264261">
          <w:marLeft w:val="0"/>
          <w:marRight w:val="0"/>
          <w:marTop w:val="0"/>
          <w:marBottom w:val="0"/>
          <w:divBdr>
            <w:top w:val="none" w:sz="0" w:space="0" w:color="auto"/>
            <w:left w:val="none" w:sz="0" w:space="0" w:color="auto"/>
            <w:bottom w:val="none" w:sz="0" w:space="0" w:color="auto"/>
            <w:right w:val="none" w:sz="0" w:space="0" w:color="auto"/>
          </w:divBdr>
        </w:div>
        <w:div w:id="1627008382">
          <w:marLeft w:val="0"/>
          <w:marRight w:val="0"/>
          <w:marTop w:val="0"/>
          <w:marBottom w:val="0"/>
          <w:divBdr>
            <w:top w:val="none" w:sz="0" w:space="0" w:color="auto"/>
            <w:left w:val="none" w:sz="0" w:space="0" w:color="auto"/>
            <w:bottom w:val="none" w:sz="0" w:space="0" w:color="auto"/>
            <w:right w:val="none" w:sz="0" w:space="0" w:color="auto"/>
          </w:divBdr>
        </w:div>
      </w:divsChild>
    </w:div>
    <w:div w:id="1263301533">
      <w:bodyDiv w:val="1"/>
      <w:marLeft w:val="0"/>
      <w:marRight w:val="0"/>
      <w:marTop w:val="0"/>
      <w:marBottom w:val="0"/>
      <w:divBdr>
        <w:top w:val="none" w:sz="0" w:space="0" w:color="auto"/>
        <w:left w:val="none" w:sz="0" w:space="0" w:color="auto"/>
        <w:bottom w:val="none" w:sz="0" w:space="0" w:color="auto"/>
        <w:right w:val="none" w:sz="0" w:space="0" w:color="auto"/>
      </w:divBdr>
    </w:div>
    <w:div w:id="1282569395">
      <w:bodyDiv w:val="1"/>
      <w:marLeft w:val="0"/>
      <w:marRight w:val="0"/>
      <w:marTop w:val="0"/>
      <w:marBottom w:val="0"/>
      <w:divBdr>
        <w:top w:val="none" w:sz="0" w:space="0" w:color="auto"/>
        <w:left w:val="none" w:sz="0" w:space="0" w:color="auto"/>
        <w:bottom w:val="none" w:sz="0" w:space="0" w:color="auto"/>
        <w:right w:val="none" w:sz="0" w:space="0" w:color="auto"/>
      </w:divBdr>
    </w:div>
    <w:div w:id="1347827155">
      <w:bodyDiv w:val="1"/>
      <w:marLeft w:val="0"/>
      <w:marRight w:val="0"/>
      <w:marTop w:val="0"/>
      <w:marBottom w:val="0"/>
      <w:divBdr>
        <w:top w:val="none" w:sz="0" w:space="0" w:color="auto"/>
        <w:left w:val="none" w:sz="0" w:space="0" w:color="auto"/>
        <w:bottom w:val="none" w:sz="0" w:space="0" w:color="auto"/>
        <w:right w:val="none" w:sz="0" w:space="0" w:color="auto"/>
      </w:divBdr>
    </w:div>
    <w:div w:id="1438139818">
      <w:bodyDiv w:val="1"/>
      <w:marLeft w:val="0"/>
      <w:marRight w:val="0"/>
      <w:marTop w:val="0"/>
      <w:marBottom w:val="0"/>
      <w:divBdr>
        <w:top w:val="none" w:sz="0" w:space="0" w:color="auto"/>
        <w:left w:val="none" w:sz="0" w:space="0" w:color="auto"/>
        <w:bottom w:val="none" w:sz="0" w:space="0" w:color="auto"/>
        <w:right w:val="none" w:sz="0" w:space="0" w:color="auto"/>
      </w:divBdr>
    </w:div>
    <w:div w:id="1575974208">
      <w:bodyDiv w:val="1"/>
      <w:marLeft w:val="0"/>
      <w:marRight w:val="0"/>
      <w:marTop w:val="0"/>
      <w:marBottom w:val="0"/>
      <w:divBdr>
        <w:top w:val="none" w:sz="0" w:space="0" w:color="auto"/>
        <w:left w:val="none" w:sz="0" w:space="0" w:color="auto"/>
        <w:bottom w:val="none" w:sz="0" w:space="0" w:color="auto"/>
        <w:right w:val="none" w:sz="0" w:space="0" w:color="auto"/>
      </w:divBdr>
    </w:div>
    <w:div w:id="1579513417">
      <w:bodyDiv w:val="1"/>
      <w:marLeft w:val="0"/>
      <w:marRight w:val="0"/>
      <w:marTop w:val="0"/>
      <w:marBottom w:val="0"/>
      <w:divBdr>
        <w:top w:val="none" w:sz="0" w:space="0" w:color="auto"/>
        <w:left w:val="none" w:sz="0" w:space="0" w:color="auto"/>
        <w:bottom w:val="none" w:sz="0" w:space="0" w:color="auto"/>
        <w:right w:val="none" w:sz="0" w:space="0" w:color="auto"/>
      </w:divBdr>
    </w:div>
    <w:div w:id="1596593259">
      <w:bodyDiv w:val="1"/>
      <w:marLeft w:val="0"/>
      <w:marRight w:val="0"/>
      <w:marTop w:val="0"/>
      <w:marBottom w:val="0"/>
      <w:divBdr>
        <w:top w:val="none" w:sz="0" w:space="0" w:color="auto"/>
        <w:left w:val="none" w:sz="0" w:space="0" w:color="auto"/>
        <w:bottom w:val="none" w:sz="0" w:space="0" w:color="auto"/>
        <w:right w:val="none" w:sz="0" w:space="0" w:color="auto"/>
      </w:divBdr>
    </w:div>
    <w:div w:id="1600410756">
      <w:bodyDiv w:val="1"/>
      <w:marLeft w:val="0"/>
      <w:marRight w:val="0"/>
      <w:marTop w:val="0"/>
      <w:marBottom w:val="0"/>
      <w:divBdr>
        <w:top w:val="none" w:sz="0" w:space="0" w:color="auto"/>
        <w:left w:val="none" w:sz="0" w:space="0" w:color="auto"/>
        <w:bottom w:val="none" w:sz="0" w:space="0" w:color="auto"/>
        <w:right w:val="none" w:sz="0" w:space="0" w:color="auto"/>
      </w:divBdr>
    </w:div>
    <w:div w:id="1619991439">
      <w:bodyDiv w:val="1"/>
      <w:marLeft w:val="0"/>
      <w:marRight w:val="0"/>
      <w:marTop w:val="0"/>
      <w:marBottom w:val="0"/>
      <w:divBdr>
        <w:top w:val="none" w:sz="0" w:space="0" w:color="auto"/>
        <w:left w:val="none" w:sz="0" w:space="0" w:color="auto"/>
        <w:bottom w:val="none" w:sz="0" w:space="0" w:color="auto"/>
        <w:right w:val="none" w:sz="0" w:space="0" w:color="auto"/>
      </w:divBdr>
    </w:div>
    <w:div w:id="1648122617">
      <w:bodyDiv w:val="1"/>
      <w:marLeft w:val="0"/>
      <w:marRight w:val="0"/>
      <w:marTop w:val="0"/>
      <w:marBottom w:val="0"/>
      <w:divBdr>
        <w:top w:val="none" w:sz="0" w:space="0" w:color="auto"/>
        <w:left w:val="none" w:sz="0" w:space="0" w:color="auto"/>
        <w:bottom w:val="none" w:sz="0" w:space="0" w:color="auto"/>
        <w:right w:val="none" w:sz="0" w:space="0" w:color="auto"/>
      </w:divBdr>
    </w:div>
    <w:div w:id="1727485865">
      <w:bodyDiv w:val="1"/>
      <w:marLeft w:val="0"/>
      <w:marRight w:val="0"/>
      <w:marTop w:val="0"/>
      <w:marBottom w:val="0"/>
      <w:divBdr>
        <w:top w:val="none" w:sz="0" w:space="0" w:color="auto"/>
        <w:left w:val="none" w:sz="0" w:space="0" w:color="auto"/>
        <w:bottom w:val="none" w:sz="0" w:space="0" w:color="auto"/>
        <w:right w:val="none" w:sz="0" w:space="0" w:color="auto"/>
      </w:divBdr>
      <w:divsChild>
        <w:div w:id="204366193">
          <w:marLeft w:val="274"/>
          <w:marRight w:val="0"/>
          <w:marTop w:val="0"/>
          <w:marBottom w:val="0"/>
          <w:divBdr>
            <w:top w:val="none" w:sz="0" w:space="0" w:color="auto"/>
            <w:left w:val="none" w:sz="0" w:space="0" w:color="auto"/>
            <w:bottom w:val="none" w:sz="0" w:space="0" w:color="auto"/>
            <w:right w:val="none" w:sz="0" w:space="0" w:color="auto"/>
          </w:divBdr>
        </w:div>
        <w:div w:id="222181105">
          <w:marLeft w:val="274"/>
          <w:marRight w:val="0"/>
          <w:marTop w:val="0"/>
          <w:marBottom w:val="0"/>
          <w:divBdr>
            <w:top w:val="none" w:sz="0" w:space="0" w:color="auto"/>
            <w:left w:val="none" w:sz="0" w:space="0" w:color="auto"/>
            <w:bottom w:val="none" w:sz="0" w:space="0" w:color="auto"/>
            <w:right w:val="none" w:sz="0" w:space="0" w:color="auto"/>
          </w:divBdr>
        </w:div>
        <w:div w:id="297928072">
          <w:marLeft w:val="274"/>
          <w:marRight w:val="0"/>
          <w:marTop w:val="0"/>
          <w:marBottom w:val="0"/>
          <w:divBdr>
            <w:top w:val="none" w:sz="0" w:space="0" w:color="auto"/>
            <w:left w:val="none" w:sz="0" w:space="0" w:color="auto"/>
            <w:bottom w:val="none" w:sz="0" w:space="0" w:color="auto"/>
            <w:right w:val="none" w:sz="0" w:space="0" w:color="auto"/>
          </w:divBdr>
        </w:div>
        <w:div w:id="961886277">
          <w:marLeft w:val="274"/>
          <w:marRight w:val="0"/>
          <w:marTop w:val="0"/>
          <w:marBottom w:val="0"/>
          <w:divBdr>
            <w:top w:val="none" w:sz="0" w:space="0" w:color="auto"/>
            <w:left w:val="none" w:sz="0" w:space="0" w:color="auto"/>
            <w:bottom w:val="none" w:sz="0" w:space="0" w:color="auto"/>
            <w:right w:val="none" w:sz="0" w:space="0" w:color="auto"/>
          </w:divBdr>
        </w:div>
      </w:divsChild>
    </w:div>
    <w:div w:id="1743289944">
      <w:bodyDiv w:val="1"/>
      <w:marLeft w:val="0"/>
      <w:marRight w:val="0"/>
      <w:marTop w:val="0"/>
      <w:marBottom w:val="0"/>
      <w:divBdr>
        <w:top w:val="none" w:sz="0" w:space="0" w:color="auto"/>
        <w:left w:val="none" w:sz="0" w:space="0" w:color="auto"/>
        <w:bottom w:val="none" w:sz="0" w:space="0" w:color="auto"/>
        <w:right w:val="none" w:sz="0" w:space="0" w:color="auto"/>
      </w:divBdr>
    </w:div>
    <w:div w:id="1806049276">
      <w:bodyDiv w:val="1"/>
      <w:marLeft w:val="0"/>
      <w:marRight w:val="0"/>
      <w:marTop w:val="0"/>
      <w:marBottom w:val="0"/>
      <w:divBdr>
        <w:top w:val="none" w:sz="0" w:space="0" w:color="auto"/>
        <w:left w:val="none" w:sz="0" w:space="0" w:color="auto"/>
        <w:bottom w:val="none" w:sz="0" w:space="0" w:color="auto"/>
        <w:right w:val="none" w:sz="0" w:space="0" w:color="auto"/>
      </w:divBdr>
    </w:div>
    <w:div w:id="1831363001">
      <w:bodyDiv w:val="1"/>
      <w:marLeft w:val="0"/>
      <w:marRight w:val="0"/>
      <w:marTop w:val="0"/>
      <w:marBottom w:val="0"/>
      <w:divBdr>
        <w:top w:val="none" w:sz="0" w:space="0" w:color="auto"/>
        <w:left w:val="none" w:sz="0" w:space="0" w:color="auto"/>
        <w:bottom w:val="none" w:sz="0" w:space="0" w:color="auto"/>
        <w:right w:val="none" w:sz="0" w:space="0" w:color="auto"/>
      </w:divBdr>
    </w:div>
    <w:div w:id="1842087015">
      <w:bodyDiv w:val="1"/>
      <w:marLeft w:val="0"/>
      <w:marRight w:val="0"/>
      <w:marTop w:val="0"/>
      <w:marBottom w:val="0"/>
      <w:divBdr>
        <w:top w:val="none" w:sz="0" w:space="0" w:color="auto"/>
        <w:left w:val="none" w:sz="0" w:space="0" w:color="auto"/>
        <w:bottom w:val="none" w:sz="0" w:space="0" w:color="auto"/>
        <w:right w:val="none" w:sz="0" w:space="0" w:color="auto"/>
      </w:divBdr>
      <w:divsChild>
        <w:div w:id="343627102">
          <w:marLeft w:val="0"/>
          <w:marRight w:val="0"/>
          <w:marTop w:val="0"/>
          <w:marBottom w:val="0"/>
          <w:divBdr>
            <w:top w:val="none" w:sz="0" w:space="0" w:color="auto"/>
            <w:left w:val="none" w:sz="0" w:space="0" w:color="auto"/>
            <w:bottom w:val="none" w:sz="0" w:space="0" w:color="auto"/>
            <w:right w:val="none" w:sz="0" w:space="0" w:color="auto"/>
          </w:divBdr>
        </w:div>
        <w:div w:id="728115666">
          <w:marLeft w:val="0"/>
          <w:marRight w:val="0"/>
          <w:marTop w:val="0"/>
          <w:marBottom w:val="0"/>
          <w:divBdr>
            <w:top w:val="none" w:sz="0" w:space="0" w:color="auto"/>
            <w:left w:val="none" w:sz="0" w:space="0" w:color="auto"/>
            <w:bottom w:val="none" w:sz="0" w:space="0" w:color="auto"/>
            <w:right w:val="none" w:sz="0" w:space="0" w:color="auto"/>
          </w:divBdr>
        </w:div>
        <w:div w:id="1400713643">
          <w:marLeft w:val="0"/>
          <w:marRight w:val="0"/>
          <w:marTop w:val="0"/>
          <w:marBottom w:val="0"/>
          <w:divBdr>
            <w:top w:val="none" w:sz="0" w:space="0" w:color="auto"/>
            <w:left w:val="none" w:sz="0" w:space="0" w:color="auto"/>
            <w:bottom w:val="none" w:sz="0" w:space="0" w:color="auto"/>
            <w:right w:val="none" w:sz="0" w:space="0" w:color="auto"/>
          </w:divBdr>
        </w:div>
        <w:div w:id="1481578030">
          <w:marLeft w:val="0"/>
          <w:marRight w:val="0"/>
          <w:marTop w:val="0"/>
          <w:marBottom w:val="0"/>
          <w:divBdr>
            <w:top w:val="none" w:sz="0" w:space="0" w:color="auto"/>
            <w:left w:val="none" w:sz="0" w:space="0" w:color="auto"/>
            <w:bottom w:val="none" w:sz="0" w:space="0" w:color="auto"/>
            <w:right w:val="none" w:sz="0" w:space="0" w:color="auto"/>
          </w:divBdr>
        </w:div>
        <w:div w:id="1573197856">
          <w:marLeft w:val="0"/>
          <w:marRight w:val="0"/>
          <w:marTop w:val="0"/>
          <w:marBottom w:val="0"/>
          <w:divBdr>
            <w:top w:val="none" w:sz="0" w:space="0" w:color="auto"/>
            <w:left w:val="none" w:sz="0" w:space="0" w:color="auto"/>
            <w:bottom w:val="none" w:sz="0" w:space="0" w:color="auto"/>
            <w:right w:val="none" w:sz="0" w:space="0" w:color="auto"/>
          </w:divBdr>
        </w:div>
        <w:div w:id="2054310904">
          <w:marLeft w:val="0"/>
          <w:marRight w:val="0"/>
          <w:marTop w:val="0"/>
          <w:marBottom w:val="0"/>
          <w:divBdr>
            <w:top w:val="none" w:sz="0" w:space="0" w:color="auto"/>
            <w:left w:val="none" w:sz="0" w:space="0" w:color="auto"/>
            <w:bottom w:val="none" w:sz="0" w:space="0" w:color="auto"/>
            <w:right w:val="none" w:sz="0" w:space="0" w:color="auto"/>
          </w:divBdr>
        </w:div>
        <w:div w:id="2058817496">
          <w:marLeft w:val="0"/>
          <w:marRight w:val="0"/>
          <w:marTop w:val="0"/>
          <w:marBottom w:val="0"/>
          <w:divBdr>
            <w:top w:val="none" w:sz="0" w:space="0" w:color="auto"/>
            <w:left w:val="none" w:sz="0" w:space="0" w:color="auto"/>
            <w:bottom w:val="none" w:sz="0" w:space="0" w:color="auto"/>
            <w:right w:val="none" w:sz="0" w:space="0" w:color="auto"/>
          </w:divBdr>
        </w:div>
        <w:div w:id="2144540719">
          <w:marLeft w:val="0"/>
          <w:marRight w:val="0"/>
          <w:marTop w:val="0"/>
          <w:marBottom w:val="0"/>
          <w:divBdr>
            <w:top w:val="none" w:sz="0" w:space="0" w:color="auto"/>
            <w:left w:val="none" w:sz="0" w:space="0" w:color="auto"/>
            <w:bottom w:val="none" w:sz="0" w:space="0" w:color="auto"/>
            <w:right w:val="none" w:sz="0" w:space="0" w:color="auto"/>
          </w:divBdr>
        </w:div>
      </w:divsChild>
    </w:div>
    <w:div w:id="1947804117">
      <w:bodyDiv w:val="1"/>
      <w:marLeft w:val="0"/>
      <w:marRight w:val="0"/>
      <w:marTop w:val="0"/>
      <w:marBottom w:val="0"/>
      <w:divBdr>
        <w:top w:val="none" w:sz="0" w:space="0" w:color="auto"/>
        <w:left w:val="none" w:sz="0" w:space="0" w:color="auto"/>
        <w:bottom w:val="none" w:sz="0" w:space="0" w:color="auto"/>
        <w:right w:val="none" w:sz="0" w:space="0" w:color="auto"/>
      </w:divBdr>
    </w:div>
    <w:div w:id="1994992207">
      <w:bodyDiv w:val="1"/>
      <w:marLeft w:val="0"/>
      <w:marRight w:val="0"/>
      <w:marTop w:val="0"/>
      <w:marBottom w:val="0"/>
      <w:divBdr>
        <w:top w:val="none" w:sz="0" w:space="0" w:color="auto"/>
        <w:left w:val="none" w:sz="0" w:space="0" w:color="auto"/>
        <w:bottom w:val="none" w:sz="0" w:space="0" w:color="auto"/>
        <w:right w:val="none" w:sz="0" w:space="0" w:color="auto"/>
      </w:divBdr>
    </w:div>
    <w:div w:id="1998027730">
      <w:bodyDiv w:val="1"/>
      <w:marLeft w:val="0"/>
      <w:marRight w:val="0"/>
      <w:marTop w:val="0"/>
      <w:marBottom w:val="0"/>
      <w:divBdr>
        <w:top w:val="none" w:sz="0" w:space="0" w:color="auto"/>
        <w:left w:val="none" w:sz="0" w:space="0" w:color="auto"/>
        <w:bottom w:val="none" w:sz="0" w:space="0" w:color="auto"/>
        <w:right w:val="none" w:sz="0" w:space="0" w:color="auto"/>
      </w:divBdr>
    </w:div>
    <w:div w:id="2059890665">
      <w:bodyDiv w:val="1"/>
      <w:marLeft w:val="0"/>
      <w:marRight w:val="0"/>
      <w:marTop w:val="0"/>
      <w:marBottom w:val="0"/>
      <w:divBdr>
        <w:top w:val="none" w:sz="0" w:space="0" w:color="auto"/>
        <w:left w:val="none" w:sz="0" w:space="0" w:color="auto"/>
        <w:bottom w:val="none" w:sz="0" w:space="0" w:color="auto"/>
        <w:right w:val="none" w:sz="0" w:space="0" w:color="auto"/>
      </w:divBdr>
    </w:div>
    <w:div w:id="2118601114">
      <w:bodyDiv w:val="1"/>
      <w:marLeft w:val="0"/>
      <w:marRight w:val="0"/>
      <w:marTop w:val="0"/>
      <w:marBottom w:val="0"/>
      <w:divBdr>
        <w:top w:val="none" w:sz="0" w:space="0" w:color="auto"/>
        <w:left w:val="none" w:sz="0" w:space="0" w:color="auto"/>
        <w:bottom w:val="none" w:sz="0" w:space="0" w:color="auto"/>
        <w:right w:val="none" w:sz="0" w:space="0" w:color="auto"/>
      </w:divBdr>
    </w:div>
    <w:div w:id="2120560278">
      <w:bodyDiv w:val="1"/>
      <w:marLeft w:val="0"/>
      <w:marRight w:val="0"/>
      <w:marTop w:val="0"/>
      <w:marBottom w:val="0"/>
      <w:divBdr>
        <w:top w:val="none" w:sz="0" w:space="0" w:color="auto"/>
        <w:left w:val="none" w:sz="0" w:space="0" w:color="auto"/>
        <w:bottom w:val="none" w:sz="0" w:space="0" w:color="auto"/>
        <w:right w:val="none" w:sz="0" w:space="0" w:color="auto"/>
      </w:divBdr>
    </w:div>
    <w:div w:id="2126734830">
      <w:bodyDiv w:val="1"/>
      <w:marLeft w:val="0"/>
      <w:marRight w:val="0"/>
      <w:marTop w:val="0"/>
      <w:marBottom w:val="0"/>
      <w:divBdr>
        <w:top w:val="none" w:sz="0" w:space="0" w:color="auto"/>
        <w:left w:val="none" w:sz="0" w:space="0" w:color="auto"/>
        <w:bottom w:val="none" w:sz="0" w:space="0" w:color="auto"/>
        <w:right w:val="none" w:sz="0" w:space="0" w:color="auto"/>
      </w:divBdr>
    </w:div>
    <w:div w:id="2137095249">
      <w:bodyDiv w:val="1"/>
      <w:marLeft w:val="0"/>
      <w:marRight w:val="0"/>
      <w:marTop w:val="0"/>
      <w:marBottom w:val="0"/>
      <w:divBdr>
        <w:top w:val="none" w:sz="0" w:space="0" w:color="auto"/>
        <w:left w:val="none" w:sz="0" w:space="0" w:color="auto"/>
        <w:bottom w:val="none" w:sz="0" w:space="0" w:color="auto"/>
        <w:right w:val="none" w:sz="0" w:space="0" w:color="auto"/>
      </w:divBdr>
      <w:divsChild>
        <w:div w:id="379670847">
          <w:marLeft w:val="446"/>
          <w:marRight w:val="0"/>
          <w:marTop w:val="0"/>
          <w:marBottom w:val="0"/>
          <w:divBdr>
            <w:top w:val="none" w:sz="0" w:space="0" w:color="auto"/>
            <w:left w:val="none" w:sz="0" w:space="0" w:color="auto"/>
            <w:bottom w:val="none" w:sz="0" w:space="0" w:color="auto"/>
            <w:right w:val="none" w:sz="0" w:space="0" w:color="auto"/>
          </w:divBdr>
        </w:div>
      </w:divsChild>
    </w:div>
    <w:div w:id="2142115631">
      <w:bodyDiv w:val="1"/>
      <w:marLeft w:val="0"/>
      <w:marRight w:val="0"/>
      <w:marTop w:val="0"/>
      <w:marBottom w:val="0"/>
      <w:divBdr>
        <w:top w:val="none" w:sz="0" w:space="0" w:color="auto"/>
        <w:left w:val="none" w:sz="0" w:space="0" w:color="auto"/>
        <w:bottom w:val="none" w:sz="0" w:space="0" w:color="auto"/>
        <w:right w:val="none" w:sz="0" w:space="0" w:color="auto"/>
      </w:divBdr>
      <w:divsChild>
        <w:div w:id="1664775076">
          <w:marLeft w:val="0"/>
          <w:marRight w:val="0"/>
          <w:marTop w:val="0"/>
          <w:marBottom w:val="0"/>
          <w:divBdr>
            <w:top w:val="none" w:sz="0" w:space="0" w:color="auto"/>
            <w:left w:val="none" w:sz="0" w:space="0" w:color="auto"/>
            <w:bottom w:val="none" w:sz="0" w:space="0" w:color="auto"/>
            <w:right w:val="none" w:sz="0" w:space="0" w:color="auto"/>
          </w:divBdr>
          <w:divsChild>
            <w:div w:id="1258248341">
              <w:marLeft w:val="0"/>
              <w:marRight w:val="0"/>
              <w:marTop w:val="0"/>
              <w:marBottom w:val="0"/>
              <w:divBdr>
                <w:top w:val="none" w:sz="0" w:space="0" w:color="auto"/>
                <w:left w:val="none" w:sz="0" w:space="0" w:color="auto"/>
                <w:bottom w:val="none" w:sz="0" w:space="0" w:color="auto"/>
                <w:right w:val="none" w:sz="0" w:space="0" w:color="auto"/>
              </w:divBdr>
              <w:divsChild>
                <w:div w:id="847906094">
                  <w:marLeft w:val="0"/>
                  <w:marRight w:val="0"/>
                  <w:marTop w:val="0"/>
                  <w:marBottom w:val="0"/>
                  <w:divBdr>
                    <w:top w:val="none" w:sz="0" w:space="0" w:color="auto"/>
                    <w:left w:val="none" w:sz="0" w:space="0" w:color="auto"/>
                    <w:bottom w:val="none" w:sz="0" w:space="0" w:color="auto"/>
                    <w:right w:val="none" w:sz="0" w:space="0" w:color="auto"/>
                  </w:divBdr>
                  <w:divsChild>
                    <w:div w:id="1026177710">
                      <w:marLeft w:val="0"/>
                      <w:marRight w:val="0"/>
                      <w:marTop w:val="0"/>
                      <w:marBottom w:val="0"/>
                      <w:divBdr>
                        <w:top w:val="none" w:sz="0" w:space="0" w:color="auto"/>
                        <w:left w:val="none" w:sz="0" w:space="0" w:color="auto"/>
                        <w:bottom w:val="none" w:sz="0" w:space="0" w:color="auto"/>
                        <w:right w:val="none" w:sz="0" w:space="0" w:color="auto"/>
                      </w:divBdr>
                      <w:divsChild>
                        <w:div w:id="883294750">
                          <w:marLeft w:val="0"/>
                          <w:marRight w:val="0"/>
                          <w:marTop w:val="0"/>
                          <w:marBottom w:val="0"/>
                          <w:divBdr>
                            <w:top w:val="none" w:sz="0" w:space="0" w:color="auto"/>
                            <w:left w:val="none" w:sz="0" w:space="0" w:color="auto"/>
                            <w:bottom w:val="none" w:sz="0" w:space="0" w:color="auto"/>
                            <w:right w:val="none" w:sz="0" w:space="0" w:color="auto"/>
                          </w:divBdr>
                          <w:divsChild>
                            <w:div w:id="1438528367">
                              <w:marLeft w:val="0"/>
                              <w:marRight w:val="0"/>
                              <w:marTop w:val="0"/>
                              <w:marBottom w:val="0"/>
                              <w:divBdr>
                                <w:top w:val="none" w:sz="0" w:space="0" w:color="auto"/>
                                <w:left w:val="none" w:sz="0" w:space="0" w:color="auto"/>
                                <w:bottom w:val="none" w:sz="0" w:space="0" w:color="auto"/>
                                <w:right w:val="none" w:sz="0" w:space="0" w:color="auto"/>
                              </w:divBdr>
                              <w:divsChild>
                                <w:div w:id="736781792">
                                  <w:marLeft w:val="0"/>
                                  <w:marRight w:val="0"/>
                                  <w:marTop w:val="0"/>
                                  <w:marBottom w:val="0"/>
                                  <w:divBdr>
                                    <w:top w:val="none" w:sz="0" w:space="0" w:color="auto"/>
                                    <w:left w:val="none" w:sz="0" w:space="0" w:color="auto"/>
                                    <w:bottom w:val="none" w:sz="0" w:space="0" w:color="auto"/>
                                    <w:right w:val="none" w:sz="0" w:space="0" w:color="auto"/>
                                  </w:divBdr>
                                  <w:divsChild>
                                    <w:div w:id="498689869">
                                      <w:marLeft w:val="0"/>
                                      <w:marRight w:val="0"/>
                                      <w:marTop w:val="0"/>
                                      <w:marBottom w:val="0"/>
                                      <w:divBdr>
                                        <w:top w:val="none" w:sz="0" w:space="0" w:color="auto"/>
                                        <w:left w:val="none" w:sz="0" w:space="0" w:color="auto"/>
                                        <w:bottom w:val="none" w:sz="0" w:space="0" w:color="auto"/>
                                        <w:right w:val="none" w:sz="0" w:space="0" w:color="auto"/>
                                      </w:divBdr>
                                      <w:divsChild>
                                        <w:div w:id="129832355">
                                          <w:marLeft w:val="0"/>
                                          <w:marRight w:val="0"/>
                                          <w:marTop w:val="0"/>
                                          <w:marBottom w:val="0"/>
                                          <w:divBdr>
                                            <w:top w:val="none" w:sz="0" w:space="0" w:color="auto"/>
                                            <w:left w:val="none" w:sz="0" w:space="0" w:color="auto"/>
                                            <w:bottom w:val="none" w:sz="0" w:space="0" w:color="auto"/>
                                            <w:right w:val="none" w:sz="0" w:space="0" w:color="auto"/>
                                          </w:divBdr>
                                          <w:divsChild>
                                            <w:div w:id="1961956387">
                                              <w:marLeft w:val="0"/>
                                              <w:marRight w:val="0"/>
                                              <w:marTop w:val="0"/>
                                              <w:marBottom w:val="0"/>
                                              <w:divBdr>
                                                <w:top w:val="none" w:sz="0" w:space="0" w:color="auto"/>
                                                <w:left w:val="none" w:sz="0" w:space="0" w:color="auto"/>
                                                <w:bottom w:val="none" w:sz="0" w:space="0" w:color="auto"/>
                                                <w:right w:val="none" w:sz="0" w:space="0" w:color="auto"/>
                                              </w:divBdr>
                                              <w:divsChild>
                                                <w:div w:id="2042124944">
                                                  <w:marLeft w:val="0"/>
                                                  <w:marRight w:val="0"/>
                                                  <w:marTop w:val="0"/>
                                                  <w:marBottom w:val="0"/>
                                                  <w:divBdr>
                                                    <w:top w:val="none" w:sz="0" w:space="0" w:color="auto"/>
                                                    <w:left w:val="none" w:sz="0" w:space="0" w:color="auto"/>
                                                    <w:bottom w:val="none" w:sz="0" w:space="0" w:color="auto"/>
                                                    <w:right w:val="none" w:sz="0" w:space="0" w:color="auto"/>
                                                  </w:divBdr>
                                                  <w:divsChild>
                                                    <w:div w:id="2103142560">
                                                      <w:marLeft w:val="0"/>
                                                      <w:marRight w:val="0"/>
                                                      <w:marTop w:val="0"/>
                                                      <w:marBottom w:val="0"/>
                                                      <w:divBdr>
                                                        <w:top w:val="single" w:sz="6" w:space="0" w:color="auto"/>
                                                        <w:left w:val="none" w:sz="0" w:space="0" w:color="auto"/>
                                                        <w:bottom w:val="single" w:sz="6" w:space="0" w:color="auto"/>
                                                        <w:right w:val="none" w:sz="0" w:space="0" w:color="auto"/>
                                                      </w:divBdr>
                                                      <w:divsChild>
                                                        <w:div w:id="46533950">
                                                          <w:marLeft w:val="0"/>
                                                          <w:marRight w:val="0"/>
                                                          <w:marTop w:val="0"/>
                                                          <w:marBottom w:val="0"/>
                                                          <w:divBdr>
                                                            <w:top w:val="none" w:sz="0" w:space="0" w:color="auto"/>
                                                            <w:left w:val="none" w:sz="0" w:space="0" w:color="auto"/>
                                                            <w:bottom w:val="none" w:sz="0" w:space="0" w:color="auto"/>
                                                            <w:right w:val="none" w:sz="0" w:space="0" w:color="auto"/>
                                                          </w:divBdr>
                                                          <w:divsChild>
                                                            <w:div w:id="891769805">
                                                              <w:marLeft w:val="0"/>
                                                              <w:marRight w:val="0"/>
                                                              <w:marTop w:val="0"/>
                                                              <w:marBottom w:val="0"/>
                                                              <w:divBdr>
                                                                <w:top w:val="none" w:sz="0" w:space="0" w:color="auto"/>
                                                                <w:left w:val="none" w:sz="0" w:space="0" w:color="auto"/>
                                                                <w:bottom w:val="none" w:sz="0" w:space="0" w:color="auto"/>
                                                                <w:right w:val="none" w:sz="0" w:space="0" w:color="auto"/>
                                                              </w:divBdr>
                                                              <w:divsChild>
                                                                <w:div w:id="964850067">
                                                                  <w:marLeft w:val="0"/>
                                                                  <w:marRight w:val="0"/>
                                                                  <w:marTop w:val="0"/>
                                                                  <w:marBottom w:val="0"/>
                                                                  <w:divBdr>
                                                                    <w:top w:val="none" w:sz="0" w:space="0" w:color="auto"/>
                                                                    <w:left w:val="none" w:sz="0" w:space="0" w:color="auto"/>
                                                                    <w:bottom w:val="none" w:sz="0" w:space="0" w:color="auto"/>
                                                                    <w:right w:val="none" w:sz="0" w:space="0" w:color="auto"/>
                                                                  </w:divBdr>
                                                                  <w:divsChild>
                                                                    <w:div w:id="1037243341">
                                                                      <w:marLeft w:val="0"/>
                                                                      <w:marRight w:val="0"/>
                                                                      <w:marTop w:val="0"/>
                                                                      <w:marBottom w:val="0"/>
                                                                      <w:divBdr>
                                                                        <w:top w:val="none" w:sz="0" w:space="0" w:color="auto"/>
                                                                        <w:left w:val="none" w:sz="0" w:space="0" w:color="auto"/>
                                                                        <w:bottom w:val="none" w:sz="0" w:space="0" w:color="auto"/>
                                                                        <w:right w:val="none" w:sz="0" w:space="0" w:color="auto"/>
                                                                      </w:divBdr>
                                                                      <w:divsChild>
                                                                        <w:div w:id="812062867">
                                                                          <w:marLeft w:val="0"/>
                                                                          <w:marRight w:val="0"/>
                                                                          <w:marTop w:val="0"/>
                                                                          <w:marBottom w:val="0"/>
                                                                          <w:divBdr>
                                                                            <w:top w:val="none" w:sz="0" w:space="0" w:color="auto"/>
                                                                            <w:left w:val="none" w:sz="0" w:space="0" w:color="auto"/>
                                                                            <w:bottom w:val="none" w:sz="0" w:space="0" w:color="auto"/>
                                                                            <w:right w:val="none" w:sz="0" w:space="0" w:color="auto"/>
                                                                          </w:divBdr>
                                                                          <w:divsChild>
                                                                            <w:div w:id="2040354880">
                                                                              <w:marLeft w:val="0"/>
                                                                              <w:marRight w:val="0"/>
                                                                              <w:marTop w:val="0"/>
                                                                              <w:marBottom w:val="0"/>
                                                                              <w:divBdr>
                                                                                <w:top w:val="none" w:sz="0" w:space="0" w:color="auto"/>
                                                                                <w:left w:val="none" w:sz="0" w:space="0" w:color="auto"/>
                                                                                <w:bottom w:val="none" w:sz="0" w:space="0" w:color="auto"/>
                                                                                <w:right w:val="none" w:sz="0" w:space="0" w:color="auto"/>
                                                                              </w:divBdr>
                                                                              <w:divsChild>
                                                                                <w:div w:id="982388136">
                                                                                  <w:marLeft w:val="0"/>
                                                                                  <w:marRight w:val="0"/>
                                                                                  <w:marTop w:val="0"/>
                                                                                  <w:marBottom w:val="0"/>
                                                                                  <w:divBdr>
                                                                                    <w:top w:val="none" w:sz="0" w:space="0" w:color="auto"/>
                                                                                    <w:left w:val="none" w:sz="0" w:space="0" w:color="auto"/>
                                                                                    <w:bottom w:val="none" w:sz="0" w:space="0" w:color="auto"/>
                                                                                    <w:right w:val="none" w:sz="0" w:space="0" w:color="auto"/>
                                                                                  </w:divBdr>
                                                                                  <w:divsChild>
                                                                                    <w:div w:id="1125462311">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sChild>
                                                                    </w:div>
                                                                  </w:divsChild>
                                                                </w:div>
                                                              </w:divsChild>
                                                            </w:div>
                                                          </w:divsChild>
                                                        </w:div>
                                                      </w:divsChild>
                                                    </w:div>
                                                  </w:divsChild>
                                                </w:div>
                                              </w:divsChild>
                                            </w:div>
                                          </w:divsChild>
                                        </w:div>
                                      </w:divsChild>
                                    </w:div>
                                  </w:divsChild>
                                </w:div>
                              </w:divsChild>
                            </w:div>
                          </w:divsChild>
                        </w:div>
                      </w:divsChild>
                    </w:div>
                  </w:divsChild>
                </w:div>
              </w:divsChild>
            </w:div>
          </w:divsChild>
        </w:div>
      </w:divsChild>
    </w:div>
    <w:div w:id="2142260367">
      <w:bodyDiv w:val="1"/>
      <w:marLeft w:val="0"/>
      <w:marRight w:val="0"/>
      <w:marTop w:val="0"/>
      <w:marBottom w:val="0"/>
      <w:divBdr>
        <w:top w:val="none" w:sz="0" w:space="0" w:color="auto"/>
        <w:left w:val="none" w:sz="0" w:space="0" w:color="auto"/>
        <w:bottom w:val="none" w:sz="0" w:space="0" w:color="auto"/>
        <w:right w:val="none" w:sz="0" w:space="0" w:color="auto"/>
      </w:divBdr>
    </w:div>
  </w:divs>
  <w:optimizeForBrowser/>
  <w:allowPNG/>
</w:webSettings>
</file>

<file path=word/_rels/document.xml.rels><?xml version="1.0" encoding="UTF-8" standalone="yes"?>
<Relationships xmlns="http://schemas.openxmlformats.org/package/2006/relationships"><Relationship Id="rId8" Type="http://schemas.openxmlformats.org/officeDocument/2006/relationships/webSettings" Target="webSettings.xml"/><Relationship Id="rId13" Type="http://schemas.openxmlformats.org/officeDocument/2006/relationships/chart" Target="charts/chart3.xml"/><Relationship Id="rId18" Type="http://schemas.openxmlformats.org/officeDocument/2006/relationships/header" Target="header1.xml"/><Relationship Id="rId3" Type="http://schemas.openxmlformats.org/officeDocument/2006/relationships/customXml" Target="../customXml/item3.xml"/><Relationship Id="rId21" Type="http://schemas.openxmlformats.org/officeDocument/2006/relationships/footer" Target="footer2.xml"/><Relationship Id="rId7" Type="http://schemas.openxmlformats.org/officeDocument/2006/relationships/settings" Target="settings.xml"/><Relationship Id="rId12" Type="http://schemas.openxmlformats.org/officeDocument/2006/relationships/chart" Target="charts/chart2.xml"/><Relationship Id="rId17" Type="http://schemas.openxmlformats.org/officeDocument/2006/relationships/chart" Target="charts/chart6.xml"/><Relationship Id="rId2" Type="http://schemas.openxmlformats.org/officeDocument/2006/relationships/customXml" Target="../customXml/item2.xml"/><Relationship Id="rId16" Type="http://schemas.openxmlformats.org/officeDocument/2006/relationships/chart" Target="charts/chart5.xml"/><Relationship Id="rId20" Type="http://schemas.openxmlformats.org/officeDocument/2006/relationships/header" Target="header2.xml"/><Relationship Id="rId1" Type="http://schemas.openxmlformats.org/officeDocument/2006/relationships/customXml" Target="../customXml/item1.xml"/><Relationship Id="rId6" Type="http://schemas.openxmlformats.org/officeDocument/2006/relationships/styles" Target="styles.xml"/><Relationship Id="rId11" Type="http://schemas.openxmlformats.org/officeDocument/2006/relationships/chart" Target="charts/chart1.xml"/><Relationship Id="rId5" Type="http://schemas.openxmlformats.org/officeDocument/2006/relationships/numbering" Target="numbering.xml"/><Relationship Id="rId15" Type="http://schemas.openxmlformats.org/officeDocument/2006/relationships/chart" Target="charts/chart4.xml"/><Relationship Id="rId23" Type="http://schemas.openxmlformats.org/officeDocument/2006/relationships/theme" Target="theme/theme1.xml"/><Relationship Id="rId10" Type="http://schemas.openxmlformats.org/officeDocument/2006/relationships/endnotes" Target="endnotes.xml"/><Relationship Id="rId19" Type="http://schemas.openxmlformats.org/officeDocument/2006/relationships/footer" Target="footer1.xml"/><Relationship Id="rId4" Type="http://schemas.openxmlformats.org/officeDocument/2006/relationships/customXml" Target="../customXml/item4.xml"/><Relationship Id="rId9" Type="http://schemas.openxmlformats.org/officeDocument/2006/relationships/footnotes" Target="footnotes.xml"/><Relationship Id="rId14" Type="http://schemas.openxmlformats.org/officeDocument/2006/relationships/hyperlink" Target="https://www.housing-ombudsman.org.uk/reports/learning-from-severe-maladministration-reports/learning-from-severe-maladministration-november-2025/" TargetMode="External"/><Relationship Id="rId22" Type="http://schemas.openxmlformats.org/officeDocument/2006/relationships/fontTable" Target="fontTable.xml"/></Relationships>
</file>

<file path=word/_rels/header2.xml.rels><?xml version="1.0" encoding="UTF-8" standalone="yes"?>
<Relationships xmlns="http://schemas.openxmlformats.org/package/2006/relationships"><Relationship Id="rId1" Type="http://schemas.openxmlformats.org/officeDocument/2006/relationships/image" Target="media/image1.jpeg"/></Relationships>
</file>

<file path=word/charts/_rels/chart1.xml.rels><?xml version="1.0" encoding="UTF-8" standalone="yes"?>
<Relationships xmlns="http://schemas.openxmlformats.org/package/2006/relationships"><Relationship Id="rId3" Type="http://schemas.openxmlformats.org/officeDocument/2006/relationships/themeOverride" Target="../theme/themeOverride1.xml"/><Relationship Id="rId2" Type="http://schemas.microsoft.com/office/2011/relationships/chartColorStyle" Target="colors1.xml"/><Relationship Id="rId1" Type="http://schemas.microsoft.com/office/2011/relationships/chartStyle" Target="style1.xml"/><Relationship Id="rId4" Type="http://schemas.openxmlformats.org/officeDocument/2006/relationships/oleObject" Target="https://towerhamlets2-my.sharepoint.com/personal/dorothye_mcfarlane_thh_org_uk/Documents/Desktop/REPORTS/2023%20plus%20End%20of%20yr%20with%20charts.xlsx" TargetMode="External"/></Relationships>
</file>

<file path=word/charts/_rels/chart2.xml.rels><?xml version="1.0" encoding="UTF-8" standalone="yes"?>
<Relationships xmlns="http://schemas.openxmlformats.org/package/2006/relationships"><Relationship Id="rId3" Type="http://schemas.openxmlformats.org/officeDocument/2006/relationships/package" Target="../embeddings/Microsoft_Excel_Worksheet.xlsx"/><Relationship Id="rId2" Type="http://schemas.microsoft.com/office/2011/relationships/chartColorStyle" Target="colors2.xml"/><Relationship Id="rId1" Type="http://schemas.microsoft.com/office/2011/relationships/chartStyle" Target="style2.xml"/></Relationships>
</file>

<file path=word/charts/_rels/chart3.xml.rels><?xml version="1.0" encoding="UTF-8" standalone="yes"?>
<Relationships xmlns="http://schemas.openxmlformats.org/package/2006/relationships"><Relationship Id="rId3" Type="http://schemas.openxmlformats.org/officeDocument/2006/relationships/package" Target="../embeddings/Microsoft_Excel_Worksheet1.xlsx"/><Relationship Id="rId2" Type="http://schemas.microsoft.com/office/2011/relationships/chartColorStyle" Target="colors3.xml"/><Relationship Id="rId1" Type="http://schemas.microsoft.com/office/2011/relationships/chartStyle" Target="style3.xml"/></Relationships>
</file>

<file path=word/charts/_rels/chart4.xml.rels><?xml version="1.0" encoding="UTF-8" standalone="yes"?>
<Relationships xmlns="http://schemas.openxmlformats.org/package/2006/relationships"><Relationship Id="rId3" Type="http://schemas.openxmlformats.org/officeDocument/2006/relationships/themeOverride" Target="../theme/themeOverride2.xml"/><Relationship Id="rId2" Type="http://schemas.microsoft.com/office/2011/relationships/chartColorStyle" Target="colors4.xml"/><Relationship Id="rId1" Type="http://schemas.microsoft.com/office/2011/relationships/chartStyle" Target="style4.xml"/><Relationship Id="rId4" Type="http://schemas.openxmlformats.org/officeDocument/2006/relationships/package" Target="../embeddings/Microsoft_Excel_Worksheet2.xlsx"/></Relationships>
</file>

<file path=word/charts/_rels/chart5.xml.rels><?xml version="1.0" encoding="UTF-8" standalone="yes"?>
<Relationships xmlns="http://schemas.openxmlformats.org/package/2006/relationships"><Relationship Id="rId3" Type="http://schemas.openxmlformats.org/officeDocument/2006/relationships/themeOverride" Target="../theme/themeOverride3.xml"/><Relationship Id="rId2" Type="http://schemas.microsoft.com/office/2011/relationships/chartColorStyle" Target="colors5.xml"/><Relationship Id="rId1" Type="http://schemas.microsoft.com/office/2011/relationships/chartStyle" Target="style5.xml"/><Relationship Id="rId4" Type="http://schemas.openxmlformats.org/officeDocument/2006/relationships/package" Target="../embeddings/Microsoft_Excel_Worksheet3.xlsx"/></Relationships>
</file>

<file path=word/charts/_rels/chart6.xml.rels><?xml version="1.0" encoding="UTF-8" standalone="yes"?>
<Relationships xmlns="http://schemas.openxmlformats.org/package/2006/relationships"><Relationship Id="rId3" Type="http://schemas.openxmlformats.org/officeDocument/2006/relationships/themeOverride" Target="../theme/themeOverride4.xml"/><Relationship Id="rId2" Type="http://schemas.microsoft.com/office/2011/relationships/chartColorStyle" Target="colors6.xml"/><Relationship Id="rId1" Type="http://schemas.microsoft.com/office/2011/relationships/chartStyle" Target="style6.xml"/><Relationship Id="rId4" Type="http://schemas.openxmlformats.org/officeDocument/2006/relationships/package" Target="../embeddings/Microsoft_Excel_Worksheet4.xlsx"/></Relationships>
</file>

<file path=word/charts/chart1.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lrMapOvr bg1="lt1" tx1="dk1" bg2="lt2" tx2="dk2" accent1="accent1" accent2="accent2" accent3="accent3" accent4="accent4" accent5="accent5" accent6="accent6" hlink="hlink" folHlink="folHlink"/>
  <c:chart>
    <c:title>
      <c:tx>
        <c:rich>
          <a:bodyPr rot="0" spcFirstLastPara="1" vertOverflow="ellipsis" vert="horz" wrap="square" anchor="ctr" anchorCtr="1"/>
          <a:lstStyle/>
          <a:p>
            <a:pPr>
              <a:defRPr sz="1600" b="0" i="0" u="none" strike="noStrike" kern="1200" baseline="0">
                <a:solidFill>
                  <a:schemeClr val="tx2"/>
                </a:solidFill>
                <a:latin typeface="Calibri" panose="020F0502020204030204" pitchFamily="34" charset="0"/>
                <a:ea typeface="+mn-ea"/>
                <a:cs typeface="Calibri" panose="020F0502020204030204" pitchFamily="34" charset="0"/>
              </a:defRPr>
            </a:pPr>
            <a:r>
              <a:rPr lang="en-GB" b="0">
                <a:latin typeface="Calibri" panose="020F0502020204030204" pitchFamily="34" charset="0"/>
                <a:cs typeface="Calibri" panose="020F0502020204030204" pitchFamily="34" charset="0"/>
              </a:rPr>
              <a:t>Cases</a:t>
            </a:r>
            <a:r>
              <a:rPr lang="en-GB" b="0" baseline="0">
                <a:latin typeface="Calibri" panose="020F0502020204030204" pitchFamily="34" charset="0"/>
                <a:cs typeface="Calibri" panose="020F0502020204030204" pitchFamily="34" charset="0"/>
              </a:rPr>
              <a:t> received 2021-2026</a:t>
            </a:r>
            <a:endParaRPr lang="en-GB" b="0">
              <a:latin typeface="Calibri" panose="020F0502020204030204" pitchFamily="34" charset="0"/>
              <a:cs typeface="Calibri" panose="020F0502020204030204" pitchFamily="34" charset="0"/>
            </a:endParaRPr>
          </a:p>
        </c:rich>
      </c:tx>
      <c:layout>
        <c:manualLayout>
          <c:xMode val="edge"/>
          <c:yMode val="edge"/>
          <c:x val="0.24520122484689413"/>
          <c:y val="2.7777777777777776E-2"/>
        </c:manualLayout>
      </c:layout>
      <c:overlay val="0"/>
      <c:spPr>
        <a:noFill/>
        <a:ln>
          <a:noFill/>
        </a:ln>
        <a:effectLst/>
      </c:spPr>
      <c:txPr>
        <a:bodyPr rot="0" spcFirstLastPara="1" vertOverflow="ellipsis" vert="horz" wrap="square" anchor="ctr" anchorCtr="1"/>
        <a:lstStyle/>
        <a:p>
          <a:pPr>
            <a:defRPr sz="1600" b="0" i="0" u="none" strike="noStrike" kern="1200" baseline="0">
              <a:solidFill>
                <a:schemeClr val="tx2"/>
              </a:solidFill>
              <a:latin typeface="Calibri" panose="020F0502020204030204" pitchFamily="34" charset="0"/>
              <a:ea typeface="+mn-ea"/>
              <a:cs typeface="Calibri" panose="020F0502020204030204" pitchFamily="34" charset="0"/>
            </a:defRPr>
          </a:pPr>
          <a:endParaRPr lang="en-GB"/>
        </a:p>
      </c:txPr>
    </c:title>
    <c:autoTitleDeleted val="0"/>
    <c:plotArea>
      <c:layout/>
      <c:barChart>
        <c:barDir val="col"/>
        <c:grouping val="clustered"/>
        <c:varyColors val="0"/>
        <c:ser>
          <c:idx val="1"/>
          <c:order val="1"/>
          <c:tx>
            <c:strRef>
              <c:f>Charts!$B$6</c:f>
              <c:strCache>
                <c:ptCount val="1"/>
                <c:pt idx="0">
                  <c:v>Stage 1</c:v>
                </c:pt>
              </c:strCache>
            </c:strRef>
          </c:tx>
          <c:spPr>
            <a:gradFill rotWithShape="1">
              <a:gsLst>
                <a:gs pos="0">
                  <a:schemeClr val="accent2">
                    <a:satMod val="103000"/>
                    <a:lumMod val="102000"/>
                    <a:tint val="94000"/>
                  </a:schemeClr>
                </a:gs>
                <a:gs pos="50000">
                  <a:schemeClr val="accent2">
                    <a:satMod val="110000"/>
                    <a:lumMod val="100000"/>
                    <a:shade val="100000"/>
                  </a:schemeClr>
                </a:gs>
                <a:gs pos="100000">
                  <a:schemeClr val="accent2">
                    <a:lumMod val="99000"/>
                    <a:satMod val="120000"/>
                    <a:shade val="78000"/>
                  </a:schemeClr>
                </a:gs>
              </a:gsLst>
              <a:lin ang="5400000" scaled="0"/>
            </a:gradFill>
            <a:ln>
              <a:noFill/>
            </a:ln>
            <a:effectLst/>
          </c:spPr>
          <c:invertIfNegative val="0"/>
          <c:cat>
            <c:strRef>
              <c:f>Charts!$A$7:$A$11</c:f>
              <c:strCache>
                <c:ptCount val="5"/>
                <c:pt idx="0">
                  <c:v>2021-2022</c:v>
                </c:pt>
                <c:pt idx="1">
                  <c:v>2022-2023</c:v>
                </c:pt>
                <c:pt idx="2">
                  <c:v>2023-2024</c:v>
                </c:pt>
                <c:pt idx="3">
                  <c:v>2024-2025</c:v>
                </c:pt>
                <c:pt idx="4">
                  <c:v>2025-2026</c:v>
                </c:pt>
              </c:strCache>
            </c:strRef>
          </c:cat>
          <c:val>
            <c:numRef>
              <c:f>Charts!$B$7:$B$11</c:f>
              <c:numCache>
                <c:formatCode>General</c:formatCode>
                <c:ptCount val="5"/>
                <c:pt idx="0">
                  <c:v>1878</c:v>
                </c:pt>
                <c:pt idx="1">
                  <c:v>1974</c:v>
                </c:pt>
                <c:pt idx="2">
                  <c:v>2329</c:v>
                </c:pt>
                <c:pt idx="3">
                  <c:v>2011</c:v>
                </c:pt>
                <c:pt idx="4">
                  <c:v>1886</c:v>
                </c:pt>
              </c:numCache>
            </c:numRef>
          </c:val>
          <c:extLst>
            <c:ext xmlns:c16="http://schemas.microsoft.com/office/drawing/2014/chart" uri="{C3380CC4-5D6E-409C-BE32-E72D297353CC}">
              <c16:uniqueId val="{00000000-20AA-49ED-AFFB-148C82F1A90F}"/>
            </c:ext>
          </c:extLst>
        </c:ser>
        <c:ser>
          <c:idx val="2"/>
          <c:order val="2"/>
          <c:tx>
            <c:strRef>
              <c:f>Charts!$C$6</c:f>
              <c:strCache>
                <c:ptCount val="1"/>
                <c:pt idx="0">
                  <c:v>Stage 2</c:v>
                </c:pt>
              </c:strCache>
            </c:strRef>
          </c:tx>
          <c:spPr>
            <a:gradFill rotWithShape="1">
              <a:gsLst>
                <a:gs pos="0">
                  <a:schemeClr val="accent3">
                    <a:satMod val="103000"/>
                    <a:lumMod val="102000"/>
                    <a:tint val="94000"/>
                  </a:schemeClr>
                </a:gs>
                <a:gs pos="50000">
                  <a:schemeClr val="accent3">
                    <a:satMod val="110000"/>
                    <a:lumMod val="100000"/>
                    <a:shade val="100000"/>
                  </a:schemeClr>
                </a:gs>
                <a:gs pos="100000">
                  <a:schemeClr val="accent3">
                    <a:lumMod val="99000"/>
                    <a:satMod val="120000"/>
                    <a:shade val="78000"/>
                  </a:schemeClr>
                </a:gs>
              </a:gsLst>
              <a:lin ang="5400000" scaled="0"/>
            </a:gradFill>
            <a:ln>
              <a:noFill/>
            </a:ln>
            <a:effectLst/>
          </c:spPr>
          <c:invertIfNegative val="0"/>
          <c:cat>
            <c:strRef>
              <c:f>Charts!$A$7:$A$11</c:f>
              <c:strCache>
                <c:ptCount val="5"/>
                <c:pt idx="0">
                  <c:v>2021-2022</c:v>
                </c:pt>
                <c:pt idx="1">
                  <c:v>2022-2023</c:v>
                </c:pt>
                <c:pt idx="2">
                  <c:v>2023-2024</c:v>
                </c:pt>
                <c:pt idx="3">
                  <c:v>2024-2025</c:v>
                </c:pt>
                <c:pt idx="4">
                  <c:v>2025-2026</c:v>
                </c:pt>
              </c:strCache>
            </c:strRef>
          </c:cat>
          <c:val>
            <c:numRef>
              <c:f>Charts!$C$7:$C$11</c:f>
              <c:numCache>
                <c:formatCode>General</c:formatCode>
                <c:ptCount val="5"/>
                <c:pt idx="0">
                  <c:v>249</c:v>
                </c:pt>
                <c:pt idx="1">
                  <c:v>322</c:v>
                </c:pt>
                <c:pt idx="2">
                  <c:v>321</c:v>
                </c:pt>
                <c:pt idx="3">
                  <c:v>374</c:v>
                </c:pt>
                <c:pt idx="4">
                  <c:v>447</c:v>
                </c:pt>
              </c:numCache>
            </c:numRef>
          </c:val>
          <c:extLst>
            <c:ext xmlns:c16="http://schemas.microsoft.com/office/drawing/2014/chart" uri="{C3380CC4-5D6E-409C-BE32-E72D297353CC}">
              <c16:uniqueId val="{00000001-20AA-49ED-AFFB-148C82F1A90F}"/>
            </c:ext>
          </c:extLst>
        </c:ser>
        <c:ser>
          <c:idx val="3"/>
          <c:order val="3"/>
          <c:tx>
            <c:strRef>
              <c:f>Charts!$D$6</c:f>
              <c:strCache>
                <c:ptCount val="1"/>
                <c:pt idx="0">
                  <c:v>Total </c:v>
                </c:pt>
              </c:strCache>
            </c:strRef>
          </c:tx>
          <c:spPr>
            <a:gradFill rotWithShape="1">
              <a:gsLst>
                <a:gs pos="0">
                  <a:schemeClr val="accent4">
                    <a:satMod val="103000"/>
                    <a:lumMod val="102000"/>
                    <a:tint val="94000"/>
                  </a:schemeClr>
                </a:gs>
                <a:gs pos="50000">
                  <a:schemeClr val="accent4">
                    <a:satMod val="110000"/>
                    <a:lumMod val="100000"/>
                    <a:shade val="100000"/>
                  </a:schemeClr>
                </a:gs>
                <a:gs pos="100000">
                  <a:schemeClr val="accent4">
                    <a:lumMod val="99000"/>
                    <a:satMod val="120000"/>
                    <a:shade val="78000"/>
                  </a:schemeClr>
                </a:gs>
              </a:gsLst>
              <a:lin ang="5400000" scaled="0"/>
            </a:gradFill>
            <a:ln>
              <a:noFill/>
            </a:ln>
            <a:effectLst/>
          </c:spPr>
          <c:invertIfNegative val="0"/>
          <c:cat>
            <c:strRef>
              <c:f>Charts!$A$7:$A$11</c:f>
              <c:strCache>
                <c:ptCount val="5"/>
                <c:pt idx="0">
                  <c:v>2021-2022</c:v>
                </c:pt>
                <c:pt idx="1">
                  <c:v>2022-2023</c:v>
                </c:pt>
                <c:pt idx="2">
                  <c:v>2023-2024</c:v>
                </c:pt>
                <c:pt idx="3">
                  <c:v>2024-2025</c:v>
                </c:pt>
                <c:pt idx="4">
                  <c:v>2025-2026</c:v>
                </c:pt>
              </c:strCache>
            </c:strRef>
          </c:cat>
          <c:val>
            <c:numRef>
              <c:f>Charts!$D$7:$D$11</c:f>
              <c:numCache>
                <c:formatCode>General</c:formatCode>
                <c:ptCount val="5"/>
                <c:pt idx="0">
                  <c:v>2127</c:v>
                </c:pt>
                <c:pt idx="1">
                  <c:v>2296</c:v>
                </c:pt>
                <c:pt idx="2">
                  <c:v>2650</c:v>
                </c:pt>
                <c:pt idx="3">
                  <c:v>2385</c:v>
                </c:pt>
                <c:pt idx="4">
                  <c:v>2333</c:v>
                </c:pt>
              </c:numCache>
            </c:numRef>
          </c:val>
          <c:extLst>
            <c:ext xmlns:c16="http://schemas.microsoft.com/office/drawing/2014/chart" uri="{C3380CC4-5D6E-409C-BE32-E72D297353CC}">
              <c16:uniqueId val="{00000002-20AA-49ED-AFFB-148C82F1A90F}"/>
            </c:ext>
          </c:extLst>
        </c:ser>
        <c:dLbls>
          <c:showLegendKey val="0"/>
          <c:showVal val="0"/>
          <c:showCatName val="0"/>
          <c:showSerName val="0"/>
          <c:showPercent val="0"/>
          <c:showBubbleSize val="0"/>
        </c:dLbls>
        <c:gapWidth val="100"/>
        <c:overlap val="-24"/>
        <c:axId val="1056700479"/>
        <c:axId val="1056706719"/>
        <c:extLst>
          <c:ext xmlns:c15="http://schemas.microsoft.com/office/drawing/2012/chart" uri="{02D57815-91ED-43cb-92C2-25804820EDAC}">
            <c15:filteredBarSeries>
              <c15:ser>
                <c:idx val="0"/>
                <c:order val="0"/>
                <c:tx>
                  <c:strRef>
                    <c:extLst>
                      <c:ext uri="{02D57815-91ED-43cb-92C2-25804820EDAC}">
                        <c15:formulaRef>
                          <c15:sqref>Charts!$A$6</c15:sqref>
                        </c15:formulaRef>
                      </c:ext>
                    </c:extLst>
                    <c:strCache>
                      <c:ptCount val="1"/>
                      <c:pt idx="0">
                        <c:v>Received </c:v>
                      </c:pt>
                    </c:strCache>
                  </c:strRef>
                </c:tx>
                <c:spPr>
                  <a:gradFill rotWithShape="1">
                    <a:gsLst>
                      <a:gs pos="0">
                        <a:schemeClr val="accent1">
                          <a:satMod val="103000"/>
                          <a:lumMod val="102000"/>
                          <a:tint val="94000"/>
                        </a:schemeClr>
                      </a:gs>
                      <a:gs pos="50000">
                        <a:schemeClr val="accent1">
                          <a:satMod val="110000"/>
                          <a:lumMod val="100000"/>
                          <a:shade val="100000"/>
                        </a:schemeClr>
                      </a:gs>
                      <a:gs pos="100000">
                        <a:schemeClr val="accent1">
                          <a:lumMod val="99000"/>
                          <a:satMod val="120000"/>
                          <a:shade val="78000"/>
                        </a:schemeClr>
                      </a:gs>
                    </a:gsLst>
                    <a:lin ang="5400000" scaled="0"/>
                  </a:gradFill>
                  <a:ln>
                    <a:noFill/>
                  </a:ln>
                  <a:effectLst/>
                </c:spPr>
                <c:invertIfNegative val="0"/>
                <c:cat>
                  <c:strRef>
                    <c:extLst>
                      <c:ext uri="{02D57815-91ED-43cb-92C2-25804820EDAC}">
                        <c15:formulaRef>
                          <c15:sqref>Charts!$A$7:$A$11</c15:sqref>
                        </c15:formulaRef>
                      </c:ext>
                    </c:extLst>
                    <c:strCache>
                      <c:ptCount val="5"/>
                      <c:pt idx="0">
                        <c:v>2021-2022</c:v>
                      </c:pt>
                      <c:pt idx="1">
                        <c:v>2022-2023</c:v>
                      </c:pt>
                      <c:pt idx="2">
                        <c:v>2023-2024</c:v>
                      </c:pt>
                      <c:pt idx="3">
                        <c:v>2024-2025</c:v>
                      </c:pt>
                      <c:pt idx="4">
                        <c:v>2025-2026</c:v>
                      </c:pt>
                    </c:strCache>
                  </c:strRef>
                </c:cat>
                <c:val>
                  <c:numRef>
                    <c:extLst>
                      <c:ext uri="{02D57815-91ED-43cb-92C2-25804820EDAC}">
                        <c15:formulaRef>
                          <c15:sqref>Charts!$A$7:$A$11</c15:sqref>
                        </c15:formulaRef>
                      </c:ext>
                    </c:extLst>
                    <c:numCache>
                      <c:formatCode>General</c:formatCode>
                      <c:ptCount val="5"/>
                      <c:pt idx="0">
                        <c:v>0</c:v>
                      </c:pt>
                      <c:pt idx="1">
                        <c:v>0</c:v>
                      </c:pt>
                      <c:pt idx="2">
                        <c:v>0</c:v>
                      </c:pt>
                      <c:pt idx="3">
                        <c:v>0</c:v>
                      </c:pt>
                      <c:pt idx="4">
                        <c:v>0</c:v>
                      </c:pt>
                    </c:numCache>
                  </c:numRef>
                </c:val>
                <c:extLst>
                  <c:ext xmlns:c16="http://schemas.microsoft.com/office/drawing/2014/chart" uri="{C3380CC4-5D6E-409C-BE32-E72D297353CC}">
                    <c16:uniqueId val="{00000003-20AA-49ED-AFFB-148C82F1A90F}"/>
                  </c:ext>
                </c:extLst>
              </c15:ser>
            </c15:filteredBarSeries>
          </c:ext>
        </c:extLst>
      </c:barChart>
      <c:catAx>
        <c:axId val="1056700479"/>
        <c:scaling>
          <c:orientation val="minMax"/>
        </c:scaling>
        <c:delete val="0"/>
        <c:axPos val="b"/>
        <c:numFmt formatCode="General" sourceLinked="1"/>
        <c:majorTickMark val="none"/>
        <c:minorTickMark val="none"/>
        <c:tickLblPos val="nextTo"/>
        <c:spPr>
          <a:noFill/>
          <a:ln w="9525" cap="flat" cmpd="sng" algn="ctr">
            <a:solidFill>
              <a:schemeClr val="tx2">
                <a:lumMod val="15000"/>
                <a:lumOff val="85000"/>
              </a:schemeClr>
            </a:solidFill>
            <a:round/>
          </a:ln>
          <a:effectLst/>
        </c:spPr>
        <c:txPr>
          <a:bodyPr rot="-60000000" spcFirstLastPara="1" vertOverflow="ellipsis" vert="horz" wrap="square" anchor="ctr" anchorCtr="1"/>
          <a:lstStyle/>
          <a:p>
            <a:pPr>
              <a:defRPr sz="900" b="0" i="0" u="none" strike="noStrike" kern="1200" baseline="0">
                <a:solidFill>
                  <a:schemeClr val="tx2"/>
                </a:solidFill>
                <a:latin typeface="+mn-lt"/>
                <a:ea typeface="+mn-ea"/>
                <a:cs typeface="+mn-cs"/>
              </a:defRPr>
            </a:pPr>
            <a:endParaRPr lang="en-US"/>
          </a:p>
        </c:txPr>
        <c:crossAx val="1056706719"/>
        <c:crosses val="autoZero"/>
        <c:auto val="1"/>
        <c:lblAlgn val="ctr"/>
        <c:lblOffset val="100"/>
        <c:noMultiLvlLbl val="0"/>
      </c:catAx>
      <c:valAx>
        <c:axId val="1056706719"/>
        <c:scaling>
          <c:orientation val="minMax"/>
        </c:scaling>
        <c:delete val="0"/>
        <c:axPos val="l"/>
        <c:majorGridlines>
          <c:spPr>
            <a:ln w="9525" cap="flat" cmpd="sng" algn="ctr">
              <a:solidFill>
                <a:schemeClr val="tx2">
                  <a:lumMod val="15000"/>
                  <a:lumOff val="85000"/>
                </a:schemeClr>
              </a:solidFill>
              <a:round/>
            </a:ln>
            <a:effectLst/>
          </c:spPr>
        </c:majorGridlines>
        <c:title>
          <c:tx>
            <c:rich>
              <a:bodyPr rot="-5400000" spcFirstLastPara="1" vertOverflow="ellipsis" vert="horz" wrap="square" anchor="ctr" anchorCtr="1"/>
              <a:lstStyle/>
              <a:p>
                <a:pPr>
                  <a:defRPr sz="900" b="1" i="0" u="none" strike="noStrike" kern="1200" baseline="0">
                    <a:solidFill>
                      <a:schemeClr val="tx2"/>
                    </a:solidFill>
                    <a:latin typeface="+mn-lt"/>
                    <a:ea typeface="+mn-ea"/>
                    <a:cs typeface="+mn-cs"/>
                  </a:defRPr>
                </a:pPr>
                <a:r>
                  <a:rPr lang="en-GB"/>
                  <a:t>Number</a:t>
                </a:r>
                <a:r>
                  <a:rPr lang="en-GB" baseline="0"/>
                  <a:t> of cases received</a:t>
                </a:r>
                <a:endParaRPr lang="en-GB"/>
              </a:p>
            </c:rich>
          </c:tx>
          <c:layout>
            <c:manualLayout>
              <c:xMode val="edge"/>
              <c:yMode val="edge"/>
              <c:x val="1.1359601143831334E-2"/>
              <c:y val="0.20814814814814817"/>
            </c:manualLayout>
          </c:layout>
          <c:overlay val="0"/>
          <c:spPr>
            <a:noFill/>
            <a:ln>
              <a:noFill/>
            </a:ln>
            <a:effectLst/>
          </c:spPr>
          <c:txPr>
            <a:bodyPr rot="-5400000" spcFirstLastPara="1" vertOverflow="ellipsis" vert="horz" wrap="square" anchor="ctr" anchorCtr="1"/>
            <a:lstStyle/>
            <a:p>
              <a:pPr>
                <a:defRPr sz="900" b="1" i="0" u="none" strike="noStrike" kern="1200" baseline="0">
                  <a:solidFill>
                    <a:schemeClr val="tx2"/>
                  </a:solidFill>
                  <a:latin typeface="+mn-lt"/>
                  <a:ea typeface="+mn-ea"/>
                  <a:cs typeface="+mn-cs"/>
                </a:defRPr>
              </a:pPr>
              <a:endParaRPr lang="en-GB"/>
            </a:p>
          </c:txPr>
        </c:title>
        <c:numFmt formatCode="General" sourceLinked="1"/>
        <c:majorTickMark val="none"/>
        <c:minorTickMark val="none"/>
        <c:tickLblPos val="nextTo"/>
        <c:spPr>
          <a:noFill/>
          <a:ln>
            <a:noFill/>
          </a:ln>
          <a:effectLst/>
        </c:spPr>
        <c:txPr>
          <a:bodyPr rot="-60000000" spcFirstLastPara="1" vertOverflow="ellipsis" vert="horz" wrap="square" anchor="ctr" anchorCtr="1"/>
          <a:lstStyle/>
          <a:p>
            <a:pPr>
              <a:defRPr sz="900" b="0" i="0" u="none" strike="noStrike" kern="1200" baseline="0">
                <a:solidFill>
                  <a:schemeClr val="tx2"/>
                </a:solidFill>
                <a:latin typeface="+mn-lt"/>
                <a:ea typeface="+mn-ea"/>
                <a:cs typeface="+mn-cs"/>
              </a:defRPr>
            </a:pPr>
            <a:endParaRPr lang="en-US"/>
          </a:p>
        </c:txPr>
        <c:crossAx val="1056700479"/>
        <c:crosses val="autoZero"/>
        <c:crossBetween val="between"/>
      </c:valAx>
      <c:dTable>
        <c:showHorzBorder val="1"/>
        <c:showVertBorder val="1"/>
        <c:showOutline val="1"/>
        <c:showKeys val="1"/>
        <c:spPr>
          <a:noFill/>
          <a:ln w="9525">
            <a:solidFill>
              <a:schemeClr val="tx2">
                <a:lumMod val="15000"/>
                <a:lumOff val="85000"/>
              </a:schemeClr>
            </a:solidFill>
          </a:ln>
          <a:effectLst/>
        </c:spPr>
        <c:txPr>
          <a:bodyPr rot="0" spcFirstLastPara="1" vertOverflow="ellipsis" vert="horz" wrap="square" anchor="ctr" anchorCtr="1"/>
          <a:lstStyle/>
          <a:p>
            <a:pPr rtl="0">
              <a:defRPr sz="900" b="0" i="0" u="none" strike="noStrike" kern="1200" baseline="0">
                <a:solidFill>
                  <a:schemeClr val="tx2"/>
                </a:solidFill>
                <a:latin typeface="+mn-lt"/>
                <a:ea typeface="+mn-ea"/>
                <a:cs typeface="+mn-cs"/>
              </a:defRPr>
            </a:pPr>
            <a:endParaRPr lang="en-US"/>
          </a:p>
        </c:txPr>
      </c:dTable>
      <c:spPr>
        <a:noFill/>
        <a:ln>
          <a:noFill/>
        </a:ln>
        <a:effectLst/>
      </c:spPr>
    </c:plotArea>
    <c:plotVisOnly val="1"/>
    <c:dispBlanksAs val="gap"/>
    <c:showDLblsOverMax val="0"/>
  </c:chart>
  <c:spPr>
    <a:solidFill>
      <a:schemeClr val="bg1"/>
    </a:solidFill>
    <a:ln w="9525" cap="flat" cmpd="sng" algn="ctr">
      <a:solidFill>
        <a:schemeClr val="tx2">
          <a:lumMod val="15000"/>
          <a:lumOff val="85000"/>
        </a:schemeClr>
      </a:solidFill>
      <a:round/>
    </a:ln>
    <a:effectLst/>
  </c:spPr>
  <c:txPr>
    <a:bodyPr/>
    <a:lstStyle/>
    <a:p>
      <a:pPr>
        <a:defRPr/>
      </a:pPr>
      <a:endParaRPr lang="en-US"/>
    </a:p>
  </c:txPr>
  <c:externalData r:id="rId4">
    <c:autoUpdate val="0"/>
  </c:externalData>
</c:chartSpace>
</file>

<file path=word/charts/chart2.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title>
      <c:tx>
        <c:rich>
          <a:bodyPr rot="0" spcFirstLastPara="1" vertOverflow="ellipsis" vert="horz" wrap="square" anchor="ctr" anchorCtr="1"/>
          <a:lstStyle/>
          <a:p>
            <a:pPr>
              <a:defRPr sz="1600" b="1" i="0" u="none" strike="noStrike" kern="1200" baseline="0">
                <a:solidFill>
                  <a:schemeClr val="tx2"/>
                </a:solidFill>
                <a:latin typeface="Calibri" panose="020F0502020204030204" pitchFamily="34" charset="0"/>
                <a:ea typeface="+mn-ea"/>
                <a:cs typeface="Calibri" panose="020F0502020204030204" pitchFamily="34" charset="0"/>
              </a:defRPr>
            </a:pPr>
            <a:r>
              <a:rPr lang="en-GB" sz="1100" b="1" baseline="0">
                <a:latin typeface="Arial" panose="020B0604020202020204" pitchFamily="34" charset="0"/>
                <a:cs typeface="Arial" panose="020B0604020202020204" pitchFamily="34" charset="0"/>
              </a:rPr>
              <a:t>S1 received by service area: 2021-2026</a:t>
            </a:r>
            <a:endParaRPr lang="en-GB" sz="1100" b="1">
              <a:latin typeface="Arial" panose="020B0604020202020204" pitchFamily="34" charset="0"/>
              <a:cs typeface="Arial" panose="020B0604020202020204" pitchFamily="34" charset="0"/>
            </a:endParaRPr>
          </a:p>
        </c:rich>
      </c:tx>
      <c:layout>
        <c:manualLayout>
          <c:xMode val="edge"/>
          <c:yMode val="edge"/>
          <c:x val="0.22992206464801329"/>
          <c:y val="1.5484160736592418E-3"/>
        </c:manualLayout>
      </c:layout>
      <c:overlay val="0"/>
      <c:spPr>
        <a:noFill/>
        <a:ln>
          <a:noFill/>
        </a:ln>
        <a:effectLst/>
      </c:spPr>
      <c:txPr>
        <a:bodyPr rot="0" spcFirstLastPara="1" vertOverflow="ellipsis" vert="horz" wrap="square" anchor="ctr" anchorCtr="1"/>
        <a:lstStyle/>
        <a:p>
          <a:pPr>
            <a:defRPr sz="1600" b="1" i="0" u="none" strike="noStrike" kern="1200" baseline="0">
              <a:solidFill>
                <a:schemeClr val="tx2"/>
              </a:solidFill>
              <a:latin typeface="Calibri" panose="020F0502020204030204" pitchFamily="34" charset="0"/>
              <a:ea typeface="+mn-ea"/>
              <a:cs typeface="Calibri" panose="020F0502020204030204" pitchFamily="34" charset="0"/>
            </a:defRPr>
          </a:pPr>
          <a:endParaRPr lang="en-GB"/>
        </a:p>
      </c:txPr>
    </c:title>
    <c:autoTitleDeleted val="0"/>
    <c:pivotFmts>
      <c:pivotFmt>
        <c:idx val="0"/>
        <c:spPr>
          <a:gradFill rotWithShape="1">
            <a:gsLst>
              <a:gs pos="0">
                <a:schemeClr val="accent1">
                  <a:satMod val="103000"/>
                  <a:lumMod val="102000"/>
                  <a:tint val="94000"/>
                </a:schemeClr>
              </a:gs>
              <a:gs pos="50000">
                <a:schemeClr val="accent1">
                  <a:satMod val="110000"/>
                  <a:lumMod val="100000"/>
                  <a:shade val="100000"/>
                </a:schemeClr>
              </a:gs>
              <a:gs pos="100000">
                <a:schemeClr val="accent1">
                  <a:lumMod val="99000"/>
                  <a:satMod val="120000"/>
                  <a:shade val="78000"/>
                </a:schemeClr>
              </a:gs>
            </a:gsLst>
            <a:lin ang="5400000" scaled="0"/>
          </a:gradFill>
          <a:ln>
            <a:noFill/>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2"/>
                  </a:solidFill>
                  <a:latin typeface="+mn-lt"/>
                  <a:ea typeface="+mn-ea"/>
                  <a:cs typeface="+mn-cs"/>
                </a:defRPr>
              </a:pPr>
              <a:endParaRPr lang="en-US"/>
            </a:p>
          </c:txPr>
          <c:showLegendKey val="0"/>
          <c:showVal val="0"/>
          <c:showCatName val="0"/>
          <c:showSerName val="0"/>
          <c:showPercent val="0"/>
          <c:showBubbleSize val="0"/>
          <c:extLst>
            <c:ext xmlns:c15="http://schemas.microsoft.com/office/drawing/2012/chart" uri="{CE6537A1-D6FC-4f65-9D91-7224C49458BB}"/>
          </c:extLst>
        </c:dLbl>
      </c:pivotFmt>
      <c:pivotFmt>
        <c:idx val="1"/>
        <c:spPr>
          <a:gradFill rotWithShape="1">
            <a:gsLst>
              <a:gs pos="0">
                <a:schemeClr val="accent1">
                  <a:satMod val="103000"/>
                  <a:lumMod val="102000"/>
                  <a:tint val="94000"/>
                </a:schemeClr>
              </a:gs>
              <a:gs pos="50000">
                <a:schemeClr val="accent1">
                  <a:satMod val="110000"/>
                  <a:lumMod val="100000"/>
                  <a:shade val="100000"/>
                </a:schemeClr>
              </a:gs>
              <a:gs pos="100000">
                <a:schemeClr val="accent1">
                  <a:lumMod val="99000"/>
                  <a:satMod val="120000"/>
                  <a:shade val="78000"/>
                </a:schemeClr>
              </a:gs>
            </a:gsLst>
            <a:lin ang="5400000" scaled="0"/>
          </a:gradFill>
          <a:ln>
            <a:noFill/>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2"/>
                  </a:solidFill>
                  <a:latin typeface="+mn-lt"/>
                  <a:ea typeface="+mn-ea"/>
                  <a:cs typeface="+mn-cs"/>
                </a:defRPr>
              </a:pPr>
              <a:endParaRPr lang="en-US"/>
            </a:p>
          </c:txPr>
          <c:showLegendKey val="0"/>
          <c:showVal val="0"/>
          <c:showCatName val="0"/>
          <c:showSerName val="0"/>
          <c:showPercent val="0"/>
          <c:showBubbleSize val="0"/>
          <c:extLst>
            <c:ext xmlns:c15="http://schemas.microsoft.com/office/drawing/2012/chart" uri="{CE6537A1-D6FC-4f65-9D91-7224C49458BB}"/>
          </c:extLst>
        </c:dLbl>
      </c:pivotFmt>
      <c:pivotFmt>
        <c:idx val="2"/>
        <c:spPr>
          <a:gradFill rotWithShape="1">
            <a:gsLst>
              <a:gs pos="0">
                <a:schemeClr val="accent1">
                  <a:satMod val="103000"/>
                  <a:lumMod val="102000"/>
                  <a:tint val="94000"/>
                </a:schemeClr>
              </a:gs>
              <a:gs pos="50000">
                <a:schemeClr val="accent1">
                  <a:satMod val="110000"/>
                  <a:lumMod val="100000"/>
                  <a:shade val="100000"/>
                </a:schemeClr>
              </a:gs>
              <a:gs pos="100000">
                <a:schemeClr val="accent1">
                  <a:lumMod val="99000"/>
                  <a:satMod val="120000"/>
                  <a:shade val="78000"/>
                </a:schemeClr>
              </a:gs>
            </a:gsLst>
            <a:lin ang="5400000" scaled="0"/>
          </a:gradFill>
          <a:ln>
            <a:noFill/>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2"/>
                  </a:solidFill>
                  <a:latin typeface="+mn-lt"/>
                  <a:ea typeface="+mn-ea"/>
                  <a:cs typeface="+mn-cs"/>
                </a:defRPr>
              </a:pPr>
              <a:endParaRPr lang="en-US"/>
            </a:p>
          </c:txPr>
          <c:showLegendKey val="0"/>
          <c:showVal val="0"/>
          <c:showCatName val="0"/>
          <c:showSerName val="0"/>
          <c:showPercent val="0"/>
          <c:showBubbleSize val="0"/>
          <c:extLst>
            <c:ext xmlns:c15="http://schemas.microsoft.com/office/drawing/2012/chart" uri="{CE6537A1-D6FC-4f65-9D91-7224C49458BB}"/>
          </c:extLst>
        </c:dLbl>
      </c:pivotFmt>
      <c:pivotFmt>
        <c:idx val="3"/>
        <c:spPr>
          <a:gradFill rotWithShape="1">
            <a:gsLst>
              <a:gs pos="0">
                <a:schemeClr val="accent1">
                  <a:satMod val="103000"/>
                  <a:lumMod val="102000"/>
                  <a:tint val="94000"/>
                </a:schemeClr>
              </a:gs>
              <a:gs pos="50000">
                <a:schemeClr val="accent1">
                  <a:satMod val="110000"/>
                  <a:lumMod val="100000"/>
                  <a:shade val="100000"/>
                </a:schemeClr>
              </a:gs>
              <a:gs pos="100000">
                <a:schemeClr val="accent1">
                  <a:lumMod val="99000"/>
                  <a:satMod val="120000"/>
                  <a:shade val="78000"/>
                </a:schemeClr>
              </a:gs>
            </a:gsLst>
            <a:lin ang="5400000" scaled="0"/>
          </a:gradFill>
          <a:ln>
            <a:noFill/>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2"/>
                  </a:solidFill>
                  <a:latin typeface="+mn-lt"/>
                  <a:ea typeface="+mn-ea"/>
                  <a:cs typeface="+mn-cs"/>
                </a:defRPr>
              </a:pPr>
              <a:endParaRPr lang="en-US"/>
            </a:p>
          </c:txPr>
          <c:showLegendKey val="0"/>
          <c:showVal val="0"/>
          <c:showCatName val="0"/>
          <c:showSerName val="0"/>
          <c:showPercent val="0"/>
          <c:showBubbleSize val="0"/>
          <c:extLst>
            <c:ext xmlns:c15="http://schemas.microsoft.com/office/drawing/2012/chart" uri="{CE6537A1-D6FC-4f65-9D91-7224C49458BB}"/>
          </c:extLst>
        </c:dLbl>
      </c:pivotFmt>
      <c:pivotFmt>
        <c:idx val="4"/>
        <c:spPr>
          <a:gradFill rotWithShape="1">
            <a:gsLst>
              <a:gs pos="0">
                <a:schemeClr val="accent1">
                  <a:satMod val="103000"/>
                  <a:lumMod val="102000"/>
                  <a:tint val="94000"/>
                </a:schemeClr>
              </a:gs>
              <a:gs pos="50000">
                <a:schemeClr val="accent1">
                  <a:satMod val="110000"/>
                  <a:lumMod val="100000"/>
                  <a:shade val="100000"/>
                </a:schemeClr>
              </a:gs>
              <a:gs pos="100000">
                <a:schemeClr val="accent1">
                  <a:lumMod val="99000"/>
                  <a:satMod val="120000"/>
                  <a:shade val="78000"/>
                </a:schemeClr>
              </a:gs>
            </a:gsLst>
            <a:lin ang="5400000" scaled="0"/>
          </a:gradFill>
          <a:ln>
            <a:noFill/>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2"/>
                  </a:solidFill>
                  <a:latin typeface="+mn-lt"/>
                  <a:ea typeface="+mn-ea"/>
                  <a:cs typeface="+mn-cs"/>
                </a:defRPr>
              </a:pPr>
              <a:endParaRPr lang="en-US"/>
            </a:p>
          </c:txPr>
          <c:showLegendKey val="0"/>
          <c:showVal val="0"/>
          <c:showCatName val="0"/>
          <c:showSerName val="0"/>
          <c:showPercent val="0"/>
          <c:showBubbleSize val="0"/>
          <c:extLst>
            <c:ext xmlns:c15="http://schemas.microsoft.com/office/drawing/2012/chart" uri="{CE6537A1-D6FC-4f65-9D91-7224C49458BB}"/>
          </c:extLst>
        </c:dLbl>
      </c:pivotFmt>
    </c:pivotFmts>
    <c:plotArea>
      <c:layout/>
      <c:barChart>
        <c:barDir val="col"/>
        <c:grouping val="clustered"/>
        <c:varyColors val="0"/>
        <c:ser>
          <c:idx val="0"/>
          <c:order val="0"/>
          <c:tx>
            <c:strRef>
              <c:f>Charts!$A$63</c:f>
              <c:strCache>
                <c:ptCount val="1"/>
                <c:pt idx="0">
                  <c:v>2021-2022</c:v>
                </c:pt>
              </c:strCache>
            </c:strRef>
          </c:tx>
          <c:spPr>
            <a:gradFill rotWithShape="1">
              <a:gsLst>
                <a:gs pos="0">
                  <a:schemeClr val="accent1">
                    <a:satMod val="103000"/>
                    <a:lumMod val="102000"/>
                    <a:tint val="94000"/>
                  </a:schemeClr>
                </a:gs>
                <a:gs pos="50000">
                  <a:schemeClr val="accent1">
                    <a:satMod val="110000"/>
                    <a:lumMod val="100000"/>
                    <a:shade val="100000"/>
                  </a:schemeClr>
                </a:gs>
                <a:gs pos="100000">
                  <a:schemeClr val="accent1">
                    <a:lumMod val="99000"/>
                    <a:satMod val="120000"/>
                    <a:shade val="78000"/>
                  </a:schemeClr>
                </a:gs>
              </a:gsLst>
              <a:lin ang="5400000" scaled="0"/>
            </a:gradFill>
            <a:ln>
              <a:noFill/>
            </a:ln>
            <a:effectLst/>
          </c:spPr>
          <c:invertIfNegative val="0"/>
          <c:cat>
            <c:strRef>
              <c:f>Charts!$B$62:$F$62</c:f>
              <c:strCache>
                <c:ptCount val="5"/>
                <c:pt idx="0">
                  <c:v> ASB</c:v>
                </c:pt>
                <c:pt idx="1">
                  <c:v> Leasehold Services</c:v>
                </c:pt>
                <c:pt idx="2">
                  <c:v>Neighbourhood Office </c:v>
                </c:pt>
                <c:pt idx="3">
                  <c:v>Repairs</c:v>
                </c:pt>
                <c:pt idx="4">
                  <c:v>Other </c:v>
                </c:pt>
              </c:strCache>
            </c:strRef>
          </c:cat>
          <c:val>
            <c:numRef>
              <c:f>Charts!$B$63:$F$63</c:f>
              <c:numCache>
                <c:formatCode>General</c:formatCode>
                <c:ptCount val="5"/>
                <c:pt idx="0">
                  <c:v>62</c:v>
                </c:pt>
                <c:pt idx="1">
                  <c:v>99</c:v>
                </c:pt>
                <c:pt idx="2">
                  <c:v>105</c:v>
                </c:pt>
                <c:pt idx="3">
                  <c:v>1187</c:v>
                </c:pt>
                <c:pt idx="4">
                  <c:v>425</c:v>
                </c:pt>
              </c:numCache>
            </c:numRef>
          </c:val>
          <c:extLst>
            <c:ext xmlns:c16="http://schemas.microsoft.com/office/drawing/2014/chart" uri="{C3380CC4-5D6E-409C-BE32-E72D297353CC}">
              <c16:uniqueId val="{00000000-1C15-4997-93EB-077AD21E8CAF}"/>
            </c:ext>
          </c:extLst>
        </c:ser>
        <c:ser>
          <c:idx val="1"/>
          <c:order val="1"/>
          <c:tx>
            <c:strRef>
              <c:f>Charts!$A$64</c:f>
              <c:strCache>
                <c:ptCount val="1"/>
                <c:pt idx="0">
                  <c:v>2022-2023</c:v>
                </c:pt>
              </c:strCache>
            </c:strRef>
          </c:tx>
          <c:spPr>
            <a:gradFill rotWithShape="1">
              <a:gsLst>
                <a:gs pos="0">
                  <a:schemeClr val="accent2">
                    <a:satMod val="103000"/>
                    <a:lumMod val="102000"/>
                    <a:tint val="94000"/>
                  </a:schemeClr>
                </a:gs>
                <a:gs pos="50000">
                  <a:schemeClr val="accent2">
                    <a:satMod val="110000"/>
                    <a:lumMod val="100000"/>
                    <a:shade val="100000"/>
                  </a:schemeClr>
                </a:gs>
                <a:gs pos="100000">
                  <a:schemeClr val="accent2">
                    <a:lumMod val="99000"/>
                    <a:satMod val="120000"/>
                    <a:shade val="78000"/>
                  </a:schemeClr>
                </a:gs>
              </a:gsLst>
              <a:lin ang="5400000" scaled="0"/>
            </a:gradFill>
            <a:ln>
              <a:noFill/>
            </a:ln>
            <a:effectLst/>
          </c:spPr>
          <c:invertIfNegative val="0"/>
          <c:cat>
            <c:strRef>
              <c:f>Charts!$B$62:$F$62</c:f>
              <c:strCache>
                <c:ptCount val="5"/>
                <c:pt idx="0">
                  <c:v> ASB</c:v>
                </c:pt>
                <c:pt idx="1">
                  <c:v> Leasehold Services</c:v>
                </c:pt>
                <c:pt idx="2">
                  <c:v>Neighbourhood Office </c:v>
                </c:pt>
                <c:pt idx="3">
                  <c:v>Repairs</c:v>
                </c:pt>
                <c:pt idx="4">
                  <c:v>Other </c:v>
                </c:pt>
              </c:strCache>
            </c:strRef>
          </c:cat>
          <c:val>
            <c:numRef>
              <c:f>Charts!$B$64:$F$64</c:f>
              <c:numCache>
                <c:formatCode>General</c:formatCode>
                <c:ptCount val="5"/>
                <c:pt idx="0">
                  <c:v>43</c:v>
                </c:pt>
                <c:pt idx="1">
                  <c:v>88</c:v>
                </c:pt>
                <c:pt idx="2">
                  <c:v>114</c:v>
                </c:pt>
                <c:pt idx="3">
                  <c:v>1322</c:v>
                </c:pt>
                <c:pt idx="4">
                  <c:v>407</c:v>
                </c:pt>
              </c:numCache>
            </c:numRef>
          </c:val>
          <c:extLst>
            <c:ext xmlns:c16="http://schemas.microsoft.com/office/drawing/2014/chart" uri="{C3380CC4-5D6E-409C-BE32-E72D297353CC}">
              <c16:uniqueId val="{00000001-1C15-4997-93EB-077AD21E8CAF}"/>
            </c:ext>
          </c:extLst>
        </c:ser>
        <c:ser>
          <c:idx val="2"/>
          <c:order val="2"/>
          <c:tx>
            <c:strRef>
              <c:f>Charts!$A$65</c:f>
              <c:strCache>
                <c:ptCount val="1"/>
                <c:pt idx="0">
                  <c:v>2023-2024</c:v>
                </c:pt>
              </c:strCache>
            </c:strRef>
          </c:tx>
          <c:spPr>
            <a:gradFill rotWithShape="1">
              <a:gsLst>
                <a:gs pos="0">
                  <a:schemeClr val="accent3">
                    <a:satMod val="103000"/>
                    <a:lumMod val="102000"/>
                    <a:tint val="94000"/>
                  </a:schemeClr>
                </a:gs>
                <a:gs pos="50000">
                  <a:schemeClr val="accent3">
                    <a:satMod val="110000"/>
                    <a:lumMod val="100000"/>
                    <a:shade val="100000"/>
                  </a:schemeClr>
                </a:gs>
                <a:gs pos="100000">
                  <a:schemeClr val="accent3">
                    <a:lumMod val="99000"/>
                    <a:satMod val="120000"/>
                    <a:shade val="78000"/>
                  </a:schemeClr>
                </a:gs>
              </a:gsLst>
              <a:lin ang="5400000" scaled="0"/>
            </a:gradFill>
            <a:ln>
              <a:noFill/>
            </a:ln>
            <a:effectLst/>
          </c:spPr>
          <c:invertIfNegative val="0"/>
          <c:cat>
            <c:strRef>
              <c:f>Charts!$B$62:$F$62</c:f>
              <c:strCache>
                <c:ptCount val="5"/>
                <c:pt idx="0">
                  <c:v> ASB</c:v>
                </c:pt>
                <c:pt idx="1">
                  <c:v> Leasehold Services</c:v>
                </c:pt>
                <c:pt idx="2">
                  <c:v>Neighbourhood Office </c:v>
                </c:pt>
                <c:pt idx="3">
                  <c:v>Repairs</c:v>
                </c:pt>
                <c:pt idx="4">
                  <c:v>Other </c:v>
                </c:pt>
              </c:strCache>
            </c:strRef>
          </c:cat>
          <c:val>
            <c:numRef>
              <c:f>Charts!$B$65:$F$65</c:f>
              <c:numCache>
                <c:formatCode>General</c:formatCode>
                <c:ptCount val="5"/>
                <c:pt idx="0">
                  <c:v>50</c:v>
                </c:pt>
                <c:pt idx="1">
                  <c:v>109</c:v>
                </c:pt>
                <c:pt idx="2">
                  <c:v>136</c:v>
                </c:pt>
                <c:pt idx="3">
                  <c:v>1484</c:v>
                </c:pt>
                <c:pt idx="4">
                  <c:v>550</c:v>
                </c:pt>
              </c:numCache>
            </c:numRef>
          </c:val>
          <c:extLst>
            <c:ext xmlns:c16="http://schemas.microsoft.com/office/drawing/2014/chart" uri="{C3380CC4-5D6E-409C-BE32-E72D297353CC}">
              <c16:uniqueId val="{00000002-1C15-4997-93EB-077AD21E8CAF}"/>
            </c:ext>
          </c:extLst>
        </c:ser>
        <c:ser>
          <c:idx val="3"/>
          <c:order val="3"/>
          <c:tx>
            <c:strRef>
              <c:f>Charts!$A$66</c:f>
              <c:strCache>
                <c:ptCount val="1"/>
                <c:pt idx="0">
                  <c:v>2024-2025</c:v>
                </c:pt>
              </c:strCache>
            </c:strRef>
          </c:tx>
          <c:spPr>
            <a:gradFill rotWithShape="1">
              <a:gsLst>
                <a:gs pos="0">
                  <a:schemeClr val="accent4">
                    <a:satMod val="103000"/>
                    <a:lumMod val="102000"/>
                    <a:tint val="94000"/>
                  </a:schemeClr>
                </a:gs>
                <a:gs pos="50000">
                  <a:schemeClr val="accent4">
                    <a:satMod val="110000"/>
                    <a:lumMod val="100000"/>
                    <a:shade val="100000"/>
                  </a:schemeClr>
                </a:gs>
                <a:gs pos="100000">
                  <a:schemeClr val="accent4">
                    <a:lumMod val="99000"/>
                    <a:satMod val="120000"/>
                    <a:shade val="78000"/>
                  </a:schemeClr>
                </a:gs>
              </a:gsLst>
              <a:lin ang="5400000" scaled="0"/>
            </a:gradFill>
            <a:ln>
              <a:noFill/>
            </a:ln>
            <a:effectLst/>
          </c:spPr>
          <c:invertIfNegative val="0"/>
          <c:cat>
            <c:strRef>
              <c:f>Charts!$B$62:$F$62</c:f>
              <c:strCache>
                <c:ptCount val="5"/>
                <c:pt idx="0">
                  <c:v> ASB</c:v>
                </c:pt>
                <c:pt idx="1">
                  <c:v> Leasehold Services</c:v>
                </c:pt>
                <c:pt idx="2">
                  <c:v>Neighbourhood Office </c:v>
                </c:pt>
                <c:pt idx="3">
                  <c:v>Repairs</c:v>
                </c:pt>
                <c:pt idx="4">
                  <c:v>Other </c:v>
                </c:pt>
              </c:strCache>
            </c:strRef>
          </c:cat>
          <c:val>
            <c:numRef>
              <c:f>Charts!$B$66:$F$66</c:f>
              <c:numCache>
                <c:formatCode>General</c:formatCode>
                <c:ptCount val="5"/>
                <c:pt idx="0">
                  <c:v>35</c:v>
                </c:pt>
                <c:pt idx="1">
                  <c:v>96</c:v>
                </c:pt>
                <c:pt idx="2">
                  <c:v>138</c:v>
                </c:pt>
                <c:pt idx="3">
                  <c:v>1262</c:v>
                </c:pt>
                <c:pt idx="4">
                  <c:v>480</c:v>
                </c:pt>
              </c:numCache>
            </c:numRef>
          </c:val>
          <c:extLst>
            <c:ext xmlns:c16="http://schemas.microsoft.com/office/drawing/2014/chart" uri="{C3380CC4-5D6E-409C-BE32-E72D297353CC}">
              <c16:uniqueId val="{00000003-1C15-4997-93EB-077AD21E8CAF}"/>
            </c:ext>
          </c:extLst>
        </c:ser>
        <c:ser>
          <c:idx val="4"/>
          <c:order val="4"/>
          <c:tx>
            <c:strRef>
              <c:f>Charts!$A$67</c:f>
              <c:strCache>
                <c:ptCount val="1"/>
                <c:pt idx="0">
                  <c:v>2024-2026</c:v>
                </c:pt>
              </c:strCache>
            </c:strRef>
          </c:tx>
          <c:spPr>
            <a:gradFill rotWithShape="1">
              <a:gsLst>
                <a:gs pos="0">
                  <a:schemeClr val="accent5">
                    <a:satMod val="103000"/>
                    <a:lumMod val="102000"/>
                    <a:tint val="94000"/>
                  </a:schemeClr>
                </a:gs>
                <a:gs pos="50000">
                  <a:schemeClr val="accent5">
                    <a:satMod val="110000"/>
                    <a:lumMod val="100000"/>
                    <a:shade val="100000"/>
                  </a:schemeClr>
                </a:gs>
                <a:gs pos="100000">
                  <a:schemeClr val="accent5">
                    <a:lumMod val="99000"/>
                    <a:satMod val="120000"/>
                    <a:shade val="78000"/>
                  </a:schemeClr>
                </a:gs>
              </a:gsLst>
              <a:lin ang="5400000" scaled="0"/>
            </a:gradFill>
            <a:ln>
              <a:noFill/>
            </a:ln>
            <a:effectLst/>
          </c:spPr>
          <c:invertIfNegative val="0"/>
          <c:cat>
            <c:strRef>
              <c:f>Charts!$B$62:$F$62</c:f>
              <c:strCache>
                <c:ptCount val="5"/>
                <c:pt idx="0">
                  <c:v> ASB</c:v>
                </c:pt>
                <c:pt idx="1">
                  <c:v> Leasehold Services</c:v>
                </c:pt>
                <c:pt idx="2">
                  <c:v>Neighbourhood Office </c:v>
                </c:pt>
                <c:pt idx="3">
                  <c:v>Repairs</c:v>
                </c:pt>
                <c:pt idx="4">
                  <c:v>Other </c:v>
                </c:pt>
              </c:strCache>
            </c:strRef>
          </c:cat>
          <c:val>
            <c:numRef>
              <c:f>Charts!$B$67:$F$67</c:f>
              <c:numCache>
                <c:formatCode>General</c:formatCode>
                <c:ptCount val="5"/>
                <c:pt idx="0">
                  <c:v>0</c:v>
                </c:pt>
                <c:pt idx="1">
                  <c:v>133</c:v>
                </c:pt>
                <c:pt idx="2">
                  <c:v>190</c:v>
                </c:pt>
                <c:pt idx="3">
                  <c:v>1287</c:v>
                </c:pt>
                <c:pt idx="4">
                  <c:v>276</c:v>
                </c:pt>
              </c:numCache>
            </c:numRef>
          </c:val>
          <c:extLst xmlns:c15="http://schemas.microsoft.com/office/drawing/2012/chart">
            <c:ext xmlns:c16="http://schemas.microsoft.com/office/drawing/2014/chart" uri="{C3380CC4-5D6E-409C-BE32-E72D297353CC}">
              <c16:uniqueId val="{00000004-1C15-4997-93EB-077AD21E8CAF}"/>
            </c:ext>
          </c:extLst>
        </c:ser>
        <c:dLbls>
          <c:showLegendKey val="0"/>
          <c:showVal val="0"/>
          <c:showCatName val="0"/>
          <c:showSerName val="0"/>
          <c:showPercent val="0"/>
          <c:showBubbleSize val="0"/>
        </c:dLbls>
        <c:gapWidth val="100"/>
        <c:overlap val="-24"/>
        <c:axId val="1056700479"/>
        <c:axId val="1056706719"/>
        <c:extLst/>
      </c:barChart>
      <c:catAx>
        <c:axId val="1056700479"/>
        <c:scaling>
          <c:orientation val="minMax"/>
        </c:scaling>
        <c:delete val="0"/>
        <c:axPos val="b"/>
        <c:numFmt formatCode="General" sourceLinked="1"/>
        <c:majorTickMark val="none"/>
        <c:minorTickMark val="none"/>
        <c:tickLblPos val="nextTo"/>
        <c:spPr>
          <a:noFill/>
          <a:ln w="9525" cap="flat" cmpd="sng" algn="ctr">
            <a:solidFill>
              <a:schemeClr val="tx2">
                <a:lumMod val="15000"/>
                <a:lumOff val="85000"/>
              </a:schemeClr>
            </a:solidFill>
            <a:round/>
          </a:ln>
          <a:effectLst/>
        </c:spPr>
        <c:txPr>
          <a:bodyPr rot="-60000000" spcFirstLastPara="1" vertOverflow="ellipsis" vert="horz" wrap="square" anchor="ctr" anchorCtr="1"/>
          <a:lstStyle/>
          <a:p>
            <a:pPr>
              <a:defRPr sz="900" b="0" i="0" u="none" strike="noStrike" kern="1200" baseline="0">
                <a:solidFill>
                  <a:schemeClr val="tx2"/>
                </a:solidFill>
                <a:latin typeface="+mn-lt"/>
                <a:ea typeface="+mn-ea"/>
                <a:cs typeface="+mn-cs"/>
              </a:defRPr>
            </a:pPr>
            <a:endParaRPr lang="en-US"/>
          </a:p>
        </c:txPr>
        <c:crossAx val="1056706719"/>
        <c:crosses val="autoZero"/>
        <c:auto val="1"/>
        <c:lblAlgn val="ctr"/>
        <c:lblOffset val="100"/>
        <c:noMultiLvlLbl val="0"/>
      </c:catAx>
      <c:valAx>
        <c:axId val="1056706719"/>
        <c:scaling>
          <c:orientation val="minMax"/>
        </c:scaling>
        <c:delete val="0"/>
        <c:axPos val="l"/>
        <c:majorGridlines>
          <c:spPr>
            <a:ln w="9525" cap="flat" cmpd="sng" algn="ctr">
              <a:solidFill>
                <a:schemeClr val="tx2">
                  <a:lumMod val="15000"/>
                  <a:lumOff val="85000"/>
                </a:schemeClr>
              </a:solidFill>
              <a:round/>
            </a:ln>
            <a:effectLst/>
          </c:spPr>
        </c:majorGridlines>
        <c:title>
          <c:tx>
            <c:rich>
              <a:bodyPr rot="-5400000" spcFirstLastPara="1" vertOverflow="ellipsis" vert="horz" wrap="square" anchor="ctr" anchorCtr="1"/>
              <a:lstStyle/>
              <a:p>
                <a:pPr>
                  <a:defRPr sz="900" b="1" i="0" u="none" strike="noStrike" kern="1200" baseline="0">
                    <a:solidFill>
                      <a:schemeClr val="tx2"/>
                    </a:solidFill>
                    <a:latin typeface="+mn-lt"/>
                    <a:ea typeface="+mn-ea"/>
                    <a:cs typeface="+mn-cs"/>
                  </a:defRPr>
                </a:pPr>
                <a:r>
                  <a:rPr lang="en-GB"/>
                  <a:t>Number</a:t>
                </a:r>
                <a:r>
                  <a:rPr lang="en-GB" baseline="0"/>
                  <a:t> of cases received</a:t>
                </a:r>
                <a:endParaRPr lang="en-GB"/>
              </a:p>
            </c:rich>
          </c:tx>
          <c:layout>
            <c:manualLayout>
              <c:xMode val="edge"/>
              <c:yMode val="edge"/>
              <c:x val="3.3218209438844952E-2"/>
              <c:y val="0.19611520485073056"/>
            </c:manualLayout>
          </c:layout>
          <c:overlay val="0"/>
          <c:spPr>
            <a:noFill/>
            <a:ln>
              <a:noFill/>
            </a:ln>
            <a:effectLst/>
          </c:spPr>
          <c:txPr>
            <a:bodyPr rot="-5400000" spcFirstLastPara="1" vertOverflow="ellipsis" vert="horz" wrap="square" anchor="ctr" anchorCtr="1"/>
            <a:lstStyle/>
            <a:p>
              <a:pPr>
                <a:defRPr sz="900" b="1" i="0" u="none" strike="noStrike" kern="1200" baseline="0">
                  <a:solidFill>
                    <a:schemeClr val="tx2"/>
                  </a:solidFill>
                  <a:latin typeface="+mn-lt"/>
                  <a:ea typeface="+mn-ea"/>
                  <a:cs typeface="+mn-cs"/>
                </a:defRPr>
              </a:pPr>
              <a:endParaRPr lang="en-GB"/>
            </a:p>
          </c:txPr>
        </c:title>
        <c:numFmt formatCode="General" sourceLinked="1"/>
        <c:majorTickMark val="none"/>
        <c:minorTickMark val="none"/>
        <c:tickLblPos val="nextTo"/>
        <c:spPr>
          <a:noFill/>
          <a:ln>
            <a:noFill/>
          </a:ln>
          <a:effectLst/>
        </c:spPr>
        <c:txPr>
          <a:bodyPr rot="-60000000" spcFirstLastPara="1" vertOverflow="ellipsis" vert="horz" wrap="square" anchor="ctr" anchorCtr="1"/>
          <a:lstStyle/>
          <a:p>
            <a:pPr>
              <a:defRPr sz="900" b="0" i="0" u="none" strike="noStrike" kern="1200" baseline="0">
                <a:solidFill>
                  <a:schemeClr val="tx2"/>
                </a:solidFill>
                <a:latin typeface="+mn-lt"/>
                <a:ea typeface="+mn-ea"/>
                <a:cs typeface="+mn-cs"/>
              </a:defRPr>
            </a:pPr>
            <a:endParaRPr lang="en-US"/>
          </a:p>
        </c:txPr>
        <c:crossAx val="1056700479"/>
        <c:crosses val="autoZero"/>
        <c:crossBetween val="between"/>
      </c:valAx>
      <c:dTable>
        <c:showHorzBorder val="1"/>
        <c:showVertBorder val="1"/>
        <c:showOutline val="1"/>
        <c:showKeys val="1"/>
        <c:spPr>
          <a:noFill/>
          <a:ln w="9525">
            <a:solidFill>
              <a:schemeClr val="tx2">
                <a:lumMod val="15000"/>
                <a:lumOff val="85000"/>
              </a:schemeClr>
            </a:solidFill>
          </a:ln>
          <a:effectLst/>
        </c:spPr>
        <c:txPr>
          <a:bodyPr rot="0" spcFirstLastPara="1" vertOverflow="ellipsis" vert="horz" wrap="square" anchor="ctr" anchorCtr="1"/>
          <a:lstStyle/>
          <a:p>
            <a:pPr rtl="0">
              <a:defRPr sz="900" b="0" i="0" u="none" strike="noStrike" kern="1200" baseline="0">
                <a:solidFill>
                  <a:schemeClr val="tx2"/>
                </a:solidFill>
                <a:latin typeface="+mn-lt"/>
                <a:ea typeface="+mn-ea"/>
                <a:cs typeface="+mn-cs"/>
              </a:defRPr>
            </a:pPr>
            <a:endParaRPr lang="en-US"/>
          </a:p>
        </c:txPr>
      </c:dTable>
      <c:spPr>
        <a:noFill/>
        <a:ln>
          <a:noFill/>
        </a:ln>
        <a:effectLst/>
      </c:spPr>
    </c:plotArea>
    <c:plotVisOnly val="1"/>
    <c:dispBlanksAs val="gap"/>
    <c:showDLblsOverMax val="0"/>
  </c:chart>
  <c:spPr>
    <a:solidFill>
      <a:schemeClr val="bg1"/>
    </a:solidFill>
    <a:ln w="9525" cap="flat" cmpd="sng" algn="ctr">
      <a:solidFill>
        <a:schemeClr val="tx2">
          <a:lumMod val="15000"/>
          <a:lumOff val="85000"/>
        </a:schemeClr>
      </a:solidFill>
      <a:round/>
    </a:ln>
    <a:effectLst/>
  </c:spPr>
  <c:txPr>
    <a:bodyPr/>
    <a:lstStyle/>
    <a:p>
      <a:pPr>
        <a:defRPr/>
      </a:pPr>
      <a:endParaRPr lang="en-US"/>
    </a:p>
  </c:txPr>
  <c:externalData r:id="rId3">
    <c:autoUpdate val="0"/>
  </c:externalData>
</c:chartSpace>
</file>

<file path=word/charts/chart3.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title>
      <c:tx>
        <c:rich>
          <a:bodyPr rot="0" spcFirstLastPara="1" vertOverflow="ellipsis" vert="horz" wrap="square" anchor="ctr" anchorCtr="1"/>
          <a:lstStyle/>
          <a:p>
            <a:pPr>
              <a:defRPr sz="1600" b="0" i="0" u="none" strike="noStrike" kern="1200" baseline="0">
                <a:solidFill>
                  <a:schemeClr val="tx2"/>
                </a:solidFill>
                <a:latin typeface="Calibri" panose="020F0502020204030204" pitchFamily="34" charset="0"/>
                <a:ea typeface="+mn-ea"/>
                <a:cs typeface="Calibri" panose="020F0502020204030204" pitchFamily="34" charset="0"/>
              </a:defRPr>
            </a:pPr>
            <a:r>
              <a:rPr lang="en-US" sz="1100" b="1">
                <a:latin typeface="Arial" panose="020B0604020202020204" pitchFamily="34" charset="0"/>
                <a:cs typeface="Arial" panose="020B0604020202020204" pitchFamily="34" charset="0"/>
              </a:rPr>
              <a:t>Complaint reason by stage 2025-2026 </a:t>
            </a:r>
          </a:p>
        </c:rich>
      </c:tx>
      <c:layout>
        <c:manualLayout>
          <c:xMode val="edge"/>
          <c:yMode val="edge"/>
          <c:x val="0.25205473235153958"/>
          <c:y val="3.5442519685039378E-2"/>
        </c:manualLayout>
      </c:layout>
      <c:overlay val="0"/>
      <c:spPr>
        <a:noFill/>
        <a:ln>
          <a:noFill/>
        </a:ln>
        <a:effectLst/>
      </c:spPr>
      <c:txPr>
        <a:bodyPr rot="0" spcFirstLastPara="1" vertOverflow="ellipsis" vert="horz" wrap="square" anchor="ctr" anchorCtr="1"/>
        <a:lstStyle/>
        <a:p>
          <a:pPr>
            <a:defRPr sz="1600" b="0" i="0" u="none" strike="noStrike" kern="1200" baseline="0">
              <a:solidFill>
                <a:schemeClr val="tx2"/>
              </a:solidFill>
              <a:latin typeface="Calibri" panose="020F0502020204030204" pitchFamily="34" charset="0"/>
              <a:ea typeface="+mn-ea"/>
              <a:cs typeface="Calibri" panose="020F0502020204030204" pitchFamily="34" charset="0"/>
            </a:defRPr>
          </a:pPr>
          <a:endParaRPr lang="en-US"/>
        </a:p>
      </c:txPr>
    </c:title>
    <c:autoTitleDeleted val="0"/>
    <c:plotArea>
      <c:layout>
        <c:manualLayout>
          <c:layoutTarget val="inner"/>
          <c:xMode val="edge"/>
          <c:yMode val="edge"/>
          <c:x val="0.16185192475940507"/>
          <c:y val="0.18303258967629046"/>
          <c:w val="0.81314807524059496"/>
          <c:h val="0.59696048410615343"/>
        </c:manualLayout>
      </c:layout>
      <c:barChart>
        <c:barDir val="col"/>
        <c:grouping val="clustered"/>
        <c:varyColors val="0"/>
        <c:ser>
          <c:idx val="0"/>
          <c:order val="0"/>
          <c:tx>
            <c:strRef>
              <c:f>Charts!$B$163</c:f>
              <c:strCache>
                <c:ptCount val="1"/>
                <c:pt idx="0">
                  <c:v>Stage 1</c:v>
                </c:pt>
              </c:strCache>
            </c:strRef>
          </c:tx>
          <c:spPr>
            <a:gradFill rotWithShape="1">
              <a:gsLst>
                <a:gs pos="0">
                  <a:schemeClr val="accent1">
                    <a:satMod val="103000"/>
                    <a:lumMod val="102000"/>
                    <a:tint val="94000"/>
                  </a:schemeClr>
                </a:gs>
                <a:gs pos="50000">
                  <a:schemeClr val="accent1">
                    <a:satMod val="110000"/>
                    <a:lumMod val="100000"/>
                    <a:shade val="100000"/>
                  </a:schemeClr>
                </a:gs>
                <a:gs pos="100000">
                  <a:schemeClr val="accent1">
                    <a:lumMod val="99000"/>
                    <a:satMod val="120000"/>
                    <a:shade val="78000"/>
                  </a:schemeClr>
                </a:gs>
              </a:gsLst>
              <a:lin ang="5400000" scaled="0"/>
            </a:gradFill>
            <a:ln>
              <a:noFill/>
            </a:ln>
            <a:effectLst/>
          </c:spPr>
          <c:invertIfNegative val="0"/>
          <c:cat>
            <c:strRef>
              <c:f>Charts!$A$164:$A$168</c:f>
              <c:strCache>
                <c:ptCount val="5"/>
                <c:pt idx="0">
                  <c:v>Failure / Delay to deliver service</c:v>
                </c:pt>
                <c:pt idx="1">
                  <c:v>Poor quality of work or service</c:v>
                </c:pt>
                <c:pt idx="2">
                  <c:v>Rudeness or conduct</c:v>
                </c:pt>
                <c:pt idx="3">
                  <c:v>Other service issues</c:v>
                </c:pt>
                <c:pt idx="4">
                  <c:v>Poor communications</c:v>
                </c:pt>
              </c:strCache>
            </c:strRef>
          </c:cat>
          <c:val>
            <c:numRef>
              <c:f>Charts!$B$164:$B$168</c:f>
              <c:numCache>
                <c:formatCode>0%</c:formatCode>
                <c:ptCount val="5"/>
                <c:pt idx="0">
                  <c:v>0.25383580080753704</c:v>
                </c:pt>
                <c:pt idx="1">
                  <c:v>0.10148048452220727</c:v>
                </c:pt>
                <c:pt idx="2">
                  <c:v>1.7765814266487216E-2</c:v>
                </c:pt>
                <c:pt idx="3">
                  <c:v>1.2920592193808884E-2</c:v>
                </c:pt>
                <c:pt idx="4">
                  <c:v>4.3068640646029607E-3</c:v>
                </c:pt>
              </c:numCache>
            </c:numRef>
          </c:val>
          <c:extLst>
            <c:ext xmlns:c16="http://schemas.microsoft.com/office/drawing/2014/chart" uri="{C3380CC4-5D6E-409C-BE32-E72D297353CC}">
              <c16:uniqueId val="{00000000-9CEC-41B7-A307-055EE7E842DE}"/>
            </c:ext>
          </c:extLst>
        </c:ser>
        <c:ser>
          <c:idx val="1"/>
          <c:order val="1"/>
          <c:tx>
            <c:strRef>
              <c:f>Charts!$C$163</c:f>
              <c:strCache>
                <c:ptCount val="1"/>
                <c:pt idx="0">
                  <c:v>Stage 2 </c:v>
                </c:pt>
              </c:strCache>
            </c:strRef>
          </c:tx>
          <c:spPr>
            <a:gradFill rotWithShape="1">
              <a:gsLst>
                <a:gs pos="0">
                  <a:schemeClr val="accent2">
                    <a:satMod val="103000"/>
                    <a:lumMod val="102000"/>
                    <a:tint val="94000"/>
                  </a:schemeClr>
                </a:gs>
                <a:gs pos="50000">
                  <a:schemeClr val="accent2">
                    <a:satMod val="110000"/>
                    <a:lumMod val="100000"/>
                    <a:shade val="100000"/>
                  </a:schemeClr>
                </a:gs>
                <a:gs pos="100000">
                  <a:schemeClr val="accent2">
                    <a:lumMod val="99000"/>
                    <a:satMod val="120000"/>
                    <a:shade val="78000"/>
                  </a:schemeClr>
                </a:gs>
              </a:gsLst>
              <a:lin ang="5400000" scaled="0"/>
            </a:gradFill>
            <a:ln>
              <a:noFill/>
            </a:ln>
            <a:effectLst/>
          </c:spPr>
          <c:invertIfNegative val="0"/>
          <c:cat>
            <c:strRef>
              <c:f>Charts!$A$164:$A$168</c:f>
              <c:strCache>
                <c:ptCount val="5"/>
                <c:pt idx="0">
                  <c:v>Failure / Delay to deliver service</c:v>
                </c:pt>
                <c:pt idx="1">
                  <c:v>Poor quality of work or service</c:v>
                </c:pt>
                <c:pt idx="2">
                  <c:v>Rudeness or conduct</c:v>
                </c:pt>
                <c:pt idx="3">
                  <c:v>Other service issues</c:v>
                </c:pt>
                <c:pt idx="4">
                  <c:v>Poor communications</c:v>
                </c:pt>
              </c:strCache>
            </c:strRef>
          </c:cat>
          <c:val>
            <c:numRef>
              <c:f>Charts!$C$164:$C$168</c:f>
              <c:numCache>
                <c:formatCode>0%</c:formatCode>
                <c:ptCount val="5"/>
                <c:pt idx="0">
                  <c:v>0.58173076923076927</c:v>
                </c:pt>
                <c:pt idx="1">
                  <c:v>0.31971153846153844</c:v>
                </c:pt>
                <c:pt idx="2">
                  <c:v>4.807692307692308E-2</c:v>
                </c:pt>
                <c:pt idx="3">
                  <c:v>2.6442307692307692E-2</c:v>
                </c:pt>
                <c:pt idx="4">
                  <c:v>1.201923076923077E-2</c:v>
                </c:pt>
              </c:numCache>
            </c:numRef>
          </c:val>
          <c:extLst>
            <c:ext xmlns:c16="http://schemas.microsoft.com/office/drawing/2014/chart" uri="{C3380CC4-5D6E-409C-BE32-E72D297353CC}">
              <c16:uniqueId val="{00000001-9CEC-41B7-A307-055EE7E842DE}"/>
            </c:ext>
          </c:extLst>
        </c:ser>
        <c:dLbls>
          <c:showLegendKey val="0"/>
          <c:showVal val="0"/>
          <c:showCatName val="0"/>
          <c:showSerName val="0"/>
          <c:showPercent val="0"/>
          <c:showBubbleSize val="0"/>
        </c:dLbls>
        <c:gapWidth val="100"/>
        <c:overlap val="-24"/>
        <c:axId val="1056700479"/>
        <c:axId val="1056706719"/>
      </c:barChart>
      <c:catAx>
        <c:axId val="1056700479"/>
        <c:scaling>
          <c:orientation val="minMax"/>
        </c:scaling>
        <c:delete val="0"/>
        <c:axPos val="b"/>
        <c:numFmt formatCode="General" sourceLinked="1"/>
        <c:majorTickMark val="none"/>
        <c:minorTickMark val="none"/>
        <c:tickLblPos val="nextTo"/>
        <c:spPr>
          <a:noFill/>
          <a:ln w="9525" cap="flat" cmpd="sng" algn="ctr">
            <a:solidFill>
              <a:schemeClr val="tx2">
                <a:lumMod val="15000"/>
                <a:lumOff val="85000"/>
              </a:schemeClr>
            </a:solidFill>
            <a:round/>
          </a:ln>
          <a:effectLst/>
        </c:spPr>
        <c:txPr>
          <a:bodyPr rot="-60000000" spcFirstLastPara="1" vertOverflow="ellipsis" vert="horz" wrap="square" anchor="ctr" anchorCtr="1"/>
          <a:lstStyle/>
          <a:p>
            <a:pPr>
              <a:defRPr sz="900" b="0" i="0" u="none" strike="noStrike" kern="1200" baseline="0">
                <a:solidFill>
                  <a:schemeClr val="tx2"/>
                </a:solidFill>
                <a:latin typeface="+mn-lt"/>
                <a:ea typeface="+mn-ea"/>
                <a:cs typeface="+mn-cs"/>
              </a:defRPr>
            </a:pPr>
            <a:endParaRPr lang="en-US"/>
          </a:p>
        </c:txPr>
        <c:crossAx val="1056706719"/>
        <c:crosses val="autoZero"/>
        <c:auto val="1"/>
        <c:lblAlgn val="ctr"/>
        <c:lblOffset val="100"/>
        <c:noMultiLvlLbl val="0"/>
      </c:catAx>
      <c:valAx>
        <c:axId val="1056706719"/>
        <c:scaling>
          <c:orientation val="minMax"/>
        </c:scaling>
        <c:delete val="0"/>
        <c:axPos val="l"/>
        <c:majorGridlines>
          <c:spPr>
            <a:ln w="9525" cap="flat" cmpd="sng" algn="ctr">
              <a:solidFill>
                <a:schemeClr val="tx2">
                  <a:lumMod val="15000"/>
                  <a:lumOff val="85000"/>
                </a:schemeClr>
              </a:solidFill>
              <a:round/>
            </a:ln>
            <a:effectLst/>
          </c:spPr>
        </c:majorGridlines>
        <c:title>
          <c:tx>
            <c:rich>
              <a:bodyPr rot="-5400000" spcFirstLastPara="1" vertOverflow="ellipsis" vert="horz" wrap="square" anchor="ctr" anchorCtr="1"/>
              <a:lstStyle/>
              <a:p>
                <a:pPr>
                  <a:defRPr sz="900" b="1" i="0" u="none" strike="noStrike" kern="1200" baseline="0">
                    <a:solidFill>
                      <a:schemeClr val="tx2"/>
                    </a:solidFill>
                    <a:latin typeface="+mn-lt"/>
                    <a:ea typeface="+mn-ea"/>
                    <a:cs typeface="+mn-cs"/>
                  </a:defRPr>
                </a:pPr>
                <a:r>
                  <a:rPr lang="en-GB"/>
                  <a:t>% of compplaint</a:t>
                </a:r>
                <a:r>
                  <a:rPr lang="en-GB" baseline="0"/>
                  <a:t> at each stage </a:t>
                </a:r>
                <a:endParaRPr lang="en-GB"/>
              </a:p>
            </c:rich>
          </c:tx>
          <c:overlay val="0"/>
          <c:spPr>
            <a:noFill/>
            <a:ln>
              <a:noFill/>
            </a:ln>
            <a:effectLst/>
          </c:spPr>
          <c:txPr>
            <a:bodyPr rot="-5400000" spcFirstLastPara="1" vertOverflow="ellipsis" vert="horz" wrap="square" anchor="ctr" anchorCtr="1"/>
            <a:lstStyle/>
            <a:p>
              <a:pPr>
                <a:defRPr sz="900" b="1" i="0" u="none" strike="noStrike" kern="1200" baseline="0">
                  <a:solidFill>
                    <a:schemeClr val="tx2"/>
                  </a:solidFill>
                  <a:latin typeface="+mn-lt"/>
                  <a:ea typeface="+mn-ea"/>
                  <a:cs typeface="+mn-cs"/>
                </a:defRPr>
              </a:pPr>
              <a:endParaRPr lang="en-GB"/>
            </a:p>
          </c:txPr>
        </c:title>
        <c:numFmt formatCode="0%" sourceLinked="1"/>
        <c:majorTickMark val="none"/>
        <c:minorTickMark val="none"/>
        <c:tickLblPos val="nextTo"/>
        <c:spPr>
          <a:noFill/>
          <a:ln>
            <a:noFill/>
          </a:ln>
          <a:effectLst/>
        </c:spPr>
        <c:txPr>
          <a:bodyPr rot="-60000000" spcFirstLastPara="1" vertOverflow="ellipsis" vert="horz" wrap="square" anchor="ctr" anchorCtr="1"/>
          <a:lstStyle/>
          <a:p>
            <a:pPr>
              <a:defRPr sz="900" b="0" i="0" u="none" strike="noStrike" kern="1200" baseline="0">
                <a:solidFill>
                  <a:schemeClr val="tx2"/>
                </a:solidFill>
                <a:latin typeface="+mn-lt"/>
                <a:ea typeface="+mn-ea"/>
                <a:cs typeface="+mn-cs"/>
              </a:defRPr>
            </a:pPr>
            <a:endParaRPr lang="en-US"/>
          </a:p>
        </c:txPr>
        <c:crossAx val="1056700479"/>
        <c:crosses val="autoZero"/>
        <c:crossBetween val="between"/>
      </c:valAx>
      <c:dTable>
        <c:showHorzBorder val="1"/>
        <c:showVertBorder val="1"/>
        <c:showOutline val="1"/>
        <c:showKeys val="1"/>
        <c:spPr>
          <a:noFill/>
          <a:ln w="9525">
            <a:solidFill>
              <a:schemeClr val="tx2">
                <a:lumMod val="15000"/>
                <a:lumOff val="85000"/>
              </a:schemeClr>
            </a:solidFill>
          </a:ln>
          <a:effectLst/>
        </c:spPr>
        <c:txPr>
          <a:bodyPr rot="0" spcFirstLastPara="1" vertOverflow="ellipsis" vert="horz" wrap="square" anchor="ctr" anchorCtr="1"/>
          <a:lstStyle/>
          <a:p>
            <a:pPr rtl="0">
              <a:defRPr sz="900" b="0" i="0" u="none" strike="noStrike" kern="1200" baseline="0">
                <a:solidFill>
                  <a:schemeClr val="tx2"/>
                </a:solidFill>
                <a:latin typeface="+mn-lt"/>
                <a:ea typeface="+mn-ea"/>
                <a:cs typeface="+mn-cs"/>
              </a:defRPr>
            </a:pPr>
            <a:endParaRPr lang="en-US"/>
          </a:p>
        </c:txPr>
      </c:dTable>
      <c:spPr>
        <a:noFill/>
        <a:ln>
          <a:noFill/>
        </a:ln>
        <a:effectLst/>
      </c:spPr>
    </c:plotArea>
    <c:plotVisOnly val="1"/>
    <c:dispBlanksAs val="gap"/>
    <c:showDLblsOverMax val="0"/>
  </c:chart>
  <c:spPr>
    <a:solidFill>
      <a:schemeClr val="bg1"/>
    </a:solidFill>
    <a:ln w="9525" cap="flat" cmpd="sng" algn="ctr">
      <a:solidFill>
        <a:schemeClr val="tx2">
          <a:lumMod val="15000"/>
          <a:lumOff val="85000"/>
        </a:schemeClr>
      </a:solidFill>
      <a:round/>
    </a:ln>
    <a:effectLst/>
  </c:spPr>
  <c:txPr>
    <a:bodyPr/>
    <a:lstStyle/>
    <a:p>
      <a:pPr>
        <a:defRPr/>
      </a:pPr>
      <a:endParaRPr lang="en-US"/>
    </a:p>
  </c:txPr>
  <c:externalData r:id="rId3">
    <c:autoUpdate val="0"/>
  </c:externalData>
</c:chartSpace>
</file>

<file path=word/charts/chart4.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lrMapOvr bg1="lt1" tx1="dk1" bg2="lt2" tx2="dk2" accent1="accent1" accent2="accent2" accent3="accent3" accent4="accent4" accent5="accent5" accent6="accent6" hlink="hlink" folHlink="folHlink"/>
  <c:chart>
    <c:title>
      <c:tx>
        <c:rich>
          <a:bodyPr rot="0" spcFirstLastPara="1" vertOverflow="ellipsis" vert="horz" wrap="square" anchor="ctr" anchorCtr="1"/>
          <a:lstStyle/>
          <a:p>
            <a:pPr>
              <a:defRPr sz="1600" b="0" i="0" u="none" strike="noStrike" kern="1200" baseline="0">
                <a:solidFill>
                  <a:schemeClr val="tx2"/>
                </a:solidFill>
                <a:latin typeface="Calibri" panose="020F0502020204030204" pitchFamily="34" charset="0"/>
                <a:ea typeface="+mn-ea"/>
                <a:cs typeface="Calibri" panose="020F0502020204030204" pitchFamily="34" charset="0"/>
              </a:defRPr>
            </a:pPr>
            <a:r>
              <a:rPr lang="en-US" sz="1050" b="1">
                <a:latin typeface="Arial" panose="020B0604020202020204" pitchFamily="34" charset="0"/>
                <a:cs typeface="Arial" panose="020B0604020202020204" pitchFamily="34" charset="0"/>
              </a:rPr>
              <a:t>Complaint</a:t>
            </a:r>
            <a:r>
              <a:rPr lang="en-US" sz="1050" b="1" baseline="0">
                <a:latin typeface="Arial" panose="020B0604020202020204" pitchFamily="34" charset="0"/>
                <a:cs typeface="Arial" panose="020B0604020202020204" pitchFamily="34" charset="0"/>
              </a:rPr>
              <a:t> Outcomes - Stage 1 - 2021-2026</a:t>
            </a:r>
            <a:endParaRPr lang="en-US" sz="1050" b="1">
              <a:latin typeface="Arial" panose="020B0604020202020204" pitchFamily="34" charset="0"/>
              <a:cs typeface="Arial" panose="020B0604020202020204" pitchFamily="34" charset="0"/>
            </a:endParaRPr>
          </a:p>
        </c:rich>
      </c:tx>
      <c:layout>
        <c:manualLayout>
          <c:xMode val="edge"/>
          <c:yMode val="edge"/>
          <c:x val="0.31239393294511403"/>
          <c:y val="2.3147989296229032E-2"/>
        </c:manualLayout>
      </c:layout>
      <c:overlay val="0"/>
      <c:spPr>
        <a:noFill/>
        <a:ln>
          <a:noFill/>
        </a:ln>
        <a:effectLst/>
      </c:spPr>
      <c:txPr>
        <a:bodyPr rot="0" spcFirstLastPara="1" vertOverflow="ellipsis" vert="horz" wrap="square" anchor="ctr" anchorCtr="1"/>
        <a:lstStyle/>
        <a:p>
          <a:pPr>
            <a:defRPr sz="1600" b="0" i="0" u="none" strike="noStrike" kern="1200" baseline="0">
              <a:solidFill>
                <a:schemeClr val="tx2"/>
              </a:solidFill>
              <a:latin typeface="Calibri" panose="020F0502020204030204" pitchFamily="34" charset="0"/>
              <a:ea typeface="+mn-ea"/>
              <a:cs typeface="Calibri" panose="020F0502020204030204" pitchFamily="34" charset="0"/>
            </a:defRPr>
          </a:pPr>
          <a:endParaRPr lang="en-US"/>
        </a:p>
      </c:txPr>
    </c:title>
    <c:autoTitleDeleted val="0"/>
    <c:plotArea>
      <c:layout>
        <c:manualLayout>
          <c:layoutTarget val="inner"/>
          <c:xMode val="edge"/>
          <c:yMode val="edge"/>
          <c:x val="0.16185192475940507"/>
          <c:y val="0.18303258967629046"/>
          <c:w val="0.81314807524059496"/>
          <c:h val="0.59696048410615343"/>
        </c:manualLayout>
      </c:layout>
      <c:barChart>
        <c:barDir val="col"/>
        <c:grouping val="clustered"/>
        <c:varyColors val="0"/>
        <c:ser>
          <c:idx val="0"/>
          <c:order val="0"/>
          <c:tx>
            <c:strRef>
              <c:f>Charts!$B$41</c:f>
              <c:strCache>
                <c:ptCount val="1"/>
                <c:pt idx="0">
                  <c:v>2021-2022</c:v>
                </c:pt>
              </c:strCache>
            </c:strRef>
          </c:tx>
          <c:spPr>
            <a:gradFill rotWithShape="1">
              <a:gsLst>
                <a:gs pos="0">
                  <a:schemeClr val="accent1">
                    <a:satMod val="103000"/>
                    <a:lumMod val="102000"/>
                    <a:tint val="94000"/>
                  </a:schemeClr>
                </a:gs>
                <a:gs pos="50000">
                  <a:schemeClr val="accent1">
                    <a:satMod val="110000"/>
                    <a:lumMod val="100000"/>
                    <a:shade val="100000"/>
                  </a:schemeClr>
                </a:gs>
                <a:gs pos="100000">
                  <a:schemeClr val="accent1">
                    <a:lumMod val="99000"/>
                    <a:satMod val="120000"/>
                    <a:shade val="78000"/>
                  </a:schemeClr>
                </a:gs>
              </a:gsLst>
              <a:lin ang="5400000" scaled="0"/>
            </a:gradFill>
            <a:ln>
              <a:noFill/>
            </a:ln>
            <a:effectLst/>
          </c:spPr>
          <c:invertIfNegative val="0"/>
          <c:cat>
            <c:strRef>
              <c:f>Charts!$A$42:$A$44</c:f>
              <c:strCache>
                <c:ptCount val="3"/>
                <c:pt idx="0">
                  <c:v>Upheld</c:v>
                </c:pt>
                <c:pt idx="1">
                  <c:v>Partly upheld</c:v>
                </c:pt>
                <c:pt idx="2">
                  <c:v>Not upheld</c:v>
                </c:pt>
              </c:strCache>
            </c:strRef>
          </c:cat>
          <c:val>
            <c:numRef>
              <c:f>Charts!$B$42:$B$44</c:f>
              <c:numCache>
                <c:formatCode>0%</c:formatCode>
                <c:ptCount val="3"/>
                <c:pt idx="0">
                  <c:v>0.48892580287929127</c:v>
                </c:pt>
                <c:pt idx="1">
                  <c:v>0.24197120708748615</c:v>
                </c:pt>
                <c:pt idx="2">
                  <c:v>0.26910299003322258</c:v>
                </c:pt>
              </c:numCache>
            </c:numRef>
          </c:val>
          <c:extLst>
            <c:ext xmlns:c16="http://schemas.microsoft.com/office/drawing/2014/chart" uri="{C3380CC4-5D6E-409C-BE32-E72D297353CC}">
              <c16:uniqueId val="{00000000-EFD1-4322-9AEF-99ED509FA427}"/>
            </c:ext>
          </c:extLst>
        </c:ser>
        <c:ser>
          <c:idx val="1"/>
          <c:order val="1"/>
          <c:tx>
            <c:strRef>
              <c:f>Charts!$C$41</c:f>
              <c:strCache>
                <c:ptCount val="1"/>
                <c:pt idx="0">
                  <c:v>2022-2023</c:v>
                </c:pt>
              </c:strCache>
            </c:strRef>
          </c:tx>
          <c:spPr>
            <a:gradFill rotWithShape="1">
              <a:gsLst>
                <a:gs pos="0">
                  <a:schemeClr val="accent2">
                    <a:satMod val="103000"/>
                    <a:lumMod val="102000"/>
                    <a:tint val="94000"/>
                  </a:schemeClr>
                </a:gs>
                <a:gs pos="50000">
                  <a:schemeClr val="accent2">
                    <a:satMod val="110000"/>
                    <a:lumMod val="100000"/>
                    <a:shade val="100000"/>
                  </a:schemeClr>
                </a:gs>
                <a:gs pos="100000">
                  <a:schemeClr val="accent2">
                    <a:lumMod val="99000"/>
                    <a:satMod val="120000"/>
                    <a:shade val="78000"/>
                  </a:schemeClr>
                </a:gs>
              </a:gsLst>
              <a:lin ang="5400000" scaled="0"/>
            </a:gradFill>
            <a:ln>
              <a:noFill/>
            </a:ln>
            <a:effectLst/>
          </c:spPr>
          <c:invertIfNegative val="0"/>
          <c:cat>
            <c:strRef>
              <c:f>Charts!$A$42:$A$44</c:f>
              <c:strCache>
                <c:ptCount val="3"/>
                <c:pt idx="0">
                  <c:v>Upheld</c:v>
                </c:pt>
                <c:pt idx="1">
                  <c:v>Partly upheld</c:v>
                </c:pt>
                <c:pt idx="2">
                  <c:v>Not upheld</c:v>
                </c:pt>
              </c:strCache>
            </c:strRef>
          </c:cat>
          <c:val>
            <c:numRef>
              <c:f>Charts!$C$42:$C$44</c:f>
              <c:numCache>
                <c:formatCode>0%</c:formatCode>
                <c:ptCount val="3"/>
                <c:pt idx="0">
                  <c:v>0.50751879699248126</c:v>
                </c:pt>
                <c:pt idx="1">
                  <c:v>0.23308270676691728</c:v>
                </c:pt>
                <c:pt idx="2">
                  <c:v>0.25939849624060152</c:v>
                </c:pt>
              </c:numCache>
            </c:numRef>
          </c:val>
          <c:extLst>
            <c:ext xmlns:c16="http://schemas.microsoft.com/office/drawing/2014/chart" uri="{C3380CC4-5D6E-409C-BE32-E72D297353CC}">
              <c16:uniqueId val="{00000001-EFD1-4322-9AEF-99ED509FA427}"/>
            </c:ext>
          </c:extLst>
        </c:ser>
        <c:ser>
          <c:idx val="2"/>
          <c:order val="2"/>
          <c:tx>
            <c:strRef>
              <c:f>Charts!$D$41</c:f>
              <c:strCache>
                <c:ptCount val="1"/>
                <c:pt idx="0">
                  <c:v>2023-2024</c:v>
                </c:pt>
              </c:strCache>
            </c:strRef>
          </c:tx>
          <c:spPr>
            <a:gradFill rotWithShape="1">
              <a:gsLst>
                <a:gs pos="0">
                  <a:schemeClr val="accent3">
                    <a:satMod val="103000"/>
                    <a:lumMod val="102000"/>
                    <a:tint val="94000"/>
                  </a:schemeClr>
                </a:gs>
                <a:gs pos="50000">
                  <a:schemeClr val="accent3">
                    <a:satMod val="110000"/>
                    <a:lumMod val="100000"/>
                    <a:shade val="100000"/>
                  </a:schemeClr>
                </a:gs>
                <a:gs pos="100000">
                  <a:schemeClr val="accent3">
                    <a:lumMod val="99000"/>
                    <a:satMod val="120000"/>
                    <a:shade val="78000"/>
                  </a:schemeClr>
                </a:gs>
              </a:gsLst>
              <a:lin ang="5400000" scaled="0"/>
            </a:gradFill>
            <a:ln>
              <a:noFill/>
            </a:ln>
            <a:effectLst/>
          </c:spPr>
          <c:invertIfNegative val="0"/>
          <c:cat>
            <c:strRef>
              <c:f>Charts!$A$42:$A$44</c:f>
              <c:strCache>
                <c:ptCount val="3"/>
                <c:pt idx="0">
                  <c:v>Upheld</c:v>
                </c:pt>
                <c:pt idx="1">
                  <c:v>Partly upheld</c:v>
                </c:pt>
                <c:pt idx="2">
                  <c:v>Not upheld</c:v>
                </c:pt>
              </c:strCache>
            </c:strRef>
          </c:cat>
          <c:val>
            <c:numRef>
              <c:f>Charts!$D$42:$D$44</c:f>
              <c:numCache>
                <c:formatCode>0%</c:formatCode>
                <c:ptCount val="3"/>
                <c:pt idx="0">
                  <c:v>0.52843137254901962</c:v>
                </c:pt>
                <c:pt idx="1">
                  <c:v>0.20833333333333334</c:v>
                </c:pt>
                <c:pt idx="2">
                  <c:v>0.26323529411764707</c:v>
                </c:pt>
              </c:numCache>
            </c:numRef>
          </c:val>
          <c:extLst>
            <c:ext xmlns:c16="http://schemas.microsoft.com/office/drawing/2014/chart" uri="{C3380CC4-5D6E-409C-BE32-E72D297353CC}">
              <c16:uniqueId val="{00000002-EFD1-4322-9AEF-99ED509FA427}"/>
            </c:ext>
          </c:extLst>
        </c:ser>
        <c:ser>
          <c:idx val="3"/>
          <c:order val="3"/>
          <c:tx>
            <c:strRef>
              <c:f>Charts!$E$41</c:f>
              <c:strCache>
                <c:ptCount val="1"/>
                <c:pt idx="0">
                  <c:v>2024-2025</c:v>
                </c:pt>
              </c:strCache>
            </c:strRef>
          </c:tx>
          <c:spPr>
            <a:gradFill rotWithShape="1">
              <a:gsLst>
                <a:gs pos="0">
                  <a:schemeClr val="accent4">
                    <a:satMod val="103000"/>
                    <a:lumMod val="102000"/>
                    <a:tint val="94000"/>
                  </a:schemeClr>
                </a:gs>
                <a:gs pos="50000">
                  <a:schemeClr val="accent4">
                    <a:satMod val="110000"/>
                    <a:lumMod val="100000"/>
                    <a:shade val="100000"/>
                  </a:schemeClr>
                </a:gs>
                <a:gs pos="100000">
                  <a:schemeClr val="accent4">
                    <a:lumMod val="99000"/>
                    <a:satMod val="120000"/>
                    <a:shade val="78000"/>
                  </a:schemeClr>
                </a:gs>
              </a:gsLst>
              <a:lin ang="5400000" scaled="0"/>
            </a:gradFill>
            <a:ln>
              <a:noFill/>
            </a:ln>
            <a:effectLst/>
          </c:spPr>
          <c:invertIfNegative val="0"/>
          <c:cat>
            <c:strRef>
              <c:f>Charts!$A$42:$A$44</c:f>
              <c:strCache>
                <c:ptCount val="3"/>
                <c:pt idx="0">
                  <c:v>Upheld</c:v>
                </c:pt>
                <c:pt idx="1">
                  <c:v>Partly upheld</c:v>
                </c:pt>
                <c:pt idx="2">
                  <c:v>Not upheld</c:v>
                </c:pt>
              </c:strCache>
            </c:strRef>
          </c:cat>
          <c:val>
            <c:numRef>
              <c:f>Charts!$E$42:$E$44</c:f>
              <c:numCache>
                <c:formatCode>0%</c:formatCode>
                <c:ptCount val="3"/>
                <c:pt idx="0">
                  <c:v>0.41426547000472369</c:v>
                </c:pt>
                <c:pt idx="1">
                  <c:v>0.26641473783656117</c:v>
                </c:pt>
                <c:pt idx="2">
                  <c:v>0.31931979215871514</c:v>
                </c:pt>
              </c:numCache>
            </c:numRef>
          </c:val>
          <c:extLst>
            <c:ext xmlns:c16="http://schemas.microsoft.com/office/drawing/2014/chart" uri="{C3380CC4-5D6E-409C-BE32-E72D297353CC}">
              <c16:uniqueId val="{00000003-EFD1-4322-9AEF-99ED509FA427}"/>
            </c:ext>
          </c:extLst>
        </c:ser>
        <c:ser>
          <c:idx val="4"/>
          <c:order val="4"/>
          <c:tx>
            <c:strRef>
              <c:f>Charts!$F$41</c:f>
              <c:strCache>
                <c:ptCount val="1"/>
                <c:pt idx="0">
                  <c:v>2025-2026</c:v>
                </c:pt>
              </c:strCache>
            </c:strRef>
          </c:tx>
          <c:spPr>
            <a:gradFill rotWithShape="1">
              <a:gsLst>
                <a:gs pos="0">
                  <a:schemeClr val="accent5">
                    <a:satMod val="103000"/>
                    <a:lumMod val="102000"/>
                    <a:tint val="94000"/>
                  </a:schemeClr>
                </a:gs>
                <a:gs pos="50000">
                  <a:schemeClr val="accent5">
                    <a:satMod val="110000"/>
                    <a:lumMod val="100000"/>
                    <a:shade val="100000"/>
                  </a:schemeClr>
                </a:gs>
                <a:gs pos="100000">
                  <a:schemeClr val="accent5">
                    <a:lumMod val="99000"/>
                    <a:satMod val="120000"/>
                    <a:shade val="78000"/>
                  </a:schemeClr>
                </a:gs>
              </a:gsLst>
              <a:lin ang="5400000" scaled="0"/>
            </a:gradFill>
            <a:ln>
              <a:noFill/>
            </a:ln>
            <a:effectLst/>
          </c:spPr>
          <c:invertIfNegative val="0"/>
          <c:cat>
            <c:strRef>
              <c:f>Charts!$A$42:$A$44</c:f>
              <c:strCache>
                <c:ptCount val="3"/>
                <c:pt idx="0">
                  <c:v>Upheld</c:v>
                </c:pt>
                <c:pt idx="1">
                  <c:v>Partly upheld</c:v>
                </c:pt>
                <c:pt idx="2">
                  <c:v>Not upheld</c:v>
                </c:pt>
              </c:strCache>
            </c:strRef>
          </c:cat>
          <c:val>
            <c:numRef>
              <c:f>Charts!$F$42:$F$44</c:f>
              <c:numCache>
                <c:formatCode>0%</c:formatCode>
                <c:ptCount val="3"/>
                <c:pt idx="0">
                  <c:v>0.38423373759647189</c:v>
                </c:pt>
                <c:pt idx="1">
                  <c:v>0.26019845644983464</c:v>
                </c:pt>
                <c:pt idx="2">
                  <c:v>0.35556780595369347</c:v>
                </c:pt>
              </c:numCache>
            </c:numRef>
          </c:val>
          <c:extLst>
            <c:ext xmlns:c16="http://schemas.microsoft.com/office/drawing/2014/chart" uri="{C3380CC4-5D6E-409C-BE32-E72D297353CC}">
              <c16:uniqueId val="{00000004-EFD1-4322-9AEF-99ED509FA427}"/>
            </c:ext>
          </c:extLst>
        </c:ser>
        <c:dLbls>
          <c:showLegendKey val="0"/>
          <c:showVal val="0"/>
          <c:showCatName val="0"/>
          <c:showSerName val="0"/>
          <c:showPercent val="0"/>
          <c:showBubbleSize val="0"/>
        </c:dLbls>
        <c:gapWidth val="100"/>
        <c:overlap val="-24"/>
        <c:axId val="1056700479"/>
        <c:axId val="1056706719"/>
      </c:barChart>
      <c:catAx>
        <c:axId val="1056700479"/>
        <c:scaling>
          <c:orientation val="minMax"/>
        </c:scaling>
        <c:delete val="0"/>
        <c:axPos val="b"/>
        <c:numFmt formatCode="General" sourceLinked="1"/>
        <c:majorTickMark val="none"/>
        <c:minorTickMark val="none"/>
        <c:tickLblPos val="nextTo"/>
        <c:spPr>
          <a:noFill/>
          <a:ln w="9525" cap="flat" cmpd="sng" algn="ctr">
            <a:solidFill>
              <a:schemeClr val="tx2">
                <a:lumMod val="15000"/>
                <a:lumOff val="85000"/>
              </a:schemeClr>
            </a:solidFill>
            <a:round/>
          </a:ln>
          <a:effectLst/>
        </c:spPr>
        <c:txPr>
          <a:bodyPr rot="-60000000" spcFirstLastPara="1" vertOverflow="ellipsis" vert="horz" wrap="square" anchor="ctr" anchorCtr="1"/>
          <a:lstStyle/>
          <a:p>
            <a:pPr>
              <a:defRPr sz="900" b="0" i="0" u="none" strike="noStrike" kern="1200" baseline="0">
                <a:solidFill>
                  <a:schemeClr val="tx2"/>
                </a:solidFill>
                <a:latin typeface="+mn-lt"/>
                <a:ea typeface="+mn-ea"/>
                <a:cs typeface="+mn-cs"/>
              </a:defRPr>
            </a:pPr>
            <a:endParaRPr lang="en-US"/>
          </a:p>
        </c:txPr>
        <c:crossAx val="1056706719"/>
        <c:crosses val="autoZero"/>
        <c:auto val="1"/>
        <c:lblAlgn val="ctr"/>
        <c:lblOffset val="100"/>
        <c:noMultiLvlLbl val="0"/>
      </c:catAx>
      <c:valAx>
        <c:axId val="1056706719"/>
        <c:scaling>
          <c:orientation val="minMax"/>
        </c:scaling>
        <c:delete val="0"/>
        <c:axPos val="l"/>
        <c:majorGridlines>
          <c:spPr>
            <a:ln w="9525" cap="flat" cmpd="sng" algn="ctr">
              <a:solidFill>
                <a:schemeClr val="tx2">
                  <a:lumMod val="15000"/>
                  <a:lumOff val="85000"/>
                </a:schemeClr>
              </a:solidFill>
              <a:round/>
            </a:ln>
            <a:effectLst/>
          </c:spPr>
        </c:majorGridlines>
        <c:title>
          <c:tx>
            <c:rich>
              <a:bodyPr rot="-5400000" spcFirstLastPara="1" vertOverflow="ellipsis" vert="horz" wrap="square" anchor="ctr" anchorCtr="1"/>
              <a:lstStyle/>
              <a:p>
                <a:pPr>
                  <a:defRPr sz="900" b="1" i="0" u="none" strike="noStrike" kern="1200" baseline="0">
                    <a:solidFill>
                      <a:schemeClr val="tx2"/>
                    </a:solidFill>
                    <a:latin typeface="+mn-lt"/>
                    <a:ea typeface="+mn-ea"/>
                    <a:cs typeface="+mn-cs"/>
                  </a:defRPr>
                </a:pPr>
                <a:r>
                  <a:rPr lang="en-GB"/>
                  <a:t>% of complaint outcomes</a:t>
                </a:r>
              </a:p>
            </c:rich>
          </c:tx>
          <c:overlay val="0"/>
          <c:spPr>
            <a:noFill/>
            <a:ln>
              <a:noFill/>
            </a:ln>
            <a:effectLst/>
          </c:spPr>
          <c:txPr>
            <a:bodyPr rot="-5400000" spcFirstLastPara="1" vertOverflow="ellipsis" vert="horz" wrap="square" anchor="ctr" anchorCtr="1"/>
            <a:lstStyle/>
            <a:p>
              <a:pPr>
                <a:defRPr sz="900" b="1" i="0" u="none" strike="noStrike" kern="1200" baseline="0">
                  <a:solidFill>
                    <a:schemeClr val="tx2"/>
                  </a:solidFill>
                  <a:latin typeface="+mn-lt"/>
                  <a:ea typeface="+mn-ea"/>
                  <a:cs typeface="+mn-cs"/>
                </a:defRPr>
              </a:pPr>
              <a:endParaRPr lang="en-US"/>
            </a:p>
          </c:txPr>
        </c:title>
        <c:numFmt formatCode="0%" sourceLinked="1"/>
        <c:majorTickMark val="none"/>
        <c:minorTickMark val="none"/>
        <c:tickLblPos val="nextTo"/>
        <c:spPr>
          <a:noFill/>
          <a:ln>
            <a:noFill/>
          </a:ln>
          <a:effectLst/>
        </c:spPr>
        <c:txPr>
          <a:bodyPr rot="-60000000" spcFirstLastPara="1" vertOverflow="ellipsis" vert="horz" wrap="square" anchor="ctr" anchorCtr="1"/>
          <a:lstStyle/>
          <a:p>
            <a:pPr>
              <a:defRPr sz="900" b="0" i="0" u="none" strike="noStrike" kern="1200" baseline="0">
                <a:solidFill>
                  <a:schemeClr val="tx2"/>
                </a:solidFill>
                <a:latin typeface="+mn-lt"/>
                <a:ea typeface="+mn-ea"/>
                <a:cs typeface="+mn-cs"/>
              </a:defRPr>
            </a:pPr>
            <a:endParaRPr lang="en-US"/>
          </a:p>
        </c:txPr>
        <c:crossAx val="1056700479"/>
        <c:crosses val="autoZero"/>
        <c:crossBetween val="between"/>
      </c:valAx>
      <c:dTable>
        <c:showHorzBorder val="1"/>
        <c:showVertBorder val="1"/>
        <c:showOutline val="1"/>
        <c:showKeys val="1"/>
        <c:spPr>
          <a:noFill/>
          <a:ln w="9525">
            <a:solidFill>
              <a:schemeClr val="tx2">
                <a:lumMod val="15000"/>
                <a:lumOff val="85000"/>
              </a:schemeClr>
            </a:solidFill>
          </a:ln>
          <a:effectLst/>
        </c:spPr>
        <c:txPr>
          <a:bodyPr rot="0" spcFirstLastPara="1" vertOverflow="ellipsis" vert="horz" wrap="square" anchor="ctr" anchorCtr="1"/>
          <a:lstStyle/>
          <a:p>
            <a:pPr rtl="0">
              <a:defRPr sz="900" b="0" i="0" u="none" strike="noStrike" kern="1200" baseline="0">
                <a:solidFill>
                  <a:schemeClr val="tx2"/>
                </a:solidFill>
                <a:latin typeface="+mn-lt"/>
                <a:ea typeface="+mn-ea"/>
                <a:cs typeface="+mn-cs"/>
              </a:defRPr>
            </a:pPr>
            <a:endParaRPr lang="en-US"/>
          </a:p>
        </c:txPr>
      </c:dTable>
      <c:spPr>
        <a:noFill/>
        <a:ln>
          <a:noFill/>
        </a:ln>
        <a:effectLst/>
      </c:spPr>
    </c:plotArea>
    <c:plotVisOnly val="1"/>
    <c:dispBlanksAs val="gap"/>
    <c:showDLblsOverMax val="0"/>
  </c:chart>
  <c:spPr>
    <a:solidFill>
      <a:schemeClr val="bg1"/>
    </a:solidFill>
    <a:ln w="9525" cap="flat" cmpd="sng" algn="ctr">
      <a:solidFill>
        <a:schemeClr val="tx2">
          <a:lumMod val="15000"/>
          <a:lumOff val="85000"/>
        </a:schemeClr>
      </a:solidFill>
      <a:round/>
    </a:ln>
    <a:effectLst/>
  </c:spPr>
  <c:txPr>
    <a:bodyPr/>
    <a:lstStyle/>
    <a:p>
      <a:pPr>
        <a:defRPr/>
      </a:pPr>
      <a:endParaRPr lang="en-US"/>
    </a:p>
  </c:txPr>
  <c:externalData r:id="rId4">
    <c:autoUpdate val="0"/>
  </c:externalData>
</c:chartSpace>
</file>

<file path=word/charts/chart5.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lrMapOvr bg1="lt1" tx1="dk1" bg2="lt2" tx2="dk2" accent1="accent1" accent2="accent2" accent3="accent3" accent4="accent4" accent5="accent5" accent6="accent6" hlink="hlink" folHlink="folHlink"/>
  <c:chart>
    <c:title>
      <c:tx>
        <c:rich>
          <a:bodyPr rot="0" spcFirstLastPara="1" vertOverflow="ellipsis" vert="horz" wrap="square" anchor="ctr" anchorCtr="1"/>
          <a:lstStyle/>
          <a:p>
            <a:pPr>
              <a:defRPr sz="1200" b="0" i="0" u="none" strike="noStrike" baseline="0">
                <a:solidFill>
                  <a:schemeClr val="tx1">
                    <a:lumMod val="65000"/>
                    <a:lumOff val="35000"/>
                  </a:schemeClr>
                </a:solidFill>
                <a:latin typeface="Arial" panose="020B0604020202020204" pitchFamily="34" charset="0"/>
                <a:ea typeface="+mn-ea"/>
                <a:cs typeface="Arial" panose="020B0604020202020204" pitchFamily="34" charset="0"/>
              </a:defRPr>
            </a:pPr>
            <a:r>
              <a:rPr lang="en-US" sz="1200">
                <a:latin typeface="Arial" panose="020B0604020202020204" pitchFamily="34" charset="0"/>
                <a:cs typeface="Arial" panose="020B0604020202020204" pitchFamily="34" charset="0"/>
              </a:rPr>
              <a:t>Stage 2 response </a:t>
            </a:r>
          </a:p>
          <a:p>
            <a:pPr>
              <a:defRPr sz="1200">
                <a:latin typeface="Arial" panose="020B0604020202020204" pitchFamily="34" charset="0"/>
                <a:cs typeface="Arial" panose="020B0604020202020204" pitchFamily="34" charset="0"/>
              </a:defRPr>
            </a:pPr>
            <a:r>
              <a:rPr lang="en-US" sz="1200">
                <a:latin typeface="Arial" panose="020B0604020202020204" pitchFamily="34" charset="0"/>
                <a:cs typeface="Arial" panose="020B0604020202020204" pitchFamily="34" charset="0"/>
              </a:rPr>
              <a:t>2025 -2026</a:t>
            </a:r>
          </a:p>
        </c:rich>
      </c:tx>
      <c:overlay val="0"/>
      <c:spPr>
        <a:noFill/>
        <a:ln>
          <a:noFill/>
        </a:ln>
        <a:effectLst/>
      </c:spPr>
      <c:txPr>
        <a:bodyPr rot="0" spcFirstLastPara="1" vertOverflow="ellipsis" vert="horz" wrap="square" anchor="ctr" anchorCtr="1"/>
        <a:lstStyle/>
        <a:p>
          <a:pPr>
            <a:defRPr sz="1200" b="0" i="0" u="none" strike="noStrike" baseline="0">
              <a:solidFill>
                <a:schemeClr val="tx1">
                  <a:lumMod val="65000"/>
                  <a:lumOff val="35000"/>
                </a:schemeClr>
              </a:solidFill>
              <a:latin typeface="Arial" panose="020B0604020202020204" pitchFamily="34" charset="0"/>
              <a:ea typeface="+mn-ea"/>
              <a:cs typeface="Arial" panose="020B0604020202020204" pitchFamily="34" charset="0"/>
            </a:defRPr>
          </a:pPr>
          <a:endParaRPr lang="en-US"/>
        </a:p>
      </c:txPr>
    </c:title>
    <c:autoTitleDeleted val="0"/>
    <c:plotArea>
      <c:layout>
        <c:manualLayout>
          <c:layoutTarget val="inner"/>
          <c:xMode val="edge"/>
          <c:yMode val="edge"/>
          <c:x val="0.23208993810107695"/>
          <c:y val="0.24347723109196986"/>
          <c:w val="0.52828625666632201"/>
          <c:h val="0.67342678577733839"/>
        </c:manualLayout>
      </c:layout>
      <c:doughnutChart>
        <c:varyColors val="1"/>
        <c:ser>
          <c:idx val="1"/>
          <c:order val="1"/>
          <c:tx>
            <c:strRef>
              <c:f>Charts!$C$28</c:f>
              <c:strCache>
                <c:ptCount val="1"/>
                <c:pt idx="0">
                  <c:v>Stage 2 </c:v>
                </c:pt>
              </c:strCache>
            </c:strRef>
          </c:tx>
          <c:dPt>
            <c:idx val="0"/>
            <c:bubble3D val="0"/>
            <c:spPr>
              <a:solidFill>
                <a:schemeClr val="accent1"/>
              </a:solidFill>
              <a:ln w="19050">
                <a:solidFill>
                  <a:schemeClr val="lt1"/>
                </a:solidFill>
              </a:ln>
              <a:effectLst/>
            </c:spPr>
            <c:extLst>
              <c:ext xmlns:c16="http://schemas.microsoft.com/office/drawing/2014/chart" uri="{C3380CC4-5D6E-409C-BE32-E72D297353CC}">
                <c16:uniqueId val="{00000001-A898-49D3-860F-9398A701CDC6}"/>
              </c:ext>
            </c:extLst>
          </c:dPt>
          <c:dPt>
            <c:idx val="1"/>
            <c:bubble3D val="0"/>
            <c:spPr>
              <a:solidFill>
                <a:schemeClr val="accent2"/>
              </a:solidFill>
              <a:ln w="19050">
                <a:solidFill>
                  <a:schemeClr val="lt1"/>
                </a:solidFill>
              </a:ln>
              <a:effectLst/>
            </c:spPr>
            <c:extLst>
              <c:ext xmlns:c16="http://schemas.microsoft.com/office/drawing/2014/chart" uri="{C3380CC4-5D6E-409C-BE32-E72D297353CC}">
                <c16:uniqueId val="{00000003-A898-49D3-860F-9398A701CDC6}"/>
              </c:ext>
            </c:extLst>
          </c:dPt>
          <c:dLbls>
            <c:spPr>
              <a:noFill/>
              <a:ln>
                <a:noFill/>
              </a:ln>
              <a:effectLst/>
            </c:spPr>
            <c:txPr>
              <a:bodyPr rot="0" spcFirstLastPara="1" vertOverflow="ellipsis" vert="horz" wrap="square" lIns="38100" tIns="19050" rIns="38100" bIns="19050" anchor="ctr" anchorCtr="1">
                <a:spAutoFit/>
              </a:bodyPr>
              <a:lstStyle/>
              <a:p>
                <a:pPr>
                  <a:defRPr sz="800" b="0" i="0" u="none" strike="noStrike" baseline="0">
                    <a:solidFill>
                      <a:schemeClr val="lt1"/>
                    </a:solidFill>
                    <a:latin typeface="+mn-lt"/>
                    <a:ea typeface="+mn-ea"/>
                    <a:cs typeface="+mn-cs"/>
                  </a:defRPr>
                </a:pPr>
                <a:endParaRPr lang="en-US"/>
              </a:p>
            </c:txPr>
            <c:showLegendKey val="0"/>
            <c:showVal val="1"/>
            <c:showCatName val="0"/>
            <c:showSerName val="0"/>
            <c:showPercent val="0"/>
            <c:showBubbleSize val="0"/>
            <c:showLeaderLines val="1"/>
            <c:leaderLines>
              <c:spPr>
                <a:ln w="9525" cap="flat" cmpd="sng" algn="ctr">
                  <a:solidFill>
                    <a:schemeClr val="tx1">
                      <a:lumMod val="35000"/>
                      <a:lumOff val="65000"/>
                    </a:schemeClr>
                  </a:solidFill>
                  <a:round/>
                </a:ln>
                <a:effectLst/>
              </c:spPr>
            </c:leaderLines>
            <c:extLst>
              <c:ext xmlns:c15="http://schemas.microsoft.com/office/drawing/2012/chart" uri="{CE6537A1-D6FC-4f65-9D91-7224C49458BB}"/>
            </c:extLst>
          </c:dLbls>
          <c:cat>
            <c:strRef>
              <c:f>Charts!$A$29:$A$30</c:f>
              <c:strCache>
                <c:ptCount val="2"/>
                <c:pt idx="0">
                  <c:v>In target</c:v>
                </c:pt>
                <c:pt idx="1">
                  <c:v>Out of target </c:v>
                </c:pt>
              </c:strCache>
            </c:strRef>
          </c:cat>
          <c:val>
            <c:numRef>
              <c:f>Charts!$C$29:$C$30</c:f>
              <c:numCache>
                <c:formatCode>0%</c:formatCode>
                <c:ptCount val="2"/>
                <c:pt idx="0">
                  <c:v>1</c:v>
                </c:pt>
                <c:pt idx="1">
                  <c:v>0</c:v>
                </c:pt>
              </c:numCache>
            </c:numRef>
          </c:val>
          <c:extLst>
            <c:ext xmlns:c16="http://schemas.microsoft.com/office/drawing/2014/chart" uri="{C3380CC4-5D6E-409C-BE32-E72D297353CC}">
              <c16:uniqueId val="{00000004-A898-49D3-860F-9398A701CDC6}"/>
            </c:ext>
          </c:extLst>
        </c:ser>
        <c:dLbls>
          <c:showLegendKey val="0"/>
          <c:showVal val="0"/>
          <c:showCatName val="0"/>
          <c:showSerName val="0"/>
          <c:showPercent val="0"/>
          <c:showBubbleSize val="0"/>
          <c:showLeaderLines val="1"/>
        </c:dLbls>
        <c:firstSliceAng val="0"/>
        <c:holeSize val="50"/>
        <c:extLst>
          <c:ext xmlns:c15="http://schemas.microsoft.com/office/drawing/2012/chart" uri="{02D57815-91ED-43cb-92C2-25804820EDAC}">
            <c15:filteredPieSeries>
              <c15:ser>
                <c:idx val="0"/>
                <c:order val="0"/>
                <c:tx>
                  <c:strRef>
                    <c:extLst>
                      <c:ext uri="{02D57815-91ED-43cb-92C2-25804820EDAC}">
                        <c15:formulaRef>
                          <c15:sqref>Charts!$B$28</c15:sqref>
                        </c15:formulaRef>
                      </c:ext>
                    </c:extLst>
                    <c:strCache>
                      <c:ptCount val="1"/>
                      <c:pt idx="0">
                        <c:v>Stage 1</c:v>
                      </c:pt>
                    </c:strCache>
                  </c:strRef>
                </c:tx>
                <c:dPt>
                  <c:idx val="0"/>
                  <c:bubble3D val="0"/>
                  <c:spPr>
                    <a:solidFill>
                      <a:schemeClr val="accent1"/>
                    </a:solidFill>
                    <a:ln w="19050">
                      <a:solidFill>
                        <a:schemeClr val="lt1"/>
                      </a:solidFill>
                    </a:ln>
                    <a:effectLst/>
                  </c:spPr>
                  <c:extLst>
                    <c:ext xmlns:c16="http://schemas.microsoft.com/office/drawing/2014/chart" uri="{C3380CC4-5D6E-409C-BE32-E72D297353CC}">
                      <c16:uniqueId val="{00000006-A898-49D3-860F-9398A701CDC6}"/>
                    </c:ext>
                  </c:extLst>
                </c:dPt>
                <c:dPt>
                  <c:idx val="1"/>
                  <c:bubble3D val="0"/>
                  <c:spPr>
                    <a:solidFill>
                      <a:schemeClr val="accent2"/>
                    </a:solidFill>
                    <a:ln w="19050">
                      <a:solidFill>
                        <a:schemeClr val="lt1"/>
                      </a:solidFill>
                    </a:ln>
                    <a:effectLst/>
                  </c:spPr>
                  <c:extLst>
                    <c:ext xmlns:c16="http://schemas.microsoft.com/office/drawing/2014/chart" uri="{C3380CC4-5D6E-409C-BE32-E72D297353CC}">
                      <c16:uniqueId val="{00000008-A898-49D3-860F-9398A701CDC6}"/>
                    </c:ext>
                  </c:extLst>
                </c:dPt>
                <c:cat>
                  <c:strRef>
                    <c:extLst>
                      <c:ext uri="{02D57815-91ED-43cb-92C2-25804820EDAC}">
                        <c15:formulaRef>
                          <c15:sqref>Charts!$A$29:$A$30</c15:sqref>
                        </c15:formulaRef>
                      </c:ext>
                    </c:extLst>
                    <c:strCache>
                      <c:ptCount val="2"/>
                      <c:pt idx="0">
                        <c:v>In target</c:v>
                      </c:pt>
                      <c:pt idx="1">
                        <c:v>Out of target </c:v>
                      </c:pt>
                    </c:strCache>
                  </c:strRef>
                </c:cat>
                <c:val>
                  <c:numRef>
                    <c:extLst>
                      <c:ext uri="{02D57815-91ED-43cb-92C2-25804820EDAC}">
                        <c15:formulaRef>
                          <c15:sqref>Charts!$B$29:$B$30</c15:sqref>
                        </c15:formulaRef>
                      </c:ext>
                    </c:extLst>
                    <c:numCache>
                      <c:formatCode>0%</c:formatCode>
                      <c:ptCount val="2"/>
                      <c:pt idx="0">
                        <c:v>0.69</c:v>
                      </c:pt>
                      <c:pt idx="1">
                        <c:v>0.31</c:v>
                      </c:pt>
                    </c:numCache>
                  </c:numRef>
                </c:val>
                <c:extLst>
                  <c:ext xmlns:c16="http://schemas.microsoft.com/office/drawing/2014/chart" uri="{C3380CC4-5D6E-409C-BE32-E72D297353CC}">
                    <c16:uniqueId val="{00000009-A898-49D3-860F-9398A701CDC6}"/>
                  </c:ext>
                </c:extLst>
              </c15:ser>
            </c15:filteredPieSeries>
          </c:ext>
        </c:extLst>
      </c:doughnutChart>
      <c:spPr>
        <a:noFill/>
        <a:ln>
          <a:noFill/>
        </a:ln>
        <a:effectLst/>
      </c:spPr>
    </c:plotArea>
    <c:plotVisOnly val="1"/>
    <c:dispBlanksAs val="gap"/>
    <c:showDLblsOverMax val="0"/>
    <c:extLst>
      <c:ext xmlns:c16r3="http://schemas.microsoft.com/office/drawing/2017/03/chart" uri="{56B9EC1D-385E-4148-901F-78D8002777C0}">
        <c16r3:dataDisplayOptions16>
          <c16r3:dispNaAsBlank val="1"/>
        </c16r3:dataDisplayOptions16>
      </c:ext>
    </c:extLst>
  </c:chart>
  <c:spPr>
    <a:solidFill>
      <a:schemeClr val="bg1"/>
    </a:solidFill>
    <a:ln w="9525" cap="flat" cmpd="sng" algn="ctr">
      <a:noFill/>
      <a:round/>
    </a:ln>
    <a:effectLst/>
  </c:spPr>
  <c:txPr>
    <a:bodyPr/>
    <a:lstStyle/>
    <a:p>
      <a:pPr>
        <a:defRPr/>
      </a:pPr>
      <a:endParaRPr lang="en-US"/>
    </a:p>
  </c:txPr>
  <c:externalData r:id="rId4">
    <c:autoUpdate val="0"/>
  </c:externalData>
</c:chartSpace>
</file>

<file path=word/charts/chart6.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lrMapOvr bg1="lt1" tx1="dk1" bg2="lt2" tx2="dk2" accent1="accent1" accent2="accent2" accent3="accent3" accent4="accent4" accent5="accent5" accent6="accent6" hlink="hlink" folHlink="folHlink"/>
  <c:chart>
    <c:title>
      <c:tx>
        <c:rich>
          <a:bodyPr rot="0" spcFirstLastPara="1" vertOverflow="ellipsis" vert="horz" wrap="square" anchor="ctr" anchorCtr="1"/>
          <a:lstStyle/>
          <a:p>
            <a:pPr>
              <a:defRPr sz="1400" b="0" i="0" u="none" strike="noStrike" baseline="0">
                <a:solidFill>
                  <a:schemeClr val="tx1">
                    <a:lumMod val="65000"/>
                    <a:lumOff val="35000"/>
                  </a:schemeClr>
                </a:solidFill>
                <a:latin typeface="+mn-lt"/>
                <a:ea typeface="+mn-ea"/>
                <a:cs typeface="+mn-cs"/>
              </a:defRPr>
            </a:pPr>
            <a:r>
              <a:rPr lang="en-US" sz="1200" b="0" i="0" u="none" strike="noStrike" baseline="0">
                <a:solidFill>
                  <a:sysClr val="windowText" lastClr="000000">
                    <a:lumMod val="65000"/>
                    <a:lumOff val="35000"/>
                  </a:sysClr>
                </a:solidFill>
                <a:latin typeface="Arial" panose="020B0604020202020204" pitchFamily="34" charset="0"/>
                <a:cs typeface="Arial" panose="020B0604020202020204" pitchFamily="34" charset="0"/>
              </a:rPr>
              <a:t>Stage 1 response </a:t>
            </a:r>
          </a:p>
          <a:p>
            <a:pPr>
              <a:defRPr/>
            </a:pPr>
            <a:r>
              <a:rPr lang="en-US" sz="1200" b="0" i="0" u="none" strike="noStrike" baseline="0">
                <a:solidFill>
                  <a:sysClr val="windowText" lastClr="000000">
                    <a:lumMod val="65000"/>
                    <a:lumOff val="35000"/>
                  </a:sysClr>
                </a:solidFill>
                <a:latin typeface="Arial" panose="020B0604020202020204" pitchFamily="34" charset="0"/>
                <a:cs typeface="Arial" panose="020B0604020202020204" pitchFamily="34" charset="0"/>
              </a:rPr>
              <a:t>2025-2026  </a:t>
            </a:r>
          </a:p>
        </c:rich>
      </c:tx>
      <c:layout>
        <c:manualLayout>
          <c:xMode val="edge"/>
          <c:yMode val="edge"/>
          <c:x val="0.2540579368192446"/>
          <c:y val="5.1880674448767837E-2"/>
        </c:manualLayout>
      </c:layout>
      <c:overlay val="0"/>
      <c:spPr>
        <a:noFill/>
        <a:ln>
          <a:noFill/>
        </a:ln>
        <a:effectLst/>
      </c:spPr>
      <c:txPr>
        <a:bodyPr rot="0" spcFirstLastPara="1" vertOverflow="ellipsis" vert="horz" wrap="square" anchor="ctr" anchorCtr="1"/>
        <a:lstStyle/>
        <a:p>
          <a:pPr>
            <a:defRPr sz="1400" b="0" i="0" u="none" strike="noStrike" baseline="0">
              <a:solidFill>
                <a:schemeClr val="tx1">
                  <a:lumMod val="65000"/>
                  <a:lumOff val="35000"/>
                </a:schemeClr>
              </a:solidFill>
              <a:latin typeface="+mn-lt"/>
              <a:ea typeface="+mn-ea"/>
              <a:cs typeface="+mn-cs"/>
            </a:defRPr>
          </a:pPr>
          <a:endParaRPr lang="en-US"/>
        </a:p>
      </c:txPr>
    </c:title>
    <c:autoTitleDeleted val="0"/>
    <c:plotArea>
      <c:layout>
        <c:manualLayout>
          <c:layoutTarget val="inner"/>
          <c:xMode val="edge"/>
          <c:yMode val="edge"/>
          <c:x val="0.19705144944369241"/>
          <c:y val="0.23770759264510219"/>
          <c:w val="0.5601188712041717"/>
          <c:h val="0.6100796126245992"/>
        </c:manualLayout>
      </c:layout>
      <c:doughnutChart>
        <c:varyColors val="1"/>
        <c:ser>
          <c:idx val="0"/>
          <c:order val="0"/>
          <c:tx>
            <c:strRef>
              <c:f>Charts!$B$28</c:f>
              <c:strCache>
                <c:ptCount val="1"/>
                <c:pt idx="0">
                  <c:v>Stage 1</c:v>
                </c:pt>
              </c:strCache>
            </c:strRef>
          </c:tx>
          <c:dPt>
            <c:idx val="0"/>
            <c:bubble3D val="0"/>
            <c:spPr>
              <a:solidFill>
                <a:schemeClr val="accent1"/>
              </a:solidFill>
              <a:ln w="19050">
                <a:solidFill>
                  <a:schemeClr val="lt1"/>
                </a:solidFill>
              </a:ln>
              <a:effectLst/>
            </c:spPr>
            <c:extLst>
              <c:ext xmlns:c16="http://schemas.microsoft.com/office/drawing/2014/chart" uri="{C3380CC4-5D6E-409C-BE32-E72D297353CC}">
                <c16:uniqueId val="{00000001-8436-48A7-A211-F9E0BAED3636}"/>
              </c:ext>
            </c:extLst>
          </c:dPt>
          <c:dPt>
            <c:idx val="1"/>
            <c:bubble3D val="0"/>
            <c:spPr>
              <a:solidFill>
                <a:schemeClr val="accent2"/>
              </a:solidFill>
              <a:ln w="19050">
                <a:solidFill>
                  <a:schemeClr val="lt1"/>
                </a:solidFill>
              </a:ln>
              <a:effectLst/>
            </c:spPr>
            <c:extLst>
              <c:ext xmlns:c16="http://schemas.microsoft.com/office/drawing/2014/chart" uri="{C3380CC4-5D6E-409C-BE32-E72D297353CC}">
                <c16:uniqueId val="{00000003-8436-48A7-A211-F9E0BAED3636}"/>
              </c:ext>
            </c:extLst>
          </c:dPt>
          <c:dLbls>
            <c:dLbl>
              <c:idx val="0"/>
              <c:layout>
                <c:manualLayout>
                  <c:x val="-1.2461055114494453E-2"/>
                  <c:y val="-2.594033722438487E-3"/>
                </c:manualLayout>
              </c:layout>
              <c:spPr>
                <a:noFill/>
                <a:ln>
                  <a:noFill/>
                </a:ln>
                <a:effectLst/>
              </c:spPr>
              <c:txPr>
                <a:bodyPr rot="0" spcFirstLastPara="1" vertOverflow="ellipsis" vert="horz" wrap="square" lIns="38100" tIns="19050" rIns="38100" bIns="19050" anchor="ctr" anchorCtr="1">
                  <a:noAutofit/>
                </a:bodyPr>
                <a:lstStyle/>
                <a:p>
                  <a:pPr>
                    <a:defRPr sz="800" b="1" i="0" u="none" strike="noStrike" baseline="0">
                      <a:solidFill>
                        <a:schemeClr val="bg1"/>
                      </a:solidFill>
                      <a:latin typeface="+mn-lt"/>
                      <a:ea typeface="+mn-ea"/>
                      <a:cs typeface="+mn-cs"/>
                    </a:defRPr>
                  </a:pPr>
                  <a:endParaRPr lang="en-US"/>
                </a:p>
              </c:txPr>
              <c:showLegendKey val="0"/>
              <c:showVal val="1"/>
              <c:showCatName val="1"/>
              <c:showSerName val="0"/>
              <c:showPercent val="0"/>
              <c:showBubbleSize val="0"/>
              <c:extLst>
                <c:ext xmlns:c15="http://schemas.microsoft.com/office/drawing/2012/chart" uri="{CE6537A1-D6FC-4f65-9D91-7224C49458BB}">
                  <c15:layout>
                    <c:manualLayout>
                      <c:w val="0.13991704404148975"/>
                      <c:h val="0.22293125810635539"/>
                    </c:manualLayout>
                  </c15:layout>
                </c:ext>
                <c:ext xmlns:c16="http://schemas.microsoft.com/office/drawing/2014/chart" uri="{C3380CC4-5D6E-409C-BE32-E72D297353CC}">
                  <c16:uniqueId val="{00000001-8436-48A7-A211-F9E0BAED3636}"/>
                </c:ext>
              </c:extLst>
            </c:dLbl>
            <c:dLbl>
              <c:idx val="1"/>
              <c:layout>
                <c:manualLayout>
                  <c:x val="1.4220087951874785E-2"/>
                  <c:y val="2.1624757535229355E-2"/>
                </c:manualLayout>
              </c:layout>
              <c:spPr>
                <a:noFill/>
                <a:ln>
                  <a:noFill/>
                </a:ln>
                <a:effectLst/>
              </c:spPr>
              <c:txPr>
                <a:bodyPr rot="0" spcFirstLastPara="1" vertOverflow="ellipsis" vert="horz" wrap="square" lIns="38100" tIns="19050" rIns="38100" bIns="19050" anchor="ctr" anchorCtr="1">
                  <a:noAutofit/>
                </a:bodyPr>
                <a:lstStyle/>
                <a:p>
                  <a:pPr>
                    <a:defRPr sz="800" b="1" i="0" u="none" strike="noStrike" baseline="0">
                      <a:solidFill>
                        <a:schemeClr val="bg1"/>
                      </a:solidFill>
                      <a:latin typeface="+mn-lt"/>
                      <a:ea typeface="+mn-ea"/>
                      <a:cs typeface="+mn-cs"/>
                    </a:defRPr>
                  </a:pPr>
                  <a:endParaRPr lang="en-US"/>
                </a:p>
              </c:txPr>
              <c:showLegendKey val="0"/>
              <c:showVal val="1"/>
              <c:showCatName val="1"/>
              <c:showSerName val="0"/>
              <c:showPercent val="0"/>
              <c:showBubbleSize val="0"/>
              <c:extLst>
                <c:ext xmlns:c15="http://schemas.microsoft.com/office/drawing/2012/chart" uri="{CE6537A1-D6FC-4f65-9D91-7224C49458BB}">
                  <c15:layout>
                    <c:manualLayout>
                      <c:w val="0.19695612819506411"/>
                      <c:h val="0.25405967954793052"/>
                    </c:manualLayout>
                  </c15:layout>
                </c:ext>
                <c:ext xmlns:c16="http://schemas.microsoft.com/office/drawing/2014/chart" uri="{C3380CC4-5D6E-409C-BE32-E72D297353CC}">
                  <c16:uniqueId val="{00000003-8436-48A7-A211-F9E0BAED3636}"/>
                </c:ext>
              </c:extLst>
            </c:dLbl>
            <c:spPr>
              <a:noFill/>
              <a:ln>
                <a:noFill/>
              </a:ln>
              <a:effectLst/>
            </c:spPr>
            <c:txPr>
              <a:bodyPr rot="0" spcFirstLastPara="1" vertOverflow="ellipsis" vert="horz" wrap="square" lIns="38100" tIns="19050" rIns="38100" bIns="19050" anchor="ctr" anchorCtr="1">
                <a:spAutoFit/>
              </a:bodyPr>
              <a:lstStyle/>
              <a:p>
                <a:pPr>
                  <a:defRPr sz="800" b="1" i="0" u="none" strike="noStrike" baseline="0">
                    <a:solidFill>
                      <a:schemeClr val="bg1"/>
                    </a:solidFill>
                    <a:latin typeface="+mn-lt"/>
                    <a:ea typeface="+mn-ea"/>
                    <a:cs typeface="+mn-cs"/>
                  </a:defRPr>
                </a:pPr>
                <a:endParaRPr lang="en-US"/>
              </a:p>
            </c:txPr>
            <c:showLegendKey val="0"/>
            <c:showVal val="1"/>
            <c:showCatName val="0"/>
            <c:showSerName val="0"/>
            <c:showPercent val="0"/>
            <c:showBubbleSize val="0"/>
            <c:showLeaderLines val="1"/>
            <c:leaderLines>
              <c:spPr>
                <a:ln w="9525" cap="flat" cmpd="sng" algn="ctr">
                  <a:solidFill>
                    <a:schemeClr val="tx1">
                      <a:lumMod val="35000"/>
                      <a:lumOff val="65000"/>
                    </a:schemeClr>
                  </a:solidFill>
                  <a:round/>
                </a:ln>
                <a:effectLst/>
              </c:spPr>
            </c:leaderLines>
            <c:extLst>
              <c:ext xmlns:c15="http://schemas.microsoft.com/office/drawing/2012/chart" uri="{CE6537A1-D6FC-4f65-9D91-7224C49458BB}"/>
            </c:extLst>
          </c:dLbls>
          <c:cat>
            <c:strRef>
              <c:f>Charts!$A$29:$A$30</c:f>
              <c:strCache>
                <c:ptCount val="2"/>
                <c:pt idx="0">
                  <c:v>In target</c:v>
                </c:pt>
                <c:pt idx="1">
                  <c:v>Out of target </c:v>
                </c:pt>
              </c:strCache>
            </c:strRef>
          </c:cat>
          <c:val>
            <c:numRef>
              <c:f>Charts!$B$29:$B$30</c:f>
              <c:numCache>
                <c:formatCode>0%</c:formatCode>
                <c:ptCount val="2"/>
                <c:pt idx="0">
                  <c:v>0.69</c:v>
                </c:pt>
                <c:pt idx="1">
                  <c:v>0.31</c:v>
                </c:pt>
              </c:numCache>
            </c:numRef>
          </c:val>
          <c:extLst>
            <c:ext xmlns:c16="http://schemas.microsoft.com/office/drawing/2014/chart" uri="{C3380CC4-5D6E-409C-BE32-E72D297353CC}">
              <c16:uniqueId val="{00000004-8436-48A7-A211-F9E0BAED3636}"/>
            </c:ext>
          </c:extLst>
        </c:ser>
        <c:dLbls>
          <c:showLegendKey val="0"/>
          <c:showVal val="0"/>
          <c:showCatName val="0"/>
          <c:showSerName val="0"/>
          <c:showPercent val="0"/>
          <c:showBubbleSize val="0"/>
          <c:showLeaderLines val="1"/>
        </c:dLbls>
        <c:firstSliceAng val="0"/>
        <c:holeSize val="50"/>
        <c:extLst>
          <c:ext xmlns:c15="http://schemas.microsoft.com/office/drawing/2012/chart" uri="{02D57815-91ED-43cb-92C2-25804820EDAC}">
            <c15:filteredPieSeries>
              <c15:ser>
                <c:idx val="1"/>
                <c:order val="1"/>
                <c:tx>
                  <c:strRef>
                    <c:extLst>
                      <c:ext uri="{02D57815-91ED-43cb-92C2-25804820EDAC}">
                        <c15:formulaRef>
                          <c15:sqref>Charts!$C$28</c15:sqref>
                        </c15:formulaRef>
                      </c:ext>
                    </c:extLst>
                    <c:strCache>
                      <c:ptCount val="1"/>
                      <c:pt idx="0">
                        <c:v>Stage 2 </c:v>
                      </c:pt>
                    </c:strCache>
                  </c:strRef>
                </c:tx>
                <c:dPt>
                  <c:idx val="0"/>
                  <c:bubble3D val="0"/>
                  <c:spPr>
                    <a:solidFill>
                      <a:schemeClr val="accent1"/>
                    </a:solidFill>
                    <a:ln w="19050">
                      <a:solidFill>
                        <a:schemeClr val="lt1"/>
                      </a:solidFill>
                    </a:ln>
                    <a:effectLst/>
                  </c:spPr>
                  <c:extLst>
                    <c:ext xmlns:c16="http://schemas.microsoft.com/office/drawing/2014/chart" uri="{C3380CC4-5D6E-409C-BE32-E72D297353CC}">
                      <c16:uniqueId val="{00000006-8436-48A7-A211-F9E0BAED3636}"/>
                    </c:ext>
                  </c:extLst>
                </c:dPt>
                <c:dPt>
                  <c:idx val="1"/>
                  <c:bubble3D val="0"/>
                  <c:spPr>
                    <a:solidFill>
                      <a:schemeClr val="accent2"/>
                    </a:solidFill>
                    <a:ln w="19050">
                      <a:solidFill>
                        <a:schemeClr val="lt1"/>
                      </a:solidFill>
                    </a:ln>
                    <a:effectLst/>
                  </c:spPr>
                  <c:extLst>
                    <c:ext xmlns:c16="http://schemas.microsoft.com/office/drawing/2014/chart" uri="{C3380CC4-5D6E-409C-BE32-E72D297353CC}">
                      <c16:uniqueId val="{00000008-8436-48A7-A211-F9E0BAED3636}"/>
                    </c:ext>
                  </c:extLst>
                </c:dPt>
                <c:cat>
                  <c:strRef>
                    <c:extLst>
                      <c:ext uri="{02D57815-91ED-43cb-92C2-25804820EDAC}">
                        <c15:formulaRef>
                          <c15:sqref>Charts!$A$29:$A$30</c15:sqref>
                        </c15:formulaRef>
                      </c:ext>
                    </c:extLst>
                    <c:strCache>
                      <c:ptCount val="2"/>
                      <c:pt idx="0">
                        <c:v>In target</c:v>
                      </c:pt>
                      <c:pt idx="1">
                        <c:v>Out of target </c:v>
                      </c:pt>
                    </c:strCache>
                  </c:strRef>
                </c:cat>
                <c:val>
                  <c:numRef>
                    <c:extLst>
                      <c:ext uri="{02D57815-91ED-43cb-92C2-25804820EDAC}">
                        <c15:formulaRef>
                          <c15:sqref>Charts!$C$29:$C$30</c15:sqref>
                        </c15:formulaRef>
                      </c:ext>
                    </c:extLst>
                    <c:numCache>
                      <c:formatCode>0%</c:formatCode>
                      <c:ptCount val="2"/>
                      <c:pt idx="0">
                        <c:v>1</c:v>
                      </c:pt>
                      <c:pt idx="1">
                        <c:v>0</c:v>
                      </c:pt>
                    </c:numCache>
                  </c:numRef>
                </c:val>
                <c:extLst>
                  <c:ext xmlns:c16="http://schemas.microsoft.com/office/drawing/2014/chart" uri="{C3380CC4-5D6E-409C-BE32-E72D297353CC}">
                    <c16:uniqueId val="{00000009-8436-48A7-A211-F9E0BAED3636}"/>
                  </c:ext>
                </c:extLst>
              </c15:ser>
            </c15:filteredPieSeries>
          </c:ext>
        </c:extLst>
      </c:doughnutChart>
      <c:spPr>
        <a:noFill/>
        <a:ln>
          <a:noFill/>
        </a:ln>
        <a:effectLst/>
      </c:spPr>
    </c:plotArea>
    <c:plotVisOnly val="1"/>
    <c:dispBlanksAs val="gap"/>
    <c:showDLblsOverMax val="0"/>
    <c:extLst>
      <c:ext xmlns:c16r3="http://schemas.microsoft.com/office/drawing/2017/03/chart" uri="{56B9EC1D-385E-4148-901F-78D8002777C0}">
        <c16r3:dataDisplayOptions16>
          <c16r3:dispNaAsBlank val="1"/>
        </c16r3:dataDisplayOptions16>
      </c:ext>
    </c:extLst>
  </c:chart>
  <c:spPr>
    <a:solidFill>
      <a:schemeClr val="bg1"/>
    </a:solidFill>
    <a:ln w="9525" cap="flat" cmpd="sng" algn="ctr">
      <a:noFill/>
      <a:round/>
    </a:ln>
    <a:effectLst/>
  </c:spPr>
  <c:txPr>
    <a:bodyPr/>
    <a:lstStyle/>
    <a:p>
      <a:pPr>
        <a:defRPr/>
      </a:pPr>
      <a:endParaRPr lang="en-US"/>
    </a:p>
  </c:txPr>
  <c:externalData r:id="rId4">
    <c:autoUpdate val="0"/>
  </c:externalData>
</c:chartSpace>
</file>

<file path=word/charts/colors1.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word/charts/colors2.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word/charts/colors3.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word/charts/colors4.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word/charts/colors5.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word/charts/colors6.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word/charts/style1.xml><?xml version="1.0" encoding="utf-8"?>
<cs:chartStyle xmlns:cs="http://schemas.microsoft.com/office/drawing/2012/chartStyle" xmlns:a="http://schemas.openxmlformats.org/drawingml/2006/main" id="207">
  <cs:axisTitle>
    <cs:lnRef idx="0"/>
    <cs:fillRef idx="0"/>
    <cs:effectRef idx="0"/>
    <cs:fontRef idx="minor">
      <a:schemeClr val="tx2"/>
    </cs:fontRef>
    <cs:defRPr sz="900" b="1" kern="1200"/>
  </cs:axisTitle>
  <cs:categoryAxis>
    <cs:lnRef idx="0"/>
    <cs:fillRef idx="0"/>
    <cs:effectRef idx="0"/>
    <cs:fontRef idx="minor">
      <a:schemeClr val="tx2"/>
    </cs:fontRef>
    <cs:spPr>
      <a:ln w="9525" cap="flat" cmpd="sng" algn="ctr">
        <a:solidFill>
          <a:schemeClr val="tx2">
            <a:lumMod val="15000"/>
            <a:lumOff val="85000"/>
          </a:schemeClr>
        </a:solidFill>
        <a:round/>
      </a:ln>
    </cs:spPr>
    <cs:defRPr sz="900" kern="1200"/>
  </cs:categoryAxis>
  <cs:chartArea mods="allowNoFillOverride allowNoLineOverride">
    <cs:lnRef idx="0"/>
    <cs:fillRef idx="0"/>
    <cs:effectRef idx="0"/>
    <cs:fontRef idx="minor">
      <a:schemeClr val="tx2"/>
    </cs:fontRef>
    <cs:spPr>
      <a:solidFill>
        <a:schemeClr val="bg1"/>
      </a:solidFill>
      <a:ln w="9525" cap="flat" cmpd="sng" algn="ctr">
        <a:solidFill>
          <a:schemeClr val="tx2">
            <a:lumMod val="15000"/>
            <a:lumOff val="85000"/>
          </a:schemeClr>
        </a:solidFill>
        <a:round/>
      </a:ln>
    </cs:spPr>
    <cs:defRPr sz="900" kern="1200"/>
  </cs:chartArea>
  <cs:dataLabel>
    <cs:lnRef idx="0"/>
    <cs:fillRef idx="0"/>
    <cs:effectRef idx="0"/>
    <cs:fontRef idx="minor">
      <a:schemeClr val="tx2"/>
    </cs:fontRef>
    <cs:defRPr sz="900" kern="1200"/>
  </cs:dataLabel>
  <cs:dataLabelCallout>
    <cs:lnRef idx="0"/>
    <cs:fillRef idx="0"/>
    <cs:effectRef idx="0"/>
    <cs:fontRef idx="minor">
      <a:schemeClr val="dk2">
        <a:lumMod val="7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3">
      <cs:styleClr val="auto"/>
    </cs:fillRef>
    <cs:effectRef idx="2"/>
    <cs:fontRef idx="minor">
      <a:schemeClr val="tx2"/>
    </cs:fontRef>
  </cs:dataPoint>
  <cs:dataPoint3D>
    <cs:lnRef idx="0"/>
    <cs:fillRef idx="3">
      <cs:styleClr val="auto"/>
    </cs:fillRef>
    <cs:effectRef idx="2"/>
    <cs:fontRef idx="minor">
      <a:schemeClr val="tx2"/>
    </cs:fontRef>
  </cs:dataPoint3D>
  <cs:dataPointLine>
    <cs:lnRef idx="0">
      <cs:styleClr val="auto"/>
    </cs:lnRef>
    <cs:fillRef idx="3"/>
    <cs:effectRef idx="2"/>
    <cs:fontRef idx="minor">
      <a:schemeClr val="tx2"/>
    </cs:fontRef>
    <cs:spPr>
      <a:ln w="31750" cap="rnd">
        <a:solidFill>
          <a:schemeClr val="phClr"/>
        </a:solidFill>
        <a:round/>
      </a:ln>
    </cs:spPr>
  </cs:dataPointLine>
  <cs:dataPointMarker>
    <cs:lnRef idx="0"/>
    <cs:fillRef idx="3">
      <cs:styleClr val="auto"/>
    </cs:fillRef>
    <cs:effectRef idx="2"/>
    <cs:fontRef idx="minor">
      <a:schemeClr val="tx2"/>
    </cs:fontRef>
    <cs:spPr>
      <a:ln w="12700">
        <a:solidFill>
          <a:schemeClr val="lt2"/>
        </a:solidFill>
        <a:round/>
      </a:ln>
    </cs:spPr>
  </cs:dataPointMarker>
  <cs:dataPointMarkerLayout symbol="circle" size="6"/>
  <cs:dataPointWireframe>
    <cs:lnRef idx="0">
      <cs:styleClr val="auto"/>
    </cs:lnRef>
    <cs:fillRef idx="3"/>
    <cs:effectRef idx="2"/>
    <cs:fontRef idx="minor">
      <a:schemeClr val="tx2"/>
    </cs:fontRef>
    <cs:spPr>
      <a:ln w="9525" cap="rnd">
        <a:solidFill>
          <a:schemeClr val="phClr"/>
        </a:solidFill>
        <a:round/>
      </a:ln>
    </cs:spPr>
  </cs:dataPointWireframe>
  <cs:dataTable>
    <cs:lnRef idx="0"/>
    <cs:fillRef idx="0"/>
    <cs:effectRef idx="0"/>
    <cs:fontRef idx="minor">
      <a:schemeClr val="tx2"/>
    </cs:fontRef>
    <cs:spPr>
      <a:ln w="9525">
        <a:solidFill>
          <a:schemeClr val="tx2">
            <a:lumMod val="15000"/>
            <a:lumOff val="85000"/>
          </a:schemeClr>
        </a:solidFill>
      </a:ln>
    </cs:spPr>
    <cs:defRPr sz="900" kern="1200"/>
  </cs:dataTable>
  <cs:downBar>
    <cs:lnRef idx="0"/>
    <cs:fillRef idx="0"/>
    <cs:effectRef idx="0"/>
    <cs:fontRef idx="minor">
      <a:schemeClr val="dk1"/>
    </cs:fontRef>
    <cs:spPr>
      <a:solidFill>
        <a:schemeClr val="dk1">
          <a:lumMod val="65000"/>
          <a:lumOff val="35000"/>
        </a:schemeClr>
      </a:solidFill>
      <a:ln w="9525">
        <a:solidFill>
          <a:schemeClr val="tx1">
            <a:lumMod val="65000"/>
            <a:lumOff val="35000"/>
          </a:schemeClr>
        </a:solidFill>
      </a:ln>
    </cs:spPr>
  </cs:downBar>
  <cs:dropLine>
    <cs:lnRef idx="0"/>
    <cs:fillRef idx="0"/>
    <cs:effectRef idx="0"/>
    <cs:fontRef idx="minor">
      <a:schemeClr val="tx2"/>
    </cs:fontRef>
    <cs:spPr>
      <a:ln w="9525">
        <a:solidFill>
          <a:schemeClr val="tx2">
            <a:lumMod val="60000"/>
            <a:lumOff val="40000"/>
          </a:schemeClr>
        </a:solidFill>
        <a:prstDash val="dash"/>
      </a:ln>
    </cs:spPr>
  </cs:dropLine>
  <cs:errorBar>
    <cs:lnRef idx="0"/>
    <cs:fillRef idx="0"/>
    <cs:effectRef idx="0"/>
    <cs:fontRef idx="minor">
      <a:schemeClr val="tx2"/>
    </cs:fontRef>
    <cs:spPr>
      <a:ln w="9525">
        <a:solidFill>
          <a:schemeClr val="tx2">
            <a:lumMod val="75000"/>
            <a:lumOff val="25000"/>
          </a:schemeClr>
        </a:solidFill>
        <a:round/>
      </a:ln>
    </cs:spPr>
  </cs:errorBar>
  <cs:floor>
    <cs:lnRef idx="0"/>
    <cs:fillRef idx="0"/>
    <cs:effectRef idx="0"/>
    <cs:fontRef idx="minor">
      <a:schemeClr val="tx2"/>
    </cs:fontRef>
  </cs:floor>
  <cs:gridlineMajor>
    <cs:lnRef idx="0"/>
    <cs:fillRef idx="0"/>
    <cs:effectRef idx="0"/>
    <cs:fontRef idx="minor">
      <a:schemeClr val="tx2"/>
    </cs:fontRef>
    <cs:spPr>
      <a:ln w="9525" cap="flat" cmpd="sng" algn="ctr">
        <a:solidFill>
          <a:schemeClr val="tx2">
            <a:lumMod val="15000"/>
            <a:lumOff val="85000"/>
          </a:schemeClr>
        </a:solidFill>
        <a:round/>
      </a:ln>
    </cs:spPr>
  </cs:gridlineMajor>
  <cs:gridlineMinor>
    <cs:lnRef idx="0"/>
    <cs:fillRef idx="0"/>
    <cs:effectRef idx="0"/>
    <cs:fontRef idx="minor">
      <a:schemeClr val="tx2"/>
    </cs:fontRef>
    <cs:spPr>
      <a:ln>
        <a:solidFill>
          <a:schemeClr val="tx2">
            <a:lumMod val="5000"/>
            <a:lumOff val="95000"/>
          </a:schemeClr>
        </a:solidFill>
      </a:ln>
    </cs:spPr>
  </cs:gridlineMinor>
  <cs:hiLoLine>
    <cs:lnRef idx="0"/>
    <cs:fillRef idx="0"/>
    <cs:effectRef idx="0"/>
    <cs:fontRef idx="minor">
      <a:schemeClr val="tx2"/>
    </cs:fontRef>
    <cs:spPr>
      <a:ln w="9525">
        <a:solidFill>
          <a:schemeClr val="tx2">
            <a:lumMod val="60000"/>
            <a:lumOff val="40000"/>
          </a:schemeClr>
        </a:solidFill>
        <a:prstDash val="dash"/>
      </a:ln>
    </cs:spPr>
  </cs:hiLoLine>
  <cs:leaderLine>
    <cs:lnRef idx="0"/>
    <cs:fillRef idx="0"/>
    <cs:effectRef idx="0"/>
    <cs:fontRef idx="minor">
      <a:schemeClr val="tx2"/>
    </cs:fontRef>
    <cs:spPr>
      <a:ln w="9525">
        <a:solidFill>
          <a:schemeClr val="tx2">
            <a:lumMod val="35000"/>
            <a:lumOff val="65000"/>
          </a:schemeClr>
        </a:solidFill>
      </a:ln>
    </cs:spPr>
  </cs:leaderLine>
  <cs:legend>
    <cs:lnRef idx="0"/>
    <cs:fillRef idx="0"/>
    <cs:effectRef idx="0"/>
    <cs:fontRef idx="minor">
      <a:schemeClr val="tx2"/>
    </cs:fontRef>
    <cs:defRPr sz="900" kern="1200"/>
  </cs:legend>
  <cs:plotArea>
    <cs:lnRef idx="0"/>
    <cs:fillRef idx="0"/>
    <cs:effectRef idx="0"/>
    <cs:fontRef idx="minor">
      <a:schemeClr val="tx2"/>
    </cs:fontRef>
  </cs:plotArea>
  <cs:plotArea3D>
    <cs:lnRef idx="0"/>
    <cs:fillRef idx="0"/>
    <cs:effectRef idx="0"/>
    <cs:fontRef idx="minor">
      <a:schemeClr val="tx2"/>
    </cs:fontRef>
  </cs:plotArea3D>
  <cs:seriesAxis>
    <cs:lnRef idx="0"/>
    <cs:fillRef idx="0"/>
    <cs:effectRef idx="0"/>
    <cs:fontRef idx="minor">
      <a:schemeClr val="tx2"/>
    </cs:fontRef>
    <cs:spPr>
      <a:ln w="9525" cap="flat" cmpd="sng" algn="ctr">
        <a:solidFill>
          <a:schemeClr val="tx2">
            <a:lumMod val="15000"/>
            <a:lumOff val="85000"/>
          </a:schemeClr>
        </a:solidFill>
        <a:round/>
      </a:ln>
    </cs:spPr>
    <cs:defRPr sz="900" kern="1200"/>
  </cs:seriesAxis>
  <cs:seriesLine>
    <cs:lnRef idx="0"/>
    <cs:fillRef idx="0"/>
    <cs:effectRef idx="0"/>
    <cs:fontRef idx="minor">
      <a:schemeClr val="tx2"/>
    </cs:fontRef>
    <cs:spPr>
      <a:ln w="9525">
        <a:solidFill>
          <a:schemeClr val="tx2">
            <a:lumMod val="60000"/>
            <a:lumOff val="40000"/>
          </a:schemeClr>
        </a:solidFill>
        <a:prstDash val="dash"/>
      </a:ln>
    </cs:spPr>
  </cs:seriesLine>
  <cs:title>
    <cs:lnRef idx="0"/>
    <cs:fillRef idx="0"/>
    <cs:effectRef idx="0"/>
    <cs:fontRef idx="minor">
      <a:schemeClr val="tx2"/>
    </cs:fontRef>
    <cs:defRPr sz="1600" b="1" kern="1200"/>
  </cs:title>
  <cs:trendline>
    <cs:lnRef idx="0">
      <cs:styleClr val="auto"/>
    </cs:lnRef>
    <cs:fillRef idx="0"/>
    <cs:effectRef idx="0"/>
    <cs:fontRef idx="minor">
      <a:schemeClr val="tx2"/>
    </cs:fontRef>
    <cs:spPr>
      <a:ln w="19050" cap="rnd">
        <a:solidFill>
          <a:schemeClr val="phClr"/>
        </a:solidFill>
        <a:prstDash val="sysDash"/>
      </a:ln>
    </cs:spPr>
  </cs:trendline>
  <cs:trendlineLabel>
    <cs:lnRef idx="0"/>
    <cs:fillRef idx="0"/>
    <cs:effectRef idx="0"/>
    <cs:fontRef idx="minor">
      <a:schemeClr val="tx2"/>
    </cs:fontRef>
    <cs:defRPr sz="900" kern="1200"/>
  </cs:trendlineLabel>
  <cs:upBar>
    <cs:lnRef idx="0"/>
    <cs:fillRef idx="0"/>
    <cs:effectRef idx="0"/>
    <cs:fontRef idx="minor">
      <a:schemeClr val="tx2"/>
    </cs:fontRef>
    <cs:spPr>
      <a:solidFill>
        <a:schemeClr val="lt1"/>
      </a:solidFill>
      <a:ln w="9525">
        <a:solidFill>
          <a:schemeClr val="tx1">
            <a:lumMod val="15000"/>
            <a:lumOff val="85000"/>
          </a:schemeClr>
        </a:solidFill>
      </a:ln>
    </cs:spPr>
  </cs:upBar>
  <cs:valueAxis>
    <cs:lnRef idx="0"/>
    <cs:fillRef idx="0"/>
    <cs:effectRef idx="0"/>
    <cs:fontRef idx="minor">
      <a:schemeClr val="tx2"/>
    </cs:fontRef>
    <cs:defRPr sz="900" kern="1200"/>
  </cs:valueAxis>
  <cs:wall>
    <cs:lnRef idx="0"/>
    <cs:fillRef idx="0"/>
    <cs:effectRef idx="0"/>
    <cs:fontRef idx="minor">
      <a:schemeClr val="tx2"/>
    </cs:fontRef>
  </cs:wall>
</cs:chartStyle>
</file>

<file path=word/charts/style2.xml><?xml version="1.0" encoding="utf-8"?>
<cs:chartStyle xmlns:cs="http://schemas.microsoft.com/office/drawing/2012/chartStyle" xmlns:a="http://schemas.openxmlformats.org/drawingml/2006/main" id="207">
  <cs:axisTitle>
    <cs:lnRef idx="0"/>
    <cs:fillRef idx="0"/>
    <cs:effectRef idx="0"/>
    <cs:fontRef idx="minor">
      <a:schemeClr val="tx2"/>
    </cs:fontRef>
    <cs:defRPr sz="900" b="1" kern="1200"/>
  </cs:axisTitle>
  <cs:categoryAxis>
    <cs:lnRef idx="0"/>
    <cs:fillRef idx="0"/>
    <cs:effectRef idx="0"/>
    <cs:fontRef idx="minor">
      <a:schemeClr val="tx2"/>
    </cs:fontRef>
    <cs:spPr>
      <a:ln w="9525" cap="flat" cmpd="sng" algn="ctr">
        <a:solidFill>
          <a:schemeClr val="tx2">
            <a:lumMod val="15000"/>
            <a:lumOff val="85000"/>
          </a:schemeClr>
        </a:solidFill>
        <a:round/>
      </a:ln>
    </cs:spPr>
    <cs:defRPr sz="900" kern="1200"/>
  </cs:categoryAxis>
  <cs:chartArea mods="allowNoFillOverride allowNoLineOverride">
    <cs:lnRef idx="0"/>
    <cs:fillRef idx="0"/>
    <cs:effectRef idx="0"/>
    <cs:fontRef idx="minor">
      <a:schemeClr val="tx2"/>
    </cs:fontRef>
    <cs:spPr>
      <a:solidFill>
        <a:schemeClr val="bg1"/>
      </a:solidFill>
      <a:ln w="9525" cap="flat" cmpd="sng" algn="ctr">
        <a:solidFill>
          <a:schemeClr val="tx2">
            <a:lumMod val="15000"/>
            <a:lumOff val="85000"/>
          </a:schemeClr>
        </a:solidFill>
        <a:round/>
      </a:ln>
    </cs:spPr>
    <cs:defRPr sz="900" kern="1200"/>
  </cs:chartArea>
  <cs:dataLabel>
    <cs:lnRef idx="0"/>
    <cs:fillRef idx="0"/>
    <cs:effectRef idx="0"/>
    <cs:fontRef idx="minor">
      <a:schemeClr val="tx2"/>
    </cs:fontRef>
    <cs:defRPr sz="900" kern="1200"/>
  </cs:dataLabel>
  <cs:dataLabelCallout>
    <cs:lnRef idx="0"/>
    <cs:fillRef idx="0"/>
    <cs:effectRef idx="0"/>
    <cs:fontRef idx="minor">
      <a:schemeClr val="dk2">
        <a:lumMod val="7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3">
      <cs:styleClr val="auto"/>
    </cs:fillRef>
    <cs:effectRef idx="2"/>
    <cs:fontRef idx="minor">
      <a:schemeClr val="tx2"/>
    </cs:fontRef>
  </cs:dataPoint>
  <cs:dataPoint3D>
    <cs:lnRef idx="0"/>
    <cs:fillRef idx="3">
      <cs:styleClr val="auto"/>
    </cs:fillRef>
    <cs:effectRef idx="2"/>
    <cs:fontRef idx="minor">
      <a:schemeClr val="tx2"/>
    </cs:fontRef>
  </cs:dataPoint3D>
  <cs:dataPointLine>
    <cs:lnRef idx="0">
      <cs:styleClr val="auto"/>
    </cs:lnRef>
    <cs:fillRef idx="3"/>
    <cs:effectRef idx="2"/>
    <cs:fontRef idx="minor">
      <a:schemeClr val="tx2"/>
    </cs:fontRef>
    <cs:spPr>
      <a:ln w="31750" cap="rnd">
        <a:solidFill>
          <a:schemeClr val="phClr"/>
        </a:solidFill>
        <a:round/>
      </a:ln>
    </cs:spPr>
  </cs:dataPointLine>
  <cs:dataPointMarker>
    <cs:lnRef idx="0"/>
    <cs:fillRef idx="3">
      <cs:styleClr val="auto"/>
    </cs:fillRef>
    <cs:effectRef idx="2"/>
    <cs:fontRef idx="minor">
      <a:schemeClr val="tx2"/>
    </cs:fontRef>
    <cs:spPr>
      <a:ln w="12700">
        <a:solidFill>
          <a:schemeClr val="lt2"/>
        </a:solidFill>
        <a:round/>
      </a:ln>
    </cs:spPr>
  </cs:dataPointMarker>
  <cs:dataPointMarkerLayout symbol="circle" size="6"/>
  <cs:dataPointWireframe>
    <cs:lnRef idx="0">
      <cs:styleClr val="auto"/>
    </cs:lnRef>
    <cs:fillRef idx="3"/>
    <cs:effectRef idx="2"/>
    <cs:fontRef idx="minor">
      <a:schemeClr val="tx2"/>
    </cs:fontRef>
    <cs:spPr>
      <a:ln w="9525" cap="rnd">
        <a:solidFill>
          <a:schemeClr val="phClr"/>
        </a:solidFill>
        <a:round/>
      </a:ln>
    </cs:spPr>
  </cs:dataPointWireframe>
  <cs:dataTable>
    <cs:lnRef idx="0"/>
    <cs:fillRef idx="0"/>
    <cs:effectRef idx="0"/>
    <cs:fontRef idx="minor">
      <a:schemeClr val="tx2"/>
    </cs:fontRef>
    <cs:spPr>
      <a:ln w="9525">
        <a:solidFill>
          <a:schemeClr val="tx2">
            <a:lumMod val="15000"/>
            <a:lumOff val="85000"/>
          </a:schemeClr>
        </a:solidFill>
      </a:ln>
    </cs:spPr>
    <cs:defRPr sz="900" kern="1200"/>
  </cs:dataTable>
  <cs:downBar>
    <cs:lnRef idx="0"/>
    <cs:fillRef idx="0"/>
    <cs:effectRef idx="0"/>
    <cs:fontRef idx="minor">
      <a:schemeClr val="dk1"/>
    </cs:fontRef>
    <cs:spPr>
      <a:solidFill>
        <a:schemeClr val="dk1">
          <a:lumMod val="65000"/>
          <a:lumOff val="35000"/>
        </a:schemeClr>
      </a:solidFill>
      <a:ln w="9525">
        <a:solidFill>
          <a:schemeClr val="tx1">
            <a:lumMod val="65000"/>
            <a:lumOff val="35000"/>
          </a:schemeClr>
        </a:solidFill>
      </a:ln>
    </cs:spPr>
  </cs:downBar>
  <cs:dropLine>
    <cs:lnRef idx="0"/>
    <cs:fillRef idx="0"/>
    <cs:effectRef idx="0"/>
    <cs:fontRef idx="minor">
      <a:schemeClr val="tx2"/>
    </cs:fontRef>
    <cs:spPr>
      <a:ln w="9525">
        <a:solidFill>
          <a:schemeClr val="tx2">
            <a:lumMod val="60000"/>
            <a:lumOff val="40000"/>
          </a:schemeClr>
        </a:solidFill>
        <a:prstDash val="dash"/>
      </a:ln>
    </cs:spPr>
  </cs:dropLine>
  <cs:errorBar>
    <cs:lnRef idx="0"/>
    <cs:fillRef idx="0"/>
    <cs:effectRef idx="0"/>
    <cs:fontRef idx="minor">
      <a:schemeClr val="tx2"/>
    </cs:fontRef>
    <cs:spPr>
      <a:ln w="9525">
        <a:solidFill>
          <a:schemeClr val="tx2">
            <a:lumMod val="75000"/>
            <a:lumOff val="25000"/>
          </a:schemeClr>
        </a:solidFill>
        <a:round/>
      </a:ln>
    </cs:spPr>
  </cs:errorBar>
  <cs:floor>
    <cs:lnRef idx="0"/>
    <cs:fillRef idx="0"/>
    <cs:effectRef idx="0"/>
    <cs:fontRef idx="minor">
      <a:schemeClr val="tx2"/>
    </cs:fontRef>
  </cs:floor>
  <cs:gridlineMajor>
    <cs:lnRef idx="0"/>
    <cs:fillRef idx="0"/>
    <cs:effectRef idx="0"/>
    <cs:fontRef idx="minor">
      <a:schemeClr val="tx2"/>
    </cs:fontRef>
    <cs:spPr>
      <a:ln w="9525" cap="flat" cmpd="sng" algn="ctr">
        <a:solidFill>
          <a:schemeClr val="tx2">
            <a:lumMod val="15000"/>
            <a:lumOff val="85000"/>
          </a:schemeClr>
        </a:solidFill>
        <a:round/>
      </a:ln>
    </cs:spPr>
  </cs:gridlineMajor>
  <cs:gridlineMinor>
    <cs:lnRef idx="0"/>
    <cs:fillRef idx="0"/>
    <cs:effectRef idx="0"/>
    <cs:fontRef idx="minor">
      <a:schemeClr val="tx2"/>
    </cs:fontRef>
    <cs:spPr>
      <a:ln>
        <a:solidFill>
          <a:schemeClr val="tx2">
            <a:lumMod val="5000"/>
            <a:lumOff val="95000"/>
          </a:schemeClr>
        </a:solidFill>
      </a:ln>
    </cs:spPr>
  </cs:gridlineMinor>
  <cs:hiLoLine>
    <cs:lnRef idx="0"/>
    <cs:fillRef idx="0"/>
    <cs:effectRef idx="0"/>
    <cs:fontRef idx="minor">
      <a:schemeClr val="tx2"/>
    </cs:fontRef>
    <cs:spPr>
      <a:ln w="9525">
        <a:solidFill>
          <a:schemeClr val="tx2">
            <a:lumMod val="60000"/>
            <a:lumOff val="40000"/>
          </a:schemeClr>
        </a:solidFill>
        <a:prstDash val="dash"/>
      </a:ln>
    </cs:spPr>
  </cs:hiLoLine>
  <cs:leaderLine>
    <cs:lnRef idx="0"/>
    <cs:fillRef idx="0"/>
    <cs:effectRef idx="0"/>
    <cs:fontRef idx="minor">
      <a:schemeClr val="tx2"/>
    </cs:fontRef>
    <cs:spPr>
      <a:ln w="9525">
        <a:solidFill>
          <a:schemeClr val="tx2">
            <a:lumMod val="35000"/>
            <a:lumOff val="65000"/>
          </a:schemeClr>
        </a:solidFill>
      </a:ln>
    </cs:spPr>
  </cs:leaderLine>
  <cs:legend>
    <cs:lnRef idx="0"/>
    <cs:fillRef idx="0"/>
    <cs:effectRef idx="0"/>
    <cs:fontRef idx="minor">
      <a:schemeClr val="tx2"/>
    </cs:fontRef>
    <cs:defRPr sz="900" kern="1200"/>
  </cs:legend>
  <cs:plotArea>
    <cs:lnRef idx="0"/>
    <cs:fillRef idx="0"/>
    <cs:effectRef idx="0"/>
    <cs:fontRef idx="minor">
      <a:schemeClr val="tx2"/>
    </cs:fontRef>
  </cs:plotArea>
  <cs:plotArea3D>
    <cs:lnRef idx="0"/>
    <cs:fillRef idx="0"/>
    <cs:effectRef idx="0"/>
    <cs:fontRef idx="minor">
      <a:schemeClr val="tx2"/>
    </cs:fontRef>
  </cs:plotArea3D>
  <cs:seriesAxis>
    <cs:lnRef idx="0"/>
    <cs:fillRef idx="0"/>
    <cs:effectRef idx="0"/>
    <cs:fontRef idx="minor">
      <a:schemeClr val="tx2"/>
    </cs:fontRef>
    <cs:spPr>
      <a:ln w="9525" cap="flat" cmpd="sng" algn="ctr">
        <a:solidFill>
          <a:schemeClr val="tx2">
            <a:lumMod val="15000"/>
            <a:lumOff val="85000"/>
          </a:schemeClr>
        </a:solidFill>
        <a:round/>
      </a:ln>
    </cs:spPr>
    <cs:defRPr sz="900" kern="1200"/>
  </cs:seriesAxis>
  <cs:seriesLine>
    <cs:lnRef idx="0"/>
    <cs:fillRef idx="0"/>
    <cs:effectRef idx="0"/>
    <cs:fontRef idx="minor">
      <a:schemeClr val="tx2"/>
    </cs:fontRef>
    <cs:spPr>
      <a:ln w="9525">
        <a:solidFill>
          <a:schemeClr val="tx2">
            <a:lumMod val="60000"/>
            <a:lumOff val="40000"/>
          </a:schemeClr>
        </a:solidFill>
        <a:prstDash val="dash"/>
      </a:ln>
    </cs:spPr>
  </cs:seriesLine>
  <cs:title>
    <cs:lnRef idx="0"/>
    <cs:fillRef idx="0"/>
    <cs:effectRef idx="0"/>
    <cs:fontRef idx="minor">
      <a:schemeClr val="tx2"/>
    </cs:fontRef>
    <cs:defRPr sz="1600" b="1" kern="1200"/>
  </cs:title>
  <cs:trendline>
    <cs:lnRef idx="0">
      <cs:styleClr val="auto"/>
    </cs:lnRef>
    <cs:fillRef idx="0"/>
    <cs:effectRef idx="0"/>
    <cs:fontRef idx="minor">
      <a:schemeClr val="tx2"/>
    </cs:fontRef>
    <cs:spPr>
      <a:ln w="19050" cap="rnd">
        <a:solidFill>
          <a:schemeClr val="phClr"/>
        </a:solidFill>
        <a:prstDash val="sysDash"/>
      </a:ln>
    </cs:spPr>
  </cs:trendline>
  <cs:trendlineLabel>
    <cs:lnRef idx="0"/>
    <cs:fillRef idx="0"/>
    <cs:effectRef idx="0"/>
    <cs:fontRef idx="minor">
      <a:schemeClr val="tx2"/>
    </cs:fontRef>
    <cs:defRPr sz="900" kern="1200"/>
  </cs:trendlineLabel>
  <cs:upBar>
    <cs:lnRef idx="0"/>
    <cs:fillRef idx="0"/>
    <cs:effectRef idx="0"/>
    <cs:fontRef idx="minor">
      <a:schemeClr val="tx2"/>
    </cs:fontRef>
    <cs:spPr>
      <a:solidFill>
        <a:schemeClr val="lt1"/>
      </a:solidFill>
      <a:ln w="9525">
        <a:solidFill>
          <a:schemeClr val="tx1">
            <a:lumMod val="15000"/>
            <a:lumOff val="85000"/>
          </a:schemeClr>
        </a:solidFill>
      </a:ln>
    </cs:spPr>
  </cs:upBar>
  <cs:valueAxis>
    <cs:lnRef idx="0"/>
    <cs:fillRef idx="0"/>
    <cs:effectRef idx="0"/>
    <cs:fontRef idx="minor">
      <a:schemeClr val="tx2"/>
    </cs:fontRef>
    <cs:defRPr sz="900" kern="1200"/>
  </cs:valueAxis>
  <cs:wall>
    <cs:lnRef idx="0"/>
    <cs:fillRef idx="0"/>
    <cs:effectRef idx="0"/>
    <cs:fontRef idx="minor">
      <a:schemeClr val="tx2"/>
    </cs:fontRef>
  </cs:wall>
</cs:chartStyle>
</file>

<file path=word/charts/style3.xml><?xml version="1.0" encoding="utf-8"?>
<cs:chartStyle xmlns:cs="http://schemas.microsoft.com/office/drawing/2012/chartStyle" xmlns:a="http://schemas.openxmlformats.org/drawingml/2006/main" id="207">
  <cs:axisTitle>
    <cs:lnRef idx="0"/>
    <cs:fillRef idx="0"/>
    <cs:effectRef idx="0"/>
    <cs:fontRef idx="minor">
      <a:schemeClr val="tx2"/>
    </cs:fontRef>
    <cs:defRPr sz="900" b="1" kern="1200"/>
  </cs:axisTitle>
  <cs:categoryAxis>
    <cs:lnRef idx="0"/>
    <cs:fillRef idx="0"/>
    <cs:effectRef idx="0"/>
    <cs:fontRef idx="minor">
      <a:schemeClr val="tx2"/>
    </cs:fontRef>
    <cs:spPr>
      <a:ln w="9525" cap="flat" cmpd="sng" algn="ctr">
        <a:solidFill>
          <a:schemeClr val="tx2">
            <a:lumMod val="15000"/>
            <a:lumOff val="85000"/>
          </a:schemeClr>
        </a:solidFill>
        <a:round/>
      </a:ln>
    </cs:spPr>
    <cs:defRPr sz="900" kern="1200"/>
  </cs:categoryAxis>
  <cs:chartArea mods="allowNoFillOverride allowNoLineOverride">
    <cs:lnRef idx="0"/>
    <cs:fillRef idx="0"/>
    <cs:effectRef idx="0"/>
    <cs:fontRef idx="minor">
      <a:schemeClr val="tx2"/>
    </cs:fontRef>
    <cs:spPr>
      <a:solidFill>
        <a:schemeClr val="bg1"/>
      </a:solidFill>
      <a:ln w="9525" cap="flat" cmpd="sng" algn="ctr">
        <a:solidFill>
          <a:schemeClr val="tx2">
            <a:lumMod val="15000"/>
            <a:lumOff val="85000"/>
          </a:schemeClr>
        </a:solidFill>
        <a:round/>
      </a:ln>
    </cs:spPr>
    <cs:defRPr sz="900" kern="1200"/>
  </cs:chartArea>
  <cs:dataLabel>
    <cs:lnRef idx="0"/>
    <cs:fillRef idx="0"/>
    <cs:effectRef idx="0"/>
    <cs:fontRef idx="minor">
      <a:schemeClr val="tx2"/>
    </cs:fontRef>
    <cs:defRPr sz="900" kern="1200"/>
  </cs:dataLabel>
  <cs:dataLabelCallout>
    <cs:lnRef idx="0"/>
    <cs:fillRef idx="0"/>
    <cs:effectRef idx="0"/>
    <cs:fontRef idx="minor">
      <a:schemeClr val="dk2">
        <a:lumMod val="7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3">
      <cs:styleClr val="auto"/>
    </cs:fillRef>
    <cs:effectRef idx="2"/>
    <cs:fontRef idx="minor">
      <a:schemeClr val="tx2"/>
    </cs:fontRef>
  </cs:dataPoint>
  <cs:dataPoint3D>
    <cs:lnRef idx="0"/>
    <cs:fillRef idx="3">
      <cs:styleClr val="auto"/>
    </cs:fillRef>
    <cs:effectRef idx="2"/>
    <cs:fontRef idx="minor">
      <a:schemeClr val="tx2"/>
    </cs:fontRef>
  </cs:dataPoint3D>
  <cs:dataPointLine>
    <cs:lnRef idx="0">
      <cs:styleClr val="auto"/>
    </cs:lnRef>
    <cs:fillRef idx="3"/>
    <cs:effectRef idx="2"/>
    <cs:fontRef idx="minor">
      <a:schemeClr val="tx2"/>
    </cs:fontRef>
    <cs:spPr>
      <a:ln w="31750" cap="rnd">
        <a:solidFill>
          <a:schemeClr val="phClr"/>
        </a:solidFill>
        <a:round/>
      </a:ln>
    </cs:spPr>
  </cs:dataPointLine>
  <cs:dataPointMarker>
    <cs:lnRef idx="0"/>
    <cs:fillRef idx="3">
      <cs:styleClr val="auto"/>
    </cs:fillRef>
    <cs:effectRef idx="2"/>
    <cs:fontRef idx="minor">
      <a:schemeClr val="tx2"/>
    </cs:fontRef>
    <cs:spPr>
      <a:ln w="12700">
        <a:solidFill>
          <a:schemeClr val="lt2"/>
        </a:solidFill>
        <a:round/>
      </a:ln>
    </cs:spPr>
  </cs:dataPointMarker>
  <cs:dataPointMarkerLayout symbol="circle" size="6"/>
  <cs:dataPointWireframe>
    <cs:lnRef idx="0">
      <cs:styleClr val="auto"/>
    </cs:lnRef>
    <cs:fillRef idx="3"/>
    <cs:effectRef idx="2"/>
    <cs:fontRef idx="minor">
      <a:schemeClr val="tx2"/>
    </cs:fontRef>
    <cs:spPr>
      <a:ln w="9525" cap="rnd">
        <a:solidFill>
          <a:schemeClr val="phClr"/>
        </a:solidFill>
        <a:round/>
      </a:ln>
    </cs:spPr>
  </cs:dataPointWireframe>
  <cs:dataTable>
    <cs:lnRef idx="0"/>
    <cs:fillRef idx="0"/>
    <cs:effectRef idx="0"/>
    <cs:fontRef idx="minor">
      <a:schemeClr val="tx2"/>
    </cs:fontRef>
    <cs:spPr>
      <a:ln w="9525">
        <a:solidFill>
          <a:schemeClr val="tx2">
            <a:lumMod val="15000"/>
            <a:lumOff val="85000"/>
          </a:schemeClr>
        </a:solidFill>
      </a:ln>
    </cs:spPr>
    <cs:defRPr sz="900" kern="1200"/>
  </cs:dataTable>
  <cs:downBar>
    <cs:lnRef idx="0"/>
    <cs:fillRef idx="0"/>
    <cs:effectRef idx="0"/>
    <cs:fontRef idx="minor">
      <a:schemeClr val="dk1"/>
    </cs:fontRef>
    <cs:spPr>
      <a:solidFill>
        <a:schemeClr val="dk1">
          <a:lumMod val="65000"/>
          <a:lumOff val="35000"/>
        </a:schemeClr>
      </a:solidFill>
      <a:ln w="9525">
        <a:solidFill>
          <a:schemeClr val="tx1">
            <a:lumMod val="65000"/>
            <a:lumOff val="35000"/>
          </a:schemeClr>
        </a:solidFill>
      </a:ln>
    </cs:spPr>
  </cs:downBar>
  <cs:dropLine>
    <cs:lnRef idx="0"/>
    <cs:fillRef idx="0"/>
    <cs:effectRef idx="0"/>
    <cs:fontRef idx="minor">
      <a:schemeClr val="tx2"/>
    </cs:fontRef>
    <cs:spPr>
      <a:ln w="9525">
        <a:solidFill>
          <a:schemeClr val="tx2">
            <a:lumMod val="60000"/>
            <a:lumOff val="40000"/>
          </a:schemeClr>
        </a:solidFill>
        <a:prstDash val="dash"/>
      </a:ln>
    </cs:spPr>
  </cs:dropLine>
  <cs:errorBar>
    <cs:lnRef idx="0"/>
    <cs:fillRef idx="0"/>
    <cs:effectRef idx="0"/>
    <cs:fontRef idx="minor">
      <a:schemeClr val="tx2"/>
    </cs:fontRef>
    <cs:spPr>
      <a:ln w="9525">
        <a:solidFill>
          <a:schemeClr val="tx2">
            <a:lumMod val="75000"/>
            <a:lumOff val="25000"/>
          </a:schemeClr>
        </a:solidFill>
        <a:round/>
      </a:ln>
    </cs:spPr>
  </cs:errorBar>
  <cs:floor>
    <cs:lnRef idx="0"/>
    <cs:fillRef idx="0"/>
    <cs:effectRef idx="0"/>
    <cs:fontRef idx="minor">
      <a:schemeClr val="tx2"/>
    </cs:fontRef>
  </cs:floor>
  <cs:gridlineMajor>
    <cs:lnRef idx="0"/>
    <cs:fillRef idx="0"/>
    <cs:effectRef idx="0"/>
    <cs:fontRef idx="minor">
      <a:schemeClr val="tx2"/>
    </cs:fontRef>
    <cs:spPr>
      <a:ln w="9525" cap="flat" cmpd="sng" algn="ctr">
        <a:solidFill>
          <a:schemeClr val="tx2">
            <a:lumMod val="15000"/>
            <a:lumOff val="85000"/>
          </a:schemeClr>
        </a:solidFill>
        <a:round/>
      </a:ln>
    </cs:spPr>
  </cs:gridlineMajor>
  <cs:gridlineMinor>
    <cs:lnRef idx="0"/>
    <cs:fillRef idx="0"/>
    <cs:effectRef idx="0"/>
    <cs:fontRef idx="minor">
      <a:schemeClr val="tx2"/>
    </cs:fontRef>
    <cs:spPr>
      <a:ln>
        <a:solidFill>
          <a:schemeClr val="tx2">
            <a:lumMod val="5000"/>
            <a:lumOff val="95000"/>
          </a:schemeClr>
        </a:solidFill>
      </a:ln>
    </cs:spPr>
  </cs:gridlineMinor>
  <cs:hiLoLine>
    <cs:lnRef idx="0"/>
    <cs:fillRef idx="0"/>
    <cs:effectRef idx="0"/>
    <cs:fontRef idx="minor">
      <a:schemeClr val="tx2"/>
    </cs:fontRef>
    <cs:spPr>
      <a:ln w="9525">
        <a:solidFill>
          <a:schemeClr val="tx2">
            <a:lumMod val="60000"/>
            <a:lumOff val="40000"/>
          </a:schemeClr>
        </a:solidFill>
        <a:prstDash val="dash"/>
      </a:ln>
    </cs:spPr>
  </cs:hiLoLine>
  <cs:leaderLine>
    <cs:lnRef idx="0"/>
    <cs:fillRef idx="0"/>
    <cs:effectRef idx="0"/>
    <cs:fontRef idx="minor">
      <a:schemeClr val="tx2"/>
    </cs:fontRef>
    <cs:spPr>
      <a:ln w="9525">
        <a:solidFill>
          <a:schemeClr val="tx2">
            <a:lumMod val="35000"/>
            <a:lumOff val="65000"/>
          </a:schemeClr>
        </a:solidFill>
      </a:ln>
    </cs:spPr>
  </cs:leaderLine>
  <cs:legend>
    <cs:lnRef idx="0"/>
    <cs:fillRef idx="0"/>
    <cs:effectRef idx="0"/>
    <cs:fontRef idx="minor">
      <a:schemeClr val="tx2"/>
    </cs:fontRef>
    <cs:defRPr sz="900" kern="1200"/>
  </cs:legend>
  <cs:plotArea>
    <cs:lnRef idx="0"/>
    <cs:fillRef idx="0"/>
    <cs:effectRef idx="0"/>
    <cs:fontRef idx="minor">
      <a:schemeClr val="tx2"/>
    </cs:fontRef>
  </cs:plotArea>
  <cs:plotArea3D>
    <cs:lnRef idx="0"/>
    <cs:fillRef idx="0"/>
    <cs:effectRef idx="0"/>
    <cs:fontRef idx="minor">
      <a:schemeClr val="tx2"/>
    </cs:fontRef>
  </cs:plotArea3D>
  <cs:seriesAxis>
    <cs:lnRef idx="0"/>
    <cs:fillRef idx="0"/>
    <cs:effectRef idx="0"/>
    <cs:fontRef idx="minor">
      <a:schemeClr val="tx2"/>
    </cs:fontRef>
    <cs:spPr>
      <a:ln w="9525" cap="flat" cmpd="sng" algn="ctr">
        <a:solidFill>
          <a:schemeClr val="tx2">
            <a:lumMod val="15000"/>
            <a:lumOff val="85000"/>
          </a:schemeClr>
        </a:solidFill>
        <a:round/>
      </a:ln>
    </cs:spPr>
    <cs:defRPr sz="900" kern="1200"/>
  </cs:seriesAxis>
  <cs:seriesLine>
    <cs:lnRef idx="0"/>
    <cs:fillRef idx="0"/>
    <cs:effectRef idx="0"/>
    <cs:fontRef idx="minor">
      <a:schemeClr val="tx2"/>
    </cs:fontRef>
    <cs:spPr>
      <a:ln w="9525">
        <a:solidFill>
          <a:schemeClr val="tx2">
            <a:lumMod val="60000"/>
            <a:lumOff val="40000"/>
          </a:schemeClr>
        </a:solidFill>
        <a:prstDash val="dash"/>
      </a:ln>
    </cs:spPr>
  </cs:seriesLine>
  <cs:title>
    <cs:lnRef idx="0"/>
    <cs:fillRef idx="0"/>
    <cs:effectRef idx="0"/>
    <cs:fontRef idx="minor">
      <a:schemeClr val="tx2"/>
    </cs:fontRef>
    <cs:defRPr sz="1600" b="1" kern="1200"/>
  </cs:title>
  <cs:trendline>
    <cs:lnRef idx="0">
      <cs:styleClr val="auto"/>
    </cs:lnRef>
    <cs:fillRef idx="0"/>
    <cs:effectRef idx="0"/>
    <cs:fontRef idx="minor">
      <a:schemeClr val="tx2"/>
    </cs:fontRef>
    <cs:spPr>
      <a:ln w="19050" cap="rnd">
        <a:solidFill>
          <a:schemeClr val="phClr"/>
        </a:solidFill>
        <a:prstDash val="sysDash"/>
      </a:ln>
    </cs:spPr>
  </cs:trendline>
  <cs:trendlineLabel>
    <cs:lnRef idx="0"/>
    <cs:fillRef idx="0"/>
    <cs:effectRef idx="0"/>
    <cs:fontRef idx="minor">
      <a:schemeClr val="tx2"/>
    </cs:fontRef>
    <cs:defRPr sz="900" kern="1200"/>
  </cs:trendlineLabel>
  <cs:upBar>
    <cs:lnRef idx="0"/>
    <cs:fillRef idx="0"/>
    <cs:effectRef idx="0"/>
    <cs:fontRef idx="minor">
      <a:schemeClr val="tx2"/>
    </cs:fontRef>
    <cs:spPr>
      <a:solidFill>
        <a:schemeClr val="lt1"/>
      </a:solidFill>
      <a:ln w="9525">
        <a:solidFill>
          <a:schemeClr val="tx1">
            <a:lumMod val="15000"/>
            <a:lumOff val="85000"/>
          </a:schemeClr>
        </a:solidFill>
      </a:ln>
    </cs:spPr>
  </cs:upBar>
  <cs:valueAxis>
    <cs:lnRef idx="0"/>
    <cs:fillRef idx="0"/>
    <cs:effectRef idx="0"/>
    <cs:fontRef idx="minor">
      <a:schemeClr val="tx2"/>
    </cs:fontRef>
    <cs:defRPr sz="900" kern="1200"/>
  </cs:valueAxis>
  <cs:wall>
    <cs:lnRef idx="0"/>
    <cs:fillRef idx="0"/>
    <cs:effectRef idx="0"/>
    <cs:fontRef idx="minor">
      <a:schemeClr val="tx2"/>
    </cs:fontRef>
  </cs:wall>
</cs:chartStyle>
</file>

<file path=word/charts/style4.xml><?xml version="1.0" encoding="utf-8"?>
<cs:chartStyle xmlns:cs="http://schemas.microsoft.com/office/drawing/2012/chartStyle" xmlns:a="http://schemas.openxmlformats.org/drawingml/2006/main" id="207">
  <cs:axisTitle>
    <cs:lnRef idx="0"/>
    <cs:fillRef idx="0"/>
    <cs:effectRef idx="0"/>
    <cs:fontRef idx="minor">
      <a:schemeClr val="tx2"/>
    </cs:fontRef>
    <cs:defRPr sz="900" b="1" kern="1200"/>
  </cs:axisTitle>
  <cs:categoryAxis>
    <cs:lnRef idx="0"/>
    <cs:fillRef idx="0"/>
    <cs:effectRef idx="0"/>
    <cs:fontRef idx="minor">
      <a:schemeClr val="tx2"/>
    </cs:fontRef>
    <cs:spPr>
      <a:ln w="9525" cap="flat" cmpd="sng" algn="ctr">
        <a:solidFill>
          <a:schemeClr val="tx2">
            <a:lumMod val="15000"/>
            <a:lumOff val="85000"/>
          </a:schemeClr>
        </a:solidFill>
        <a:round/>
      </a:ln>
    </cs:spPr>
    <cs:defRPr sz="900" kern="1200"/>
  </cs:categoryAxis>
  <cs:chartArea mods="allowNoFillOverride allowNoLineOverride">
    <cs:lnRef idx="0"/>
    <cs:fillRef idx="0"/>
    <cs:effectRef idx="0"/>
    <cs:fontRef idx="minor">
      <a:schemeClr val="tx2"/>
    </cs:fontRef>
    <cs:spPr>
      <a:solidFill>
        <a:schemeClr val="bg1"/>
      </a:solidFill>
      <a:ln w="9525" cap="flat" cmpd="sng" algn="ctr">
        <a:solidFill>
          <a:schemeClr val="tx2">
            <a:lumMod val="15000"/>
            <a:lumOff val="85000"/>
          </a:schemeClr>
        </a:solidFill>
        <a:round/>
      </a:ln>
    </cs:spPr>
    <cs:defRPr sz="900" kern="1200"/>
  </cs:chartArea>
  <cs:dataLabel>
    <cs:lnRef idx="0"/>
    <cs:fillRef idx="0"/>
    <cs:effectRef idx="0"/>
    <cs:fontRef idx="minor">
      <a:schemeClr val="tx2"/>
    </cs:fontRef>
    <cs:defRPr sz="900" kern="1200"/>
  </cs:dataLabel>
  <cs:dataLabelCallout>
    <cs:lnRef idx="0"/>
    <cs:fillRef idx="0"/>
    <cs:effectRef idx="0"/>
    <cs:fontRef idx="minor">
      <a:schemeClr val="dk2">
        <a:lumMod val="7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3">
      <cs:styleClr val="auto"/>
    </cs:fillRef>
    <cs:effectRef idx="2"/>
    <cs:fontRef idx="minor">
      <a:schemeClr val="tx2"/>
    </cs:fontRef>
  </cs:dataPoint>
  <cs:dataPoint3D>
    <cs:lnRef idx="0"/>
    <cs:fillRef idx="3">
      <cs:styleClr val="auto"/>
    </cs:fillRef>
    <cs:effectRef idx="2"/>
    <cs:fontRef idx="minor">
      <a:schemeClr val="tx2"/>
    </cs:fontRef>
  </cs:dataPoint3D>
  <cs:dataPointLine>
    <cs:lnRef idx="0">
      <cs:styleClr val="auto"/>
    </cs:lnRef>
    <cs:fillRef idx="3"/>
    <cs:effectRef idx="2"/>
    <cs:fontRef idx="minor">
      <a:schemeClr val="tx2"/>
    </cs:fontRef>
    <cs:spPr>
      <a:ln w="31750" cap="rnd">
        <a:solidFill>
          <a:schemeClr val="phClr"/>
        </a:solidFill>
        <a:round/>
      </a:ln>
    </cs:spPr>
  </cs:dataPointLine>
  <cs:dataPointMarker>
    <cs:lnRef idx="0"/>
    <cs:fillRef idx="3">
      <cs:styleClr val="auto"/>
    </cs:fillRef>
    <cs:effectRef idx="2"/>
    <cs:fontRef idx="minor">
      <a:schemeClr val="tx2"/>
    </cs:fontRef>
    <cs:spPr>
      <a:ln w="12700">
        <a:solidFill>
          <a:schemeClr val="lt2"/>
        </a:solidFill>
        <a:round/>
      </a:ln>
    </cs:spPr>
  </cs:dataPointMarker>
  <cs:dataPointMarkerLayout symbol="circle" size="6"/>
  <cs:dataPointWireframe>
    <cs:lnRef idx="0">
      <cs:styleClr val="auto"/>
    </cs:lnRef>
    <cs:fillRef idx="3"/>
    <cs:effectRef idx="2"/>
    <cs:fontRef idx="minor">
      <a:schemeClr val="tx2"/>
    </cs:fontRef>
    <cs:spPr>
      <a:ln w="9525" cap="rnd">
        <a:solidFill>
          <a:schemeClr val="phClr"/>
        </a:solidFill>
        <a:round/>
      </a:ln>
    </cs:spPr>
  </cs:dataPointWireframe>
  <cs:dataTable>
    <cs:lnRef idx="0"/>
    <cs:fillRef idx="0"/>
    <cs:effectRef idx="0"/>
    <cs:fontRef idx="minor">
      <a:schemeClr val="tx2"/>
    </cs:fontRef>
    <cs:spPr>
      <a:ln w="9525">
        <a:solidFill>
          <a:schemeClr val="tx2">
            <a:lumMod val="15000"/>
            <a:lumOff val="85000"/>
          </a:schemeClr>
        </a:solidFill>
      </a:ln>
    </cs:spPr>
    <cs:defRPr sz="900" kern="1200"/>
  </cs:dataTable>
  <cs:downBar>
    <cs:lnRef idx="0"/>
    <cs:fillRef idx="0"/>
    <cs:effectRef idx="0"/>
    <cs:fontRef idx="minor">
      <a:schemeClr val="dk1"/>
    </cs:fontRef>
    <cs:spPr>
      <a:solidFill>
        <a:schemeClr val="dk1">
          <a:lumMod val="65000"/>
          <a:lumOff val="35000"/>
        </a:schemeClr>
      </a:solidFill>
      <a:ln w="9525">
        <a:solidFill>
          <a:schemeClr val="tx1">
            <a:lumMod val="65000"/>
            <a:lumOff val="35000"/>
          </a:schemeClr>
        </a:solidFill>
      </a:ln>
    </cs:spPr>
  </cs:downBar>
  <cs:dropLine>
    <cs:lnRef idx="0"/>
    <cs:fillRef idx="0"/>
    <cs:effectRef idx="0"/>
    <cs:fontRef idx="minor">
      <a:schemeClr val="tx2"/>
    </cs:fontRef>
    <cs:spPr>
      <a:ln w="9525">
        <a:solidFill>
          <a:schemeClr val="tx2">
            <a:lumMod val="60000"/>
            <a:lumOff val="40000"/>
          </a:schemeClr>
        </a:solidFill>
        <a:prstDash val="dash"/>
      </a:ln>
    </cs:spPr>
  </cs:dropLine>
  <cs:errorBar>
    <cs:lnRef idx="0"/>
    <cs:fillRef idx="0"/>
    <cs:effectRef idx="0"/>
    <cs:fontRef idx="minor">
      <a:schemeClr val="tx2"/>
    </cs:fontRef>
    <cs:spPr>
      <a:ln w="9525">
        <a:solidFill>
          <a:schemeClr val="tx2">
            <a:lumMod val="75000"/>
            <a:lumOff val="25000"/>
          </a:schemeClr>
        </a:solidFill>
        <a:round/>
      </a:ln>
    </cs:spPr>
  </cs:errorBar>
  <cs:floor>
    <cs:lnRef idx="0"/>
    <cs:fillRef idx="0"/>
    <cs:effectRef idx="0"/>
    <cs:fontRef idx="minor">
      <a:schemeClr val="tx2"/>
    </cs:fontRef>
  </cs:floor>
  <cs:gridlineMajor>
    <cs:lnRef idx="0"/>
    <cs:fillRef idx="0"/>
    <cs:effectRef idx="0"/>
    <cs:fontRef idx="minor">
      <a:schemeClr val="tx2"/>
    </cs:fontRef>
    <cs:spPr>
      <a:ln w="9525" cap="flat" cmpd="sng" algn="ctr">
        <a:solidFill>
          <a:schemeClr val="tx2">
            <a:lumMod val="15000"/>
            <a:lumOff val="85000"/>
          </a:schemeClr>
        </a:solidFill>
        <a:round/>
      </a:ln>
    </cs:spPr>
  </cs:gridlineMajor>
  <cs:gridlineMinor>
    <cs:lnRef idx="0"/>
    <cs:fillRef idx="0"/>
    <cs:effectRef idx="0"/>
    <cs:fontRef idx="minor">
      <a:schemeClr val="tx2"/>
    </cs:fontRef>
    <cs:spPr>
      <a:ln>
        <a:solidFill>
          <a:schemeClr val="tx2">
            <a:lumMod val="5000"/>
            <a:lumOff val="95000"/>
          </a:schemeClr>
        </a:solidFill>
      </a:ln>
    </cs:spPr>
  </cs:gridlineMinor>
  <cs:hiLoLine>
    <cs:lnRef idx="0"/>
    <cs:fillRef idx="0"/>
    <cs:effectRef idx="0"/>
    <cs:fontRef idx="minor">
      <a:schemeClr val="tx2"/>
    </cs:fontRef>
    <cs:spPr>
      <a:ln w="9525">
        <a:solidFill>
          <a:schemeClr val="tx2">
            <a:lumMod val="60000"/>
            <a:lumOff val="40000"/>
          </a:schemeClr>
        </a:solidFill>
        <a:prstDash val="dash"/>
      </a:ln>
    </cs:spPr>
  </cs:hiLoLine>
  <cs:leaderLine>
    <cs:lnRef idx="0"/>
    <cs:fillRef idx="0"/>
    <cs:effectRef idx="0"/>
    <cs:fontRef idx="minor">
      <a:schemeClr val="tx2"/>
    </cs:fontRef>
    <cs:spPr>
      <a:ln w="9525">
        <a:solidFill>
          <a:schemeClr val="tx2">
            <a:lumMod val="35000"/>
            <a:lumOff val="65000"/>
          </a:schemeClr>
        </a:solidFill>
      </a:ln>
    </cs:spPr>
  </cs:leaderLine>
  <cs:legend>
    <cs:lnRef idx="0"/>
    <cs:fillRef idx="0"/>
    <cs:effectRef idx="0"/>
    <cs:fontRef idx="minor">
      <a:schemeClr val="tx2"/>
    </cs:fontRef>
    <cs:defRPr sz="900" kern="1200"/>
  </cs:legend>
  <cs:plotArea>
    <cs:lnRef idx="0"/>
    <cs:fillRef idx="0"/>
    <cs:effectRef idx="0"/>
    <cs:fontRef idx="minor">
      <a:schemeClr val="tx2"/>
    </cs:fontRef>
  </cs:plotArea>
  <cs:plotArea3D>
    <cs:lnRef idx="0"/>
    <cs:fillRef idx="0"/>
    <cs:effectRef idx="0"/>
    <cs:fontRef idx="minor">
      <a:schemeClr val="tx2"/>
    </cs:fontRef>
  </cs:plotArea3D>
  <cs:seriesAxis>
    <cs:lnRef idx="0"/>
    <cs:fillRef idx="0"/>
    <cs:effectRef idx="0"/>
    <cs:fontRef idx="minor">
      <a:schemeClr val="tx2"/>
    </cs:fontRef>
    <cs:spPr>
      <a:ln w="9525" cap="flat" cmpd="sng" algn="ctr">
        <a:solidFill>
          <a:schemeClr val="tx2">
            <a:lumMod val="15000"/>
            <a:lumOff val="85000"/>
          </a:schemeClr>
        </a:solidFill>
        <a:round/>
      </a:ln>
    </cs:spPr>
    <cs:defRPr sz="900" kern="1200"/>
  </cs:seriesAxis>
  <cs:seriesLine>
    <cs:lnRef idx="0"/>
    <cs:fillRef idx="0"/>
    <cs:effectRef idx="0"/>
    <cs:fontRef idx="minor">
      <a:schemeClr val="tx2"/>
    </cs:fontRef>
    <cs:spPr>
      <a:ln w="9525">
        <a:solidFill>
          <a:schemeClr val="tx2">
            <a:lumMod val="60000"/>
            <a:lumOff val="40000"/>
          </a:schemeClr>
        </a:solidFill>
        <a:prstDash val="dash"/>
      </a:ln>
    </cs:spPr>
  </cs:seriesLine>
  <cs:title>
    <cs:lnRef idx="0"/>
    <cs:fillRef idx="0"/>
    <cs:effectRef idx="0"/>
    <cs:fontRef idx="minor">
      <a:schemeClr val="tx2"/>
    </cs:fontRef>
    <cs:defRPr sz="1600" b="1" kern="1200"/>
  </cs:title>
  <cs:trendline>
    <cs:lnRef idx="0">
      <cs:styleClr val="auto"/>
    </cs:lnRef>
    <cs:fillRef idx="0"/>
    <cs:effectRef idx="0"/>
    <cs:fontRef idx="minor">
      <a:schemeClr val="tx2"/>
    </cs:fontRef>
    <cs:spPr>
      <a:ln w="19050" cap="rnd">
        <a:solidFill>
          <a:schemeClr val="phClr"/>
        </a:solidFill>
        <a:prstDash val="sysDash"/>
      </a:ln>
    </cs:spPr>
  </cs:trendline>
  <cs:trendlineLabel>
    <cs:lnRef idx="0"/>
    <cs:fillRef idx="0"/>
    <cs:effectRef idx="0"/>
    <cs:fontRef idx="minor">
      <a:schemeClr val="tx2"/>
    </cs:fontRef>
    <cs:defRPr sz="900" kern="1200"/>
  </cs:trendlineLabel>
  <cs:upBar>
    <cs:lnRef idx="0"/>
    <cs:fillRef idx="0"/>
    <cs:effectRef idx="0"/>
    <cs:fontRef idx="minor">
      <a:schemeClr val="tx2"/>
    </cs:fontRef>
    <cs:spPr>
      <a:solidFill>
        <a:schemeClr val="lt1"/>
      </a:solidFill>
      <a:ln w="9525">
        <a:solidFill>
          <a:schemeClr val="tx1">
            <a:lumMod val="15000"/>
            <a:lumOff val="85000"/>
          </a:schemeClr>
        </a:solidFill>
      </a:ln>
    </cs:spPr>
  </cs:upBar>
  <cs:valueAxis>
    <cs:lnRef idx="0"/>
    <cs:fillRef idx="0"/>
    <cs:effectRef idx="0"/>
    <cs:fontRef idx="minor">
      <a:schemeClr val="tx2"/>
    </cs:fontRef>
    <cs:defRPr sz="900" kern="1200"/>
  </cs:valueAxis>
  <cs:wall>
    <cs:lnRef idx="0"/>
    <cs:fillRef idx="0"/>
    <cs:effectRef idx="0"/>
    <cs:fontRef idx="minor">
      <a:schemeClr val="tx2"/>
    </cs:fontRef>
  </cs:wall>
</cs:chartStyle>
</file>

<file path=word/charts/style5.xml><?xml version="1.0" encoding="utf-8"?>
<cs:chartStyle xmlns:cs="http://schemas.microsoft.com/office/drawing/2012/chartStyle" xmlns:a="http://schemas.openxmlformats.org/drawingml/2006/main" id="381">
  <cs:axisTitle>
    <cs:lnRef idx="0"/>
    <cs:fillRef idx="0"/>
    <cs:effectRef idx="0"/>
    <cs:fontRef idx="minor">
      <a:schemeClr val="tx1">
        <a:lumMod val="65000"/>
        <a:lumOff val="35000"/>
      </a:schemeClr>
    </cs:fontRef>
    <cs:defRPr sz="9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cs:chartArea>
  <cs:dataLabel>
    <cs:lnRef idx="0"/>
    <cs:fillRef idx="0"/>
    <cs:effectRef idx="0"/>
    <cs:fontRef idx="minor">
      <a:schemeClr val="lt1"/>
    </cs:fontRef>
    <cs:defRPr sz="9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cs:bodyPr rot="0" spcFirstLastPara="1" vertOverflow="clip" horzOverflow="clip" vert="horz" wrap="square" lIns="36576" tIns="18288" rIns="36576" bIns="18288" anchor="ctr" anchorCtr="1">
      <a:spAutoFit/>
    </cs:bodyPr>
  </cs:dataLabelCallout>
  <cs:dataPoint>
    <cs:lnRef idx="0"/>
    <cs:fillRef idx="0">
      <cs:styleClr val="auto"/>
    </cs:fillRef>
    <cs:effectRef idx="0"/>
    <cs:fontRef idx="minor">
      <a:schemeClr val="tx1"/>
    </cs:fontRef>
    <cs:spPr>
      <a:solidFill>
        <a:schemeClr val="phClr"/>
      </a:solidFill>
      <a:ln w="19050">
        <a:solidFill>
          <a:schemeClr val="lt1"/>
        </a:solidFill>
      </a:ln>
    </cs:spPr>
  </cs:dataPoint>
  <cs:dataPoint3D>
    <cs:lnRef idx="0"/>
    <cs:fillRef idx="0">
      <cs:styleClr val="auto"/>
    </cs:fillRef>
    <cs:effectRef idx="0"/>
    <cs:fontRef idx="minor">
      <a:schemeClr val="tx1"/>
    </cs:fontRef>
    <cs:spPr>
      <a:solidFill>
        <a:schemeClr val="phClr"/>
      </a:solidFill>
    </cs:spPr>
  </cs:dataPoint3D>
  <cs:dataPointLine>
    <cs:lnRef idx="0">
      <cs:styleClr val="auto"/>
    </cs:lnRef>
    <cs:fillRef idx="0"/>
    <cs:effectRef idx="0"/>
    <cs:fontRef idx="minor">
      <a:schemeClr val="tx1"/>
    </cs:fontRef>
    <cs:spPr>
      <a:ln w="28575" cap="rnd">
        <a:solidFill>
          <a:schemeClr val="phClr"/>
        </a:solidFill>
        <a:round/>
      </a:ln>
    </cs:spPr>
  </cs:dataPointLine>
  <cs:dataPointMarker>
    <cs:lnRef idx="0"/>
    <cs:fillRef idx="0">
      <cs:styleClr val="auto"/>
    </cs:fillRef>
    <cs:effectRef idx="0"/>
    <cs:fontRef idx="minor">
      <a:schemeClr val="tx1"/>
    </cs:fontRef>
    <cs:spPr>
      <a:solidFill>
        <a:schemeClr val="phClr"/>
      </a:solidFill>
      <a:ln w="9525">
        <a:solidFill>
          <a:schemeClr val="lt1"/>
        </a:solidFill>
      </a:ln>
    </cs:spPr>
  </cs:dataPointMarker>
  <cs:dataPointMarkerLayout symbol="circle" size="5"/>
  <cs:dataPointWireframe>
    <cs:lnRef idx="0">
      <cs:styleClr val="auto"/>
    </cs:lnRef>
    <cs:fillRef idx="0"/>
    <cs:effectRef idx="0"/>
    <cs:fontRef idx="minor">
      <a:schemeClr val="tx1"/>
    </cs:fontRef>
    <cs:spPr>
      <a:ln w="28575" cap="rnd">
        <a:solidFill>
          <a:schemeClr val="phClr"/>
        </a:solidFill>
        <a:round/>
      </a:ln>
    </cs:spPr>
  </cs:dataPointWireframe>
  <cs:dataTable>
    <cs:lnRef idx="0"/>
    <cs:fillRef idx="0"/>
    <cs:effectRef idx="0"/>
    <cs:fontRef idx="minor">
      <a:schemeClr val="tx1">
        <a:lumMod val="65000"/>
        <a:lumOff val="35000"/>
      </a:schemeClr>
    </cs:fontRef>
    <cs:spPr>
      <a:ln w="9525">
        <a:solidFill>
          <a:schemeClr val="tx1">
            <a:lumMod val="15000"/>
            <a:lumOff val="85000"/>
          </a:schemeClr>
        </a:solidFill>
      </a:ln>
    </cs:spPr>
    <cs:defRPr sz="900"/>
  </cs:dataTable>
  <cs:downBar>
    <cs:lnRef idx="0"/>
    <cs:fillRef idx="0"/>
    <cs:effectRef idx="0"/>
    <cs:fontRef idx="minor">
      <a:schemeClr val="dk1"/>
    </cs:fontRef>
    <cs:spPr>
      <a:solidFill>
        <a:schemeClr val="dk1">
          <a:lumMod val="65000"/>
          <a:lumOff val="35000"/>
        </a:schemeClr>
      </a:solidFill>
      <a:ln w="9525">
        <a:solidFill>
          <a:schemeClr val="tx1">
            <a:lumMod val="65000"/>
            <a:lumOff val="35000"/>
          </a:schemeClr>
        </a:solidFill>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15000"/>
            <a:lumOff val="85000"/>
          </a:schemeClr>
        </a:solidFill>
        <a:round/>
      </a:ln>
    </cs:spPr>
  </cs:gridlineMinor>
  <cs:hiLoLine>
    <cs:lnRef idx="0"/>
    <cs:fillRef idx="0"/>
    <cs:effectRef idx="0"/>
    <cs:fontRef idx="minor">
      <a:schemeClr val="tx1"/>
    </cs:fontRef>
    <cs:spPr>
      <a:ln w="9525" cap="flat" cmpd="sng" algn="ctr">
        <a:solidFill>
          <a:schemeClr val="tx1">
            <a:lumMod val="75000"/>
            <a:lumOff val="25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cs:seriesAxis>
  <cs:seriesLine>
    <cs:lnRef idx="0"/>
    <cs:fillRef idx="0"/>
    <cs:effectRef idx="0"/>
    <cs:fontRef idx="minor">
      <a:schemeClr val="tx1"/>
    </cs:fontRef>
    <cs:spPr>
      <a:ln w="9525" cap="flat">
        <a:solidFill>
          <a:srgbClr val="D9D9D9"/>
        </a:solidFill>
        <a:round/>
      </a:ln>
    </cs:spPr>
  </cs:seriesLine>
  <cs:title>
    <cs:lnRef idx="0"/>
    <cs:fillRef idx="0"/>
    <cs:effectRef idx="0"/>
    <cs:fontRef idx="minor">
      <a:schemeClr val="tx1">
        <a:lumMod val="65000"/>
        <a:lumOff val="35000"/>
      </a:schemeClr>
    </cs:fontRef>
    <cs:defRPr sz="1400"/>
  </cs:title>
  <cs:trendline>
    <cs:lnRef idx="0">
      <cs:styleClr val="auto"/>
    </cs:lnRef>
    <cs:fillRef idx="0"/>
    <cs:effectRef idx="0"/>
    <cs:fontRef idx="minor">
      <a:schemeClr val="tx1"/>
    </cs:fontRef>
    <cs:spPr>
      <a:ln w="19050" cap="rnd">
        <a:solidFill>
          <a:schemeClr val="phClr"/>
        </a:solidFill>
        <a:prstDash val="sysDash"/>
      </a:ln>
    </cs:spPr>
  </cs:trendline>
  <cs:trendlineLabel>
    <cs:lnRef idx="0"/>
    <cs:fillRef idx="0"/>
    <cs:effectRef idx="0"/>
    <cs:fontRef idx="minor">
      <a:schemeClr val="tx1">
        <a:lumMod val="65000"/>
        <a:lumOff val="35000"/>
      </a:schemeClr>
    </cs:fontRef>
    <cs:defRPr sz="900"/>
  </cs:trendlineLabel>
  <cs:upBar>
    <cs:lnRef idx="0"/>
    <cs:fillRef idx="0"/>
    <cs:effectRef idx="0"/>
    <cs:fontRef idx="minor">
      <a:schemeClr val="dk1"/>
    </cs:fontRef>
    <cs:spPr>
      <a:solidFill>
        <a:schemeClr val="lt1"/>
      </a:solidFill>
      <a:ln w="9525">
        <a:solidFill>
          <a:schemeClr val="tx1">
            <a:lumMod val="15000"/>
            <a:lumOff val="85000"/>
          </a:schemeClr>
        </a:solidFill>
      </a:ln>
    </cs:spPr>
  </cs:upBar>
  <cs:valueAxis>
    <cs:lnRef idx="0"/>
    <cs:fillRef idx="0"/>
    <cs:effectRef idx="0"/>
    <cs:fontRef idx="minor">
      <a:schemeClr val="tx1">
        <a:lumMod val="65000"/>
        <a:lumOff val="35000"/>
      </a:schemeClr>
    </cs:fontRef>
    <cs:defRPr sz="900"/>
  </cs:valueAxis>
  <cs:wall>
    <cs:lnRef idx="0"/>
    <cs:fillRef idx="0"/>
    <cs:effectRef idx="0"/>
    <cs:fontRef idx="minor">
      <a:schemeClr val="tx1"/>
    </cs:fontRef>
  </cs:wall>
</cs:chartStyle>
</file>

<file path=word/charts/style6.xml><?xml version="1.0" encoding="utf-8"?>
<cs:chartStyle xmlns:cs="http://schemas.microsoft.com/office/drawing/2012/chartStyle" xmlns:a="http://schemas.openxmlformats.org/drawingml/2006/main" id="381">
  <cs:axisTitle>
    <cs:lnRef idx="0"/>
    <cs:fillRef idx="0"/>
    <cs:effectRef idx="0"/>
    <cs:fontRef idx="minor">
      <a:schemeClr val="tx1">
        <a:lumMod val="65000"/>
        <a:lumOff val="35000"/>
      </a:schemeClr>
    </cs:fontRef>
    <cs:defRPr sz="9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cs:chartArea>
  <cs:dataLabel>
    <cs:lnRef idx="0"/>
    <cs:fillRef idx="0"/>
    <cs:effectRef idx="0"/>
    <cs:fontRef idx="minor">
      <a:schemeClr val="lt1"/>
    </cs:fontRef>
    <cs:defRPr sz="9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cs:bodyPr rot="0" spcFirstLastPara="1" vertOverflow="clip" horzOverflow="clip" vert="horz" wrap="square" lIns="36576" tIns="18288" rIns="36576" bIns="18288" anchor="ctr" anchorCtr="1">
      <a:spAutoFit/>
    </cs:bodyPr>
  </cs:dataLabelCallout>
  <cs:dataPoint>
    <cs:lnRef idx="0"/>
    <cs:fillRef idx="0">
      <cs:styleClr val="auto"/>
    </cs:fillRef>
    <cs:effectRef idx="0"/>
    <cs:fontRef idx="minor">
      <a:schemeClr val="tx1"/>
    </cs:fontRef>
    <cs:spPr>
      <a:solidFill>
        <a:schemeClr val="phClr"/>
      </a:solidFill>
      <a:ln w="19050">
        <a:solidFill>
          <a:schemeClr val="lt1"/>
        </a:solidFill>
      </a:ln>
    </cs:spPr>
  </cs:dataPoint>
  <cs:dataPoint3D>
    <cs:lnRef idx="0"/>
    <cs:fillRef idx="0">
      <cs:styleClr val="auto"/>
    </cs:fillRef>
    <cs:effectRef idx="0"/>
    <cs:fontRef idx="minor">
      <a:schemeClr val="tx1"/>
    </cs:fontRef>
    <cs:spPr>
      <a:solidFill>
        <a:schemeClr val="phClr"/>
      </a:solidFill>
    </cs:spPr>
  </cs:dataPoint3D>
  <cs:dataPointLine>
    <cs:lnRef idx="0">
      <cs:styleClr val="auto"/>
    </cs:lnRef>
    <cs:fillRef idx="0"/>
    <cs:effectRef idx="0"/>
    <cs:fontRef idx="minor">
      <a:schemeClr val="tx1"/>
    </cs:fontRef>
    <cs:spPr>
      <a:ln w="28575" cap="rnd">
        <a:solidFill>
          <a:schemeClr val="phClr"/>
        </a:solidFill>
        <a:round/>
      </a:ln>
    </cs:spPr>
  </cs:dataPointLine>
  <cs:dataPointMarker>
    <cs:lnRef idx="0"/>
    <cs:fillRef idx="0">
      <cs:styleClr val="auto"/>
    </cs:fillRef>
    <cs:effectRef idx="0"/>
    <cs:fontRef idx="minor">
      <a:schemeClr val="tx1"/>
    </cs:fontRef>
    <cs:spPr>
      <a:solidFill>
        <a:schemeClr val="phClr"/>
      </a:solidFill>
      <a:ln w="9525">
        <a:solidFill>
          <a:schemeClr val="lt1"/>
        </a:solidFill>
      </a:ln>
    </cs:spPr>
  </cs:dataPointMarker>
  <cs:dataPointMarkerLayout symbol="circle" size="5"/>
  <cs:dataPointWireframe>
    <cs:lnRef idx="0">
      <cs:styleClr val="auto"/>
    </cs:lnRef>
    <cs:fillRef idx="0"/>
    <cs:effectRef idx="0"/>
    <cs:fontRef idx="minor">
      <a:schemeClr val="tx1"/>
    </cs:fontRef>
    <cs:spPr>
      <a:ln w="28575" cap="rnd">
        <a:solidFill>
          <a:schemeClr val="phClr"/>
        </a:solidFill>
        <a:round/>
      </a:ln>
    </cs:spPr>
  </cs:dataPointWireframe>
  <cs:dataTable>
    <cs:lnRef idx="0"/>
    <cs:fillRef idx="0"/>
    <cs:effectRef idx="0"/>
    <cs:fontRef idx="minor">
      <a:schemeClr val="tx1">
        <a:lumMod val="65000"/>
        <a:lumOff val="35000"/>
      </a:schemeClr>
    </cs:fontRef>
    <cs:spPr>
      <a:ln w="9525">
        <a:solidFill>
          <a:schemeClr val="tx1">
            <a:lumMod val="15000"/>
            <a:lumOff val="85000"/>
          </a:schemeClr>
        </a:solidFill>
      </a:ln>
    </cs:spPr>
    <cs:defRPr sz="900"/>
  </cs:dataTable>
  <cs:downBar>
    <cs:lnRef idx="0"/>
    <cs:fillRef idx="0"/>
    <cs:effectRef idx="0"/>
    <cs:fontRef idx="minor">
      <a:schemeClr val="dk1"/>
    </cs:fontRef>
    <cs:spPr>
      <a:solidFill>
        <a:schemeClr val="dk1">
          <a:lumMod val="65000"/>
          <a:lumOff val="35000"/>
        </a:schemeClr>
      </a:solidFill>
      <a:ln w="9525">
        <a:solidFill>
          <a:schemeClr val="tx1">
            <a:lumMod val="65000"/>
            <a:lumOff val="35000"/>
          </a:schemeClr>
        </a:solidFill>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15000"/>
            <a:lumOff val="85000"/>
          </a:schemeClr>
        </a:solidFill>
        <a:round/>
      </a:ln>
    </cs:spPr>
  </cs:gridlineMinor>
  <cs:hiLoLine>
    <cs:lnRef idx="0"/>
    <cs:fillRef idx="0"/>
    <cs:effectRef idx="0"/>
    <cs:fontRef idx="minor">
      <a:schemeClr val="tx1"/>
    </cs:fontRef>
    <cs:spPr>
      <a:ln w="9525" cap="flat" cmpd="sng" algn="ctr">
        <a:solidFill>
          <a:schemeClr val="tx1">
            <a:lumMod val="75000"/>
            <a:lumOff val="25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cs:seriesAxis>
  <cs:seriesLine>
    <cs:lnRef idx="0"/>
    <cs:fillRef idx="0"/>
    <cs:effectRef idx="0"/>
    <cs:fontRef idx="minor">
      <a:schemeClr val="tx1"/>
    </cs:fontRef>
    <cs:spPr>
      <a:ln w="9525" cap="flat">
        <a:solidFill>
          <a:srgbClr val="D9D9D9"/>
        </a:solidFill>
        <a:round/>
      </a:ln>
    </cs:spPr>
  </cs:seriesLine>
  <cs:title>
    <cs:lnRef idx="0"/>
    <cs:fillRef idx="0"/>
    <cs:effectRef idx="0"/>
    <cs:fontRef idx="minor">
      <a:schemeClr val="tx1">
        <a:lumMod val="65000"/>
        <a:lumOff val="35000"/>
      </a:schemeClr>
    </cs:fontRef>
    <cs:defRPr sz="1400"/>
  </cs:title>
  <cs:trendline>
    <cs:lnRef idx="0">
      <cs:styleClr val="auto"/>
    </cs:lnRef>
    <cs:fillRef idx="0"/>
    <cs:effectRef idx="0"/>
    <cs:fontRef idx="minor">
      <a:schemeClr val="tx1"/>
    </cs:fontRef>
    <cs:spPr>
      <a:ln w="19050" cap="rnd">
        <a:solidFill>
          <a:schemeClr val="phClr"/>
        </a:solidFill>
        <a:prstDash val="sysDash"/>
      </a:ln>
    </cs:spPr>
  </cs:trendline>
  <cs:trendlineLabel>
    <cs:lnRef idx="0"/>
    <cs:fillRef idx="0"/>
    <cs:effectRef idx="0"/>
    <cs:fontRef idx="minor">
      <a:schemeClr val="tx1">
        <a:lumMod val="65000"/>
        <a:lumOff val="35000"/>
      </a:schemeClr>
    </cs:fontRef>
    <cs:defRPr sz="900"/>
  </cs:trendlineLabel>
  <cs:upBar>
    <cs:lnRef idx="0"/>
    <cs:fillRef idx="0"/>
    <cs:effectRef idx="0"/>
    <cs:fontRef idx="minor">
      <a:schemeClr val="dk1"/>
    </cs:fontRef>
    <cs:spPr>
      <a:solidFill>
        <a:schemeClr val="lt1"/>
      </a:solidFill>
      <a:ln w="9525">
        <a:solidFill>
          <a:schemeClr val="tx1">
            <a:lumMod val="15000"/>
            <a:lumOff val="85000"/>
          </a:schemeClr>
        </a:solidFill>
      </a:ln>
    </cs:spPr>
  </cs:upBar>
  <cs:valueAxis>
    <cs:lnRef idx="0"/>
    <cs:fillRef idx="0"/>
    <cs:effectRef idx="0"/>
    <cs:fontRef idx="minor">
      <a:schemeClr val="tx1">
        <a:lumMod val="65000"/>
        <a:lumOff val="35000"/>
      </a:schemeClr>
    </cs:fontRef>
    <cs:defRPr sz="900"/>
  </cs:valueAxis>
  <cs:wall>
    <cs:lnRef idx="0"/>
    <cs:fillRef idx="0"/>
    <cs:effectRef idx="0"/>
    <cs:fontRef idx="minor">
      <a:schemeClr val="tx1"/>
    </cs:fontRef>
  </cs:wall>
</cs:chartStyle>
</file>

<file path=word/theme/theme1.xml><?xml version="1.0" encoding="utf-8"?>
<a:theme xmlns:a="http://schemas.openxmlformats.org/drawingml/2006/main" name="Office Theme">
  <a:themeElements>
    <a:clrScheme name="Blue Warm">
      <a:dk1>
        <a:sysClr val="windowText" lastClr="000000"/>
      </a:dk1>
      <a:lt1>
        <a:sysClr val="window" lastClr="FFFFFF"/>
      </a:lt1>
      <a:dk2>
        <a:srgbClr val="242852"/>
      </a:dk2>
      <a:lt2>
        <a:srgbClr val="ACCBF9"/>
      </a:lt2>
      <a:accent1>
        <a:srgbClr val="4A66AC"/>
      </a:accent1>
      <a:accent2>
        <a:srgbClr val="629DD1"/>
      </a:accent2>
      <a:accent3>
        <a:srgbClr val="297FD5"/>
      </a:accent3>
      <a:accent4>
        <a:srgbClr val="7F8FA9"/>
      </a:accent4>
      <a:accent5>
        <a:srgbClr val="5AA2AE"/>
      </a:accent5>
      <a:accent6>
        <a:srgbClr val="9D90A0"/>
      </a:accent6>
      <a:hlink>
        <a:srgbClr val="9454C3"/>
      </a:hlink>
      <a:folHlink>
        <a:srgbClr val="3EBBF0"/>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明朝"/>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word/theme/themeOverride1.xml><?xml version="1.0" encoding="utf-8"?>
<a:themeOverride xmlns:a="http://schemas.openxmlformats.org/drawingml/2006/main">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Tahoma"/>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Narrow"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Tahoma"/>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Override>
</file>

<file path=word/theme/themeOverride2.xml><?xml version="1.0" encoding="utf-8"?>
<a:themeOverride xmlns:a="http://schemas.openxmlformats.org/drawingml/2006/main">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Tahoma"/>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Narrow"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Tahoma"/>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Override>
</file>

<file path=word/theme/themeOverride3.xml><?xml version="1.0" encoding="utf-8"?>
<a:themeOverride xmlns:a="http://schemas.openxmlformats.org/drawingml/2006/main">
  <a:clrScheme name="Blue Warm">
    <a:dk1>
      <a:sysClr val="windowText" lastClr="000000"/>
    </a:dk1>
    <a:lt1>
      <a:sysClr val="window" lastClr="FFFFFF"/>
    </a:lt1>
    <a:dk2>
      <a:srgbClr val="242852"/>
    </a:dk2>
    <a:lt2>
      <a:srgbClr val="ACCBF9"/>
    </a:lt2>
    <a:accent1>
      <a:srgbClr val="4A66AC"/>
    </a:accent1>
    <a:accent2>
      <a:srgbClr val="629DD1"/>
    </a:accent2>
    <a:accent3>
      <a:srgbClr val="297FD5"/>
    </a:accent3>
    <a:accent4>
      <a:srgbClr val="7F8FA9"/>
    </a:accent4>
    <a:accent5>
      <a:srgbClr val="5AA2AE"/>
    </a:accent5>
    <a:accent6>
      <a:srgbClr val="9D90A0"/>
    </a:accent6>
    <a:hlink>
      <a:srgbClr val="9454C3"/>
    </a:hlink>
    <a:folHlink>
      <a:srgbClr val="3EBBF0"/>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明朝"/>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Override>
</file>

<file path=word/theme/themeOverride4.xml><?xml version="1.0" encoding="utf-8"?>
<a:themeOverride xmlns:a="http://schemas.openxmlformats.org/drawingml/2006/main">
  <a:clrScheme name="Blue Warm">
    <a:dk1>
      <a:sysClr val="windowText" lastClr="000000"/>
    </a:dk1>
    <a:lt1>
      <a:sysClr val="window" lastClr="FFFFFF"/>
    </a:lt1>
    <a:dk2>
      <a:srgbClr val="242852"/>
    </a:dk2>
    <a:lt2>
      <a:srgbClr val="ACCBF9"/>
    </a:lt2>
    <a:accent1>
      <a:srgbClr val="4A66AC"/>
    </a:accent1>
    <a:accent2>
      <a:srgbClr val="629DD1"/>
    </a:accent2>
    <a:accent3>
      <a:srgbClr val="297FD5"/>
    </a:accent3>
    <a:accent4>
      <a:srgbClr val="7F8FA9"/>
    </a:accent4>
    <a:accent5>
      <a:srgbClr val="5AA2AE"/>
    </a:accent5>
    <a:accent6>
      <a:srgbClr val="9D90A0"/>
    </a:accent6>
    <a:hlink>
      <a:srgbClr val="9454C3"/>
    </a:hlink>
    <a:folHlink>
      <a:srgbClr val="3EBBF0"/>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明朝"/>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Overrid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item1.xml><?xml version="1.0" encoding="utf-8"?>
<p:properties xmlns:p="http://schemas.microsoft.com/office/2006/metadata/properties" xmlns:xsi="http://www.w3.org/2001/XMLSchema-instance" xmlns:pc="http://schemas.microsoft.com/office/infopath/2007/PartnerControls">
  <documentManagement>
    <lcf76f155ced4ddcb4097134ff3c332f xmlns="54a0358b-ecfc-4e45-bc8c-71ba0bd8217c">
      <Terms xmlns="http://schemas.microsoft.com/office/infopath/2007/PartnerControls"/>
    </lcf76f155ced4ddcb4097134ff3c332f>
    <TaxCatchAll xmlns="5f843945-7347-4826-a579-b398510b0974" xsi:nil="true"/>
    <SharedWithUsers xmlns="5f843945-7347-4826-a579-b398510b0974">
      <UserInfo>
        <DisplayName>Josephine Macaulay</DisplayName>
        <AccountId>25</AccountId>
        <AccountType/>
      </UserInfo>
      <UserInfo>
        <DisplayName>Claire Peaston</DisplayName>
        <AccountId>17</AccountId>
        <AccountType/>
      </UserInfo>
    </SharedWithUsers>
    <Notes xmlns="54a0358b-ecfc-4e45-bc8c-71ba0bd8217c" xsi:nil="true"/>
  </documentManagement>
</p:properties>
</file>

<file path=customXml/item2.xml><?xml version="1.0" encoding="utf-8"?>
<ct:contentTypeSchema xmlns:ct="http://schemas.microsoft.com/office/2006/metadata/contentType" xmlns:ma="http://schemas.microsoft.com/office/2006/metadata/properties/metaAttributes" ct:_="" ma:_="" ma:contentTypeName="Document" ma:contentTypeID="0x01010057B2D883535EE64CBB9E265E445DFD17" ma:contentTypeVersion="20" ma:contentTypeDescription="Create a new document." ma:contentTypeScope="" ma:versionID="35bdc042953cbf1c7a099c6f52d07ad5">
  <xsd:schema xmlns:xsd="http://www.w3.org/2001/XMLSchema" xmlns:xs="http://www.w3.org/2001/XMLSchema" xmlns:p="http://schemas.microsoft.com/office/2006/metadata/properties" xmlns:ns2="54a0358b-ecfc-4e45-bc8c-71ba0bd8217c" xmlns:ns3="5f843945-7347-4826-a579-b398510b0974" targetNamespace="http://schemas.microsoft.com/office/2006/metadata/properties" ma:root="true" ma:fieldsID="28391ee071037c2ace24897407b6d500" ns2:_="" ns3:_="">
    <xsd:import namespace="54a0358b-ecfc-4e45-bc8c-71ba0bd8217c"/>
    <xsd:import namespace="5f843945-7347-4826-a579-b398510b0974"/>
    <xsd:element name="properties">
      <xsd:complexType>
        <xsd:sequence>
          <xsd:element name="documentManagement">
            <xsd:complexType>
              <xsd:all>
                <xsd:element ref="ns2:MediaServiceMetadata" minOccurs="0"/>
                <xsd:element ref="ns2:MediaServiceFastMetadata" minOccurs="0"/>
                <xsd:element ref="ns2:MediaServiceDateTaken" minOccurs="0"/>
                <xsd:element ref="ns2:MediaServiceAutoTags" minOccurs="0"/>
                <xsd:element ref="ns2:MediaServiceGenerationTime" minOccurs="0"/>
                <xsd:element ref="ns2:MediaServiceEventHashCode" minOccurs="0"/>
                <xsd:element ref="ns2:MediaServiceAutoKeyPoints" minOccurs="0"/>
                <xsd:element ref="ns2:MediaServiceKeyPoints" minOccurs="0"/>
                <xsd:element ref="ns2:MediaServiceOCR" minOccurs="0"/>
                <xsd:element ref="ns3:SharedWithUsers" minOccurs="0"/>
                <xsd:element ref="ns3:SharedWithDetails" minOccurs="0"/>
                <xsd:element ref="ns2:MediaServiceLocation" minOccurs="0"/>
                <xsd:element ref="ns2:MediaLengthInSeconds" minOccurs="0"/>
                <xsd:element ref="ns2:lcf76f155ced4ddcb4097134ff3c332f" minOccurs="0"/>
                <xsd:element ref="ns3:TaxCatchAll" minOccurs="0"/>
                <xsd:element ref="ns2:MediaServiceObjectDetectorVersions" minOccurs="0"/>
                <xsd:element ref="ns2:Notes" minOccurs="0"/>
                <xsd:element ref="ns2:MediaServiceSearchProperties" minOccurs="0"/>
                <xsd:element ref="ns2:MediaServiceBillingMetadata"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54a0358b-ecfc-4e45-bc8c-71ba0bd8217c"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DateTaken" ma:index="10" nillable="true" ma:displayName="MediaServiceDateTaken" ma:hidden="true" ma:internalName="MediaServiceDateTaken" ma:readOnly="true">
      <xsd:simpleType>
        <xsd:restriction base="dms:Text"/>
      </xsd:simpleType>
    </xsd:element>
    <xsd:element name="MediaServiceAutoTags" ma:index="11" nillable="true" ma:displayName="Tags" ma:internalName="MediaServiceAutoTags" ma:readOnly="true">
      <xsd:simpleType>
        <xsd:restriction base="dms:Text"/>
      </xsd:simpleType>
    </xsd:element>
    <xsd:element name="MediaServiceGenerationTime" ma:index="12" nillable="true" ma:displayName="MediaServiceGenerationTime" ma:hidden="true" ma:internalName="MediaServiceGenerationTime" ma:readOnly="true">
      <xsd:simpleType>
        <xsd:restriction base="dms:Text"/>
      </xsd:simpleType>
    </xsd:element>
    <xsd:element name="MediaServiceEventHashCode" ma:index="13" nillable="true" ma:displayName="MediaServiceEventHashCode" ma:hidden="true" ma:internalName="MediaServiceEventHashCode" ma:readOnly="true">
      <xsd:simpleType>
        <xsd:restriction base="dms:Text"/>
      </xsd:simpleType>
    </xsd:element>
    <xsd:element name="MediaServiceAutoKeyPoints" ma:index="14" nillable="true" ma:displayName="MediaServiceAutoKeyPoints" ma:hidden="true" ma:internalName="MediaServiceAutoKeyPoints" ma:readOnly="true">
      <xsd:simpleType>
        <xsd:restriction base="dms:Note"/>
      </xsd:simpleType>
    </xsd:element>
    <xsd:element name="MediaServiceKeyPoints" ma:index="15" nillable="true" ma:displayName="KeyPoints" ma:internalName="MediaServiceKeyPoints" ma:readOnly="true">
      <xsd:simpleType>
        <xsd:restriction base="dms:Note">
          <xsd:maxLength value="255"/>
        </xsd:restriction>
      </xsd:simpleType>
    </xsd:element>
    <xsd:element name="MediaServiceOCR" ma:index="16" nillable="true" ma:displayName="Extracted Text" ma:internalName="MediaServiceOCR" ma:readOnly="true">
      <xsd:simpleType>
        <xsd:restriction base="dms:Note">
          <xsd:maxLength value="255"/>
        </xsd:restriction>
      </xsd:simpleType>
    </xsd:element>
    <xsd:element name="MediaServiceLocation" ma:index="19" nillable="true" ma:displayName="Location" ma:internalName="MediaServiceLocation" ma:readOnly="true">
      <xsd:simpleType>
        <xsd:restriction base="dms:Text"/>
      </xsd:simpleType>
    </xsd:element>
    <xsd:element name="MediaLengthInSeconds" ma:index="20" nillable="true" ma:displayName="Length (seconds)" ma:internalName="MediaLengthInSeconds" ma:readOnly="true">
      <xsd:simpleType>
        <xsd:restriction base="dms:Unknown"/>
      </xsd:simpleType>
    </xsd:element>
    <xsd:element name="lcf76f155ced4ddcb4097134ff3c332f" ma:index="22" nillable="true" ma:taxonomy="true" ma:internalName="lcf76f155ced4ddcb4097134ff3c332f" ma:taxonomyFieldName="MediaServiceImageTags" ma:displayName="Image Tags" ma:readOnly="false" ma:fieldId="{5cf76f15-5ced-4ddc-b409-7134ff3c332f}" ma:taxonomyMulti="true" ma:sspId="877725aa-a115-4173-8de3-4bc35a246221" ma:termSetId="09814cd3-568e-fe90-9814-8d621ff8fb84" ma:anchorId="fba54fb3-c3e1-fe81-a776-ca4b69148c4d" ma:open="true" ma:isKeyword="false">
      <xsd:complexType>
        <xsd:sequence>
          <xsd:element ref="pc:Terms" minOccurs="0" maxOccurs="1"/>
        </xsd:sequence>
      </xsd:complexType>
    </xsd:element>
    <xsd:element name="MediaServiceObjectDetectorVersions" ma:index="24" nillable="true" ma:displayName="MediaServiceObjectDetectorVersions" ma:description="" ma:hidden="true" ma:indexed="true" ma:internalName="MediaServiceObjectDetectorVersions" ma:readOnly="true">
      <xsd:simpleType>
        <xsd:restriction base="dms:Text"/>
      </xsd:simpleType>
    </xsd:element>
    <xsd:element name="Notes" ma:index="25" nillable="true" ma:displayName="Notes" ma:format="Dropdown" ma:internalName="Notes">
      <xsd:simpleType>
        <xsd:restriction base="dms:Note">
          <xsd:maxLength value="255"/>
        </xsd:restriction>
      </xsd:simpleType>
    </xsd:element>
    <xsd:element name="MediaServiceSearchProperties" ma:index="26" nillable="true" ma:displayName="MediaServiceSearchProperties" ma:hidden="true" ma:internalName="MediaServiceSearchProperties" ma:readOnly="true">
      <xsd:simpleType>
        <xsd:restriction base="dms:Note"/>
      </xsd:simpleType>
    </xsd:element>
    <xsd:element name="MediaServiceBillingMetadata" ma:index="27" nillable="true" ma:displayName="MediaServiceBillingMetadata" ma:hidden="true" ma:internalName="MediaServiceBillingMetadata"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5f843945-7347-4826-a579-b398510b0974" elementFormDefault="qualified">
    <xsd:import namespace="http://schemas.microsoft.com/office/2006/documentManagement/types"/>
    <xsd:import namespace="http://schemas.microsoft.com/office/infopath/2007/PartnerControls"/>
    <xsd:element name="SharedWithUsers" ma:index="17"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8" nillable="true" ma:displayName="Shared With Details" ma:internalName="SharedWithDetails" ma:readOnly="true">
      <xsd:simpleType>
        <xsd:restriction base="dms:Note">
          <xsd:maxLength value="255"/>
        </xsd:restriction>
      </xsd:simpleType>
    </xsd:element>
    <xsd:element name="TaxCatchAll" ma:index="23" nillable="true" ma:displayName="Taxonomy Catch All Column" ma:hidden="true" ma:list="{04980f29-341e-416e-bfc4-29bd56b014ce}" ma:internalName="TaxCatchAll" ma:showField="CatchAllData" ma:web="5f843945-7347-4826-a579-b398510b0974">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mso-contentType ?>
<FormTemplates xmlns="http://schemas.microsoft.com/sharepoint/v3/contenttype/forms">
  <Display>DocumentLibraryForm</Display>
  <Edit>DocumentLibraryForm</Edit>
  <New>DocumentLibraryForm</New>
</FormTemplates>
</file>

<file path=customXml/item4.xml><?xml version="1.0" encoding="utf-8"?>
<b:Sources xmlns:b="http://schemas.openxmlformats.org/officeDocument/2006/bibliography" xmlns="http://schemas.openxmlformats.org/officeDocument/2006/bibliography" SelectedStyle="\APASixthEditionOfficeOnline.xsl" StyleName="APA" Version="6"/>
</file>

<file path=customXml/itemProps1.xml><?xml version="1.0" encoding="utf-8"?>
<ds:datastoreItem xmlns:ds="http://schemas.openxmlformats.org/officeDocument/2006/customXml" ds:itemID="{13E7A51F-5974-4B4D-87B8-D7E1B7805EC5}">
  <ds:schemaRefs>
    <ds:schemaRef ds:uri="http://schemas.microsoft.com/office/2006/metadata/properties"/>
    <ds:schemaRef ds:uri="http://schemas.microsoft.com/office/infopath/2007/PartnerControls"/>
    <ds:schemaRef ds:uri="54a0358b-ecfc-4e45-bc8c-71ba0bd8217c"/>
    <ds:schemaRef ds:uri="5f843945-7347-4826-a579-b398510b0974"/>
  </ds:schemaRefs>
</ds:datastoreItem>
</file>

<file path=customXml/itemProps2.xml><?xml version="1.0" encoding="utf-8"?>
<ds:datastoreItem xmlns:ds="http://schemas.openxmlformats.org/officeDocument/2006/customXml" ds:itemID="{39800D2D-DD8D-4EE4-921F-CA4C449CB069}">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54a0358b-ecfc-4e45-bc8c-71ba0bd8217c"/>
    <ds:schemaRef ds:uri="5f843945-7347-4826-a579-b398510b0974"/>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47C76A50-908F-42A9-AF16-36EB0414E2F2}">
  <ds:schemaRefs>
    <ds:schemaRef ds:uri="http://schemas.microsoft.com/sharepoint/v3/contenttype/forms"/>
  </ds:schemaRefs>
</ds:datastoreItem>
</file>

<file path=customXml/itemProps4.xml><?xml version="1.0" encoding="utf-8"?>
<ds:datastoreItem xmlns:ds="http://schemas.openxmlformats.org/officeDocument/2006/customXml" ds:itemID="{1E97E155-3924-4632-A165-280D68B018E7}">
  <ds:schemaRefs>
    <ds:schemaRef ds:uri="http://schemas.openxmlformats.org/officeDocument/2006/bibliography"/>
  </ds:schemaRefs>
</ds:datastoreItem>
</file>

<file path=docMetadata/LabelInfo.xml><?xml version="1.0" encoding="utf-8"?>
<clbl:labelList xmlns:clbl="http://schemas.microsoft.com/office/2020/mipLabelMetadata">
  <clbl:label id="{3c0aec87-f983-418f-b3dc-d35db83fb5d2}" enabled="0" method="" siteId="{3c0aec87-f983-418f-b3dc-d35db83fb5d2}" removed="1"/>
</clbl:labelList>
</file>

<file path=docProps/app.xml><?xml version="1.0" encoding="utf-8"?>
<Properties xmlns="http://schemas.openxmlformats.org/officeDocument/2006/extended-properties" xmlns:vt="http://schemas.openxmlformats.org/officeDocument/2006/docPropsVTypes">
  <Template>Normal</Template>
  <TotalTime>1</TotalTime>
  <Pages>25</Pages>
  <Words>5881</Words>
  <Characters>33526</Characters>
  <Application>Microsoft Office Word</Application>
  <DocSecurity>4</DocSecurity>
  <Lines>279</Lines>
  <Paragraphs>78</Paragraphs>
  <ScaleCrop>false</ScaleCrop>
  <HeadingPairs>
    <vt:vector size="2" baseType="variant">
      <vt:variant>
        <vt:lpstr>Title</vt:lpstr>
      </vt:variant>
      <vt:variant>
        <vt:i4>1</vt:i4>
      </vt:variant>
    </vt:vector>
  </HeadingPairs>
  <TitlesOfParts>
    <vt:vector size="1" baseType="lpstr">
      <vt:lpstr>Housing complaint annual service and improvement report 2024-25</vt:lpstr>
    </vt:vector>
  </TitlesOfParts>
  <Company>Tower Hamlets</Company>
  <LinksUpToDate>false</LinksUpToDate>
  <CharactersWithSpaces>39329</CharactersWithSpaces>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Housing complaint annual service and improvement report 2024-25</dc:title>
  <dc:subject/>
  <dc:creator>MikePickin</dc:creator>
  <cp:keywords/>
  <dc:description/>
  <cp:lastModifiedBy>Conor Lewis</cp:lastModifiedBy>
  <cp:revision>2</cp:revision>
  <cp:lastPrinted>2026-06-23T19:11:00Z</cp:lastPrinted>
  <dcterms:created xsi:type="dcterms:W3CDTF">2026-10-01T15:27:00Z</dcterms:created>
  <dcterms:modified xsi:type="dcterms:W3CDTF">2026-10-01T15:27:00Z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0x01010057B2D883535EE64CBB9E265E445DFD17</vt:lpwstr>
  </property>
  <property fmtid="{D5CDD505-2E9C-101B-9397-08002B2CF9AE}" pid="3" name="MediaServiceImageTags">
    <vt:lpwstr/>
  </property>
  <property fmtid="{D5CDD505-2E9C-101B-9397-08002B2CF9AE}" pid="4" name="GrammarlyDocumentId">
    <vt:lpwstr>a7629fbd65c5020d495343cecdb5254132cca2a7bf6d2873e5573e0f071b4c39</vt:lpwstr>
  </property>
  <property fmtid="{D5CDD505-2E9C-101B-9397-08002B2CF9AE}" pid="5" name="docLang">
    <vt:lpwstr>en</vt:lpwstr>
  </property>
</Properties>
</file>