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2B_4F7FE615.xml" ContentType="application/vnd.ms-powerpoint.comment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43_3A7A3DA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8"/>
  </p:notesMasterIdLst>
  <p:sldIdLst>
    <p:sldId id="256" r:id="rId5"/>
    <p:sldId id="275" r:id="rId6"/>
    <p:sldId id="257" r:id="rId7"/>
    <p:sldId id="352" r:id="rId8"/>
    <p:sldId id="276" r:id="rId9"/>
    <p:sldId id="353" r:id="rId10"/>
    <p:sldId id="274" r:id="rId11"/>
    <p:sldId id="354" r:id="rId12"/>
    <p:sldId id="260" r:id="rId13"/>
    <p:sldId id="261" r:id="rId14"/>
    <p:sldId id="277" r:id="rId15"/>
    <p:sldId id="279" r:id="rId16"/>
    <p:sldId id="278" r:id="rId17"/>
    <p:sldId id="262" r:id="rId18"/>
    <p:sldId id="280" r:id="rId19"/>
    <p:sldId id="263" r:id="rId20"/>
    <p:sldId id="258" r:id="rId21"/>
    <p:sldId id="259" r:id="rId22"/>
    <p:sldId id="265" r:id="rId23"/>
    <p:sldId id="282" r:id="rId24"/>
    <p:sldId id="266" r:id="rId25"/>
    <p:sldId id="281" r:id="rId26"/>
    <p:sldId id="267" r:id="rId27"/>
    <p:sldId id="283" r:id="rId28"/>
    <p:sldId id="268" r:id="rId29"/>
    <p:sldId id="269" r:id="rId30"/>
    <p:sldId id="270" r:id="rId31"/>
    <p:sldId id="284" r:id="rId32"/>
    <p:sldId id="331" r:id="rId33"/>
    <p:sldId id="332" r:id="rId34"/>
    <p:sldId id="271" r:id="rId35"/>
    <p:sldId id="285" r:id="rId36"/>
    <p:sldId id="286" r:id="rId37"/>
    <p:sldId id="287" r:id="rId38"/>
    <p:sldId id="343" r:id="rId39"/>
    <p:sldId id="288" r:id="rId40"/>
    <p:sldId id="351" r:id="rId41"/>
    <p:sldId id="344" r:id="rId42"/>
    <p:sldId id="345" r:id="rId43"/>
    <p:sldId id="289" r:id="rId44"/>
    <p:sldId id="290" r:id="rId45"/>
    <p:sldId id="291" r:id="rId46"/>
    <p:sldId id="292" r:id="rId47"/>
    <p:sldId id="293" r:id="rId48"/>
    <p:sldId id="294" r:id="rId49"/>
    <p:sldId id="295" r:id="rId50"/>
    <p:sldId id="297" r:id="rId51"/>
    <p:sldId id="296" r:id="rId52"/>
    <p:sldId id="299" r:id="rId53"/>
    <p:sldId id="298" r:id="rId54"/>
    <p:sldId id="300" r:id="rId55"/>
    <p:sldId id="301" r:id="rId56"/>
    <p:sldId id="302" r:id="rId57"/>
    <p:sldId id="303" r:id="rId58"/>
    <p:sldId id="304" r:id="rId59"/>
    <p:sldId id="305" r:id="rId60"/>
    <p:sldId id="306" r:id="rId61"/>
    <p:sldId id="311" r:id="rId62"/>
    <p:sldId id="308" r:id="rId63"/>
    <p:sldId id="307" r:id="rId64"/>
    <p:sldId id="310" r:id="rId65"/>
    <p:sldId id="309" r:id="rId66"/>
    <p:sldId id="313" r:id="rId67"/>
    <p:sldId id="336" r:id="rId68"/>
    <p:sldId id="337" r:id="rId69"/>
    <p:sldId id="338" r:id="rId70"/>
    <p:sldId id="316" r:id="rId71"/>
    <p:sldId id="318" r:id="rId72"/>
    <p:sldId id="320" r:id="rId73"/>
    <p:sldId id="322" r:id="rId74"/>
    <p:sldId id="323" r:id="rId75"/>
    <p:sldId id="324" r:id="rId76"/>
    <p:sldId id="325" r:id="rId77"/>
    <p:sldId id="327" r:id="rId78"/>
    <p:sldId id="328" r:id="rId79"/>
    <p:sldId id="329" r:id="rId80"/>
    <p:sldId id="330" r:id="rId81"/>
    <p:sldId id="339" r:id="rId82"/>
    <p:sldId id="340" r:id="rId83"/>
    <p:sldId id="341" r:id="rId84"/>
    <p:sldId id="342" r:id="rId85"/>
    <p:sldId id="348" r:id="rId86"/>
    <p:sldId id="349"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EEB10C-9511-7D37-0E66-8B275DA8233C}" name="Leon Dammone" initials="LD" userId="S::Leon.Dammone@towerhamlets.gov.uk::97f7406c-c6f8-48bf-aad3-402711246a35" providerId="AD"/>
  <p188:author id="{77AC824C-85D6-7961-518F-08DCA1F4DA61}" name="Keiko Okawa" initials="KO" userId="S::Keiko.Okawa@towerhamlets.gov.uk::cd345a90-c1c5-4df5-80dd-353ceb7bc666" providerId="AD"/>
  <p188:author id="{2D855C68-88D6-3B23-68D5-7329B6D944FA}" name="Tope Alegbeleye" initials="TA" userId="S::Tope.Alegbeleye@towerhamlets.gov.uk::f32f7e8d-b3cd-40a8-b223-c0f842bbe27a" providerId="AD"/>
  <p188:author id="{DB99D6A4-1594-2010-F061-D7CFB0D894BF}" name="Una Bedford" initials="UB" userId="S::una.bedford@towerhamlets.gov.uk::d5ce5471-4786-4093-a7e4-b34a1869bfc4" providerId="AD"/>
  <p188:author id="{801F6EF4-0443-9679-D09B-3F2545EB3C08}" name="Una Bedford" initials="UB" userId="S::Una.Bedford@towerhamlets.gov.uk::d5ce5471-4786-4093-a7e4-b34a1869bfc4" providerId="AD"/>
  <p188:author id="{E31F7BFB-F9EF-5270-46D2-0409005ED275}" name="Keiko Okawa" initials="KO" userId="S::keiko.okawa@towerhamlets.gov.uk::cd345a90-c1c5-4df5-80dd-353ceb7bc6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8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rren.Reynolds\AppData\Local\Microsoft\Windows\INetCache\Content.Outlook\13UTZ5OE\Q3%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rren.Reynolds\AppData\Local\Microsoft\Windows\INetCache\Content.Outlook\13UTZ5OE\Q3%20Analys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b="1"/>
              <a:t>Complaints</a:t>
            </a:r>
            <a:r>
              <a:rPr lang="en-GB" b="1" baseline="0"/>
              <a:t> Received </a:t>
            </a:r>
            <a:r>
              <a:rPr lang="en-GB" b="1"/>
              <a:t>by Service Area (Q3)</a:t>
            </a:r>
          </a:p>
        </c:rich>
      </c:tx>
      <c:layout>
        <c:manualLayout>
          <c:xMode val="edge"/>
          <c:yMode val="edge"/>
          <c:x val="0.35055475174274991"/>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Sheet1!$B$61</c:f>
              <c:strCache>
                <c:ptCount val="1"/>
                <c:pt idx="0">
                  <c:v>Stage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Sheet1!$A$62:$A$86</c:f>
              <c:strCache>
                <c:ptCount val="25"/>
                <c:pt idx="0">
                  <c:v>THH Repairs</c:v>
                </c:pt>
                <c:pt idx="1">
                  <c:v>THH Housing Service Centre</c:v>
                </c:pt>
                <c:pt idx="2">
                  <c:v>THH Repairs General Build North - Mears (NEW)</c:v>
                </c:pt>
                <c:pt idx="3">
                  <c:v>THH Repairs General Build South - Mears (NEW)</c:v>
                </c:pt>
                <c:pt idx="4">
                  <c:v>THH M&amp;E - OCO</c:v>
                </c:pt>
                <c:pt idx="5">
                  <c:v>THH Gas - K&amp;T Heating</c:v>
                </c:pt>
                <c:pt idx="6">
                  <c:v>THH Neighbourhood North</c:v>
                </c:pt>
                <c:pt idx="7">
                  <c:v>THH Environmental Services</c:v>
                </c:pt>
                <c:pt idx="8">
                  <c:v>THH Leasehold Services</c:v>
                </c:pt>
                <c:pt idx="9">
                  <c:v>THH Complaints - Unallocated Work</c:v>
                </c:pt>
                <c:pt idx="10">
                  <c:v>THH DESCCTVTVA - ABCA</c:v>
                </c:pt>
                <c:pt idx="11">
                  <c:v>THH Neighbourhood South</c:v>
                </c:pt>
                <c:pt idx="12">
                  <c:v>THH ASB</c:v>
                </c:pt>
                <c:pt idx="13">
                  <c:v>THH - TMO Project</c:v>
                </c:pt>
                <c:pt idx="14">
                  <c:v>THH New Build</c:v>
                </c:pt>
                <c:pt idx="15">
                  <c:v>THH Capital Delivery</c:v>
                </c:pt>
                <c:pt idx="16">
                  <c:v>THH Asset Management and Compliance</c:v>
                </c:pt>
                <c:pt idx="17">
                  <c:v>THH Rent Arrears</c:v>
                </c:pt>
                <c:pt idx="18">
                  <c:v>Voids </c:v>
                </c:pt>
                <c:pt idx="19">
                  <c:v>THH Passenger Lifts - PLS Ltd</c:v>
                </c:pt>
                <c:pt idx="20">
                  <c:v>THH Repairs Mechanical &amp; Electrical</c:v>
                </c:pt>
                <c:pt idx="21">
                  <c:v>THH Finance and Rent Accounting</c:v>
                </c:pt>
                <c:pt idx="22">
                  <c:v>THH Customer Relations Team (THH Complaints Team)</c:v>
                </c:pt>
                <c:pt idx="23">
                  <c:v>THH Leaks</c:v>
                </c:pt>
                <c:pt idx="24">
                  <c:v>THH Mobility Lifts - LES Ltd</c:v>
                </c:pt>
              </c:strCache>
            </c:strRef>
          </c:cat>
          <c:val>
            <c:numRef>
              <c:f>Sheet1!$B$62:$B$86</c:f>
              <c:numCache>
                <c:formatCode>General</c:formatCode>
                <c:ptCount val="25"/>
                <c:pt idx="0">
                  <c:v>91</c:v>
                </c:pt>
                <c:pt idx="1">
                  <c:v>84</c:v>
                </c:pt>
                <c:pt idx="2">
                  <c:v>62</c:v>
                </c:pt>
                <c:pt idx="3">
                  <c:v>58</c:v>
                </c:pt>
                <c:pt idx="4">
                  <c:v>48</c:v>
                </c:pt>
                <c:pt idx="5">
                  <c:v>33</c:v>
                </c:pt>
                <c:pt idx="6">
                  <c:v>23</c:v>
                </c:pt>
                <c:pt idx="7">
                  <c:v>21</c:v>
                </c:pt>
                <c:pt idx="8">
                  <c:v>20</c:v>
                </c:pt>
                <c:pt idx="9">
                  <c:v>18</c:v>
                </c:pt>
                <c:pt idx="10">
                  <c:v>13</c:v>
                </c:pt>
                <c:pt idx="11">
                  <c:v>13</c:v>
                </c:pt>
                <c:pt idx="12">
                  <c:v>9</c:v>
                </c:pt>
                <c:pt idx="13">
                  <c:v>9</c:v>
                </c:pt>
                <c:pt idx="14">
                  <c:v>7</c:v>
                </c:pt>
                <c:pt idx="15">
                  <c:v>5</c:v>
                </c:pt>
                <c:pt idx="16">
                  <c:v>4</c:v>
                </c:pt>
                <c:pt idx="17">
                  <c:v>4</c:v>
                </c:pt>
                <c:pt idx="18">
                  <c:v>4</c:v>
                </c:pt>
                <c:pt idx="19">
                  <c:v>3</c:v>
                </c:pt>
                <c:pt idx="20">
                  <c:v>3</c:v>
                </c:pt>
                <c:pt idx="21">
                  <c:v>2</c:v>
                </c:pt>
                <c:pt idx="22">
                  <c:v>1</c:v>
                </c:pt>
                <c:pt idx="23">
                  <c:v>1</c:v>
                </c:pt>
                <c:pt idx="24">
                  <c:v>1</c:v>
                </c:pt>
              </c:numCache>
            </c:numRef>
          </c:val>
          <c:extLst>
            <c:ext xmlns:c16="http://schemas.microsoft.com/office/drawing/2014/chart" uri="{C3380CC4-5D6E-409C-BE32-E72D297353CC}">
              <c16:uniqueId val="{00000000-6B73-43B9-A1E2-0B825CF9C0A4}"/>
            </c:ext>
          </c:extLst>
        </c:ser>
        <c:ser>
          <c:idx val="1"/>
          <c:order val="1"/>
          <c:tx>
            <c:strRef>
              <c:f>Sheet1!$C$61</c:f>
              <c:strCache>
                <c:ptCount val="1"/>
                <c:pt idx="0">
                  <c:v>Stage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Sheet1!$A$62:$A$86</c:f>
              <c:strCache>
                <c:ptCount val="25"/>
                <c:pt idx="0">
                  <c:v>THH Repairs</c:v>
                </c:pt>
                <c:pt idx="1">
                  <c:v>THH Housing Service Centre</c:v>
                </c:pt>
                <c:pt idx="2">
                  <c:v>THH Repairs General Build North - Mears (NEW)</c:v>
                </c:pt>
                <c:pt idx="3">
                  <c:v>THH Repairs General Build South - Mears (NEW)</c:v>
                </c:pt>
                <c:pt idx="4">
                  <c:v>THH M&amp;E - OCO</c:v>
                </c:pt>
                <c:pt idx="5">
                  <c:v>THH Gas - K&amp;T Heating</c:v>
                </c:pt>
                <c:pt idx="6">
                  <c:v>THH Neighbourhood North</c:v>
                </c:pt>
                <c:pt idx="7">
                  <c:v>THH Environmental Services</c:v>
                </c:pt>
                <c:pt idx="8">
                  <c:v>THH Leasehold Services</c:v>
                </c:pt>
                <c:pt idx="9">
                  <c:v>THH Complaints - Unallocated Work</c:v>
                </c:pt>
                <c:pt idx="10">
                  <c:v>THH DESCCTVTVA - ABCA</c:v>
                </c:pt>
                <c:pt idx="11">
                  <c:v>THH Neighbourhood South</c:v>
                </c:pt>
                <c:pt idx="12">
                  <c:v>THH ASB</c:v>
                </c:pt>
                <c:pt idx="13">
                  <c:v>THH - TMO Project</c:v>
                </c:pt>
                <c:pt idx="14">
                  <c:v>THH New Build</c:v>
                </c:pt>
                <c:pt idx="15">
                  <c:v>THH Capital Delivery</c:v>
                </c:pt>
                <c:pt idx="16">
                  <c:v>THH Asset Management and Compliance</c:v>
                </c:pt>
                <c:pt idx="17">
                  <c:v>THH Rent Arrears</c:v>
                </c:pt>
                <c:pt idx="18">
                  <c:v>Voids </c:v>
                </c:pt>
                <c:pt idx="19">
                  <c:v>THH Passenger Lifts - PLS Ltd</c:v>
                </c:pt>
                <c:pt idx="20">
                  <c:v>THH Repairs Mechanical &amp; Electrical</c:v>
                </c:pt>
                <c:pt idx="21">
                  <c:v>THH Finance and Rent Accounting</c:v>
                </c:pt>
                <c:pt idx="22">
                  <c:v>THH Customer Relations Team (THH Complaints Team)</c:v>
                </c:pt>
                <c:pt idx="23">
                  <c:v>THH Leaks</c:v>
                </c:pt>
                <c:pt idx="24">
                  <c:v>THH Mobility Lifts - LES Ltd</c:v>
                </c:pt>
              </c:strCache>
            </c:strRef>
          </c:cat>
          <c:val>
            <c:numRef>
              <c:f>Sheet1!$C$62:$C$86</c:f>
              <c:numCache>
                <c:formatCode>General</c:formatCode>
                <c:ptCount val="25"/>
                <c:pt idx="0">
                  <c:v>27</c:v>
                </c:pt>
                <c:pt idx="1">
                  <c:v>6</c:v>
                </c:pt>
                <c:pt idx="2">
                  <c:v>10</c:v>
                </c:pt>
                <c:pt idx="3">
                  <c:v>15</c:v>
                </c:pt>
                <c:pt idx="4">
                  <c:v>8</c:v>
                </c:pt>
                <c:pt idx="5">
                  <c:v>4</c:v>
                </c:pt>
                <c:pt idx="6">
                  <c:v>1</c:v>
                </c:pt>
                <c:pt idx="7">
                  <c:v>3</c:v>
                </c:pt>
                <c:pt idx="8">
                  <c:v>4</c:v>
                </c:pt>
                <c:pt idx="9">
                  <c:v>0</c:v>
                </c:pt>
                <c:pt idx="10">
                  <c:v>1</c:v>
                </c:pt>
                <c:pt idx="11">
                  <c:v>3</c:v>
                </c:pt>
                <c:pt idx="12">
                  <c:v>2</c:v>
                </c:pt>
                <c:pt idx="13">
                  <c:v>1</c:v>
                </c:pt>
                <c:pt idx="14">
                  <c:v>3</c:v>
                </c:pt>
                <c:pt idx="15">
                  <c:v>1</c:v>
                </c:pt>
                <c:pt idx="16">
                  <c:v>4</c:v>
                </c:pt>
                <c:pt idx="17">
                  <c:v>0</c:v>
                </c:pt>
                <c:pt idx="18">
                  <c:v>1</c:v>
                </c:pt>
                <c:pt idx="19">
                  <c:v>1</c:v>
                </c:pt>
                <c:pt idx="20">
                  <c:v>1</c:v>
                </c:pt>
                <c:pt idx="21">
                  <c:v>1</c:v>
                </c:pt>
                <c:pt idx="22">
                  <c:v>1</c:v>
                </c:pt>
                <c:pt idx="23">
                  <c:v>0</c:v>
                </c:pt>
                <c:pt idx="24">
                  <c:v>0</c:v>
                </c:pt>
              </c:numCache>
            </c:numRef>
          </c:val>
          <c:extLst>
            <c:ext xmlns:c16="http://schemas.microsoft.com/office/drawing/2014/chart" uri="{C3380CC4-5D6E-409C-BE32-E72D297353CC}">
              <c16:uniqueId val="{00000001-6B73-43B9-A1E2-0B825CF9C0A4}"/>
            </c:ext>
          </c:extLst>
        </c:ser>
        <c:dLbls>
          <c:dLblPos val="outEnd"/>
          <c:showLegendKey val="0"/>
          <c:showVal val="1"/>
          <c:showCatName val="0"/>
          <c:showSerName val="0"/>
          <c:showPercent val="0"/>
          <c:showBubbleSize val="0"/>
        </c:dLbls>
        <c:gapWidth val="182"/>
        <c:axId val="805416815"/>
        <c:axId val="805419695"/>
      </c:barChart>
      <c:catAx>
        <c:axId val="805416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5419695"/>
        <c:crosses val="autoZero"/>
        <c:auto val="1"/>
        <c:lblAlgn val="ctr"/>
        <c:lblOffset val="100"/>
        <c:noMultiLvlLbl val="0"/>
      </c:catAx>
      <c:valAx>
        <c:axId val="8054196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5416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b="1"/>
              <a:t>Overdue Complaints by Service Area in Q3</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Sheet1!$B$91</c:f>
              <c:strCache>
                <c:ptCount val="1"/>
                <c:pt idx="0">
                  <c:v>Stage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Sheet1!$A$92:$A$111</c:f>
              <c:strCache>
                <c:ptCount val="20"/>
                <c:pt idx="0">
                  <c:v>THH Housing Service Centre</c:v>
                </c:pt>
                <c:pt idx="1">
                  <c:v>THH M&amp;E - OCO</c:v>
                </c:pt>
                <c:pt idx="2">
                  <c:v>THH DESCCTVTVA - ABCA</c:v>
                </c:pt>
                <c:pt idx="3">
                  <c:v>THH - TMO Project</c:v>
                </c:pt>
                <c:pt idx="4">
                  <c:v>THH Repairs</c:v>
                </c:pt>
                <c:pt idx="5">
                  <c:v>THH Repairs General Build North - Mears (NEW)</c:v>
                </c:pt>
                <c:pt idx="6">
                  <c:v>THH Repairs General Build South - Mears (NEW)</c:v>
                </c:pt>
                <c:pt idx="7">
                  <c:v>THH Gas - K&amp;T Heating</c:v>
                </c:pt>
                <c:pt idx="8">
                  <c:v>THH Neighbourhood South</c:v>
                </c:pt>
                <c:pt idx="9">
                  <c:v>THH ASB</c:v>
                </c:pt>
                <c:pt idx="10">
                  <c:v>THH Asset Management and Compliance</c:v>
                </c:pt>
                <c:pt idx="11">
                  <c:v>THH Leasehold Services</c:v>
                </c:pt>
                <c:pt idx="12">
                  <c:v>THH Neighbourhood North</c:v>
                </c:pt>
                <c:pt idx="13">
                  <c:v>THH New Build</c:v>
                </c:pt>
                <c:pt idx="14">
                  <c:v>THH Voids</c:v>
                </c:pt>
                <c:pt idx="15">
                  <c:v>THH Capital Delivery</c:v>
                </c:pt>
                <c:pt idx="16">
                  <c:v>THH Mobility Lifts - LES Ltd</c:v>
                </c:pt>
                <c:pt idx="17">
                  <c:v>THH Rent Arrears</c:v>
                </c:pt>
                <c:pt idx="18">
                  <c:v>THH Environmental Services</c:v>
                </c:pt>
                <c:pt idx="19">
                  <c:v>THH Passenger Lifts - PLS Ltd</c:v>
                </c:pt>
              </c:strCache>
            </c:strRef>
          </c:cat>
          <c:val>
            <c:numRef>
              <c:f>Sheet1!$B$92:$B$111</c:f>
              <c:numCache>
                <c:formatCode>General</c:formatCode>
                <c:ptCount val="20"/>
                <c:pt idx="0">
                  <c:v>19</c:v>
                </c:pt>
                <c:pt idx="1">
                  <c:v>19</c:v>
                </c:pt>
                <c:pt idx="2">
                  <c:v>9</c:v>
                </c:pt>
                <c:pt idx="3">
                  <c:v>7</c:v>
                </c:pt>
                <c:pt idx="4">
                  <c:v>6</c:v>
                </c:pt>
                <c:pt idx="5">
                  <c:v>5</c:v>
                </c:pt>
                <c:pt idx="6">
                  <c:v>5</c:v>
                </c:pt>
                <c:pt idx="7">
                  <c:v>4</c:v>
                </c:pt>
                <c:pt idx="8">
                  <c:v>3</c:v>
                </c:pt>
                <c:pt idx="9">
                  <c:v>2</c:v>
                </c:pt>
                <c:pt idx="10">
                  <c:v>2</c:v>
                </c:pt>
                <c:pt idx="11">
                  <c:v>2</c:v>
                </c:pt>
                <c:pt idx="12">
                  <c:v>2</c:v>
                </c:pt>
                <c:pt idx="13">
                  <c:v>2</c:v>
                </c:pt>
                <c:pt idx="14">
                  <c:v>2</c:v>
                </c:pt>
                <c:pt idx="15">
                  <c:v>1</c:v>
                </c:pt>
                <c:pt idx="16">
                  <c:v>1</c:v>
                </c:pt>
                <c:pt idx="17">
                  <c:v>1</c:v>
                </c:pt>
                <c:pt idx="18">
                  <c:v>0</c:v>
                </c:pt>
                <c:pt idx="19">
                  <c:v>0</c:v>
                </c:pt>
              </c:numCache>
            </c:numRef>
          </c:val>
          <c:extLst>
            <c:ext xmlns:c16="http://schemas.microsoft.com/office/drawing/2014/chart" uri="{C3380CC4-5D6E-409C-BE32-E72D297353CC}">
              <c16:uniqueId val="{00000000-4A01-4153-8B4F-0155EBD28D28}"/>
            </c:ext>
          </c:extLst>
        </c:ser>
        <c:ser>
          <c:idx val="1"/>
          <c:order val="1"/>
          <c:tx>
            <c:strRef>
              <c:f>Sheet1!$C$91</c:f>
              <c:strCache>
                <c:ptCount val="1"/>
                <c:pt idx="0">
                  <c:v>Stage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Sheet1!$A$92:$A$111</c:f>
              <c:strCache>
                <c:ptCount val="20"/>
                <c:pt idx="0">
                  <c:v>THH Housing Service Centre</c:v>
                </c:pt>
                <c:pt idx="1">
                  <c:v>THH M&amp;E - OCO</c:v>
                </c:pt>
                <c:pt idx="2">
                  <c:v>THH DESCCTVTVA - ABCA</c:v>
                </c:pt>
                <c:pt idx="3">
                  <c:v>THH - TMO Project</c:v>
                </c:pt>
                <c:pt idx="4">
                  <c:v>THH Repairs</c:v>
                </c:pt>
                <c:pt idx="5">
                  <c:v>THH Repairs General Build North - Mears (NEW)</c:v>
                </c:pt>
                <c:pt idx="6">
                  <c:v>THH Repairs General Build South - Mears (NEW)</c:v>
                </c:pt>
                <c:pt idx="7">
                  <c:v>THH Gas - K&amp;T Heating</c:v>
                </c:pt>
                <c:pt idx="8">
                  <c:v>THH Neighbourhood South</c:v>
                </c:pt>
                <c:pt idx="9">
                  <c:v>THH ASB</c:v>
                </c:pt>
                <c:pt idx="10">
                  <c:v>THH Asset Management and Compliance</c:v>
                </c:pt>
                <c:pt idx="11">
                  <c:v>THH Leasehold Services</c:v>
                </c:pt>
                <c:pt idx="12">
                  <c:v>THH Neighbourhood North</c:v>
                </c:pt>
                <c:pt idx="13">
                  <c:v>THH New Build</c:v>
                </c:pt>
                <c:pt idx="14">
                  <c:v>THH Voids</c:v>
                </c:pt>
                <c:pt idx="15">
                  <c:v>THH Capital Delivery</c:v>
                </c:pt>
                <c:pt idx="16">
                  <c:v>THH Mobility Lifts - LES Ltd</c:v>
                </c:pt>
                <c:pt idx="17">
                  <c:v>THH Rent Arrears</c:v>
                </c:pt>
                <c:pt idx="18">
                  <c:v>THH Environmental Services</c:v>
                </c:pt>
                <c:pt idx="19">
                  <c:v>THH Passenger Lifts - PLS Ltd</c:v>
                </c:pt>
              </c:strCache>
            </c:strRef>
          </c:cat>
          <c:val>
            <c:numRef>
              <c:f>Sheet1!$C$92:$C$111</c:f>
              <c:numCache>
                <c:formatCode>General</c:formatCode>
                <c:ptCount val="20"/>
                <c:pt idx="0">
                  <c:v>0</c:v>
                </c:pt>
                <c:pt idx="1">
                  <c:v>2</c:v>
                </c:pt>
                <c:pt idx="2">
                  <c:v>2</c:v>
                </c:pt>
                <c:pt idx="3">
                  <c:v>0</c:v>
                </c:pt>
                <c:pt idx="4">
                  <c:v>3</c:v>
                </c:pt>
                <c:pt idx="5">
                  <c:v>1</c:v>
                </c:pt>
                <c:pt idx="6">
                  <c:v>3</c:v>
                </c:pt>
                <c:pt idx="7">
                  <c:v>1</c:v>
                </c:pt>
                <c:pt idx="8">
                  <c:v>0</c:v>
                </c:pt>
                <c:pt idx="9">
                  <c:v>0</c:v>
                </c:pt>
                <c:pt idx="10">
                  <c:v>1</c:v>
                </c:pt>
                <c:pt idx="11">
                  <c:v>0</c:v>
                </c:pt>
                <c:pt idx="12">
                  <c:v>2</c:v>
                </c:pt>
                <c:pt idx="13">
                  <c:v>0</c:v>
                </c:pt>
                <c:pt idx="14">
                  <c:v>0</c:v>
                </c:pt>
                <c:pt idx="15">
                  <c:v>0</c:v>
                </c:pt>
                <c:pt idx="16">
                  <c:v>0</c:v>
                </c:pt>
                <c:pt idx="17">
                  <c:v>0</c:v>
                </c:pt>
                <c:pt idx="18">
                  <c:v>1</c:v>
                </c:pt>
                <c:pt idx="19">
                  <c:v>1</c:v>
                </c:pt>
              </c:numCache>
            </c:numRef>
          </c:val>
          <c:extLst>
            <c:ext xmlns:c16="http://schemas.microsoft.com/office/drawing/2014/chart" uri="{C3380CC4-5D6E-409C-BE32-E72D297353CC}">
              <c16:uniqueId val="{00000001-4A01-4153-8B4F-0155EBD28D28}"/>
            </c:ext>
          </c:extLst>
        </c:ser>
        <c:dLbls>
          <c:dLblPos val="outEnd"/>
          <c:showLegendKey val="0"/>
          <c:showVal val="1"/>
          <c:showCatName val="0"/>
          <c:showSerName val="0"/>
          <c:showPercent val="0"/>
          <c:showBubbleSize val="0"/>
        </c:dLbls>
        <c:gapWidth val="182"/>
        <c:axId val="328824800"/>
        <c:axId val="328825760"/>
      </c:barChart>
      <c:catAx>
        <c:axId val="328824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28825760"/>
        <c:crosses val="autoZero"/>
        <c:auto val="1"/>
        <c:lblAlgn val="ctr"/>
        <c:lblOffset val="100"/>
        <c:noMultiLvlLbl val="0"/>
      </c:catAx>
      <c:valAx>
        <c:axId val="328825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28824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B_4F7FE615.xml><?xml version="1.0" encoding="utf-8"?>
<p188:cmLst xmlns:a="http://schemas.openxmlformats.org/drawingml/2006/main" xmlns:r="http://schemas.openxmlformats.org/officeDocument/2006/relationships" xmlns:p188="http://schemas.microsoft.com/office/powerpoint/2018/8/main">
  <p188:cm id="{1973E200-1E84-4BB0-B5CD-A2617D482427}" authorId="{2D855C68-88D6-3B23-68D5-7329B6D944FA}" created="2025-03-10T14:47:32.215">
    <pc:sldMkLst xmlns:pc="http://schemas.microsoft.com/office/powerpoint/2013/main/command">
      <pc:docMk/>
      <pc:sldMk cId="1333782037" sldId="299"/>
    </pc:sldMkLst>
    <p188:txBody>
      <a:bodyPr/>
      <a:lstStyle/>
      <a:p>
        <a:r>
          <a:rPr lang="en-GB"/>
          <a:t> Rough sleeping in London (CHAIN reports) - London Datastore. Written Input from Colleagues on Evidence Base</a:t>
        </a:r>
      </a:p>
    </p188:txBody>
  </p188:cm>
</p188:cmLst>
</file>

<file path=ppt/comments/modernComment_143_3A7A3DA2.xml><?xml version="1.0" encoding="utf-8"?>
<p188:cmLst xmlns:a="http://schemas.openxmlformats.org/drawingml/2006/main" xmlns:r="http://schemas.openxmlformats.org/officeDocument/2006/relationships" xmlns:p188="http://schemas.microsoft.com/office/powerpoint/2018/8/main">
  <p188:cm id="{BA937FCA-7A06-4EF2-B609-88B2073B4B92}" authorId="{2D855C68-88D6-3B23-68D5-7329B6D944FA}" created="2025-03-18T14:23:41.045">
    <pc:sldMkLst xmlns:pc="http://schemas.microsoft.com/office/powerpoint/2013/main/command">
      <pc:docMk/>
      <pc:sldMk cId="981089698" sldId="323"/>
    </pc:sldMkLst>
    <p188:txBody>
      <a:bodyPr/>
      <a:lstStyle/>
      <a:p>
        <a:r>
          <a:rPr lang="en-GB"/>
          <a:t>Private Rental Supply in London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AE430-F12E-485F-8C32-A72EC46465CF}" type="datetimeFigureOut">
              <a:rPr lang="en-GB" smtClean="0"/>
              <a:t>27/02/2026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1E295-EF86-4A16-AD6A-F43D93E8FD2C}" type="slidenum">
              <a:rPr lang="en-GB" smtClean="0"/>
              <a:t>‹#›</a:t>
            </a:fld>
            <a:endParaRPr lang="en-GB"/>
          </a:p>
        </p:txBody>
      </p:sp>
    </p:spTree>
    <p:extLst>
      <p:ext uri="{BB962C8B-B14F-4D97-AF65-F5344CB8AC3E}">
        <p14:creationId xmlns:p14="http://schemas.microsoft.com/office/powerpoint/2010/main" val="117739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projections/bulletins/subnationalpopulationprojectionsforengland/2022bas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statistical-data-sets/live-tables-on-dwelling-stock-including-vacan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risis.org.uk/media/utehvxat/homelessness-monitor-england_report-2023_v11.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projections/bulletins/subnationalpopulationprojectionsforengland/2022base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ns.gov.uk/surveys/informationforbusinesses/businesssurveys/annualsurveyofhoursandearningsash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rustforlondon.org.uk/data/boroughs/tower-hamlets-poverty-and-inequality-indicator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ns.gov.uk/surveys/informationforbusinesses/businesssurveys/annualsurveyofhoursandearningsash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rustforlondon.org.uk/data/boroughs/tower-hamlets-poverty-and-inequality-indicator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ns.gov.uk/visualisations/housingpriceslocal/E09000030/#rent_pric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ons.gov.uk/economy/inflationandpriceindices/bulletins/housepriceindex/lates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Bibliography: Census 2021</a:t>
            </a:r>
          </a:p>
          <a:p>
            <a:r>
              <a:rPr lang="en-GB"/>
              <a:t>Subnational population projections for England: 2022-based by ONS </a:t>
            </a:r>
            <a:r>
              <a:rPr lang="en-GB">
                <a:hlinkClick r:id="rId3"/>
              </a:rPr>
              <a:t>Subnational population projections for England - Office for National Statistics</a:t>
            </a:r>
            <a:endParaRPr lang="en-GB"/>
          </a:p>
        </p:txBody>
      </p:sp>
      <p:sp>
        <p:nvSpPr>
          <p:cNvPr id="4" name="Slide Number Placeholder 3"/>
          <p:cNvSpPr>
            <a:spLocks noGrp="1"/>
          </p:cNvSpPr>
          <p:nvPr>
            <p:ph type="sldNum" sz="quarter" idx="5"/>
          </p:nvPr>
        </p:nvSpPr>
        <p:spPr/>
        <p:txBody>
          <a:bodyPr/>
          <a:lstStyle/>
          <a:p>
            <a:fld id="{EBE1E295-EF86-4A16-AD6A-F43D93E8FD2C}" type="slidenum">
              <a:rPr lang="en-GB" smtClean="0"/>
              <a:t>3</a:t>
            </a:fld>
            <a:endParaRPr lang="en-GB"/>
          </a:p>
        </p:txBody>
      </p:sp>
    </p:spTree>
    <p:extLst>
      <p:ext uri="{BB962C8B-B14F-4D97-AF65-F5344CB8AC3E}">
        <p14:creationId xmlns:p14="http://schemas.microsoft.com/office/powerpoint/2010/main" val="65190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aseline="30000" dirty="0">
                <a:effectLst/>
                <a:latin typeface="Aptos" panose="020B0004020202020204" pitchFamily="34" charset="0"/>
                <a:ea typeface="Aptos" panose="020B0004020202020204" pitchFamily="34" charset="0"/>
                <a:cs typeface="Arial" panose="020B0604020202020204" pitchFamily="34" charset="0"/>
              </a:rPr>
              <a:t>MHCLG (2024) Table 615 </a:t>
            </a:r>
            <a:r>
              <a:rPr lang="en-GB" sz="1800" u="sng" baseline="300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
              </a:rPr>
              <a:t>Live tables on dwelling stock (including vacants) - GOV.UK (www.gov.uk)</a:t>
            </a:r>
            <a:endParaRPr lang="en-GB" dirty="0"/>
          </a:p>
        </p:txBody>
      </p:sp>
      <p:sp>
        <p:nvSpPr>
          <p:cNvPr id="4" name="Slide Number Placeholder 3"/>
          <p:cNvSpPr>
            <a:spLocks noGrp="1"/>
          </p:cNvSpPr>
          <p:nvPr>
            <p:ph type="sldNum" sz="quarter" idx="5"/>
          </p:nvPr>
        </p:nvSpPr>
        <p:spPr/>
        <p:txBody>
          <a:bodyPr/>
          <a:lstStyle/>
          <a:p>
            <a:fld id="{EBE1E295-EF86-4A16-AD6A-F43D93E8FD2C}" type="slidenum">
              <a:rPr lang="en-GB" smtClean="0"/>
              <a:t>16</a:t>
            </a:fld>
            <a:endParaRPr lang="en-GB"/>
          </a:p>
        </p:txBody>
      </p:sp>
    </p:spTree>
    <p:extLst>
      <p:ext uri="{BB962C8B-B14F-4D97-AF65-F5344CB8AC3E}">
        <p14:creationId xmlns:p14="http://schemas.microsoft.com/office/powerpoint/2010/main" val="368272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ptos" panose="020B0004020202020204" pitchFamily="34" charset="0"/>
                <a:ea typeface="Aptos" panose="020B0004020202020204" pitchFamily="34" charset="0"/>
                <a:cs typeface="Arial" panose="020B0604020202020204" pitchFamily="34" charset="0"/>
              </a:rPr>
              <a:t>Crisis: The Homelessness Monitor (2023) </a:t>
            </a:r>
            <a:r>
              <a:rPr lang="en-GB" sz="1200" dirty="0">
                <a:solidFill>
                  <a:srgbClr val="074F6A"/>
                </a:solidFill>
                <a:effectLst/>
                <a:latin typeface="Aptos" panose="020B0004020202020204" pitchFamily="34" charset="0"/>
                <a:ea typeface="Aptos" panose="020B0004020202020204" pitchFamily="34" charset="0"/>
                <a:cs typeface="Arial" panose="020B0604020202020204" pitchFamily="34" charset="0"/>
                <a:hlinkClick r:id="rId3"/>
              </a:rPr>
              <a:t>homelessness-monitor-england_report-2023_v11.pdf</a:t>
            </a:r>
            <a:r>
              <a:rPr lang="en-GB" sz="1200" dirty="0">
                <a:solidFill>
                  <a:srgbClr val="074F6A"/>
                </a:solidFill>
                <a:effectLst/>
                <a:latin typeface="Aptos" panose="020B0004020202020204" pitchFamily="34" charset="0"/>
                <a:ea typeface="Aptos" panose="020B0004020202020204" pitchFamily="34" charset="0"/>
                <a:cs typeface="Arial" panose="020B0604020202020204" pitchFamily="34" charset="0"/>
              </a:rPr>
              <a:t>s </a:t>
            </a:r>
            <a:endParaRPr lang="en-GB" dirty="0"/>
          </a:p>
        </p:txBody>
      </p:sp>
      <p:sp>
        <p:nvSpPr>
          <p:cNvPr id="4" name="Slide Number Placeholder 3"/>
          <p:cNvSpPr>
            <a:spLocks noGrp="1"/>
          </p:cNvSpPr>
          <p:nvPr>
            <p:ph type="sldNum" sz="quarter" idx="5"/>
          </p:nvPr>
        </p:nvSpPr>
        <p:spPr/>
        <p:txBody>
          <a:bodyPr/>
          <a:lstStyle/>
          <a:p>
            <a:fld id="{EBE1E295-EF86-4A16-AD6A-F43D93E8FD2C}" type="slidenum">
              <a:rPr lang="en-GB" smtClean="0"/>
              <a:t>17</a:t>
            </a:fld>
            <a:endParaRPr lang="en-GB"/>
          </a:p>
        </p:txBody>
      </p:sp>
    </p:spTree>
    <p:extLst>
      <p:ext uri="{BB962C8B-B14F-4D97-AF65-F5344CB8AC3E}">
        <p14:creationId xmlns:p14="http://schemas.microsoft.com/office/powerpoint/2010/main" val="94462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On a national basis rough sleeping had been decreasing in England since it’s peak in 2017 (4,751 people rough sleeping on a e </a:t>
            </a:r>
            <a:r>
              <a:rPr kumimoji="0" lang="en-GB" sz="2400" b="0" i="0" u="none" strike="noStrike" kern="1200" cap="none" spc="0" normalizeH="0" baseline="0" noProof="0" err="1">
                <a:ln>
                  <a:noFill/>
                </a:ln>
                <a:solidFill>
                  <a:srgbClr val="003366"/>
                </a:solidFill>
                <a:effectLst/>
                <a:uLnTx/>
                <a:uFillTx/>
                <a:latin typeface="Arial" panose="020B0604020202020204" pitchFamily="34" charset="0"/>
                <a:ea typeface="+mn-ea"/>
                <a:cs typeface="Arial" panose="020B0604020202020204" pitchFamily="34" charset="0"/>
              </a:rPr>
              <a:t>e</a:t>
            </a:r>
            <a:r>
              <a:rPr kumimoji="0" lang="en-GB" sz="2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night). This decreased to 2,443 by 2021, but the latest data shows it has increased to 3,898 by Autumn 2023. </a:t>
            </a:r>
          </a:p>
          <a:p>
            <a:endParaRPr lang="en-GB"/>
          </a:p>
        </p:txBody>
      </p:sp>
      <p:sp>
        <p:nvSpPr>
          <p:cNvPr id="4" name="Slide Number Placeholder 3"/>
          <p:cNvSpPr>
            <a:spLocks noGrp="1"/>
          </p:cNvSpPr>
          <p:nvPr>
            <p:ph type="sldNum" sz="quarter" idx="5"/>
          </p:nvPr>
        </p:nvSpPr>
        <p:spPr/>
        <p:txBody>
          <a:bodyPr/>
          <a:lstStyle/>
          <a:p>
            <a:fld id="{EBE1E295-EF86-4A16-AD6A-F43D93E8FD2C}" type="slidenum">
              <a:rPr lang="en-GB" smtClean="0"/>
              <a:t>18</a:t>
            </a:fld>
            <a:endParaRPr lang="en-GB"/>
          </a:p>
        </p:txBody>
      </p:sp>
    </p:spTree>
    <p:extLst>
      <p:ext uri="{BB962C8B-B14F-4D97-AF65-F5344CB8AC3E}">
        <p14:creationId xmlns:p14="http://schemas.microsoft.com/office/powerpoint/2010/main" val="3177725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E1E295-EF86-4A16-AD6A-F43D93E8FD2C}" type="slidenum">
              <a:rPr lang="en-GB" smtClean="0"/>
              <a:t>19</a:t>
            </a:fld>
            <a:endParaRPr lang="en-GB"/>
          </a:p>
        </p:txBody>
      </p:sp>
    </p:spTree>
    <p:extLst>
      <p:ext uri="{BB962C8B-B14F-4D97-AF65-F5344CB8AC3E}">
        <p14:creationId xmlns:p14="http://schemas.microsoft.com/office/powerpoint/2010/main" val="1002372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E1E295-EF86-4A16-AD6A-F43D93E8FD2C}" type="slidenum">
              <a:rPr lang="en-GB" smtClean="0"/>
              <a:t>22</a:t>
            </a:fld>
            <a:endParaRPr lang="en-GB"/>
          </a:p>
        </p:txBody>
      </p:sp>
    </p:spTree>
    <p:extLst>
      <p:ext uri="{BB962C8B-B14F-4D97-AF65-F5344CB8AC3E}">
        <p14:creationId xmlns:p14="http://schemas.microsoft.com/office/powerpoint/2010/main" val="1102624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E1E295-EF86-4A16-AD6A-F43D93E8FD2C}" type="slidenum">
              <a:rPr lang="en-GB" smtClean="0"/>
              <a:t>23</a:t>
            </a:fld>
            <a:endParaRPr lang="en-GB"/>
          </a:p>
        </p:txBody>
      </p:sp>
    </p:spTree>
    <p:extLst>
      <p:ext uri="{BB962C8B-B14F-4D97-AF65-F5344CB8AC3E}">
        <p14:creationId xmlns:p14="http://schemas.microsoft.com/office/powerpoint/2010/main" val="3080952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E1E295-EF86-4A16-AD6A-F43D93E8FD2C}" type="slidenum">
              <a:rPr lang="en-GB" smtClean="0"/>
              <a:t>32</a:t>
            </a:fld>
            <a:endParaRPr lang="en-GB"/>
          </a:p>
        </p:txBody>
      </p:sp>
    </p:spTree>
    <p:extLst>
      <p:ext uri="{BB962C8B-B14F-4D97-AF65-F5344CB8AC3E}">
        <p14:creationId xmlns:p14="http://schemas.microsoft.com/office/powerpoint/2010/main" val="3460139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LBTH Council Housing Annual Report 2023-24, p.5</a:t>
            </a:r>
          </a:p>
        </p:txBody>
      </p:sp>
      <p:sp>
        <p:nvSpPr>
          <p:cNvPr id="4" name="Slide Number Placeholder 3"/>
          <p:cNvSpPr>
            <a:spLocks noGrp="1"/>
          </p:cNvSpPr>
          <p:nvPr>
            <p:ph type="sldNum" sz="quarter" idx="5"/>
          </p:nvPr>
        </p:nvSpPr>
        <p:spPr/>
        <p:txBody>
          <a:bodyPr/>
          <a:lstStyle/>
          <a:p>
            <a:fld id="{EBE1E295-EF86-4A16-AD6A-F43D93E8FD2C}" type="slidenum">
              <a:rPr lang="en-GB" smtClean="0"/>
              <a:t>33</a:t>
            </a:fld>
            <a:endParaRPr lang="en-GB"/>
          </a:p>
        </p:txBody>
      </p:sp>
    </p:spTree>
    <p:extLst>
      <p:ext uri="{BB962C8B-B14F-4D97-AF65-F5344CB8AC3E}">
        <p14:creationId xmlns:p14="http://schemas.microsoft.com/office/powerpoint/2010/main" val="2379750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E1E295-EF86-4A16-AD6A-F43D93E8FD2C}" type="slidenum">
              <a:rPr lang="en-GB" smtClean="0"/>
              <a:t>38</a:t>
            </a:fld>
            <a:endParaRPr lang="en-GB"/>
          </a:p>
        </p:txBody>
      </p:sp>
    </p:spTree>
    <p:extLst>
      <p:ext uri="{BB962C8B-B14F-4D97-AF65-F5344CB8AC3E}">
        <p14:creationId xmlns:p14="http://schemas.microsoft.com/office/powerpoint/2010/main" val="7056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E1E295-EF86-4A16-AD6A-F43D93E8FD2C}" type="slidenum">
              <a:rPr lang="en-GB" smtClean="0"/>
              <a:t>62</a:t>
            </a:fld>
            <a:endParaRPr lang="en-GB"/>
          </a:p>
        </p:txBody>
      </p:sp>
    </p:spTree>
    <p:extLst>
      <p:ext uri="{BB962C8B-B14F-4D97-AF65-F5344CB8AC3E}">
        <p14:creationId xmlns:p14="http://schemas.microsoft.com/office/powerpoint/2010/main" val="34396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B4D4E-2425-5FDF-F268-19B445BBD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865DC-B754-A214-0120-E7DA9793F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9B608-00B1-C562-443B-EC8AD930FEF5}"/>
              </a:ext>
            </a:extLst>
          </p:cNvPr>
          <p:cNvSpPr>
            <a:spLocks noGrp="1"/>
          </p:cNvSpPr>
          <p:nvPr>
            <p:ph type="body" idx="1"/>
          </p:nvPr>
        </p:nvSpPr>
        <p:spPr/>
        <p:txBody>
          <a:bodyPr/>
          <a:lstStyle/>
          <a:p>
            <a:r>
              <a:rPr lang="en-GB"/>
              <a:t>Bibliography: Census 2021</a:t>
            </a:r>
          </a:p>
          <a:p>
            <a:r>
              <a:rPr lang="en-GB"/>
              <a:t>Subnational population projections for England: 2022-based by ONS </a:t>
            </a:r>
            <a:r>
              <a:rPr lang="en-GB">
                <a:hlinkClick r:id="rId3"/>
              </a:rPr>
              <a:t>Subnational population projections for England - Office for National Statistics</a:t>
            </a:r>
            <a:endParaRPr lang="en-GB"/>
          </a:p>
        </p:txBody>
      </p:sp>
      <p:sp>
        <p:nvSpPr>
          <p:cNvPr id="4" name="Slide Number Placeholder 3">
            <a:extLst>
              <a:ext uri="{FF2B5EF4-FFF2-40B4-BE49-F238E27FC236}">
                <a16:creationId xmlns:a16="http://schemas.microsoft.com/office/drawing/2014/main" id="{911924D8-6E9A-8500-653E-1992F899D42F}"/>
              </a:ext>
            </a:extLst>
          </p:cNvPr>
          <p:cNvSpPr>
            <a:spLocks noGrp="1"/>
          </p:cNvSpPr>
          <p:nvPr>
            <p:ph type="sldNum" sz="quarter" idx="5"/>
          </p:nvPr>
        </p:nvSpPr>
        <p:spPr/>
        <p:txBody>
          <a:bodyPr/>
          <a:lstStyle/>
          <a:p>
            <a:fld id="{EBE1E295-EF86-4A16-AD6A-F43D93E8FD2C}" type="slidenum">
              <a:rPr lang="en-GB" smtClean="0"/>
              <a:t>4</a:t>
            </a:fld>
            <a:endParaRPr lang="en-GB"/>
          </a:p>
        </p:txBody>
      </p:sp>
    </p:spTree>
    <p:extLst>
      <p:ext uri="{BB962C8B-B14F-4D97-AF65-F5344CB8AC3E}">
        <p14:creationId xmlns:p14="http://schemas.microsoft.com/office/powerpoint/2010/main" val="2163999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BE7472-C85D-44E8-93D3-6C1494340AD9}" type="slidenum">
              <a:rPr lang="en-GB" smtClean="0"/>
              <a:t>65</a:t>
            </a:fld>
            <a:endParaRPr lang="en-GB"/>
          </a:p>
        </p:txBody>
      </p:sp>
    </p:spTree>
    <p:extLst>
      <p:ext uri="{BB962C8B-B14F-4D97-AF65-F5344CB8AC3E}">
        <p14:creationId xmlns:p14="http://schemas.microsoft.com/office/powerpoint/2010/main" val="246417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Bibliography: Census 2021</a:t>
            </a:r>
          </a:p>
        </p:txBody>
      </p:sp>
      <p:sp>
        <p:nvSpPr>
          <p:cNvPr id="4" name="Slide Number Placeholder 3"/>
          <p:cNvSpPr>
            <a:spLocks noGrp="1"/>
          </p:cNvSpPr>
          <p:nvPr>
            <p:ph type="sldNum" sz="quarter" idx="5"/>
          </p:nvPr>
        </p:nvSpPr>
        <p:spPr/>
        <p:txBody>
          <a:bodyPr/>
          <a:lstStyle/>
          <a:p>
            <a:fld id="{EBE1E295-EF86-4A16-AD6A-F43D93E8FD2C}" type="slidenum">
              <a:rPr lang="en-GB" smtClean="0"/>
              <a:t>5</a:t>
            </a:fld>
            <a:endParaRPr lang="en-GB"/>
          </a:p>
        </p:txBody>
      </p:sp>
    </p:spTree>
    <p:extLst>
      <p:ext uri="{BB962C8B-B14F-4D97-AF65-F5344CB8AC3E}">
        <p14:creationId xmlns:p14="http://schemas.microsoft.com/office/powerpoint/2010/main" val="340377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765DD-748E-BBAA-4AC5-CD1179279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399E6-A088-5476-B420-E961DD55E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E79B7-22BB-D370-4C83-4A8111604A15}"/>
              </a:ext>
            </a:extLst>
          </p:cNvPr>
          <p:cNvSpPr>
            <a:spLocks noGrp="1"/>
          </p:cNvSpPr>
          <p:nvPr>
            <p:ph type="body" idx="1"/>
          </p:nvPr>
        </p:nvSpPr>
        <p:spPr/>
        <p:txBody>
          <a:bodyPr/>
          <a:lstStyle/>
          <a:p>
            <a:r>
              <a:rPr lang="en-GB"/>
              <a:t>Bibliography: Census 2021</a:t>
            </a:r>
          </a:p>
        </p:txBody>
      </p:sp>
      <p:sp>
        <p:nvSpPr>
          <p:cNvPr id="4" name="Slide Number Placeholder 3">
            <a:extLst>
              <a:ext uri="{FF2B5EF4-FFF2-40B4-BE49-F238E27FC236}">
                <a16:creationId xmlns:a16="http://schemas.microsoft.com/office/drawing/2014/main" id="{485AC627-C938-8E15-5391-CB08DAABB542}"/>
              </a:ext>
            </a:extLst>
          </p:cNvPr>
          <p:cNvSpPr>
            <a:spLocks noGrp="1"/>
          </p:cNvSpPr>
          <p:nvPr>
            <p:ph type="sldNum" sz="quarter" idx="5"/>
          </p:nvPr>
        </p:nvSpPr>
        <p:spPr/>
        <p:txBody>
          <a:bodyPr/>
          <a:lstStyle/>
          <a:p>
            <a:fld id="{EBE1E295-EF86-4A16-AD6A-F43D93E8FD2C}" type="slidenum">
              <a:rPr lang="en-GB" smtClean="0"/>
              <a:t>6</a:t>
            </a:fld>
            <a:endParaRPr lang="en-GB"/>
          </a:p>
        </p:txBody>
      </p:sp>
    </p:spTree>
    <p:extLst>
      <p:ext uri="{BB962C8B-B14F-4D97-AF65-F5344CB8AC3E}">
        <p14:creationId xmlns:p14="http://schemas.microsoft.com/office/powerpoint/2010/main" val="315992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Bibliography: Census 2021</a:t>
            </a:r>
          </a:p>
          <a:p>
            <a:r>
              <a:rPr lang="en-GB" sz="1200" kern="100">
                <a:effectLst/>
                <a:latin typeface="Aptos" panose="020B0004020202020204" pitchFamily="34" charset="0"/>
                <a:ea typeface="Aptos" panose="020B0004020202020204" pitchFamily="34" charset="0"/>
                <a:cs typeface="Arial" panose="020B0604020202020204" pitchFamily="34" charset="0"/>
              </a:rPr>
              <a:t>Source: ONS Annual Survey of Hours and Earnings, Resident Analysis and Workplace Analysis, 2023</a:t>
            </a:r>
          </a:p>
          <a:p>
            <a:r>
              <a:rPr lang="en-GB" sz="1800" u="sng">
                <a:solidFill>
                  <a:srgbClr val="467886"/>
                </a:solidFill>
                <a:effectLst/>
                <a:latin typeface="Aptos" panose="020B0004020202020204" pitchFamily="34" charset="0"/>
                <a:ea typeface="Aptos" panose="020B0004020202020204" pitchFamily="34" charset="0"/>
                <a:cs typeface="Arial" panose="020B0604020202020204" pitchFamily="34" charset="0"/>
                <a:hlinkClick r:id="rId3"/>
              </a:rPr>
              <a:t>Annual Survey of Hours and Earnings (ASHE) - Office for National Statistics (ons.gov.uk)</a:t>
            </a:r>
            <a:endParaRPr lang="en-GB" sz="1800" u="sng">
              <a:solidFill>
                <a:srgbClr val="467886"/>
              </a:solidFill>
              <a:effectLst/>
              <a:latin typeface="Aptos" panose="020B0004020202020204" pitchFamily="34" charset="0"/>
              <a:ea typeface="Aptos" panose="020B0004020202020204" pitchFamily="34" charset="0"/>
              <a:cs typeface="Arial" panose="020B0604020202020204" pitchFamily="34" charset="0"/>
            </a:endParaRPr>
          </a:p>
          <a:p>
            <a:endParaRPr lang="en-GB" sz="1800" u="sng">
              <a:solidFill>
                <a:srgbClr val="467886"/>
              </a:solidFill>
              <a:effectLst/>
              <a:latin typeface="Aptos" panose="020B0004020202020204" pitchFamily="34" charset="0"/>
              <a:cs typeface="Arial" panose="020B0604020202020204" pitchFamily="34" charset="0"/>
            </a:endParaRPr>
          </a:p>
          <a:p>
            <a:r>
              <a:rPr lang="en-GB" sz="1800">
                <a:solidFill>
                  <a:srgbClr val="0000FF"/>
                </a:solidFill>
                <a:effectLst/>
                <a:latin typeface="Aptos" panose="020B0004020202020204" pitchFamily="34" charset="0"/>
                <a:ea typeface="Aptos" panose="020B0004020202020204" pitchFamily="34" charset="0"/>
                <a:cs typeface="Arial" panose="020B0604020202020204" pitchFamily="34" charset="0"/>
                <a:hlinkClick r:id="rId4"/>
              </a:rPr>
              <a:t>Poverty &amp; Inequality Data For Tower Hamlets - Trust For London | Trust for London</a:t>
            </a:r>
            <a:endParaRPr lang="en-GB"/>
          </a:p>
        </p:txBody>
      </p:sp>
      <p:sp>
        <p:nvSpPr>
          <p:cNvPr id="4" name="Slide Number Placeholder 3"/>
          <p:cNvSpPr>
            <a:spLocks noGrp="1"/>
          </p:cNvSpPr>
          <p:nvPr>
            <p:ph type="sldNum" sz="quarter" idx="5"/>
          </p:nvPr>
        </p:nvSpPr>
        <p:spPr/>
        <p:txBody>
          <a:bodyPr/>
          <a:lstStyle/>
          <a:p>
            <a:fld id="{EBE1E295-EF86-4A16-AD6A-F43D93E8FD2C}" type="slidenum">
              <a:rPr lang="en-GB" smtClean="0"/>
              <a:t>7</a:t>
            </a:fld>
            <a:endParaRPr lang="en-GB"/>
          </a:p>
        </p:txBody>
      </p:sp>
    </p:spTree>
    <p:extLst>
      <p:ext uri="{BB962C8B-B14F-4D97-AF65-F5344CB8AC3E}">
        <p14:creationId xmlns:p14="http://schemas.microsoft.com/office/powerpoint/2010/main" val="30759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5971F-C879-65E5-378C-7E7B859B2A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1E3D3-7CD3-C4AA-502D-B1765DF5E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FE222-1A5F-89F1-FAED-6C1D903D21AF}"/>
              </a:ext>
            </a:extLst>
          </p:cNvPr>
          <p:cNvSpPr>
            <a:spLocks noGrp="1"/>
          </p:cNvSpPr>
          <p:nvPr>
            <p:ph type="body" idx="1"/>
          </p:nvPr>
        </p:nvSpPr>
        <p:spPr/>
        <p:txBody>
          <a:bodyPr/>
          <a:lstStyle/>
          <a:p>
            <a:r>
              <a:rPr lang="en-GB"/>
              <a:t>Bibliography: Census 2021</a:t>
            </a:r>
          </a:p>
          <a:p>
            <a:r>
              <a:rPr lang="en-GB" sz="1200" kern="100">
                <a:effectLst/>
                <a:latin typeface="Aptos" panose="020B0004020202020204" pitchFamily="34" charset="0"/>
                <a:ea typeface="Aptos" panose="020B0004020202020204" pitchFamily="34" charset="0"/>
                <a:cs typeface="Arial" panose="020B0604020202020204" pitchFamily="34" charset="0"/>
              </a:rPr>
              <a:t>Source: ONS Annual Survey of Hours and Earnings, Resident Analysis and Workplace Analysis, 2023</a:t>
            </a:r>
          </a:p>
          <a:p>
            <a:r>
              <a:rPr lang="en-GB" sz="1800" u="sng">
                <a:solidFill>
                  <a:srgbClr val="467886"/>
                </a:solidFill>
                <a:effectLst/>
                <a:latin typeface="Aptos" panose="020B0004020202020204" pitchFamily="34" charset="0"/>
                <a:ea typeface="Aptos" panose="020B0004020202020204" pitchFamily="34" charset="0"/>
                <a:cs typeface="Arial" panose="020B0604020202020204" pitchFamily="34" charset="0"/>
                <a:hlinkClick r:id="rId3"/>
              </a:rPr>
              <a:t>Annual Survey of Hours and Earnings (ASHE) - Office for National Statistics (ons.gov.uk)</a:t>
            </a:r>
            <a:endParaRPr lang="en-GB" sz="1800" u="sng">
              <a:solidFill>
                <a:srgbClr val="467886"/>
              </a:solidFill>
              <a:effectLst/>
              <a:latin typeface="Aptos" panose="020B0004020202020204" pitchFamily="34" charset="0"/>
              <a:ea typeface="Aptos" panose="020B0004020202020204" pitchFamily="34" charset="0"/>
              <a:cs typeface="Arial" panose="020B0604020202020204" pitchFamily="34" charset="0"/>
            </a:endParaRPr>
          </a:p>
          <a:p>
            <a:endParaRPr lang="en-GB" sz="1800" u="sng">
              <a:solidFill>
                <a:srgbClr val="467886"/>
              </a:solidFill>
              <a:effectLst/>
              <a:latin typeface="Aptos" panose="020B0004020202020204" pitchFamily="34" charset="0"/>
              <a:cs typeface="Arial" panose="020B0604020202020204" pitchFamily="34" charset="0"/>
            </a:endParaRPr>
          </a:p>
          <a:p>
            <a:r>
              <a:rPr lang="en-GB" sz="1800">
                <a:solidFill>
                  <a:srgbClr val="0000FF"/>
                </a:solidFill>
                <a:effectLst/>
                <a:latin typeface="Aptos" panose="020B0004020202020204" pitchFamily="34" charset="0"/>
                <a:ea typeface="Aptos" panose="020B0004020202020204" pitchFamily="34" charset="0"/>
                <a:cs typeface="Arial" panose="020B0604020202020204" pitchFamily="34" charset="0"/>
                <a:hlinkClick r:id="rId4"/>
              </a:rPr>
              <a:t>Poverty &amp; Inequality Data For Tower Hamlets - Trust For London | Trust for London</a:t>
            </a:r>
            <a:endParaRPr lang="en-GB"/>
          </a:p>
        </p:txBody>
      </p:sp>
      <p:sp>
        <p:nvSpPr>
          <p:cNvPr id="4" name="Slide Number Placeholder 3">
            <a:extLst>
              <a:ext uri="{FF2B5EF4-FFF2-40B4-BE49-F238E27FC236}">
                <a16:creationId xmlns:a16="http://schemas.microsoft.com/office/drawing/2014/main" id="{B7185D5B-6E8F-80DE-1C96-FA9060CB974B}"/>
              </a:ext>
            </a:extLst>
          </p:cNvPr>
          <p:cNvSpPr>
            <a:spLocks noGrp="1"/>
          </p:cNvSpPr>
          <p:nvPr>
            <p:ph type="sldNum" sz="quarter" idx="5"/>
          </p:nvPr>
        </p:nvSpPr>
        <p:spPr/>
        <p:txBody>
          <a:bodyPr/>
          <a:lstStyle/>
          <a:p>
            <a:fld id="{EBE1E295-EF86-4A16-AD6A-F43D93E8FD2C}" type="slidenum">
              <a:rPr lang="en-GB" smtClean="0"/>
              <a:t>8</a:t>
            </a:fld>
            <a:endParaRPr lang="en-GB"/>
          </a:p>
        </p:txBody>
      </p:sp>
    </p:spTree>
    <p:extLst>
      <p:ext uri="{BB962C8B-B14F-4D97-AF65-F5344CB8AC3E}">
        <p14:creationId xmlns:p14="http://schemas.microsoft.com/office/powerpoint/2010/main" val="383733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Bibliography: Census 2021</a:t>
            </a:r>
          </a:p>
        </p:txBody>
      </p:sp>
      <p:sp>
        <p:nvSpPr>
          <p:cNvPr id="4" name="Slide Number Placeholder 3"/>
          <p:cNvSpPr>
            <a:spLocks noGrp="1"/>
          </p:cNvSpPr>
          <p:nvPr>
            <p:ph type="sldNum" sz="quarter" idx="5"/>
          </p:nvPr>
        </p:nvSpPr>
        <p:spPr/>
        <p:txBody>
          <a:bodyPr/>
          <a:lstStyle/>
          <a:p>
            <a:fld id="{EBE1E295-EF86-4A16-AD6A-F43D93E8FD2C}" type="slidenum">
              <a:rPr lang="en-GB" smtClean="0"/>
              <a:t>9</a:t>
            </a:fld>
            <a:endParaRPr lang="en-GB"/>
          </a:p>
        </p:txBody>
      </p:sp>
    </p:spTree>
    <p:extLst>
      <p:ext uri="{BB962C8B-B14F-4D97-AF65-F5344CB8AC3E}">
        <p14:creationId xmlns:p14="http://schemas.microsoft.com/office/powerpoint/2010/main" val="36925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Bibliography: Price index private rents from ONS </a:t>
            </a:r>
            <a:r>
              <a:rPr lang="en-GB">
                <a:hlinkClick r:id="rId3"/>
              </a:rPr>
              <a:t>Housing prices in Tower Hamlets</a:t>
            </a:r>
            <a:endParaRPr lang="en-GB"/>
          </a:p>
          <a:p>
            <a:r>
              <a:rPr lang="en-GB" sz="12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UK House Price Index - Office for National Statistics (ons.gov.uk)</a:t>
            </a:r>
            <a:endParaRPr lang="en-GB" sz="1200" kern="1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EBE1E295-EF86-4A16-AD6A-F43D93E8FD2C}" type="slidenum">
              <a:rPr lang="en-GB" smtClean="0"/>
              <a:t>10</a:t>
            </a:fld>
            <a:endParaRPr lang="en-GB"/>
          </a:p>
        </p:txBody>
      </p:sp>
    </p:spTree>
    <p:extLst>
      <p:ext uri="{BB962C8B-B14F-4D97-AF65-F5344CB8AC3E}">
        <p14:creationId xmlns:p14="http://schemas.microsoft.com/office/powerpoint/2010/main" val="121629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Bibliography: Sources?</a:t>
            </a:r>
          </a:p>
        </p:txBody>
      </p:sp>
      <p:sp>
        <p:nvSpPr>
          <p:cNvPr id="4" name="Slide Number Placeholder 3"/>
          <p:cNvSpPr>
            <a:spLocks noGrp="1"/>
          </p:cNvSpPr>
          <p:nvPr>
            <p:ph type="sldNum" sz="quarter" idx="5"/>
          </p:nvPr>
        </p:nvSpPr>
        <p:spPr/>
        <p:txBody>
          <a:bodyPr/>
          <a:lstStyle/>
          <a:p>
            <a:fld id="{EBE1E295-EF86-4A16-AD6A-F43D93E8FD2C}" type="slidenum">
              <a:rPr lang="en-GB" smtClean="0"/>
              <a:t>13</a:t>
            </a:fld>
            <a:endParaRPr lang="en-GB"/>
          </a:p>
        </p:txBody>
      </p:sp>
    </p:spTree>
    <p:extLst>
      <p:ext uri="{BB962C8B-B14F-4D97-AF65-F5344CB8AC3E}">
        <p14:creationId xmlns:p14="http://schemas.microsoft.com/office/powerpoint/2010/main" val="1332135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690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8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598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8323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82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140453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dt="0"/>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trustforlondon.org.uk/data/gentrification-across-lond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microsoft.com/office/2018/10/relationships/comments" Target="../comments/modernComment_12B_4F7FE6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microsoft.com/office/2018/10/relationships/comments" Target="../comments/modernComment_143_3A7A3DA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a:xfrm>
            <a:off x="744279" y="489098"/>
            <a:ext cx="8144540" cy="2264735"/>
          </a:xfrm>
        </p:spPr>
        <p:txBody>
          <a:bodyPr>
            <a:normAutofit/>
          </a:bodyPr>
          <a:lstStyle/>
          <a:p>
            <a:r>
              <a:rPr lang="en-GB" dirty="0">
                <a:latin typeface="Arial"/>
                <a:cs typeface="Arial"/>
              </a:rPr>
              <a:t>Housing Strategy 2026 -2036</a:t>
            </a:r>
          </a:p>
        </p:txBody>
      </p:sp>
      <p:sp>
        <p:nvSpPr>
          <p:cNvPr id="3" name="Subtitle 2">
            <a:extLst>
              <a:ext uri="{FF2B5EF4-FFF2-40B4-BE49-F238E27FC236}">
                <a16:creationId xmlns:a16="http://schemas.microsoft.com/office/drawing/2014/main" id="{C116D53B-FBB0-4102-A292-4C07FA099AD5}"/>
              </a:ext>
            </a:extLst>
          </p:cNvPr>
          <p:cNvSpPr>
            <a:spLocks noGrp="1"/>
          </p:cNvSpPr>
          <p:nvPr>
            <p:ph type="subTitle" idx="1"/>
          </p:nvPr>
        </p:nvSpPr>
        <p:spPr/>
        <p:txBody>
          <a:bodyPr/>
          <a:lstStyle/>
          <a:p>
            <a:r>
              <a:rPr lang="en-GB"/>
              <a:t>Evidence Pack </a:t>
            </a:r>
          </a:p>
        </p:txBody>
      </p:sp>
    </p:spTree>
    <p:extLst>
      <p:ext uri="{BB962C8B-B14F-4D97-AF65-F5344CB8AC3E}">
        <p14:creationId xmlns:p14="http://schemas.microsoft.com/office/powerpoint/2010/main" val="1391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8E84-2501-683B-F1F3-807722BD7BB6}"/>
              </a:ext>
            </a:extLst>
          </p:cNvPr>
          <p:cNvSpPr>
            <a:spLocks noGrp="1"/>
          </p:cNvSpPr>
          <p:nvPr>
            <p:ph type="title"/>
          </p:nvPr>
        </p:nvSpPr>
        <p:spPr>
          <a:xfrm>
            <a:off x="162044" y="203319"/>
            <a:ext cx="10938077" cy="1096671"/>
          </a:xfrm>
        </p:spPr>
        <p:txBody>
          <a:bodyPr>
            <a:normAutofit fontScale="90000"/>
          </a:bodyPr>
          <a:lstStyle/>
          <a:p>
            <a:r>
              <a:rPr lang="en-GB" sz="2700" kern="100">
                <a:latin typeface="Aptos"/>
                <a:ea typeface="Aptos" panose="020B0004020202020204" pitchFamily="34" charset="0"/>
                <a:cs typeface="Arial"/>
              </a:rPr>
              <a:t>8</a:t>
            </a:r>
            <a:r>
              <a:rPr lang="en-GB" sz="2700" b="1" kern="100">
                <a:effectLst/>
                <a:latin typeface="Aptos"/>
                <a:ea typeface="Aptos" panose="020B0004020202020204" pitchFamily="34" charset="0"/>
                <a:cs typeface="Arial"/>
              </a:rPr>
              <a:t>) Continued demand for PRS accommodation in Tower Hamlets outstrips supply, and it remains increasing difficult for residents to source accommodation in this sector which is affordable</a:t>
            </a:r>
            <a:br>
              <a:rPr lang="en-GB" sz="2400" kern="100">
                <a:effectLst/>
                <a:latin typeface="Aptos" panose="020B0004020202020204" pitchFamily="34" charset="0"/>
                <a:ea typeface="Aptos" panose="020B0004020202020204" pitchFamily="34" charset="0"/>
                <a:cs typeface="Arial" panose="020B0604020202020204" pitchFamily="34" charset="0"/>
              </a:rPr>
            </a:br>
            <a:endParaRPr lang="en-GB" sz="2400"/>
          </a:p>
        </p:txBody>
      </p:sp>
      <p:sp>
        <p:nvSpPr>
          <p:cNvPr id="3" name="Content Placeholder 2">
            <a:extLst>
              <a:ext uri="{FF2B5EF4-FFF2-40B4-BE49-F238E27FC236}">
                <a16:creationId xmlns:a16="http://schemas.microsoft.com/office/drawing/2014/main" id="{2EE971E8-DB9A-DCF0-0A94-CB2E34E75B9D}"/>
              </a:ext>
            </a:extLst>
          </p:cNvPr>
          <p:cNvSpPr>
            <a:spLocks noGrp="1"/>
          </p:cNvSpPr>
          <p:nvPr>
            <p:ph idx="1"/>
          </p:nvPr>
        </p:nvSpPr>
        <p:spPr>
          <a:xfrm>
            <a:off x="4847423" y="1299990"/>
            <a:ext cx="7182534" cy="5041361"/>
          </a:xfrm>
        </p:spPr>
        <p:txBody>
          <a:bodyPr vert="horz" lIns="91440" tIns="45720" rIns="91440" bIns="45720" rtlCol="0" anchor="t">
            <a:noAutofit/>
          </a:bodyPr>
          <a:lstStyle/>
          <a:p>
            <a:pPr algn="just">
              <a:lnSpc>
                <a:spcPct val="107000"/>
              </a:lnSpc>
              <a:spcAft>
                <a:spcPts val="800"/>
              </a:spcAft>
            </a:pPr>
            <a:r>
              <a:rPr lang="en-GB" sz="1500" kern="100" dirty="0">
                <a:effectLst/>
                <a:latin typeface="Arial"/>
                <a:ea typeface="Aptos" panose="020B0004020202020204" pitchFamily="34" charset="0"/>
                <a:cs typeface="Arial"/>
              </a:rPr>
              <a:t>Aside from the wider national economic conditions driving the PRS, at a local level this has been driven by economic growth in Canary Wharf and the City of London and a continued boom in overseas investment, which has served to distort the local housing market for residents. </a:t>
            </a:r>
          </a:p>
          <a:p>
            <a:pPr algn="just">
              <a:lnSpc>
                <a:spcPct val="107000"/>
              </a:lnSpc>
              <a:spcAft>
                <a:spcPts val="800"/>
              </a:spcAft>
            </a:pPr>
            <a:r>
              <a:rPr lang="en-GB" sz="1500" kern="100" dirty="0">
                <a:latin typeface="Arial"/>
                <a:ea typeface="Aptos" panose="020B0004020202020204" pitchFamily="34" charset="0"/>
                <a:cs typeface="Arial"/>
              </a:rPr>
              <a:t>Private rents in the borough rose to an average of £2,363 in June 2025 (4.97% above the London average).</a:t>
            </a:r>
            <a:r>
              <a:rPr lang="en-GB" sz="1500" b="1" i="1" kern="100" dirty="0">
                <a:latin typeface="Arial"/>
                <a:ea typeface="Aptos" panose="020B0004020202020204" pitchFamily="34" charset="0"/>
                <a:cs typeface="Arial"/>
              </a:rPr>
              <a:t>Source: Price Index of Private Rents (PIPR) from the Office for National Statistics (July 2025)</a:t>
            </a:r>
          </a:p>
          <a:p>
            <a:pPr algn="just">
              <a:lnSpc>
                <a:spcPct val="107000"/>
              </a:lnSpc>
              <a:spcAft>
                <a:spcPts val="800"/>
              </a:spcAft>
            </a:pPr>
            <a:r>
              <a:rPr lang="en-GB" sz="1500" kern="100" dirty="0">
                <a:effectLst/>
                <a:latin typeface="Arial"/>
                <a:ea typeface="Aptos" panose="020B0004020202020204" pitchFamily="34" charset="0"/>
                <a:cs typeface="Arial"/>
              </a:rPr>
              <a:t>Mortgage interest rates combined with impact of the proposals within the upcoming Renters Rights Bill (estimated 2025, formerly known as ‘Renters Reform Bill’, 2023), including the abolition of Section 21 (no fault evictions) have contributed to landlords removing themselves from the market which in turn is contracting the supply of accommodation within the Private Rent Sector.</a:t>
            </a:r>
          </a:p>
          <a:p>
            <a:pPr algn="just">
              <a:lnSpc>
                <a:spcPct val="107000"/>
              </a:lnSpc>
              <a:spcAft>
                <a:spcPts val="800"/>
              </a:spcAft>
            </a:pPr>
            <a:r>
              <a:rPr lang="en-GB" sz="1500" kern="100" dirty="0">
                <a:effectLst/>
                <a:latin typeface="Arial"/>
                <a:ea typeface="Aptos" panose="020B0004020202020204" pitchFamily="34" charset="0"/>
                <a:cs typeface="Arial"/>
              </a:rPr>
              <a:t>Rising </a:t>
            </a:r>
            <a:r>
              <a:rPr lang="en-GB" sz="1500" kern="100" dirty="0">
                <a:latin typeface="Arial"/>
                <a:ea typeface="Aptos" panose="020B0004020202020204" pitchFamily="34" charset="0"/>
                <a:cs typeface="Arial"/>
              </a:rPr>
              <a:t>PRS rents </a:t>
            </a:r>
            <a:r>
              <a:rPr lang="en-GB" sz="1500" kern="100" dirty="0">
                <a:effectLst/>
                <a:latin typeface="Arial"/>
                <a:ea typeface="Aptos" panose="020B0004020202020204" pitchFamily="34" charset="0"/>
                <a:cs typeface="Arial"/>
              </a:rPr>
              <a:t>as well as mortgage interest rate rises are already increasing the pressures on local authorities’ homelessness services who, (prior to the pandemic), had already been beset by austerity and reductions in public finance. </a:t>
            </a:r>
          </a:p>
        </p:txBody>
      </p:sp>
      <p:pic>
        <p:nvPicPr>
          <p:cNvPr id="6" name="Picture 5">
            <a:extLst>
              <a:ext uri="{FF2B5EF4-FFF2-40B4-BE49-F238E27FC236}">
                <a16:creationId xmlns:a16="http://schemas.microsoft.com/office/drawing/2014/main" id="{DD904B25-6A52-0188-6B04-7EE96D7748C1}"/>
              </a:ext>
            </a:extLst>
          </p:cNvPr>
          <p:cNvPicPr>
            <a:picLocks noChangeAspect="1"/>
          </p:cNvPicPr>
          <p:nvPr/>
        </p:nvPicPr>
        <p:blipFill>
          <a:blip r:embed="rId3"/>
          <a:stretch>
            <a:fillRect/>
          </a:stretch>
        </p:blipFill>
        <p:spPr>
          <a:xfrm>
            <a:off x="605962" y="1099089"/>
            <a:ext cx="3797544" cy="5242262"/>
          </a:xfrm>
          <a:prstGeom prst="rect">
            <a:avLst/>
          </a:prstGeom>
        </p:spPr>
      </p:pic>
    </p:spTree>
    <p:extLst>
      <p:ext uri="{BB962C8B-B14F-4D97-AF65-F5344CB8AC3E}">
        <p14:creationId xmlns:p14="http://schemas.microsoft.com/office/powerpoint/2010/main" val="25658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9F9D-34E1-9813-85B5-64DF0E3D125C}"/>
              </a:ext>
            </a:extLst>
          </p:cNvPr>
          <p:cNvSpPr>
            <a:spLocks noGrp="1"/>
          </p:cNvSpPr>
          <p:nvPr>
            <p:ph type="title"/>
          </p:nvPr>
        </p:nvSpPr>
        <p:spPr>
          <a:xfrm>
            <a:off x="243068" y="0"/>
            <a:ext cx="9990535" cy="1325563"/>
          </a:xfrm>
        </p:spPr>
        <p:txBody>
          <a:bodyPr>
            <a:normAutofit/>
          </a:bodyPr>
          <a:lstStyle/>
          <a:p>
            <a:r>
              <a:rPr lang="en-GB" sz="2400">
                <a:latin typeface="Arial"/>
                <a:cs typeface="Arial"/>
              </a:rPr>
              <a:t>9) Housing Prices in Tower Hamlets are on the rise following 2023 decrease</a:t>
            </a:r>
          </a:p>
        </p:txBody>
      </p:sp>
      <p:sp>
        <p:nvSpPr>
          <p:cNvPr id="3" name="Content Placeholder 2">
            <a:extLst>
              <a:ext uri="{FF2B5EF4-FFF2-40B4-BE49-F238E27FC236}">
                <a16:creationId xmlns:a16="http://schemas.microsoft.com/office/drawing/2014/main" id="{06E89619-A10D-D62A-D47D-1EE653A43CA3}"/>
              </a:ext>
            </a:extLst>
          </p:cNvPr>
          <p:cNvSpPr>
            <a:spLocks noGrp="1"/>
          </p:cNvSpPr>
          <p:nvPr>
            <p:ph idx="1"/>
          </p:nvPr>
        </p:nvSpPr>
        <p:spPr>
          <a:xfrm>
            <a:off x="838200" y="1336458"/>
            <a:ext cx="10917381" cy="4600879"/>
          </a:xfrm>
        </p:spPr>
        <p:txBody>
          <a:bodyPr vert="horz" lIns="91440" tIns="45720" rIns="91440" bIns="45720" rtlCol="0" anchor="t">
            <a:normAutofit fontScale="85000" lnSpcReduction="20000"/>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3366"/>
                </a:solidFill>
                <a:effectLst/>
                <a:uLnTx/>
                <a:uFillTx/>
                <a:latin typeface="Arial"/>
                <a:ea typeface="Aptos" panose="020B0004020202020204" pitchFamily="34" charset="0"/>
                <a:cs typeface="Arial"/>
              </a:rPr>
              <a:t>The housing market saw steady growth in the first half of 2022, until the impact of rising inflation, interest rates and affordability began to have an impact on house price growth.</a:t>
            </a:r>
            <a:endParaRPr lang="en-GB" sz="2000" b="0" i="0" u="none" strike="noStrike" kern="1200" cap="none" spc="0" normalizeH="0" baseline="0" noProof="0" dirty="0">
              <a:ln>
                <a:noFill/>
              </a:ln>
              <a:solidFill>
                <a:srgbClr val="003366"/>
              </a:solidFill>
              <a:effectLst/>
              <a:uLnTx/>
              <a:uFillTx/>
              <a:latin typeface="Arial"/>
              <a:ea typeface="Aptos" panose="020B0004020202020204" pitchFamily="34" charset="0"/>
              <a:cs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b="0" i="0" u="none" strike="noStrike" kern="1200" cap="none" spc="0" normalizeH="0" baseline="0" noProof="0" dirty="0">
              <a:ln>
                <a:noFill/>
              </a:ln>
              <a:solidFill>
                <a:srgbClr val="003366"/>
              </a:solidFill>
              <a:effectLst/>
              <a:uLnTx/>
              <a:uFillTx/>
              <a:latin typeface="Arial"/>
              <a:ea typeface="Aptos" panose="020B0004020202020204" pitchFamily="34" charset="0"/>
            </a:endParaRPr>
          </a:p>
          <a:p>
            <a:pPr marL="285750" indent="-285750" algn="just">
              <a:lnSpc>
                <a:spcPct val="100000"/>
              </a:lnSpc>
              <a:spcBef>
                <a:spcPts val="0"/>
              </a:spcBef>
              <a:defRPr/>
            </a:pPr>
            <a:r>
              <a:rPr kumimoji="0" lang="en-GB" sz="2000" b="0" i="0" u="none" strike="noStrike" kern="1200" cap="none" spc="0" normalizeH="0" baseline="0" noProof="0" dirty="0">
                <a:ln>
                  <a:noFill/>
                </a:ln>
                <a:solidFill>
                  <a:srgbClr val="003366"/>
                </a:solidFill>
                <a:effectLst/>
                <a:uLnTx/>
                <a:uFillTx/>
                <a:latin typeface="Arial"/>
                <a:ea typeface="Aptos" panose="020B0004020202020204" pitchFamily="34" charset="0"/>
                <a:cs typeface="Arial"/>
              </a:rPr>
              <a:t>In the first half of 2023, house prices dropped 4% from the peak of August 2022 , however </a:t>
            </a:r>
            <a:r>
              <a:rPr kumimoji="0" lang="en-GB" sz="2000" b="1" i="0" u="none" strike="noStrike" kern="1200" cap="none" spc="0" normalizeH="0" baseline="0" noProof="0" dirty="0">
                <a:ln>
                  <a:noFill/>
                </a:ln>
                <a:solidFill>
                  <a:srgbClr val="003366"/>
                </a:solidFill>
                <a:effectLst/>
                <a:uLnTx/>
                <a:uFillTx/>
                <a:latin typeface="Arial"/>
                <a:ea typeface="Aptos" panose="020B0004020202020204" pitchFamily="34" charset="0"/>
                <a:cs typeface="Arial"/>
              </a:rPr>
              <a:t>between August 2023 and August 2024 house prices in England increased by 2.3</a:t>
            </a:r>
            <a:r>
              <a:rPr lang="en-GB" sz="2000" b="1" dirty="0">
                <a:latin typeface="Arial"/>
                <a:ea typeface="Aptos" panose="020B0004020202020204" pitchFamily="34" charset="0"/>
                <a:cs typeface="Arial"/>
              </a:rPr>
              <a:t>%.</a:t>
            </a:r>
            <a:r>
              <a:rPr lang="en-GB" sz="2000" dirty="0">
                <a:latin typeface="Arial"/>
                <a:ea typeface="Aptos" panose="020B0004020202020204" pitchFamily="34" charset="0"/>
                <a:cs typeface="Arial"/>
              </a:rPr>
              <a:t>The average house price in Tower Hamlets was</a:t>
            </a:r>
            <a:r>
              <a:rPr lang="en-GB" sz="2000" b="1" dirty="0">
                <a:latin typeface="Arial"/>
                <a:ea typeface="Aptos" panose="020B0004020202020204" pitchFamily="34" charset="0"/>
                <a:cs typeface="Arial"/>
              </a:rPr>
              <a:t> £503,000 in January 2025 (provisional), up slightly 1.7% from January 2024. </a:t>
            </a:r>
            <a:r>
              <a:rPr lang="en-GB" sz="2000" dirty="0">
                <a:latin typeface="Arial"/>
                <a:ea typeface="Aptos" panose="020B0004020202020204" pitchFamily="34" charset="0"/>
                <a:cs typeface="Arial"/>
              </a:rPr>
              <a:t>This was lower than the rise in London (2.3%) over the same period. </a:t>
            </a:r>
            <a:r>
              <a:rPr lang="en-GB" sz="2000" b="1" i="1" dirty="0">
                <a:latin typeface="Arial"/>
                <a:ea typeface="Aptos" panose="020B0004020202020204" pitchFamily="34" charset="0"/>
                <a:cs typeface="Arial"/>
              </a:rPr>
              <a:t>Source: ONS- UK House Price Index</a:t>
            </a:r>
            <a:endParaRPr lang="en-GB" sz="2000" b="1" i="1" u="none" strike="noStrike" kern="1200" cap="none" spc="0" normalizeH="0" baseline="0" noProof="0" dirty="0">
              <a:ln>
                <a:noFill/>
              </a:ln>
              <a:solidFill>
                <a:srgbClr val="003366"/>
              </a:solidFill>
              <a:effectLst/>
              <a:uLnTx/>
              <a:uFillTx/>
              <a:latin typeface="Arial"/>
              <a:ea typeface="Aptos" panose="020B0004020202020204" pitchFamily="34" charset="0"/>
              <a:cs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b="1" i="0" u="none" strike="noStrike" kern="1200" cap="none" spc="0" normalizeH="0" baseline="0" noProof="0" dirty="0">
              <a:ln>
                <a:noFill/>
              </a:ln>
              <a:solidFill>
                <a:srgbClr val="003366"/>
              </a:solidFill>
              <a:effectLst/>
              <a:uLnTx/>
              <a:uFillTx/>
              <a:latin typeface="Arial"/>
              <a:ea typeface="Aptos" panose="020B0004020202020204" pitchFamily="34" charset="0"/>
            </a:endParaRPr>
          </a:p>
          <a:p>
            <a:pPr marL="285750" indent="-285750" algn="just">
              <a:lnSpc>
                <a:spcPct val="100000"/>
              </a:lnSpc>
              <a:spcBef>
                <a:spcPts val="0"/>
              </a:spcBef>
              <a:defRPr/>
            </a:pPr>
            <a:r>
              <a:rPr lang="en-GB" sz="2000" kern="100" dirty="0">
                <a:effectLst/>
                <a:latin typeface="Arial"/>
                <a:ea typeface="Aptos" panose="020B0004020202020204" pitchFamily="34" charset="0"/>
                <a:cs typeface="Arial"/>
              </a:rPr>
              <a:t>The average price paid by first-time buyers was </a:t>
            </a:r>
            <a:r>
              <a:rPr lang="en-GB" sz="2000" b="1" kern="100" dirty="0">
                <a:effectLst/>
                <a:latin typeface="Arial"/>
                <a:ea typeface="Aptos" panose="020B0004020202020204" pitchFamily="34" charset="0"/>
                <a:cs typeface="Arial"/>
              </a:rPr>
              <a:t>£</a:t>
            </a:r>
            <a:r>
              <a:rPr lang="en-GB" sz="2000" b="1" kern="100" dirty="0">
                <a:latin typeface="Arial"/>
                <a:ea typeface="Aptos" panose="020B0004020202020204" pitchFamily="34" charset="0"/>
                <a:cs typeface="Arial"/>
              </a:rPr>
              <a:t>483,000</a:t>
            </a:r>
            <a:r>
              <a:rPr lang="en-GB" sz="2000" b="1" kern="100" dirty="0">
                <a:effectLst/>
                <a:latin typeface="Arial"/>
                <a:ea typeface="Aptos" panose="020B0004020202020204" pitchFamily="34" charset="0"/>
                <a:cs typeface="Arial"/>
              </a:rPr>
              <a:t> </a:t>
            </a:r>
            <a:r>
              <a:rPr lang="en-GB" sz="2000" kern="100" dirty="0">
                <a:effectLst/>
                <a:latin typeface="Arial"/>
                <a:ea typeface="Aptos" panose="020B0004020202020204" pitchFamily="34" charset="0"/>
                <a:cs typeface="Arial"/>
              </a:rPr>
              <a:t>in </a:t>
            </a:r>
            <a:r>
              <a:rPr lang="en-GB" sz="2000" kern="100" dirty="0">
                <a:latin typeface="Arial"/>
                <a:ea typeface="Aptos" panose="020B0004020202020204" pitchFamily="34" charset="0"/>
                <a:cs typeface="Arial"/>
              </a:rPr>
              <a:t>January 2025</a:t>
            </a:r>
            <a:r>
              <a:rPr lang="en-GB" sz="2000" kern="100" dirty="0">
                <a:effectLst/>
                <a:latin typeface="Arial"/>
                <a:ea typeface="Aptos" panose="020B0004020202020204" pitchFamily="34" charset="0"/>
                <a:cs typeface="Arial"/>
              </a:rPr>
              <a:t> (provisional). This </a:t>
            </a:r>
            <a:r>
              <a:rPr lang="en-GB" sz="2000" kern="100" dirty="0">
                <a:latin typeface="Arial"/>
                <a:ea typeface="Aptos" panose="020B0004020202020204" pitchFamily="34" charset="0"/>
                <a:cs typeface="Arial"/>
              </a:rPr>
              <a:t>was up slightly (1.7%) from January 2024, but</a:t>
            </a:r>
            <a:r>
              <a:rPr lang="en-GB" sz="2000" kern="100" dirty="0">
                <a:effectLst/>
                <a:latin typeface="Arial"/>
                <a:ea typeface="Aptos" panose="020B0004020202020204" pitchFamily="34" charset="0"/>
                <a:cs typeface="Arial"/>
              </a:rPr>
              <a:t> </a:t>
            </a:r>
            <a:r>
              <a:rPr lang="en-GB" sz="2000" kern="100" dirty="0">
                <a:latin typeface="Arial"/>
                <a:ea typeface="Aptos" panose="020B0004020202020204" pitchFamily="34" charset="0"/>
                <a:cs typeface="Arial"/>
              </a:rPr>
              <a:t>lower than the rise in London (2.3%) over the same period. </a:t>
            </a:r>
            <a:r>
              <a:rPr lang="en-GB" sz="2000" b="1" i="1" kern="100" dirty="0">
                <a:latin typeface="Arial"/>
                <a:ea typeface="Aptos" panose="020B0004020202020204" pitchFamily="34" charset="0"/>
                <a:cs typeface="Arial"/>
              </a:rPr>
              <a:t>Source: ONS- House prices in Tower Hamlets.</a:t>
            </a:r>
          </a:p>
          <a:p>
            <a:pPr marL="285750" indent="-285750" algn="just">
              <a:lnSpc>
                <a:spcPct val="100000"/>
              </a:lnSpc>
              <a:spcBef>
                <a:spcPts val="0"/>
              </a:spcBef>
              <a:defRPr/>
            </a:pPr>
            <a:endParaRPr lang="en-GB" sz="2000" b="1" i="0" u="none" strike="noStrike" kern="100" cap="none" spc="0" normalizeH="0" baseline="0" noProof="0" dirty="0">
              <a:ln>
                <a:noFill/>
              </a:ln>
              <a:solidFill>
                <a:srgbClr val="003366"/>
              </a:solidFill>
              <a:effectLst/>
              <a:uLnTx/>
              <a:uFillTx/>
              <a:latin typeface="Arial"/>
              <a:ea typeface="Aptos" panose="020B0004020202020204" pitchFamily="34" charset="0"/>
              <a:cs typeface="Arial"/>
            </a:endParaRPr>
          </a:p>
          <a:p>
            <a:pPr algn="just">
              <a:lnSpc>
                <a:spcPct val="107000"/>
              </a:lnSpc>
              <a:spcAft>
                <a:spcPts val="800"/>
              </a:spcAft>
            </a:pPr>
            <a:r>
              <a:rPr lang="en-GB" sz="2000" kern="100" dirty="0">
                <a:effectLst/>
                <a:latin typeface="Arial"/>
                <a:ea typeface="Aptos" panose="020B0004020202020204" pitchFamily="34" charset="0"/>
                <a:cs typeface="Arial"/>
              </a:rPr>
              <a:t>Only a small fraction of the population, those who earn incomes way above the national or London averages, can afford to own or privately rent a property. The continued downward pressure on real incomes as the price of food and fuel has risen, combined with welfare reforms, the benefit cap in particular, has also placed further pressure on existing households – larger families or those on very low incomes may not be able to afford to live in Tower Hamlets anymore or may choose to live in overcrowded accommodation. These twin factors could change the demographics of the borough.</a:t>
            </a:r>
          </a:p>
          <a:p>
            <a:endParaRPr lang="en-GB" dirty="0"/>
          </a:p>
        </p:txBody>
      </p:sp>
    </p:spTree>
    <p:extLst>
      <p:ext uri="{BB962C8B-B14F-4D97-AF65-F5344CB8AC3E}">
        <p14:creationId xmlns:p14="http://schemas.microsoft.com/office/powerpoint/2010/main" val="380734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a:xfrm>
            <a:off x="734029" y="3429000"/>
            <a:ext cx="7186126" cy="708889"/>
          </a:xfrm>
        </p:spPr>
        <p:txBody>
          <a:bodyPr>
            <a:normAutofit fontScale="90000"/>
          </a:bodyPr>
          <a:lstStyle/>
          <a:p>
            <a:r>
              <a:rPr lang="en-GB"/>
              <a:t>Social Housing Supply and the council’s Housing Management Service</a:t>
            </a:r>
          </a:p>
        </p:txBody>
      </p:sp>
    </p:spTree>
    <p:extLst>
      <p:ext uri="{BB962C8B-B14F-4D97-AF65-F5344CB8AC3E}">
        <p14:creationId xmlns:p14="http://schemas.microsoft.com/office/powerpoint/2010/main" val="99992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602D-6A1A-7A90-4F5C-97CFCA3986F2}"/>
              </a:ext>
            </a:extLst>
          </p:cNvPr>
          <p:cNvSpPr>
            <a:spLocks noGrp="1"/>
          </p:cNvSpPr>
          <p:nvPr>
            <p:ph type="title"/>
          </p:nvPr>
        </p:nvSpPr>
        <p:spPr>
          <a:xfrm>
            <a:off x="143786" y="303162"/>
            <a:ext cx="10478108" cy="1325563"/>
          </a:xfrm>
        </p:spPr>
        <p:txBody>
          <a:bodyPr>
            <a:normAutofit fontScale="90000"/>
          </a:bodyPr>
          <a:lstStyle/>
          <a:p>
            <a:r>
              <a:rPr lang="en-GB" sz="2800" dirty="0">
                <a:latin typeface="Arial"/>
                <a:cs typeface="Arial"/>
              </a:rPr>
              <a:t>11</a:t>
            </a:r>
            <a:r>
              <a:rPr lang="en-GB" sz="2700" dirty="0">
                <a:latin typeface="Arial"/>
                <a:cs typeface="Arial"/>
              </a:rPr>
              <a:t>) </a:t>
            </a:r>
            <a:r>
              <a:rPr lang="en-GB" sz="2700" dirty="0">
                <a:effectLst/>
                <a:latin typeface="Aptos"/>
                <a:ea typeface="Aptos" panose="020B0004020202020204" pitchFamily="34" charset="0"/>
                <a:cs typeface="Arial"/>
              </a:rPr>
              <a:t>Common Housing </a:t>
            </a:r>
            <a:r>
              <a:rPr lang="en-GB" sz="2700" dirty="0">
                <a:latin typeface="Aptos"/>
                <a:ea typeface="Aptos" panose="020B0004020202020204" pitchFamily="34" charset="0"/>
                <a:cs typeface="Arial"/>
              </a:rPr>
              <a:t>R</a:t>
            </a:r>
            <a:r>
              <a:rPr lang="en-GB" sz="2700" dirty="0">
                <a:effectLst/>
                <a:latin typeface="Aptos"/>
                <a:ea typeface="Aptos" panose="020B0004020202020204" pitchFamily="34" charset="0"/>
                <a:cs typeface="Arial"/>
              </a:rPr>
              <a:t>egister: number of applicants has risen from 18,808 in 2018 to 2</a:t>
            </a:r>
            <a:r>
              <a:rPr lang="en-GB" sz="2700" dirty="0">
                <a:latin typeface="Aptos"/>
                <a:ea typeface="Aptos" panose="020B0004020202020204" pitchFamily="34" charset="0"/>
                <a:cs typeface="Arial"/>
              </a:rPr>
              <a:t>9,109</a:t>
            </a:r>
            <a:r>
              <a:rPr lang="en-GB" sz="2700" dirty="0">
                <a:effectLst/>
                <a:latin typeface="Aptos"/>
                <a:ea typeface="Aptos" panose="020B0004020202020204" pitchFamily="34" charset="0"/>
                <a:cs typeface="Arial"/>
              </a:rPr>
              <a:t> in May 2025</a:t>
            </a:r>
            <a:br>
              <a:rPr lang="en-GB" sz="4400" dirty="0">
                <a:effectLst/>
                <a:latin typeface="Aptos" panose="020B0004020202020204" pitchFamily="34" charset="0"/>
                <a:ea typeface="Aptos" panose="020B00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0C5027DF-063C-203D-01D8-1A9DEA46D539}"/>
              </a:ext>
            </a:extLst>
          </p:cNvPr>
          <p:cNvSpPr>
            <a:spLocks noGrp="1"/>
          </p:cNvSpPr>
          <p:nvPr>
            <p:ph idx="1"/>
          </p:nvPr>
        </p:nvSpPr>
        <p:spPr>
          <a:xfrm>
            <a:off x="143786" y="1151807"/>
            <a:ext cx="6190048" cy="4976851"/>
          </a:xfrm>
        </p:spPr>
        <p:txBody>
          <a:bodyPr vert="horz" lIns="91440" tIns="45720" rIns="91440" bIns="45720" rtlCol="0" anchor="t">
            <a:noAutofit/>
          </a:bodyPr>
          <a:lstStyle/>
          <a:p>
            <a:pPr algn="just"/>
            <a:r>
              <a:rPr lang="en-GB" sz="1800" dirty="0">
                <a:effectLst/>
                <a:latin typeface="Arial"/>
                <a:ea typeface="Aptos" panose="020B0004020202020204" pitchFamily="34" charset="0"/>
                <a:cs typeface="Arial"/>
              </a:rPr>
              <a:t>While we continue to build new council homes alongside RPs and developers to increase the supply of social and affordable homes, the Right to Buy Scheme remains in place which reduces the supply of </a:t>
            </a:r>
            <a:r>
              <a:rPr lang="en-GB" sz="1800" dirty="0">
                <a:latin typeface="Arial"/>
                <a:ea typeface="Aptos" panose="020B0004020202020204" pitchFamily="34" charset="0"/>
                <a:cs typeface="Arial"/>
              </a:rPr>
              <a:t>c</a:t>
            </a:r>
            <a:r>
              <a:rPr lang="en-GB" sz="1800" dirty="0">
                <a:effectLst/>
                <a:latin typeface="Arial"/>
                <a:ea typeface="Aptos" panose="020B0004020202020204" pitchFamily="34" charset="0"/>
                <a:cs typeface="Arial"/>
              </a:rPr>
              <a:t>ouncil stock in the borough.</a:t>
            </a:r>
            <a:endParaRPr lang="en-US" sz="1800" dirty="0"/>
          </a:p>
          <a:p>
            <a:pPr algn="just"/>
            <a:r>
              <a:rPr lang="en-GB" sz="1800" b="1" dirty="0">
                <a:latin typeface="Arial"/>
                <a:ea typeface="Aptos" panose="020B0004020202020204" pitchFamily="34" charset="0"/>
                <a:cs typeface="Arial"/>
              </a:rPr>
              <a:t>1</a:t>
            </a:r>
            <a:r>
              <a:rPr lang="en-GB" sz="1800" b="1" dirty="0">
                <a:effectLst/>
                <a:latin typeface="Arial"/>
                <a:ea typeface="Aptos" panose="020B0004020202020204" pitchFamily="34" charset="0"/>
                <a:cs typeface="Arial"/>
              </a:rPr>
              <a:t> November 2023</a:t>
            </a:r>
            <a:r>
              <a:rPr lang="en-GB" sz="1800" dirty="0">
                <a:latin typeface="Arial"/>
                <a:ea typeface="Aptos" panose="020B0004020202020204" pitchFamily="34" charset="0"/>
                <a:cs typeface="Arial"/>
              </a:rPr>
              <a:t>: </a:t>
            </a:r>
            <a:r>
              <a:rPr lang="en-GB" sz="1800" dirty="0">
                <a:effectLst/>
                <a:latin typeface="Arial"/>
                <a:ea typeface="Aptos" panose="020B0004020202020204" pitchFamily="34" charset="0"/>
                <a:cs typeface="Arial"/>
              </a:rPr>
              <a:t>Housing Management Services (previously provided by Tower Hamlets Homes - THH) came back in-house. Repairs, maintenance, improvements, caretaking, gardening, rent</a:t>
            </a:r>
            <a:r>
              <a:rPr lang="en-GB" sz="1800" dirty="0">
                <a:latin typeface="Arial"/>
                <a:ea typeface="Aptos" panose="020B0004020202020204" pitchFamily="34" charset="0"/>
                <a:cs typeface="Arial"/>
              </a:rPr>
              <a:t> and </a:t>
            </a:r>
            <a:r>
              <a:rPr lang="en-GB" sz="1800" dirty="0">
                <a:effectLst/>
                <a:latin typeface="Arial"/>
                <a:ea typeface="Aptos" panose="020B0004020202020204" pitchFamily="34" charset="0"/>
                <a:cs typeface="Arial"/>
              </a:rPr>
              <a:t>service charge collection</a:t>
            </a:r>
            <a:r>
              <a:rPr lang="en-GB" sz="1800" dirty="0">
                <a:latin typeface="Arial"/>
                <a:ea typeface="Aptos" panose="020B0004020202020204" pitchFamily="34" charset="0"/>
                <a:cs typeface="Arial"/>
              </a:rPr>
              <a:t> for these homes are now delivered by the Council.</a:t>
            </a:r>
            <a:endParaRPr lang="en-GB" sz="1800" dirty="0">
              <a:effectLst/>
              <a:latin typeface="Arial"/>
              <a:ea typeface="Aptos" panose="020B0004020202020204" pitchFamily="34" charset="0"/>
              <a:cs typeface="Arial"/>
            </a:endParaRPr>
          </a:p>
          <a:p>
            <a:pPr algn="just"/>
            <a:r>
              <a:rPr lang="en-GB" sz="1800" dirty="0">
                <a:latin typeface="Arial"/>
                <a:ea typeface="Aptos" panose="020B0004020202020204" pitchFamily="34" charset="0"/>
                <a:cs typeface="Arial"/>
              </a:rPr>
              <a:t>Out of a total of 21,833 homes in the Council’s property portfolio</a:t>
            </a:r>
            <a:r>
              <a:rPr kumimoji="0" lang="en-GB" sz="1800" b="0" i="0" u="none" strike="noStrike" kern="1200" cap="none" spc="0" normalizeH="0" baseline="0" noProof="0" dirty="0">
                <a:ln>
                  <a:noFill/>
                </a:ln>
                <a:solidFill>
                  <a:srgbClr val="003366"/>
                </a:solidFill>
                <a:effectLst/>
                <a:uLnTx/>
                <a:uFillTx/>
                <a:latin typeface="Arial"/>
                <a:ea typeface="Aptos" panose="020B0004020202020204" pitchFamily="34" charset="0"/>
                <a:cs typeface="Arial"/>
              </a:rPr>
              <a:t>, all are directly managed except for 737 homes with shared management arrangements alongside tenant management organisations (TMOs) and 51 homes in leasehold enfranchisement blocks. </a:t>
            </a:r>
            <a:endParaRPr lang="en-GB" sz="1800" b="0" i="0" u="none" strike="noStrike" kern="1200" cap="none" spc="0" normalizeH="0" baseline="0" noProof="0" dirty="0">
              <a:ln>
                <a:noFill/>
              </a:ln>
              <a:solidFill>
                <a:srgbClr val="003366"/>
              </a:solidFill>
              <a:effectLst/>
              <a:uLnTx/>
              <a:uFillTx/>
              <a:latin typeface="Arial"/>
              <a:ea typeface="Aptos" panose="020B0004020202020204" pitchFamily="34" charset="0"/>
              <a:cs typeface="Arial"/>
            </a:endParaRPr>
          </a:p>
          <a:p>
            <a:pPr algn="just"/>
            <a:r>
              <a:rPr kumimoji="0" lang="en-GB" sz="1800" b="1" i="0" u="none" strike="noStrike" kern="1200" cap="none" spc="0" normalizeH="0" baseline="0" noProof="0" dirty="0">
                <a:ln>
                  <a:noFill/>
                </a:ln>
                <a:solidFill>
                  <a:srgbClr val="003366"/>
                </a:solidFill>
                <a:effectLst/>
                <a:uLnTx/>
                <a:uFillTx/>
                <a:latin typeface="Arial"/>
                <a:ea typeface="Aptos" panose="020B0004020202020204" pitchFamily="34" charset="0"/>
                <a:cs typeface="Arial"/>
              </a:rPr>
              <a:t>2,646</a:t>
            </a:r>
            <a:r>
              <a:rPr kumimoji="0" lang="en-GB" sz="1800" b="0" i="0" u="none" strike="noStrike" kern="1200" cap="none" spc="0" normalizeH="0" baseline="0" noProof="0" dirty="0">
                <a:ln>
                  <a:noFill/>
                </a:ln>
                <a:solidFill>
                  <a:srgbClr val="003366"/>
                </a:solidFill>
                <a:effectLst/>
                <a:uLnTx/>
                <a:uFillTx/>
                <a:latin typeface="Arial"/>
                <a:ea typeface="Aptos" panose="020B0004020202020204" pitchFamily="34" charset="0"/>
                <a:cs typeface="Arial"/>
              </a:rPr>
              <a:t> Council’s homes </a:t>
            </a:r>
            <a:r>
              <a:rPr kumimoji="0" lang="en-GB" sz="1800" b="1" i="0" u="none" strike="noStrike" kern="1200" cap="none" spc="0" normalizeH="0" baseline="0" noProof="0" dirty="0">
                <a:ln>
                  <a:noFill/>
                </a:ln>
                <a:solidFill>
                  <a:srgbClr val="003366"/>
                </a:solidFill>
                <a:effectLst/>
                <a:uLnTx/>
                <a:uFillTx/>
                <a:latin typeface="Arial"/>
                <a:ea typeface="Aptos" panose="020B0004020202020204" pitchFamily="34" charset="0"/>
                <a:cs typeface="Arial"/>
              </a:rPr>
              <a:t>situated within conservation areas, 748 homes with listed building status</a:t>
            </a:r>
            <a:endParaRPr lang="en-GB" sz="1800" b="1" i="0" u="none" strike="noStrike" kern="1200" cap="none" spc="0" normalizeH="0" baseline="0" noProof="0" dirty="0">
              <a:ln>
                <a:noFill/>
              </a:ln>
              <a:solidFill>
                <a:srgbClr val="003366"/>
              </a:solidFill>
              <a:effectLst/>
              <a:uLnTx/>
              <a:uFillTx/>
              <a:latin typeface="Arial"/>
              <a:ea typeface="Aptos" panose="020B0004020202020204" pitchFamily="34" charset="0"/>
              <a:cs typeface="Arial"/>
            </a:endParaRPr>
          </a:p>
          <a:p>
            <a:endParaRPr kumimoji="0" lang="en-GB" sz="4000" b="0" i="0" u="none" strike="noStrike" kern="1200" cap="none" spc="0" normalizeH="0" baseline="0" noProof="0" dirty="0">
              <a:ln>
                <a:noFill/>
              </a:ln>
              <a:solidFill>
                <a:srgbClr val="003366"/>
              </a:solidFill>
              <a:effectLst/>
              <a:uLnTx/>
              <a:uFillTx/>
              <a:latin typeface="Aptos" panose="020B0004020202020204" pitchFamily="34" charset="0"/>
              <a:ea typeface="Aptos" panose="020B0004020202020204" pitchFamily="34" charset="0"/>
              <a:cs typeface="Arial" panose="020B0604020202020204" pitchFamily="34" charset="0"/>
            </a:endParaRPr>
          </a:p>
          <a:p>
            <a:endParaRPr lang="en-GB" sz="24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GB" sz="2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graphicFrame>
        <p:nvGraphicFramePr>
          <p:cNvPr id="12" name="Table 11">
            <a:extLst>
              <a:ext uri="{FF2B5EF4-FFF2-40B4-BE49-F238E27FC236}">
                <a16:creationId xmlns:a16="http://schemas.microsoft.com/office/drawing/2014/main" id="{683058B5-B0A2-3078-A5B0-590945B3673A}"/>
              </a:ext>
            </a:extLst>
          </p:cNvPr>
          <p:cNvGraphicFramePr>
            <a:graphicFrameLocks noGrp="1"/>
          </p:cNvGraphicFramePr>
          <p:nvPr>
            <p:extLst>
              <p:ext uri="{D42A27DB-BD31-4B8C-83A1-F6EECF244321}">
                <p14:modId xmlns:p14="http://schemas.microsoft.com/office/powerpoint/2010/main" val="2184031811"/>
              </p:ext>
            </p:extLst>
          </p:nvPr>
        </p:nvGraphicFramePr>
        <p:xfrm>
          <a:off x="7283303" y="1073888"/>
          <a:ext cx="3630742" cy="2468880"/>
        </p:xfrm>
        <a:graphic>
          <a:graphicData uri="http://schemas.openxmlformats.org/drawingml/2006/table">
            <a:tbl>
              <a:tblPr firstRow="1" bandRow="1">
                <a:tableStyleId>{5C22544A-7EE6-4342-B048-85BDC9FD1C3A}</a:tableStyleId>
              </a:tblPr>
              <a:tblGrid>
                <a:gridCol w="2557625">
                  <a:extLst>
                    <a:ext uri="{9D8B030D-6E8A-4147-A177-3AD203B41FA5}">
                      <a16:colId xmlns:a16="http://schemas.microsoft.com/office/drawing/2014/main" val="1166674818"/>
                    </a:ext>
                  </a:extLst>
                </a:gridCol>
                <a:gridCol w="1073117">
                  <a:extLst>
                    <a:ext uri="{9D8B030D-6E8A-4147-A177-3AD203B41FA5}">
                      <a16:colId xmlns:a16="http://schemas.microsoft.com/office/drawing/2014/main" val="1371586657"/>
                    </a:ext>
                  </a:extLst>
                </a:gridCol>
              </a:tblGrid>
              <a:tr h="324193">
                <a:tc gridSpan="2">
                  <a:txBody>
                    <a:bodyPr/>
                    <a:lstStyle/>
                    <a:p>
                      <a:pPr algn="ctr"/>
                      <a:r>
                        <a:rPr lang="en-GB" dirty="0"/>
                        <a:t>Council Property Portfolio</a:t>
                      </a:r>
                    </a:p>
                  </a:txBody>
                  <a:tcPr/>
                </a:tc>
                <a:tc hMerge="1">
                  <a:txBody>
                    <a:bodyPr/>
                    <a:lstStyle/>
                    <a:p>
                      <a:endParaRPr lang="en-GB"/>
                    </a:p>
                  </a:txBody>
                  <a:tcPr/>
                </a:tc>
                <a:extLst>
                  <a:ext uri="{0D108BD9-81ED-4DB2-BD59-A6C34878D82A}">
                    <a16:rowId xmlns:a16="http://schemas.microsoft.com/office/drawing/2014/main" val="1643702782"/>
                  </a:ext>
                </a:extLst>
              </a:tr>
              <a:tr h="324193">
                <a:tc>
                  <a:txBody>
                    <a:bodyPr/>
                    <a:lstStyle/>
                    <a:p>
                      <a:pPr algn="ctr"/>
                      <a:r>
                        <a:rPr lang="en-GB" dirty="0"/>
                        <a:t>Leasehold</a:t>
                      </a:r>
                    </a:p>
                  </a:txBody>
                  <a:tcPr/>
                </a:tc>
                <a:tc>
                  <a:txBody>
                    <a:bodyPr/>
                    <a:lstStyle/>
                    <a:p>
                      <a:pPr algn="ctr"/>
                      <a:r>
                        <a:rPr lang="en-GB"/>
                        <a:t>9,964</a:t>
                      </a:r>
                    </a:p>
                  </a:txBody>
                  <a:tcPr/>
                </a:tc>
                <a:extLst>
                  <a:ext uri="{0D108BD9-81ED-4DB2-BD59-A6C34878D82A}">
                    <a16:rowId xmlns:a16="http://schemas.microsoft.com/office/drawing/2014/main" val="3501209234"/>
                  </a:ext>
                </a:extLst>
              </a:tr>
              <a:tr h="324193">
                <a:tc>
                  <a:txBody>
                    <a:bodyPr/>
                    <a:lstStyle/>
                    <a:p>
                      <a:pPr algn="ctr"/>
                      <a:r>
                        <a:rPr lang="en-GB"/>
                        <a:t>Tenant</a:t>
                      </a:r>
                    </a:p>
                  </a:txBody>
                  <a:tcPr/>
                </a:tc>
                <a:tc>
                  <a:txBody>
                    <a:bodyPr/>
                    <a:lstStyle/>
                    <a:p>
                      <a:pPr algn="ctr"/>
                      <a:r>
                        <a:rPr lang="en-GB"/>
                        <a:t>11,516</a:t>
                      </a:r>
                    </a:p>
                  </a:txBody>
                  <a:tcPr/>
                </a:tc>
                <a:extLst>
                  <a:ext uri="{0D108BD9-81ED-4DB2-BD59-A6C34878D82A}">
                    <a16:rowId xmlns:a16="http://schemas.microsoft.com/office/drawing/2014/main" val="863214257"/>
                  </a:ext>
                </a:extLst>
              </a:tr>
              <a:tr h="324193">
                <a:tc>
                  <a:txBody>
                    <a:bodyPr/>
                    <a:lstStyle/>
                    <a:p>
                      <a:pPr algn="ctr"/>
                      <a:r>
                        <a:rPr lang="en-GB"/>
                        <a:t>Freehold</a:t>
                      </a:r>
                    </a:p>
                  </a:txBody>
                  <a:tcPr/>
                </a:tc>
                <a:tc>
                  <a:txBody>
                    <a:bodyPr/>
                    <a:lstStyle/>
                    <a:p>
                      <a:pPr algn="ctr"/>
                      <a:r>
                        <a:rPr lang="en-GB" dirty="0"/>
                        <a:t>353</a:t>
                      </a:r>
                    </a:p>
                  </a:txBody>
                  <a:tcPr/>
                </a:tc>
                <a:extLst>
                  <a:ext uri="{0D108BD9-81ED-4DB2-BD59-A6C34878D82A}">
                    <a16:rowId xmlns:a16="http://schemas.microsoft.com/office/drawing/2014/main" val="3599223006"/>
                  </a:ext>
                </a:extLst>
              </a:tr>
              <a:tr h="567338">
                <a:tc>
                  <a:txBody>
                    <a:bodyPr/>
                    <a:lstStyle/>
                    <a:p>
                      <a:pPr algn="ctr"/>
                      <a:r>
                        <a:rPr lang="en-GB" dirty="0"/>
                        <a:t>Supported Housing Projects (by room)</a:t>
                      </a:r>
                    </a:p>
                  </a:txBody>
                  <a:tcPr/>
                </a:tc>
                <a:tc>
                  <a:txBody>
                    <a:bodyPr/>
                    <a:lstStyle/>
                    <a:p>
                      <a:pPr algn="ctr"/>
                      <a:r>
                        <a:rPr lang="en-GB"/>
                        <a:t>9</a:t>
                      </a:r>
                    </a:p>
                  </a:txBody>
                  <a:tcPr/>
                </a:tc>
                <a:extLst>
                  <a:ext uri="{0D108BD9-81ED-4DB2-BD59-A6C34878D82A}">
                    <a16:rowId xmlns:a16="http://schemas.microsoft.com/office/drawing/2014/main" val="99086881"/>
                  </a:ext>
                </a:extLst>
              </a:tr>
              <a:tr h="324193">
                <a:tc>
                  <a:txBody>
                    <a:bodyPr/>
                    <a:lstStyle/>
                    <a:p>
                      <a:pPr algn="ctr"/>
                      <a:r>
                        <a:rPr lang="en-GB"/>
                        <a:t>Total</a:t>
                      </a:r>
                    </a:p>
                  </a:txBody>
                  <a:tcPr/>
                </a:tc>
                <a:tc>
                  <a:txBody>
                    <a:bodyPr/>
                    <a:lstStyle/>
                    <a:p>
                      <a:pPr algn="ctr"/>
                      <a:r>
                        <a:rPr lang="en-GB" dirty="0"/>
                        <a:t>21,833</a:t>
                      </a:r>
                    </a:p>
                  </a:txBody>
                  <a:tcPr/>
                </a:tc>
                <a:extLst>
                  <a:ext uri="{0D108BD9-81ED-4DB2-BD59-A6C34878D82A}">
                    <a16:rowId xmlns:a16="http://schemas.microsoft.com/office/drawing/2014/main" val="242248989"/>
                  </a:ext>
                </a:extLst>
              </a:tr>
            </a:tbl>
          </a:graphicData>
        </a:graphic>
      </p:graphicFrame>
      <p:sp>
        <p:nvSpPr>
          <p:cNvPr id="16" name="TextBox 15">
            <a:extLst>
              <a:ext uri="{FF2B5EF4-FFF2-40B4-BE49-F238E27FC236}">
                <a16:creationId xmlns:a16="http://schemas.microsoft.com/office/drawing/2014/main" id="{2E9453A9-3C9C-81FB-521C-D546327821C9}"/>
              </a:ext>
            </a:extLst>
          </p:cNvPr>
          <p:cNvSpPr txBox="1"/>
          <p:nvPr/>
        </p:nvSpPr>
        <p:spPr>
          <a:xfrm>
            <a:off x="6333834" y="3264194"/>
            <a:ext cx="5842221" cy="3400354"/>
          </a:xfrm>
          <a:prstGeom prst="rect">
            <a:avLst/>
          </a:prstGeom>
          <a:noFill/>
        </p:spPr>
        <p:txBody>
          <a:bodyPr wrap="square" lIns="91440" tIns="45720" rIns="91440" bIns="45720" anchor="t">
            <a:spAutoFit/>
          </a:bodyPr>
          <a:lstStyle/>
          <a:p>
            <a:pPr marL="228600" indent="-228600" algn="just">
              <a:lnSpc>
                <a:spcPct val="107000"/>
              </a:lnSpc>
              <a:spcBef>
                <a:spcPts val="1000"/>
              </a:spcBef>
              <a:spcAft>
                <a:spcPts val="800"/>
              </a:spcAft>
              <a:buFont typeface="Arial" panose="020B0604020202020204" pitchFamily="34" charset="0"/>
              <a:buChar char="•"/>
              <a:defRPr/>
            </a:pPr>
            <a:endParaRPr lang="en-GB" sz="1600" kern="100" dirty="0">
              <a:solidFill>
                <a:srgbClr val="003366"/>
              </a:solidFill>
              <a:latin typeface="Arial"/>
              <a:ea typeface="Aptos" panose="020B0004020202020204" pitchFamily="34" charset="0"/>
              <a:cs typeface="Arial"/>
            </a:endParaRPr>
          </a:p>
          <a:p>
            <a:pPr marR="0" lvl="0" algn="ctr" defTabSz="914400">
              <a:lnSpc>
                <a:spcPct val="107000"/>
              </a:lnSpc>
              <a:spcBef>
                <a:spcPts val="1000"/>
              </a:spcBef>
              <a:spcAft>
                <a:spcPts val="800"/>
              </a:spcAft>
              <a:buClrTx/>
              <a:buSzTx/>
              <a:tabLst/>
              <a:defRPr/>
            </a:pPr>
            <a:r>
              <a:rPr lang="en-GB" sz="1600" b="1" i="1" kern="100" dirty="0">
                <a:solidFill>
                  <a:srgbClr val="003366"/>
                </a:solidFill>
                <a:latin typeface="+mj-lt"/>
                <a:ea typeface="Aptos" panose="020B0004020202020204" pitchFamily="34" charset="0"/>
                <a:cs typeface="Arial"/>
              </a:rPr>
              <a:t>Source: Tower Hamlets Housing Management Service</a:t>
            </a:r>
          </a:p>
          <a:p>
            <a:pPr marL="228600" marR="0" lvl="0" indent="-228600" algn="just" defTabSz="914400">
              <a:lnSpc>
                <a:spcPct val="107000"/>
              </a:lnSpc>
              <a:spcBef>
                <a:spcPts val="1000"/>
              </a:spcBef>
              <a:spcAft>
                <a:spcPts val="800"/>
              </a:spcAft>
              <a:buClrTx/>
              <a:buSzTx/>
              <a:buFont typeface="Arial" panose="020B0604020202020204" pitchFamily="34" charset="0"/>
              <a:buChar char="•"/>
              <a:tabLst/>
              <a:defRPr/>
            </a:pPr>
            <a:r>
              <a:rPr lang="en-GB" sz="1600" kern="100" dirty="0">
                <a:solidFill>
                  <a:srgbClr val="003366"/>
                </a:solidFill>
                <a:latin typeface="+mj-lt"/>
                <a:ea typeface="Aptos" panose="020B0004020202020204" pitchFamily="34" charset="0"/>
                <a:cs typeface="Arial"/>
              </a:rPr>
              <a:t>Almost</a:t>
            </a:r>
            <a:r>
              <a:rPr kumimoji="0" lang="en-GB" sz="1600" b="0" i="0" u="none" strike="noStrike" kern="100" cap="none" spc="0" normalizeH="0" baseline="0" noProof="0" dirty="0">
                <a:ln>
                  <a:noFill/>
                </a:ln>
                <a:solidFill>
                  <a:srgbClr val="003366"/>
                </a:solidFill>
                <a:effectLst/>
                <a:uLnTx/>
                <a:uFillTx/>
                <a:latin typeface="+mj-lt"/>
                <a:ea typeface="Aptos" panose="020B0004020202020204" pitchFamily="34" charset="0"/>
                <a:cs typeface="Arial"/>
              </a:rPr>
              <a:t> half of our leasehold homes are sub-let to occupants which poses a unique housing management challenge. </a:t>
            </a:r>
            <a:endParaRPr lang="en-GB" sz="1600" dirty="0">
              <a:latin typeface="+mj-lt"/>
            </a:endParaRPr>
          </a:p>
          <a:p>
            <a:pPr marL="228600" indent="-228600" algn="just">
              <a:lnSpc>
                <a:spcPct val="107000"/>
              </a:lnSpc>
              <a:spcBef>
                <a:spcPts val="1000"/>
              </a:spcBef>
              <a:spcAft>
                <a:spcPts val="800"/>
              </a:spcAft>
              <a:buFont typeface="Arial" panose="020B0604020202020204" pitchFamily="34" charset="0"/>
              <a:buChar char="•"/>
              <a:defRPr/>
            </a:pPr>
            <a:r>
              <a:rPr kumimoji="0" lang="en-GB" sz="1600" b="0" i="0" u="none" strike="noStrike" kern="100" cap="none" spc="0" normalizeH="0" baseline="0" noProof="0" dirty="0">
                <a:ln>
                  <a:noFill/>
                </a:ln>
                <a:solidFill>
                  <a:srgbClr val="003366"/>
                </a:solidFill>
                <a:effectLst/>
                <a:uLnTx/>
                <a:uFillTx/>
                <a:latin typeface="+mj-lt"/>
                <a:ea typeface="Aptos" panose="020B0004020202020204" pitchFamily="34" charset="0"/>
                <a:cs typeface="Arial"/>
              </a:rPr>
              <a:t>With the announcement in the October Budget that there would be a reduction in Right to Buy discounts, we received </a:t>
            </a:r>
            <a:r>
              <a:rPr kumimoji="0" lang="en-GB" sz="1600" b="1" i="0" u="none" strike="noStrike" kern="100" cap="none" spc="0" normalizeH="0" baseline="0" noProof="0" dirty="0">
                <a:ln>
                  <a:noFill/>
                </a:ln>
                <a:solidFill>
                  <a:srgbClr val="003366"/>
                </a:solidFill>
                <a:effectLst/>
                <a:uLnTx/>
                <a:uFillTx/>
                <a:latin typeface="+mj-lt"/>
                <a:ea typeface="Aptos" panose="020B0004020202020204" pitchFamily="34" charset="0"/>
                <a:cs typeface="Arial"/>
              </a:rPr>
              <a:t>1,396 Right to Buy applications between 30 October and 21 November 2024. </a:t>
            </a:r>
            <a:r>
              <a:rPr kumimoji="0" lang="en-GB" sz="1600" b="0" i="0" u="none" strike="noStrike" kern="100" cap="none" spc="0" normalizeH="0" baseline="0" noProof="0" dirty="0">
                <a:ln>
                  <a:noFill/>
                </a:ln>
                <a:solidFill>
                  <a:srgbClr val="003366"/>
                </a:solidFill>
                <a:effectLst/>
                <a:uLnTx/>
                <a:uFillTx/>
                <a:latin typeface="+mj-lt"/>
                <a:ea typeface="Aptos" panose="020B0004020202020204" pitchFamily="34" charset="0"/>
                <a:cs typeface="Arial"/>
              </a:rPr>
              <a:t>This means there could be a potential reduction in tenanted stock and </a:t>
            </a:r>
            <a:r>
              <a:rPr lang="en-GB" sz="1600" kern="100" dirty="0">
                <a:solidFill>
                  <a:srgbClr val="003366"/>
                </a:solidFill>
                <a:latin typeface="+mj-lt"/>
                <a:ea typeface="Aptos" panose="020B0004020202020204" pitchFamily="34" charset="0"/>
                <a:cs typeface="Arial"/>
              </a:rPr>
              <a:t>a reduction in</a:t>
            </a:r>
            <a:r>
              <a:rPr kumimoji="0" lang="en-GB" sz="1600" b="0" i="0" u="none" strike="noStrike" kern="100" cap="none" spc="0" normalizeH="0" baseline="0" noProof="0" dirty="0">
                <a:ln>
                  <a:noFill/>
                </a:ln>
                <a:solidFill>
                  <a:srgbClr val="003366"/>
                </a:solidFill>
                <a:effectLst/>
                <a:uLnTx/>
                <a:uFillTx/>
                <a:latin typeface="+mj-lt"/>
                <a:ea typeface="Aptos" panose="020B0004020202020204" pitchFamily="34" charset="0"/>
                <a:cs typeface="Arial"/>
              </a:rPr>
              <a:t> income from rents.</a:t>
            </a:r>
            <a:endParaRPr lang="en-GB" sz="1600" b="0" i="0" u="none" strike="noStrike" kern="100" cap="none" spc="0" normalizeH="0" baseline="0" noProof="0" dirty="0">
              <a:ln>
                <a:noFill/>
              </a:ln>
              <a:solidFill>
                <a:srgbClr val="003366"/>
              </a:solidFill>
              <a:effectLst/>
              <a:uLnTx/>
              <a:uFillTx/>
              <a:latin typeface="+mj-lt"/>
              <a:ea typeface="Aptos" panose="020B0004020202020204" pitchFamily="34" charset="0"/>
              <a:cs typeface="Arial"/>
            </a:endParaRPr>
          </a:p>
        </p:txBody>
      </p:sp>
    </p:spTree>
    <p:extLst>
      <p:ext uri="{BB962C8B-B14F-4D97-AF65-F5344CB8AC3E}">
        <p14:creationId xmlns:p14="http://schemas.microsoft.com/office/powerpoint/2010/main" val="112987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5144-8654-250E-7DA0-2F3D054DD7D6}"/>
              </a:ext>
            </a:extLst>
          </p:cNvPr>
          <p:cNvSpPr>
            <a:spLocks noGrp="1"/>
          </p:cNvSpPr>
          <p:nvPr>
            <p:ph type="title"/>
          </p:nvPr>
        </p:nvSpPr>
        <p:spPr>
          <a:xfrm>
            <a:off x="154005" y="385589"/>
            <a:ext cx="10414000" cy="881351"/>
          </a:xfrm>
        </p:spPr>
        <p:txBody>
          <a:bodyPr>
            <a:noAutofit/>
          </a:bodyPr>
          <a:lstStyle/>
          <a:p>
            <a:r>
              <a:rPr lang="en-GB" sz="2400">
                <a:latin typeface="Arial"/>
                <a:cs typeface="Arial"/>
              </a:rPr>
              <a:t>12) Two in three council tenants in Tower Hamlets are from a minority ethnic background, one in five identify as having a disability  </a:t>
            </a:r>
          </a:p>
        </p:txBody>
      </p:sp>
      <p:sp>
        <p:nvSpPr>
          <p:cNvPr id="3" name="Content Placeholder 2">
            <a:extLst>
              <a:ext uri="{FF2B5EF4-FFF2-40B4-BE49-F238E27FC236}">
                <a16:creationId xmlns:a16="http://schemas.microsoft.com/office/drawing/2014/main" id="{84A2E8E4-BAF7-A720-0923-8F7B229E4EE5}"/>
              </a:ext>
            </a:extLst>
          </p:cNvPr>
          <p:cNvSpPr>
            <a:spLocks noGrp="1"/>
          </p:cNvSpPr>
          <p:nvPr>
            <p:ph idx="1"/>
          </p:nvPr>
        </p:nvSpPr>
        <p:spPr>
          <a:xfrm>
            <a:off x="506776" y="1575412"/>
            <a:ext cx="5761822" cy="4411501"/>
          </a:xfrm>
          <a:ln w="1905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en-GB" sz="2000" dirty="0"/>
              <a:t>Over 66% council tenants identify as from a black or minority ethnic background, approximately 49% identify as Bangladeshi</a:t>
            </a:r>
          </a:p>
          <a:p>
            <a:r>
              <a:rPr lang="en-GB" sz="2000" dirty="0"/>
              <a:t>The median age of our tenants is 52 years</a:t>
            </a:r>
          </a:p>
          <a:p>
            <a:r>
              <a:rPr lang="en-GB" sz="2000" dirty="0"/>
              <a:t>25% of council tenants are over 65 years of age, much higher among our tenants than the borough as a whole which is 10%</a:t>
            </a:r>
          </a:p>
          <a:p>
            <a:r>
              <a:rPr lang="en-GB" sz="2000" dirty="0"/>
              <a:t>One in five council tenants identify as having a disability</a:t>
            </a:r>
          </a:p>
          <a:p>
            <a:r>
              <a:rPr lang="en-GB" sz="2000" dirty="0"/>
              <a:t>Forty national languages are spoken within the tenant population, Other than English, the most widely spoken languages among tenants are Bengali, Somali, Chines, Vietnamese, Polish and Arabic</a:t>
            </a:r>
          </a:p>
          <a:p>
            <a:r>
              <a:rPr lang="en-GB" sz="2000" dirty="0"/>
              <a:t>5% of tenants require a language other than English to access services</a:t>
            </a:r>
          </a:p>
          <a:p>
            <a:pPr marL="0" indent="0" algn="ctr">
              <a:buNone/>
            </a:pPr>
            <a:r>
              <a:rPr lang="en-GB" sz="2000" b="1" i="1" dirty="0"/>
              <a:t>Source: Tower Hamlets Housing Management Service</a:t>
            </a:r>
          </a:p>
          <a:p>
            <a:endParaRPr lang="en-GB" sz="2000" dirty="0"/>
          </a:p>
        </p:txBody>
      </p:sp>
      <p:sp>
        <p:nvSpPr>
          <p:cNvPr id="4" name="TextBox 3">
            <a:extLst>
              <a:ext uri="{FF2B5EF4-FFF2-40B4-BE49-F238E27FC236}">
                <a16:creationId xmlns:a16="http://schemas.microsoft.com/office/drawing/2014/main" id="{B98DEAA1-6341-89B7-84D7-E3D922710343}"/>
              </a:ext>
            </a:extLst>
          </p:cNvPr>
          <p:cNvSpPr txBox="1"/>
          <p:nvPr/>
        </p:nvSpPr>
        <p:spPr>
          <a:xfrm>
            <a:off x="6588087" y="1575412"/>
            <a:ext cx="4979262" cy="3693319"/>
          </a:xfrm>
          <a:prstGeom prst="rect">
            <a:avLst/>
          </a:prstGeom>
          <a:noFill/>
        </p:spPr>
        <p:txBody>
          <a:bodyPr wrap="square" rtlCol="0">
            <a:spAutoFit/>
          </a:bodyPr>
          <a:lstStyle/>
          <a:p>
            <a:pPr marL="285750" indent="-285750">
              <a:buFont typeface="Arial" panose="020B0604020202020204" pitchFamily="34" charset="0"/>
              <a:buChar char="•"/>
            </a:pPr>
            <a:r>
              <a:rPr lang="en-GB"/>
              <a:t>1</a:t>
            </a:r>
            <a:r>
              <a:rPr lang="en-GB" baseline="30000"/>
              <a:t>st</a:t>
            </a:r>
            <a:r>
              <a:rPr lang="en-GB"/>
              <a:t> April 2024 –Regulator of Social Housing’s Consumer Standards were  introduced.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Social landlords are required to comply with the </a:t>
            </a:r>
            <a:r>
              <a:rPr lang="en-GB" b="1"/>
              <a:t>Transparency, Influence and Accountability Standard. </a:t>
            </a:r>
            <a:r>
              <a:rPr lang="en-GB"/>
              <a:t>Requirement for landlords to be open with tenants, fair treatment, respect of rights.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Tenants are able to influence decision making, access services raise complaints and hold landlord accountable.</a:t>
            </a:r>
            <a:endParaRPr lang="en-GB" b="1"/>
          </a:p>
          <a:p>
            <a:endParaRPr lang="en-GB" b="1"/>
          </a:p>
        </p:txBody>
      </p:sp>
    </p:spTree>
    <p:extLst>
      <p:ext uri="{BB962C8B-B14F-4D97-AF65-F5344CB8AC3E}">
        <p14:creationId xmlns:p14="http://schemas.microsoft.com/office/powerpoint/2010/main" val="1753121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BBF3-D421-4F1C-C099-289D4BE0ABCE}"/>
              </a:ext>
            </a:extLst>
          </p:cNvPr>
          <p:cNvSpPr>
            <a:spLocks noGrp="1"/>
          </p:cNvSpPr>
          <p:nvPr>
            <p:ph type="title"/>
          </p:nvPr>
        </p:nvSpPr>
        <p:spPr>
          <a:xfrm>
            <a:off x="0" y="-110168"/>
            <a:ext cx="9770616" cy="1421878"/>
          </a:xfrm>
        </p:spPr>
        <p:txBody>
          <a:bodyPr>
            <a:normAutofit/>
          </a:bodyPr>
          <a:lstStyle/>
          <a:p>
            <a:r>
              <a:rPr lang="en-GB" sz="2400">
                <a:latin typeface="Arial"/>
                <a:cs typeface="Arial"/>
              </a:rPr>
              <a:t>13) Tenant’s Voice, Residents Associations and TMOs</a:t>
            </a:r>
          </a:p>
        </p:txBody>
      </p:sp>
      <p:sp>
        <p:nvSpPr>
          <p:cNvPr id="3" name="Content Placeholder 2">
            <a:extLst>
              <a:ext uri="{FF2B5EF4-FFF2-40B4-BE49-F238E27FC236}">
                <a16:creationId xmlns:a16="http://schemas.microsoft.com/office/drawing/2014/main" id="{919836E9-D06B-7842-42EF-9101AABF6296}"/>
              </a:ext>
            </a:extLst>
          </p:cNvPr>
          <p:cNvSpPr>
            <a:spLocks noGrp="1"/>
          </p:cNvSpPr>
          <p:nvPr>
            <p:ph idx="1"/>
          </p:nvPr>
        </p:nvSpPr>
        <p:spPr>
          <a:xfrm>
            <a:off x="351296" y="1301898"/>
            <a:ext cx="6203740" cy="4943918"/>
          </a:xfrm>
        </p:spPr>
        <p:txBody>
          <a:bodyPr vert="horz" lIns="91440" tIns="45720" rIns="91440" bIns="45720" rtlCol="0" anchor="t">
            <a:normAutofit fontScale="92500"/>
          </a:bodyPr>
          <a:lstStyle/>
          <a:p>
            <a:pPr algn="just"/>
            <a:r>
              <a:rPr lang="en-GB" sz="2000" b="1">
                <a:latin typeface="Arial"/>
                <a:cs typeface="Arial"/>
              </a:rPr>
              <a:t>Tenant’s Voice </a:t>
            </a:r>
            <a:r>
              <a:rPr lang="en-GB" sz="2000">
                <a:latin typeface="Arial"/>
                <a:cs typeface="Arial"/>
              </a:rPr>
              <a:t>(set up in Spring 2024):</a:t>
            </a:r>
            <a:endParaRPr lang="en-US"/>
          </a:p>
          <a:p>
            <a:pPr algn="just"/>
            <a:r>
              <a:rPr lang="en-GB" sz="2000" b="1">
                <a:latin typeface="Arial"/>
                <a:cs typeface="Arial"/>
              </a:rPr>
              <a:t>8 Tenants, 3 Leaseholders, 1 Sub-tenant of Leaseholder</a:t>
            </a:r>
            <a:r>
              <a:rPr lang="en-GB" sz="2000">
                <a:latin typeface="Arial"/>
                <a:cs typeface="Arial"/>
              </a:rPr>
              <a:t> </a:t>
            </a:r>
          </a:p>
          <a:p>
            <a:pPr algn="just"/>
            <a:r>
              <a:rPr lang="en-GB" sz="2000">
                <a:latin typeface="Arial"/>
                <a:cs typeface="Arial"/>
              </a:rPr>
              <a:t>Facilitated and developed by the council’s Housing Management Service, this group provides strategic engagement with council tenants and leaseholders on the quality and accessibility of Housing Management Services. The group set recommendations and is connected to Housing &amp; Regeneration Scrutiny Sub-Committee. The Tenant’s Voice are all also consulted with on proposals affecting provision of  the council’s housing services. </a:t>
            </a:r>
          </a:p>
          <a:p>
            <a:pPr algn="just"/>
            <a:r>
              <a:rPr lang="en-GB" sz="2000">
                <a:latin typeface="Arial"/>
                <a:cs typeface="Arial"/>
              </a:rPr>
              <a:t>LBTH also has </a:t>
            </a:r>
            <a:r>
              <a:rPr lang="en-GB" sz="2000" b="1">
                <a:latin typeface="Arial"/>
                <a:cs typeface="Arial"/>
              </a:rPr>
              <a:t>27 Tenant &amp; Resident Associations and 3 Leaseholder Associations</a:t>
            </a:r>
            <a:r>
              <a:rPr lang="en-GB" sz="2000">
                <a:latin typeface="Arial"/>
                <a:cs typeface="Arial"/>
              </a:rPr>
              <a:t>, supported by a dedicated team in the Housing Management Service, in terms of the governance, capacity building and</a:t>
            </a:r>
            <a:r>
              <a:rPr lang="en-GB" sz="2400">
                <a:latin typeface="Arial"/>
                <a:cs typeface="Arial"/>
              </a:rPr>
              <a:t> </a:t>
            </a:r>
            <a:r>
              <a:rPr lang="en-GB" sz="2000">
                <a:latin typeface="Arial"/>
                <a:cs typeface="Arial"/>
              </a:rPr>
              <a:t>access to wider council departments.</a:t>
            </a:r>
          </a:p>
        </p:txBody>
      </p:sp>
      <p:sp>
        <p:nvSpPr>
          <p:cNvPr id="4" name="TextBox 3">
            <a:extLst>
              <a:ext uri="{FF2B5EF4-FFF2-40B4-BE49-F238E27FC236}">
                <a16:creationId xmlns:a16="http://schemas.microsoft.com/office/drawing/2014/main" id="{66A856CF-ACB0-CAFC-C1BE-A5CFA76FB12C}"/>
              </a:ext>
            </a:extLst>
          </p:cNvPr>
          <p:cNvSpPr txBox="1"/>
          <p:nvPr/>
        </p:nvSpPr>
        <p:spPr>
          <a:xfrm>
            <a:off x="6844613" y="1301898"/>
            <a:ext cx="4996091" cy="2246769"/>
          </a:xfrm>
          <a:prstGeom prst="rect">
            <a:avLst/>
          </a:prstGeom>
          <a:noFill/>
        </p:spPr>
        <p:txBody>
          <a:bodyPr wrap="square" lIns="91440" tIns="45720" rIns="91440" bIns="45720" rtlCol="0" anchor="t">
            <a:spAutoFit/>
          </a:bodyPr>
          <a:lstStyle/>
          <a:p>
            <a:r>
              <a:rPr lang="en-GB" sz="2000" b="1" dirty="0"/>
              <a:t>Tenant Management Organisations (TMOs):</a:t>
            </a:r>
            <a:endParaRPr lang="en-GB" sz="2000" b="1" dirty="0">
              <a:cs typeface="Arial"/>
            </a:endParaRPr>
          </a:p>
          <a:p>
            <a:endParaRPr lang="en-GB" sz="2000" b="1" dirty="0"/>
          </a:p>
          <a:p>
            <a:r>
              <a:rPr lang="en-GB" sz="2000" dirty="0"/>
              <a:t>The council employs a TMO Client Officer, provides bespoke overview and support to the 4 TMOs, covering 373 tenanted properties</a:t>
            </a:r>
            <a:endParaRPr lang="en-GB" sz="2000" dirty="0">
              <a:cs typeface="Arial"/>
            </a:endParaRPr>
          </a:p>
        </p:txBody>
      </p:sp>
      <p:graphicFrame>
        <p:nvGraphicFramePr>
          <p:cNvPr id="5" name="Table 4">
            <a:extLst>
              <a:ext uri="{FF2B5EF4-FFF2-40B4-BE49-F238E27FC236}">
                <a16:creationId xmlns:a16="http://schemas.microsoft.com/office/drawing/2014/main" id="{169AA2F7-5640-5249-3432-C71CB4AB2D15}"/>
              </a:ext>
            </a:extLst>
          </p:cNvPr>
          <p:cNvGraphicFramePr>
            <a:graphicFrameLocks noGrp="1"/>
          </p:cNvGraphicFramePr>
          <p:nvPr>
            <p:extLst>
              <p:ext uri="{D42A27DB-BD31-4B8C-83A1-F6EECF244321}">
                <p14:modId xmlns:p14="http://schemas.microsoft.com/office/powerpoint/2010/main" val="1384974769"/>
              </p:ext>
            </p:extLst>
          </p:nvPr>
        </p:nvGraphicFramePr>
        <p:xfrm>
          <a:off x="6906332" y="3705183"/>
          <a:ext cx="4934372" cy="2246768"/>
        </p:xfrm>
        <a:graphic>
          <a:graphicData uri="http://schemas.openxmlformats.org/drawingml/2006/table">
            <a:tbl>
              <a:tblPr firstRow="1" firstCol="1" bandRow="1">
                <a:tableStyleId>{5C22544A-7EE6-4342-B048-85BDC9FD1C3A}</a:tableStyleId>
              </a:tblPr>
              <a:tblGrid>
                <a:gridCol w="2967841">
                  <a:extLst>
                    <a:ext uri="{9D8B030D-6E8A-4147-A177-3AD203B41FA5}">
                      <a16:colId xmlns:a16="http://schemas.microsoft.com/office/drawing/2014/main" val="3274138870"/>
                    </a:ext>
                  </a:extLst>
                </a:gridCol>
                <a:gridCol w="689914">
                  <a:extLst>
                    <a:ext uri="{9D8B030D-6E8A-4147-A177-3AD203B41FA5}">
                      <a16:colId xmlns:a16="http://schemas.microsoft.com/office/drawing/2014/main" val="1477207199"/>
                    </a:ext>
                  </a:extLst>
                </a:gridCol>
                <a:gridCol w="1276617">
                  <a:extLst>
                    <a:ext uri="{9D8B030D-6E8A-4147-A177-3AD203B41FA5}">
                      <a16:colId xmlns:a16="http://schemas.microsoft.com/office/drawing/2014/main" val="3189106802"/>
                    </a:ext>
                  </a:extLst>
                </a:gridCol>
              </a:tblGrid>
              <a:tr h="434858">
                <a:tc>
                  <a:txBody>
                    <a:bodyPr/>
                    <a:lstStyle/>
                    <a:p>
                      <a:pPr algn="ctr">
                        <a:lnSpc>
                          <a:spcPct val="107000"/>
                        </a:lnSpc>
                        <a:spcAft>
                          <a:spcPts val="800"/>
                        </a:spcAft>
                      </a:pPr>
                      <a:r>
                        <a:rPr lang="en-GB" sz="1200" kern="100" dirty="0">
                          <a:effectLst/>
                        </a:rPr>
                        <a:t>Name of TMO</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200" kern="100">
                          <a:effectLst/>
                        </a:rPr>
                        <a:t>Location</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200" kern="100">
                          <a:effectLst/>
                        </a:rPr>
                        <a:t>Properties (of which tenanted)</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328510557"/>
                  </a:ext>
                </a:extLst>
              </a:tr>
              <a:tr h="434858">
                <a:tc>
                  <a:txBody>
                    <a:bodyPr/>
                    <a:lstStyle/>
                    <a:p>
                      <a:pPr algn="l">
                        <a:lnSpc>
                          <a:spcPct val="107000"/>
                        </a:lnSpc>
                        <a:spcAft>
                          <a:spcPts val="800"/>
                        </a:spcAft>
                      </a:pPr>
                      <a:r>
                        <a:rPr lang="en-GB" sz="1200" kern="100" dirty="0">
                          <a:effectLst/>
                        </a:rPr>
                        <a:t>Bancroft Tenant Management Co-operative</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200" kern="100">
                          <a:effectLst/>
                        </a:rPr>
                        <a:t>Bethnal Green</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200" kern="100">
                          <a:effectLst/>
                        </a:rPr>
                        <a:t>558 (285)</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733807075"/>
                  </a:ext>
                </a:extLst>
              </a:tr>
              <a:tr h="241589">
                <a:tc>
                  <a:txBody>
                    <a:bodyPr/>
                    <a:lstStyle/>
                    <a:p>
                      <a:pPr algn="l">
                        <a:lnSpc>
                          <a:spcPct val="107000"/>
                        </a:lnSpc>
                        <a:spcAft>
                          <a:spcPts val="800"/>
                        </a:spcAft>
                      </a:pPr>
                      <a:r>
                        <a:rPr lang="en-GB" sz="1200" kern="100">
                          <a:effectLst/>
                        </a:rPr>
                        <a:t>Birchfield TMO</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200" kern="100">
                          <a:effectLst/>
                        </a:rPr>
                        <a:t>Poplar</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200" kern="100">
                          <a:effectLst/>
                        </a:rPr>
                        <a:t>24 (6)</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681610910"/>
                  </a:ext>
                </a:extLst>
              </a:tr>
              <a:tr h="434858">
                <a:tc>
                  <a:txBody>
                    <a:bodyPr/>
                    <a:lstStyle/>
                    <a:p>
                      <a:pPr algn="l">
                        <a:lnSpc>
                          <a:spcPct val="107000"/>
                        </a:lnSpc>
                        <a:spcAft>
                          <a:spcPts val="800"/>
                        </a:spcAft>
                      </a:pPr>
                      <a:r>
                        <a:rPr lang="en-GB" sz="1200" kern="100">
                          <a:effectLst/>
                        </a:rPr>
                        <a:t>Dennis Central London Housing Co-operative</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200" kern="100">
                          <a:effectLst/>
                        </a:rPr>
                        <a:t>Poplar</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200" kern="100">
                          <a:effectLst/>
                        </a:rPr>
                        <a:t>75 (32)</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531428016"/>
                  </a:ext>
                </a:extLst>
              </a:tr>
              <a:tr h="434858">
                <a:tc>
                  <a:txBody>
                    <a:bodyPr/>
                    <a:lstStyle/>
                    <a:p>
                      <a:pPr algn="l">
                        <a:lnSpc>
                          <a:spcPct val="107000"/>
                        </a:lnSpc>
                        <a:spcAft>
                          <a:spcPts val="800"/>
                        </a:spcAft>
                      </a:pPr>
                      <a:r>
                        <a:rPr lang="en-GB" sz="1200" kern="100">
                          <a:effectLst/>
                        </a:rPr>
                        <a:t>Withy House TMO</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200" kern="100">
                          <a:effectLst/>
                        </a:rPr>
                        <a:t>Bethnal Green</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200" kern="100">
                          <a:effectLst/>
                        </a:rPr>
                        <a:t>80 (50)</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586779815"/>
                  </a:ext>
                </a:extLst>
              </a:tr>
              <a:tr h="265747">
                <a:tc>
                  <a:txBody>
                    <a:bodyPr/>
                    <a:lstStyle/>
                    <a:p>
                      <a:pPr algn="ctr">
                        <a:lnSpc>
                          <a:spcPct val="107000"/>
                        </a:lnSpc>
                        <a:spcAft>
                          <a:spcPts val="800"/>
                        </a:spcAft>
                      </a:pPr>
                      <a:r>
                        <a:rPr lang="en-GB" sz="1200" kern="100">
                          <a:effectLst/>
                        </a:rPr>
                        <a:t>TOTAL</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nSpc>
                          <a:spcPct val="115000"/>
                        </a:lnSpc>
                      </a:pPr>
                      <a:endParaRPr lang="en-GB" sz="1200" kern="100">
                        <a:effectLst/>
                        <a:latin typeface="Aptos" panose="020B0004020202020204" pitchFamily="34" charset="0"/>
                      </a:endParaRPr>
                    </a:p>
                  </a:txBody>
                  <a:tcPr marL="0" marR="0" marT="0" marB="0"/>
                </a:tc>
                <a:tc>
                  <a:txBody>
                    <a:bodyPr/>
                    <a:lstStyle/>
                    <a:p>
                      <a:pPr algn="ctr">
                        <a:lnSpc>
                          <a:spcPct val="107000"/>
                        </a:lnSpc>
                        <a:spcAft>
                          <a:spcPts val="800"/>
                        </a:spcAft>
                      </a:pPr>
                      <a:r>
                        <a:rPr lang="en-GB" sz="1200" kern="100" dirty="0">
                          <a:effectLst/>
                        </a:rPr>
                        <a:t>737 (373)</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252456404"/>
                  </a:ext>
                </a:extLst>
              </a:tr>
            </a:tbl>
          </a:graphicData>
        </a:graphic>
      </p:graphicFrame>
    </p:spTree>
    <p:extLst>
      <p:ext uri="{BB962C8B-B14F-4D97-AF65-F5344CB8AC3E}">
        <p14:creationId xmlns:p14="http://schemas.microsoft.com/office/powerpoint/2010/main" val="84522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8630-DE0E-FBBB-972C-6FE9B4BA11DF}"/>
              </a:ext>
            </a:extLst>
          </p:cNvPr>
          <p:cNvSpPr>
            <a:spLocks noGrp="1"/>
          </p:cNvSpPr>
          <p:nvPr>
            <p:ph type="title"/>
          </p:nvPr>
        </p:nvSpPr>
        <p:spPr>
          <a:xfrm>
            <a:off x="77118" y="132203"/>
            <a:ext cx="10423243" cy="1211855"/>
          </a:xfrm>
        </p:spPr>
        <p:txBody>
          <a:bodyPr>
            <a:noAutofit/>
          </a:bodyPr>
          <a:lstStyle/>
          <a:p>
            <a:r>
              <a:rPr lang="en-GB" sz="2400" dirty="0">
                <a:latin typeface="Arial"/>
                <a:cs typeface="Arial"/>
              </a:rPr>
              <a:t>14) Right to Buy sales saw a post-pandemic increase, while the number of Empty Homes has also increased substantially </a:t>
            </a:r>
          </a:p>
        </p:txBody>
      </p:sp>
      <p:sp>
        <p:nvSpPr>
          <p:cNvPr id="3" name="Content Placeholder 2">
            <a:extLst>
              <a:ext uri="{FF2B5EF4-FFF2-40B4-BE49-F238E27FC236}">
                <a16:creationId xmlns:a16="http://schemas.microsoft.com/office/drawing/2014/main" id="{D782FF2D-9C80-1E65-7C09-EBCF2E456C9F}"/>
              </a:ext>
            </a:extLst>
          </p:cNvPr>
          <p:cNvSpPr>
            <a:spLocks noGrp="1"/>
          </p:cNvSpPr>
          <p:nvPr>
            <p:ph idx="1"/>
          </p:nvPr>
        </p:nvSpPr>
        <p:spPr>
          <a:xfrm>
            <a:off x="694064" y="1565760"/>
            <a:ext cx="5210136" cy="4587381"/>
          </a:xfrm>
        </p:spPr>
        <p:txBody>
          <a:bodyPr vert="horz" lIns="91440" tIns="45720" rIns="91440" bIns="45720" rtlCol="0" anchor="t">
            <a:normAutofit/>
          </a:bodyPr>
          <a:lstStyle/>
          <a:p>
            <a:r>
              <a:rPr lang="en-GB" sz="2000" dirty="0">
                <a:latin typeface="Arial"/>
                <a:cs typeface="Arial"/>
              </a:rPr>
              <a:t>Right to Buy (</a:t>
            </a:r>
            <a:r>
              <a:rPr lang="en-GB" sz="2000" dirty="0" err="1">
                <a:latin typeface="Arial"/>
                <a:cs typeface="Arial"/>
              </a:rPr>
              <a:t>RtB</a:t>
            </a:r>
            <a:r>
              <a:rPr lang="en-GB" sz="2000" dirty="0">
                <a:latin typeface="Arial"/>
                <a:cs typeface="Arial"/>
              </a:rPr>
              <a:t>) sales declined during the pandemic: 97 (2018-19) 44 (2019-20) 40 (2020-21) </a:t>
            </a:r>
          </a:p>
          <a:p>
            <a:r>
              <a:rPr lang="en-GB" sz="2000" dirty="0">
                <a:latin typeface="Arial"/>
                <a:cs typeface="Arial"/>
              </a:rPr>
              <a:t>Post-pandemic resurgence: 54 (2021-22) 105 (2022-23)</a:t>
            </a:r>
          </a:p>
          <a:p>
            <a:r>
              <a:rPr lang="en-GB" sz="2000" dirty="0">
                <a:latin typeface="Arial"/>
                <a:cs typeface="Arial"/>
              </a:rPr>
              <a:t>Reform of </a:t>
            </a:r>
            <a:r>
              <a:rPr lang="en-GB" sz="2000" dirty="0" err="1">
                <a:latin typeface="Arial"/>
                <a:cs typeface="Arial"/>
              </a:rPr>
              <a:t>RtB</a:t>
            </a:r>
            <a:r>
              <a:rPr lang="en-GB" sz="2000" dirty="0">
                <a:latin typeface="Arial"/>
                <a:cs typeface="Arial"/>
              </a:rPr>
              <a:t> scheme announced in October 2024, early reporting of boom in applications this year. </a:t>
            </a:r>
          </a:p>
          <a:p>
            <a:r>
              <a:rPr lang="en-GB" sz="2000" dirty="0">
                <a:latin typeface="Arial"/>
                <a:cs typeface="Arial"/>
              </a:rPr>
              <a:t>Consultation on </a:t>
            </a:r>
            <a:r>
              <a:rPr lang="en-GB" sz="2000" dirty="0" err="1">
                <a:latin typeface="Arial"/>
                <a:cs typeface="Arial"/>
              </a:rPr>
              <a:t>RtB</a:t>
            </a:r>
            <a:r>
              <a:rPr lang="en-GB" sz="2000" dirty="0">
                <a:latin typeface="Arial"/>
                <a:cs typeface="Arial"/>
              </a:rPr>
              <a:t> ended 15 January 2025.</a:t>
            </a:r>
          </a:p>
        </p:txBody>
      </p:sp>
      <p:sp>
        <p:nvSpPr>
          <p:cNvPr id="4" name="TextBox 3">
            <a:extLst>
              <a:ext uri="{FF2B5EF4-FFF2-40B4-BE49-F238E27FC236}">
                <a16:creationId xmlns:a16="http://schemas.microsoft.com/office/drawing/2014/main" id="{4F900816-F257-7274-43EC-7BD3C04420C5}"/>
              </a:ext>
            </a:extLst>
          </p:cNvPr>
          <p:cNvSpPr txBox="1"/>
          <p:nvPr/>
        </p:nvSpPr>
        <p:spPr>
          <a:xfrm>
            <a:off x="6524664" y="1565761"/>
            <a:ext cx="5210136" cy="4401205"/>
          </a:xfrm>
          <a:prstGeom prst="rect">
            <a:avLst/>
          </a:prstGeom>
          <a:noFill/>
        </p:spPr>
        <p:txBody>
          <a:bodyPr wrap="square" lIns="91440" tIns="45720" rIns="91440" bIns="45720" rtlCol="0" anchor="t">
            <a:spAutoFit/>
          </a:bodyPr>
          <a:lstStyle/>
          <a:p>
            <a:pPr marL="285750" indent="-285750">
              <a:buFontTx/>
              <a:buChar char="-"/>
            </a:pPr>
            <a:r>
              <a:rPr lang="en-GB" sz="2000" b="1" dirty="0"/>
              <a:t>Empty Homes Statistics October 2024 (MHCLG)</a:t>
            </a:r>
            <a:r>
              <a:rPr lang="en-GB" sz="2000" dirty="0"/>
              <a:t> empty homes in total in borough</a:t>
            </a:r>
            <a:endParaRPr lang="en-GB" sz="2000" dirty="0">
              <a:cs typeface="Arial"/>
            </a:endParaRPr>
          </a:p>
          <a:p>
            <a:pPr marL="285750" indent="-285750">
              <a:buFontTx/>
              <a:buChar char="-"/>
            </a:pPr>
            <a:r>
              <a:rPr lang="en-GB" sz="2000" dirty="0"/>
              <a:t>3,415 total in October 2024</a:t>
            </a:r>
            <a:endParaRPr lang="en-GB" sz="2000" dirty="0">
              <a:cs typeface="Arial"/>
            </a:endParaRPr>
          </a:p>
          <a:p>
            <a:pPr marL="285750" indent="-285750">
              <a:buFontTx/>
              <a:buChar char="-"/>
            </a:pPr>
            <a:r>
              <a:rPr lang="en-GB" sz="2000" dirty="0"/>
              <a:t>375 Vacant dwellings owned by Council</a:t>
            </a:r>
            <a:endParaRPr lang="en-GB" sz="2000" dirty="0">
              <a:cs typeface="Arial"/>
            </a:endParaRPr>
          </a:p>
          <a:p>
            <a:pPr marL="285750" indent="-285750">
              <a:buFontTx/>
              <a:buChar char="-"/>
            </a:pPr>
            <a:r>
              <a:rPr lang="en-GB" sz="2000" dirty="0"/>
              <a:t>605 General Needs long-term vacants owned by RPs </a:t>
            </a:r>
            <a:endParaRPr lang="en-GB" sz="2000" dirty="0">
              <a:cs typeface="Arial"/>
            </a:endParaRPr>
          </a:p>
          <a:p>
            <a:pPr marL="285750" indent="-285750">
              <a:buFontTx/>
              <a:buChar char="-"/>
            </a:pPr>
            <a:r>
              <a:rPr lang="en-GB" sz="2000" dirty="0"/>
              <a:t>429 properties owned by RPs ‘unavailable’ (presumed major works/ decanted for regeneration)</a:t>
            </a:r>
          </a:p>
          <a:p>
            <a:pPr marL="285750" indent="-285750">
              <a:buFontTx/>
              <a:buChar char="-"/>
            </a:pPr>
            <a:endParaRPr lang="en-GB" sz="2000" dirty="0">
              <a:cs typeface="Arial"/>
            </a:endParaRPr>
          </a:p>
          <a:p>
            <a:pPr algn="ctr"/>
            <a:r>
              <a:rPr lang="en-GB" sz="2000" b="1" i="1" dirty="0">
                <a:cs typeface="Arial"/>
              </a:rPr>
              <a:t>Source: MHCLG Live Tables on dwelling stock (including vacants) Table 615 – June 2025</a:t>
            </a:r>
            <a:r>
              <a:rPr lang="en-GB" sz="2000" dirty="0">
                <a:cs typeface="Arial"/>
              </a:rPr>
              <a:t>)</a:t>
            </a:r>
          </a:p>
        </p:txBody>
      </p:sp>
    </p:spTree>
    <p:extLst>
      <p:ext uri="{BB962C8B-B14F-4D97-AF65-F5344CB8AC3E}">
        <p14:creationId xmlns:p14="http://schemas.microsoft.com/office/powerpoint/2010/main" val="12551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46C8-81DC-1094-CBFE-07546E68D179}"/>
              </a:ext>
            </a:extLst>
          </p:cNvPr>
          <p:cNvSpPr>
            <a:spLocks noGrp="1"/>
          </p:cNvSpPr>
          <p:nvPr>
            <p:ph type="title"/>
          </p:nvPr>
        </p:nvSpPr>
        <p:spPr>
          <a:xfrm>
            <a:off x="36462" y="35683"/>
            <a:ext cx="11150866" cy="1018924"/>
          </a:xfrm>
        </p:spPr>
        <p:txBody>
          <a:bodyPr>
            <a:normAutofit/>
          </a:bodyPr>
          <a:lstStyle/>
          <a:p>
            <a:r>
              <a:rPr lang="en-GB" sz="2400" dirty="0">
                <a:latin typeface="Arial"/>
                <a:cs typeface="Arial"/>
              </a:rPr>
              <a:t>15) Homelessness forecast to surge in coming years despite additional financial support from government</a:t>
            </a:r>
          </a:p>
        </p:txBody>
      </p:sp>
      <p:sp>
        <p:nvSpPr>
          <p:cNvPr id="3" name="Content Placeholder 2">
            <a:extLst>
              <a:ext uri="{FF2B5EF4-FFF2-40B4-BE49-F238E27FC236}">
                <a16:creationId xmlns:a16="http://schemas.microsoft.com/office/drawing/2014/main" id="{5AF7A401-9173-A54B-B79C-58F0D44F6E5B}"/>
              </a:ext>
            </a:extLst>
          </p:cNvPr>
          <p:cNvSpPr>
            <a:spLocks noGrp="1"/>
          </p:cNvSpPr>
          <p:nvPr>
            <p:ph idx="1"/>
          </p:nvPr>
        </p:nvSpPr>
        <p:spPr>
          <a:xfrm>
            <a:off x="0" y="925033"/>
            <a:ext cx="6567950" cy="3306149"/>
          </a:xfrm>
        </p:spPr>
        <p:txBody>
          <a:bodyPr vert="horz" lIns="91440" tIns="45720" rIns="91440" bIns="45720" rtlCol="0" anchor="t">
            <a:normAutofit/>
          </a:bodyPr>
          <a:lstStyle/>
          <a:p>
            <a:pPr algn="just"/>
            <a:r>
              <a:rPr lang="en-GB" sz="1600" dirty="0">
                <a:latin typeface="Arial"/>
                <a:cs typeface="Arial"/>
              </a:rPr>
              <a:t>In the last 5 years LBTH has seen a surge in homeless applications. This trend is forecast to continue for the rest of this financial year. The number of residents (both single and families) who approached the council as homeless increased from </a:t>
            </a:r>
            <a:r>
              <a:rPr lang="en-GB" sz="1600" b="1" dirty="0">
                <a:latin typeface="Arial"/>
                <a:cs typeface="Arial"/>
              </a:rPr>
              <a:t>2,044 in 2020/21 to 3,195 in 2023/24</a:t>
            </a:r>
            <a:r>
              <a:rPr lang="en-GB" sz="1600" dirty="0">
                <a:latin typeface="Arial"/>
                <a:cs typeface="Arial"/>
              </a:rPr>
              <a:t>. </a:t>
            </a:r>
            <a:r>
              <a:rPr lang="en-GB" sz="1600" b="1" i="1" dirty="0">
                <a:latin typeface="Arial"/>
                <a:cs typeface="Arial"/>
              </a:rPr>
              <a:t>Source: MHCLG Statutory Homeless Detailed LA Level data 2020/21 &amp; 2023/24</a:t>
            </a:r>
          </a:p>
          <a:p>
            <a:pPr algn="just"/>
            <a:r>
              <a:rPr lang="en-GB" sz="1600" dirty="0"/>
              <a:t>Homelessness Reduction Act (2017) brought additional assistance for those at risk of homelessness and has increased the number of applicants qualifying for assistance. </a:t>
            </a:r>
          </a:p>
          <a:p>
            <a:pPr algn="just"/>
            <a:r>
              <a:rPr lang="en-GB" sz="1600" dirty="0">
                <a:latin typeface="Arial"/>
                <a:cs typeface="Arial"/>
              </a:rPr>
              <a:t>New burdens funding was provided by government to assist LAs, but the rising costs for LAs has risen due to increased costs of providing assistance.</a:t>
            </a:r>
          </a:p>
        </p:txBody>
      </p:sp>
      <p:graphicFrame>
        <p:nvGraphicFramePr>
          <p:cNvPr id="6" name="Table 5">
            <a:extLst>
              <a:ext uri="{FF2B5EF4-FFF2-40B4-BE49-F238E27FC236}">
                <a16:creationId xmlns:a16="http://schemas.microsoft.com/office/drawing/2014/main" id="{238D22DA-D779-FBC4-05F8-ED9E4B54C7D6}"/>
              </a:ext>
            </a:extLst>
          </p:cNvPr>
          <p:cNvGraphicFramePr>
            <a:graphicFrameLocks noGrp="1"/>
          </p:cNvGraphicFramePr>
          <p:nvPr>
            <p:extLst>
              <p:ext uri="{D42A27DB-BD31-4B8C-83A1-F6EECF244321}">
                <p14:modId xmlns:p14="http://schemas.microsoft.com/office/powerpoint/2010/main" val="3324229169"/>
              </p:ext>
            </p:extLst>
          </p:nvPr>
        </p:nvGraphicFramePr>
        <p:xfrm>
          <a:off x="6812280" y="1326701"/>
          <a:ext cx="5257800" cy="2681421"/>
        </p:xfrm>
        <a:graphic>
          <a:graphicData uri="http://schemas.openxmlformats.org/drawingml/2006/table">
            <a:tbl>
              <a:tblPr firstRow="1" firstCol="1" bandRow="1">
                <a:tableStyleId>{5C22544A-7EE6-4342-B048-85BDC9FD1C3A}</a:tableStyleId>
              </a:tblPr>
              <a:tblGrid>
                <a:gridCol w="907021">
                  <a:extLst>
                    <a:ext uri="{9D8B030D-6E8A-4147-A177-3AD203B41FA5}">
                      <a16:colId xmlns:a16="http://schemas.microsoft.com/office/drawing/2014/main" val="224475887"/>
                    </a:ext>
                  </a:extLst>
                </a:gridCol>
                <a:gridCol w="661256">
                  <a:extLst>
                    <a:ext uri="{9D8B030D-6E8A-4147-A177-3AD203B41FA5}">
                      <a16:colId xmlns:a16="http://schemas.microsoft.com/office/drawing/2014/main" val="1348254687"/>
                    </a:ext>
                  </a:extLst>
                </a:gridCol>
                <a:gridCol w="649204">
                  <a:extLst>
                    <a:ext uri="{9D8B030D-6E8A-4147-A177-3AD203B41FA5}">
                      <a16:colId xmlns:a16="http://schemas.microsoft.com/office/drawing/2014/main" val="3853736150"/>
                    </a:ext>
                  </a:extLst>
                </a:gridCol>
                <a:gridCol w="673305">
                  <a:extLst>
                    <a:ext uri="{9D8B030D-6E8A-4147-A177-3AD203B41FA5}">
                      <a16:colId xmlns:a16="http://schemas.microsoft.com/office/drawing/2014/main" val="3442199840"/>
                    </a:ext>
                  </a:extLst>
                </a:gridCol>
                <a:gridCol w="661256">
                  <a:extLst>
                    <a:ext uri="{9D8B030D-6E8A-4147-A177-3AD203B41FA5}">
                      <a16:colId xmlns:a16="http://schemas.microsoft.com/office/drawing/2014/main" val="1437415941"/>
                    </a:ext>
                  </a:extLst>
                </a:gridCol>
                <a:gridCol w="771347">
                  <a:extLst>
                    <a:ext uri="{9D8B030D-6E8A-4147-A177-3AD203B41FA5}">
                      <a16:colId xmlns:a16="http://schemas.microsoft.com/office/drawing/2014/main" val="217502389"/>
                    </a:ext>
                  </a:extLst>
                </a:gridCol>
                <a:gridCol w="934411">
                  <a:extLst>
                    <a:ext uri="{9D8B030D-6E8A-4147-A177-3AD203B41FA5}">
                      <a16:colId xmlns:a16="http://schemas.microsoft.com/office/drawing/2014/main" val="1450805040"/>
                    </a:ext>
                  </a:extLst>
                </a:gridCol>
              </a:tblGrid>
              <a:tr h="689952">
                <a:tc>
                  <a:txBody>
                    <a:bodyPr/>
                    <a:lstStyle/>
                    <a:p>
                      <a:pPr algn="ctr">
                        <a:lnSpc>
                          <a:spcPct val="107000"/>
                        </a:lnSpc>
                        <a:spcAft>
                          <a:spcPts val="800"/>
                        </a:spcAft>
                      </a:pPr>
                      <a:r>
                        <a:rPr lang="en-GB" sz="1400" kern="100" dirty="0">
                          <a:effectLst/>
                        </a:rPr>
                        <a:t>Financial Year</a:t>
                      </a:r>
                      <a:endParaRPr lang="en-GB"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400" kern="100">
                          <a:effectLst/>
                        </a:rPr>
                        <a:t>Q1</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400" kern="100">
                          <a:effectLst/>
                        </a:rPr>
                        <a:t>Q2</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400" kern="100">
                          <a:effectLst/>
                        </a:rPr>
                        <a:t>Q3</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400" kern="100">
                          <a:effectLst/>
                        </a:rPr>
                        <a:t>Q4</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200" kern="100" dirty="0">
                          <a:effectLst/>
                        </a:rPr>
                        <a:t>Average</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Total for Financial Year</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01550222"/>
                  </a:ext>
                </a:extLst>
              </a:tr>
              <a:tr h="396406">
                <a:tc>
                  <a:txBody>
                    <a:bodyPr/>
                    <a:lstStyle/>
                    <a:p>
                      <a:pPr algn="just">
                        <a:lnSpc>
                          <a:spcPct val="107000"/>
                        </a:lnSpc>
                        <a:spcAft>
                          <a:spcPts val="800"/>
                        </a:spcAft>
                      </a:pPr>
                      <a:r>
                        <a:rPr lang="en-GB" sz="1400" kern="100">
                          <a:effectLst/>
                        </a:rPr>
                        <a:t>2020/21</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520</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479</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447</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468</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479</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1914</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45847007"/>
                  </a:ext>
                </a:extLst>
              </a:tr>
              <a:tr h="396406">
                <a:tc>
                  <a:txBody>
                    <a:bodyPr/>
                    <a:lstStyle/>
                    <a:p>
                      <a:pPr algn="just">
                        <a:lnSpc>
                          <a:spcPct val="107000"/>
                        </a:lnSpc>
                        <a:spcAft>
                          <a:spcPts val="800"/>
                        </a:spcAft>
                      </a:pPr>
                      <a:r>
                        <a:rPr lang="en-GB" sz="1400" kern="100">
                          <a:effectLst/>
                        </a:rPr>
                        <a:t>2021/22</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536</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548</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427</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438</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487</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1949</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15641038"/>
                  </a:ext>
                </a:extLst>
              </a:tr>
              <a:tr h="405845">
                <a:tc>
                  <a:txBody>
                    <a:bodyPr/>
                    <a:lstStyle/>
                    <a:p>
                      <a:pPr algn="just">
                        <a:lnSpc>
                          <a:spcPct val="107000"/>
                        </a:lnSpc>
                        <a:spcAft>
                          <a:spcPts val="800"/>
                        </a:spcAft>
                      </a:pPr>
                      <a:r>
                        <a:rPr lang="en-GB" sz="1400" kern="100">
                          <a:effectLst/>
                        </a:rPr>
                        <a:t>2022/23</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509</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560</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559</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674</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576</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2302</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577303700"/>
                  </a:ext>
                </a:extLst>
              </a:tr>
              <a:tr h="396406">
                <a:tc>
                  <a:txBody>
                    <a:bodyPr/>
                    <a:lstStyle/>
                    <a:p>
                      <a:pPr algn="just">
                        <a:lnSpc>
                          <a:spcPct val="107000"/>
                        </a:lnSpc>
                        <a:spcAft>
                          <a:spcPts val="800"/>
                        </a:spcAft>
                      </a:pPr>
                      <a:r>
                        <a:rPr lang="en-GB" sz="1400" kern="100">
                          <a:effectLst/>
                        </a:rPr>
                        <a:t>2023/24</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651</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696</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735</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783</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716</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2865</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34178244"/>
                  </a:ext>
                </a:extLst>
              </a:tr>
              <a:tr h="396406">
                <a:tc>
                  <a:txBody>
                    <a:bodyPr/>
                    <a:lstStyle/>
                    <a:p>
                      <a:pPr algn="just">
                        <a:lnSpc>
                          <a:spcPct val="107000"/>
                        </a:lnSpc>
                        <a:spcAft>
                          <a:spcPts val="800"/>
                        </a:spcAft>
                      </a:pPr>
                      <a:r>
                        <a:rPr lang="en-GB" sz="1400" kern="100">
                          <a:effectLst/>
                        </a:rPr>
                        <a:t>2024/25</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700</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619</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i="1" kern="100">
                          <a:effectLst/>
                          <a:highlight>
                            <a:srgbClr val="FFFF00"/>
                          </a:highlight>
                        </a:rPr>
                        <a:t>800</a:t>
                      </a:r>
                      <a:endParaRPr lang="en-GB" sz="1400" i="1" kern="100">
                        <a:effectLst/>
                        <a:highlight>
                          <a:srgbClr val="FFFF0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i="1" kern="100">
                          <a:effectLst/>
                          <a:highlight>
                            <a:srgbClr val="FFFF00"/>
                          </a:highlight>
                        </a:rPr>
                        <a:t>880</a:t>
                      </a:r>
                      <a:endParaRPr lang="en-GB" sz="1400" i="1" kern="100">
                        <a:effectLst/>
                        <a:highlight>
                          <a:srgbClr val="FFFF0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i="1" kern="100">
                          <a:effectLst/>
                          <a:highlight>
                            <a:srgbClr val="FFFF00"/>
                          </a:highlight>
                        </a:rPr>
                        <a:t>750</a:t>
                      </a:r>
                      <a:endParaRPr lang="en-GB" sz="1400" i="1" kern="100">
                        <a:effectLst/>
                        <a:highlight>
                          <a:srgbClr val="FFFF0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i="1" kern="100">
                          <a:effectLst/>
                          <a:highlight>
                            <a:srgbClr val="FFFF00"/>
                          </a:highlight>
                        </a:rPr>
                        <a:t>2999</a:t>
                      </a:r>
                      <a:endParaRPr lang="en-GB" sz="1400" i="1" kern="100">
                        <a:effectLst/>
                        <a:highlight>
                          <a:srgbClr val="FFFF0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6346728"/>
                  </a:ext>
                </a:extLst>
              </a:tr>
            </a:tbl>
          </a:graphicData>
        </a:graphic>
      </p:graphicFrame>
      <p:pic>
        <p:nvPicPr>
          <p:cNvPr id="7" name="Picture 6" descr="Calendar&#10;&#10;Description automatically generated with low confidence">
            <a:extLst>
              <a:ext uri="{FF2B5EF4-FFF2-40B4-BE49-F238E27FC236}">
                <a16:creationId xmlns:a16="http://schemas.microsoft.com/office/drawing/2014/main" id="{1FD87A99-1ADE-03E5-457E-2100D6E8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40" y="3859619"/>
            <a:ext cx="5677359" cy="2450067"/>
          </a:xfrm>
          <a:prstGeom prst="rect">
            <a:avLst/>
          </a:prstGeom>
        </p:spPr>
      </p:pic>
      <p:sp>
        <p:nvSpPr>
          <p:cNvPr id="8" name="TextBox 7">
            <a:extLst>
              <a:ext uri="{FF2B5EF4-FFF2-40B4-BE49-F238E27FC236}">
                <a16:creationId xmlns:a16="http://schemas.microsoft.com/office/drawing/2014/main" id="{48F61C1A-E6D9-AF13-1D99-E269E7ED4CE4}"/>
              </a:ext>
            </a:extLst>
          </p:cNvPr>
          <p:cNvSpPr txBox="1"/>
          <p:nvPr/>
        </p:nvSpPr>
        <p:spPr>
          <a:xfrm>
            <a:off x="7294826" y="4008122"/>
            <a:ext cx="4338986" cy="738664"/>
          </a:xfrm>
          <a:prstGeom prst="rect">
            <a:avLst/>
          </a:prstGeom>
          <a:noFill/>
        </p:spPr>
        <p:txBody>
          <a:bodyPr wrap="square" rtlCol="0">
            <a:spAutoFit/>
          </a:bodyPr>
          <a:lstStyle/>
          <a:p>
            <a:pPr algn="ctr"/>
            <a:r>
              <a:rPr lang="en-GB" sz="1400" b="1" i="1" dirty="0"/>
              <a:t>Homelessness Applications received (single and family households) </a:t>
            </a:r>
          </a:p>
          <a:p>
            <a:pPr algn="ctr"/>
            <a:r>
              <a:rPr lang="en-GB" sz="1400" b="1" i="1" dirty="0"/>
              <a:t>Source: Housing Options Service</a:t>
            </a:r>
          </a:p>
        </p:txBody>
      </p:sp>
      <p:sp>
        <p:nvSpPr>
          <p:cNvPr id="9" name="TextBox 8">
            <a:extLst>
              <a:ext uri="{FF2B5EF4-FFF2-40B4-BE49-F238E27FC236}">
                <a16:creationId xmlns:a16="http://schemas.microsoft.com/office/drawing/2014/main" id="{A8CB4402-7878-4EA5-C8C3-FA86B5E51FBA}"/>
              </a:ext>
            </a:extLst>
          </p:cNvPr>
          <p:cNvSpPr txBox="1"/>
          <p:nvPr/>
        </p:nvSpPr>
        <p:spPr>
          <a:xfrm>
            <a:off x="1180168" y="6309688"/>
            <a:ext cx="3717052" cy="523220"/>
          </a:xfrm>
          <a:prstGeom prst="rect">
            <a:avLst/>
          </a:prstGeom>
          <a:solidFill>
            <a:schemeClr val="bg1"/>
          </a:solidFill>
        </p:spPr>
        <p:txBody>
          <a:bodyPr wrap="square" rtlCol="0">
            <a:spAutoFit/>
          </a:bodyPr>
          <a:lstStyle/>
          <a:p>
            <a:pPr algn="ctr"/>
            <a:r>
              <a:rPr lang="en-GB" sz="1400" b="1" i="1" dirty="0"/>
              <a:t>Source: Crisis Homelessness Monitor 2023</a:t>
            </a:r>
          </a:p>
        </p:txBody>
      </p:sp>
      <p:sp>
        <p:nvSpPr>
          <p:cNvPr id="10" name="TextBox 9">
            <a:extLst>
              <a:ext uri="{FF2B5EF4-FFF2-40B4-BE49-F238E27FC236}">
                <a16:creationId xmlns:a16="http://schemas.microsoft.com/office/drawing/2014/main" id="{97A21F78-0722-F8A3-7866-20D8E2154BCA}"/>
              </a:ext>
            </a:extLst>
          </p:cNvPr>
          <p:cNvSpPr txBox="1"/>
          <p:nvPr/>
        </p:nvSpPr>
        <p:spPr>
          <a:xfrm>
            <a:off x="6757612" y="4746786"/>
            <a:ext cx="5257800" cy="1477328"/>
          </a:xfrm>
          <a:prstGeom prst="rect">
            <a:avLst/>
          </a:prstGeom>
          <a:noFill/>
        </p:spPr>
        <p:txBody>
          <a:bodyPr wrap="square" lIns="91440" tIns="45720" rIns="91440" bIns="45720" rtlCol="0" anchor="t">
            <a:spAutoFit/>
          </a:bodyPr>
          <a:lstStyle/>
          <a:p>
            <a:pPr algn="just"/>
            <a:r>
              <a:rPr lang="en-GB" dirty="0"/>
              <a:t>Homeless Crisis Monitor data anticipates that homelessness will increase in England substantially over the course of the next two decades, particularly among those living in unsuitable Temporary Accommodation.</a:t>
            </a:r>
            <a:endParaRPr lang="en-US" dirty="0"/>
          </a:p>
        </p:txBody>
      </p:sp>
    </p:spTree>
    <p:extLst>
      <p:ext uri="{BB962C8B-B14F-4D97-AF65-F5344CB8AC3E}">
        <p14:creationId xmlns:p14="http://schemas.microsoft.com/office/powerpoint/2010/main" val="757858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E1A4-5ADD-17F8-4C7D-8BFFA83D01FB}"/>
              </a:ext>
            </a:extLst>
          </p:cNvPr>
          <p:cNvSpPr>
            <a:spLocks noGrp="1"/>
          </p:cNvSpPr>
          <p:nvPr>
            <p:ph type="title"/>
          </p:nvPr>
        </p:nvSpPr>
        <p:spPr>
          <a:xfrm>
            <a:off x="166254" y="261505"/>
            <a:ext cx="10452584" cy="860028"/>
          </a:xfrm>
        </p:spPr>
        <p:txBody>
          <a:bodyPr>
            <a:noAutofit/>
          </a:bodyPr>
          <a:lstStyle/>
          <a:p>
            <a:r>
              <a:rPr lang="en-GB" sz="2400" dirty="0">
                <a:latin typeface="Arial"/>
                <a:cs typeface="Arial"/>
              </a:rPr>
              <a:t>16) Tower Hamlets has the 7</a:t>
            </a:r>
            <a:r>
              <a:rPr lang="en-GB" sz="2400" baseline="30000" dirty="0">
                <a:latin typeface="Arial"/>
                <a:cs typeface="Arial"/>
              </a:rPr>
              <a:t>th</a:t>
            </a:r>
            <a:r>
              <a:rPr lang="en-GB" sz="2400" dirty="0">
                <a:latin typeface="Arial"/>
                <a:cs typeface="Arial"/>
              </a:rPr>
              <a:t> largest Rough Sleeping cohort in London, with 59% of people are new rough sleepers</a:t>
            </a:r>
          </a:p>
        </p:txBody>
      </p:sp>
      <p:sp>
        <p:nvSpPr>
          <p:cNvPr id="3" name="Content Placeholder 2">
            <a:extLst>
              <a:ext uri="{FF2B5EF4-FFF2-40B4-BE49-F238E27FC236}">
                <a16:creationId xmlns:a16="http://schemas.microsoft.com/office/drawing/2014/main" id="{6B0A5F79-3AA0-F0A5-04B5-E953C68F4104}"/>
              </a:ext>
            </a:extLst>
          </p:cNvPr>
          <p:cNvSpPr>
            <a:spLocks noGrp="1"/>
          </p:cNvSpPr>
          <p:nvPr>
            <p:ph idx="1"/>
          </p:nvPr>
        </p:nvSpPr>
        <p:spPr>
          <a:xfrm>
            <a:off x="166254" y="1121533"/>
            <a:ext cx="6928609" cy="5631807"/>
          </a:xfrm>
        </p:spPr>
        <p:txBody>
          <a:bodyPr vert="horz" lIns="91440" tIns="45720" rIns="91440" bIns="45720" rtlCol="0" anchor="t">
            <a:noAutofit/>
          </a:bodyPr>
          <a:lstStyle/>
          <a:p>
            <a:pPr algn="just"/>
            <a:r>
              <a:rPr lang="en-GB" sz="1800" dirty="0">
                <a:latin typeface="Arial"/>
                <a:cs typeface="Arial"/>
              </a:rPr>
              <a:t>In </a:t>
            </a:r>
            <a:r>
              <a:rPr lang="en-GB" sz="1600" dirty="0">
                <a:latin typeface="Arial"/>
                <a:cs typeface="Arial"/>
              </a:rPr>
              <a:t>Tower Hamlets during 2022/23, 460 individuals were sleeping rough, a 55% increase between 2021 and 2022 due to Covid protections and the ‘Everyone Initiative’ ending and increases in the cost of living. </a:t>
            </a:r>
            <a:endParaRPr lang="en-US" sz="1600" dirty="0">
              <a:latin typeface="Arial"/>
              <a:cs typeface="Arial"/>
            </a:endParaRPr>
          </a:p>
          <a:p>
            <a:pPr algn="just"/>
            <a:r>
              <a:rPr lang="en-GB" sz="1600" dirty="0"/>
              <a:t>This mirrors the trend in London over the past five years.</a:t>
            </a:r>
          </a:p>
          <a:p>
            <a:pPr algn="just"/>
            <a:r>
              <a:rPr lang="en-GB" sz="1600" dirty="0"/>
              <a:t>Tower Hamlets has the 7</a:t>
            </a:r>
            <a:r>
              <a:rPr lang="en-GB" sz="1600" baseline="30000" dirty="0"/>
              <a:t>th</a:t>
            </a:r>
            <a:r>
              <a:rPr lang="en-GB" sz="1600" dirty="0"/>
              <a:t> largest rough sleeping figure in London: in 2022/23, </a:t>
            </a:r>
            <a:r>
              <a:rPr lang="en-GB" sz="1600" b="1" dirty="0"/>
              <a:t>59% were new rough sleepers </a:t>
            </a:r>
            <a:r>
              <a:rPr lang="en-GB" sz="1600" dirty="0"/>
              <a:t>(Flow), 25% were individuals seen rough sleeping in the previous year (Stock) and 16% were individuals having a gap in rough sleeping (Returner). </a:t>
            </a:r>
            <a:r>
              <a:rPr lang="en-GB" sz="1600" b="1" i="1" dirty="0"/>
              <a:t>(Source: CHAIN Annual Bulletin for Greater Lonon 2022/23  - GLA)</a:t>
            </a:r>
          </a:p>
          <a:p>
            <a:pPr algn="just"/>
            <a:r>
              <a:rPr lang="en-GB" sz="1600" dirty="0"/>
              <a:t>Black ethnic groups (14%) and White Other (21%) groups see the biggest overrepresentation in the borough’s rough sleeping population. 49% of the rough sleeping population identified as UK nationals, slightly higher than the London average.</a:t>
            </a:r>
          </a:p>
          <a:p>
            <a:pPr algn="just"/>
            <a:r>
              <a:rPr lang="en-GB" sz="1600" dirty="0"/>
              <a:t> The right-hand chart demonstrates support needs recorded for rough-sleeping clients over time. Overall support remains consistently high over time. </a:t>
            </a:r>
          </a:p>
          <a:p>
            <a:pPr algn="just"/>
            <a:r>
              <a:rPr lang="en-GB" sz="1600" dirty="0"/>
              <a:t>Only alcohol needs have seen the largest decrees over time. </a:t>
            </a:r>
          </a:p>
          <a:p>
            <a:pPr algn="just"/>
            <a:r>
              <a:rPr lang="en-GB" sz="1600" dirty="0"/>
              <a:t>Mental health needs have risen the most from 59% to 70%.</a:t>
            </a:r>
          </a:p>
        </p:txBody>
      </p:sp>
      <p:pic>
        <p:nvPicPr>
          <p:cNvPr id="4" name="Picture 3" descr="A graph with numbers and a number of numbers&#10;&#10;Description automatically generated with medium confidence">
            <a:extLst>
              <a:ext uri="{FF2B5EF4-FFF2-40B4-BE49-F238E27FC236}">
                <a16:creationId xmlns:a16="http://schemas.microsoft.com/office/drawing/2014/main" id="{1D9AE6AF-429E-55DD-2A95-75A8810FD968}"/>
              </a:ext>
            </a:extLst>
          </p:cNvPr>
          <p:cNvPicPr>
            <a:picLocks noChangeAspect="1"/>
          </p:cNvPicPr>
          <p:nvPr/>
        </p:nvPicPr>
        <p:blipFill>
          <a:blip r:embed="rId3"/>
          <a:stretch>
            <a:fillRect/>
          </a:stretch>
        </p:blipFill>
        <p:spPr>
          <a:xfrm>
            <a:off x="7603958" y="1148337"/>
            <a:ext cx="4241678" cy="2249796"/>
          </a:xfrm>
          <a:prstGeom prst="rect">
            <a:avLst/>
          </a:prstGeom>
        </p:spPr>
      </p:pic>
      <p:sp>
        <p:nvSpPr>
          <p:cNvPr id="6" name="TextBox 5">
            <a:extLst>
              <a:ext uri="{FF2B5EF4-FFF2-40B4-BE49-F238E27FC236}">
                <a16:creationId xmlns:a16="http://schemas.microsoft.com/office/drawing/2014/main" id="{8137DE74-8547-2295-2528-5A0F1D655EF6}"/>
              </a:ext>
            </a:extLst>
          </p:cNvPr>
          <p:cNvSpPr txBox="1"/>
          <p:nvPr/>
        </p:nvSpPr>
        <p:spPr>
          <a:xfrm>
            <a:off x="8093673" y="3550533"/>
            <a:ext cx="3510451" cy="315023"/>
          </a:xfrm>
          <a:prstGeom prst="rect">
            <a:avLst/>
          </a:prstGeom>
          <a:noFill/>
        </p:spPr>
        <p:txBody>
          <a:bodyPr wrap="square">
            <a:spAutoFit/>
          </a:bodyPr>
          <a:lstStyle/>
          <a:p>
            <a:pPr algn="ctr">
              <a:lnSpc>
                <a:spcPct val="107000"/>
              </a:lnSpc>
              <a:spcAft>
                <a:spcPts val="800"/>
              </a:spcAft>
            </a:pPr>
            <a:r>
              <a:rPr lang="en-GB" sz="1400" b="1" i="1" kern="100">
                <a:effectLst/>
                <a:latin typeface="Aptos" panose="020B0004020202020204" pitchFamily="34" charset="0"/>
                <a:ea typeface="Aptos" panose="020B0004020202020204" pitchFamily="34" charset="0"/>
                <a:cs typeface="Arial" panose="020B0604020202020204" pitchFamily="34" charset="0"/>
              </a:rPr>
              <a:t>Source: CHAIN</a:t>
            </a:r>
            <a:endParaRPr lang="en-GB" sz="1400" kern="100">
              <a:effectLst/>
              <a:latin typeface="Aptos" panose="020B0004020202020204" pitchFamily="34" charset="0"/>
              <a:ea typeface="Aptos" panose="020B0004020202020204" pitchFamily="34" charset="0"/>
              <a:cs typeface="Arial" panose="020B0604020202020204" pitchFamily="34" charset="0"/>
            </a:endParaRPr>
          </a:p>
        </p:txBody>
      </p:sp>
      <p:pic>
        <p:nvPicPr>
          <p:cNvPr id="7" name="Picture 6" descr="A graph of different colored lines&#10;&#10;Description automatically generated">
            <a:extLst>
              <a:ext uri="{FF2B5EF4-FFF2-40B4-BE49-F238E27FC236}">
                <a16:creationId xmlns:a16="http://schemas.microsoft.com/office/drawing/2014/main" id="{8695B988-48DA-DB77-0208-40B5ACFE3C20}"/>
              </a:ext>
            </a:extLst>
          </p:cNvPr>
          <p:cNvPicPr>
            <a:picLocks noChangeAspect="1"/>
          </p:cNvPicPr>
          <p:nvPr/>
        </p:nvPicPr>
        <p:blipFill>
          <a:blip r:embed="rId4"/>
          <a:stretch>
            <a:fillRect/>
          </a:stretch>
        </p:blipFill>
        <p:spPr>
          <a:xfrm>
            <a:off x="7603958" y="3857787"/>
            <a:ext cx="4240800" cy="2691822"/>
          </a:xfrm>
          <a:prstGeom prst="rect">
            <a:avLst/>
          </a:prstGeom>
        </p:spPr>
      </p:pic>
      <p:sp>
        <p:nvSpPr>
          <p:cNvPr id="9" name="TextBox 8">
            <a:extLst>
              <a:ext uri="{FF2B5EF4-FFF2-40B4-BE49-F238E27FC236}">
                <a16:creationId xmlns:a16="http://schemas.microsoft.com/office/drawing/2014/main" id="{B34ECD2A-2838-0A53-395E-7C43D612BBD7}"/>
              </a:ext>
            </a:extLst>
          </p:cNvPr>
          <p:cNvSpPr txBox="1"/>
          <p:nvPr/>
        </p:nvSpPr>
        <p:spPr>
          <a:xfrm>
            <a:off x="8767184" y="6541839"/>
            <a:ext cx="2163431" cy="315023"/>
          </a:xfrm>
          <a:prstGeom prst="rect">
            <a:avLst/>
          </a:prstGeom>
          <a:solidFill>
            <a:schemeClr val="bg1"/>
          </a:solidFill>
        </p:spPr>
        <p:txBody>
          <a:bodyPr wrap="square">
            <a:spAutoFit/>
          </a:bodyPr>
          <a:lstStyle/>
          <a:p>
            <a:pPr algn="ctr">
              <a:lnSpc>
                <a:spcPct val="107000"/>
              </a:lnSpc>
              <a:spcAft>
                <a:spcPts val="800"/>
              </a:spcAft>
            </a:pPr>
            <a:r>
              <a:rPr lang="en-GB" sz="1400" b="1" i="1" kern="100">
                <a:effectLst/>
                <a:latin typeface="Aptos" panose="020B0004020202020204" pitchFamily="34" charset="0"/>
                <a:ea typeface="Aptos" panose="020B0004020202020204" pitchFamily="34" charset="0"/>
                <a:cs typeface="Arial" panose="020B0604020202020204" pitchFamily="34" charset="0"/>
              </a:rPr>
              <a:t>Source: CHAIN</a:t>
            </a:r>
            <a:endParaRPr lang="en-GB" sz="1400" kern="1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9315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8434-5B56-8F9F-83E9-D5D18C7598B2}"/>
              </a:ext>
            </a:extLst>
          </p:cNvPr>
          <p:cNvSpPr>
            <a:spLocks noGrp="1"/>
          </p:cNvSpPr>
          <p:nvPr>
            <p:ph type="title"/>
          </p:nvPr>
        </p:nvSpPr>
        <p:spPr>
          <a:xfrm>
            <a:off x="217807" y="12466"/>
            <a:ext cx="11135993" cy="1066547"/>
          </a:xfrm>
        </p:spPr>
        <p:txBody>
          <a:bodyPr>
            <a:normAutofit/>
          </a:bodyPr>
          <a:lstStyle/>
          <a:p>
            <a:r>
              <a:rPr lang="en-GB" sz="2400">
                <a:latin typeface="Arial"/>
                <a:cs typeface="Arial"/>
              </a:rPr>
              <a:t>17) Households placed in TA is increasing with 3% of households placed outside of London</a:t>
            </a:r>
          </a:p>
        </p:txBody>
      </p:sp>
      <p:sp>
        <p:nvSpPr>
          <p:cNvPr id="3" name="Content Placeholder 2">
            <a:extLst>
              <a:ext uri="{FF2B5EF4-FFF2-40B4-BE49-F238E27FC236}">
                <a16:creationId xmlns:a16="http://schemas.microsoft.com/office/drawing/2014/main" id="{D3DFD1EB-AB00-5E37-083A-07DFD0C6BB4D}"/>
              </a:ext>
            </a:extLst>
          </p:cNvPr>
          <p:cNvSpPr>
            <a:spLocks noGrp="1"/>
          </p:cNvSpPr>
          <p:nvPr>
            <p:ph idx="1"/>
          </p:nvPr>
        </p:nvSpPr>
        <p:spPr>
          <a:xfrm>
            <a:off x="5671822" y="1261018"/>
            <a:ext cx="6544573" cy="2440145"/>
          </a:xfrm>
        </p:spPr>
        <p:txBody>
          <a:bodyPr vert="horz" lIns="91440" tIns="45720" rIns="91440" bIns="45720" rtlCol="0" anchor="t">
            <a:normAutofit lnSpcReduction="10000"/>
          </a:bodyPr>
          <a:lstStyle/>
          <a:p>
            <a:pPr algn="just"/>
            <a:r>
              <a:rPr lang="en-GB" sz="1700" dirty="0">
                <a:latin typeface="Arial"/>
                <a:cs typeface="Arial"/>
              </a:rPr>
              <a:t>The left-hand graph shows the increase in the number of households placed by the council into TA over the last 5 years. </a:t>
            </a:r>
            <a:endParaRPr lang="en-US" sz="1700" dirty="0">
              <a:latin typeface="Arial"/>
              <a:cs typeface="Arial"/>
            </a:endParaRPr>
          </a:p>
          <a:p>
            <a:pPr algn="just"/>
            <a:r>
              <a:rPr lang="en-GB" sz="1700" dirty="0">
                <a:latin typeface="Arial"/>
                <a:cs typeface="Arial"/>
              </a:rPr>
              <a:t>In Q2 2024/25 a total of 3,132 households were placed in TA: 36% in the borough, 61% outside borough, but in London, 3% outside of London.</a:t>
            </a:r>
          </a:p>
          <a:p>
            <a:pPr algn="just"/>
            <a:r>
              <a:rPr lang="en-GB" sz="1700" dirty="0">
                <a:latin typeface="Arial"/>
                <a:cs typeface="Arial"/>
              </a:rPr>
              <a:t>The Housing Options Service uses its own benchmark limiting temporary accommodation to within 90 minutes commute of Whitechapel Town Hall to help maintain family connections and social networks in the borough (see map below).</a:t>
            </a:r>
          </a:p>
          <a:p>
            <a:endParaRPr lang="en-GB" sz="1800" dirty="0"/>
          </a:p>
        </p:txBody>
      </p:sp>
      <p:pic>
        <p:nvPicPr>
          <p:cNvPr id="4" name="Picture 3" descr="A graph of a number of individuals&#10;&#10;Description automatically generated">
            <a:extLst>
              <a:ext uri="{FF2B5EF4-FFF2-40B4-BE49-F238E27FC236}">
                <a16:creationId xmlns:a16="http://schemas.microsoft.com/office/drawing/2014/main" id="{408E9FAA-C8F2-7FF2-906D-775023FDAA72}"/>
              </a:ext>
            </a:extLst>
          </p:cNvPr>
          <p:cNvPicPr>
            <a:picLocks noChangeAspect="1"/>
          </p:cNvPicPr>
          <p:nvPr/>
        </p:nvPicPr>
        <p:blipFill>
          <a:blip r:embed="rId3"/>
          <a:stretch>
            <a:fillRect/>
          </a:stretch>
        </p:blipFill>
        <p:spPr>
          <a:xfrm>
            <a:off x="671841" y="1076812"/>
            <a:ext cx="4594654" cy="2296203"/>
          </a:xfrm>
          <a:prstGeom prst="rect">
            <a:avLst/>
          </a:prstGeom>
        </p:spPr>
      </p:pic>
      <p:sp>
        <p:nvSpPr>
          <p:cNvPr id="5" name="TextBox 4">
            <a:extLst>
              <a:ext uri="{FF2B5EF4-FFF2-40B4-BE49-F238E27FC236}">
                <a16:creationId xmlns:a16="http://schemas.microsoft.com/office/drawing/2014/main" id="{A1A5DEE9-CF71-AFFC-1EEB-6967B870DBE8}"/>
              </a:ext>
            </a:extLst>
          </p:cNvPr>
          <p:cNvSpPr txBox="1"/>
          <p:nvPr/>
        </p:nvSpPr>
        <p:spPr>
          <a:xfrm>
            <a:off x="671840" y="3387543"/>
            <a:ext cx="4431788" cy="307777"/>
          </a:xfrm>
          <a:prstGeom prst="rect">
            <a:avLst/>
          </a:prstGeom>
          <a:noFill/>
        </p:spPr>
        <p:txBody>
          <a:bodyPr wrap="square" lIns="91440" tIns="45720" rIns="91440" bIns="45720" rtlCol="0" anchor="t">
            <a:spAutoFit/>
          </a:bodyPr>
          <a:lstStyle/>
          <a:p>
            <a:pPr algn="ctr"/>
            <a:r>
              <a:rPr lang="en-GB" sz="1400" b="1" i="1"/>
              <a:t>Source: Tower Hamlets Housing Options Services</a:t>
            </a:r>
          </a:p>
        </p:txBody>
      </p:sp>
      <p:pic>
        <p:nvPicPr>
          <p:cNvPr id="7" name="Picture 6">
            <a:extLst>
              <a:ext uri="{FF2B5EF4-FFF2-40B4-BE49-F238E27FC236}">
                <a16:creationId xmlns:a16="http://schemas.microsoft.com/office/drawing/2014/main" id="{9B33499E-0A54-5BB0-5EDB-EA50011CC2CF}"/>
              </a:ext>
            </a:extLst>
          </p:cNvPr>
          <p:cNvPicPr>
            <a:picLocks noChangeAspect="1"/>
          </p:cNvPicPr>
          <p:nvPr/>
        </p:nvPicPr>
        <p:blipFill>
          <a:blip r:embed="rId4"/>
          <a:stretch>
            <a:fillRect/>
          </a:stretch>
        </p:blipFill>
        <p:spPr>
          <a:xfrm>
            <a:off x="6581553" y="3580395"/>
            <a:ext cx="5392640" cy="2728605"/>
          </a:xfrm>
          <a:prstGeom prst="rect">
            <a:avLst/>
          </a:prstGeom>
        </p:spPr>
      </p:pic>
      <p:sp>
        <p:nvSpPr>
          <p:cNvPr id="9" name="TextBox 8">
            <a:extLst>
              <a:ext uri="{FF2B5EF4-FFF2-40B4-BE49-F238E27FC236}">
                <a16:creationId xmlns:a16="http://schemas.microsoft.com/office/drawing/2014/main" id="{7D74B731-8337-D3F9-4411-6C8EACEBE112}"/>
              </a:ext>
            </a:extLst>
          </p:cNvPr>
          <p:cNvSpPr txBox="1"/>
          <p:nvPr/>
        </p:nvSpPr>
        <p:spPr>
          <a:xfrm>
            <a:off x="6581554" y="6309000"/>
            <a:ext cx="5392639" cy="523220"/>
          </a:xfrm>
          <a:prstGeom prst="rect">
            <a:avLst/>
          </a:prstGeom>
          <a:solidFill>
            <a:schemeClr val="bg1"/>
          </a:solidFill>
        </p:spPr>
        <p:txBody>
          <a:bodyPr wrap="square" lIns="91440" tIns="45720" rIns="91440" bIns="45720" anchor="t">
            <a:spAutoFit/>
          </a:bodyPr>
          <a:lstStyle/>
          <a:p>
            <a:pPr algn="ctr"/>
            <a:r>
              <a:rPr lang="en-GB" sz="1400" dirty="0"/>
              <a:t>S</a:t>
            </a:r>
            <a:r>
              <a:rPr lang="en-GB" sz="1400" i="1" dirty="0"/>
              <a:t>ource: Tower Hamlets Homelessness &amp; Housing Options Services</a:t>
            </a:r>
            <a:endParaRPr lang="en-US" dirty="0"/>
          </a:p>
        </p:txBody>
      </p:sp>
      <p:sp>
        <p:nvSpPr>
          <p:cNvPr id="10" name="TextBox 9">
            <a:extLst>
              <a:ext uri="{FF2B5EF4-FFF2-40B4-BE49-F238E27FC236}">
                <a16:creationId xmlns:a16="http://schemas.microsoft.com/office/drawing/2014/main" id="{D7CCD0D0-F615-EC4B-BEEE-034130D9671C}"/>
              </a:ext>
            </a:extLst>
          </p:cNvPr>
          <p:cNvSpPr txBox="1"/>
          <p:nvPr/>
        </p:nvSpPr>
        <p:spPr>
          <a:xfrm>
            <a:off x="217807" y="3824466"/>
            <a:ext cx="5878193" cy="2339102"/>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n-GB" sz="1600">
                <a:latin typeface="+mj-lt"/>
              </a:rPr>
              <a:t>In an emergency or highly unusual set of circumstances (e.g. a block of flats needing to be decanted due to fire or other emergencies) households may be placed beyond London’s outskirts.</a:t>
            </a:r>
            <a:endParaRPr lang="en-GB" sz="1600">
              <a:latin typeface="+mj-lt"/>
              <a:cs typeface="Arial"/>
            </a:endParaRPr>
          </a:p>
          <a:p>
            <a:pPr marL="285750" indent="-285750" algn="just">
              <a:buFont typeface="Arial" panose="020B0604020202020204" pitchFamily="34" charset="0"/>
              <a:buChar char="•"/>
            </a:pPr>
            <a:r>
              <a:rPr lang="en-GB" sz="1600">
                <a:latin typeface="+mj-lt"/>
              </a:rPr>
              <a:t>Similarly, the council may make placement where there are safety issues, including but not limited to when an individual needs relocating due to fear of violence, abuse, gang violence or for safeguarding reasons. </a:t>
            </a:r>
            <a:endParaRPr lang="en-GB" sz="1600">
              <a:latin typeface="+mj-lt"/>
              <a:cs typeface="Arial"/>
            </a:endParaRP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361982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a:xfrm>
            <a:off x="340242" y="1701210"/>
            <a:ext cx="7568339" cy="1031358"/>
          </a:xfrm>
        </p:spPr>
        <p:txBody>
          <a:bodyPr>
            <a:normAutofit/>
          </a:bodyPr>
          <a:lstStyle/>
          <a:p>
            <a:r>
              <a:rPr lang="en-GB"/>
              <a:t>Local Trends</a:t>
            </a:r>
          </a:p>
        </p:txBody>
      </p:sp>
    </p:spTree>
    <p:extLst>
      <p:ext uri="{BB962C8B-B14F-4D97-AF65-F5344CB8AC3E}">
        <p14:creationId xmlns:p14="http://schemas.microsoft.com/office/powerpoint/2010/main" val="202208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49D3F4-3503-5613-536E-0458FA108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A3D20-4158-5F4D-67C6-C9EE97CF0E70}"/>
              </a:ext>
            </a:extLst>
          </p:cNvPr>
          <p:cNvSpPr>
            <a:spLocks noGrp="1"/>
          </p:cNvSpPr>
          <p:nvPr>
            <p:ph type="ctrTitle"/>
          </p:nvPr>
        </p:nvSpPr>
        <p:spPr>
          <a:xfrm>
            <a:off x="414670" y="2115880"/>
            <a:ext cx="7505485" cy="2022010"/>
          </a:xfrm>
        </p:spPr>
        <p:txBody>
          <a:bodyPr>
            <a:normAutofit/>
          </a:bodyPr>
          <a:lstStyle/>
          <a:p>
            <a:r>
              <a:rPr lang="en-GB"/>
              <a:t>Issues Affecting Housing Supply and Affordability in Tower Hamlets</a:t>
            </a:r>
          </a:p>
        </p:txBody>
      </p:sp>
    </p:spTree>
    <p:extLst>
      <p:ext uri="{BB962C8B-B14F-4D97-AF65-F5344CB8AC3E}">
        <p14:creationId xmlns:p14="http://schemas.microsoft.com/office/powerpoint/2010/main" val="284579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9082-6C8A-0DD0-FFBD-66F5CAB42400}"/>
              </a:ext>
            </a:extLst>
          </p:cNvPr>
          <p:cNvSpPr>
            <a:spLocks noGrp="1"/>
          </p:cNvSpPr>
          <p:nvPr>
            <p:ph type="title"/>
          </p:nvPr>
        </p:nvSpPr>
        <p:spPr>
          <a:xfrm>
            <a:off x="0" y="22403"/>
            <a:ext cx="10911016" cy="1325563"/>
          </a:xfrm>
        </p:spPr>
        <p:txBody>
          <a:bodyPr>
            <a:normAutofit/>
          </a:bodyPr>
          <a:lstStyle/>
          <a:p>
            <a:r>
              <a:rPr lang="en-GB" sz="2400">
                <a:latin typeface="Arial"/>
                <a:cs typeface="Arial"/>
              </a:rPr>
              <a:t>19) PRS and buy-to-let market contraction has led to multiple challenges directly impacting our ability to provide suitable TA</a:t>
            </a:r>
          </a:p>
        </p:txBody>
      </p:sp>
      <p:sp>
        <p:nvSpPr>
          <p:cNvPr id="3" name="Content Placeholder 2">
            <a:extLst>
              <a:ext uri="{FF2B5EF4-FFF2-40B4-BE49-F238E27FC236}">
                <a16:creationId xmlns:a16="http://schemas.microsoft.com/office/drawing/2014/main" id="{7C364EC0-12CA-B9B9-C47C-FD4B6E98AD27}"/>
              </a:ext>
            </a:extLst>
          </p:cNvPr>
          <p:cNvSpPr>
            <a:spLocks noGrp="1"/>
          </p:cNvSpPr>
          <p:nvPr>
            <p:ph idx="1"/>
          </p:nvPr>
        </p:nvSpPr>
        <p:spPr>
          <a:xfrm>
            <a:off x="283028" y="1185774"/>
            <a:ext cx="11689231" cy="5116171"/>
          </a:xfrm>
        </p:spPr>
        <p:txBody>
          <a:bodyPr vert="horz" lIns="91440" tIns="45720" rIns="91440" bIns="45720" rtlCol="0" anchor="t">
            <a:noAutofit/>
          </a:bodyPr>
          <a:lstStyle/>
          <a:p>
            <a:pPr algn="just"/>
            <a:r>
              <a:rPr lang="en-GB" sz="1600" dirty="0">
                <a:latin typeface="Arial"/>
                <a:cs typeface="Arial"/>
              </a:rPr>
              <a:t>Demand for TA has increased as a </a:t>
            </a:r>
            <a:r>
              <a:rPr lang="en-GB" sz="1600" b="1" dirty="0">
                <a:latin typeface="Arial"/>
                <a:cs typeface="Arial"/>
              </a:rPr>
              <a:t>wider range of people are owed interim housing duties </a:t>
            </a:r>
            <a:r>
              <a:rPr lang="en-GB" sz="1600" dirty="0">
                <a:latin typeface="Arial"/>
                <a:cs typeface="Arial"/>
              </a:rPr>
              <a:t>after the introduction of the Homelessness Reduction Act (2017).</a:t>
            </a:r>
            <a:endParaRPr lang="en-US" sz="1600" dirty="0"/>
          </a:p>
          <a:p>
            <a:pPr algn="just"/>
            <a:r>
              <a:rPr lang="en-GB" sz="1600" dirty="0">
                <a:latin typeface="Arial"/>
                <a:cs typeface="Arial"/>
              </a:rPr>
              <a:t>Smaller buy-to-let landlords continue to exit the PRS market due to factors such as increases in tax and anticipated regulation changes (Renters’ Rights Bill (2025)), along with higher maintenance and borrowing costs. </a:t>
            </a:r>
          </a:p>
          <a:p>
            <a:pPr algn="just"/>
            <a:r>
              <a:rPr lang="en-GB" sz="1600" dirty="0">
                <a:latin typeface="Arial"/>
                <a:cs typeface="Arial"/>
              </a:rPr>
              <a:t>PRS accommodation and buy-to-let markets have contracted as a result. </a:t>
            </a:r>
          </a:p>
          <a:p>
            <a:pPr algn="just"/>
            <a:r>
              <a:rPr lang="en-GB" sz="1600" dirty="0">
                <a:latin typeface="Arial"/>
                <a:cs typeface="Arial"/>
              </a:rPr>
              <a:t>Portfolio holders often acquire properties, offering them to LAs as TA or PRS, but they require guaranteed rents.</a:t>
            </a:r>
          </a:p>
          <a:p>
            <a:pPr algn="just"/>
            <a:r>
              <a:rPr lang="en-GB" sz="1600" dirty="0">
                <a:latin typeface="Arial"/>
                <a:cs typeface="Arial"/>
              </a:rPr>
              <a:t>The shortage of affordable and suitable TA across London and in the Borough has led to significant challenges to the council as we work in supporting residents placed in TA. </a:t>
            </a:r>
          </a:p>
          <a:p>
            <a:pPr algn="just"/>
            <a:r>
              <a:rPr lang="en-GB" sz="1600" b="1" dirty="0">
                <a:latin typeface="Arial"/>
                <a:cs typeface="Arial"/>
              </a:rPr>
              <a:t>The gap between LHA rates and widening rents </a:t>
            </a:r>
            <a:r>
              <a:rPr lang="en-GB" sz="1600" dirty="0">
                <a:latin typeface="Arial"/>
                <a:cs typeface="Arial"/>
              </a:rPr>
              <a:t>is presenting a difficult challenge to the council as an increasingly difficult cost implication to sustain.</a:t>
            </a:r>
          </a:p>
          <a:p>
            <a:pPr algn="just"/>
            <a:r>
              <a:rPr lang="en-GB" sz="1600" dirty="0">
                <a:latin typeface="Arial"/>
                <a:cs typeface="Arial"/>
              </a:rPr>
              <a:t>The chronic shortage of affordable properties in the Borough is leading to more households in unsuitable B&amp;B accommodation (mainly outside LBTH, but in neighbouring East London boroughs). The Borough is seeing a </a:t>
            </a:r>
            <a:r>
              <a:rPr lang="en-GB" sz="1600" b="1" dirty="0">
                <a:latin typeface="Arial"/>
                <a:cs typeface="Arial"/>
              </a:rPr>
              <a:t>significant volume of statutory breaches </a:t>
            </a:r>
            <a:r>
              <a:rPr lang="en-GB" sz="1600" dirty="0">
                <a:latin typeface="Arial"/>
                <a:cs typeface="Arial"/>
              </a:rPr>
              <a:t>and judicial review threats as families are placed in unsuitable accommodation and/or beyond the statutory 6-week time limit. </a:t>
            </a:r>
          </a:p>
          <a:p>
            <a:pPr algn="just"/>
            <a:r>
              <a:rPr lang="en-GB" sz="1600" dirty="0">
                <a:latin typeface="Arial"/>
                <a:cs typeface="Arial"/>
              </a:rPr>
              <a:t>The council continues to pay a higher rate to secure whatever accommodation is available than the Pan-London rate set in other Boroughs. This has been necessary to ensure we are legally compliant in providing suitable accommodation and reducing and negating the challenges brought by judicial reviews.</a:t>
            </a:r>
          </a:p>
          <a:p>
            <a:endParaRPr lang="en-GB" dirty="0"/>
          </a:p>
        </p:txBody>
      </p:sp>
    </p:spTree>
    <p:extLst>
      <p:ext uri="{BB962C8B-B14F-4D97-AF65-F5344CB8AC3E}">
        <p14:creationId xmlns:p14="http://schemas.microsoft.com/office/powerpoint/2010/main" val="2670892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54A4-3B9D-6181-5A50-FFC44DAA3E89}"/>
              </a:ext>
            </a:extLst>
          </p:cNvPr>
          <p:cNvSpPr>
            <a:spLocks noGrp="1"/>
          </p:cNvSpPr>
          <p:nvPr>
            <p:ph type="title"/>
          </p:nvPr>
        </p:nvSpPr>
        <p:spPr>
          <a:xfrm>
            <a:off x="10886" y="370114"/>
            <a:ext cx="10792690" cy="465592"/>
          </a:xfrm>
        </p:spPr>
        <p:txBody>
          <a:bodyPr>
            <a:noAutofit/>
          </a:bodyPr>
          <a:lstStyle/>
          <a:p>
            <a:pPr algn="just"/>
            <a:r>
              <a:rPr lang="en-GB" sz="2400" dirty="0">
                <a:latin typeface="Arial"/>
                <a:cs typeface="Arial"/>
              </a:rPr>
              <a:t>20) Airbnb-style short-term lets and second homes impact housing availability and affordability, and disproportionally present in the borough compared with others in inner London Boroughs.</a:t>
            </a:r>
            <a:endParaRPr lang="en-US" sz="2400" dirty="0"/>
          </a:p>
        </p:txBody>
      </p:sp>
      <p:sp>
        <p:nvSpPr>
          <p:cNvPr id="3" name="Content Placeholder 2">
            <a:extLst>
              <a:ext uri="{FF2B5EF4-FFF2-40B4-BE49-F238E27FC236}">
                <a16:creationId xmlns:a16="http://schemas.microsoft.com/office/drawing/2014/main" id="{DDE51C8B-E5E0-D117-9F3C-8AF5AF18AD49}"/>
              </a:ext>
            </a:extLst>
          </p:cNvPr>
          <p:cNvSpPr>
            <a:spLocks noGrp="1"/>
          </p:cNvSpPr>
          <p:nvPr>
            <p:ph idx="1"/>
          </p:nvPr>
        </p:nvSpPr>
        <p:spPr>
          <a:xfrm>
            <a:off x="372140" y="1435395"/>
            <a:ext cx="6017774" cy="4591332"/>
          </a:xfrm>
        </p:spPr>
        <p:txBody>
          <a:bodyPr vert="horz" lIns="91440" tIns="45720" rIns="91440" bIns="45720" rtlCol="0" anchor="t">
            <a:noAutofit/>
          </a:bodyPr>
          <a:lstStyle/>
          <a:p>
            <a:r>
              <a:rPr lang="en-GB" sz="1600" dirty="0">
                <a:latin typeface="Arial"/>
                <a:cs typeface="Arial"/>
              </a:rPr>
              <a:t>The borough has seen considerable growth in short-term lets through companies such as Airbnb, resulting in fewer properties available for longer-term renting.</a:t>
            </a:r>
          </a:p>
          <a:p>
            <a:r>
              <a:rPr lang="en-GB" sz="1600" dirty="0">
                <a:latin typeface="Arial"/>
                <a:cs typeface="Arial"/>
              </a:rPr>
              <a:t>Data from Inside Airbnb (May 2025) showed that the number of Airbnb listings in Tower Hamlets was </a:t>
            </a:r>
            <a:r>
              <a:rPr lang="en-GB" sz="1600" b="1" dirty="0">
                <a:latin typeface="Arial"/>
                <a:cs typeface="Arial"/>
              </a:rPr>
              <a:t>7,377</a:t>
            </a:r>
            <a:r>
              <a:rPr lang="en-GB" sz="1600" dirty="0">
                <a:latin typeface="Arial"/>
                <a:cs typeface="Arial"/>
              </a:rPr>
              <a:t> </a:t>
            </a:r>
            <a:r>
              <a:rPr lang="en-GB" sz="1600" b="1" dirty="0">
                <a:latin typeface="Arial"/>
                <a:cs typeface="Arial"/>
              </a:rPr>
              <a:t>(7.8%) </a:t>
            </a:r>
            <a:r>
              <a:rPr lang="en-GB" sz="1600" dirty="0">
                <a:latin typeface="Arial"/>
                <a:cs typeface="Arial"/>
              </a:rPr>
              <a:t>out of 94,559 listings in London. Of the 7,377 Tower Hamlets Airbnb listings, 4,320 (58.6%) are entire homes/apartments, 3,044 (41.3%) are private rooms, 11 (0.1%) are shared rooms and 2 (0.0%) are hotel rooms.</a:t>
            </a:r>
          </a:p>
          <a:p>
            <a:r>
              <a:rPr lang="en-GB" sz="1600" dirty="0">
                <a:latin typeface="Arial"/>
                <a:cs typeface="Arial"/>
              </a:rPr>
              <a:t>On average each listing is booked on average for </a:t>
            </a:r>
            <a:r>
              <a:rPr lang="en-GB" sz="1600" b="1" dirty="0">
                <a:latin typeface="Arial"/>
                <a:cs typeface="Arial"/>
              </a:rPr>
              <a:t>46 nights a year.</a:t>
            </a:r>
          </a:p>
          <a:p>
            <a:r>
              <a:rPr lang="en-GB" sz="1600" dirty="0">
                <a:latin typeface="Arial"/>
                <a:cs typeface="Arial"/>
              </a:rPr>
              <a:t>Council Tax records from October 2022, 6,135 properties were classed as second homes, 4% of the overall dwellings. This ranks LBTH as being in the top three London Boroughs with the greatest percentage of second homes. Only RBKC and Camden have more.  </a:t>
            </a:r>
          </a:p>
          <a:p>
            <a:r>
              <a:rPr lang="en-GB" sz="1600" dirty="0">
                <a:latin typeface="Arial"/>
                <a:cs typeface="Arial"/>
              </a:rPr>
              <a:t>In LBTH, the presence of second homes has more impact on housing availability than long-term empty properties.</a:t>
            </a:r>
          </a:p>
          <a:p>
            <a:endParaRPr lang="en-GB" dirty="0"/>
          </a:p>
        </p:txBody>
      </p:sp>
      <p:pic>
        <p:nvPicPr>
          <p:cNvPr id="4" name="Picture 3">
            <a:extLst>
              <a:ext uri="{FF2B5EF4-FFF2-40B4-BE49-F238E27FC236}">
                <a16:creationId xmlns:a16="http://schemas.microsoft.com/office/drawing/2014/main" id="{02929E4D-9FA0-705A-C54D-4CBB33ADCCB0}"/>
              </a:ext>
            </a:extLst>
          </p:cNvPr>
          <p:cNvPicPr>
            <a:picLocks noChangeAspect="1"/>
          </p:cNvPicPr>
          <p:nvPr/>
        </p:nvPicPr>
        <p:blipFill>
          <a:blip r:embed="rId3"/>
          <a:stretch>
            <a:fillRect/>
          </a:stretch>
        </p:blipFill>
        <p:spPr>
          <a:xfrm>
            <a:off x="6620493" y="2261886"/>
            <a:ext cx="5462875" cy="3607285"/>
          </a:xfrm>
          <a:prstGeom prst="rect">
            <a:avLst/>
          </a:prstGeom>
        </p:spPr>
      </p:pic>
      <p:sp>
        <p:nvSpPr>
          <p:cNvPr id="6" name="TextBox 5">
            <a:extLst>
              <a:ext uri="{FF2B5EF4-FFF2-40B4-BE49-F238E27FC236}">
                <a16:creationId xmlns:a16="http://schemas.microsoft.com/office/drawing/2014/main" id="{A3C4E128-DF3E-2C69-EDF1-A5B0B4449F78}"/>
              </a:ext>
            </a:extLst>
          </p:cNvPr>
          <p:cNvSpPr txBox="1"/>
          <p:nvPr/>
        </p:nvSpPr>
        <p:spPr>
          <a:xfrm>
            <a:off x="6630802" y="1378670"/>
            <a:ext cx="5462876" cy="590931"/>
          </a:xfrm>
          <a:prstGeom prst="rect">
            <a:avLst/>
          </a:prstGeom>
          <a:noFill/>
        </p:spPr>
        <p:txBody>
          <a:bodyPr wrap="square" lIns="91440" tIns="45720" rIns="91440" bIns="45720" anchor="t">
            <a:spAutoFit/>
          </a:bodyPr>
          <a:lstStyle/>
          <a:p>
            <a:pPr algn="ctr">
              <a:lnSpc>
                <a:spcPct val="90000"/>
              </a:lnSpc>
              <a:spcBef>
                <a:spcPts val="1000"/>
              </a:spcBef>
              <a:defRPr/>
            </a:pPr>
            <a:r>
              <a:rPr kumimoji="0" lang="en-GB" b="0" i="0" u="none" strike="noStrike" kern="1200" cap="none" spc="0" normalizeH="0" baseline="0" noProof="0">
                <a:ln>
                  <a:noFill/>
                </a:ln>
                <a:solidFill>
                  <a:srgbClr val="003366"/>
                </a:solidFill>
                <a:effectLst/>
                <a:uLnTx/>
                <a:uFillTx/>
                <a:latin typeface="Arial"/>
                <a:cs typeface="Arial"/>
              </a:rPr>
              <a:t>This map illustrates Airbnb listings </a:t>
            </a:r>
            <a:r>
              <a:rPr lang="en-GB">
                <a:solidFill>
                  <a:srgbClr val="003366"/>
                </a:solidFill>
                <a:latin typeface="Arial"/>
                <a:cs typeface="Arial"/>
              </a:rPr>
              <a:t> </a:t>
            </a:r>
            <a:r>
              <a:rPr kumimoji="0" lang="en-GB" b="0" i="0" u="none" strike="noStrike" kern="1200" cap="none" spc="0" normalizeH="0" baseline="0" noProof="0">
                <a:ln>
                  <a:noFill/>
                </a:ln>
                <a:solidFill>
                  <a:srgbClr val="003366"/>
                </a:solidFill>
                <a:effectLst/>
                <a:uLnTx/>
                <a:uFillTx/>
                <a:latin typeface="Arial"/>
                <a:cs typeface="Arial"/>
              </a:rPr>
              <a:t>in the Borough (</a:t>
            </a:r>
            <a:r>
              <a:rPr kumimoji="0" lang="en-GB" b="1" i="1" u="none" strike="noStrike" kern="1200" cap="none" spc="0" normalizeH="0" baseline="0" noProof="0">
                <a:ln>
                  <a:noFill/>
                </a:ln>
                <a:solidFill>
                  <a:srgbClr val="003366"/>
                </a:solidFill>
                <a:effectLst/>
                <a:uLnTx/>
                <a:uFillTx/>
                <a:latin typeface="Arial"/>
                <a:cs typeface="Arial"/>
              </a:rPr>
              <a:t>Source: Inside Airbnb</a:t>
            </a:r>
            <a:r>
              <a:rPr lang="en-GB" b="1" i="1">
                <a:solidFill>
                  <a:srgbClr val="003366"/>
                </a:solidFill>
                <a:latin typeface="Arial"/>
                <a:cs typeface="Arial"/>
              </a:rPr>
              <a:t> (</a:t>
            </a:r>
            <a:r>
              <a:rPr kumimoji="0" lang="en-GB" b="1" i="1" u="none" strike="noStrike" kern="1200" cap="none" spc="0" normalizeH="0" baseline="0" noProof="0">
                <a:ln>
                  <a:noFill/>
                </a:ln>
                <a:solidFill>
                  <a:srgbClr val="003366"/>
                </a:solidFill>
                <a:effectLst/>
                <a:uLnTx/>
                <a:uFillTx/>
                <a:latin typeface="Arial"/>
                <a:cs typeface="Arial"/>
              </a:rPr>
              <a:t>May 2025)</a:t>
            </a:r>
            <a:endParaRPr lang="en-US" b="1" i="1">
              <a:cs typeface="Arial" panose="020B0604020202020204"/>
            </a:endParaRPr>
          </a:p>
        </p:txBody>
      </p:sp>
    </p:spTree>
    <p:extLst>
      <p:ext uri="{BB962C8B-B14F-4D97-AF65-F5344CB8AC3E}">
        <p14:creationId xmlns:p14="http://schemas.microsoft.com/office/powerpoint/2010/main" val="986838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C93E-5443-7852-290A-4F21D124ED10}"/>
              </a:ext>
            </a:extLst>
          </p:cNvPr>
          <p:cNvSpPr>
            <a:spLocks noGrp="1"/>
          </p:cNvSpPr>
          <p:nvPr>
            <p:ph type="title"/>
          </p:nvPr>
        </p:nvSpPr>
        <p:spPr>
          <a:xfrm>
            <a:off x="172065" y="0"/>
            <a:ext cx="10584426" cy="1325563"/>
          </a:xfrm>
        </p:spPr>
        <p:txBody>
          <a:bodyPr>
            <a:normAutofit/>
          </a:bodyPr>
          <a:lstStyle/>
          <a:p>
            <a:r>
              <a:rPr lang="en-GB" sz="2400" dirty="0">
                <a:latin typeface="Arial"/>
                <a:cs typeface="Arial"/>
              </a:rPr>
              <a:t>21) Building more  family-sized homes as part of our housing target to   tackle overcrowding?</a:t>
            </a:r>
          </a:p>
        </p:txBody>
      </p:sp>
      <p:sp>
        <p:nvSpPr>
          <p:cNvPr id="3" name="Content Placeholder 2">
            <a:extLst>
              <a:ext uri="{FF2B5EF4-FFF2-40B4-BE49-F238E27FC236}">
                <a16:creationId xmlns:a16="http://schemas.microsoft.com/office/drawing/2014/main" id="{048DA243-4146-1CEB-9DDB-AA74D3509910}"/>
              </a:ext>
            </a:extLst>
          </p:cNvPr>
          <p:cNvSpPr>
            <a:spLocks noGrp="1"/>
          </p:cNvSpPr>
          <p:nvPr>
            <p:ph idx="1"/>
          </p:nvPr>
        </p:nvSpPr>
        <p:spPr>
          <a:xfrm>
            <a:off x="391885" y="1340415"/>
            <a:ext cx="6546983" cy="4264254"/>
          </a:xfrm>
        </p:spPr>
        <p:txBody>
          <a:bodyPr vert="horz" lIns="91440" tIns="45720" rIns="91440" bIns="45720" rtlCol="0" anchor="t">
            <a:normAutofit fontScale="92500" lnSpcReduction="20000"/>
          </a:bodyPr>
          <a:lstStyle/>
          <a:p>
            <a:pPr algn="just"/>
            <a:r>
              <a:rPr lang="en-GB" sz="1800" dirty="0">
                <a:latin typeface="Arial"/>
                <a:cs typeface="Arial"/>
              </a:rPr>
              <a:t>Although overcrowding is a key housing issue nationally, the rate is higher across London and Tower Hamlets. We use the ‘bedroom standard’ definition of overcrowding- when two or more people of a different sex who are not a couple share a bedroom. </a:t>
            </a:r>
            <a:endParaRPr lang="en-US" dirty="0"/>
          </a:p>
          <a:p>
            <a:pPr algn="just"/>
            <a:r>
              <a:rPr lang="en-GB" sz="1800" dirty="0">
                <a:latin typeface="Arial"/>
                <a:cs typeface="Arial"/>
              </a:rPr>
              <a:t>Data from the CHR (May 2025) indicates that 44% of all applications were from overcrowded households (12,797 households, out of which 2,595 households lack 2 or more bedrooms than they need), compared with the overall rate in England at 4.4%.</a:t>
            </a:r>
          </a:p>
          <a:p>
            <a:pPr algn="just"/>
            <a:r>
              <a:rPr lang="en-GB" sz="1800" dirty="0">
                <a:latin typeface="Arial"/>
                <a:cs typeface="Arial"/>
              </a:rPr>
              <a:t>Local Housing Needs Assessment (October 2023) recognises the borough's notably high housing need, with unique age demographics and population density. </a:t>
            </a:r>
          </a:p>
          <a:p>
            <a:pPr algn="just"/>
            <a:r>
              <a:rPr lang="en-GB" sz="1800" dirty="0">
                <a:latin typeface="Arial"/>
                <a:cs typeface="Arial"/>
              </a:rPr>
              <a:t>The assessment found </a:t>
            </a:r>
            <a:r>
              <a:rPr lang="en-GB" sz="1800" b="1" dirty="0">
                <a:latin typeface="Arial"/>
                <a:cs typeface="Arial"/>
              </a:rPr>
              <a:t>justification to focus policy on seeking a greater proportion of family sized homes (3+ beds) </a:t>
            </a:r>
            <a:r>
              <a:rPr lang="en-GB" sz="1800" dirty="0">
                <a:latin typeface="Arial"/>
                <a:cs typeface="Arial"/>
              </a:rPr>
              <a:t>as part of the housing target to bring more people out of need. For example, one 3-bedroom home might meet the need of 5-6 people, whereas a 1-bedroom property will likely affect a maximum of two people. </a:t>
            </a:r>
          </a:p>
        </p:txBody>
      </p:sp>
      <p:pic>
        <p:nvPicPr>
          <p:cNvPr id="4" name="Picture 3" descr="A screenshot of a graph&#10;&#10;Description automatically generated">
            <a:extLst>
              <a:ext uri="{FF2B5EF4-FFF2-40B4-BE49-F238E27FC236}">
                <a16:creationId xmlns:a16="http://schemas.microsoft.com/office/drawing/2014/main" id="{8FBC8AC7-6E57-257A-BFF6-316C996F84EC}"/>
              </a:ext>
            </a:extLst>
          </p:cNvPr>
          <p:cNvPicPr>
            <a:picLocks noChangeAspect="1"/>
          </p:cNvPicPr>
          <p:nvPr/>
        </p:nvPicPr>
        <p:blipFill>
          <a:blip r:embed="rId3"/>
          <a:stretch>
            <a:fillRect/>
          </a:stretch>
        </p:blipFill>
        <p:spPr>
          <a:xfrm>
            <a:off x="7100518" y="1340415"/>
            <a:ext cx="4699597" cy="2538669"/>
          </a:xfrm>
          <a:prstGeom prst="rect">
            <a:avLst/>
          </a:prstGeom>
        </p:spPr>
      </p:pic>
      <p:pic>
        <p:nvPicPr>
          <p:cNvPr id="6" name="Picture 5">
            <a:extLst>
              <a:ext uri="{FF2B5EF4-FFF2-40B4-BE49-F238E27FC236}">
                <a16:creationId xmlns:a16="http://schemas.microsoft.com/office/drawing/2014/main" id="{915D4D1A-69D8-A8F6-4918-484FD0926A72}"/>
              </a:ext>
            </a:extLst>
          </p:cNvPr>
          <p:cNvPicPr>
            <a:picLocks noChangeAspect="1"/>
          </p:cNvPicPr>
          <p:nvPr/>
        </p:nvPicPr>
        <p:blipFill>
          <a:blip r:embed="rId4"/>
          <a:stretch>
            <a:fillRect/>
          </a:stretch>
        </p:blipFill>
        <p:spPr>
          <a:xfrm>
            <a:off x="7100518" y="4423144"/>
            <a:ext cx="4605929" cy="1403498"/>
          </a:xfrm>
          <a:prstGeom prst="rect">
            <a:avLst/>
          </a:prstGeom>
        </p:spPr>
      </p:pic>
      <p:sp>
        <p:nvSpPr>
          <p:cNvPr id="7" name="TextBox 6">
            <a:extLst>
              <a:ext uri="{FF2B5EF4-FFF2-40B4-BE49-F238E27FC236}">
                <a16:creationId xmlns:a16="http://schemas.microsoft.com/office/drawing/2014/main" id="{06C07053-5045-922A-0E65-B2C93C3D89D2}"/>
              </a:ext>
            </a:extLst>
          </p:cNvPr>
          <p:cNvSpPr txBox="1"/>
          <p:nvPr/>
        </p:nvSpPr>
        <p:spPr>
          <a:xfrm>
            <a:off x="7623544" y="3893936"/>
            <a:ext cx="3476847" cy="461665"/>
          </a:xfrm>
          <a:prstGeom prst="rect">
            <a:avLst/>
          </a:prstGeom>
          <a:noFill/>
        </p:spPr>
        <p:txBody>
          <a:bodyPr wrap="square" rtlCol="0">
            <a:spAutoFit/>
          </a:bodyPr>
          <a:lstStyle/>
          <a:p>
            <a:pPr algn="ctr"/>
            <a:r>
              <a:rPr lang="en-GB" sz="1200" b="1" i="1" dirty="0">
                <a:latin typeface="+mj-lt"/>
              </a:rPr>
              <a:t>Source: ONS Census 2011</a:t>
            </a:r>
          </a:p>
          <a:p>
            <a:pPr algn="ctr"/>
            <a:r>
              <a:rPr lang="en-GB" sz="1200" b="1" i="1" dirty="0">
                <a:latin typeface="+mj-lt"/>
              </a:rPr>
              <a:t> and 2021</a:t>
            </a:r>
          </a:p>
        </p:txBody>
      </p:sp>
      <p:sp>
        <p:nvSpPr>
          <p:cNvPr id="8" name="TextBox 7">
            <a:extLst>
              <a:ext uri="{FF2B5EF4-FFF2-40B4-BE49-F238E27FC236}">
                <a16:creationId xmlns:a16="http://schemas.microsoft.com/office/drawing/2014/main" id="{BAF4CB4F-BA7D-941C-C08C-0890BAAFEDF9}"/>
              </a:ext>
            </a:extLst>
          </p:cNvPr>
          <p:cNvSpPr txBox="1"/>
          <p:nvPr/>
        </p:nvSpPr>
        <p:spPr>
          <a:xfrm>
            <a:off x="8006315" y="5826642"/>
            <a:ext cx="2902689" cy="461665"/>
          </a:xfrm>
          <a:prstGeom prst="rect">
            <a:avLst/>
          </a:prstGeom>
          <a:noFill/>
        </p:spPr>
        <p:txBody>
          <a:bodyPr wrap="square" rtlCol="0">
            <a:spAutoFit/>
          </a:bodyPr>
          <a:lstStyle/>
          <a:p>
            <a:pPr algn="ctr"/>
            <a:r>
              <a:rPr lang="en-GB" sz="1200" b="1" i="1" dirty="0"/>
              <a:t>Source: Tower Hamlets Housing Options CHR Dashboard  (May 2025)</a:t>
            </a:r>
          </a:p>
        </p:txBody>
      </p:sp>
    </p:spTree>
    <p:extLst>
      <p:ext uri="{BB962C8B-B14F-4D97-AF65-F5344CB8AC3E}">
        <p14:creationId xmlns:p14="http://schemas.microsoft.com/office/powerpoint/2010/main" val="2420425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7706FFF-C374-71EC-8042-05E1BED67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D9ECF-1255-F87C-EB0E-6D9EFAD6DB65}"/>
              </a:ext>
            </a:extLst>
          </p:cNvPr>
          <p:cNvSpPr>
            <a:spLocks noGrp="1"/>
          </p:cNvSpPr>
          <p:nvPr>
            <p:ph type="ctrTitle"/>
          </p:nvPr>
        </p:nvSpPr>
        <p:spPr>
          <a:xfrm>
            <a:off x="542260" y="1754373"/>
            <a:ext cx="7390595" cy="1073887"/>
          </a:xfrm>
        </p:spPr>
        <p:txBody>
          <a:bodyPr>
            <a:normAutofit/>
          </a:bodyPr>
          <a:lstStyle/>
          <a:p>
            <a:r>
              <a:rPr lang="en-GB"/>
              <a:t>Housing Affordability</a:t>
            </a:r>
          </a:p>
        </p:txBody>
      </p:sp>
    </p:spTree>
    <p:extLst>
      <p:ext uri="{BB962C8B-B14F-4D97-AF65-F5344CB8AC3E}">
        <p14:creationId xmlns:p14="http://schemas.microsoft.com/office/powerpoint/2010/main" val="810208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1A65-2096-57A9-E805-9263BAE11F03}"/>
              </a:ext>
            </a:extLst>
          </p:cNvPr>
          <p:cNvSpPr>
            <a:spLocks noGrp="1"/>
          </p:cNvSpPr>
          <p:nvPr>
            <p:ph type="title"/>
          </p:nvPr>
        </p:nvSpPr>
        <p:spPr>
          <a:xfrm>
            <a:off x="259150" y="534538"/>
            <a:ext cx="10399017" cy="813934"/>
          </a:xfrm>
        </p:spPr>
        <p:txBody>
          <a:bodyPr>
            <a:normAutofit fontScale="90000"/>
          </a:bodyPr>
          <a:lstStyle/>
          <a:p>
            <a:r>
              <a:rPr lang="en-GB" sz="2700">
                <a:latin typeface="Arial"/>
                <a:cs typeface="Arial"/>
              </a:rPr>
              <a:t>23) New Local Plan with Revised Affordable Housing Developer Requirements progressing to approval (40% of new developments to be affordable)</a:t>
            </a:r>
            <a:br>
              <a:rPr lang="en-GB" sz="2800">
                <a:latin typeface="Arial"/>
                <a:cs typeface="Arial"/>
              </a:rPr>
            </a:br>
            <a:endParaRPr lang="en-GB" sz="2800"/>
          </a:p>
        </p:txBody>
      </p:sp>
      <p:sp>
        <p:nvSpPr>
          <p:cNvPr id="3" name="Content Placeholder 2">
            <a:extLst>
              <a:ext uri="{FF2B5EF4-FFF2-40B4-BE49-F238E27FC236}">
                <a16:creationId xmlns:a16="http://schemas.microsoft.com/office/drawing/2014/main" id="{CB831F37-7213-275D-385A-539C18A285F6}"/>
              </a:ext>
            </a:extLst>
          </p:cNvPr>
          <p:cNvSpPr>
            <a:spLocks noGrp="1"/>
          </p:cNvSpPr>
          <p:nvPr>
            <p:ph idx="1"/>
          </p:nvPr>
        </p:nvSpPr>
        <p:spPr>
          <a:xfrm>
            <a:off x="576943" y="1348473"/>
            <a:ext cx="11364685" cy="5246913"/>
          </a:xfrm>
        </p:spPr>
        <p:txBody>
          <a:bodyPr vert="horz" lIns="91440" tIns="45720" rIns="91440" bIns="45720" rtlCol="0" anchor="t">
            <a:normAutofit fontScale="92500" lnSpcReduction="10000"/>
          </a:bodyPr>
          <a:lstStyle/>
          <a:p>
            <a:pPr algn="just"/>
            <a:r>
              <a:rPr lang="en-GB" sz="1600">
                <a:latin typeface="Arial"/>
                <a:cs typeface="Arial"/>
              </a:rPr>
              <a:t>Delivery of affordable homes is a key mayoral manifesto priority </a:t>
            </a:r>
            <a:r>
              <a:rPr lang="en-GB" sz="1600" b="1">
                <a:latin typeface="Arial"/>
                <a:cs typeface="Arial"/>
              </a:rPr>
              <a:t>(Priority 2: Homes for the Future</a:t>
            </a:r>
            <a:r>
              <a:rPr lang="en-GB" sz="1600">
                <a:latin typeface="Arial"/>
                <a:cs typeface="Arial"/>
              </a:rPr>
              <a:t>). Progress against this is reported quarterly. This information is publicly available and monitored via the council’s Annual Delivery Plan.</a:t>
            </a:r>
            <a:endParaRPr lang="en-US"/>
          </a:p>
          <a:p>
            <a:pPr algn="just"/>
            <a:r>
              <a:rPr lang="en-GB" sz="1600">
                <a:latin typeface="Arial"/>
                <a:cs typeface="Arial"/>
              </a:rPr>
              <a:t>New Local Plan is progressing to approval: Revised Affordable Housing policy -  increasing affordable housing requirements of developers from 35% to 40% (of which 85% will be socially rented, and 15% will be intermediate rent homes).</a:t>
            </a:r>
          </a:p>
          <a:p>
            <a:pPr algn="just"/>
            <a:r>
              <a:rPr lang="en-GB" sz="1600">
                <a:latin typeface="Arial"/>
                <a:ea typeface="Aptos" panose="020B0004020202020204" pitchFamily="34" charset="0"/>
                <a:cs typeface="Arial"/>
              </a:rPr>
              <a:t>C</a:t>
            </a:r>
            <a:r>
              <a:rPr lang="en-GB" sz="1600">
                <a:effectLst/>
                <a:latin typeface="Arial"/>
                <a:ea typeface="Aptos" panose="020B0004020202020204" pitchFamily="34" charset="0"/>
                <a:cs typeface="Arial"/>
              </a:rPr>
              <a:t>ouncil is exploring opportunities to acquire s106 properties where there is a lack of interest from RPs.</a:t>
            </a:r>
          </a:p>
          <a:p>
            <a:pPr algn="just"/>
            <a:r>
              <a:rPr lang="en-GB" sz="1600">
                <a:latin typeface="Arial"/>
                <a:ea typeface="Aptos" panose="020B0004020202020204" pitchFamily="34" charset="0"/>
                <a:cs typeface="Arial"/>
              </a:rPr>
              <a:t>The council are engaging</a:t>
            </a:r>
            <a:r>
              <a:rPr lang="en-GB" sz="1600">
                <a:effectLst/>
                <a:latin typeface="Arial"/>
                <a:ea typeface="Aptos" panose="020B0004020202020204" pitchFamily="34" charset="0"/>
                <a:cs typeface="Arial"/>
              </a:rPr>
              <a:t> with developers to improve market intelligence and track progress on delivery where  permission to build has been granted</a:t>
            </a:r>
            <a:r>
              <a:rPr lang="en-GB" sz="1600">
                <a:latin typeface="Arial"/>
                <a:ea typeface="Aptos" panose="020B0004020202020204" pitchFamily="34" charset="0"/>
                <a:cs typeface="Arial"/>
              </a:rPr>
              <a:t>,</a:t>
            </a:r>
            <a:r>
              <a:rPr lang="en-GB" sz="1600">
                <a:effectLst/>
                <a:latin typeface="Arial"/>
                <a:ea typeface="Aptos" panose="020B0004020202020204" pitchFamily="34" charset="0"/>
                <a:cs typeface="Arial"/>
              </a:rPr>
              <a:t> </a:t>
            </a:r>
            <a:r>
              <a:rPr lang="en-GB" sz="1600">
                <a:latin typeface="Arial"/>
                <a:ea typeface="Aptos" panose="020B0004020202020204" pitchFamily="34" charset="0"/>
                <a:cs typeface="Arial"/>
              </a:rPr>
              <a:t>this</a:t>
            </a:r>
            <a:r>
              <a:rPr lang="en-GB" sz="1600">
                <a:effectLst/>
                <a:latin typeface="Arial"/>
                <a:ea typeface="Aptos" panose="020B0004020202020204" pitchFamily="34" charset="0"/>
                <a:cs typeface="Arial"/>
              </a:rPr>
              <a:t> </a:t>
            </a:r>
            <a:r>
              <a:rPr lang="en-GB" sz="1600">
                <a:latin typeface="Arial"/>
                <a:ea typeface="Aptos" panose="020B0004020202020204" pitchFamily="34" charset="0"/>
                <a:cs typeface="Arial"/>
              </a:rPr>
              <a:t>builds</a:t>
            </a:r>
            <a:r>
              <a:rPr lang="en-GB" sz="1600">
                <a:effectLst/>
                <a:latin typeface="Arial"/>
                <a:ea typeface="Aptos" panose="020B0004020202020204" pitchFamily="34" charset="0"/>
                <a:cs typeface="Arial"/>
              </a:rPr>
              <a:t> a picture around delivery challenges </a:t>
            </a:r>
            <a:r>
              <a:rPr lang="en-GB" sz="1600">
                <a:latin typeface="Arial"/>
                <a:ea typeface="Aptos" panose="020B0004020202020204" pitchFamily="34" charset="0"/>
                <a:cs typeface="Arial"/>
              </a:rPr>
              <a:t>and will help</a:t>
            </a:r>
            <a:r>
              <a:rPr lang="en-GB" sz="1600">
                <a:effectLst/>
                <a:latin typeface="Arial"/>
                <a:ea typeface="Aptos" panose="020B0004020202020204" pitchFamily="34" charset="0"/>
                <a:cs typeface="Arial"/>
              </a:rPr>
              <a:t> the council respond with appropriate action.</a:t>
            </a:r>
          </a:p>
          <a:p>
            <a:pPr algn="just"/>
            <a:r>
              <a:rPr lang="en-GB" sz="1600">
                <a:latin typeface="Arial"/>
                <a:ea typeface="Aptos" panose="020B0004020202020204" pitchFamily="34" charset="0"/>
                <a:cs typeface="Arial"/>
              </a:rPr>
              <a:t>The council's Planning</a:t>
            </a:r>
            <a:r>
              <a:rPr lang="en-GB" sz="1600">
                <a:effectLst/>
                <a:latin typeface="Arial"/>
                <a:ea typeface="Aptos" panose="020B0004020202020204" pitchFamily="34" charset="0"/>
                <a:cs typeface="Arial"/>
              </a:rPr>
              <a:t> Service are identifying potential solutions, and policy levers </a:t>
            </a:r>
            <a:r>
              <a:rPr lang="en-GB" sz="1600">
                <a:latin typeface="Arial"/>
                <a:ea typeface="Aptos" panose="020B0004020202020204" pitchFamily="34" charset="0"/>
                <a:cs typeface="Arial"/>
              </a:rPr>
              <a:t>the council</a:t>
            </a:r>
            <a:r>
              <a:rPr lang="en-GB" sz="1600">
                <a:effectLst/>
                <a:latin typeface="Arial"/>
                <a:ea typeface="Aptos" panose="020B0004020202020204" pitchFamily="34" charset="0"/>
                <a:cs typeface="Arial"/>
              </a:rPr>
              <a:t> can implement to help bring forward stalled sites and support Tower Hamlets development strategy.</a:t>
            </a:r>
          </a:p>
          <a:p>
            <a:pPr algn="just"/>
            <a:r>
              <a:rPr lang="en-GB" sz="1600">
                <a:latin typeface="Arial"/>
                <a:ea typeface="Aptos" panose="020B0004020202020204" pitchFamily="34" charset="0"/>
                <a:cs typeface="Arial"/>
              </a:rPr>
              <a:t>C</a:t>
            </a:r>
            <a:r>
              <a:rPr lang="en-GB" sz="1600">
                <a:effectLst/>
                <a:latin typeface="Arial"/>
                <a:ea typeface="Aptos" panose="020B0004020202020204" pitchFamily="34" charset="0"/>
                <a:cs typeface="Arial"/>
              </a:rPr>
              <a:t>onfirmation of GLA/MHCLG funding for 237 homes over a 2-year period (24-25) received, discussions on sites and buy back purchases are underway.</a:t>
            </a:r>
          </a:p>
          <a:p>
            <a:pPr algn="just"/>
            <a:r>
              <a:rPr lang="en-GB" sz="1600">
                <a:latin typeface="Arial"/>
                <a:ea typeface="Aptos" panose="020B0004020202020204" pitchFamily="34" charset="0"/>
                <a:cs typeface="Arial"/>
              </a:rPr>
              <a:t>T</a:t>
            </a:r>
            <a:r>
              <a:rPr lang="en-GB" sz="1600">
                <a:effectLst/>
                <a:latin typeface="Arial"/>
                <a:ea typeface="Aptos" panose="020B0004020202020204" pitchFamily="34" charset="0"/>
                <a:cs typeface="Arial"/>
              </a:rPr>
              <a:t>he council are working to secure development agreements to increase delivery are undergoing evaluation.</a:t>
            </a:r>
          </a:p>
          <a:p>
            <a:pPr algn="just"/>
            <a:r>
              <a:rPr lang="en-GB" sz="1600" kern="100">
                <a:latin typeface="Arial"/>
                <a:ea typeface="Aptos" panose="020B0004020202020204" pitchFamily="34" charset="0"/>
                <a:cs typeface="Arial"/>
              </a:rPr>
              <a:t>The council has</a:t>
            </a:r>
            <a:r>
              <a:rPr lang="en-GB" sz="1600" kern="100">
                <a:effectLst/>
                <a:latin typeface="Arial"/>
                <a:ea typeface="Aptos" panose="020B0004020202020204" pitchFamily="34" charset="0"/>
                <a:cs typeface="Arial"/>
              </a:rPr>
              <a:t> </a:t>
            </a:r>
            <a:r>
              <a:rPr lang="en-GB" sz="1600" kern="100">
                <a:latin typeface="Arial"/>
                <a:ea typeface="Aptos" panose="020B0004020202020204" pitchFamily="34" charset="0"/>
                <a:cs typeface="Arial"/>
              </a:rPr>
              <a:t>a healthy </a:t>
            </a:r>
            <a:r>
              <a:rPr lang="en-GB" sz="1600" kern="100">
                <a:effectLst/>
                <a:latin typeface="Arial"/>
                <a:ea typeface="Aptos" panose="020B0004020202020204" pitchFamily="34" charset="0"/>
                <a:cs typeface="Arial"/>
              </a:rPr>
              <a:t>housing capital programme with 415 homes on site or in procurement, and 269 submitted for planning or in design.</a:t>
            </a:r>
          </a:p>
          <a:p>
            <a:pPr algn="just">
              <a:lnSpc>
                <a:spcPct val="107000"/>
              </a:lnSpc>
              <a:spcAft>
                <a:spcPts val="800"/>
              </a:spcAft>
            </a:pPr>
            <a:r>
              <a:rPr lang="en-GB" sz="1600" kern="100">
                <a:latin typeface="Arial"/>
                <a:ea typeface="Aptos" panose="020B0004020202020204" pitchFamily="34" charset="0"/>
                <a:cs typeface="Arial"/>
              </a:rPr>
              <a:t>It is anticipated that the council’s </a:t>
            </a:r>
            <a:r>
              <a:rPr lang="en-GB" sz="1600" b="1" kern="100">
                <a:latin typeface="Arial"/>
                <a:ea typeface="Aptos" panose="020B0004020202020204" pitchFamily="34" charset="0"/>
                <a:cs typeface="Arial"/>
              </a:rPr>
              <a:t>strong housing pipeline</a:t>
            </a:r>
            <a:r>
              <a:rPr lang="en-GB" sz="1600" kern="100">
                <a:latin typeface="Arial"/>
                <a:ea typeface="Aptos" panose="020B0004020202020204" pitchFamily="34" charset="0"/>
                <a:cs typeface="Arial"/>
              </a:rPr>
              <a:t>, including its own affordable housing programme, </a:t>
            </a:r>
            <a:r>
              <a:rPr lang="en-GB" sz="1600" b="1" kern="100">
                <a:latin typeface="Arial"/>
                <a:ea typeface="Aptos" panose="020B0004020202020204" pitchFamily="34" charset="0"/>
                <a:cs typeface="Arial"/>
              </a:rPr>
              <a:t>increases prospects </a:t>
            </a:r>
            <a:r>
              <a:rPr lang="en-GB" sz="1600" b="1" kern="100">
                <a:effectLst/>
                <a:latin typeface="Arial"/>
                <a:ea typeface="Aptos" panose="020B0004020202020204" pitchFamily="34" charset="0"/>
                <a:cs typeface="Arial"/>
              </a:rPr>
              <a:t>of greater delivery </a:t>
            </a:r>
            <a:r>
              <a:rPr lang="en-GB" sz="1600" kern="100">
                <a:effectLst/>
                <a:latin typeface="Arial"/>
                <a:ea typeface="Aptos" panose="020B0004020202020204" pitchFamily="34" charset="0"/>
                <a:cs typeface="Arial"/>
              </a:rPr>
              <a:t>when market conditions improve in relation to build costs, borrowing and other development finance, planning stability to improve developer confidence and ability to deliver homes at volume. </a:t>
            </a:r>
          </a:p>
          <a:p>
            <a:pPr algn="just">
              <a:lnSpc>
                <a:spcPct val="107000"/>
              </a:lnSpc>
              <a:spcAft>
                <a:spcPts val="800"/>
              </a:spcAft>
            </a:pPr>
            <a:r>
              <a:rPr lang="en-GB" sz="1600" kern="100">
                <a:effectLst/>
                <a:latin typeface="Arial"/>
                <a:ea typeface="Aptos" panose="020B0004020202020204" pitchFamily="34" charset="0"/>
                <a:cs typeface="Arial"/>
              </a:rPr>
              <a:t>Forecasting suggests new build sales volumes are likely to return 2023 levels in 2025.</a:t>
            </a:r>
          </a:p>
          <a:p>
            <a:endParaRPr lang="en-GB" sz="1800" kern="100">
              <a:effectLst/>
              <a:latin typeface="Aptos" panose="020B0004020202020204" pitchFamily="34" charset="0"/>
              <a:ea typeface="Aptos" panose="020B0004020202020204" pitchFamily="34" charset="0"/>
              <a:cs typeface="Arial" panose="020B0604020202020204" pitchFamily="34" charset="0"/>
            </a:endParaRPr>
          </a:p>
          <a:p>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1128814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0A04-094D-80E2-4BE7-9E3B7C618BA2}"/>
              </a:ext>
            </a:extLst>
          </p:cNvPr>
          <p:cNvSpPr>
            <a:spLocks noGrp="1"/>
          </p:cNvSpPr>
          <p:nvPr>
            <p:ph type="title"/>
          </p:nvPr>
        </p:nvSpPr>
        <p:spPr>
          <a:xfrm>
            <a:off x="-1" y="1"/>
            <a:ext cx="10334847" cy="1597004"/>
          </a:xfrm>
        </p:spPr>
        <p:txBody>
          <a:bodyPr>
            <a:noAutofit/>
          </a:bodyPr>
          <a:lstStyle/>
          <a:p>
            <a:pPr algn="just"/>
            <a:r>
              <a:rPr lang="en-GB" sz="2400">
                <a:latin typeface="Arial"/>
                <a:cs typeface="Arial"/>
              </a:rPr>
              <a:t>24) Tower Hamlets reflects broader regional and national market trends given the wide financial and regulatory changes affecting all LAs</a:t>
            </a:r>
            <a:endParaRPr lang="en-US" sz="2400"/>
          </a:p>
        </p:txBody>
      </p:sp>
      <p:sp>
        <p:nvSpPr>
          <p:cNvPr id="3" name="Content Placeholder 2">
            <a:extLst>
              <a:ext uri="{FF2B5EF4-FFF2-40B4-BE49-F238E27FC236}">
                <a16:creationId xmlns:a16="http://schemas.microsoft.com/office/drawing/2014/main" id="{8BF142B0-5E08-1E23-6212-B600F2A1693F}"/>
              </a:ext>
            </a:extLst>
          </p:cNvPr>
          <p:cNvSpPr>
            <a:spLocks noGrp="1"/>
          </p:cNvSpPr>
          <p:nvPr>
            <p:ph idx="1"/>
          </p:nvPr>
        </p:nvSpPr>
        <p:spPr>
          <a:xfrm>
            <a:off x="489098" y="1597003"/>
            <a:ext cx="11496073" cy="4358017"/>
          </a:xfrm>
        </p:spPr>
        <p:txBody>
          <a:bodyPr vert="horz" lIns="91440" tIns="45720" rIns="91440" bIns="45720" rtlCol="0" anchor="t">
            <a:noAutofit/>
          </a:bodyPr>
          <a:lstStyle/>
          <a:p>
            <a:pPr algn="just">
              <a:lnSpc>
                <a:spcPct val="107000"/>
              </a:lnSpc>
              <a:spcAft>
                <a:spcPts val="800"/>
              </a:spcAft>
            </a:pPr>
            <a:r>
              <a:rPr lang="en-GB" sz="1800" kern="100">
                <a:latin typeface="Arial"/>
                <a:ea typeface="Aptos" panose="020B0004020202020204" pitchFamily="34" charset="0"/>
                <a:cs typeface="Arial"/>
              </a:rPr>
              <a:t>T</a:t>
            </a:r>
            <a:r>
              <a:rPr lang="en-GB" sz="1800" kern="100">
                <a:effectLst/>
                <a:latin typeface="Arial"/>
                <a:ea typeface="Aptos" panose="020B0004020202020204" pitchFamily="34" charset="0"/>
                <a:cs typeface="Arial"/>
              </a:rPr>
              <a:t>here are factors beyond the council’s control which adversely affect the delivery and the conversion of approvals to completions. </a:t>
            </a:r>
          </a:p>
          <a:p>
            <a:pPr algn="just">
              <a:lnSpc>
                <a:spcPct val="107000"/>
              </a:lnSpc>
              <a:spcAft>
                <a:spcPts val="800"/>
              </a:spcAft>
            </a:pPr>
            <a:r>
              <a:rPr lang="en-GB" sz="1800">
                <a:latin typeface="Arial"/>
                <a:ea typeface="Aptos" panose="020B0004020202020204" pitchFamily="34" charset="0"/>
                <a:cs typeface="Arial"/>
              </a:rPr>
              <a:t>B</a:t>
            </a:r>
            <a:r>
              <a:rPr lang="en-GB" sz="1800">
                <a:effectLst/>
                <a:latin typeface="Arial"/>
                <a:ea typeface="Aptos" panose="020B0004020202020204" pitchFamily="34" charset="0"/>
                <a:cs typeface="Arial"/>
              </a:rPr>
              <a:t>oth housing starts and completions are falling regionally and nationally due to the prevailing economic climate for housing delivery both in the private and affordable housing sectors. Tower Hamlets is therefore not an outlier</a:t>
            </a:r>
            <a:r>
              <a:rPr lang="en-GB" sz="1800">
                <a:latin typeface="Arial"/>
                <a:ea typeface="Aptos" panose="020B0004020202020204" pitchFamily="34" charset="0"/>
                <a:cs typeface="Arial"/>
              </a:rPr>
              <a:t> </a:t>
            </a:r>
            <a:r>
              <a:rPr lang="en-GB" sz="1800">
                <a:effectLst/>
                <a:latin typeface="Arial"/>
                <a:ea typeface="Aptos" panose="020B0004020202020204" pitchFamily="34" charset="0"/>
                <a:cs typeface="Arial"/>
              </a:rPr>
              <a:t> and reflects these trends. Issues impacting on delivery include: </a:t>
            </a:r>
          </a:p>
          <a:p>
            <a:pPr lvl="1" algn="just">
              <a:lnSpc>
                <a:spcPct val="107000"/>
              </a:lnSpc>
              <a:spcAft>
                <a:spcPts val="800"/>
              </a:spcAft>
            </a:pPr>
            <a:r>
              <a:rPr lang="en-GB" sz="1800" kern="100">
                <a:latin typeface="Arial"/>
                <a:ea typeface="Aptos" panose="020B0004020202020204" pitchFamily="34" charset="0"/>
                <a:cs typeface="Arial"/>
              </a:rPr>
              <a:t>T</a:t>
            </a:r>
            <a:r>
              <a:rPr lang="en-GB" sz="1800" kern="100">
                <a:effectLst/>
                <a:latin typeface="Arial"/>
                <a:ea typeface="Aptos" panose="020B0004020202020204" pitchFamily="34" charset="0"/>
                <a:cs typeface="Arial"/>
              </a:rPr>
              <a:t>he cost of development investment (high interest rates and inflation).</a:t>
            </a:r>
          </a:p>
          <a:p>
            <a:pPr lvl="1" algn="just">
              <a:lnSpc>
                <a:spcPct val="107000"/>
              </a:lnSpc>
              <a:spcAft>
                <a:spcPts val="800"/>
              </a:spcAft>
            </a:pPr>
            <a:r>
              <a:rPr lang="en-GB" sz="1800" kern="100">
                <a:latin typeface="Arial"/>
                <a:ea typeface="Aptos" panose="020B0004020202020204" pitchFamily="34" charset="0"/>
                <a:cs typeface="Arial"/>
              </a:rPr>
              <a:t>C</a:t>
            </a:r>
            <a:r>
              <a:rPr lang="en-GB" sz="1800" kern="100">
                <a:effectLst/>
                <a:latin typeface="Arial"/>
                <a:ea typeface="Aptos" panose="020B0004020202020204" pitchFamily="34" charset="0"/>
                <a:cs typeface="Arial"/>
              </a:rPr>
              <a:t>onstruction outputs contracting (labour availability and skills), regulatory changes (fire safety &amp; damp/mould).</a:t>
            </a:r>
          </a:p>
          <a:p>
            <a:pPr lvl="1" algn="just">
              <a:lnSpc>
                <a:spcPct val="107000"/>
              </a:lnSpc>
              <a:spcAft>
                <a:spcPts val="800"/>
              </a:spcAft>
            </a:pPr>
            <a:r>
              <a:rPr lang="en-GB" sz="1800" kern="100">
                <a:latin typeface="Arial"/>
                <a:ea typeface="Aptos" panose="020B0004020202020204" pitchFamily="34" charset="0"/>
                <a:cs typeface="Arial"/>
              </a:rPr>
              <a:t>C</a:t>
            </a:r>
            <a:r>
              <a:rPr lang="en-GB" sz="1800" kern="100">
                <a:effectLst/>
                <a:latin typeface="Arial"/>
                <a:ea typeface="Aptos" panose="020B0004020202020204" pitchFamily="34" charset="0"/>
                <a:cs typeface="Arial"/>
              </a:rPr>
              <a:t>omplex brownfield site development and other macro-economic factors (post Brexit/Pandemic).</a:t>
            </a:r>
          </a:p>
          <a:p>
            <a:pPr algn="just">
              <a:lnSpc>
                <a:spcPct val="107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en-GB" sz="3200" kern="100">
              <a:effectLst/>
              <a:latin typeface="Aptos" panose="020B0004020202020204" pitchFamily="34" charset="0"/>
              <a:ea typeface="Aptos" panose="020B00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2517492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6811-5F4D-E129-A556-FA016432407D}"/>
              </a:ext>
            </a:extLst>
          </p:cNvPr>
          <p:cNvSpPr>
            <a:spLocks noGrp="1"/>
          </p:cNvSpPr>
          <p:nvPr>
            <p:ph type="title"/>
          </p:nvPr>
        </p:nvSpPr>
        <p:spPr>
          <a:xfrm>
            <a:off x="95693" y="-297712"/>
            <a:ext cx="10670439" cy="1623275"/>
          </a:xfrm>
        </p:spPr>
        <p:txBody>
          <a:bodyPr>
            <a:normAutofit/>
          </a:bodyPr>
          <a:lstStyle/>
          <a:p>
            <a:r>
              <a:rPr lang="en-GB" sz="2400" dirty="0">
                <a:latin typeface="Arial"/>
                <a:cs typeface="Arial"/>
              </a:rPr>
              <a:t>26) External Funding: £40m from GLA and £8.3m from MHCLG</a:t>
            </a:r>
          </a:p>
        </p:txBody>
      </p:sp>
      <p:sp>
        <p:nvSpPr>
          <p:cNvPr id="3" name="Content Placeholder 2">
            <a:extLst>
              <a:ext uri="{FF2B5EF4-FFF2-40B4-BE49-F238E27FC236}">
                <a16:creationId xmlns:a16="http://schemas.microsoft.com/office/drawing/2014/main" id="{FB2F5611-FADE-4E0E-1DA3-BA77776F41AF}"/>
              </a:ext>
            </a:extLst>
          </p:cNvPr>
          <p:cNvSpPr>
            <a:spLocks noGrp="1"/>
          </p:cNvSpPr>
          <p:nvPr>
            <p:ph idx="1"/>
          </p:nvPr>
        </p:nvSpPr>
        <p:spPr>
          <a:xfrm>
            <a:off x="318977" y="1052623"/>
            <a:ext cx="11611765" cy="4902398"/>
          </a:xfrm>
        </p:spPr>
        <p:txBody>
          <a:bodyPr vert="horz" lIns="91440" tIns="45720" rIns="91440" bIns="45720" rtlCol="0" anchor="t">
            <a:noAutofit/>
          </a:bodyPr>
          <a:lstStyle/>
          <a:p>
            <a:pPr algn="just" fontAlgn="base"/>
            <a:r>
              <a:rPr lang="en-GB" sz="1800" dirty="0">
                <a:effectLst/>
                <a:latin typeface="Arial"/>
                <a:ea typeface="Yu Gothic Light"/>
                <a:cs typeface="Calibri"/>
              </a:rPr>
              <a:t>External </a:t>
            </a:r>
            <a:r>
              <a:rPr lang="en-GB" sz="1800" dirty="0">
                <a:latin typeface="Arial"/>
                <a:ea typeface="Yu Gothic Light"/>
                <a:cs typeface="Calibri"/>
              </a:rPr>
              <a:t>grant </a:t>
            </a:r>
            <a:r>
              <a:rPr lang="en-GB" sz="1800" dirty="0">
                <a:effectLst/>
                <a:latin typeface="Arial"/>
                <a:ea typeface="Yu Gothic Light"/>
                <a:cs typeface="Calibri"/>
              </a:rPr>
              <a:t>funding </a:t>
            </a:r>
            <a:r>
              <a:rPr lang="en-GB" sz="1800" dirty="0">
                <a:latin typeface="Arial"/>
                <a:ea typeface="Yu Gothic Light"/>
                <a:cs typeface="Calibri"/>
              </a:rPr>
              <a:t>of £40m </a:t>
            </a:r>
            <a:r>
              <a:rPr lang="en-GB" sz="1800" dirty="0">
                <a:effectLst/>
                <a:latin typeface="Arial"/>
                <a:ea typeface="Yu Gothic Light"/>
                <a:cs typeface="Calibri"/>
              </a:rPr>
              <a:t>has been made available by the GLA from its Council Housing Acquisition Programme (CHAP</a:t>
            </a:r>
            <a:r>
              <a:rPr lang="en-GB" sz="1800" dirty="0">
                <a:latin typeface="Arial"/>
                <a:ea typeface="Yu Gothic Light"/>
                <a:cs typeface="Calibri"/>
              </a:rPr>
              <a:t>)</a:t>
            </a:r>
            <a:r>
              <a:rPr lang="en-GB" sz="1800" dirty="0">
                <a:effectLst/>
                <a:latin typeface="Arial"/>
                <a:ea typeface="Yu Gothic Light"/>
                <a:cs typeface="Calibri"/>
              </a:rPr>
              <a:t> for the council </a:t>
            </a:r>
            <a:r>
              <a:rPr lang="en-GB" sz="1800" dirty="0">
                <a:latin typeface="Arial"/>
                <a:ea typeface="Yu Gothic Light"/>
                <a:cs typeface="Calibri"/>
              </a:rPr>
              <a:t>to secure</a:t>
            </a:r>
            <a:r>
              <a:rPr lang="en-GB" sz="1800" dirty="0">
                <a:effectLst/>
                <a:latin typeface="Arial"/>
                <a:ea typeface="Yu Gothic Light"/>
                <a:cs typeface="Calibri"/>
              </a:rPr>
              <a:t> permanent homes.  </a:t>
            </a:r>
          </a:p>
          <a:p>
            <a:pPr fontAlgn="base"/>
            <a:r>
              <a:rPr lang="en-GB" sz="1800" dirty="0">
                <a:effectLst/>
                <a:latin typeface="Arial"/>
                <a:ea typeface="Yu Gothic Light"/>
                <a:cs typeface="Calibri"/>
              </a:rPr>
              <a:t>The balance of the scheme costs will be met by council borrowing, which has been included in the council’s HRA Business Plan for acquisitions. </a:t>
            </a:r>
          </a:p>
          <a:p>
            <a:pPr lvl="1" fontAlgn="base"/>
            <a:r>
              <a:rPr lang="en-GB" sz="1800" dirty="0">
                <a:effectLst/>
                <a:latin typeface="Arial"/>
                <a:ea typeface="Yu Gothic Light"/>
                <a:cs typeface="Calibri"/>
              </a:rPr>
              <a:t>All homes will be </a:t>
            </a:r>
            <a:r>
              <a:rPr lang="en-GB" sz="1800" b="1" dirty="0">
                <a:effectLst/>
                <a:latin typeface="Arial"/>
                <a:ea typeface="Yu Gothic Light"/>
                <a:cs typeface="Calibri"/>
              </a:rPr>
              <a:t>permanent</a:t>
            </a:r>
            <a:r>
              <a:rPr lang="en-GB" sz="1800" dirty="0">
                <a:effectLst/>
                <a:latin typeface="Arial"/>
                <a:ea typeface="Yu Gothic Light"/>
                <a:cs typeface="Calibri"/>
              </a:rPr>
              <a:t> council homes and will be sourced in the borough in accordance with the funding conditions. </a:t>
            </a:r>
          </a:p>
          <a:p>
            <a:pPr lvl="1" fontAlgn="base"/>
            <a:r>
              <a:rPr lang="en-GB" sz="1800" dirty="0">
                <a:latin typeface="Arial"/>
                <a:ea typeface="Yu Gothic Light"/>
                <a:cs typeface="Calibri"/>
              </a:rPr>
              <a:t>The council will mainly acquire new build homes from developers, enabling bulk purchases.</a:t>
            </a:r>
          </a:p>
          <a:p>
            <a:pPr lvl="1" fontAlgn="base"/>
            <a:r>
              <a:rPr lang="en-GB" sz="1800" dirty="0">
                <a:effectLst/>
                <a:latin typeface="Arial"/>
                <a:ea typeface="Times New Roman" panose="02020603050405020304" pitchFamily="18" charset="0"/>
                <a:cs typeface="Arial"/>
              </a:rPr>
              <a:t>The balance of homes will be from existing council leaseholders selling to the council</a:t>
            </a:r>
          </a:p>
          <a:p>
            <a:pPr lvl="1" fontAlgn="base"/>
            <a:r>
              <a:rPr lang="en-GB" sz="1800" dirty="0">
                <a:latin typeface="Arial"/>
                <a:ea typeface="Times New Roman" panose="02020603050405020304" pitchFamily="18" charset="0"/>
                <a:cs typeface="Arial"/>
              </a:rPr>
              <a:t>O</a:t>
            </a:r>
            <a:r>
              <a:rPr lang="en-GB" sz="1800" dirty="0">
                <a:effectLst/>
                <a:latin typeface="Arial"/>
                <a:ea typeface="Times New Roman" panose="02020603050405020304" pitchFamily="18" charset="0"/>
                <a:cs typeface="Arial"/>
              </a:rPr>
              <a:t>ther local market-based opportunities to be taken advantage of should they arise.</a:t>
            </a:r>
            <a:endParaRPr lang="en-GB" sz="1800" dirty="0">
              <a:latin typeface="Arial"/>
              <a:ea typeface="Yu Gothic Light" panose="020B0300000000000000" pitchFamily="34" charset="-128"/>
              <a:cs typeface="Arial"/>
            </a:endParaRPr>
          </a:p>
          <a:p>
            <a:pPr lvl="1" fontAlgn="base"/>
            <a:r>
              <a:rPr lang="en-GB" sz="1800" dirty="0">
                <a:effectLst/>
                <a:latin typeface="Arial"/>
                <a:ea typeface="Yu Gothic Light"/>
                <a:cs typeface="Calibri"/>
              </a:rPr>
              <a:t>Priority will be given to </a:t>
            </a:r>
            <a:r>
              <a:rPr lang="en-GB" sz="1800" b="1" dirty="0">
                <a:effectLst/>
                <a:latin typeface="Arial"/>
                <a:ea typeface="Yu Gothic Light"/>
                <a:cs typeface="Calibri"/>
              </a:rPr>
              <a:t>acquiring larger buy back homes </a:t>
            </a:r>
            <a:r>
              <a:rPr lang="en-GB" sz="1800" dirty="0">
                <a:effectLst/>
                <a:latin typeface="Arial"/>
                <a:ea typeface="Yu Gothic Light"/>
                <a:cs typeface="Calibri"/>
              </a:rPr>
              <a:t>within existing estates, as an aid to meeting overcrowding</a:t>
            </a:r>
          </a:p>
          <a:p>
            <a:pPr lvl="1" fontAlgn="base"/>
            <a:r>
              <a:rPr kumimoji="0" lang="en-GB" sz="1800" b="0" i="0" u="none" strike="noStrike" kern="1200" cap="none" spc="0" normalizeH="0" baseline="0" noProof="0" dirty="0">
                <a:ln>
                  <a:noFill/>
                </a:ln>
                <a:solidFill>
                  <a:srgbClr val="003366"/>
                </a:solidFill>
                <a:effectLst/>
                <a:uLnTx/>
                <a:uFillTx/>
                <a:latin typeface="Arial"/>
                <a:ea typeface="Yu Gothic Light"/>
                <a:cs typeface="Calibri"/>
              </a:rPr>
              <a:t>The council can prioritise larger homes in its acquisition of market units, working with developers, if need be, to reconfigure blocks. </a:t>
            </a:r>
            <a:endParaRPr lang="en-GB" sz="1800" b="0" i="0" u="none" strike="noStrike" kern="1200" cap="none" spc="0" normalizeH="0" baseline="0" noProof="0" dirty="0">
              <a:ln>
                <a:noFill/>
              </a:ln>
              <a:solidFill>
                <a:srgbClr val="003366"/>
              </a:solidFill>
              <a:effectLst/>
              <a:uLnTx/>
              <a:uFillTx/>
              <a:latin typeface="Arial"/>
              <a:ea typeface="Yu Gothic Light"/>
              <a:cs typeface="Calibri"/>
            </a:endParaRPr>
          </a:p>
          <a:p>
            <a:pPr algn="just" fontAlgn="base"/>
            <a:r>
              <a:rPr lang="en-GB" sz="1800" dirty="0">
                <a:effectLst/>
                <a:latin typeface="Arial"/>
                <a:ea typeface="Yu Gothic Light"/>
                <a:cs typeface="Calibri"/>
              </a:rPr>
              <a:t>MHCLG has made </a:t>
            </a:r>
            <a:r>
              <a:rPr lang="en-GB" sz="1800" b="1" dirty="0">
                <a:effectLst/>
                <a:latin typeface="Arial"/>
                <a:ea typeface="Yu Gothic Light"/>
                <a:cs typeface="Calibri"/>
              </a:rPr>
              <a:t>£8.3m </a:t>
            </a:r>
            <a:r>
              <a:rPr lang="en-GB" sz="1800" dirty="0">
                <a:effectLst/>
                <a:latin typeface="Arial"/>
                <a:ea typeface="Yu Gothic Light"/>
                <a:cs typeface="Calibri"/>
              </a:rPr>
              <a:t>available from its Local Authority Housing Fund Round 3 (LAHF R3) programme for the purchase of 32 temporary accommodation (TA) homes as well as 5 permanent homes for the Afghan Citizen Resettlement Scheme. This programme is an expansion of the plans to meet the challenge to deliver much needed homes and contribute to the reduction in households in overcrowded homes and homeless families in temporary accommodation. </a:t>
            </a:r>
          </a:p>
          <a:p>
            <a:pPr fontAlgn="base"/>
            <a:endParaRPr kumimoji="0" lang="en-GB" sz="3000" b="0" i="0" u="none" strike="noStrike" kern="1200" cap="none" spc="0" normalizeH="0" baseline="0" noProof="0" dirty="0">
              <a:ln>
                <a:noFill/>
              </a:ln>
              <a:solidFill>
                <a:srgbClr val="003366"/>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lvl="1" fontAlgn="base"/>
            <a:endParaRPr lang="en-GB" sz="2600" dirty="0">
              <a:effectLst/>
              <a:latin typeface="Aptos" panose="020B0004020202020204" pitchFamily="34" charset="0"/>
              <a:ea typeface="Times New Roman" panose="02020603050405020304" pitchFamily="18" charset="0"/>
            </a:endParaRPr>
          </a:p>
          <a:p>
            <a:pPr lvl="1" fontAlgn="base"/>
            <a:endParaRPr lang="en-GB" sz="3200" dirty="0">
              <a:effectLst/>
              <a:latin typeface="Times New Roman" panose="02020603050405020304" pitchFamily="18" charset="0"/>
              <a:ea typeface="Times New Roman" panose="02020603050405020304" pitchFamily="18" charset="0"/>
            </a:endParaRPr>
          </a:p>
          <a:p>
            <a:pPr fontAlgn="base"/>
            <a:endParaRPr lang="en-GB" sz="3600" dirty="0">
              <a:effectLst/>
              <a:latin typeface="Times New Roman" panose="02020603050405020304" pitchFamily="18" charset="0"/>
              <a:ea typeface="Times New Roman" panose="02020603050405020304" pitchFamily="18" charset="0"/>
            </a:endParaRPr>
          </a:p>
          <a:p>
            <a:pPr marL="0" indent="0" fontAlgn="base">
              <a:buNone/>
            </a:pPr>
            <a:endParaRPr lang="en-GB" sz="3600" dirty="0">
              <a:effectLst/>
              <a:latin typeface="Times New Roman" panose="02020603050405020304" pitchFamily="18" charset="0"/>
              <a:ea typeface="Times New Roman" panose="02020603050405020304" pitchFamily="18" charset="0"/>
            </a:endParaRPr>
          </a:p>
          <a:p>
            <a:pPr algn="just" fontAlgn="base"/>
            <a:endParaRPr lang="en-GB" sz="32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823004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5D4A-EE0C-49BD-31C6-720FC6601BE4}"/>
              </a:ext>
            </a:extLst>
          </p:cNvPr>
          <p:cNvSpPr>
            <a:spLocks noGrp="1"/>
          </p:cNvSpPr>
          <p:nvPr>
            <p:ph type="title"/>
          </p:nvPr>
        </p:nvSpPr>
        <p:spPr>
          <a:xfrm>
            <a:off x="127591" y="127591"/>
            <a:ext cx="10209083" cy="959625"/>
          </a:xfrm>
        </p:spPr>
        <p:txBody>
          <a:bodyPr>
            <a:noAutofit/>
          </a:bodyPr>
          <a:lstStyle/>
          <a:p>
            <a:r>
              <a:rPr lang="en-GB" sz="2400">
                <a:latin typeface="Arial"/>
                <a:cs typeface="Arial"/>
              </a:rPr>
              <a:t>25)There are currently 10 stalled sites in Tower Hamlets (a total of 4,614 homes) </a:t>
            </a:r>
          </a:p>
        </p:txBody>
      </p:sp>
      <p:sp>
        <p:nvSpPr>
          <p:cNvPr id="3" name="Content Placeholder 2">
            <a:extLst>
              <a:ext uri="{FF2B5EF4-FFF2-40B4-BE49-F238E27FC236}">
                <a16:creationId xmlns:a16="http://schemas.microsoft.com/office/drawing/2014/main" id="{5A5D5A44-F500-37C0-4A81-6EBB98B5A520}"/>
              </a:ext>
            </a:extLst>
          </p:cNvPr>
          <p:cNvSpPr>
            <a:spLocks noGrp="1"/>
          </p:cNvSpPr>
          <p:nvPr>
            <p:ph idx="1"/>
          </p:nvPr>
        </p:nvSpPr>
        <p:spPr>
          <a:xfrm>
            <a:off x="348344" y="1250183"/>
            <a:ext cx="11641775" cy="4704838"/>
          </a:xfrm>
        </p:spPr>
        <p:txBody>
          <a:bodyPr vert="horz" lIns="91440" tIns="45720" rIns="91440" bIns="45720" rtlCol="0" anchor="t">
            <a:noAutofit/>
          </a:bodyPr>
          <a:lstStyle/>
          <a:p>
            <a:pPr algn="just"/>
            <a:r>
              <a:rPr lang="en-GB" sz="1600" dirty="0">
                <a:latin typeface="Arial"/>
                <a:cs typeface="Arial"/>
              </a:rPr>
              <a:t>Q2 of 2024-25,  there were 184 (net additional) homes completed across all tenures (72 private, 68 RP-owned, 44 council-owned including 1 acquisition)</a:t>
            </a:r>
            <a:endParaRPr lang="en-US" dirty="0"/>
          </a:p>
          <a:p>
            <a:pPr algn="just"/>
            <a:r>
              <a:rPr lang="en-GB" sz="1600" dirty="0">
                <a:latin typeface="Arial"/>
                <a:cs typeface="Arial"/>
              </a:rPr>
              <a:t>For both Q1 and Q2 of this financial year, over half of each respective quarters’ net delivery was affordable within the 2024-25 monitoring period. </a:t>
            </a:r>
          </a:p>
          <a:p>
            <a:pPr algn="just"/>
            <a:r>
              <a:rPr lang="en-GB" sz="1600" dirty="0">
                <a:latin typeface="Arial"/>
                <a:cs typeface="Arial"/>
              </a:rPr>
              <a:t>In Q2, 2,165 homes were approved (397 affordable), highlighting continued developer interest in the borough.</a:t>
            </a:r>
          </a:p>
          <a:p>
            <a:pPr algn="just"/>
            <a:r>
              <a:rPr lang="en-GB" sz="1600" dirty="0">
                <a:effectLst/>
                <a:latin typeface="Arial"/>
                <a:ea typeface="Aptos" panose="020B0004020202020204" pitchFamily="34" charset="0"/>
                <a:cs typeface="Arial"/>
              </a:rPr>
              <a:t>The average ‘build out’ rates for schemes in the borough is </a:t>
            </a:r>
            <a:r>
              <a:rPr lang="en-GB" sz="1600" b="1" dirty="0">
                <a:effectLst/>
                <a:latin typeface="Arial"/>
                <a:ea typeface="Aptos" panose="020B0004020202020204" pitchFamily="34" charset="0"/>
                <a:cs typeface="Arial"/>
              </a:rPr>
              <a:t>4.5 years.</a:t>
            </a:r>
            <a:r>
              <a:rPr lang="en-GB" sz="1600" dirty="0">
                <a:effectLst/>
                <a:latin typeface="Arial"/>
                <a:ea typeface="Aptos" panose="020B0004020202020204" pitchFamily="34" charset="0"/>
                <a:cs typeface="Arial"/>
              </a:rPr>
              <a:t> Factors such as the complexity and phasing of schemes (market absorption) impact the rate in which schemes are delivered. </a:t>
            </a:r>
          </a:p>
          <a:p>
            <a:pPr algn="just"/>
            <a:r>
              <a:rPr lang="en-GB" sz="1600" kern="100" dirty="0">
                <a:effectLst/>
                <a:latin typeface="Arial"/>
                <a:ea typeface="Aptos" panose="020B0004020202020204" pitchFamily="34" charset="0"/>
                <a:cs typeface="Arial"/>
              </a:rPr>
              <a:t>As of October 2024, there </a:t>
            </a:r>
            <a:r>
              <a:rPr lang="en-GB" sz="1600" kern="100" dirty="0">
                <a:latin typeface="Arial"/>
                <a:ea typeface="Aptos" panose="020B0004020202020204" pitchFamily="34" charset="0"/>
                <a:cs typeface="Arial"/>
              </a:rPr>
              <a:t>were</a:t>
            </a:r>
            <a:r>
              <a:rPr lang="en-GB" sz="1600" kern="100" dirty="0">
                <a:effectLst/>
                <a:latin typeface="Arial"/>
                <a:ea typeface="Aptos" panose="020B0004020202020204" pitchFamily="34" charset="0"/>
                <a:cs typeface="Arial"/>
              </a:rPr>
              <a:t> </a:t>
            </a:r>
            <a:r>
              <a:rPr lang="en-GB" sz="1600" b="1" kern="100" dirty="0">
                <a:effectLst/>
                <a:latin typeface="Arial"/>
                <a:ea typeface="Aptos" panose="020B0004020202020204" pitchFamily="34" charset="0"/>
                <a:cs typeface="Arial"/>
              </a:rPr>
              <a:t>circa 2,594 affordable homes under construction</a:t>
            </a:r>
            <a:r>
              <a:rPr lang="en-GB" sz="1600" b="1" kern="100" dirty="0">
                <a:latin typeface="Arial"/>
                <a:ea typeface="Aptos" panose="020B0004020202020204" pitchFamily="34" charset="0"/>
                <a:cs typeface="Arial"/>
              </a:rPr>
              <a:t>. </a:t>
            </a:r>
            <a:r>
              <a:rPr lang="en-GB" sz="1600" dirty="0">
                <a:effectLst/>
                <a:latin typeface="Arial" panose="020B0604020202020204" pitchFamily="34" charset="0"/>
                <a:ea typeface="Yu Mincho" panose="02020400000000000000" pitchFamily="18" charset="-128"/>
              </a:rPr>
              <a:t>Between April 2022 and May 2025, 1,492 affordable rental homes were completed including 288 built by the council, 1,140 by housing associations, and 64 through property acquisitions</a:t>
            </a:r>
            <a:endParaRPr lang="en-GB" sz="1600" dirty="0">
              <a:effectLst/>
              <a:latin typeface="Arial"/>
              <a:ea typeface="Aptos" panose="020B0004020202020204" pitchFamily="34" charset="0"/>
              <a:cs typeface="Arial"/>
            </a:endParaRPr>
          </a:p>
          <a:p>
            <a:pPr algn="just"/>
            <a:r>
              <a:rPr lang="en-GB" sz="1600" dirty="0">
                <a:effectLst/>
                <a:latin typeface="Arial"/>
                <a:ea typeface="Aptos" panose="020B0004020202020204" pitchFamily="34" charset="0"/>
                <a:cs typeface="Arial"/>
              </a:rPr>
              <a:t>There are currently </a:t>
            </a:r>
            <a:r>
              <a:rPr lang="en-GB" sz="1600" b="1" dirty="0">
                <a:effectLst/>
                <a:latin typeface="Arial"/>
                <a:ea typeface="Aptos" panose="020B0004020202020204" pitchFamily="34" charset="0"/>
                <a:cs typeface="Arial"/>
              </a:rPr>
              <a:t>10 stalled sites</a:t>
            </a:r>
            <a:r>
              <a:rPr lang="en-GB" sz="1600" dirty="0">
                <a:effectLst/>
                <a:latin typeface="Arial"/>
                <a:ea typeface="Aptos" panose="020B0004020202020204" pitchFamily="34" charset="0"/>
                <a:cs typeface="Arial"/>
              </a:rPr>
              <a:t> currently identified compromising of </a:t>
            </a:r>
            <a:r>
              <a:rPr lang="en-GB" sz="1600" b="1" dirty="0">
                <a:effectLst/>
                <a:latin typeface="Arial"/>
                <a:ea typeface="Aptos" panose="020B0004020202020204" pitchFamily="34" charset="0"/>
                <a:cs typeface="Arial"/>
              </a:rPr>
              <a:t>3,678</a:t>
            </a:r>
            <a:r>
              <a:rPr lang="en-GB" sz="1600" dirty="0">
                <a:effectLst/>
                <a:latin typeface="Arial"/>
                <a:ea typeface="Aptos" panose="020B0004020202020204" pitchFamily="34" charset="0"/>
                <a:cs typeface="Arial"/>
              </a:rPr>
              <a:t> private homes and </a:t>
            </a:r>
            <a:r>
              <a:rPr lang="en-GB" sz="1600" b="1" dirty="0">
                <a:effectLst/>
                <a:latin typeface="Arial"/>
                <a:ea typeface="Aptos" panose="020B0004020202020204" pitchFamily="34" charset="0"/>
                <a:cs typeface="Arial"/>
              </a:rPr>
              <a:t>936 </a:t>
            </a:r>
            <a:r>
              <a:rPr lang="en-GB" sz="1600" dirty="0">
                <a:effectLst/>
                <a:latin typeface="Arial"/>
                <a:ea typeface="Aptos" panose="020B0004020202020204" pitchFamily="34" charset="0"/>
                <a:cs typeface="Arial"/>
              </a:rPr>
              <a:t>affordable.</a:t>
            </a:r>
          </a:p>
          <a:p>
            <a:pPr algn="just"/>
            <a:r>
              <a:rPr lang="en-GB" sz="1600" dirty="0">
                <a:effectLst/>
                <a:latin typeface="Arial"/>
                <a:ea typeface="Aptos" panose="020B0004020202020204" pitchFamily="34" charset="0"/>
                <a:cs typeface="Arial"/>
              </a:rPr>
              <a:t>In order to increase the delivery of further additions to the Borough’s housing stock, the council are taking the following actions:</a:t>
            </a:r>
          </a:p>
          <a:p>
            <a:pPr marL="800100" lvl="1" indent="-342900" algn="just">
              <a:buFont typeface="Symbol" panose="05050102010706020507" pitchFamily="18" charset="2"/>
              <a:buChar char=""/>
            </a:pPr>
            <a:r>
              <a:rPr lang="en-GB" sz="1600" kern="100" dirty="0">
                <a:effectLst/>
                <a:latin typeface="Arial"/>
                <a:ea typeface="Aptos" panose="020B0004020202020204" pitchFamily="34" charset="0"/>
                <a:cs typeface="Arial"/>
              </a:rPr>
              <a:t>Holding developer engagements sessions to better support delivery and understand housing delivery issues. </a:t>
            </a:r>
          </a:p>
          <a:p>
            <a:pPr marL="800100" lvl="1" indent="-342900" algn="just">
              <a:buFont typeface="Symbol" panose="05050102010706020507" pitchFamily="18" charset="2"/>
              <a:buChar char=""/>
            </a:pPr>
            <a:r>
              <a:rPr lang="en-GB" sz="1600" kern="100" dirty="0">
                <a:effectLst/>
                <a:latin typeface="Arial"/>
                <a:ea typeface="Aptos" panose="020B0004020202020204" pitchFamily="34" charset="0"/>
                <a:cs typeface="Arial"/>
              </a:rPr>
              <a:t>Developing a ‘fast track’ dedicated planning service for council and major housing schemes which are committed to delivery, to bring more efficiency into the process and therefore speed up the delivery of net additional housing stock.</a:t>
            </a:r>
          </a:p>
          <a:p>
            <a:pPr marL="800100" lvl="1" indent="-342900" algn="just">
              <a:buFont typeface="Symbol" panose="05050102010706020507" pitchFamily="18" charset="2"/>
              <a:buChar char=""/>
            </a:pPr>
            <a:r>
              <a:rPr lang="en-GB" sz="1600" kern="100" dirty="0">
                <a:effectLst/>
                <a:latin typeface="Arial"/>
                <a:ea typeface="Aptos" panose="020B0004020202020204" pitchFamily="34" charset="0"/>
                <a:cs typeface="Arial"/>
              </a:rPr>
              <a:t>Proactively engaging with developers/landowners with permissions to track progress on delivery and to better understand challenges around housing delivery. </a:t>
            </a:r>
          </a:p>
          <a:p>
            <a:pPr marL="800100" lvl="1" indent="-342900" algn="just">
              <a:buFont typeface="Symbol" panose="05050102010706020507" pitchFamily="18" charset="2"/>
              <a:buChar char=""/>
            </a:pPr>
            <a:r>
              <a:rPr lang="en-GB" sz="1600" kern="100" dirty="0">
                <a:effectLst/>
                <a:latin typeface="Arial"/>
                <a:ea typeface="Aptos" panose="020B0004020202020204" pitchFamily="34" charset="0"/>
                <a:cs typeface="Arial"/>
              </a:rPr>
              <a:t>Securing developer agreements with partners for sites it cannot build out itself to increase housing delivery. </a:t>
            </a:r>
          </a:p>
          <a:p>
            <a:pPr marL="800100" lvl="1" indent="-342900" algn="just">
              <a:buFont typeface="Symbol" panose="05050102010706020507" pitchFamily="18" charset="2"/>
              <a:buChar char=""/>
            </a:pPr>
            <a:r>
              <a:rPr lang="en-GB" sz="1600" kern="100" dirty="0">
                <a:effectLst/>
                <a:latin typeface="Arial"/>
                <a:ea typeface="Aptos" panose="020B0004020202020204" pitchFamily="34" charset="0"/>
                <a:cs typeface="Arial"/>
              </a:rPr>
              <a:t>Working to increase the council’s legal capacity for planning, particularly for finalising Section 106 Agreements.</a:t>
            </a:r>
          </a:p>
          <a:p>
            <a:endParaRPr lang="en-GB" dirty="0"/>
          </a:p>
        </p:txBody>
      </p:sp>
    </p:spTree>
    <p:extLst>
      <p:ext uri="{BB962C8B-B14F-4D97-AF65-F5344CB8AC3E}">
        <p14:creationId xmlns:p14="http://schemas.microsoft.com/office/powerpoint/2010/main" val="1782693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8F6E3-176C-167A-0E1B-1A8CD72F3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36822-6318-9994-63B2-9A51FF93BE81}"/>
              </a:ext>
            </a:extLst>
          </p:cNvPr>
          <p:cNvSpPr>
            <a:spLocks noGrp="1"/>
          </p:cNvSpPr>
          <p:nvPr>
            <p:ph type="ctrTitle"/>
          </p:nvPr>
        </p:nvSpPr>
        <p:spPr>
          <a:xfrm>
            <a:off x="754912" y="1222745"/>
            <a:ext cx="7363138" cy="2052084"/>
          </a:xfrm>
        </p:spPr>
        <p:txBody>
          <a:bodyPr>
            <a:normAutofit/>
          </a:bodyPr>
          <a:lstStyle/>
          <a:p>
            <a:r>
              <a:rPr lang="en-GB"/>
              <a:t>Stock Condition &amp; TSMs</a:t>
            </a:r>
            <a:br>
              <a:rPr lang="en-GB"/>
            </a:br>
            <a:endParaRPr lang="en-GB" sz="2700"/>
          </a:p>
        </p:txBody>
      </p:sp>
    </p:spTree>
    <p:extLst>
      <p:ext uri="{BB962C8B-B14F-4D97-AF65-F5344CB8AC3E}">
        <p14:creationId xmlns:p14="http://schemas.microsoft.com/office/powerpoint/2010/main" val="13110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6A8-4DDA-456A-A6FD-1B90B3573516}"/>
              </a:ext>
            </a:extLst>
          </p:cNvPr>
          <p:cNvSpPr>
            <a:spLocks noGrp="1"/>
          </p:cNvSpPr>
          <p:nvPr>
            <p:ph type="title"/>
          </p:nvPr>
        </p:nvSpPr>
        <p:spPr>
          <a:xfrm>
            <a:off x="44633" y="138940"/>
            <a:ext cx="10274117" cy="1574944"/>
          </a:xfrm>
        </p:spPr>
        <p:txBody>
          <a:bodyPr>
            <a:normAutofit/>
          </a:bodyPr>
          <a:lstStyle/>
          <a:p>
            <a:r>
              <a:rPr lang="en-GB" sz="2400">
                <a:latin typeface="Arial"/>
                <a:cs typeface="Arial"/>
              </a:rPr>
              <a:t>1) Census 2021 findings: Tower Hamlets experienced the largest population increase in London between 2011 and 2021 and has the highest population density. It is projected that this trend will continue between mid-2022 and mid-2032.</a:t>
            </a:r>
          </a:p>
        </p:txBody>
      </p:sp>
      <p:sp>
        <p:nvSpPr>
          <p:cNvPr id="3" name="Content Placeholder 2">
            <a:extLst>
              <a:ext uri="{FF2B5EF4-FFF2-40B4-BE49-F238E27FC236}">
                <a16:creationId xmlns:a16="http://schemas.microsoft.com/office/drawing/2014/main" id="{80D25203-FFD8-4406-A69C-A5174D28DC84}"/>
              </a:ext>
            </a:extLst>
          </p:cNvPr>
          <p:cNvSpPr>
            <a:spLocks noGrp="1"/>
          </p:cNvSpPr>
          <p:nvPr>
            <p:ph idx="1"/>
          </p:nvPr>
        </p:nvSpPr>
        <p:spPr>
          <a:xfrm>
            <a:off x="374573" y="1713884"/>
            <a:ext cx="11329449" cy="4594406"/>
          </a:xfrm>
        </p:spPr>
        <p:txBody>
          <a:bodyPr vert="horz" lIns="91440" tIns="45720" rIns="91440" bIns="45720" rtlCol="0" anchor="t">
            <a:noAutofit/>
          </a:bodyPr>
          <a:lstStyle/>
          <a:p>
            <a:pPr marL="0" indent="0" algn="just">
              <a:buNone/>
            </a:pPr>
            <a:r>
              <a:rPr lang="en-GB" sz="1800" b="1" dirty="0">
                <a:effectLst/>
                <a:latin typeface="+mn-lt"/>
                <a:ea typeface="Aptos" panose="020B0004020202020204" pitchFamily="34" charset="0"/>
                <a:cs typeface="Arial" panose="020B0604020202020204" pitchFamily="34" charset="0"/>
              </a:rPr>
              <a:t>Census 2021 (Office for National Statistics)</a:t>
            </a:r>
          </a:p>
          <a:p>
            <a:pPr algn="just"/>
            <a:r>
              <a:rPr lang="en-GB" sz="1800" dirty="0">
                <a:effectLst/>
                <a:latin typeface="+mn-lt"/>
                <a:ea typeface="Aptos" panose="020B0004020202020204" pitchFamily="34" charset="0"/>
                <a:cs typeface="Arial" panose="020B0604020202020204" pitchFamily="34" charset="0"/>
              </a:rPr>
              <a:t>According to the Census 2021, Tower Hamlets was the local authority with the largest population increase in London at 22.1%, from circa 254,100 in 2011 </a:t>
            </a:r>
            <a:r>
              <a:rPr lang="en-GB" sz="1800" b="1" dirty="0">
                <a:effectLst/>
                <a:latin typeface="+mn-lt"/>
                <a:ea typeface="Aptos" panose="020B0004020202020204" pitchFamily="34" charset="0"/>
                <a:cs typeface="Arial" panose="020B0604020202020204" pitchFamily="34" charset="0"/>
              </a:rPr>
              <a:t>to 310,300 in 2021</a:t>
            </a:r>
            <a:r>
              <a:rPr lang="en-GB" sz="1800" dirty="0">
                <a:effectLst/>
                <a:latin typeface="+mn-lt"/>
                <a:ea typeface="Aptos" panose="020B0004020202020204" pitchFamily="34" charset="0"/>
                <a:cs typeface="Arial" panose="020B0604020202020204" pitchFamily="34" charset="0"/>
              </a:rPr>
              <a:t>. This is higher than the overall increase for England at 6.6%, where the population grew by nearly 3.5 million to 56,489,800.</a:t>
            </a:r>
          </a:p>
          <a:p>
            <a:pPr algn="just"/>
            <a:r>
              <a:rPr lang="en-US" sz="1800" dirty="0"/>
              <a:t>Tower Hamlets had a population density of 15,695 persons per km</a:t>
            </a:r>
            <a:r>
              <a:rPr lang="en-US" sz="1800" baseline="30000" dirty="0"/>
              <a:t>2</a:t>
            </a:r>
            <a:r>
              <a:rPr lang="en-US" sz="1800" dirty="0"/>
              <a:t> at the time of the 2021 census - by far </a:t>
            </a:r>
            <a:r>
              <a:rPr lang="en-US" sz="1800" b="1" dirty="0"/>
              <a:t>the most densely populated </a:t>
            </a:r>
            <a:r>
              <a:rPr lang="en-US" sz="1800" dirty="0"/>
              <a:t>area in England and Wales.</a:t>
            </a:r>
            <a:endParaRPr lang="en-GB" sz="1800" dirty="0">
              <a:latin typeface="+mn-lt"/>
            </a:endParaRPr>
          </a:p>
          <a:p>
            <a:pPr algn="just"/>
            <a:r>
              <a:rPr lang="en-GB" sz="1800" dirty="0">
                <a:effectLst/>
                <a:latin typeface="+mn-lt"/>
                <a:ea typeface="Aptos" panose="020B0004020202020204" pitchFamily="34" charset="0"/>
                <a:cs typeface="Arial" panose="020B0604020202020204" pitchFamily="34" charset="0"/>
              </a:rPr>
              <a:t>In 2021, Tower Hamlets ranked 40th for total population out of 309 local authority areas in Engl</a:t>
            </a:r>
            <a:r>
              <a:rPr lang="en-GB" sz="1800" dirty="0">
                <a:latin typeface="+mn-lt"/>
                <a:ea typeface="Aptos" panose="020B0004020202020204" pitchFamily="34" charset="0"/>
              </a:rPr>
              <a:t>and, moving up 20 places in a decade. </a:t>
            </a:r>
            <a:endParaRPr lang="en-GB" sz="1800" kern="100" dirty="0">
              <a:latin typeface="+mn-lt"/>
              <a:ea typeface="Aptos" panose="020B0004020202020204" pitchFamily="34" charset="0"/>
            </a:endParaRPr>
          </a:p>
          <a:p>
            <a:pPr marL="0" indent="0" algn="just">
              <a:buNone/>
            </a:pPr>
            <a:r>
              <a:rPr lang="en-GB" sz="1800" b="1" dirty="0">
                <a:effectLst/>
                <a:latin typeface="+mn-lt"/>
                <a:ea typeface="Aptos" panose="020B0004020202020204" pitchFamily="34" charset="0"/>
                <a:cs typeface="Arial" panose="020B0604020202020204" pitchFamily="34" charset="0"/>
              </a:rPr>
              <a:t>ONS population projections (2022-based subnational population projections for England – June 2025)</a:t>
            </a:r>
          </a:p>
          <a:p>
            <a:pPr algn="just"/>
            <a:r>
              <a:rPr lang="en-GB" sz="1800" dirty="0">
                <a:latin typeface="+mn-lt"/>
              </a:rPr>
              <a:t>Population Tower Hamlets is </a:t>
            </a:r>
            <a:r>
              <a:rPr lang="en-GB" sz="1800" b="1" dirty="0">
                <a:latin typeface="+mn-lt"/>
              </a:rPr>
              <a:t>projected to grow by 20.4%</a:t>
            </a:r>
            <a:r>
              <a:rPr lang="en-GB" sz="1800" dirty="0">
                <a:latin typeface="+mn-lt"/>
              </a:rPr>
              <a:t> between mid-2022 (projected population 323,854) and mid-2032 (389,845). This is the fastest growth in local authorities in England (City of London is omitted due to its small population size).</a:t>
            </a:r>
          </a:p>
          <a:p>
            <a:pPr algn="just"/>
            <a:r>
              <a:rPr lang="en-GB" sz="1800" dirty="0">
                <a:latin typeface="+mn-lt"/>
              </a:rPr>
              <a:t>The population density of the borough would be 19,719 persons per </a:t>
            </a:r>
            <a:r>
              <a:rPr lang="en-US" sz="1800" dirty="0"/>
              <a:t>km</a:t>
            </a:r>
            <a:r>
              <a:rPr lang="en-US" sz="1800" baseline="30000" dirty="0"/>
              <a:t>2 </a:t>
            </a:r>
            <a:r>
              <a:rPr lang="en-US" sz="1800" dirty="0"/>
              <a:t>in mid-2032, an increase of 4,024 persons per km</a:t>
            </a:r>
            <a:r>
              <a:rPr lang="en-US" sz="1800" baseline="30000" dirty="0"/>
              <a:t>2 </a:t>
            </a:r>
            <a:r>
              <a:rPr lang="en-US" sz="1800" dirty="0"/>
              <a:t>from 2021. </a:t>
            </a:r>
            <a:endParaRPr lang="en-GB" sz="1800" dirty="0">
              <a:latin typeface="+mn-lt"/>
            </a:endParaRPr>
          </a:p>
          <a:p>
            <a:pPr algn="just"/>
            <a:endParaRPr lang="en-GB" sz="2000" dirty="0"/>
          </a:p>
          <a:p>
            <a:pPr algn="just"/>
            <a:endParaRPr lang="en-US" sz="2000" dirty="0"/>
          </a:p>
        </p:txBody>
      </p:sp>
    </p:spTree>
    <p:extLst>
      <p:ext uri="{BB962C8B-B14F-4D97-AF65-F5344CB8AC3E}">
        <p14:creationId xmlns:p14="http://schemas.microsoft.com/office/powerpoint/2010/main" val="143017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0D74-0A9A-35EE-A012-A09BDC05EA76}"/>
              </a:ext>
            </a:extLst>
          </p:cNvPr>
          <p:cNvSpPr>
            <a:spLocks noGrp="1"/>
          </p:cNvSpPr>
          <p:nvPr>
            <p:ph type="title"/>
          </p:nvPr>
        </p:nvSpPr>
        <p:spPr>
          <a:xfrm>
            <a:off x="119743" y="12023"/>
            <a:ext cx="10489073" cy="1314678"/>
          </a:xfrm>
        </p:spPr>
        <p:txBody>
          <a:bodyPr>
            <a:normAutofit/>
          </a:bodyPr>
          <a:lstStyle/>
          <a:p>
            <a:r>
              <a:rPr lang="en-GB" sz="2800">
                <a:latin typeface="Arial"/>
                <a:cs typeface="Arial"/>
              </a:rPr>
              <a:t>28) Retrofit and Energy Use</a:t>
            </a:r>
          </a:p>
        </p:txBody>
      </p:sp>
      <p:sp>
        <p:nvSpPr>
          <p:cNvPr id="3" name="Content Placeholder 2">
            <a:extLst>
              <a:ext uri="{FF2B5EF4-FFF2-40B4-BE49-F238E27FC236}">
                <a16:creationId xmlns:a16="http://schemas.microsoft.com/office/drawing/2014/main" id="{6011C58A-288A-8C99-3FEE-4DBB3B265392}"/>
              </a:ext>
            </a:extLst>
          </p:cNvPr>
          <p:cNvSpPr>
            <a:spLocks noGrp="1"/>
          </p:cNvSpPr>
          <p:nvPr>
            <p:ph idx="1"/>
          </p:nvPr>
        </p:nvSpPr>
        <p:spPr>
          <a:xfrm>
            <a:off x="457200" y="1364198"/>
            <a:ext cx="11277600" cy="4590823"/>
          </a:xfrm>
        </p:spPr>
        <p:txBody>
          <a:bodyPr vert="horz" lIns="91440" tIns="45720" rIns="91440" bIns="45720" rtlCol="0" anchor="t">
            <a:normAutofit/>
          </a:bodyPr>
          <a:lstStyle/>
          <a:p>
            <a:pPr marL="342900" indent="-342900" algn="just">
              <a:buFont typeface="Symbol" panose="05050102010706020507" pitchFamily="18" charset="2"/>
              <a:buChar char=""/>
            </a:pPr>
            <a:r>
              <a:rPr lang="en-GB" sz="2000">
                <a:solidFill>
                  <a:schemeClr val="tx1"/>
                </a:solidFill>
                <a:latin typeface="Arial"/>
                <a:ea typeface="Aptos" panose="020B0004020202020204" pitchFamily="34" charset="0"/>
                <a:cs typeface="Aptos" panose="020B0004020202020204" pitchFamily="34" charset="0"/>
              </a:rPr>
              <a:t>The council has secured</a:t>
            </a:r>
            <a:r>
              <a:rPr lang="en-GB" sz="2000">
                <a:solidFill>
                  <a:schemeClr val="tx1"/>
                </a:solidFill>
                <a:effectLst/>
                <a:latin typeface="Arial"/>
                <a:ea typeface="Aptos" panose="020B0004020202020204" pitchFamily="34" charset="0"/>
                <a:cs typeface="Aptos" panose="020B0004020202020204" pitchFamily="34" charset="0"/>
              </a:rPr>
              <a:t> a </a:t>
            </a:r>
            <a:r>
              <a:rPr lang="en-GB" sz="2000" b="1" i="1">
                <a:solidFill>
                  <a:schemeClr val="tx1"/>
                </a:solidFill>
                <a:effectLst/>
                <a:latin typeface="Arial"/>
                <a:ea typeface="Aptos" panose="020B0004020202020204" pitchFamily="34" charset="0"/>
                <a:cs typeface="Aptos" panose="020B0004020202020204" pitchFamily="34" charset="0"/>
              </a:rPr>
              <a:t>Warmer Homes London</a:t>
            </a:r>
            <a:r>
              <a:rPr lang="en-GB" sz="2000">
                <a:solidFill>
                  <a:schemeClr val="tx1"/>
                </a:solidFill>
                <a:effectLst/>
                <a:latin typeface="Arial"/>
                <a:ea typeface="Aptos" panose="020B0004020202020204" pitchFamily="34" charset="0"/>
                <a:cs typeface="Aptos" panose="020B0004020202020204" pitchFamily="34" charset="0"/>
              </a:rPr>
              <a:t> grant of </a:t>
            </a:r>
            <a:r>
              <a:rPr lang="en-GB" sz="2000" b="1" i="1">
                <a:solidFill>
                  <a:schemeClr val="tx1"/>
                </a:solidFill>
                <a:effectLst/>
                <a:latin typeface="Arial"/>
                <a:ea typeface="Aptos" panose="020B0004020202020204" pitchFamily="34" charset="0"/>
                <a:cs typeface="Aptos" panose="020B0004020202020204" pitchFamily="34" charset="0"/>
              </a:rPr>
              <a:t>£800,000</a:t>
            </a:r>
            <a:r>
              <a:rPr lang="en-GB" sz="2000" b="1">
                <a:solidFill>
                  <a:schemeClr val="tx1"/>
                </a:solidFill>
                <a:effectLst/>
                <a:latin typeface="Arial"/>
                <a:ea typeface="Aptos" panose="020B0004020202020204" pitchFamily="34" charset="0"/>
                <a:cs typeface="Aptos" panose="020B0004020202020204" pitchFamily="34" charset="0"/>
              </a:rPr>
              <a:t> </a:t>
            </a:r>
            <a:r>
              <a:rPr lang="en-GB" sz="2000">
                <a:solidFill>
                  <a:schemeClr val="tx1"/>
                </a:solidFill>
                <a:effectLst/>
                <a:latin typeface="Arial"/>
                <a:ea typeface="Aptos" panose="020B0004020202020204" pitchFamily="34" charset="0"/>
                <a:cs typeface="Aptos" panose="020B0004020202020204" pitchFamily="34" charset="0"/>
              </a:rPr>
              <a:t>to undertake a retrofit of 122 houses that have EPC rating of D or E. Almost every </a:t>
            </a:r>
            <a:r>
              <a:rPr lang="en-GB" sz="2000">
                <a:solidFill>
                  <a:schemeClr val="tx1"/>
                </a:solidFill>
                <a:latin typeface="Arial"/>
                <a:ea typeface="Aptos" panose="020B0004020202020204" pitchFamily="34" charset="0"/>
                <a:cs typeface="Aptos" panose="020B0004020202020204" pitchFamily="34" charset="0"/>
              </a:rPr>
              <a:t>council tenant’s</a:t>
            </a:r>
            <a:r>
              <a:rPr lang="en-GB" sz="2000">
                <a:solidFill>
                  <a:schemeClr val="tx1"/>
                </a:solidFill>
                <a:effectLst/>
                <a:latin typeface="Arial"/>
                <a:ea typeface="Aptos" panose="020B0004020202020204" pitchFamily="34" charset="0"/>
                <a:cs typeface="Aptos" panose="020B0004020202020204" pitchFamily="34" charset="0"/>
              </a:rPr>
              <a:t> home with a domestic gas boiler already has a SEDBUK A-rated boiler. The vast majority are 12 years or younger and have high efficiency.</a:t>
            </a:r>
          </a:p>
          <a:p>
            <a:pPr marL="457200" algn="just">
              <a:lnSpc>
                <a:spcPct val="90000"/>
              </a:lnSpc>
            </a:pPr>
            <a:endParaRPr lang="en-GB" sz="2000">
              <a:solidFill>
                <a:schemeClr val="tx1"/>
              </a:solidFill>
              <a:effectLst/>
              <a:latin typeface="Arial"/>
              <a:ea typeface="Aptos" panose="020B0004020202020204" pitchFamily="34" charset="0"/>
              <a:cs typeface="Aptos" panose="020B0004020202020204" pitchFamily="34" charset="0"/>
            </a:endParaRPr>
          </a:p>
          <a:p>
            <a:pPr marL="342900" indent="-342900" algn="just">
              <a:buFont typeface="Symbol" panose="05050102010706020507" pitchFamily="18" charset="2"/>
              <a:buChar char=""/>
            </a:pPr>
            <a:r>
              <a:rPr lang="en-GB" sz="2000">
                <a:solidFill>
                  <a:schemeClr val="tx1"/>
                </a:solidFill>
                <a:latin typeface="Arial"/>
                <a:ea typeface="Aptos" panose="020B0004020202020204" pitchFamily="34" charset="0"/>
                <a:cs typeface="Aptos" panose="020B0004020202020204" pitchFamily="34" charset="0"/>
              </a:rPr>
              <a:t>The council offers</a:t>
            </a:r>
            <a:r>
              <a:rPr lang="en-GB" sz="2000">
                <a:solidFill>
                  <a:schemeClr val="tx1"/>
                </a:solidFill>
                <a:effectLst/>
                <a:latin typeface="Arial"/>
                <a:ea typeface="Aptos" panose="020B0004020202020204" pitchFamily="34" charset="0"/>
                <a:cs typeface="Aptos" panose="020B0004020202020204" pitchFamily="34" charset="0"/>
              </a:rPr>
              <a:t> home energy advice programme throughout the </a:t>
            </a:r>
            <a:r>
              <a:rPr lang="en-GB" sz="2000">
                <a:solidFill>
                  <a:schemeClr val="tx1"/>
                </a:solidFill>
                <a:latin typeface="Arial"/>
                <a:ea typeface="Aptos" panose="020B0004020202020204" pitchFamily="34" charset="0"/>
                <a:cs typeface="Aptos" panose="020B0004020202020204" pitchFamily="34" charset="0"/>
              </a:rPr>
              <a:t>borough</a:t>
            </a:r>
            <a:r>
              <a:rPr lang="en-GB" sz="2000">
                <a:solidFill>
                  <a:schemeClr val="tx1"/>
                </a:solidFill>
                <a:effectLst/>
                <a:latin typeface="Arial"/>
                <a:ea typeface="Aptos" panose="020B0004020202020204" pitchFamily="34" charset="0"/>
                <a:cs typeface="Aptos" panose="020B0004020202020204" pitchFamily="34" charset="0"/>
              </a:rPr>
              <a:t>. Our visiting </a:t>
            </a:r>
            <a:r>
              <a:rPr lang="en-GB" sz="2000">
                <a:solidFill>
                  <a:schemeClr val="tx1"/>
                </a:solidFill>
                <a:latin typeface="Arial"/>
                <a:ea typeface="Aptos" panose="020B0004020202020204" pitchFamily="34" charset="0"/>
                <a:cs typeface="Aptos" panose="020B0004020202020204" pitchFamily="34" charset="0"/>
              </a:rPr>
              <a:t>officer</a:t>
            </a:r>
            <a:r>
              <a:rPr lang="en-GB" sz="2000">
                <a:solidFill>
                  <a:schemeClr val="tx1"/>
                </a:solidFill>
                <a:effectLst/>
                <a:latin typeface="Arial"/>
                <a:ea typeface="Aptos" panose="020B0004020202020204" pitchFamily="34" charset="0"/>
                <a:cs typeface="Aptos" panose="020B0004020202020204" pitchFamily="34" charset="0"/>
              </a:rPr>
              <a:t> can offer residents advice at their door to reduce the burden of rising energy bills and reduce the impact that their home’s energy use has on the environment.</a:t>
            </a:r>
          </a:p>
        </p:txBody>
      </p:sp>
    </p:spTree>
    <p:extLst>
      <p:ext uri="{BB962C8B-B14F-4D97-AF65-F5344CB8AC3E}">
        <p14:creationId xmlns:p14="http://schemas.microsoft.com/office/powerpoint/2010/main" val="2837670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77A8-381E-33CC-F8B8-48E11D4A3A66}"/>
              </a:ext>
            </a:extLst>
          </p:cNvPr>
          <p:cNvSpPr>
            <a:spLocks noGrp="1"/>
          </p:cNvSpPr>
          <p:nvPr>
            <p:ph type="title"/>
          </p:nvPr>
        </p:nvSpPr>
        <p:spPr>
          <a:xfrm>
            <a:off x="65315" y="1138"/>
            <a:ext cx="10543501" cy="1325563"/>
          </a:xfrm>
        </p:spPr>
        <p:txBody>
          <a:bodyPr>
            <a:normAutofit/>
          </a:bodyPr>
          <a:lstStyle/>
          <a:p>
            <a:r>
              <a:rPr lang="en-GB" sz="2800">
                <a:latin typeface="Arial"/>
                <a:cs typeface="Arial"/>
              </a:rPr>
              <a:t>29) Condition of stock - Social Sector</a:t>
            </a:r>
          </a:p>
        </p:txBody>
      </p:sp>
      <p:sp>
        <p:nvSpPr>
          <p:cNvPr id="3" name="Content Placeholder 2">
            <a:extLst>
              <a:ext uri="{FF2B5EF4-FFF2-40B4-BE49-F238E27FC236}">
                <a16:creationId xmlns:a16="http://schemas.microsoft.com/office/drawing/2014/main" id="{4B47588D-BB9B-9ABA-FEFF-82212D714B37}"/>
              </a:ext>
            </a:extLst>
          </p:cNvPr>
          <p:cNvSpPr>
            <a:spLocks noGrp="1"/>
          </p:cNvSpPr>
          <p:nvPr>
            <p:ph idx="1"/>
          </p:nvPr>
        </p:nvSpPr>
        <p:spPr>
          <a:xfrm>
            <a:off x="326572" y="1331539"/>
            <a:ext cx="11636827" cy="4623482"/>
          </a:xfrm>
        </p:spPr>
        <p:txBody>
          <a:bodyPr vert="horz" lIns="91440" tIns="45720" rIns="91440" bIns="45720" rtlCol="0" anchor="t">
            <a:normAutofit/>
          </a:bodyPr>
          <a:lstStyle/>
          <a:p>
            <a:pPr algn="just"/>
            <a:r>
              <a:rPr lang="en-GB" sz="2000">
                <a:latin typeface="+mn-lt"/>
                <a:cs typeface="Arial"/>
              </a:rPr>
              <a:t>In advance of the Social Housing (Regulation) Act (2023) coming into effect, the Regulator of Social Housing introduced tenant satisfaction measures (TSMs) in April 2023, to make social landlords’ performance more visible to tenants and help tenants hold their landlords to account. </a:t>
            </a:r>
            <a:endParaRPr lang="en-US"/>
          </a:p>
          <a:p>
            <a:pPr algn="just"/>
            <a:r>
              <a:rPr lang="en-GB" sz="2000">
                <a:latin typeface="+mn-lt"/>
                <a:cs typeface="Arial"/>
              </a:rPr>
              <a:t>These 22 TSMs cover repairs, safety, tenant engagement, complaints handling and neighbourhood management.</a:t>
            </a:r>
          </a:p>
          <a:p>
            <a:pPr algn="just"/>
            <a:r>
              <a:rPr lang="en-GB" sz="2000">
                <a:latin typeface="+mn-lt"/>
                <a:cs typeface="Arial"/>
              </a:rPr>
              <a:t>10 measures are based on information measured by social landlords, and 12 are measured through phone surveys with tenants conducted by an independent research agency.</a:t>
            </a:r>
          </a:p>
          <a:p>
            <a:pPr algn="just">
              <a:lnSpc>
                <a:spcPct val="107000"/>
              </a:lnSpc>
              <a:spcAft>
                <a:spcPts val="800"/>
              </a:spcAft>
            </a:pPr>
            <a:r>
              <a:rPr lang="en-GB" sz="2000" kern="100">
                <a:effectLst/>
                <a:latin typeface="+mn-lt"/>
                <a:ea typeface="Aptos" panose="020B0004020202020204" pitchFamily="34" charset="0"/>
                <a:cs typeface="Arial"/>
              </a:rPr>
              <a:t>Although Tower Hamlets receives more complaints per 1000 units of stock than the London average (103.65 and 73.48 respectively), the council had 31% less of their complaints upheld than in the previous financial year</a:t>
            </a:r>
            <a:r>
              <a:rPr lang="en-GB" kern="100">
                <a:effectLst/>
                <a:latin typeface="+mn-lt"/>
                <a:ea typeface="Aptos" panose="020B0004020202020204" pitchFamily="34" charset="0"/>
                <a:cs typeface="Arial"/>
              </a:rPr>
              <a:t>.</a:t>
            </a:r>
          </a:p>
          <a:p>
            <a:endParaRPr lang="en-GB"/>
          </a:p>
          <a:p>
            <a:endParaRPr lang="en-GB"/>
          </a:p>
        </p:txBody>
      </p:sp>
    </p:spTree>
    <p:extLst>
      <p:ext uri="{BB962C8B-B14F-4D97-AF65-F5344CB8AC3E}">
        <p14:creationId xmlns:p14="http://schemas.microsoft.com/office/powerpoint/2010/main" val="1249234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CC6B-DE4E-9948-A967-3E1FE690451A}"/>
              </a:ext>
            </a:extLst>
          </p:cNvPr>
          <p:cNvSpPr>
            <a:spLocks noGrp="1"/>
          </p:cNvSpPr>
          <p:nvPr>
            <p:ph type="title"/>
          </p:nvPr>
        </p:nvSpPr>
        <p:spPr>
          <a:xfrm>
            <a:off x="163113" y="338510"/>
            <a:ext cx="10993306" cy="988106"/>
          </a:xfrm>
        </p:spPr>
        <p:txBody>
          <a:bodyPr>
            <a:noAutofit/>
          </a:bodyPr>
          <a:lstStyle/>
          <a:p>
            <a:r>
              <a:rPr lang="en-GB" sz="2400">
                <a:latin typeface="Arial"/>
                <a:cs typeface="Arial"/>
              </a:rPr>
              <a:t>30) The council remains in the upper quartile for TSMs, but is below target for call handling reception and satisfaction </a:t>
            </a:r>
          </a:p>
        </p:txBody>
      </p:sp>
      <p:graphicFrame>
        <p:nvGraphicFramePr>
          <p:cNvPr id="5" name="Content Placeholder 4">
            <a:extLst>
              <a:ext uri="{FF2B5EF4-FFF2-40B4-BE49-F238E27FC236}">
                <a16:creationId xmlns:a16="http://schemas.microsoft.com/office/drawing/2014/main" id="{C79A664C-C8C6-2599-FBDD-33969E20D60E}"/>
              </a:ext>
            </a:extLst>
          </p:cNvPr>
          <p:cNvGraphicFramePr>
            <a:graphicFrameLocks noGrp="1"/>
          </p:cNvGraphicFramePr>
          <p:nvPr>
            <p:ph idx="1"/>
            <p:extLst>
              <p:ext uri="{D42A27DB-BD31-4B8C-83A1-F6EECF244321}">
                <p14:modId xmlns:p14="http://schemas.microsoft.com/office/powerpoint/2010/main" val="3688550600"/>
              </p:ext>
            </p:extLst>
          </p:nvPr>
        </p:nvGraphicFramePr>
        <p:xfrm>
          <a:off x="7554685" y="1480457"/>
          <a:ext cx="4325667" cy="3087600"/>
        </p:xfrm>
        <a:graphic>
          <a:graphicData uri="http://schemas.openxmlformats.org/drawingml/2006/table">
            <a:tbl>
              <a:tblPr firstRow="1" firstCol="1" bandRow="1">
                <a:tableStyleId>{5C22544A-7EE6-4342-B048-85BDC9FD1C3A}</a:tableStyleId>
              </a:tblPr>
              <a:tblGrid>
                <a:gridCol w="2199996">
                  <a:extLst>
                    <a:ext uri="{9D8B030D-6E8A-4147-A177-3AD203B41FA5}">
                      <a16:colId xmlns:a16="http://schemas.microsoft.com/office/drawing/2014/main" val="690503605"/>
                    </a:ext>
                  </a:extLst>
                </a:gridCol>
                <a:gridCol w="2125671">
                  <a:extLst>
                    <a:ext uri="{9D8B030D-6E8A-4147-A177-3AD203B41FA5}">
                      <a16:colId xmlns:a16="http://schemas.microsoft.com/office/drawing/2014/main" val="2669502602"/>
                    </a:ext>
                  </a:extLst>
                </a:gridCol>
              </a:tblGrid>
              <a:tr h="730177">
                <a:tc>
                  <a:txBody>
                    <a:bodyPr/>
                    <a:lstStyle/>
                    <a:p>
                      <a:pPr algn="ctr">
                        <a:lnSpc>
                          <a:spcPct val="107000"/>
                        </a:lnSpc>
                        <a:spcAft>
                          <a:spcPts val="800"/>
                        </a:spcAft>
                      </a:pPr>
                      <a:r>
                        <a:rPr lang="en-GB" sz="1400" kern="100">
                          <a:effectLst/>
                        </a:rPr>
                        <a:t>Local Authority</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Overall satisfaction</a:t>
                      </a:r>
                    </a:p>
                    <a:p>
                      <a:pPr algn="ctr">
                        <a:lnSpc>
                          <a:spcPct val="107000"/>
                        </a:lnSpc>
                        <a:spcAft>
                          <a:spcPts val="800"/>
                        </a:spcAft>
                      </a:pPr>
                      <a:r>
                        <a:rPr lang="en-GB" sz="1400" kern="100">
                          <a:effectLst/>
                        </a:rPr>
                        <a:t> 2023-24</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76710195"/>
                  </a:ext>
                </a:extLst>
              </a:tr>
              <a:tr h="292070">
                <a:tc>
                  <a:txBody>
                    <a:bodyPr/>
                    <a:lstStyle/>
                    <a:p>
                      <a:pPr algn="ctr">
                        <a:lnSpc>
                          <a:spcPct val="107000"/>
                        </a:lnSpc>
                        <a:spcAft>
                          <a:spcPts val="800"/>
                        </a:spcAft>
                      </a:pPr>
                      <a:r>
                        <a:rPr lang="en-GB" sz="1400" kern="100">
                          <a:effectLst/>
                        </a:rPr>
                        <a:t>LB of Hackney</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59%</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07435814"/>
                  </a:ext>
                </a:extLst>
              </a:tr>
              <a:tr h="312933">
                <a:tc>
                  <a:txBody>
                    <a:bodyPr/>
                    <a:lstStyle/>
                    <a:p>
                      <a:pPr algn="ctr">
                        <a:lnSpc>
                          <a:spcPct val="107000"/>
                        </a:lnSpc>
                        <a:spcAft>
                          <a:spcPts val="800"/>
                        </a:spcAft>
                      </a:pPr>
                      <a:r>
                        <a:rPr lang="en-GB" sz="1400" kern="100">
                          <a:effectLst/>
                        </a:rPr>
                        <a:t>LB of Haringey</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47%</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90354889"/>
                  </a:ext>
                </a:extLst>
              </a:tr>
              <a:tr h="292070">
                <a:tc>
                  <a:txBody>
                    <a:bodyPr/>
                    <a:lstStyle/>
                    <a:p>
                      <a:pPr algn="ctr">
                        <a:lnSpc>
                          <a:spcPct val="107000"/>
                        </a:lnSpc>
                        <a:spcAft>
                          <a:spcPts val="800"/>
                        </a:spcAft>
                      </a:pPr>
                      <a:r>
                        <a:rPr lang="en-GB" sz="1400" kern="100">
                          <a:effectLst/>
                        </a:rPr>
                        <a:t>LB of Newham</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59%</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55262195"/>
                  </a:ext>
                </a:extLst>
              </a:tr>
              <a:tr h="292070">
                <a:tc>
                  <a:txBody>
                    <a:bodyPr/>
                    <a:lstStyle/>
                    <a:p>
                      <a:pPr algn="ctr">
                        <a:lnSpc>
                          <a:spcPct val="107000"/>
                        </a:lnSpc>
                        <a:spcAft>
                          <a:spcPts val="800"/>
                        </a:spcAft>
                      </a:pPr>
                      <a:r>
                        <a:rPr lang="en-GB" sz="1400" kern="100">
                          <a:effectLst/>
                        </a:rPr>
                        <a:t>LB of Waltham Forest</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61%</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84207132"/>
                  </a:ext>
                </a:extLst>
              </a:tr>
              <a:tr h="292070">
                <a:tc>
                  <a:txBody>
                    <a:bodyPr/>
                    <a:lstStyle/>
                    <a:p>
                      <a:pPr algn="ctr">
                        <a:lnSpc>
                          <a:spcPct val="107000"/>
                        </a:lnSpc>
                        <a:spcAft>
                          <a:spcPts val="800"/>
                        </a:spcAft>
                      </a:pPr>
                      <a:r>
                        <a:rPr lang="en-GB" sz="1400" kern="100">
                          <a:effectLst/>
                        </a:rPr>
                        <a:t>LB of Tower Hamlets</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1">
                        <a:lumMod val="65000"/>
                      </a:schemeClr>
                    </a:solidFill>
                  </a:tcPr>
                </a:tc>
                <a:tc>
                  <a:txBody>
                    <a:bodyPr/>
                    <a:lstStyle/>
                    <a:p>
                      <a:pPr algn="ctr">
                        <a:lnSpc>
                          <a:spcPct val="107000"/>
                        </a:lnSpc>
                        <a:spcAft>
                          <a:spcPts val="800"/>
                        </a:spcAft>
                      </a:pPr>
                      <a:r>
                        <a:rPr lang="en-GB" sz="1400" kern="100">
                          <a:effectLst/>
                        </a:rPr>
                        <a:t>65%</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1">
                        <a:lumMod val="65000"/>
                      </a:schemeClr>
                    </a:solidFill>
                  </a:tcPr>
                </a:tc>
                <a:extLst>
                  <a:ext uri="{0D108BD9-81ED-4DB2-BD59-A6C34878D82A}">
                    <a16:rowId xmlns:a16="http://schemas.microsoft.com/office/drawing/2014/main" val="309062825"/>
                  </a:ext>
                </a:extLst>
              </a:tr>
              <a:tr h="292070">
                <a:tc>
                  <a:txBody>
                    <a:bodyPr/>
                    <a:lstStyle/>
                    <a:p>
                      <a:pPr algn="ctr">
                        <a:lnSpc>
                          <a:spcPct val="107000"/>
                        </a:lnSpc>
                        <a:spcAft>
                          <a:spcPts val="800"/>
                        </a:spcAft>
                      </a:pP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lnSpc>
                          <a:spcPct val="107000"/>
                        </a:lnSpc>
                        <a:spcAft>
                          <a:spcPts val="800"/>
                        </a:spcAft>
                      </a:pP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60247404"/>
                  </a:ext>
                </a:extLst>
              </a:tr>
              <a:tr h="292070">
                <a:tc>
                  <a:txBody>
                    <a:bodyPr/>
                    <a:lstStyle/>
                    <a:p>
                      <a:pPr algn="ctr">
                        <a:lnSpc>
                          <a:spcPct val="107000"/>
                        </a:lnSpc>
                        <a:spcAft>
                          <a:spcPts val="800"/>
                        </a:spcAft>
                      </a:pPr>
                      <a:r>
                        <a:rPr lang="en-GB" sz="1400" kern="100">
                          <a:effectLst/>
                        </a:rPr>
                        <a:t>*London Median</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59%</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08608673"/>
                  </a:ext>
                </a:extLst>
              </a:tr>
              <a:tr h="292070">
                <a:tc>
                  <a:txBody>
                    <a:bodyPr/>
                    <a:lstStyle/>
                    <a:p>
                      <a:pPr algn="ctr">
                        <a:lnSpc>
                          <a:spcPct val="107000"/>
                        </a:lnSpc>
                        <a:spcAft>
                          <a:spcPts val="800"/>
                        </a:spcAft>
                      </a:pPr>
                      <a:r>
                        <a:rPr lang="en-GB" sz="1400" kern="100">
                          <a:effectLst/>
                        </a:rPr>
                        <a:t>*London Upper Quartile</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kern="100">
                          <a:effectLst/>
                        </a:rPr>
                        <a:t>65%</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13732558"/>
                  </a:ext>
                </a:extLst>
              </a:tr>
            </a:tbl>
          </a:graphicData>
        </a:graphic>
      </p:graphicFrame>
      <p:sp>
        <p:nvSpPr>
          <p:cNvPr id="6" name="TextBox 5">
            <a:extLst>
              <a:ext uri="{FF2B5EF4-FFF2-40B4-BE49-F238E27FC236}">
                <a16:creationId xmlns:a16="http://schemas.microsoft.com/office/drawing/2014/main" id="{97CF420A-BBF9-9C69-9517-98AEF17466C1}"/>
              </a:ext>
            </a:extLst>
          </p:cNvPr>
          <p:cNvSpPr txBox="1"/>
          <p:nvPr/>
        </p:nvSpPr>
        <p:spPr>
          <a:xfrm>
            <a:off x="301311" y="1326702"/>
            <a:ext cx="6748076" cy="5731569"/>
          </a:xfrm>
          <a:prstGeom prst="rect">
            <a:avLst/>
          </a:prstGeom>
          <a:noFill/>
        </p:spPr>
        <p:txBody>
          <a:bodyPr wrap="square" lIns="91440" tIns="45720" rIns="91440" bIns="45720" rtlCol="0" anchor="t">
            <a:spAutoFit/>
          </a:bodyPr>
          <a:lstStyle/>
          <a:p>
            <a:pPr marL="285750" indent="-285750" algn="just">
              <a:lnSpc>
                <a:spcPct val="107000"/>
              </a:lnSpc>
              <a:spcAft>
                <a:spcPts val="800"/>
              </a:spcAft>
              <a:buFont typeface="Arial" panose="020B0604020202020204" pitchFamily="34" charset="0"/>
              <a:buChar char="•"/>
            </a:pPr>
            <a:r>
              <a:rPr lang="en-GB" sz="1600" kern="100">
                <a:effectLst/>
                <a:latin typeface="Arial"/>
                <a:ea typeface="Aptos" panose="020B0004020202020204" pitchFamily="34" charset="0"/>
                <a:cs typeface="Arial"/>
              </a:rPr>
              <a:t>In 2023/24, </a:t>
            </a:r>
            <a:r>
              <a:rPr lang="en-GB" sz="1600" b="1" kern="100">
                <a:effectLst/>
                <a:latin typeface="Arial"/>
                <a:ea typeface="Aptos" panose="020B0004020202020204" pitchFamily="34" charset="0"/>
                <a:cs typeface="Arial"/>
              </a:rPr>
              <a:t>65.3% of council tenants were satisfied</a:t>
            </a:r>
            <a:r>
              <a:rPr lang="en-GB" sz="1600" kern="100">
                <a:effectLst/>
                <a:latin typeface="Arial"/>
                <a:ea typeface="Aptos" panose="020B0004020202020204" pitchFamily="34" charset="0"/>
                <a:cs typeface="Arial"/>
              </a:rPr>
              <a:t> with the overall service provided by the council, compared with the London average of 59%. </a:t>
            </a:r>
            <a:r>
              <a:rPr lang="en-GB" sz="1600" b="1" kern="100">
                <a:effectLst/>
                <a:latin typeface="Arial"/>
                <a:ea typeface="Aptos" panose="020B0004020202020204" pitchFamily="34" charset="0"/>
                <a:cs typeface="Arial"/>
              </a:rPr>
              <a:t>In terms of local context, Tower Hamlets is in the upper quartile for tenant satisfaction. </a:t>
            </a:r>
          </a:p>
          <a:p>
            <a:pPr marL="285750" indent="-285750" algn="just">
              <a:lnSpc>
                <a:spcPct val="107000"/>
              </a:lnSpc>
              <a:spcAft>
                <a:spcPts val="800"/>
              </a:spcAft>
              <a:buFont typeface="Arial" panose="020B0604020202020204" pitchFamily="34" charset="0"/>
              <a:buChar char="•"/>
            </a:pPr>
            <a:r>
              <a:rPr lang="en-GB" sz="1600" kern="100">
                <a:effectLst/>
                <a:latin typeface="Arial"/>
                <a:ea typeface="Aptos" panose="020B0004020202020204" pitchFamily="34" charset="0"/>
                <a:cs typeface="Arial"/>
              </a:rPr>
              <a:t>The council’s Housing Management Service also </a:t>
            </a:r>
            <a:r>
              <a:rPr lang="en-GB" sz="1600" b="1" kern="100">
                <a:effectLst/>
                <a:latin typeface="Arial"/>
                <a:ea typeface="Aptos" panose="020B0004020202020204" pitchFamily="34" charset="0"/>
                <a:cs typeface="Arial"/>
              </a:rPr>
              <a:t>performs above average in terms of satisfaction with how the council engages with council tenants:</a:t>
            </a:r>
            <a:r>
              <a:rPr lang="en-GB" sz="1600" kern="100">
                <a:effectLst/>
                <a:latin typeface="Arial"/>
                <a:ea typeface="Aptos" panose="020B0004020202020204" pitchFamily="34" charset="0"/>
                <a:cs typeface="Arial"/>
              </a:rPr>
              <a:t> 55.8% of tenants were satisfied that their views were considered (51.3% London-wide) and 72.7% were satisfied with being kept informed (66% London-wide).</a:t>
            </a:r>
          </a:p>
          <a:p>
            <a:pPr marL="285750" indent="-285750" algn="just">
              <a:lnSpc>
                <a:spcPct val="107000"/>
              </a:lnSpc>
              <a:spcAft>
                <a:spcPts val="800"/>
              </a:spcAft>
              <a:buFont typeface="Arial" panose="020B0604020202020204" pitchFamily="34" charset="0"/>
              <a:buChar char="•"/>
            </a:pPr>
            <a:r>
              <a:rPr lang="en-GB" sz="1600" kern="100">
                <a:effectLst/>
                <a:latin typeface="Arial"/>
                <a:ea typeface="Aptos" panose="020B0004020202020204" pitchFamily="34" charset="0"/>
                <a:cs typeface="Arial"/>
              </a:rPr>
              <a:t>The Council’s Housing report does, however, highlight that we were performing below target with call handling. 69% of 156,211 calls received by Tower Hamlets were answered (below the 92% target) and 81.8% of callers were satisfied with the way their call was handled (below the 90% target). The top complaint by a significant margin was repairs, with 77% of all calls being repairs calls, followed by tenancy management complaints at 6% of all calls.</a:t>
            </a:r>
          </a:p>
          <a:p>
            <a:pPr algn="just">
              <a:lnSpc>
                <a:spcPct val="107000"/>
              </a:lnSpc>
              <a:spcAft>
                <a:spcPts val="800"/>
              </a:spcAft>
            </a:pPr>
            <a:endParaRPr lang="en-GB" sz="1800" b="1" kern="10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en-GB" sz="1800" b="1" kern="10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en-GB" sz="2000" kern="100">
              <a:effectLst/>
              <a:latin typeface="Aptos" panose="020B0004020202020204" pitchFamily="34" charset="0"/>
              <a:ea typeface="Aptos" panose="020B00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F0402E-85E0-E352-70CD-406B11ACAFAF}"/>
              </a:ext>
            </a:extLst>
          </p:cNvPr>
          <p:cNvSpPr txBox="1"/>
          <p:nvPr/>
        </p:nvSpPr>
        <p:spPr>
          <a:xfrm>
            <a:off x="7880641" y="4597148"/>
            <a:ext cx="3840901" cy="369332"/>
          </a:xfrm>
          <a:prstGeom prst="rect">
            <a:avLst/>
          </a:prstGeom>
          <a:noFill/>
        </p:spPr>
        <p:txBody>
          <a:bodyPr wrap="square" lIns="91440" tIns="45720" rIns="91440" bIns="45720" rtlCol="0" anchor="t">
            <a:spAutoFit/>
          </a:bodyPr>
          <a:lstStyle/>
          <a:p>
            <a:pPr algn="ctr"/>
            <a:r>
              <a:rPr lang="en-GB" b="1" i="1"/>
              <a:t>Source: </a:t>
            </a:r>
            <a:r>
              <a:rPr lang="en-GB" b="1" i="1" err="1"/>
              <a:t>HouseMark</a:t>
            </a:r>
            <a:r>
              <a:rPr lang="en-GB" b="1" i="1"/>
              <a:t>, 2023-24</a:t>
            </a:r>
          </a:p>
        </p:txBody>
      </p:sp>
    </p:spTree>
    <p:extLst>
      <p:ext uri="{BB962C8B-B14F-4D97-AF65-F5344CB8AC3E}">
        <p14:creationId xmlns:p14="http://schemas.microsoft.com/office/powerpoint/2010/main" val="1067262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5511-CB58-583D-250D-8CC2D2995EEF}"/>
              </a:ext>
            </a:extLst>
          </p:cNvPr>
          <p:cNvSpPr>
            <a:spLocks noGrp="1"/>
          </p:cNvSpPr>
          <p:nvPr>
            <p:ph type="title"/>
          </p:nvPr>
        </p:nvSpPr>
        <p:spPr>
          <a:xfrm>
            <a:off x="307363" y="154486"/>
            <a:ext cx="10704766" cy="1198494"/>
          </a:xfrm>
        </p:spPr>
        <p:txBody>
          <a:bodyPr>
            <a:noAutofit/>
          </a:bodyPr>
          <a:lstStyle/>
          <a:p>
            <a:r>
              <a:rPr lang="en-GB" sz="2400">
                <a:latin typeface="Arial"/>
                <a:cs typeface="Arial"/>
              </a:rPr>
              <a:t>31) Maintenance: Tower Hamlets consistently performs above London average, but behind timeliness for emergency repairs (14.7%  below London average)</a:t>
            </a:r>
          </a:p>
        </p:txBody>
      </p:sp>
      <p:graphicFrame>
        <p:nvGraphicFramePr>
          <p:cNvPr id="5" name="Content Placeholder 4">
            <a:extLst>
              <a:ext uri="{FF2B5EF4-FFF2-40B4-BE49-F238E27FC236}">
                <a16:creationId xmlns:a16="http://schemas.microsoft.com/office/drawing/2014/main" id="{1792F10C-462F-BF68-E5ED-D84161CDFBE6}"/>
              </a:ext>
            </a:extLst>
          </p:cNvPr>
          <p:cNvGraphicFramePr>
            <a:graphicFrameLocks noGrp="1"/>
          </p:cNvGraphicFramePr>
          <p:nvPr>
            <p:ph idx="1"/>
            <p:extLst>
              <p:ext uri="{D42A27DB-BD31-4B8C-83A1-F6EECF244321}">
                <p14:modId xmlns:p14="http://schemas.microsoft.com/office/powerpoint/2010/main" val="4166019860"/>
              </p:ext>
            </p:extLst>
          </p:nvPr>
        </p:nvGraphicFramePr>
        <p:xfrm>
          <a:off x="642257" y="2057400"/>
          <a:ext cx="4629349" cy="1469568"/>
        </p:xfrm>
        <a:graphic>
          <a:graphicData uri="http://schemas.openxmlformats.org/drawingml/2006/table">
            <a:tbl>
              <a:tblPr firstRow="1" firstCol="1" bandRow="1">
                <a:tableStyleId>{5C22544A-7EE6-4342-B048-85BDC9FD1C3A}</a:tableStyleId>
              </a:tblPr>
              <a:tblGrid>
                <a:gridCol w="2233821">
                  <a:extLst>
                    <a:ext uri="{9D8B030D-6E8A-4147-A177-3AD203B41FA5}">
                      <a16:colId xmlns:a16="http://schemas.microsoft.com/office/drawing/2014/main" val="3827078805"/>
                    </a:ext>
                  </a:extLst>
                </a:gridCol>
                <a:gridCol w="2395528">
                  <a:extLst>
                    <a:ext uri="{9D8B030D-6E8A-4147-A177-3AD203B41FA5}">
                      <a16:colId xmlns:a16="http://schemas.microsoft.com/office/drawing/2014/main" val="3784591039"/>
                    </a:ext>
                  </a:extLst>
                </a:gridCol>
              </a:tblGrid>
              <a:tr h="183696">
                <a:tc>
                  <a:txBody>
                    <a:bodyPr/>
                    <a:lstStyle/>
                    <a:p>
                      <a:pPr algn="ctr">
                        <a:lnSpc>
                          <a:spcPct val="107000"/>
                        </a:lnSpc>
                        <a:spcAft>
                          <a:spcPts val="800"/>
                        </a:spcAft>
                      </a:pPr>
                      <a:r>
                        <a:rPr lang="en-GB" sz="1100" kern="100">
                          <a:effectLst/>
                        </a:rPr>
                        <a:t>Contractor</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100" kern="100">
                          <a:effectLst/>
                        </a:rPr>
                        <a:t>Contract</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617102763"/>
                  </a:ext>
                </a:extLst>
              </a:tr>
              <a:tr h="183696">
                <a:tc>
                  <a:txBody>
                    <a:bodyPr/>
                    <a:lstStyle/>
                    <a:p>
                      <a:pPr algn="ctr">
                        <a:lnSpc>
                          <a:spcPct val="107000"/>
                        </a:lnSpc>
                        <a:spcAft>
                          <a:spcPts val="800"/>
                        </a:spcAft>
                      </a:pPr>
                      <a:r>
                        <a:rPr lang="en-GB" sz="1100" kern="100">
                          <a:effectLst/>
                        </a:rPr>
                        <a:t>ABCA</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100" kern="100">
                          <a:effectLst/>
                        </a:rPr>
                        <a:t>Door entry, TV aerials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990354790"/>
                  </a:ext>
                </a:extLst>
              </a:tr>
              <a:tr h="183696">
                <a:tc>
                  <a:txBody>
                    <a:bodyPr/>
                    <a:lstStyle/>
                    <a:p>
                      <a:pPr algn="ctr">
                        <a:lnSpc>
                          <a:spcPct val="107000"/>
                        </a:lnSpc>
                        <a:spcAft>
                          <a:spcPts val="800"/>
                        </a:spcAft>
                      </a:pPr>
                      <a:r>
                        <a:rPr lang="en-GB" sz="1100" kern="100">
                          <a:effectLst/>
                        </a:rPr>
                        <a:t>K&amp;T</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100" kern="100">
                          <a:effectLst/>
                        </a:rPr>
                        <a:t>Domestic gas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10382257"/>
                  </a:ext>
                </a:extLst>
              </a:tr>
              <a:tr h="183696">
                <a:tc>
                  <a:txBody>
                    <a:bodyPr/>
                    <a:lstStyle/>
                    <a:p>
                      <a:pPr algn="ctr">
                        <a:lnSpc>
                          <a:spcPct val="107000"/>
                        </a:lnSpc>
                        <a:spcAft>
                          <a:spcPts val="800"/>
                        </a:spcAft>
                      </a:pPr>
                      <a:r>
                        <a:rPr lang="en-GB" sz="1100" kern="100">
                          <a:effectLst/>
                        </a:rPr>
                        <a:t>LES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100" kern="100">
                          <a:effectLst/>
                        </a:rPr>
                        <a:t>Mobility lifts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909537309"/>
                  </a:ext>
                </a:extLst>
              </a:tr>
              <a:tr h="183696">
                <a:tc>
                  <a:txBody>
                    <a:bodyPr/>
                    <a:lstStyle/>
                    <a:p>
                      <a:pPr algn="ctr">
                        <a:lnSpc>
                          <a:spcPct val="107000"/>
                        </a:lnSpc>
                        <a:spcAft>
                          <a:spcPts val="800"/>
                        </a:spcAft>
                      </a:pPr>
                      <a:r>
                        <a:rPr lang="en-GB" sz="1100" kern="100">
                          <a:effectLst/>
                        </a:rPr>
                        <a:t>Mears General Build</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100" kern="100">
                          <a:effectLst/>
                        </a:rPr>
                        <a:t>General Build</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128917423"/>
                  </a:ext>
                </a:extLst>
              </a:tr>
              <a:tr h="183696">
                <a:tc>
                  <a:txBody>
                    <a:bodyPr/>
                    <a:lstStyle/>
                    <a:p>
                      <a:pPr algn="ctr">
                        <a:lnSpc>
                          <a:spcPct val="107000"/>
                        </a:lnSpc>
                        <a:spcAft>
                          <a:spcPts val="800"/>
                        </a:spcAft>
                      </a:pPr>
                      <a:r>
                        <a:rPr lang="en-GB" sz="1100" kern="100">
                          <a:effectLst/>
                        </a:rPr>
                        <a:t>OCO</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100" kern="100">
                          <a:effectLst/>
                        </a:rPr>
                        <a:t>Communal M&amp;E</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571333"/>
                  </a:ext>
                </a:extLst>
              </a:tr>
              <a:tr h="183696">
                <a:tc>
                  <a:txBody>
                    <a:bodyPr/>
                    <a:lstStyle/>
                    <a:p>
                      <a:pPr algn="ctr">
                        <a:lnSpc>
                          <a:spcPct val="107000"/>
                        </a:lnSpc>
                        <a:spcAft>
                          <a:spcPts val="800"/>
                        </a:spcAft>
                      </a:pPr>
                      <a:r>
                        <a:rPr lang="en-GB" sz="1100" kern="100" err="1">
                          <a:effectLst/>
                        </a:rPr>
                        <a:t>Openview</a:t>
                      </a:r>
                      <a:endParaRPr lang="en-GB" sz="1200" kern="100" err="1">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100" kern="100">
                          <a:effectLst/>
                        </a:rPr>
                        <a:t>Fire safety</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872337915"/>
                  </a:ext>
                </a:extLst>
              </a:tr>
              <a:tr h="183696">
                <a:tc>
                  <a:txBody>
                    <a:bodyPr/>
                    <a:lstStyle/>
                    <a:p>
                      <a:pPr algn="ctr">
                        <a:lnSpc>
                          <a:spcPct val="107000"/>
                        </a:lnSpc>
                        <a:spcAft>
                          <a:spcPts val="800"/>
                        </a:spcAft>
                      </a:pPr>
                      <a:r>
                        <a:rPr lang="en-GB" sz="1100" kern="100">
                          <a:effectLst/>
                        </a:rPr>
                        <a:t>PLS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100" kern="100">
                          <a:effectLst/>
                        </a:rPr>
                        <a:t>Passenger lifts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30308697"/>
                  </a:ext>
                </a:extLst>
              </a:tr>
            </a:tbl>
          </a:graphicData>
        </a:graphic>
      </p:graphicFrame>
      <p:sp>
        <p:nvSpPr>
          <p:cNvPr id="4" name="TextBox 3">
            <a:extLst>
              <a:ext uri="{FF2B5EF4-FFF2-40B4-BE49-F238E27FC236}">
                <a16:creationId xmlns:a16="http://schemas.microsoft.com/office/drawing/2014/main" id="{8B28E14D-6FDA-AFCC-BFEC-3EAE765BEF05}"/>
              </a:ext>
            </a:extLst>
          </p:cNvPr>
          <p:cNvSpPr txBox="1"/>
          <p:nvPr/>
        </p:nvSpPr>
        <p:spPr>
          <a:xfrm>
            <a:off x="867696" y="1518189"/>
            <a:ext cx="4055178" cy="415498"/>
          </a:xfrm>
          <a:prstGeom prst="rect">
            <a:avLst/>
          </a:prstGeom>
          <a:noFill/>
        </p:spPr>
        <p:txBody>
          <a:bodyPr wrap="square" rtlCol="0">
            <a:spAutoFit/>
          </a:bodyPr>
          <a:lstStyle/>
          <a:p>
            <a:pPr algn="ctr"/>
            <a:r>
              <a:rPr lang="en-GB" sz="1050">
                <a:effectLst/>
                <a:latin typeface="Aptos" panose="020B0004020202020204" pitchFamily="34" charset="0"/>
                <a:ea typeface="Aptos" panose="020B0004020202020204" pitchFamily="34" charset="0"/>
                <a:cs typeface="Arial" panose="020B0604020202020204" pitchFamily="34" charset="0"/>
              </a:rPr>
              <a:t>Housing Management Service’s outsourcing of repair delivery of council stock</a:t>
            </a:r>
            <a:endParaRPr lang="en-GB" sz="1050"/>
          </a:p>
        </p:txBody>
      </p:sp>
      <p:sp>
        <p:nvSpPr>
          <p:cNvPr id="7" name="TextBox 6">
            <a:extLst>
              <a:ext uri="{FF2B5EF4-FFF2-40B4-BE49-F238E27FC236}">
                <a16:creationId xmlns:a16="http://schemas.microsoft.com/office/drawing/2014/main" id="{73DB685B-E796-E54E-A663-400AE91182EC}"/>
              </a:ext>
            </a:extLst>
          </p:cNvPr>
          <p:cNvSpPr txBox="1"/>
          <p:nvPr/>
        </p:nvSpPr>
        <p:spPr>
          <a:xfrm>
            <a:off x="314218" y="3404839"/>
            <a:ext cx="5150205" cy="2893100"/>
          </a:xfrm>
          <a:prstGeom prst="rect">
            <a:avLst/>
          </a:prstGeom>
          <a:noFill/>
        </p:spPr>
        <p:txBody>
          <a:bodyPr wrap="square" lIns="91440" tIns="45720" rIns="91440" bIns="45720" anchor="t">
            <a:spAutoFit/>
          </a:bodyPr>
          <a:lstStyle/>
          <a:p>
            <a:pPr algn="just"/>
            <a:endParaRPr lang="en-GB" sz="1400">
              <a:latin typeface="Aptos" panose="020B0004020202020204" pitchFamily="34" charset="0"/>
              <a:ea typeface="Aptos" panose="020B0004020202020204" pitchFamily="34" charset="0"/>
              <a:cs typeface="Arial"/>
            </a:endParaRPr>
          </a:p>
          <a:p>
            <a:pPr algn="just"/>
            <a:r>
              <a:rPr lang="en-GB" sz="1400">
                <a:effectLst/>
                <a:latin typeface="Arial"/>
                <a:ea typeface="Aptos" panose="020B0004020202020204" pitchFamily="34" charset="0"/>
                <a:cs typeface="Arial"/>
              </a:rPr>
              <a:t>During 2023-24, </a:t>
            </a:r>
            <a:r>
              <a:rPr lang="en-GB" sz="1400" b="1">
                <a:effectLst/>
                <a:latin typeface="Arial"/>
                <a:ea typeface="Aptos" panose="020B0004020202020204" pitchFamily="34" charset="0"/>
                <a:cs typeface="Arial"/>
              </a:rPr>
              <a:t>91,377 responsive repairs</a:t>
            </a:r>
            <a:r>
              <a:rPr lang="en-GB" sz="1400">
                <a:effectLst/>
                <a:latin typeface="Arial"/>
                <a:ea typeface="Aptos" panose="020B0004020202020204" pitchFamily="34" charset="0"/>
                <a:cs typeface="Arial"/>
              </a:rPr>
              <a:t> were carried out on our stock. Of those repairs counting as emergency repairs, </a:t>
            </a:r>
            <a:r>
              <a:rPr lang="en-GB" sz="1400" b="1">
                <a:effectLst/>
                <a:latin typeface="Arial"/>
                <a:ea typeface="Aptos" panose="020B0004020202020204" pitchFamily="34" charset="0"/>
                <a:cs typeface="Arial"/>
              </a:rPr>
              <a:t>75.9% were completed on time</a:t>
            </a:r>
            <a:r>
              <a:rPr lang="en-GB" sz="1400">
                <a:effectLst/>
                <a:latin typeface="Arial"/>
                <a:ea typeface="Aptos" panose="020B0004020202020204" pitchFamily="34" charset="0"/>
                <a:cs typeface="Arial"/>
              </a:rPr>
              <a:t>, compared with the 90.6% London average.</a:t>
            </a:r>
            <a:endParaRPr lang="en-GB" sz="1400">
              <a:latin typeface="Arial"/>
              <a:cs typeface="Arial"/>
            </a:endParaRPr>
          </a:p>
          <a:p>
            <a:pPr algn="just"/>
            <a:endParaRPr lang="en-GB" sz="1400">
              <a:latin typeface="Arial"/>
              <a:cs typeface="Arial" panose="020B0604020202020204" pitchFamily="34" charset="0"/>
            </a:endParaRPr>
          </a:p>
          <a:p>
            <a:pPr algn="just"/>
            <a:r>
              <a:rPr lang="en-GB" sz="1400">
                <a:effectLst/>
                <a:latin typeface="Arial"/>
                <a:ea typeface="Aptos" panose="020B0004020202020204" pitchFamily="34" charset="0"/>
                <a:cs typeface="Arial"/>
              </a:rPr>
              <a:t>Tower Hamlets has performed above average in the on-time completion of non-emergency repairs, at 81.3% compared with the London average of 77.5%. </a:t>
            </a:r>
          </a:p>
          <a:p>
            <a:pPr algn="just"/>
            <a:endParaRPr lang="en-GB" sz="1400">
              <a:effectLst/>
              <a:latin typeface="Arial"/>
              <a:ea typeface="Aptos" panose="020B0004020202020204" pitchFamily="34" charset="0"/>
              <a:cs typeface="Arial" panose="020B0604020202020204" pitchFamily="34" charset="0"/>
            </a:endParaRPr>
          </a:p>
          <a:p>
            <a:pPr algn="just"/>
            <a:r>
              <a:rPr lang="en-GB" sz="1400">
                <a:latin typeface="Arial"/>
                <a:cs typeface="Arial"/>
              </a:rPr>
              <a:t>In </a:t>
            </a:r>
            <a:r>
              <a:rPr lang="en-GB" sz="1400">
                <a:effectLst/>
                <a:latin typeface="Arial"/>
                <a:ea typeface="Aptos" panose="020B0004020202020204" pitchFamily="34" charset="0"/>
                <a:cs typeface="Arial"/>
              </a:rPr>
              <a:t>all categories, the tenant satisfaction measures with the way repairs were dealt with, time taken to complete the repair and general maintenance remained </a:t>
            </a:r>
            <a:r>
              <a:rPr lang="en-GB" sz="1400" b="1">
                <a:effectLst/>
                <a:latin typeface="Arial"/>
                <a:ea typeface="Aptos" panose="020B0004020202020204" pitchFamily="34" charset="0"/>
                <a:cs typeface="Arial"/>
              </a:rPr>
              <a:t>above the London average</a:t>
            </a:r>
            <a:r>
              <a:rPr lang="en-GB" sz="1400">
                <a:latin typeface="Arial"/>
                <a:ea typeface="Aptos" panose="020B0004020202020204" pitchFamily="34" charset="0"/>
                <a:cs typeface="Arial"/>
              </a:rPr>
              <a:t>.</a:t>
            </a:r>
            <a:endParaRPr lang="en-GB" sz="1400">
              <a:latin typeface="Arial"/>
              <a:cs typeface="Arial"/>
            </a:endParaRPr>
          </a:p>
        </p:txBody>
      </p:sp>
      <p:pic>
        <p:nvPicPr>
          <p:cNvPr id="8" name="Picture 7" descr="A table with numbers and symbols&#10;&#10;Description automatically generated">
            <a:extLst>
              <a:ext uri="{FF2B5EF4-FFF2-40B4-BE49-F238E27FC236}">
                <a16:creationId xmlns:a16="http://schemas.microsoft.com/office/drawing/2014/main" id="{81D7C3B1-3BC2-B603-F3DC-CB6870F910DB}"/>
              </a:ext>
            </a:extLst>
          </p:cNvPr>
          <p:cNvPicPr>
            <a:picLocks noChangeAspect="1"/>
          </p:cNvPicPr>
          <p:nvPr/>
        </p:nvPicPr>
        <p:blipFill>
          <a:blip r:embed="rId3"/>
          <a:stretch>
            <a:fillRect/>
          </a:stretch>
        </p:blipFill>
        <p:spPr>
          <a:xfrm>
            <a:off x="5708633" y="1747709"/>
            <a:ext cx="6483986" cy="2478527"/>
          </a:xfrm>
          <a:prstGeom prst="rect">
            <a:avLst/>
          </a:prstGeom>
        </p:spPr>
      </p:pic>
      <p:pic>
        <p:nvPicPr>
          <p:cNvPr id="9" name="Picture 8" descr="A screenshot of a graph&#10;&#10;Description automatically generated">
            <a:extLst>
              <a:ext uri="{FF2B5EF4-FFF2-40B4-BE49-F238E27FC236}">
                <a16:creationId xmlns:a16="http://schemas.microsoft.com/office/drawing/2014/main" id="{D68D27D6-AAEF-2D96-516D-2AEF7C5DBB70}"/>
              </a:ext>
            </a:extLst>
          </p:cNvPr>
          <p:cNvPicPr>
            <a:picLocks noChangeAspect="1"/>
          </p:cNvPicPr>
          <p:nvPr/>
        </p:nvPicPr>
        <p:blipFill>
          <a:blip r:embed="rId4"/>
          <a:stretch>
            <a:fillRect/>
          </a:stretch>
        </p:blipFill>
        <p:spPr>
          <a:xfrm>
            <a:off x="5739444" y="4226830"/>
            <a:ext cx="6464060" cy="2025406"/>
          </a:xfrm>
          <a:prstGeom prst="rect">
            <a:avLst/>
          </a:prstGeom>
        </p:spPr>
      </p:pic>
    </p:spTree>
    <p:extLst>
      <p:ext uri="{BB962C8B-B14F-4D97-AF65-F5344CB8AC3E}">
        <p14:creationId xmlns:p14="http://schemas.microsoft.com/office/powerpoint/2010/main" val="577699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700AE-8965-B83E-A8B2-0AAA2B6F9FB2}"/>
              </a:ext>
            </a:extLst>
          </p:cNvPr>
          <p:cNvSpPr>
            <a:spLocks noGrp="1"/>
          </p:cNvSpPr>
          <p:nvPr>
            <p:ph type="title"/>
          </p:nvPr>
        </p:nvSpPr>
        <p:spPr>
          <a:xfrm>
            <a:off x="119743" y="-214820"/>
            <a:ext cx="10489073" cy="1728334"/>
          </a:xfrm>
        </p:spPr>
        <p:txBody>
          <a:bodyPr>
            <a:normAutofit/>
          </a:bodyPr>
          <a:lstStyle/>
          <a:p>
            <a:r>
              <a:rPr lang="en-GB" sz="2400">
                <a:latin typeface="Arial"/>
                <a:cs typeface="Arial"/>
              </a:rPr>
              <a:t>32) Actions taken to improve performance</a:t>
            </a:r>
          </a:p>
        </p:txBody>
      </p:sp>
      <p:sp>
        <p:nvSpPr>
          <p:cNvPr id="3" name="Content Placeholder 2">
            <a:extLst>
              <a:ext uri="{FF2B5EF4-FFF2-40B4-BE49-F238E27FC236}">
                <a16:creationId xmlns:a16="http://schemas.microsoft.com/office/drawing/2014/main" id="{25828DDD-6F90-A866-AE40-F851D2283207}"/>
              </a:ext>
            </a:extLst>
          </p:cNvPr>
          <p:cNvSpPr>
            <a:spLocks noGrp="1"/>
          </p:cNvSpPr>
          <p:nvPr>
            <p:ph idx="1"/>
          </p:nvPr>
        </p:nvSpPr>
        <p:spPr>
          <a:xfrm>
            <a:off x="425616" y="1700981"/>
            <a:ext cx="10900583" cy="1728019"/>
          </a:xfrm>
        </p:spPr>
        <p:txBody>
          <a:bodyPr>
            <a:normAutofit/>
          </a:bodyPr>
          <a:lstStyle/>
          <a:p>
            <a:pPr marL="342900" lvl="0" indent="-342900" algn="just">
              <a:buFont typeface="Symbol" panose="05050102010706020507" pitchFamily="18" charset="2"/>
              <a:buChar char=""/>
            </a:pPr>
            <a:endParaRPr lang="en-GB" sz="3200" kern="1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8" name="TextBox 7">
            <a:extLst>
              <a:ext uri="{FF2B5EF4-FFF2-40B4-BE49-F238E27FC236}">
                <a16:creationId xmlns:a16="http://schemas.microsoft.com/office/drawing/2014/main" id="{F37560D5-5263-576D-988E-F59A2E3B99E0}"/>
              </a:ext>
            </a:extLst>
          </p:cNvPr>
          <p:cNvSpPr txBox="1"/>
          <p:nvPr/>
        </p:nvSpPr>
        <p:spPr>
          <a:xfrm>
            <a:off x="847762" y="1363897"/>
            <a:ext cx="10916263" cy="2847959"/>
          </a:xfrm>
          <a:prstGeom prst="rect">
            <a:avLst/>
          </a:prstGeom>
          <a:noFill/>
        </p:spPr>
        <p:txBody>
          <a:bodyPr wrap="square" lIns="91440" tIns="45720" rIns="91440" bIns="45720" anchor="t">
            <a:spAutoFit/>
          </a:bodyPr>
          <a:lstStyle/>
          <a:p>
            <a:pPr marR="0" lvl="0" algn="just" defTabSz="914400" rtl="0" eaLnBrk="1" fontAlgn="auto" latinLnBrk="0" hangingPunct="1">
              <a:lnSpc>
                <a:spcPct val="107000"/>
              </a:lnSpc>
              <a:spcBef>
                <a:spcPts val="1000"/>
              </a:spcBef>
              <a:spcAft>
                <a:spcPts val="800"/>
              </a:spcAft>
              <a:buClrTx/>
              <a:buSzTx/>
              <a:tabLst/>
              <a:defRPr/>
            </a:pPr>
            <a:r>
              <a:rPr kumimoji="0" lang="en-GB" sz="2000" i="0" u="none" strike="noStrike" kern="100" cap="none" spc="0" normalizeH="0" baseline="0" noProof="0">
                <a:ln>
                  <a:noFill/>
                </a:ln>
                <a:solidFill>
                  <a:srgbClr val="003366"/>
                </a:solidFill>
                <a:effectLst/>
                <a:uLnTx/>
                <a:uFillTx/>
                <a:latin typeface="Arial" panose="020B0604020202020204" pitchFamily="34" charset="0"/>
                <a:ea typeface="Aptos" panose="020B0004020202020204" pitchFamily="34" charset="0"/>
                <a:cs typeface="Arial" panose="020B0604020202020204" pitchFamily="34" charset="0"/>
              </a:rPr>
              <a:t>The actions that we are taking to improve performance include:</a:t>
            </a:r>
            <a:endParaRPr lang="en-GB" sz="2000" i="0" u="none" strike="noStrike" kern="100" cap="none" spc="0" normalizeH="0" baseline="0" noProof="0">
              <a:ln>
                <a:noFill/>
              </a:ln>
              <a:solidFill>
                <a:srgbClr val="003366"/>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just"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GB" sz="2000" b="0" i="0" u="none" strike="noStrike" kern="100" cap="none" spc="0" normalizeH="0" baseline="0" noProof="0">
                <a:ln>
                  <a:noFill/>
                </a:ln>
                <a:solidFill>
                  <a:srgbClr val="003366"/>
                </a:solidFill>
                <a:effectLst/>
                <a:uLnTx/>
                <a:uFillTx/>
                <a:latin typeface="Arial" panose="020B0604020202020204" pitchFamily="34" charset="0"/>
                <a:ea typeface="Aptos" panose="020B0004020202020204" pitchFamily="34" charset="0"/>
                <a:cs typeface="Arial" panose="020B0604020202020204" pitchFamily="34" charset="0"/>
              </a:rPr>
              <a:t>A new strengthened Governance structure to oversee the delivery of the compliance programmes.</a:t>
            </a:r>
            <a:endParaRPr lang="en-GB" sz="2000" b="0" i="0" u="none" strike="noStrike" kern="100" cap="none" spc="0" normalizeH="0" baseline="0" noProof="0">
              <a:ln>
                <a:noFill/>
              </a:ln>
              <a:solidFill>
                <a:srgbClr val="003366"/>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just"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GB" sz="2000" b="0" i="0" u="none" strike="noStrike" kern="100" cap="none" spc="0" normalizeH="0" baseline="0" noProof="0">
                <a:ln>
                  <a:noFill/>
                </a:ln>
                <a:solidFill>
                  <a:srgbClr val="003366"/>
                </a:solidFill>
                <a:effectLst/>
                <a:uLnTx/>
                <a:uFillTx/>
                <a:latin typeface="Arial" panose="020B0604020202020204" pitchFamily="34" charset="0"/>
                <a:ea typeface="Aptos" panose="020B0004020202020204" pitchFamily="34" charset="0"/>
                <a:cs typeface="Arial" panose="020B0604020202020204" pitchFamily="34" charset="0"/>
              </a:rPr>
              <a:t>Implementation of a new compliance system to improve reporting and monitoring of Asbestos and wider compliance programmes. We have a programme of domestic asbestos surveys underway and compliance for blocks has now improved to 100%</a:t>
            </a:r>
            <a:endParaRPr lang="en-GB" sz="2000" b="0" i="0" u="none" strike="noStrike" kern="100" cap="none" spc="0" normalizeH="0" baseline="0" noProof="0">
              <a:ln>
                <a:noFill/>
              </a:ln>
              <a:solidFill>
                <a:srgbClr val="003366"/>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just"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GB" sz="2000" b="0" i="0" u="none" strike="noStrike" kern="100" cap="none" spc="0" normalizeH="0" baseline="0" noProof="0">
                <a:ln>
                  <a:noFill/>
                </a:ln>
                <a:solidFill>
                  <a:srgbClr val="003366"/>
                </a:solidFill>
                <a:effectLst/>
                <a:uLnTx/>
                <a:uFillTx/>
                <a:latin typeface="Arial" panose="020B0604020202020204" pitchFamily="34" charset="0"/>
                <a:ea typeface="Aptos" panose="020B0004020202020204" pitchFamily="34" charset="0"/>
                <a:cs typeface="Arial" panose="020B0604020202020204" pitchFamily="34" charset="0"/>
              </a:rPr>
              <a:t>Drawing down on the £10m previously agreed funding to address fire and building safety issues</a:t>
            </a:r>
            <a:endParaRPr lang="en-GB" sz="2000" b="0" i="0" u="none" strike="noStrike" kern="100" cap="none" spc="0" normalizeH="0" baseline="0" noProof="0">
              <a:ln>
                <a:noFill/>
              </a:ln>
              <a:solidFill>
                <a:srgbClr val="003366"/>
              </a:solidFill>
              <a:effectLst/>
              <a:uLnTx/>
              <a:uFillTx/>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92866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23C6-2720-F436-57B6-207579906B17}"/>
              </a:ext>
            </a:extLst>
          </p:cNvPr>
          <p:cNvSpPr>
            <a:spLocks noGrp="1"/>
          </p:cNvSpPr>
          <p:nvPr>
            <p:ph type="title"/>
          </p:nvPr>
        </p:nvSpPr>
        <p:spPr>
          <a:xfrm>
            <a:off x="32658" y="408825"/>
            <a:ext cx="11136787" cy="1075192"/>
          </a:xfrm>
        </p:spPr>
        <p:txBody>
          <a:bodyPr>
            <a:normAutofit/>
          </a:bodyPr>
          <a:lstStyle/>
          <a:p>
            <a:r>
              <a:rPr lang="en-GB" sz="2400">
                <a:latin typeface="Arial"/>
                <a:cs typeface="Arial"/>
              </a:rPr>
              <a:t>33) Tower Hamlets has the most high-rise buildings within its council stock of any local authority in the UK</a:t>
            </a:r>
          </a:p>
        </p:txBody>
      </p:sp>
      <p:sp>
        <p:nvSpPr>
          <p:cNvPr id="3" name="Content Placeholder 2">
            <a:extLst>
              <a:ext uri="{FF2B5EF4-FFF2-40B4-BE49-F238E27FC236}">
                <a16:creationId xmlns:a16="http://schemas.microsoft.com/office/drawing/2014/main" id="{1E4A53C0-E0E2-7FD4-A37D-1F59F91A8ACF}"/>
              </a:ext>
            </a:extLst>
          </p:cNvPr>
          <p:cNvSpPr>
            <a:spLocks noGrp="1"/>
          </p:cNvSpPr>
          <p:nvPr>
            <p:ph idx="1"/>
          </p:nvPr>
        </p:nvSpPr>
        <p:spPr>
          <a:xfrm>
            <a:off x="308344" y="1484017"/>
            <a:ext cx="11644170" cy="4677481"/>
          </a:xfrm>
        </p:spPr>
        <p:txBody>
          <a:bodyPr vert="horz" lIns="91440" tIns="45720" rIns="91440" bIns="45720" rtlCol="0" anchor="t">
            <a:normAutofit/>
          </a:bodyPr>
          <a:lstStyle/>
          <a:p>
            <a:pPr algn="just">
              <a:defRPr/>
            </a:pPr>
            <a:r>
              <a:rPr lang="en-GB" sz="2000">
                <a:latin typeface="+mn-lt"/>
                <a:ea typeface="Yu Mincho"/>
                <a:cs typeface="Arial"/>
              </a:rPr>
              <a:t>The council</a:t>
            </a:r>
            <a:r>
              <a:rPr lang="en-GB" sz="2000">
                <a:effectLst/>
                <a:latin typeface="+mn-lt"/>
                <a:ea typeface="Yu Mincho"/>
                <a:cs typeface="Arial"/>
              </a:rPr>
              <a:t> manages the highest number of high-rise buildings in the UK, overseeing 78 buildings (18+ storeys) and </a:t>
            </a:r>
            <a:r>
              <a:rPr lang="en-GB" sz="2000" b="1">
                <a:effectLst/>
                <a:latin typeface="+mn-lt"/>
                <a:ea typeface="Yu Mincho"/>
                <a:cs typeface="Arial"/>
              </a:rPr>
              <a:t>4,130 council homes</a:t>
            </a:r>
            <a:r>
              <a:rPr lang="en-GB" sz="2000">
                <a:effectLst/>
                <a:latin typeface="+mn-lt"/>
                <a:ea typeface="Yu Mincho"/>
                <a:cs typeface="Arial"/>
              </a:rPr>
              <a:t>, alongside </a:t>
            </a:r>
            <a:r>
              <a:rPr lang="en-GB" sz="2000" b="1">
                <a:effectLst/>
                <a:latin typeface="+mn-lt"/>
                <a:ea typeface="Yu Mincho"/>
                <a:cs typeface="Arial"/>
              </a:rPr>
              <a:t>7,969 homes in medium-rise flats </a:t>
            </a:r>
            <a:r>
              <a:rPr lang="en-GB" sz="2000">
                <a:effectLst/>
                <a:latin typeface="+mn-lt"/>
                <a:ea typeface="Yu Mincho"/>
                <a:cs typeface="Arial"/>
              </a:rPr>
              <a:t>(11m-18m</a:t>
            </a:r>
            <a:r>
              <a:rPr lang="en-GB" sz="2000">
                <a:latin typeface="+mn-lt"/>
                <a:ea typeface="Yu Mincho"/>
                <a:cs typeface="Arial"/>
              </a:rPr>
              <a:t>).</a:t>
            </a:r>
            <a:r>
              <a:rPr kumimoji="0" lang="en-GB" sz="2000" b="0" i="0" u="none" strike="noStrike" kern="1200" cap="none" spc="0" normalizeH="0" baseline="0" noProof="0">
                <a:ln>
                  <a:noFill/>
                </a:ln>
                <a:solidFill>
                  <a:srgbClr val="003366"/>
                </a:solidFill>
                <a:effectLst/>
                <a:uLnTx/>
                <a:uFillTx/>
                <a:latin typeface="+mn-lt"/>
                <a:ea typeface="Aptos" panose="020B0004020202020204" pitchFamily="34" charset="0"/>
                <a:cs typeface="Arial"/>
              </a:rPr>
              <a:t>This has significant implications in the post-Grenfell context, highlighting the </a:t>
            </a:r>
            <a:r>
              <a:rPr lang="en-GB" sz="2000">
                <a:latin typeface="+mn-lt"/>
                <a:ea typeface="Aptos" panose="020B0004020202020204" pitchFamily="34" charset="0"/>
                <a:cs typeface="Arial"/>
              </a:rPr>
              <a:t>council’s</a:t>
            </a:r>
            <a:r>
              <a:rPr kumimoji="0" lang="en-GB" sz="2000" b="0" i="0" u="none" strike="noStrike" kern="1200" cap="none" spc="0" normalizeH="0" baseline="0" noProof="0">
                <a:ln>
                  <a:noFill/>
                </a:ln>
                <a:solidFill>
                  <a:srgbClr val="003366"/>
                </a:solidFill>
                <a:effectLst/>
                <a:uLnTx/>
                <a:uFillTx/>
                <a:latin typeface="+mn-lt"/>
                <a:ea typeface="Aptos" panose="020B0004020202020204" pitchFamily="34" charset="0"/>
                <a:cs typeface="Arial"/>
              </a:rPr>
              <a:t> duty to keep residents safe in blocks that may pose higher safety risks due to their size.</a:t>
            </a:r>
            <a:endParaRPr lang="en-US"/>
          </a:p>
          <a:p>
            <a:pPr algn="just">
              <a:spcAft>
                <a:spcPts val="800"/>
              </a:spcAft>
            </a:pPr>
            <a:r>
              <a:rPr lang="en-GB" sz="2000">
                <a:effectLst/>
                <a:latin typeface="+mn-lt"/>
                <a:ea typeface="Yu Mincho"/>
                <a:cs typeface="Arial"/>
              </a:rPr>
              <a:t>In 2025, </a:t>
            </a:r>
            <a:r>
              <a:rPr lang="en-GB" sz="2000">
                <a:latin typeface="+mn-lt"/>
                <a:ea typeface="Yu Mincho"/>
                <a:cs typeface="Arial"/>
              </a:rPr>
              <a:t>the council initiated</a:t>
            </a:r>
            <a:r>
              <a:rPr lang="en-GB" sz="2000">
                <a:effectLst/>
                <a:latin typeface="+mn-lt"/>
                <a:ea typeface="Yu Mincho"/>
                <a:cs typeface="Arial"/>
              </a:rPr>
              <a:t> the procurement of contracts to deliver £140m of capital investment over 5 years. The capital programme is focused on essential upgrades, including fire and building safety improvements. A new Housing Risk team is overseeing improvements in capital programme management. Importantly, an Asset Management Strategy is being developed to ensure capital funding is used effectively.</a:t>
            </a:r>
          </a:p>
          <a:p>
            <a:endParaRPr lang="en-GB"/>
          </a:p>
        </p:txBody>
      </p:sp>
    </p:spTree>
    <p:extLst>
      <p:ext uri="{BB962C8B-B14F-4D97-AF65-F5344CB8AC3E}">
        <p14:creationId xmlns:p14="http://schemas.microsoft.com/office/powerpoint/2010/main" val="2472287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7EACF-5DDA-B834-48B2-33D1E4EC2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D54CC-1B05-FEEF-5701-E239C4389304}"/>
              </a:ext>
            </a:extLst>
          </p:cNvPr>
          <p:cNvSpPr>
            <a:spLocks noGrp="1"/>
          </p:cNvSpPr>
          <p:nvPr>
            <p:ph type="ctrTitle"/>
          </p:nvPr>
        </p:nvSpPr>
        <p:spPr>
          <a:xfrm>
            <a:off x="669851" y="1127052"/>
            <a:ext cx="7448199" cy="1041990"/>
          </a:xfrm>
        </p:spPr>
        <p:txBody>
          <a:bodyPr>
            <a:normAutofit/>
          </a:bodyPr>
          <a:lstStyle/>
          <a:p>
            <a:r>
              <a:rPr lang="en-GB" sz="3200"/>
              <a:t>Private Rented Sector Profile</a:t>
            </a:r>
          </a:p>
        </p:txBody>
      </p:sp>
    </p:spTree>
    <p:extLst>
      <p:ext uri="{BB962C8B-B14F-4D97-AF65-F5344CB8AC3E}">
        <p14:creationId xmlns:p14="http://schemas.microsoft.com/office/powerpoint/2010/main" val="3313166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98E5-7273-8F2A-320B-2F742317DC14}"/>
              </a:ext>
            </a:extLst>
          </p:cNvPr>
          <p:cNvSpPr>
            <a:spLocks noGrp="1"/>
          </p:cNvSpPr>
          <p:nvPr>
            <p:ph type="title"/>
          </p:nvPr>
        </p:nvSpPr>
        <p:spPr>
          <a:xfrm>
            <a:off x="93216" y="1138"/>
            <a:ext cx="10515600" cy="1325563"/>
          </a:xfrm>
        </p:spPr>
        <p:txBody>
          <a:bodyPr>
            <a:normAutofit/>
          </a:bodyPr>
          <a:lstStyle/>
          <a:p>
            <a:r>
              <a:rPr lang="en-GB" sz="2400" dirty="0">
                <a:latin typeface="Arial"/>
                <a:cs typeface="Arial"/>
              </a:rPr>
              <a:t>35) Affordability in the PRS</a:t>
            </a:r>
          </a:p>
        </p:txBody>
      </p:sp>
      <p:sp>
        <p:nvSpPr>
          <p:cNvPr id="3" name="Content Placeholder 2">
            <a:extLst>
              <a:ext uri="{FF2B5EF4-FFF2-40B4-BE49-F238E27FC236}">
                <a16:creationId xmlns:a16="http://schemas.microsoft.com/office/drawing/2014/main" id="{0ED873DD-E9B6-1154-EEB4-DAF6C0A99A52}"/>
              </a:ext>
            </a:extLst>
          </p:cNvPr>
          <p:cNvSpPr>
            <a:spLocks noGrp="1"/>
          </p:cNvSpPr>
          <p:nvPr>
            <p:ph idx="1"/>
          </p:nvPr>
        </p:nvSpPr>
        <p:spPr>
          <a:xfrm>
            <a:off x="680484" y="1326700"/>
            <a:ext cx="11100390" cy="4957141"/>
          </a:xfrm>
        </p:spPr>
        <p:txBody>
          <a:bodyPr>
            <a:normAutofit fontScale="55000" lnSpcReduction="20000"/>
          </a:bodyPr>
          <a:lstStyle/>
          <a:p>
            <a:pPr algn="just"/>
            <a:r>
              <a:rPr lang="en-GB" sz="3300" dirty="0"/>
              <a:t>Only a small fraction of the population, those who earn incomes way above the national or London averages, can afford to own or privately rent a property in Tower Hamlets (with those earning just below the national average often sharing a tenancy with other people to reduce their housing costs). </a:t>
            </a:r>
          </a:p>
          <a:p>
            <a:pPr algn="just"/>
            <a:r>
              <a:rPr lang="en-GB" sz="3300" dirty="0"/>
              <a:t>Research from </a:t>
            </a:r>
            <a:r>
              <a:rPr lang="en-GB" sz="3300" b="1" dirty="0"/>
              <a:t>Trust for London (May 2025</a:t>
            </a:r>
            <a:r>
              <a:rPr lang="en-GB" sz="3300" dirty="0"/>
              <a:t>):</a:t>
            </a:r>
            <a:r>
              <a:rPr lang="en-GB" sz="3300" dirty="0">
                <a:hlinkClick r:id="rId2"/>
              </a:rPr>
              <a:t> Gentrification across London &amp; how this is changing populations | Trust for London</a:t>
            </a:r>
            <a:r>
              <a:rPr lang="en-GB" sz="3300" dirty="0"/>
              <a:t>  looked at how incomes have changed across neighbourhoods in London between 2012 and 2020, to identify parts of London where gentrification is likely to have taken place, and subsequently, their research </a:t>
            </a:r>
            <a:r>
              <a:rPr lang="en-GB" sz="3300" b="1" dirty="0"/>
              <a:t>identified 53 neighbourhoods in London that more than a decade ago housed those on the lowest incomes, classing those areas as now gentrified</a:t>
            </a:r>
            <a:r>
              <a:rPr lang="en-GB" sz="3300" dirty="0"/>
              <a:t>, which has resulted in those with higher incomes moving in and making those areas less affordable to those on average or below average incomes. </a:t>
            </a:r>
          </a:p>
          <a:p>
            <a:pPr algn="just"/>
            <a:r>
              <a:rPr lang="en-GB" sz="3300" b="1" dirty="0"/>
              <a:t>12 out of those 53 neighbourhoods were in Tower Hamlets</a:t>
            </a:r>
            <a:r>
              <a:rPr lang="en-GB" sz="3300" dirty="0"/>
              <a:t>. While average incomes in London’s neighbourhoods as a whole have barely nudged between 2012 and 2020, these neighbourhoods have seen their average incomes rise by 11% - to £32,100 between 2012 and 2020, after inflation has been accounted for</a:t>
            </a:r>
          </a:p>
          <a:p>
            <a:pPr algn="just"/>
            <a:r>
              <a:rPr lang="en-GB" sz="3300" dirty="0"/>
              <a:t>By contrast in the rest of London average incomes stayed almost the same at £37,300 in 2012 and £37,700 in 2020 (+1%) In some, the change has been even starker. For example, </a:t>
            </a:r>
            <a:r>
              <a:rPr lang="en-GB" sz="3300" b="1" dirty="0"/>
              <a:t>in Tower Hamlets both in Spitalfields (45%) and Aldgate (29%) had increases in average incomes.</a:t>
            </a:r>
          </a:p>
          <a:p>
            <a:pPr algn="just"/>
            <a:r>
              <a:rPr lang="en-GB" sz="3300" dirty="0"/>
              <a:t>These neighbourhoods have seen their populations change significantly – with a remarkable drop in their Black population and fewer families with children. Within these neighbourhoods, the proportion of residents living in social housing drop. Without London’s social housing stock increasing, this may push families and households into the expensive PRS market, or to leave the city </a:t>
            </a:r>
          </a:p>
          <a:p>
            <a:endParaRPr lang="en-GB" dirty="0"/>
          </a:p>
        </p:txBody>
      </p:sp>
    </p:spTree>
    <p:extLst>
      <p:ext uri="{BB962C8B-B14F-4D97-AF65-F5344CB8AC3E}">
        <p14:creationId xmlns:p14="http://schemas.microsoft.com/office/powerpoint/2010/main" val="1583092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19A6-CAAE-791A-F789-1C67C9E531A5}"/>
              </a:ext>
            </a:extLst>
          </p:cNvPr>
          <p:cNvSpPr>
            <a:spLocks noGrp="1"/>
          </p:cNvSpPr>
          <p:nvPr>
            <p:ph type="title"/>
          </p:nvPr>
        </p:nvSpPr>
        <p:spPr>
          <a:xfrm>
            <a:off x="297874" y="1138"/>
            <a:ext cx="9484080" cy="1325563"/>
          </a:xfrm>
        </p:spPr>
        <p:txBody>
          <a:bodyPr>
            <a:normAutofit/>
          </a:bodyPr>
          <a:lstStyle/>
          <a:p>
            <a:r>
              <a:rPr lang="en-GB" sz="2400" dirty="0">
                <a:latin typeface="Arial"/>
                <a:cs typeface="Arial"/>
              </a:rPr>
              <a:t>36) The council operates licensing schemes to improve conditions in the PRS</a:t>
            </a:r>
          </a:p>
        </p:txBody>
      </p:sp>
      <p:sp>
        <p:nvSpPr>
          <p:cNvPr id="3" name="Content Placeholder 2">
            <a:extLst>
              <a:ext uri="{FF2B5EF4-FFF2-40B4-BE49-F238E27FC236}">
                <a16:creationId xmlns:a16="http://schemas.microsoft.com/office/drawing/2014/main" id="{CCC0C4A0-2653-C34C-4B5F-5E4BBDA196C6}"/>
              </a:ext>
            </a:extLst>
          </p:cNvPr>
          <p:cNvSpPr>
            <a:spLocks noGrp="1"/>
          </p:cNvSpPr>
          <p:nvPr>
            <p:ph idx="1"/>
          </p:nvPr>
        </p:nvSpPr>
        <p:spPr>
          <a:xfrm>
            <a:off x="425302" y="1326701"/>
            <a:ext cx="11468825" cy="4628320"/>
          </a:xfrm>
        </p:spPr>
        <p:txBody>
          <a:bodyPr vert="horz" lIns="91440" tIns="45720" rIns="91440" bIns="45720" rtlCol="0" anchor="t">
            <a:normAutofit fontScale="47500" lnSpcReduction="20000"/>
          </a:bodyPr>
          <a:lstStyle/>
          <a:p>
            <a:pPr algn="just"/>
            <a:r>
              <a:rPr lang="en-GB" sz="3100" dirty="0"/>
              <a:t>A selective licensing scheme has been in place since 1 April 2016 . This was renewed for another five years from the 1 October 2021, in the Spitalfields and Banglatown, Weavers and Whitechapel wards, it excludes all House in Multiple Occupation (HMO). The current selective licensing scheme will end on 30 September 2026 and the development and evidencing process of for renewing and extending the borough’s selective licencing scheme has begun.</a:t>
            </a:r>
          </a:p>
          <a:p>
            <a:pPr marL="0" indent="0" algn="just">
              <a:buNone/>
            </a:pPr>
            <a:endParaRPr lang="en-GB" sz="3100" dirty="0"/>
          </a:p>
          <a:p>
            <a:pPr algn="just"/>
            <a:r>
              <a:rPr lang="en-GB" sz="3100" dirty="0"/>
              <a:t>Tower Hamlets previously operated a discretionary additional licensing scheme for smaller HMOs from April 2019, excluding Spitalfields and Banglatown, Weavers and Whitechapel wards. With effect from 1 April 2024, the whole borough was designated as an area for additional licensing (including those three wards) which is in place now until 31 March 2029.</a:t>
            </a:r>
          </a:p>
          <a:p>
            <a:pPr marL="0" indent="0" algn="just">
              <a:buNone/>
            </a:pPr>
            <a:endParaRPr lang="en-GB" sz="3100" dirty="0"/>
          </a:p>
          <a:p>
            <a:pPr algn="just"/>
            <a:r>
              <a:rPr lang="en-GB" sz="3100" dirty="0"/>
              <a:t>The effect of the designation requires all smaller HMOs privately let properties, including flats which are occupied by three or more persons comprising of two or more households, irrespective of the number of storeys, to be licensed. There is also a mandatory HMO scheme which landlords need to comply with. </a:t>
            </a:r>
          </a:p>
          <a:p>
            <a:pPr marL="0" indent="0" algn="just">
              <a:buNone/>
            </a:pPr>
            <a:endParaRPr lang="en-GB" sz="3100" dirty="0"/>
          </a:p>
          <a:p>
            <a:pPr algn="just"/>
            <a:r>
              <a:rPr lang="en-GB" sz="3100" dirty="0"/>
              <a:t>As of May 2025, there are 6483 properties licensed under the council’s Selective Licensing scheme and a further 6849 properties licensed under the HMO Licensing scheme. Over the course of the last five years, a total of 1228 hazards have been identified under the Housing Health and Rating System. As a result of officer intervention, or where hazards or issues are picked up on inspection, 2149 properties have been made compliant. </a:t>
            </a:r>
          </a:p>
          <a:p>
            <a:pPr marL="0" indent="0" algn="just">
              <a:buNone/>
            </a:pPr>
            <a:endParaRPr lang="en-GB" sz="3100" dirty="0"/>
          </a:p>
          <a:p>
            <a:pPr algn="just"/>
            <a:r>
              <a:rPr lang="en-GB" sz="3100" dirty="0"/>
              <a:t>In 2024-25, c. £1.9m was raised from the council’s housing licensing services. Income raised from these schemes is ringfenced to administer and enforce non-compliance with both schemes.</a:t>
            </a:r>
          </a:p>
          <a:p>
            <a:endParaRPr lang="en-GB" dirty="0"/>
          </a:p>
        </p:txBody>
      </p:sp>
    </p:spTree>
    <p:extLst>
      <p:ext uri="{BB962C8B-B14F-4D97-AF65-F5344CB8AC3E}">
        <p14:creationId xmlns:p14="http://schemas.microsoft.com/office/powerpoint/2010/main" val="2089372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4C6AF-9D8C-C3A4-C7BC-77082865A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7EA74-415F-34C0-8CCF-03B54200059B}"/>
              </a:ext>
            </a:extLst>
          </p:cNvPr>
          <p:cNvSpPr>
            <a:spLocks noGrp="1"/>
          </p:cNvSpPr>
          <p:nvPr>
            <p:ph type="ctrTitle"/>
          </p:nvPr>
        </p:nvSpPr>
        <p:spPr>
          <a:xfrm>
            <a:off x="776177" y="1807536"/>
            <a:ext cx="7341873" cy="2589368"/>
          </a:xfrm>
        </p:spPr>
        <p:txBody>
          <a:bodyPr>
            <a:normAutofit fontScale="90000"/>
          </a:bodyPr>
          <a:lstStyle/>
          <a:p>
            <a:r>
              <a:rPr lang="en-GB"/>
              <a:t>Short-Term Lets</a:t>
            </a:r>
            <a:br>
              <a:rPr lang="en-GB"/>
            </a:br>
            <a:br>
              <a:rPr lang="en-GB"/>
            </a:br>
            <a:r>
              <a:rPr lang="en-GB" sz="2700"/>
              <a:t>From ‘Scale of the Short-Let market in central London: Savills Research draft report to Central London Forward’ January 2025</a:t>
            </a:r>
          </a:p>
        </p:txBody>
      </p:sp>
    </p:spTree>
    <p:extLst>
      <p:ext uri="{BB962C8B-B14F-4D97-AF65-F5344CB8AC3E}">
        <p14:creationId xmlns:p14="http://schemas.microsoft.com/office/powerpoint/2010/main" val="324578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50D033-D7BD-FDAA-779B-8E7888648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AB1F2-AA3B-0CE8-C2AD-AFF3EE053D80}"/>
              </a:ext>
            </a:extLst>
          </p:cNvPr>
          <p:cNvSpPr>
            <a:spLocks noGrp="1"/>
          </p:cNvSpPr>
          <p:nvPr>
            <p:ph type="title"/>
          </p:nvPr>
        </p:nvSpPr>
        <p:spPr>
          <a:xfrm>
            <a:off x="63629" y="31053"/>
            <a:ext cx="6032371" cy="2326541"/>
          </a:xfrm>
        </p:spPr>
        <p:txBody>
          <a:bodyPr vert="horz" lIns="91440" tIns="45720" rIns="91440" bIns="45720" rtlCol="0" anchor="t">
            <a:normAutofit/>
          </a:bodyPr>
          <a:lstStyle/>
          <a:p>
            <a:r>
              <a:rPr lang="en-US" sz="2700" kern="1200">
                <a:solidFill>
                  <a:schemeClr val="tx1"/>
                </a:solidFill>
                <a:latin typeface="+mj-lt"/>
                <a:ea typeface="+mj-ea"/>
                <a:cs typeface="+mj-cs"/>
              </a:rPr>
              <a:t>2) </a:t>
            </a:r>
            <a:r>
              <a:rPr lang="en-US" sz="2400" kern="1200">
                <a:solidFill>
                  <a:schemeClr val="tx1"/>
                </a:solidFill>
                <a:latin typeface="+mj-lt"/>
                <a:ea typeface="+mj-ea"/>
                <a:cs typeface="+mj-cs"/>
              </a:rPr>
              <a:t> Tower Hamlets has the highest population churn of any local authority in London</a:t>
            </a:r>
            <a:r>
              <a:rPr lang="en-US" sz="2700" kern="120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A4840A08-FBF2-B2EF-6AE6-23DC3675864C}"/>
              </a:ext>
            </a:extLst>
          </p:cNvPr>
          <p:cNvSpPr>
            <a:spLocks noGrp="1"/>
          </p:cNvSpPr>
          <p:nvPr>
            <p:ph idx="1"/>
          </p:nvPr>
        </p:nvSpPr>
        <p:spPr>
          <a:xfrm>
            <a:off x="466385" y="1408061"/>
            <a:ext cx="6004752" cy="4662825"/>
          </a:xfrm>
        </p:spPr>
        <p:txBody>
          <a:bodyPr vert="horz" lIns="91440" tIns="45720" rIns="91440" bIns="45720" rtlCol="0" anchor="t">
            <a:normAutofit/>
          </a:bodyPr>
          <a:lstStyle/>
          <a:p>
            <a:pPr marL="0" indent="0">
              <a:buNone/>
            </a:pPr>
            <a:r>
              <a:rPr lang="en-US" sz="1700">
                <a:solidFill>
                  <a:schemeClr val="tx1"/>
                </a:solidFill>
                <a:latin typeface="+mn-lt"/>
                <a:cs typeface="Arial"/>
              </a:rPr>
              <a:t>According to information from the Consumer Data Research Centre Residential Mobility Index (2023)</a:t>
            </a:r>
            <a:endParaRPr lang="en-US">
              <a:solidFill>
                <a:schemeClr val="tx1"/>
              </a:solidFill>
            </a:endParaRPr>
          </a:p>
          <a:p>
            <a:r>
              <a:rPr lang="en-US" sz="1700">
                <a:solidFill>
                  <a:schemeClr val="tx1"/>
                </a:solidFill>
                <a:latin typeface="+mn-lt"/>
                <a:cs typeface="+mn-cs"/>
              </a:rPr>
              <a:t>Tower Hamlets has the highest population churn (population churn represents the proportion of households that have changed since any year prior to 2023) of any local authority in London.</a:t>
            </a:r>
            <a:endParaRPr lang="en-US" sz="1700">
              <a:solidFill>
                <a:schemeClr val="tx1"/>
              </a:solidFill>
              <a:latin typeface="+mn-lt"/>
              <a:cs typeface="Arial"/>
            </a:endParaRPr>
          </a:p>
          <a:p>
            <a:r>
              <a:rPr lang="en-US" sz="1700">
                <a:solidFill>
                  <a:schemeClr val="tx1"/>
                </a:solidFill>
                <a:latin typeface="+mn-lt"/>
                <a:cs typeface="+mn-cs"/>
              </a:rPr>
              <a:t>In 2023, 40.5% of households had changed in the previous 3 years, rising to 50.1% in the previous 5 years. The dynamic nature of Tower Hamlets’ population implies service provisions need to be adaptable to the differing needs of high resident turnover</a:t>
            </a:r>
            <a:endParaRPr lang="en-US" sz="1700">
              <a:solidFill>
                <a:schemeClr val="tx1"/>
              </a:solidFill>
              <a:latin typeface="+mn-lt"/>
              <a:cs typeface="Arial"/>
            </a:endParaRPr>
          </a:p>
          <a:p>
            <a:endParaRPr lang="en-US" sz="1700">
              <a:solidFill>
                <a:schemeClr val="tx1"/>
              </a:solidFill>
              <a:latin typeface="+mn-lt"/>
              <a:cs typeface="+mn-cs"/>
            </a:endParaRPr>
          </a:p>
          <a:p>
            <a:endParaRPr lang="en-US" sz="1700">
              <a:solidFill>
                <a:schemeClr val="tx1"/>
              </a:solidFill>
              <a:latin typeface="+mn-lt"/>
              <a:cs typeface="+mn-cs"/>
            </a:endParaRPr>
          </a:p>
          <a:p>
            <a:endParaRPr lang="en-US" sz="1700">
              <a:solidFill>
                <a:schemeClr val="tx1"/>
              </a:solidFill>
              <a:latin typeface="+mn-lt"/>
              <a:cs typeface="+mn-cs"/>
            </a:endParaRPr>
          </a:p>
        </p:txBody>
      </p:sp>
      <p:pic>
        <p:nvPicPr>
          <p:cNvPr id="4" name="Picture 3">
            <a:extLst>
              <a:ext uri="{FF2B5EF4-FFF2-40B4-BE49-F238E27FC236}">
                <a16:creationId xmlns:a16="http://schemas.microsoft.com/office/drawing/2014/main" id="{B78F5EB7-8BDE-3034-685A-FDC4E1F2523F}"/>
              </a:ext>
            </a:extLst>
          </p:cNvPr>
          <p:cNvPicPr>
            <a:picLocks noChangeAspect="1"/>
          </p:cNvPicPr>
          <p:nvPr/>
        </p:nvPicPr>
        <p:blipFill>
          <a:blip r:embed="rId3"/>
          <a:stretch>
            <a:fillRect/>
          </a:stretch>
        </p:blipFill>
        <p:spPr>
          <a:xfrm>
            <a:off x="7008019" y="601330"/>
            <a:ext cx="4273463" cy="5655340"/>
          </a:xfrm>
          <a:prstGeom prst="rect">
            <a:avLst/>
          </a:prstGeom>
        </p:spPr>
      </p:pic>
      <p:grpSp>
        <p:nvGrpSpPr>
          <p:cNvPr id="15" name="Group 14">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5180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7307E-3F5D-DD27-BD4A-13F6008CF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BE369-9ADA-3AEC-C6A1-A74F575E5CAA}"/>
              </a:ext>
            </a:extLst>
          </p:cNvPr>
          <p:cNvSpPr>
            <a:spLocks noGrp="1"/>
          </p:cNvSpPr>
          <p:nvPr>
            <p:ph type="title"/>
          </p:nvPr>
        </p:nvSpPr>
        <p:spPr>
          <a:xfrm>
            <a:off x="21773" y="207967"/>
            <a:ext cx="10587043" cy="1118734"/>
          </a:xfrm>
        </p:spPr>
        <p:txBody>
          <a:bodyPr>
            <a:normAutofit/>
          </a:bodyPr>
          <a:lstStyle/>
          <a:p>
            <a:r>
              <a:rPr lang="en-GB" sz="2400">
                <a:latin typeface="Arial"/>
                <a:cs typeface="Arial"/>
              </a:rPr>
              <a:t>38) In London, 43k whole properties were let over 90 days between December 2023 and December 2024. They have the greatest impact on the mainstream PRS</a:t>
            </a:r>
          </a:p>
        </p:txBody>
      </p:sp>
      <p:pic>
        <p:nvPicPr>
          <p:cNvPr id="5" name="Content Placeholder 4">
            <a:extLst>
              <a:ext uri="{FF2B5EF4-FFF2-40B4-BE49-F238E27FC236}">
                <a16:creationId xmlns:a16="http://schemas.microsoft.com/office/drawing/2014/main" id="{43005FAB-2880-5D0E-20CB-144FECB34D7B}"/>
              </a:ext>
            </a:extLst>
          </p:cNvPr>
          <p:cNvPicPr>
            <a:picLocks noGrp="1" noChangeAspect="1"/>
          </p:cNvPicPr>
          <p:nvPr>
            <p:ph idx="1"/>
          </p:nvPr>
        </p:nvPicPr>
        <p:blipFill>
          <a:blip r:embed="rId2"/>
          <a:stretch>
            <a:fillRect/>
          </a:stretch>
        </p:blipFill>
        <p:spPr>
          <a:xfrm>
            <a:off x="515046" y="1338414"/>
            <a:ext cx="11128821" cy="4982208"/>
          </a:xfrm>
        </p:spPr>
      </p:pic>
    </p:spTree>
    <p:extLst>
      <p:ext uri="{BB962C8B-B14F-4D97-AF65-F5344CB8AC3E}">
        <p14:creationId xmlns:p14="http://schemas.microsoft.com/office/powerpoint/2010/main" val="4033747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1942-ABB3-41F9-1300-7C3B9DF6A173}"/>
              </a:ext>
            </a:extLst>
          </p:cNvPr>
          <p:cNvSpPr>
            <a:spLocks noGrp="1"/>
          </p:cNvSpPr>
          <p:nvPr>
            <p:ph type="title"/>
          </p:nvPr>
        </p:nvSpPr>
        <p:spPr>
          <a:xfrm>
            <a:off x="174172" y="153535"/>
            <a:ext cx="10425766" cy="1173163"/>
          </a:xfrm>
        </p:spPr>
        <p:txBody>
          <a:bodyPr>
            <a:normAutofit/>
          </a:bodyPr>
          <a:lstStyle/>
          <a:p>
            <a:pPr algn="just"/>
            <a:r>
              <a:rPr lang="en-GB" sz="2400" dirty="0">
                <a:latin typeface="Arial"/>
                <a:cs typeface="Arial"/>
              </a:rPr>
              <a:t>39) Tower Hamlets had over 9,000 short lets (whole properties and room) between December 2023 and December 2024, ranking the second highest across London boroughs </a:t>
            </a:r>
            <a:endParaRPr lang="en-US" sz="2400" dirty="0"/>
          </a:p>
        </p:txBody>
      </p:sp>
      <p:pic>
        <p:nvPicPr>
          <p:cNvPr id="4" name="Picture 3">
            <a:extLst>
              <a:ext uri="{FF2B5EF4-FFF2-40B4-BE49-F238E27FC236}">
                <a16:creationId xmlns:a16="http://schemas.microsoft.com/office/drawing/2014/main" id="{C01DFFDD-CB57-F06B-1E3D-1F596CF29254}"/>
              </a:ext>
            </a:extLst>
          </p:cNvPr>
          <p:cNvPicPr>
            <a:picLocks noChangeAspect="1"/>
          </p:cNvPicPr>
          <p:nvPr/>
        </p:nvPicPr>
        <p:blipFill>
          <a:blip r:embed="rId2"/>
          <a:stretch>
            <a:fillRect/>
          </a:stretch>
        </p:blipFill>
        <p:spPr>
          <a:xfrm>
            <a:off x="1822514" y="1333882"/>
            <a:ext cx="9144399" cy="5146444"/>
          </a:xfrm>
          <a:prstGeom prst="rect">
            <a:avLst/>
          </a:prstGeom>
        </p:spPr>
      </p:pic>
    </p:spTree>
    <p:extLst>
      <p:ext uri="{BB962C8B-B14F-4D97-AF65-F5344CB8AC3E}">
        <p14:creationId xmlns:p14="http://schemas.microsoft.com/office/powerpoint/2010/main" val="1983440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B3D3-538F-2171-ED02-9333BEC88036}"/>
              </a:ext>
            </a:extLst>
          </p:cNvPr>
          <p:cNvSpPr>
            <a:spLocks noGrp="1"/>
          </p:cNvSpPr>
          <p:nvPr>
            <p:ph type="title"/>
          </p:nvPr>
        </p:nvSpPr>
        <p:spPr>
          <a:xfrm>
            <a:off x="217715" y="109995"/>
            <a:ext cx="10391101" cy="1477963"/>
          </a:xfrm>
        </p:spPr>
        <p:txBody>
          <a:bodyPr>
            <a:normAutofit/>
          </a:bodyPr>
          <a:lstStyle/>
          <a:p>
            <a:r>
              <a:rPr lang="en-GB" sz="2400" dirty="0">
                <a:latin typeface="Arial"/>
                <a:cs typeface="Arial"/>
              </a:rPr>
              <a:t>40) Short-let listed whole properties let for more than 90 days in  are concentrated in the west of the borough and Canary Wharf</a:t>
            </a:r>
          </a:p>
        </p:txBody>
      </p:sp>
      <p:pic>
        <p:nvPicPr>
          <p:cNvPr id="5" name="Content Placeholder 4">
            <a:extLst>
              <a:ext uri="{FF2B5EF4-FFF2-40B4-BE49-F238E27FC236}">
                <a16:creationId xmlns:a16="http://schemas.microsoft.com/office/drawing/2014/main" id="{50FA5484-96A4-EFFD-546F-E29CC8532450}"/>
              </a:ext>
            </a:extLst>
          </p:cNvPr>
          <p:cNvPicPr>
            <a:picLocks noGrp="1" noChangeAspect="1"/>
          </p:cNvPicPr>
          <p:nvPr>
            <p:ph idx="1"/>
          </p:nvPr>
        </p:nvPicPr>
        <p:blipFill>
          <a:blip r:embed="rId2"/>
          <a:stretch>
            <a:fillRect/>
          </a:stretch>
        </p:blipFill>
        <p:spPr>
          <a:xfrm>
            <a:off x="976962" y="1592490"/>
            <a:ext cx="10031246" cy="4808537"/>
          </a:xfrm>
        </p:spPr>
      </p:pic>
    </p:spTree>
    <p:extLst>
      <p:ext uri="{BB962C8B-B14F-4D97-AF65-F5344CB8AC3E}">
        <p14:creationId xmlns:p14="http://schemas.microsoft.com/office/powerpoint/2010/main" val="4016975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4508-C246-747C-81C2-E5D52CD5E2E7}"/>
              </a:ext>
            </a:extLst>
          </p:cNvPr>
          <p:cNvSpPr>
            <a:spLocks noGrp="1"/>
          </p:cNvSpPr>
          <p:nvPr>
            <p:ph type="title"/>
          </p:nvPr>
        </p:nvSpPr>
        <p:spPr>
          <a:xfrm>
            <a:off x="174172" y="229738"/>
            <a:ext cx="10521729" cy="1020764"/>
          </a:xfrm>
        </p:spPr>
        <p:txBody>
          <a:bodyPr>
            <a:normAutofit/>
          </a:bodyPr>
          <a:lstStyle/>
          <a:p>
            <a:r>
              <a:rPr lang="en-GB" sz="2400" dirty="0">
                <a:latin typeface="Arial"/>
                <a:cs typeface="Arial"/>
              </a:rPr>
              <a:t>41 It is estimated that over 5k whole properties or rooms were made available for short-term let for more than 90 days in the borough</a:t>
            </a:r>
          </a:p>
        </p:txBody>
      </p:sp>
      <p:pic>
        <p:nvPicPr>
          <p:cNvPr id="5" name="Content Placeholder 4">
            <a:extLst>
              <a:ext uri="{FF2B5EF4-FFF2-40B4-BE49-F238E27FC236}">
                <a16:creationId xmlns:a16="http://schemas.microsoft.com/office/drawing/2014/main" id="{FAE3F1F0-7C02-2828-8187-DF3C5D5E9FA7}"/>
              </a:ext>
            </a:extLst>
          </p:cNvPr>
          <p:cNvPicPr>
            <a:picLocks noGrp="1" noChangeAspect="1"/>
          </p:cNvPicPr>
          <p:nvPr>
            <p:ph idx="1"/>
          </p:nvPr>
        </p:nvPicPr>
        <p:blipFill>
          <a:blip r:embed="rId2"/>
          <a:stretch>
            <a:fillRect/>
          </a:stretch>
        </p:blipFill>
        <p:spPr>
          <a:xfrm>
            <a:off x="1624260" y="1265918"/>
            <a:ext cx="9259167" cy="5222195"/>
          </a:xfrm>
        </p:spPr>
      </p:pic>
    </p:spTree>
    <p:extLst>
      <p:ext uri="{BB962C8B-B14F-4D97-AF65-F5344CB8AC3E}">
        <p14:creationId xmlns:p14="http://schemas.microsoft.com/office/powerpoint/2010/main" val="3479206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422D-AFC2-ECA6-DB4B-DBC14FC021F0}"/>
              </a:ext>
            </a:extLst>
          </p:cNvPr>
          <p:cNvSpPr>
            <a:spLocks noGrp="1"/>
          </p:cNvSpPr>
          <p:nvPr>
            <p:ph type="title"/>
          </p:nvPr>
        </p:nvSpPr>
        <p:spPr>
          <a:xfrm>
            <a:off x="217715" y="295052"/>
            <a:ext cx="10293130" cy="966335"/>
          </a:xfrm>
        </p:spPr>
        <p:txBody>
          <a:bodyPr>
            <a:noAutofit/>
          </a:bodyPr>
          <a:lstStyle/>
          <a:p>
            <a:r>
              <a:rPr lang="en-GB" sz="2400">
                <a:latin typeface="Arial"/>
                <a:cs typeface="Arial"/>
              </a:rPr>
              <a:t>42) Over 5% of all PRS homes in Tower Hamlets fall into the category ‘whole properties let or available for more than 90 days’</a:t>
            </a:r>
          </a:p>
        </p:txBody>
      </p:sp>
      <p:pic>
        <p:nvPicPr>
          <p:cNvPr id="5" name="Content Placeholder 4">
            <a:extLst>
              <a:ext uri="{FF2B5EF4-FFF2-40B4-BE49-F238E27FC236}">
                <a16:creationId xmlns:a16="http://schemas.microsoft.com/office/drawing/2014/main" id="{8A2D98FB-C6AD-D805-2CD3-82C9C80C6C63}"/>
              </a:ext>
            </a:extLst>
          </p:cNvPr>
          <p:cNvPicPr>
            <a:picLocks noGrp="1" noChangeAspect="1"/>
          </p:cNvPicPr>
          <p:nvPr>
            <p:ph idx="1"/>
          </p:nvPr>
        </p:nvPicPr>
        <p:blipFill>
          <a:blip r:embed="rId2"/>
          <a:stretch>
            <a:fillRect/>
          </a:stretch>
        </p:blipFill>
        <p:spPr>
          <a:xfrm>
            <a:off x="1164285" y="1494518"/>
            <a:ext cx="10483916" cy="4993595"/>
          </a:xfrm>
        </p:spPr>
      </p:pic>
    </p:spTree>
    <p:extLst>
      <p:ext uri="{BB962C8B-B14F-4D97-AF65-F5344CB8AC3E}">
        <p14:creationId xmlns:p14="http://schemas.microsoft.com/office/powerpoint/2010/main" val="4043924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2846-5202-3EF1-3A85-57A7C36C07AC}"/>
              </a:ext>
            </a:extLst>
          </p:cNvPr>
          <p:cNvSpPr>
            <a:spLocks noGrp="1"/>
          </p:cNvSpPr>
          <p:nvPr>
            <p:ph type="title"/>
          </p:nvPr>
        </p:nvSpPr>
        <p:spPr>
          <a:xfrm>
            <a:off x="206829" y="1138"/>
            <a:ext cx="10401987" cy="1325563"/>
          </a:xfrm>
        </p:spPr>
        <p:txBody>
          <a:bodyPr>
            <a:noAutofit/>
          </a:bodyPr>
          <a:lstStyle/>
          <a:p>
            <a:r>
              <a:rPr lang="en-GB" sz="2400">
                <a:latin typeface="Arial"/>
                <a:cs typeface="Arial"/>
              </a:rPr>
              <a:t>43) More than 10% of PRS stock in the City Fringe area were whole property short-lets for more than 90 days in 2023-24</a:t>
            </a:r>
          </a:p>
        </p:txBody>
      </p:sp>
      <p:pic>
        <p:nvPicPr>
          <p:cNvPr id="5" name="Content Placeholder 4">
            <a:extLst>
              <a:ext uri="{FF2B5EF4-FFF2-40B4-BE49-F238E27FC236}">
                <a16:creationId xmlns:a16="http://schemas.microsoft.com/office/drawing/2014/main" id="{B7373803-4179-7DF0-2CA6-0E6A55F4D8F6}"/>
              </a:ext>
            </a:extLst>
          </p:cNvPr>
          <p:cNvPicPr>
            <a:picLocks noGrp="1" noChangeAspect="1"/>
          </p:cNvPicPr>
          <p:nvPr>
            <p:ph idx="1"/>
          </p:nvPr>
        </p:nvPicPr>
        <p:blipFill>
          <a:blip r:embed="rId2"/>
          <a:stretch>
            <a:fillRect/>
          </a:stretch>
        </p:blipFill>
        <p:spPr>
          <a:xfrm>
            <a:off x="1563695" y="1211490"/>
            <a:ext cx="9358524" cy="5276623"/>
          </a:xfrm>
        </p:spPr>
      </p:pic>
    </p:spTree>
    <p:extLst>
      <p:ext uri="{BB962C8B-B14F-4D97-AF65-F5344CB8AC3E}">
        <p14:creationId xmlns:p14="http://schemas.microsoft.com/office/powerpoint/2010/main" val="1805290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0598-01D7-AD4B-F224-D26943C1CE0B}"/>
              </a:ext>
            </a:extLst>
          </p:cNvPr>
          <p:cNvSpPr>
            <a:spLocks noGrp="1"/>
          </p:cNvSpPr>
          <p:nvPr>
            <p:ph type="title"/>
          </p:nvPr>
        </p:nvSpPr>
        <p:spPr>
          <a:xfrm>
            <a:off x="206829" y="1138"/>
            <a:ext cx="10401987" cy="1325563"/>
          </a:xfrm>
        </p:spPr>
        <p:txBody>
          <a:bodyPr>
            <a:noAutofit/>
          </a:bodyPr>
          <a:lstStyle/>
          <a:p>
            <a:r>
              <a:rPr lang="en-GB" sz="2400">
                <a:latin typeface="Arial"/>
                <a:cs typeface="Arial"/>
              </a:rPr>
              <a:t>44) In Tower Hamlets, the income from listed short-lets was over 7% of PRS income.</a:t>
            </a:r>
          </a:p>
        </p:txBody>
      </p:sp>
      <p:pic>
        <p:nvPicPr>
          <p:cNvPr id="5" name="Content Placeholder 4">
            <a:extLst>
              <a:ext uri="{FF2B5EF4-FFF2-40B4-BE49-F238E27FC236}">
                <a16:creationId xmlns:a16="http://schemas.microsoft.com/office/drawing/2014/main" id="{2531150E-537E-DC51-A4D9-5EA816E3B645}"/>
              </a:ext>
            </a:extLst>
          </p:cNvPr>
          <p:cNvPicPr>
            <a:picLocks noGrp="1" noChangeAspect="1"/>
          </p:cNvPicPr>
          <p:nvPr>
            <p:ph idx="1"/>
          </p:nvPr>
        </p:nvPicPr>
        <p:blipFill>
          <a:blip r:embed="rId2"/>
          <a:stretch>
            <a:fillRect/>
          </a:stretch>
        </p:blipFill>
        <p:spPr>
          <a:xfrm>
            <a:off x="1303575" y="1069975"/>
            <a:ext cx="9650164" cy="5461680"/>
          </a:xfrm>
        </p:spPr>
      </p:pic>
    </p:spTree>
    <p:extLst>
      <p:ext uri="{BB962C8B-B14F-4D97-AF65-F5344CB8AC3E}">
        <p14:creationId xmlns:p14="http://schemas.microsoft.com/office/powerpoint/2010/main" val="4229034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771C-15D4-EBB0-061D-CF965F0B5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084A7-4487-51FF-6CE0-2A0A22D3A161}"/>
              </a:ext>
            </a:extLst>
          </p:cNvPr>
          <p:cNvSpPr>
            <a:spLocks noGrp="1"/>
          </p:cNvSpPr>
          <p:nvPr>
            <p:ph type="ctrTitle"/>
          </p:nvPr>
        </p:nvSpPr>
        <p:spPr>
          <a:xfrm>
            <a:off x="510363" y="850605"/>
            <a:ext cx="8658351" cy="2424223"/>
          </a:xfrm>
        </p:spPr>
        <p:txBody>
          <a:bodyPr>
            <a:normAutofit/>
          </a:bodyPr>
          <a:lstStyle/>
          <a:p>
            <a:r>
              <a:rPr lang="en-GB" sz="4800"/>
              <a:t>Rough Sleeping and Commissioned Housing</a:t>
            </a:r>
          </a:p>
        </p:txBody>
      </p:sp>
    </p:spTree>
    <p:extLst>
      <p:ext uri="{BB962C8B-B14F-4D97-AF65-F5344CB8AC3E}">
        <p14:creationId xmlns:p14="http://schemas.microsoft.com/office/powerpoint/2010/main" val="283685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06E5-0CE6-0289-A533-8331D2FCBC2D}"/>
              </a:ext>
            </a:extLst>
          </p:cNvPr>
          <p:cNvSpPr>
            <a:spLocks noGrp="1"/>
          </p:cNvSpPr>
          <p:nvPr>
            <p:ph type="title"/>
          </p:nvPr>
        </p:nvSpPr>
        <p:spPr>
          <a:xfrm>
            <a:off x="198304" y="242371"/>
            <a:ext cx="10763051" cy="952128"/>
          </a:xfrm>
        </p:spPr>
        <p:txBody>
          <a:bodyPr>
            <a:noAutofit/>
          </a:bodyPr>
          <a:lstStyle/>
          <a:p>
            <a:r>
              <a:rPr lang="en-GB" sz="2400">
                <a:latin typeface="Arial"/>
                <a:ea typeface="Aptos" panose="020B0004020202020204" pitchFamily="34" charset="0"/>
                <a:cs typeface="Arial"/>
              </a:rPr>
              <a:t>46</a:t>
            </a:r>
            <a:r>
              <a:rPr lang="en-GB" sz="2400">
                <a:effectLst/>
                <a:latin typeface="Arial"/>
                <a:ea typeface="Aptos" panose="020B0004020202020204" pitchFamily="34" charset="0"/>
                <a:cs typeface="Arial"/>
              </a:rPr>
              <a:t>) Tower Hamlets commissions a Housing First service support for people with long term histories of rough sleeping</a:t>
            </a:r>
            <a:endParaRPr lang="en-GB" sz="2400">
              <a:latin typeface="Arial"/>
              <a:cs typeface="Arial"/>
            </a:endParaRPr>
          </a:p>
        </p:txBody>
      </p:sp>
      <p:sp>
        <p:nvSpPr>
          <p:cNvPr id="3" name="Content Placeholder 2">
            <a:extLst>
              <a:ext uri="{FF2B5EF4-FFF2-40B4-BE49-F238E27FC236}">
                <a16:creationId xmlns:a16="http://schemas.microsoft.com/office/drawing/2014/main" id="{10F8CA12-D460-594D-A24B-68ABC857E2D1}"/>
              </a:ext>
            </a:extLst>
          </p:cNvPr>
          <p:cNvSpPr>
            <a:spLocks noGrp="1"/>
          </p:cNvSpPr>
          <p:nvPr>
            <p:ph idx="1"/>
          </p:nvPr>
        </p:nvSpPr>
        <p:spPr>
          <a:xfrm>
            <a:off x="473725" y="1194499"/>
            <a:ext cx="11390438" cy="4991876"/>
          </a:xfrm>
        </p:spPr>
        <p:txBody>
          <a:bodyPr vert="horz" lIns="91440" tIns="45720" rIns="91440" bIns="45720" rtlCol="0" anchor="t">
            <a:normAutofit/>
          </a:bodyPr>
          <a:lstStyle/>
          <a:p>
            <a:r>
              <a:rPr lang="en-GB" sz="1800" b="1" dirty="0">
                <a:effectLst/>
                <a:latin typeface="Arial"/>
                <a:ea typeface="Aptos" panose="020B0004020202020204" pitchFamily="34" charset="0"/>
                <a:cs typeface="Arial"/>
              </a:rPr>
              <a:t>18 tenancies </a:t>
            </a:r>
            <a:r>
              <a:rPr lang="en-GB" sz="1800" dirty="0">
                <a:effectLst/>
                <a:latin typeface="Arial"/>
                <a:ea typeface="Aptos" panose="020B0004020202020204" pitchFamily="34" charset="0"/>
                <a:cs typeface="Arial"/>
              </a:rPr>
              <a:t>with intensive outreach support for people with long term histories of rough sleeping and multiple disadvantages</a:t>
            </a:r>
          </a:p>
          <a:p>
            <a:r>
              <a:rPr lang="en-GB" sz="1800" b="1" dirty="0">
                <a:effectLst/>
                <a:latin typeface="Arial"/>
                <a:ea typeface="Aptos" panose="020B0004020202020204" pitchFamily="34" charset="0"/>
                <a:cs typeface="Arial"/>
              </a:rPr>
              <a:t>35-50 bedspaces of temporary accommodation with onsite support </a:t>
            </a:r>
            <a:r>
              <a:rPr lang="en-GB" sz="1800" dirty="0">
                <a:effectLst/>
                <a:latin typeface="Arial"/>
                <a:ea typeface="Aptos" panose="020B0004020202020204" pitchFamily="34" charset="0"/>
                <a:cs typeface="Arial"/>
              </a:rPr>
              <a:t>for people rough sleeping at Luke House</a:t>
            </a:r>
          </a:p>
          <a:p>
            <a:r>
              <a:rPr lang="en-GB" sz="1800" kern="100" dirty="0">
                <a:effectLst/>
                <a:latin typeface="Arial"/>
                <a:ea typeface="Calibri"/>
                <a:cs typeface="Arial"/>
              </a:rPr>
              <a:t>We are expanding our existing Housing First provision, by</a:t>
            </a:r>
            <a:r>
              <a:rPr lang="en-GB" sz="1800" kern="100" dirty="0">
                <a:effectLst/>
                <a:latin typeface="Arial"/>
                <a:ea typeface="Aptos" panose="020B0004020202020204" pitchFamily="34" charset="0"/>
                <a:cs typeface="Arial"/>
              </a:rPr>
              <a:t> bringing on </a:t>
            </a:r>
            <a:r>
              <a:rPr lang="en-GB" sz="1800" b="1" kern="100" dirty="0">
                <a:effectLst/>
                <a:latin typeface="Arial"/>
                <a:ea typeface="Aptos" panose="020B0004020202020204" pitchFamily="34" charset="0"/>
                <a:cs typeface="Arial"/>
              </a:rPr>
              <a:t>an additional 24 tenancies through another Housing First service </a:t>
            </a:r>
            <a:r>
              <a:rPr lang="en-GB" sz="1800" kern="100" dirty="0">
                <a:effectLst/>
                <a:latin typeface="Arial"/>
                <a:ea typeface="Aptos" panose="020B0004020202020204" pitchFamily="34" charset="0"/>
                <a:cs typeface="Arial"/>
              </a:rPr>
              <a:t>due to launch in April this year</a:t>
            </a:r>
            <a:r>
              <a:rPr lang="en-GB" sz="1800" kern="100" dirty="0">
                <a:effectLst/>
                <a:latin typeface="Arial"/>
                <a:ea typeface="Calibri"/>
                <a:cs typeface="Arial"/>
              </a:rPr>
              <a:t>. By accessing specialist government funding (SHAP) we seek to develop accommodation as identified through ongoing strategic commissioning analyses.</a:t>
            </a:r>
          </a:p>
          <a:p>
            <a:r>
              <a:rPr lang="en-GB" sz="1800" kern="100" dirty="0">
                <a:effectLst/>
                <a:latin typeface="Arial"/>
                <a:ea typeface="Calibri"/>
                <a:cs typeface="Arial"/>
              </a:rPr>
              <a:t>We are utilising short-term accommodation funding pots to meet need. This is split into 50% for women and 50% for those part of the T1000 cohort.</a:t>
            </a:r>
          </a:p>
          <a:p>
            <a:r>
              <a:rPr lang="en-GB" sz="1800" kern="100" dirty="0">
                <a:effectLst/>
                <a:latin typeface="Arial"/>
                <a:ea typeface="Calibri"/>
                <a:cs typeface="Arial"/>
              </a:rPr>
              <a:t>We have approximately 450 hostel bed spaces across 6 projects. Some of these spaces are emergency bed spaces in the hostel sector. They are accessible 24/7 to allow outreach teams that meet criteria can be places here 24/7 6 space.</a:t>
            </a:r>
          </a:p>
          <a:p>
            <a:r>
              <a:rPr lang="en-GB" sz="1800" kern="100" dirty="0">
                <a:effectLst/>
                <a:latin typeface="Arial"/>
                <a:ea typeface="Calibri"/>
                <a:cs typeface="Arial"/>
              </a:rPr>
              <a:t>We are working with the NE London sub-region- to address specific homelessness needs. This includes addressing women’s homelessness, with £200,000 in funding support from MHCLG.</a:t>
            </a:r>
          </a:p>
          <a:p>
            <a:endParaRPr lang="en-GB" sz="1800" kern="100" dirty="0">
              <a:effectLst/>
              <a:latin typeface="Arial"/>
              <a:ea typeface="Calibri"/>
              <a:cs typeface="Arial"/>
            </a:endParaRPr>
          </a:p>
          <a:p>
            <a:pPr marL="0" indent="0">
              <a:buNone/>
            </a:pPr>
            <a:endParaRPr lang="en-GB" dirty="0">
              <a:effectLst/>
              <a:ea typeface="Aptos" panose="020B0004020202020204" pitchFamily="34" charset="0"/>
            </a:endParaRPr>
          </a:p>
        </p:txBody>
      </p:sp>
      <p:sp>
        <p:nvSpPr>
          <p:cNvPr id="5" name="TextBox 4">
            <a:extLst>
              <a:ext uri="{FF2B5EF4-FFF2-40B4-BE49-F238E27FC236}">
                <a16:creationId xmlns:a16="http://schemas.microsoft.com/office/drawing/2014/main" id="{F421110C-B403-89C7-D83B-2778AA707186}"/>
              </a:ext>
            </a:extLst>
          </p:cNvPr>
          <p:cNvSpPr txBox="1"/>
          <p:nvPr/>
        </p:nvSpPr>
        <p:spPr>
          <a:xfrm>
            <a:off x="1127051" y="5401340"/>
            <a:ext cx="10737112" cy="804964"/>
          </a:xfrm>
          <a:prstGeom prst="rect">
            <a:avLst/>
          </a:prstGeom>
          <a:noFill/>
        </p:spPr>
        <p:txBody>
          <a:bodyPr wrap="square" rtlCol="0">
            <a:spAutoFit/>
          </a:bodyPr>
          <a:lstStyle/>
          <a:p>
            <a:pPr lvl="0" algn="ctr">
              <a:lnSpc>
                <a:spcPct val="115000"/>
              </a:lnSpc>
              <a:spcAft>
                <a:spcPts val="800"/>
              </a:spcAft>
            </a:pPr>
            <a:r>
              <a:rPr lang="en-GB" sz="1800" b="1" i="1" kern="100">
                <a:effectLst/>
                <a:latin typeface="Arial" panose="020B0604020202020204" pitchFamily="34" charset="0"/>
                <a:ea typeface="Aptos" panose="020B0004020202020204" pitchFamily="34" charset="0"/>
                <a:cs typeface="Arial" panose="020B0604020202020204" pitchFamily="34" charset="0"/>
              </a:rPr>
              <a:t> </a:t>
            </a:r>
          </a:p>
          <a:p>
            <a:pPr lvl="0" algn="ctr">
              <a:lnSpc>
                <a:spcPct val="115000"/>
              </a:lnSpc>
              <a:spcAft>
                <a:spcPts val="800"/>
              </a:spcAft>
            </a:pPr>
            <a:r>
              <a:rPr lang="en-GB" sz="1800" b="1" i="1" kern="100">
                <a:effectLst/>
                <a:latin typeface="Arial" panose="020B0604020202020204" pitchFamily="34" charset="0"/>
                <a:ea typeface="Aptos" panose="020B0004020202020204" pitchFamily="34" charset="0"/>
                <a:cs typeface="Arial" panose="020B0604020202020204" pitchFamily="34" charset="0"/>
              </a:rPr>
              <a:t>Source :Housing Regulatory Compliance, &amp; Management, Rough Sleeping Service</a:t>
            </a:r>
          </a:p>
        </p:txBody>
      </p:sp>
    </p:spTree>
    <p:extLst>
      <p:ext uri="{BB962C8B-B14F-4D97-AF65-F5344CB8AC3E}">
        <p14:creationId xmlns:p14="http://schemas.microsoft.com/office/powerpoint/2010/main" val="1921102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8D68-1C79-1FB0-D78A-1EF4622CB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8A144-7B1C-FA63-87C1-53A17863F2DD}"/>
              </a:ext>
            </a:extLst>
          </p:cNvPr>
          <p:cNvSpPr>
            <a:spLocks noGrp="1"/>
          </p:cNvSpPr>
          <p:nvPr>
            <p:ph type="ctrTitle"/>
          </p:nvPr>
        </p:nvSpPr>
        <p:spPr>
          <a:xfrm>
            <a:off x="1495449" y="2141316"/>
            <a:ext cx="7186126" cy="2255587"/>
          </a:xfrm>
        </p:spPr>
        <p:txBody>
          <a:bodyPr>
            <a:normAutofit fontScale="90000"/>
          </a:bodyPr>
          <a:lstStyle/>
          <a:p>
            <a:pPr algn="ctr"/>
            <a:br>
              <a:rPr lang="en-GB" sz="4800" dirty="0"/>
            </a:br>
            <a:r>
              <a:rPr lang="en-GB" sz="4800" dirty="0"/>
              <a:t>Rough Sleeping </a:t>
            </a:r>
            <a:br>
              <a:rPr lang="en-GB" sz="4800" dirty="0"/>
            </a:br>
            <a:r>
              <a:rPr lang="en-GB" sz="4800" dirty="0"/>
              <a:t>October – December 2024</a:t>
            </a:r>
            <a:br>
              <a:rPr lang="en-GB" sz="4800" dirty="0"/>
            </a:br>
            <a:r>
              <a:rPr lang="en-GB" sz="4800" dirty="0"/>
              <a:t>London Data Store</a:t>
            </a:r>
            <a:br>
              <a:rPr lang="en-GB" sz="4800" dirty="0"/>
            </a:br>
            <a:r>
              <a:rPr lang="en-GB" sz="4800" dirty="0"/>
              <a:t>Chain quarterly report</a:t>
            </a:r>
          </a:p>
        </p:txBody>
      </p:sp>
    </p:spTree>
    <p:extLst>
      <p:ext uri="{BB962C8B-B14F-4D97-AF65-F5344CB8AC3E}">
        <p14:creationId xmlns:p14="http://schemas.microsoft.com/office/powerpoint/2010/main" val="1333782037"/>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9C82-CE6B-C403-CF4F-461B47D3850C}"/>
              </a:ext>
            </a:extLst>
          </p:cNvPr>
          <p:cNvSpPr>
            <a:spLocks noGrp="1"/>
          </p:cNvSpPr>
          <p:nvPr>
            <p:ph type="title"/>
          </p:nvPr>
        </p:nvSpPr>
        <p:spPr>
          <a:xfrm>
            <a:off x="143219" y="-220337"/>
            <a:ext cx="10189115" cy="1709083"/>
          </a:xfrm>
        </p:spPr>
        <p:txBody>
          <a:bodyPr>
            <a:normAutofit/>
          </a:bodyPr>
          <a:lstStyle/>
          <a:p>
            <a:r>
              <a:rPr lang="en-GB" sz="2400">
                <a:latin typeface="Arial"/>
                <a:cs typeface="Arial"/>
              </a:rPr>
              <a:t>3) Census 2021 Findings: A young, working-age population </a:t>
            </a:r>
          </a:p>
        </p:txBody>
      </p:sp>
      <p:sp>
        <p:nvSpPr>
          <p:cNvPr id="3" name="Content Placeholder 2">
            <a:extLst>
              <a:ext uri="{FF2B5EF4-FFF2-40B4-BE49-F238E27FC236}">
                <a16:creationId xmlns:a16="http://schemas.microsoft.com/office/drawing/2014/main" id="{2722A509-93C9-C3D1-39B7-85228FCA2C37}"/>
              </a:ext>
            </a:extLst>
          </p:cNvPr>
          <p:cNvSpPr>
            <a:spLocks noGrp="1"/>
          </p:cNvSpPr>
          <p:nvPr>
            <p:ph idx="1"/>
          </p:nvPr>
        </p:nvSpPr>
        <p:spPr>
          <a:xfrm>
            <a:off x="363558" y="980501"/>
            <a:ext cx="7510442" cy="489742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00" cap="none" spc="0" normalizeH="0" baseline="0" noProof="0">
                <a:ln>
                  <a:noFill/>
                </a:ln>
                <a:solidFill>
                  <a:srgbClr val="003366"/>
                </a:solidFill>
                <a:effectLst/>
                <a:uLnTx/>
                <a:uFillTx/>
                <a:latin typeface="Arial" panose="020B0604020202020204"/>
                <a:ea typeface="Aptos" panose="020B0004020202020204" pitchFamily="34" charset="0"/>
                <a:cs typeface="Arial" panose="020B0604020202020204" pitchFamily="34" charset="0"/>
              </a:rPr>
              <a:t>Tower Hamlets has an extremely young and diverse population, with a median age of 30. </a:t>
            </a:r>
            <a:r>
              <a:rPr kumimoji="0" lang="en-GB" sz="2000" b="1" i="0" u="none" strike="noStrike" kern="100" cap="none" spc="0" normalizeH="0" baseline="0" noProof="0">
                <a:ln>
                  <a:noFill/>
                </a:ln>
                <a:solidFill>
                  <a:srgbClr val="003366"/>
                </a:solidFill>
                <a:effectLst/>
                <a:uLnTx/>
                <a:uFillTx/>
                <a:latin typeface="Arial" panose="020B0604020202020204"/>
                <a:ea typeface="Aptos" panose="020B0004020202020204" pitchFamily="34" charset="0"/>
                <a:cs typeface="Arial" panose="020B0604020202020204" pitchFamily="34" charset="0"/>
              </a:rPr>
              <a:t>This was the lowest median age in England and Wales.</a:t>
            </a:r>
            <a:r>
              <a:rPr kumimoji="0" lang="en-GB" sz="2000" b="0" i="0" u="none" strike="noStrike" kern="100" cap="none" spc="0" normalizeH="0" baseline="0" noProof="0">
                <a:ln>
                  <a:noFill/>
                </a:ln>
                <a:solidFill>
                  <a:srgbClr val="003366"/>
                </a:solidFill>
                <a:effectLst/>
                <a:uLnTx/>
                <a:uFillTx/>
                <a:latin typeface="Arial" panose="020B0604020202020204"/>
                <a:ea typeface="Aptos" panose="020B0004020202020204" pitchFamily="34" charset="0"/>
                <a:cs typeface="Arial" panose="020B0604020202020204" pitchFamily="34" charset="0"/>
              </a:rPr>
              <a:t> This may partly be accounted for by a large university student population residing in the borough.</a:t>
            </a:r>
            <a:endParaRPr lang="en-GB" sz="2000" kern="100">
              <a:latin typeface="Arial" panose="020B0604020202020204"/>
              <a:ea typeface="Aptos" panose="020B0004020202020204" pitchFamily="34" charset="0"/>
            </a:endParaRPr>
          </a:p>
          <a:p>
            <a:pPr>
              <a:defRPr/>
            </a:pPr>
            <a:r>
              <a:rPr lang="en-GB" sz="2000">
                <a:solidFill>
                  <a:schemeClr val="tx1"/>
                </a:solidFill>
              </a:rPr>
              <a:t>The borough had 17,300 people aged 65+. Tower Hamlets is the only local authority area in the country to have </a:t>
            </a:r>
            <a:r>
              <a:rPr lang="en-GB" sz="2000" b="1">
                <a:solidFill>
                  <a:schemeClr val="tx1"/>
                </a:solidFill>
              </a:rPr>
              <a:t>less than 6% of the population aged 65+ (5.6%)</a:t>
            </a:r>
          </a:p>
          <a:p>
            <a:pPr>
              <a:defRPr/>
            </a:pPr>
            <a:r>
              <a:rPr lang="en-GB" sz="2000">
                <a:solidFill>
                  <a:schemeClr val="tx1"/>
                </a:solidFill>
              </a:rPr>
              <a:t>The percentage of households including a couple with dependent children in Tower Hamlets increased from 14.8% to 16.4% between 2011 and 2021</a:t>
            </a:r>
          </a:p>
          <a:p>
            <a:pPr>
              <a:defRPr/>
            </a:pPr>
            <a:r>
              <a:rPr lang="en-GB" sz="2000">
                <a:solidFill>
                  <a:schemeClr val="tx1"/>
                </a:solidFill>
              </a:rPr>
              <a:t>The percentage of households including a couple without children increased from 14.7% in 2011 to 17.4% in 2021.</a:t>
            </a:r>
          </a:p>
          <a:p>
            <a:pPr>
              <a:defRPr/>
            </a:pPr>
            <a:endParaRPr lang="en-GB" sz="2000">
              <a:solidFill>
                <a:schemeClr val="tx1"/>
              </a:solidFill>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000" b="0" i="0" u="none" strike="noStrike" kern="100" cap="none" spc="0" normalizeH="0" baseline="0" noProof="0">
              <a:ln>
                <a:noFill/>
              </a:ln>
              <a:solidFill>
                <a:srgbClr val="003366"/>
              </a:solidFill>
              <a:effectLst/>
              <a:uLnTx/>
              <a:uFillTx/>
              <a:latin typeface="Arial" panose="020B0604020202020204"/>
              <a:ea typeface="Aptos" panose="020B0004020202020204" pitchFamily="34" charset="0"/>
              <a:cs typeface="Arial" panose="020B0604020202020204" pitchFamily="34" charset="0"/>
            </a:endParaRPr>
          </a:p>
          <a:p>
            <a:endParaRPr lang="en-GB"/>
          </a:p>
        </p:txBody>
      </p:sp>
      <p:pic>
        <p:nvPicPr>
          <p:cNvPr id="4" name="Picture 3">
            <a:extLst>
              <a:ext uri="{FF2B5EF4-FFF2-40B4-BE49-F238E27FC236}">
                <a16:creationId xmlns:a16="http://schemas.microsoft.com/office/drawing/2014/main" id="{E8AE5EB2-D50B-90BE-0118-A613129F25A4}"/>
              </a:ext>
            </a:extLst>
          </p:cNvPr>
          <p:cNvPicPr>
            <a:picLocks noChangeAspect="1"/>
          </p:cNvPicPr>
          <p:nvPr/>
        </p:nvPicPr>
        <p:blipFill>
          <a:blip r:embed="rId3"/>
          <a:stretch>
            <a:fillRect/>
          </a:stretch>
        </p:blipFill>
        <p:spPr>
          <a:xfrm>
            <a:off x="8634451" y="1707855"/>
            <a:ext cx="3395766" cy="4127350"/>
          </a:xfrm>
          <a:prstGeom prst="rect">
            <a:avLst/>
          </a:prstGeom>
        </p:spPr>
      </p:pic>
    </p:spTree>
    <p:extLst>
      <p:ext uri="{BB962C8B-B14F-4D97-AF65-F5344CB8AC3E}">
        <p14:creationId xmlns:p14="http://schemas.microsoft.com/office/powerpoint/2010/main" val="3623163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BF29C-F932-72E7-5DEC-2EB47DCDCDE1}"/>
              </a:ext>
            </a:extLst>
          </p:cNvPr>
          <p:cNvSpPr>
            <a:spLocks noGrp="1"/>
          </p:cNvSpPr>
          <p:nvPr>
            <p:ph type="title"/>
          </p:nvPr>
        </p:nvSpPr>
        <p:spPr>
          <a:xfrm>
            <a:off x="217715" y="327709"/>
            <a:ext cx="10391101" cy="998992"/>
          </a:xfrm>
        </p:spPr>
        <p:txBody>
          <a:bodyPr>
            <a:normAutofit/>
          </a:bodyPr>
          <a:lstStyle/>
          <a:p>
            <a:r>
              <a:rPr lang="en-GB" sz="2400">
                <a:latin typeface="Arial"/>
                <a:cs typeface="Arial"/>
              </a:rPr>
              <a:t>48) Tower Hamlets-People seen rough sleeping in 2024-25 quarter three, by new living on the street ang intermittent</a:t>
            </a:r>
          </a:p>
        </p:txBody>
      </p:sp>
      <p:pic>
        <p:nvPicPr>
          <p:cNvPr id="5" name="Content Placeholder 4">
            <a:extLst>
              <a:ext uri="{FF2B5EF4-FFF2-40B4-BE49-F238E27FC236}">
                <a16:creationId xmlns:a16="http://schemas.microsoft.com/office/drawing/2014/main" id="{7ABEA70D-16B3-251A-AB4B-84686793F408}"/>
              </a:ext>
            </a:extLst>
          </p:cNvPr>
          <p:cNvPicPr>
            <a:picLocks noGrp="1" noChangeAspect="1"/>
          </p:cNvPicPr>
          <p:nvPr>
            <p:ph idx="1"/>
          </p:nvPr>
        </p:nvPicPr>
        <p:blipFill>
          <a:blip r:embed="rId2"/>
          <a:stretch>
            <a:fillRect/>
          </a:stretch>
        </p:blipFill>
        <p:spPr>
          <a:xfrm>
            <a:off x="1115786" y="1763486"/>
            <a:ext cx="9960428" cy="3918857"/>
          </a:xfrm>
        </p:spPr>
      </p:pic>
    </p:spTree>
    <p:extLst>
      <p:ext uri="{BB962C8B-B14F-4D97-AF65-F5344CB8AC3E}">
        <p14:creationId xmlns:p14="http://schemas.microsoft.com/office/powerpoint/2010/main" val="1324333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7FB5-9B3A-CA82-FDE1-227FDF7350E7}"/>
              </a:ext>
            </a:extLst>
          </p:cNvPr>
          <p:cNvSpPr>
            <a:spLocks noGrp="1"/>
          </p:cNvSpPr>
          <p:nvPr>
            <p:ph type="title"/>
          </p:nvPr>
        </p:nvSpPr>
        <p:spPr>
          <a:xfrm>
            <a:off x="217715" y="327709"/>
            <a:ext cx="10391101" cy="998992"/>
          </a:xfrm>
        </p:spPr>
        <p:txBody>
          <a:bodyPr>
            <a:normAutofit/>
          </a:bodyPr>
          <a:lstStyle/>
          <a:p>
            <a:r>
              <a:rPr lang="en-GB" sz="2400">
                <a:latin typeface="Arial"/>
                <a:cs typeface="Arial"/>
              </a:rPr>
              <a:t>49) Tower Hamlets – achieving 'No second night out</a:t>
            </a:r>
            <a:r>
              <a:rPr lang="en-GB" sz="2800">
                <a:latin typeface="Arial"/>
                <a:cs typeface="Arial"/>
              </a:rPr>
              <a:t>'</a:t>
            </a:r>
          </a:p>
        </p:txBody>
      </p:sp>
      <p:pic>
        <p:nvPicPr>
          <p:cNvPr id="5" name="Content Placeholder 4">
            <a:extLst>
              <a:ext uri="{FF2B5EF4-FFF2-40B4-BE49-F238E27FC236}">
                <a16:creationId xmlns:a16="http://schemas.microsoft.com/office/drawing/2014/main" id="{F745A3F1-14C9-68FC-8B43-1C9526EA954B}"/>
              </a:ext>
            </a:extLst>
          </p:cNvPr>
          <p:cNvPicPr>
            <a:picLocks noGrp="1" noChangeAspect="1"/>
          </p:cNvPicPr>
          <p:nvPr>
            <p:ph idx="1"/>
          </p:nvPr>
        </p:nvPicPr>
        <p:blipFill>
          <a:blip r:embed="rId2"/>
          <a:stretch>
            <a:fillRect/>
          </a:stretch>
        </p:blipFill>
        <p:spPr>
          <a:xfrm>
            <a:off x="1095153" y="1648047"/>
            <a:ext cx="8484782" cy="4274288"/>
          </a:xfrm>
        </p:spPr>
      </p:pic>
    </p:spTree>
    <p:extLst>
      <p:ext uri="{BB962C8B-B14F-4D97-AF65-F5344CB8AC3E}">
        <p14:creationId xmlns:p14="http://schemas.microsoft.com/office/powerpoint/2010/main" val="3515095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5F898-B120-9329-89D1-07F4E1E2EE04}"/>
              </a:ext>
            </a:extLst>
          </p:cNvPr>
          <p:cNvSpPr>
            <a:spLocks noGrp="1"/>
          </p:cNvSpPr>
          <p:nvPr>
            <p:ph type="title"/>
          </p:nvPr>
        </p:nvSpPr>
        <p:spPr>
          <a:xfrm>
            <a:off x="152401" y="393023"/>
            <a:ext cx="10587044" cy="541792"/>
          </a:xfrm>
        </p:spPr>
        <p:txBody>
          <a:bodyPr>
            <a:normAutofit/>
          </a:bodyPr>
          <a:lstStyle/>
          <a:p>
            <a:r>
              <a:rPr lang="en-GB" sz="2400">
                <a:latin typeface="Arial"/>
                <a:cs typeface="Arial"/>
              </a:rPr>
              <a:t>50) Tower Hamlets: Intermittent Rough Sleepers</a:t>
            </a:r>
          </a:p>
        </p:txBody>
      </p:sp>
      <p:pic>
        <p:nvPicPr>
          <p:cNvPr id="5" name="Content Placeholder 4">
            <a:extLst>
              <a:ext uri="{FF2B5EF4-FFF2-40B4-BE49-F238E27FC236}">
                <a16:creationId xmlns:a16="http://schemas.microsoft.com/office/drawing/2014/main" id="{AACAE694-F741-86A5-1869-60B3BA0A0483}"/>
              </a:ext>
            </a:extLst>
          </p:cNvPr>
          <p:cNvPicPr>
            <a:picLocks noGrp="1" noChangeAspect="1"/>
          </p:cNvPicPr>
          <p:nvPr>
            <p:ph idx="1"/>
          </p:nvPr>
        </p:nvPicPr>
        <p:blipFill>
          <a:blip r:embed="rId2"/>
          <a:stretch>
            <a:fillRect/>
          </a:stretch>
        </p:blipFill>
        <p:spPr>
          <a:xfrm>
            <a:off x="838200" y="1328058"/>
            <a:ext cx="10591800" cy="4441370"/>
          </a:xfrm>
        </p:spPr>
      </p:pic>
    </p:spTree>
    <p:extLst>
      <p:ext uri="{BB962C8B-B14F-4D97-AF65-F5344CB8AC3E}">
        <p14:creationId xmlns:p14="http://schemas.microsoft.com/office/powerpoint/2010/main" val="376573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0FC7-9282-A66B-B67F-F855B0309D42}"/>
              </a:ext>
            </a:extLst>
          </p:cNvPr>
          <p:cNvSpPr>
            <a:spLocks noGrp="1"/>
          </p:cNvSpPr>
          <p:nvPr>
            <p:ph type="title"/>
          </p:nvPr>
        </p:nvSpPr>
        <p:spPr>
          <a:xfrm>
            <a:off x="381000" y="512766"/>
            <a:ext cx="10227816" cy="813935"/>
          </a:xfrm>
        </p:spPr>
        <p:txBody>
          <a:bodyPr>
            <a:noAutofit/>
          </a:bodyPr>
          <a:lstStyle/>
          <a:p>
            <a:r>
              <a:rPr lang="en-GB" sz="2400">
                <a:latin typeface="Arial"/>
                <a:cs typeface="Arial"/>
              </a:rPr>
              <a:t>51) Tower Hamlets  Rough Sleeper data by Gender (Q3:2024-2025)</a:t>
            </a:r>
          </a:p>
        </p:txBody>
      </p:sp>
      <p:pic>
        <p:nvPicPr>
          <p:cNvPr id="5" name="Content Placeholder 4">
            <a:extLst>
              <a:ext uri="{FF2B5EF4-FFF2-40B4-BE49-F238E27FC236}">
                <a16:creationId xmlns:a16="http://schemas.microsoft.com/office/drawing/2014/main" id="{6BE7CB0C-E5A7-B932-36D8-D05A13339BE2}"/>
              </a:ext>
            </a:extLst>
          </p:cNvPr>
          <p:cNvPicPr>
            <a:picLocks noGrp="1" noChangeAspect="1"/>
          </p:cNvPicPr>
          <p:nvPr>
            <p:ph idx="1"/>
          </p:nvPr>
        </p:nvPicPr>
        <p:blipFill>
          <a:blip r:embed="rId2"/>
          <a:stretch>
            <a:fillRect/>
          </a:stretch>
        </p:blipFill>
        <p:spPr>
          <a:xfrm>
            <a:off x="929589" y="1296160"/>
            <a:ext cx="10637115" cy="5064238"/>
          </a:xfrm>
        </p:spPr>
      </p:pic>
    </p:spTree>
    <p:extLst>
      <p:ext uri="{BB962C8B-B14F-4D97-AF65-F5344CB8AC3E}">
        <p14:creationId xmlns:p14="http://schemas.microsoft.com/office/powerpoint/2010/main" val="2231691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C2E4-1ADD-27BE-5AAE-C36CC62F399B}"/>
              </a:ext>
            </a:extLst>
          </p:cNvPr>
          <p:cNvSpPr>
            <a:spLocks noGrp="1"/>
          </p:cNvSpPr>
          <p:nvPr>
            <p:ph type="title"/>
          </p:nvPr>
        </p:nvSpPr>
        <p:spPr>
          <a:xfrm>
            <a:off x="318976" y="85060"/>
            <a:ext cx="10289839" cy="1241641"/>
          </a:xfrm>
        </p:spPr>
        <p:txBody>
          <a:bodyPr>
            <a:normAutofit/>
          </a:bodyPr>
          <a:lstStyle/>
          <a:p>
            <a:r>
              <a:rPr lang="en-GB" sz="2400">
                <a:latin typeface="Arial"/>
                <a:cs typeface="Arial"/>
              </a:rPr>
              <a:t>52) Tower Hamlets - </a:t>
            </a:r>
            <a:br>
              <a:rPr lang="en-GB" sz="2400"/>
            </a:br>
            <a:r>
              <a:rPr lang="en-GB" sz="2400">
                <a:latin typeface="Arial"/>
                <a:cs typeface="Arial"/>
              </a:rPr>
              <a:t>Rough Sleeping by age (Q3:2024-2025)</a:t>
            </a:r>
            <a:endParaRPr lang="en-US" sz="2400"/>
          </a:p>
        </p:txBody>
      </p:sp>
      <p:pic>
        <p:nvPicPr>
          <p:cNvPr id="5" name="Content Placeholder 4">
            <a:extLst>
              <a:ext uri="{FF2B5EF4-FFF2-40B4-BE49-F238E27FC236}">
                <a16:creationId xmlns:a16="http://schemas.microsoft.com/office/drawing/2014/main" id="{F7F9145A-070E-7038-12A2-67B9512C1BC1}"/>
              </a:ext>
            </a:extLst>
          </p:cNvPr>
          <p:cNvPicPr>
            <a:picLocks noGrp="1" noChangeAspect="1"/>
          </p:cNvPicPr>
          <p:nvPr>
            <p:ph idx="1"/>
          </p:nvPr>
        </p:nvPicPr>
        <p:blipFill>
          <a:blip r:embed="rId2"/>
          <a:stretch>
            <a:fillRect/>
          </a:stretch>
        </p:blipFill>
        <p:spPr>
          <a:xfrm>
            <a:off x="1125984" y="1752601"/>
            <a:ext cx="9013371" cy="3673588"/>
          </a:xfrm>
        </p:spPr>
      </p:pic>
    </p:spTree>
    <p:extLst>
      <p:ext uri="{BB962C8B-B14F-4D97-AF65-F5344CB8AC3E}">
        <p14:creationId xmlns:p14="http://schemas.microsoft.com/office/powerpoint/2010/main" val="1550687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1D7D-2F59-313F-60AE-7A991324B155}"/>
              </a:ext>
            </a:extLst>
          </p:cNvPr>
          <p:cNvSpPr>
            <a:spLocks noGrp="1"/>
          </p:cNvSpPr>
          <p:nvPr>
            <p:ph type="title"/>
          </p:nvPr>
        </p:nvSpPr>
        <p:spPr>
          <a:xfrm>
            <a:off x="250372" y="1138"/>
            <a:ext cx="10358444" cy="1325563"/>
          </a:xfrm>
        </p:spPr>
        <p:txBody>
          <a:bodyPr>
            <a:normAutofit/>
          </a:bodyPr>
          <a:lstStyle/>
          <a:p>
            <a:r>
              <a:rPr lang="en-GB" sz="2400">
                <a:latin typeface="Arial"/>
                <a:cs typeface="Arial"/>
              </a:rPr>
              <a:t>53) Tower Hamlets-</a:t>
            </a:r>
            <a:br>
              <a:rPr lang="en-GB" sz="2400"/>
            </a:br>
            <a:r>
              <a:rPr lang="en-GB" sz="2400">
                <a:latin typeface="Arial"/>
                <a:cs typeface="Arial"/>
              </a:rPr>
              <a:t>Rough Sleeping by Ethnicity (Q3: 2024-2025</a:t>
            </a:r>
            <a:r>
              <a:rPr lang="en-GB" sz="2800">
                <a:latin typeface="Arial"/>
                <a:cs typeface="Arial"/>
              </a:rPr>
              <a:t>)</a:t>
            </a:r>
          </a:p>
        </p:txBody>
      </p:sp>
      <p:pic>
        <p:nvPicPr>
          <p:cNvPr id="5" name="Content Placeholder 4">
            <a:extLst>
              <a:ext uri="{FF2B5EF4-FFF2-40B4-BE49-F238E27FC236}">
                <a16:creationId xmlns:a16="http://schemas.microsoft.com/office/drawing/2014/main" id="{7FB33508-6678-B299-53E2-C9AB4F6932F4}"/>
              </a:ext>
            </a:extLst>
          </p:cNvPr>
          <p:cNvPicPr>
            <a:picLocks noGrp="1" noChangeAspect="1"/>
          </p:cNvPicPr>
          <p:nvPr>
            <p:ph idx="1"/>
          </p:nvPr>
        </p:nvPicPr>
        <p:blipFill>
          <a:blip r:embed="rId2"/>
          <a:stretch>
            <a:fillRect/>
          </a:stretch>
        </p:blipFill>
        <p:spPr>
          <a:xfrm>
            <a:off x="990601" y="1502229"/>
            <a:ext cx="10689770" cy="4698886"/>
          </a:xfrm>
        </p:spPr>
      </p:pic>
    </p:spTree>
    <p:extLst>
      <p:ext uri="{BB962C8B-B14F-4D97-AF65-F5344CB8AC3E}">
        <p14:creationId xmlns:p14="http://schemas.microsoft.com/office/powerpoint/2010/main" val="3250589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3F0D-32AE-410A-5530-127D531D4824}"/>
              </a:ext>
            </a:extLst>
          </p:cNvPr>
          <p:cNvSpPr>
            <a:spLocks noGrp="1"/>
          </p:cNvSpPr>
          <p:nvPr>
            <p:ph type="title"/>
          </p:nvPr>
        </p:nvSpPr>
        <p:spPr>
          <a:xfrm>
            <a:off x="216956" y="224422"/>
            <a:ext cx="10423758" cy="1325563"/>
          </a:xfrm>
        </p:spPr>
        <p:txBody>
          <a:bodyPr>
            <a:normAutofit/>
          </a:bodyPr>
          <a:lstStyle/>
          <a:p>
            <a:r>
              <a:rPr lang="en-GB" sz="2400">
                <a:latin typeface="Arial"/>
                <a:cs typeface="Arial"/>
              </a:rPr>
              <a:t>54) Tower Hamlets Rough sleeping by supported need (Q3: 2024-2024)</a:t>
            </a:r>
          </a:p>
        </p:txBody>
      </p:sp>
      <p:pic>
        <p:nvPicPr>
          <p:cNvPr id="5" name="Content Placeholder 4">
            <a:extLst>
              <a:ext uri="{FF2B5EF4-FFF2-40B4-BE49-F238E27FC236}">
                <a16:creationId xmlns:a16="http://schemas.microsoft.com/office/drawing/2014/main" id="{669B26C3-F9A1-CDF3-BD6E-38A325837B9A}"/>
              </a:ext>
            </a:extLst>
          </p:cNvPr>
          <p:cNvPicPr>
            <a:picLocks noGrp="1" noChangeAspect="1"/>
          </p:cNvPicPr>
          <p:nvPr>
            <p:ph idx="1"/>
          </p:nvPr>
        </p:nvPicPr>
        <p:blipFill>
          <a:blip r:embed="rId2"/>
          <a:stretch>
            <a:fillRect/>
          </a:stretch>
        </p:blipFill>
        <p:spPr>
          <a:xfrm>
            <a:off x="999460" y="1940719"/>
            <a:ext cx="10419399" cy="4130472"/>
          </a:xfrm>
        </p:spPr>
      </p:pic>
    </p:spTree>
    <p:extLst>
      <p:ext uri="{BB962C8B-B14F-4D97-AF65-F5344CB8AC3E}">
        <p14:creationId xmlns:p14="http://schemas.microsoft.com/office/powerpoint/2010/main" val="4073495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308A-3446-5AFA-8B52-9D526837F78F}"/>
              </a:ext>
            </a:extLst>
          </p:cNvPr>
          <p:cNvSpPr>
            <a:spLocks noGrp="1"/>
          </p:cNvSpPr>
          <p:nvPr>
            <p:ph type="title"/>
          </p:nvPr>
        </p:nvSpPr>
        <p:spPr>
          <a:xfrm>
            <a:off x="32658" y="1138"/>
            <a:ext cx="10576158" cy="1325563"/>
          </a:xfrm>
        </p:spPr>
        <p:txBody>
          <a:bodyPr>
            <a:noAutofit/>
          </a:bodyPr>
          <a:lstStyle/>
          <a:p>
            <a:br>
              <a:rPr lang="en-GB" sz="2400"/>
            </a:br>
            <a:r>
              <a:rPr lang="en-GB" sz="2400">
                <a:latin typeface="Arial"/>
                <a:cs typeface="Arial"/>
              </a:rPr>
              <a:t>55) Tower Hamlets Rough sleeping – Institutional and armed forces history (Q3 2024/25)</a:t>
            </a:r>
            <a:br>
              <a:rPr lang="en-GB" sz="2800"/>
            </a:br>
            <a:endParaRPr lang="en-GB" sz="2800"/>
          </a:p>
        </p:txBody>
      </p:sp>
      <p:pic>
        <p:nvPicPr>
          <p:cNvPr id="5" name="Content Placeholder 4">
            <a:extLst>
              <a:ext uri="{FF2B5EF4-FFF2-40B4-BE49-F238E27FC236}">
                <a16:creationId xmlns:a16="http://schemas.microsoft.com/office/drawing/2014/main" id="{0F1FF784-43D6-6E3A-E3B5-B3FFA4767075}"/>
              </a:ext>
            </a:extLst>
          </p:cNvPr>
          <p:cNvPicPr>
            <a:picLocks noGrp="1" noChangeAspect="1"/>
          </p:cNvPicPr>
          <p:nvPr>
            <p:ph idx="1"/>
          </p:nvPr>
        </p:nvPicPr>
        <p:blipFill>
          <a:blip r:embed="rId2"/>
          <a:stretch>
            <a:fillRect/>
          </a:stretch>
        </p:blipFill>
        <p:spPr>
          <a:xfrm>
            <a:off x="1105786" y="1690577"/>
            <a:ext cx="9622465" cy="4199860"/>
          </a:xfrm>
        </p:spPr>
      </p:pic>
    </p:spTree>
    <p:extLst>
      <p:ext uri="{BB962C8B-B14F-4D97-AF65-F5344CB8AC3E}">
        <p14:creationId xmlns:p14="http://schemas.microsoft.com/office/powerpoint/2010/main" val="3079101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81E4-3D28-C6B3-49C0-AEC064F4146A}"/>
              </a:ext>
            </a:extLst>
          </p:cNvPr>
          <p:cNvSpPr>
            <a:spLocks noGrp="1"/>
          </p:cNvSpPr>
          <p:nvPr>
            <p:ph type="title"/>
          </p:nvPr>
        </p:nvSpPr>
        <p:spPr>
          <a:xfrm>
            <a:off x="391886" y="1138"/>
            <a:ext cx="10216930" cy="1282021"/>
          </a:xfrm>
        </p:spPr>
        <p:txBody>
          <a:bodyPr>
            <a:normAutofit/>
          </a:bodyPr>
          <a:lstStyle/>
          <a:p>
            <a:r>
              <a:rPr lang="en-GB" sz="2400">
                <a:latin typeface="Arial"/>
                <a:cs typeface="Arial"/>
              </a:rPr>
              <a:t>56) There was a 19.74% increase in the number of rough sleepers on a single night between 2023 and 2024</a:t>
            </a:r>
          </a:p>
        </p:txBody>
      </p:sp>
      <p:pic>
        <p:nvPicPr>
          <p:cNvPr id="5" name="Content Placeholder 4">
            <a:extLst>
              <a:ext uri="{FF2B5EF4-FFF2-40B4-BE49-F238E27FC236}">
                <a16:creationId xmlns:a16="http://schemas.microsoft.com/office/drawing/2014/main" id="{E6D6C526-52A0-0B74-2314-5DE76A9DF3E4}"/>
              </a:ext>
            </a:extLst>
          </p:cNvPr>
          <p:cNvPicPr>
            <a:picLocks noGrp="1" noChangeAspect="1"/>
          </p:cNvPicPr>
          <p:nvPr>
            <p:ph idx="1"/>
          </p:nvPr>
        </p:nvPicPr>
        <p:blipFill>
          <a:blip r:embed="rId2"/>
          <a:stretch>
            <a:fillRect/>
          </a:stretch>
        </p:blipFill>
        <p:spPr>
          <a:xfrm>
            <a:off x="533399" y="1285892"/>
            <a:ext cx="10842172" cy="4733908"/>
          </a:xfrm>
        </p:spPr>
      </p:pic>
    </p:spTree>
    <p:extLst>
      <p:ext uri="{BB962C8B-B14F-4D97-AF65-F5344CB8AC3E}">
        <p14:creationId xmlns:p14="http://schemas.microsoft.com/office/powerpoint/2010/main" val="9482602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38180-E53F-9971-0A56-AC0BE54FB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706EC-414C-018A-7ED0-81E778490522}"/>
              </a:ext>
            </a:extLst>
          </p:cNvPr>
          <p:cNvSpPr>
            <a:spLocks noGrp="1"/>
          </p:cNvSpPr>
          <p:nvPr>
            <p:ph type="ctrTitle"/>
          </p:nvPr>
        </p:nvSpPr>
        <p:spPr>
          <a:xfrm>
            <a:off x="722455" y="3074555"/>
            <a:ext cx="7186126" cy="708889"/>
          </a:xfrm>
        </p:spPr>
        <p:txBody>
          <a:bodyPr>
            <a:normAutofit/>
          </a:bodyPr>
          <a:lstStyle/>
          <a:p>
            <a:r>
              <a:rPr lang="en-GB"/>
              <a:t>Single Housing Pathway</a:t>
            </a:r>
          </a:p>
        </p:txBody>
      </p:sp>
    </p:spTree>
    <p:extLst>
      <p:ext uri="{BB962C8B-B14F-4D97-AF65-F5344CB8AC3E}">
        <p14:creationId xmlns:p14="http://schemas.microsoft.com/office/powerpoint/2010/main" val="41060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C5C101-BAAE-0120-73B4-ADDD6FDC62DB}"/>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36C85-611B-751D-9FC5-B828FE8004EB}"/>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a:solidFill>
                  <a:schemeClr val="tx1"/>
                </a:solidFill>
                <a:latin typeface="+mj-lt"/>
                <a:cs typeface="+mj-cs"/>
              </a:rPr>
              <a:t>4) ONS Subnational Age Projections for Tower Hamlets by 2032</a:t>
            </a:r>
          </a:p>
        </p:txBody>
      </p:sp>
      <p:sp>
        <p:nvSpPr>
          <p:cNvPr id="3" name="Content Placeholder 2">
            <a:extLst>
              <a:ext uri="{FF2B5EF4-FFF2-40B4-BE49-F238E27FC236}">
                <a16:creationId xmlns:a16="http://schemas.microsoft.com/office/drawing/2014/main" id="{834F03D2-E3A3-8EA8-F239-14E5FAC9D85C}"/>
              </a:ext>
            </a:extLst>
          </p:cNvPr>
          <p:cNvSpPr>
            <a:spLocks noGrp="1"/>
          </p:cNvSpPr>
          <p:nvPr>
            <p:ph idx="1"/>
          </p:nvPr>
        </p:nvSpPr>
        <p:spPr>
          <a:xfrm>
            <a:off x="838200" y="1825625"/>
            <a:ext cx="4152774" cy="4303464"/>
          </a:xfrm>
        </p:spPr>
        <p:txBody>
          <a:bodyPr vert="horz" lIns="91440" tIns="45720" rIns="91440" bIns="45720" rtlCol="0" anchor="t">
            <a:normAutofit/>
          </a:bodyPr>
          <a:lstStyle/>
          <a:p>
            <a:pPr>
              <a:defRPr/>
            </a:pPr>
            <a:r>
              <a:rPr lang="en-US" sz="1900">
                <a:solidFill>
                  <a:schemeClr val="tx1"/>
                </a:solidFill>
                <a:latin typeface="+mn-lt"/>
                <a:cs typeface="+mn-cs"/>
              </a:rPr>
              <a:t>The median age in Tower Hamlets is projected to rise from 30 years in 2022 to 31 years in 2032.</a:t>
            </a:r>
          </a:p>
          <a:p>
            <a:pPr>
              <a:defRPr/>
            </a:pPr>
            <a:r>
              <a:rPr lang="en-US" sz="1900">
                <a:solidFill>
                  <a:schemeClr val="tx1"/>
                </a:solidFill>
                <a:latin typeface="+mn-lt"/>
                <a:cs typeface="+mn-cs"/>
              </a:rPr>
              <a:t>In England, the median age is projected to be 41 years in 2032.</a:t>
            </a:r>
            <a:endParaRPr lang="en-US" sz="1900">
              <a:solidFill>
                <a:schemeClr val="tx1"/>
              </a:solidFill>
              <a:latin typeface="+mn-lt"/>
              <a:cs typeface="Arial"/>
            </a:endParaRPr>
          </a:p>
          <a:p>
            <a:pPr>
              <a:defRPr/>
            </a:pPr>
            <a:r>
              <a:rPr lang="en-US" sz="1900">
                <a:solidFill>
                  <a:schemeClr val="tx1"/>
                </a:solidFill>
                <a:latin typeface="+mn-lt"/>
                <a:cs typeface="+mn-cs"/>
              </a:rPr>
              <a:t>In 2032, 6% of the population in Tower Hamlets are projected to be aged 65 years or over, around the same as in 2022.</a:t>
            </a:r>
            <a:endParaRPr lang="en-US" sz="1900">
              <a:solidFill>
                <a:schemeClr val="tx1"/>
              </a:solidFill>
              <a:latin typeface="+mn-lt"/>
              <a:cs typeface="Arial"/>
            </a:endParaRPr>
          </a:p>
          <a:p>
            <a:pPr>
              <a:defRPr/>
            </a:pPr>
            <a:r>
              <a:rPr lang="en-US" sz="1900">
                <a:solidFill>
                  <a:schemeClr val="tx1"/>
                </a:solidFill>
                <a:latin typeface="+mn-lt"/>
                <a:cs typeface="+mn-cs"/>
              </a:rPr>
              <a:t>The 10 to 19 age group are set to see the largest change in Tower Hamlets between 2022 and 2032</a:t>
            </a:r>
            <a:endParaRPr lang="en-US" sz="1900">
              <a:solidFill>
                <a:schemeClr val="tx1"/>
              </a:solidFill>
              <a:latin typeface="+mn-lt"/>
              <a:cs typeface="Arial"/>
            </a:endParaRPr>
          </a:p>
          <a:p>
            <a:pPr marL="0" indent="0">
              <a:buNone/>
              <a:defRPr/>
            </a:pPr>
            <a:br>
              <a:rPr lang="en-US" sz="1900">
                <a:latin typeface="+mn-lt"/>
                <a:cs typeface="+mn-cs"/>
              </a:rPr>
            </a:br>
            <a:endParaRPr lang="en-US" sz="1900">
              <a:solidFill>
                <a:schemeClr val="tx1"/>
              </a:solidFill>
              <a:latin typeface="+mn-lt"/>
              <a:cs typeface="Arial" panose="020B0604020202020204"/>
            </a:endParaRPr>
          </a:p>
          <a:p>
            <a:pPr>
              <a:defRPr/>
            </a:pPr>
            <a:endParaRPr lang="en-US" sz="1900">
              <a:solidFill>
                <a:schemeClr val="tx1"/>
              </a:solidFill>
              <a:latin typeface="+mn-lt"/>
              <a:cs typeface="+mn-cs"/>
            </a:endParaRPr>
          </a:p>
          <a:p>
            <a:pPr marL="0" marR="0" lvl="0" fontAlgn="auto">
              <a:spcBef>
                <a:spcPts val="1000"/>
              </a:spcBef>
              <a:spcAft>
                <a:spcPts val="0"/>
              </a:spcAft>
              <a:buClrTx/>
              <a:buSzTx/>
              <a:tabLst/>
              <a:defRPr/>
            </a:pPr>
            <a:endParaRPr kumimoji="0" lang="en-US" sz="1900" b="0" i="0" u="none" strike="noStrike" cap="none" spc="0" normalizeH="0" baseline="0" noProof="0">
              <a:ln>
                <a:noFill/>
              </a:ln>
              <a:solidFill>
                <a:schemeClr val="tx1"/>
              </a:solidFill>
              <a:effectLst/>
              <a:uLnTx/>
              <a:uFillTx/>
              <a:latin typeface="+mn-lt"/>
              <a:cs typeface="+mn-cs"/>
            </a:endParaRPr>
          </a:p>
          <a:p>
            <a:endParaRPr lang="en-US" sz="1900">
              <a:solidFill>
                <a:schemeClr val="tx1"/>
              </a:solidFill>
              <a:latin typeface="+mn-lt"/>
              <a:cs typeface="+mn-cs"/>
            </a:endParaRPr>
          </a:p>
        </p:txBody>
      </p:sp>
      <p:pic>
        <p:nvPicPr>
          <p:cNvPr id="5" name="Picture 4" descr="A graph with numbers and arrows&#10;&#10;AI-generated content may be incorrect.">
            <a:extLst>
              <a:ext uri="{FF2B5EF4-FFF2-40B4-BE49-F238E27FC236}">
                <a16:creationId xmlns:a16="http://schemas.microsoft.com/office/drawing/2014/main" id="{288DCBCF-12A0-C28F-6808-CE2DC95042E2}"/>
              </a:ext>
            </a:extLst>
          </p:cNvPr>
          <p:cNvPicPr>
            <a:picLocks noChangeAspect="1"/>
          </p:cNvPicPr>
          <p:nvPr/>
        </p:nvPicPr>
        <p:blipFill>
          <a:blip r:embed="rId3"/>
          <a:srcRect r="2" b="4573"/>
          <a:stretch>
            <a:fillRect/>
          </a:stretch>
        </p:blipFill>
        <p:spPr>
          <a:xfrm>
            <a:off x="5183500" y="1904282"/>
            <a:ext cx="6170299" cy="4224808"/>
          </a:xfrm>
          <a:prstGeom prst="rect">
            <a:avLst/>
          </a:prstGeom>
        </p:spPr>
      </p:pic>
    </p:spTree>
    <p:extLst>
      <p:ext uri="{BB962C8B-B14F-4D97-AF65-F5344CB8AC3E}">
        <p14:creationId xmlns:p14="http://schemas.microsoft.com/office/powerpoint/2010/main" val="19669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1851-F99F-1CC1-DB73-8129B4FD676B}"/>
              </a:ext>
            </a:extLst>
          </p:cNvPr>
          <p:cNvSpPr>
            <a:spLocks noGrp="1"/>
          </p:cNvSpPr>
          <p:nvPr>
            <p:ph type="title"/>
          </p:nvPr>
        </p:nvSpPr>
        <p:spPr>
          <a:xfrm>
            <a:off x="315686" y="1138"/>
            <a:ext cx="10293130" cy="1325563"/>
          </a:xfrm>
        </p:spPr>
        <p:txBody>
          <a:bodyPr>
            <a:normAutofit/>
          </a:bodyPr>
          <a:lstStyle/>
          <a:p>
            <a:r>
              <a:rPr lang="en-GB" sz="2400">
                <a:latin typeface="Arial"/>
                <a:cs typeface="Arial"/>
              </a:rPr>
              <a:t>58) Single Housing Pathway (Q4 2024/2025)</a:t>
            </a:r>
          </a:p>
        </p:txBody>
      </p:sp>
      <p:pic>
        <p:nvPicPr>
          <p:cNvPr id="5" name="Picture 4">
            <a:extLst>
              <a:ext uri="{FF2B5EF4-FFF2-40B4-BE49-F238E27FC236}">
                <a16:creationId xmlns:a16="http://schemas.microsoft.com/office/drawing/2014/main" id="{E34325E0-6CD1-C169-641C-7AC9C6F3F10C}"/>
              </a:ext>
            </a:extLst>
          </p:cNvPr>
          <p:cNvPicPr>
            <a:picLocks noChangeAspect="1"/>
          </p:cNvPicPr>
          <p:nvPr/>
        </p:nvPicPr>
        <p:blipFill>
          <a:blip r:embed="rId2"/>
          <a:srcRect t="-7823" r="-23203" b="-5634"/>
          <a:stretch/>
        </p:blipFill>
        <p:spPr>
          <a:xfrm>
            <a:off x="1278420" y="935664"/>
            <a:ext cx="11501914" cy="5146159"/>
          </a:xfrm>
          <a:prstGeom prst="rect">
            <a:avLst/>
          </a:prstGeom>
        </p:spPr>
      </p:pic>
      <p:sp>
        <p:nvSpPr>
          <p:cNvPr id="3" name="TextBox 2">
            <a:extLst>
              <a:ext uri="{FF2B5EF4-FFF2-40B4-BE49-F238E27FC236}">
                <a16:creationId xmlns:a16="http://schemas.microsoft.com/office/drawing/2014/main" id="{8E8EAF5F-924D-1514-9EC7-7114D7D43A96}"/>
              </a:ext>
            </a:extLst>
          </p:cNvPr>
          <p:cNvSpPr txBox="1"/>
          <p:nvPr/>
        </p:nvSpPr>
        <p:spPr>
          <a:xfrm>
            <a:off x="4348716" y="5922336"/>
            <a:ext cx="3551275" cy="923330"/>
          </a:xfrm>
          <a:prstGeom prst="rect">
            <a:avLst/>
          </a:prstGeom>
          <a:noFill/>
        </p:spPr>
        <p:txBody>
          <a:bodyPr wrap="square" rtlCol="0">
            <a:spAutoFit/>
          </a:bodyPr>
          <a:lstStyle/>
          <a:p>
            <a:pPr algn="ctr"/>
            <a:r>
              <a:rPr lang="en-GB" b="1" i="1"/>
              <a:t>Source: Tower Hamlets Integrated Commissioning Service</a:t>
            </a:r>
          </a:p>
        </p:txBody>
      </p:sp>
    </p:spTree>
    <p:extLst>
      <p:ext uri="{BB962C8B-B14F-4D97-AF65-F5344CB8AC3E}">
        <p14:creationId xmlns:p14="http://schemas.microsoft.com/office/powerpoint/2010/main" val="2854846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6EB65-21C1-2E10-171F-5F2CEB6C4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C3C08-14DA-1700-4CFB-31A11BEDDD61}"/>
              </a:ext>
            </a:extLst>
          </p:cNvPr>
          <p:cNvSpPr>
            <a:spLocks noGrp="1"/>
          </p:cNvSpPr>
          <p:nvPr>
            <p:ph type="ctrTitle"/>
          </p:nvPr>
        </p:nvSpPr>
        <p:spPr>
          <a:xfrm>
            <a:off x="661012" y="1046603"/>
            <a:ext cx="7799942" cy="2005070"/>
          </a:xfrm>
        </p:spPr>
        <p:txBody>
          <a:bodyPr>
            <a:normAutofit/>
          </a:bodyPr>
          <a:lstStyle/>
          <a:p>
            <a:r>
              <a:rPr lang="en-GB">
                <a:latin typeface="Arial"/>
                <a:cs typeface="Arial"/>
              </a:rPr>
              <a:t>Building Safety- Compliance</a:t>
            </a:r>
          </a:p>
        </p:txBody>
      </p:sp>
    </p:spTree>
    <p:extLst>
      <p:ext uri="{BB962C8B-B14F-4D97-AF65-F5344CB8AC3E}">
        <p14:creationId xmlns:p14="http://schemas.microsoft.com/office/powerpoint/2010/main" val="3550452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FC39-BEC9-BE26-131A-325D40296325}"/>
              </a:ext>
            </a:extLst>
          </p:cNvPr>
          <p:cNvSpPr>
            <a:spLocks noGrp="1"/>
          </p:cNvSpPr>
          <p:nvPr>
            <p:ph type="title"/>
          </p:nvPr>
        </p:nvSpPr>
        <p:spPr>
          <a:xfrm>
            <a:off x="119743" y="1138"/>
            <a:ext cx="10489073" cy="1325563"/>
          </a:xfrm>
        </p:spPr>
        <p:txBody>
          <a:bodyPr>
            <a:normAutofit/>
          </a:bodyPr>
          <a:lstStyle/>
          <a:p>
            <a:r>
              <a:rPr lang="en-US" sz="2400">
                <a:solidFill>
                  <a:srgbClr val="003265"/>
                </a:solidFill>
                <a:latin typeface="Arial"/>
                <a:cs typeface="Arial"/>
              </a:rPr>
              <a:t>60</a:t>
            </a:r>
            <a:r>
              <a:rPr lang="en-US" sz="2400" i="0" u="none" strike="noStrike" baseline="0">
                <a:solidFill>
                  <a:srgbClr val="003265"/>
                </a:solidFill>
                <a:latin typeface="Arial"/>
                <a:cs typeface="Arial"/>
              </a:rPr>
              <a:t>) The chart shows our forecast overdue remedial actions </a:t>
            </a:r>
            <a:r>
              <a:rPr lang="en-US" sz="2400">
                <a:solidFill>
                  <a:srgbClr val="003265"/>
                </a:solidFill>
                <a:latin typeface="Arial"/>
                <a:cs typeface="Arial"/>
              </a:rPr>
              <a:t>up to</a:t>
            </a:r>
            <a:r>
              <a:rPr lang="en-US" sz="2400" i="0" u="none" strike="noStrike" baseline="0">
                <a:solidFill>
                  <a:srgbClr val="003265"/>
                </a:solidFill>
                <a:latin typeface="Arial"/>
                <a:cs typeface="Arial"/>
              </a:rPr>
              <a:t> March 2025</a:t>
            </a:r>
            <a:endParaRPr lang="en-GB" sz="2400">
              <a:latin typeface="Arial"/>
              <a:cs typeface="Arial"/>
            </a:endParaRPr>
          </a:p>
        </p:txBody>
      </p:sp>
      <p:pic>
        <p:nvPicPr>
          <p:cNvPr id="7" name="Content Placeholder 6">
            <a:extLst>
              <a:ext uri="{FF2B5EF4-FFF2-40B4-BE49-F238E27FC236}">
                <a16:creationId xmlns:a16="http://schemas.microsoft.com/office/drawing/2014/main" id="{A0A0BE5C-93FA-906F-9489-D454C4E7BC2F}"/>
              </a:ext>
            </a:extLst>
          </p:cNvPr>
          <p:cNvPicPr>
            <a:picLocks noGrp="1" noChangeAspect="1"/>
          </p:cNvPicPr>
          <p:nvPr>
            <p:ph idx="1"/>
          </p:nvPr>
        </p:nvPicPr>
        <p:blipFill>
          <a:blip r:embed="rId3"/>
          <a:stretch>
            <a:fillRect/>
          </a:stretch>
        </p:blipFill>
        <p:spPr>
          <a:xfrm>
            <a:off x="519799" y="1648047"/>
            <a:ext cx="10453001" cy="4136009"/>
          </a:xfrm>
        </p:spPr>
      </p:pic>
      <p:sp>
        <p:nvSpPr>
          <p:cNvPr id="8" name="TextBox 7">
            <a:extLst>
              <a:ext uri="{FF2B5EF4-FFF2-40B4-BE49-F238E27FC236}">
                <a16:creationId xmlns:a16="http://schemas.microsoft.com/office/drawing/2014/main" id="{A5D95127-4B02-A06D-0306-138A369E217B}"/>
              </a:ext>
            </a:extLst>
          </p:cNvPr>
          <p:cNvSpPr txBox="1"/>
          <p:nvPr/>
        </p:nvSpPr>
        <p:spPr>
          <a:xfrm>
            <a:off x="1031358" y="5890437"/>
            <a:ext cx="10217889" cy="307777"/>
          </a:xfrm>
          <a:prstGeom prst="rect">
            <a:avLst/>
          </a:prstGeom>
          <a:noFill/>
        </p:spPr>
        <p:txBody>
          <a:bodyPr wrap="square" rtlCol="0">
            <a:spAutoFit/>
          </a:bodyPr>
          <a:lstStyle/>
          <a:p>
            <a:r>
              <a:rPr lang="en-GB" sz="1400"/>
              <a:t> Source : Housing Management Compliance Dashboard January 2025</a:t>
            </a:r>
          </a:p>
        </p:txBody>
      </p:sp>
    </p:spTree>
    <p:extLst>
      <p:ext uri="{BB962C8B-B14F-4D97-AF65-F5344CB8AC3E}">
        <p14:creationId xmlns:p14="http://schemas.microsoft.com/office/powerpoint/2010/main" val="15206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A30E4-9293-3E27-D685-B120113B8C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963A3-2A95-BDFB-47B1-CC1797DED227}"/>
              </a:ext>
            </a:extLst>
          </p:cNvPr>
          <p:cNvSpPr>
            <a:spLocks noGrp="1"/>
          </p:cNvSpPr>
          <p:nvPr>
            <p:ph type="ctrTitle"/>
          </p:nvPr>
        </p:nvSpPr>
        <p:spPr>
          <a:xfrm>
            <a:off x="722455" y="3074555"/>
            <a:ext cx="7186126" cy="708889"/>
          </a:xfrm>
        </p:spPr>
        <p:txBody>
          <a:bodyPr>
            <a:normAutofit fontScale="90000"/>
          </a:bodyPr>
          <a:lstStyle/>
          <a:p>
            <a:r>
              <a:rPr lang="en-GB"/>
              <a:t>Housing Management Service - Complaints and Performance</a:t>
            </a:r>
          </a:p>
        </p:txBody>
      </p:sp>
    </p:spTree>
    <p:extLst>
      <p:ext uri="{BB962C8B-B14F-4D97-AF65-F5344CB8AC3E}">
        <p14:creationId xmlns:p14="http://schemas.microsoft.com/office/powerpoint/2010/main" val="21343623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6A8-4DDA-456A-A6FD-1B90B3573516}"/>
              </a:ext>
            </a:extLst>
          </p:cNvPr>
          <p:cNvSpPr>
            <a:spLocks noGrp="1"/>
          </p:cNvSpPr>
          <p:nvPr>
            <p:ph type="title"/>
          </p:nvPr>
        </p:nvSpPr>
        <p:spPr>
          <a:xfrm>
            <a:off x="22871" y="566746"/>
            <a:ext cx="9922513" cy="204443"/>
          </a:xfrm>
        </p:spPr>
        <p:txBody>
          <a:bodyPr>
            <a:noAutofit/>
          </a:bodyPr>
          <a:lstStyle/>
          <a:p>
            <a:pPr algn="just"/>
            <a:r>
              <a:rPr lang="en-GB" sz="2400" dirty="0">
                <a:latin typeface="Arial"/>
                <a:cs typeface="Arial"/>
              </a:rPr>
              <a:t>62) Corporate Complaints received by Housing and Regeneration  Directorate( Q3 Complaints Performance 2024/25)</a:t>
            </a:r>
            <a:endParaRPr lang="en-US" sz="2400" dirty="0"/>
          </a:p>
        </p:txBody>
      </p:sp>
      <p:graphicFrame>
        <p:nvGraphicFramePr>
          <p:cNvPr id="6" name="Table 5">
            <a:extLst>
              <a:ext uri="{FF2B5EF4-FFF2-40B4-BE49-F238E27FC236}">
                <a16:creationId xmlns:a16="http://schemas.microsoft.com/office/drawing/2014/main" id="{D864B9E3-3E6D-C3CE-D4C0-43676344CF2E}"/>
              </a:ext>
            </a:extLst>
          </p:cNvPr>
          <p:cNvGraphicFramePr>
            <a:graphicFrameLocks noGrp="1"/>
          </p:cNvGraphicFramePr>
          <p:nvPr>
            <p:extLst>
              <p:ext uri="{D42A27DB-BD31-4B8C-83A1-F6EECF244321}">
                <p14:modId xmlns:p14="http://schemas.microsoft.com/office/powerpoint/2010/main" val="2628734326"/>
              </p:ext>
            </p:extLst>
          </p:nvPr>
        </p:nvGraphicFramePr>
        <p:xfrm>
          <a:off x="164386" y="4646428"/>
          <a:ext cx="12027614" cy="2706378"/>
        </p:xfrm>
        <a:graphic>
          <a:graphicData uri="http://schemas.openxmlformats.org/drawingml/2006/table">
            <a:tbl>
              <a:tblPr firstRow="1" bandRow="1">
                <a:tableStyleId>{2D5ABB26-0587-4C30-8999-92F81FD0307C}</a:tableStyleId>
              </a:tblPr>
              <a:tblGrid>
                <a:gridCol w="12027614">
                  <a:extLst>
                    <a:ext uri="{9D8B030D-6E8A-4147-A177-3AD203B41FA5}">
                      <a16:colId xmlns:a16="http://schemas.microsoft.com/office/drawing/2014/main" val="1398479129"/>
                    </a:ext>
                  </a:extLst>
                </a:gridCol>
              </a:tblGrid>
              <a:tr h="270637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The repairs service continues to be the primary driver of complaints. Further analysis of the “THH Repairs” Category shows underlying root causes of Roof Leaks, Damp and Mould and Communal Heating Repairs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Recent increase in Mears complaints relates to carpentry jobs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HSC has seen an increase in complaints in quarter- root causes include call handling, parking and administration process issues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chemeClr val="tx1"/>
                          </a:solidFill>
                          <a:effectLst/>
                          <a:uLnTx/>
                          <a:uFillTx/>
                          <a:latin typeface="+mn-lt"/>
                          <a:ea typeface="+mn-ea"/>
                          <a:cs typeface="+mn-cs"/>
                        </a:rPr>
                        <a:t>Actions to mitigate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New Head of Contact Centre joins on 20 February and will be tasked with addressing performance issues across the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The root causes correlate with the findings</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400" b="0" i="0" u="none" strike="noStrike" kern="1200" cap="none" spc="0" normalizeH="0" baseline="0" noProof="0" dirty="0">
                          <a:ln>
                            <a:noFill/>
                          </a:ln>
                          <a:solidFill>
                            <a:schemeClr val="tx1"/>
                          </a:solidFill>
                          <a:effectLst/>
                          <a:uLnTx/>
                          <a:uFillTx/>
                          <a:latin typeface="+mn-lt"/>
                          <a:ea typeface="+mn-ea"/>
                          <a:cs typeface="+mn-cs"/>
                        </a:rPr>
                        <a:t>of our Repairs Improvement Plan and we are addressing this with contractors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mj-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400" b="0" dirty="0">
                        <a:solidFill>
                          <a:schemeClr val="tx1"/>
                        </a:solidFill>
                      </a:endParaRPr>
                    </a:p>
                  </a:txBody>
                  <a:tcPr/>
                </a:tc>
                <a:extLst>
                  <a:ext uri="{0D108BD9-81ED-4DB2-BD59-A6C34878D82A}">
                    <a16:rowId xmlns:a16="http://schemas.microsoft.com/office/drawing/2014/main" val="2811176347"/>
                  </a:ext>
                </a:extLst>
              </a:tr>
            </a:tbl>
          </a:graphicData>
        </a:graphic>
      </p:graphicFrame>
      <p:graphicFrame>
        <p:nvGraphicFramePr>
          <p:cNvPr id="3" name="Chart 2">
            <a:extLst>
              <a:ext uri="{FF2B5EF4-FFF2-40B4-BE49-F238E27FC236}">
                <a16:creationId xmlns:a16="http://schemas.microsoft.com/office/drawing/2014/main" id="{F08BE8F0-BCAF-B5DC-F156-3E3D2261A529}"/>
              </a:ext>
            </a:extLst>
          </p:cNvPr>
          <p:cNvGraphicFramePr>
            <a:graphicFrameLocks/>
          </p:cNvGraphicFramePr>
          <p:nvPr>
            <p:extLst>
              <p:ext uri="{D42A27DB-BD31-4B8C-83A1-F6EECF244321}">
                <p14:modId xmlns:p14="http://schemas.microsoft.com/office/powerpoint/2010/main" val="1095056411"/>
              </p:ext>
            </p:extLst>
          </p:nvPr>
        </p:nvGraphicFramePr>
        <p:xfrm>
          <a:off x="582106" y="1169581"/>
          <a:ext cx="11315727" cy="3592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0890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6A8-4DDA-456A-A6FD-1B90B3573516}"/>
              </a:ext>
            </a:extLst>
          </p:cNvPr>
          <p:cNvSpPr>
            <a:spLocks noGrp="1"/>
          </p:cNvSpPr>
          <p:nvPr>
            <p:ph type="title"/>
          </p:nvPr>
        </p:nvSpPr>
        <p:spPr>
          <a:xfrm>
            <a:off x="164386" y="37105"/>
            <a:ext cx="9780998" cy="639872"/>
          </a:xfrm>
        </p:spPr>
        <p:txBody>
          <a:bodyPr>
            <a:noAutofit/>
          </a:bodyPr>
          <a:lstStyle/>
          <a:p>
            <a:r>
              <a:rPr lang="en-GB" sz="2400" dirty="0">
                <a:latin typeface="Arial"/>
                <a:cs typeface="Arial"/>
              </a:rPr>
              <a:t>63)  Housing and Regeneration Directorate Overdue Complaints (Q3 Complaints Performance 2024/25)</a:t>
            </a:r>
          </a:p>
        </p:txBody>
      </p:sp>
      <p:graphicFrame>
        <p:nvGraphicFramePr>
          <p:cNvPr id="6" name="Table 5">
            <a:extLst>
              <a:ext uri="{FF2B5EF4-FFF2-40B4-BE49-F238E27FC236}">
                <a16:creationId xmlns:a16="http://schemas.microsoft.com/office/drawing/2014/main" id="{D864B9E3-3E6D-C3CE-D4C0-43676344CF2E}"/>
              </a:ext>
            </a:extLst>
          </p:cNvPr>
          <p:cNvGraphicFramePr>
            <a:graphicFrameLocks noGrp="1"/>
          </p:cNvGraphicFramePr>
          <p:nvPr>
            <p:extLst>
              <p:ext uri="{D42A27DB-BD31-4B8C-83A1-F6EECF244321}">
                <p14:modId xmlns:p14="http://schemas.microsoft.com/office/powerpoint/2010/main" val="4245424964"/>
              </p:ext>
            </p:extLst>
          </p:nvPr>
        </p:nvGraphicFramePr>
        <p:xfrm>
          <a:off x="546112" y="5050540"/>
          <a:ext cx="11321803" cy="3398875"/>
        </p:xfrm>
        <a:graphic>
          <a:graphicData uri="http://schemas.openxmlformats.org/drawingml/2006/table">
            <a:tbl>
              <a:tblPr firstRow="1" bandRow="1">
                <a:tableStyleId>{2D5ABB26-0587-4C30-8999-92F81FD0307C}</a:tableStyleId>
              </a:tblPr>
              <a:tblGrid>
                <a:gridCol w="11321803">
                  <a:extLst>
                    <a:ext uri="{9D8B030D-6E8A-4147-A177-3AD203B41FA5}">
                      <a16:colId xmlns:a16="http://schemas.microsoft.com/office/drawing/2014/main" val="1398479129"/>
                    </a:ext>
                  </a:extLst>
                </a:gridCol>
              </a:tblGrid>
              <a:tr h="339887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During Q3, 92 Stage 1s went overdue and 17 Stage 2s, as at the time of writing there are </a:t>
                      </a:r>
                      <a:r>
                        <a:rPr kumimoji="0" lang="en-US" sz="1400" b="1" i="0" u="none" strike="noStrike" kern="1200" cap="none" spc="0" normalizeH="0" baseline="0" noProof="0">
                          <a:ln>
                            <a:noFill/>
                          </a:ln>
                          <a:solidFill>
                            <a:schemeClr val="tx1"/>
                          </a:solidFill>
                          <a:effectLst/>
                          <a:uLnTx/>
                          <a:uFillTx/>
                          <a:latin typeface="+mn-lt"/>
                          <a:ea typeface="+mn-ea"/>
                          <a:cs typeface="+mn-cs"/>
                        </a:rPr>
                        <a:t>0 overdue Stage 2 complaints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The highest areas for overdue complaints were our Contractor OCO (Communal Heating) and the Housing Service Centre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We have previously stated the actions we are taking to address performance in those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At the time of writing this report there are </a:t>
                      </a:r>
                      <a:r>
                        <a:rPr kumimoji="0" lang="en-US" sz="1400" b="1" i="0" u="none" strike="noStrike" kern="1200" cap="none" spc="0" normalizeH="0" baseline="0" noProof="0">
                          <a:ln>
                            <a:noFill/>
                          </a:ln>
                          <a:solidFill>
                            <a:schemeClr val="tx1"/>
                          </a:solidFill>
                          <a:effectLst/>
                          <a:uLnTx/>
                          <a:uFillTx/>
                          <a:latin typeface="+mn-lt"/>
                          <a:ea typeface="+mn-ea"/>
                          <a:cs typeface="+mn-cs"/>
                        </a:rPr>
                        <a:t>70 overdue Stage 1 complaints, all of which sit in the Repairs area.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This has reduced from 112 at the start of February and we have a target to clear the backlog by the end of February and shows that the action plan implemented is working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a:ln>
                          <a:noFill/>
                        </a:ln>
                        <a:solidFill>
                          <a:schemeClr val="tx1"/>
                        </a:solidFill>
                        <a:effectLst/>
                        <a:uLnTx/>
                        <a:uFillTx/>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kumimoji="0" lang="en-US" sz="1200" b="0" i="0" u="none" strike="noStrike" kern="1200" cap="none" spc="0" normalizeH="0" baseline="0" noProof="0">
                        <a:ln>
                          <a:noFill/>
                        </a:ln>
                        <a:solidFill>
                          <a:schemeClr val="tx1"/>
                        </a:solidFill>
                        <a:effectLst/>
                        <a:uLnTx/>
                        <a:uFillTx/>
                        <a:latin typeface="+mj-lt"/>
                        <a:ea typeface="+mn-ea"/>
                        <a:cs typeface="+mn-cs"/>
                      </a:endParaRPr>
                    </a:p>
                  </a:txBody>
                  <a:tcPr/>
                </a:tc>
                <a:extLst>
                  <a:ext uri="{0D108BD9-81ED-4DB2-BD59-A6C34878D82A}">
                    <a16:rowId xmlns:a16="http://schemas.microsoft.com/office/drawing/2014/main" val="2811176347"/>
                  </a:ext>
                </a:extLst>
              </a:tr>
            </a:tbl>
          </a:graphicData>
        </a:graphic>
      </p:graphicFrame>
      <p:graphicFrame>
        <p:nvGraphicFramePr>
          <p:cNvPr id="4" name="Chart 3">
            <a:extLst>
              <a:ext uri="{FF2B5EF4-FFF2-40B4-BE49-F238E27FC236}">
                <a16:creationId xmlns:a16="http://schemas.microsoft.com/office/drawing/2014/main" id="{217307CC-C6C2-BA13-7B72-D6D8719F895C}"/>
              </a:ext>
            </a:extLst>
          </p:cNvPr>
          <p:cNvGraphicFramePr>
            <a:graphicFrameLocks/>
          </p:cNvGraphicFramePr>
          <p:nvPr>
            <p:extLst>
              <p:ext uri="{D42A27DB-BD31-4B8C-83A1-F6EECF244321}">
                <p14:modId xmlns:p14="http://schemas.microsoft.com/office/powerpoint/2010/main" val="3985126318"/>
              </p:ext>
            </p:extLst>
          </p:nvPr>
        </p:nvGraphicFramePr>
        <p:xfrm>
          <a:off x="1084521" y="862034"/>
          <a:ext cx="10398642" cy="42255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0432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6A8-4DDA-456A-A6FD-1B90B3573516}"/>
              </a:ext>
            </a:extLst>
          </p:cNvPr>
          <p:cNvSpPr>
            <a:spLocks noGrp="1"/>
          </p:cNvSpPr>
          <p:nvPr>
            <p:ph type="title"/>
          </p:nvPr>
        </p:nvSpPr>
        <p:spPr>
          <a:xfrm>
            <a:off x="307924" y="374086"/>
            <a:ext cx="10140226" cy="639872"/>
          </a:xfrm>
        </p:spPr>
        <p:txBody>
          <a:bodyPr>
            <a:noAutofit/>
          </a:bodyPr>
          <a:lstStyle/>
          <a:p>
            <a:r>
              <a:rPr lang="en-GB" sz="2400">
                <a:latin typeface="Arial"/>
                <a:cs typeface="Arial"/>
              </a:rPr>
              <a:t>63) Housing and Regeneration Directorate Ombudsman Cases</a:t>
            </a:r>
            <a:br>
              <a:rPr lang="en-GB" sz="2400">
                <a:latin typeface="Arial"/>
                <a:cs typeface="Arial"/>
              </a:rPr>
            </a:br>
            <a:r>
              <a:rPr lang="en-GB" sz="2400">
                <a:latin typeface="Arial"/>
                <a:cs typeface="Arial"/>
              </a:rPr>
              <a:t>(Q3 2024/25 Complaints Performance)</a:t>
            </a:r>
          </a:p>
        </p:txBody>
      </p:sp>
      <p:sp>
        <p:nvSpPr>
          <p:cNvPr id="4" name="Arrow: Down 3">
            <a:extLst>
              <a:ext uri="{FF2B5EF4-FFF2-40B4-BE49-F238E27FC236}">
                <a16:creationId xmlns:a16="http://schemas.microsoft.com/office/drawing/2014/main" id="{9D117F6C-78FE-1E76-037A-B3920CEEFAA9}"/>
              </a:ext>
            </a:extLst>
          </p:cNvPr>
          <p:cNvSpPr/>
          <p:nvPr/>
        </p:nvSpPr>
        <p:spPr>
          <a:xfrm rot="10800000">
            <a:off x="7336327" y="1640645"/>
            <a:ext cx="209100" cy="347133"/>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939998B6-E6AE-6A10-1E5C-E03CDFE6B259}"/>
              </a:ext>
            </a:extLst>
          </p:cNvPr>
          <p:cNvSpPr/>
          <p:nvPr/>
        </p:nvSpPr>
        <p:spPr>
          <a:xfrm>
            <a:off x="7361531" y="2127574"/>
            <a:ext cx="209100" cy="347133"/>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B560A791-8A23-B0CC-1B2E-B45C6C19FE73}"/>
              </a:ext>
            </a:extLst>
          </p:cNvPr>
          <p:cNvSpPr/>
          <p:nvPr/>
        </p:nvSpPr>
        <p:spPr>
          <a:xfrm>
            <a:off x="7376001" y="2737137"/>
            <a:ext cx="209100" cy="347133"/>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D31E8574-0325-7EF7-31DD-9039E83B0E6D}"/>
              </a:ext>
            </a:extLst>
          </p:cNvPr>
          <p:cNvGraphicFramePr>
            <a:graphicFrameLocks noGrp="1"/>
          </p:cNvGraphicFramePr>
          <p:nvPr>
            <p:extLst>
              <p:ext uri="{D42A27DB-BD31-4B8C-83A1-F6EECF244321}">
                <p14:modId xmlns:p14="http://schemas.microsoft.com/office/powerpoint/2010/main" val="1231318757"/>
              </p:ext>
            </p:extLst>
          </p:nvPr>
        </p:nvGraphicFramePr>
        <p:xfrm>
          <a:off x="6167251" y="3247330"/>
          <a:ext cx="6024749" cy="4666327"/>
        </p:xfrm>
        <a:graphic>
          <a:graphicData uri="http://schemas.openxmlformats.org/drawingml/2006/table">
            <a:tbl>
              <a:tblPr firstRow="1" bandRow="1">
                <a:tableStyleId>{2D5ABB26-0587-4C30-8999-92F81FD0307C}</a:tableStyleId>
              </a:tblPr>
              <a:tblGrid>
                <a:gridCol w="6024749">
                  <a:extLst>
                    <a:ext uri="{9D8B030D-6E8A-4147-A177-3AD203B41FA5}">
                      <a16:colId xmlns:a16="http://schemas.microsoft.com/office/drawing/2014/main" val="1398479129"/>
                    </a:ext>
                  </a:extLst>
                </a:gridCol>
              </a:tblGrid>
              <a:tr h="2723365">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400" b="1" kern="1200">
                          <a:solidFill>
                            <a:schemeClr val="tx1"/>
                          </a:solidFill>
                          <a:effectLst/>
                          <a:latin typeface="+mn-lt"/>
                          <a:ea typeface="+mn-ea"/>
                          <a:cs typeface="+mn-cs"/>
                        </a:rPr>
                        <a:t>Wider Themes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400" b="1"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400" b="1" kern="1200">
                          <a:solidFill>
                            <a:schemeClr val="tx1"/>
                          </a:solidFill>
                          <a:effectLst/>
                          <a:latin typeface="+mn-lt"/>
                          <a:ea typeface="+mn-ea"/>
                          <a:cs typeface="+mn-cs"/>
                        </a:rPr>
                        <a:t>Poor Record Keeping</a:t>
                      </a:r>
                    </a:p>
                    <a:p>
                      <a:pPr marL="171450" marR="0" lvl="0" indent="-171450" algn="l" rtl="0" eaLnBrk="1" fontAlgn="auto" latinLnBrk="0" hangingPunct="1">
                        <a:lnSpc>
                          <a:spcPct val="100000"/>
                        </a:lnSpc>
                        <a:spcBef>
                          <a:spcPts val="0"/>
                        </a:spcBef>
                        <a:spcAft>
                          <a:spcPts val="0"/>
                        </a:spcAft>
                        <a:buClrTx/>
                        <a:buSzTx/>
                        <a:buFont typeface="Courier New" panose="02070309020205020404" pitchFamily="49" charset="0"/>
                        <a:buChar char="o"/>
                      </a:pPr>
                      <a:r>
                        <a:rPr lang="en-GB" sz="1400" kern="1200">
                          <a:solidFill>
                            <a:schemeClr val="tx1"/>
                          </a:solidFill>
                          <a:effectLst/>
                          <a:latin typeface="+mn-lt"/>
                          <a:ea typeface="+mn-ea"/>
                          <a:cs typeface="+mn-cs"/>
                        </a:rPr>
                        <a:t>Repairs Review has taken into consideration issues raised in process</a:t>
                      </a:r>
                    </a:p>
                    <a:p>
                      <a:pPr marL="171450" marR="0" lvl="0" indent="-171450" algn="l" rtl="0" eaLnBrk="1" fontAlgn="auto" latinLnBrk="0" hangingPunct="1">
                        <a:lnSpc>
                          <a:spcPct val="100000"/>
                        </a:lnSpc>
                        <a:spcBef>
                          <a:spcPts val="0"/>
                        </a:spcBef>
                        <a:spcAft>
                          <a:spcPts val="0"/>
                        </a:spcAft>
                        <a:buClrTx/>
                        <a:buSzTx/>
                        <a:buFont typeface="Courier New" panose="02070309020205020404" pitchFamily="49" charset="0"/>
                        <a:buChar char="o"/>
                      </a:pPr>
                      <a:r>
                        <a:rPr lang="en-GB" sz="1400" kern="1200">
                          <a:solidFill>
                            <a:schemeClr val="tx1"/>
                          </a:solidFill>
                          <a:effectLst/>
                          <a:latin typeface="+mn-lt"/>
                          <a:ea typeface="+mn-ea"/>
                          <a:cs typeface="+mn-cs"/>
                        </a:rPr>
                        <a:t>Communal heating contractor reviewing stock to address future issues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400"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400" b="1" kern="1200">
                          <a:solidFill>
                            <a:schemeClr val="tx1"/>
                          </a:solidFill>
                          <a:effectLst/>
                          <a:latin typeface="+mn-lt"/>
                          <a:ea typeface="+mn-ea"/>
                          <a:cs typeface="+mn-cs"/>
                        </a:rPr>
                        <a:t>Improve Resident Communication throughout the process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kern="1200">
                          <a:solidFill>
                            <a:schemeClr val="tx1"/>
                          </a:solidFill>
                          <a:effectLst/>
                          <a:latin typeface="+mn-lt"/>
                          <a:ea typeface="+mn-ea"/>
                          <a:cs typeface="+mn-cs"/>
                        </a:rPr>
                        <a:t>Audits and quality checks implemented by Complaints Manager to performance manage this aspect of the process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4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kern="1200">
                          <a:solidFill>
                            <a:schemeClr val="tx1"/>
                          </a:solidFill>
                          <a:effectLst/>
                          <a:latin typeface="+mn-lt"/>
                          <a:ea typeface="+mn-ea"/>
                          <a:cs typeface="+mn-cs"/>
                        </a:rPr>
                        <a:t>Inadequate Compensation</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kern="1200">
                          <a:solidFill>
                            <a:schemeClr val="tx1"/>
                          </a:solidFill>
                          <a:effectLst/>
                          <a:latin typeface="+mn-lt"/>
                          <a:ea typeface="+mn-ea"/>
                          <a:cs typeface="+mn-cs"/>
                        </a:rPr>
                        <a:t>We are assessing the levels offered in line with Ombudsman remedy guidance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kern="1200">
                          <a:solidFill>
                            <a:schemeClr val="tx1"/>
                          </a:solidFill>
                          <a:effectLst/>
                          <a:latin typeface="+mn-lt"/>
                          <a:ea typeface="+mn-ea"/>
                          <a:cs typeface="+mn-cs"/>
                        </a:rPr>
                        <a:t>We have recently reviewed Compensation Policy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200" b="1">
                        <a:solidFill>
                          <a:schemeClr val="tx1"/>
                        </a:solidFill>
                      </a:endParaRPr>
                    </a:p>
                  </a:txBody>
                  <a:tcPr/>
                </a:tc>
                <a:extLst>
                  <a:ext uri="{0D108BD9-81ED-4DB2-BD59-A6C34878D82A}">
                    <a16:rowId xmlns:a16="http://schemas.microsoft.com/office/drawing/2014/main" val="2811176347"/>
                  </a:ext>
                </a:extLst>
              </a:tr>
              <a:tr h="1222087">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200" b="1">
                        <a:solidFill>
                          <a:schemeClr val="tx1"/>
                        </a:solidFill>
                      </a:endParaRPr>
                    </a:p>
                  </a:txBody>
                  <a:tcPr/>
                </a:tc>
                <a:extLst>
                  <a:ext uri="{0D108BD9-81ED-4DB2-BD59-A6C34878D82A}">
                    <a16:rowId xmlns:a16="http://schemas.microsoft.com/office/drawing/2014/main" val="642177500"/>
                  </a:ext>
                </a:extLst>
              </a:tr>
            </a:tbl>
          </a:graphicData>
        </a:graphic>
      </p:graphicFrame>
      <p:graphicFrame>
        <p:nvGraphicFramePr>
          <p:cNvPr id="3" name="Table 2">
            <a:extLst>
              <a:ext uri="{FF2B5EF4-FFF2-40B4-BE49-F238E27FC236}">
                <a16:creationId xmlns:a16="http://schemas.microsoft.com/office/drawing/2014/main" id="{AF3BFD42-BB54-300F-F8DA-0669F5AD4C18}"/>
              </a:ext>
            </a:extLst>
          </p:cNvPr>
          <p:cNvGraphicFramePr>
            <a:graphicFrameLocks noGrp="1"/>
          </p:cNvGraphicFramePr>
          <p:nvPr/>
        </p:nvGraphicFramePr>
        <p:xfrm>
          <a:off x="428422" y="1483763"/>
          <a:ext cx="5129229" cy="1525020"/>
        </p:xfrm>
        <a:graphic>
          <a:graphicData uri="http://schemas.openxmlformats.org/drawingml/2006/table">
            <a:tbl>
              <a:tblPr>
                <a:tableStyleId>{5C22544A-7EE6-4342-B048-85BDC9FD1C3A}</a:tableStyleId>
              </a:tblPr>
              <a:tblGrid>
                <a:gridCol w="3216973">
                  <a:extLst>
                    <a:ext uri="{9D8B030D-6E8A-4147-A177-3AD203B41FA5}">
                      <a16:colId xmlns:a16="http://schemas.microsoft.com/office/drawing/2014/main" val="895829482"/>
                    </a:ext>
                  </a:extLst>
                </a:gridCol>
                <a:gridCol w="478064">
                  <a:extLst>
                    <a:ext uri="{9D8B030D-6E8A-4147-A177-3AD203B41FA5}">
                      <a16:colId xmlns:a16="http://schemas.microsoft.com/office/drawing/2014/main" val="4016449532"/>
                    </a:ext>
                  </a:extLst>
                </a:gridCol>
                <a:gridCol w="478064">
                  <a:extLst>
                    <a:ext uri="{9D8B030D-6E8A-4147-A177-3AD203B41FA5}">
                      <a16:colId xmlns:a16="http://schemas.microsoft.com/office/drawing/2014/main" val="1353352341"/>
                    </a:ext>
                  </a:extLst>
                </a:gridCol>
                <a:gridCol w="478064">
                  <a:extLst>
                    <a:ext uri="{9D8B030D-6E8A-4147-A177-3AD203B41FA5}">
                      <a16:colId xmlns:a16="http://schemas.microsoft.com/office/drawing/2014/main" val="1864747264"/>
                    </a:ext>
                  </a:extLst>
                </a:gridCol>
                <a:gridCol w="478064">
                  <a:extLst>
                    <a:ext uri="{9D8B030D-6E8A-4147-A177-3AD203B41FA5}">
                      <a16:colId xmlns:a16="http://schemas.microsoft.com/office/drawing/2014/main" val="1989442621"/>
                    </a:ext>
                  </a:extLst>
                </a:gridCol>
              </a:tblGrid>
              <a:tr h="217860">
                <a:tc>
                  <a:txBody>
                    <a:bodyPr/>
                    <a:lstStyle/>
                    <a:p>
                      <a:pPr algn="l" fontAlgn="b"/>
                      <a:r>
                        <a:rPr lang="en-GB" sz="1100" u="none" strike="noStrike">
                          <a:effectLst/>
                        </a:rPr>
                        <a:t>Overall Summary of Cases  - Outcomes</a:t>
                      </a:r>
                      <a:endParaRPr lang="en-GB"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100" u="none" strike="noStrike">
                          <a:effectLst/>
                        </a:rPr>
                        <a:t>Q1 </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Q2 </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Q3</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Total</a:t>
                      </a:r>
                      <a:endParaRPr lang="en-GB" sz="11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988881671"/>
                  </a:ext>
                </a:extLst>
              </a:tr>
              <a:tr h="217860">
                <a:tc>
                  <a:txBody>
                    <a:bodyPr/>
                    <a:lstStyle/>
                    <a:p>
                      <a:pPr algn="l" fontAlgn="b"/>
                      <a:r>
                        <a:rPr lang="en-GB" sz="1100" u="none" strike="noStrike">
                          <a:effectLst/>
                        </a:rPr>
                        <a:t>Maladministration </a:t>
                      </a:r>
                      <a:endParaRPr lang="en-GB"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100" u="none" strike="noStrike">
                          <a:effectLst/>
                        </a:rPr>
                        <a:t>8</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9</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5</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100" u="none" strike="noStrike">
                          <a:effectLst/>
                        </a:rPr>
                        <a:t>22</a:t>
                      </a:r>
                      <a:endParaRPr lang="en-GB" sz="11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461110268"/>
                  </a:ext>
                </a:extLst>
              </a:tr>
              <a:tr h="217860">
                <a:tc>
                  <a:txBody>
                    <a:bodyPr/>
                    <a:lstStyle/>
                    <a:p>
                      <a:pPr algn="l" fontAlgn="b"/>
                      <a:r>
                        <a:rPr lang="en-GB" sz="1100" u="none" strike="noStrike">
                          <a:effectLst/>
                        </a:rPr>
                        <a:t>Service Failure </a:t>
                      </a:r>
                      <a:endParaRPr lang="en-GB"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100" u="none" strike="noStrike">
                          <a:effectLst/>
                        </a:rPr>
                        <a:t>4</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1</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1</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100" u="none" strike="noStrike">
                          <a:effectLst/>
                        </a:rPr>
                        <a:t>6</a:t>
                      </a:r>
                      <a:endParaRPr lang="en-GB" sz="11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64250636"/>
                  </a:ext>
                </a:extLst>
              </a:tr>
              <a:tr h="217860">
                <a:tc>
                  <a:txBody>
                    <a:bodyPr/>
                    <a:lstStyle/>
                    <a:p>
                      <a:pPr algn="l" fontAlgn="b"/>
                      <a:r>
                        <a:rPr lang="en-GB" sz="1100" u="none" strike="noStrike">
                          <a:effectLst/>
                        </a:rPr>
                        <a:t>Reasonable offer of redress </a:t>
                      </a:r>
                      <a:endParaRPr lang="en-GB"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 </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 </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100" u="none" strike="noStrike">
                          <a:effectLst/>
                        </a:rPr>
                        <a:t>3</a:t>
                      </a:r>
                      <a:endParaRPr lang="en-GB" sz="11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589554116"/>
                  </a:ext>
                </a:extLst>
              </a:tr>
              <a:tr h="217860">
                <a:tc>
                  <a:txBody>
                    <a:bodyPr/>
                    <a:lstStyle/>
                    <a:p>
                      <a:pPr algn="l" fontAlgn="b"/>
                      <a:r>
                        <a:rPr lang="en-GB" sz="1100" u="none" strike="noStrike">
                          <a:effectLst/>
                        </a:rPr>
                        <a:t>Outside Services Jurisdiction</a:t>
                      </a:r>
                      <a:endParaRPr lang="en-GB"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100" u="none" strike="noStrike">
                          <a:effectLst/>
                        </a:rPr>
                        <a:t> </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 </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100" u="none" strike="noStrike">
                          <a:effectLst/>
                        </a:rPr>
                        <a:t>2</a:t>
                      </a:r>
                      <a:endParaRPr lang="en-GB" sz="11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631523261"/>
                  </a:ext>
                </a:extLst>
              </a:tr>
              <a:tr h="217860">
                <a:tc>
                  <a:txBody>
                    <a:bodyPr/>
                    <a:lstStyle/>
                    <a:p>
                      <a:pPr algn="l" fontAlgn="b"/>
                      <a:r>
                        <a:rPr lang="en-GB" sz="1100" u="none" strike="noStrike">
                          <a:effectLst/>
                        </a:rPr>
                        <a:t>No maladministration </a:t>
                      </a:r>
                      <a:endParaRPr lang="en-GB"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100" u="none" strike="noStrike">
                          <a:effectLst/>
                        </a:rPr>
                        <a:t> </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1</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 </a:t>
                      </a:r>
                      <a:endParaRPr lang="en-GB"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100" u="none" strike="noStrike">
                          <a:effectLst/>
                        </a:rPr>
                        <a:t>1</a:t>
                      </a:r>
                      <a:endParaRPr lang="en-GB" sz="11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424330556"/>
                  </a:ext>
                </a:extLst>
              </a:tr>
              <a:tr h="217860">
                <a:tc>
                  <a:txBody>
                    <a:bodyPr/>
                    <a:lstStyle/>
                    <a:p>
                      <a:pPr algn="l" fontAlgn="b"/>
                      <a:r>
                        <a:rPr lang="en-GB" sz="1100" u="none" strike="noStrike">
                          <a:effectLst/>
                        </a:rPr>
                        <a:t>Total </a:t>
                      </a:r>
                      <a:endParaRPr lang="en-GB" sz="11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100" u="none" strike="noStrike">
                          <a:effectLst/>
                        </a:rPr>
                        <a:t>15</a:t>
                      </a:r>
                      <a:endParaRPr lang="en-GB" sz="1100" b="1"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13</a:t>
                      </a:r>
                      <a:endParaRPr lang="en-GB" sz="1100" b="1"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r>
                        <a:rPr lang="en-GB" sz="1100" u="none" strike="noStrike">
                          <a:effectLst/>
                        </a:rPr>
                        <a:t>6</a:t>
                      </a:r>
                      <a:endParaRPr lang="en-GB" sz="11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100" u="none" strike="noStrike">
                          <a:effectLst/>
                        </a:rPr>
                        <a:t>34</a:t>
                      </a:r>
                      <a:endParaRPr lang="en-GB" sz="1100" b="1"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356795594"/>
                  </a:ext>
                </a:extLst>
              </a:tr>
            </a:tbl>
          </a:graphicData>
        </a:graphic>
      </p:graphicFrame>
      <p:sp>
        <p:nvSpPr>
          <p:cNvPr id="10" name="TextBox 9">
            <a:extLst>
              <a:ext uri="{FF2B5EF4-FFF2-40B4-BE49-F238E27FC236}">
                <a16:creationId xmlns:a16="http://schemas.microsoft.com/office/drawing/2014/main" id="{5FA3A824-946B-D810-373E-BB37BAA1C23E}"/>
              </a:ext>
            </a:extLst>
          </p:cNvPr>
          <p:cNvSpPr txBox="1"/>
          <p:nvPr/>
        </p:nvSpPr>
        <p:spPr>
          <a:xfrm>
            <a:off x="428422" y="3634279"/>
            <a:ext cx="5263736" cy="2739211"/>
          </a:xfrm>
          <a:prstGeom prst="rect">
            <a:avLst/>
          </a:prstGeom>
          <a:noFill/>
        </p:spPr>
        <p:txBody>
          <a:bodyPr wrap="square" lIns="91440" tIns="45720" rIns="91440" bIns="45720" anchor="t">
            <a:spAutoFit/>
          </a:bodyPr>
          <a:lstStyle/>
          <a:p>
            <a:pPr algn="just"/>
            <a:r>
              <a:rPr lang="en-GB" sz="1400" dirty="0">
                <a:effectLst/>
                <a:ea typeface="Aptos" panose="020B0004020202020204" pitchFamily="34" charset="0"/>
                <a:cs typeface="Aptos" panose="020B0004020202020204" pitchFamily="34" charset="0"/>
              </a:rPr>
              <a:t>In Q3, we received 6 Determinations: 5 for repairs and 1 for neighbourhoods, all primarily related to responsive repairs and how we handled the decanting process. </a:t>
            </a:r>
            <a:endParaRPr lang="en-US" dirty="0"/>
          </a:p>
          <a:p>
            <a:pPr algn="just"/>
            <a:endParaRPr lang="en-GB" sz="1400" dirty="0">
              <a:ea typeface="Aptos" panose="020B0004020202020204" pitchFamily="34" charset="0"/>
              <a:cs typeface="Aptos" panose="020B0004020202020204" pitchFamily="34" charset="0"/>
            </a:endParaRPr>
          </a:p>
          <a:p>
            <a:pPr algn="just"/>
            <a:r>
              <a:rPr lang="en-GB" sz="1400" dirty="0">
                <a:effectLst/>
                <a:ea typeface="Aptos" panose="020B0004020202020204" pitchFamily="34" charset="0"/>
                <a:cs typeface="Aptos" panose="020B0004020202020204" pitchFamily="34" charset="0"/>
              </a:rPr>
              <a:t>There were 5 Maladministration and 1 service failure orders. </a:t>
            </a:r>
          </a:p>
          <a:p>
            <a:pPr algn="just"/>
            <a:r>
              <a:rPr lang="en-GB" sz="1400" dirty="0">
                <a:effectLst/>
                <a:ea typeface="Aptos" panose="020B0004020202020204" pitchFamily="34" charset="0"/>
                <a:cs typeface="Aptos" panose="020B0004020202020204" pitchFamily="34" charset="0"/>
              </a:rPr>
              <a:t> The common theme was the handling of leak and window repairs. These complaints were historical, from 2022 to 2023, and did not consider recent changes like awarding redress according to HOS remedy guidance and complaint handling failure. Notably, the Ombudsman has recently requested formal investigations into cases responded to in 2024. </a:t>
            </a:r>
          </a:p>
          <a:p>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12" name="Table 11">
            <a:extLst>
              <a:ext uri="{FF2B5EF4-FFF2-40B4-BE49-F238E27FC236}">
                <a16:creationId xmlns:a16="http://schemas.microsoft.com/office/drawing/2014/main" id="{16CDDADA-BC29-4439-A6BE-69198CB82F6D}"/>
              </a:ext>
            </a:extLst>
          </p:cNvPr>
          <p:cNvGraphicFramePr>
            <a:graphicFrameLocks noGrp="1"/>
          </p:cNvGraphicFramePr>
          <p:nvPr>
            <p:extLst>
              <p:ext uri="{D42A27DB-BD31-4B8C-83A1-F6EECF244321}">
                <p14:modId xmlns:p14="http://schemas.microsoft.com/office/powerpoint/2010/main" val="71285738"/>
              </p:ext>
            </p:extLst>
          </p:nvPr>
        </p:nvGraphicFramePr>
        <p:xfrm>
          <a:off x="6167251" y="1275907"/>
          <a:ext cx="5685042" cy="1808364"/>
        </p:xfrm>
        <a:graphic>
          <a:graphicData uri="http://schemas.openxmlformats.org/drawingml/2006/table">
            <a:tbl>
              <a:tblPr firstRow="1" firstCol="1" bandRow="1">
                <a:tableStyleId>{5C22544A-7EE6-4342-B048-85BDC9FD1C3A}</a:tableStyleId>
              </a:tblPr>
              <a:tblGrid>
                <a:gridCol w="3025374">
                  <a:extLst>
                    <a:ext uri="{9D8B030D-6E8A-4147-A177-3AD203B41FA5}">
                      <a16:colId xmlns:a16="http://schemas.microsoft.com/office/drawing/2014/main" val="3923035738"/>
                    </a:ext>
                  </a:extLst>
                </a:gridCol>
                <a:gridCol w="1110324">
                  <a:extLst>
                    <a:ext uri="{9D8B030D-6E8A-4147-A177-3AD203B41FA5}">
                      <a16:colId xmlns:a16="http://schemas.microsoft.com/office/drawing/2014/main" val="403856702"/>
                    </a:ext>
                  </a:extLst>
                </a:gridCol>
                <a:gridCol w="518722">
                  <a:extLst>
                    <a:ext uri="{9D8B030D-6E8A-4147-A177-3AD203B41FA5}">
                      <a16:colId xmlns:a16="http://schemas.microsoft.com/office/drawing/2014/main" val="3670424657"/>
                    </a:ext>
                  </a:extLst>
                </a:gridCol>
                <a:gridCol w="1030622">
                  <a:extLst>
                    <a:ext uri="{9D8B030D-6E8A-4147-A177-3AD203B41FA5}">
                      <a16:colId xmlns:a16="http://schemas.microsoft.com/office/drawing/2014/main" val="3681047493"/>
                    </a:ext>
                  </a:extLst>
                </a:gridCol>
              </a:tblGrid>
              <a:tr h="404603">
                <a:tc>
                  <a:txBody>
                    <a:bodyPr/>
                    <a:lstStyle/>
                    <a:p>
                      <a:r>
                        <a:rPr lang="en-GB" sz="1200">
                          <a:effectLst/>
                        </a:rPr>
                        <a:t>Housing Ombudsman Casework update</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Open/Closed</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 </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 </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239604057"/>
                  </a:ext>
                </a:extLst>
              </a:tr>
              <a:tr h="392251">
                <a:tc>
                  <a:txBody>
                    <a:bodyPr/>
                    <a:lstStyle/>
                    <a:p>
                      <a:r>
                        <a:rPr lang="en-GB" sz="1200">
                          <a:effectLst/>
                        </a:rPr>
                        <a:t>Status</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Closed</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Open</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Grand Total</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1215705723"/>
                  </a:ext>
                </a:extLst>
              </a:tr>
              <a:tr h="202302">
                <a:tc>
                  <a:txBody>
                    <a:bodyPr/>
                    <a:lstStyle/>
                    <a:p>
                      <a:r>
                        <a:rPr lang="en-GB" sz="1200">
                          <a:effectLst/>
                        </a:rPr>
                        <a:t>Awaiting Determination</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 </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38</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38</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2917246167"/>
                  </a:ext>
                </a:extLst>
              </a:tr>
              <a:tr h="202302">
                <a:tc>
                  <a:txBody>
                    <a:bodyPr/>
                    <a:lstStyle/>
                    <a:p>
                      <a:r>
                        <a:rPr lang="en-GB" sz="1200">
                          <a:effectLst/>
                        </a:rPr>
                        <a:t>Compliance ongoing</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5</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 </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5</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928049693"/>
                  </a:ext>
                </a:extLst>
              </a:tr>
              <a:tr h="202302">
                <a:tc>
                  <a:txBody>
                    <a:bodyPr/>
                    <a:lstStyle/>
                    <a:p>
                      <a:r>
                        <a:rPr lang="en-GB" sz="1200">
                          <a:effectLst/>
                        </a:rPr>
                        <a:t>Live Case</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 </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2</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2</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2923150741"/>
                  </a:ext>
                </a:extLst>
              </a:tr>
              <a:tr h="202302">
                <a:tc>
                  <a:txBody>
                    <a:bodyPr/>
                    <a:lstStyle/>
                    <a:p>
                      <a:r>
                        <a:rPr lang="en-GB" sz="1200">
                          <a:effectLst/>
                        </a:rPr>
                        <a:t>Triage and Mediation Team</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 </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6</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6</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2441943641"/>
                  </a:ext>
                </a:extLst>
              </a:tr>
              <a:tr h="202302">
                <a:tc>
                  <a:txBody>
                    <a:bodyPr/>
                    <a:lstStyle/>
                    <a:p>
                      <a:r>
                        <a:rPr lang="en-GB" sz="1200">
                          <a:effectLst/>
                        </a:rPr>
                        <a:t>Grand Total</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5</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46</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r>
                        <a:rPr lang="en-GB" sz="1200">
                          <a:effectLst/>
                        </a:rPr>
                        <a:t>51</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819763448"/>
                  </a:ext>
                </a:extLst>
              </a:tr>
            </a:tbl>
          </a:graphicData>
        </a:graphic>
      </p:graphicFrame>
    </p:spTree>
    <p:extLst>
      <p:ext uri="{BB962C8B-B14F-4D97-AF65-F5344CB8AC3E}">
        <p14:creationId xmlns:p14="http://schemas.microsoft.com/office/powerpoint/2010/main" val="149335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678F9-3A65-143B-0590-2B573BAAA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6C8CC-07DB-9357-5DA5-B3FBC3EBB692}"/>
              </a:ext>
            </a:extLst>
          </p:cNvPr>
          <p:cNvSpPr>
            <a:spLocks noGrp="1"/>
          </p:cNvSpPr>
          <p:nvPr>
            <p:ph type="ctrTitle"/>
          </p:nvPr>
        </p:nvSpPr>
        <p:spPr>
          <a:xfrm>
            <a:off x="722455" y="3074555"/>
            <a:ext cx="7186126" cy="708889"/>
          </a:xfrm>
        </p:spPr>
        <p:txBody>
          <a:bodyPr>
            <a:normAutofit fontScale="90000"/>
          </a:bodyPr>
          <a:lstStyle/>
          <a:p>
            <a:pPr algn="ctr"/>
            <a:r>
              <a:rPr lang="en-GB"/>
              <a:t>Damp, Mould and Condensation Data</a:t>
            </a:r>
          </a:p>
        </p:txBody>
      </p:sp>
    </p:spTree>
    <p:extLst>
      <p:ext uri="{BB962C8B-B14F-4D97-AF65-F5344CB8AC3E}">
        <p14:creationId xmlns:p14="http://schemas.microsoft.com/office/powerpoint/2010/main" val="12756795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2A02-A96A-7066-552A-FE52B742ED4D}"/>
              </a:ext>
            </a:extLst>
          </p:cNvPr>
          <p:cNvSpPr>
            <a:spLocks noGrp="1"/>
          </p:cNvSpPr>
          <p:nvPr>
            <p:ph type="title"/>
          </p:nvPr>
        </p:nvSpPr>
        <p:spPr>
          <a:xfrm>
            <a:off x="74428" y="1138"/>
            <a:ext cx="10534388" cy="1325563"/>
          </a:xfrm>
        </p:spPr>
        <p:txBody>
          <a:bodyPr>
            <a:normAutofit/>
          </a:bodyPr>
          <a:lstStyle/>
          <a:p>
            <a:r>
              <a:rPr lang="en-GB" sz="2400" dirty="0">
                <a:latin typeface="Arial"/>
                <a:cs typeface="Arial"/>
              </a:rPr>
              <a:t>65) Number of Damp, Mould and Condensation orders completed April 2024- March 2025</a:t>
            </a:r>
          </a:p>
        </p:txBody>
      </p:sp>
      <p:graphicFrame>
        <p:nvGraphicFramePr>
          <p:cNvPr id="4" name="Content Placeholder 7">
            <a:extLst>
              <a:ext uri="{FF2B5EF4-FFF2-40B4-BE49-F238E27FC236}">
                <a16:creationId xmlns:a16="http://schemas.microsoft.com/office/drawing/2014/main" id="{BD66BE96-4B82-0FD9-ACCF-1D9A84A88B94}"/>
              </a:ext>
            </a:extLst>
          </p:cNvPr>
          <p:cNvGraphicFramePr>
            <a:graphicFrameLocks/>
          </p:cNvGraphicFramePr>
          <p:nvPr>
            <p:extLst>
              <p:ext uri="{D42A27DB-BD31-4B8C-83A1-F6EECF244321}">
                <p14:modId xmlns:p14="http://schemas.microsoft.com/office/powerpoint/2010/main" val="821420117"/>
              </p:ext>
            </p:extLst>
          </p:nvPr>
        </p:nvGraphicFramePr>
        <p:xfrm>
          <a:off x="643467" y="2378139"/>
          <a:ext cx="10905072" cy="2101722"/>
        </p:xfrm>
        <a:graphic>
          <a:graphicData uri="http://schemas.openxmlformats.org/drawingml/2006/table">
            <a:tbl>
              <a:tblPr firstRow="1" bandRow="1">
                <a:tableStyleId>{5C22544A-7EE6-4342-B048-85BDC9FD1C3A}</a:tableStyleId>
              </a:tblPr>
              <a:tblGrid>
                <a:gridCol w="912501">
                  <a:extLst>
                    <a:ext uri="{9D8B030D-6E8A-4147-A177-3AD203B41FA5}">
                      <a16:colId xmlns:a16="http://schemas.microsoft.com/office/drawing/2014/main" val="2722093644"/>
                    </a:ext>
                  </a:extLst>
                </a:gridCol>
                <a:gridCol w="720882">
                  <a:extLst>
                    <a:ext uri="{9D8B030D-6E8A-4147-A177-3AD203B41FA5}">
                      <a16:colId xmlns:a16="http://schemas.microsoft.com/office/drawing/2014/main" val="2820899602"/>
                    </a:ext>
                  </a:extLst>
                </a:gridCol>
                <a:gridCol w="813388">
                  <a:extLst>
                    <a:ext uri="{9D8B030D-6E8A-4147-A177-3AD203B41FA5}">
                      <a16:colId xmlns:a16="http://schemas.microsoft.com/office/drawing/2014/main" val="219909073"/>
                    </a:ext>
                  </a:extLst>
                </a:gridCol>
                <a:gridCol w="734097">
                  <a:extLst>
                    <a:ext uri="{9D8B030D-6E8A-4147-A177-3AD203B41FA5}">
                      <a16:colId xmlns:a16="http://schemas.microsoft.com/office/drawing/2014/main" val="1682739715"/>
                    </a:ext>
                  </a:extLst>
                </a:gridCol>
                <a:gridCol w="720882">
                  <a:extLst>
                    <a:ext uri="{9D8B030D-6E8A-4147-A177-3AD203B41FA5}">
                      <a16:colId xmlns:a16="http://schemas.microsoft.com/office/drawing/2014/main" val="97601415"/>
                    </a:ext>
                  </a:extLst>
                </a:gridCol>
                <a:gridCol w="783653">
                  <a:extLst>
                    <a:ext uri="{9D8B030D-6E8A-4147-A177-3AD203B41FA5}">
                      <a16:colId xmlns:a16="http://schemas.microsoft.com/office/drawing/2014/main" val="996265501"/>
                    </a:ext>
                  </a:extLst>
                </a:gridCol>
                <a:gridCol w="783653">
                  <a:extLst>
                    <a:ext uri="{9D8B030D-6E8A-4147-A177-3AD203B41FA5}">
                      <a16:colId xmlns:a16="http://schemas.microsoft.com/office/drawing/2014/main" val="1331283203"/>
                    </a:ext>
                  </a:extLst>
                </a:gridCol>
                <a:gridCol w="720882">
                  <a:extLst>
                    <a:ext uri="{9D8B030D-6E8A-4147-A177-3AD203B41FA5}">
                      <a16:colId xmlns:a16="http://schemas.microsoft.com/office/drawing/2014/main" val="1772885024"/>
                    </a:ext>
                  </a:extLst>
                </a:gridCol>
                <a:gridCol w="783653">
                  <a:extLst>
                    <a:ext uri="{9D8B030D-6E8A-4147-A177-3AD203B41FA5}">
                      <a16:colId xmlns:a16="http://schemas.microsoft.com/office/drawing/2014/main" val="1332745641"/>
                    </a:ext>
                  </a:extLst>
                </a:gridCol>
                <a:gridCol w="783653">
                  <a:extLst>
                    <a:ext uri="{9D8B030D-6E8A-4147-A177-3AD203B41FA5}">
                      <a16:colId xmlns:a16="http://schemas.microsoft.com/office/drawing/2014/main" val="2135341286"/>
                    </a:ext>
                  </a:extLst>
                </a:gridCol>
                <a:gridCol w="734097">
                  <a:extLst>
                    <a:ext uri="{9D8B030D-6E8A-4147-A177-3AD203B41FA5}">
                      <a16:colId xmlns:a16="http://schemas.microsoft.com/office/drawing/2014/main" val="16037667"/>
                    </a:ext>
                  </a:extLst>
                </a:gridCol>
                <a:gridCol w="767135">
                  <a:extLst>
                    <a:ext uri="{9D8B030D-6E8A-4147-A177-3AD203B41FA5}">
                      <a16:colId xmlns:a16="http://schemas.microsoft.com/office/drawing/2014/main" val="3314689689"/>
                    </a:ext>
                  </a:extLst>
                </a:gridCol>
                <a:gridCol w="763830">
                  <a:extLst>
                    <a:ext uri="{9D8B030D-6E8A-4147-A177-3AD203B41FA5}">
                      <a16:colId xmlns:a16="http://schemas.microsoft.com/office/drawing/2014/main" val="2694688040"/>
                    </a:ext>
                  </a:extLst>
                </a:gridCol>
                <a:gridCol w="882766">
                  <a:extLst>
                    <a:ext uri="{9D8B030D-6E8A-4147-A177-3AD203B41FA5}">
                      <a16:colId xmlns:a16="http://schemas.microsoft.com/office/drawing/2014/main" val="3409783835"/>
                    </a:ext>
                  </a:extLst>
                </a:gridCol>
              </a:tblGrid>
              <a:tr h="787089">
                <a:tc>
                  <a:txBody>
                    <a:bodyPr/>
                    <a:lstStyle/>
                    <a:p>
                      <a:pPr algn="ctr" fontAlgn="b"/>
                      <a:r>
                        <a:rPr lang="en-GB" sz="2300" u="none" strike="noStrike">
                          <a:effectLst/>
                        </a:rPr>
                        <a:t>2023-24</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Apr-24</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May-24</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Jun-24</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Jul-24</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Aug-24</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Sep-24</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Oct-24</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Nov-24</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Dec-24</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Jan-25</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Feb-25</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Mar-25</a:t>
                      </a:r>
                      <a:endParaRPr lang="en-GB" sz="2300" b="1" i="0" u="none" strike="noStrike">
                        <a:solidFill>
                          <a:srgbClr val="000000"/>
                        </a:solidFill>
                        <a:effectLst/>
                        <a:latin typeface="Calibri" panose="020F0502020204030204" pitchFamily="34" charset="0"/>
                      </a:endParaRPr>
                    </a:p>
                  </a:txBody>
                  <a:tcPr marL="13215" marR="13215" marT="13215" marB="0" anchor="b"/>
                </a:tc>
                <a:tc>
                  <a:txBody>
                    <a:bodyPr/>
                    <a:lstStyle/>
                    <a:p>
                      <a:pPr algn="ctr" fontAlgn="b"/>
                      <a:r>
                        <a:rPr lang="en-GB" sz="2300" u="none" strike="noStrike">
                          <a:effectLst/>
                        </a:rPr>
                        <a:t>YTD</a:t>
                      </a:r>
                      <a:endParaRPr lang="en-GB" sz="2300" b="1" i="0" u="none" strike="noStrike">
                        <a:solidFill>
                          <a:srgbClr val="000000"/>
                        </a:solidFill>
                        <a:effectLst/>
                        <a:latin typeface="Calibri" panose="020F0502020204030204" pitchFamily="34" charset="0"/>
                      </a:endParaRPr>
                    </a:p>
                  </a:txBody>
                  <a:tcPr marL="13215" marR="13215" marT="13215" marB="0" anchor="b"/>
                </a:tc>
                <a:extLst>
                  <a:ext uri="{0D108BD9-81ED-4DB2-BD59-A6C34878D82A}">
                    <a16:rowId xmlns:a16="http://schemas.microsoft.com/office/drawing/2014/main" val="3217644556"/>
                  </a:ext>
                </a:extLst>
              </a:tr>
              <a:tr h="438211">
                <a:tc>
                  <a:txBody>
                    <a:bodyPr/>
                    <a:lstStyle/>
                    <a:p>
                      <a:pPr algn="ctr" fontAlgn="ctr"/>
                      <a:r>
                        <a:rPr lang="en-GB" sz="2300" u="none" strike="noStrike">
                          <a:effectLst/>
                        </a:rPr>
                        <a:t>1879</a:t>
                      </a:r>
                      <a:endParaRPr lang="en-GB" sz="2300" b="0" i="0" u="none" strike="noStrike">
                        <a:solidFill>
                          <a:srgbClr val="000000"/>
                        </a:solidFill>
                        <a:effectLst/>
                        <a:latin typeface="Calibri" panose="020F0502020204030204" pitchFamily="34" charset="0"/>
                      </a:endParaRPr>
                    </a:p>
                  </a:txBody>
                  <a:tcPr marL="13215" marR="13215" marT="13215" marB="0" anchor="ctr"/>
                </a:tc>
                <a:tc>
                  <a:txBody>
                    <a:bodyPr/>
                    <a:lstStyle/>
                    <a:p>
                      <a:pPr algn="r" fontAlgn="b"/>
                      <a:r>
                        <a:rPr lang="en-GB" sz="2300" u="none" strike="noStrike">
                          <a:effectLst/>
                        </a:rPr>
                        <a:t>217</a:t>
                      </a:r>
                      <a:endParaRPr lang="en-GB" sz="2300" b="0" i="0" u="none" strike="noStrike">
                        <a:solidFill>
                          <a:srgbClr val="000000"/>
                        </a:solidFill>
                        <a:effectLst/>
                        <a:latin typeface="Calibri" panose="020F0502020204030204" pitchFamily="34" charset="0"/>
                      </a:endParaRPr>
                    </a:p>
                  </a:txBody>
                  <a:tcPr marL="13215" marR="13215" marT="13215" marB="0" anchor="b"/>
                </a:tc>
                <a:tc>
                  <a:txBody>
                    <a:bodyPr/>
                    <a:lstStyle/>
                    <a:p>
                      <a:pPr algn="r" fontAlgn="b"/>
                      <a:r>
                        <a:rPr lang="en-GB" sz="2300" u="none" strike="noStrike">
                          <a:effectLst/>
                        </a:rPr>
                        <a:t>200</a:t>
                      </a:r>
                      <a:endParaRPr lang="en-GB" sz="2300" b="0" i="0" u="none" strike="noStrike">
                        <a:solidFill>
                          <a:srgbClr val="000000"/>
                        </a:solidFill>
                        <a:effectLst/>
                        <a:latin typeface="Calibri" panose="020F0502020204030204" pitchFamily="34" charset="0"/>
                      </a:endParaRPr>
                    </a:p>
                  </a:txBody>
                  <a:tcPr marL="13215" marR="13215" marT="13215" marB="0" anchor="b"/>
                </a:tc>
                <a:tc>
                  <a:txBody>
                    <a:bodyPr/>
                    <a:lstStyle/>
                    <a:p>
                      <a:pPr algn="r" fontAlgn="b"/>
                      <a:r>
                        <a:rPr lang="en-GB" sz="2300" u="none" strike="noStrike">
                          <a:effectLst/>
                        </a:rPr>
                        <a:t>159</a:t>
                      </a:r>
                      <a:endParaRPr lang="en-GB" sz="2300" b="0" i="0" u="none" strike="noStrike">
                        <a:solidFill>
                          <a:srgbClr val="000000"/>
                        </a:solidFill>
                        <a:effectLst/>
                        <a:latin typeface="Calibri" panose="020F0502020204030204" pitchFamily="34" charset="0"/>
                      </a:endParaRPr>
                    </a:p>
                  </a:txBody>
                  <a:tcPr marL="13215" marR="13215" marT="13215" marB="0" anchor="b"/>
                </a:tc>
                <a:tc>
                  <a:txBody>
                    <a:bodyPr/>
                    <a:lstStyle/>
                    <a:p>
                      <a:pPr algn="r" fontAlgn="b"/>
                      <a:r>
                        <a:rPr lang="en-GB" sz="2300" u="none" strike="noStrike">
                          <a:effectLst/>
                        </a:rPr>
                        <a:t>173</a:t>
                      </a:r>
                      <a:endParaRPr lang="en-GB" sz="2300" b="0" i="0" u="none" strike="noStrike">
                        <a:solidFill>
                          <a:srgbClr val="000000"/>
                        </a:solidFill>
                        <a:effectLst/>
                        <a:latin typeface="Calibri" panose="020F0502020204030204" pitchFamily="34" charset="0"/>
                      </a:endParaRPr>
                    </a:p>
                  </a:txBody>
                  <a:tcPr marL="13215" marR="13215" marT="13215" marB="0" anchor="b"/>
                </a:tc>
                <a:tc>
                  <a:txBody>
                    <a:bodyPr/>
                    <a:lstStyle/>
                    <a:p>
                      <a:pPr algn="r" fontAlgn="b"/>
                      <a:r>
                        <a:rPr lang="en-GB" sz="2300" u="none" strike="noStrike">
                          <a:effectLst/>
                        </a:rPr>
                        <a:t>201</a:t>
                      </a:r>
                      <a:endParaRPr lang="en-GB" sz="2300" b="0" i="0" u="none" strike="noStrike">
                        <a:solidFill>
                          <a:srgbClr val="000000"/>
                        </a:solidFill>
                        <a:effectLst/>
                        <a:latin typeface="Calibri" panose="020F0502020204030204" pitchFamily="34" charset="0"/>
                      </a:endParaRPr>
                    </a:p>
                  </a:txBody>
                  <a:tcPr marL="13215" marR="13215" marT="13215" marB="0" anchor="b"/>
                </a:tc>
                <a:tc>
                  <a:txBody>
                    <a:bodyPr/>
                    <a:lstStyle/>
                    <a:p>
                      <a:pPr algn="r" fontAlgn="b"/>
                      <a:r>
                        <a:rPr lang="en-GB" sz="2300" u="none" strike="noStrike">
                          <a:effectLst/>
                        </a:rPr>
                        <a:t>155</a:t>
                      </a:r>
                      <a:endParaRPr lang="en-GB" sz="2300" b="0" i="0" u="none" strike="noStrike">
                        <a:solidFill>
                          <a:srgbClr val="000000"/>
                        </a:solidFill>
                        <a:effectLst/>
                        <a:latin typeface="Calibri" panose="020F0502020204030204" pitchFamily="34" charset="0"/>
                      </a:endParaRPr>
                    </a:p>
                  </a:txBody>
                  <a:tcPr marL="13215" marR="13215" marT="13215" marB="0" anchor="b"/>
                </a:tc>
                <a:tc>
                  <a:txBody>
                    <a:bodyPr/>
                    <a:lstStyle/>
                    <a:p>
                      <a:pPr algn="r" fontAlgn="b"/>
                      <a:r>
                        <a:rPr lang="en-GB" sz="2300" u="none" strike="noStrike">
                          <a:effectLst/>
                        </a:rPr>
                        <a:t>193</a:t>
                      </a:r>
                      <a:endParaRPr lang="en-GB" sz="2300" b="0" i="0" u="none" strike="noStrike">
                        <a:solidFill>
                          <a:srgbClr val="000000"/>
                        </a:solidFill>
                        <a:effectLst/>
                        <a:latin typeface="Calibri" panose="020F0502020204030204" pitchFamily="34" charset="0"/>
                      </a:endParaRPr>
                    </a:p>
                  </a:txBody>
                  <a:tcPr marL="13215" marR="13215" marT="13215" marB="0" anchor="b"/>
                </a:tc>
                <a:tc>
                  <a:txBody>
                    <a:bodyPr/>
                    <a:lstStyle/>
                    <a:p>
                      <a:pPr algn="r" fontAlgn="b"/>
                      <a:r>
                        <a:rPr lang="en-GB" sz="2300" u="none" strike="noStrike">
                          <a:effectLst/>
                        </a:rPr>
                        <a:t>200</a:t>
                      </a:r>
                      <a:endParaRPr lang="en-GB" sz="2300" b="0" i="0" u="none" strike="noStrike">
                        <a:solidFill>
                          <a:srgbClr val="000000"/>
                        </a:solidFill>
                        <a:effectLst/>
                        <a:latin typeface="Calibri" panose="020F0502020204030204" pitchFamily="34" charset="0"/>
                      </a:endParaRPr>
                    </a:p>
                  </a:txBody>
                  <a:tcPr marL="13215" marR="13215" marT="13215" marB="0" anchor="b"/>
                </a:tc>
                <a:tc>
                  <a:txBody>
                    <a:bodyPr/>
                    <a:lstStyle/>
                    <a:p>
                      <a:pPr algn="r" fontAlgn="b"/>
                      <a:r>
                        <a:rPr lang="en-GB" sz="2300" u="none" strike="noStrike">
                          <a:effectLst/>
                        </a:rPr>
                        <a:t>172</a:t>
                      </a:r>
                      <a:endParaRPr lang="en-GB" sz="2300" b="0" i="0" u="none" strike="noStrike">
                        <a:solidFill>
                          <a:srgbClr val="000000"/>
                        </a:solidFill>
                        <a:effectLst/>
                        <a:latin typeface="Calibri" panose="020F0502020204030204" pitchFamily="34" charset="0"/>
                      </a:endParaRPr>
                    </a:p>
                  </a:txBody>
                  <a:tcPr marL="13215" marR="13215" marT="13215" marB="0" anchor="b"/>
                </a:tc>
                <a:tc>
                  <a:txBody>
                    <a:bodyPr/>
                    <a:lstStyle/>
                    <a:p>
                      <a:pPr algn="l" fontAlgn="b"/>
                      <a:r>
                        <a:rPr lang="en-GB" sz="2300" u="none" strike="noStrike">
                          <a:effectLst/>
                        </a:rPr>
                        <a:t> </a:t>
                      </a:r>
                      <a:endParaRPr lang="en-GB" sz="2300" b="0" i="0" u="none" strike="noStrike">
                        <a:solidFill>
                          <a:srgbClr val="000000"/>
                        </a:solidFill>
                        <a:effectLst/>
                        <a:latin typeface="Calibri" panose="020F0502020204030204" pitchFamily="34" charset="0"/>
                      </a:endParaRPr>
                    </a:p>
                  </a:txBody>
                  <a:tcPr marL="13215" marR="13215" marT="13215" marB="0" anchor="b"/>
                </a:tc>
                <a:tc>
                  <a:txBody>
                    <a:bodyPr/>
                    <a:lstStyle/>
                    <a:p>
                      <a:pPr algn="l" fontAlgn="b"/>
                      <a:r>
                        <a:rPr lang="en-GB" sz="2300" u="none" strike="noStrike">
                          <a:effectLst/>
                        </a:rPr>
                        <a:t> </a:t>
                      </a:r>
                      <a:endParaRPr lang="en-GB" sz="2300" b="0" i="0" u="none" strike="noStrike">
                        <a:solidFill>
                          <a:srgbClr val="000000"/>
                        </a:solidFill>
                        <a:effectLst/>
                        <a:latin typeface="Calibri" panose="020F0502020204030204" pitchFamily="34" charset="0"/>
                      </a:endParaRPr>
                    </a:p>
                  </a:txBody>
                  <a:tcPr marL="13215" marR="13215" marT="13215" marB="0" anchor="b"/>
                </a:tc>
                <a:tc>
                  <a:txBody>
                    <a:bodyPr/>
                    <a:lstStyle/>
                    <a:p>
                      <a:pPr algn="l" fontAlgn="b"/>
                      <a:r>
                        <a:rPr lang="en-GB" sz="2300" u="none" strike="noStrike">
                          <a:effectLst/>
                        </a:rPr>
                        <a:t> </a:t>
                      </a:r>
                      <a:endParaRPr lang="en-GB" sz="2300" b="0" i="0" u="none" strike="noStrike">
                        <a:solidFill>
                          <a:srgbClr val="000000"/>
                        </a:solidFill>
                        <a:effectLst/>
                        <a:latin typeface="Calibri" panose="020F0502020204030204" pitchFamily="34" charset="0"/>
                      </a:endParaRPr>
                    </a:p>
                  </a:txBody>
                  <a:tcPr marL="13215" marR="13215" marT="13215" marB="0" anchor="b"/>
                </a:tc>
                <a:tc>
                  <a:txBody>
                    <a:bodyPr/>
                    <a:lstStyle/>
                    <a:p>
                      <a:pPr algn="r" fontAlgn="b"/>
                      <a:r>
                        <a:rPr lang="en-GB" sz="2300" u="none" strike="noStrike">
                          <a:effectLst/>
                        </a:rPr>
                        <a:t>1670</a:t>
                      </a:r>
                      <a:endParaRPr lang="en-GB" sz="2300" b="0" i="0" u="none" strike="noStrike">
                        <a:solidFill>
                          <a:srgbClr val="000000"/>
                        </a:solidFill>
                        <a:effectLst/>
                        <a:latin typeface="Calibri" panose="020F0502020204030204" pitchFamily="34" charset="0"/>
                      </a:endParaRPr>
                    </a:p>
                  </a:txBody>
                  <a:tcPr marL="13215" marR="13215" marT="13215" marB="0" anchor="b"/>
                </a:tc>
                <a:extLst>
                  <a:ext uri="{0D108BD9-81ED-4DB2-BD59-A6C34878D82A}">
                    <a16:rowId xmlns:a16="http://schemas.microsoft.com/office/drawing/2014/main" val="1928431618"/>
                  </a:ext>
                </a:extLst>
              </a:tr>
              <a:tr h="438211">
                <a:tc>
                  <a:txBody>
                    <a:bodyPr/>
                    <a:lstStyle/>
                    <a:p>
                      <a:pPr algn="l" fontAlgn="b"/>
                      <a:r>
                        <a:rPr lang="en-GB" sz="2300" u="none" strike="noStrike">
                          <a:effectLst/>
                        </a:rPr>
                        <a:t> </a:t>
                      </a:r>
                      <a:endParaRPr lang="en-GB" sz="2300" b="1" i="0" u="none" strike="noStrike">
                        <a:solidFill>
                          <a:srgbClr val="000000"/>
                        </a:solidFill>
                        <a:effectLst/>
                        <a:latin typeface="Calibri" panose="020F0502020204030204" pitchFamily="34" charset="0"/>
                      </a:endParaRPr>
                    </a:p>
                  </a:txBody>
                  <a:tcPr marL="13215" marR="13215" marT="13215" marB="0" anchor="b"/>
                </a:tc>
                <a:tc gridSpan="3">
                  <a:txBody>
                    <a:bodyPr/>
                    <a:lstStyle/>
                    <a:p>
                      <a:pPr algn="ctr" fontAlgn="b"/>
                      <a:r>
                        <a:rPr lang="en-GB" sz="2300" u="none" strike="noStrike">
                          <a:effectLst/>
                        </a:rPr>
                        <a:t>Q1</a:t>
                      </a:r>
                      <a:endParaRPr lang="en-GB" sz="2300" b="1" i="0" u="none" strike="noStrike">
                        <a:solidFill>
                          <a:srgbClr val="000000"/>
                        </a:solidFill>
                        <a:effectLst/>
                        <a:latin typeface="Calibri" panose="020F0502020204030204" pitchFamily="34" charset="0"/>
                      </a:endParaRPr>
                    </a:p>
                  </a:txBody>
                  <a:tcPr marL="13215" marR="13215" marT="13215" marB="0" anchor="b"/>
                </a:tc>
                <a:tc hMerge="1">
                  <a:txBody>
                    <a:bodyPr/>
                    <a:lstStyle/>
                    <a:p>
                      <a:endParaRPr lang="en-GB"/>
                    </a:p>
                  </a:txBody>
                  <a:tcPr/>
                </a:tc>
                <a:tc hMerge="1">
                  <a:txBody>
                    <a:bodyPr/>
                    <a:lstStyle/>
                    <a:p>
                      <a:endParaRPr lang="en-GB"/>
                    </a:p>
                  </a:txBody>
                  <a:tcPr/>
                </a:tc>
                <a:tc gridSpan="3">
                  <a:txBody>
                    <a:bodyPr/>
                    <a:lstStyle/>
                    <a:p>
                      <a:pPr algn="ctr" fontAlgn="b"/>
                      <a:r>
                        <a:rPr lang="en-GB" sz="2300" u="none" strike="noStrike">
                          <a:effectLst/>
                        </a:rPr>
                        <a:t>Q2</a:t>
                      </a:r>
                      <a:endParaRPr lang="en-GB" sz="2300" b="1" i="0" u="none" strike="noStrike">
                        <a:solidFill>
                          <a:srgbClr val="000000"/>
                        </a:solidFill>
                        <a:effectLst/>
                        <a:latin typeface="Calibri" panose="020F0502020204030204" pitchFamily="34" charset="0"/>
                      </a:endParaRPr>
                    </a:p>
                  </a:txBody>
                  <a:tcPr marL="13215" marR="13215" marT="13215" marB="0" anchor="b"/>
                </a:tc>
                <a:tc hMerge="1">
                  <a:txBody>
                    <a:bodyPr/>
                    <a:lstStyle/>
                    <a:p>
                      <a:endParaRPr lang="en-GB"/>
                    </a:p>
                  </a:txBody>
                  <a:tcPr/>
                </a:tc>
                <a:tc hMerge="1">
                  <a:txBody>
                    <a:bodyPr/>
                    <a:lstStyle/>
                    <a:p>
                      <a:endParaRPr lang="en-GB"/>
                    </a:p>
                  </a:txBody>
                  <a:tcPr/>
                </a:tc>
                <a:tc gridSpan="3">
                  <a:txBody>
                    <a:bodyPr/>
                    <a:lstStyle/>
                    <a:p>
                      <a:pPr algn="ctr" fontAlgn="b"/>
                      <a:r>
                        <a:rPr lang="en-GB" sz="2300" u="none" strike="noStrike">
                          <a:effectLst/>
                        </a:rPr>
                        <a:t>Q3</a:t>
                      </a:r>
                      <a:endParaRPr lang="en-GB" sz="2300" b="1" i="0" u="none" strike="noStrike">
                        <a:solidFill>
                          <a:srgbClr val="000000"/>
                        </a:solidFill>
                        <a:effectLst/>
                        <a:latin typeface="Calibri" panose="020F0502020204030204" pitchFamily="34" charset="0"/>
                      </a:endParaRPr>
                    </a:p>
                  </a:txBody>
                  <a:tcPr marL="13215" marR="13215" marT="13215" marB="0" anchor="b"/>
                </a:tc>
                <a:tc hMerge="1">
                  <a:txBody>
                    <a:bodyPr/>
                    <a:lstStyle/>
                    <a:p>
                      <a:endParaRPr lang="en-GB"/>
                    </a:p>
                  </a:txBody>
                  <a:tcPr/>
                </a:tc>
                <a:tc hMerge="1">
                  <a:txBody>
                    <a:bodyPr/>
                    <a:lstStyle/>
                    <a:p>
                      <a:endParaRPr lang="en-GB"/>
                    </a:p>
                  </a:txBody>
                  <a:tcPr/>
                </a:tc>
                <a:tc gridSpan="3">
                  <a:txBody>
                    <a:bodyPr/>
                    <a:lstStyle/>
                    <a:p>
                      <a:pPr algn="ctr" fontAlgn="b"/>
                      <a:r>
                        <a:rPr lang="en-GB" sz="2300" u="none" strike="noStrike">
                          <a:effectLst/>
                        </a:rPr>
                        <a:t>Q4</a:t>
                      </a:r>
                      <a:endParaRPr lang="en-GB" sz="2300" b="1" i="0" u="none" strike="noStrike">
                        <a:solidFill>
                          <a:srgbClr val="000000"/>
                        </a:solidFill>
                        <a:effectLst/>
                        <a:latin typeface="Calibri" panose="020F0502020204030204" pitchFamily="34" charset="0"/>
                      </a:endParaRPr>
                    </a:p>
                  </a:txBody>
                  <a:tcPr marL="13215" marR="13215" marT="13215" marB="0" anchor="b"/>
                </a:tc>
                <a:tc hMerge="1">
                  <a:txBody>
                    <a:bodyPr/>
                    <a:lstStyle/>
                    <a:p>
                      <a:endParaRPr lang="en-GB"/>
                    </a:p>
                  </a:txBody>
                  <a:tcPr/>
                </a:tc>
                <a:tc hMerge="1">
                  <a:txBody>
                    <a:bodyPr/>
                    <a:lstStyle/>
                    <a:p>
                      <a:endParaRPr lang="en-GB"/>
                    </a:p>
                  </a:txBody>
                  <a:tcPr/>
                </a:tc>
                <a:tc>
                  <a:txBody>
                    <a:bodyPr/>
                    <a:lstStyle/>
                    <a:p>
                      <a:pPr algn="l" fontAlgn="b"/>
                      <a:r>
                        <a:rPr lang="en-GB" sz="2300" u="none" strike="noStrike">
                          <a:effectLst/>
                        </a:rPr>
                        <a:t> </a:t>
                      </a:r>
                      <a:endParaRPr lang="en-GB" sz="2300" b="0" i="0" u="none" strike="noStrike">
                        <a:solidFill>
                          <a:srgbClr val="000000"/>
                        </a:solidFill>
                        <a:effectLst/>
                        <a:latin typeface="Calibri" panose="020F0502020204030204" pitchFamily="34" charset="0"/>
                      </a:endParaRPr>
                    </a:p>
                  </a:txBody>
                  <a:tcPr marL="13215" marR="13215" marT="13215" marB="0" anchor="b"/>
                </a:tc>
                <a:extLst>
                  <a:ext uri="{0D108BD9-81ED-4DB2-BD59-A6C34878D82A}">
                    <a16:rowId xmlns:a16="http://schemas.microsoft.com/office/drawing/2014/main" val="1753203736"/>
                  </a:ext>
                </a:extLst>
              </a:tr>
              <a:tr h="438211">
                <a:tc>
                  <a:txBody>
                    <a:bodyPr/>
                    <a:lstStyle/>
                    <a:p>
                      <a:pPr algn="l" fontAlgn="b"/>
                      <a:r>
                        <a:rPr lang="en-GB" sz="2300" u="none" strike="noStrike">
                          <a:effectLst/>
                        </a:rPr>
                        <a:t> </a:t>
                      </a:r>
                      <a:endParaRPr lang="en-GB" sz="2300" b="1" i="0" u="none" strike="noStrike">
                        <a:solidFill>
                          <a:srgbClr val="000000"/>
                        </a:solidFill>
                        <a:effectLst/>
                        <a:latin typeface="Calibri" panose="020F0502020204030204" pitchFamily="34" charset="0"/>
                      </a:endParaRPr>
                    </a:p>
                  </a:txBody>
                  <a:tcPr marL="13215" marR="13215" marT="13215" marB="0" anchor="b"/>
                </a:tc>
                <a:tc gridSpan="3">
                  <a:txBody>
                    <a:bodyPr/>
                    <a:lstStyle/>
                    <a:p>
                      <a:pPr algn="ctr" fontAlgn="b"/>
                      <a:r>
                        <a:rPr lang="en-GB" sz="2300" u="none" strike="noStrike">
                          <a:effectLst/>
                        </a:rPr>
                        <a:t>576</a:t>
                      </a:r>
                      <a:endParaRPr lang="en-GB" sz="2300" b="1" i="0" u="none" strike="noStrike">
                        <a:solidFill>
                          <a:srgbClr val="000000"/>
                        </a:solidFill>
                        <a:effectLst/>
                        <a:latin typeface="Calibri" panose="020F0502020204030204" pitchFamily="34" charset="0"/>
                      </a:endParaRPr>
                    </a:p>
                  </a:txBody>
                  <a:tcPr marL="13215" marR="13215" marT="13215" marB="0" anchor="b"/>
                </a:tc>
                <a:tc hMerge="1">
                  <a:txBody>
                    <a:bodyPr/>
                    <a:lstStyle/>
                    <a:p>
                      <a:endParaRPr lang="en-GB"/>
                    </a:p>
                  </a:txBody>
                  <a:tcPr/>
                </a:tc>
                <a:tc hMerge="1">
                  <a:txBody>
                    <a:bodyPr/>
                    <a:lstStyle/>
                    <a:p>
                      <a:endParaRPr lang="en-GB"/>
                    </a:p>
                  </a:txBody>
                  <a:tcPr/>
                </a:tc>
                <a:tc gridSpan="3">
                  <a:txBody>
                    <a:bodyPr/>
                    <a:lstStyle/>
                    <a:p>
                      <a:pPr algn="ctr" fontAlgn="b"/>
                      <a:r>
                        <a:rPr lang="en-GB" sz="2300" u="none" strike="noStrike">
                          <a:effectLst/>
                        </a:rPr>
                        <a:t>529</a:t>
                      </a:r>
                      <a:endParaRPr lang="en-GB" sz="2300" b="1" i="0" u="none" strike="noStrike">
                        <a:solidFill>
                          <a:srgbClr val="000000"/>
                        </a:solidFill>
                        <a:effectLst/>
                        <a:latin typeface="Calibri" panose="020F0502020204030204" pitchFamily="34" charset="0"/>
                      </a:endParaRPr>
                    </a:p>
                  </a:txBody>
                  <a:tcPr marL="13215" marR="13215" marT="13215" marB="0" anchor="b"/>
                </a:tc>
                <a:tc hMerge="1">
                  <a:txBody>
                    <a:bodyPr/>
                    <a:lstStyle/>
                    <a:p>
                      <a:endParaRPr lang="en-GB"/>
                    </a:p>
                  </a:txBody>
                  <a:tcPr/>
                </a:tc>
                <a:tc hMerge="1">
                  <a:txBody>
                    <a:bodyPr/>
                    <a:lstStyle/>
                    <a:p>
                      <a:endParaRPr lang="en-GB"/>
                    </a:p>
                  </a:txBody>
                  <a:tcPr/>
                </a:tc>
                <a:tc gridSpan="3">
                  <a:txBody>
                    <a:bodyPr/>
                    <a:lstStyle/>
                    <a:p>
                      <a:pPr algn="ctr" fontAlgn="b"/>
                      <a:r>
                        <a:rPr lang="en-GB" sz="2300" u="none" strike="noStrike">
                          <a:effectLst/>
                        </a:rPr>
                        <a:t>565</a:t>
                      </a:r>
                      <a:endParaRPr lang="en-GB" sz="2300" b="1" i="0" u="none" strike="noStrike">
                        <a:solidFill>
                          <a:srgbClr val="000000"/>
                        </a:solidFill>
                        <a:effectLst/>
                        <a:latin typeface="Calibri" panose="020F0502020204030204" pitchFamily="34" charset="0"/>
                      </a:endParaRPr>
                    </a:p>
                  </a:txBody>
                  <a:tcPr marL="13215" marR="13215" marT="13215" marB="0" anchor="b"/>
                </a:tc>
                <a:tc hMerge="1">
                  <a:txBody>
                    <a:bodyPr/>
                    <a:lstStyle/>
                    <a:p>
                      <a:endParaRPr lang="en-GB"/>
                    </a:p>
                  </a:txBody>
                  <a:tcPr/>
                </a:tc>
                <a:tc hMerge="1">
                  <a:txBody>
                    <a:bodyPr/>
                    <a:lstStyle/>
                    <a:p>
                      <a:endParaRPr lang="en-GB"/>
                    </a:p>
                  </a:txBody>
                  <a:tcPr/>
                </a:tc>
                <a:tc gridSpan="3">
                  <a:txBody>
                    <a:bodyPr/>
                    <a:lstStyle/>
                    <a:p>
                      <a:pPr algn="ctr" fontAlgn="b"/>
                      <a:r>
                        <a:rPr lang="en-GB" sz="2300" u="none" strike="noStrike">
                          <a:effectLst/>
                        </a:rPr>
                        <a:t>0</a:t>
                      </a:r>
                      <a:endParaRPr lang="en-GB" sz="2300" b="1" i="0" u="none" strike="noStrike">
                        <a:solidFill>
                          <a:srgbClr val="000000"/>
                        </a:solidFill>
                        <a:effectLst/>
                        <a:latin typeface="Calibri" panose="020F0502020204030204" pitchFamily="34" charset="0"/>
                      </a:endParaRPr>
                    </a:p>
                  </a:txBody>
                  <a:tcPr marL="13215" marR="13215" marT="13215" marB="0" anchor="b"/>
                </a:tc>
                <a:tc hMerge="1">
                  <a:txBody>
                    <a:bodyPr/>
                    <a:lstStyle/>
                    <a:p>
                      <a:endParaRPr lang="en-GB"/>
                    </a:p>
                  </a:txBody>
                  <a:tcPr/>
                </a:tc>
                <a:tc hMerge="1">
                  <a:txBody>
                    <a:bodyPr/>
                    <a:lstStyle/>
                    <a:p>
                      <a:endParaRPr lang="en-GB"/>
                    </a:p>
                  </a:txBody>
                  <a:tcPr/>
                </a:tc>
                <a:tc>
                  <a:txBody>
                    <a:bodyPr/>
                    <a:lstStyle/>
                    <a:p>
                      <a:pPr algn="l" fontAlgn="b"/>
                      <a:r>
                        <a:rPr lang="en-GB" sz="2300" u="none" strike="noStrike">
                          <a:effectLst/>
                        </a:rPr>
                        <a:t> </a:t>
                      </a:r>
                      <a:endParaRPr lang="en-GB" sz="2300" b="0" i="0" u="none" strike="noStrike">
                        <a:solidFill>
                          <a:srgbClr val="000000"/>
                        </a:solidFill>
                        <a:effectLst/>
                        <a:latin typeface="Calibri" panose="020F0502020204030204" pitchFamily="34" charset="0"/>
                      </a:endParaRPr>
                    </a:p>
                  </a:txBody>
                  <a:tcPr marL="13215" marR="13215" marT="13215" marB="0" anchor="b"/>
                </a:tc>
                <a:extLst>
                  <a:ext uri="{0D108BD9-81ED-4DB2-BD59-A6C34878D82A}">
                    <a16:rowId xmlns:a16="http://schemas.microsoft.com/office/drawing/2014/main" val="4057611598"/>
                  </a:ext>
                </a:extLst>
              </a:tr>
            </a:tbl>
          </a:graphicData>
        </a:graphic>
      </p:graphicFrame>
      <p:sp>
        <p:nvSpPr>
          <p:cNvPr id="5" name="TextBox 4">
            <a:extLst>
              <a:ext uri="{FF2B5EF4-FFF2-40B4-BE49-F238E27FC236}">
                <a16:creationId xmlns:a16="http://schemas.microsoft.com/office/drawing/2014/main" id="{A91281E2-51C2-62A8-C8B0-C818DBD16500}"/>
              </a:ext>
            </a:extLst>
          </p:cNvPr>
          <p:cNvSpPr txBox="1"/>
          <p:nvPr/>
        </p:nvSpPr>
        <p:spPr>
          <a:xfrm>
            <a:off x="643467" y="5225143"/>
            <a:ext cx="10905072" cy="400110"/>
          </a:xfrm>
          <a:prstGeom prst="rect">
            <a:avLst/>
          </a:prstGeom>
          <a:noFill/>
        </p:spPr>
        <p:txBody>
          <a:bodyPr wrap="square" rtlCol="0">
            <a:spAutoFit/>
          </a:bodyPr>
          <a:lstStyle/>
          <a:p>
            <a:r>
              <a:rPr lang="en-GB" sz="2000" b="1"/>
              <a:t>1670 Damp , Mould and Condensation orders were completed against a total of 1879</a:t>
            </a:r>
          </a:p>
        </p:txBody>
      </p:sp>
      <p:sp>
        <p:nvSpPr>
          <p:cNvPr id="3" name="TextBox 2">
            <a:extLst>
              <a:ext uri="{FF2B5EF4-FFF2-40B4-BE49-F238E27FC236}">
                <a16:creationId xmlns:a16="http://schemas.microsoft.com/office/drawing/2014/main" id="{9BA7755E-8D2B-A8E4-8C6C-3AF0E1BF9BCE}"/>
              </a:ext>
            </a:extLst>
          </p:cNvPr>
          <p:cNvSpPr txBox="1"/>
          <p:nvPr/>
        </p:nvSpPr>
        <p:spPr>
          <a:xfrm>
            <a:off x="763772" y="5730948"/>
            <a:ext cx="10187763" cy="338554"/>
          </a:xfrm>
          <a:prstGeom prst="rect">
            <a:avLst/>
          </a:prstGeom>
          <a:noFill/>
        </p:spPr>
        <p:txBody>
          <a:bodyPr wrap="square" rtlCol="0">
            <a:spAutoFit/>
          </a:bodyPr>
          <a:lstStyle/>
          <a:p>
            <a:r>
              <a:rPr lang="en-GB" sz="1600" b="1" i="1"/>
              <a:t>Source : Housing and Regeneration- Damp, Mould and Condensation (DMC) dashboard 2024/25</a:t>
            </a:r>
          </a:p>
        </p:txBody>
      </p:sp>
    </p:spTree>
    <p:extLst>
      <p:ext uri="{BB962C8B-B14F-4D97-AF65-F5344CB8AC3E}">
        <p14:creationId xmlns:p14="http://schemas.microsoft.com/office/powerpoint/2010/main" val="7998637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A3DA3-35D7-CEBE-C636-8DD4BFDA73B7}"/>
              </a:ext>
            </a:extLst>
          </p:cNvPr>
          <p:cNvSpPr>
            <a:spLocks noGrp="1"/>
          </p:cNvSpPr>
          <p:nvPr>
            <p:ph type="title"/>
          </p:nvPr>
        </p:nvSpPr>
        <p:spPr>
          <a:xfrm>
            <a:off x="315686" y="316823"/>
            <a:ext cx="10293130" cy="1369105"/>
          </a:xfrm>
        </p:spPr>
        <p:txBody>
          <a:bodyPr>
            <a:noAutofit/>
          </a:bodyPr>
          <a:lstStyle/>
          <a:p>
            <a:r>
              <a:rPr lang="en-GB" sz="2400">
                <a:latin typeface="Arial"/>
                <a:cs typeface="Arial"/>
              </a:rPr>
              <a:t>66) Damp and Mould Repairs- 95% of work orders completed in December 2024 within the target timescales</a:t>
            </a:r>
          </a:p>
        </p:txBody>
      </p:sp>
      <p:pic>
        <p:nvPicPr>
          <p:cNvPr id="9" name="Picture 8">
            <a:extLst>
              <a:ext uri="{FF2B5EF4-FFF2-40B4-BE49-F238E27FC236}">
                <a16:creationId xmlns:a16="http://schemas.microsoft.com/office/drawing/2014/main" id="{BC6ACED4-65C2-6E9F-9B29-59F239CC20EB}"/>
              </a:ext>
            </a:extLst>
          </p:cNvPr>
          <p:cNvPicPr>
            <a:picLocks noChangeAspect="1"/>
          </p:cNvPicPr>
          <p:nvPr/>
        </p:nvPicPr>
        <p:blipFill>
          <a:blip r:embed="rId2"/>
          <a:stretch>
            <a:fillRect/>
          </a:stretch>
        </p:blipFill>
        <p:spPr>
          <a:xfrm>
            <a:off x="838200" y="2155372"/>
            <a:ext cx="10421030" cy="3523488"/>
          </a:xfrm>
          <a:prstGeom prst="rect">
            <a:avLst/>
          </a:prstGeom>
        </p:spPr>
      </p:pic>
      <p:sp>
        <p:nvSpPr>
          <p:cNvPr id="3" name="TextBox 2">
            <a:extLst>
              <a:ext uri="{FF2B5EF4-FFF2-40B4-BE49-F238E27FC236}">
                <a16:creationId xmlns:a16="http://schemas.microsoft.com/office/drawing/2014/main" id="{4A3D1D89-C2E2-46A2-FB50-02B809625B1F}"/>
              </a:ext>
            </a:extLst>
          </p:cNvPr>
          <p:cNvSpPr txBox="1"/>
          <p:nvPr/>
        </p:nvSpPr>
        <p:spPr>
          <a:xfrm>
            <a:off x="1020726" y="5678860"/>
            <a:ext cx="9983972" cy="338554"/>
          </a:xfrm>
          <a:prstGeom prst="rect">
            <a:avLst/>
          </a:prstGeom>
          <a:noFill/>
        </p:spPr>
        <p:txBody>
          <a:bodyPr wrap="square" rtlCol="0">
            <a:spAutoFit/>
          </a:bodyPr>
          <a:lstStyle/>
          <a:p>
            <a:r>
              <a:rPr lang="en-GB" sz="1600" b="1" i="1"/>
              <a:t>Source : Housing and Regeneration- Damp, Mould and Condensation (DMC) dashboard 2024/25</a:t>
            </a:r>
          </a:p>
        </p:txBody>
      </p:sp>
    </p:spTree>
    <p:extLst>
      <p:ext uri="{BB962C8B-B14F-4D97-AF65-F5344CB8AC3E}">
        <p14:creationId xmlns:p14="http://schemas.microsoft.com/office/powerpoint/2010/main" val="415320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40A59-B5C2-9D97-24CE-B9E0A62B3A89}"/>
              </a:ext>
            </a:extLst>
          </p:cNvPr>
          <p:cNvSpPr>
            <a:spLocks noGrp="1"/>
          </p:cNvSpPr>
          <p:nvPr>
            <p:ph type="title"/>
          </p:nvPr>
        </p:nvSpPr>
        <p:spPr>
          <a:xfrm>
            <a:off x="254789" y="183571"/>
            <a:ext cx="6584000" cy="1689389"/>
          </a:xfrm>
        </p:spPr>
        <p:txBody>
          <a:bodyPr vert="horz" lIns="91440" tIns="45720" rIns="91440" bIns="45720" rtlCol="0" anchor="ctr">
            <a:normAutofit/>
          </a:bodyPr>
          <a:lstStyle/>
          <a:p>
            <a:r>
              <a:rPr lang="en-US" sz="1900">
                <a:solidFill>
                  <a:schemeClr val="tx1"/>
                </a:solidFill>
                <a:latin typeface="+mj-lt"/>
                <a:cs typeface="+mj-cs"/>
              </a:rPr>
              <a:t>5) Residents earn significantly less than those working in Tower  Hamlets  - the largest gap between workers and residents in UK and below average incomes after housing cost deductions</a:t>
            </a:r>
          </a:p>
        </p:txBody>
      </p:sp>
      <p:sp>
        <p:nvSpPr>
          <p:cNvPr id="3" name="Content Placeholder 2">
            <a:extLst>
              <a:ext uri="{FF2B5EF4-FFF2-40B4-BE49-F238E27FC236}">
                <a16:creationId xmlns:a16="http://schemas.microsoft.com/office/drawing/2014/main" id="{A6F961DD-1893-2897-BB77-5E89237D116A}"/>
              </a:ext>
            </a:extLst>
          </p:cNvPr>
          <p:cNvSpPr>
            <a:spLocks noGrp="1"/>
          </p:cNvSpPr>
          <p:nvPr>
            <p:ph idx="1"/>
          </p:nvPr>
        </p:nvSpPr>
        <p:spPr>
          <a:xfrm>
            <a:off x="282499" y="1878595"/>
            <a:ext cx="6556291" cy="4255506"/>
          </a:xfrm>
        </p:spPr>
        <p:txBody>
          <a:bodyPr vert="horz" lIns="91440" tIns="45720" rIns="91440" bIns="45720" rtlCol="0" anchor="t">
            <a:normAutofit/>
          </a:bodyPr>
          <a:lstStyle/>
          <a:p>
            <a:pPr marL="228600" marR="0" lvl="0" fontAlgn="auto">
              <a:spcBef>
                <a:spcPts val="1000"/>
              </a:spcBef>
              <a:spcAft>
                <a:spcPts val="0"/>
              </a:spcAft>
              <a:buClrTx/>
              <a:buSzTx/>
              <a:tabLst/>
              <a:defRPr/>
            </a:pPr>
            <a:r>
              <a:rPr kumimoji="0" lang="en-US" sz="1400" b="0" i="0" u="none" strike="noStrike" cap="none" spc="0" normalizeH="0" baseline="0" noProof="0" dirty="0">
                <a:ln>
                  <a:noFill/>
                </a:ln>
                <a:solidFill>
                  <a:schemeClr val="tx1"/>
                </a:solidFill>
                <a:effectLst/>
                <a:uLnTx/>
                <a:uFillTx/>
                <a:latin typeface="+mn-lt"/>
                <a:cs typeface="+mn-cs"/>
              </a:rPr>
              <a:t>The median annual gross pay for Tower Hamlets residents working full time from the latest available data in 2022 was £39,868. </a:t>
            </a:r>
            <a:endParaRPr lang="en-US" sz="1400" dirty="0">
              <a:solidFill>
                <a:schemeClr val="tx1"/>
              </a:solidFill>
              <a:latin typeface="+mn-lt"/>
              <a:cs typeface="+mn-cs"/>
            </a:endParaRPr>
          </a:p>
          <a:p>
            <a:r>
              <a:rPr lang="en-US" sz="1400" dirty="0">
                <a:solidFill>
                  <a:schemeClr val="tx1"/>
                </a:solidFill>
                <a:latin typeface="+mn-lt"/>
                <a:cs typeface="+mn-cs"/>
              </a:rPr>
              <a:t>Statistics highlight an income disparity between residents and those working in the borough. </a:t>
            </a:r>
            <a:r>
              <a:rPr lang="en-US" sz="1400" b="1" dirty="0">
                <a:solidFill>
                  <a:schemeClr val="tx1"/>
                </a:solidFill>
                <a:latin typeface="+mn-lt"/>
                <a:cs typeface="+mn-cs"/>
              </a:rPr>
              <a:t>At £1,207 per week, the mean earnings for workers in Tower Hamlets are the second highest in the UK as of 2023 </a:t>
            </a:r>
            <a:r>
              <a:rPr lang="en-US" sz="1400" dirty="0">
                <a:solidFill>
                  <a:schemeClr val="tx1"/>
                </a:solidFill>
                <a:latin typeface="+mn-lt"/>
                <a:cs typeface="+mn-cs"/>
              </a:rPr>
              <a:t>(after the City of London). Yet </a:t>
            </a:r>
            <a:r>
              <a:rPr lang="en-US" sz="1400" b="1" dirty="0">
                <a:solidFill>
                  <a:schemeClr val="tx1"/>
                </a:solidFill>
                <a:latin typeface="+mn-lt"/>
                <a:cs typeface="+mn-cs"/>
              </a:rPr>
              <a:t>residents in the borough earn an average of £294 less per week in comparison to those working in Tower Hamlets </a:t>
            </a:r>
            <a:r>
              <a:rPr lang="en-US" sz="1400" dirty="0">
                <a:solidFill>
                  <a:schemeClr val="tx1"/>
                </a:solidFill>
                <a:latin typeface="+mn-lt"/>
                <a:cs typeface="+mn-cs"/>
              </a:rPr>
              <a:t>– the largest gap between workers and residents in Great Britain. </a:t>
            </a:r>
            <a:endParaRPr lang="en-US" sz="1400" dirty="0">
              <a:solidFill>
                <a:schemeClr val="tx1"/>
              </a:solidFill>
              <a:latin typeface="+mn-lt"/>
              <a:cs typeface="Arial"/>
            </a:endParaRPr>
          </a:p>
          <a:p>
            <a:r>
              <a:rPr lang="en-US" sz="1400" dirty="0">
                <a:solidFill>
                  <a:schemeClr val="tx1"/>
                </a:solidFill>
                <a:latin typeface="+mn-lt"/>
                <a:cs typeface="+mn-cs"/>
              </a:rPr>
              <a:t>Out of all the London boroughs, Tower Hamlets has the largest percentage of children growing up in poverty (48%), after housing costs have been deducted.</a:t>
            </a:r>
            <a:endParaRPr lang="en-US" sz="1400" dirty="0">
              <a:solidFill>
                <a:schemeClr val="tx1"/>
              </a:solidFill>
              <a:latin typeface="+mn-lt"/>
              <a:cs typeface="Arial"/>
            </a:endParaRPr>
          </a:p>
          <a:p>
            <a:pPr marL="0" indent="0">
              <a:buNone/>
            </a:pPr>
            <a:r>
              <a:rPr lang="en-US" sz="1400" b="1" i="1" u="sng" dirty="0">
                <a:solidFill>
                  <a:schemeClr val="tx1"/>
                </a:solidFill>
                <a:latin typeface="+mn-lt"/>
                <a:cs typeface="+mn-cs"/>
              </a:rPr>
              <a:t>S</a:t>
            </a:r>
            <a:r>
              <a:rPr lang="en-US" sz="1400" b="1" i="1" dirty="0">
                <a:solidFill>
                  <a:schemeClr val="tx1"/>
                </a:solidFill>
                <a:latin typeface="+mn-lt"/>
                <a:cs typeface="+mn-cs"/>
              </a:rPr>
              <a:t>ource:  Trust for London, collated by Loughborough University and commissioned by End Child Poverty coalition – November 2024.</a:t>
            </a:r>
            <a:endParaRPr lang="en-US" sz="1400" b="1" i="1" dirty="0">
              <a:solidFill>
                <a:schemeClr val="tx1"/>
              </a:solidFill>
              <a:latin typeface="+mn-lt"/>
              <a:cs typeface="Arial"/>
            </a:endParaRPr>
          </a:p>
        </p:txBody>
      </p:sp>
      <p:pic>
        <p:nvPicPr>
          <p:cNvPr id="4" name="Picture 3" descr="A graph of a number of people&#10;&#10;AI-generated content may be incorrect.">
            <a:extLst>
              <a:ext uri="{FF2B5EF4-FFF2-40B4-BE49-F238E27FC236}">
                <a16:creationId xmlns:a16="http://schemas.microsoft.com/office/drawing/2014/main" id="{BECCC608-41F2-884F-A79D-366B9D9D2DF8}"/>
              </a:ext>
            </a:extLst>
          </p:cNvPr>
          <p:cNvPicPr>
            <a:picLocks noChangeAspect="1"/>
          </p:cNvPicPr>
          <p:nvPr/>
        </p:nvPicPr>
        <p:blipFill>
          <a:blip r:embed="rId3"/>
          <a:srcRect l="35031" r="30026" b="1"/>
          <a:stretch>
            <a:fillRect/>
          </a:stretch>
        </p:blipFill>
        <p:spPr>
          <a:xfrm>
            <a:off x="7199440" y="726840"/>
            <a:ext cx="4507651" cy="5412856"/>
          </a:xfrm>
          <a:prstGeom prst="rect">
            <a:avLst/>
          </a:prstGeom>
          <a:effectLst/>
        </p:spPr>
      </p:pic>
    </p:spTree>
    <p:extLst>
      <p:ext uri="{BB962C8B-B14F-4D97-AF65-F5344CB8AC3E}">
        <p14:creationId xmlns:p14="http://schemas.microsoft.com/office/powerpoint/2010/main" val="21162268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0BB4-42EC-A9AC-ABC1-671901CF4544}"/>
              </a:ext>
            </a:extLst>
          </p:cNvPr>
          <p:cNvSpPr>
            <a:spLocks noGrp="1"/>
          </p:cNvSpPr>
          <p:nvPr>
            <p:ph type="title"/>
          </p:nvPr>
        </p:nvSpPr>
        <p:spPr>
          <a:xfrm>
            <a:off x="0" y="1138"/>
            <a:ext cx="10587045" cy="1325563"/>
          </a:xfrm>
        </p:spPr>
        <p:txBody>
          <a:bodyPr>
            <a:normAutofit/>
          </a:bodyPr>
          <a:lstStyle/>
          <a:p>
            <a:r>
              <a:rPr lang="en-GB" sz="2400">
                <a:latin typeface="Arial"/>
                <a:cs typeface="Arial"/>
              </a:rPr>
              <a:t>67) The number of reported cases of seasonal DMC has increased</a:t>
            </a:r>
          </a:p>
        </p:txBody>
      </p:sp>
      <p:pic>
        <p:nvPicPr>
          <p:cNvPr id="6" name="Content Placeholder 5">
            <a:extLst>
              <a:ext uri="{FF2B5EF4-FFF2-40B4-BE49-F238E27FC236}">
                <a16:creationId xmlns:a16="http://schemas.microsoft.com/office/drawing/2014/main" id="{E28424F2-881E-3EA4-3678-F01C1C65D186}"/>
              </a:ext>
            </a:extLst>
          </p:cNvPr>
          <p:cNvPicPr>
            <a:picLocks noGrp="1" noChangeAspect="1"/>
          </p:cNvPicPr>
          <p:nvPr>
            <p:ph idx="1"/>
          </p:nvPr>
        </p:nvPicPr>
        <p:blipFill>
          <a:blip r:embed="rId2"/>
          <a:stretch>
            <a:fillRect/>
          </a:stretch>
        </p:blipFill>
        <p:spPr>
          <a:xfrm>
            <a:off x="838200" y="1499739"/>
            <a:ext cx="10092070" cy="3462675"/>
          </a:xfrm>
        </p:spPr>
      </p:pic>
      <p:sp>
        <p:nvSpPr>
          <p:cNvPr id="9" name="TextBox 8">
            <a:extLst>
              <a:ext uri="{FF2B5EF4-FFF2-40B4-BE49-F238E27FC236}">
                <a16:creationId xmlns:a16="http://schemas.microsoft.com/office/drawing/2014/main" id="{A2D382C9-85D1-2CF9-5146-8DA4B8EC2CD1}"/>
              </a:ext>
            </a:extLst>
          </p:cNvPr>
          <p:cNvSpPr txBox="1"/>
          <p:nvPr/>
        </p:nvSpPr>
        <p:spPr>
          <a:xfrm>
            <a:off x="838200" y="5361043"/>
            <a:ext cx="10166498" cy="369332"/>
          </a:xfrm>
          <a:prstGeom prst="rect">
            <a:avLst/>
          </a:prstGeom>
          <a:noFill/>
        </p:spPr>
        <p:txBody>
          <a:bodyPr wrap="square" rtlCol="0">
            <a:spAutoFit/>
          </a:bodyPr>
          <a:lstStyle/>
          <a:p>
            <a:r>
              <a:rPr lang="en-GB" b="1" i="1"/>
              <a:t> </a:t>
            </a:r>
            <a:r>
              <a:rPr lang="en-GB" sz="1600" b="1" i="1"/>
              <a:t>Source : Housing and Regeneration- Damp, Mould and Condensation (DMC) dashboard 2024/25</a:t>
            </a:r>
          </a:p>
        </p:txBody>
      </p:sp>
    </p:spTree>
    <p:extLst>
      <p:ext uri="{BB962C8B-B14F-4D97-AF65-F5344CB8AC3E}">
        <p14:creationId xmlns:p14="http://schemas.microsoft.com/office/powerpoint/2010/main" val="42837803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C9811-F303-66C1-1FC0-ECF1D8EDF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E5850-49F6-1D50-8D67-E8422C3CAD8A}"/>
              </a:ext>
            </a:extLst>
          </p:cNvPr>
          <p:cNvSpPr>
            <a:spLocks noGrp="1"/>
          </p:cNvSpPr>
          <p:nvPr>
            <p:ph type="ctrTitle"/>
          </p:nvPr>
        </p:nvSpPr>
        <p:spPr>
          <a:xfrm>
            <a:off x="722455" y="3074555"/>
            <a:ext cx="7186126" cy="708889"/>
          </a:xfrm>
        </p:spPr>
        <p:txBody>
          <a:bodyPr>
            <a:normAutofit/>
          </a:bodyPr>
          <a:lstStyle/>
          <a:p>
            <a:pPr algn="ctr"/>
            <a:r>
              <a:rPr lang="en-GB"/>
              <a:t>Private Rented Housing</a:t>
            </a:r>
          </a:p>
        </p:txBody>
      </p:sp>
    </p:spTree>
    <p:extLst>
      <p:ext uri="{BB962C8B-B14F-4D97-AF65-F5344CB8AC3E}">
        <p14:creationId xmlns:p14="http://schemas.microsoft.com/office/powerpoint/2010/main" val="981089698"/>
      </p:ext>
    </p:extLst>
  </p:cSld>
  <p:clrMapOvr>
    <a:masterClrMapping/>
  </p:clrMapOvr>
  <p:extLst>
    <p:ext uri="{6950BFC3-D8DA-4A85-94F7-54DA5524770B}">
      <p188:commentRel xmlns:p188="http://schemas.microsoft.com/office/powerpoint/2018/8/main" r:id="rId2"/>
    </p:ext>
  </p:extLs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FD977-685C-1CCD-668E-6892F59F4F08}"/>
              </a:ext>
            </a:extLst>
          </p:cNvPr>
          <p:cNvSpPr>
            <a:spLocks noGrp="1"/>
          </p:cNvSpPr>
          <p:nvPr>
            <p:ph type="title"/>
          </p:nvPr>
        </p:nvSpPr>
        <p:spPr>
          <a:xfrm>
            <a:off x="32658" y="1138"/>
            <a:ext cx="10576158" cy="1325563"/>
          </a:xfrm>
        </p:spPr>
        <p:txBody>
          <a:bodyPr>
            <a:normAutofit/>
          </a:bodyPr>
          <a:lstStyle/>
          <a:p>
            <a:r>
              <a:rPr lang="en-GB" sz="2400">
                <a:latin typeface="Arial"/>
                <a:cs typeface="Arial"/>
              </a:rPr>
              <a:t>69) The size of the private rental sector in London has rapidly increased</a:t>
            </a:r>
          </a:p>
        </p:txBody>
      </p:sp>
      <p:pic>
        <p:nvPicPr>
          <p:cNvPr id="5" name="Content Placeholder 4">
            <a:extLst>
              <a:ext uri="{FF2B5EF4-FFF2-40B4-BE49-F238E27FC236}">
                <a16:creationId xmlns:a16="http://schemas.microsoft.com/office/drawing/2014/main" id="{0C6419F8-034F-C3FE-F4ED-DB8EF344FE7F}"/>
              </a:ext>
            </a:extLst>
          </p:cNvPr>
          <p:cNvPicPr>
            <a:picLocks noGrp="1" noChangeAspect="1"/>
          </p:cNvPicPr>
          <p:nvPr>
            <p:ph idx="1"/>
          </p:nvPr>
        </p:nvPicPr>
        <p:blipFill>
          <a:blip r:embed="rId2"/>
          <a:stretch>
            <a:fillRect/>
          </a:stretch>
        </p:blipFill>
        <p:spPr>
          <a:xfrm>
            <a:off x="925286" y="1955006"/>
            <a:ext cx="9683529" cy="3803537"/>
          </a:xfrm>
        </p:spPr>
      </p:pic>
      <p:sp>
        <p:nvSpPr>
          <p:cNvPr id="3" name="TextBox 2">
            <a:extLst>
              <a:ext uri="{FF2B5EF4-FFF2-40B4-BE49-F238E27FC236}">
                <a16:creationId xmlns:a16="http://schemas.microsoft.com/office/drawing/2014/main" id="{6BC27C07-9932-1551-D4A3-10F9A6DAAFA6}"/>
              </a:ext>
            </a:extLst>
          </p:cNvPr>
          <p:cNvSpPr txBox="1"/>
          <p:nvPr/>
        </p:nvSpPr>
        <p:spPr>
          <a:xfrm>
            <a:off x="1509823" y="5758543"/>
            <a:ext cx="7963786" cy="307777"/>
          </a:xfrm>
          <a:prstGeom prst="rect">
            <a:avLst/>
          </a:prstGeom>
          <a:noFill/>
        </p:spPr>
        <p:txBody>
          <a:bodyPr wrap="square" rtlCol="0">
            <a:spAutoFit/>
          </a:bodyPr>
          <a:lstStyle/>
          <a:p>
            <a:r>
              <a:rPr lang="en-US" sz="1400" b="1"/>
              <a:t>Source :</a:t>
            </a:r>
            <a:r>
              <a:rPr lang="en-GB" sz="1400" b="1"/>
              <a:t>Savills Research Report </a:t>
            </a:r>
            <a:r>
              <a:rPr lang="en-US" sz="1400" b="1"/>
              <a:t>Private Rented Housing Supply in London (Oct 2024)</a:t>
            </a:r>
            <a:endParaRPr lang="en-GB" sz="1400"/>
          </a:p>
        </p:txBody>
      </p:sp>
    </p:spTree>
    <p:extLst>
      <p:ext uri="{BB962C8B-B14F-4D97-AF65-F5344CB8AC3E}">
        <p14:creationId xmlns:p14="http://schemas.microsoft.com/office/powerpoint/2010/main" val="1589984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6E09-47A2-847C-C768-4105935B6A89}"/>
              </a:ext>
            </a:extLst>
          </p:cNvPr>
          <p:cNvSpPr>
            <a:spLocks noGrp="1"/>
          </p:cNvSpPr>
          <p:nvPr>
            <p:ph type="title"/>
          </p:nvPr>
        </p:nvSpPr>
        <p:spPr>
          <a:xfrm>
            <a:off x="212651" y="1138"/>
            <a:ext cx="10396165" cy="1325563"/>
          </a:xfrm>
        </p:spPr>
        <p:txBody>
          <a:bodyPr>
            <a:noAutofit/>
          </a:bodyPr>
          <a:lstStyle/>
          <a:p>
            <a:r>
              <a:rPr lang="en-US" sz="2400">
                <a:latin typeface="Arial"/>
                <a:cs typeface="Arial"/>
              </a:rPr>
              <a:t>70) In London, properties are leaving the rental market at a faster rate in the lower value locations to rent</a:t>
            </a:r>
            <a:endParaRPr lang="en-GB" sz="2400">
              <a:latin typeface="Arial"/>
              <a:cs typeface="Arial"/>
            </a:endParaRPr>
          </a:p>
        </p:txBody>
      </p:sp>
      <p:pic>
        <p:nvPicPr>
          <p:cNvPr id="5" name="Content Placeholder 4">
            <a:extLst>
              <a:ext uri="{FF2B5EF4-FFF2-40B4-BE49-F238E27FC236}">
                <a16:creationId xmlns:a16="http://schemas.microsoft.com/office/drawing/2014/main" id="{86A57AE2-47CF-6C45-E6E0-398D8C254491}"/>
              </a:ext>
            </a:extLst>
          </p:cNvPr>
          <p:cNvPicPr>
            <a:picLocks noGrp="1" noChangeAspect="1"/>
          </p:cNvPicPr>
          <p:nvPr>
            <p:ph idx="1"/>
          </p:nvPr>
        </p:nvPicPr>
        <p:blipFill>
          <a:blip r:embed="rId2"/>
          <a:stretch>
            <a:fillRect/>
          </a:stretch>
        </p:blipFill>
        <p:spPr>
          <a:xfrm>
            <a:off x="838200" y="1445862"/>
            <a:ext cx="8907236" cy="4245088"/>
          </a:xfrm>
        </p:spPr>
      </p:pic>
      <p:sp>
        <p:nvSpPr>
          <p:cNvPr id="3" name="TextBox 2">
            <a:extLst>
              <a:ext uri="{FF2B5EF4-FFF2-40B4-BE49-F238E27FC236}">
                <a16:creationId xmlns:a16="http://schemas.microsoft.com/office/drawing/2014/main" id="{43B29967-A18D-ED66-3B9F-2AD3FBF0C213}"/>
              </a:ext>
            </a:extLst>
          </p:cNvPr>
          <p:cNvSpPr txBox="1"/>
          <p:nvPr/>
        </p:nvSpPr>
        <p:spPr>
          <a:xfrm>
            <a:off x="1084521" y="5810111"/>
            <a:ext cx="7198242" cy="523220"/>
          </a:xfrm>
          <a:prstGeom prst="rect">
            <a:avLst/>
          </a:prstGeom>
          <a:noFill/>
        </p:spPr>
        <p:txBody>
          <a:bodyPr wrap="square" rtlCol="0">
            <a:spAutoFit/>
          </a:bodyPr>
          <a:lstStyle/>
          <a:p>
            <a:pPr algn="ctr"/>
            <a:r>
              <a:rPr lang="en-US" sz="1400" b="1"/>
              <a:t>Source :</a:t>
            </a:r>
            <a:r>
              <a:rPr lang="en-GB" sz="1400" b="1"/>
              <a:t>Savills Research Report </a:t>
            </a:r>
            <a:r>
              <a:rPr lang="en-US" sz="1400" b="1"/>
              <a:t>Private Rented Housing Supply in London (Oct 2024)</a:t>
            </a:r>
            <a:endParaRPr lang="en-GB" sz="1400"/>
          </a:p>
        </p:txBody>
      </p:sp>
    </p:spTree>
    <p:extLst>
      <p:ext uri="{BB962C8B-B14F-4D97-AF65-F5344CB8AC3E}">
        <p14:creationId xmlns:p14="http://schemas.microsoft.com/office/powerpoint/2010/main" val="41261527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7B20-D634-BA24-4EF9-A85937FA342F}"/>
              </a:ext>
            </a:extLst>
          </p:cNvPr>
          <p:cNvSpPr>
            <a:spLocks noGrp="1"/>
          </p:cNvSpPr>
          <p:nvPr>
            <p:ph type="title"/>
          </p:nvPr>
        </p:nvSpPr>
        <p:spPr>
          <a:xfrm>
            <a:off x="152400" y="1138"/>
            <a:ext cx="10456416" cy="1325563"/>
          </a:xfrm>
        </p:spPr>
        <p:txBody>
          <a:bodyPr>
            <a:normAutofit/>
          </a:bodyPr>
          <a:lstStyle/>
          <a:p>
            <a:r>
              <a:rPr lang="en-GB" sz="2400">
                <a:latin typeface="Arial"/>
                <a:cs typeface="Arial"/>
              </a:rPr>
              <a:t>56) Rental l</a:t>
            </a:r>
            <a:r>
              <a:rPr lang="en-US" sz="2400" err="1">
                <a:latin typeface="Arial"/>
                <a:cs typeface="Arial"/>
              </a:rPr>
              <a:t>istings</a:t>
            </a:r>
            <a:r>
              <a:rPr lang="en-US" sz="2400">
                <a:latin typeface="Arial"/>
                <a:cs typeface="Arial"/>
              </a:rPr>
              <a:t> have declined across both inner and outer London since 2018/19. </a:t>
            </a:r>
            <a:endParaRPr lang="en-GB" sz="2400">
              <a:latin typeface="Arial"/>
              <a:cs typeface="Arial"/>
            </a:endParaRPr>
          </a:p>
        </p:txBody>
      </p:sp>
      <p:pic>
        <p:nvPicPr>
          <p:cNvPr id="5" name="Content Placeholder 4">
            <a:extLst>
              <a:ext uri="{FF2B5EF4-FFF2-40B4-BE49-F238E27FC236}">
                <a16:creationId xmlns:a16="http://schemas.microsoft.com/office/drawing/2014/main" id="{1470EBD9-B1AA-57D5-DF47-73231BA59419}"/>
              </a:ext>
            </a:extLst>
          </p:cNvPr>
          <p:cNvPicPr>
            <a:picLocks noGrp="1" noChangeAspect="1"/>
          </p:cNvPicPr>
          <p:nvPr>
            <p:ph idx="1"/>
          </p:nvPr>
        </p:nvPicPr>
        <p:blipFill>
          <a:blip r:embed="rId2"/>
          <a:stretch>
            <a:fillRect/>
          </a:stretch>
        </p:blipFill>
        <p:spPr>
          <a:xfrm>
            <a:off x="1023257" y="1742055"/>
            <a:ext cx="10348912" cy="4008664"/>
          </a:xfrm>
        </p:spPr>
      </p:pic>
      <p:sp>
        <p:nvSpPr>
          <p:cNvPr id="3" name="TextBox 2">
            <a:extLst>
              <a:ext uri="{FF2B5EF4-FFF2-40B4-BE49-F238E27FC236}">
                <a16:creationId xmlns:a16="http://schemas.microsoft.com/office/drawing/2014/main" id="{48547FD1-778E-3C4F-B8EB-D665ECB7E7FE}"/>
              </a:ext>
            </a:extLst>
          </p:cNvPr>
          <p:cNvSpPr txBox="1"/>
          <p:nvPr/>
        </p:nvSpPr>
        <p:spPr>
          <a:xfrm>
            <a:off x="1424763" y="5750719"/>
            <a:ext cx="5358809" cy="523220"/>
          </a:xfrm>
          <a:prstGeom prst="rect">
            <a:avLst/>
          </a:prstGeom>
          <a:noFill/>
        </p:spPr>
        <p:txBody>
          <a:bodyPr wrap="square" lIns="91440" tIns="45720" rIns="91440" bIns="45720" rtlCol="0" anchor="t">
            <a:spAutoFit/>
          </a:bodyPr>
          <a:lstStyle/>
          <a:p>
            <a:r>
              <a:rPr lang="en-US" sz="1400" b="1" i="1"/>
              <a:t>Source :</a:t>
            </a:r>
            <a:r>
              <a:rPr lang="en-GB" sz="1400" b="1" i="1"/>
              <a:t>Savills Research Report </a:t>
            </a:r>
            <a:r>
              <a:rPr lang="en-US" sz="1400" b="1" i="1"/>
              <a:t>Private Rented Housing Supply in London (Oct 2024)</a:t>
            </a:r>
            <a:endParaRPr lang="en-GB" sz="1400" i="1"/>
          </a:p>
        </p:txBody>
      </p:sp>
    </p:spTree>
    <p:extLst>
      <p:ext uri="{BB962C8B-B14F-4D97-AF65-F5344CB8AC3E}">
        <p14:creationId xmlns:p14="http://schemas.microsoft.com/office/powerpoint/2010/main" val="25985478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16F7-4836-FB03-5C96-AE79DE43B732}"/>
              </a:ext>
            </a:extLst>
          </p:cNvPr>
          <p:cNvSpPr>
            <a:spLocks noGrp="1"/>
          </p:cNvSpPr>
          <p:nvPr>
            <p:ph type="title"/>
          </p:nvPr>
        </p:nvSpPr>
        <p:spPr>
          <a:xfrm>
            <a:off x="32658" y="1138"/>
            <a:ext cx="10576158" cy="1325563"/>
          </a:xfrm>
        </p:spPr>
        <p:txBody>
          <a:bodyPr>
            <a:normAutofit/>
          </a:bodyPr>
          <a:lstStyle/>
          <a:p>
            <a:r>
              <a:rPr lang="en-GB" sz="2400">
                <a:latin typeface="Arial"/>
                <a:cs typeface="Arial"/>
              </a:rPr>
              <a:t>71) Rental listings across inner and outer London</a:t>
            </a:r>
          </a:p>
        </p:txBody>
      </p:sp>
      <p:pic>
        <p:nvPicPr>
          <p:cNvPr id="5" name="Content Placeholder 4">
            <a:extLst>
              <a:ext uri="{FF2B5EF4-FFF2-40B4-BE49-F238E27FC236}">
                <a16:creationId xmlns:a16="http://schemas.microsoft.com/office/drawing/2014/main" id="{E9F3EC1D-9E36-E526-36E9-02E3E0D0933F}"/>
              </a:ext>
            </a:extLst>
          </p:cNvPr>
          <p:cNvPicPr>
            <a:picLocks noGrp="1" noChangeAspect="1"/>
          </p:cNvPicPr>
          <p:nvPr>
            <p:ph idx="1"/>
          </p:nvPr>
        </p:nvPicPr>
        <p:blipFill>
          <a:blip r:embed="rId2"/>
          <a:stretch>
            <a:fillRect/>
          </a:stretch>
        </p:blipFill>
        <p:spPr>
          <a:xfrm>
            <a:off x="1023257" y="1603374"/>
            <a:ext cx="10058400" cy="4645025"/>
          </a:xfrm>
        </p:spPr>
      </p:pic>
      <p:sp>
        <p:nvSpPr>
          <p:cNvPr id="4" name="TextBox 3">
            <a:extLst>
              <a:ext uri="{FF2B5EF4-FFF2-40B4-BE49-F238E27FC236}">
                <a16:creationId xmlns:a16="http://schemas.microsoft.com/office/drawing/2014/main" id="{69975181-26D4-5EE6-C0CE-4F0B1FF95E4C}"/>
              </a:ext>
            </a:extLst>
          </p:cNvPr>
          <p:cNvSpPr txBox="1"/>
          <p:nvPr/>
        </p:nvSpPr>
        <p:spPr>
          <a:xfrm>
            <a:off x="4784651" y="5725179"/>
            <a:ext cx="6889898" cy="523220"/>
          </a:xfrm>
          <a:prstGeom prst="rect">
            <a:avLst/>
          </a:prstGeom>
          <a:noFill/>
        </p:spPr>
        <p:txBody>
          <a:bodyPr wrap="square" lIns="91440" tIns="45720" rIns="91440" bIns="45720" rtlCol="0" anchor="t">
            <a:spAutoFit/>
          </a:bodyPr>
          <a:lstStyle/>
          <a:p>
            <a:r>
              <a:rPr lang="en-US" sz="1400" b="1" i="1"/>
              <a:t>Source :</a:t>
            </a:r>
            <a:r>
              <a:rPr lang="en-GB" sz="1400" b="1" i="1"/>
              <a:t>Savills Research Report </a:t>
            </a:r>
            <a:r>
              <a:rPr lang="en-US" sz="1400" b="1" i="1"/>
              <a:t>Private Rented Housing Supply in London (Oct 2024)</a:t>
            </a:r>
            <a:endParaRPr lang="en-GB" sz="1400" i="1"/>
          </a:p>
        </p:txBody>
      </p:sp>
    </p:spTree>
    <p:extLst>
      <p:ext uri="{BB962C8B-B14F-4D97-AF65-F5344CB8AC3E}">
        <p14:creationId xmlns:p14="http://schemas.microsoft.com/office/powerpoint/2010/main" val="42208855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BBCE-6125-7CE6-5787-2287202E53BE}"/>
              </a:ext>
            </a:extLst>
          </p:cNvPr>
          <p:cNvSpPr>
            <a:spLocks noGrp="1"/>
          </p:cNvSpPr>
          <p:nvPr>
            <p:ph type="title"/>
          </p:nvPr>
        </p:nvSpPr>
        <p:spPr>
          <a:xfrm>
            <a:off x="217715" y="1138"/>
            <a:ext cx="10391101" cy="1325563"/>
          </a:xfrm>
        </p:spPr>
        <p:txBody>
          <a:bodyPr>
            <a:noAutofit/>
          </a:bodyPr>
          <a:lstStyle/>
          <a:p>
            <a:r>
              <a:rPr lang="en-US" sz="2400">
                <a:latin typeface="Arial"/>
                <a:cs typeface="Arial"/>
              </a:rPr>
              <a:t>72) The average newly agreed rent had increased by 25% since April 2020, compared to the 11% increase in the average LHA rate.</a:t>
            </a:r>
            <a:endParaRPr lang="en-GB" sz="2400">
              <a:latin typeface="Arial"/>
              <a:cs typeface="Arial"/>
            </a:endParaRPr>
          </a:p>
        </p:txBody>
      </p:sp>
      <p:pic>
        <p:nvPicPr>
          <p:cNvPr id="5" name="Content Placeholder 4">
            <a:extLst>
              <a:ext uri="{FF2B5EF4-FFF2-40B4-BE49-F238E27FC236}">
                <a16:creationId xmlns:a16="http://schemas.microsoft.com/office/drawing/2014/main" id="{83694BA0-0850-7C53-8DB0-53B1A5661F6D}"/>
              </a:ext>
            </a:extLst>
          </p:cNvPr>
          <p:cNvPicPr>
            <a:picLocks noGrp="1" noChangeAspect="1"/>
          </p:cNvPicPr>
          <p:nvPr>
            <p:ph idx="1"/>
          </p:nvPr>
        </p:nvPicPr>
        <p:blipFill>
          <a:blip r:embed="rId2"/>
          <a:stretch>
            <a:fillRect/>
          </a:stretch>
        </p:blipFill>
        <p:spPr>
          <a:xfrm>
            <a:off x="838200" y="1603375"/>
            <a:ext cx="9770616" cy="4351338"/>
          </a:xfrm>
        </p:spPr>
      </p:pic>
      <p:sp>
        <p:nvSpPr>
          <p:cNvPr id="3" name="TextBox 2">
            <a:extLst>
              <a:ext uri="{FF2B5EF4-FFF2-40B4-BE49-F238E27FC236}">
                <a16:creationId xmlns:a16="http://schemas.microsoft.com/office/drawing/2014/main" id="{B5585762-C786-B560-2EF3-A39BC12609A0}"/>
              </a:ext>
            </a:extLst>
          </p:cNvPr>
          <p:cNvSpPr txBox="1"/>
          <p:nvPr/>
        </p:nvSpPr>
        <p:spPr>
          <a:xfrm>
            <a:off x="1031358" y="5954713"/>
            <a:ext cx="8941982" cy="307777"/>
          </a:xfrm>
          <a:prstGeom prst="rect">
            <a:avLst/>
          </a:prstGeom>
          <a:noFill/>
        </p:spPr>
        <p:txBody>
          <a:bodyPr wrap="square" rtlCol="0">
            <a:spAutoFit/>
          </a:bodyPr>
          <a:lstStyle/>
          <a:p>
            <a:r>
              <a:rPr lang="en-US" sz="1400" b="1"/>
              <a:t>Source :</a:t>
            </a:r>
            <a:r>
              <a:rPr lang="en-GB" sz="1400" b="1"/>
              <a:t>Savills Research Report </a:t>
            </a:r>
            <a:r>
              <a:rPr lang="en-US" sz="1400" b="1"/>
              <a:t>Private Rented Housing Supply in London (Oct 2024)</a:t>
            </a:r>
            <a:endParaRPr lang="en-GB" sz="1400"/>
          </a:p>
        </p:txBody>
      </p:sp>
    </p:spTree>
    <p:extLst>
      <p:ext uri="{BB962C8B-B14F-4D97-AF65-F5344CB8AC3E}">
        <p14:creationId xmlns:p14="http://schemas.microsoft.com/office/powerpoint/2010/main" val="3500241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008F-392A-7C9E-F9A7-AC34BD849A07}"/>
              </a:ext>
            </a:extLst>
          </p:cNvPr>
          <p:cNvSpPr>
            <a:spLocks noGrp="1"/>
          </p:cNvSpPr>
          <p:nvPr>
            <p:ph type="title"/>
          </p:nvPr>
        </p:nvSpPr>
        <p:spPr>
          <a:xfrm>
            <a:off x="119743" y="1138"/>
            <a:ext cx="10489073" cy="1325563"/>
          </a:xfrm>
        </p:spPr>
        <p:txBody>
          <a:bodyPr>
            <a:normAutofit/>
          </a:bodyPr>
          <a:lstStyle/>
          <a:p>
            <a:r>
              <a:rPr lang="en-US" sz="2400">
                <a:latin typeface="Arial"/>
                <a:cs typeface="Arial"/>
              </a:rPr>
              <a:t>73) LHA now covers 4.0% of listings in Inner London, up from 2.5% in 2022-23, and covers 6.8% of listings in Outer London, up from 4.7%</a:t>
            </a:r>
            <a:endParaRPr lang="en-GB" sz="2400">
              <a:latin typeface="Arial"/>
              <a:cs typeface="Arial"/>
            </a:endParaRPr>
          </a:p>
        </p:txBody>
      </p:sp>
      <p:pic>
        <p:nvPicPr>
          <p:cNvPr id="5" name="Content Placeholder 4">
            <a:extLst>
              <a:ext uri="{FF2B5EF4-FFF2-40B4-BE49-F238E27FC236}">
                <a16:creationId xmlns:a16="http://schemas.microsoft.com/office/drawing/2014/main" id="{ACD029C6-B9BF-3DF7-2A59-E8E655C1265C}"/>
              </a:ext>
            </a:extLst>
          </p:cNvPr>
          <p:cNvPicPr>
            <a:picLocks noGrp="1" noChangeAspect="1"/>
          </p:cNvPicPr>
          <p:nvPr>
            <p:ph idx="1"/>
          </p:nvPr>
        </p:nvPicPr>
        <p:blipFill>
          <a:blip r:embed="rId2"/>
          <a:stretch>
            <a:fillRect/>
          </a:stretch>
        </p:blipFill>
        <p:spPr>
          <a:xfrm>
            <a:off x="1273629" y="1603375"/>
            <a:ext cx="9770616" cy="4351338"/>
          </a:xfrm>
        </p:spPr>
      </p:pic>
      <p:sp>
        <p:nvSpPr>
          <p:cNvPr id="4" name="TextBox 3">
            <a:extLst>
              <a:ext uri="{FF2B5EF4-FFF2-40B4-BE49-F238E27FC236}">
                <a16:creationId xmlns:a16="http://schemas.microsoft.com/office/drawing/2014/main" id="{A33FEF62-6EF2-CB78-CB1D-F6E2F813CD78}"/>
              </a:ext>
            </a:extLst>
          </p:cNvPr>
          <p:cNvSpPr txBox="1"/>
          <p:nvPr/>
        </p:nvSpPr>
        <p:spPr>
          <a:xfrm>
            <a:off x="5640572" y="2892056"/>
            <a:ext cx="914400" cy="914400"/>
          </a:xfrm>
          <a:prstGeom prst="rect">
            <a:avLst/>
          </a:prstGeom>
          <a:noFill/>
        </p:spPr>
        <p:txBody>
          <a:bodyPr wrap="square" rtlCol="0">
            <a:spAutoFit/>
          </a:bodyPr>
          <a:lstStyle/>
          <a:p>
            <a:endParaRPr lang="en-GB"/>
          </a:p>
        </p:txBody>
      </p:sp>
      <p:sp>
        <p:nvSpPr>
          <p:cNvPr id="6" name="TextBox 5">
            <a:extLst>
              <a:ext uri="{FF2B5EF4-FFF2-40B4-BE49-F238E27FC236}">
                <a16:creationId xmlns:a16="http://schemas.microsoft.com/office/drawing/2014/main" id="{9449D9D3-C787-565D-1329-51939BA6227C}"/>
              </a:ext>
            </a:extLst>
          </p:cNvPr>
          <p:cNvSpPr txBox="1"/>
          <p:nvPr/>
        </p:nvSpPr>
        <p:spPr>
          <a:xfrm>
            <a:off x="1967023" y="6071191"/>
            <a:ext cx="7304568" cy="276999"/>
          </a:xfrm>
          <a:prstGeom prst="rect">
            <a:avLst/>
          </a:prstGeom>
          <a:noFill/>
        </p:spPr>
        <p:txBody>
          <a:bodyPr wrap="square" lIns="91440" tIns="45720" rIns="91440" bIns="45720" rtlCol="0" anchor="t">
            <a:spAutoFit/>
          </a:bodyPr>
          <a:lstStyle/>
          <a:p>
            <a:r>
              <a:rPr lang="en-US" sz="1200"/>
              <a:t>   </a:t>
            </a:r>
            <a:r>
              <a:rPr lang="en-US" sz="1200" b="1"/>
              <a:t>Source :</a:t>
            </a:r>
            <a:r>
              <a:rPr lang="en-GB" sz="1200" b="1"/>
              <a:t>Savills Research Report </a:t>
            </a:r>
            <a:r>
              <a:rPr lang="en-US" sz="1200" b="1"/>
              <a:t>Private Rented Housing Supply in London (October 2024)  </a:t>
            </a:r>
            <a:endParaRPr lang="en-GB" sz="1200" b="1"/>
          </a:p>
        </p:txBody>
      </p:sp>
    </p:spTree>
    <p:extLst>
      <p:ext uri="{BB962C8B-B14F-4D97-AF65-F5344CB8AC3E}">
        <p14:creationId xmlns:p14="http://schemas.microsoft.com/office/powerpoint/2010/main" val="31793400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89B31-0DA8-2D23-6F38-C2DC36FA3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209B9-047B-0030-E55A-372AE9DF2D32}"/>
              </a:ext>
            </a:extLst>
          </p:cNvPr>
          <p:cNvSpPr>
            <a:spLocks noGrp="1"/>
          </p:cNvSpPr>
          <p:nvPr>
            <p:ph type="ctrTitle"/>
          </p:nvPr>
        </p:nvSpPr>
        <p:spPr>
          <a:xfrm>
            <a:off x="722455" y="3074555"/>
            <a:ext cx="7186126" cy="708889"/>
          </a:xfrm>
        </p:spPr>
        <p:txBody>
          <a:bodyPr>
            <a:normAutofit fontScale="90000"/>
          </a:bodyPr>
          <a:lstStyle/>
          <a:p>
            <a:pPr algn="ctr"/>
            <a:r>
              <a:rPr lang="en-GB"/>
              <a:t>Tower Hamlets Population Projection</a:t>
            </a:r>
            <a:br>
              <a:rPr lang="en-GB"/>
            </a:br>
            <a:r>
              <a:rPr lang="en-GB"/>
              <a:t>GLA city intelligence</a:t>
            </a:r>
          </a:p>
        </p:txBody>
      </p:sp>
    </p:spTree>
    <p:extLst>
      <p:ext uri="{BB962C8B-B14F-4D97-AF65-F5344CB8AC3E}">
        <p14:creationId xmlns:p14="http://schemas.microsoft.com/office/powerpoint/2010/main" val="24337580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CF77-FD09-86C9-B43B-036F2854B9E4}"/>
              </a:ext>
            </a:extLst>
          </p:cNvPr>
          <p:cNvSpPr>
            <a:spLocks noGrp="1"/>
          </p:cNvSpPr>
          <p:nvPr>
            <p:ph type="title"/>
          </p:nvPr>
        </p:nvSpPr>
        <p:spPr>
          <a:xfrm>
            <a:off x="261258" y="1138"/>
            <a:ext cx="10347558" cy="1325563"/>
          </a:xfrm>
        </p:spPr>
        <p:txBody>
          <a:bodyPr>
            <a:normAutofit fontScale="90000"/>
          </a:bodyPr>
          <a:lstStyle/>
          <a:p>
            <a:br>
              <a:rPr lang="en-US" sz="2700" b="0" i="0">
                <a:effectLst/>
                <a:latin typeface="+mn-lt"/>
              </a:rPr>
            </a:br>
            <a:r>
              <a:rPr lang="en-US" sz="2700">
                <a:latin typeface="+mn-lt"/>
                <a:cs typeface="Arial"/>
              </a:rPr>
              <a:t>75</a:t>
            </a:r>
            <a:r>
              <a:rPr lang="en-US" sz="2700" i="0">
                <a:effectLst/>
                <a:latin typeface="+mn-lt"/>
                <a:cs typeface="Arial"/>
              </a:rPr>
              <a:t>) The Projected Population for Tower Hamlets - </a:t>
            </a:r>
            <a:r>
              <a:rPr lang="en-US" sz="2700">
                <a:latin typeface="+mn-lt"/>
                <a:cs typeface="Arial"/>
              </a:rPr>
              <a:t>borough</a:t>
            </a:r>
            <a:r>
              <a:rPr lang="en-US" sz="2700" i="0">
                <a:effectLst/>
                <a:latin typeface="+mn-lt"/>
                <a:cs typeface="Arial"/>
              </a:rPr>
              <a:t> </a:t>
            </a:r>
            <a:r>
              <a:rPr lang="en-US" sz="2700">
                <a:latin typeface="+mn-lt"/>
                <a:cs typeface="Arial"/>
              </a:rPr>
              <a:t>total</a:t>
            </a:r>
            <a:r>
              <a:rPr lang="en-US" sz="2700" i="0">
                <a:effectLst/>
                <a:latin typeface="+mn-lt"/>
                <a:cs typeface="Arial"/>
              </a:rPr>
              <a:t>, in 2030 is: 353.9k</a:t>
            </a:r>
            <a:br>
              <a:rPr lang="en-US" b="0" i="0">
                <a:effectLst/>
                <a:latin typeface="Inter"/>
              </a:rPr>
            </a:br>
            <a:endParaRPr lang="en-GB"/>
          </a:p>
        </p:txBody>
      </p:sp>
      <p:pic>
        <p:nvPicPr>
          <p:cNvPr id="5" name="Picture 4">
            <a:extLst>
              <a:ext uri="{FF2B5EF4-FFF2-40B4-BE49-F238E27FC236}">
                <a16:creationId xmlns:a16="http://schemas.microsoft.com/office/drawing/2014/main" id="{F7595E0C-E298-A020-C6EA-7E66281C0975}"/>
              </a:ext>
            </a:extLst>
          </p:cNvPr>
          <p:cNvPicPr>
            <a:picLocks noChangeAspect="1"/>
          </p:cNvPicPr>
          <p:nvPr/>
        </p:nvPicPr>
        <p:blipFill>
          <a:blip r:embed="rId2"/>
          <a:stretch>
            <a:fillRect/>
          </a:stretch>
        </p:blipFill>
        <p:spPr>
          <a:xfrm>
            <a:off x="2000250" y="2176462"/>
            <a:ext cx="8846819" cy="3458528"/>
          </a:xfrm>
          <a:prstGeom prst="rect">
            <a:avLst/>
          </a:prstGeom>
        </p:spPr>
      </p:pic>
    </p:spTree>
    <p:extLst>
      <p:ext uri="{BB962C8B-B14F-4D97-AF65-F5344CB8AC3E}">
        <p14:creationId xmlns:p14="http://schemas.microsoft.com/office/powerpoint/2010/main" val="284213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71B33-C4AE-0876-A1DE-F1CD33A12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A5794-11C8-ABDB-840B-45F730EA2431}"/>
              </a:ext>
            </a:extLst>
          </p:cNvPr>
          <p:cNvSpPr>
            <a:spLocks noGrp="1"/>
          </p:cNvSpPr>
          <p:nvPr>
            <p:ph type="title"/>
          </p:nvPr>
        </p:nvSpPr>
        <p:spPr>
          <a:xfrm>
            <a:off x="162733" y="0"/>
            <a:ext cx="10424477" cy="1410159"/>
          </a:xfrm>
        </p:spPr>
        <p:txBody>
          <a:bodyPr>
            <a:normAutofit/>
          </a:bodyPr>
          <a:lstStyle/>
          <a:p>
            <a:pPr algn="just"/>
            <a:r>
              <a:rPr lang="en-GB" sz="2400">
                <a:latin typeface="Arial"/>
                <a:cs typeface="Arial"/>
              </a:rPr>
              <a:t>6) Almost 10% of households have an income under £15,000 per annum</a:t>
            </a:r>
          </a:p>
        </p:txBody>
      </p:sp>
      <p:sp>
        <p:nvSpPr>
          <p:cNvPr id="7" name="TextBox 6">
            <a:extLst>
              <a:ext uri="{FF2B5EF4-FFF2-40B4-BE49-F238E27FC236}">
                <a16:creationId xmlns:a16="http://schemas.microsoft.com/office/drawing/2014/main" id="{E943D917-DB70-D0C8-9C0A-39F02DDEF402}"/>
              </a:ext>
            </a:extLst>
          </p:cNvPr>
          <p:cNvSpPr txBox="1"/>
          <p:nvPr/>
        </p:nvSpPr>
        <p:spPr>
          <a:xfrm>
            <a:off x="6445694" y="1410159"/>
            <a:ext cx="5676170" cy="4687437"/>
          </a:xfrm>
          <a:prstGeom prst="rect">
            <a:avLst/>
          </a:prstGeom>
          <a:noFill/>
        </p:spPr>
        <p:txBody>
          <a:bodyPr wrap="square" lIns="91440" tIns="45720" rIns="91440" bIns="45720" anchor="t">
            <a:spAutoFit/>
          </a:bodyPr>
          <a:lstStyle/>
          <a:p>
            <a:pPr algn="just"/>
            <a:r>
              <a:rPr kumimoji="0" lang="en-GB" b="0" i="0" u="none" strike="noStrike" kern="1200" cap="none" spc="0" normalizeH="0" baseline="0" noProof="0" dirty="0">
                <a:ln>
                  <a:noFill/>
                </a:ln>
                <a:solidFill>
                  <a:srgbClr val="003366"/>
                </a:solidFill>
                <a:effectLst/>
                <a:uLnTx/>
                <a:uFillTx/>
                <a:latin typeface="Arial"/>
                <a:cs typeface="Arial"/>
              </a:rPr>
              <a:t>Almost 10% of households have an income of under £15,000, a similar </a:t>
            </a:r>
            <a:r>
              <a:rPr lang="en-GB" dirty="0">
                <a:solidFill>
                  <a:srgbClr val="003366"/>
                </a:solidFill>
                <a:latin typeface="Arial"/>
                <a:cs typeface="Arial"/>
              </a:rPr>
              <a:t>in proportion</a:t>
            </a:r>
            <a:r>
              <a:rPr kumimoji="0" lang="en-GB" b="0" i="0" u="none" strike="noStrike" kern="1200" cap="none" spc="0" normalizeH="0" baseline="0" noProof="0" dirty="0">
                <a:ln>
                  <a:noFill/>
                </a:ln>
                <a:solidFill>
                  <a:srgbClr val="003366"/>
                </a:solidFill>
                <a:effectLst/>
                <a:uLnTx/>
                <a:uFillTx/>
                <a:latin typeface="Arial"/>
                <a:cs typeface="Arial"/>
              </a:rPr>
              <a:t> to the 9% with incomes above £85,000. 55,381 (40%) households have an income of less than £30,000 per year, 7,443 (5%) are paid £100,000 or more.</a:t>
            </a:r>
          </a:p>
          <a:p>
            <a:pPr algn="ctr"/>
            <a:r>
              <a:rPr lang="en-GB" kern="100" dirty="0">
                <a:effectLst/>
                <a:latin typeface="Aptos"/>
                <a:ea typeface="Aptos" panose="020B0004020202020204" pitchFamily="34" charset="0"/>
                <a:cs typeface="Arial"/>
              </a:rPr>
              <a:t> </a:t>
            </a:r>
            <a:r>
              <a:rPr lang="en-GB" b="1" i="1" kern="100" dirty="0">
                <a:effectLst/>
                <a:latin typeface="Aptos"/>
                <a:ea typeface="Aptos" panose="020B0004020202020204" pitchFamily="34" charset="0"/>
                <a:cs typeface="Arial"/>
              </a:rPr>
              <a:t>Source: ONS Annual Survey of Hours and Earnings, Resident Analysis and Workplace Analysis, 2023</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3366"/>
                </a:solidFill>
                <a:effectLst/>
                <a:uLnTx/>
                <a:uFillTx/>
                <a:latin typeface="Arial"/>
                <a:cs typeface="Arial"/>
              </a:rPr>
              <a:t>Borough profiling undertaken by Trust for London found that in 2019/20, </a:t>
            </a:r>
            <a:r>
              <a:rPr kumimoji="0" lang="en-GB" b="1" i="0" u="none" strike="noStrike" kern="1200" cap="none" spc="0" normalizeH="0" baseline="0" noProof="0" dirty="0">
                <a:ln>
                  <a:noFill/>
                </a:ln>
                <a:solidFill>
                  <a:srgbClr val="003366"/>
                </a:solidFill>
                <a:effectLst/>
                <a:uLnTx/>
                <a:uFillTx/>
                <a:latin typeface="Arial"/>
                <a:cs typeface="Arial"/>
              </a:rPr>
              <a:t>39% of people in the borough lived in households with an income of less than 60% of the national average after housing costs have been subtracted. </a:t>
            </a:r>
            <a:r>
              <a:rPr kumimoji="0" lang="en-GB" b="0" i="0" u="none" strike="noStrike" kern="1200" cap="none" spc="0" normalizeH="0" baseline="0" noProof="0" dirty="0">
                <a:ln>
                  <a:noFill/>
                </a:ln>
                <a:solidFill>
                  <a:srgbClr val="003366"/>
                </a:solidFill>
                <a:effectLst/>
                <a:uLnTx/>
                <a:uFillTx/>
                <a:latin typeface="Arial"/>
                <a:cs typeface="Arial"/>
              </a:rPr>
              <a:t>This was worse than the average London Borough</a:t>
            </a:r>
            <a:r>
              <a:rPr lang="en-GB" dirty="0">
                <a:solidFill>
                  <a:srgbClr val="003366"/>
                </a:solidFill>
                <a:latin typeface="Arial"/>
                <a:cs typeface="Arial"/>
              </a:rPr>
              <a:t>. </a:t>
            </a:r>
          </a:p>
          <a:p>
            <a:pPr marR="0" lvl="0" algn="ctr" defTabSz="914400" rtl="0" eaLnBrk="1" fontAlgn="auto" latinLnBrk="0" hangingPunct="1">
              <a:lnSpc>
                <a:spcPct val="90000"/>
              </a:lnSpc>
              <a:spcBef>
                <a:spcPts val="1000"/>
              </a:spcBef>
              <a:spcAft>
                <a:spcPts val="0"/>
              </a:spcAft>
              <a:buClrTx/>
              <a:buSzTx/>
              <a:tabLst/>
              <a:defRPr/>
            </a:pPr>
            <a:r>
              <a:rPr lang="en-GB" sz="1600" b="1" i="1" dirty="0">
                <a:solidFill>
                  <a:srgbClr val="003366"/>
                </a:solidFill>
                <a:latin typeface="Arial"/>
                <a:cs typeface="Arial"/>
              </a:rPr>
              <a:t>Source: Trust for London Poverty</a:t>
            </a:r>
          </a:p>
          <a:p>
            <a:pPr marR="0" lvl="0" algn="ctr" defTabSz="914400" rtl="0" eaLnBrk="1" fontAlgn="auto" latinLnBrk="0" hangingPunct="1">
              <a:lnSpc>
                <a:spcPct val="90000"/>
              </a:lnSpc>
              <a:spcBef>
                <a:spcPts val="1000"/>
              </a:spcBef>
              <a:spcAft>
                <a:spcPts val="0"/>
              </a:spcAft>
              <a:buClrTx/>
              <a:buSzTx/>
              <a:tabLst/>
              <a:defRPr/>
            </a:pPr>
            <a:r>
              <a:rPr lang="en-GB" sz="1600" b="1" i="1" dirty="0">
                <a:solidFill>
                  <a:srgbClr val="003366"/>
                </a:solidFill>
                <a:latin typeface="Arial"/>
                <a:cs typeface="Arial"/>
              </a:rPr>
              <a:t> and Living Standards</a:t>
            </a:r>
            <a:endParaRPr lang="en-GB" sz="1600" b="1" i="1" u="none" strike="noStrike" kern="1200" cap="none" spc="0" normalizeH="0" baseline="0" noProof="0" dirty="0">
              <a:ln>
                <a:noFill/>
              </a:ln>
              <a:solidFill>
                <a:srgbClr val="003366"/>
              </a:solidFill>
              <a:effectLst/>
              <a:uLnTx/>
              <a:uFillTx/>
              <a:latin typeface="Arial"/>
              <a:cs typeface="Arial"/>
            </a:endParaRPr>
          </a:p>
        </p:txBody>
      </p:sp>
      <p:pic>
        <p:nvPicPr>
          <p:cNvPr id="10" name="Content Placeholder 9">
            <a:extLst>
              <a:ext uri="{FF2B5EF4-FFF2-40B4-BE49-F238E27FC236}">
                <a16:creationId xmlns:a16="http://schemas.microsoft.com/office/drawing/2014/main" id="{005E3D8F-4D5F-C602-A89A-678C053F4204}"/>
              </a:ext>
            </a:extLst>
          </p:cNvPr>
          <p:cNvPicPr>
            <a:picLocks noGrp="1" noChangeAspect="1"/>
          </p:cNvPicPr>
          <p:nvPr>
            <p:ph idx="1"/>
          </p:nvPr>
        </p:nvPicPr>
        <p:blipFill>
          <a:blip r:embed="rId3"/>
          <a:stretch>
            <a:fillRect/>
          </a:stretch>
        </p:blipFill>
        <p:spPr>
          <a:xfrm>
            <a:off x="140776" y="1411350"/>
            <a:ext cx="5726624" cy="3573632"/>
          </a:xfrm>
          <a:prstGeom prst="rect">
            <a:avLst/>
          </a:prstGeom>
        </p:spPr>
      </p:pic>
    </p:spTree>
    <p:extLst>
      <p:ext uri="{BB962C8B-B14F-4D97-AF65-F5344CB8AC3E}">
        <p14:creationId xmlns:p14="http://schemas.microsoft.com/office/powerpoint/2010/main" val="2011094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B715-DD87-56E6-9894-D94791E4A42F}"/>
              </a:ext>
            </a:extLst>
          </p:cNvPr>
          <p:cNvSpPr>
            <a:spLocks noGrp="1"/>
          </p:cNvSpPr>
          <p:nvPr>
            <p:ph type="title"/>
          </p:nvPr>
        </p:nvSpPr>
        <p:spPr>
          <a:xfrm>
            <a:off x="-217714" y="22909"/>
            <a:ext cx="10826530" cy="1303792"/>
          </a:xfrm>
        </p:spPr>
        <p:txBody>
          <a:bodyPr>
            <a:normAutofit/>
          </a:bodyPr>
          <a:lstStyle/>
          <a:p>
            <a:pPr algn="ctr"/>
            <a:r>
              <a:rPr lang="en-GB" sz="2400">
                <a:latin typeface="Arial"/>
                <a:cs typeface="Arial"/>
              </a:rPr>
              <a:t>76) Projected growth in Tower Hamlets population by age (2030)</a:t>
            </a:r>
          </a:p>
        </p:txBody>
      </p:sp>
      <p:pic>
        <p:nvPicPr>
          <p:cNvPr id="5" name="Content Placeholder 4">
            <a:extLst>
              <a:ext uri="{FF2B5EF4-FFF2-40B4-BE49-F238E27FC236}">
                <a16:creationId xmlns:a16="http://schemas.microsoft.com/office/drawing/2014/main" id="{A9B6AD9F-F5F1-AFFA-EC11-81F87B4E6EF1}"/>
              </a:ext>
            </a:extLst>
          </p:cNvPr>
          <p:cNvPicPr>
            <a:picLocks noGrp="1" noChangeAspect="1"/>
          </p:cNvPicPr>
          <p:nvPr>
            <p:ph idx="1"/>
          </p:nvPr>
        </p:nvPicPr>
        <p:blipFill>
          <a:blip r:embed="rId2"/>
          <a:stretch>
            <a:fillRect/>
          </a:stretch>
        </p:blipFill>
        <p:spPr>
          <a:xfrm>
            <a:off x="1174569" y="1342118"/>
            <a:ext cx="10354490" cy="4967241"/>
          </a:xfrm>
        </p:spPr>
      </p:pic>
    </p:spTree>
    <p:extLst>
      <p:ext uri="{BB962C8B-B14F-4D97-AF65-F5344CB8AC3E}">
        <p14:creationId xmlns:p14="http://schemas.microsoft.com/office/powerpoint/2010/main" val="36122225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D911-E7AC-42D1-1B84-0864152A488A}"/>
              </a:ext>
            </a:extLst>
          </p:cNvPr>
          <p:cNvSpPr>
            <a:spLocks noGrp="1"/>
          </p:cNvSpPr>
          <p:nvPr>
            <p:ph type="title"/>
          </p:nvPr>
        </p:nvSpPr>
        <p:spPr>
          <a:xfrm>
            <a:off x="239486" y="1138"/>
            <a:ext cx="10369330" cy="1325563"/>
          </a:xfrm>
        </p:spPr>
        <p:txBody>
          <a:bodyPr>
            <a:normAutofit/>
          </a:bodyPr>
          <a:lstStyle/>
          <a:p>
            <a:r>
              <a:rPr lang="en-GB" sz="2400">
                <a:latin typeface="Arial"/>
                <a:cs typeface="Arial"/>
              </a:rPr>
              <a:t>77) Projected growth in Tower Hamlets by sex (2030</a:t>
            </a:r>
            <a:r>
              <a:rPr lang="en-GB" sz="2800">
                <a:latin typeface="Arial"/>
                <a:cs typeface="Arial"/>
              </a:rPr>
              <a:t>)</a:t>
            </a:r>
          </a:p>
        </p:txBody>
      </p:sp>
      <p:pic>
        <p:nvPicPr>
          <p:cNvPr id="5" name="Content Placeholder 4">
            <a:extLst>
              <a:ext uri="{FF2B5EF4-FFF2-40B4-BE49-F238E27FC236}">
                <a16:creationId xmlns:a16="http://schemas.microsoft.com/office/drawing/2014/main" id="{2E45AF38-6EAA-4E40-659C-118ED1DD3BB2}"/>
              </a:ext>
            </a:extLst>
          </p:cNvPr>
          <p:cNvPicPr>
            <a:picLocks noGrp="1" noChangeAspect="1"/>
          </p:cNvPicPr>
          <p:nvPr>
            <p:ph idx="1"/>
          </p:nvPr>
        </p:nvPicPr>
        <p:blipFill>
          <a:blip r:embed="rId2"/>
          <a:stretch>
            <a:fillRect/>
          </a:stretch>
        </p:blipFill>
        <p:spPr>
          <a:xfrm>
            <a:off x="1040130" y="1619726"/>
            <a:ext cx="9086850" cy="4506754"/>
          </a:xfrm>
        </p:spPr>
      </p:pic>
    </p:spTree>
    <p:extLst>
      <p:ext uri="{BB962C8B-B14F-4D97-AF65-F5344CB8AC3E}">
        <p14:creationId xmlns:p14="http://schemas.microsoft.com/office/powerpoint/2010/main" val="21593771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E35FB-67F8-D3AB-FE84-06800D826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8DB39-AA23-84C7-84FD-75F1C69C893E}"/>
              </a:ext>
            </a:extLst>
          </p:cNvPr>
          <p:cNvSpPr>
            <a:spLocks noGrp="1"/>
          </p:cNvSpPr>
          <p:nvPr>
            <p:ph type="ctrTitle"/>
          </p:nvPr>
        </p:nvSpPr>
        <p:spPr>
          <a:xfrm>
            <a:off x="722455" y="3074555"/>
            <a:ext cx="7186126" cy="708889"/>
          </a:xfrm>
        </p:spPr>
        <p:txBody>
          <a:bodyPr>
            <a:normAutofit fontScale="90000"/>
          </a:bodyPr>
          <a:lstStyle/>
          <a:p>
            <a:pPr algn="ctr"/>
            <a:r>
              <a:rPr lang="en-GB" sz="4400">
                <a:latin typeface="Arial"/>
                <a:cs typeface="Arial"/>
              </a:rPr>
              <a:t>Housing Assets &amp; Investment</a:t>
            </a:r>
            <a:endParaRPr lang="en-GB"/>
          </a:p>
        </p:txBody>
      </p:sp>
    </p:spTree>
    <p:extLst>
      <p:ext uri="{BB962C8B-B14F-4D97-AF65-F5344CB8AC3E}">
        <p14:creationId xmlns:p14="http://schemas.microsoft.com/office/powerpoint/2010/main" val="9262215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92A758-1C88-A13C-BE53-D1331195B47D}"/>
              </a:ext>
            </a:extLst>
          </p:cNvPr>
          <p:cNvSpPr>
            <a:spLocks noGrp="1"/>
          </p:cNvSpPr>
          <p:nvPr>
            <p:ph sz="half" idx="1"/>
          </p:nvPr>
        </p:nvSpPr>
        <p:spPr/>
        <p:txBody>
          <a:bodyPr vert="horz" lIns="91440" tIns="45720" rIns="91440" bIns="45720" rtlCol="0" anchor="t">
            <a:normAutofit/>
          </a:bodyPr>
          <a:lstStyle/>
          <a:p>
            <a:pPr marL="0" indent="0" algn="just">
              <a:buNone/>
            </a:pPr>
            <a:r>
              <a:rPr lang="en-GB" sz="1900" b="1" dirty="0">
                <a:latin typeface="Arial"/>
                <a:cs typeface="Arial"/>
              </a:rPr>
              <a:t>Decent Homes 2024/25 Tracker (data correct as of 1st March 2025)</a:t>
            </a:r>
            <a:endParaRPr lang="en-US" dirty="0"/>
          </a:p>
          <a:p>
            <a:pPr algn="just"/>
            <a:r>
              <a:rPr lang="en-GB" sz="1900" dirty="0">
                <a:latin typeface="Arial"/>
                <a:cs typeface="Arial"/>
              </a:rPr>
              <a:t>Current HRA stock: 12,809</a:t>
            </a:r>
          </a:p>
          <a:p>
            <a:pPr algn="just"/>
            <a:r>
              <a:rPr lang="en-GB" sz="1900" dirty="0">
                <a:latin typeface="Arial"/>
                <a:cs typeface="Arial"/>
              </a:rPr>
              <a:t>Projected number of Non-Decent Homes including TA at 1 April 2025: 2,809 (</a:t>
            </a:r>
            <a:r>
              <a:rPr lang="en-GB" sz="1900" b="1" dirty="0">
                <a:latin typeface="Arial"/>
                <a:cs typeface="Arial"/>
              </a:rPr>
              <a:t>23.36%)</a:t>
            </a:r>
            <a:r>
              <a:rPr lang="en-GB" sz="1900" dirty="0">
                <a:latin typeface="Arial"/>
                <a:cs typeface="Arial"/>
              </a:rPr>
              <a:t> </a:t>
            </a:r>
          </a:p>
          <a:p>
            <a:pPr algn="just"/>
            <a:r>
              <a:rPr lang="en-GB" sz="1900" dirty="0">
                <a:latin typeface="Arial"/>
                <a:cs typeface="Arial"/>
              </a:rPr>
              <a:t>2024/25 Non-Decent Homes Target</a:t>
            </a:r>
          </a:p>
          <a:p>
            <a:pPr lvl="1" algn="just"/>
            <a:r>
              <a:rPr lang="en-GB" sz="1900" dirty="0">
                <a:latin typeface="Arial"/>
                <a:cs typeface="Arial"/>
              </a:rPr>
              <a:t>Minimum: 2,773 (24.00%)</a:t>
            </a:r>
          </a:p>
          <a:p>
            <a:pPr lvl="1" algn="just"/>
            <a:r>
              <a:rPr lang="en-GB" sz="1900" dirty="0">
                <a:latin typeface="Arial"/>
                <a:cs typeface="Arial"/>
              </a:rPr>
              <a:t>Stretch: 2,080 (18.00%)</a:t>
            </a:r>
          </a:p>
          <a:p>
            <a:pPr marL="0" indent="0">
              <a:buNone/>
            </a:pPr>
            <a:endParaRPr lang="en-GB" dirty="0"/>
          </a:p>
          <a:p>
            <a:endParaRPr lang="en-GB" dirty="0"/>
          </a:p>
        </p:txBody>
      </p:sp>
      <p:graphicFrame>
        <p:nvGraphicFramePr>
          <p:cNvPr id="6" name="Content Placeholder 5">
            <a:extLst>
              <a:ext uri="{FF2B5EF4-FFF2-40B4-BE49-F238E27FC236}">
                <a16:creationId xmlns:a16="http://schemas.microsoft.com/office/drawing/2014/main" id="{C5D6E4D0-62E0-876A-34AC-1714BCF7EAFF}"/>
              </a:ext>
            </a:extLst>
          </p:cNvPr>
          <p:cNvGraphicFramePr>
            <a:graphicFrameLocks noGrp="1"/>
          </p:cNvGraphicFramePr>
          <p:nvPr>
            <p:ph sz="half" idx="2"/>
          </p:nvPr>
        </p:nvGraphicFramePr>
        <p:xfrm>
          <a:off x="6808304" y="1568719"/>
          <a:ext cx="4018192" cy="4198324"/>
        </p:xfrm>
        <a:graphic>
          <a:graphicData uri="http://schemas.openxmlformats.org/drawingml/2006/table">
            <a:tbl>
              <a:tblPr/>
              <a:tblGrid>
                <a:gridCol w="3014043">
                  <a:extLst>
                    <a:ext uri="{9D8B030D-6E8A-4147-A177-3AD203B41FA5}">
                      <a16:colId xmlns:a16="http://schemas.microsoft.com/office/drawing/2014/main" val="3736204944"/>
                    </a:ext>
                  </a:extLst>
                </a:gridCol>
                <a:gridCol w="442428">
                  <a:extLst>
                    <a:ext uri="{9D8B030D-6E8A-4147-A177-3AD203B41FA5}">
                      <a16:colId xmlns:a16="http://schemas.microsoft.com/office/drawing/2014/main" val="1514845701"/>
                    </a:ext>
                  </a:extLst>
                </a:gridCol>
                <a:gridCol w="561721">
                  <a:extLst>
                    <a:ext uri="{9D8B030D-6E8A-4147-A177-3AD203B41FA5}">
                      <a16:colId xmlns:a16="http://schemas.microsoft.com/office/drawing/2014/main" val="2091039340"/>
                    </a:ext>
                  </a:extLst>
                </a:gridCol>
              </a:tblGrid>
              <a:tr h="232649">
                <a:tc gridSpan="3">
                  <a:txBody>
                    <a:bodyPr/>
                    <a:lstStyle/>
                    <a:p>
                      <a:pPr algn="ctr" fontAlgn="ctr"/>
                      <a:r>
                        <a:rPr lang="en-US" sz="1100" b="1" i="0" u="none" strike="noStrike">
                          <a:solidFill>
                            <a:srgbClr val="000000"/>
                          </a:solidFill>
                          <a:effectLst/>
                          <a:latin typeface="Aptos Narrow" panose="020B0004020202020204" pitchFamily="34" charset="0"/>
                        </a:rPr>
                        <a:t>Live B failures - Elements old and in need of replacing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61012651"/>
                  </a:ext>
                </a:extLst>
              </a:tr>
              <a:tr h="186638">
                <a:tc>
                  <a:txBody>
                    <a:bodyPr/>
                    <a:lstStyle/>
                    <a:p>
                      <a:pPr algn="ctr" fontAlgn="ctr"/>
                      <a:endParaRPr lang="en-GB" sz="1100" b="1" i="0" u="none" strike="noStrike">
                        <a:solidFill>
                          <a:srgbClr val="000000"/>
                        </a:solidFill>
                        <a:effectLst/>
                        <a:latin typeface="Calibri" panose="020F0502020204030204" pitchFamily="34" charset="0"/>
                      </a:endParaRPr>
                    </a:p>
                  </a:txBody>
                  <a:tcPr marL="6350" marR="6350" marT="635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no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381760237"/>
                  </a:ext>
                </a:extLst>
              </a:tr>
              <a:tr h="230605">
                <a:tc>
                  <a:txBody>
                    <a:bodyPr/>
                    <a:lstStyle/>
                    <a:p>
                      <a:pPr algn="l" fontAlgn="b"/>
                      <a:r>
                        <a:rPr lang="en-GB" sz="1100" b="1" i="0" u="none" strike="noStrike">
                          <a:solidFill>
                            <a:srgbClr val="000000"/>
                          </a:solidFill>
                          <a:effectLst/>
                          <a:latin typeface="Calibri"/>
                        </a:rPr>
                        <a:t>Flats (not HRB)</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r>
                        <a:rPr lang="en-GB" sz="1100" b="1" i="0" u="none" strike="noStrike">
                          <a:solidFill>
                            <a:srgbClr val="000000"/>
                          </a:solidFill>
                          <a:effectLst/>
                          <a:latin typeface="Calibri"/>
                        </a:rPr>
                        <a:t>No'</a:t>
                      </a:r>
                    </a:p>
                  </a:txBody>
                  <a:tcPr marL="6350" marR="6350" marT="6350" anchor="b">
                    <a:lnL>
                      <a:noFill/>
                    </a:lnL>
                    <a:lnR>
                      <a:noFill/>
                    </a:lnR>
                    <a:lnT>
                      <a:noFill/>
                    </a:lnT>
                    <a:lnB>
                      <a:noFill/>
                    </a:lnB>
                    <a:noFill/>
                  </a:tcPr>
                </a:tc>
                <a:tc>
                  <a:txBody>
                    <a:bodyPr/>
                    <a:lstStyle/>
                    <a:p>
                      <a:pPr algn="ctr" fontAlgn="b"/>
                      <a:r>
                        <a:rPr lang="en-GB" sz="1100" b="1" i="0" u="none" strike="noStrike">
                          <a:solidFill>
                            <a:srgbClr val="000000"/>
                          </a:solidFill>
                          <a:effectLst/>
                          <a:latin typeface="Calibri"/>
                        </a:rPr>
                        <a:t>%</a:t>
                      </a:r>
                    </a:p>
                  </a:txBody>
                  <a:tcPr marL="6350" marR="6350" marT="635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480418237"/>
                  </a:ext>
                </a:extLst>
              </a:tr>
              <a:tr h="186638">
                <a:tc>
                  <a:txBody>
                    <a:bodyPr/>
                    <a:lstStyle/>
                    <a:p>
                      <a:pPr algn="l" fontAlgn="b"/>
                      <a:r>
                        <a:rPr lang="en-GB" sz="1100" b="0" i="0" u="none" strike="noStrike">
                          <a:solidFill>
                            <a:srgbClr val="000000"/>
                          </a:solidFill>
                          <a:effectLst/>
                          <a:latin typeface="Calibri"/>
                        </a:rPr>
                        <a:t>Internal Only</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r>
                        <a:rPr lang="en-GB" sz="1100" b="0" i="0" u="none" strike="noStrike">
                          <a:solidFill>
                            <a:srgbClr val="000000"/>
                          </a:solidFill>
                          <a:effectLst/>
                          <a:latin typeface="Aptos Narrow" panose="020B0004020202020204" pitchFamily="34" charset="0"/>
                        </a:rPr>
                        <a:t>789</a:t>
                      </a:r>
                    </a:p>
                  </a:txBody>
                  <a:tcPr marL="9525" marR="9525" marT="9525" marB="0" anchor="b">
                    <a:lnL>
                      <a:noFill/>
                    </a:lnL>
                    <a:lnR>
                      <a:noFill/>
                    </a:lnR>
                    <a:lnT>
                      <a:noFill/>
                    </a:lnT>
                    <a:lnB>
                      <a:noFill/>
                    </a:lnB>
                    <a:noFill/>
                  </a:tcPr>
                </a:tc>
                <a:tc>
                  <a:txBody>
                    <a:bodyPr/>
                    <a:lstStyle/>
                    <a:p>
                      <a:pPr algn="ctr" fontAlgn="b"/>
                      <a:r>
                        <a:rPr lang="en-GB" sz="1100" b="0" i="0" u="none" strike="noStrike">
                          <a:solidFill>
                            <a:srgbClr val="000000"/>
                          </a:solidFill>
                          <a:effectLst/>
                          <a:latin typeface="Aptos Narrow" panose="020B0004020202020204" pitchFamily="34" charset="0"/>
                        </a:rPr>
                        <a:t>6.56%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59109087"/>
                  </a:ext>
                </a:extLst>
              </a:tr>
              <a:tr h="186638">
                <a:tc>
                  <a:txBody>
                    <a:bodyPr/>
                    <a:lstStyle/>
                    <a:p>
                      <a:pPr algn="l" fontAlgn="b"/>
                      <a:r>
                        <a:rPr lang="en-GB" sz="1100" b="0" i="0" u="none" strike="noStrike">
                          <a:solidFill>
                            <a:srgbClr val="000000"/>
                          </a:solidFill>
                          <a:effectLst/>
                          <a:latin typeface="Calibri"/>
                        </a:rPr>
                        <a:t>External Only</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r>
                        <a:rPr lang="en-GB" sz="1100" b="0" i="0" u="none" strike="noStrike">
                          <a:solidFill>
                            <a:srgbClr val="000000"/>
                          </a:solidFill>
                          <a:effectLst/>
                          <a:latin typeface="Aptos Narrow" panose="020B0004020202020204" pitchFamily="34" charset="0"/>
                        </a:rPr>
                        <a:t>567</a:t>
                      </a:r>
                    </a:p>
                  </a:txBody>
                  <a:tcPr marL="9525" marR="9525" marT="9525" marB="0" anchor="b">
                    <a:lnL>
                      <a:noFill/>
                    </a:lnL>
                    <a:lnR>
                      <a:noFill/>
                    </a:lnR>
                    <a:lnT>
                      <a:noFill/>
                    </a:lnT>
                    <a:lnB>
                      <a:noFill/>
                    </a:lnB>
                    <a:noFill/>
                  </a:tcPr>
                </a:tc>
                <a:tc>
                  <a:txBody>
                    <a:bodyPr/>
                    <a:lstStyle/>
                    <a:p>
                      <a:pPr algn="ctr" fontAlgn="b"/>
                      <a:r>
                        <a:rPr lang="en-GB" sz="1100" b="0" i="0" u="none" strike="noStrike">
                          <a:solidFill>
                            <a:srgbClr val="000000"/>
                          </a:solidFill>
                          <a:effectLst/>
                          <a:latin typeface="Aptos Narrow" panose="020B0004020202020204" pitchFamily="34" charset="0"/>
                        </a:rPr>
                        <a:t>4.72%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108378782"/>
                  </a:ext>
                </a:extLst>
              </a:tr>
              <a:tr h="186638">
                <a:tc>
                  <a:txBody>
                    <a:bodyPr/>
                    <a:lstStyle/>
                    <a:p>
                      <a:pPr algn="l" fontAlgn="b"/>
                      <a:r>
                        <a:rPr lang="en-GB" sz="1100" b="0" i="0" u="none" strike="noStrike">
                          <a:solidFill>
                            <a:srgbClr val="000000"/>
                          </a:solidFill>
                          <a:effectLst/>
                          <a:latin typeface="Calibri"/>
                        </a:rPr>
                        <a:t>Internal/External</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r>
                        <a:rPr lang="en-GB" sz="1100" b="0" i="0" u="none" strike="noStrike">
                          <a:solidFill>
                            <a:srgbClr val="000000"/>
                          </a:solidFill>
                          <a:effectLst/>
                          <a:latin typeface="Aptos Narrow" panose="020B0004020202020204" pitchFamily="34" charset="0"/>
                        </a:rPr>
                        <a:t>157</a:t>
                      </a:r>
                    </a:p>
                  </a:txBody>
                  <a:tcPr marL="9525" marR="9525" marT="9525" marB="0" anchor="b">
                    <a:lnL>
                      <a:noFill/>
                    </a:lnL>
                    <a:lnR>
                      <a:noFill/>
                    </a:lnR>
                    <a:lnT>
                      <a:noFill/>
                    </a:lnT>
                    <a:lnB>
                      <a:noFill/>
                    </a:lnB>
                    <a:noFill/>
                  </a:tcPr>
                </a:tc>
                <a:tc>
                  <a:txBody>
                    <a:bodyPr/>
                    <a:lstStyle/>
                    <a:p>
                      <a:pPr algn="ctr" fontAlgn="b"/>
                      <a:r>
                        <a:rPr lang="en-GB" sz="1100" b="0" i="0" u="none" strike="noStrike">
                          <a:solidFill>
                            <a:srgbClr val="000000"/>
                          </a:solidFill>
                          <a:effectLst/>
                          <a:latin typeface="Aptos Narrow" panose="020B0004020202020204" pitchFamily="34" charset="0"/>
                        </a:rPr>
                        <a:t>1.31%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436231766"/>
                  </a:ext>
                </a:extLst>
              </a:tr>
              <a:tr h="186638">
                <a:tc>
                  <a:txBody>
                    <a:bodyPr/>
                    <a:lstStyle/>
                    <a:p>
                      <a:pPr algn="r" fontAlgn="b"/>
                      <a:r>
                        <a:rPr lang="en-GB" sz="1100" b="1" i="0" u="none" strike="noStrike">
                          <a:solidFill>
                            <a:srgbClr val="000000"/>
                          </a:solidFill>
                          <a:effectLst/>
                          <a:latin typeface="Calibri"/>
                        </a:rPr>
                        <a:t>Total</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r>
                        <a:rPr lang="en-GB" sz="1100" b="1" i="0" u="none" strike="noStrike">
                          <a:solidFill>
                            <a:srgbClr val="000000"/>
                          </a:solidFill>
                          <a:effectLst/>
                          <a:latin typeface="Aptos Narrow" panose="020B0004020202020204" pitchFamily="34" charset="0"/>
                        </a:rPr>
                        <a:t>1,513</a:t>
                      </a:r>
                    </a:p>
                  </a:txBody>
                  <a:tcPr marL="9525" marR="9525" marT="9525" marB="0" anchor="b">
                    <a:lnL>
                      <a:noFill/>
                    </a:lnL>
                    <a:lnR>
                      <a:noFill/>
                    </a:lnR>
                    <a:lnT>
                      <a:noFill/>
                    </a:lnT>
                    <a:lnB>
                      <a:noFill/>
                    </a:lnB>
                    <a:noFill/>
                  </a:tcPr>
                </a:tc>
                <a:tc>
                  <a:txBody>
                    <a:bodyPr/>
                    <a:lstStyle/>
                    <a:p>
                      <a:pPr algn="ctr" fontAlgn="b"/>
                      <a:r>
                        <a:rPr lang="en-GB" sz="1100" b="1" i="0" u="none" strike="noStrike">
                          <a:solidFill>
                            <a:srgbClr val="000000"/>
                          </a:solidFill>
                          <a:effectLst/>
                          <a:latin typeface="Aptos Narrow" panose="020B0004020202020204" pitchFamily="34" charset="0"/>
                        </a:rPr>
                        <a:t>12.58%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893508546"/>
                  </a:ext>
                </a:extLst>
              </a:tr>
              <a:tr h="186638">
                <a:tc>
                  <a:txBody>
                    <a:bodyPr/>
                    <a:lstStyle/>
                    <a:p>
                      <a:pPr algn="r" fontAlgn="b"/>
                      <a:endParaRPr lang="en-GB" sz="1100" b="1" i="0" u="none" strike="noStrike">
                        <a:solidFill>
                          <a:srgbClr val="000000"/>
                        </a:solidFill>
                        <a:effectLst/>
                        <a:latin typeface="Calibri" panose="020F0502020204030204" pitchFamily="34" charset="0"/>
                      </a:endParaRP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endParaRPr lang="en-GB" sz="1100" b="1"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r>
                        <a:rPr lang="en-GB" sz="1100" b="1"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073581595"/>
                  </a:ext>
                </a:extLst>
              </a:tr>
              <a:tr h="186638">
                <a:tc>
                  <a:txBody>
                    <a:bodyPr/>
                    <a:lstStyle/>
                    <a:p>
                      <a:pPr algn="l" fontAlgn="b"/>
                      <a:r>
                        <a:rPr lang="en-GB" sz="1100" b="1" i="0" u="none" strike="noStrike">
                          <a:solidFill>
                            <a:srgbClr val="000000"/>
                          </a:solidFill>
                          <a:effectLst/>
                          <a:latin typeface="Calibri"/>
                        </a:rPr>
                        <a:t>Flats (HRB)</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r>
                        <a:rPr lang="en-GB" sz="1100" b="1" i="0" u="none" strike="noStrike">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tc>
                  <a:txBody>
                    <a:bodyPr/>
                    <a:lstStyle/>
                    <a:p>
                      <a:pPr algn="ctr" fontAlgn="b"/>
                      <a:r>
                        <a:rPr lang="en-GB" sz="1100" b="1" i="0" u="none" strike="noStrike">
                          <a:solidFill>
                            <a:srgbClr val="000000"/>
                          </a:solidFill>
                          <a:effectLst/>
                          <a:latin typeface="Aptos Narrow" panose="020B0004020202020204" pitchFamily="34" charset="0"/>
                        </a:rPr>
                        <a:t>%</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136055047"/>
                  </a:ext>
                </a:extLst>
              </a:tr>
              <a:tr h="186638">
                <a:tc>
                  <a:txBody>
                    <a:bodyPr/>
                    <a:lstStyle/>
                    <a:p>
                      <a:pPr algn="l" fontAlgn="b"/>
                      <a:r>
                        <a:rPr lang="en-GB" sz="1100" b="0" i="0" u="none" strike="noStrike">
                          <a:solidFill>
                            <a:srgbClr val="000000"/>
                          </a:solidFill>
                          <a:effectLst/>
                          <a:latin typeface="Calibri"/>
                        </a:rPr>
                        <a:t>Internal Only</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r>
                        <a:rPr lang="en-GB" sz="1100" b="0" i="0" u="none" strike="noStrike">
                          <a:solidFill>
                            <a:srgbClr val="000000"/>
                          </a:solidFill>
                          <a:effectLst/>
                          <a:latin typeface="Aptos Narrow" panose="020B0004020202020204" pitchFamily="34" charset="0"/>
                        </a:rPr>
                        <a:t>61</a:t>
                      </a:r>
                    </a:p>
                  </a:txBody>
                  <a:tcPr marL="9525" marR="9525" marT="9525" marB="0" anchor="b">
                    <a:lnL>
                      <a:noFill/>
                    </a:lnL>
                    <a:lnR>
                      <a:noFill/>
                    </a:lnR>
                    <a:lnT>
                      <a:noFill/>
                    </a:lnT>
                    <a:lnB>
                      <a:noFill/>
                    </a:lnB>
                    <a:noFill/>
                  </a:tcPr>
                </a:tc>
                <a:tc>
                  <a:txBody>
                    <a:bodyPr/>
                    <a:lstStyle/>
                    <a:p>
                      <a:pPr algn="ctr" fontAlgn="b"/>
                      <a:r>
                        <a:rPr lang="en-GB" sz="1100" b="0" i="0" u="none" strike="noStrike">
                          <a:solidFill>
                            <a:srgbClr val="000000"/>
                          </a:solidFill>
                          <a:effectLst/>
                          <a:latin typeface="Aptos Narrow" panose="020B0004020202020204" pitchFamily="34" charset="0"/>
                        </a:rPr>
                        <a:t>0.51%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84539989"/>
                  </a:ext>
                </a:extLst>
              </a:tr>
              <a:tr h="186638">
                <a:tc>
                  <a:txBody>
                    <a:bodyPr/>
                    <a:lstStyle/>
                    <a:p>
                      <a:pPr algn="l" fontAlgn="b"/>
                      <a:r>
                        <a:rPr lang="en-GB" sz="1100" b="0" i="0" u="none" strike="noStrike">
                          <a:solidFill>
                            <a:srgbClr val="000000"/>
                          </a:solidFill>
                          <a:effectLst/>
                          <a:latin typeface="Calibri"/>
                        </a:rPr>
                        <a:t>External Only</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r>
                        <a:rPr lang="en-GB" sz="1100" b="0" i="0" u="none" strike="noStrike">
                          <a:solidFill>
                            <a:srgbClr val="000000"/>
                          </a:solidFill>
                          <a:effectLst/>
                          <a:latin typeface="Aptos Narrow" panose="020B0004020202020204" pitchFamily="34" charset="0"/>
                        </a:rPr>
                        <a:t>351</a:t>
                      </a:r>
                    </a:p>
                  </a:txBody>
                  <a:tcPr marL="9525" marR="9525" marT="9525" marB="0" anchor="b">
                    <a:lnL>
                      <a:noFill/>
                    </a:lnL>
                    <a:lnR>
                      <a:noFill/>
                    </a:lnR>
                    <a:lnT>
                      <a:noFill/>
                    </a:lnT>
                    <a:lnB>
                      <a:noFill/>
                    </a:lnB>
                    <a:noFill/>
                  </a:tcPr>
                </a:tc>
                <a:tc>
                  <a:txBody>
                    <a:bodyPr/>
                    <a:lstStyle/>
                    <a:p>
                      <a:pPr algn="ctr" fontAlgn="b"/>
                      <a:r>
                        <a:rPr lang="en-GB" sz="1100" b="0" i="0" u="none" strike="noStrike">
                          <a:solidFill>
                            <a:srgbClr val="000000"/>
                          </a:solidFill>
                          <a:effectLst/>
                          <a:latin typeface="Aptos Narrow" panose="020B0004020202020204" pitchFamily="34" charset="0"/>
                        </a:rPr>
                        <a:t>2.92%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527789916"/>
                  </a:ext>
                </a:extLst>
              </a:tr>
              <a:tr h="186638">
                <a:tc>
                  <a:txBody>
                    <a:bodyPr/>
                    <a:lstStyle/>
                    <a:p>
                      <a:pPr algn="l" fontAlgn="b"/>
                      <a:r>
                        <a:rPr lang="en-GB" sz="1100" b="0" i="0" u="none" strike="noStrike">
                          <a:solidFill>
                            <a:srgbClr val="000000"/>
                          </a:solidFill>
                          <a:effectLst/>
                          <a:latin typeface="Calibri"/>
                        </a:rPr>
                        <a:t>Internal/External</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r>
                        <a:rPr lang="en-GB" sz="1100" b="0" i="0" u="none" strike="noStrike">
                          <a:solidFill>
                            <a:srgbClr val="000000"/>
                          </a:solidFill>
                          <a:effectLst/>
                          <a:latin typeface="Aptos Narrow" panose="020B0004020202020204" pitchFamily="34" charset="0"/>
                        </a:rPr>
                        <a:t>15</a:t>
                      </a:r>
                    </a:p>
                  </a:txBody>
                  <a:tcPr marL="9525" marR="9525" marT="9525" marB="0" anchor="b">
                    <a:lnL>
                      <a:noFill/>
                    </a:lnL>
                    <a:lnR>
                      <a:noFill/>
                    </a:lnR>
                    <a:lnT>
                      <a:noFill/>
                    </a:lnT>
                    <a:lnB>
                      <a:noFill/>
                    </a:lnB>
                    <a:noFill/>
                  </a:tcPr>
                </a:tc>
                <a:tc>
                  <a:txBody>
                    <a:bodyPr/>
                    <a:lstStyle/>
                    <a:p>
                      <a:pPr algn="ctr" fontAlgn="b"/>
                      <a:r>
                        <a:rPr lang="en-GB" sz="1100" b="0" i="0" u="none" strike="noStrike">
                          <a:solidFill>
                            <a:srgbClr val="000000"/>
                          </a:solidFill>
                          <a:effectLst/>
                          <a:latin typeface="Aptos Narrow" panose="020B0004020202020204" pitchFamily="34" charset="0"/>
                        </a:rPr>
                        <a:t>0.12%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299249864"/>
                  </a:ext>
                </a:extLst>
              </a:tr>
              <a:tr h="186638">
                <a:tc>
                  <a:txBody>
                    <a:bodyPr/>
                    <a:lstStyle/>
                    <a:p>
                      <a:pPr algn="r" fontAlgn="b"/>
                      <a:r>
                        <a:rPr lang="en-GB" sz="1100" b="1" i="0" u="none" strike="noStrike">
                          <a:solidFill>
                            <a:srgbClr val="000000"/>
                          </a:solidFill>
                          <a:effectLst/>
                          <a:latin typeface="Calibri"/>
                        </a:rPr>
                        <a:t>Total</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r>
                        <a:rPr lang="en-GB" sz="1100" b="1" i="0" u="none" strike="noStrike">
                          <a:solidFill>
                            <a:srgbClr val="000000"/>
                          </a:solidFill>
                          <a:effectLst/>
                          <a:latin typeface="Aptos Narrow" panose="020B0004020202020204" pitchFamily="34" charset="0"/>
                        </a:rPr>
                        <a:t>427</a:t>
                      </a:r>
                    </a:p>
                  </a:txBody>
                  <a:tcPr marL="9525" marR="9525" marT="9525" marB="0" anchor="b">
                    <a:lnL>
                      <a:noFill/>
                    </a:lnL>
                    <a:lnR>
                      <a:noFill/>
                    </a:lnR>
                    <a:lnT>
                      <a:noFill/>
                    </a:lnT>
                    <a:lnB>
                      <a:noFill/>
                    </a:lnB>
                    <a:noFill/>
                  </a:tcPr>
                </a:tc>
                <a:tc>
                  <a:txBody>
                    <a:bodyPr/>
                    <a:lstStyle/>
                    <a:p>
                      <a:pPr algn="ctr" fontAlgn="b"/>
                      <a:r>
                        <a:rPr lang="en-GB" sz="1100" b="1" i="0" u="none" strike="noStrike">
                          <a:solidFill>
                            <a:srgbClr val="000000"/>
                          </a:solidFill>
                          <a:effectLst/>
                          <a:latin typeface="Aptos Narrow" panose="020B0004020202020204" pitchFamily="34" charset="0"/>
                        </a:rPr>
                        <a:t>3.55%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577601363"/>
                  </a:ext>
                </a:extLst>
              </a:tr>
              <a:tr h="186638">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endParaRPr lang="en-GB"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719664671"/>
                  </a:ext>
                </a:extLst>
              </a:tr>
              <a:tr h="186638">
                <a:tc>
                  <a:txBody>
                    <a:bodyPr/>
                    <a:lstStyle/>
                    <a:p>
                      <a:pPr algn="l" fontAlgn="b"/>
                      <a:r>
                        <a:rPr lang="en-GB" sz="1100" b="1" i="0" u="none" strike="noStrike">
                          <a:solidFill>
                            <a:srgbClr val="000000"/>
                          </a:solidFill>
                          <a:effectLst/>
                          <a:latin typeface="Calibri"/>
                        </a:rPr>
                        <a:t>Houses</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r>
                        <a:rPr lang="en-GB" sz="1100" b="1" i="0" u="none" strike="noStrike">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tc>
                  <a:txBody>
                    <a:bodyPr/>
                    <a:lstStyle/>
                    <a:p>
                      <a:pPr algn="ctr" fontAlgn="b"/>
                      <a:r>
                        <a:rPr lang="en-GB" sz="1100" b="1" i="0" u="none" strike="noStrike">
                          <a:solidFill>
                            <a:srgbClr val="000000"/>
                          </a:solidFill>
                          <a:effectLst/>
                          <a:latin typeface="Aptos Narrow" panose="020B0004020202020204" pitchFamily="34" charset="0"/>
                        </a:rPr>
                        <a:t>%</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6355571"/>
                  </a:ext>
                </a:extLst>
              </a:tr>
              <a:tr h="186638">
                <a:tc>
                  <a:txBody>
                    <a:bodyPr/>
                    <a:lstStyle/>
                    <a:p>
                      <a:pPr algn="l" fontAlgn="b"/>
                      <a:r>
                        <a:rPr lang="en-GB" sz="1100" b="0" i="0" u="none" strike="noStrike">
                          <a:solidFill>
                            <a:srgbClr val="000000"/>
                          </a:solidFill>
                          <a:effectLst/>
                          <a:latin typeface="Calibri"/>
                        </a:rPr>
                        <a:t>Internal Only</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r>
                        <a:rPr lang="en-GB" sz="1100" b="0" i="0" u="none" strike="noStrike">
                          <a:solidFill>
                            <a:srgbClr val="000000"/>
                          </a:solidFill>
                          <a:effectLst/>
                          <a:latin typeface="Aptos Narrow" panose="020B0004020202020204" pitchFamily="34" charset="0"/>
                        </a:rPr>
                        <a:t>41</a:t>
                      </a:r>
                    </a:p>
                  </a:txBody>
                  <a:tcPr marL="9525" marR="9525" marT="9525" marB="0" anchor="b">
                    <a:lnL>
                      <a:noFill/>
                    </a:lnL>
                    <a:lnR>
                      <a:noFill/>
                    </a:lnR>
                    <a:lnT>
                      <a:noFill/>
                    </a:lnT>
                    <a:lnB>
                      <a:noFill/>
                    </a:lnB>
                    <a:noFill/>
                  </a:tcPr>
                </a:tc>
                <a:tc>
                  <a:txBody>
                    <a:bodyPr/>
                    <a:lstStyle/>
                    <a:p>
                      <a:pPr algn="ctr" fontAlgn="b"/>
                      <a:r>
                        <a:rPr lang="en-GB" sz="1100" b="0" i="0" u="none" strike="noStrike">
                          <a:solidFill>
                            <a:srgbClr val="000000"/>
                          </a:solidFill>
                          <a:effectLst/>
                          <a:latin typeface="Aptos Narrow" panose="020B0004020202020204" pitchFamily="34" charset="0"/>
                        </a:rPr>
                        <a:t>0.34%</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708926116"/>
                  </a:ext>
                </a:extLst>
              </a:tr>
              <a:tr h="186638">
                <a:tc>
                  <a:txBody>
                    <a:bodyPr/>
                    <a:lstStyle/>
                    <a:p>
                      <a:pPr algn="l" fontAlgn="b"/>
                      <a:r>
                        <a:rPr lang="en-GB" sz="1100" b="0" i="0" u="none" strike="noStrike">
                          <a:solidFill>
                            <a:srgbClr val="000000"/>
                          </a:solidFill>
                          <a:effectLst/>
                          <a:latin typeface="Calibri"/>
                        </a:rPr>
                        <a:t>External Only</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r>
                        <a:rPr lang="en-GB" sz="1100" b="0" i="0" u="none" strike="noStrike">
                          <a:solidFill>
                            <a:srgbClr val="000000"/>
                          </a:solidFill>
                          <a:effectLst/>
                          <a:latin typeface="Aptos Narrow" panose="020B0004020202020204" pitchFamily="34" charset="0"/>
                        </a:rPr>
                        <a:t>128</a:t>
                      </a:r>
                    </a:p>
                  </a:txBody>
                  <a:tcPr marL="9525" marR="9525" marT="9525" marB="0" anchor="b">
                    <a:lnL>
                      <a:noFill/>
                    </a:lnL>
                    <a:lnR>
                      <a:noFill/>
                    </a:lnR>
                    <a:lnT>
                      <a:noFill/>
                    </a:lnT>
                    <a:lnB>
                      <a:noFill/>
                    </a:lnB>
                    <a:noFill/>
                  </a:tcPr>
                </a:tc>
                <a:tc>
                  <a:txBody>
                    <a:bodyPr/>
                    <a:lstStyle/>
                    <a:p>
                      <a:pPr algn="ctr" fontAlgn="b"/>
                      <a:r>
                        <a:rPr lang="en-GB" sz="1100" b="0" i="0" u="none" strike="noStrike">
                          <a:solidFill>
                            <a:srgbClr val="000000"/>
                          </a:solidFill>
                          <a:effectLst/>
                          <a:latin typeface="Aptos Narrow" panose="020B0004020202020204" pitchFamily="34" charset="0"/>
                        </a:rPr>
                        <a:t>1.06%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576438088"/>
                  </a:ext>
                </a:extLst>
              </a:tr>
              <a:tr h="186638">
                <a:tc>
                  <a:txBody>
                    <a:bodyPr/>
                    <a:lstStyle/>
                    <a:p>
                      <a:pPr algn="l" fontAlgn="b"/>
                      <a:r>
                        <a:rPr lang="en-GB" sz="1100" b="0" i="0" u="none" strike="noStrike">
                          <a:solidFill>
                            <a:srgbClr val="000000"/>
                          </a:solidFill>
                          <a:effectLst/>
                          <a:latin typeface="Calibri"/>
                        </a:rPr>
                        <a:t>Internal/External</a:t>
                      </a:r>
                    </a:p>
                  </a:txBody>
                  <a:tcPr marL="6350" marR="6350" marT="635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r>
                        <a:rPr lang="en-GB" sz="1100" b="0" i="0" u="none" strike="noStrike">
                          <a:solidFill>
                            <a:srgbClr val="000000"/>
                          </a:solidFill>
                          <a:effectLst/>
                          <a:latin typeface="Aptos Narrow" panose="020B0004020202020204" pitchFamily="34" charset="0"/>
                        </a:rPr>
                        <a:t>75</a:t>
                      </a:r>
                    </a:p>
                  </a:txBody>
                  <a:tcPr marL="9525" marR="9525" marT="9525" marB="0" anchor="b">
                    <a:lnL>
                      <a:noFill/>
                    </a:lnL>
                    <a:lnR>
                      <a:noFill/>
                    </a:lnR>
                    <a:lnT>
                      <a:noFill/>
                    </a:lnT>
                    <a:lnB>
                      <a:noFill/>
                    </a:lnB>
                    <a:noFill/>
                  </a:tcPr>
                </a:tc>
                <a:tc>
                  <a:txBody>
                    <a:bodyPr/>
                    <a:lstStyle/>
                    <a:p>
                      <a:pPr algn="ctr" fontAlgn="b"/>
                      <a:r>
                        <a:rPr lang="en-GB" sz="1100" b="0" i="0" u="none" strike="noStrike">
                          <a:solidFill>
                            <a:srgbClr val="000000"/>
                          </a:solidFill>
                          <a:effectLst/>
                          <a:latin typeface="Aptos Narrow" panose="020B0004020202020204" pitchFamily="34" charset="0"/>
                        </a:rPr>
                        <a:t>0.62%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597023800"/>
                  </a:ext>
                </a:extLst>
              </a:tr>
              <a:tr h="186638">
                <a:tc>
                  <a:txBody>
                    <a:bodyPr/>
                    <a:lstStyle/>
                    <a:p>
                      <a:pPr algn="r" fontAlgn="b"/>
                      <a:r>
                        <a:rPr lang="en-GB" sz="1100" b="1" i="0" u="none" strike="noStrike">
                          <a:solidFill>
                            <a:srgbClr val="000000"/>
                          </a:solidFill>
                          <a:effectLst/>
                          <a:latin typeface="Calibri"/>
                        </a:rPr>
                        <a:t>Total</a:t>
                      </a:r>
                    </a:p>
                  </a:txBody>
                  <a:tcPr marL="6350" marR="6350" marT="635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GB" sz="1100" b="1" i="0" u="none" strike="noStrike">
                          <a:solidFill>
                            <a:srgbClr val="000000"/>
                          </a:solidFill>
                          <a:effectLst/>
                          <a:latin typeface="Aptos Narrow" panose="020B0004020202020204" pitchFamily="34" charset="0"/>
                        </a:rPr>
                        <a:t>244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GB" sz="1100" b="1" i="0" u="none" strike="noStrike">
                          <a:solidFill>
                            <a:srgbClr val="000000"/>
                          </a:solidFill>
                          <a:effectLst/>
                          <a:latin typeface="Aptos Narrow" panose="020B0004020202020204" pitchFamily="34" charset="0"/>
                        </a:rPr>
                        <a:t>2.03%</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794087"/>
                  </a:ext>
                </a:extLst>
              </a:tr>
            </a:tbl>
          </a:graphicData>
        </a:graphic>
      </p:graphicFrame>
      <p:sp>
        <p:nvSpPr>
          <p:cNvPr id="4" name="Title 3">
            <a:extLst>
              <a:ext uri="{FF2B5EF4-FFF2-40B4-BE49-F238E27FC236}">
                <a16:creationId xmlns:a16="http://schemas.microsoft.com/office/drawing/2014/main" id="{8856AF22-EA3D-6314-1BEB-FCEF11729B65}"/>
              </a:ext>
            </a:extLst>
          </p:cNvPr>
          <p:cNvSpPr>
            <a:spLocks noGrp="1"/>
          </p:cNvSpPr>
          <p:nvPr>
            <p:ph type="title"/>
          </p:nvPr>
        </p:nvSpPr>
        <p:spPr>
          <a:xfrm>
            <a:off x="241300" y="382135"/>
            <a:ext cx="10460238" cy="944563"/>
          </a:xfrm>
        </p:spPr>
        <p:txBody>
          <a:bodyPr>
            <a:normAutofit/>
          </a:bodyPr>
          <a:lstStyle/>
          <a:p>
            <a:r>
              <a:rPr lang="en-GB" sz="2400">
                <a:latin typeface="Arial"/>
                <a:cs typeface="Arial"/>
              </a:rPr>
              <a:t>79) Key evidence – Housing Assets &amp; Investment</a:t>
            </a:r>
          </a:p>
        </p:txBody>
      </p:sp>
      <p:graphicFrame>
        <p:nvGraphicFramePr>
          <p:cNvPr id="7" name="Table 6">
            <a:extLst>
              <a:ext uri="{FF2B5EF4-FFF2-40B4-BE49-F238E27FC236}">
                <a16:creationId xmlns:a16="http://schemas.microsoft.com/office/drawing/2014/main" id="{AF14273A-7B22-91E6-4BAE-9905EC961383}"/>
              </a:ext>
            </a:extLst>
          </p:cNvPr>
          <p:cNvGraphicFramePr>
            <a:graphicFrameLocks noGrp="1"/>
          </p:cNvGraphicFramePr>
          <p:nvPr/>
        </p:nvGraphicFramePr>
        <p:xfrm>
          <a:off x="1239630" y="4637405"/>
          <a:ext cx="3987800" cy="879708"/>
        </p:xfrm>
        <a:graphic>
          <a:graphicData uri="http://schemas.openxmlformats.org/drawingml/2006/table">
            <a:tbl>
              <a:tblPr/>
              <a:tblGrid>
                <a:gridCol w="2768600">
                  <a:extLst>
                    <a:ext uri="{9D8B030D-6E8A-4147-A177-3AD203B41FA5}">
                      <a16:colId xmlns:a16="http://schemas.microsoft.com/office/drawing/2014/main" val="3898215938"/>
                    </a:ext>
                  </a:extLst>
                </a:gridCol>
                <a:gridCol w="609600">
                  <a:extLst>
                    <a:ext uri="{9D8B030D-6E8A-4147-A177-3AD203B41FA5}">
                      <a16:colId xmlns:a16="http://schemas.microsoft.com/office/drawing/2014/main" val="2252303295"/>
                    </a:ext>
                  </a:extLst>
                </a:gridCol>
                <a:gridCol w="609600">
                  <a:extLst>
                    <a:ext uri="{9D8B030D-6E8A-4147-A177-3AD203B41FA5}">
                      <a16:colId xmlns:a16="http://schemas.microsoft.com/office/drawing/2014/main" val="1079311911"/>
                    </a:ext>
                  </a:extLst>
                </a:gridCol>
              </a:tblGrid>
              <a:tr h="180975">
                <a:tc>
                  <a:txBody>
                    <a:bodyPr/>
                    <a:lstStyle/>
                    <a:p>
                      <a:pPr algn="l" fontAlgn="b"/>
                      <a:r>
                        <a:rPr lang="en-GB" sz="1100" b="1" i="0" u="none" strike="noStrike">
                          <a:solidFill>
                            <a:srgbClr val="000000"/>
                          </a:solidFill>
                          <a:effectLst/>
                          <a:latin typeface="Calibri"/>
                        </a:rPr>
                        <a:t>HHSRS Category 1 Hazards</a:t>
                      </a:r>
                    </a:p>
                  </a:txBody>
                  <a:tcPr marL="6350" marR="6350" marT="635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GB" sz="1100" b="1" i="0" u="none" strike="noStrike">
                          <a:solidFill>
                            <a:srgbClr val="000000"/>
                          </a:solidFill>
                          <a:effectLst/>
                          <a:latin typeface="Calibri"/>
                        </a:rPr>
                        <a:t>No'</a:t>
                      </a:r>
                    </a:p>
                  </a:txBody>
                  <a:tcPr marL="6350" marR="6350" marT="635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GB" sz="1100" b="1" i="0" u="none" strike="noStrike">
                          <a:solidFill>
                            <a:srgbClr val="000000"/>
                          </a:solidFill>
                          <a:effectLst/>
                          <a:latin typeface="Calibri"/>
                        </a:rPr>
                        <a:t>%</a:t>
                      </a:r>
                    </a:p>
                  </a:txBody>
                  <a:tcPr marL="6350" marR="6350" marT="635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26624606"/>
                  </a:ext>
                </a:extLst>
              </a:tr>
              <a:tr h="180975">
                <a:tc>
                  <a:txBody>
                    <a:bodyPr/>
                    <a:lstStyle/>
                    <a:p>
                      <a:pPr algn="l" fontAlgn="b"/>
                      <a:r>
                        <a:rPr lang="en-GB" sz="1100" b="0" i="0" u="none" strike="noStrike">
                          <a:solidFill>
                            <a:srgbClr val="000000"/>
                          </a:solidFill>
                          <a:effectLst/>
                          <a:latin typeface="Calibri"/>
                        </a:rPr>
                        <a:t>Total in year</a:t>
                      </a:r>
                    </a:p>
                  </a:txBody>
                  <a:tcPr marL="6350" marR="6350" marT="635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GB" sz="1100" b="0" i="0" u="none" strike="noStrike">
                          <a:solidFill>
                            <a:srgbClr val="000000"/>
                          </a:solidFill>
                          <a:effectLst/>
                          <a:latin typeface="Calibri"/>
                        </a:rPr>
                        <a:t>51</a:t>
                      </a:r>
                      <a:endParaRPr lang="en-GB" sz="11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noFill/>
                  </a:tcPr>
                </a:tc>
                <a:tc>
                  <a:txBody>
                    <a:bodyPr/>
                    <a:lstStyle/>
                    <a:p>
                      <a:pPr lvl="0" algn="ctr">
                        <a:buNone/>
                      </a:pPr>
                      <a:r>
                        <a:rPr lang="en-GB" sz="1100" b="0" i="0" u="none" strike="noStrike">
                          <a:solidFill>
                            <a:srgbClr val="000000"/>
                          </a:solidFill>
                          <a:effectLst/>
                          <a:latin typeface="Calibri"/>
                        </a:rPr>
                        <a:t>0.42%</a:t>
                      </a:r>
                    </a:p>
                  </a:txBody>
                  <a:tcPr marL="6350" marR="6350" marT="635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91721200"/>
                  </a:ext>
                </a:extLst>
              </a:tr>
              <a:tr h="220578">
                <a:tc>
                  <a:txBody>
                    <a:bodyPr/>
                    <a:lstStyle/>
                    <a:p>
                      <a:pPr algn="l" fontAlgn="b"/>
                      <a:r>
                        <a:rPr lang="en-GB" sz="1100" b="0" i="0" u="none" strike="noStrike">
                          <a:solidFill>
                            <a:srgbClr val="000000"/>
                          </a:solidFill>
                          <a:effectLst/>
                          <a:latin typeface="Calibri"/>
                        </a:rPr>
                        <a:t>Closed</a:t>
                      </a:r>
                    </a:p>
                  </a:txBody>
                  <a:tcPr marL="6350" marR="6350" marT="635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GB" sz="1100" b="0" i="0" u="none" strike="noStrike">
                          <a:solidFill>
                            <a:srgbClr val="000000"/>
                          </a:solidFill>
                          <a:effectLst/>
                          <a:latin typeface="Calibri"/>
                        </a:rPr>
                        <a:t>43</a:t>
                      </a:r>
                      <a:endParaRPr lang="en-GB" sz="11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noFill/>
                  </a:tcPr>
                </a:tc>
                <a:tc>
                  <a:txBody>
                    <a:bodyPr/>
                    <a:lstStyle/>
                    <a:p>
                      <a:pPr algn="ctr" fontAlgn="b"/>
                      <a:r>
                        <a:rPr lang="en-GB" sz="1100" b="0" i="0" u="none" strike="noStrike">
                          <a:solidFill>
                            <a:srgbClr val="000000"/>
                          </a:solidFill>
                          <a:effectLst/>
                          <a:latin typeface="Calibri"/>
                        </a:rPr>
                        <a:t>0.36%</a:t>
                      </a:r>
                    </a:p>
                  </a:txBody>
                  <a:tcPr marL="6350" marR="6350" marT="635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50829202"/>
                  </a:ext>
                </a:extLst>
              </a:tr>
              <a:tr h="190500">
                <a:tc>
                  <a:txBody>
                    <a:bodyPr/>
                    <a:lstStyle/>
                    <a:p>
                      <a:pPr algn="l" fontAlgn="b"/>
                      <a:r>
                        <a:rPr lang="en-GB" sz="1100" b="0" i="0" u="none" strike="noStrike">
                          <a:solidFill>
                            <a:srgbClr val="000000"/>
                          </a:solidFill>
                          <a:effectLst/>
                          <a:latin typeface="Calibri"/>
                        </a:rPr>
                        <a:t>Live cases</a:t>
                      </a:r>
                    </a:p>
                  </a:txBody>
                  <a:tcPr marL="6350" marR="6350" marT="635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a:rPr>
                        <a:t>8</a:t>
                      </a:r>
                    </a:p>
                  </a:txBody>
                  <a:tcPr marL="6350" marR="6350" marT="635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a:rPr>
                        <a:t>0.07%</a:t>
                      </a:r>
                    </a:p>
                  </a:txBody>
                  <a:tcPr marL="6350" marR="6350" marT="635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9046866"/>
                  </a:ext>
                </a:extLst>
              </a:tr>
            </a:tbl>
          </a:graphicData>
        </a:graphic>
      </p:graphicFrame>
    </p:spTree>
    <p:extLst>
      <p:ext uri="{BB962C8B-B14F-4D97-AF65-F5344CB8AC3E}">
        <p14:creationId xmlns:p14="http://schemas.microsoft.com/office/powerpoint/2010/main" val="81510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D86C-6B57-C8A2-7D65-D2BDCD290C62}"/>
              </a:ext>
            </a:extLst>
          </p:cNvPr>
          <p:cNvSpPr>
            <a:spLocks noGrp="1"/>
          </p:cNvSpPr>
          <p:nvPr>
            <p:ph type="title"/>
          </p:nvPr>
        </p:nvSpPr>
        <p:spPr>
          <a:xfrm>
            <a:off x="171070" y="162570"/>
            <a:ext cx="10692814" cy="1325563"/>
          </a:xfrm>
        </p:spPr>
        <p:txBody>
          <a:bodyPr>
            <a:noAutofit/>
          </a:bodyPr>
          <a:lstStyle/>
          <a:p>
            <a:r>
              <a:rPr lang="en-GB" sz="2400">
                <a:latin typeface="Arial"/>
                <a:cs typeface="Arial"/>
              </a:rPr>
              <a:t>7) Housing Tenure: Tower Hamlets in top 2% of LAs by social rented share, but this fell between 2011 and 2021, while private renting has increased</a:t>
            </a:r>
          </a:p>
        </p:txBody>
      </p:sp>
      <p:sp>
        <p:nvSpPr>
          <p:cNvPr id="3" name="Content Placeholder 2">
            <a:extLst>
              <a:ext uri="{FF2B5EF4-FFF2-40B4-BE49-F238E27FC236}">
                <a16:creationId xmlns:a16="http://schemas.microsoft.com/office/drawing/2014/main" id="{82696081-FEFC-19A4-604D-382A77EDD90B}"/>
              </a:ext>
            </a:extLst>
          </p:cNvPr>
          <p:cNvSpPr>
            <a:spLocks noGrp="1"/>
          </p:cNvSpPr>
          <p:nvPr>
            <p:ph idx="1"/>
          </p:nvPr>
        </p:nvSpPr>
        <p:spPr>
          <a:xfrm>
            <a:off x="0" y="1322025"/>
            <a:ext cx="6940446" cy="2093122"/>
          </a:xfrm>
        </p:spPr>
        <p:txBody>
          <a:bodyPr vert="horz" lIns="91440" tIns="45720" rIns="91440" bIns="45720" rtlCol="0" anchor="t">
            <a:normAutofit fontScale="92500"/>
          </a:bodyPr>
          <a:lstStyle/>
          <a:p>
            <a:pPr lvl="1" algn="just"/>
            <a:r>
              <a:rPr lang="en-GB" sz="1600">
                <a:effectLst/>
                <a:latin typeface="+mn-lt"/>
                <a:ea typeface="Aptos" panose="020B0004020202020204" pitchFamily="34" charset="0"/>
                <a:cs typeface="Arial"/>
              </a:rPr>
              <a:t>Tower Hamlets was in the highest 2% of English local authority areas for the share of households in the social rented sector in 2021 but saw England’s third-largest percentage-point fall in the proportion of social sector households between 2011 (39.6%) and 2021 (35.9%).</a:t>
            </a:r>
            <a:endParaRPr lang="en-GB" sz="1600">
              <a:latin typeface="+mn-lt"/>
              <a:cs typeface="Arial"/>
            </a:endParaRPr>
          </a:p>
          <a:p>
            <a:pPr lvl="1" algn="just"/>
            <a:r>
              <a:rPr lang="en-GB" sz="1600">
                <a:latin typeface="+mn-lt"/>
                <a:cs typeface="Arial"/>
              </a:rPr>
              <a:t>Conversely, private renting rose from 32.6% in 2011 to 38.2% in 2021 (the 5</a:t>
            </a:r>
            <a:r>
              <a:rPr lang="en-GB" sz="1600" baseline="30000">
                <a:latin typeface="+mn-lt"/>
                <a:cs typeface="Arial"/>
              </a:rPr>
              <a:t>th</a:t>
            </a:r>
            <a:r>
              <a:rPr lang="en-GB" sz="1600">
                <a:latin typeface="+mn-lt"/>
                <a:cs typeface="Arial"/>
              </a:rPr>
              <a:t> highest area for private renting in England and Wales in 2021</a:t>
            </a:r>
          </a:p>
          <a:p>
            <a:pPr lvl="1" algn="just"/>
            <a:r>
              <a:rPr lang="en-GB" sz="1600">
                <a:latin typeface="+mn-lt"/>
                <a:cs typeface="Arial"/>
              </a:rPr>
              <a:t>23.1% of homes were owner-occupied (down from 24.2% in 2011).</a:t>
            </a:r>
          </a:p>
          <a:p>
            <a:pPr marL="0" indent="0" algn="ctr">
              <a:buNone/>
            </a:pPr>
            <a:r>
              <a:rPr lang="en-GB" sz="1000">
                <a:latin typeface="+mn-lt"/>
                <a:cs typeface="Arial"/>
              </a:rPr>
              <a:t>  </a:t>
            </a:r>
            <a:r>
              <a:rPr lang="en-GB" sz="1000" b="1" i="1">
                <a:latin typeface="+mn-lt"/>
                <a:cs typeface="Arial"/>
              </a:rPr>
              <a:t>Source: Regulator of Social Housing, Housing by Local Authority 2024</a:t>
            </a:r>
          </a:p>
        </p:txBody>
      </p:sp>
      <p:graphicFrame>
        <p:nvGraphicFramePr>
          <p:cNvPr id="5" name="Table 4">
            <a:extLst>
              <a:ext uri="{FF2B5EF4-FFF2-40B4-BE49-F238E27FC236}">
                <a16:creationId xmlns:a16="http://schemas.microsoft.com/office/drawing/2014/main" id="{586F646F-7CE6-4759-720E-2C6D636241FE}"/>
              </a:ext>
            </a:extLst>
          </p:cNvPr>
          <p:cNvGraphicFramePr>
            <a:graphicFrameLocks noGrp="1"/>
          </p:cNvGraphicFramePr>
          <p:nvPr>
            <p:extLst>
              <p:ext uri="{D42A27DB-BD31-4B8C-83A1-F6EECF244321}">
                <p14:modId xmlns:p14="http://schemas.microsoft.com/office/powerpoint/2010/main" val="2680693056"/>
              </p:ext>
            </p:extLst>
          </p:nvPr>
        </p:nvGraphicFramePr>
        <p:xfrm>
          <a:off x="7329054" y="1510145"/>
          <a:ext cx="4597041" cy="4192050"/>
        </p:xfrm>
        <a:graphic>
          <a:graphicData uri="http://schemas.openxmlformats.org/drawingml/2006/table">
            <a:tbl>
              <a:tblPr firstRow="1" bandRow="1">
                <a:tableStyleId>{5C22544A-7EE6-4342-B048-85BDC9FD1C3A}</a:tableStyleId>
              </a:tblPr>
              <a:tblGrid>
                <a:gridCol w="1334961">
                  <a:extLst>
                    <a:ext uri="{9D8B030D-6E8A-4147-A177-3AD203B41FA5}">
                      <a16:colId xmlns:a16="http://schemas.microsoft.com/office/drawing/2014/main" val="3034993777"/>
                    </a:ext>
                  </a:extLst>
                </a:gridCol>
                <a:gridCol w="815520">
                  <a:extLst>
                    <a:ext uri="{9D8B030D-6E8A-4147-A177-3AD203B41FA5}">
                      <a16:colId xmlns:a16="http://schemas.microsoft.com/office/drawing/2014/main" val="3736510689"/>
                    </a:ext>
                  </a:extLst>
                </a:gridCol>
                <a:gridCol w="815520">
                  <a:extLst>
                    <a:ext uri="{9D8B030D-6E8A-4147-A177-3AD203B41FA5}">
                      <a16:colId xmlns:a16="http://schemas.microsoft.com/office/drawing/2014/main" val="303162337"/>
                    </a:ext>
                  </a:extLst>
                </a:gridCol>
                <a:gridCol w="815520">
                  <a:extLst>
                    <a:ext uri="{9D8B030D-6E8A-4147-A177-3AD203B41FA5}">
                      <a16:colId xmlns:a16="http://schemas.microsoft.com/office/drawing/2014/main" val="4239090936"/>
                    </a:ext>
                  </a:extLst>
                </a:gridCol>
                <a:gridCol w="815520">
                  <a:extLst>
                    <a:ext uri="{9D8B030D-6E8A-4147-A177-3AD203B41FA5}">
                      <a16:colId xmlns:a16="http://schemas.microsoft.com/office/drawing/2014/main" val="1992062971"/>
                    </a:ext>
                  </a:extLst>
                </a:gridCol>
              </a:tblGrid>
              <a:tr h="461747">
                <a:tc>
                  <a:txBody>
                    <a:bodyPr/>
                    <a:lstStyle/>
                    <a:p>
                      <a:endParaRPr lang="en-GB"/>
                    </a:p>
                  </a:txBody>
                  <a:tcPr/>
                </a:tc>
                <a:tc>
                  <a:txBody>
                    <a:bodyPr/>
                    <a:lstStyle/>
                    <a:p>
                      <a:r>
                        <a:rPr lang="en-GB" sz="1400"/>
                        <a:t>1 Bed</a:t>
                      </a:r>
                    </a:p>
                  </a:txBody>
                  <a:tcPr/>
                </a:tc>
                <a:tc>
                  <a:txBody>
                    <a:bodyPr/>
                    <a:lstStyle/>
                    <a:p>
                      <a:r>
                        <a:rPr lang="en-GB" sz="1400"/>
                        <a:t>2 Beds</a:t>
                      </a:r>
                    </a:p>
                  </a:txBody>
                  <a:tcPr/>
                </a:tc>
                <a:tc>
                  <a:txBody>
                    <a:bodyPr/>
                    <a:lstStyle/>
                    <a:p>
                      <a:r>
                        <a:rPr lang="en-GB" sz="1400"/>
                        <a:t>3 Beds</a:t>
                      </a:r>
                    </a:p>
                  </a:txBody>
                  <a:tcPr/>
                </a:tc>
                <a:tc>
                  <a:txBody>
                    <a:bodyPr/>
                    <a:lstStyle/>
                    <a:p>
                      <a:r>
                        <a:rPr lang="en-GB" sz="1400"/>
                        <a:t>4+ Beds</a:t>
                      </a:r>
                    </a:p>
                  </a:txBody>
                  <a:tcPr/>
                </a:tc>
                <a:extLst>
                  <a:ext uri="{0D108BD9-81ED-4DB2-BD59-A6C34878D82A}">
                    <a16:rowId xmlns:a16="http://schemas.microsoft.com/office/drawing/2014/main" val="630348698"/>
                  </a:ext>
                </a:extLst>
              </a:tr>
              <a:tr h="1224630">
                <a:tc>
                  <a:txBody>
                    <a:bodyPr/>
                    <a:lstStyle/>
                    <a:p>
                      <a:r>
                        <a:rPr lang="en-GB" sz="1400"/>
                        <a:t>Percentage of all households, 2011</a:t>
                      </a:r>
                    </a:p>
                  </a:txBody>
                  <a:tcPr/>
                </a:tc>
                <a:tc>
                  <a:txBody>
                    <a:bodyPr/>
                    <a:lstStyle/>
                    <a:p>
                      <a:r>
                        <a:rPr lang="en-GB" sz="1400"/>
                        <a:t>30.4%</a:t>
                      </a:r>
                    </a:p>
                  </a:txBody>
                  <a:tcPr/>
                </a:tc>
                <a:tc>
                  <a:txBody>
                    <a:bodyPr/>
                    <a:lstStyle/>
                    <a:p>
                      <a:r>
                        <a:rPr lang="en-GB" sz="1400"/>
                        <a:t>41.3%</a:t>
                      </a:r>
                    </a:p>
                  </a:txBody>
                  <a:tcPr/>
                </a:tc>
                <a:tc>
                  <a:txBody>
                    <a:bodyPr/>
                    <a:lstStyle/>
                    <a:p>
                      <a:r>
                        <a:rPr lang="en-GB" sz="1400"/>
                        <a:t>20.3%</a:t>
                      </a:r>
                    </a:p>
                  </a:txBody>
                  <a:tcPr/>
                </a:tc>
                <a:tc>
                  <a:txBody>
                    <a:bodyPr/>
                    <a:lstStyle/>
                    <a:p>
                      <a:r>
                        <a:rPr lang="en-GB" sz="1400"/>
                        <a:t>6%</a:t>
                      </a:r>
                    </a:p>
                  </a:txBody>
                  <a:tcPr/>
                </a:tc>
                <a:extLst>
                  <a:ext uri="{0D108BD9-81ED-4DB2-BD59-A6C34878D82A}">
                    <a16:rowId xmlns:a16="http://schemas.microsoft.com/office/drawing/2014/main" val="3812710270"/>
                  </a:ext>
                </a:extLst>
              </a:tr>
              <a:tr h="1224630">
                <a:tc>
                  <a:txBody>
                    <a:bodyPr/>
                    <a:lstStyle/>
                    <a:p>
                      <a:r>
                        <a:rPr lang="en-GB" sz="1400"/>
                        <a:t>Percentage of all households 2021</a:t>
                      </a:r>
                    </a:p>
                  </a:txBody>
                  <a:tcPr/>
                </a:tc>
                <a:tc>
                  <a:txBody>
                    <a:bodyPr/>
                    <a:lstStyle/>
                    <a:p>
                      <a:r>
                        <a:rPr lang="en-GB" sz="1400"/>
                        <a:t>31.5%</a:t>
                      </a:r>
                    </a:p>
                  </a:txBody>
                  <a:tcPr/>
                </a:tc>
                <a:tc>
                  <a:txBody>
                    <a:bodyPr/>
                    <a:lstStyle/>
                    <a:p>
                      <a:r>
                        <a:rPr lang="en-GB" sz="1400"/>
                        <a:t>39.9%</a:t>
                      </a:r>
                    </a:p>
                  </a:txBody>
                  <a:tcPr/>
                </a:tc>
                <a:tc>
                  <a:txBody>
                    <a:bodyPr/>
                    <a:lstStyle/>
                    <a:p>
                      <a:r>
                        <a:rPr lang="en-GB" sz="1400"/>
                        <a:t>20.0%</a:t>
                      </a:r>
                    </a:p>
                  </a:txBody>
                  <a:tcPr/>
                </a:tc>
                <a:tc>
                  <a:txBody>
                    <a:bodyPr/>
                    <a:lstStyle/>
                    <a:p>
                      <a:r>
                        <a:rPr lang="en-GB" sz="1400"/>
                        <a:t>8.6%</a:t>
                      </a:r>
                    </a:p>
                  </a:txBody>
                  <a:tcPr/>
                </a:tc>
                <a:extLst>
                  <a:ext uri="{0D108BD9-81ED-4DB2-BD59-A6C34878D82A}">
                    <a16:rowId xmlns:a16="http://schemas.microsoft.com/office/drawing/2014/main" val="3810398586"/>
                  </a:ext>
                </a:extLst>
              </a:tr>
              <a:tr h="1224630">
                <a:tc>
                  <a:txBody>
                    <a:bodyPr/>
                    <a:lstStyle/>
                    <a:p>
                      <a:r>
                        <a:rPr lang="en-GB" sz="1400"/>
                        <a:t>% Increase in number of households between 2011 and 2021</a:t>
                      </a:r>
                    </a:p>
                  </a:txBody>
                  <a:tcPr/>
                </a:tc>
                <a:tc>
                  <a:txBody>
                    <a:bodyPr/>
                    <a:lstStyle/>
                    <a:p>
                      <a:r>
                        <a:rPr lang="en-GB" sz="1400"/>
                        <a:t>+26%</a:t>
                      </a:r>
                    </a:p>
                  </a:txBody>
                  <a:tcPr/>
                </a:tc>
                <a:tc>
                  <a:txBody>
                    <a:bodyPr/>
                    <a:lstStyle/>
                    <a:p>
                      <a:r>
                        <a:rPr lang="en-GB" sz="1400"/>
                        <a:t>+15%</a:t>
                      </a:r>
                    </a:p>
                  </a:txBody>
                  <a:tcPr/>
                </a:tc>
                <a:tc>
                  <a:txBody>
                    <a:bodyPr/>
                    <a:lstStyle/>
                    <a:p>
                      <a:r>
                        <a:rPr lang="en-GB" sz="1400"/>
                        <a:t>+17%</a:t>
                      </a:r>
                    </a:p>
                  </a:txBody>
                  <a:tcPr/>
                </a:tc>
                <a:tc>
                  <a:txBody>
                    <a:bodyPr/>
                    <a:lstStyle/>
                    <a:p>
                      <a:r>
                        <a:rPr lang="en-GB" sz="1400"/>
                        <a:t>+28%</a:t>
                      </a:r>
                    </a:p>
                  </a:txBody>
                  <a:tcPr/>
                </a:tc>
                <a:extLst>
                  <a:ext uri="{0D108BD9-81ED-4DB2-BD59-A6C34878D82A}">
                    <a16:rowId xmlns:a16="http://schemas.microsoft.com/office/drawing/2014/main" val="293381055"/>
                  </a:ext>
                </a:extLst>
              </a:tr>
            </a:tbl>
          </a:graphicData>
        </a:graphic>
      </p:graphicFrame>
      <p:pic>
        <p:nvPicPr>
          <p:cNvPr id="8" name="Picture 7">
            <a:extLst>
              <a:ext uri="{FF2B5EF4-FFF2-40B4-BE49-F238E27FC236}">
                <a16:creationId xmlns:a16="http://schemas.microsoft.com/office/drawing/2014/main" id="{A31FF3A4-CD0D-5486-BE3B-23BAB4139A09}"/>
              </a:ext>
            </a:extLst>
          </p:cNvPr>
          <p:cNvPicPr>
            <a:picLocks noChangeAspect="1"/>
          </p:cNvPicPr>
          <p:nvPr/>
        </p:nvPicPr>
        <p:blipFill>
          <a:blip r:embed="rId3"/>
          <a:stretch>
            <a:fillRect/>
          </a:stretch>
        </p:blipFill>
        <p:spPr>
          <a:xfrm>
            <a:off x="982381" y="3382614"/>
            <a:ext cx="5540771" cy="2693257"/>
          </a:xfrm>
          <a:prstGeom prst="rect">
            <a:avLst/>
          </a:prstGeom>
        </p:spPr>
      </p:pic>
      <p:sp>
        <p:nvSpPr>
          <p:cNvPr id="10" name="TextBox 9">
            <a:extLst>
              <a:ext uri="{FF2B5EF4-FFF2-40B4-BE49-F238E27FC236}">
                <a16:creationId xmlns:a16="http://schemas.microsoft.com/office/drawing/2014/main" id="{BAB5D390-09DF-98C5-76FE-3B6275B26803}"/>
              </a:ext>
            </a:extLst>
          </p:cNvPr>
          <p:cNvSpPr txBox="1"/>
          <p:nvPr/>
        </p:nvSpPr>
        <p:spPr>
          <a:xfrm>
            <a:off x="580599" y="5691151"/>
            <a:ext cx="6014645" cy="384721"/>
          </a:xfrm>
          <a:prstGeom prst="rect">
            <a:avLst/>
          </a:prstGeom>
          <a:noFill/>
        </p:spPr>
        <p:txBody>
          <a:bodyPr wrap="square" lIns="91440" tIns="45720" rIns="91440" bIns="45720" anchor="t">
            <a:spAutoFit/>
          </a:bodyPr>
          <a:lstStyle/>
          <a:p>
            <a:endParaRPr lang="en-GB" sz="900"/>
          </a:p>
          <a:p>
            <a:pPr algn="ctr"/>
            <a:r>
              <a:rPr lang="en-GB" sz="1000" b="1" i="1"/>
              <a:t>Source: Local authority data on housing supply. Houses of Parliament , 2023</a:t>
            </a:r>
            <a:endParaRPr lang="en-GB" sz="1000" b="1" i="1">
              <a:cs typeface="Arial"/>
            </a:endParaRPr>
          </a:p>
        </p:txBody>
      </p:sp>
    </p:spTree>
    <p:extLst>
      <p:ext uri="{BB962C8B-B14F-4D97-AF65-F5344CB8AC3E}">
        <p14:creationId xmlns:p14="http://schemas.microsoft.com/office/powerpoint/2010/main" val="553563946"/>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e38aaa-2514-4b62-bcb7-8e476af75d9a">
      <Terms xmlns="http://schemas.microsoft.com/office/infopath/2007/PartnerControls"/>
    </lcf76f155ced4ddcb4097134ff3c332f>
    <TaxCatchAll xmlns="20e2bef3-9786-4dee-ae28-4a0f9d14209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A6F5E39A44F04F89E45FF2CAB2D231" ma:contentTypeVersion="18" ma:contentTypeDescription="Create a new document." ma:contentTypeScope="" ma:versionID="cbece50919b7cae90c1f90c2511f0bc8">
  <xsd:schema xmlns:xsd="http://www.w3.org/2001/XMLSchema" xmlns:xs="http://www.w3.org/2001/XMLSchema" xmlns:p="http://schemas.microsoft.com/office/2006/metadata/properties" xmlns:ns2="f8e38aaa-2514-4b62-bcb7-8e476af75d9a" xmlns:ns3="20e2bef3-9786-4dee-ae28-4a0f9d142097" targetNamespace="http://schemas.microsoft.com/office/2006/metadata/properties" ma:root="true" ma:fieldsID="22ab32ddb8ed35b811efa6661b28099c" ns2:_="" ns3:_="">
    <xsd:import namespace="f8e38aaa-2514-4b62-bcb7-8e476af75d9a"/>
    <xsd:import namespace="20e2bef3-9786-4dee-ae28-4a0f9d14209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38aaa-2514-4b62-bcb7-8e476af75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e2bef3-9786-4dee-ae28-4a0f9d14209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49803f4-2f35-46d0-896f-d545af8df0ad}" ma:internalName="TaxCatchAll" ma:showField="CatchAllData" ma:web="20e2bef3-9786-4dee-ae28-4a0f9d1420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8ADC5A-807F-42B2-92C7-50F51D6D3270}">
  <ds:schemaRefs>
    <ds:schemaRef ds:uri="http://purl.org/dc/dcmitype/"/>
    <ds:schemaRef ds:uri="http://schemas.microsoft.com/office/2006/documentManagement/types"/>
    <ds:schemaRef ds:uri="20e2bef3-9786-4dee-ae28-4a0f9d142097"/>
    <ds:schemaRef ds:uri="http://schemas.microsoft.com/office/2006/metadata/properties"/>
    <ds:schemaRef ds:uri="http://www.w3.org/XML/1998/namespace"/>
    <ds:schemaRef ds:uri="http://purl.org/dc/terms/"/>
    <ds:schemaRef ds:uri="http://purl.org/dc/elements/1.1/"/>
    <ds:schemaRef ds:uri="f8e38aaa-2514-4b62-bcb7-8e476af75d9a"/>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EF8FF3DB-F9FB-42A1-8FDE-5173FB0BD1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38aaa-2514-4b62-bcb7-8e476af75d9a"/>
    <ds:schemaRef ds:uri="20e2bef3-9786-4dee-ae28-4a0f9d1420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AC92BE-7F65-4AD4-9C31-5651DA116B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512</TotalTime>
  <Words>8571</Words>
  <Application>Microsoft Office PowerPoint</Application>
  <PresentationFormat>Widescreen</PresentationFormat>
  <Paragraphs>687</Paragraphs>
  <Slides>83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83</vt:i4>
      </vt:variant>
    </vt:vector>
  </HeadingPairs>
  <TitlesOfParts>
    <vt:vector size="92" baseType="lpstr">
      <vt:lpstr>Aptos</vt:lpstr>
      <vt:lpstr>Aptos Narrow</vt:lpstr>
      <vt:lpstr>Arial</vt:lpstr>
      <vt:lpstr>Calibri</vt:lpstr>
      <vt:lpstr>Courier New</vt:lpstr>
      <vt:lpstr>Inter</vt:lpstr>
      <vt:lpstr>Symbol</vt:lpstr>
      <vt:lpstr>Times New Roman</vt:lpstr>
      <vt:lpstr>Office Theme</vt:lpstr>
      <vt:lpstr>Housing Strategy 2026 -2036</vt:lpstr>
      <vt:lpstr>Local Trends</vt:lpstr>
      <vt:lpstr>1) Census 2021 findings: Tower Hamlets experienced the largest population increase in London between 2011 and 2021 and has the highest population density. It is projected that this trend will continue between mid-2022 and mid-2032.</vt:lpstr>
      <vt:lpstr>2)  Tower Hamlets has the highest population churn of any local authority in London </vt:lpstr>
      <vt:lpstr>3) Census 2021 Findings: A young, working-age population </vt:lpstr>
      <vt:lpstr>4) ONS Subnational Age Projections for Tower Hamlets by 2032</vt:lpstr>
      <vt:lpstr>5) Residents earn significantly less than those working in Tower  Hamlets  - the largest gap between workers and residents in UK and below average incomes after housing cost deductions</vt:lpstr>
      <vt:lpstr>6) Almost 10% of households have an income under £15,000 per annum</vt:lpstr>
      <vt:lpstr>7) Housing Tenure: Tower Hamlets in top 2% of LAs by social rented share, but this fell between 2011 and 2021, while private renting has increased</vt:lpstr>
      <vt:lpstr>8) Continued demand for PRS accommodation in Tower Hamlets outstrips supply, and it remains increasing difficult for residents to source accommodation in this sector which is affordable </vt:lpstr>
      <vt:lpstr>9) Housing Prices in Tower Hamlets are on the rise following 2023 decrease</vt:lpstr>
      <vt:lpstr>Social Housing Supply and the council’s Housing Management Service</vt:lpstr>
      <vt:lpstr>11) Common Housing Register: number of applicants has risen from 18,808 in 2018 to 29,109 in May 2025 </vt:lpstr>
      <vt:lpstr>12) Two in three council tenants in Tower Hamlets are from a minority ethnic background, one in five identify as having a disability  </vt:lpstr>
      <vt:lpstr>13) Tenant’s Voice, Residents Associations and TMOs</vt:lpstr>
      <vt:lpstr>14) Right to Buy sales saw a post-pandemic increase, while the number of Empty Homes has also increased substantially </vt:lpstr>
      <vt:lpstr>15) Homelessness forecast to surge in coming years despite additional financial support from government</vt:lpstr>
      <vt:lpstr>16) Tower Hamlets has the 7th largest Rough Sleeping cohort in London, with 59% of people are new rough sleepers</vt:lpstr>
      <vt:lpstr>17) Households placed in TA is increasing with 3% of households placed outside of London</vt:lpstr>
      <vt:lpstr>Issues Affecting Housing Supply and Affordability in Tower Hamlets</vt:lpstr>
      <vt:lpstr>19) PRS and buy-to-let market contraction has led to multiple challenges directly impacting our ability to provide suitable TA</vt:lpstr>
      <vt:lpstr>20) Airbnb-style short-term lets and second homes impact housing availability and affordability, and disproportionally present in the borough compared with others in inner London Boroughs.</vt:lpstr>
      <vt:lpstr>21) Building more  family-sized homes as part of our housing target to   tackle overcrowding?</vt:lpstr>
      <vt:lpstr>Housing Affordability</vt:lpstr>
      <vt:lpstr>23) New Local Plan with Revised Affordable Housing Developer Requirements progressing to approval (40% of new developments to be affordable) </vt:lpstr>
      <vt:lpstr>24) Tower Hamlets reflects broader regional and national market trends given the wide financial and regulatory changes affecting all LAs</vt:lpstr>
      <vt:lpstr>26) External Funding: £40m from GLA and £8.3m from MHCLG</vt:lpstr>
      <vt:lpstr>25)There are currently 10 stalled sites in Tower Hamlets (a total of 4,614 homes) </vt:lpstr>
      <vt:lpstr>Stock Condition &amp; TSMs </vt:lpstr>
      <vt:lpstr>28) Retrofit and Energy Use</vt:lpstr>
      <vt:lpstr>29) Condition of stock - Social Sector</vt:lpstr>
      <vt:lpstr>30) The council remains in the upper quartile for TSMs, but is below target for call handling reception and satisfaction </vt:lpstr>
      <vt:lpstr>31) Maintenance: Tower Hamlets consistently performs above London average, but behind timeliness for emergency repairs (14.7%  below London average)</vt:lpstr>
      <vt:lpstr>32) Actions taken to improve performance</vt:lpstr>
      <vt:lpstr>33) Tower Hamlets has the most high-rise buildings within its council stock of any local authority in the UK</vt:lpstr>
      <vt:lpstr>Private Rented Sector Profile</vt:lpstr>
      <vt:lpstr>35) Affordability in the PRS</vt:lpstr>
      <vt:lpstr>36) The council operates licensing schemes to improve conditions in the PRS</vt:lpstr>
      <vt:lpstr>Short-Term Lets  From ‘Scale of the Short-Let market in central London: Savills Research draft report to Central London Forward’ January 2025</vt:lpstr>
      <vt:lpstr>38) In London, 43k whole properties were let over 90 days between December 2023 and December 2024. They have the greatest impact on the mainstream PRS</vt:lpstr>
      <vt:lpstr>39) Tower Hamlets had over 9,000 short lets (whole properties and room) between December 2023 and December 2024, ranking the second highest across London boroughs </vt:lpstr>
      <vt:lpstr>40) Short-let listed whole properties let for more than 90 days in  are concentrated in the west of the borough and Canary Wharf</vt:lpstr>
      <vt:lpstr>41 It is estimated that over 5k whole properties or rooms were made available for short-term let for more than 90 days in the borough</vt:lpstr>
      <vt:lpstr>42) Over 5% of all PRS homes in Tower Hamlets fall into the category ‘whole properties let or available for more than 90 days’</vt:lpstr>
      <vt:lpstr>43) More than 10% of PRS stock in the City Fringe area were whole property short-lets for more than 90 days in 2023-24</vt:lpstr>
      <vt:lpstr>44) In Tower Hamlets, the income from listed short-lets was over 7% of PRS income.</vt:lpstr>
      <vt:lpstr>Rough Sleeping and Commissioned Housing</vt:lpstr>
      <vt:lpstr>46) Tower Hamlets commissions a Housing First service support for people with long term histories of rough sleeping</vt:lpstr>
      <vt:lpstr> Rough Sleeping  October – December 2024 London Data Store Chain quarterly report</vt:lpstr>
      <vt:lpstr>48) Tower Hamlets-People seen rough sleeping in 2024-25 quarter three, by new living on the street ang intermittent</vt:lpstr>
      <vt:lpstr>49) Tower Hamlets – achieving 'No second night out'</vt:lpstr>
      <vt:lpstr>50) Tower Hamlets: Intermittent Rough Sleepers</vt:lpstr>
      <vt:lpstr>51) Tower Hamlets  Rough Sleeper data by Gender (Q3:2024-2025)</vt:lpstr>
      <vt:lpstr>52) Tower Hamlets -  Rough Sleeping by age (Q3:2024-2025)</vt:lpstr>
      <vt:lpstr>53) Tower Hamlets- Rough Sleeping by Ethnicity (Q3: 2024-2025)</vt:lpstr>
      <vt:lpstr>54) Tower Hamlets Rough sleeping by supported need (Q3: 2024-2024)</vt:lpstr>
      <vt:lpstr> 55) Tower Hamlets Rough sleeping – Institutional and armed forces history (Q3 2024/25) </vt:lpstr>
      <vt:lpstr>56) There was a 19.74% increase in the number of rough sleepers on a single night between 2023 and 2024</vt:lpstr>
      <vt:lpstr>Single Housing Pathway</vt:lpstr>
      <vt:lpstr>58) Single Housing Pathway (Q4 2024/2025)</vt:lpstr>
      <vt:lpstr>Building Safety- Compliance</vt:lpstr>
      <vt:lpstr>60) The chart shows our forecast overdue remedial actions up to March 2025</vt:lpstr>
      <vt:lpstr>Housing Management Service - Complaints and Performance</vt:lpstr>
      <vt:lpstr>62) Corporate Complaints received by Housing and Regeneration  Directorate( Q3 Complaints Performance 2024/25)</vt:lpstr>
      <vt:lpstr>63)  Housing and Regeneration Directorate Overdue Complaints (Q3 Complaints Performance 2024/25)</vt:lpstr>
      <vt:lpstr>63) Housing and Regeneration Directorate Ombudsman Cases (Q3 2024/25 Complaints Performance)</vt:lpstr>
      <vt:lpstr>Damp, Mould and Condensation Data</vt:lpstr>
      <vt:lpstr>65) Number of Damp, Mould and Condensation orders completed April 2024- March 2025</vt:lpstr>
      <vt:lpstr>66) Damp and Mould Repairs- 95% of work orders completed in December 2024 within the target timescales</vt:lpstr>
      <vt:lpstr>67) The number of reported cases of seasonal DMC has increased</vt:lpstr>
      <vt:lpstr>Private Rented Housing</vt:lpstr>
      <vt:lpstr>69) The size of the private rental sector in London has rapidly increased</vt:lpstr>
      <vt:lpstr>70) In London, properties are leaving the rental market at a faster rate in the lower value locations to rent</vt:lpstr>
      <vt:lpstr>56) Rental listings have declined across both inner and outer London since 2018/19. </vt:lpstr>
      <vt:lpstr>71) Rental listings across inner and outer London</vt:lpstr>
      <vt:lpstr>72) The average newly agreed rent had increased by 25% since April 2020, compared to the 11% increase in the average LHA rate.</vt:lpstr>
      <vt:lpstr>73) LHA now covers 4.0% of listings in Inner London, up from 2.5% in 2022-23, and covers 6.8% of listings in Outer London, up from 4.7%</vt:lpstr>
      <vt:lpstr>Tower Hamlets Population Projection GLA city intelligence</vt:lpstr>
      <vt:lpstr> 75) The Projected Population for Tower Hamlets - borough total, in 2030 is: 353.9k </vt:lpstr>
      <vt:lpstr>76) Projected growth in Tower Hamlets population by age (2030)</vt:lpstr>
      <vt:lpstr>77) Projected growth in Tower Hamlets by sex (2030)</vt:lpstr>
      <vt:lpstr>Housing Assets &amp; Investment</vt:lpstr>
      <vt:lpstr>79) Key evidence – Housing Assets &amp; Investment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Mike Pickin</dc:creator>
  <cp:lastModifiedBy>Una Bedford</cp:lastModifiedBy>
  <cp:revision>12</cp:revision>
  <dcterms:created xsi:type="dcterms:W3CDTF">2020-02-07T11:14:16Z</dcterms:created>
  <dcterms:modified xsi:type="dcterms:W3CDTF">2026-02-27T08:12:27Z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ExtendedDescription">
    <vt:lpwstr/>
  </property>
  <property fmtid="{D5CDD505-2E9C-101B-9397-08002B2CF9AE}" pid="5" name="MediaServiceImageTags">
    <vt:lpwstr/>
  </property>
  <property fmtid="{D5CDD505-2E9C-101B-9397-08002B2CF9AE}" pid="6" name="ContentTypeId">
    <vt:lpwstr>0x01010037A6F5E39A44F04F89E45FF2CAB2D231</vt:lpwstr>
  </property>
</Properties>
</file>