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8288000" cy="10287000"/>
  <p:notesSz cx="6858000" cy="9144000"/>
  <p:embeddedFontLst>
    <p:embeddedFont>
      <p:font typeface="Arial Bold" panose="020B0704020202020204" pitchFamily="34" charset="0"/>
      <p:regular r:id="rId33"/>
      <p:bold r:id="rId34"/>
    </p:embeddedFont>
    <p:embeddedFont>
      <p:font typeface="Arial Bold Italics" panose="020B0604020202020204"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F4F51C-4C34-4838-9BF6-BAEA3929DB9C}" v="26" dt="2025-11-27T09:43:05.4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3" d="100"/>
          <a:sy n="43" d="100"/>
        </p:scale>
        <p:origin x="19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png"/><Relationship Id="rId16"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1.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towerhamlets.gov.uk/Documents/Borough_statistics/Borough-Equality-Assessment.docx" TargetMode="External"/><Relationship Id="rId4" Type="http://schemas.openxmlformats.org/officeDocument/2006/relationships/hyperlink" Target="https://preview-lbtower.cloud.contensis.com/Documents/BAME-Inequality-Commission/BAME-Inequalities-Commission-Report-and-Recommendations-2021.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svg"/><Relationship Id="rId7" Type="http://schemas.openxmlformats.org/officeDocument/2006/relationships/image" Target="../media/image43.sv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3.png"/><Relationship Id="rId5" Type="http://schemas.openxmlformats.org/officeDocument/2006/relationships/image" Target="../media/image41.svg"/><Relationship Id="rId10" Type="http://schemas.openxmlformats.org/officeDocument/2006/relationships/image" Target="../media/image1.png"/><Relationship Id="rId4" Type="http://schemas.openxmlformats.org/officeDocument/2006/relationships/image" Target="../media/image40.png"/><Relationship Id="rId9" Type="http://schemas.openxmlformats.org/officeDocument/2006/relationships/image" Target="../media/image45.svg"/></Relationships>
</file>

<file path=ppt/slides/_rels/slide21.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35.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9.png"/><Relationship Id="rId3" Type="http://schemas.openxmlformats.org/officeDocument/2006/relationships/image" Target="../media/image50.svg"/><Relationship Id="rId7" Type="http://schemas.openxmlformats.org/officeDocument/2006/relationships/image" Target="../media/image54.svg"/><Relationship Id="rId12" Type="http://schemas.openxmlformats.org/officeDocument/2006/relationships/image" Target="../media/image1.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58.svg"/><Relationship Id="rId5" Type="http://schemas.openxmlformats.org/officeDocument/2006/relationships/image" Target="../media/image52.sv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svg"/><Relationship Id="rId1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2.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65.svg"/><Relationship Id="rId7" Type="http://schemas.openxmlformats.org/officeDocument/2006/relationships/image" Target="../media/image3.pn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65.svg"/><Relationship Id="rId7" Type="http://schemas.openxmlformats.org/officeDocument/2006/relationships/image" Target="../media/image3.pn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8.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hyperlink" Target="https://www.gov.uk/government/publications/race-disparity-audit" TargetMode="External"/><Relationship Id="rId3" Type="http://schemas.openxmlformats.org/officeDocument/2006/relationships/hyperlink" Target="https://democracy.towerhamlets.gov.uk/documents/s229538/Corporate%20Equalities%20Plan%202024-2026.pdf" TargetMode="External"/><Relationship Id="rId7" Type="http://schemas.openxmlformats.org/officeDocument/2006/relationships/hyperlink" Target="https://www.towerhamlets.gov.uk/lgnl/community_and_living/TH-Womens-Commission/Womens-Commission.aspx"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towerhamlets.gov.uk/Documents/Borough_statistics/Borough-Equality-Assessment.docx" TargetMode="External"/><Relationship Id="rId11" Type="http://schemas.openxmlformats.org/officeDocument/2006/relationships/image" Target="../media/image3.png"/><Relationship Id="rId5" Type="http://schemas.openxmlformats.org/officeDocument/2006/relationships/hyperlink" Target="https://preview-lbtower.cloud.contensis.com/Documents/BAME-Inequality-Commission/BAME-Inequalities-Commission-Report-and-Recommendations-2021.pdf" TargetMode="External"/><Relationship Id="rId10" Type="http://schemas.openxmlformats.org/officeDocument/2006/relationships/hyperlink" Target="https://parkerreview.co.uk" TargetMode="External"/><Relationship Id="rId4" Type="http://schemas.openxmlformats.org/officeDocument/2006/relationships/hyperlink" Target="http://democracy.towerhamlets.gov.uk/documents/s193313/6.2b%20Appendix%201b%20-%20Action%20Plan.pdf" TargetMode="External"/><Relationship Id="rId9" Type="http://schemas.openxmlformats.org/officeDocument/2006/relationships/hyperlink" Target="https://www.gov.uk/government/publications/race-in-the-workplace-the-mcgregor-smith-review"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1C9"/>
        </a:solidFill>
        <a:effectLst/>
      </p:bgPr>
    </p:bg>
    <p:spTree>
      <p:nvGrpSpPr>
        <p:cNvPr id="1" name=""/>
        <p:cNvGrpSpPr/>
        <p:nvPr/>
      </p:nvGrpSpPr>
      <p:grpSpPr>
        <a:xfrm>
          <a:off x="0" y="0"/>
          <a:ext cx="0" cy="0"/>
          <a:chOff x="0" y="0"/>
          <a:chExt cx="0" cy="0"/>
        </a:xfrm>
      </p:grpSpPr>
      <p:sp>
        <p:nvSpPr>
          <p:cNvPr id="3" name="Freeform 3">
            <a:extLst>
              <a:ext uri="{C183D7F6-B498-43B3-948B-1728B52AA6E4}">
                <adec:decorative xmlns:adec="http://schemas.microsoft.com/office/drawing/2017/decorative" val="1"/>
              </a:ext>
            </a:extLst>
          </p:cNvPr>
          <p:cNvSpPr/>
          <p:nvPr/>
        </p:nvSpPr>
        <p:spPr>
          <a:xfrm>
            <a:off x="15755595" y="66675"/>
            <a:ext cx="2283289" cy="909278"/>
          </a:xfrm>
          <a:custGeom>
            <a:avLst/>
            <a:gdLst/>
            <a:ahLst/>
            <a:cxnLst/>
            <a:rect l="l" t="t" r="r" b="b"/>
            <a:pathLst>
              <a:path w="2283289" h="909278">
                <a:moveTo>
                  <a:pt x="0" y="0"/>
                </a:moveTo>
                <a:lnTo>
                  <a:pt x="2283289" y="0"/>
                </a:lnTo>
                <a:lnTo>
                  <a:pt x="2283289" y="909278"/>
                </a:lnTo>
                <a:lnTo>
                  <a:pt x="0" y="909278"/>
                </a:lnTo>
                <a:lnTo>
                  <a:pt x="0" y="0"/>
                </a:lnTo>
                <a:close/>
              </a:path>
            </a:pathLst>
          </a:custGeom>
          <a:blipFill>
            <a:blip r:embed="rId2"/>
            <a:stretch>
              <a:fillRect l="-1064" r="-1064"/>
            </a:stretch>
          </a:blipFill>
        </p:spPr>
        <p:txBody>
          <a:bodyPr/>
          <a:lstStyle/>
          <a:p>
            <a:endParaRPr lang="en-GB"/>
          </a:p>
        </p:txBody>
      </p:sp>
      <p:grpSp>
        <p:nvGrpSpPr>
          <p:cNvPr id="4" name="Group 4">
            <a:extLst>
              <a:ext uri="{C183D7F6-B498-43B3-948B-1728B52AA6E4}">
                <adec:decorative xmlns:adec="http://schemas.microsoft.com/office/drawing/2017/decorative" val="1"/>
              </a:ext>
            </a:extLst>
          </p:cNvPr>
          <p:cNvGrpSpPr/>
          <p:nvPr/>
        </p:nvGrpSpPr>
        <p:grpSpPr>
          <a:xfrm>
            <a:off x="1028700" y="1028700"/>
            <a:ext cx="16230600" cy="8229600"/>
            <a:chOff x="0" y="0"/>
            <a:chExt cx="2190372" cy="1110611"/>
          </a:xfrm>
        </p:grpSpPr>
        <p:sp>
          <p:nvSpPr>
            <p:cNvPr id="5" name="Freeform 5"/>
            <p:cNvSpPr/>
            <p:nvPr/>
          </p:nvSpPr>
          <p:spPr>
            <a:xfrm>
              <a:off x="0" y="0"/>
              <a:ext cx="2190372" cy="1110611"/>
            </a:xfrm>
            <a:custGeom>
              <a:avLst/>
              <a:gdLst/>
              <a:ahLst/>
              <a:cxnLst/>
              <a:rect l="l" t="t" r="r" b="b"/>
              <a:pathLst>
                <a:path w="2190372" h="1110611">
                  <a:moveTo>
                    <a:pt x="13356" y="0"/>
                  </a:moveTo>
                  <a:lnTo>
                    <a:pt x="2177016" y="0"/>
                  </a:lnTo>
                  <a:cubicBezTo>
                    <a:pt x="2184392" y="0"/>
                    <a:pt x="2190372" y="5980"/>
                    <a:pt x="2190372" y="13356"/>
                  </a:cubicBezTo>
                  <a:lnTo>
                    <a:pt x="2190372" y="1097255"/>
                  </a:lnTo>
                  <a:cubicBezTo>
                    <a:pt x="2190372" y="1100797"/>
                    <a:pt x="2188964" y="1104194"/>
                    <a:pt x="2186460" y="1106699"/>
                  </a:cubicBezTo>
                  <a:cubicBezTo>
                    <a:pt x="2183955" y="1109204"/>
                    <a:pt x="2180558" y="1110611"/>
                    <a:pt x="2177016" y="1110611"/>
                  </a:cubicBezTo>
                  <a:lnTo>
                    <a:pt x="13356" y="1110611"/>
                  </a:lnTo>
                  <a:cubicBezTo>
                    <a:pt x="9814" y="1110611"/>
                    <a:pt x="6417" y="1109204"/>
                    <a:pt x="3912" y="1106699"/>
                  </a:cubicBezTo>
                  <a:cubicBezTo>
                    <a:pt x="1407" y="1104194"/>
                    <a:pt x="0" y="1100797"/>
                    <a:pt x="0" y="1097255"/>
                  </a:cubicBezTo>
                  <a:lnTo>
                    <a:pt x="0" y="13356"/>
                  </a:lnTo>
                  <a:cubicBezTo>
                    <a:pt x="0" y="9814"/>
                    <a:pt x="1407" y="6417"/>
                    <a:pt x="3912" y="3912"/>
                  </a:cubicBezTo>
                  <a:cubicBezTo>
                    <a:pt x="6417" y="1407"/>
                    <a:pt x="9814" y="0"/>
                    <a:pt x="13356" y="0"/>
                  </a:cubicBezTo>
                  <a:close/>
                </a:path>
              </a:pathLst>
            </a:custGeom>
            <a:solidFill>
              <a:srgbClr val="F4C119"/>
            </a:solidFill>
            <a:ln cap="rnd">
              <a:noFill/>
              <a:prstDash val="solid"/>
              <a:round/>
            </a:ln>
          </p:spPr>
          <p:txBody>
            <a:bodyPr/>
            <a:lstStyle/>
            <a:p>
              <a:endParaRPr lang="en-GB"/>
            </a:p>
          </p:txBody>
        </p:sp>
        <p:sp>
          <p:nvSpPr>
            <p:cNvPr id="6" name="TextBox 6"/>
            <p:cNvSpPr txBox="1"/>
            <p:nvPr/>
          </p:nvSpPr>
          <p:spPr>
            <a:xfrm>
              <a:off x="0" y="-47625"/>
              <a:ext cx="2190372" cy="1158236"/>
            </a:xfrm>
            <a:prstGeom prst="rect">
              <a:avLst/>
            </a:prstGeom>
          </p:spPr>
          <p:txBody>
            <a:bodyPr lIns="50800" tIns="50800" rIns="50800" bIns="50800" rtlCol="0" anchor="ctr"/>
            <a:lstStyle/>
            <a:p>
              <a:pPr algn="ctr">
                <a:lnSpc>
                  <a:spcPts val="2355"/>
                </a:lnSpc>
              </a:pPr>
              <a:endParaRPr/>
            </a:p>
          </p:txBody>
        </p:sp>
      </p:grpSp>
      <p:grpSp>
        <p:nvGrpSpPr>
          <p:cNvPr id="7" name="Group 7">
            <a:extLst>
              <a:ext uri="{C183D7F6-B498-43B3-948B-1728B52AA6E4}">
                <adec:decorative xmlns:adec="http://schemas.microsoft.com/office/drawing/2017/decorative" val="1"/>
              </a:ext>
            </a:extLst>
          </p:cNvPr>
          <p:cNvGrpSpPr/>
          <p:nvPr/>
        </p:nvGrpSpPr>
        <p:grpSpPr>
          <a:xfrm>
            <a:off x="3001775" y="4928833"/>
            <a:ext cx="12445007" cy="3408010"/>
            <a:chOff x="0" y="0"/>
            <a:chExt cx="16593342" cy="4544014"/>
          </a:xfrm>
        </p:grpSpPr>
        <p:pic>
          <p:nvPicPr>
            <p:cNvPr id="8" name="Picture 8"/>
            <p:cNvPicPr>
              <a:picLocks noChangeAspect="1"/>
            </p:cNvPicPr>
            <p:nvPr/>
          </p:nvPicPr>
          <p:blipFill>
            <a:blip r:embed="rId3"/>
            <a:srcRect l="1971" t="38936" r="4271" b="22536"/>
            <a:stretch>
              <a:fillRect/>
            </a:stretch>
          </p:blipFill>
          <p:spPr>
            <a:xfrm>
              <a:off x="0" y="0"/>
              <a:ext cx="16593342" cy="4544014"/>
            </a:xfrm>
            <a:prstGeom prst="rect">
              <a:avLst/>
            </a:prstGeom>
          </p:spPr>
        </p:pic>
      </p:grpSp>
      <p:sp>
        <p:nvSpPr>
          <p:cNvPr id="9" name="TextBox 9"/>
          <p:cNvSpPr txBox="1">
            <a:spLocks noGrp="1"/>
          </p:cNvSpPr>
          <p:nvPr>
            <p:ph type="title" idx="4294967295"/>
          </p:nvPr>
        </p:nvSpPr>
        <p:spPr>
          <a:xfrm>
            <a:off x="2305865" y="1621193"/>
            <a:ext cx="14060153" cy="31908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84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2C3DA7"/>
                </a:solidFill>
                <a:effectLst/>
                <a:uLnTx/>
                <a:uFillTx/>
                <a:latin typeface="Arial Bold"/>
                <a:ea typeface="Arial Bold"/>
                <a:cs typeface="Arial Bold"/>
                <a:sym typeface="Arial Bold"/>
              </a:rPr>
              <a:t>Tower Hamlets Community Leadership Black on Board </a:t>
            </a:r>
            <a:r>
              <a:rPr kumimoji="0" lang="en-US" sz="6000" b="1" i="0" u="none" strike="noStrike" kern="1200" cap="none" spc="0" normalizeH="0" baseline="0" noProof="0" dirty="0" err="1">
                <a:ln>
                  <a:noFill/>
                </a:ln>
                <a:solidFill>
                  <a:srgbClr val="2C3DA7"/>
                </a:solidFill>
                <a:effectLst/>
                <a:uLnTx/>
                <a:uFillTx/>
                <a:latin typeface="Arial Bold"/>
                <a:ea typeface="Arial Bold"/>
                <a:cs typeface="Arial Bold"/>
                <a:sym typeface="Arial Bold"/>
              </a:rPr>
              <a:t>Programme</a:t>
            </a:r>
            <a:r>
              <a:rPr kumimoji="0" lang="en-US" sz="6000" b="1" i="0" u="none" strike="noStrike" kern="1200" cap="none" spc="0" normalizeH="0" baseline="0" noProof="0" dirty="0">
                <a:ln>
                  <a:noFill/>
                </a:ln>
                <a:solidFill>
                  <a:srgbClr val="2C3DA7"/>
                </a:solidFill>
                <a:effectLst/>
                <a:uLnTx/>
                <a:uFillTx/>
                <a:latin typeface="Arial Bold"/>
                <a:ea typeface="Arial Bold"/>
                <a:cs typeface="Arial Bold"/>
                <a:sym typeface="Arial Bold"/>
              </a:rPr>
              <a:t>  </a:t>
            </a:r>
          </a:p>
          <a:p>
            <a:pPr marL="0" marR="0" lvl="0" indent="0" algn="ctr" defTabSz="914400" rtl="0" eaLnBrk="1" fontAlgn="auto" latinLnBrk="0" hangingPunct="1">
              <a:lnSpc>
                <a:spcPts val="84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2C3DA7"/>
                </a:solidFill>
                <a:effectLst/>
                <a:uLnTx/>
                <a:uFillTx/>
                <a:latin typeface="Arial Bold"/>
                <a:ea typeface="Arial Bold"/>
                <a:cs typeface="Arial Bold"/>
                <a:sym typeface="Arial Bold"/>
              </a:rPr>
              <a:t>Evaluation Report November 2025 </a:t>
            </a:r>
          </a:p>
        </p:txBody>
      </p:sp>
      <p:sp>
        <p:nvSpPr>
          <p:cNvPr id="10" name="TextBox 10"/>
          <p:cNvSpPr txBox="1"/>
          <p:nvPr/>
        </p:nvSpPr>
        <p:spPr>
          <a:xfrm>
            <a:off x="8236587" y="9582193"/>
            <a:ext cx="9802297" cy="349250"/>
          </a:xfrm>
          <a:prstGeom prst="rect">
            <a:avLst/>
          </a:prstGeom>
        </p:spPr>
        <p:txBody>
          <a:bodyPr lIns="0" tIns="0" rIns="0" bIns="0" rtlCol="0" anchor="t">
            <a:spAutoFit/>
          </a:bodyPr>
          <a:lstStyle/>
          <a:p>
            <a:pPr algn="ctr">
              <a:lnSpc>
                <a:spcPts val="2800"/>
              </a:lnSpc>
              <a:spcBef>
                <a:spcPct val="0"/>
              </a:spcBef>
            </a:pPr>
            <a:r>
              <a:rPr lang="en-US" sz="2000">
                <a:solidFill>
                  <a:srgbClr val="000000"/>
                </a:solidFill>
                <a:latin typeface="Arial"/>
                <a:ea typeface="Arial"/>
                <a:cs typeface="Arial"/>
                <a:sym typeface="Arial"/>
              </a:rPr>
              <a:t> Olmec Charity registration number 1100007 | Company registration number 04640278 </a:t>
            </a:r>
          </a:p>
        </p:txBody>
      </p:sp>
      <p:pic>
        <p:nvPicPr>
          <p:cNvPr id="12" name="Picture 11">
            <a:extLst>
              <a:ext uri="{FF2B5EF4-FFF2-40B4-BE49-F238E27FC236}">
                <a16:creationId xmlns:a16="http://schemas.microsoft.com/office/drawing/2014/main" id="{7444CB80-A40E-DC5F-4F03-7C5403ADF0B9}"/>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349" y="9524581"/>
            <a:ext cx="825351" cy="6347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1C9"/>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2531852"/>
            <a:ext cx="18244922" cy="6170279"/>
            <a:chOff x="0" y="0"/>
            <a:chExt cx="2760617" cy="933617"/>
          </a:xfrm>
        </p:grpSpPr>
        <p:sp>
          <p:nvSpPr>
            <p:cNvPr id="3" name="Freeform 3"/>
            <p:cNvSpPr/>
            <p:nvPr/>
          </p:nvSpPr>
          <p:spPr>
            <a:xfrm>
              <a:off x="0" y="0"/>
              <a:ext cx="2760617" cy="933617"/>
            </a:xfrm>
            <a:custGeom>
              <a:avLst/>
              <a:gdLst/>
              <a:ahLst/>
              <a:cxnLst/>
              <a:rect l="l" t="t" r="r" b="b"/>
              <a:pathLst>
                <a:path w="2760617" h="933617">
                  <a:moveTo>
                    <a:pt x="0" y="0"/>
                  </a:moveTo>
                  <a:lnTo>
                    <a:pt x="2760617" y="0"/>
                  </a:lnTo>
                  <a:lnTo>
                    <a:pt x="2760617" y="933617"/>
                  </a:lnTo>
                  <a:lnTo>
                    <a:pt x="0" y="933617"/>
                  </a:lnTo>
                  <a:close/>
                </a:path>
              </a:pathLst>
            </a:custGeom>
            <a:solidFill>
              <a:srgbClr val="F4C119"/>
            </a:solidFill>
            <a:ln cap="sq">
              <a:noFill/>
              <a:prstDash val="solid"/>
              <a:miter/>
            </a:ln>
          </p:spPr>
          <p:txBody>
            <a:bodyPr/>
            <a:lstStyle/>
            <a:p>
              <a:endParaRPr lang="en-GB"/>
            </a:p>
          </p:txBody>
        </p:sp>
        <p:sp>
          <p:nvSpPr>
            <p:cNvPr id="4" name="TextBox 4"/>
            <p:cNvSpPr txBox="1"/>
            <p:nvPr/>
          </p:nvSpPr>
          <p:spPr>
            <a:xfrm>
              <a:off x="0" y="-47625"/>
              <a:ext cx="2760617" cy="981242"/>
            </a:xfrm>
            <a:prstGeom prst="rect">
              <a:avLst/>
            </a:prstGeom>
          </p:spPr>
          <p:txBody>
            <a:bodyPr lIns="50800" tIns="50800" rIns="50800" bIns="50800" rtlCol="0" anchor="ctr"/>
            <a:lstStyle/>
            <a:p>
              <a:pPr algn="ctr">
                <a:lnSpc>
                  <a:spcPts val="2355"/>
                </a:lnSpc>
              </a:pPr>
              <a:endParaRPr/>
            </a:p>
          </p:txBody>
        </p:sp>
      </p:grpSp>
      <p:sp>
        <p:nvSpPr>
          <p:cNvPr id="6" name="Freeform 6">
            <a:extLst>
              <a:ext uri="{C183D7F6-B498-43B3-948B-1728B52AA6E4}">
                <adec:decorative xmlns:adec="http://schemas.microsoft.com/office/drawing/2017/decorative" val="1"/>
              </a:ext>
            </a:extLst>
          </p:cNvPr>
          <p:cNvSpPr/>
          <p:nvPr/>
        </p:nvSpPr>
        <p:spPr>
          <a:xfrm>
            <a:off x="15623142" y="66675"/>
            <a:ext cx="2415742" cy="941978"/>
          </a:xfrm>
          <a:custGeom>
            <a:avLst/>
            <a:gdLst/>
            <a:ahLst/>
            <a:cxnLst/>
            <a:rect l="l" t="t" r="r" b="b"/>
            <a:pathLst>
              <a:path w="2415742" h="941978">
                <a:moveTo>
                  <a:pt x="0" y="0"/>
                </a:moveTo>
                <a:lnTo>
                  <a:pt x="2415742" y="0"/>
                </a:lnTo>
                <a:lnTo>
                  <a:pt x="2415742" y="941978"/>
                </a:lnTo>
                <a:lnTo>
                  <a:pt x="0" y="941978"/>
                </a:lnTo>
                <a:lnTo>
                  <a:pt x="0" y="0"/>
                </a:lnTo>
                <a:close/>
              </a:path>
            </a:pathLst>
          </a:custGeom>
          <a:blipFill>
            <a:blip r:embed="rId2"/>
            <a:stretch>
              <a:fillRect/>
            </a:stretch>
          </a:blipFill>
        </p:spPr>
        <p:txBody>
          <a:bodyPr/>
          <a:lstStyle/>
          <a:p>
            <a:endParaRPr lang="en-GB"/>
          </a:p>
        </p:txBody>
      </p:sp>
      <p:grpSp>
        <p:nvGrpSpPr>
          <p:cNvPr id="7" name="Group 7">
            <a:extLst>
              <a:ext uri="{C183D7F6-B498-43B3-948B-1728B52AA6E4}">
                <adec:decorative xmlns:adec="http://schemas.microsoft.com/office/drawing/2017/decorative" val="1"/>
              </a:ext>
            </a:extLst>
          </p:cNvPr>
          <p:cNvGrpSpPr/>
          <p:nvPr/>
        </p:nvGrpSpPr>
        <p:grpSpPr>
          <a:xfrm>
            <a:off x="434815" y="2854822"/>
            <a:ext cx="2709765" cy="1285875"/>
            <a:chOff x="0" y="0"/>
            <a:chExt cx="798057" cy="378705"/>
          </a:xfrm>
        </p:grpSpPr>
        <p:sp>
          <p:nvSpPr>
            <p:cNvPr id="8" name="Freeform 8"/>
            <p:cNvSpPr/>
            <p:nvPr/>
          </p:nvSpPr>
          <p:spPr>
            <a:xfrm>
              <a:off x="0" y="0"/>
              <a:ext cx="798057" cy="378705"/>
            </a:xfrm>
            <a:custGeom>
              <a:avLst/>
              <a:gdLst/>
              <a:ahLst/>
              <a:cxnLst/>
              <a:rect l="l" t="t" r="r" b="b"/>
              <a:pathLst>
                <a:path w="798057" h="378705">
                  <a:moveTo>
                    <a:pt x="0" y="0"/>
                  </a:moveTo>
                  <a:lnTo>
                    <a:pt x="798057" y="0"/>
                  </a:lnTo>
                  <a:lnTo>
                    <a:pt x="798057" y="378705"/>
                  </a:lnTo>
                  <a:lnTo>
                    <a:pt x="0" y="378705"/>
                  </a:lnTo>
                  <a:close/>
                </a:path>
              </a:pathLst>
            </a:custGeom>
            <a:solidFill>
              <a:srgbClr val="2C3DA7"/>
            </a:solidFill>
          </p:spPr>
          <p:txBody>
            <a:bodyPr/>
            <a:lstStyle/>
            <a:p>
              <a:endParaRPr lang="en-GB"/>
            </a:p>
          </p:txBody>
        </p:sp>
        <p:sp>
          <p:nvSpPr>
            <p:cNvPr id="9" name="TextBox 9"/>
            <p:cNvSpPr txBox="1"/>
            <p:nvPr/>
          </p:nvSpPr>
          <p:spPr>
            <a:xfrm>
              <a:off x="0" y="-57150"/>
              <a:ext cx="798057" cy="435855"/>
            </a:xfrm>
            <a:prstGeom prst="rect">
              <a:avLst/>
            </a:prstGeom>
          </p:spPr>
          <p:txBody>
            <a:bodyPr lIns="55857" tIns="55857" rIns="55857" bIns="55857" rtlCol="0" anchor="ctr"/>
            <a:lstStyle/>
            <a:p>
              <a:pPr algn="ctr">
                <a:lnSpc>
                  <a:spcPts val="3499"/>
                </a:lnSpc>
              </a:pPr>
              <a:endParaRPr/>
            </a:p>
          </p:txBody>
        </p:sp>
      </p:grpSp>
      <p:sp>
        <p:nvSpPr>
          <p:cNvPr id="10" name="TextBox 10"/>
          <p:cNvSpPr txBox="1"/>
          <p:nvPr/>
        </p:nvSpPr>
        <p:spPr>
          <a:xfrm>
            <a:off x="697296" y="2793695"/>
            <a:ext cx="2185282" cy="1308100"/>
          </a:xfrm>
          <a:prstGeom prst="rect">
            <a:avLst/>
          </a:prstGeom>
        </p:spPr>
        <p:txBody>
          <a:bodyPr lIns="0" tIns="0" rIns="0" bIns="0" rtlCol="0" anchor="t">
            <a:spAutoFit/>
          </a:bodyPr>
          <a:lstStyle/>
          <a:p>
            <a:pPr algn="ctr">
              <a:lnSpc>
                <a:spcPts val="3499"/>
              </a:lnSpc>
            </a:pPr>
            <a:r>
              <a:rPr lang="en-US" sz="2499" b="1">
                <a:solidFill>
                  <a:srgbClr val="D9D9FF"/>
                </a:solidFill>
                <a:latin typeface="Arial Bold"/>
                <a:ea typeface="Arial Bold"/>
                <a:cs typeface="Arial Bold"/>
                <a:sym typeface="Arial Bold"/>
              </a:rPr>
              <a:t>Historical and Geographical Contexts </a:t>
            </a:r>
          </a:p>
        </p:txBody>
      </p:sp>
      <p:grpSp>
        <p:nvGrpSpPr>
          <p:cNvPr id="11" name="Group 11">
            <a:extLst>
              <a:ext uri="{C183D7F6-B498-43B3-948B-1728B52AA6E4}">
                <adec:decorative xmlns:adec="http://schemas.microsoft.com/office/drawing/2017/decorative" val="1"/>
              </a:ext>
            </a:extLst>
          </p:cNvPr>
          <p:cNvGrpSpPr/>
          <p:nvPr/>
        </p:nvGrpSpPr>
        <p:grpSpPr>
          <a:xfrm>
            <a:off x="3351924" y="2854822"/>
            <a:ext cx="2709765" cy="1285875"/>
            <a:chOff x="0" y="0"/>
            <a:chExt cx="798057" cy="378705"/>
          </a:xfrm>
        </p:grpSpPr>
        <p:sp>
          <p:nvSpPr>
            <p:cNvPr id="12" name="Freeform 12"/>
            <p:cNvSpPr/>
            <p:nvPr/>
          </p:nvSpPr>
          <p:spPr>
            <a:xfrm>
              <a:off x="0" y="0"/>
              <a:ext cx="798057" cy="378705"/>
            </a:xfrm>
            <a:custGeom>
              <a:avLst/>
              <a:gdLst/>
              <a:ahLst/>
              <a:cxnLst/>
              <a:rect l="l" t="t" r="r" b="b"/>
              <a:pathLst>
                <a:path w="798057" h="378705">
                  <a:moveTo>
                    <a:pt x="0" y="0"/>
                  </a:moveTo>
                  <a:lnTo>
                    <a:pt x="798057" y="0"/>
                  </a:lnTo>
                  <a:lnTo>
                    <a:pt x="798057" y="378705"/>
                  </a:lnTo>
                  <a:lnTo>
                    <a:pt x="0" y="378705"/>
                  </a:lnTo>
                  <a:close/>
                </a:path>
              </a:pathLst>
            </a:custGeom>
            <a:solidFill>
              <a:srgbClr val="2C3DA7"/>
            </a:solidFill>
          </p:spPr>
          <p:txBody>
            <a:bodyPr/>
            <a:lstStyle/>
            <a:p>
              <a:endParaRPr lang="en-GB"/>
            </a:p>
          </p:txBody>
        </p:sp>
        <p:sp>
          <p:nvSpPr>
            <p:cNvPr id="13" name="TextBox 13"/>
            <p:cNvSpPr txBox="1"/>
            <p:nvPr/>
          </p:nvSpPr>
          <p:spPr>
            <a:xfrm>
              <a:off x="0" y="-57150"/>
              <a:ext cx="798057" cy="435855"/>
            </a:xfrm>
            <a:prstGeom prst="rect">
              <a:avLst/>
            </a:prstGeom>
          </p:spPr>
          <p:txBody>
            <a:bodyPr lIns="55857" tIns="55857" rIns="55857" bIns="55857" rtlCol="0" anchor="ctr"/>
            <a:lstStyle/>
            <a:p>
              <a:pPr algn="ctr">
                <a:lnSpc>
                  <a:spcPts val="3499"/>
                </a:lnSpc>
              </a:pPr>
              <a:endParaRPr/>
            </a:p>
          </p:txBody>
        </p:sp>
      </p:grpSp>
      <p:sp>
        <p:nvSpPr>
          <p:cNvPr id="14" name="TextBox 14"/>
          <p:cNvSpPr txBox="1"/>
          <p:nvPr/>
        </p:nvSpPr>
        <p:spPr>
          <a:xfrm>
            <a:off x="3432982" y="3217557"/>
            <a:ext cx="2463846" cy="431800"/>
          </a:xfrm>
          <a:prstGeom prst="rect">
            <a:avLst/>
          </a:prstGeom>
        </p:spPr>
        <p:txBody>
          <a:bodyPr lIns="0" tIns="0" rIns="0" bIns="0" rtlCol="0" anchor="t">
            <a:spAutoFit/>
          </a:bodyPr>
          <a:lstStyle/>
          <a:p>
            <a:pPr algn="ctr">
              <a:lnSpc>
                <a:spcPts val="3499"/>
              </a:lnSpc>
            </a:pPr>
            <a:r>
              <a:rPr lang="en-US" sz="2499" b="1">
                <a:solidFill>
                  <a:srgbClr val="D9D9FF"/>
                </a:solidFill>
                <a:latin typeface="Arial Bold"/>
                <a:ea typeface="Arial Bold"/>
                <a:cs typeface="Arial Bold"/>
                <a:sym typeface="Arial Bold"/>
              </a:rPr>
              <a:t>Intersectionality</a:t>
            </a:r>
          </a:p>
        </p:txBody>
      </p:sp>
      <p:grpSp>
        <p:nvGrpSpPr>
          <p:cNvPr id="15" name="Group 15">
            <a:extLst>
              <a:ext uri="{C183D7F6-B498-43B3-948B-1728B52AA6E4}">
                <adec:decorative xmlns:adec="http://schemas.microsoft.com/office/drawing/2017/decorative" val="1"/>
              </a:ext>
            </a:extLst>
          </p:cNvPr>
          <p:cNvGrpSpPr/>
          <p:nvPr/>
        </p:nvGrpSpPr>
        <p:grpSpPr>
          <a:xfrm>
            <a:off x="6242956" y="2833382"/>
            <a:ext cx="2709765" cy="1285875"/>
            <a:chOff x="0" y="0"/>
            <a:chExt cx="798057" cy="378705"/>
          </a:xfrm>
        </p:grpSpPr>
        <p:sp>
          <p:nvSpPr>
            <p:cNvPr id="16" name="Freeform 16"/>
            <p:cNvSpPr/>
            <p:nvPr/>
          </p:nvSpPr>
          <p:spPr>
            <a:xfrm>
              <a:off x="0" y="0"/>
              <a:ext cx="798057" cy="378705"/>
            </a:xfrm>
            <a:custGeom>
              <a:avLst/>
              <a:gdLst/>
              <a:ahLst/>
              <a:cxnLst/>
              <a:rect l="l" t="t" r="r" b="b"/>
              <a:pathLst>
                <a:path w="798057" h="378705">
                  <a:moveTo>
                    <a:pt x="0" y="0"/>
                  </a:moveTo>
                  <a:lnTo>
                    <a:pt x="798057" y="0"/>
                  </a:lnTo>
                  <a:lnTo>
                    <a:pt x="798057" y="378705"/>
                  </a:lnTo>
                  <a:lnTo>
                    <a:pt x="0" y="378705"/>
                  </a:lnTo>
                  <a:close/>
                </a:path>
              </a:pathLst>
            </a:custGeom>
            <a:solidFill>
              <a:srgbClr val="2C3DA7"/>
            </a:solidFill>
          </p:spPr>
          <p:txBody>
            <a:bodyPr/>
            <a:lstStyle/>
            <a:p>
              <a:endParaRPr lang="en-GB"/>
            </a:p>
          </p:txBody>
        </p:sp>
        <p:sp>
          <p:nvSpPr>
            <p:cNvPr id="17" name="TextBox 17"/>
            <p:cNvSpPr txBox="1"/>
            <p:nvPr/>
          </p:nvSpPr>
          <p:spPr>
            <a:xfrm>
              <a:off x="0" y="-57150"/>
              <a:ext cx="798057" cy="435855"/>
            </a:xfrm>
            <a:prstGeom prst="rect">
              <a:avLst/>
            </a:prstGeom>
          </p:spPr>
          <p:txBody>
            <a:bodyPr lIns="55857" tIns="55857" rIns="55857" bIns="55857" rtlCol="0" anchor="ctr"/>
            <a:lstStyle/>
            <a:p>
              <a:pPr algn="ctr">
                <a:lnSpc>
                  <a:spcPts val="3499"/>
                </a:lnSpc>
              </a:pPr>
              <a:endParaRPr/>
            </a:p>
          </p:txBody>
        </p:sp>
      </p:grpSp>
      <p:sp>
        <p:nvSpPr>
          <p:cNvPr id="18" name="TextBox 18"/>
          <p:cNvSpPr txBox="1"/>
          <p:nvPr/>
        </p:nvSpPr>
        <p:spPr>
          <a:xfrm>
            <a:off x="6505198" y="3012770"/>
            <a:ext cx="2185282" cy="869950"/>
          </a:xfrm>
          <a:prstGeom prst="rect">
            <a:avLst/>
          </a:prstGeom>
        </p:spPr>
        <p:txBody>
          <a:bodyPr lIns="0" tIns="0" rIns="0" bIns="0" rtlCol="0" anchor="t">
            <a:spAutoFit/>
          </a:bodyPr>
          <a:lstStyle/>
          <a:p>
            <a:pPr algn="ctr">
              <a:lnSpc>
                <a:spcPts val="3499"/>
              </a:lnSpc>
            </a:pPr>
            <a:r>
              <a:rPr lang="en-US" sz="2499" b="1">
                <a:solidFill>
                  <a:srgbClr val="D9D9FF"/>
                </a:solidFill>
                <a:latin typeface="Arial Bold"/>
                <a:ea typeface="Arial Bold"/>
                <a:cs typeface="Arial Bold"/>
                <a:sym typeface="Arial Bold"/>
              </a:rPr>
              <a:t>Unconscious biases</a:t>
            </a:r>
          </a:p>
        </p:txBody>
      </p:sp>
      <p:grpSp>
        <p:nvGrpSpPr>
          <p:cNvPr id="19" name="Group 19">
            <a:extLst>
              <a:ext uri="{C183D7F6-B498-43B3-948B-1728B52AA6E4}">
                <adec:decorative xmlns:adec="http://schemas.microsoft.com/office/drawing/2017/decorative" val="1"/>
              </a:ext>
            </a:extLst>
          </p:cNvPr>
          <p:cNvGrpSpPr/>
          <p:nvPr/>
        </p:nvGrpSpPr>
        <p:grpSpPr>
          <a:xfrm>
            <a:off x="404096" y="4851748"/>
            <a:ext cx="2709765" cy="1285875"/>
            <a:chOff x="0" y="0"/>
            <a:chExt cx="798057" cy="378705"/>
          </a:xfrm>
        </p:grpSpPr>
        <p:sp>
          <p:nvSpPr>
            <p:cNvPr id="20" name="Freeform 20"/>
            <p:cNvSpPr/>
            <p:nvPr/>
          </p:nvSpPr>
          <p:spPr>
            <a:xfrm>
              <a:off x="0" y="0"/>
              <a:ext cx="798057" cy="378705"/>
            </a:xfrm>
            <a:custGeom>
              <a:avLst/>
              <a:gdLst/>
              <a:ahLst/>
              <a:cxnLst/>
              <a:rect l="l" t="t" r="r" b="b"/>
              <a:pathLst>
                <a:path w="798057" h="378705">
                  <a:moveTo>
                    <a:pt x="0" y="0"/>
                  </a:moveTo>
                  <a:lnTo>
                    <a:pt x="798057" y="0"/>
                  </a:lnTo>
                  <a:lnTo>
                    <a:pt x="798057" y="378705"/>
                  </a:lnTo>
                  <a:lnTo>
                    <a:pt x="0" y="378705"/>
                  </a:lnTo>
                  <a:close/>
                </a:path>
              </a:pathLst>
            </a:custGeom>
            <a:solidFill>
              <a:srgbClr val="2C3DA7"/>
            </a:solidFill>
          </p:spPr>
          <p:txBody>
            <a:bodyPr/>
            <a:lstStyle/>
            <a:p>
              <a:endParaRPr lang="en-GB"/>
            </a:p>
          </p:txBody>
        </p:sp>
        <p:sp>
          <p:nvSpPr>
            <p:cNvPr id="21" name="TextBox 21"/>
            <p:cNvSpPr txBox="1"/>
            <p:nvPr/>
          </p:nvSpPr>
          <p:spPr>
            <a:xfrm>
              <a:off x="0" y="-57150"/>
              <a:ext cx="798057" cy="435855"/>
            </a:xfrm>
            <a:prstGeom prst="rect">
              <a:avLst/>
            </a:prstGeom>
          </p:spPr>
          <p:txBody>
            <a:bodyPr lIns="55857" tIns="55857" rIns="55857" bIns="55857" rtlCol="0" anchor="ctr"/>
            <a:lstStyle/>
            <a:p>
              <a:pPr algn="ctr">
                <a:lnSpc>
                  <a:spcPts val="3499"/>
                </a:lnSpc>
              </a:pPr>
              <a:endParaRPr/>
            </a:p>
          </p:txBody>
        </p:sp>
      </p:grpSp>
      <p:sp>
        <p:nvSpPr>
          <p:cNvPr id="22" name="TextBox 22"/>
          <p:cNvSpPr txBox="1"/>
          <p:nvPr/>
        </p:nvSpPr>
        <p:spPr>
          <a:xfrm>
            <a:off x="663963" y="5031135"/>
            <a:ext cx="2185282" cy="869950"/>
          </a:xfrm>
          <a:prstGeom prst="rect">
            <a:avLst/>
          </a:prstGeom>
        </p:spPr>
        <p:txBody>
          <a:bodyPr lIns="0" tIns="0" rIns="0" bIns="0" rtlCol="0" anchor="t">
            <a:spAutoFit/>
          </a:bodyPr>
          <a:lstStyle/>
          <a:p>
            <a:pPr algn="ctr">
              <a:lnSpc>
                <a:spcPts val="3499"/>
              </a:lnSpc>
            </a:pPr>
            <a:r>
              <a:rPr lang="en-US" sz="2499" b="1">
                <a:solidFill>
                  <a:srgbClr val="D9D9FF"/>
                </a:solidFill>
                <a:latin typeface="Arial Bold"/>
                <a:ea typeface="Arial Bold"/>
                <a:cs typeface="Arial Bold"/>
                <a:sym typeface="Arial Bold"/>
              </a:rPr>
              <a:t>Structural Racism</a:t>
            </a:r>
          </a:p>
        </p:txBody>
      </p:sp>
      <p:grpSp>
        <p:nvGrpSpPr>
          <p:cNvPr id="23" name="Group 23">
            <a:extLst>
              <a:ext uri="{C183D7F6-B498-43B3-948B-1728B52AA6E4}">
                <adec:decorative xmlns:adec="http://schemas.microsoft.com/office/drawing/2017/decorative" val="1"/>
              </a:ext>
            </a:extLst>
          </p:cNvPr>
          <p:cNvGrpSpPr/>
          <p:nvPr/>
        </p:nvGrpSpPr>
        <p:grpSpPr>
          <a:xfrm>
            <a:off x="3320966" y="4851748"/>
            <a:ext cx="2709765" cy="1285875"/>
            <a:chOff x="0" y="0"/>
            <a:chExt cx="3613020" cy="1714500"/>
          </a:xfrm>
        </p:grpSpPr>
        <p:grpSp>
          <p:nvGrpSpPr>
            <p:cNvPr id="24" name="Group 24"/>
            <p:cNvGrpSpPr/>
            <p:nvPr/>
          </p:nvGrpSpPr>
          <p:grpSpPr>
            <a:xfrm>
              <a:off x="0" y="0"/>
              <a:ext cx="3613020" cy="1714500"/>
              <a:chOff x="0" y="0"/>
              <a:chExt cx="798057" cy="378705"/>
            </a:xfrm>
          </p:grpSpPr>
          <p:sp>
            <p:nvSpPr>
              <p:cNvPr id="25" name="Freeform 25"/>
              <p:cNvSpPr/>
              <p:nvPr/>
            </p:nvSpPr>
            <p:spPr>
              <a:xfrm>
                <a:off x="0" y="0"/>
                <a:ext cx="798057" cy="378705"/>
              </a:xfrm>
              <a:custGeom>
                <a:avLst/>
                <a:gdLst/>
                <a:ahLst/>
                <a:cxnLst/>
                <a:rect l="l" t="t" r="r" b="b"/>
                <a:pathLst>
                  <a:path w="798057" h="378705">
                    <a:moveTo>
                      <a:pt x="0" y="0"/>
                    </a:moveTo>
                    <a:lnTo>
                      <a:pt x="798057" y="0"/>
                    </a:lnTo>
                    <a:lnTo>
                      <a:pt x="798057" y="378705"/>
                    </a:lnTo>
                    <a:lnTo>
                      <a:pt x="0" y="378705"/>
                    </a:lnTo>
                    <a:close/>
                  </a:path>
                </a:pathLst>
              </a:custGeom>
              <a:solidFill>
                <a:srgbClr val="2C3DA7"/>
              </a:solidFill>
            </p:spPr>
            <p:txBody>
              <a:bodyPr/>
              <a:lstStyle/>
              <a:p>
                <a:endParaRPr lang="en-GB"/>
              </a:p>
            </p:txBody>
          </p:sp>
          <p:sp>
            <p:nvSpPr>
              <p:cNvPr id="26" name="TextBox 26"/>
              <p:cNvSpPr txBox="1"/>
              <p:nvPr/>
            </p:nvSpPr>
            <p:spPr>
              <a:xfrm>
                <a:off x="0" y="-57150"/>
                <a:ext cx="798057" cy="435855"/>
              </a:xfrm>
              <a:prstGeom prst="rect">
                <a:avLst/>
              </a:prstGeom>
            </p:spPr>
            <p:txBody>
              <a:bodyPr lIns="55857" tIns="55857" rIns="55857" bIns="55857" rtlCol="0" anchor="ctr"/>
              <a:lstStyle/>
              <a:p>
                <a:pPr algn="ctr">
                  <a:lnSpc>
                    <a:spcPts val="3499"/>
                  </a:lnSpc>
                </a:pPr>
                <a:endParaRPr/>
              </a:p>
            </p:txBody>
          </p:sp>
        </p:grpSp>
        <p:sp>
          <p:nvSpPr>
            <p:cNvPr id="27" name="TextBox 27"/>
            <p:cNvSpPr txBox="1"/>
            <p:nvPr/>
          </p:nvSpPr>
          <p:spPr>
            <a:xfrm>
              <a:off x="523337" y="-25821"/>
              <a:ext cx="2566347" cy="1725083"/>
            </a:xfrm>
            <a:prstGeom prst="rect">
              <a:avLst/>
            </a:prstGeom>
          </p:spPr>
          <p:txBody>
            <a:bodyPr lIns="0" tIns="0" rIns="0" bIns="0" rtlCol="0" anchor="t">
              <a:spAutoFit/>
            </a:bodyPr>
            <a:lstStyle/>
            <a:p>
              <a:pPr algn="ctr">
                <a:lnSpc>
                  <a:spcPts val="3499"/>
                </a:lnSpc>
              </a:pPr>
              <a:r>
                <a:rPr lang="en-US" sz="2499" b="1">
                  <a:solidFill>
                    <a:srgbClr val="D9D9FF"/>
                  </a:solidFill>
                  <a:latin typeface="Arial Bold"/>
                  <a:ea typeface="Arial Bold"/>
                  <a:cs typeface="Arial Bold"/>
                  <a:sym typeface="Arial Bold"/>
                </a:rPr>
                <a:t>Cultural humility and sensitivity</a:t>
              </a:r>
            </a:p>
          </p:txBody>
        </p:sp>
      </p:grpSp>
      <p:grpSp>
        <p:nvGrpSpPr>
          <p:cNvPr id="28" name="Group 28">
            <a:extLst>
              <a:ext uri="{C183D7F6-B498-43B3-948B-1728B52AA6E4}">
                <adec:decorative xmlns:adec="http://schemas.microsoft.com/office/drawing/2017/decorative" val="1"/>
              </a:ext>
            </a:extLst>
          </p:cNvPr>
          <p:cNvGrpSpPr/>
          <p:nvPr/>
        </p:nvGrpSpPr>
        <p:grpSpPr>
          <a:xfrm>
            <a:off x="6215215" y="4845713"/>
            <a:ext cx="2709765" cy="1285875"/>
            <a:chOff x="0" y="0"/>
            <a:chExt cx="798057" cy="378705"/>
          </a:xfrm>
        </p:grpSpPr>
        <p:sp>
          <p:nvSpPr>
            <p:cNvPr id="29" name="Freeform 29"/>
            <p:cNvSpPr/>
            <p:nvPr/>
          </p:nvSpPr>
          <p:spPr>
            <a:xfrm>
              <a:off x="0" y="0"/>
              <a:ext cx="798057" cy="378705"/>
            </a:xfrm>
            <a:custGeom>
              <a:avLst/>
              <a:gdLst/>
              <a:ahLst/>
              <a:cxnLst/>
              <a:rect l="l" t="t" r="r" b="b"/>
              <a:pathLst>
                <a:path w="798057" h="378705">
                  <a:moveTo>
                    <a:pt x="0" y="0"/>
                  </a:moveTo>
                  <a:lnTo>
                    <a:pt x="798057" y="0"/>
                  </a:lnTo>
                  <a:lnTo>
                    <a:pt x="798057" y="378705"/>
                  </a:lnTo>
                  <a:lnTo>
                    <a:pt x="0" y="378705"/>
                  </a:lnTo>
                  <a:close/>
                </a:path>
              </a:pathLst>
            </a:custGeom>
            <a:solidFill>
              <a:srgbClr val="2C3DA7"/>
            </a:solidFill>
          </p:spPr>
          <p:txBody>
            <a:bodyPr/>
            <a:lstStyle/>
            <a:p>
              <a:endParaRPr lang="en-GB"/>
            </a:p>
          </p:txBody>
        </p:sp>
        <p:sp>
          <p:nvSpPr>
            <p:cNvPr id="30" name="TextBox 30"/>
            <p:cNvSpPr txBox="1"/>
            <p:nvPr/>
          </p:nvSpPr>
          <p:spPr>
            <a:xfrm>
              <a:off x="0" y="-57150"/>
              <a:ext cx="798057" cy="435855"/>
            </a:xfrm>
            <a:prstGeom prst="rect">
              <a:avLst/>
            </a:prstGeom>
          </p:spPr>
          <p:txBody>
            <a:bodyPr lIns="55857" tIns="55857" rIns="55857" bIns="55857" rtlCol="0" anchor="ctr"/>
            <a:lstStyle/>
            <a:p>
              <a:pPr algn="ctr">
                <a:lnSpc>
                  <a:spcPts val="3499"/>
                </a:lnSpc>
              </a:pPr>
              <a:endParaRPr/>
            </a:p>
          </p:txBody>
        </p:sp>
      </p:grpSp>
      <p:sp>
        <p:nvSpPr>
          <p:cNvPr id="31" name="TextBox 31"/>
          <p:cNvSpPr txBox="1"/>
          <p:nvPr/>
        </p:nvSpPr>
        <p:spPr>
          <a:xfrm>
            <a:off x="6745227" y="5244176"/>
            <a:ext cx="1649741" cy="431800"/>
          </a:xfrm>
          <a:prstGeom prst="rect">
            <a:avLst/>
          </a:prstGeom>
        </p:spPr>
        <p:txBody>
          <a:bodyPr lIns="0" tIns="0" rIns="0" bIns="0" rtlCol="0" anchor="t">
            <a:spAutoFit/>
          </a:bodyPr>
          <a:lstStyle/>
          <a:p>
            <a:pPr algn="ctr">
              <a:lnSpc>
                <a:spcPts val="3499"/>
              </a:lnSpc>
            </a:pPr>
            <a:r>
              <a:rPr lang="en-US" sz="2499" b="1">
                <a:solidFill>
                  <a:srgbClr val="D9D9FF"/>
                </a:solidFill>
                <a:latin typeface="Arial Bold"/>
                <a:ea typeface="Arial Bold"/>
                <a:cs typeface="Arial Bold"/>
                <a:sym typeface="Arial Bold"/>
              </a:rPr>
              <a:t>Privilege</a:t>
            </a:r>
          </a:p>
        </p:txBody>
      </p:sp>
      <p:grpSp>
        <p:nvGrpSpPr>
          <p:cNvPr id="32" name="Group 32">
            <a:extLst>
              <a:ext uri="{C183D7F6-B498-43B3-948B-1728B52AA6E4}">
                <adec:decorative xmlns:adec="http://schemas.microsoft.com/office/drawing/2017/decorative" val="1"/>
              </a:ext>
            </a:extLst>
          </p:cNvPr>
          <p:cNvGrpSpPr/>
          <p:nvPr/>
        </p:nvGrpSpPr>
        <p:grpSpPr>
          <a:xfrm>
            <a:off x="393152" y="6807714"/>
            <a:ext cx="2709765" cy="1285875"/>
            <a:chOff x="0" y="0"/>
            <a:chExt cx="798057" cy="378705"/>
          </a:xfrm>
        </p:grpSpPr>
        <p:sp>
          <p:nvSpPr>
            <p:cNvPr id="33" name="Freeform 33"/>
            <p:cNvSpPr/>
            <p:nvPr/>
          </p:nvSpPr>
          <p:spPr>
            <a:xfrm>
              <a:off x="0" y="0"/>
              <a:ext cx="798057" cy="378705"/>
            </a:xfrm>
            <a:custGeom>
              <a:avLst/>
              <a:gdLst/>
              <a:ahLst/>
              <a:cxnLst/>
              <a:rect l="l" t="t" r="r" b="b"/>
              <a:pathLst>
                <a:path w="798057" h="378705">
                  <a:moveTo>
                    <a:pt x="0" y="0"/>
                  </a:moveTo>
                  <a:lnTo>
                    <a:pt x="798057" y="0"/>
                  </a:lnTo>
                  <a:lnTo>
                    <a:pt x="798057" y="378705"/>
                  </a:lnTo>
                  <a:lnTo>
                    <a:pt x="0" y="378705"/>
                  </a:lnTo>
                  <a:close/>
                </a:path>
              </a:pathLst>
            </a:custGeom>
            <a:solidFill>
              <a:srgbClr val="2C3DA7"/>
            </a:solidFill>
          </p:spPr>
          <p:txBody>
            <a:bodyPr/>
            <a:lstStyle/>
            <a:p>
              <a:endParaRPr lang="en-GB"/>
            </a:p>
          </p:txBody>
        </p:sp>
        <p:sp>
          <p:nvSpPr>
            <p:cNvPr id="34" name="TextBox 34"/>
            <p:cNvSpPr txBox="1"/>
            <p:nvPr/>
          </p:nvSpPr>
          <p:spPr>
            <a:xfrm>
              <a:off x="0" y="-57150"/>
              <a:ext cx="798057" cy="435855"/>
            </a:xfrm>
            <a:prstGeom prst="rect">
              <a:avLst/>
            </a:prstGeom>
          </p:spPr>
          <p:txBody>
            <a:bodyPr lIns="55857" tIns="55857" rIns="55857" bIns="55857" rtlCol="0" anchor="ctr"/>
            <a:lstStyle/>
            <a:p>
              <a:pPr algn="ctr">
                <a:lnSpc>
                  <a:spcPts val="3499"/>
                </a:lnSpc>
              </a:pPr>
              <a:endParaRPr/>
            </a:p>
          </p:txBody>
        </p:sp>
      </p:grpSp>
      <p:sp>
        <p:nvSpPr>
          <p:cNvPr id="35" name="TextBox 35"/>
          <p:cNvSpPr txBox="1"/>
          <p:nvPr/>
        </p:nvSpPr>
        <p:spPr>
          <a:xfrm>
            <a:off x="1031961" y="7164424"/>
            <a:ext cx="1427399" cy="431800"/>
          </a:xfrm>
          <a:prstGeom prst="rect">
            <a:avLst/>
          </a:prstGeom>
        </p:spPr>
        <p:txBody>
          <a:bodyPr lIns="0" tIns="0" rIns="0" bIns="0" rtlCol="0" anchor="t">
            <a:spAutoFit/>
          </a:bodyPr>
          <a:lstStyle/>
          <a:p>
            <a:pPr algn="ctr">
              <a:lnSpc>
                <a:spcPts val="3499"/>
              </a:lnSpc>
            </a:pPr>
            <a:r>
              <a:rPr lang="en-US" sz="2499" b="1">
                <a:solidFill>
                  <a:srgbClr val="D9D9FF"/>
                </a:solidFill>
                <a:latin typeface="Arial Bold"/>
                <a:ea typeface="Arial Bold"/>
                <a:cs typeface="Arial Bold"/>
                <a:sym typeface="Arial Bold"/>
              </a:rPr>
              <a:t>Allyship</a:t>
            </a:r>
          </a:p>
        </p:txBody>
      </p:sp>
      <p:grpSp>
        <p:nvGrpSpPr>
          <p:cNvPr id="36" name="Group 36">
            <a:extLst>
              <a:ext uri="{C183D7F6-B498-43B3-948B-1728B52AA6E4}">
                <adec:decorative xmlns:adec="http://schemas.microsoft.com/office/drawing/2017/decorative" val="1"/>
              </a:ext>
            </a:extLst>
          </p:cNvPr>
          <p:cNvGrpSpPr/>
          <p:nvPr/>
        </p:nvGrpSpPr>
        <p:grpSpPr>
          <a:xfrm>
            <a:off x="3239451" y="6807714"/>
            <a:ext cx="2856027" cy="1285875"/>
            <a:chOff x="0" y="0"/>
            <a:chExt cx="841133" cy="378705"/>
          </a:xfrm>
        </p:grpSpPr>
        <p:sp>
          <p:nvSpPr>
            <p:cNvPr id="37" name="Freeform 37"/>
            <p:cNvSpPr/>
            <p:nvPr/>
          </p:nvSpPr>
          <p:spPr>
            <a:xfrm>
              <a:off x="0" y="0"/>
              <a:ext cx="841133" cy="378705"/>
            </a:xfrm>
            <a:custGeom>
              <a:avLst/>
              <a:gdLst/>
              <a:ahLst/>
              <a:cxnLst/>
              <a:rect l="l" t="t" r="r" b="b"/>
              <a:pathLst>
                <a:path w="841133" h="378705">
                  <a:moveTo>
                    <a:pt x="0" y="0"/>
                  </a:moveTo>
                  <a:lnTo>
                    <a:pt x="841133" y="0"/>
                  </a:lnTo>
                  <a:lnTo>
                    <a:pt x="841133" y="378705"/>
                  </a:lnTo>
                  <a:lnTo>
                    <a:pt x="0" y="378705"/>
                  </a:lnTo>
                  <a:close/>
                </a:path>
              </a:pathLst>
            </a:custGeom>
            <a:solidFill>
              <a:srgbClr val="2C3DA7"/>
            </a:solidFill>
          </p:spPr>
          <p:txBody>
            <a:bodyPr/>
            <a:lstStyle/>
            <a:p>
              <a:endParaRPr lang="en-GB"/>
            </a:p>
          </p:txBody>
        </p:sp>
        <p:sp>
          <p:nvSpPr>
            <p:cNvPr id="38" name="TextBox 38"/>
            <p:cNvSpPr txBox="1"/>
            <p:nvPr/>
          </p:nvSpPr>
          <p:spPr>
            <a:xfrm>
              <a:off x="0" y="-57150"/>
              <a:ext cx="841133" cy="435855"/>
            </a:xfrm>
            <a:prstGeom prst="rect">
              <a:avLst/>
            </a:prstGeom>
          </p:spPr>
          <p:txBody>
            <a:bodyPr lIns="55857" tIns="55857" rIns="55857" bIns="55857" rtlCol="0" anchor="ctr"/>
            <a:lstStyle/>
            <a:p>
              <a:pPr algn="ctr">
                <a:lnSpc>
                  <a:spcPts val="3499"/>
                </a:lnSpc>
              </a:pPr>
              <a:endParaRPr/>
            </a:p>
          </p:txBody>
        </p:sp>
      </p:grpSp>
      <p:sp>
        <p:nvSpPr>
          <p:cNvPr id="39" name="TextBox 39"/>
          <p:cNvSpPr txBox="1"/>
          <p:nvPr/>
        </p:nvSpPr>
        <p:spPr>
          <a:xfrm>
            <a:off x="3239451" y="7164424"/>
            <a:ext cx="2856027" cy="431800"/>
          </a:xfrm>
          <a:prstGeom prst="rect">
            <a:avLst/>
          </a:prstGeom>
        </p:spPr>
        <p:txBody>
          <a:bodyPr lIns="0" tIns="0" rIns="0" bIns="0" rtlCol="0" anchor="t">
            <a:spAutoFit/>
          </a:bodyPr>
          <a:lstStyle/>
          <a:p>
            <a:pPr algn="ctr">
              <a:lnSpc>
                <a:spcPts val="3499"/>
              </a:lnSpc>
            </a:pPr>
            <a:r>
              <a:rPr lang="en-US" sz="2499" b="1">
                <a:solidFill>
                  <a:srgbClr val="D9D9FF"/>
                </a:solidFill>
                <a:latin typeface="Arial Bold"/>
                <a:ea typeface="Arial Bold"/>
                <a:cs typeface="Arial Bold"/>
                <a:sym typeface="Arial Bold"/>
              </a:rPr>
              <a:t>Microaggressions</a:t>
            </a:r>
          </a:p>
        </p:txBody>
      </p:sp>
      <p:grpSp>
        <p:nvGrpSpPr>
          <p:cNvPr id="40" name="Group 40">
            <a:extLst>
              <a:ext uri="{C183D7F6-B498-43B3-948B-1728B52AA6E4}">
                <adec:decorative xmlns:adec="http://schemas.microsoft.com/office/drawing/2017/decorative" val="1"/>
              </a:ext>
            </a:extLst>
          </p:cNvPr>
          <p:cNvGrpSpPr/>
          <p:nvPr/>
        </p:nvGrpSpPr>
        <p:grpSpPr>
          <a:xfrm>
            <a:off x="6232012" y="6810899"/>
            <a:ext cx="2709765" cy="1285875"/>
            <a:chOff x="0" y="0"/>
            <a:chExt cx="798057" cy="378705"/>
          </a:xfrm>
        </p:grpSpPr>
        <p:sp>
          <p:nvSpPr>
            <p:cNvPr id="41" name="Freeform 41"/>
            <p:cNvSpPr/>
            <p:nvPr/>
          </p:nvSpPr>
          <p:spPr>
            <a:xfrm>
              <a:off x="0" y="0"/>
              <a:ext cx="798057" cy="378705"/>
            </a:xfrm>
            <a:custGeom>
              <a:avLst/>
              <a:gdLst/>
              <a:ahLst/>
              <a:cxnLst/>
              <a:rect l="l" t="t" r="r" b="b"/>
              <a:pathLst>
                <a:path w="798057" h="378705">
                  <a:moveTo>
                    <a:pt x="0" y="0"/>
                  </a:moveTo>
                  <a:lnTo>
                    <a:pt x="798057" y="0"/>
                  </a:lnTo>
                  <a:lnTo>
                    <a:pt x="798057" y="378705"/>
                  </a:lnTo>
                  <a:lnTo>
                    <a:pt x="0" y="378705"/>
                  </a:lnTo>
                  <a:close/>
                </a:path>
              </a:pathLst>
            </a:custGeom>
            <a:solidFill>
              <a:srgbClr val="2C3DA7"/>
            </a:solidFill>
          </p:spPr>
          <p:txBody>
            <a:bodyPr/>
            <a:lstStyle/>
            <a:p>
              <a:endParaRPr lang="en-GB"/>
            </a:p>
          </p:txBody>
        </p:sp>
        <p:sp>
          <p:nvSpPr>
            <p:cNvPr id="42" name="TextBox 42"/>
            <p:cNvSpPr txBox="1"/>
            <p:nvPr/>
          </p:nvSpPr>
          <p:spPr>
            <a:xfrm>
              <a:off x="0" y="-57150"/>
              <a:ext cx="798057" cy="435855"/>
            </a:xfrm>
            <a:prstGeom prst="rect">
              <a:avLst/>
            </a:prstGeom>
          </p:spPr>
          <p:txBody>
            <a:bodyPr lIns="55857" tIns="55857" rIns="55857" bIns="55857" rtlCol="0" anchor="ctr"/>
            <a:lstStyle/>
            <a:p>
              <a:pPr algn="ctr">
                <a:lnSpc>
                  <a:spcPts val="3499"/>
                </a:lnSpc>
              </a:pPr>
              <a:endParaRPr/>
            </a:p>
          </p:txBody>
        </p:sp>
      </p:grpSp>
      <p:sp>
        <p:nvSpPr>
          <p:cNvPr id="43" name="TextBox 43"/>
          <p:cNvSpPr txBox="1"/>
          <p:nvPr/>
        </p:nvSpPr>
        <p:spPr>
          <a:xfrm>
            <a:off x="6494254" y="6990286"/>
            <a:ext cx="2185282" cy="869950"/>
          </a:xfrm>
          <a:prstGeom prst="rect">
            <a:avLst/>
          </a:prstGeom>
        </p:spPr>
        <p:txBody>
          <a:bodyPr lIns="0" tIns="0" rIns="0" bIns="0" rtlCol="0" anchor="t">
            <a:spAutoFit/>
          </a:bodyPr>
          <a:lstStyle/>
          <a:p>
            <a:pPr algn="ctr">
              <a:lnSpc>
                <a:spcPts val="3499"/>
              </a:lnSpc>
            </a:pPr>
            <a:r>
              <a:rPr lang="en-US" sz="2499" b="1">
                <a:solidFill>
                  <a:srgbClr val="D9D9FF"/>
                </a:solidFill>
                <a:latin typeface="Arial Bold"/>
                <a:ea typeface="Arial Bold"/>
                <a:cs typeface="Arial Bold"/>
                <a:sym typeface="Arial Bold"/>
              </a:rPr>
              <a:t>Legal Frameworks </a:t>
            </a:r>
          </a:p>
        </p:txBody>
      </p:sp>
      <p:grpSp>
        <p:nvGrpSpPr>
          <p:cNvPr id="44" name="Group 44">
            <a:extLst>
              <a:ext uri="{C183D7F6-B498-43B3-948B-1728B52AA6E4}">
                <adec:decorative xmlns:adec="http://schemas.microsoft.com/office/drawing/2017/decorative" val="1"/>
              </a:ext>
            </a:extLst>
          </p:cNvPr>
          <p:cNvGrpSpPr/>
          <p:nvPr/>
        </p:nvGrpSpPr>
        <p:grpSpPr>
          <a:xfrm>
            <a:off x="9190784" y="2854822"/>
            <a:ext cx="2709765" cy="1285875"/>
            <a:chOff x="0" y="0"/>
            <a:chExt cx="798057" cy="378705"/>
          </a:xfrm>
        </p:grpSpPr>
        <p:sp>
          <p:nvSpPr>
            <p:cNvPr id="45" name="Freeform 45"/>
            <p:cNvSpPr/>
            <p:nvPr/>
          </p:nvSpPr>
          <p:spPr>
            <a:xfrm>
              <a:off x="0" y="0"/>
              <a:ext cx="798057" cy="378705"/>
            </a:xfrm>
            <a:custGeom>
              <a:avLst/>
              <a:gdLst/>
              <a:ahLst/>
              <a:cxnLst/>
              <a:rect l="l" t="t" r="r" b="b"/>
              <a:pathLst>
                <a:path w="798057" h="378705">
                  <a:moveTo>
                    <a:pt x="0" y="0"/>
                  </a:moveTo>
                  <a:lnTo>
                    <a:pt x="798057" y="0"/>
                  </a:lnTo>
                  <a:lnTo>
                    <a:pt x="798057" y="378705"/>
                  </a:lnTo>
                  <a:lnTo>
                    <a:pt x="0" y="378705"/>
                  </a:lnTo>
                  <a:close/>
                </a:path>
              </a:pathLst>
            </a:custGeom>
            <a:solidFill>
              <a:srgbClr val="D9D9FF"/>
            </a:solidFill>
          </p:spPr>
          <p:txBody>
            <a:bodyPr/>
            <a:lstStyle/>
            <a:p>
              <a:endParaRPr lang="en-GB"/>
            </a:p>
          </p:txBody>
        </p:sp>
        <p:sp>
          <p:nvSpPr>
            <p:cNvPr id="46" name="TextBox 46"/>
            <p:cNvSpPr txBox="1"/>
            <p:nvPr/>
          </p:nvSpPr>
          <p:spPr>
            <a:xfrm>
              <a:off x="0" y="-57150"/>
              <a:ext cx="798057" cy="435855"/>
            </a:xfrm>
            <a:prstGeom prst="rect">
              <a:avLst/>
            </a:prstGeom>
          </p:spPr>
          <p:txBody>
            <a:bodyPr lIns="55857" tIns="55857" rIns="55857" bIns="55857" rtlCol="0" anchor="ctr"/>
            <a:lstStyle/>
            <a:p>
              <a:pPr algn="ctr">
                <a:lnSpc>
                  <a:spcPts val="3499"/>
                </a:lnSpc>
              </a:pPr>
              <a:endParaRPr/>
            </a:p>
          </p:txBody>
        </p:sp>
      </p:grpSp>
      <p:sp>
        <p:nvSpPr>
          <p:cNvPr id="47" name="TextBox 47"/>
          <p:cNvSpPr txBox="1"/>
          <p:nvPr/>
        </p:nvSpPr>
        <p:spPr>
          <a:xfrm>
            <a:off x="9411363" y="3217557"/>
            <a:ext cx="2185282" cy="431800"/>
          </a:xfrm>
          <a:prstGeom prst="rect">
            <a:avLst/>
          </a:prstGeom>
        </p:spPr>
        <p:txBody>
          <a:bodyPr lIns="0" tIns="0" rIns="0" bIns="0" rtlCol="0" anchor="t">
            <a:spAutoFit/>
          </a:bodyPr>
          <a:lstStyle/>
          <a:p>
            <a:pPr algn="ctr">
              <a:lnSpc>
                <a:spcPts val="3499"/>
              </a:lnSpc>
            </a:pPr>
            <a:r>
              <a:rPr lang="en-US" sz="2499" b="1">
                <a:solidFill>
                  <a:srgbClr val="2C3DA7"/>
                </a:solidFill>
                <a:latin typeface="Arial Bold"/>
                <a:ea typeface="Arial Bold"/>
                <a:cs typeface="Arial Bold"/>
                <a:sym typeface="Arial Bold"/>
              </a:rPr>
              <a:t>Engagement</a:t>
            </a:r>
          </a:p>
        </p:txBody>
      </p:sp>
      <p:grpSp>
        <p:nvGrpSpPr>
          <p:cNvPr id="48" name="Group 48">
            <a:extLst>
              <a:ext uri="{C183D7F6-B498-43B3-948B-1728B52AA6E4}">
                <adec:decorative xmlns:adec="http://schemas.microsoft.com/office/drawing/2017/decorative" val="1"/>
              </a:ext>
            </a:extLst>
          </p:cNvPr>
          <p:cNvGrpSpPr/>
          <p:nvPr/>
        </p:nvGrpSpPr>
        <p:grpSpPr>
          <a:xfrm>
            <a:off x="12108298" y="2850845"/>
            <a:ext cx="2709765" cy="1285875"/>
            <a:chOff x="0" y="0"/>
            <a:chExt cx="798057" cy="378705"/>
          </a:xfrm>
        </p:grpSpPr>
        <p:sp>
          <p:nvSpPr>
            <p:cNvPr id="49" name="Freeform 49"/>
            <p:cNvSpPr/>
            <p:nvPr/>
          </p:nvSpPr>
          <p:spPr>
            <a:xfrm>
              <a:off x="0" y="0"/>
              <a:ext cx="798057" cy="378705"/>
            </a:xfrm>
            <a:custGeom>
              <a:avLst/>
              <a:gdLst/>
              <a:ahLst/>
              <a:cxnLst/>
              <a:rect l="l" t="t" r="r" b="b"/>
              <a:pathLst>
                <a:path w="798057" h="378705">
                  <a:moveTo>
                    <a:pt x="0" y="0"/>
                  </a:moveTo>
                  <a:lnTo>
                    <a:pt x="798057" y="0"/>
                  </a:lnTo>
                  <a:lnTo>
                    <a:pt x="798057" y="378705"/>
                  </a:lnTo>
                  <a:lnTo>
                    <a:pt x="0" y="378705"/>
                  </a:lnTo>
                  <a:close/>
                </a:path>
              </a:pathLst>
            </a:custGeom>
            <a:solidFill>
              <a:srgbClr val="D9D9FF"/>
            </a:solidFill>
          </p:spPr>
          <p:txBody>
            <a:bodyPr/>
            <a:lstStyle/>
            <a:p>
              <a:endParaRPr lang="en-GB"/>
            </a:p>
          </p:txBody>
        </p:sp>
        <p:sp>
          <p:nvSpPr>
            <p:cNvPr id="50" name="TextBox 50"/>
            <p:cNvSpPr txBox="1"/>
            <p:nvPr/>
          </p:nvSpPr>
          <p:spPr>
            <a:xfrm>
              <a:off x="0" y="-57150"/>
              <a:ext cx="798057" cy="435855"/>
            </a:xfrm>
            <a:prstGeom prst="rect">
              <a:avLst/>
            </a:prstGeom>
          </p:spPr>
          <p:txBody>
            <a:bodyPr lIns="55857" tIns="55857" rIns="55857" bIns="55857" rtlCol="0" anchor="ctr"/>
            <a:lstStyle/>
            <a:p>
              <a:pPr algn="ctr">
                <a:lnSpc>
                  <a:spcPts val="3499"/>
                </a:lnSpc>
              </a:pPr>
              <a:endParaRPr/>
            </a:p>
          </p:txBody>
        </p:sp>
      </p:grpSp>
      <p:sp>
        <p:nvSpPr>
          <p:cNvPr id="51" name="TextBox 51"/>
          <p:cNvSpPr txBox="1"/>
          <p:nvPr/>
        </p:nvSpPr>
        <p:spPr>
          <a:xfrm>
            <a:off x="12297359" y="3012770"/>
            <a:ext cx="2331643" cy="869950"/>
          </a:xfrm>
          <a:prstGeom prst="rect">
            <a:avLst/>
          </a:prstGeom>
        </p:spPr>
        <p:txBody>
          <a:bodyPr lIns="0" tIns="0" rIns="0" bIns="0" rtlCol="0" anchor="t">
            <a:spAutoFit/>
          </a:bodyPr>
          <a:lstStyle/>
          <a:p>
            <a:pPr algn="ctr">
              <a:lnSpc>
                <a:spcPts val="3499"/>
              </a:lnSpc>
            </a:pPr>
            <a:r>
              <a:rPr lang="en-US" sz="2499" b="1">
                <a:solidFill>
                  <a:srgbClr val="2C3DA7"/>
                </a:solidFill>
                <a:latin typeface="Arial Bold"/>
                <a:ea typeface="Arial Bold"/>
                <a:cs typeface="Arial Bold"/>
                <a:sym typeface="Arial Bold"/>
              </a:rPr>
              <a:t>Diverse Facilitators</a:t>
            </a:r>
          </a:p>
        </p:txBody>
      </p:sp>
      <p:grpSp>
        <p:nvGrpSpPr>
          <p:cNvPr id="52" name="Group 52">
            <a:extLst>
              <a:ext uri="{C183D7F6-B498-43B3-948B-1728B52AA6E4}">
                <adec:decorative xmlns:adec="http://schemas.microsoft.com/office/drawing/2017/decorative" val="1"/>
              </a:ext>
            </a:extLst>
          </p:cNvPr>
          <p:cNvGrpSpPr/>
          <p:nvPr/>
        </p:nvGrpSpPr>
        <p:grpSpPr>
          <a:xfrm>
            <a:off x="15026694" y="2850845"/>
            <a:ext cx="2709765" cy="1285875"/>
            <a:chOff x="0" y="0"/>
            <a:chExt cx="798057" cy="378705"/>
          </a:xfrm>
        </p:grpSpPr>
        <p:sp>
          <p:nvSpPr>
            <p:cNvPr id="53" name="Freeform 53"/>
            <p:cNvSpPr/>
            <p:nvPr/>
          </p:nvSpPr>
          <p:spPr>
            <a:xfrm>
              <a:off x="0" y="0"/>
              <a:ext cx="798057" cy="378705"/>
            </a:xfrm>
            <a:custGeom>
              <a:avLst/>
              <a:gdLst/>
              <a:ahLst/>
              <a:cxnLst/>
              <a:rect l="l" t="t" r="r" b="b"/>
              <a:pathLst>
                <a:path w="798057" h="378705">
                  <a:moveTo>
                    <a:pt x="0" y="0"/>
                  </a:moveTo>
                  <a:lnTo>
                    <a:pt x="798057" y="0"/>
                  </a:lnTo>
                  <a:lnTo>
                    <a:pt x="798057" y="378705"/>
                  </a:lnTo>
                  <a:lnTo>
                    <a:pt x="0" y="378705"/>
                  </a:lnTo>
                  <a:close/>
                </a:path>
              </a:pathLst>
            </a:custGeom>
            <a:solidFill>
              <a:srgbClr val="D9D9FF"/>
            </a:solidFill>
          </p:spPr>
          <p:txBody>
            <a:bodyPr/>
            <a:lstStyle/>
            <a:p>
              <a:endParaRPr lang="en-GB"/>
            </a:p>
          </p:txBody>
        </p:sp>
        <p:sp>
          <p:nvSpPr>
            <p:cNvPr id="54" name="TextBox 54"/>
            <p:cNvSpPr txBox="1"/>
            <p:nvPr/>
          </p:nvSpPr>
          <p:spPr>
            <a:xfrm>
              <a:off x="0" y="-57150"/>
              <a:ext cx="798057" cy="435855"/>
            </a:xfrm>
            <a:prstGeom prst="rect">
              <a:avLst/>
            </a:prstGeom>
          </p:spPr>
          <p:txBody>
            <a:bodyPr lIns="55857" tIns="55857" rIns="55857" bIns="55857" rtlCol="0" anchor="ctr"/>
            <a:lstStyle/>
            <a:p>
              <a:pPr algn="ctr">
                <a:lnSpc>
                  <a:spcPts val="3499"/>
                </a:lnSpc>
              </a:pPr>
              <a:endParaRPr/>
            </a:p>
          </p:txBody>
        </p:sp>
      </p:grpSp>
      <p:sp>
        <p:nvSpPr>
          <p:cNvPr id="55" name="TextBox 55"/>
          <p:cNvSpPr txBox="1"/>
          <p:nvPr/>
        </p:nvSpPr>
        <p:spPr>
          <a:xfrm>
            <a:off x="15288936" y="3253285"/>
            <a:ext cx="2185282" cy="431800"/>
          </a:xfrm>
          <a:prstGeom prst="rect">
            <a:avLst/>
          </a:prstGeom>
        </p:spPr>
        <p:txBody>
          <a:bodyPr lIns="0" tIns="0" rIns="0" bIns="0" rtlCol="0" anchor="t">
            <a:spAutoFit/>
          </a:bodyPr>
          <a:lstStyle/>
          <a:p>
            <a:pPr algn="ctr">
              <a:lnSpc>
                <a:spcPts val="3499"/>
              </a:lnSpc>
            </a:pPr>
            <a:r>
              <a:rPr lang="en-US" sz="2499" b="1">
                <a:solidFill>
                  <a:srgbClr val="2C3DA7"/>
                </a:solidFill>
                <a:latin typeface="Arial Bold"/>
                <a:ea typeface="Arial Bold"/>
                <a:cs typeface="Arial Bold"/>
                <a:sym typeface="Arial Bold"/>
              </a:rPr>
              <a:t>Interactive</a:t>
            </a:r>
          </a:p>
        </p:txBody>
      </p:sp>
      <p:grpSp>
        <p:nvGrpSpPr>
          <p:cNvPr id="56" name="Group 56">
            <a:extLst>
              <a:ext uri="{C183D7F6-B498-43B3-948B-1728B52AA6E4}">
                <adec:decorative xmlns:adec="http://schemas.microsoft.com/office/drawing/2017/decorative" val="1"/>
              </a:ext>
            </a:extLst>
          </p:cNvPr>
          <p:cNvGrpSpPr/>
          <p:nvPr/>
        </p:nvGrpSpPr>
        <p:grpSpPr>
          <a:xfrm>
            <a:off x="9160066" y="4834285"/>
            <a:ext cx="2709765" cy="1285875"/>
            <a:chOff x="0" y="0"/>
            <a:chExt cx="798057" cy="378705"/>
          </a:xfrm>
        </p:grpSpPr>
        <p:sp>
          <p:nvSpPr>
            <p:cNvPr id="57" name="Freeform 57"/>
            <p:cNvSpPr/>
            <p:nvPr/>
          </p:nvSpPr>
          <p:spPr>
            <a:xfrm>
              <a:off x="0" y="0"/>
              <a:ext cx="798057" cy="378705"/>
            </a:xfrm>
            <a:custGeom>
              <a:avLst/>
              <a:gdLst/>
              <a:ahLst/>
              <a:cxnLst/>
              <a:rect l="l" t="t" r="r" b="b"/>
              <a:pathLst>
                <a:path w="798057" h="378705">
                  <a:moveTo>
                    <a:pt x="0" y="0"/>
                  </a:moveTo>
                  <a:lnTo>
                    <a:pt x="798057" y="0"/>
                  </a:lnTo>
                  <a:lnTo>
                    <a:pt x="798057" y="378705"/>
                  </a:lnTo>
                  <a:lnTo>
                    <a:pt x="0" y="378705"/>
                  </a:lnTo>
                  <a:close/>
                </a:path>
              </a:pathLst>
            </a:custGeom>
            <a:solidFill>
              <a:srgbClr val="D9D9FF"/>
            </a:solidFill>
          </p:spPr>
          <p:txBody>
            <a:bodyPr/>
            <a:lstStyle/>
            <a:p>
              <a:endParaRPr lang="en-GB"/>
            </a:p>
          </p:txBody>
        </p:sp>
        <p:sp>
          <p:nvSpPr>
            <p:cNvPr id="58" name="TextBox 58"/>
            <p:cNvSpPr txBox="1"/>
            <p:nvPr/>
          </p:nvSpPr>
          <p:spPr>
            <a:xfrm>
              <a:off x="0" y="-57150"/>
              <a:ext cx="798057" cy="435855"/>
            </a:xfrm>
            <a:prstGeom prst="rect">
              <a:avLst/>
            </a:prstGeom>
          </p:spPr>
          <p:txBody>
            <a:bodyPr lIns="55857" tIns="55857" rIns="55857" bIns="55857" rtlCol="0" anchor="ctr"/>
            <a:lstStyle/>
            <a:p>
              <a:pPr algn="ctr">
                <a:lnSpc>
                  <a:spcPts val="3499"/>
                </a:lnSpc>
              </a:pPr>
              <a:endParaRPr/>
            </a:p>
          </p:txBody>
        </p:sp>
      </p:grpSp>
      <p:sp>
        <p:nvSpPr>
          <p:cNvPr id="59" name="TextBox 59"/>
          <p:cNvSpPr txBox="1"/>
          <p:nvPr/>
        </p:nvSpPr>
        <p:spPr>
          <a:xfrm>
            <a:off x="9419933" y="5013673"/>
            <a:ext cx="2185282" cy="869950"/>
          </a:xfrm>
          <a:prstGeom prst="rect">
            <a:avLst/>
          </a:prstGeom>
        </p:spPr>
        <p:txBody>
          <a:bodyPr lIns="0" tIns="0" rIns="0" bIns="0" rtlCol="0" anchor="t">
            <a:spAutoFit/>
          </a:bodyPr>
          <a:lstStyle/>
          <a:p>
            <a:pPr algn="ctr">
              <a:lnSpc>
                <a:spcPts val="3499"/>
              </a:lnSpc>
            </a:pPr>
            <a:r>
              <a:rPr lang="en-US" sz="2499" b="1">
                <a:solidFill>
                  <a:srgbClr val="2C3DA7"/>
                </a:solidFill>
                <a:latin typeface="Arial Bold"/>
                <a:ea typeface="Arial Bold"/>
                <a:cs typeface="Arial Bold"/>
                <a:sym typeface="Arial Bold"/>
              </a:rPr>
              <a:t>Empathy Building </a:t>
            </a:r>
          </a:p>
        </p:txBody>
      </p:sp>
      <p:grpSp>
        <p:nvGrpSpPr>
          <p:cNvPr id="60" name="Group 60">
            <a:extLst>
              <a:ext uri="{C183D7F6-B498-43B3-948B-1728B52AA6E4}">
                <adec:decorative xmlns:adec="http://schemas.microsoft.com/office/drawing/2017/decorative" val="1"/>
              </a:ext>
            </a:extLst>
          </p:cNvPr>
          <p:cNvGrpSpPr/>
          <p:nvPr/>
        </p:nvGrpSpPr>
        <p:grpSpPr>
          <a:xfrm>
            <a:off x="12078223" y="4851748"/>
            <a:ext cx="2709765" cy="1285875"/>
            <a:chOff x="0" y="0"/>
            <a:chExt cx="798057" cy="378705"/>
          </a:xfrm>
        </p:grpSpPr>
        <p:sp>
          <p:nvSpPr>
            <p:cNvPr id="61" name="Freeform 61"/>
            <p:cNvSpPr/>
            <p:nvPr/>
          </p:nvSpPr>
          <p:spPr>
            <a:xfrm>
              <a:off x="0" y="0"/>
              <a:ext cx="798057" cy="378705"/>
            </a:xfrm>
            <a:custGeom>
              <a:avLst/>
              <a:gdLst/>
              <a:ahLst/>
              <a:cxnLst/>
              <a:rect l="l" t="t" r="r" b="b"/>
              <a:pathLst>
                <a:path w="798057" h="378705">
                  <a:moveTo>
                    <a:pt x="0" y="0"/>
                  </a:moveTo>
                  <a:lnTo>
                    <a:pt x="798057" y="0"/>
                  </a:lnTo>
                  <a:lnTo>
                    <a:pt x="798057" y="378705"/>
                  </a:lnTo>
                  <a:lnTo>
                    <a:pt x="0" y="378705"/>
                  </a:lnTo>
                  <a:close/>
                </a:path>
              </a:pathLst>
            </a:custGeom>
            <a:solidFill>
              <a:srgbClr val="D9D9FF"/>
            </a:solidFill>
          </p:spPr>
          <p:txBody>
            <a:bodyPr/>
            <a:lstStyle/>
            <a:p>
              <a:endParaRPr lang="en-GB"/>
            </a:p>
          </p:txBody>
        </p:sp>
        <p:sp>
          <p:nvSpPr>
            <p:cNvPr id="62" name="TextBox 62"/>
            <p:cNvSpPr txBox="1"/>
            <p:nvPr/>
          </p:nvSpPr>
          <p:spPr>
            <a:xfrm>
              <a:off x="0" y="-57150"/>
              <a:ext cx="798057" cy="435855"/>
            </a:xfrm>
            <a:prstGeom prst="rect">
              <a:avLst/>
            </a:prstGeom>
          </p:spPr>
          <p:txBody>
            <a:bodyPr lIns="55857" tIns="55857" rIns="55857" bIns="55857" rtlCol="0" anchor="ctr"/>
            <a:lstStyle/>
            <a:p>
              <a:pPr algn="ctr">
                <a:lnSpc>
                  <a:spcPts val="3499"/>
                </a:lnSpc>
              </a:pPr>
              <a:endParaRPr/>
            </a:p>
          </p:txBody>
        </p:sp>
      </p:grpSp>
      <p:sp>
        <p:nvSpPr>
          <p:cNvPr id="63" name="TextBox 63"/>
          <p:cNvSpPr txBox="1"/>
          <p:nvPr/>
        </p:nvSpPr>
        <p:spPr>
          <a:xfrm>
            <a:off x="12500801" y="5205273"/>
            <a:ext cx="1924760" cy="431800"/>
          </a:xfrm>
          <a:prstGeom prst="rect">
            <a:avLst/>
          </a:prstGeom>
        </p:spPr>
        <p:txBody>
          <a:bodyPr lIns="0" tIns="0" rIns="0" bIns="0" rtlCol="0" anchor="t">
            <a:spAutoFit/>
          </a:bodyPr>
          <a:lstStyle/>
          <a:p>
            <a:pPr algn="ctr">
              <a:lnSpc>
                <a:spcPts val="3499"/>
              </a:lnSpc>
            </a:pPr>
            <a:r>
              <a:rPr lang="en-US" sz="2499" b="1">
                <a:solidFill>
                  <a:srgbClr val="2C3DA7"/>
                </a:solidFill>
                <a:latin typeface="Arial Bold"/>
                <a:ea typeface="Arial Bold"/>
                <a:cs typeface="Arial Bold"/>
                <a:sym typeface="Arial Bold"/>
              </a:rPr>
              <a:t>Safe Space</a:t>
            </a:r>
          </a:p>
        </p:txBody>
      </p:sp>
      <p:grpSp>
        <p:nvGrpSpPr>
          <p:cNvPr id="64" name="Group 64">
            <a:extLst>
              <a:ext uri="{C183D7F6-B498-43B3-948B-1728B52AA6E4}">
                <adec:decorative xmlns:adec="http://schemas.microsoft.com/office/drawing/2017/decorative" val="1"/>
              </a:ext>
            </a:extLst>
          </p:cNvPr>
          <p:cNvGrpSpPr/>
          <p:nvPr/>
        </p:nvGrpSpPr>
        <p:grpSpPr>
          <a:xfrm>
            <a:off x="15026694" y="4851748"/>
            <a:ext cx="2709765" cy="1285875"/>
            <a:chOff x="0" y="0"/>
            <a:chExt cx="798057" cy="378705"/>
          </a:xfrm>
        </p:grpSpPr>
        <p:sp>
          <p:nvSpPr>
            <p:cNvPr id="65" name="Freeform 65"/>
            <p:cNvSpPr/>
            <p:nvPr/>
          </p:nvSpPr>
          <p:spPr>
            <a:xfrm>
              <a:off x="0" y="0"/>
              <a:ext cx="798057" cy="378705"/>
            </a:xfrm>
            <a:custGeom>
              <a:avLst/>
              <a:gdLst/>
              <a:ahLst/>
              <a:cxnLst/>
              <a:rect l="l" t="t" r="r" b="b"/>
              <a:pathLst>
                <a:path w="798057" h="378705">
                  <a:moveTo>
                    <a:pt x="0" y="0"/>
                  </a:moveTo>
                  <a:lnTo>
                    <a:pt x="798057" y="0"/>
                  </a:lnTo>
                  <a:lnTo>
                    <a:pt x="798057" y="378705"/>
                  </a:lnTo>
                  <a:lnTo>
                    <a:pt x="0" y="378705"/>
                  </a:lnTo>
                  <a:close/>
                </a:path>
              </a:pathLst>
            </a:custGeom>
            <a:solidFill>
              <a:srgbClr val="D9D9FF"/>
            </a:solidFill>
          </p:spPr>
          <p:txBody>
            <a:bodyPr/>
            <a:lstStyle/>
            <a:p>
              <a:endParaRPr lang="en-GB"/>
            </a:p>
          </p:txBody>
        </p:sp>
        <p:sp>
          <p:nvSpPr>
            <p:cNvPr id="66" name="TextBox 66"/>
            <p:cNvSpPr txBox="1"/>
            <p:nvPr/>
          </p:nvSpPr>
          <p:spPr>
            <a:xfrm>
              <a:off x="0" y="-57150"/>
              <a:ext cx="798057" cy="435855"/>
            </a:xfrm>
            <a:prstGeom prst="rect">
              <a:avLst/>
            </a:prstGeom>
          </p:spPr>
          <p:txBody>
            <a:bodyPr lIns="55857" tIns="55857" rIns="55857" bIns="55857" rtlCol="0" anchor="ctr"/>
            <a:lstStyle/>
            <a:p>
              <a:pPr algn="ctr">
                <a:lnSpc>
                  <a:spcPts val="3499"/>
                </a:lnSpc>
              </a:pPr>
              <a:endParaRPr/>
            </a:p>
          </p:txBody>
        </p:sp>
      </p:grpSp>
      <p:sp>
        <p:nvSpPr>
          <p:cNvPr id="67" name="TextBox 67"/>
          <p:cNvSpPr txBox="1"/>
          <p:nvPr/>
        </p:nvSpPr>
        <p:spPr>
          <a:xfrm>
            <a:off x="15556706" y="4992233"/>
            <a:ext cx="1649741" cy="869950"/>
          </a:xfrm>
          <a:prstGeom prst="rect">
            <a:avLst/>
          </a:prstGeom>
        </p:spPr>
        <p:txBody>
          <a:bodyPr lIns="0" tIns="0" rIns="0" bIns="0" rtlCol="0" anchor="t">
            <a:spAutoFit/>
          </a:bodyPr>
          <a:lstStyle/>
          <a:p>
            <a:pPr algn="ctr">
              <a:lnSpc>
                <a:spcPts val="3499"/>
              </a:lnSpc>
            </a:pPr>
            <a:r>
              <a:rPr lang="en-US" sz="2499" b="1">
                <a:solidFill>
                  <a:srgbClr val="2C3DA7"/>
                </a:solidFill>
                <a:latin typeface="Arial Bold"/>
                <a:ea typeface="Arial Bold"/>
                <a:cs typeface="Arial Bold"/>
                <a:sym typeface="Arial Bold"/>
              </a:rPr>
              <a:t>Ongoing Learning </a:t>
            </a:r>
          </a:p>
        </p:txBody>
      </p:sp>
      <p:grpSp>
        <p:nvGrpSpPr>
          <p:cNvPr id="68" name="Group 68">
            <a:extLst>
              <a:ext uri="{C183D7F6-B498-43B3-948B-1728B52AA6E4}">
                <adec:decorative xmlns:adec="http://schemas.microsoft.com/office/drawing/2017/decorative" val="1"/>
              </a:ext>
            </a:extLst>
          </p:cNvPr>
          <p:cNvGrpSpPr/>
          <p:nvPr/>
        </p:nvGrpSpPr>
        <p:grpSpPr>
          <a:xfrm>
            <a:off x="9149122" y="6807714"/>
            <a:ext cx="2709765" cy="1285875"/>
            <a:chOff x="0" y="0"/>
            <a:chExt cx="798057" cy="378705"/>
          </a:xfrm>
        </p:grpSpPr>
        <p:sp>
          <p:nvSpPr>
            <p:cNvPr id="69" name="Freeform 69"/>
            <p:cNvSpPr/>
            <p:nvPr/>
          </p:nvSpPr>
          <p:spPr>
            <a:xfrm>
              <a:off x="0" y="0"/>
              <a:ext cx="798057" cy="378705"/>
            </a:xfrm>
            <a:custGeom>
              <a:avLst/>
              <a:gdLst/>
              <a:ahLst/>
              <a:cxnLst/>
              <a:rect l="l" t="t" r="r" b="b"/>
              <a:pathLst>
                <a:path w="798057" h="378705">
                  <a:moveTo>
                    <a:pt x="0" y="0"/>
                  </a:moveTo>
                  <a:lnTo>
                    <a:pt x="798057" y="0"/>
                  </a:lnTo>
                  <a:lnTo>
                    <a:pt x="798057" y="378705"/>
                  </a:lnTo>
                  <a:lnTo>
                    <a:pt x="0" y="378705"/>
                  </a:lnTo>
                  <a:close/>
                </a:path>
              </a:pathLst>
            </a:custGeom>
            <a:solidFill>
              <a:srgbClr val="D9D9FF"/>
            </a:solidFill>
          </p:spPr>
          <p:txBody>
            <a:bodyPr/>
            <a:lstStyle/>
            <a:p>
              <a:endParaRPr lang="en-GB"/>
            </a:p>
          </p:txBody>
        </p:sp>
        <p:sp>
          <p:nvSpPr>
            <p:cNvPr id="70" name="TextBox 70"/>
            <p:cNvSpPr txBox="1"/>
            <p:nvPr/>
          </p:nvSpPr>
          <p:spPr>
            <a:xfrm>
              <a:off x="0" y="-57150"/>
              <a:ext cx="798057" cy="435855"/>
            </a:xfrm>
            <a:prstGeom prst="rect">
              <a:avLst/>
            </a:prstGeom>
          </p:spPr>
          <p:txBody>
            <a:bodyPr lIns="55857" tIns="55857" rIns="55857" bIns="55857" rtlCol="0" anchor="ctr"/>
            <a:lstStyle/>
            <a:p>
              <a:pPr algn="ctr">
                <a:lnSpc>
                  <a:spcPts val="3499"/>
                </a:lnSpc>
              </a:pPr>
              <a:endParaRPr/>
            </a:p>
          </p:txBody>
        </p:sp>
      </p:grpSp>
      <p:sp>
        <p:nvSpPr>
          <p:cNvPr id="71" name="TextBox 71"/>
          <p:cNvSpPr txBox="1"/>
          <p:nvPr/>
        </p:nvSpPr>
        <p:spPr>
          <a:xfrm>
            <a:off x="9649177" y="7202199"/>
            <a:ext cx="1709654" cy="431800"/>
          </a:xfrm>
          <a:prstGeom prst="rect">
            <a:avLst/>
          </a:prstGeom>
        </p:spPr>
        <p:txBody>
          <a:bodyPr lIns="0" tIns="0" rIns="0" bIns="0" rtlCol="0" anchor="t">
            <a:spAutoFit/>
          </a:bodyPr>
          <a:lstStyle/>
          <a:p>
            <a:pPr algn="ctr">
              <a:lnSpc>
                <a:spcPts val="3499"/>
              </a:lnSpc>
            </a:pPr>
            <a:r>
              <a:rPr lang="en-US" sz="2499" b="1">
                <a:solidFill>
                  <a:srgbClr val="2C3DA7"/>
                </a:solidFill>
                <a:latin typeface="Arial Bold"/>
                <a:ea typeface="Arial Bold"/>
                <a:cs typeface="Arial Bold"/>
                <a:sym typeface="Arial Bold"/>
              </a:rPr>
              <a:t>Evaluation</a:t>
            </a:r>
          </a:p>
        </p:txBody>
      </p:sp>
      <p:grpSp>
        <p:nvGrpSpPr>
          <p:cNvPr id="72" name="Group 72">
            <a:extLst>
              <a:ext uri="{C183D7F6-B498-43B3-948B-1728B52AA6E4}">
                <adec:decorative xmlns:adec="http://schemas.microsoft.com/office/drawing/2017/decorative" val="1"/>
              </a:ext>
            </a:extLst>
          </p:cNvPr>
          <p:cNvGrpSpPr/>
          <p:nvPr/>
        </p:nvGrpSpPr>
        <p:grpSpPr>
          <a:xfrm>
            <a:off x="12066635" y="6803736"/>
            <a:ext cx="2709765" cy="1285875"/>
            <a:chOff x="0" y="0"/>
            <a:chExt cx="798057" cy="378705"/>
          </a:xfrm>
        </p:grpSpPr>
        <p:sp>
          <p:nvSpPr>
            <p:cNvPr id="73" name="Freeform 73"/>
            <p:cNvSpPr/>
            <p:nvPr/>
          </p:nvSpPr>
          <p:spPr>
            <a:xfrm>
              <a:off x="0" y="0"/>
              <a:ext cx="798057" cy="378705"/>
            </a:xfrm>
            <a:custGeom>
              <a:avLst/>
              <a:gdLst/>
              <a:ahLst/>
              <a:cxnLst/>
              <a:rect l="l" t="t" r="r" b="b"/>
              <a:pathLst>
                <a:path w="798057" h="378705">
                  <a:moveTo>
                    <a:pt x="0" y="0"/>
                  </a:moveTo>
                  <a:lnTo>
                    <a:pt x="798057" y="0"/>
                  </a:lnTo>
                  <a:lnTo>
                    <a:pt x="798057" y="378705"/>
                  </a:lnTo>
                  <a:lnTo>
                    <a:pt x="0" y="378705"/>
                  </a:lnTo>
                  <a:close/>
                </a:path>
              </a:pathLst>
            </a:custGeom>
            <a:solidFill>
              <a:srgbClr val="D9D9FF"/>
            </a:solidFill>
          </p:spPr>
          <p:txBody>
            <a:bodyPr/>
            <a:lstStyle/>
            <a:p>
              <a:endParaRPr lang="en-GB"/>
            </a:p>
          </p:txBody>
        </p:sp>
        <p:sp>
          <p:nvSpPr>
            <p:cNvPr id="74" name="TextBox 74"/>
            <p:cNvSpPr txBox="1"/>
            <p:nvPr/>
          </p:nvSpPr>
          <p:spPr>
            <a:xfrm>
              <a:off x="0" y="-57150"/>
              <a:ext cx="798057" cy="435855"/>
            </a:xfrm>
            <a:prstGeom prst="rect">
              <a:avLst/>
            </a:prstGeom>
          </p:spPr>
          <p:txBody>
            <a:bodyPr lIns="55857" tIns="55857" rIns="55857" bIns="55857" rtlCol="0" anchor="ctr"/>
            <a:lstStyle/>
            <a:p>
              <a:pPr algn="ctr">
                <a:lnSpc>
                  <a:spcPts val="3499"/>
                </a:lnSpc>
              </a:pPr>
              <a:endParaRPr/>
            </a:p>
          </p:txBody>
        </p:sp>
      </p:grpSp>
      <p:sp>
        <p:nvSpPr>
          <p:cNvPr id="75" name="TextBox 75"/>
          <p:cNvSpPr txBox="1"/>
          <p:nvPr/>
        </p:nvSpPr>
        <p:spPr>
          <a:xfrm>
            <a:off x="12132598" y="7160447"/>
            <a:ext cx="2577840" cy="431800"/>
          </a:xfrm>
          <a:prstGeom prst="rect">
            <a:avLst/>
          </a:prstGeom>
        </p:spPr>
        <p:txBody>
          <a:bodyPr lIns="0" tIns="0" rIns="0" bIns="0" rtlCol="0" anchor="t">
            <a:spAutoFit/>
          </a:bodyPr>
          <a:lstStyle/>
          <a:p>
            <a:pPr algn="ctr">
              <a:lnSpc>
                <a:spcPts val="3499"/>
              </a:lnSpc>
            </a:pPr>
            <a:r>
              <a:rPr lang="en-US" sz="2499" b="1">
                <a:solidFill>
                  <a:srgbClr val="2C3DA7"/>
                </a:solidFill>
                <a:latin typeface="Arial Bold"/>
                <a:ea typeface="Arial Bold"/>
                <a:cs typeface="Arial Bold"/>
                <a:sym typeface="Arial Bold"/>
              </a:rPr>
              <a:t>Accessibility</a:t>
            </a:r>
          </a:p>
        </p:txBody>
      </p:sp>
      <p:grpSp>
        <p:nvGrpSpPr>
          <p:cNvPr id="76" name="Group 76">
            <a:extLst>
              <a:ext uri="{C183D7F6-B498-43B3-948B-1728B52AA6E4}">
                <adec:decorative xmlns:adec="http://schemas.microsoft.com/office/drawing/2017/decorative" val="1"/>
              </a:ext>
            </a:extLst>
          </p:cNvPr>
          <p:cNvGrpSpPr/>
          <p:nvPr/>
        </p:nvGrpSpPr>
        <p:grpSpPr>
          <a:xfrm>
            <a:off x="15015750" y="6828361"/>
            <a:ext cx="2709765" cy="1285875"/>
            <a:chOff x="0" y="0"/>
            <a:chExt cx="798057" cy="378705"/>
          </a:xfrm>
        </p:grpSpPr>
        <p:sp>
          <p:nvSpPr>
            <p:cNvPr id="77" name="Freeform 77"/>
            <p:cNvSpPr/>
            <p:nvPr/>
          </p:nvSpPr>
          <p:spPr>
            <a:xfrm>
              <a:off x="0" y="0"/>
              <a:ext cx="798057" cy="378705"/>
            </a:xfrm>
            <a:custGeom>
              <a:avLst/>
              <a:gdLst/>
              <a:ahLst/>
              <a:cxnLst/>
              <a:rect l="l" t="t" r="r" b="b"/>
              <a:pathLst>
                <a:path w="798057" h="378705">
                  <a:moveTo>
                    <a:pt x="0" y="0"/>
                  </a:moveTo>
                  <a:lnTo>
                    <a:pt x="798057" y="0"/>
                  </a:lnTo>
                  <a:lnTo>
                    <a:pt x="798057" y="378705"/>
                  </a:lnTo>
                  <a:lnTo>
                    <a:pt x="0" y="378705"/>
                  </a:lnTo>
                  <a:close/>
                </a:path>
              </a:pathLst>
            </a:custGeom>
            <a:solidFill>
              <a:srgbClr val="D9D9FF"/>
            </a:solidFill>
          </p:spPr>
          <p:txBody>
            <a:bodyPr/>
            <a:lstStyle/>
            <a:p>
              <a:endParaRPr lang="en-GB"/>
            </a:p>
          </p:txBody>
        </p:sp>
        <p:sp>
          <p:nvSpPr>
            <p:cNvPr id="78" name="TextBox 78"/>
            <p:cNvSpPr txBox="1"/>
            <p:nvPr/>
          </p:nvSpPr>
          <p:spPr>
            <a:xfrm>
              <a:off x="0" y="-57150"/>
              <a:ext cx="798057" cy="435855"/>
            </a:xfrm>
            <a:prstGeom prst="rect">
              <a:avLst/>
            </a:prstGeom>
          </p:spPr>
          <p:txBody>
            <a:bodyPr lIns="55857" tIns="55857" rIns="55857" bIns="55857" rtlCol="0" anchor="ctr"/>
            <a:lstStyle/>
            <a:p>
              <a:pPr algn="ctr">
                <a:lnSpc>
                  <a:spcPts val="3499"/>
                </a:lnSpc>
              </a:pPr>
              <a:endParaRPr/>
            </a:p>
          </p:txBody>
        </p:sp>
      </p:grpSp>
      <p:sp>
        <p:nvSpPr>
          <p:cNvPr id="79" name="TextBox 79"/>
          <p:cNvSpPr txBox="1"/>
          <p:nvPr/>
        </p:nvSpPr>
        <p:spPr>
          <a:xfrm>
            <a:off x="15277992" y="7007748"/>
            <a:ext cx="2185282" cy="869950"/>
          </a:xfrm>
          <a:prstGeom prst="rect">
            <a:avLst/>
          </a:prstGeom>
        </p:spPr>
        <p:txBody>
          <a:bodyPr lIns="0" tIns="0" rIns="0" bIns="0" rtlCol="0" anchor="t">
            <a:spAutoFit/>
          </a:bodyPr>
          <a:lstStyle/>
          <a:p>
            <a:pPr algn="ctr">
              <a:lnSpc>
                <a:spcPts val="3499"/>
              </a:lnSpc>
            </a:pPr>
            <a:r>
              <a:rPr lang="en-US" sz="2499" b="1">
                <a:solidFill>
                  <a:srgbClr val="2C3DA7"/>
                </a:solidFill>
                <a:latin typeface="Arial Bold"/>
                <a:ea typeface="Arial Bold"/>
                <a:cs typeface="Arial Bold"/>
                <a:sym typeface="Arial Bold"/>
              </a:rPr>
              <a:t>Follow-up and Resources</a:t>
            </a:r>
          </a:p>
        </p:txBody>
      </p:sp>
      <p:sp>
        <p:nvSpPr>
          <p:cNvPr id="80" name="TextBox 80"/>
          <p:cNvSpPr txBox="1">
            <a:spLocks noGrp="1"/>
          </p:cNvSpPr>
          <p:nvPr>
            <p:ph type="title" idx="4294967295"/>
          </p:nvPr>
        </p:nvSpPr>
        <p:spPr>
          <a:xfrm>
            <a:off x="4125456" y="1004582"/>
            <a:ext cx="10037089" cy="10001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8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2C3DA7"/>
                </a:solidFill>
                <a:effectLst/>
                <a:uLnTx/>
                <a:uFillTx/>
                <a:latin typeface="Arial Bold"/>
                <a:ea typeface="Arial Bold"/>
                <a:cs typeface="Arial Bold"/>
                <a:sym typeface="Arial Bold"/>
              </a:rPr>
              <a:t>Olmec Design and Delivery </a:t>
            </a:r>
          </a:p>
        </p:txBody>
      </p:sp>
      <p:pic>
        <p:nvPicPr>
          <p:cNvPr id="81" name="Picture 80">
            <a:extLst>
              <a:ext uri="{FF2B5EF4-FFF2-40B4-BE49-F238E27FC236}">
                <a16:creationId xmlns:a16="http://schemas.microsoft.com/office/drawing/2014/main" id="{C78495B1-894A-3DD1-01E7-81AEB4EF553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349" y="9524581"/>
            <a:ext cx="825351" cy="63470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1C9"/>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1894888"/>
            <a:ext cx="17259300" cy="918201"/>
            <a:chOff x="0" y="0"/>
            <a:chExt cx="4545659" cy="241831"/>
          </a:xfrm>
        </p:grpSpPr>
        <p:sp>
          <p:nvSpPr>
            <p:cNvPr id="3" name="Freeform 3"/>
            <p:cNvSpPr/>
            <p:nvPr/>
          </p:nvSpPr>
          <p:spPr>
            <a:xfrm>
              <a:off x="0" y="0"/>
              <a:ext cx="4545659" cy="241831"/>
            </a:xfrm>
            <a:custGeom>
              <a:avLst/>
              <a:gdLst/>
              <a:ahLst/>
              <a:cxnLst/>
              <a:rect l="l" t="t" r="r" b="b"/>
              <a:pathLst>
                <a:path w="4545659" h="241831">
                  <a:moveTo>
                    <a:pt x="8971" y="0"/>
                  </a:moveTo>
                  <a:lnTo>
                    <a:pt x="4536688" y="0"/>
                  </a:lnTo>
                  <a:cubicBezTo>
                    <a:pt x="4541643" y="0"/>
                    <a:pt x="4545659" y="4017"/>
                    <a:pt x="4545659" y="8971"/>
                  </a:cubicBezTo>
                  <a:lnTo>
                    <a:pt x="4545659" y="232859"/>
                  </a:lnTo>
                  <a:cubicBezTo>
                    <a:pt x="4545659" y="237814"/>
                    <a:pt x="4541643" y="241831"/>
                    <a:pt x="4536688" y="241831"/>
                  </a:cubicBezTo>
                  <a:lnTo>
                    <a:pt x="8971" y="241831"/>
                  </a:lnTo>
                  <a:cubicBezTo>
                    <a:pt x="4017" y="241831"/>
                    <a:pt x="0" y="237814"/>
                    <a:pt x="0" y="232859"/>
                  </a:cubicBezTo>
                  <a:lnTo>
                    <a:pt x="0" y="8971"/>
                  </a:lnTo>
                  <a:cubicBezTo>
                    <a:pt x="0" y="4017"/>
                    <a:pt x="4017" y="0"/>
                    <a:pt x="8971" y="0"/>
                  </a:cubicBezTo>
                  <a:close/>
                </a:path>
              </a:pathLst>
            </a:custGeom>
            <a:solidFill>
              <a:srgbClr val="D9D9FF"/>
            </a:solidFill>
          </p:spPr>
          <p:txBody>
            <a:bodyPr/>
            <a:lstStyle/>
            <a:p>
              <a:endParaRPr lang="en-GB"/>
            </a:p>
          </p:txBody>
        </p:sp>
        <p:sp>
          <p:nvSpPr>
            <p:cNvPr id="4" name="TextBox 4"/>
            <p:cNvSpPr txBox="1"/>
            <p:nvPr/>
          </p:nvSpPr>
          <p:spPr>
            <a:xfrm>
              <a:off x="0" y="-47625"/>
              <a:ext cx="4545659" cy="289456"/>
            </a:xfrm>
            <a:prstGeom prst="rect">
              <a:avLst/>
            </a:prstGeom>
          </p:spPr>
          <p:txBody>
            <a:bodyPr lIns="50800" tIns="50800" rIns="50800" bIns="50800" rtlCol="0" anchor="ctr"/>
            <a:lstStyle/>
            <a:p>
              <a:pPr algn="ctr">
                <a:lnSpc>
                  <a:spcPts val="2800"/>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11754" y="1391261"/>
            <a:ext cx="5896467" cy="7504478"/>
            <a:chOff x="0" y="0"/>
            <a:chExt cx="2112631" cy="2688761"/>
          </a:xfrm>
        </p:grpSpPr>
        <p:sp>
          <p:nvSpPr>
            <p:cNvPr id="6" name="Freeform 6"/>
            <p:cNvSpPr/>
            <p:nvPr/>
          </p:nvSpPr>
          <p:spPr>
            <a:xfrm>
              <a:off x="0" y="0"/>
              <a:ext cx="2112631" cy="2688761"/>
            </a:xfrm>
            <a:custGeom>
              <a:avLst/>
              <a:gdLst/>
              <a:ahLst/>
              <a:cxnLst/>
              <a:rect l="l" t="t" r="r" b="b"/>
              <a:pathLst>
                <a:path w="2112631" h="2688761">
                  <a:moveTo>
                    <a:pt x="26260" y="0"/>
                  </a:moveTo>
                  <a:lnTo>
                    <a:pt x="2086371" y="0"/>
                  </a:lnTo>
                  <a:cubicBezTo>
                    <a:pt x="2100874" y="0"/>
                    <a:pt x="2112631" y="11757"/>
                    <a:pt x="2112631" y="26260"/>
                  </a:cubicBezTo>
                  <a:lnTo>
                    <a:pt x="2112631" y="2662501"/>
                  </a:lnTo>
                  <a:cubicBezTo>
                    <a:pt x="2112631" y="2677004"/>
                    <a:pt x="2100874" y="2688761"/>
                    <a:pt x="2086371" y="2688761"/>
                  </a:cubicBezTo>
                  <a:lnTo>
                    <a:pt x="26260" y="2688761"/>
                  </a:lnTo>
                  <a:cubicBezTo>
                    <a:pt x="11757" y="2688761"/>
                    <a:pt x="0" y="2677004"/>
                    <a:pt x="0" y="2662501"/>
                  </a:cubicBezTo>
                  <a:lnTo>
                    <a:pt x="0" y="26260"/>
                  </a:lnTo>
                  <a:cubicBezTo>
                    <a:pt x="0" y="11757"/>
                    <a:pt x="11757" y="0"/>
                    <a:pt x="26260" y="0"/>
                  </a:cubicBezTo>
                  <a:close/>
                </a:path>
              </a:pathLst>
            </a:custGeom>
            <a:blipFill>
              <a:blip r:embed="rId2"/>
              <a:stretch>
                <a:fillRect l="-31028" r="-60225"/>
              </a:stretch>
            </a:blipFill>
          </p:spPr>
          <p:txBody>
            <a:bodyPr/>
            <a:lstStyle/>
            <a:p>
              <a:endParaRPr lang="en-GB"/>
            </a:p>
          </p:txBody>
        </p:sp>
      </p:grpSp>
      <p:grpSp>
        <p:nvGrpSpPr>
          <p:cNvPr id="7" name="Group 7">
            <a:extLst>
              <a:ext uri="{C183D7F6-B498-43B3-948B-1728B52AA6E4}">
                <adec:decorative xmlns:adec="http://schemas.microsoft.com/office/drawing/2017/decorative" val="1"/>
              </a:ext>
            </a:extLst>
          </p:cNvPr>
          <p:cNvGrpSpPr/>
          <p:nvPr/>
        </p:nvGrpSpPr>
        <p:grpSpPr>
          <a:xfrm>
            <a:off x="5714040" y="3413164"/>
            <a:ext cx="12987282" cy="5146630"/>
            <a:chOff x="0" y="0"/>
            <a:chExt cx="3420519" cy="1355491"/>
          </a:xfrm>
        </p:grpSpPr>
        <p:sp>
          <p:nvSpPr>
            <p:cNvPr id="8" name="Freeform 8"/>
            <p:cNvSpPr/>
            <p:nvPr/>
          </p:nvSpPr>
          <p:spPr>
            <a:xfrm>
              <a:off x="0" y="0"/>
              <a:ext cx="3420519" cy="1355491"/>
            </a:xfrm>
            <a:custGeom>
              <a:avLst/>
              <a:gdLst/>
              <a:ahLst/>
              <a:cxnLst/>
              <a:rect l="l" t="t" r="r" b="b"/>
              <a:pathLst>
                <a:path w="3420519" h="1355491">
                  <a:moveTo>
                    <a:pt x="11922" y="0"/>
                  </a:moveTo>
                  <a:lnTo>
                    <a:pt x="3408597" y="0"/>
                  </a:lnTo>
                  <a:cubicBezTo>
                    <a:pt x="3411758" y="0"/>
                    <a:pt x="3414791" y="1256"/>
                    <a:pt x="3417027" y="3492"/>
                  </a:cubicBezTo>
                  <a:cubicBezTo>
                    <a:pt x="3419263" y="5728"/>
                    <a:pt x="3420519" y="8760"/>
                    <a:pt x="3420519" y="11922"/>
                  </a:cubicBezTo>
                  <a:lnTo>
                    <a:pt x="3420519" y="1343569"/>
                  </a:lnTo>
                  <a:cubicBezTo>
                    <a:pt x="3420519" y="1350153"/>
                    <a:pt x="3415181" y="1355491"/>
                    <a:pt x="3408597" y="1355491"/>
                  </a:cubicBezTo>
                  <a:lnTo>
                    <a:pt x="11922" y="1355491"/>
                  </a:lnTo>
                  <a:cubicBezTo>
                    <a:pt x="8760" y="1355491"/>
                    <a:pt x="5728" y="1354235"/>
                    <a:pt x="3492" y="1351999"/>
                  </a:cubicBezTo>
                  <a:cubicBezTo>
                    <a:pt x="1256" y="1349763"/>
                    <a:pt x="0" y="1346731"/>
                    <a:pt x="0" y="1343569"/>
                  </a:cubicBezTo>
                  <a:lnTo>
                    <a:pt x="0" y="11922"/>
                  </a:lnTo>
                  <a:cubicBezTo>
                    <a:pt x="0" y="5338"/>
                    <a:pt x="5338" y="0"/>
                    <a:pt x="11922" y="0"/>
                  </a:cubicBezTo>
                  <a:close/>
                </a:path>
              </a:pathLst>
            </a:custGeom>
            <a:solidFill>
              <a:srgbClr val="F4C119"/>
            </a:solidFill>
          </p:spPr>
          <p:txBody>
            <a:bodyPr/>
            <a:lstStyle/>
            <a:p>
              <a:endParaRPr lang="en-GB"/>
            </a:p>
          </p:txBody>
        </p:sp>
        <p:sp>
          <p:nvSpPr>
            <p:cNvPr id="9" name="TextBox 9"/>
            <p:cNvSpPr txBox="1"/>
            <p:nvPr/>
          </p:nvSpPr>
          <p:spPr>
            <a:xfrm>
              <a:off x="0" y="-47625"/>
              <a:ext cx="3420519" cy="1403116"/>
            </a:xfrm>
            <a:prstGeom prst="rect">
              <a:avLst/>
            </a:prstGeom>
          </p:spPr>
          <p:txBody>
            <a:bodyPr lIns="50800" tIns="50800" rIns="50800" bIns="50800" rtlCol="0" anchor="ctr"/>
            <a:lstStyle/>
            <a:p>
              <a:pPr algn="ctr">
                <a:lnSpc>
                  <a:spcPts val="2659"/>
                </a:lnSpc>
              </a:pPr>
              <a:endParaRPr/>
            </a:p>
          </p:txBody>
        </p:sp>
      </p:grpSp>
      <p:sp>
        <p:nvSpPr>
          <p:cNvPr id="10" name="Freeform 10">
            <a:extLst>
              <a:ext uri="{C183D7F6-B498-43B3-948B-1728B52AA6E4}">
                <adec:decorative xmlns:adec="http://schemas.microsoft.com/office/drawing/2017/decorative" val="1"/>
              </a:ext>
            </a:extLst>
          </p:cNvPr>
          <p:cNvSpPr/>
          <p:nvPr/>
        </p:nvSpPr>
        <p:spPr>
          <a:xfrm>
            <a:off x="15623142" y="66675"/>
            <a:ext cx="2415742" cy="941978"/>
          </a:xfrm>
          <a:custGeom>
            <a:avLst/>
            <a:gdLst/>
            <a:ahLst/>
            <a:cxnLst/>
            <a:rect l="l" t="t" r="r" b="b"/>
            <a:pathLst>
              <a:path w="2415742" h="941978">
                <a:moveTo>
                  <a:pt x="0" y="0"/>
                </a:moveTo>
                <a:lnTo>
                  <a:pt x="2415742" y="0"/>
                </a:lnTo>
                <a:lnTo>
                  <a:pt x="2415742" y="941978"/>
                </a:lnTo>
                <a:lnTo>
                  <a:pt x="0" y="941978"/>
                </a:lnTo>
                <a:lnTo>
                  <a:pt x="0" y="0"/>
                </a:lnTo>
                <a:close/>
              </a:path>
            </a:pathLst>
          </a:custGeom>
          <a:blipFill>
            <a:blip r:embed="rId3"/>
            <a:stretch>
              <a:fillRect/>
            </a:stretch>
          </a:blipFill>
        </p:spPr>
        <p:txBody>
          <a:bodyPr/>
          <a:lstStyle/>
          <a:p>
            <a:endParaRPr lang="en-GB"/>
          </a:p>
        </p:txBody>
      </p:sp>
      <p:sp>
        <p:nvSpPr>
          <p:cNvPr id="12" name="TextBox 12"/>
          <p:cNvSpPr txBox="1"/>
          <p:nvPr/>
        </p:nvSpPr>
        <p:spPr>
          <a:xfrm>
            <a:off x="6146807" y="3970022"/>
            <a:ext cx="11390774" cy="3733800"/>
          </a:xfrm>
          <a:prstGeom prst="rect">
            <a:avLst/>
          </a:prstGeom>
        </p:spPr>
        <p:txBody>
          <a:bodyPr lIns="0" tIns="0" rIns="0" bIns="0" rtlCol="0" anchor="t">
            <a:spAutoFit/>
          </a:bodyPr>
          <a:lstStyle/>
          <a:p>
            <a:pPr algn="just">
              <a:lnSpc>
                <a:spcPts val="4200"/>
              </a:lnSpc>
            </a:pPr>
            <a:r>
              <a:rPr lang="en-US" sz="3000">
                <a:solidFill>
                  <a:srgbClr val="000000"/>
                </a:solidFill>
                <a:latin typeface="Arial"/>
                <a:ea typeface="Arial"/>
                <a:cs typeface="Arial"/>
                <a:sym typeface="Arial"/>
              </a:rPr>
              <a:t>The programme uses applied learning with all subject areas. Collective rule setting, an “each one teach one” approach to peer learning, positive reinforcement and affirmation, acknowledgement of structural racism and associated intersectionality and microaggressions, and cultural models of individual and collective leadership, focus on confidence building and public speaking development define the ethos of the programme  </a:t>
            </a:r>
          </a:p>
        </p:txBody>
      </p:sp>
      <p:sp>
        <p:nvSpPr>
          <p:cNvPr id="13" name="TextBox 13"/>
          <p:cNvSpPr txBox="1">
            <a:spLocks noGrp="1"/>
          </p:cNvSpPr>
          <p:nvPr>
            <p:ph type="title" idx="4294967295"/>
          </p:nvPr>
        </p:nvSpPr>
        <p:spPr>
          <a:xfrm>
            <a:off x="5714040" y="1248386"/>
            <a:ext cx="10163576" cy="21240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4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2C3DA7"/>
                </a:solidFill>
                <a:effectLst/>
                <a:uLnTx/>
                <a:uFillTx/>
                <a:latin typeface="Arial Bold"/>
                <a:ea typeface="Arial Bold"/>
                <a:cs typeface="Arial Bold"/>
                <a:sym typeface="Arial Bold"/>
              </a:rPr>
              <a:t>Our Applied Learning Approach</a:t>
            </a:r>
          </a:p>
        </p:txBody>
      </p:sp>
      <p:pic>
        <p:nvPicPr>
          <p:cNvPr id="14" name="Picture 13">
            <a:extLst>
              <a:ext uri="{FF2B5EF4-FFF2-40B4-BE49-F238E27FC236}">
                <a16:creationId xmlns:a16="http://schemas.microsoft.com/office/drawing/2014/main" id="{A6C4E614-F6A3-8332-E4FE-3E4B84475309}"/>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349" y="9524581"/>
            <a:ext cx="825351" cy="63470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1C9"/>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6510263" y="0"/>
            <a:ext cx="12025044" cy="10287000"/>
            <a:chOff x="0" y="0"/>
            <a:chExt cx="632498" cy="541079"/>
          </a:xfrm>
        </p:grpSpPr>
        <p:sp>
          <p:nvSpPr>
            <p:cNvPr id="3" name="Freeform 3"/>
            <p:cNvSpPr/>
            <p:nvPr/>
          </p:nvSpPr>
          <p:spPr>
            <a:xfrm>
              <a:off x="0" y="0"/>
              <a:ext cx="632498" cy="541079"/>
            </a:xfrm>
            <a:custGeom>
              <a:avLst/>
              <a:gdLst/>
              <a:ahLst/>
              <a:cxnLst/>
              <a:rect l="l" t="t" r="r" b="b"/>
              <a:pathLst>
                <a:path w="632498" h="541079">
                  <a:moveTo>
                    <a:pt x="12876" y="0"/>
                  </a:moveTo>
                  <a:lnTo>
                    <a:pt x="619621" y="0"/>
                  </a:lnTo>
                  <a:cubicBezTo>
                    <a:pt x="623036" y="0"/>
                    <a:pt x="626311" y="1357"/>
                    <a:pt x="628726" y="3771"/>
                  </a:cubicBezTo>
                  <a:cubicBezTo>
                    <a:pt x="631141" y="6186"/>
                    <a:pt x="632498" y="9461"/>
                    <a:pt x="632498" y="12876"/>
                  </a:cubicBezTo>
                  <a:lnTo>
                    <a:pt x="632498" y="528203"/>
                  </a:lnTo>
                  <a:cubicBezTo>
                    <a:pt x="632498" y="535314"/>
                    <a:pt x="626733" y="541079"/>
                    <a:pt x="619621" y="541079"/>
                  </a:cubicBezTo>
                  <a:lnTo>
                    <a:pt x="12876" y="541079"/>
                  </a:lnTo>
                  <a:cubicBezTo>
                    <a:pt x="9461" y="541079"/>
                    <a:pt x="6186" y="539723"/>
                    <a:pt x="3771" y="537308"/>
                  </a:cubicBezTo>
                  <a:cubicBezTo>
                    <a:pt x="1357" y="534893"/>
                    <a:pt x="0" y="531618"/>
                    <a:pt x="0" y="528203"/>
                  </a:cubicBezTo>
                  <a:lnTo>
                    <a:pt x="0" y="12876"/>
                  </a:lnTo>
                  <a:cubicBezTo>
                    <a:pt x="0" y="9461"/>
                    <a:pt x="1357" y="6186"/>
                    <a:pt x="3771" y="3771"/>
                  </a:cubicBezTo>
                  <a:cubicBezTo>
                    <a:pt x="6186" y="1357"/>
                    <a:pt x="9461" y="0"/>
                    <a:pt x="12876" y="0"/>
                  </a:cubicBezTo>
                  <a:close/>
                </a:path>
              </a:pathLst>
            </a:custGeom>
            <a:solidFill>
              <a:srgbClr val="F4C119"/>
            </a:solidFill>
          </p:spPr>
          <p:txBody>
            <a:bodyPr/>
            <a:lstStyle/>
            <a:p>
              <a:endParaRPr lang="en-GB"/>
            </a:p>
          </p:txBody>
        </p:sp>
        <p:sp>
          <p:nvSpPr>
            <p:cNvPr id="4" name="TextBox 4"/>
            <p:cNvSpPr txBox="1"/>
            <p:nvPr/>
          </p:nvSpPr>
          <p:spPr>
            <a:xfrm>
              <a:off x="0" y="-28575"/>
              <a:ext cx="632498" cy="569654"/>
            </a:xfrm>
            <a:prstGeom prst="rect">
              <a:avLst/>
            </a:prstGeom>
          </p:spPr>
          <p:txBody>
            <a:bodyPr lIns="50800" tIns="50800" rIns="50800" bIns="50800" rtlCol="0" anchor="ctr"/>
            <a:lstStyle/>
            <a:p>
              <a:pPr algn="ctr">
                <a:lnSpc>
                  <a:spcPts val="2600"/>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429364" y="2873933"/>
            <a:ext cx="5645497" cy="6066621"/>
            <a:chOff x="0" y="0"/>
            <a:chExt cx="727000" cy="781230"/>
          </a:xfrm>
        </p:grpSpPr>
        <p:sp>
          <p:nvSpPr>
            <p:cNvPr id="6" name="Freeform 6"/>
            <p:cNvSpPr/>
            <p:nvPr/>
          </p:nvSpPr>
          <p:spPr>
            <a:xfrm>
              <a:off x="0" y="0"/>
              <a:ext cx="727000" cy="781230"/>
            </a:xfrm>
            <a:custGeom>
              <a:avLst/>
              <a:gdLst/>
              <a:ahLst/>
              <a:cxnLst/>
              <a:rect l="l" t="t" r="r" b="b"/>
              <a:pathLst>
                <a:path w="727000" h="781230">
                  <a:moveTo>
                    <a:pt x="45254" y="0"/>
                  </a:moveTo>
                  <a:lnTo>
                    <a:pt x="681746" y="0"/>
                  </a:lnTo>
                  <a:cubicBezTo>
                    <a:pt x="706739" y="0"/>
                    <a:pt x="727000" y="20261"/>
                    <a:pt x="727000" y="45254"/>
                  </a:cubicBezTo>
                  <a:lnTo>
                    <a:pt x="727000" y="735976"/>
                  </a:lnTo>
                  <a:cubicBezTo>
                    <a:pt x="727000" y="760969"/>
                    <a:pt x="706739" y="781230"/>
                    <a:pt x="681746" y="781230"/>
                  </a:cubicBezTo>
                  <a:lnTo>
                    <a:pt x="45254" y="781230"/>
                  </a:lnTo>
                  <a:cubicBezTo>
                    <a:pt x="20261" y="781230"/>
                    <a:pt x="0" y="760969"/>
                    <a:pt x="0" y="735976"/>
                  </a:cubicBezTo>
                  <a:lnTo>
                    <a:pt x="0" y="45254"/>
                  </a:lnTo>
                  <a:cubicBezTo>
                    <a:pt x="0" y="20261"/>
                    <a:pt x="20261" y="0"/>
                    <a:pt x="45254" y="0"/>
                  </a:cubicBezTo>
                  <a:close/>
                </a:path>
              </a:pathLst>
            </a:custGeom>
            <a:blipFill>
              <a:blip r:embed="rId2"/>
              <a:stretch>
                <a:fillRect l="-36255" t="-21396" r="-37680"/>
              </a:stretch>
            </a:blipFill>
          </p:spPr>
          <p:txBody>
            <a:bodyPr/>
            <a:lstStyle/>
            <a:p>
              <a:endParaRPr lang="en-GB"/>
            </a:p>
          </p:txBody>
        </p:sp>
      </p:grpSp>
      <p:sp>
        <p:nvSpPr>
          <p:cNvPr id="7" name="TextBox 7"/>
          <p:cNvSpPr txBox="1">
            <a:spLocks noGrp="1"/>
          </p:cNvSpPr>
          <p:nvPr>
            <p:ph type="title" idx="4294967295"/>
          </p:nvPr>
        </p:nvSpPr>
        <p:spPr>
          <a:xfrm>
            <a:off x="692336" y="669083"/>
            <a:ext cx="3815669" cy="19907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8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2C3DA7"/>
                </a:solidFill>
                <a:effectLst/>
                <a:uLnTx/>
                <a:uFillTx/>
                <a:latin typeface="Arial Bold"/>
                <a:ea typeface="Arial Bold"/>
                <a:cs typeface="Arial Bold"/>
                <a:sym typeface="Arial Bold"/>
              </a:rPr>
              <a:t>Core Modules</a:t>
            </a:r>
          </a:p>
        </p:txBody>
      </p:sp>
      <p:sp>
        <p:nvSpPr>
          <p:cNvPr id="8" name="AutoShape 8">
            <a:extLst>
              <a:ext uri="{C183D7F6-B498-43B3-948B-1728B52AA6E4}">
                <adec:decorative xmlns:adec="http://schemas.microsoft.com/office/drawing/2017/decorative" val="1"/>
              </a:ext>
            </a:extLst>
          </p:cNvPr>
          <p:cNvSpPr/>
          <p:nvPr/>
        </p:nvSpPr>
        <p:spPr>
          <a:xfrm flipH="1">
            <a:off x="7051614" y="1043733"/>
            <a:ext cx="10541190" cy="0"/>
          </a:xfrm>
          <a:prstGeom prst="line">
            <a:avLst/>
          </a:prstGeom>
          <a:ln w="28575" cap="flat">
            <a:solidFill>
              <a:srgbClr val="2C3DA7"/>
            </a:solidFill>
            <a:prstDash val="solid"/>
            <a:headEnd type="none" w="sm" len="sm"/>
            <a:tailEnd type="none" w="sm" len="sm"/>
          </a:ln>
        </p:spPr>
        <p:txBody>
          <a:bodyPr/>
          <a:lstStyle/>
          <a:p>
            <a:endParaRPr lang="en-GB"/>
          </a:p>
        </p:txBody>
      </p:sp>
      <p:sp>
        <p:nvSpPr>
          <p:cNvPr id="9" name="AutoShape 9">
            <a:extLst>
              <a:ext uri="{C183D7F6-B498-43B3-948B-1728B52AA6E4}">
                <adec:decorative xmlns:adec="http://schemas.microsoft.com/office/drawing/2017/decorative" val="1"/>
              </a:ext>
            </a:extLst>
          </p:cNvPr>
          <p:cNvSpPr/>
          <p:nvPr/>
        </p:nvSpPr>
        <p:spPr>
          <a:xfrm flipH="1">
            <a:off x="7051614" y="1780096"/>
            <a:ext cx="10541190" cy="0"/>
          </a:xfrm>
          <a:prstGeom prst="line">
            <a:avLst/>
          </a:prstGeom>
          <a:ln w="28575" cap="flat">
            <a:solidFill>
              <a:srgbClr val="2C3DA7"/>
            </a:solidFill>
            <a:prstDash val="solid"/>
            <a:headEnd type="none" w="sm" len="sm"/>
            <a:tailEnd type="none" w="sm" len="sm"/>
          </a:ln>
        </p:spPr>
        <p:txBody>
          <a:bodyPr/>
          <a:lstStyle/>
          <a:p>
            <a:endParaRPr lang="en-GB"/>
          </a:p>
        </p:txBody>
      </p:sp>
      <p:sp>
        <p:nvSpPr>
          <p:cNvPr id="10" name="AutoShape 10">
            <a:extLst>
              <a:ext uri="{C183D7F6-B498-43B3-948B-1728B52AA6E4}">
                <adec:decorative xmlns:adec="http://schemas.microsoft.com/office/drawing/2017/decorative" val="1"/>
              </a:ext>
            </a:extLst>
          </p:cNvPr>
          <p:cNvSpPr/>
          <p:nvPr/>
        </p:nvSpPr>
        <p:spPr>
          <a:xfrm flipH="1">
            <a:off x="7032564" y="2514663"/>
            <a:ext cx="10541190" cy="0"/>
          </a:xfrm>
          <a:prstGeom prst="line">
            <a:avLst/>
          </a:prstGeom>
          <a:ln w="28575" cap="flat">
            <a:solidFill>
              <a:srgbClr val="2C3DA7"/>
            </a:solidFill>
            <a:prstDash val="solid"/>
            <a:headEnd type="none" w="sm" len="sm"/>
            <a:tailEnd type="none" w="sm" len="sm"/>
          </a:ln>
        </p:spPr>
        <p:txBody>
          <a:bodyPr/>
          <a:lstStyle/>
          <a:p>
            <a:endParaRPr lang="en-GB"/>
          </a:p>
        </p:txBody>
      </p:sp>
      <p:sp>
        <p:nvSpPr>
          <p:cNvPr id="11" name="AutoShape 11">
            <a:extLst>
              <a:ext uri="{C183D7F6-B498-43B3-948B-1728B52AA6E4}">
                <adec:decorative xmlns:adec="http://schemas.microsoft.com/office/drawing/2017/decorative" val="1"/>
              </a:ext>
            </a:extLst>
          </p:cNvPr>
          <p:cNvSpPr/>
          <p:nvPr/>
        </p:nvSpPr>
        <p:spPr>
          <a:xfrm flipH="1">
            <a:off x="7051614" y="3249231"/>
            <a:ext cx="10541190" cy="0"/>
          </a:xfrm>
          <a:prstGeom prst="line">
            <a:avLst/>
          </a:prstGeom>
          <a:ln w="28575" cap="flat">
            <a:solidFill>
              <a:srgbClr val="2C3DA7"/>
            </a:solidFill>
            <a:prstDash val="solid"/>
            <a:headEnd type="none" w="sm" len="sm"/>
            <a:tailEnd type="none" w="sm" len="sm"/>
          </a:ln>
        </p:spPr>
        <p:txBody>
          <a:bodyPr/>
          <a:lstStyle/>
          <a:p>
            <a:endParaRPr lang="en-GB"/>
          </a:p>
        </p:txBody>
      </p:sp>
      <p:sp>
        <p:nvSpPr>
          <p:cNvPr id="12" name="AutoShape 12">
            <a:extLst>
              <a:ext uri="{C183D7F6-B498-43B3-948B-1728B52AA6E4}">
                <adec:decorative xmlns:adec="http://schemas.microsoft.com/office/drawing/2017/decorative" val="1"/>
              </a:ext>
            </a:extLst>
          </p:cNvPr>
          <p:cNvSpPr/>
          <p:nvPr/>
        </p:nvSpPr>
        <p:spPr>
          <a:xfrm flipH="1">
            <a:off x="7051614" y="3983799"/>
            <a:ext cx="10541190" cy="0"/>
          </a:xfrm>
          <a:prstGeom prst="line">
            <a:avLst/>
          </a:prstGeom>
          <a:ln w="28575" cap="flat">
            <a:solidFill>
              <a:srgbClr val="2C3DA7"/>
            </a:solidFill>
            <a:prstDash val="solid"/>
            <a:headEnd type="none" w="sm" len="sm"/>
            <a:tailEnd type="none" w="sm" len="sm"/>
          </a:ln>
        </p:spPr>
        <p:txBody>
          <a:bodyPr/>
          <a:lstStyle/>
          <a:p>
            <a:endParaRPr lang="en-GB"/>
          </a:p>
        </p:txBody>
      </p:sp>
      <p:sp>
        <p:nvSpPr>
          <p:cNvPr id="13" name="AutoShape 13">
            <a:extLst>
              <a:ext uri="{C183D7F6-B498-43B3-948B-1728B52AA6E4}">
                <adec:decorative xmlns:adec="http://schemas.microsoft.com/office/drawing/2017/decorative" val="1"/>
              </a:ext>
            </a:extLst>
          </p:cNvPr>
          <p:cNvSpPr/>
          <p:nvPr/>
        </p:nvSpPr>
        <p:spPr>
          <a:xfrm flipH="1">
            <a:off x="7051614" y="4718367"/>
            <a:ext cx="10541190" cy="0"/>
          </a:xfrm>
          <a:prstGeom prst="line">
            <a:avLst/>
          </a:prstGeom>
          <a:ln w="28575" cap="flat">
            <a:solidFill>
              <a:srgbClr val="2C3DA7"/>
            </a:solidFill>
            <a:prstDash val="solid"/>
            <a:headEnd type="none" w="sm" len="sm"/>
            <a:tailEnd type="none" w="sm" len="sm"/>
          </a:ln>
        </p:spPr>
        <p:txBody>
          <a:bodyPr/>
          <a:lstStyle/>
          <a:p>
            <a:endParaRPr lang="en-GB"/>
          </a:p>
        </p:txBody>
      </p:sp>
      <p:sp>
        <p:nvSpPr>
          <p:cNvPr id="14" name="AutoShape 14">
            <a:extLst>
              <a:ext uri="{C183D7F6-B498-43B3-948B-1728B52AA6E4}">
                <adec:decorative xmlns:adec="http://schemas.microsoft.com/office/drawing/2017/decorative" val="1"/>
              </a:ext>
            </a:extLst>
          </p:cNvPr>
          <p:cNvSpPr/>
          <p:nvPr/>
        </p:nvSpPr>
        <p:spPr>
          <a:xfrm flipH="1">
            <a:off x="7051614" y="5452934"/>
            <a:ext cx="10541190" cy="0"/>
          </a:xfrm>
          <a:prstGeom prst="line">
            <a:avLst/>
          </a:prstGeom>
          <a:ln w="28575" cap="flat">
            <a:solidFill>
              <a:srgbClr val="2C3DA7"/>
            </a:solidFill>
            <a:prstDash val="solid"/>
            <a:headEnd type="none" w="sm" len="sm"/>
            <a:tailEnd type="none" w="sm" len="sm"/>
          </a:ln>
        </p:spPr>
        <p:txBody>
          <a:bodyPr/>
          <a:lstStyle/>
          <a:p>
            <a:endParaRPr lang="en-GB"/>
          </a:p>
        </p:txBody>
      </p:sp>
      <p:sp>
        <p:nvSpPr>
          <p:cNvPr id="15" name="AutoShape 15">
            <a:extLst>
              <a:ext uri="{C183D7F6-B498-43B3-948B-1728B52AA6E4}">
                <adec:decorative xmlns:adec="http://schemas.microsoft.com/office/drawing/2017/decorative" val="1"/>
              </a:ext>
            </a:extLst>
          </p:cNvPr>
          <p:cNvSpPr/>
          <p:nvPr/>
        </p:nvSpPr>
        <p:spPr>
          <a:xfrm flipH="1">
            <a:off x="7051614" y="6187502"/>
            <a:ext cx="10541190" cy="0"/>
          </a:xfrm>
          <a:prstGeom prst="line">
            <a:avLst/>
          </a:prstGeom>
          <a:ln w="28575" cap="flat">
            <a:solidFill>
              <a:srgbClr val="2C3DA7"/>
            </a:solidFill>
            <a:prstDash val="solid"/>
            <a:headEnd type="none" w="sm" len="sm"/>
            <a:tailEnd type="none" w="sm" len="sm"/>
          </a:ln>
        </p:spPr>
        <p:txBody>
          <a:bodyPr/>
          <a:lstStyle/>
          <a:p>
            <a:endParaRPr lang="en-GB"/>
          </a:p>
        </p:txBody>
      </p:sp>
      <p:sp>
        <p:nvSpPr>
          <p:cNvPr id="16" name="AutoShape 16">
            <a:extLst>
              <a:ext uri="{C183D7F6-B498-43B3-948B-1728B52AA6E4}">
                <adec:decorative xmlns:adec="http://schemas.microsoft.com/office/drawing/2017/decorative" val="1"/>
              </a:ext>
            </a:extLst>
          </p:cNvPr>
          <p:cNvSpPr/>
          <p:nvPr/>
        </p:nvSpPr>
        <p:spPr>
          <a:xfrm flipH="1">
            <a:off x="7051614" y="6908917"/>
            <a:ext cx="10541190" cy="0"/>
          </a:xfrm>
          <a:prstGeom prst="line">
            <a:avLst/>
          </a:prstGeom>
          <a:ln w="28575" cap="flat">
            <a:solidFill>
              <a:srgbClr val="2C3DA7"/>
            </a:solidFill>
            <a:prstDash val="solid"/>
            <a:headEnd type="none" w="sm" len="sm"/>
            <a:tailEnd type="none" w="sm" len="sm"/>
          </a:ln>
        </p:spPr>
        <p:txBody>
          <a:bodyPr/>
          <a:lstStyle/>
          <a:p>
            <a:endParaRPr lang="en-GB"/>
          </a:p>
        </p:txBody>
      </p:sp>
      <p:sp>
        <p:nvSpPr>
          <p:cNvPr id="17" name="AutoShape 17">
            <a:extLst>
              <a:ext uri="{C183D7F6-B498-43B3-948B-1728B52AA6E4}">
                <adec:decorative xmlns:adec="http://schemas.microsoft.com/office/drawing/2017/decorative" val="1"/>
              </a:ext>
            </a:extLst>
          </p:cNvPr>
          <p:cNvSpPr/>
          <p:nvPr/>
        </p:nvSpPr>
        <p:spPr>
          <a:xfrm flipH="1">
            <a:off x="7051614" y="7630332"/>
            <a:ext cx="10541190" cy="0"/>
          </a:xfrm>
          <a:prstGeom prst="line">
            <a:avLst/>
          </a:prstGeom>
          <a:ln w="28575" cap="flat">
            <a:solidFill>
              <a:srgbClr val="2C3DA7"/>
            </a:solidFill>
            <a:prstDash val="solid"/>
            <a:headEnd type="none" w="sm" len="sm"/>
            <a:tailEnd type="none" w="sm" len="sm"/>
          </a:ln>
        </p:spPr>
        <p:txBody>
          <a:bodyPr/>
          <a:lstStyle/>
          <a:p>
            <a:endParaRPr lang="en-GB"/>
          </a:p>
        </p:txBody>
      </p:sp>
      <p:sp>
        <p:nvSpPr>
          <p:cNvPr id="18" name="AutoShape 18">
            <a:extLst>
              <a:ext uri="{C183D7F6-B498-43B3-948B-1728B52AA6E4}">
                <adec:decorative xmlns:adec="http://schemas.microsoft.com/office/drawing/2017/decorative" val="1"/>
              </a:ext>
            </a:extLst>
          </p:cNvPr>
          <p:cNvSpPr/>
          <p:nvPr/>
        </p:nvSpPr>
        <p:spPr>
          <a:xfrm flipH="1">
            <a:off x="7051614" y="8349154"/>
            <a:ext cx="10541190" cy="0"/>
          </a:xfrm>
          <a:prstGeom prst="line">
            <a:avLst/>
          </a:prstGeom>
          <a:ln w="28575" cap="flat">
            <a:solidFill>
              <a:srgbClr val="2C3DA7"/>
            </a:solidFill>
            <a:prstDash val="solid"/>
            <a:headEnd type="none" w="sm" len="sm"/>
            <a:tailEnd type="none" w="sm" len="sm"/>
          </a:ln>
        </p:spPr>
        <p:txBody>
          <a:bodyPr/>
          <a:lstStyle/>
          <a:p>
            <a:endParaRPr lang="en-GB"/>
          </a:p>
        </p:txBody>
      </p:sp>
      <p:sp>
        <p:nvSpPr>
          <p:cNvPr id="19" name="AutoShape 19">
            <a:extLst>
              <a:ext uri="{C183D7F6-B498-43B3-948B-1728B52AA6E4}">
                <adec:decorative xmlns:adec="http://schemas.microsoft.com/office/drawing/2017/decorative" val="1"/>
              </a:ext>
            </a:extLst>
          </p:cNvPr>
          <p:cNvSpPr/>
          <p:nvPr/>
        </p:nvSpPr>
        <p:spPr>
          <a:xfrm flipH="1">
            <a:off x="7051614" y="9087025"/>
            <a:ext cx="10541190" cy="0"/>
          </a:xfrm>
          <a:prstGeom prst="line">
            <a:avLst/>
          </a:prstGeom>
          <a:ln w="28575" cap="flat">
            <a:solidFill>
              <a:srgbClr val="2C3DA7"/>
            </a:solidFill>
            <a:prstDash val="solid"/>
            <a:headEnd type="none" w="sm" len="sm"/>
            <a:tailEnd type="none" w="sm" len="sm"/>
          </a:ln>
        </p:spPr>
        <p:txBody>
          <a:bodyPr/>
          <a:lstStyle/>
          <a:p>
            <a:endParaRPr lang="en-GB"/>
          </a:p>
        </p:txBody>
      </p:sp>
      <p:sp>
        <p:nvSpPr>
          <p:cNvPr id="21" name="Freeform 21">
            <a:extLst>
              <a:ext uri="{C183D7F6-B498-43B3-948B-1728B52AA6E4}">
                <adec:decorative xmlns:adec="http://schemas.microsoft.com/office/drawing/2017/decorative" val="1"/>
              </a:ext>
            </a:extLst>
          </p:cNvPr>
          <p:cNvSpPr/>
          <p:nvPr/>
        </p:nvSpPr>
        <p:spPr>
          <a:xfrm>
            <a:off x="3889806" y="101755"/>
            <a:ext cx="2415742" cy="941978"/>
          </a:xfrm>
          <a:custGeom>
            <a:avLst/>
            <a:gdLst/>
            <a:ahLst/>
            <a:cxnLst/>
            <a:rect l="l" t="t" r="r" b="b"/>
            <a:pathLst>
              <a:path w="2415742" h="941978">
                <a:moveTo>
                  <a:pt x="0" y="0"/>
                </a:moveTo>
                <a:lnTo>
                  <a:pt x="2415741" y="0"/>
                </a:lnTo>
                <a:lnTo>
                  <a:pt x="2415741" y="941978"/>
                </a:lnTo>
                <a:lnTo>
                  <a:pt x="0" y="941978"/>
                </a:lnTo>
                <a:lnTo>
                  <a:pt x="0" y="0"/>
                </a:lnTo>
                <a:close/>
              </a:path>
            </a:pathLst>
          </a:custGeom>
          <a:blipFill>
            <a:blip r:embed="rId3"/>
            <a:stretch>
              <a:fillRect/>
            </a:stretch>
          </a:blipFill>
        </p:spPr>
        <p:txBody>
          <a:bodyPr/>
          <a:lstStyle/>
          <a:p>
            <a:endParaRPr lang="en-GB"/>
          </a:p>
        </p:txBody>
      </p:sp>
      <p:sp>
        <p:nvSpPr>
          <p:cNvPr id="22" name="TextBox 22"/>
          <p:cNvSpPr txBox="1"/>
          <p:nvPr/>
        </p:nvSpPr>
        <p:spPr>
          <a:xfrm>
            <a:off x="8324200" y="509858"/>
            <a:ext cx="8196348" cy="431800"/>
          </a:xfrm>
          <a:prstGeom prst="rect">
            <a:avLst/>
          </a:prstGeom>
        </p:spPr>
        <p:txBody>
          <a:bodyPr lIns="0" tIns="0" rIns="0" bIns="0" rtlCol="0" anchor="t">
            <a:spAutoFit/>
          </a:bodyPr>
          <a:lstStyle/>
          <a:p>
            <a:pPr marL="0" lvl="0" indent="0" algn="l">
              <a:lnSpc>
                <a:spcPts val="3499"/>
              </a:lnSpc>
            </a:pPr>
            <a:r>
              <a:rPr lang="en-US" sz="2499" spc="99">
                <a:solidFill>
                  <a:srgbClr val="000000"/>
                </a:solidFill>
                <a:latin typeface="Arial"/>
                <a:ea typeface="Arial"/>
                <a:cs typeface="Arial"/>
                <a:sym typeface="Arial"/>
              </a:rPr>
              <a:t>Legal st</a:t>
            </a:r>
            <a:r>
              <a:rPr lang="en-US" sz="2499" u="none" strike="noStrike" spc="99">
                <a:solidFill>
                  <a:srgbClr val="000000"/>
                </a:solidFill>
                <a:latin typeface="Arial"/>
                <a:ea typeface="Arial"/>
                <a:cs typeface="Arial"/>
                <a:sym typeface="Arial"/>
              </a:rPr>
              <a:t>ructures, governance and UK sectors </a:t>
            </a:r>
          </a:p>
        </p:txBody>
      </p:sp>
      <p:sp>
        <p:nvSpPr>
          <p:cNvPr id="23" name="TextBox 23"/>
          <p:cNvSpPr txBox="1"/>
          <p:nvPr/>
        </p:nvSpPr>
        <p:spPr>
          <a:xfrm>
            <a:off x="16211295" y="510333"/>
            <a:ext cx="1253212" cy="431800"/>
          </a:xfrm>
          <a:prstGeom prst="rect">
            <a:avLst/>
          </a:prstGeom>
        </p:spPr>
        <p:txBody>
          <a:bodyPr lIns="0" tIns="0" rIns="0" bIns="0" rtlCol="0" anchor="t">
            <a:spAutoFit/>
          </a:bodyPr>
          <a:lstStyle/>
          <a:p>
            <a:pPr marL="0" lvl="0" indent="0" algn="r">
              <a:lnSpc>
                <a:spcPts val="3499"/>
              </a:lnSpc>
            </a:pPr>
            <a:r>
              <a:rPr lang="en-US" sz="2499" b="1" spc="99">
                <a:solidFill>
                  <a:srgbClr val="000000"/>
                </a:solidFill>
                <a:latin typeface="Arial Bold"/>
                <a:ea typeface="Arial Bold"/>
                <a:cs typeface="Arial Bold"/>
                <a:sym typeface="Arial Bold"/>
              </a:rPr>
              <a:t>01</a:t>
            </a:r>
          </a:p>
        </p:txBody>
      </p:sp>
      <p:sp>
        <p:nvSpPr>
          <p:cNvPr id="24" name="TextBox 24"/>
          <p:cNvSpPr txBox="1"/>
          <p:nvPr/>
        </p:nvSpPr>
        <p:spPr>
          <a:xfrm>
            <a:off x="8324200" y="1244426"/>
            <a:ext cx="7887095" cy="431800"/>
          </a:xfrm>
          <a:prstGeom prst="rect">
            <a:avLst/>
          </a:prstGeom>
        </p:spPr>
        <p:txBody>
          <a:bodyPr lIns="0" tIns="0" rIns="0" bIns="0" rtlCol="0" anchor="t">
            <a:spAutoFit/>
          </a:bodyPr>
          <a:lstStyle/>
          <a:p>
            <a:pPr marL="0" lvl="0" indent="0" algn="l">
              <a:lnSpc>
                <a:spcPts val="3499"/>
              </a:lnSpc>
            </a:pPr>
            <a:r>
              <a:rPr lang="en-US" sz="2499" spc="99">
                <a:solidFill>
                  <a:srgbClr val="000000"/>
                </a:solidFill>
                <a:latin typeface="Arial"/>
                <a:ea typeface="Arial"/>
                <a:cs typeface="Arial"/>
                <a:sym typeface="Arial"/>
              </a:rPr>
              <a:t>Operati</a:t>
            </a:r>
            <a:r>
              <a:rPr lang="en-US" sz="2499" u="none" strike="noStrike" spc="99">
                <a:solidFill>
                  <a:srgbClr val="000000"/>
                </a:solidFill>
                <a:latin typeface="Arial"/>
                <a:ea typeface="Arial"/>
                <a:cs typeface="Arial"/>
                <a:sym typeface="Arial"/>
              </a:rPr>
              <a:t>onal and strategic management </a:t>
            </a:r>
          </a:p>
        </p:txBody>
      </p:sp>
      <p:sp>
        <p:nvSpPr>
          <p:cNvPr id="25" name="TextBox 25"/>
          <p:cNvSpPr txBox="1"/>
          <p:nvPr/>
        </p:nvSpPr>
        <p:spPr>
          <a:xfrm>
            <a:off x="16211295" y="1244900"/>
            <a:ext cx="1253212" cy="431800"/>
          </a:xfrm>
          <a:prstGeom prst="rect">
            <a:avLst/>
          </a:prstGeom>
        </p:spPr>
        <p:txBody>
          <a:bodyPr lIns="0" tIns="0" rIns="0" bIns="0" rtlCol="0" anchor="t">
            <a:spAutoFit/>
          </a:bodyPr>
          <a:lstStyle/>
          <a:p>
            <a:pPr marL="0" lvl="0" indent="0" algn="r">
              <a:lnSpc>
                <a:spcPts val="3499"/>
              </a:lnSpc>
            </a:pPr>
            <a:r>
              <a:rPr lang="en-US" sz="2499" b="1" spc="99">
                <a:solidFill>
                  <a:srgbClr val="000000"/>
                </a:solidFill>
                <a:latin typeface="Arial Bold"/>
                <a:ea typeface="Arial Bold"/>
                <a:cs typeface="Arial Bold"/>
                <a:sym typeface="Arial Bold"/>
              </a:rPr>
              <a:t>02</a:t>
            </a:r>
          </a:p>
        </p:txBody>
      </p:sp>
      <p:sp>
        <p:nvSpPr>
          <p:cNvPr id="26" name="TextBox 26"/>
          <p:cNvSpPr txBox="1"/>
          <p:nvPr/>
        </p:nvSpPr>
        <p:spPr>
          <a:xfrm>
            <a:off x="8324200" y="1978993"/>
            <a:ext cx="6490823" cy="431800"/>
          </a:xfrm>
          <a:prstGeom prst="rect">
            <a:avLst/>
          </a:prstGeom>
        </p:spPr>
        <p:txBody>
          <a:bodyPr lIns="0" tIns="0" rIns="0" bIns="0" rtlCol="0" anchor="t">
            <a:spAutoFit/>
          </a:bodyPr>
          <a:lstStyle/>
          <a:p>
            <a:pPr marL="0" lvl="0" indent="0" algn="l">
              <a:lnSpc>
                <a:spcPts val="3499"/>
              </a:lnSpc>
            </a:pPr>
            <a:r>
              <a:rPr lang="en-US" sz="2499" spc="99">
                <a:solidFill>
                  <a:srgbClr val="000000"/>
                </a:solidFill>
                <a:latin typeface="Arial"/>
                <a:ea typeface="Arial"/>
                <a:cs typeface="Arial"/>
                <a:sym typeface="Arial"/>
              </a:rPr>
              <a:t>B</a:t>
            </a:r>
            <a:r>
              <a:rPr lang="en-US" sz="2499" u="none" strike="noStrike" spc="99">
                <a:solidFill>
                  <a:srgbClr val="000000"/>
                </a:solidFill>
                <a:latin typeface="Arial"/>
                <a:ea typeface="Arial"/>
                <a:cs typeface="Arial"/>
                <a:sym typeface="Arial"/>
              </a:rPr>
              <a:t>usiness and financial modelling</a:t>
            </a:r>
          </a:p>
        </p:txBody>
      </p:sp>
      <p:sp>
        <p:nvSpPr>
          <p:cNvPr id="27" name="TextBox 27"/>
          <p:cNvSpPr txBox="1"/>
          <p:nvPr/>
        </p:nvSpPr>
        <p:spPr>
          <a:xfrm>
            <a:off x="16211295" y="1979468"/>
            <a:ext cx="1253212" cy="431800"/>
          </a:xfrm>
          <a:prstGeom prst="rect">
            <a:avLst/>
          </a:prstGeom>
        </p:spPr>
        <p:txBody>
          <a:bodyPr lIns="0" tIns="0" rIns="0" bIns="0" rtlCol="0" anchor="t">
            <a:spAutoFit/>
          </a:bodyPr>
          <a:lstStyle/>
          <a:p>
            <a:pPr marL="0" lvl="0" indent="0" algn="r">
              <a:lnSpc>
                <a:spcPts val="3499"/>
              </a:lnSpc>
            </a:pPr>
            <a:r>
              <a:rPr lang="en-US" sz="2499" b="1" spc="99">
                <a:solidFill>
                  <a:srgbClr val="000000"/>
                </a:solidFill>
                <a:latin typeface="Arial Bold"/>
                <a:ea typeface="Arial Bold"/>
                <a:cs typeface="Arial Bold"/>
                <a:sym typeface="Arial Bold"/>
              </a:rPr>
              <a:t>03</a:t>
            </a:r>
          </a:p>
        </p:txBody>
      </p:sp>
      <p:sp>
        <p:nvSpPr>
          <p:cNvPr id="28" name="TextBox 28"/>
          <p:cNvSpPr txBox="1"/>
          <p:nvPr/>
        </p:nvSpPr>
        <p:spPr>
          <a:xfrm>
            <a:off x="8324200" y="2713561"/>
            <a:ext cx="6017220" cy="431800"/>
          </a:xfrm>
          <a:prstGeom prst="rect">
            <a:avLst/>
          </a:prstGeom>
        </p:spPr>
        <p:txBody>
          <a:bodyPr lIns="0" tIns="0" rIns="0" bIns="0" rtlCol="0" anchor="t">
            <a:spAutoFit/>
          </a:bodyPr>
          <a:lstStyle/>
          <a:p>
            <a:pPr marL="0" lvl="0" indent="0" algn="l">
              <a:lnSpc>
                <a:spcPts val="3499"/>
              </a:lnSpc>
            </a:pPr>
            <a:r>
              <a:rPr lang="en-US" sz="2499" spc="99">
                <a:solidFill>
                  <a:srgbClr val="000000"/>
                </a:solidFill>
                <a:latin typeface="Arial"/>
                <a:ea typeface="Arial"/>
                <a:cs typeface="Arial"/>
                <a:sym typeface="Arial"/>
              </a:rPr>
              <a:t>N</a:t>
            </a:r>
            <a:r>
              <a:rPr lang="en-US" sz="2499" u="none" strike="noStrike" spc="99">
                <a:solidFill>
                  <a:srgbClr val="000000"/>
                </a:solidFill>
                <a:latin typeface="Arial"/>
                <a:ea typeface="Arial"/>
                <a:cs typeface="Arial"/>
                <a:sym typeface="Arial"/>
              </a:rPr>
              <a:t>etworking for success </a:t>
            </a:r>
          </a:p>
        </p:txBody>
      </p:sp>
      <p:sp>
        <p:nvSpPr>
          <p:cNvPr id="29" name="TextBox 29"/>
          <p:cNvSpPr txBox="1"/>
          <p:nvPr/>
        </p:nvSpPr>
        <p:spPr>
          <a:xfrm>
            <a:off x="16211295" y="2714036"/>
            <a:ext cx="1253212" cy="431800"/>
          </a:xfrm>
          <a:prstGeom prst="rect">
            <a:avLst/>
          </a:prstGeom>
        </p:spPr>
        <p:txBody>
          <a:bodyPr lIns="0" tIns="0" rIns="0" bIns="0" rtlCol="0" anchor="t">
            <a:spAutoFit/>
          </a:bodyPr>
          <a:lstStyle/>
          <a:p>
            <a:pPr marL="0" lvl="0" indent="0" algn="r">
              <a:lnSpc>
                <a:spcPts val="3499"/>
              </a:lnSpc>
            </a:pPr>
            <a:r>
              <a:rPr lang="en-US" sz="2499" b="1" spc="99">
                <a:solidFill>
                  <a:srgbClr val="000000"/>
                </a:solidFill>
                <a:latin typeface="Arial Bold"/>
                <a:ea typeface="Arial Bold"/>
                <a:cs typeface="Arial Bold"/>
                <a:sym typeface="Arial Bold"/>
              </a:rPr>
              <a:t>04</a:t>
            </a:r>
          </a:p>
        </p:txBody>
      </p:sp>
      <p:sp>
        <p:nvSpPr>
          <p:cNvPr id="30" name="TextBox 30"/>
          <p:cNvSpPr txBox="1"/>
          <p:nvPr/>
        </p:nvSpPr>
        <p:spPr>
          <a:xfrm>
            <a:off x="8324200" y="3448129"/>
            <a:ext cx="7217015" cy="431800"/>
          </a:xfrm>
          <a:prstGeom prst="rect">
            <a:avLst/>
          </a:prstGeom>
        </p:spPr>
        <p:txBody>
          <a:bodyPr lIns="0" tIns="0" rIns="0" bIns="0" rtlCol="0" anchor="t">
            <a:spAutoFit/>
          </a:bodyPr>
          <a:lstStyle/>
          <a:p>
            <a:pPr marL="0" lvl="0" indent="0" algn="l">
              <a:lnSpc>
                <a:spcPts val="3499"/>
              </a:lnSpc>
            </a:pPr>
            <a:r>
              <a:rPr lang="en-US" sz="2499" spc="99">
                <a:solidFill>
                  <a:srgbClr val="000000"/>
                </a:solidFill>
                <a:latin typeface="Arial"/>
                <a:ea typeface="Arial"/>
                <a:cs typeface="Arial"/>
                <a:sym typeface="Arial"/>
              </a:rPr>
              <a:t>Legal Oblig</a:t>
            </a:r>
            <a:r>
              <a:rPr lang="en-US" sz="2499" u="none" strike="noStrike" spc="99">
                <a:solidFill>
                  <a:srgbClr val="000000"/>
                </a:solidFill>
                <a:latin typeface="Arial"/>
                <a:ea typeface="Arial"/>
                <a:cs typeface="Arial"/>
                <a:sym typeface="Arial"/>
              </a:rPr>
              <a:t>ations and governance </a:t>
            </a:r>
          </a:p>
        </p:txBody>
      </p:sp>
      <p:sp>
        <p:nvSpPr>
          <p:cNvPr id="31" name="TextBox 31"/>
          <p:cNvSpPr txBox="1"/>
          <p:nvPr/>
        </p:nvSpPr>
        <p:spPr>
          <a:xfrm>
            <a:off x="16211295" y="3448604"/>
            <a:ext cx="1253212" cy="431800"/>
          </a:xfrm>
          <a:prstGeom prst="rect">
            <a:avLst/>
          </a:prstGeom>
        </p:spPr>
        <p:txBody>
          <a:bodyPr lIns="0" tIns="0" rIns="0" bIns="0" rtlCol="0" anchor="t">
            <a:spAutoFit/>
          </a:bodyPr>
          <a:lstStyle/>
          <a:p>
            <a:pPr marL="0" lvl="0" indent="0" algn="r">
              <a:lnSpc>
                <a:spcPts val="3499"/>
              </a:lnSpc>
            </a:pPr>
            <a:r>
              <a:rPr lang="en-US" sz="2499" b="1" spc="99">
                <a:solidFill>
                  <a:srgbClr val="000000"/>
                </a:solidFill>
                <a:latin typeface="Arial Bold"/>
                <a:ea typeface="Arial Bold"/>
                <a:cs typeface="Arial Bold"/>
                <a:sym typeface="Arial Bold"/>
              </a:rPr>
              <a:t>05</a:t>
            </a:r>
          </a:p>
        </p:txBody>
      </p:sp>
      <p:sp>
        <p:nvSpPr>
          <p:cNvPr id="32" name="TextBox 32"/>
          <p:cNvSpPr txBox="1"/>
          <p:nvPr/>
        </p:nvSpPr>
        <p:spPr>
          <a:xfrm>
            <a:off x="8324200" y="4182697"/>
            <a:ext cx="7406456" cy="431800"/>
          </a:xfrm>
          <a:prstGeom prst="rect">
            <a:avLst/>
          </a:prstGeom>
        </p:spPr>
        <p:txBody>
          <a:bodyPr lIns="0" tIns="0" rIns="0" bIns="0" rtlCol="0" anchor="t">
            <a:spAutoFit/>
          </a:bodyPr>
          <a:lstStyle/>
          <a:p>
            <a:pPr marL="0" lvl="0" indent="0" algn="l">
              <a:lnSpc>
                <a:spcPts val="3499"/>
              </a:lnSpc>
            </a:pPr>
            <a:r>
              <a:rPr lang="en-US" sz="2499" spc="99">
                <a:solidFill>
                  <a:srgbClr val="000000"/>
                </a:solidFill>
                <a:latin typeface="Arial"/>
                <a:ea typeface="Arial"/>
                <a:cs typeface="Arial"/>
                <a:sym typeface="Arial"/>
              </a:rPr>
              <a:t>Employ</a:t>
            </a:r>
            <a:r>
              <a:rPr lang="en-US" sz="2499" u="none" strike="noStrike" spc="99">
                <a:solidFill>
                  <a:srgbClr val="000000"/>
                </a:solidFill>
                <a:latin typeface="Arial"/>
                <a:ea typeface="Arial"/>
                <a:cs typeface="Arial"/>
                <a:sym typeface="Arial"/>
              </a:rPr>
              <a:t>ing people </a:t>
            </a:r>
          </a:p>
        </p:txBody>
      </p:sp>
      <p:sp>
        <p:nvSpPr>
          <p:cNvPr id="33" name="TextBox 33"/>
          <p:cNvSpPr txBox="1"/>
          <p:nvPr/>
        </p:nvSpPr>
        <p:spPr>
          <a:xfrm>
            <a:off x="16211295" y="4183171"/>
            <a:ext cx="1253212" cy="431800"/>
          </a:xfrm>
          <a:prstGeom prst="rect">
            <a:avLst/>
          </a:prstGeom>
        </p:spPr>
        <p:txBody>
          <a:bodyPr lIns="0" tIns="0" rIns="0" bIns="0" rtlCol="0" anchor="t">
            <a:spAutoFit/>
          </a:bodyPr>
          <a:lstStyle/>
          <a:p>
            <a:pPr marL="0" lvl="0" indent="0" algn="r">
              <a:lnSpc>
                <a:spcPts val="3499"/>
              </a:lnSpc>
            </a:pPr>
            <a:r>
              <a:rPr lang="en-US" sz="2499" b="1" spc="99">
                <a:solidFill>
                  <a:srgbClr val="000000"/>
                </a:solidFill>
                <a:latin typeface="Arial Bold"/>
                <a:ea typeface="Arial Bold"/>
                <a:cs typeface="Arial Bold"/>
                <a:sym typeface="Arial Bold"/>
              </a:rPr>
              <a:t>06</a:t>
            </a:r>
          </a:p>
        </p:txBody>
      </p:sp>
      <p:sp>
        <p:nvSpPr>
          <p:cNvPr id="34" name="TextBox 34"/>
          <p:cNvSpPr txBox="1"/>
          <p:nvPr/>
        </p:nvSpPr>
        <p:spPr>
          <a:xfrm>
            <a:off x="8324200" y="4917264"/>
            <a:ext cx="7406456" cy="431800"/>
          </a:xfrm>
          <a:prstGeom prst="rect">
            <a:avLst/>
          </a:prstGeom>
        </p:spPr>
        <p:txBody>
          <a:bodyPr lIns="0" tIns="0" rIns="0" bIns="0" rtlCol="0" anchor="t">
            <a:spAutoFit/>
          </a:bodyPr>
          <a:lstStyle/>
          <a:p>
            <a:pPr marL="0" lvl="0" indent="0" algn="l">
              <a:lnSpc>
                <a:spcPts val="3499"/>
              </a:lnSpc>
            </a:pPr>
            <a:r>
              <a:rPr lang="en-US" sz="2499" spc="99">
                <a:solidFill>
                  <a:srgbClr val="000000"/>
                </a:solidFill>
                <a:latin typeface="Arial"/>
                <a:ea typeface="Arial"/>
                <a:cs typeface="Arial"/>
                <a:sym typeface="Arial"/>
              </a:rPr>
              <a:t>Manag</a:t>
            </a:r>
            <a:r>
              <a:rPr lang="en-US" sz="2499" u="none" strike="noStrike" spc="99">
                <a:solidFill>
                  <a:srgbClr val="000000"/>
                </a:solidFill>
                <a:latin typeface="Arial"/>
                <a:ea typeface="Arial"/>
                <a:cs typeface="Arial"/>
                <a:sym typeface="Arial"/>
              </a:rPr>
              <a:t>ing Risk</a:t>
            </a:r>
          </a:p>
        </p:txBody>
      </p:sp>
      <p:sp>
        <p:nvSpPr>
          <p:cNvPr id="35" name="TextBox 35"/>
          <p:cNvSpPr txBox="1"/>
          <p:nvPr/>
        </p:nvSpPr>
        <p:spPr>
          <a:xfrm>
            <a:off x="16211295" y="4917739"/>
            <a:ext cx="1253212" cy="431800"/>
          </a:xfrm>
          <a:prstGeom prst="rect">
            <a:avLst/>
          </a:prstGeom>
        </p:spPr>
        <p:txBody>
          <a:bodyPr lIns="0" tIns="0" rIns="0" bIns="0" rtlCol="0" anchor="t">
            <a:spAutoFit/>
          </a:bodyPr>
          <a:lstStyle/>
          <a:p>
            <a:pPr marL="0" lvl="0" indent="0" algn="r">
              <a:lnSpc>
                <a:spcPts val="3499"/>
              </a:lnSpc>
            </a:pPr>
            <a:r>
              <a:rPr lang="en-US" sz="2499" b="1" spc="99">
                <a:solidFill>
                  <a:srgbClr val="000000"/>
                </a:solidFill>
                <a:latin typeface="Arial Bold"/>
                <a:ea typeface="Arial Bold"/>
                <a:cs typeface="Arial Bold"/>
                <a:sym typeface="Arial Bold"/>
              </a:rPr>
              <a:t>07</a:t>
            </a:r>
          </a:p>
        </p:txBody>
      </p:sp>
      <p:sp>
        <p:nvSpPr>
          <p:cNvPr id="36" name="TextBox 36"/>
          <p:cNvSpPr txBox="1"/>
          <p:nvPr/>
        </p:nvSpPr>
        <p:spPr>
          <a:xfrm>
            <a:off x="8324200" y="5651832"/>
            <a:ext cx="3943547" cy="431800"/>
          </a:xfrm>
          <a:prstGeom prst="rect">
            <a:avLst/>
          </a:prstGeom>
        </p:spPr>
        <p:txBody>
          <a:bodyPr lIns="0" tIns="0" rIns="0" bIns="0" rtlCol="0" anchor="t">
            <a:spAutoFit/>
          </a:bodyPr>
          <a:lstStyle/>
          <a:p>
            <a:pPr marL="0" lvl="0" indent="0" algn="l">
              <a:lnSpc>
                <a:spcPts val="3499"/>
              </a:lnSpc>
            </a:pPr>
            <a:r>
              <a:rPr lang="en-US" sz="2499" spc="99">
                <a:solidFill>
                  <a:srgbClr val="000000"/>
                </a:solidFill>
                <a:latin typeface="Arial"/>
                <a:ea typeface="Arial"/>
                <a:cs typeface="Arial"/>
                <a:sym typeface="Arial"/>
              </a:rPr>
              <a:t>Manag</a:t>
            </a:r>
            <a:r>
              <a:rPr lang="en-US" sz="2499" u="none" strike="noStrike" spc="99">
                <a:solidFill>
                  <a:srgbClr val="000000"/>
                </a:solidFill>
                <a:latin typeface="Arial"/>
                <a:ea typeface="Arial"/>
                <a:cs typeface="Arial"/>
                <a:sym typeface="Arial"/>
              </a:rPr>
              <a:t>ing Finances</a:t>
            </a:r>
          </a:p>
        </p:txBody>
      </p:sp>
      <p:sp>
        <p:nvSpPr>
          <p:cNvPr id="37" name="TextBox 37"/>
          <p:cNvSpPr txBox="1"/>
          <p:nvPr/>
        </p:nvSpPr>
        <p:spPr>
          <a:xfrm>
            <a:off x="16211295" y="5652307"/>
            <a:ext cx="1253212" cy="431800"/>
          </a:xfrm>
          <a:prstGeom prst="rect">
            <a:avLst/>
          </a:prstGeom>
        </p:spPr>
        <p:txBody>
          <a:bodyPr lIns="0" tIns="0" rIns="0" bIns="0" rtlCol="0" anchor="t">
            <a:spAutoFit/>
          </a:bodyPr>
          <a:lstStyle/>
          <a:p>
            <a:pPr marL="0" lvl="0" indent="0" algn="r">
              <a:lnSpc>
                <a:spcPts val="3499"/>
              </a:lnSpc>
            </a:pPr>
            <a:r>
              <a:rPr lang="en-US" sz="2499" b="1" spc="99">
                <a:solidFill>
                  <a:srgbClr val="000000"/>
                </a:solidFill>
                <a:latin typeface="Arial Bold"/>
                <a:ea typeface="Arial Bold"/>
                <a:cs typeface="Arial Bold"/>
                <a:sym typeface="Arial Bold"/>
              </a:rPr>
              <a:t>08</a:t>
            </a:r>
          </a:p>
        </p:txBody>
      </p:sp>
      <p:sp>
        <p:nvSpPr>
          <p:cNvPr id="38" name="TextBox 38"/>
          <p:cNvSpPr txBox="1"/>
          <p:nvPr/>
        </p:nvSpPr>
        <p:spPr>
          <a:xfrm>
            <a:off x="8324200" y="6373247"/>
            <a:ext cx="2891437" cy="431800"/>
          </a:xfrm>
          <a:prstGeom prst="rect">
            <a:avLst/>
          </a:prstGeom>
        </p:spPr>
        <p:txBody>
          <a:bodyPr lIns="0" tIns="0" rIns="0" bIns="0" rtlCol="0" anchor="t">
            <a:spAutoFit/>
          </a:bodyPr>
          <a:lstStyle/>
          <a:p>
            <a:pPr marL="0" lvl="0" indent="0" algn="l">
              <a:lnSpc>
                <a:spcPts val="3499"/>
              </a:lnSpc>
            </a:pPr>
            <a:r>
              <a:rPr lang="en-US" sz="2499" spc="99">
                <a:solidFill>
                  <a:srgbClr val="000000"/>
                </a:solidFill>
                <a:latin typeface="Arial"/>
                <a:ea typeface="Arial"/>
                <a:cs typeface="Arial"/>
                <a:sym typeface="Arial"/>
              </a:rPr>
              <a:t>Leader</a:t>
            </a:r>
            <a:r>
              <a:rPr lang="en-US" sz="2499" u="none" strike="noStrike" spc="99">
                <a:solidFill>
                  <a:srgbClr val="000000"/>
                </a:solidFill>
                <a:latin typeface="Arial"/>
                <a:ea typeface="Arial"/>
                <a:cs typeface="Arial"/>
                <a:sym typeface="Arial"/>
              </a:rPr>
              <a:t>ship </a:t>
            </a:r>
          </a:p>
        </p:txBody>
      </p:sp>
      <p:sp>
        <p:nvSpPr>
          <p:cNvPr id="39" name="TextBox 39"/>
          <p:cNvSpPr txBox="1"/>
          <p:nvPr/>
        </p:nvSpPr>
        <p:spPr>
          <a:xfrm>
            <a:off x="16211295" y="6373722"/>
            <a:ext cx="1253212" cy="431800"/>
          </a:xfrm>
          <a:prstGeom prst="rect">
            <a:avLst/>
          </a:prstGeom>
        </p:spPr>
        <p:txBody>
          <a:bodyPr lIns="0" tIns="0" rIns="0" bIns="0" rtlCol="0" anchor="t">
            <a:spAutoFit/>
          </a:bodyPr>
          <a:lstStyle/>
          <a:p>
            <a:pPr marL="0" lvl="0" indent="0" algn="r">
              <a:lnSpc>
                <a:spcPts val="3499"/>
              </a:lnSpc>
            </a:pPr>
            <a:r>
              <a:rPr lang="en-US" sz="2499" b="1" spc="99">
                <a:solidFill>
                  <a:srgbClr val="000000"/>
                </a:solidFill>
                <a:latin typeface="Arial Bold"/>
                <a:ea typeface="Arial Bold"/>
                <a:cs typeface="Arial Bold"/>
                <a:sym typeface="Arial Bold"/>
              </a:rPr>
              <a:t>09</a:t>
            </a:r>
          </a:p>
        </p:txBody>
      </p:sp>
      <p:sp>
        <p:nvSpPr>
          <p:cNvPr id="40" name="TextBox 40"/>
          <p:cNvSpPr txBox="1"/>
          <p:nvPr/>
        </p:nvSpPr>
        <p:spPr>
          <a:xfrm>
            <a:off x="8324200" y="7094662"/>
            <a:ext cx="4451082" cy="431800"/>
          </a:xfrm>
          <a:prstGeom prst="rect">
            <a:avLst/>
          </a:prstGeom>
        </p:spPr>
        <p:txBody>
          <a:bodyPr lIns="0" tIns="0" rIns="0" bIns="0" rtlCol="0" anchor="t">
            <a:spAutoFit/>
          </a:bodyPr>
          <a:lstStyle/>
          <a:p>
            <a:pPr marL="0" lvl="0" indent="0" algn="l">
              <a:lnSpc>
                <a:spcPts val="3499"/>
              </a:lnSpc>
            </a:pPr>
            <a:r>
              <a:rPr lang="en-US" sz="2499" spc="99">
                <a:solidFill>
                  <a:srgbClr val="000000"/>
                </a:solidFill>
                <a:latin typeface="Arial"/>
                <a:ea typeface="Arial"/>
                <a:cs typeface="Arial"/>
                <a:sym typeface="Arial"/>
              </a:rPr>
              <a:t>Yo</a:t>
            </a:r>
            <a:r>
              <a:rPr lang="en-US" sz="2499" u="none" strike="noStrike" spc="99">
                <a:solidFill>
                  <a:srgbClr val="000000"/>
                </a:solidFill>
                <a:latin typeface="Arial"/>
                <a:ea typeface="Arial"/>
                <a:cs typeface="Arial"/>
                <a:sym typeface="Arial"/>
              </a:rPr>
              <a:t>ur first board meeting</a:t>
            </a:r>
          </a:p>
        </p:txBody>
      </p:sp>
      <p:sp>
        <p:nvSpPr>
          <p:cNvPr id="41" name="TextBox 41"/>
          <p:cNvSpPr txBox="1"/>
          <p:nvPr/>
        </p:nvSpPr>
        <p:spPr>
          <a:xfrm>
            <a:off x="16211295" y="7095137"/>
            <a:ext cx="1253212" cy="431800"/>
          </a:xfrm>
          <a:prstGeom prst="rect">
            <a:avLst/>
          </a:prstGeom>
        </p:spPr>
        <p:txBody>
          <a:bodyPr lIns="0" tIns="0" rIns="0" bIns="0" rtlCol="0" anchor="t">
            <a:spAutoFit/>
          </a:bodyPr>
          <a:lstStyle/>
          <a:p>
            <a:pPr marL="0" lvl="0" indent="0" algn="r">
              <a:lnSpc>
                <a:spcPts val="3499"/>
              </a:lnSpc>
            </a:pPr>
            <a:r>
              <a:rPr lang="en-US" sz="2499" b="1" spc="99">
                <a:solidFill>
                  <a:srgbClr val="000000"/>
                </a:solidFill>
                <a:latin typeface="Arial Bold"/>
                <a:ea typeface="Arial Bold"/>
                <a:cs typeface="Arial Bold"/>
                <a:sym typeface="Arial Bold"/>
              </a:rPr>
              <a:t>10</a:t>
            </a:r>
          </a:p>
        </p:txBody>
      </p:sp>
      <p:sp>
        <p:nvSpPr>
          <p:cNvPr id="42" name="TextBox 42"/>
          <p:cNvSpPr txBox="1"/>
          <p:nvPr/>
        </p:nvSpPr>
        <p:spPr>
          <a:xfrm>
            <a:off x="8324200" y="7831024"/>
            <a:ext cx="8196348" cy="431800"/>
          </a:xfrm>
          <a:prstGeom prst="rect">
            <a:avLst/>
          </a:prstGeom>
        </p:spPr>
        <p:txBody>
          <a:bodyPr lIns="0" tIns="0" rIns="0" bIns="0" rtlCol="0" anchor="t">
            <a:spAutoFit/>
          </a:bodyPr>
          <a:lstStyle/>
          <a:p>
            <a:pPr marL="0" lvl="0" indent="0" algn="l">
              <a:lnSpc>
                <a:spcPts val="3499"/>
              </a:lnSpc>
            </a:pPr>
            <a:r>
              <a:rPr lang="en-US" sz="2499" spc="99">
                <a:solidFill>
                  <a:srgbClr val="000000"/>
                </a:solidFill>
                <a:latin typeface="Arial"/>
                <a:ea typeface="Arial"/>
                <a:cs typeface="Arial"/>
                <a:sym typeface="Arial"/>
              </a:rPr>
              <a:t>Public Speaking Getting The </a:t>
            </a:r>
            <a:r>
              <a:rPr lang="en-US" sz="2499" u="none" strike="noStrike" spc="99">
                <a:solidFill>
                  <a:srgbClr val="000000"/>
                </a:solidFill>
                <a:latin typeface="Arial"/>
                <a:ea typeface="Arial"/>
                <a:cs typeface="Arial"/>
                <a:sym typeface="Arial"/>
              </a:rPr>
              <a:t>Message Across</a:t>
            </a:r>
          </a:p>
        </p:txBody>
      </p:sp>
      <p:sp>
        <p:nvSpPr>
          <p:cNvPr id="43" name="TextBox 43"/>
          <p:cNvSpPr txBox="1"/>
          <p:nvPr/>
        </p:nvSpPr>
        <p:spPr>
          <a:xfrm>
            <a:off x="16211295" y="7831499"/>
            <a:ext cx="1253212" cy="431800"/>
          </a:xfrm>
          <a:prstGeom prst="rect">
            <a:avLst/>
          </a:prstGeom>
        </p:spPr>
        <p:txBody>
          <a:bodyPr lIns="0" tIns="0" rIns="0" bIns="0" rtlCol="0" anchor="t">
            <a:spAutoFit/>
          </a:bodyPr>
          <a:lstStyle/>
          <a:p>
            <a:pPr marL="0" lvl="0" indent="0" algn="r">
              <a:lnSpc>
                <a:spcPts val="3499"/>
              </a:lnSpc>
            </a:pPr>
            <a:r>
              <a:rPr lang="en-US" sz="2499" b="1" spc="99">
                <a:solidFill>
                  <a:srgbClr val="000000"/>
                </a:solidFill>
                <a:latin typeface="Arial Bold"/>
                <a:ea typeface="Arial Bold"/>
                <a:cs typeface="Arial Bold"/>
                <a:sym typeface="Arial Bold"/>
              </a:rPr>
              <a:t>11</a:t>
            </a:r>
          </a:p>
        </p:txBody>
      </p:sp>
      <p:sp>
        <p:nvSpPr>
          <p:cNvPr id="44" name="TextBox 44"/>
          <p:cNvSpPr txBox="1"/>
          <p:nvPr/>
        </p:nvSpPr>
        <p:spPr>
          <a:xfrm>
            <a:off x="8324200" y="8549846"/>
            <a:ext cx="8196348" cy="431800"/>
          </a:xfrm>
          <a:prstGeom prst="rect">
            <a:avLst/>
          </a:prstGeom>
        </p:spPr>
        <p:txBody>
          <a:bodyPr lIns="0" tIns="0" rIns="0" bIns="0" rtlCol="0" anchor="t">
            <a:spAutoFit/>
          </a:bodyPr>
          <a:lstStyle/>
          <a:p>
            <a:pPr marL="0" lvl="0" indent="0" algn="l">
              <a:lnSpc>
                <a:spcPts val="3499"/>
              </a:lnSpc>
            </a:pPr>
            <a:r>
              <a:rPr lang="en-US" sz="2499" spc="99">
                <a:solidFill>
                  <a:srgbClr val="000000"/>
                </a:solidFill>
                <a:latin typeface="Arial"/>
                <a:ea typeface="Arial"/>
                <a:cs typeface="Arial"/>
                <a:sym typeface="Arial"/>
              </a:rPr>
              <a:t>Applying for rol</a:t>
            </a:r>
            <a:r>
              <a:rPr lang="en-US" sz="2499" u="none" strike="noStrike" spc="99">
                <a:solidFill>
                  <a:srgbClr val="000000"/>
                </a:solidFill>
                <a:latin typeface="Arial"/>
                <a:ea typeface="Arial"/>
                <a:cs typeface="Arial"/>
                <a:sym typeface="Arial"/>
              </a:rPr>
              <a:t>es and positions </a:t>
            </a:r>
          </a:p>
        </p:txBody>
      </p:sp>
      <p:sp>
        <p:nvSpPr>
          <p:cNvPr id="45" name="TextBox 45"/>
          <p:cNvSpPr txBox="1"/>
          <p:nvPr/>
        </p:nvSpPr>
        <p:spPr>
          <a:xfrm>
            <a:off x="16211295" y="8550321"/>
            <a:ext cx="1253212" cy="431800"/>
          </a:xfrm>
          <a:prstGeom prst="rect">
            <a:avLst/>
          </a:prstGeom>
        </p:spPr>
        <p:txBody>
          <a:bodyPr lIns="0" tIns="0" rIns="0" bIns="0" rtlCol="0" anchor="t">
            <a:spAutoFit/>
          </a:bodyPr>
          <a:lstStyle/>
          <a:p>
            <a:pPr marL="0" lvl="0" indent="0" algn="r">
              <a:lnSpc>
                <a:spcPts val="3499"/>
              </a:lnSpc>
            </a:pPr>
            <a:r>
              <a:rPr lang="en-US" sz="2499" b="1" spc="99">
                <a:solidFill>
                  <a:srgbClr val="000000"/>
                </a:solidFill>
                <a:latin typeface="Arial Bold"/>
                <a:ea typeface="Arial Bold"/>
                <a:cs typeface="Arial Bold"/>
                <a:sym typeface="Arial Bold"/>
              </a:rPr>
              <a:t>12</a:t>
            </a:r>
          </a:p>
        </p:txBody>
      </p:sp>
      <p:sp>
        <p:nvSpPr>
          <p:cNvPr id="46" name="TextBox 46"/>
          <p:cNvSpPr txBox="1"/>
          <p:nvPr/>
        </p:nvSpPr>
        <p:spPr>
          <a:xfrm>
            <a:off x="8324200" y="9287717"/>
            <a:ext cx="8196348" cy="431800"/>
          </a:xfrm>
          <a:prstGeom prst="rect">
            <a:avLst/>
          </a:prstGeom>
        </p:spPr>
        <p:txBody>
          <a:bodyPr lIns="0" tIns="0" rIns="0" bIns="0" rtlCol="0" anchor="t">
            <a:spAutoFit/>
          </a:bodyPr>
          <a:lstStyle/>
          <a:p>
            <a:pPr marL="0" lvl="0" indent="0" algn="l">
              <a:lnSpc>
                <a:spcPts val="3499"/>
              </a:lnSpc>
            </a:pPr>
            <a:r>
              <a:rPr lang="en-US" sz="2499" spc="99">
                <a:solidFill>
                  <a:srgbClr val="000000"/>
                </a:solidFill>
                <a:latin typeface="Arial"/>
                <a:ea typeface="Arial"/>
                <a:cs typeface="Arial"/>
                <a:sym typeface="Arial"/>
              </a:rPr>
              <a:t>Changemaking </a:t>
            </a:r>
            <a:r>
              <a:rPr lang="en-US" sz="2499" u="none" strike="noStrike" spc="99">
                <a:solidFill>
                  <a:srgbClr val="000000"/>
                </a:solidFill>
                <a:latin typeface="Arial"/>
                <a:ea typeface="Arial"/>
                <a:cs typeface="Arial"/>
                <a:sym typeface="Arial"/>
              </a:rPr>
              <a:t>and influencing</a:t>
            </a:r>
          </a:p>
        </p:txBody>
      </p:sp>
      <p:sp>
        <p:nvSpPr>
          <p:cNvPr id="47" name="TextBox 47"/>
          <p:cNvSpPr txBox="1"/>
          <p:nvPr/>
        </p:nvSpPr>
        <p:spPr>
          <a:xfrm>
            <a:off x="16211295" y="9288192"/>
            <a:ext cx="1253212" cy="431800"/>
          </a:xfrm>
          <a:prstGeom prst="rect">
            <a:avLst/>
          </a:prstGeom>
        </p:spPr>
        <p:txBody>
          <a:bodyPr lIns="0" tIns="0" rIns="0" bIns="0" rtlCol="0" anchor="t">
            <a:spAutoFit/>
          </a:bodyPr>
          <a:lstStyle/>
          <a:p>
            <a:pPr marL="0" lvl="0" indent="0" algn="r">
              <a:lnSpc>
                <a:spcPts val="3499"/>
              </a:lnSpc>
            </a:pPr>
            <a:r>
              <a:rPr lang="en-US" sz="2499" b="1" spc="99">
                <a:solidFill>
                  <a:srgbClr val="000000"/>
                </a:solidFill>
                <a:latin typeface="Arial Bold"/>
                <a:ea typeface="Arial Bold"/>
                <a:cs typeface="Arial Bold"/>
                <a:sym typeface="Arial Bold"/>
              </a:rPr>
              <a:t>13</a:t>
            </a:r>
          </a:p>
        </p:txBody>
      </p:sp>
      <p:pic>
        <p:nvPicPr>
          <p:cNvPr id="48" name="Picture 47">
            <a:extLst>
              <a:ext uri="{FF2B5EF4-FFF2-40B4-BE49-F238E27FC236}">
                <a16:creationId xmlns:a16="http://schemas.microsoft.com/office/drawing/2014/main" id="{9DBE344E-0FF8-3BE7-9BCB-128928AAC64B}"/>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349" y="9524581"/>
            <a:ext cx="825351" cy="63470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1C9"/>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028700" y="1138536"/>
            <a:ext cx="15964288" cy="8491282"/>
            <a:chOff x="0" y="0"/>
            <a:chExt cx="2415537" cy="1284806"/>
          </a:xfrm>
        </p:grpSpPr>
        <p:sp>
          <p:nvSpPr>
            <p:cNvPr id="3" name="Freeform 3"/>
            <p:cNvSpPr/>
            <p:nvPr/>
          </p:nvSpPr>
          <p:spPr>
            <a:xfrm>
              <a:off x="0" y="0"/>
              <a:ext cx="2415537" cy="1284806"/>
            </a:xfrm>
            <a:custGeom>
              <a:avLst/>
              <a:gdLst/>
              <a:ahLst/>
              <a:cxnLst/>
              <a:rect l="l" t="t" r="r" b="b"/>
              <a:pathLst>
                <a:path w="2415537" h="1284806">
                  <a:moveTo>
                    <a:pt x="13579" y="0"/>
                  </a:moveTo>
                  <a:lnTo>
                    <a:pt x="2401958" y="0"/>
                  </a:lnTo>
                  <a:cubicBezTo>
                    <a:pt x="2405560" y="0"/>
                    <a:pt x="2409013" y="1431"/>
                    <a:pt x="2411560" y="3977"/>
                  </a:cubicBezTo>
                  <a:cubicBezTo>
                    <a:pt x="2414107" y="6524"/>
                    <a:pt x="2415537" y="9977"/>
                    <a:pt x="2415537" y="13579"/>
                  </a:cubicBezTo>
                  <a:lnTo>
                    <a:pt x="2415537" y="1271227"/>
                  </a:lnTo>
                  <a:cubicBezTo>
                    <a:pt x="2415537" y="1274828"/>
                    <a:pt x="2414107" y="1278282"/>
                    <a:pt x="2411560" y="1280829"/>
                  </a:cubicBezTo>
                  <a:cubicBezTo>
                    <a:pt x="2409013" y="1283375"/>
                    <a:pt x="2405560" y="1284806"/>
                    <a:pt x="2401958" y="1284806"/>
                  </a:cubicBezTo>
                  <a:lnTo>
                    <a:pt x="13579" y="1284806"/>
                  </a:lnTo>
                  <a:cubicBezTo>
                    <a:pt x="9977" y="1284806"/>
                    <a:pt x="6524" y="1283375"/>
                    <a:pt x="3977" y="1280829"/>
                  </a:cubicBezTo>
                  <a:cubicBezTo>
                    <a:pt x="1431" y="1278282"/>
                    <a:pt x="0" y="1274828"/>
                    <a:pt x="0" y="1271227"/>
                  </a:cubicBezTo>
                  <a:lnTo>
                    <a:pt x="0" y="13579"/>
                  </a:lnTo>
                  <a:cubicBezTo>
                    <a:pt x="0" y="9977"/>
                    <a:pt x="1431" y="6524"/>
                    <a:pt x="3977" y="3977"/>
                  </a:cubicBezTo>
                  <a:cubicBezTo>
                    <a:pt x="6524" y="1431"/>
                    <a:pt x="9977" y="0"/>
                    <a:pt x="13579" y="0"/>
                  </a:cubicBezTo>
                  <a:close/>
                </a:path>
              </a:pathLst>
            </a:custGeom>
            <a:solidFill>
              <a:srgbClr val="F4C119"/>
            </a:solidFill>
            <a:ln cap="rnd">
              <a:noFill/>
              <a:prstDash val="solid"/>
              <a:round/>
            </a:ln>
          </p:spPr>
          <p:txBody>
            <a:bodyPr/>
            <a:lstStyle/>
            <a:p>
              <a:endParaRPr lang="en-GB"/>
            </a:p>
          </p:txBody>
        </p:sp>
        <p:sp>
          <p:nvSpPr>
            <p:cNvPr id="4" name="TextBox 4"/>
            <p:cNvSpPr txBox="1"/>
            <p:nvPr/>
          </p:nvSpPr>
          <p:spPr>
            <a:xfrm>
              <a:off x="0" y="-47625"/>
              <a:ext cx="2415537" cy="1332431"/>
            </a:xfrm>
            <a:prstGeom prst="rect">
              <a:avLst/>
            </a:prstGeom>
          </p:spPr>
          <p:txBody>
            <a:bodyPr lIns="50800" tIns="50800" rIns="50800" bIns="50800" rtlCol="0" anchor="ctr"/>
            <a:lstStyle/>
            <a:p>
              <a:pPr algn="ctr">
                <a:lnSpc>
                  <a:spcPts val="2355"/>
                </a:lnSpc>
              </a:pPr>
              <a:endParaRPr/>
            </a:p>
          </p:txBody>
        </p:sp>
      </p:grpSp>
      <p:pic>
        <p:nvPicPr>
          <p:cNvPr id="5" name="Picture 5">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422859" y="2948314"/>
            <a:ext cx="4591999" cy="4591999"/>
          </a:xfrm>
          <a:prstGeom prst="rect">
            <a:avLst/>
          </a:prstGeom>
        </p:spPr>
      </p:pic>
      <p:grpSp>
        <p:nvGrpSpPr>
          <p:cNvPr id="6" name="Group 6">
            <a:extLst>
              <a:ext uri="{C183D7F6-B498-43B3-948B-1728B52AA6E4}">
                <adec:decorative xmlns:adec="http://schemas.microsoft.com/office/drawing/2017/decorative" val="1"/>
              </a:ext>
            </a:extLst>
          </p:cNvPr>
          <p:cNvGrpSpPr/>
          <p:nvPr/>
        </p:nvGrpSpPr>
        <p:grpSpPr>
          <a:xfrm>
            <a:off x="7338733" y="3864188"/>
            <a:ext cx="2760251" cy="2760251"/>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1C9"/>
            </a:solidFill>
          </p:spPr>
          <p:txBody>
            <a:bodyPr/>
            <a:lstStyle/>
            <a:p>
              <a:endParaRPr lang="en-GB"/>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1960"/>
                </a:lnSpc>
                <a:spcBef>
                  <a:spcPct val="0"/>
                </a:spcBef>
              </a:pPr>
              <a:endParaRPr/>
            </a:p>
          </p:txBody>
        </p:sp>
      </p:grpSp>
      <p:sp>
        <p:nvSpPr>
          <p:cNvPr id="9" name="AutoShape 9">
            <a:extLst>
              <a:ext uri="{C183D7F6-B498-43B3-948B-1728B52AA6E4}">
                <adec:decorative xmlns:adec="http://schemas.microsoft.com/office/drawing/2017/decorative" val="1"/>
              </a:ext>
            </a:extLst>
          </p:cNvPr>
          <p:cNvSpPr/>
          <p:nvPr/>
        </p:nvSpPr>
        <p:spPr>
          <a:xfrm>
            <a:off x="7123428" y="2761191"/>
            <a:ext cx="948308" cy="1157596"/>
          </a:xfrm>
          <a:prstGeom prst="line">
            <a:avLst/>
          </a:prstGeom>
          <a:ln w="228600" cap="flat">
            <a:solidFill>
              <a:srgbClr val="D9D9FF"/>
            </a:solidFill>
            <a:prstDash val="solid"/>
            <a:headEnd type="none" w="sm" len="sm"/>
            <a:tailEnd type="none" w="sm" len="sm"/>
          </a:ln>
        </p:spPr>
        <p:txBody>
          <a:bodyPr/>
          <a:lstStyle/>
          <a:p>
            <a:endParaRPr lang="en-GB"/>
          </a:p>
        </p:txBody>
      </p:sp>
      <p:sp>
        <p:nvSpPr>
          <p:cNvPr id="10" name="AutoShape 10">
            <a:extLst>
              <a:ext uri="{C183D7F6-B498-43B3-948B-1728B52AA6E4}">
                <adec:decorative xmlns:adec="http://schemas.microsoft.com/office/drawing/2017/decorative" val="1"/>
              </a:ext>
            </a:extLst>
          </p:cNvPr>
          <p:cNvSpPr/>
          <p:nvPr/>
        </p:nvSpPr>
        <p:spPr>
          <a:xfrm flipH="1">
            <a:off x="9376028" y="2524891"/>
            <a:ext cx="1112298" cy="1383124"/>
          </a:xfrm>
          <a:prstGeom prst="line">
            <a:avLst/>
          </a:prstGeom>
          <a:ln w="228600" cap="flat">
            <a:solidFill>
              <a:srgbClr val="2C3DA7"/>
            </a:solidFill>
            <a:prstDash val="solid"/>
            <a:headEnd type="none" w="sm" len="sm"/>
            <a:tailEnd type="none" w="sm" len="sm"/>
          </a:ln>
        </p:spPr>
        <p:txBody>
          <a:bodyPr/>
          <a:lstStyle/>
          <a:p>
            <a:endParaRPr lang="en-GB"/>
          </a:p>
        </p:txBody>
      </p:sp>
      <p:sp>
        <p:nvSpPr>
          <p:cNvPr id="11" name="AutoShape 11">
            <a:extLst>
              <a:ext uri="{C183D7F6-B498-43B3-948B-1728B52AA6E4}">
                <adec:decorative xmlns:adec="http://schemas.microsoft.com/office/drawing/2017/decorative" val="1"/>
              </a:ext>
            </a:extLst>
          </p:cNvPr>
          <p:cNvSpPr/>
          <p:nvPr/>
        </p:nvSpPr>
        <p:spPr>
          <a:xfrm>
            <a:off x="10098984" y="5244314"/>
            <a:ext cx="1105475" cy="0"/>
          </a:xfrm>
          <a:prstGeom prst="line">
            <a:avLst/>
          </a:prstGeom>
          <a:ln w="228600" cap="flat">
            <a:solidFill>
              <a:srgbClr val="D9D9FF"/>
            </a:solidFill>
            <a:prstDash val="solid"/>
            <a:headEnd type="none" w="sm" len="sm"/>
            <a:tailEnd type="none" w="sm" len="sm"/>
          </a:ln>
        </p:spPr>
        <p:txBody>
          <a:bodyPr/>
          <a:lstStyle/>
          <a:p>
            <a:endParaRPr lang="en-GB"/>
          </a:p>
        </p:txBody>
      </p:sp>
      <p:sp>
        <p:nvSpPr>
          <p:cNvPr id="12" name="AutoShape 12">
            <a:extLst>
              <a:ext uri="{C183D7F6-B498-43B3-948B-1728B52AA6E4}">
                <adec:decorative xmlns:adec="http://schemas.microsoft.com/office/drawing/2017/decorative" val="1"/>
              </a:ext>
            </a:extLst>
          </p:cNvPr>
          <p:cNvSpPr/>
          <p:nvPr/>
        </p:nvSpPr>
        <p:spPr>
          <a:xfrm flipH="1">
            <a:off x="6233259" y="5244314"/>
            <a:ext cx="1105475" cy="0"/>
          </a:xfrm>
          <a:prstGeom prst="line">
            <a:avLst/>
          </a:prstGeom>
          <a:ln w="228600" cap="flat">
            <a:solidFill>
              <a:srgbClr val="2C3DA7"/>
            </a:solidFill>
            <a:prstDash val="solid"/>
            <a:headEnd type="none" w="sm" len="sm"/>
            <a:tailEnd type="none" w="sm" len="sm"/>
          </a:ln>
        </p:spPr>
        <p:txBody>
          <a:bodyPr/>
          <a:lstStyle/>
          <a:p>
            <a:endParaRPr lang="en-GB"/>
          </a:p>
        </p:txBody>
      </p:sp>
      <p:sp>
        <p:nvSpPr>
          <p:cNvPr id="13" name="AutoShape 13">
            <a:extLst>
              <a:ext uri="{C183D7F6-B498-43B3-948B-1728B52AA6E4}">
                <adec:decorative xmlns:adec="http://schemas.microsoft.com/office/drawing/2017/decorative" val="1"/>
              </a:ext>
            </a:extLst>
          </p:cNvPr>
          <p:cNvSpPr/>
          <p:nvPr/>
        </p:nvSpPr>
        <p:spPr>
          <a:xfrm>
            <a:off x="9583796" y="6624440"/>
            <a:ext cx="1283180" cy="1431741"/>
          </a:xfrm>
          <a:prstGeom prst="line">
            <a:avLst/>
          </a:prstGeom>
          <a:ln w="228600" cap="flat">
            <a:solidFill>
              <a:srgbClr val="2C3DA7"/>
            </a:solidFill>
            <a:prstDash val="solid"/>
            <a:headEnd type="none" w="sm" len="sm"/>
            <a:tailEnd type="none" w="sm" len="sm"/>
          </a:ln>
        </p:spPr>
        <p:txBody>
          <a:bodyPr/>
          <a:lstStyle/>
          <a:p>
            <a:endParaRPr lang="en-GB"/>
          </a:p>
        </p:txBody>
      </p:sp>
      <p:sp>
        <p:nvSpPr>
          <p:cNvPr id="14" name="AutoShape 14">
            <a:extLst>
              <a:ext uri="{C183D7F6-B498-43B3-948B-1728B52AA6E4}">
                <adec:decorative xmlns:adec="http://schemas.microsoft.com/office/drawing/2017/decorative" val="1"/>
              </a:ext>
            </a:extLst>
          </p:cNvPr>
          <p:cNvSpPr/>
          <p:nvPr/>
        </p:nvSpPr>
        <p:spPr>
          <a:xfrm flipH="1">
            <a:off x="7110172" y="6624440"/>
            <a:ext cx="652948" cy="872991"/>
          </a:xfrm>
          <a:prstGeom prst="line">
            <a:avLst/>
          </a:prstGeom>
          <a:ln w="228600" cap="flat">
            <a:solidFill>
              <a:srgbClr val="D9D9FF"/>
            </a:solidFill>
            <a:prstDash val="solid"/>
            <a:headEnd type="none" w="sm" len="sm"/>
            <a:tailEnd type="none" w="sm" len="sm"/>
          </a:ln>
        </p:spPr>
        <p:txBody>
          <a:bodyPr/>
          <a:lstStyle/>
          <a:p>
            <a:endParaRPr lang="en-GB"/>
          </a:p>
        </p:txBody>
      </p:sp>
      <p:grpSp>
        <p:nvGrpSpPr>
          <p:cNvPr id="15" name="Group 15">
            <a:extLst>
              <a:ext uri="{C183D7F6-B498-43B3-948B-1728B52AA6E4}">
                <adec:decorative xmlns:adec="http://schemas.microsoft.com/office/drawing/2017/decorative" val="1"/>
              </a:ext>
            </a:extLst>
          </p:cNvPr>
          <p:cNvGrpSpPr/>
          <p:nvPr/>
        </p:nvGrpSpPr>
        <p:grpSpPr>
          <a:xfrm>
            <a:off x="4064092" y="4159731"/>
            <a:ext cx="2169167" cy="2169167"/>
            <a:chOff x="0" y="0"/>
            <a:chExt cx="2892223" cy="2892223"/>
          </a:xfrm>
        </p:grpSpPr>
        <p:grpSp>
          <p:nvGrpSpPr>
            <p:cNvPr id="16" name="Group 16"/>
            <p:cNvGrpSpPr/>
            <p:nvPr/>
          </p:nvGrpSpPr>
          <p:grpSpPr>
            <a:xfrm>
              <a:off x="0" y="0"/>
              <a:ext cx="2892223" cy="2892223"/>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C3DA7"/>
              </a:solidFill>
            </p:spPr>
            <p:txBody>
              <a:bodyPr/>
              <a:lstStyle/>
              <a:p>
                <a:endParaRPr lang="en-GB"/>
              </a:p>
            </p:txBody>
          </p:sp>
          <p:sp>
            <p:nvSpPr>
              <p:cNvPr id="18" name="TextBox 18"/>
              <p:cNvSpPr txBox="1"/>
              <p:nvPr/>
            </p:nvSpPr>
            <p:spPr>
              <a:xfrm>
                <a:off x="76200" y="28575"/>
                <a:ext cx="660400" cy="708025"/>
              </a:xfrm>
              <a:prstGeom prst="rect">
                <a:avLst/>
              </a:prstGeom>
            </p:spPr>
            <p:txBody>
              <a:bodyPr lIns="50800" tIns="50800" rIns="50800" bIns="50800" rtlCol="0" anchor="ctr"/>
              <a:lstStyle/>
              <a:p>
                <a:pPr algn="ctr">
                  <a:lnSpc>
                    <a:spcPts val="1959"/>
                  </a:lnSpc>
                </a:pPr>
                <a:endParaRPr/>
              </a:p>
            </p:txBody>
          </p:sp>
        </p:grpSp>
        <p:sp>
          <p:nvSpPr>
            <p:cNvPr id="19" name="Freeform 19"/>
            <p:cNvSpPr/>
            <p:nvPr/>
          </p:nvSpPr>
          <p:spPr>
            <a:xfrm>
              <a:off x="1082013" y="712030"/>
              <a:ext cx="728197" cy="1037288"/>
            </a:xfrm>
            <a:custGeom>
              <a:avLst/>
              <a:gdLst/>
              <a:ahLst/>
              <a:cxnLst/>
              <a:rect l="l" t="t" r="r" b="b"/>
              <a:pathLst>
                <a:path w="728197" h="1037288">
                  <a:moveTo>
                    <a:pt x="0" y="0"/>
                  </a:moveTo>
                  <a:lnTo>
                    <a:pt x="728197" y="0"/>
                  </a:lnTo>
                  <a:lnTo>
                    <a:pt x="728197" y="1037288"/>
                  </a:lnTo>
                  <a:lnTo>
                    <a:pt x="0" y="10372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0" name="TextBox 20"/>
            <p:cNvSpPr txBox="1"/>
            <p:nvPr/>
          </p:nvSpPr>
          <p:spPr>
            <a:xfrm>
              <a:off x="421775" y="1751715"/>
              <a:ext cx="2146846" cy="387063"/>
            </a:xfrm>
            <a:prstGeom prst="rect">
              <a:avLst/>
            </a:prstGeom>
          </p:spPr>
          <p:txBody>
            <a:bodyPr lIns="0" tIns="0" rIns="0" bIns="0" rtlCol="0" anchor="t">
              <a:spAutoFit/>
            </a:bodyPr>
            <a:lstStyle/>
            <a:p>
              <a:pPr algn="ctr">
                <a:lnSpc>
                  <a:spcPts val="2065"/>
                </a:lnSpc>
              </a:pPr>
              <a:r>
                <a:rPr lang="en-US" sz="1877" b="1">
                  <a:solidFill>
                    <a:srgbClr val="FFFFFF"/>
                  </a:solidFill>
                  <a:latin typeface="Arial Bold"/>
                  <a:ea typeface="Arial Bold"/>
                  <a:cs typeface="Arial Bold"/>
                  <a:sym typeface="Arial Bold"/>
                </a:rPr>
                <a:t>Networking </a:t>
              </a:r>
            </a:p>
          </p:txBody>
        </p:sp>
      </p:grpSp>
      <p:grpSp>
        <p:nvGrpSpPr>
          <p:cNvPr id="21" name="Group 21">
            <a:extLst>
              <a:ext uri="{C183D7F6-B498-43B3-948B-1728B52AA6E4}">
                <adec:decorative xmlns:adec="http://schemas.microsoft.com/office/drawing/2017/decorative" val="1"/>
              </a:ext>
            </a:extLst>
          </p:cNvPr>
          <p:cNvGrpSpPr/>
          <p:nvPr/>
        </p:nvGrpSpPr>
        <p:grpSpPr>
          <a:xfrm>
            <a:off x="11204459" y="4159731"/>
            <a:ext cx="2169167" cy="2169167"/>
            <a:chOff x="0" y="0"/>
            <a:chExt cx="2892223" cy="2892223"/>
          </a:xfrm>
        </p:grpSpPr>
        <p:grpSp>
          <p:nvGrpSpPr>
            <p:cNvPr id="22" name="Group 22"/>
            <p:cNvGrpSpPr/>
            <p:nvPr/>
          </p:nvGrpSpPr>
          <p:grpSpPr>
            <a:xfrm>
              <a:off x="0" y="0"/>
              <a:ext cx="2892223" cy="2892223"/>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9FF"/>
              </a:solidFill>
            </p:spPr>
            <p:txBody>
              <a:bodyPr/>
              <a:lstStyle/>
              <a:p>
                <a:endParaRPr lang="en-GB"/>
              </a:p>
            </p:txBody>
          </p:sp>
          <p:sp>
            <p:nvSpPr>
              <p:cNvPr id="24" name="TextBox 24"/>
              <p:cNvSpPr txBox="1"/>
              <p:nvPr/>
            </p:nvSpPr>
            <p:spPr>
              <a:xfrm>
                <a:off x="76200" y="28575"/>
                <a:ext cx="660400" cy="708025"/>
              </a:xfrm>
              <a:prstGeom prst="rect">
                <a:avLst/>
              </a:prstGeom>
            </p:spPr>
            <p:txBody>
              <a:bodyPr lIns="50800" tIns="50800" rIns="50800" bIns="50800" rtlCol="0" anchor="ctr"/>
              <a:lstStyle/>
              <a:p>
                <a:pPr algn="ctr">
                  <a:lnSpc>
                    <a:spcPts val="1959"/>
                  </a:lnSpc>
                </a:pPr>
                <a:endParaRPr/>
              </a:p>
            </p:txBody>
          </p:sp>
        </p:grpSp>
        <p:sp>
          <p:nvSpPr>
            <p:cNvPr id="25" name="Freeform 25"/>
            <p:cNvSpPr/>
            <p:nvPr/>
          </p:nvSpPr>
          <p:spPr>
            <a:xfrm>
              <a:off x="878673" y="432789"/>
              <a:ext cx="1134877" cy="1600468"/>
            </a:xfrm>
            <a:custGeom>
              <a:avLst/>
              <a:gdLst/>
              <a:ahLst/>
              <a:cxnLst/>
              <a:rect l="l" t="t" r="r" b="b"/>
              <a:pathLst>
                <a:path w="1134877" h="1600468">
                  <a:moveTo>
                    <a:pt x="0" y="0"/>
                  </a:moveTo>
                  <a:lnTo>
                    <a:pt x="1134877" y="0"/>
                  </a:lnTo>
                  <a:lnTo>
                    <a:pt x="1134877" y="1600468"/>
                  </a:lnTo>
                  <a:lnTo>
                    <a:pt x="0" y="16004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6" name="TextBox 26"/>
            <p:cNvSpPr txBox="1"/>
            <p:nvPr/>
          </p:nvSpPr>
          <p:spPr>
            <a:xfrm>
              <a:off x="37715" y="2023732"/>
              <a:ext cx="2802749" cy="387063"/>
            </a:xfrm>
            <a:prstGeom prst="rect">
              <a:avLst/>
            </a:prstGeom>
          </p:spPr>
          <p:txBody>
            <a:bodyPr lIns="0" tIns="0" rIns="0" bIns="0" rtlCol="0" anchor="t">
              <a:spAutoFit/>
            </a:bodyPr>
            <a:lstStyle/>
            <a:p>
              <a:pPr algn="ctr">
                <a:lnSpc>
                  <a:spcPts val="2065"/>
                </a:lnSpc>
              </a:pPr>
              <a:r>
                <a:rPr lang="en-US" sz="1877" b="1">
                  <a:solidFill>
                    <a:srgbClr val="000000"/>
                  </a:solidFill>
                  <a:latin typeface="Arial Bold"/>
                  <a:ea typeface="Arial Bold"/>
                  <a:cs typeface="Arial Bold"/>
                  <a:sym typeface="Arial Bold"/>
                </a:rPr>
                <a:t>Strategic</a:t>
              </a:r>
            </a:p>
          </p:txBody>
        </p:sp>
      </p:grpSp>
      <p:grpSp>
        <p:nvGrpSpPr>
          <p:cNvPr id="27" name="Group 27">
            <a:extLst>
              <a:ext uri="{C183D7F6-B498-43B3-948B-1728B52AA6E4}">
                <adec:decorative xmlns:adec="http://schemas.microsoft.com/office/drawing/2017/decorative" val="1"/>
              </a:ext>
            </a:extLst>
          </p:cNvPr>
          <p:cNvGrpSpPr/>
          <p:nvPr/>
        </p:nvGrpSpPr>
        <p:grpSpPr>
          <a:xfrm>
            <a:off x="9782393" y="7260206"/>
            <a:ext cx="2169167" cy="2169167"/>
            <a:chOff x="0" y="0"/>
            <a:chExt cx="2892223" cy="2892223"/>
          </a:xfrm>
        </p:grpSpPr>
        <p:grpSp>
          <p:nvGrpSpPr>
            <p:cNvPr id="28" name="Group 28"/>
            <p:cNvGrpSpPr/>
            <p:nvPr/>
          </p:nvGrpSpPr>
          <p:grpSpPr>
            <a:xfrm>
              <a:off x="0" y="0"/>
              <a:ext cx="2892223" cy="2892223"/>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C3DA7"/>
              </a:solidFill>
              <a:ln cap="sq">
                <a:noFill/>
                <a:prstDash val="solid"/>
                <a:miter/>
              </a:ln>
            </p:spPr>
            <p:txBody>
              <a:bodyPr/>
              <a:lstStyle/>
              <a:p>
                <a:endParaRPr lang="en-GB"/>
              </a:p>
            </p:txBody>
          </p:sp>
          <p:sp>
            <p:nvSpPr>
              <p:cNvPr id="30" name="TextBox 30"/>
              <p:cNvSpPr txBox="1"/>
              <p:nvPr/>
            </p:nvSpPr>
            <p:spPr>
              <a:xfrm>
                <a:off x="76200" y="28575"/>
                <a:ext cx="660400" cy="708025"/>
              </a:xfrm>
              <a:prstGeom prst="rect">
                <a:avLst/>
              </a:prstGeom>
            </p:spPr>
            <p:txBody>
              <a:bodyPr lIns="50800" tIns="50800" rIns="50800" bIns="50800" rtlCol="0" anchor="ctr"/>
              <a:lstStyle/>
              <a:p>
                <a:pPr algn="ctr">
                  <a:lnSpc>
                    <a:spcPts val="1959"/>
                  </a:lnSpc>
                </a:pPr>
                <a:endParaRPr/>
              </a:p>
            </p:txBody>
          </p:sp>
        </p:grpSp>
        <p:sp>
          <p:nvSpPr>
            <p:cNvPr id="31" name="Freeform 31"/>
            <p:cNvSpPr/>
            <p:nvPr/>
          </p:nvSpPr>
          <p:spPr>
            <a:xfrm>
              <a:off x="816281" y="575950"/>
              <a:ext cx="1259661" cy="1363806"/>
            </a:xfrm>
            <a:custGeom>
              <a:avLst/>
              <a:gdLst/>
              <a:ahLst/>
              <a:cxnLst/>
              <a:rect l="l" t="t" r="r" b="b"/>
              <a:pathLst>
                <a:path w="1259661" h="1363806">
                  <a:moveTo>
                    <a:pt x="0" y="0"/>
                  </a:moveTo>
                  <a:lnTo>
                    <a:pt x="1259661" y="0"/>
                  </a:lnTo>
                  <a:lnTo>
                    <a:pt x="1259661" y="1363806"/>
                  </a:lnTo>
                  <a:lnTo>
                    <a:pt x="0" y="136380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32" name="TextBox 32"/>
            <p:cNvSpPr txBox="1"/>
            <p:nvPr/>
          </p:nvSpPr>
          <p:spPr>
            <a:xfrm>
              <a:off x="0" y="2001764"/>
              <a:ext cx="2802749" cy="387063"/>
            </a:xfrm>
            <a:prstGeom prst="rect">
              <a:avLst/>
            </a:prstGeom>
          </p:spPr>
          <p:txBody>
            <a:bodyPr lIns="0" tIns="0" rIns="0" bIns="0" rtlCol="0" anchor="t">
              <a:spAutoFit/>
            </a:bodyPr>
            <a:lstStyle/>
            <a:p>
              <a:pPr algn="ctr">
                <a:lnSpc>
                  <a:spcPts val="2065"/>
                </a:lnSpc>
              </a:pPr>
              <a:r>
                <a:rPr lang="en-US" sz="1877" b="1">
                  <a:solidFill>
                    <a:srgbClr val="FFFFFF"/>
                  </a:solidFill>
                  <a:latin typeface="Arial Bold"/>
                  <a:ea typeface="Arial Bold"/>
                  <a:cs typeface="Arial Bold"/>
                  <a:sym typeface="Arial Bold"/>
                </a:rPr>
                <a:t>Financial</a:t>
              </a:r>
            </a:p>
          </p:txBody>
        </p:sp>
      </p:grpSp>
      <p:grpSp>
        <p:nvGrpSpPr>
          <p:cNvPr id="33" name="Group 33">
            <a:extLst>
              <a:ext uri="{C183D7F6-B498-43B3-948B-1728B52AA6E4}">
                <adec:decorative xmlns:adec="http://schemas.microsoft.com/office/drawing/2017/decorative" val="1"/>
              </a:ext>
            </a:extLst>
          </p:cNvPr>
          <p:cNvGrpSpPr/>
          <p:nvPr/>
        </p:nvGrpSpPr>
        <p:grpSpPr>
          <a:xfrm>
            <a:off x="5406975" y="7260206"/>
            <a:ext cx="2169167" cy="2169167"/>
            <a:chOff x="0" y="0"/>
            <a:chExt cx="2892223" cy="2892223"/>
          </a:xfrm>
        </p:grpSpPr>
        <p:grpSp>
          <p:nvGrpSpPr>
            <p:cNvPr id="34" name="Group 34"/>
            <p:cNvGrpSpPr/>
            <p:nvPr/>
          </p:nvGrpSpPr>
          <p:grpSpPr>
            <a:xfrm>
              <a:off x="0" y="0"/>
              <a:ext cx="2892223" cy="2892223"/>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9FF"/>
              </a:solidFill>
            </p:spPr>
            <p:txBody>
              <a:bodyPr/>
              <a:lstStyle/>
              <a:p>
                <a:endParaRPr lang="en-GB"/>
              </a:p>
            </p:txBody>
          </p:sp>
          <p:sp>
            <p:nvSpPr>
              <p:cNvPr id="36" name="TextBox 36"/>
              <p:cNvSpPr txBox="1"/>
              <p:nvPr/>
            </p:nvSpPr>
            <p:spPr>
              <a:xfrm>
                <a:off x="76200" y="28575"/>
                <a:ext cx="660400" cy="708025"/>
              </a:xfrm>
              <a:prstGeom prst="rect">
                <a:avLst/>
              </a:prstGeom>
            </p:spPr>
            <p:txBody>
              <a:bodyPr lIns="50800" tIns="50800" rIns="50800" bIns="50800" rtlCol="0" anchor="ctr"/>
              <a:lstStyle/>
              <a:p>
                <a:pPr algn="ctr">
                  <a:lnSpc>
                    <a:spcPts val="1959"/>
                  </a:lnSpc>
                </a:pPr>
                <a:endParaRPr/>
              </a:p>
            </p:txBody>
          </p:sp>
        </p:grpSp>
        <p:sp>
          <p:nvSpPr>
            <p:cNvPr id="37" name="Freeform 37"/>
            <p:cNvSpPr/>
            <p:nvPr/>
          </p:nvSpPr>
          <p:spPr>
            <a:xfrm>
              <a:off x="905408" y="345745"/>
              <a:ext cx="1170880" cy="1538921"/>
            </a:xfrm>
            <a:custGeom>
              <a:avLst/>
              <a:gdLst/>
              <a:ahLst/>
              <a:cxnLst/>
              <a:rect l="l" t="t" r="r" b="b"/>
              <a:pathLst>
                <a:path w="1170880" h="1538921">
                  <a:moveTo>
                    <a:pt x="0" y="0"/>
                  </a:moveTo>
                  <a:lnTo>
                    <a:pt x="1170880" y="0"/>
                  </a:lnTo>
                  <a:lnTo>
                    <a:pt x="1170880" y="1538921"/>
                  </a:lnTo>
                  <a:lnTo>
                    <a:pt x="0" y="153892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38" name="TextBox 38"/>
            <p:cNvSpPr txBox="1"/>
            <p:nvPr/>
          </p:nvSpPr>
          <p:spPr>
            <a:xfrm>
              <a:off x="44737" y="1875141"/>
              <a:ext cx="2802749" cy="732808"/>
            </a:xfrm>
            <a:prstGeom prst="rect">
              <a:avLst/>
            </a:prstGeom>
          </p:spPr>
          <p:txBody>
            <a:bodyPr lIns="0" tIns="0" rIns="0" bIns="0" rtlCol="0" anchor="t">
              <a:spAutoFit/>
            </a:bodyPr>
            <a:lstStyle/>
            <a:p>
              <a:pPr algn="ctr">
                <a:lnSpc>
                  <a:spcPts val="2065"/>
                </a:lnSpc>
              </a:pPr>
              <a:r>
                <a:rPr lang="en-US" sz="1877" b="1">
                  <a:solidFill>
                    <a:srgbClr val="000000"/>
                  </a:solidFill>
                  <a:latin typeface="Arial Bold"/>
                  <a:ea typeface="Arial Bold"/>
                  <a:cs typeface="Arial Bold"/>
                  <a:sym typeface="Arial Bold"/>
                </a:rPr>
                <a:t>Personal Branding</a:t>
              </a:r>
            </a:p>
          </p:txBody>
        </p:sp>
      </p:grpSp>
      <p:grpSp>
        <p:nvGrpSpPr>
          <p:cNvPr id="39" name="Group 39">
            <a:extLst>
              <a:ext uri="{C183D7F6-B498-43B3-948B-1728B52AA6E4}">
                <adec:decorative xmlns:adec="http://schemas.microsoft.com/office/drawing/2017/decorative" val="1"/>
              </a:ext>
            </a:extLst>
          </p:cNvPr>
          <p:cNvGrpSpPr/>
          <p:nvPr/>
        </p:nvGrpSpPr>
        <p:grpSpPr>
          <a:xfrm>
            <a:off x="5720943" y="1247937"/>
            <a:ext cx="2169167" cy="2169167"/>
            <a:chOff x="0" y="0"/>
            <a:chExt cx="2892223" cy="2892223"/>
          </a:xfrm>
        </p:grpSpPr>
        <p:grpSp>
          <p:nvGrpSpPr>
            <p:cNvPr id="40" name="Group 40"/>
            <p:cNvGrpSpPr/>
            <p:nvPr/>
          </p:nvGrpSpPr>
          <p:grpSpPr>
            <a:xfrm>
              <a:off x="0" y="0"/>
              <a:ext cx="2892223" cy="2892223"/>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9FF"/>
              </a:solidFill>
            </p:spPr>
            <p:txBody>
              <a:bodyPr/>
              <a:lstStyle/>
              <a:p>
                <a:endParaRPr lang="en-GB"/>
              </a:p>
            </p:txBody>
          </p:sp>
          <p:sp>
            <p:nvSpPr>
              <p:cNvPr id="42" name="TextBox 42"/>
              <p:cNvSpPr txBox="1"/>
              <p:nvPr/>
            </p:nvSpPr>
            <p:spPr>
              <a:xfrm>
                <a:off x="76200" y="28575"/>
                <a:ext cx="660400" cy="708025"/>
              </a:xfrm>
              <a:prstGeom prst="rect">
                <a:avLst/>
              </a:prstGeom>
            </p:spPr>
            <p:txBody>
              <a:bodyPr lIns="50800" tIns="50800" rIns="50800" bIns="50800" rtlCol="0" anchor="ctr"/>
              <a:lstStyle/>
              <a:p>
                <a:pPr algn="ctr">
                  <a:lnSpc>
                    <a:spcPts val="1959"/>
                  </a:lnSpc>
                </a:pPr>
                <a:endParaRPr/>
              </a:p>
            </p:txBody>
          </p:sp>
        </p:grpSp>
        <p:sp>
          <p:nvSpPr>
            <p:cNvPr id="43" name="Freeform 43"/>
            <p:cNvSpPr/>
            <p:nvPr/>
          </p:nvSpPr>
          <p:spPr>
            <a:xfrm>
              <a:off x="711321" y="509856"/>
              <a:ext cx="1469581" cy="1448205"/>
            </a:xfrm>
            <a:custGeom>
              <a:avLst/>
              <a:gdLst/>
              <a:ahLst/>
              <a:cxnLst/>
              <a:rect l="l" t="t" r="r" b="b"/>
              <a:pathLst>
                <a:path w="1469581" h="1448205">
                  <a:moveTo>
                    <a:pt x="0" y="0"/>
                  </a:moveTo>
                  <a:lnTo>
                    <a:pt x="1469581" y="0"/>
                  </a:lnTo>
                  <a:lnTo>
                    <a:pt x="1469581" y="1448205"/>
                  </a:lnTo>
                  <a:lnTo>
                    <a:pt x="0" y="144820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44" name="TextBox 44"/>
            <p:cNvSpPr txBox="1"/>
            <p:nvPr/>
          </p:nvSpPr>
          <p:spPr>
            <a:xfrm>
              <a:off x="44737" y="2023068"/>
              <a:ext cx="2802749" cy="387063"/>
            </a:xfrm>
            <a:prstGeom prst="rect">
              <a:avLst/>
            </a:prstGeom>
          </p:spPr>
          <p:txBody>
            <a:bodyPr lIns="0" tIns="0" rIns="0" bIns="0" rtlCol="0" anchor="t">
              <a:spAutoFit/>
            </a:bodyPr>
            <a:lstStyle/>
            <a:p>
              <a:pPr algn="ctr">
                <a:lnSpc>
                  <a:spcPts val="2065"/>
                </a:lnSpc>
              </a:pPr>
              <a:r>
                <a:rPr lang="en-US" sz="1877" b="1">
                  <a:solidFill>
                    <a:srgbClr val="000000"/>
                  </a:solidFill>
                  <a:latin typeface="Arial Bold"/>
                  <a:ea typeface="Arial Bold"/>
                  <a:cs typeface="Arial Bold"/>
                  <a:sym typeface="Arial Bold"/>
                </a:rPr>
                <a:t>Governance</a:t>
              </a:r>
            </a:p>
          </p:txBody>
        </p:sp>
      </p:grpSp>
      <p:sp>
        <p:nvSpPr>
          <p:cNvPr id="45" name="TextBox 45"/>
          <p:cNvSpPr txBox="1">
            <a:spLocks noGrp="1"/>
          </p:cNvSpPr>
          <p:nvPr>
            <p:ph type="title" idx="4294967295"/>
          </p:nvPr>
        </p:nvSpPr>
        <p:spPr>
          <a:xfrm>
            <a:off x="7177999" y="4558677"/>
            <a:ext cx="3081719" cy="16795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4399"/>
              </a:lnSpc>
              <a:spcBef>
                <a:spcPts val="0"/>
              </a:spcBef>
              <a:spcAft>
                <a:spcPts val="0"/>
              </a:spcAft>
              <a:buClrTx/>
              <a:buSzTx/>
              <a:buFontTx/>
              <a:buNone/>
              <a:tabLst/>
              <a:defRPr/>
            </a:pPr>
            <a:r>
              <a:rPr kumimoji="0" lang="en-US" sz="3999" b="1" i="0" u="none" strike="noStrike" kern="1200" cap="none" spc="0" normalizeH="0" baseline="0" noProof="0" dirty="0">
                <a:ln>
                  <a:noFill/>
                </a:ln>
                <a:solidFill>
                  <a:srgbClr val="2C3DA7"/>
                </a:solidFill>
                <a:effectLst/>
                <a:uLnTx/>
                <a:uFillTx/>
                <a:latin typeface="Arial Bold"/>
                <a:ea typeface="Arial Bold"/>
                <a:cs typeface="Arial Bold"/>
                <a:sym typeface="Arial Bold"/>
              </a:rPr>
              <a:t>Skills &amp; Knowledge Gained</a:t>
            </a:r>
          </a:p>
        </p:txBody>
      </p:sp>
      <p:grpSp>
        <p:nvGrpSpPr>
          <p:cNvPr id="46" name="Group 46">
            <a:extLst>
              <a:ext uri="{C183D7F6-B498-43B3-948B-1728B52AA6E4}">
                <adec:decorative xmlns:adec="http://schemas.microsoft.com/office/drawing/2017/decorative" val="1"/>
              </a:ext>
            </a:extLst>
          </p:cNvPr>
          <p:cNvGrpSpPr/>
          <p:nvPr/>
        </p:nvGrpSpPr>
        <p:grpSpPr>
          <a:xfrm>
            <a:off x="9581161" y="1247937"/>
            <a:ext cx="2171802" cy="2169167"/>
            <a:chOff x="0" y="0"/>
            <a:chExt cx="2895737" cy="2892223"/>
          </a:xfrm>
        </p:grpSpPr>
        <p:grpSp>
          <p:nvGrpSpPr>
            <p:cNvPr id="47" name="Group 47"/>
            <p:cNvGrpSpPr/>
            <p:nvPr/>
          </p:nvGrpSpPr>
          <p:grpSpPr>
            <a:xfrm>
              <a:off x="3514" y="0"/>
              <a:ext cx="2892223" cy="2892223"/>
              <a:chOff x="0" y="0"/>
              <a:chExt cx="812800" cy="812800"/>
            </a:xfrm>
          </p:grpSpPr>
          <p:sp>
            <p:nvSpPr>
              <p:cNvPr id="48" name="Freeform 4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C3DA7"/>
              </a:solidFill>
            </p:spPr>
            <p:txBody>
              <a:bodyPr/>
              <a:lstStyle/>
              <a:p>
                <a:endParaRPr lang="en-GB"/>
              </a:p>
            </p:txBody>
          </p:sp>
          <p:sp>
            <p:nvSpPr>
              <p:cNvPr id="49" name="TextBox 49"/>
              <p:cNvSpPr txBox="1"/>
              <p:nvPr/>
            </p:nvSpPr>
            <p:spPr>
              <a:xfrm>
                <a:off x="76200" y="28575"/>
                <a:ext cx="660400" cy="708025"/>
              </a:xfrm>
              <a:prstGeom prst="rect">
                <a:avLst/>
              </a:prstGeom>
            </p:spPr>
            <p:txBody>
              <a:bodyPr lIns="50800" tIns="50800" rIns="50800" bIns="50800" rtlCol="0" anchor="ctr"/>
              <a:lstStyle/>
              <a:p>
                <a:pPr algn="ctr">
                  <a:lnSpc>
                    <a:spcPts val="1959"/>
                  </a:lnSpc>
                </a:pPr>
                <a:endParaRPr/>
              </a:p>
            </p:txBody>
          </p:sp>
        </p:grpSp>
        <p:sp>
          <p:nvSpPr>
            <p:cNvPr id="50" name="Freeform 50"/>
            <p:cNvSpPr/>
            <p:nvPr/>
          </p:nvSpPr>
          <p:spPr>
            <a:xfrm>
              <a:off x="804244" y="467641"/>
              <a:ext cx="1194261" cy="1472519"/>
            </a:xfrm>
            <a:custGeom>
              <a:avLst/>
              <a:gdLst/>
              <a:ahLst/>
              <a:cxnLst/>
              <a:rect l="l" t="t" r="r" b="b"/>
              <a:pathLst>
                <a:path w="1194261" h="1472519">
                  <a:moveTo>
                    <a:pt x="0" y="0"/>
                  </a:moveTo>
                  <a:lnTo>
                    <a:pt x="1194261" y="0"/>
                  </a:lnTo>
                  <a:lnTo>
                    <a:pt x="1194261" y="1472519"/>
                  </a:lnTo>
                  <a:lnTo>
                    <a:pt x="0" y="147251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51" name="TextBox 51"/>
            <p:cNvSpPr txBox="1"/>
            <p:nvPr/>
          </p:nvSpPr>
          <p:spPr>
            <a:xfrm>
              <a:off x="0" y="2026683"/>
              <a:ext cx="2802749" cy="387063"/>
            </a:xfrm>
            <a:prstGeom prst="rect">
              <a:avLst/>
            </a:prstGeom>
          </p:spPr>
          <p:txBody>
            <a:bodyPr lIns="0" tIns="0" rIns="0" bIns="0" rtlCol="0" anchor="t">
              <a:spAutoFit/>
            </a:bodyPr>
            <a:lstStyle/>
            <a:p>
              <a:pPr algn="ctr">
                <a:lnSpc>
                  <a:spcPts val="2065"/>
                </a:lnSpc>
              </a:pPr>
              <a:r>
                <a:rPr lang="en-US" sz="1877" b="1">
                  <a:solidFill>
                    <a:srgbClr val="FFFFFF"/>
                  </a:solidFill>
                  <a:latin typeface="Arial Bold"/>
                  <a:ea typeface="Arial Bold"/>
                  <a:cs typeface="Arial Bold"/>
                  <a:sym typeface="Arial Bold"/>
                </a:rPr>
                <a:t>Leadership</a:t>
              </a:r>
            </a:p>
          </p:txBody>
        </p:sp>
      </p:grpSp>
      <p:grpSp>
        <p:nvGrpSpPr>
          <p:cNvPr id="52" name="Group 52">
            <a:extLst>
              <a:ext uri="{C183D7F6-B498-43B3-948B-1728B52AA6E4}">
                <adec:decorative xmlns:adec="http://schemas.microsoft.com/office/drawing/2017/decorative" val="1"/>
              </a:ext>
            </a:extLst>
          </p:cNvPr>
          <p:cNvGrpSpPr/>
          <p:nvPr/>
        </p:nvGrpSpPr>
        <p:grpSpPr>
          <a:xfrm>
            <a:off x="1958190" y="1504319"/>
            <a:ext cx="3308050" cy="1656403"/>
            <a:chOff x="0" y="0"/>
            <a:chExt cx="4410733" cy="2208537"/>
          </a:xfrm>
        </p:grpSpPr>
        <p:grpSp>
          <p:nvGrpSpPr>
            <p:cNvPr id="53" name="Group 53"/>
            <p:cNvGrpSpPr/>
            <p:nvPr/>
          </p:nvGrpSpPr>
          <p:grpSpPr>
            <a:xfrm>
              <a:off x="69168" y="0"/>
              <a:ext cx="4341565" cy="2208537"/>
              <a:chOff x="0" y="0"/>
              <a:chExt cx="1298221" cy="660400"/>
            </a:xfrm>
          </p:grpSpPr>
          <p:sp>
            <p:nvSpPr>
              <p:cNvPr id="54" name="Freeform 54"/>
              <p:cNvSpPr/>
              <p:nvPr/>
            </p:nvSpPr>
            <p:spPr>
              <a:xfrm>
                <a:off x="0" y="0"/>
                <a:ext cx="1298221" cy="660400"/>
              </a:xfrm>
              <a:custGeom>
                <a:avLst/>
                <a:gdLst/>
                <a:ahLst/>
                <a:cxnLst/>
                <a:rect l="l" t="t" r="r" b="b"/>
                <a:pathLst>
                  <a:path w="1298221" h="660400">
                    <a:moveTo>
                      <a:pt x="1173761" y="660400"/>
                    </a:moveTo>
                    <a:lnTo>
                      <a:pt x="124460" y="660400"/>
                    </a:lnTo>
                    <a:cubicBezTo>
                      <a:pt x="55880" y="660400"/>
                      <a:pt x="0" y="604520"/>
                      <a:pt x="0" y="535940"/>
                    </a:cubicBezTo>
                    <a:lnTo>
                      <a:pt x="0" y="124460"/>
                    </a:lnTo>
                    <a:cubicBezTo>
                      <a:pt x="0" y="55880"/>
                      <a:pt x="55880" y="0"/>
                      <a:pt x="124460" y="0"/>
                    </a:cubicBezTo>
                    <a:lnTo>
                      <a:pt x="1173761" y="0"/>
                    </a:lnTo>
                    <a:cubicBezTo>
                      <a:pt x="1242341" y="0"/>
                      <a:pt x="1298221" y="55880"/>
                      <a:pt x="1298221" y="124460"/>
                    </a:cubicBezTo>
                    <a:lnTo>
                      <a:pt x="1298221" y="535940"/>
                    </a:lnTo>
                    <a:cubicBezTo>
                      <a:pt x="1298221" y="604520"/>
                      <a:pt x="1242341" y="660400"/>
                      <a:pt x="1173761" y="660400"/>
                    </a:cubicBezTo>
                    <a:close/>
                  </a:path>
                </a:pathLst>
              </a:custGeom>
              <a:solidFill>
                <a:srgbClr val="D9D9FF"/>
              </a:solidFill>
            </p:spPr>
            <p:txBody>
              <a:bodyPr/>
              <a:lstStyle/>
              <a:p>
                <a:endParaRPr lang="en-GB"/>
              </a:p>
            </p:txBody>
          </p:sp>
        </p:grpSp>
        <p:sp>
          <p:nvSpPr>
            <p:cNvPr id="55" name="TextBox 55"/>
            <p:cNvSpPr txBox="1"/>
            <p:nvPr/>
          </p:nvSpPr>
          <p:spPr>
            <a:xfrm>
              <a:off x="0" y="293707"/>
              <a:ext cx="4410733" cy="1725083"/>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Arial"/>
                  <a:ea typeface="Arial"/>
                  <a:cs typeface="Arial"/>
                  <a:sym typeface="Arial"/>
                </a:rPr>
                <a:t>Board Responsibility, Legal duties, Decision Making </a:t>
              </a:r>
            </a:p>
          </p:txBody>
        </p:sp>
      </p:grpSp>
      <p:grpSp>
        <p:nvGrpSpPr>
          <p:cNvPr id="56" name="Group 56">
            <a:extLst>
              <a:ext uri="{C183D7F6-B498-43B3-948B-1728B52AA6E4}">
                <adec:decorative xmlns:adec="http://schemas.microsoft.com/office/drawing/2017/decorative" val="1"/>
              </a:ext>
            </a:extLst>
          </p:cNvPr>
          <p:cNvGrpSpPr/>
          <p:nvPr/>
        </p:nvGrpSpPr>
        <p:grpSpPr>
          <a:xfrm>
            <a:off x="1246829" y="4377808"/>
            <a:ext cx="2365386" cy="1733012"/>
            <a:chOff x="0" y="0"/>
            <a:chExt cx="3153848" cy="2310683"/>
          </a:xfrm>
        </p:grpSpPr>
        <p:grpSp>
          <p:nvGrpSpPr>
            <p:cNvPr id="57" name="Group 57"/>
            <p:cNvGrpSpPr/>
            <p:nvPr/>
          </p:nvGrpSpPr>
          <p:grpSpPr>
            <a:xfrm>
              <a:off x="0" y="0"/>
              <a:ext cx="3153848" cy="2310683"/>
              <a:chOff x="0" y="0"/>
              <a:chExt cx="943068" cy="690944"/>
            </a:xfrm>
          </p:grpSpPr>
          <p:sp>
            <p:nvSpPr>
              <p:cNvPr id="58" name="Freeform 58"/>
              <p:cNvSpPr/>
              <p:nvPr/>
            </p:nvSpPr>
            <p:spPr>
              <a:xfrm>
                <a:off x="0" y="0"/>
                <a:ext cx="943068" cy="690944"/>
              </a:xfrm>
              <a:custGeom>
                <a:avLst/>
                <a:gdLst/>
                <a:ahLst/>
                <a:cxnLst/>
                <a:rect l="l" t="t" r="r" b="b"/>
                <a:pathLst>
                  <a:path w="943068" h="690944">
                    <a:moveTo>
                      <a:pt x="818608" y="690944"/>
                    </a:moveTo>
                    <a:lnTo>
                      <a:pt x="124460" y="690944"/>
                    </a:lnTo>
                    <a:cubicBezTo>
                      <a:pt x="55880" y="690944"/>
                      <a:pt x="0" y="635064"/>
                      <a:pt x="0" y="566484"/>
                    </a:cubicBezTo>
                    <a:lnTo>
                      <a:pt x="0" y="124460"/>
                    </a:lnTo>
                    <a:cubicBezTo>
                      <a:pt x="0" y="55880"/>
                      <a:pt x="55880" y="0"/>
                      <a:pt x="124460" y="0"/>
                    </a:cubicBezTo>
                    <a:lnTo>
                      <a:pt x="818608" y="0"/>
                    </a:lnTo>
                    <a:cubicBezTo>
                      <a:pt x="887188" y="0"/>
                      <a:pt x="943068" y="55880"/>
                      <a:pt x="943068" y="124460"/>
                    </a:cubicBezTo>
                    <a:lnTo>
                      <a:pt x="943068" y="566484"/>
                    </a:lnTo>
                    <a:cubicBezTo>
                      <a:pt x="943068" y="635064"/>
                      <a:pt x="887188" y="690944"/>
                      <a:pt x="818608" y="690944"/>
                    </a:cubicBezTo>
                    <a:close/>
                  </a:path>
                </a:pathLst>
              </a:custGeom>
              <a:solidFill>
                <a:srgbClr val="2C3DA7"/>
              </a:solidFill>
            </p:spPr>
            <p:txBody>
              <a:bodyPr/>
              <a:lstStyle/>
              <a:p>
                <a:endParaRPr lang="en-GB"/>
              </a:p>
            </p:txBody>
          </p:sp>
        </p:grpSp>
        <p:sp>
          <p:nvSpPr>
            <p:cNvPr id="59" name="TextBox 59"/>
            <p:cNvSpPr txBox="1"/>
            <p:nvPr/>
          </p:nvSpPr>
          <p:spPr>
            <a:xfrm>
              <a:off x="7297" y="197186"/>
              <a:ext cx="3146551" cy="1725083"/>
            </a:xfrm>
            <a:prstGeom prst="rect">
              <a:avLst/>
            </a:prstGeom>
          </p:spPr>
          <p:txBody>
            <a:bodyPr lIns="0" tIns="0" rIns="0" bIns="0" rtlCol="0" anchor="t">
              <a:spAutoFit/>
            </a:bodyPr>
            <a:lstStyle/>
            <a:p>
              <a:pPr algn="ctr">
                <a:lnSpc>
                  <a:spcPts val="3499"/>
                </a:lnSpc>
                <a:spcBef>
                  <a:spcPct val="0"/>
                </a:spcBef>
              </a:pPr>
              <a:r>
                <a:rPr lang="en-US" sz="2499">
                  <a:solidFill>
                    <a:srgbClr val="FFFFFF"/>
                  </a:solidFill>
                  <a:latin typeface="Arial"/>
                  <a:ea typeface="Arial"/>
                  <a:cs typeface="Arial"/>
                  <a:sym typeface="Arial"/>
                </a:rPr>
                <a:t>Building confidence, BoB Community  </a:t>
              </a:r>
            </a:p>
          </p:txBody>
        </p:sp>
      </p:grpSp>
      <p:grpSp>
        <p:nvGrpSpPr>
          <p:cNvPr id="60" name="Group 60">
            <a:extLst>
              <a:ext uri="{C183D7F6-B498-43B3-948B-1728B52AA6E4}">
                <adec:decorative xmlns:adec="http://schemas.microsoft.com/office/drawing/2017/decorative" val="1"/>
              </a:ext>
            </a:extLst>
          </p:cNvPr>
          <p:cNvGrpSpPr/>
          <p:nvPr/>
        </p:nvGrpSpPr>
        <p:grpSpPr>
          <a:xfrm>
            <a:off x="1683404" y="7932135"/>
            <a:ext cx="3279604" cy="1107277"/>
            <a:chOff x="0" y="0"/>
            <a:chExt cx="4372805" cy="1476369"/>
          </a:xfrm>
        </p:grpSpPr>
        <p:grpSp>
          <p:nvGrpSpPr>
            <p:cNvPr id="61" name="Group 61"/>
            <p:cNvGrpSpPr/>
            <p:nvPr/>
          </p:nvGrpSpPr>
          <p:grpSpPr>
            <a:xfrm>
              <a:off x="0" y="0"/>
              <a:ext cx="4372805" cy="1476369"/>
              <a:chOff x="0" y="0"/>
              <a:chExt cx="4863376" cy="1641998"/>
            </a:xfrm>
          </p:grpSpPr>
          <p:sp>
            <p:nvSpPr>
              <p:cNvPr id="62" name="Freeform 62"/>
              <p:cNvSpPr/>
              <p:nvPr/>
            </p:nvSpPr>
            <p:spPr>
              <a:xfrm>
                <a:off x="0" y="0"/>
                <a:ext cx="4863376" cy="1641999"/>
              </a:xfrm>
              <a:custGeom>
                <a:avLst/>
                <a:gdLst/>
                <a:ahLst/>
                <a:cxnLst/>
                <a:rect l="l" t="t" r="r" b="b"/>
                <a:pathLst>
                  <a:path w="4863376" h="1641999">
                    <a:moveTo>
                      <a:pt x="4738916" y="1641998"/>
                    </a:moveTo>
                    <a:lnTo>
                      <a:pt x="124460" y="1641998"/>
                    </a:lnTo>
                    <a:cubicBezTo>
                      <a:pt x="55880" y="1641998"/>
                      <a:pt x="0" y="1586118"/>
                      <a:pt x="0" y="1517538"/>
                    </a:cubicBezTo>
                    <a:lnTo>
                      <a:pt x="0" y="124460"/>
                    </a:lnTo>
                    <a:cubicBezTo>
                      <a:pt x="0" y="55880"/>
                      <a:pt x="55880" y="0"/>
                      <a:pt x="124460" y="0"/>
                    </a:cubicBezTo>
                    <a:lnTo>
                      <a:pt x="4738916" y="0"/>
                    </a:lnTo>
                    <a:cubicBezTo>
                      <a:pt x="4807496" y="0"/>
                      <a:pt x="4863376" y="55880"/>
                      <a:pt x="4863376" y="124460"/>
                    </a:cubicBezTo>
                    <a:lnTo>
                      <a:pt x="4863376" y="1517539"/>
                    </a:lnTo>
                    <a:cubicBezTo>
                      <a:pt x="4863376" y="1586118"/>
                      <a:pt x="4807496" y="1641999"/>
                      <a:pt x="4738916" y="1641999"/>
                    </a:cubicBezTo>
                    <a:close/>
                  </a:path>
                </a:pathLst>
              </a:custGeom>
              <a:solidFill>
                <a:srgbClr val="D9D9FF"/>
              </a:solidFill>
            </p:spPr>
            <p:txBody>
              <a:bodyPr/>
              <a:lstStyle/>
              <a:p>
                <a:endParaRPr lang="en-GB"/>
              </a:p>
            </p:txBody>
          </p:sp>
        </p:grpSp>
        <p:sp>
          <p:nvSpPr>
            <p:cNvPr id="63" name="TextBox 63"/>
            <p:cNvSpPr txBox="1"/>
            <p:nvPr/>
          </p:nvSpPr>
          <p:spPr>
            <a:xfrm>
              <a:off x="618356" y="142697"/>
              <a:ext cx="3136093" cy="1140883"/>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Arial"/>
                  <a:ea typeface="Arial"/>
                  <a:cs typeface="Arial"/>
                  <a:sym typeface="Arial"/>
                </a:rPr>
                <a:t>Using Linkedin, Public speaking </a:t>
              </a:r>
            </a:p>
          </p:txBody>
        </p:sp>
      </p:grpSp>
      <p:grpSp>
        <p:nvGrpSpPr>
          <p:cNvPr id="64" name="Group 64">
            <a:extLst>
              <a:ext uri="{C183D7F6-B498-43B3-948B-1728B52AA6E4}">
                <adec:decorative xmlns:adec="http://schemas.microsoft.com/office/drawing/2017/decorative" val="1"/>
              </a:ext>
            </a:extLst>
          </p:cNvPr>
          <p:cNvGrpSpPr/>
          <p:nvPr/>
        </p:nvGrpSpPr>
        <p:grpSpPr>
          <a:xfrm>
            <a:off x="12289043" y="7828889"/>
            <a:ext cx="3846473" cy="1031801"/>
            <a:chOff x="0" y="0"/>
            <a:chExt cx="5128631" cy="1375735"/>
          </a:xfrm>
        </p:grpSpPr>
        <p:grpSp>
          <p:nvGrpSpPr>
            <p:cNvPr id="65" name="Group 65"/>
            <p:cNvGrpSpPr/>
            <p:nvPr/>
          </p:nvGrpSpPr>
          <p:grpSpPr>
            <a:xfrm>
              <a:off x="0" y="0"/>
              <a:ext cx="5128631" cy="1375735"/>
              <a:chOff x="0" y="0"/>
              <a:chExt cx="4598514" cy="1233533"/>
            </a:xfrm>
          </p:grpSpPr>
          <p:sp>
            <p:nvSpPr>
              <p:cNvPr id="66" name="Freeform 66"/>
              <p:cNvSpPr/>
              <p:nvPr/>
            </p:nvSpPr>
            <p:spPr>
              <a:xfrm>
                <a:off x="0" y="0"/>
                <a:ext cx="4598515" cy="1233533"/>
              </a:xfrm>
              <a:custGeom>
                <a:avLst/>
                <a:gdLst/>
                <a:ahLst/>
                <a:cxnLst/>
                <a:rect l="l" t="t" r="r" b="b"/>
                <a:pathLst>
                  <a:path w="4598515" h="1233533">
                    <a:moveTo>
                      <a:pt x="4474054" y="1233533"/>
                    </a:moveTo>
                    <a:lnTo>
                      <a:pt x="124460" y="1233533"/>
                    </a:lnTo>
                    <a:cubicBezTo>
                      <a:pt x="55880" y="1233533"/>
                      <a:pt x="0" y="1177653"/>
                      <a:pt x="0" y="1109073"/>
                    </a:cubicBezTo>
                    <a:lnTo>
                      <a:pt x="0" y="124460"/>
                    </a:lnTo>
                    <a:cubicBezTo>
                      <a:pt x="0" y="55880"/>
                      <a:pt x="55880" y="0"/>
                      <a:pt x="124460" y="0"/>
                    </a:cubicBezTo>
                    <a:lnTo>
                      <a:pt x="4474054" y="0"/>
                    </a:lnTo>
                    <a:cubicBezTo>
                      <a:pt x="4542634" y="0"/>
                      <a:pt x="4598515" y="55880"/>
                      <a:pt x="4598515" y="124460"/>
                    </a:cubicBezTo>
                    <a:lnTo>
                      <a:pt x="4598515" y="1109073"/>
                    </a:lnTo>
                    <a:cubicBezTo>
                      <a:pt x="4598515" y="1177653"/>
                      <a:pt x="4542634" y="1233533"/>
                      <a:pt x="4474054" y="1233533"/>
                    </a:cubicBezTo>
                    <a:close/>
                  </a:path>
                </a:pathLst>
              </a:custGeom>
              <a:solidFill>
                <a:srgbClr val="2C3DA7"/>
              </a:solidFill>
            </p:spPr>
            <p:txBody>
              <a:bodyPr/>
              <a:lstStyle/>
              <a:p>
                <a:endParaRPr lang="en-GB"/>
              </a:p>
            </p:txBody>
          </p:sp>
        </p:grpSp>
        <p:sp>
          <p:nvSpPr>
            <p:cNvPr id="67" name="TextBox 67"/>
            <p:cNvSpPr txBox="1"/>
            <p:nvPr/>
          </p:nvSpPr>
          <p:spPr>
            <a:xfrm>
              <a:off x="139096" y="88851"/>
              <a:ext cx="4989535" cy="1140883"/>
            </a:xfrm>
            <a:prstGeom prst="rect">
              <a:avLst/>
            </a:prstGeom>
          </p:spPr>
          <p:txBody>
            <a:bodyPr lIns="0" tIns="0" rIns="0" bIns="0" rtlCol="0" anchor="t">
              <a:spAutoFit/>
            </a:bodyPr>
            <a:lstStyle/>
            <a:p>
              <a:pPr algn="ctr">
                <a:lnSpc>
                  <a:spcPts val="3499"/>
                </a:lnSpc>
                <a:spcBef>
                  <a:spcPct val="0"/>
                </a:spcBef>
              </a:pPr>
              <a:r>
                <a:rPr lang="en-US" sz="2499">
                  <a:solidFill>
                    <a:srgbClr val="FFFFFF"/>
                  </a:solidFill>
                  <a:latin typeface="Arial"/>
                  <a:ea typeface="Arial"/>
                  <a:cs typeface="Arial"/>
                  <a:sym typeface="Arial"/>
                </a:rPr>
                <a:t>Budgeting, Cash-flow, managed accounts </a:t>
              </a:r>
            </a:p>
          </p:txBody>
        </p:sp>
      </p:grpSp>
      <p:grpSp>
        <p:nvGrpSpPr>
          <p:cNvPr id="68" name="Group 68">
            <a:extLst>
              <a:ext uri="{C183D7F6-B498-43B3-948B-1728B52AA6E4}">
                <adec:decorative xmlns:adec="http://schemas.microsoft.com/office/drawing/2017/decorative" val="1"/>
              </a:ext>
            </a:extLst>
          </p:cNvPr>
          <p:cNvGrpSpPr/>
          <p:nvPr/>
        </p:nvGrpSpPr>
        <p:grpSpPr>
          <a:xfrm>
            <a:off x="13731293" y="4416113"/>
            <a:ext cx="2938657" cy="1656403"/>
            <a:chOff x="0" y="0"/>
            <a:chExt cx="3918210" cy="2208537"/>
          </a:xfrm>
        </p:grpSpPr>
        <p:grpSp>
          <p:nvGrpSpPr>
            <p:cNvPr id="69" name="Group 69"/>
            <p:cNvGrpSpPr/>
            <p:nvPr/>
          </p:nvGrpSpPr>
          <p:grpSpPr>
            <a:xfrm>
              <a:off x="0" y="0"/>
              <a:ext cx="3861885" cy="2208537"/>
              <a:chOff x="0" y="0"/>
              <a:chExt cx="1154787" cy="660400"/>
            </a:xfrm>
          </p:grpSpPr>
          <p:sp>
            <p:nvSpPr>
              <p:cNvPr id="70" name="Freeform 70"/>
              <p:cNvSpPr/>
              <p:nvPr/>
            </p:nvSpPr>
            <p:spPr>
              <a:xfrm>
                <a:off x="0" y="0"/>
                <a:ext cx="1154787" cy="660400"/>
              </a:xfrm>
              <a:custGeom>
                <a:avLst/>
                <a:gdLst/>
                <a:ahLst/>
                <a:cxnLst/>
                <a:rect l="l" t="t" r="r" b="b"/>
                <a:pathLst>
                  <a:path w="1154787" h="660400">
                    <a:moveTo>
                      <a:pt x="1030326" y="660400"/>
                    </a:moveTo>
                    <a:lnTo>
                      <a:pt x="124460" y="660400"/>
                    </a:lnTo>
                    <a:cubicBezTo>
                      <a:pt x="55880" y="660400"/>
                      <a:pt x="0" y="604520"/>
                      <a:pt x="0" y="535940"/>
                    </a:cubicBezTo>
                    <a:lnTo>
                      <a:pt x="0" y="124460"/>
                    </a:lnTo>
                    <a:cubicBezTo>
                      <a:pt x="0" y="55880"/>
                      <a:pt x="55880" y="0"/>
                      <a:pt x="124460" y="0"/>
                    </a:cubicBezTo>
                    <a:lnTo>
                      <a:pt x="1030327" y="0"/>
                    </a:lnTo>
                    <a:cubicBezTo>
                      <a:pt x="1098907" y="0"/>
                      <a:pt x="1154787" y="55880"/>
                      <a:pt x="1154787" y="124460"/>
                    </a:cubicBezTo>
                    <a:lnTo>
                      <a:pt x="1154787" y="535940"/>
                    </a:lnTo>
                    <a:cubicBezTo>
                      <a:pt x="1154787" y="604520"/>
                      <a:pt x="1098907" y="660400"/>
                      <a:pt x="1030327" y="660400"/>
                    </a:cubicBezTo>
                    <a:close/>
                  </a:path>
                </a:pathLst>
              </a:custGeom>
              <a:solidFill>
                <a:srgbClr val="D9D9FF"/>
              </a:solidFill>
            </p:spPr>
            <p:txBody>
              <a:bodyPr/>
              <a:lstStyle/>
              <a:p>
                <a:endParaRPr lang="en-GB"/>
              </a:p>
            </p:txBody>
          </p:sp>
        </p:grpSp>
        <p:sp>
          <p:nvSpPr>
            <p:cNvPr id="71" name="TextBox 71"/>
            <p:cNvSpPr txBox="1"/>
            <p:nvPr/>
          </p:nvSpPr>
          <p:spPr>
            <a:xfrm>
              <a:off x="56324" y="264225"/>
              <a:ext cx="3861885" cy="1725083"/>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Arial"/>
                  <a:ea typeface="Arial"/>
                  <a:cs typeface="Arial"/>
                  <a:sym typeface="Arial"/>
                </a:rPr>
                <a:t>Risk management, Strategic planning, Operational tools</a:t>
              </a:r>
            </a:p>
          </p:txBody>
        </p:sp>
      </p:grpSp>
      <p:grpSp>
        <p:nvGrpSpPr>
          <p:cNvPr id="72" name="Group 72">
            <a:extLst>
              <a:ext uri="{C183D7F6-B498-43B3-948B-1728B52AA6E4}">
                <adec:decorative xmlns:adec="http://schemas.microsoft.com/office/drawing/2017/decorative" val="1"/>
              </a:ext>
            </a:extLst>
          </p:cNvPr>
          <p:cNvGrpSpPr/>
          <p:nvPr/>
        </p:nvGrpSpPr>
        <p:grpSpPr>
          <a:xfrm>
            <a:off x="12289043" y="1466015"/>
            <a:ext cx="3414153" cy="1733012"/>
            <a:chOff x="0" y="0"/>
            <a:chExt cx="4552205" cy="2310683"/>
          </a:xfrm>
        </p:grpSpPr>
        <p:grpSp>
          <p:nvGrpSpPr>
            <p:cNvPr id="73" name="Group 73"/>
            <p:cNvGrpSpPr/>
            <p:nvPr/>
          </p:nvGrpSpPr>
          <p:grpSpPr>
            <a:xfrm>
              <a:off x="0" y="0"/>
              <a:ext cx="4552205" cy="2310683"/>
              <a:chOff x="0" y="0"/>
              <a:chExt cx="1361207" cy="690944"/>
            </a:xfrm>
          </p:grpSpPr>
          <p:sp>
            <p:nvSpPr>
              <p:cNvPr id="74" name="Freeform 74"/>
              <p:cNvSpPr/>
              <p:nvPr/>
            </p:nvSpPr>
            <p:spPr>
              <a:xfrm>
                <a:off x="0" y="0"/>
                <a:ext cx="1361207" cy="690944"/>
              </a:xfrm>
              <a:custGeom>
                <a:avLst/>
                <a:gdLst/>
                <a:ahLst/>
                <a:cxnLst/>
                <a:rect l="l" t="t" r="r" b="b"/>
                <a:pathLst>
                  <a:path w="1361207" h="690944">
                    <a:moveTo>
                      <a:pt x="1236747" y="690944"/>
                    </a:moveTo>
                    <a:lnTo>
                      <a:pt x="124460" y="690944"/>
                    </a:lnTo>
                    <a:cubicBezTo>
                      <a:pt x="55880" y="690944"/>
                      <a:pt x="0" y="635064"/>
                      <a:pt x="0" y="566484"/>
                    </a:cubicBezTo>
                    <a:lnTo>
                      <a:pt x="0" y="124460"/>
                    </a:lnTo>
                    <a:cubicBezTo>
                      <a:pt x="0" y="55880"/>
                      <a:pt x="55880" y="0"/>
                      <a:pt x="124460" y="0"/>
                    </a:cubicBezTo>
                    <a:lnTo>
                      <a:pt x="1236747" y="0"/>
                    </a:lnTo>
                    <a:cubicBezTo>
                      <a:pt x="1305327" y="0"/>
                      <a:pt x="1361207" y="55880"/>
                      <a:pt x="1361207" y="124460"/>
                    </a:cubicBezTo>
                    <a:lnTo>
                      <a:pt x="1361207" y="566484"/>
                    </a:lnTo>
                    <a:cubicBezTo>
                      <a:pt x="1361207" y="635064"/>
                      <a:pt x="1305327" y="690944"/>
                      <a:pt x="1236747" y="690944"/>
                    </a:cubicBezTo>
                    <a:close/>
                  </a:path>
                </a:pathLst>
              </a:custGeom>
              <a:solidFill>
                <a:srgbClr val="012B90"/>
              </a:solidFill>
            </p:spPr>
            <p:txBody>
              <a:bodyPr/>
              <a:lstStyle/>
              <a:p>
                <a:endParaRPr lang="en-GB"/>
              </a:p>
            </p:txBody>
          </p:sp>
        </p:grpSp>
        <p:sp>
          <p:nvSpPr>
            <p:cNvPr id="75" name="TextBox 75"/>
            <p:cNvSpPr txBox="1"/>
            <p:nvPr/>
          </p:nvSpPr>
          <p:spPr>
            <a:xfrm>
              <a:off x="142511" y="264225"/>
              <a:ext cx="4196593" cy="1725083"/>
            </a:xfrm>
            <a:prstGeom prst="rect">
              <a:avLst/>
            </a:prstGeom>
          </p:spPr>
          <p:txBody>
            <a:bodyPr lIns="0" tIns="0" rIns="0" bIns="0" rtlCol="0" anchor="t">
              <a:spAutoFit/>
            </a:bodyPr>
            <a:lstStyle/>
            <a:p>
              <a:pPr algn="ctr">
                <a:lnSpc>
                  <a:spcPts val="3499"/>
                </a:lnSpc>
                <a:spcBef>
                  <a:spcPct val="0"/>
                </a:spcBef>
              </a:pPr>
              <a:r>
                <a:rPr lang="en-US" sz="2499">
                  <a:solidFill>
                    <a:srgbClr val="FFFFFF"/>
                  </a:solidFill>
                  <a:latin typeface="Arial"/>
                  <a:ea typeface="Arial"/>
                  <a:cs typeface="Arial"/>
                  <a:sym typeface="Arial"/>
                </a:rPr>
                <a:t>Leadership styles, Talent management, Effective recruitment </a:t>
              </a:r>
            </a:p>
          </p:txBody>
        </p:sp>
      </p:grpSp>
      <p:sp>
        <p:nvSpPr>
          <p:cNvPr id="76" name="AutoShape 76">
            <a:extLst>
              <a:ext uri="{C183D7F6-B498-43B3-948B-1728B52AA6E4}">
                <adec:decorative xmlns:adec="http://schemas.microsoft.com/office/drawing/2017/decorative" val="1"/>
              </a:ext>
            </a:extLst>
          </p:cNvPr>
          <p:cNvSpPr/>
          <p:nvPr/>
        </p:nvSpPr>
        <p:spPr>
          <a:xfrm flipH="1">
            <a:off x="4963008" y="8460885"/>
            <a:ext cx="752110" cy="24888"/>
          </a:xfrm>
          <a:prstGeom prst="line">
            <a:avLst/>
          </a:prstGeom>
          <a:ln w="228600" cap="flat">
            <a:solidFill>
              <a:srgbClr val="D9D9FF"/>
            </a:solidFill>
            <a:prstDash val="solid"/>
            <a:headEnd type="none" w="sm" len="sm"/>
            <a:tailEnd type="none" w="sm" len="sm"/>
          </a:ln>
        </p:spPr>
        <p:txBody>
          <a:bodyPr/>
          <a:lstStyle/>
          <a:p>
            <a:endParaRPr lang="en-GB"/>
          </a:p>
        </p:txBody>
      </p:sp>
      <p:sp>
        <p:nvSpPr>
          <p:cNvPr id="77" name="AutoShape 77">
            <a:extLst>
              <a:ext uri="{C183D7F6-B498-43B3-948B-1728B52AA6E4}">
                <adec:decorative xmlns:adec="http://schemas.microsoft.com/office/drawing/2017/decorative" val="1"/>
              </a:ext>
            </a:extLst>
          </p:cNvPr>
          <p:cNvSpPr/>
          <p:nvPr/>
        </p:nvSpPr>
        <p:spPr>
          <a:xfrm flipH="1">
            <a:off x="13373626" y="5244314"/>
            <a:ext cx="357667" cy="0"/>
          </a:xfrm>
          <a:prstGeom prst="line">
            <a:avLst/>
          </a:prstGeom>
          <a:ln w="228600" cap="flat">
            <a:solidFill>
              <a:srgbClr val="D9D9FF"/>
            </a:solidFill>
            <a:prstDash val="solid"/>
            <a:headEnd type="none" w="sm" len="sm"/>
            <a:tailEnd type="none" w="sm" len="sm"/>
          </a:ln>
        </p:spPr>
        <p:txBody>
          <a:bodyPr/>
          <a:lstStyle/>
          <a:p>
            <a:endParaRPr lang="en-GB"/>
          </a:p>
        </p:txBody>
      </p:sp>
      <p:sp>
        <p:nvSpPr>
          <p:cNvPr id="78" name="AutoShape 78">
            <a:extLst>
              <a:ext uri="{C183D7F6-B498-43B3-948B-1728B52AA6E4}">
                <adec:decorative xmlns:adec="http://schemas.microsoft.com/office/drawing/2017/decorative" val="1"/>
              </a:ext>
            </a:extLst>
          </p:cNvPr>
          <p:cNvSpPr/>
          <p:nvPr/>
        </p:nvSpPr>
        <p:spPr>
          <a:xfrm flipH="1">
            <a:off x="3612214" y="5244314"/>
            <a:ext cx="451877" cy="0"/>
          </a:xfrm>
          <a:prstGeom prst="line">
            <a:avLst/>
          </a:prstGeom>
          <a:ln w="228600" cap="flat">
            <a:solidFill>
              <a:srgbClr val="2C3DA7"/>
            </a:solidFill>
            <a:prstDash val="solid"/>
            <a:headEnd type="none" w="sm" len="sm"/>
            <a:tailEnd type="none" w="sm" len="sm"/>
          </a:ln>
        </p:spPr>
        <p:txBody>
          <a:bodyPr/>
          <a:lstStyle/>
          <a:p>
            <a:endParaRPr lang="en-GB"/>
          </a:p>
        </p:txBody>
      </p:sp>
      <p:sp>
        <p:nvSpPr>
          <p:cNvPr id="79" name="AutoShape 79">
            <a:extLst>
              <a:ext uri="{C183D7F6-B498-43B3-948B-1728B52AA6E4}">
                <adec:decorative xmlns:adec="http://schemas.microsoft.com/office/drawing/2017/decorative" val="1"/>
              </a:ext>
            </a:extLst>
          </p:cNvPr>
          <p:cNvSpPr/>
          <p:nvPr/>
        </p:nvSpPr>
        <p:spPr>
          <a:xfrm flipH="1">
            <a:off x="5266239" y="2332521"/>
            <a:ext cx="454703" cy="0"/>
          </a:xfrm>
          <a:prstGeom prst="line">
            <a:avLst/>
          </a:prstGeom>
          <a:ln w="228600" cap="flat">
            <a:solidFill>
              <a:srgbClr val="D9D9FF"/>
            </a:solidFill>
            <a:prstDash val="solid"/>
            <a:headEnd type="none" w="sm" len="sm"/>
            <a:tailEnd type="none" w="sm" len="sm"/>
          </a:ln>
        </p:spPr>
        <p:txBody>
          <a:bodyPr/>
          <a:lstStyle/>
          <a:p>
            <a:endParaRPr lang="en-GB"/>
          </a:p>
        </p:txBody>
      </p:sp>
      <p:sp>
        <p:nvSpPr>
          <p:cNvPr id="80" name="AutoShape 80">
            <a:extLst>
              <a:ext uri="{C183D7F6-B498-43B3-948B-1728B52AA6E4}">
                <adec:decorative xmlns:adec="http://schemas.microsoft.com/office/drawing/2017/decorative" val="1"/>
              </a:ext>
            </a:extLst>
          </p:cNvPr>
          <p:cNvSpPr/>
          <p:nvPr/>
        </p:nvSpPr>
        <p:spPr>
          <a:xfrm flipH="1">
            <a:off x="11752963" y="2332521"/>
            <a:ext cx="536079" cy="0"/>
          </a:xfrm>
          <a:prstGeom prst="line">
            <a:avLst/>
          </a:prstGeom>
          <a:ln w="228600" cap="flat">
            <a:solidFill>
              <a:srgbClr val="2C3DA7"/>
            </a:solidFill>
            <a:prstDash val="solid"/>
            <a:headEnd type="none" w="sm" len="sm"/>
            <a:tailEnd type="none" w="sm" len="sm"/>
          </a:ln>
        </p:spPr>
        <p:txBody>
          <a:bodyPr/>
          <a:lstStyle/>
          <a:p>
            <a:endParaRPr lang="en-GB"/>
          </a:p>
        </p:txBody>
      </p:sp>
      <p:sp>
        <p:nvSpPr>
          <p:cNvPr id="81" name="AutoShape 81">
            <a:extLst>
              <a:ext uri="{C183D7F6-B498-43B3-948B-1728B52AA6E4}">
                <adec:decorative xmlns:adec="http://schemas.microsoft.com/office/drawing/2017/decorative" val="1"/>
              </a:ext>
            </a:extLst>
          </p:cNvPr>
          <p:cNvSpPr/>
          <p:nvPr/>
        </p:nvSpPr>
        <p:spPr>
          <a:xfrm flipH="1">
            <a:off x="11951560" y="8344789"/>
            <a:ext cx="337483" cy="0"/>
          </a:xfrm>
          <a:prstGeom prst="line">
            <a:avLst/>
          </a:prstGeom>
          <a:ln w="228600" cap="flat">
            <a:solidFill>
              <a:srgbClr val="2C3DA7"/>
            </a:solidFill>
            <a:prstDash val="solid"/>
            <a:headEnd type="none" w="sm" len="sm"/>
            <a:tailEnd type="none" w="sm" len="sm"/>
          </a:ln>
        </p:spPr>
        <p:txBody>
          <a:bodyPr/>
          <a:lstStyle/>
          <a:p>
            <a:endParaRPr lang="en-GB"/>
          </a:p>
        </p:txBody>
      </p:sp>
      <p:sp>
        <p:nvSpPr>
          <p:cNvPr id="83" name="Freeform 83">
            <a:extLst>
              <a:ext uri="{C183D7F6-B498-43B3-948B-1728B52AA6E4}">
                <adec:decorative xmlns:adec="http://schemas.microsoft.com/office/drawing/2017/decorative" val="1"/>
              </a:ext>
            </a:extLst>
          </p:cNvPr>
          <p:cNvSpPr/>
          <p:nvPr/>
        </p:nvSpPr>
        <p:spPr>
          <a:xfrm>
            <a:off x="15623142" y="66675"/>
            <a:ext cx="2415742" cy="941978"/>
          </a:xfrm>
          <a:custGeom>
            <a:avLst/>
            <a:gdLst/>
            <a:ahLst/>
            <a:cxnLst/>
            <a:rect l="l" t="t" r="r" b="b"/>
            <a:pathLst>
              <a:path w="2415742" h="941978">
                <a:moveTo>
                  <a:pt x="0" y="0"/>
                </a:moveTo>
                <a:lnTo>
                  <a:pt x="2415742" y="0"/>
                </a:lnTo>
                <a:lnTo>
                  <a:pt x="2415742" y="941978"/>
                </a:lnTo>
                <a:lnTo>
                  <a:pt x="0" y="941978"/>
                </a:lnTo>
                <a:lnTo>
                  <a:pt x="0" y="0"/>
                </a:lnTo>
                <a:close/>
              </a:path>
            </a:pathLst>
          </a:custGeom>
          <a:blipFill>
            <a:blip r:embed="rId15"/>
            <a:stretch>
              <a:fillRect/>
            </a:stretch>
          </a:blipFill>
        </p:spPr>
        <p:txBody>
          <a:bodyPr/>
          <a:lstStyle/>
          <a:p>
            <a:endParaRPr lang="en-GB"/>
          </a:p>
        </p:txBody>
      </p:sp>
      <p:pic>
        <p:nvPicPr>
          <p:cNvPr id="84" name="Picture 83">
            <a:extLst>
              <a:ext uri="{FF2B5EF4-FFF2-40B4-BE49-F238E27FC236}">
                <a16:creationId xmlns:a16="http://schemas.microsoft.com/office/drawing/2014/main" id="{66D6EBA9-B92B-B87C-DF6A-FD29316851D7}"/>
              </a:ext>
              <a:ext uri="{C183D7F6-B498-43B3-948B-1728B52AA6E4}">
                <adec:decorative xmlns:adec="http://schemas.microsoft.com/office/drawing/2017/decorative" val="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03349" y="9524581"/>
            <a:ext cx="825351" cy="63470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1C9"/>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1894888"/>
            <a:ext cx="17259300" cy="918201"/>
            <a:chOff x="0" y="0"/>
            <a:chExt cx="4545659" cy="241831"/>
          </a:xfrm>
        </p:grpSpPr>
        <p:sp>
          <p:nvSpPr>
            <p:cNvPr id="3" name="Freeform 3"/>
            <p:cNvSpPr/>
            <p:nvPr/>
          </p:nvSpPr>
          <p:spPr>
            <a:xfrm>
              <a:off x="0" y="0"/>
              <a:ext cx="4545659" cy="241831"/>
            </a:xfrm>
            <a:custGeom>
              <a:avLst/>
              <a:gdLst/>
              <a:ahLst/>
              <a:cxnLst/>
              <a:rect l="l" t="t" r="r" b="b"/>
              <a:pathLst>
                <a:path w="4545659" h="241831">
                  <a:moveTo>
                    <a:pt x="8971" y="0"/>
                  </a:moveTo>
                  <a:lnTo>
                    <a:pt x="4536688" y="0"/>
                  </a:lnTo>
                  <a:cubicBezTo>
                    <a:pt x="4541643" y="0"/>
                    <a:pt x="4545659" y="4017"/>
                    <a:pt x="4545659" y="8971"/>
                  </a:cubicBezTo>
                  <a:lnTo>
                    <a:pt x="4545659" y="232859"/>
                  </a:lnTo>
                  <a:cubicBezTo>
                    <a:pt x="4545659" y="237814"/>
                    <a:pt x="4541643" y="241831"/>
                    <a:pt x="4536688" y="241831"/>
                  </a:cubicBezTo>
                  <a:lnTo>
                    <a:pt x="8971" y="241831"/>
                  </a:lnTo>
                  <a:cubicBezTo>
                    <a:pt x="4017" y="241831"/>
                    <a:pt x="0" y="237814"/>
                    <a:pt x="0" y="232859"/>
                  </a:cubicBezTo>
                  <a:lnTo>
                    <a:pt x="0" y="8971"/>
                  </a:lnTo>
                  <a:cubicBezTo>
                    <a:pt x="0" y="4017"/>
                    <a:pt x="4017" y="0"/>
                    <a:pt x="8971" y="0"/>
                  </a:cubicBezTo>
                  <a:close/>
                </a:path>
              </a:pathLst>
            </a:custGeom>
            <a:solidFill>
              <a:srgbClr val="D9D9FF"/>
            </a:solidFill>
          </p:spPr>
          <p:txBody>
            <a:bodyPr/>
            <a:lstStyle/>
            <a:p>
              <a:endParaRPr lang="en-GB"/>
            </a:p>
          </p:txBody>
        </p:sp>
        <p:sp>
          <p:nvSpPr>
            <p:cNvPr id="4" name="TextBox 4"/>
            <p:cNvSpPr txBox="1"/>
            <p:nvPr/>
          </p:nvSpPr>
          <p:spPr>
            <a:xfrm>
              <a:off x="0" y="-47625"/>
              <a:ext cx="4545659" cy="289456"/>
            </a:xfrm>
            <a:prstGeom prst="rect">
              <a:avLst/>
            </a:prstGeom>
          </p:spPr>
          <p:txBody>
            <a:bodyPr lIns="50800" tIns="50800" rIns="50800" bIns="50800" rtlCol="0" anchor="ctr"/>
            <a:lstStyle/>
            <a:p>
              <a:pPr algn="ctr">
                <a:lnSpc>
                  <a:spcPts val="2800"/>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11754" y="1391261"/>
            <a:ext cx="5896467" cy="7504478"/>
            <a:chOff x="0" y="0"/>
            <a:chExt cx="2112631" cy="2688761"/>
          </a:xfrm>
        </p:grpSpPr>
        <p:sp>
          <p:nvSpPr>
            <p:cNvPr id="6" name="Freeform 6"/>
            <p:cNvSpPr/>
            <p:nvPr/>
          </p:nvSpPr>
          <p:spPr>
            <a:xfrm>
              <a:off x="0" y="0"/>
              <a:ext cx="2112631" cy="2688761"/>
            </a:xfrm>
            <a:custGeom>
              <a:avLst/>
              <a:gdLst/>
              <a:ahLst/>
              <a:cxnLst/>
              <a:rect l="l" t="t" r="r" b="b"/>
              <a:pathLst>
                <a:path w="2112631" h="2688761">
                  <a:moveTo>
                    <a:pt x="26260" y="0"/>
                  </a:moveTo>
                  <a:lnTo>
                    <a:pt x="2086371" y="0"/>
                  </a:lnTo>
                  <a:cubicBezTo>
                    <a:pt x="2100874" y="0"/>
                    <a:pt x="2112631" y="11757"/>
                    <a:pt x="2112631" y="26260"/>
                  </a:cubicBezTo>
                  <a:lnTo>
                    <a:pt x="2112631" y="2662501"/>
                  </a:lnTo>
                  <a:cubicBezTo>
                    <a:pt x="2112631" y="2677004"/>
                    <a:pt x="2100874" y="2688761"/>
                    <a:pt x="2086371" y="2688761"/>
                  </a:cubicBezTo>
                  <a:lnTo>
                    <a:pt x="26260" y="2688761"/>
                  </a:lnTo>
                  <a:cubicBezTo>
                    <a:pt x="11757" y="2688761"/>
                    <a:pt x="0" y="2677004"/>
                    <a:pt x="0" y="2662501"/>
                  </a:cubicBezTo>
                  <a:lnTo>
                    <a:pt x="0" y="26260"/>
                  </a:lnTo>
                  <a:cubicBezTo>
                    <a:pt x="0" y="11757"/>
                    <a:pt x="11757" y="0"/>
                    <a:pt x="26260" y="0"/>
                  </a:cubicBezTo>
                  <a:close/>
                </a:path>
              </a:pathLst>
            </a:custGeom>
            <a:blipFill>
              <a:blip r:embed="rId2"/>
              <a:stretch>
                <a:fillRect l="-45453" r="-45453"/>
              </a:stretch>
            </a:blipFill>
          </p:spPr>
          <p:txBody>
            <a:bodyPr/>
            <a:lstStyle/>
            <a:p>
              <a:endParaRPr lang="en-GB"/>
            </a:p>
          </p:txBody>
        </p:sp>
      </p:grpSp>
      <p:grpSp>
        <p:nvGrpSpPr>
          <p:cNvPr id="7" name="Group 7">
            <a:extLst>
              <a:ext uri="{C183D7F6-B498-43B3-948B-1728B52AA6E4}">
                <adec:decorative xmlns:adec="http://schemas.microsoft.com/office/drawing/2017/decorative" val="1"/>
              </a:ext>
            </a:extLst>
          </p:cNvPr>
          <p:cNvGrpSpPr/>
          <p:nvPr/>
        </p:nvGrpSpPr>
        <p:grpSpPr>
          <a:xfrm>
            <a:off x="5714040" y="3413164"/>
            <a:ext cx="12987282" cy="5146630"/>
            <a:chOff x="0" y="0"/>
            <a:chExt cx="3420519" cy="1355491"/>
          </a:xfrm>
        </p:grpSpPr>
        <p:sp>
          <p:nvSpPr>
            <p:cNvPr id="8" name="Freeform 8"/>
            <p:cNvSpPr/>
            <p:nvPr/>
          </p:nvSpPr>
          <p:spPr>
            <a:xfrm>
              <a:off x="0" y="0"/>
              <a:ext cx="3420519" cy="1355491"/>
            </a:xfrm>
            <a:custGeom>
              <a:avLst/>
              <a:gdLst/>
              <a:ahLst/>
              <a:cxnLst/>
              <a:rect l="l" t="t" r="r" b="b"/>
              <a:pathLst>
                <a:path w="3420519" h="1355491">
                  <a:moveTo>
                    <a:pt x="11922" y="0"/>
                  </a:moveTo>
                  <a:lnTo>
                    <a:pt x="3408597" y="0"/>
                  </a:lnTo>
                  <a:cubicBezTo>
                    <a:pt x="3411758" y="0"/>
                    <a:pt x="3414791" y="1256"/>
                    <a:pt x="3417027" y="3492"/>
                  </a:cubicBezTo>
                  <a:cubicBezTo>
                    <a:pt x="3419263" y="5728"/>
                    <a:pt x="3420519" y="8760"/>
                    <a:pt x="3420519" y="11922"/>
                  </a:cubicBezTo>
                  <a:lnTo>
                    <a:pt x="3420519" y="1343569"/>
                  </a:lnTo>
                  <a:cubicBezTo>
                    <a:pt x="3420519" y="1350153"/>
                    <a:pt x="3415181" y="1355491"/>
                    <a:pt x="3408597" y="1355491"/>
                  </a:cubicBezTo>
                  <a:lnTo>
                    <a:pt x="11922" y="1355491"/>
                  </a:lnTo>
                  <a:cubicBezTo>
                    <a:pt x="8760" y="1355491"/>
                    <a:pt x="5728" y="1354235"/>
                    <a:pt x="3492" y="1351999"/>
                  </a:cubicBezTo>
                  <a:cubicBezTo>
                    <a:pt x="1256" y="1349763"/>
                    <a:pt x="0" y="1346731"/>
                    <a:pt x="0" y="1343569"/>
                  </a:cubicBezTo>
                  <a:lnTo>
                    <a:pt x="0" y="11922"/>
                  </a:lnTo>
                  <a:cubicBezTo>
                    <a:pt x="0" y="5338"/>
                    <a:pt x="5338" y="0"/>
                    <a:pt x="11922" y="0"/>
                  </a:cubicBezTo>
                  <a:close/>
                </a:path>
              </a:pathLst>
            </a:custGeom>
            <a:solidFill>
              <a:srgbClr val="F4C119"/>
            </a:solidFill>
          </p:spPr>
          <p:txBody>
            <a:bodyPr/>
            <a:lstStyle/>
            <a:p>
              <a:endParaRPr lang="en-GB"/>
            </a:p>
          </p:txBody>
        </p:sp>
        <p:sp>
          <p:nvSpPr>
            <p:cNvPr id="9" name="TextBox 9"/>
            <p:cNvSpPr txBox="1"/>
            <p:nvPr/>
          </p:nvSpPr>
          <p:spPr>
            <a:xfrm>
              <a:off x="0" y="-47625"/>
              <a:ext cx="3420519" cy="1403116"/>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6137282" y="3789047"/>
            <a:ext cx="11390774" cy="4267200"/>
          </a:xfrm>
          <a:prstGeom prst="rect">
            <a:avLst/>
          </a:prstGeom>
        </p:spPr>
        <p:txBody>
          <a:bodyPr lIns="0" tIns="0" rIns="0" bIns="0" rtlCol="0" anchor="t">
            <a:spAutoFit/>
          </a:bodyPr>
          <a:lstStyle/>
          <a:p>
            <a:pPr algn="just">
              <a:lnSpc>
                <a:spcPts val="4200"/>
              </a:lnSpc>
            </a:pPr>
            <a:r>
              <a:rPr lang="en-US" sz="3000">
                <a:solidFill>
                  <a:srgbClr val="000000"/>
                </a:solidFill>
                <a:latin typeface="Arial"/>
                <a:ea typeface="Arial"/>
                <a:cs typeface="Arial"/>
                <a:sym typeface="Arial"/>
              </a:rPr>
              <a:t>A key objective of Black on Board is the creation of a safe space where participants feel safe to share and learn in a non-judgmental zone. Participants are encouraged to feel comfortable to share their journeys candidly with their fellow participants providing a support system to fall back on. The focus goes beyond facts and figures to motivating, encouraging, and supporting each participant. The consistent result is the creation of a genuine community as evidenced by the BoB Community and the bonds of each cohort.</a:t>
            </a:r>
          </a:p>
        </p:txBody>
      </p:sp>
      <p:sp>
        <p:nvSpPr>
          <p:cNvPr id="11" name="TextBox 11"/>
          <p:cNvSpPr txBox="1">
            <a:spLocks noGrp="1"/>
          </p:cNvSpPr>
          <p:nvPr>
            <p:ph type="title" idx="4294967295"/>
          </p:nvPr>
        </p:nvSpPr>
        <p:spPr>
          <a:xfrm>
            <a:off x="5714040" y="1248386"/>
            <a:ext cx="10163576" cy="21240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4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2C3DA7"/>
                </a:solidFill>
                <a:effectLst/>
                <a:uLnTx/>
                <a:uFillTx/>
                <a:latin typeface="Arial Bold"/>
                <a:ea typeface="Arial Bold"/>
                <a:cs typeface="Arial Bold"/>
                <a:sym typeface="Arial Bold"/>
              </a:rPr>
              <a:t>The Power of Community in Black on Board</a:t>
            </a:r>
          </a:p>
        </p:txBody>
      </p:sp>
      <p:sp>
        <p:nvSpPr>
          <p:cNvPr id="12" name="Freeform 12">
            <a:extLst>
              <a:ext uri="{C183D7F6-B498-43B3-948B-1728B52AA6E4}">
                <adec:decorative xmlns:adec="http://schemas.microsoft.com/office/drawing/2017/decorative" val="1"/>
              </a:ext>
            </a:extLst>
          </p:cNvPr>
          <p:cNvSpPr/>
          <p:nvPr/>
        </p:nvSpPr>
        <p:spPr>
          <a:xfrm>
            <a:off x="15623142" y="66675"/>
            <a:ext cx="2415742" cy="941978"/>
          </a:xfrm>
          <a:custGeom>
            <a:avLst/>
            <a:gdLst/>
            <a:ahLst/>
            <a:cxnLst/>
            <a:rect l="l" t="t" r="r" b="b"/>
            <a:pathLst>
              <a:path w="2415742" h="941978">
                <a:moveTo>
                  <a:pt x="0" y="0"/>
                </a:moveTo>
                <a:lnTo>
                  <a:pt x="2415742" y="0"/>
                </a:lnTo>
                <a:lnTo>
                  <a:pt x="2415742" y="941978"/>
                </a:lnTo>
                <a:lnTo>
                  <a:pt x="0" y="941978"/>
                </a:lnTo>
                <a:lnTo>
                  <a:pt x="0" y="0"/>
                </a:lnTo>
                <a:close/>
              </a:path>
            </a:pathLst>
          </a:custGeom>
          <a:blipFill>
            <a:blip r:embed="rId3"/>
            <a:stretch>
              <a:fillRect/>
            </a:stretch>
          </a:blipFill>
        </p:spPr>
        <p:txBody>
          <a:bodyPr/>
          <a:lstStyle/>
          <a:p>
            <a:endParaRPr lang="en-GB"/>
          </a:p>
        </p:txBody>
      </p:sp>
      <p:pic>
        <p:nvPicPr>
          <p:cNvPr id="14" name="Picture 13">
            <a:extLst>
              <a:ext uri="{FF2B5EF4-FFF2-40B4-BE49-F238E27FC236}">
                <a16:creationId xmlns:a16="http://schemas.microsoft.com/office/drawing/2014/main" id="{755E1C3A-2088-CE9C-B009-13A1F0FE3A38}"/>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349" y="9524581"/>
            <a:ext cx="825351" cy="63470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1C9"/>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773424" y="2427929"/>
            <a:ext cx="16891090" cy="6730900"/>
            <a:chOff x="0" y="0"/>
            <a:chExt cx="2399252" cy="956074"/>
          </a:xfrm>
        </p:grpSpPr>
        <p:sp>
          <p:nvSpPr>
            <p:cNvPr id="3" name="Freeform 3"/>
            <p:cNvSpPr/>
            <p:nvPr/>
          </p:nvSpPr>
          <p:spPr>
            <a:xfrm>
              <a:off x="0" y="0"/>
              <a:ext cx="2399252" cy="956074"/>
            </a:xfrm>
            <a:custGeom>
              <a:avLst/>
              <a:gdLst/>
              <a:ahLst/>
              <a:cxnLst/>
              <a:rect l="l" t="t" r="r" b="b"/>
              <a:pathLst>
                <a:path w="2399252" h="956074">
                  <a:moveTo>
                    <a:pt x="12834" y="0"/>
                  </a:moveTo>
                  <a:lnTo>
                    <a:pt x="2386419" y="0"/>
                  </a:lnTo>
                  <a:cubicBezTo>
                    <a:pt x="2389823" y="0"/>
                    <a:pt x="2393087" y="1352"/>
                    <a:pt x="2395494" y="3759"/>
                  </a:cubicBezTo>
                  <a:cubicBezTo>
                    <a:pt x="2397900" y="6166"/>
                    <a:pt x="2399252" y="9430"/>
                    <a:pt x="2399252" y="12834"/>
                  </a:cubicBezTo>
                  <a:lnTo>
                    <a:pt x="2399252" y="943240"/>
                  </a:lnTo>
                  <a:cubicBezTo>
                    <a:pt x="2399252" y="946644"/>
                    <a:pt x="2397900" y="949908"/>
                    <a:pt x="2395494" y="952315"/>
                  </a:cubicBezTo>
                  <a:cubicBezTo>
                    <a:pt x="2393087" y="954722"/>
                    <a:pt x="2389823" y="956074"/>
                    <a:pt x="2386419" y="956074"/>
                  </a:cubicBezTo>
                  <a:lnTo>
                    <a:pt x="12834" y="956074"/>
                  </a:lnTo>
                  <a:cubicBezTo>
                    <a:pt x="9430" y="956074"/>
                    <a:pt x="6166" y="954722"/>
                    <a:pt x="3759" y="952315"/>
                  </a:cubicBezTo>
                  <a:cubicBezTo>
                    <a:pt x="1352" y="949908"/>
                    <a:pt x="0" y="946644"/>
                    <a:pt x="0" y="943240"/>
                  </a:cubicBezTo>
                  <a:lnTo>
                    <a:pt x="0" y="12834"/>
                  </a:lnTo>
                  <a:cubicBezTo>
                    <a:pt x="0" y="9430"/>
                    <a:pt x="1352" y="6166"/>
                    <a:pt x="3759" y="3759"/>
                  </a:cubicBezTo>
                  <a:cubicBezTo>
                    <a:pt x="6166" y="1352"/>
                    <a:pt x="9430" y="0"/>
                    <a:pt x="12834" y="0"/>
                  </a:cubicBezTo>
                  <a:close/>
                </a:path>
              </a:pathLst>
            </a:custGeom>
            <a:solidFill>
              <a:srgbClr val="F4C119"/>
            </a:solidFill>
            <a:ln cap="rnd">
              <a:noFill/>
              <a:prstDash val="solid"/>
              <a:round/>
            </a:ln>
          </p:spPr>
          <p:txBody>
            <a:bodyPr/>
            <a:lstStyle/>
            <a:p>
              <a:endParaRPr lang="en-GB"/>
            </a:p>
          </p:txBody>
        </p:sp>
        <p:sp>
          <p:nvSpPr>
            <p:cNvPr id="4" name="TextBox 4"/>
            <p:cNvSpPr txBox="1"/>
            <p:nvPr/>
          </p:nvSpPr>
          <p:spPr>
            <a:xfrm>
              <a:off x="0" y="-47625"/>
              <a:ext cx="2399252" cy="1003699"/>
            </a:xfrm>
            <a:prstGeom prst="rect">
              <a:avLst/>
            </a:prstGeom>
          </p:spPr>
          <p:txBody>
            <a:bodyPr lIns="50800" tIns="50800" rIns="50800" bIns="50800" rtlCol="0" anchor="ctr"/>
            <a:lstStyle/>
            <a:p>
              <a:pPr algn="ctr">
                <a:lnSpc>
                  <a:spcPts val="2355"/>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1138960" y="3288282"/>
            <a:ext cx="3086100" cy="5487213"/>
            <a:chOff x="0" y="0"/>
            <a:chExt cx="812800" cy="1445192"/>
          </a:xfrm>
        </p:grpSpPr>
        <p:sp>
          <p:nvSpPr>
            <p:cNvPr id="6" name="Freeform 6"/>
            <p:cNvSpPr/>
            <p:nvPr/>
          </p:nvSpPr>
          <p:spPr>
            <a:xfrm>
              <a:off x="0" y="0"/>
              <a:ext cx="812800" cy="1445192"/>
            </a:xfrm>
            <a:custGeom>
              <a:avLst/>
              <a:gdLst/>
              <a:ahLst/>
              <a:cxnLst/>
              <a:rect l="l" t="t" r="r" b="b"/>
              <a:pathLst>
                <a:path w="812800" h="1445192">
                  <a:moveTo>
                    <a:pt x="35121" y="0"/>
                  </a:moveTo>
                  <a:lnTo>
                    <a:pt x="777679" y="0"/>
                  </a:lnTo>
                  <a:cubicBezTo>
                    <a:pt x="797076" y="0"/>
                    <a:pt x="812800" y="15724"/>
                    <a:pt x="812800" y="35121"/>
                  </a:cubicBezTo>
                  <a:lnTo>
                    <a:pt x="812800" y="1410071"/>
                  </a:lnTo>
                  <a:cubicBezTo>
                    <a:pt x="812800" y="1419386"/>
                    <a:pt x="809100" y="1428319"/>
                    <a:pt x="802513" y="1434905"/>
                  </a:cubicBezTo>
                  <a:cubicBezTo>
                    <a:pt x="795927" y="1441492"/>
                    <a:pt x="786994" y="1445192"/>
                    <a:pt x="777679" y="1445192"/>
                  </a:cubicBezTo>
                  <a:lnTo>
                    <a:pt x="35121" y="1445192"/>
                  </a:lnTo>
                  <a:cubicBezTo>
                    <a:pt x="15724" y="1445192"/>
                    <a:pt x="0" y="1429468"/>
                    <a:pt x="0" y="1410071"/>
                  </a:cubicBezTo>
                  <a:lnTo>
                    <a:pt x="0" y="35121"/>
                  </a:lnTo>
                  <a:cubicBezTo>
                    <a:pt x="0" y="15724"/>
                    <a:pt x="15724" y="0"/>
                    <a:pt x="35121" y="0"/>
                  </a:cubicBezTo>
                  <a:close/>
                </a:path>
              </a:pathLst>
            </a:custGeom>
            <a:solidFill>
              <a:srgbClr val="012B90"/>
            </a:solidFill>
          </p:spPr>
          <p:txBody>
            <a:bodyPr/>
            <a:lstStyle/>
            <a:p>
              <a:endParaRPr lang="en-GB"/>
            </a:p>
          </p:txBody>
        </p:sp>
        <p:sp>
          <p:nvSpPr>
            <p:cNvPr id="7" name="TextBox 7"/>
            <p:cNvSpPr txBox="1"/>
            <p:nvPr/>
          </p:nvSpPr>
          <p:spPr>
            <a:xfrm>
              <a:off x="0" y="-47625"/>
              <a:ext cx="812800" cy="1492817"/>
            </a:xfrm>
            <a:prstGeom prst="rect">
              <a:avLst/>
            </a:prstGeom>
          </p:spPr>
          <p:txBody>
            <a:bodyPr lIns="50800" tIns="50800" rIns="50800" bIns="50800" rtlCol="0" anchor="ctr"/>
            <a:lstStyle/>
            <a:p>
              <a:pPr marL="410209" lvl="1" indent="-205105" algn="ctr">
                <a:lnSpc>
                  <a:spcPts val="2659"/>
                </a:lnSpc>
                <a:buFont typeface="Arial"/>
                <a:buChar char="•"/>
              </a:pPr>
              <a:endParaRPr/>
            </a:p>
          </p:txBody>
        </p:sp>
      </p:grpSp>
      <p:grpSp>
        <p:nvGrpSpPr>
          <p:cNvPr id="8" name="Group 8">
            <a:extLst>
              <a:ext uri="{C183D7F6-B498-43B3-948B-1728B52AA6E4}">
                <adec:decorative xmlns:adec="http://schemas.microsoft.com/office/drawing/2017/decorative" val="1"/>
              </a:ext>
            </a:extLst>
          </p:cNvPr>
          <p:cNvGrpSpPr/>
          <p:nvPr/>
        </p:nvGrpSpPr>
        <p:grpSpPr>
          <a:xfrm>
            <a:off x="1048713" y="3198873"/>
            <a:ext cx="3086100" cy="5487213"/>
            <a:chOff x="0" y="0"/>
            <a:chExt cx="812800" cy="1445192"/>
          </a:xfrm>
        </p:grpSpPr>
        <p:sp>
          <p:nvSpPr>
            <p:cNvPr id="9" name="Freeform 9"/>
            <p:cNvSpPr/>
            <p:nvPr/>
          </p:nvSpPr>
          <p:spPr>
            <a:xfrm>
              <a:off x="0" y="0"/>
              <a:ext cx="812800" cy="1445192"/>
            </a:xfrm>
            <a:custGeom>
              <a:avLst/>
              <a:gdLst/>
              <a:ahLst/>
              <a:cxnLst/>
              <a:rect l="l" t="t" r="r" b="b"/>
              <a:pathLst>
                <a:path w="812800" h="1445192">
                  <a:moveTo>
                    <a:pt x="35121" y="0"/>
                  </a:moveTo>
                  <a:lnTo>
                    <a:pt x="777679" y="0"/>
                  </a:lnTo>
                  <a:cubicBezTo>
                    <a:pt x="797076" y="0"/>
                    <a:pt x="812800" y="15724"/>
                    <a:pt x="812800" y="35121"/>
                  </a:cubicBezTo>
                  <a:lnTo>
                    <a:pt x="812800" y="1410071"/>
                  </a:lnTo>
                  <a:cubicBezTo>
                    <a:pt x="812800" y="1419386"/>
                    <a:pt x="809100" y="1428319"/>
                    <a:pt x="802513" y="1434905"/>
                  </a:cubicBezTo>
                  <a:cubicBezTo>
                    <a:pt x="795927" y="1441492"/>
                    <a:pt x="786994" y="1445192"/>
                    <a:pt x="777679" y="1445192"/>
                  </a:cubicBezTo>
                  <a:lnTo>
                    <a:pt x="35121" y="1445192"/>
                  </a:lnTo>
                  <a:cubicBezTo>
                    <a:pt x="15724" y="1445192"/>
                    <a:pt x="0" y="1429468"/>
                    <a:pt x="0" y="1410071"/>
                  </a:cubicBezTo>
                  <a:lnTo>
                    <a:pt x="0" y="35121"/>
                  </a:lnTo>
                  <a:cubicBezTo>
                    <a:pt x="0" y="15724"/>
                    <a:pt x="15724" y="0"/>
                    <a:pt x="35121" y="0"/>
                  </a:cubicBezTo>
                  <a:close/>
                </a:path>
              </a:pathLst>
            </a:custGeom>
            <a:solidFill>
              <a:srgbClr val="FFFFFF"/>
            </a:solidFill>
          </p:spPr>
          <p:txBody>
            <a:bodyPr/>
            <a:lstStyle/>
            <a:p>
              <a:endParaRPr lang="en-GB"/>
            </a:p>
          </p:txBody>
        </p:sp>
        <p:sp>
          <p:nvSpPr>
            <p:cNvPr id="10" name="TextBox 10"/>
            <p:cNvSpPr txBox="1"/>
            <p:nvPr/>
          </p:nvSpPr>
          <p:spPr>
            <a:xfrm>
              <a:off x="0" y="-47625"/>
              <a:ext cx="812800" cy="1492817"/>
            </a:xfrm>
            <a:prstGeom prst="rect">
              <a:avLst/>
            </a:prstGeom>
          </p:spPr>
          <p:txBody>
            <a:bodyPr lIns="50800" tIns="50800" rIns="50800" bIns="50800" rtlCol="0" anchor="ctr"/>
            <a:lstStyle/>
            <a:p>
              <a:pPr marL="410209" lvl="1" indent="-205105" algn="ctr">
                <a:lnSpc>
                  <a:spcPts val="2659"/>
                </a:lnSpc>
                <a:buFont typeface="Arial"/>
                <a:buChar char="•"/>
              </a:pPr>
              <a:endParaRPr/>
            </a:p>
          </p:txBody>
        </p:sp>
      </p:grpSp>
      <p:grpSp>
        <p:nvGrpSpPr>
          <p:cNvPr id="11" name="Group 11">
            <a:extLst>
              <a:ext uri="{C183D7F6-B498-43B3-948B-1728B52AA6E4}">
                <adec:decorative xmlns:adec="http://schemas.microsoft.com/office/drawing/2017/decorative" val="1"/>
              </a:ext>
            </a:extLst>
          </p:cNvPr>
          <p:cNvGrpSpPr/>
          <p:nvPr/>
        </p:nvGrpSpPr>
        <p:grpSpPr>
          <a:xfrm>
            <a:off x="4420082" y="3288282"/>
            <a:ext cx="3086100" cy="5487213"/>
            <a:chOff x="0" y="0"/>
            <a:chExt cx="812800" cy="1445192"/>
          </a:xfrm>
        </p:grpSpPr>
        <p:sp>
          <p:nvSpPr>
            <p:cNvPr id="12" name="Freeform 12"/>
            <p:cNvSpPr/>
            <p:nvPr/>
          </p:nvSpPr>
          <p:spPr>
            <a:xfrm>
              <a:off x="0" y="0"/>
              <a:ext cx="812800" cy="1445192"/>
            </a:xfrm>
            <a:custGeom>
              <a:avLst/>
              <a:gdLst/>
              <a:ahLst/>
              <a:cxnLst/>
              <a:rect l="l" t="t" r="r" b="b"/>
              <a:pathLst>
                <a:path w="812800" h="1445192">
                  <a:moveTo>
                    <a:pt x="35121" y="0"/>
                  </a:moveTo>
                  <a:lnTo>
                    <a:pt x="777679" y="0"/>
                  </a:lnTo>
                  <a:cubicBezTo>
                    <a:pt x="797076" y="0"/>
                    <a:pt x="812800" y="15724"/>
                    <a:pt x="812800" y="35121"/>
                  </a:cubicBezTo>
                  <a:lnTo>
                    <a:pt x="812800" y="1410071"/>
                  </a:lnTo>
                  <a:cubicBezTo>
                    <a:pt x="812800" y="1419386"/>
                    <a:pt x="809100" y="1428319"/>
                    <a:pt x="802513" y="1434905"/>
                  </a:cubicBezTo>
                  <a:cubicBezTo>
                    <a:pt x="795927" y="1441492"/>
                    <a:pt x="786994" y="1445192"/>
                    <a:pt x="777679" y="1445192"/>
                  </a:cubicBezTo>
                  <a:lnTo>
                    <a:pt x="35121" y="1445192"/>
                  </a:lnTo>
                  <a:cubicBezTo>
                    <a:pt x="15724" y="1445192"/>
                    <a:pt x="0" y="1429468"/>
                    <a:pt x="0" y="1410071"/>
                  </a:cubicBezTo>
                  <a:lnTo>
                    <a:pt x="0" y="35121"/>
                  </a:lnTo>
                  <a:cubicBezTo>
                    <a:pt x="0" y="15724"/>
                    <a:pt x="15724" y="0"/>
                    <a:pt x="35121" y="0"/>
                  </a:cubicBezTo>
                  <a:close/>
                </a:path>
              </a:pathLst>
            </a:custGeom>
            <a:solidFill>
              <a:srgbClr val="012B90"/>
            </a:solidFill>
          </p:spPr>
          <p:txBody>
            <a:bodyPr/>
            <a:lstStyle/>
            <a:p>
              <a:endParaRPr lang="en-GB"/>
            </a:p>
          </p:txBody>
        </p:sp>
        <p:sp>
          <p:nvSpPr>
            <p:cNvPr id="13" name="TextBox 13"/>
            <p:cNvSpPr txBox="1"/>
            <p:nvPr/>
          </p:nvSpPr>
          <p:spPr>
            <a:xfrm>
              <a:off x="0" y="-47625"/>
              <a:ext cx="812800" cy="1492817"/>
            </a:xfrm>
            <a:prstGeom prst="rect">
              <a:avLst/>
            </a:prstGeom>
          </p:spPr>
          <p:txBody>
            <a:bodyPr lIns="50800" tIns="50800" rIns="50800" bIns="50800" rtlCol="0" anchor="ctr"/>
            <a:lstStyle/>
            <a:p>
              <a:pPr marL="410209" lvl="1" indent="-205105" algn="ctr">
                <a:lnSpc>
                  <a:spcPts val="2659"/>
                </a:lnSpc>
                <a:buFont typeface="Arial"/>
                <a:buChar char="•"/>
              </a:pPr>
              <a:endParaRPr/>
            </a:p>
          </p:txBody>
        </p:sp>
      </p:grpSp>
      <p:grpSp>
        <p:nvGrpSpPr>
          <p:cNvPr id="14" name="Group 14">
            <a:extLst>
              <a:ext uri="{C183D7F6-B498-43B3-948B-1728B52AA6E4}">
                <adec:decorative xmlns:adec="http://schemas.microsoft.com/office/drawing/2017/decorative" val="1"/>
              </a:ext>
            </a:extLst>
          </p:cNvPr>
          <p:cNvGrpSpPr/>
          <p:nvPr/>
        </p:nvGrpSpPr>
        <p:grpSpPr>
          <a:xfrm>
            <a:off x="4329835" y="3198873"/>
            <a:ext cx="3086100" cy="5487213"/>
            <a:chOff x="0" y="0"/>
            <a:chExt cx="812800" cy="1445192"/>
          </a:xfrm>
        </p:grpSpPr>
        <p:sp>
          <p:nvSpPr>
            <p:cNvPr id="15" name="Freeform 15"/>
            <p:cNvSpPr/>
            <p:nvPr/>
          </p:nvSpPr>
          <p:spPr>
            <a:xfrm>
              <a:off x="0" y="0"/>
              <a:ext cx="812800" cy="1445192"/>
            </a:xfrm>
            <a:custGeom>
              <a:avLst/>
              <a:gdLst/>
              <a:ahLst/>
              <a:cxnLst/>
              <a:rect l="l" t="t" r="r" b="b"/>
              <a:pathLst>
                <a:path w="812800" h="1445192">
                  <a:moveTo>
                    <a:pt x="35121" y="0"/>
                  </a:moveTo>
                  <a:lnTo>
                    <a:pt x="777679" y="0"/>
                  </a:lnTo>
                  <a:cubicBezTo>
                    <a:pt x="797076" y="0"/>
                    <a:pt x="812800" y="15724"/>
                    <a:pt x="812800" y="35121"/>
                  </a:cubicBezTo>
                  <a:lnTo>
                    <a:pt x="812800" y="1410071"/>
                  </a:lnTo>
                  <a:cubicBezTo>
                    <a:pt x="812800" y="1419386"/>
                    <a:pt x="809100" y="1428319"/>
                    <a:pt x="802513" y="1434905"/>
                  </a:cubicBezTo>
                  <a:cubicBezTo>
                    <a:pt x="795927" y="1441492"/>
                    <a:pt x="786994" y="1445192"/>
                    <a:pt x="777679" y="1445192"/>
                  </a:cubicBezTo>
                  <a:lnTo>
                    <a:pt x="35121" y="1445192"/>
                  </a:lnTo>
                  <a:cubicBezTo>
                    <a:pt x="15724" y="1445192"/>
                    <a:pt x="0" y="1429468"/>
                    <a:pt x="0" y="1410071"/>
                  </a:cubicBezTo>
                  <a:lnTo>
                    <a:pt x="0" y="35121"/>
                  </a:lnTo>
                  <a:cubicBezTo>
                    <a:pt x="0" y="15724"/>
                    <a:pt x="15724" y="0"/>
                    <a:pt x="35121" y="0"/>
                  </a:cubicBezTo>
                  <a:close/>
                </a:path>
              </a:pathLst>
            </a:custGeom>
            <a:solidFill>
              <a:srgbClr val="FFFFFF"/>
            </a:solidFill>
          </p:spPr>
          <p:txBody>
            <a:bodyPr/>
            <a:lstStyle/>
            <a:p>
              <a:endParaRPr lang="en-GB"/>
            </a:p>
          </p:txBody>
        </p:sp>
        <p:sp>
          <p:nvSpPr>
            <p:cNvPr id="16" name="TextBox 16"/>
            <p:cNvSpPr txBox="1"/>
            <p:nvPr/>
          </p:nvSpPr>
          <p:spPr>
            <a:xfrm>
              <a:off x="0" y="-47625"/>
              <a:ext cx="812800" cy="1492817"/>
            </a:xfrm>
            <a:prstGeom prst="rect">
              <a:avLst/>
            </a:prstGeom>
          </p:spPr>
          <p:txBody>
            <a:bodyPr lIns="50800" tIns="50800" rIns="50800" bIns="50800" rtlCol="0" anchor="ctr"/>
            <a:lstStyle/>
            <a:p>
              <a:pPr algn="ctr">
                <a:lnSpc>
                  <a:spcPts val="2659"/>
                </a:lnSpc>
              </a:pPr>
              <a:endParaRPr/>
            </a:p>
          </p:txBody>
        </p:sp>
      </p:grpSp>
      <p:grpSp>
        <p:nvGrpSpPr>
          <p:cNvPr id="17" name="Group 17">
            <a:extLst>
              <a:ext uri="{C183D7F6-B498-43B3-948B-1728B52AA6E4}">
                <adec:decorative xmlns:adec="http://schemas.microsoft.com/office/drawing/2017/decorative" val="1"/>
              </a:ext>
            </a:extLst>
          </p:cNvPr>
          <p:cNvGrpSpPr/>
          <p:nvPr/>
        </p:nvGrpSpPr>
        <p:grpSpPr>
          <a:xfrm>
            <a:off x="7694969" y="3288282"/>
            <a:ext cx="3086100" cy="5487213"/>
            <a:chOff x="0" y="0"/>
            <a:chExt cx="812800" cy="1445192"/>
          </a:xfrm>
        </p:grpSpPr>
        <p:sp>
          <p:nvSpPr>
            <p:cNvPr id="18" name="Freeform 18"/>
            <p:cNvSpPr/>
            <p:nvPr/>
          </p:nvSpPr>
          <p:spPr>
            <a:xfrm>
              <a:off x="0" y="0"/>
              <a:ext cx="812800" cy="1445192"/>
            </a:xfrm>
            <a:custGeom>
              <a:avLst/>
              <a:gdLst/>
              <a:ahLst/>
              <a:cxnLst/>
              <a:rect l="l" t="t" r="r" b="b"/>
              <a:pathLst>
                <a:path w="812800" h="1445192">
                  <a:moveTo>
                    <a:pt x="35121" y="0"/>
                  </a:moveTo>
                  <a:lnTo>
                    <a:pt x="777679" y="0"/>
                  </a:lnTo>
                  <a:cubicBezTo>
                    <a:pt x="797076" y="0"/>
                    <a:pt x="812800" y="15724"/>
                    <a:pt x="812800" y="35121"/>
                  </a:cubicBezTo>
                  <a:lnTo>
                    <a:pt x="812800" y="1410071"/>
                  </a:lnTo>
                  <a:cubicBezTo>
                    <a:pt x="812800" y="1419386"/>
                    <a:pt x="809100" y="1428319"/>
                    <a:pt x="802513" y="1434905"/>
                  </a:cubicBezTo>
                  <a:cubicBezTo>
                    <a:pt x="795927" y="1441492"/>
                    <a:pt x="786994" y="1445192"/>
                    <a:pt x="777679" y="1445192"/>
                  </a:cubicBezTo>
                  <a:lnTo>
                    <a:pt x="35121" y="1445192"/>
                  </a:lnTo>
                  <a:cubicBezTo>
                    <a:pt x="15724" y="1445192"/>
                    <a:pt x="0" y="1429468"/>
                    <a:pt x="0" y="1410071"/>
                  </a:cubicBezTo>
                  <a:lnTo>
                    <a:pt x="0" y="35121"/>
                  </a:lnTo>
                  <a:cubicBezTo>
                    <a:pt x="0" y="15724"/>
                    <a:pt x="15724" y="0"/>
                    <a:pt x="35121" y="0"/>
                  </a:cubicBezTo>
                  <a:close/>
                </a:path>
              </a:pathLst>
            </a:custGeom>
            <a:solidFill>
              <a:srgbClr val="012B90"/>
            </a:solidFill>
          </p:spPr>
          <p:txBody>
            <a:bodyPr/>
            <a:lstStyle/>
            <a:p>
              <a:endParaRPr lang="en-GB"/>
            </a:p>
          </p:txBody>
        </p:sp>
        <p:sp>
          <p:nvSpPr>
            <p:cNvPr id="19" name="TextBox 19"/>
            <p:cNvSpPr txBox="1"/>
            <p:nvPr/>
          </p:nvSpPr>
          <p:spPr>
            <a:xfrm>
              <a:off x="0" y="-47625"/>
              <a:ext cx="812800" cy="1492817"/>
            </a:xfrm>
            <a:prstGeom prst="rect">
              <a:avLst/>
            </a:prstGeom>
          </p:spPr>
          <p:txBody>
            <a:bodyPr lIns="50800" tIns="50800" rIns="50800" bIns="50800" rtlCol="0" anchor="ctr"/>
            <a:lstStyle/>
            <a:p>
              <a:pPr marL="410209" lvl="1" indent="-205105" algn="ctr">
                <a:lnSpc>
                  <a:spcPts val="2659"/>
                </a:lnSpc>
                <a:buFont typeface="Arial"/>
                <a:buChar char="•"/>
              </a:pPr>
              <a:endParaRPr/>
            </a:p>
          </p:txBody>
        </p:sp>
      </p:grpSp>
      <p:grpSp>
        <p:nvGrpSpPr>
          <p:cNvPr id="20" name="Group 20">
            <a:extLst>
              <a:ext uri="{C183D7F6-B498-43B3-948B-1728B52AA6E4}">
                <adec:decorative xmlns:adec="http://schemas.microsoft.com/office/drawing/2017/decorative" val="1"/>
              </a:ext>
            </a:extLst>
          </p:cNvPr>
          <p:cNvGrpSpPr/>
          <p:nvPr/>
        </p:nvGrpSpPr>
        <p:grpSpPr>
          <a:xfrm>
            <a:off x="7610957" y="3198873"/>
            <a:ext cx="3086100" cy="5487213"/>
            <a:chOff x="0" y="0"/>
            <a:chExt cx="812800" cy="1445192"/>
          </a:xfrm>
        </p:grpSpPr>
        <p:sp>
          <p:nvSpPr>
            <p:cNvPr id="21" name="Freeform 21"/>
            <p:cNvSpPr/>
            <p:nvPr/>
          </p:nvSpPr>
          <p:spPr>
            <a:xfrm>
              <a:off x="0" y="0"/>
              <a:ext cx="812800" cy="1445192"/>
            </a:xfrm>
            <a:custGeom>
              <a:avLst/>
              <a:gdLst/>
              <a:ahLst/>
              <a:cxnLst/>
              <a:rect l="l" t="t" r="r" b="b"/>
              <a:pathLst>
                <a:path w="812800" h="1445192">
                  <a:moveTo>
                    <a:pt x="35121" y="0"/>
                  </a:moveTo>
                  <a:lnTo>
                    <a:pt x="777679" y="0"/>
                  </a:lnTo>
                  <a:cubicBezTo>
                    <a:pt x="797076" y="0"/>
                    <a:pt x="812800" y="15724"/>
                    <a:pt x="812800" y="35121"/>
                  </a:cubicBezTo>
                  <a:lnTo>
                    <a:pt x="812800" y="1410071"/>
                  </a:lnTo>
                  <a:cubicBezTo>
                    <a:pt x="812800" y="1419386"/>
                    <a:pt x="809100" y="1428319"/>
                    <a:pt x="802513" y="1434905"/>
                  </a:cubicBezTo>
                  <a:cubicBezTo>
                    <a:pt x="795927" y="1441492"/>
                    <a:pt x="786994" y="1445192"/>
                    <a:pt x="777679" y="1445192"/>
                  </a:cubicBezTo>
                  <a:lnTo>
                    <a:pt x="35121" y="1445192"/>
                  </a:lnTo>
                  <a:cubicBezTo>
                    <a:pt x="15724" y="1445192"/>
                    <a:pt x="0" y="1429468"/>
                    <a:pt x="0" y="1410071"/>
                  </a:cubicBezTo>
                  <a:lnTo>
                    <a:pt x="0" y="35121"/>
                  </a:lnTo>
                  <a:cubicBezTo>
                    <a:pt x="0" y="15724"/>
                    <a:pt x="15724" y="0"/>
                    <a:pt x="35121" y="0"/>
                  </a:cubicBezTo>
                  <a:close/>
                </a:path>
              </a:pathLst>
            </a:custGeom>
            <a:solidFill>
              <a:srgbClr val="FFFFFF"/>
            </a:solidFill>
          </p:spPr>
          <p:txBody>
            <a:bodyPr/>
            <a:lstStyle/>
            <a:p>
              <a:endParaRPr lang="en-GB"/>
            </a:p>
          </p:txBody>
        </p:sp>
        <p:sp>
          <p:nvSpPr>
            <p:cNvPr id="22" name="TextBox 22"/>
            <p:cNvSpPr txBox="1"/>
            <p:nvPr/>
          </p:nvSpPr>
          <p:spPr>
            <a:xfrm>
              <a:off x="0" y="-47625"/>
              <a:ext cx="812800" cy="1492817"/>
            </a:xfrm>
            <a:prstGeom prst="rect">
              <a:avLst/>
            </a:prstGeom>
          </p:spPr>
          <p:txBody>
            <a:bodyPr lIns="50800" tIns="50800" rIns="50800" bIns="50800" rtlCol="0" anchor="ctr"/>
            <a:lstStyle/>
            <a:p>
              <a:pPr algn="ctr">
                <a:lnSpc>
                  <a:spcPts val="2659"/>
                </a:lnSpc>
              </a:pPr>
              <a:endParaRPr/>
            </a:p>
          </p:txBody>
        </p:sp>
      </p:grpSp>
      <p:grpSp>
        <p:nvGrpSpPr>
          <p:cNvPr id="23" name="Group 23">
            <a:extLst>
              <a:ext uri="{C183D7F6-B498-43B3-948B-1728B52AA6E4}">
                <adec:decorative xmlns:adec="http://schemas.microsoft.com/office/drawing/2017/decorative" val="1"/>
              </a:ext>
            </a:extLst>
          </p:cNvPr>
          <p:cNvGrpSpPr/>
          <p:nvPr/>
        </p:nvGrpSpPr>
        <p:grpSpPr>
          <a:xfrm>
            <a:off x="10985001" y="3288282"/>
            <a:ext cx="3086100" cy="5487213"/>
            <a:chOff x="0" y="0"/>
            <a:chExt cx="812800" cy="1445192"/>
          </a:xfrm>
        </p:grpSpPr>
        <p:sp>
          <p:nvSpPr>
            <p:cNvPr id="24" name="Freeform 24"/>
            <p:cNvSpPr/>
            <p:nvPr/>
          </p:nvSpPr>
          <p:spPr>
            <a:xfrm>
              <a:off x="0" y="0"/>
              <a:ext cx="812800" cy="1445192"/>
            </a:xfrm>
            <a:custGeom>
              <a:avLst/>
              <a:gdLst/>
              <a:ahLst/>
              <a:cxnLst/>
              <a:rect l="l" t="t" r="r" b="b"/>
              <a:pathLst>
                <a:path w="812800" h="1445192">
                  <a:moveTo>
                    <a:pt x="35121" y="0"/>
                  </a:moveTo>
                  <a:lnTo>
                    <a:pt x="777679" y="0"/>
                  </a:lnTo>
                  <a:cubicBezTo>
                    <a:pt x="797076" y="0"/>
                    <a:pt x="812800" y="15724"/>
                    <a:pt x="812800" y="35121"/>
                  </a:cubicBezTo>
                  <a:lnTo>
                    <a:pt x="812800" y="1410071"/>
                  </a:lnTo>
                  <a:cubicBezTo>
                    <a:pt x="812800" y="1419386"/>
                    <a:pt x="809100" y="1428319"/>
                    <a:pt x="802513" y="1434905"/>
                  </a:cubicBezTo>
                  <a:cubicBezTo>
                    <a:pt x="795927" y="1441492"/>
                    <a:pt x="786994" y="1445192"/>
                    <a:pt x="777679" y="1445192"/>
                  </a:cubicBezTo>
                  <a:lnTo>
                    <a:pt x="35121" y="1445192"/>
                  </a:lnTo>
                  <a:cubicBezTo>
                    <a:pt x="15724" y="1445192"/>
                    <a:pt x="0" y="1429468"/>
                    <a:pt x="0" y="1410071"/>
                  </a:cubicBezTo>
                  <a:lnTo>
                    <a:pt x="0" y="35121"/>
                  </a:lnTo>
                  <a:cubicBezTo>
                    <a:pt x="0" y="15724"/>
                    <a:pt x="15724" y="0"/>
                    <a:pt x="35121" y="0"/>
                  </a:cubicBezTo>
                  <a:close/>
                </a:path>
              </a:pathLst>
            </a:custGeom>
            <a:solidFill>
              <a:srgbClr val="012B90"/>
            </a:solidFill>
          </p:spPr>
          <p:txBody>
            <a:bodyPr/>
            <a:lstStyle/>
            <a:p>
              <a:endParaRPr lang="en-GB"/>
            </a:p>
          </p:txBody>
        </p:sp>
        <p:sp>
          <p:nvSpPr>
            <p:cNvPr id="25" name="TextBox 25"/>
            <p:cNvSpPr txBox="1"/>
            <p:nvPr/>
          </p:nvSpPr>
          <p:spPr>
            <a:xfrm>
              <a:off x="0" y="-47625"/>
              <a:ext cx="812800" cy="1492817"/>
            </a:xfrm>
            <a:prstGeom prst="rect">
              <a:avLst/>
            </a:prstGeom>
          </p:spPr>
          <p:txBody>
            <a:bodyPr lIns="50800" tIns="50800" rIns="50800" bIns="50800" rtlCol="0" anchor="ctr"/>
            <a:lstStyle/>
            <a:p>
              <a:pPr marL="410209" lvl="1" indent="-205105" algn="ctr">
                <a:lnSpc>
                  <a:spcPts val="2659"/>
                </a:lnSpc>
                <a:buFont typeface="Arial"/>
                <a:buChar char="•"/>
              </a:pPr>
              <a:endParaRPr/>
            </a:p>
          </p:txBody>
        </p:sp>
      </p:grpSp>
      <p:grpSp>
        <p:nvGrpSpPr>
          <p:cNvPr id="26" name="Group 26">
            <a:extLst>
              <a:ext uri="{C183D7F6-B498-43B3-948B-1728B52AA6E4}">
                <adec:decorative xmlns:adec="http://schemas.microsoft.com/office/drawing/2017/decorative" val="1"/>
              </a:ext>
            </a:extLst>
          </p:cNvPr>
          <p:cNvGrpSpPr/>
          <p:nvPr/>
        </p:nvGrpSpPr>
        <p:grpSpPr>
          <a:xfrm>
            <a:off x="10892078" y="3198873"/>
            <a:ext cx="3086100" cy="5487213"/>
            <a:chOff x="0" y="0"/>
            <a:chExt cx="812800" cy="1445192"/>
          </a:xfrm>
        </p:grpSpPr>
        <p:sp>
          <p:nvSpPr>
            <p:cNvPr id="27" name="Freeform 27"/>
            <p:cNvSpPr/>
            <p:nvPr/>
          </p:nvSpPr>
          <p:spPr>
            <a:xfrm>
              <a:off x="0" y="0"/>
              <a:ext cx="812800" cy="1445192"/>
            </a:xfrm>
            <a:custGeom>
              <a:avLst/>
              <a:gdLst/>
              <a:ahLst/>
              <a:cxnLst/>
              <a:rect l="l" t="t" r="r" b="b"/>
              <a:pathLst>
                <a:path w="812800" h="1445192">
                  <a:moveTo>
                    <a:pt x="35121" y="0"/>
                  </a:moveTo>
                  <a:lnTo>
                    <a:pt x="777679" y="0"/>
                  </a:lnTo>
                  <a:cubicBezTo>
                    <a:pt x="797076" y="0"/>
                    <a:pt x="812800" y="15724"/>
                    <a:pt x="812800" y="35121"/>
                  </a:cubicBezTo>
                  <a:lnTo>
                    <a:pt x="812800" y="1410071"/>
                  </a:lnTo>
                  <a:cubicBezTo>
                    <a:pt x="812800" y="1419386"/>
                    <a:pt x="809100" y="1428319"/>
                    <a:pt x="802513" y="1434905"/>
                  </a:cubicBezTo>
                  <a:cubicBezTo>
                    <a:pt x="795927" y="1441492"/>
                    <a:pt x="786994" y="1445192"/>
                    <a:pt x="777679" y="1445192"/>
                  </a:cubicBezTo>
                  <a:lnTo>
                    <a:pt x="35121" y="1445192"/>
                  </a:lnTo>
                  <a:cubicBezTo>
                    <a:pt x="15724" y="1445192"/>
                    <a:pt x="0" y="1429468"/>
                    <a:pt x="0" y="1410071"/>
                  </a:cubicBezTo>
                  <a:lnTo>
                    <a:pt x="0" y="35121"/>
                  </a:lnTo>
                  <a:cubicBezTo>
                    <a:pt x="0" y="15724"/>
                    <a:pt x="15724" y="0"/>
                    <a:pt x="35121" y="0"/>
                  </a:cubicBezTo>
                  <a:close/>
                </a:path>
              </a:pathLst>
            </a:custGeom>
            <a:solidFill>
              <a:srgbClr val="FFFFFF"/>
            </a:solidFill>
          </p:spPr>
          <p:txBody>
            <a:bodyPr/>
            <a:lstStyle/>
            <a:p>
              <a:endParaRPr lang="en-GB"/>
            </a:p>
          </p:txBody>
        </p:sp>
        <p:sp>
          <p:nvSpPr>
            <p:cNvPr id="28" name="TextBox 28"/>
            <p:cNvSpPr txBox="1"/>
            <p:nvPr/>
          </p:nvSpPr>
          <p:spPr>
            <a:xfrm>
              <a:off x="0" y="-47625"/>
              <a:ext cx="812800" cy="1492817"/>
            </a:xfrm>
            <a:prstGeom prst="rect">
              <a:avLst/>
            </a:prstGeom>
          </p:spPr>
          <p:txBody>
            <a:bodyPr lIns="50800" tIns="50800" rIns="50800" bIns="50800" rtlCol="0" anchor="ctr"/>
            <a:lstStyle/>
            <a:p>
              <a:pPr algn="ctr">
                <a:lnSpc>
                  <a:spcPts val="2659"/>
                </a:lnSpc>
              </a:pPr>
              <a:endParaRPr/>
            </a:p>
          </p:txBody>
        </p:sp>
      </p:grpSp>
      <p:grpSp>
        <p:nvGrpSpPr>
          <p:cNvPr id="29" name="Group 29">
            <a:extLst>
              <a:ext uri="{C183D7F6-B498-43B3-948B-1728B52AA6E4}">
                <adec:decorative xmlns:adec="http://schemas.microsoft.com/office/drawing/2017/decorative" val="1"/>
              </a:ext>
            </a:extLst>
          </p:cNvPr>
          <p:cNvGrpSpPr/>
          <p:nvPr/>
        </p:nvGrpSpPr>
        <p:grpSpPr>
          <a:xfrm>
            <a:off x="14271126" y="3288282"/>
            <a:ext cx="3086100" cy="5487213"/>
            <a:chOff x="0" y="0"/>
            <a:chExt cx="812800" cy="1445192"/>
          </a:xfrm>
        </p:grpSpPr>
        <p:sp>
          <p:nvSpPr>
            <p:cNvPr id="30" name="Freeform 30"/>
            <p:cNvSpPr/>
            <p:nvPr/>
          </p:nvSpPr>
          <p:spPr>
            <a:xfrm>
              <a:off x="0" y="0"/>
              <a:ext cx="812800" cy="1445192"/>
            </a:xfrm>
            <a:custGeom>
              <a:avLst/>
              <a:gdLst/>
              <a:ahLst/>
              <a:cxnLst/>
              <a:rect l="l" t="t" r="r" b="b"/>
              <a:pathLst>
                <a:path w="812800" h="1445192">
                  <a:moveTo>
                    <a:pt x="35121" y="0"/>
                  </a:moveTo>
                  <a:lnTo>
                    <a:pt x="777679" y="0"/>
                  </a:lnTo>
                  <a:cubicBezTo>
                    <a:pt x="797076" y="0"/>
                    <a:pt x="812800" y="15724"/>
                    <a:pt x="812800" y="35121"/>
                  </a:cubicBezTo>
                  <a:lnTo>
                    <a:pt x="812800" y="1410071"/>
                  </a:lnTo>
                  <a:cubicBezTo>
                    <a:pt x="812800" y="1419386"/>
                    <a:pt x="809100" y="1428319"/>
                    <a:pt x="802513" y="1434905"/>
                  </a:cubicBezTo>
                  <a:cubicBezTo>
                    <a:pt x="795927" y="1441492"/>
                    <a:pt x="786994" y="1445192"/>
                    <a:pt x="777679" y="1445192"/>
                  </a:cubicBezTo>
                  <a:lnTo>
                    <a:pt x="35121" y="1445192"/>
                  </a:lnTo>
                  <a:cubicBezTo>
                    <a:pt x="15724" y="1445192"/>
                    <a:pt x="0" y="1429468"/>
                    <a:pt x="0" y="1410071"/>
                  </a:cubicBezTo>
                  <a:lnTo>
                    <a:pt x="0" y="35121"/>
                  </a:lnTo>
                  <a:cubicBezTo>
                    <a:pt x="0" y="15724"/>
                    <a:pt x="15724" y="0"/>
                    <a:pt x="35121" y="0"/>
                  </a:cubicBezTo>
                  <a:close/>
                </a:path>
              </a:pathLst>
            </a:custGeom>
            <a:solidFill>
              <a:srgbClr val="012B90"/>
            </a:solidFill>
          </p:spPr>
          <p:txBody>
            <a:bodyPr/>
            <a:lstStyle/>
            <a:p>
              <a:endParaRPr lang="en-GB"/>
            </a:p>
          </p:txBody>
        </p:sp>
        <p:sp>
          <p:nvSpPr>
            <p:cNvPr id="31" name="TextBox 31"/>
            <p:cNvSpPr txBox="1"/>
            <p:nvPr/>
          </p:nvSpPr>
          <p:spPr>
            <a:xfrm>
              <a:off x="0" y="-47625"/>
              <a:ext cx="812800" cy="1492817"/>
            </a:xfrm>
            <a:prstGeom prst="rect">
              <a:avLst/>
            </a:prstGeom>
          </p:spPr>
          <p:txBody>
            <a:bodyPr lIns="50800" tIns="50800" rIns="50800" bIns="50800" rtlCol="0" anchor="ctr"/>
            <a:lstStyle/>
            <a:p>
              <a:pPr marL="410209" lvl="1" indent="-205105" algn="ctr">
                <a:lnSpc>
                  <a:spcPts val="2659"/>
                </a:lnSpc>
                <a:buFont typeface="Arial"/>
                <a:buChar char="•"/>
              </a:pPr>
              <a:endParaRPr/>
            </a:p>
          </p:txBody>
        </p:sp>
      </p:grpSp>
      <p:grpSp>
        <p:nvGrpSpPr>
          <p:cNvPr id="32" name="Group 32">
            <a:extLst>
              <a:ext uri="{C183D7F6-B498-43B3-948B-1728B52AA6E4}">
                <adec:decorative xmlns:adec="http://schemas.microsoft.com/office/drawing/2017/decorative" val="1"/>
              </a:ext>
            </a:extLst>
          </p:cNvPr>
          <p:cNvGrpSpPr/>
          <p:nvPr/>
        </p:nvGrpSpPr>
        <p:grpSpPr>
          <a:xfrm>
            <a:off x="14173200" y="3198873"/>
            <a:ext cx="3086100" cy="5487213"/>
            <a:chOff x="0" y="0"/>
            <a:chExt cx="812800" cy="1445192"/>
          </a:xfrm>
        </p:grpSpPr>
        <p:sp>
          <p:nvSpPr>
            <p:cNvPr id="33" name="Freeform 33"/>
            <p:cNvSpPr/>
            <p:nvPr/>
          </p:nvSpPr>
          <p:spPr>
            <a:xfrm>
              <a:off x="0" y="0"/>
              <a:ext cx="812800" cy="1445192"/>
            </a:xfrm>
            <a:custGeom>
              <a:avLst/>
              <a:gdLst/>
              <a:ahLst/>
              <a:cxnLst/>
              <a:rect l="l" t="t" r="r" b="b"/>
              <a:pathLst>
                <a:path w="812800" h="1445192">
                  <a:moveTo>
                    <a:pt x="35121" y="0"/>
                  </a:moveTo>
                  <a:lnTo>
                    <a:pt x="777679" y="0"/>
                  </a:lnTo>
                  <a:cubicBezTo>
                    <a:pt x="797076" y="0"/>
                    <a:pt x="812800" y="15724"/>
                    <a:pt x="812800" y="35121"/>
                  </a:cubicBezTo>
                  <a:lnTo>
                    <a:pt x="812800" y="1410071"/>
                  </a:lnTo>
                  <a:cubicBezTo>
                    <a:pt x="812800" y="1419386"/>
                    <a:pt x="809100" y="1428319"/>
                    <a:pt x="802513" y="1434905"/>
                  </a:cubicBezTo>
                  <a:cubicBezTo>
                    <a:pt x="795927" y="1441492"/>
                    <a:pt x="786994" y="1445192"/>
                    <a:pt x="777679" y="1445192"/>
                  </a:cubicBezTo>
                  <a:lnTo>
                    <a:pt x="35121" y="1445192"/>
                  </a:lnTo>
                  <a:cubicBezTo>
                    <a:pt x="15724" y="1445192"/>
                    <a:pt x="0" y="1429468"/>
                    <a:pt x="0" y="1410071"/>
                  </a:cubicBezTo>
                  <a:lnTo>
                    <a:pt x="0" y="35121"/>
                  </a:lnTo>
                  <a:cubicBezTo>
                    <a:pt x="0" y="15724"/>
                    <a:pt x="15724" y="0"/>
                    <a:pt x="35121" y="0"/>
                  </a:cubicBezTo>
                  <a:close/>
                </a:path>
              </a:pathLst>
            </a:custGeom>
            <a:solidFill>
              <a:srgbClr val="FFFFFF"/>
            </a:solidFill>
          </p:spPr>
          <p:txBody>
            <a:bodyPr/>
            <a:lstStyle/>
            <a:p>
              <a:endParaRPr lang="en-GB"/>
            </a:p>
          </p:txBody>
        </p:sp>
        <p:sp>
          <p:nvSpPr>
            <p:cNvPr id="34" name="TextBox 34"/>
            <p:cNvSpPr txBox="1"/>
            <p:nvPr/>
          </p:nvSpPr>
          <p:spPr>
            <a:xfrm>
              <a:off x="0" y="-47625"/>
              <a:ext cx="812800" cy="1492817"/>
            </a:xfrm>
            <a:prstGeom prst="rect">
              <a:avLst/>
            </a:prstGeom>
          </p:spPr>
          <p:txBody>
            <a:bodyPr lIns="50800" tIns="50800" rIns="50800" bIns="50800" rtlCol="0" anchor="ctr"/>
            <a:lstStyle/>
            <a:p>
              <a:pPr algn="ctr">
                <a:lnSpc>
                  <a:spcPts val="2659"/>
                </a:lnSpc>
              </a:pPr>
              <a:endParaRPr/>
            </a:p>
          </p:txBody>
        </p:sp>
      </p:grpSp>
      <p:grpSp>
        <p:nvGrpSpPr>
          <p:cNvPr id="35" name="Group 35">
            <a:extLst>
              <a:ext uri="{C183D7F6-B498-43B3-948B-1728B52AA6E4}">
                <adec:decorative xmlns:adec="http://schemas.microsoft.com/office/drawing/2017/decorative" val="1"/>
              </a:ext>
            </a:extLst>
          </p:cNvPr>
          <p:cNvGrpSpPr/>
          <p:nvPr/>
        </p:nvGrpSpPr>
        <p:grpSpPr>
          <a:xfrm>
            <a:off x="1054344" y="2682558"/>
            <a:ext cx="3244119" cy="233566"/>
            <a:chOff x="0" y="0"/>
            <a:chExt cx="854418" cy="61515"/>
          </a:xfrm>
        </p:grpSpPr>
        <p:sp>
          <p:nvSpPr>
            <p:cNvPr id="36" name="Freeform 36"/>
            <p:cNvSpPr/>
            <p:nvPr/>
          </p:nvSpPr>
          <p:spPr>
            <a:xfrm>
              <a:off x="0" y="0"/>
              <a:ext cx="854418" cy="61515"/>
            </a:xfrm>
            <a:custGeom>
              <a:avLst/>
              <a:gdLst/>
              <a:ahLst/>
              <a:cxnLst/>
              <a:rect l="l" t="t" r="r" b="b"/>
              <a:pathLst>
                <a:path w="854418" h="61515">
                  <a:moveTo>
                    <a:pt x="0" y="0"/>
                  </a:moveTo>
                  <a:lnTo>
                    <a:pt x="854418" y="0"/>
                  </a:lnTo>
                  <a:lnTo>
                    <a:pt x="854418" y="61515"/>
                  </a:lnTo>
                  <a:lnTo>
                    <a:pt x="0" y="61515"/>
                  </a:lnTo>
                  <a:close/>
                </a:path>
              </a:pathLst>
            </a:custGeom>
            <a:solidFill>
              <a:srgbClr val="D9D9FF"/>
            </a:solidFill>
          </p:spPr>
          <p:txBody>
            <a:bodyPr/>
            <a:lstStyle/>
            <a:p>
              <a:endParaRPr lang="en-GB"/>
            </a:p>
          </p:txBody>
        </p:sp>
        <p:sp>
          <p:nvSpPr>
            <p:cNvPr id="37" name="TextBox 37"/>
            <p:cNvSpPr txBox="1"/>
            <p:nvPr/>
          </p:nvSpPr>
          <p:spPr>
            <a:xfrm>
              <a:off x="0" y="-47625"/>
              <a:ext cx="854418" cy="109140"/>
            </a:xfrm>
            <a:prstGeom prst="rect">
              <a:avLst/>
            </a:prstGeom>
          </p:spPr>
          <p:txBody>
            <a:bodyPr lIns="50800" tIns="50800" rIns="50800" bIns="50800" rtlCol="0" anchor="ctr"/>
            <a:lstStyle/>
            <a:p>
              <a:pPr algn="ctr">
                <a:lnSpc>
                  <a:spcPts val="2659"/>
                </a:lnSpc>
              </a:pPr>
              <a:endParaRPr/>
            </a:p>
          </p:txBody>
        </p:sp>
      </p:grpSp>
      <p:grpSp>
        <p:nvGrpSpPr>
          <p:cNvPr id="38" name="Group 38">
            <a:extLst>
              <a:ext uri="{C183D7F6-B498-43B3-948B-1728B52AA6E4}">
                <adec:decorative xmlns:adec="http://schemas.microsoft.com/office/drawing/2017/decorative" val="1"/>
              </a:ext>
            </a:extLst>
          </p:cNvPr>
          <p:cNvGrpSpPr/>
          <p:nvPr/>
        </p:nvGrpSpPr>
        <p:grpSpPr>
          <a:xfrm>
            <a:off x="7542581" y="2682558"/>
            <a:ext cx="3244119" cy="233566"/>
            <a:chOff x="0" y="0"/>
            <a:chExt cx="854418" cy="61515"/>
          </a:xfrm>
        </p:grpSpPr>
        <p:sp>
          <p:nvSpPr>
            <p:cNvPr id="39" name="Freeform 39"/>
            <p:cNvSpPr/>
            <p:nvPr/>
          </p:nvSpPr>
          <p:spPr>
            <a:xfrm>
              <a:off x="0" y="0"/>
              <a:ext cx="854418" cy="61515"/>
            </a:xfrm>
            <a:custGeom>
              <a:avLst/>
              <a:gdLst/>
              <a:ahLst/>
              <a:cxnLst/>
              <a:rect l="l" t="t" r="r" b="b"/>
              <a:pathLst>
                <a:path w="854418" h="61515">
                  <a:moveTo>
                    <a:pt x="0" y="0"/>
                  </a:moveTo>
                  <a:lnTo>
                    <a:pt x="854418" y="0"/>
                  </a:lnTo>
                  <a:lnTo>
                    <a:pt x="854418" y="61515"/>
                  </a:lnTo>
                  <a:lnTo>
                    <a:pt x="0" y="61515"/>
                  </a:lnTo>
                  <a:close/>
                </a:path>
              </a:pathLst>
            </a:custGeom>
            <a:solidFill>
              <a:srgbClr val="D9D9FF"/>
            </a:solidFill>
          </p:spPr>
          <p:txBody>
            <a:bodyPr/>
            <a:lstStyle/>
            <a:p>
              <a:endParaRPr lang="en-GB"/>
            </a:p>
          </p:txBody>
        </p:sp>
        <p:sp>
          <p:nvSpPr>
            <p:cNvPr id="40" name="TextBox 40"/>
            <p:cNvSpPr txBox="1"/>
            <p:nvPr/>
          </p:nvSpPr>
          <p:spPr>
            <a:xfrm>
              <a:off x="0" y="-47625"/>
              <a:ext cx="854418" cy="109140"/>
            </a:xfrm>
            <a:prstGeom prst="rect">
              <a:avLst/>
            </a:prstGeom>
          </p:spPr>
          <p:txBody>
            <a:bodyPr lIns="50800" tIns="50800" rIns="50800" bIns="50800" rtlCol="0" anchor="ctr"/>
            <a:lstStyle/>
            <a:p>
              <a:pPr algn="ctr">
                <a:lnSpc>
                  <a:spcPts val="2659"/>
                </a:lnSpc>
              </a:pPr>
              <a:endParaRPr/>
            </a:p>
          </p:txBody>
        </p:sp>
      </p:grpSp>
      <p:grpSp>
        <p:nvGrpSpPr>
          <p:cNvPr id="41" name="Group 41">
            <a:extLst>
              <a:ext uri="{C183D7F6-B498-43B3-948B-1728B52AA6E4}">
                <adec:decorative xmlns:adec="http://schemas.microsoft.com/office/drawing/2017/decorative" val="1"/>
              </a:ext>
            </a:extLst>
          </p:cNvPr>
          <p:cNvGrpSpPr/>
          <p:nvPr/>
        </p:nvGrpSpPr>
        <p:grpSpPr>
          <a:xfrm>
            <a:off x="4298462" y="2682558"/>
            <a:ext cx="3244119" cy="233566"/>
            <a:chOff x="0" y="0"/>
            <a:chExt cx="854418" cy="61515"/>
          </a:xfrm>
        </p:grpSpPr>
        <p:sp>
          <p:nvSpPr>
            <p:cNvPr id="42" name="Freeform 42"/>
            <p:cNvSpPr/>
            <p:nvPr/>
          </p:nvSpPr>
          <p:spPr>
            <a:xfrm>
              <a:off x="0" y="0"/>
              <a:ext cx="854418" cy="61515"/>
            </a:xfrm>
            <a:custGeom>
              <a:avLst/>
              <a:gdLst/>
              <a:ahLst/>
              <a:cxnLst/>
              <a:rect l="l" t="t" r="r" b="b"/>
              <a:pathLst>
                <a:path w="854418" h="61515">
                  <a:moveTo>
                    <a:pt x="0" y="0"/>
                  </a:moveTo>
                  <a:lnTo>
                    <a:pt x="854418" y="0"/>
                  </a:lnTo>
                  <a:lnTo>
                    <a:pt x="854418" y="61515"/>
                  </a:lnTo>
                  <a:lnTo>
                    <a:pt x="0" y="61515"/>
                  </a:lnTo>
                  <a:close/>
                </a:path>
              </a:pathLst>
            </a:custGeom>
            <a:solidFill>
              <a:srgbClr val="D9D9FF"/>
            </a:solidFill>
          </p:spPr>
          <p:txBody>
            <a:bodyPr/>
            <a:lstStyle/>
            <a:p>
              <a:endParaRPr lang="en-GB"/>
            </a:p>
          </p:txBody>
        </p:sp>
        <p:sp>
          <p:nvSpPr>
            <p:cNvPr id="43" name="TextBox 43"/>
            <p:cNvSpPr txBox="1"/>
            <p:nvPr/>
          </p:nvSpPr>
          <p:spPr>
            <a:xfrm>
              <a:off x="0" y="-47625"/>
              <a:ext cx="854418" cy="109140"/>
            </a:xfrm>
            <a:prstGeom prst="rect">
              <a:avLst/>
            </a:prstGeom>
          </p:spPr>
          <p:txBody>
            <a:bodyPr lIns="50800" tIns="50800" rIns="50800" bIns="50800" rtlCol="0" anchor="ctr"/>
            <a:lstStyle/>
            <a:p>
              <a:pPr algn="ctr">
                <a:lnSpc>
                  <a:spcPts val="2659"/>
                </a:lnSpc>
              </a:pPr>
              <a:endParaRPr/>
            </a:p>
          </p:txBody>
        </p:sp>
      </p:grpSp>
      <p:grpSp>
        <p:nvGrpSpPr>
          <p:cNvPr id="44" name="Group 44">
            <a:extLst>
              <a:ext uri="{C183D7F6-B498-43B3-948B-1728B52AA6E4}">
                <adec:decorative xmlns:adec="http://schemas.microsoft.com/office/drawing/2017/decorative" val="1"/>
              </a:ext>
            </a:extLst>
          </p:cNvPr>
          <p:cNvGrpSpPr/>
          <p:nvPr/>
        </p:nvGrpSpPr>
        <p:grpSpPr>
          <a:xfrm>
            <a:off x="10786700" y="2682558"/>
            <a:ext cx="3244119" cy="233566"/>
            <a:chOff x="0" y="0"/>
            <a:chExt cx="854418" cy="61515"/>
          </a:xfrm>
        </p:grpSpPr>
        <p:sp>
          <p:nvSpPr>
            <p:cNvPr id="45" name="Freeform 45"/>
            <p:cNvSpPr/>
            <p:nvPr/>
          </p:nvSpPr>
          <p:spPr>
            <a:xfrm>
              <a:off x="0" y="0"/>
              <a:ext cx="854418" cy="61515"/>
            </a:xfrm>
            <a:custGeom>
              <a:avLst/>
              <a:gdLst/>
              <a:ahLst/>
              <a:cxnLst/>
              <a:rect l="l" t="t" r="r" b="b"/>
              <a:pathLst>
                <a:path w="854418" h="61515">
                  <a:moveTo>
                    <a:pt x="0" y="0"/>
                  </a:moveTo>
                  <a:lnTo>
                    <a:pt x="854418" y="0"/>
                  </a:lnTo>
                  <a:lnTo>
                    <a:pt x="854418" y="61515"/>
                  </a:lnTo>
                  <a:lnTo>
                    <a:pt x="0" y="61515"/>
                  </a:lnTo>
                  <a:close/>
                </a:path>
              </a:pathLst>
            </a:custGeom>
            <a:solidFill>
              <a:srgbClr val="D9D9FF"/>
            </a:solidFill>
          </p:spPr>
          <p:txBody>
            <a:bodyPr/>
            <a:lstStyle/>
            <a:p>
              <a:endParaRPr lang="en-GB"/>
            </a:p>
          </p:txBody>
        </p:sp>
        <p:sp>
          <p:nvSpPr>
            <p:cNvPr id="46" name="TextBox 46"/>
            <p:cNvSpPr txBox="1"/>
            <p:nvPr/>
          </p:nvSpPr>
          <p:spPr>
            <a:xfrm>
              <a:off x="0" y="-47625"/>
              <a:ext cx="854418" cy="109140"/>
            </a:xfrm>
            <a:prstGeom prst="rect">
              <a:avLst/>
            </a:prstGeom>
          </p:spPr>
          <p:txBody>
            <a:bodyPr lIns="50800" tIns="50800" rIns="50800" bIns="50800" rtlCol="0" anchor="ctr"/>
            <a:lstStyle/>
            <a:p>
              <a:pPr algn="ctr">
                <a:lnSpc>
                  <a:spcPts val="2659"/>
                </a:lnSpc>
              </a:pPr>
              <a:endParaRPr/>
            </a:p>
          </p:txBody>
        </p:sp>
      </p:grpSp>
      <p:grpSp>
        <p:nvGrpSpPr>
          <p:cNvPr id="47" name="Group 47">
            <a:extLst>
              <a:ext uri="{C183D7F6-B498-43B3-948B-1728B52AA6E4}">
                <adec:decorative xmlns:adec="http://schemas.microsoft.com/office/drawing/2017/decorative" val="1"/>
              </a:ext>
            </a:extLst>
          </p:cNvPr>
          <p:cNvGrpSpPr/>
          <p:nvPr/>
        </p:nvGrpSpPr>
        <p:grpSpPr>
          <a:xfrm>
            <a:off x="14030818" y="2682558"/>
            <a:ext cx="3244119" cy="233566"/>
            <a:chOff x="0" y="0"/>
            <a:chExt cx="854418" cy="61515"/>
          </a:xfrm>
        </p:grpSpPr>
        <p:sp>
          <p:nvSpPr>
            <p:cNvPr id="48" name="Freeform 48"/>
            <p:cNvSpPr/>
            <p:nvPr/>
          </p:nvSpPr>
          <p:spPr>
            <a:xfrm>
              <a:off x="0" y="0"/>
              <a:ext cx="854418" cy="61515"/>
            </a:xfrm>
            <a:custGeom>
              <a:avLst/>
              <a:gdLst/>
              <a:ahLst/>
              <a:cxnLst/>
              <a:rect l="l" t="t" r="r" b="b"/>
              <a:pathLst>
                <a:path w="854418" h="61515">
                  <a:moveTo>
                    <a:pt x="0" y="0"/>
                  </a:moveTo>
                  <a:lnTo>
                    <a:pt x="854418" y="0"/>
                  </a:lnTo>
                  <a:lnTo>
                    <a:pt x="854418" y="61515"/>
                  </a:lnTo>
                  <a:lnTo>
                    <a:pt x="0" y="61515"/>
                  </a:lnTo>
                  <a:close/>
                </a:path>
              </a:pathLst>
            </a:custGeom>
            <a:solidFill>
              <a:srgbClr val="D9D9FF"/>
            </a:solidFill>
          </p:spPr>
          <p:txBody>
            <a:bodyPr/>
            <a:lstStyle/>
            <a:p>
              <a:endParaRPr lang="en-GB"/>
            </a:p>
          </p:txBody>
        </p:sp>
        <p:sp>
          <p:nvSpPr>
            <p:cNvPr id="49" name="TextBox 49"/>
            <p:cNvSpPr txBox="1"/>
            <p:nvPr/>
          </p:nvSpPr>
          <p:spPr>
            <a:xfrm>
              <a:off x="0" y="-47625"/>
              <a:ext cx="854418" cy="109140"/>
            </a:xfrm>
            <a:prstGeom prst="rect">
              <a:avLst/>
            </a:prstGeom>
          </p:spPr>
          <p:txBody>
            <a:bodyPr lIns="50800" tIns="50800" rIns="50800" bIns="50800" rtlCol="0" anchor="ctr"/>
            <a:lstStyle/>
            <a:p>
              <a:pPr algn="ctr">
                <a:lnSpc>
                  <a:spcPts val="2659"/>
                </a:lnSpc>
              </a:pPr>
              <a:endParaRPr/>
            </a:p>
          </p:txBody>
        </p:sp>
      </p:grpSp>
      <p:grpSp>
        <p:nvGrpSpPr>
          <p:cNvPr id="50" name="Group 50">
            <a:extLst>
              <a:ext uri="{C183D7F6-B498-43B3-948B-1728B52AA6E4}">
                <adec:decorative xmlns:adec="http://schemas.microsoft.com/office/drawing/2017/decorative" val="1"/>
              </a:ext>
            </a:extLst>
          </p:cNvPr>
          <p:cNvGrpSpPr/>
          <p:nvPr/>
        </p:nvGrpSpPr>
        <p:grpSpPr>
          <a:xfrm>
            <a:off x="2379319" y="2571260"/>
            <a:ext cx="456163" cy="456163"/>
            <a:chOff x="0" y="0"/>
            <a:chExt cx="812800" cy="812800"/>
          </a:xfrm>
        </p:grpSpPr>
        <p:sp>
          <p:nvSpPr>
            <p:cNvPr id="51" name="Freeform 5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9FF"/>
            </a:solidFill>
            <a:ln w="76200" cap="sq">
              <a:solidFill>
                <a:srgbClr val="2C3DA7"/>
              </a:solidFill>
              <a:prstDash val="solid"/>
              <a:miter/>
            </a:ln>
          </p:spPr>
          <p:txBody>
            <a:bodyPr/>
            <a:lstStyle/>
            <a:p>
              <a:endParaRPr lang="en-GB"/>
            </a:p>
          </p:txBody>
        </p:sp>
        <p:sp>
          <p:nvSpPr>
            <p:cNvPr id="52" name="TextBox 5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53" name="Group 53">
            <a:extLst>
              <a:ext uri="{C183D7F6-B498-43B3-948B-1728B52AA6E4}">
                <adec:decorative xmlns:adec="http://schemas.microsoft.com/office/drawing/2017/decorative" val="1"/>
              </a:ext>
            </a:extLst>
          </p:cNvPr>
          <p:cNvGrpSpPr/>
          <p:nvPr/>
        </p:nvGrpSpPr>
        <p:grpSpPr>
          <a:xfrm>
            <a:off x="5692440" y="2571260"/>
            <a:ext cx="456163" cy="456163"/>
            <a:chOff x="0" y="0"/>
            <a:chExt cx="812800" cy="812800"/>
          </a:xfrm>
        </p:grpSpPr>
        <p:sp>
          <p:nvSpPr>
            <p:cNvPr id="54" name="Freeform 5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9FF"/>
            </a:solidFill>
            <a:ln w="76200" cap="sq">
              <a:solidFill>
                <a:srgbClr val="2C3DA7"/>
              </a:solidFill>
              <a:prstDash val="solid"/>
              <a:miter/>
            </a:ln>
          </p:spPr>
          <p:txBody>
            <a:bodyPr/>
            <a:lstStyle/>
            <a:p>
              <a:endParaRPr lang="en-GB"/>
            </a:p>
          </p:txBody>
        </p:sp>
        <p:sp>
          <p:nvSpPr>
            <p:cNvPr id="55" name="TextBox 5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56" name="Group 56">
            <a:extLst>
              <a:ext uri="{C183D7F6-B498-43B3-948B-1728B52AA6E4}">
                <adec:decorative xmlns:adec="http://schemas.microsoft.com/office/drawing/2017/decorative" val="1"/>
              </a:ext>
            </a:extLst>
          </p:cNvPr>
          <p:cNvGrpSpPr/>
          <p:nvPr/>
        </p:nvGrpSpPr>
        <p:grpSpPr>
          <a:xfrm>
            <a:off x="9005562" y="2571260"/>
            <a:ext cx="456163" cy="456163"/>
            <a:chOff x="0" y="0"/>
            <a:chExt cx="812800" cy="812800"/>
          </a:xfrm>
        </p:grpSpPr>
        <p:sp>
          <p:nvSpPr>
            <p:cNvPr id="57" name="Freeform 5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9FF"/>
            </a:solidFill>
            <a:ln w="76200" cap="sq">
              <a:solidFill>
                <a:srgbClr val="2C3DA7"/>
              </a:solidFill>
              <a:prstDash val="solid"/>
              <a:miter/>
            </a:ln>
          </p:spPr>
          <p:txBody>
            <a:bodyPr/>
            <a:lstStyle/>
            <a:p>
              <a:endParaRPr lang="en-GB"/>
            </a:p>
          </p:txBody>
        </p:sp>
        <p:sp>
          <p:nvSpPr>
            <p:cNvPr id="58" name="TextBox 5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59" name="Group 59">
            <a:extLst>
              <a:ext uri="{C183D7F6-B498-43B3-948B-1728B52AA6E4}">
                <adec:decorative xmlns:adec="http://schemas.microsoft.com/office/drawing/2017/decorative" val="1"/>
              </a:ext>
            </a:extLst>
          </p:cNvPr>
          <p:cNvGrpSpPr/>
          <p:nvPr/>
        </p:nvGrpSpPr>
        <p:grpSpPr>
          <a:xfrm>
            <a:off x="12318683" y="2571260"/>
            <a:ext cx="456163" cy="456163"/>
            <a:chOff x="0" y="0"/>
            <a:chExt cx="812800" cy="812800"/>
          </a:xfrm>
        </p:grpSpPr>
        <p:sp>
          <p:nvSpPr>
            <p:cNvPr id="60" name="Freeform 6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9FF"/>
            </a:solidFill>
            <a:ln w="76200" cap="sq">
              <a:solidFill>
                <a:srgbClr val="2C3DA7"/>
              </a:solidFill>
              <a:prstDash val="solid"/>
              <a:miter/>
            </a:ln>
          </p:spPr>
          <p:txBody>
            <a:bodyPr/>
            <a:lstStyle/>
            <a:p>
              <a:endParaRPr lang="en-GB"/>
            </a:p>
          </p:txBody>
        </p:sp>
        <p:sp>
          <p:nvSpPr>
            <p:cNvPr id="61" name="TextBox 6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62" name="Group 62">
            <a:extLst>
              <a:ext uri="{C183D7F6-B498-43B3-948B-1728B52AA6E4}">
                <adec:decorative xmlns:adec="http://schemas.microsoft.com/office/drawing/2017/decorative" val="1"/>
              </a:ext>
            </a:extLst>
          </p:cNvPr>
          <p:cNvGrpSpPr/>
          <p:nvPr/>
        </p:nvGrpSpPr>
        <p:grpSpPr>
          <a:xfrm>
            <a:off x="15631804" y="2571260"/>
            <a:ext cx="456163" cy="456163"/>
            <a:chOff x="0" y="0"/>
            <a:chExt cx="812800" cy="812800"/>
          </a:xfrm>
        </p:grpSpPr>
        <p:sp>
          <p:nvSpPr>
            <p:cNvPr id="63" name="Freeform 6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9FF"/>
            </a:solidFill>
            <a:ln w="76200" cap="sq">
              <a:solidFill>
                <a:srgbClr val="2C3DA7"/>
              </a:solidFill>
              <a:prstDash val="solid"/>
              <a:miter/>
            </a:ln>
          </p:spPr>
          <p:txBody>
            <a:bodyPr/>
            <a:lstStyle/>
            <a:p>
              <a:endParaRPr lang="en-GB"/>
            </a:p>
          </p:txBody>
        </p:sp>
        <p:sp>
          <p:nvSpPr>
            <p:cNvPr id="64" name="TextBox 6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65" name="Freeform 65">
            <a:extLst>
              <a:ext uri="{C183D7F6-B498-43B3-948B-1728B52AA6E4}">
                <adec:decorative xmlns:adec="http://schemas.microsoft.com/office/drawing/2017/decorative" val="1"/>
              </a:ext>
            </a:extLst>
          </p:cNvPr>
          <p:cNvSpPr/>
          <p:nvPr/>
        </p:nvSpPr>
        <p:spPr>
          <a:xfrm>
            <a:off x="1397505" y="3497837"/>
            <a:ext cx="2587947" cy="604933"/>
          </a:xfrm>
          <a:custGeom>
            <a:avLst/>
            <a:gdLst/>
            <a:ahLst/>
            <a:cxnLst/>
            <a:rect l="l" t="t" r="r" b="b"/>
            <a:pathLst>
              <a:path w="2587947" h="604933">
                <a:moveTo>
                  <a:pt x="0" y="0"/>
                </a:moveTo>
                <a:lnTo>
                  <a:pt x="2587947" y="0"/>
                </a:lnTo>
                <a:lnTo>
                  <a:pt x="2587947" y="604932"/>
                </a:lnTo>
                <a:lnTo>
                  <a:pt x="0" y="604932"/>
                </a:lnTo>
                <a:lnTo>
                  <a:pt x="0" y="0"/>
                </a:lnTo>
                <a:close/>
              </a:path>
            </a:pathLst>
          </a:custGeom>
          <a:blipFill>
            <a:blip r:embed="rId2"/>
            <a:stretch>
              <a:fillRect/>
            </a:stretch>
          </a:blipFill>
        </p:spPr>
        <p:txBody>
          <a:bodyPr/>
          <a:lstStyle/>
          <a:p>
            <a:endParaRPr lang="en-GB"/>
          </a:p>
        </p:txBody>
      </p:sp>
      <p:sp>
        <p:nvSpPr>
          <p:cNvPr id="66" name="Freeform 66">
            <a:extLst>
              <a:ext uri="{C183D7F6-B498-43B3-948B-1728B52AA6E4}">
                <adec:decorative xmlns:adec="http://schemas.microsoft.com/office/drawing/2017/decorative" val="1"/>
              </a:ext>
            </a:extLst>
          </p:cNvPr>
          <p:cNvSpPr/>
          <p:nvPr/>
        </p:nvSpPr>
        <p:spPr>
          <a:xfrm>
            <a:off x="4448805" y="3342029"/>
            <a:ext cx="2800554" cy="935597"/>
          </a:xfrm>
          <a:custGeom>
            <a:avLst/>
            <a:gdLst/>
            <a:ahLst/>
            <a:cxnLst/>
            <a:rect l="l" t="t" r="r" b="b"/>
            <a:pathLst>
              <a:path w="2800554" h="935597">
                <a:moveTo>
                  <a:pt x="0" y="0"/>
                </a:moveTo>
                <a:lnTo>
                  <a:pt x="2800553" y="0"/>
                </a:lnTo>
                <a:lnTo>
                  <a:pt x="2800553" y="935597"/>
                </a:lnTo>
                <a:lnTo>
                  <a:pt x="0" y="935597"/>
                </a:lnTo>
                <a:lnTo>
                  <a:pt x="0" y="0"/>
                </a:lnTo>
                <a:close/>
              </a:path>
            </a:pathLst>
          </a:custGeom>
          <a:blipFill>
            <a:blip r:embed="rId3"/>
            <a:stretch>
              <a:fillRect/>
            </a:stretch>
          </a:blipFill>
        </p:spPr>
        <p:txBody>
          <a:bodyPr/>
          <a:lstStyle/>
          <a:p>
            <a:endParaRPr lang="en-GB"/>
          </a:p>
        </p:txBody>
      </p:sp>
      <p:sp>
        <p:nvSpPr>
          <p:cNvPr id="67" name="Freeform 67">
            <a:extLst>
              <a:ext uri="{C183D7F6-B498-43B3-948B-1728B52AA6E4}">
                <adec:decorative xmlns:adec="http://schemas.microsoft.com/office/drawing/2017/decorative" val="1"/>
              </a:ext>
            </a:extLst>
          </p:cNvPr>
          <p:cNvSpPr/>
          <p:nvPr/>
        </p:nvSpPr>
        <p:spPr>
          <a:xfrm>
            <a:off x="7706287" y="3236973"/>
            <a:ext cx="2916707" cy="1241514"/>
          </a:xfrm>
          <a:custGeom>
            <a:avLst/>
            <a:gdLst/>
            <a:ahLst/>
            <a:cxnLst/>
            <a:rect l="l" t="t" r="r" b="b"/>
            <a:pathLst>
              <a:path w="2916707" h="1241514">
                <a:moveTo>
                  <a:pt x="0" y="0"/>
                </a:moveTo>
                <a:lnTo>
                  <a:pt x="2916707" y="0"/>
                </a:lnTo>
                <a:lnTo>
                  <a:pt x="2916707" y="1241513"/>
                </a:lnTo>
                <a:lnTo>
                  <a:pt x="0" y="1241513"/>
                </a:lnTo>
                <a:lnTo>
                  <a:pt x="0" y="0"/>
                </a:lnTo>
                <a:close/>
              </a:path>
            </a:pathLst>
          </a:custGeom>
          <a:blipFill>
            <a:blip r:embed="rId4"/>
            <a:stretch>
              <a:fillRect/>
            </a:stretch>
          </a:blipFill>
        </p:spPr>
        <p:txBody>
          <a:bodyPr/>
          <a:lstStyle/>
          <a:p>
            <a:endParaRPr lang="en-GB"/>
          </a:p>
        </p:txBody>
      </p:sp>
      <p:sp>
        <p:nvSpPr>
          <p:cNvPr id="68" name="Freeform 68">
            <a:extLst>
              <a:ext uri="{C183D7F6-B498-43B3-948B-1728B52AA6E4}">
                <adec:decorative xmlns:adec="http://schemas.microsoft.com/office/drawing/2017/decorative" val="1"/>
              </a:ext>
            </a:extLst>
          </p:cNvPr>
          <p:cNvSpPr/>
          <p:nvPr/>
        </p:nvSpPr>
        <p:spPr>
          <a:xfrm>
            <a:off x="14292503" y="3318433"/>
            <a:ext cx="2976803" cy="963740"/>
          </a:xfrm>
          <a:custGeom>
            <a:avLst/>
            <a:gdLst/>
            <a:ahLst/>
            <a:cxnLst/>
            <a:rect l="l" t="t" r="r" b="b"/>
            <a:pathLst>
              <a:path w="2976803" h="963740">
                <a:moveTo>
                  <a:pt x="0" y="0"/>
                </a:moveTo>
                <a:lnTo>
                  <a:pt x="2976804" y="0"/>
                </a:lnTo>
                <a:lnTo>
                  <a:pt x="2976804" y="963740"/>
                </a:lnTo>
                <a:lnTo>
                  <a:pt x="0" y="963740"/>
                </a:lnTo>
                <a:lnTo>
                  <a:pt x="0" y="0"/>
                </a:lnTo>
                <a:close/>
              </a:path>
            </a:pathLst>
          </a:custGeom>
          <a:blipFill>
            <a:blip r:embed="rId5"/>
            <a:stretch>
              <a:fillRect/>
            </a:stretch>
          </a:blipFill>
        </p:spPr>
        <p:txBody>
          <a:bodyPr/>
          <a:lstStyle/>
          <a:p>
            <a:endParaRPr lang="en-GB"/>
          </a:p>
        </p:txBody>
      </p:sp>
      <p:sp>
        <p:nvSpPr>
          <p:cNvPr id="69" name="Freeform 69">
            <a:extLst>
              <a:ext uri="{C183D7F6-B498-43B3-948B-1728B52AA6E4}">
                <adec:decorative xmlns:adec="http://schemas.microsoft.com/office/drawing/2017/decorative" val="1"/>
              </a:ext>
            </a:extLst>
          </p:cNvPr>
          <p:cNvSpPr/>
          <p:nvPr/>
        </p:nvSpPr>
        <p:spPr>
          <a:xfrm>
            <a:off x="11118128" y="3417409"/>
            <a:ext cx="2774894" cy="860217"/>
          </a:xfrm>
          <a:custGeom>
            <a:avLst/>
            <a:gdLst/>
            <a:ahLst/>
            <a:cxnLst/>
            <a:rect l="l" t="t" r="r" b="b"/>
            <a:pathLst>
              <a:path w="2774894" h="860217">
                <a:moveTo>
                  <a:pt x="0" y="0"/>
                </a:moveTo>
                <a:lnTo>
                  <a:pt x="2774894" y="0"/>
                </a:lnTo>
                <a:lnTo>
                  <a:pt x="2774894" y="860217"/>
                </a:lnTo>
                <a:lnTo>
                  <a:pt x="0" y="860217"/>
                </a:lnTo>
                <a:lnTo>
                  <a:pt x="0" y="0"/>
                </a:lnTo>
                <a:close/>
              </a:path>
            </a:pathLst>
          </a:custGeom>
          <a:blipFill>
            <a:blip r:embed="rId6"/>
            <a:stretch>
              <a:fillRect/>
            </a:stretch>
          </a:blipFill>
        </p:spPr>
        <p:txBody>
          <a:bodyPr/>
          <a:lstStyle/>
          <a:p>
            <a:endParaRPr lang="en-GB"/>
          </a:p>
        </p:txBody>
      </p:sp>
      <p:sp>
        <p:nvSpPr>
          <p:cNvPr id="70" name="TextBox 70"/>
          <p:cNvSpPr txBox="1"/>
          <p:nvPr/>
        </p:nvSpPr>
        <p:spPr>
          <a:xfrm>
            <a:off x="1352744" y="4436779"/>
            <a:ext cx="2519308" cy="408305"/>
          </a:xfrm>
          <a:prstGeom prst="rect">
            <a:avLst/>
          </a:prstGeom>
        </p:spPr>
        <p:txBody>
          <a:bodyPr lIns="0" tIns="0" rIns="0" bIns="0" rtlCol="0" anchor="t">
            <a:spAutoFit/>
          </a:bodyPr>
          <a:lstStyle/>
          <a:p>
            <a:pPr algn="ctr">
              <a:lnSpc>
                <a:spcPts val="3219"/>
              </a:lnSpc>
            </a:pPr>
            <a:r>
              <a:rPr lang="en-US" sz="2299" b="1">
                <a:solidFill>
                  <a:srgbClr val="3C3C50"/>
                </a:solidFill>
                <a:latin typeface="Arial Bold"/>
                <a:ea typeface="Arial Bold"/>
                <a:cs typeface="Arial Bold"/>
                <a:sym typeface="Arial Bold"/>
              </a:rPr>
              <a:t>Poplar HARCA</a:t>
            </a:r>
          </a:p>
        </p:txBody>
      </p:sp>
      <p:sp>
        <p:nvSpPr>
          <p:cNvPr id="71" name="TextBox 71"/>
          <p:cNvSpPr txBox="1"/>
          <p:nvPr/>
        </p:nvSpPr>
        <p:spPr>
          <a:xfrm>
            <a:off x="4741957" y="4436779"/>
            <a:ext cx="2280906" cy="808355"/>
          </a:xfrm>
          <a:prstGeom prst="rect">
            <a:avLst/>
          </a:prstGeom>
        </p:spPr>
        <p:txBody>
          <a:bodyPr lIns="0" tIns="0" rIns="0" bIns="0" rtlCol="0" anchor="t">
            <a:spAutoFit/>
          </a:bodyPr>
          <a:lstStyle/>
          <a:p>
            <a:pPr algn="ctr">
              <a:lnSpc>
                <a:spcPts val="3219"/>
              </a:lnSpc>
            </a:pPr>
            <a:r>
              <a:rPr lang="en-US" sz="2299" b="1">
                <a:solidFill>
                  <a:srgbClr val="3C3C50"/>
                </a:solidFill>
                <a:latin typeface="Arial Bold"/>
                <a:ea typeface="Arial Bold"/>
                <a:cs typeface="Arial Bold"/>
                <a:sym typeface="Arial Bold"/>
              </a:rPr>
              <a:t>Womens Inclusive Team </a:t>
            </a:r>
          </a:p>
        </p:txBody>
      </p:sp>
      <p:sp>
        <p:nvSpPr>
          <p:cNvPr id="72" name="TextBox 72"/>
          <p:cNvSpPr txBox="1"/>
          <p:nvPr/>
        </p:nvSpPr>
        <p:spPr>
          <a:xfrm>
            <a:off x="1273663" y="4959384"/>
            <a:ext cx="2677469" cy="3469005"/>
          </a:xfrm>
          <a:prstGeom prst="rect">
            <a:avLst/>
          </a:prstGeom>
        </p:spPr>
        <p:txBody>
          <a:bodyPr lIns="0" tIns="0" rIns="0" bIns="0" rtlCol="0" anchor="t">
            <a:spAutoFit/>
          </a:bodyPr>
          <a:lstStyle/>
          <a:p>
            <a:pPr algn="ctr">
              <a:lnSpc>
                <a:spcPts val="2520"/>
              </a:lnSpc>
            </a:pPr>
            <a:r>
              <a:rPr lang="en-US" sz="1800">
                <a:solidFill>
                  <a:srgbClr val="000000"/>
                </a:solidFill>
                <a:latin typeface="Arial"/>
                <a:ea typeface="Arial"/>
                <a:cs typeface="Arial"/>
                <a:sym typeface="Arial"/>
              </a:rPr>
              <a:t>A housing and regeneration organisation in East London; partnered to host several sessions in their venues, with delegates now working for Poplar HARCA, holding board positions, or running community initiatives for the organisation.</a:t>
            </a:r>
          </a:p>
        </p:txBody>
      </p:sp>
      <p:sp>
        <p:nvSpPr>
          <p:cNvPr id="73" name="TextBox 73"/>
          <p:cNvSpPr txBox="1"/>
          <p:nvPr/>
        </p:nvSpPr>
        <p:spPr>
          <a:xfrm>
            <a:off x="4587287" y="5502309"/>
            <a:ext cx="2471219" cy="2840355"/>
          </a:xfrm>
          <a:prstGeom prst="rect">
            <a:avLst/>
          </a:prstGeom>
        </p:spPr>
        <p:txBody>
          <a:bodyPr lIns="0" tIns="0" rIns="0" bIns="0" rtlCol="0" anchor="t">
            <a:spAutoFit/>
          </a:bodyPr>
          <a:lstStyle/>
          <a:p>
            <a:pPr algn="ctr">
              <a:lnSpc>
                <a:spcPts val="2520"/>
              </a:lnSpc>
            </a:pPr>
            <a:r>
              <a:rPr lang="en-US" sz="1800">
                <a:solidFill>
                  <a:srgbClr val="000000"/>
                </a:solidFill>
                <a:latin typeface="Arial"/>
                <a:ea typeface="Arial"/>
                <a:cs typeface="Arial"/>
                <a:sym typeface="Arial"/>
              </a:rPr>
              <a:t> (WIT) A Tower Hamlets-based charity supporting Black and ethnic minority communities; partnered to host sessions in their venues, with plans to collaborate on future social justice projects.</a:t>
            </a:r>
          </a:p>
        </p:txBody>
      </p:sp>
      <p:sp>
        <p:nvSpPr>
          <p:cNvPr id="74" name="TextBox 74"/>
          <p:cNvSpPr txBox="1"/>
          <p:nvPr/>
        </p:nvSpPr>
        <p:spPr>
          <a:xfrm>
            <a:off x="7939735" y="4436779"/>
            <a:ext cx="2408529" cy="1208405"/>
          </a:xfrm>
          <a:prstGeom prst="rect">
            <a:avLst/>
          </a:prstGeom>
        </p:spPr>
        <p:txBody>
          <a:bodyPr lIns="0" tIns="0" rIns="0" bIns="0" rtlCol="0" anchor="t">
            <a:spAutoFit/>
          </a:bodyPr>
          <a:lstStyle/>
          <a:p>
            <a:pPr algn="ctr">
              <a:lnSpc>
                <a:spcPts val="3219"/>
              </a:lnSpc>
            </a:pPr>
            <a:r>
              <a:rPr lang="en-US" sz="2299" b="1">
                <a:solidFill>
                  <a:srgbClr val="3C3C50"/>
                </a:solidFill>
                <a:latin typeface="Arial Bold"/>
                <a:ea typeface="Arial Bold"/>
                <a:cs typeface="Arial Bold"/>
                <a:sym typeface="Arial Bold"/>
              </a:rPr>
              <a:t>Council of Mosques – Tower Hamlets</a:t>
            </a:r>
          </a:p>
        </p:txBody>
      </p:sp>
      <p:sp>
        <p:nvSpPr>
          <p:cNvPr id="75" name="TextBox 75"/>
          <p:cNvSpPr txBox="1"/>
          <p:nvPr/>
        </p:nvSpPr>
        <p:spPr>
          <a:xfrm>
            <a:off x="7894526" y="5873149"/>
            <a:ext cx="2540229" cy="2526030"/>
          </a:xfrm>
          <a:prstGeom prst="rect">
            <a:avLst/>
          </a:prstGeom>
        </p:spPr>
        <p:txBody>
          <a:bodyPr lIns="0" tIns="0" rIns="0" bIns="0" rtlCol="0" anchor="t">
            <a:spAutoFit/>
          </a:bodyPr>
          <a:lstStyle/>
          <a:p>
            <a:pPr algn="ctr">
              <a:lnSpc>
                <a:spcPts val="2520"/>
              </a:lnSpc>
            </a:pPr>
            <a:r>
              <a:rPr lang="en-US" sz="1800">
                <a:solidFill>
                  <a:srgbClr val="000000"/>
                </a:solidFill>
                <a:latin typeface="Arial"/>
                <a:ea typeface="Arial"/>
                <a:cs typeface="Arial"/>
                <a:sym typeface="Arial"/>
              </a:rPr>
              <a:t>A network of local mosques; partnered by attending Docklands community events to promote the programme and foster ongoing relationships with organisers.</a:t>
            </a:r>
          </a:p>
        </p:txBody>
      </p:sp>
      <p:sp>
        <p:nvSpPr>
          <p:cNvPr id="76" name="TextBox 76"/>
          <p:cNvSpPr txBox="1"/>
          <p:nvPr/>
        </p:nvSpPr>
        <p:spPr>
          <a:xfrm>
            <a:off x="11458870" y="4436779"/>
            <a:ext cx="1952516" cy="808355"/>
          </a:xfrm>
          <a:prstGeom prst="rect">
            <a:avLst/>
          </a:prstGeom>
        </p:spPr>
        <p:txBody>
          <a:bodyPr lIns="0" tIns="0" rIns="0" bIns="0" rtlCol="0" anchor="t">
            <a:spAutoFit/>
          </a:bodyPr>
          <a:lstStyle/>
          <a:p>
            <a:pPr algn="ctr">
              <a:lnSpc>
                <a:spcPts val="3219"/>
              </a:lnSpc>
            </a:pPr>
            <a:r>
              <a:rPr lang="en-US" sz="2299" b="1">
                <a:solidFill>
                  <a:srgbClr val="3C3C50"/>
                </a:solidFill>
                <a:latin typeface="Arial Bold"/>
                <a:ea typeface="Arial Bold"/>
                <a:cs typeface="Arial Bold"/>
                <a:sym typeface="Arial Bold"/>
              </a:rPr>
              <a:t>Ministry of Justice</a:t>
            </a:r>
          </a:p>
        </p:txBody>
      </p:sp>
      <p:sp>
        <p:nvSpPr>
          <p:cNvPr id="77" name="TextBox 77"/>
          <p:cNvSpPr txBox="1"/>
          <p:nvPr/>
        </p:nvSpPr>
        <p:spPr>
          <a:xfrm>
            <a:off x="11174496" y="5522569"/>
            <a:ext cx="2521265" cy="2840355"/>
          </a:xfrm>
          <a:prstGeom prst="rect">
            <a:avLst/>
          </a:prstGeom>
        </p:spPr>
        <p:txBody>
          <a:bodyPr lIns="0" tIns="0" rIns="0" bIns="0" rtlCol="0" anchor="t">
            <a:spAutoFit/>
          </a:bodyPr>
          <a:lstStyle/>
          <a:p>
            <a:pPr algn="ctr">
              <a:lnSpc>
                <a:spcPts val="2520"/>
              </a:lnSpc>
            </a:pPr>
            <a:r>
              <a:rPr lang="en-US" sz="1800">
                <a:solidFill>
                  <a:srgbClr val="000000"/>
                </a:solidFill>
                <a:latin typeface="Arial"/>
                <a:ea typeface="Arial"/>
                <a:cs typeface="Arial"/>
                <a:sym typeface="Arial"/>
              </a:rPr>
              <a:t> A government body overseeing public appointments; partnered through a long-standing relationship, invited to speak at BoB sessions and fairs to promote public appointments to delegates.</a:t>
            </a:r>
          </a:p>
        </p:txBody>
      </p:sp>
      <p:sp>
        <p:nvSpPr>
          <p:cNvPr id="78" name="TextBox 78"/>
          <p:cNvSpPr txBox="1"/>
          <p:nvPr/>
        </p:nvSpPr>
        <p:spPr>
          <a:xfrm>
            <a:off x="14739992" y="4436779"/>
            <a:ext cx="1952516" cy="408305"/>
          </a:xfrm>
          <a:prstGeom prst="rect">
            <a:avLst/>
          </a:prstGeom>
        </p:spPr>
        <p:txBody>
          <a:bodyPr lIns="0" tIns="0" rIns="0" bIns="0" rtlCol="0" anchor="t">
            <a:spAutoFit/>
          </a:bodyPr>
          <a:lstStyle/>
          <a:p>
            <a:pPr algn="ctr">
              <a:lnSpc>
                <a:spcPts val="3219"/>
              </a:lnSpc>
            </a:pPr>
            <a:r>
              <a:rPr lang="en-US" sz="2299" b="1">
                <a:solidFill>
                  <a:srgbClr val="3C3C50"/>
                </a:solidFill>
                <a:latin typeface="Arial Bold"/>
                <a:ea typeface="Arial Bold"/>
                <a:cs typeface="Arial Bold"/>
                <a:sym typeface="Arial Bold"/>
              </a:rPr>
              <a:t>Account 3</a:t>
            </a:r>
          </a:p>
        </p:txBody>
      </p:sp>
      <p:sp>
        <p:nvSpPr>
          <p:cNvPr id="79" name="TextBox 79"/>
          <p:cNvSpPr txBox="1"/>
          <p:nvPr/>
        </p:nvSpPr>
        <p:spPr>
          <a:xfrm>
            <a:off x="14511985" y="5522569"/>
            <a:ext cx="2408529" cy="1897380"/>
          </a:xfrm>
          <a:prstGeom prst="rect">
            <a:avLst/>
          </a:prstGeom>
        </p:spPr>
        <p:txBody>
          <a:bodyPr lIns="0" tIns="0" rIns="0" bIns="0" rtlCol="0" anchor="t">
            <a:spAutoFit/>
          </a:bodyPr>
          <a:lstStyle/>
          <a:p>
            <a:pPr algn="ctr">
              <a:lnSpc>
                <a:spcPts val="2520"/>
              </a:lnSpc>
            </a:pPr>
            <a:r>
              <a:rPr lang="en-US" sz="1800">
                <a:solidFill>
                  <a:srgbClr val="000000"/>
                </a:solidFill>
                <a:latin typeface="Arial"/>
                <a:ea typeface="Arial"/>
                <a:cs typeface="Arial"/>
                <a:sym typeface="Arial"/>
              </a:rPr>
              <a:t> A social mobility and employment support organisation; partnered by referring many resident delegates to the BoB programme.</a:t>
            </a:r>
          </a:p>
        </p:txBody>
      </p:sp>
      <p:sp>
        <p:nvSpPr>
          <p:cNvPr id="80" name="TextBox 80"/>
          <p:cNvSpPr txBox="1">
            <a:spLocks noGrp="1"/>
          </p:cNvSpPr>
          <p:nvPr>
            <p:ph type="title" idx="4294967295"/>
          </p:nvPr>
        </p:nvSpPr>
        <p:spPr>
          <a:xfrm>
            <a:off x="846392" y="291153"/>
            <a:ext cx="16102698" cy="20224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5599"/>
              </a:lnSpc>
              <a:spcBef>
                <a:spcPts val="0"/>
              </a:spcBef>
              <a:spcAft>
                <a:spcPts val="0"/>
              </a:spcAft>
              <a:buClrTx/>
              <a:buSzTx/>
              <a:buFontTx/>
              <a:buNone/>
              <a:tabLst/>
              <a:defRPr/>
            </a:pPr>
            <a:r>
              <a:rPr kumimoji="0" lang="en-US" sz="3999" b="1" i="0" u="none" strike="noStrike" kern="1200" cap="none" spc="0" normalizeH="0" baseline="0" noProof="0" dirty="0">
                <a:ln>
                  <a:noFill/>
                </a:ln>
                <a:solidFill>
                  <a:srgbClr val="2C3DA7"/>
                </a:solidFill>
                <a:effectLst/>
                <a:uLnTx/>
                <a:uFillTx/>
                <a:latin typeface="Arial Bold"/>
                <a:ea typeface="Arial Bold"/>
                <a:cs typeface="Arial Bold"/>
                <a:sym typeface="Arial Bold"/>
              </a:rPr>
              <a:t>Community Engagement</a:t>
            </a:r>
          </a:p>
          <a:p>
            <a:pPr marL="0" marR="0" lvl="0" indent="0" algn="ctr" defTabSz="914400" rtl="0" eaLnBrk="1" fontAlgn="auto" latinLnBrk="0" hangingPunct="1">
              <a:lnSpc>
                <a:spcPts val="3499"/>
              </a:lnSpc>
              <a:spcBef>
                <a:spcPts val="0"/>
              </a:spcBef>
              <a:spcAft>
                <a:spcPts val="0"/>
              </a:spcAft>
              <a:buClrTx/>
              <a:buSzTx/>
              <a:buFontTx/>
              <a:buNone/>
              <a:tabLst/>
              <a:defRPr/>
            </a:pPr>
            <a:r>
              <a:rPr kumimoji="0" lang="en-US" sz="2499" b="0" i="0" u="none" strike="noStrike" kern="1200" cap="none" spc="0" normalizeH="0" baseline="0" noProof="0" dirty="0">
                <a:ln>
                  <a:noFill/>
                </a:ln>
                <a:solidFill>
                  <a:srgbClr val="000000"/>
                </a:solidFill>
                <a:effectLst/>
                <a:uLnTx/>
                <a:uFillTx/>
                <a:latin typeface="Arial"/>
                <a:ea typeface="Arial"/>
                <a:cs typeface="Arial"/>
                <a:sym typeface="Arial"/>
              </a:rPr>
              <a:t>To deliver the Black on Board community leadership </a:t>
            </a:r>
            <a:r>
              <a:rPr kumimoji="0" lang="en-US" sz="2499" b="0" i="0" u="none" strike="noStrike" kern="1200" cap="none" spc="0" normalizeH="0" baseline="0" noProof="0" dirty="0" err="1">
                <a:ln>
                  <a:noFill/>
                </a:ln>
                <a:solidFill>
                  <a:srgbClr val="000000"/>
                </a:solidFill>
                <a:effectLst/>
                <a:uLnTx/>
                <a:uFillTx/>
                <a:latin typeface="Arial"/>
                <a:ea typeface="Arial"/>
                <a:cs typeface="Arial"/>
                <a:sym typeface="Arial"/>
              </a:rPr>
              <a:t>programme</a:t>
            </a:r>
            <a:r>
              <a:rPr kumimoji="0" lang="en-US" sz="2499" b="0" i="0" u="none" strike="noStrike" kern="1200" cap="none" spc="0" normalizeH="0" baseline="0" noProof="0" dirty="0">
                <a:ln>
                  <a:noFill/>
                </a:ln>
                <a:solidFill>
                  <a:srgbClr val="000000"/>
                </a:solidFill>
                <a:effectLst/>
                <a:uLnTx/>
                <a:uFillTx/>
                <a:latin typeface="Arial"/>
                <a:ea typeface="Arial"/>
                <a:cs typeface="Arial"/>
                <a:sym typeface="Arial"/>
              </a:rPr>
              <a:t>, Olmec partnered with a range of organisations to promote, support, and enhance its delivery. Relationships Olmec bought into the partnership in our 22nd year of operation including Poplar </a:t>
            </a:r>
            <a:r>
              <a:rPr kumimoji="0" lang="en-US" sz="2499" b="0" i="0" u="none" strike="noStrike" kern="1200" cap="none" spc="0" normalizeH="0" baseline="0" noProof="0" dirty="0" err="1">
                <a:ln>
                  <a:noFill/>
                </a:ln>
                <a:solidFill>
                  <a:srgbClr val="000000"/>
                </a:solidFill>
                <a:effectLst/>
                <a:uLnTx/>
                <a:uFillTx/>
                <a:latin typeface="Arial"/>
                <a:ea typeface="Arial"/>
                <a:cs typeface="Arial"/>
                <a:sym typeface="Arial"/>
              </a:rPr>
              <a:t>Harca</a:t>
            </a:r>
            <a:r>
              <a:rPr kumimoji="0" lang="en-US" sz="2499" b="0" i="0" u="none" strike="noStrike" kern="1200" cap="none" spc="0" normalizeH="0" baseline="0" noProof="0" dirty="0">
                <a:ln>
                  <a:noFill/>
                </a:ln>
                <a:solidFill>
                  <a:srgbClr val="000000"/>
                </a:solidFill>
                <a:effectLst/>
                <a:uLnTx/>
                <a:uFillTx/>
                <a:latin typeface="Arial"/>
                <a:ea typeface="Arial"/>
                <a:cs typeface="Arial"/>
                <a:sym typeface="Arial"/>
              </a:rPr>
              <a:t>, Account3, BME London, CORE, G15, Social Enterprise UK and more...</a:t>
            </a:r>
          </a:p>
        </p:txBody>
      </p:sp>
      <p:sp>
        <p:nvSpPr>
          <p:cNvPr id="81" name="Freeform 81">
            <a:extLst>
              <a:ext uri="{C183D7F6-B498-43B3-948B-1728B52AA6E4}">
                <adec:decorative xmlns:adec="http://schemas.microsoft.com/office/drawing/2017/decorative" val="1"/>
              </a:ext>
            </a:extLst>
          </p:cNvPr>
          <p:cNvSpPr/>
          <p:nvPr/>
        </p:nvSpPr>
        <p:spPr>
          <a:xfrm>
            <a:off x="15623142" y="66675"/>
            <a:ext cx="2415742" cy="941978"/>
          </a:xfrm>
          <a:custGeom>
            <a:avLst/>
            <a:gdLst/>
            <a:ahLst/>
            <a:cxnLst/>
            <a:rect l="l" t="t" r="r" b="b"/>
            <a:pathLst>
              <a:path w="2415742" h="941978">
                <a:moveTo>
                  <a:pt x="0" y="0"/>
                </a:moveTo>
                <a:lnTo>
                  <a:pt x="2415742" y="0"/>
                </a:lnTo>
                <a:lnTo>
                  <a:pt x="2415742" y="941978"/>
                </a:lnTo>
                <a:lnTo>
                  <a:pt x="0" y="941978"/>
                </a:lnTo>
                <a:lnTo>
                  <a:pt x="0" y="0"/>
                </a:lnTo>
                <a:close/>
              </a:path>
            </a:pathLst>
          </a:custGeom>
          <a:blipFill>
            <a:blip r:embed="rId7"/>
            <a:stretch>
              <a:fillRect/>
            </a:stretch>
          </a:blipFill>
        </p:spPr>
        <p:txBody>
          <a:bodyPr/>
          <a:lstStyle/>
          <a:p>
            <a:endParaRPr lang="en-GB"/>
          </a:p>
        </p:txBody>
      </p:sp>
      <p:sp>
        <p:nvSpPr>
          <p:cNvPr id="82" name="Freeform 82">
            <a:extLst>
              <a:ext uri="{C183D7F6-B498-43B3-948B-1728B52AA6E4}">
                <adec:decorative xmlns:adec="http://schemas.microsoft.com/office/drawing/2017/decorative" val="1"/>
              </a:ext>
            </a:extLst>
          </p:cNvPr>
          <p:cNvSpPr/>
          <p:nvPr/>
        </p:nvSpPr>
        <p:spPr>
          <a:xfrm>
            <a:off x="148709" y="9158829"/>
            <a:ext cx="1338215" cy="941978"/>
          </a:xfrm>
          <a:custGeom>
            <a:avLst/>
            <a:gdLst/>
            <a:ahLst/>
            <a:cxnLst/>
            <a:rect l="l" t="t" r="r" b="b"/>
            <a:pathLst>
              <a:path w="1338215" h="941978">
                <a:moveTo>
                  <a:pt x="0" y="0"/>
                </a:moveTo>
                <a:lnTo>
                  <a:pt x="1338215" y="0"/>
                </a:lnTo>
                <a:lnTo>
                  <a:pt x="1338215" y="941978"/>
                </a:lnTo>
                <a:lnTo>
                  <a:pt x="0" y="941978"/>
                </a:lnTo>
                <a:lnTo>
                  <a:pt x="0" y="0"/>
                </a:lnTo>
                <a:close/>
              </a:path>
            </a:pathLst>
          </a:custGeom>
          <a:blipFill>
            <a:blip r:embed="rId8"/>
            <a:stretch>
              <a:fillRect/>
            </a:stretch>
          </a:blipFill>
        </p:spPr>
        <p:txBody>
          <a:bodyPr/>
          <a:lstStyle/>
          <a:p>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1C9"/>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48709" y="9158829"/>
            <a:ext cx="1338215" cy="941978"/>
          </a:xfrm>
          <a:custGeom>
            <a:avLst/>
            <a:gdLst/>
            <a:ahLst/>
            <a:cxnLst/>
            <a:rect l="l" t="t" r="r" b="b"/>
            <a:pathLst>
              <a:path w="1338215" h="941978">
                <a:moveTo>
                  <a:pt x="0" y="0"/>
                </a:moveTo>
                <a:lnTo>
                  <a:pt x="1338215" y="0"/>
                </a:lnTo>
                <a:lnTo>
                  <a:pt x="1338215" y="941978"/>
                </a:lnTo>
                <a:lnTo>
                  <a:pt x="0" y="941978"/>
                </a:lnTo>
                <a:lnTo>
                  <a:pt x="0" y="0"/>
                </a:lnTo>
                <a:close/>
              </a:path>
            </a:pathLst>
          </a:custGeom>
          <a:blipFill>
            <a:blip r:embed="rId2"/>
            <a:stretch>
              <a:fillRect/>
            </a:stretch>
          </a:blipFill>
        </p:spPr>
        <p:txBody>
          <a:bodyPr/>
          <a:lstStyle/>
          <a:p>
            <a:endParaRPr lang="en-GB"/>
          </a:p>
        </p:txBody>
      </p:sp>
      <p:sp>
        <p:nvSpPr>
          <p:cNvPr id="3" name="Freeform 3">
            <a:extLst>
              <a:ext uri="{C183D7F6-B498-43B3-948B-1728B52AA6E4}">
                <adec:decorative xmlns:adec="http://schemas.microsoft.com/office/drawing/2017/decorative" val="1"/>
              </a:ext>
            </a:extLst>
          </p:cNvPr>
          <p:cNvSpPr/>
          <p:nvPr/>
        </p:nvSpPr>
        <p:spPr>
          <a:xfrm>
            <a:off x="15623142" y="66675"/>
            <a:ext cx="2415742" cy="941978"/>
          </a:xfrm>
          <a:custGeom>
            <a:avLst/>
            <a:gdLst/>
            <a:ahLst/>
            <a:cxnLst/>
            <a:rect l="l" t="t" r="r" b="b"/>
            <a:pathLst>
              <a:path w="2415742" h="941978">
                <a:moveTo>
                  <a:pt x="0" y="0"/>
                </a:moveTo>
                <a:lnTo>
                  <a:pt x="2415742" y="0"/>
                </a:lnTo>
                <a:lnTo>
                  <a:pt x="2415742" y="941978"/>
                </a:lnTo>
                <a:lnTo>
                  <a:pt x="0" y="941978"/>
                </a:lnTo>
                <a:lnTo>
                  <a:pt x="0" y="0"/>
                </a:lnTo>
                <a:close/>
              </a:path>
            </a:pathLst>
          </a:custGeom>
          <a:blipFill>
            <a:blip r:embed="rId3"/>
            <a:stretch>
              <a:fillRect/>
            </a:stretch>
          </a:blipFill>
        </p:spPr>
        <p:txBody>
          <a:bodyPr/>
          <a:lstStyle/>
          <a:p>
            <a:endParaRPr lang="en-GB"/>
          </a:p>
        </p:txBody>
      </p:sp>
      <p:grpSp>
        <p:nvGrpSpPr>
          <p:cNvPr id="4" name="Group 4">
            <a:extLst>
              <a:ext uri="{C183D7F6-B498-43B3-948B-1728B52AA6E4}">
                <adec:decorative xmlns:adec="http://schemas.microsoft.com/office/drawing/2017/decorative" val="1"/>
              </a:ext>
            </a:extLst>
          </p:cNvPr>
          <p:cNvGrpSpPr/>
          <p:nvPr/>
        </p:nvGrpSpPr>
        <p:grpSpPr>
          <a:xfrm>
            <a:off x="1552792" y="2807108"/>
            <a:ext cx="15706508" cy="6822710"/>
            <a:chOff x="0" y="0"/>
            <a:chExt cx="2119644" cy="920747"/>
          </a:xfrm>
        </p:grpSpPr>
        <p:sp>
          <p:nvSpPr>
            <p:cNvPr id="5" name="Freeform 5"/>
            <p:cNvSpPr/>
            <p:nvPr/>
          </p:nvSpPr>
          <p:spPr>
            <a:xfrm>
              <a:off x="0" y="0"/>
              <a:ext cx="2119644" cy="920747"/>
            </a:xfrm>
            <a:custGeom>
              <a:avLst/>
              <a:gdLst/>
              <a:ahLst/>
              <a:cxnLst/>
              <a:rect l="l" t="t" r="r" b="b"/>
              <a:pathLst>
                <a:path w="2119644" h="920747">
                  <a:moveTo>
                    <a:pt x="13802" y="0"/>
                  </a:moveTo>
                  <a:lnTo>
                    <a:pt x="2105842" y="0"/>
                  </a:lnTo>
                  <a:cubicBezTo>
                    <a:pt x="2109503" y="0"/>
                    <a:pt x="2113013" y="1454"/>
                    <a:pt x="2115601" y="4042"/>
                  </a:cubicBezTo>
                  <a:cubicBezTo>
                    <a:pt x="2118190" y="6631"/>
                    <a:pt x="2119644" y="10141"/>
                    <a:pt x="2119644" y="13802"/>
                  </a:cubicBezTo>
                  <a:lnTo>
                    <a:pt x="2119644" y="906945"/>
                  </a:lnTo>
                  <a:cubicBezTo>
                    <a:pt x="2119644" y="910605"/>
                    <a:pt x="2118190" y="914116"/>
                    <a:pt x="2115601" y="916704"/>
                  </a:cubicBezTo>
                  <a:cubicBezTo>
                    <a:pt x="2113013" y="919293"/>
                    <a:pt x="2109503" y="920747"/>
                    <a:pt x="2105842" y="920747"/>
                  </a:cubicBezTo>
                  <a:lnTo>
                    <a:pt x="13802" y="920747"/>
                  </a:lnTo>
                  <a:cubicBezTo>
                    <a:pt x="10141" y="920747"/>
                    <a:pt x="6631" y="919293"/>
                    <a:pt x="4042" y="916704"/>
                  </a:cubicBezTo>
                  <a:cubicBezTo>
                    <a:pt x="1454" y="914116"/>
                    <a:pt x="0" y="910605"/>
                    <a:pt x="0" y="906945"/>
                  </a:cubicBezTo>
                  <a:lnTo>
                    <a:pt x="0" y="13802"/>
                  </a:lnTo>
                  <a:cubicBezTo>
                    <a:pt x="0" y="10141"/>
                    <a:pt x="1454" y="6631"/>
                    <a:pt x="4042" y="4042"/>
                  </a:cubicBezTo>
                  <a:cubicBezTo>
                    <a:pt x="6631" y="1454"/>
                    <a:pt x="10141" y="0"/>
                    <a:pt x="13802" y="0"/>
                  </a:cubicBezTo>
                  <a:close/>
                </a:path>
              </a:pathLst>
            </a:custGeom>
            <a:solidFill>
              <a:srgbClr val="F4C119"/>
            </a:solidFill>
            <a:ln cap="rnd">
              <a:noFill/>
              <a:prstDash val="solid"/>
              <a:round/>
            </a:ln>
          </p:spPr>
          <p:txBody>
            <a:bodyPr/>
            <a:lstStyle/>
            <a:p>
              <a:endParaRPr lang="en-GB"/>
            </a:p>
          </p:txBody>
        </p:sp>
        <p:sp>
          <p:nvSpPr>
            <p:cNvPr id="6" name="TextBox 6"/>
            <p:cNvSpPr txBox="1"/>
            <p:nvPr/>
          </p:nvSpPr>
          <p:spPr>
            <a:xfrm>
              <a:off x="0" y="-47625"/>
              <a:ext cx="2119644" cy="968372"/>
            </a:xfrm>
            <a:prstGeom prst="rect">
              <a:avLst/>
            </a:prstGeom>
          </p:spPr>
          <p:txBody>
            <a:bodyPr lIns="50800" tIns="50800" rIns="50800" bIns="50800" rtlCol="0" anchor="ctr"/>
            <a:lstStyle/>
            <a:p>
              <a:pPr algn="ctr">
                <a:lnSpc>
                  <a:spcPts val="2355"/>
                </a:lnSpc>
              </a:pPr>
              <a:endParaRPr/>
            </a:p>
          </p:txBody>
        </p:sp>
      </p:grpSp>
      <p:grpSp>
        <p:nvGrpSpPr>
          <p:cNvPr id="7" name="Group 7">
            <a:extLst>
              <a:ext uri="{C183D7F6-B498-43B3-948B-1728B52AA6E4}">
                <adec:decorative xmlns:adec="http://schemas.microsoft.com/office/drawing/2017/decorative" val="1"/>
              </a:ext>
            </a:extLst>
          </p:cNvPr>
          <p:cNvGrpSpPr/>
          <p:nvPr/>
        </p:nvGrpSpPr>
        <p:grpSpPr>
          <a:xfrm>
            <a:off x="1862433" y="5244254"/>
            <a:ext cx="929372" cy="929372"/>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C3DA7"/>
            </a:solidFill>
          </p:spPr>
          <p:txBody>
            <a:bodyPr/>
            <a:lstStyle/>
            <a:p>
              <a:endParaRPr lang="en-GB"/>
            </a:p>
          </p:txBody>
        </p:sp>
        <p:sp>
          <p:nvSpPr>
            <p:cNvPr id="9" name="TextBox 9"/>
            <p:cNvSpPr txBox="1"/>
            <p:nvPr/>
          </p:nvSpPr>
          <p:spPr>
            <a:xfrm>
              <a:off x="76200" y="9525"/>
              <a:ext cx="660400" cy="727075"/>
            </a:xfrm>
            <a:prstGeom prst="rect">
              <a:avLst/>
            </a:prstGeom>
          </p:spPr>
          <p:txBody>
            <a:bodyPr lIns="50800" tIns="50800" rIns="50800" bIns="50800" rtlCol="0" anchor="ctr"/>
            <a:lstStyle/>
            <a:p>
              <a:pPr algn="ctr">
                <a:lnSpc>
                  <a:spcPts val="4073"/>
                </a:lnSpc>
              </a:pPr>
              <a:endParaRPr/>
            </a:p>
          </p:txBody>
        </p:sp>
      </p:grpSp>
      <p:sp>
        <p:nvSpPr>
          <p:cNvPr id="10" name="TextBox 10"/>
          <p:cNvSpPr txBox="1"/>
          <p:nvPr/>
        </p:nvSpPr>
        <p:spPr>
          <a:xfrm>
            <a:off x="3093467" y="5404140"/>
            <a:ext cx="11076561" cy="533400"/>
          </a:xfrm>
          <a:prstGeom prst="rect">
            <a:avLst/>
          </a:prstGeom>
        </p:spPr>
        <p:txBody>
          <a:bodyPr lIns="0" tIns="0" rIns="0" bIns="0" rtlCol="0" anchor="t">
            <a:spAutoFit/>
          </a:bodyPr>
          <a:lstStyle/>
          <a:p>
            <a:pPr algn="l">
              <a:lnSpc>
                <a:spcPts val="4200"/>
              </a:lnSpc>
            </a:pPr>
            <a:r>
              <a:rPr lang="en-US" sz="3000" b="1">
                <a:solidFill>
                  <a:srgbClr val="000000"/>
                </a:solidFill>
                <a:latin typeface="Arial Bold"/>
                <a:ea typeface="Arial Bold"/>
                <a:cs typeface="Arial Bold"/>
                <a:sym typeface="Arial Bold"/>
              </a:rPr>
              <a:t>16 people accessing community leadership interventions </a:t>
            </a:r>
          </a:p>
        </p:txBody>
      </p:sp>
      <p:grpSp>
        <p:nvGrpSpPr>
          <p:cNvPr id="11" name="Group 11">
            <a:extLst>
              <a:ext uri="{C183D7F6-B498-43B3-948B-1728B52AA6E4}">
                <adec:decorative xmlns:adec="http://schemas.microsoft.com/office/drawing/2017/decorative" val="1"/>
              </a:ext>
            </a:extLst>
          </p:cNvPr>
          <p:cNvGrpSpPr/>
          <p:nvPr/>
        </p:nvGrpSpPr>
        <p:grpSpPr>
          <a:xfrm>
            <a:off x="1872052" y="6345076"/>
            <a:ext cx="929372" cy="929372"/>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C3DA7"/>
            </a:solidFill>
          </p:spPr>
          <p:txBody>
            <a:bodyPr/>
            <a:lstStyle/>
            <a:p>
              <a:endParaRPr lang="en-GB"/>
            </a:p>
          </p:txBody>
        </p:sp>
        <p:sp>
          <p:nvSpPr>
            <p:cNvPr id="13" name="TextBox 13"/>
            <p:cNvSpPr txBox="1"/>
            <p:nvPr/>
          </p:nvSpPr>
          <p:spPr>
            <a:xfrm>
              <a:off x="76200" y="9525"/>
              <a:ext cx="660400" cy="727075"/>
            </a:xfrm>
            <a:prstGeom prst="rect">
              <a:avLst/>
            </a:prstGeom>
          </p:spPr>
          <p:txBody>
            <a:bodyPr lIns="50800" tIns="50800" rIns="50800" bIns="50800" rtlCol="0" anchor="ctr"/>
            <a:lstStyle/>
            <a:p>
              <a:pPr algn="ctr">
                <a:lnSpc>
                  <a:spcPts val="4073"/>
                </a:lnSpc>
              </a:pPr>
              <a:endParaRPr/>
            </a:p>
          </p:txBody>
        </p:sp>
      </p:grpSp>
      <p:sp>
        <p:nvSpPr>
          <p:cNvPr id="14" name="TextBox 14"/>
          <p:cNvSpPr txBox="1"/>
          <p:nvPr/>
        </p:nvSpPr>
        <p:spPr>
          <a:xfrm>
            <a:off x="3093467" y="6238263"/>
            <a:ext cx="13300612" cy="1066800"/>
          </a:xfrm>
          <a:prstGeom prst="rect">
            <a:avLst/>
          </a:prstGeom>
        </p:spPr>
        <p:txBody>
          <a:bodyPr lIns="0" tIns="0" rIns="0" bIns="0" rtlCol="0" anchor="t">
            <a:spAutoFit/>
          </a:bodyPr>
          <a:lstStyle/>
          <a:p>
            <a:pPr algn="l">
              <a:lnSpc>
                <a:spcPts val="4200"/>
              </a:lnSpc>
            </a:pPr>
            <a:r>
              <a:rPr lang="en-US" sz="3000" b="1">
                <a:solidFill>
                  <a:srgbClr val="000000"/>
                </a:solidFill>
                <a:latin typeface="Arial Bold"/>
                <a:ea typeface="Arial Bold"/>
                <a:cs typeface="Arial Bold"/>
                <a:sym typeface="Arial Bold"/>
              </a:rPr>
              <a:t>16 people tailored support through personal assessments, one on one coaching/mentoring  </a:t>
            </a:r>
          </a:p>
        </p:txBody>
      </p:sp>
      <p:grpSp>
        <p:nvGrpSpPr>
          <p:cNvPr id="15" name="Group 15">
            <a:extLst>
              <a:ext uri="{C183D7F6-B498-43B3-948B-1728B52AA6E4}">
                <adec:decorative xmlns:adec="http://schemas.microsoft.com/office/drawing/2017/decorative" val="1"/>
              </a:ext>
            </a:extLst>
          </p:cNvPr>
          <p:cNvGrpSpPr/>
          <p:nvPr/>
        </p:nvGrpSpPr>
        <p:grpSpPr>
          <a:xfrm>
            <a:off x="1862433" y="4143432"/>
            <a:ext cx="929372" cy="929372"/>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C3DA7"/>
            </a:solidFill>
          </p:spPr>
          <p:txBody>
            <a:bodyPr/>
            <a:lstStyle/>
            <a:p>
              <a:endParaRPr lang="en-GB"/>
            </a:p>
          </p:txBody>
        </p:sp>
        <p:sp>
          <p:nvSpPr>
            <p:cNvPr id="17" name="TextBox 17"/>
            <p:cNvSpPr txBox="1"/>
            <p:nvPr/>
          </p:nvSpPr>
          <p:spPr>
            <a:xfrm>
              <a:off x="76200" y="9525"/>
              <a:ext cx="660400" cy="727075"/>
            </a:xfrm>
            <a:prstGeom prst="rect">
              <a:avLst/>
            </a:prstGeom>
          </p:spPr>
          <p:txBody>
            <a:bodyPr lIns="50800" tIns="50800" rIns="50800" bIns="50800" rtlCol="0" anchor="ctr"/>
            <a:lstStyle/>
            <a:p>
              <a:pPr algn="ctr">
                <a:lnSpc>
                  <a:spcPts val="4073"/>
                </a:lnSpc>
              </a:pPr>
              <a:endParaRPr/>
            </a:p>
          </p:txBody>
        </p:sp>
      </p:grpSp>
      <p:sp>
        <p:nvSpPr>
          <p:cNvPr id="18" name="TextBox 18"/>
          <p:cNvSpPr txBox="1"/>
          <p:nvPr/>
        </p:nvSpPr>
        <p:spPr>
          <a:xfrm>
            <a:off x="3093467" y="4303318"/>
            <a:ext cx="7526945" cy="533400"/>
          </a:xfrm>
          <a:prstGeom prst="rect">
            <a:avLst/>
          </a:prstGeom>
        </p:spPr>
        <p:txBody>
          <a:bodyPr lIns="0" tIns="0" rIns="0" bIns="0" rtlCol="0" anchor="t">
            <a:spAutoFit/>
          </a:bodyPr>
          <a:lstStyle/>
          <a:p>
            <a:pPr algn="l">
              <a:lnSpc>
                <a:spcPts val="4200"/>
              </a:lnSpc>
            </a:pPr>
            <a:r>
              <a:rPr lang="en-US" sz="3000" b="1">
                <a:solidFill>
                  <a:srgbClr val="000000"/>
                </a:solidFill>
                <a:latin typeface="Arial Bold"/>
                <a:ea typeface="Arial Bold"/>
                <a:cs typeface="Arial Bold"/>
                <a:sym typeface="Arial Bold"/>
              </a:rPr>
              <a:t>16 people to overcome barriers to roles </a:t>
            </a:r>
          </a:p>
        </p:txBody>
      </p:sp>
      <p:grpSp>
        <p:nvGrpSpPr>
          <p:cNvPr id="19" name="Group 19">
            <a:extLst>
              <a:ext uri="{C183D7F6-B498-43B3-948B-1728B52AA6E4}">
                <adec:decorative xmlns:adec="http://schemas.microsoft.com/office/drawing/2017/decorative" val="1"/>
              </a:ext>
            </a:extLst>
          </p:cNvPr>
          <p:cNvGrpSpPr/>
          <p:nvPr/>
        </p:nvGrpSpPr>
        <p:grpSpPr>
          <a:xfrm>
            <a:off x="1862433" y="3043336"/>
            <a:ext cx="929372" cy="929372"/>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C3DA7"/>
            </a:solidFill>
          </p:spPr>
          <p:txBody>
            <a:bodyPr/>
            <a:lstStyle/>
            <a:p>
              <a:endParaRPr lang="en-GB"/>
            </a:p>
          </p:txBody>
        </p:sp>
        <p:sp>
          <p:nvSpPr>
            <p:cNvPr id="21" name="TextBox 21"/>
            <p:cNvSpPr txBox="1"/>
            <p:nvPr/>
          </p:nvSpPr>
          <p:spPr>
            <a:xfrm>
              <a:off x="76200" y="9525"/>
              <a:ext cx="660400" cy="727075"/>
            </a:xfrm>
            <a:prstGeom prst="rect">
              <a:avLst/>
            </a:prstGeom>
          </p:spPr>
          <p:txBody>
            <a:bodyPr lIns="50800" tIns="50800" rIns="50800" bIns="50800" rtlCol="0" anchor="ctr"/>
            <a:lstStyle/>
            <a:p>
              <a:pPr algn="ctr">
                <a:lnSpc>
                  <a:spcPts val="4073"/>
                </a:lnSpc>
              </a:pPr>
              <a:endParaRPr/>
            </a:p>
          </p:txBody>
        </p:sp>
      </p:grpSp>
      <p:sp>
        <p:nvSpPr>
          <p:cNvPr id="22" name="TextBox 22"/>
          <p:cNvSpPr txBox="1"/>
          <p:nvPr/>
        </p:nvSpPr>
        <p:spPr>
          <a:xfrm>
            <a:off x="3093467" y="2936522"/>
            <a:ext cx="13737546" cy="1066800"/>
          </a:xfrm>
          <a:prstGeom prst="rect">
            <a:avLst/>
          </a:prstGeom>
        </p:spPr>
        <p:txBody>
          <a:bodyPr lIns="0" tIns="0" rIns="0" bIns="0" rtlCol="0" anchor="t">
            <a:spAutoFit/>
          </a:bodyPr>
          <a:lstStyle/>
          <a:p>
            <a:pPr algn="l">
              <a:lnSpc>
                <a:spcPts val="4200"/>
              </a:lnSpc>
            </a:pPr>
            <a:r>
              <a:rPr lang="en-US" sz="3000" b="1">
                <a:solidFill>
                  <a:srgbClr val="000000"/>
                </a:solidFill>
                <a:latin typeface="Arial Bold"/>
                <a:ea typeface="Arial Bold"/>
                <a:cs typeface="Arial Bold"/>
                <a:sym typeface="Arial Bold"/>
              </a:rPr>
              <a:t>25 people Black, Asian and Multi Ethnic individuals that have enrolled and completed the programme </a:t>
            </a:r>
          </a:p>
        </p:txBody>
      </p:sp>
      <p:grpSp>
        <p:nvGrpSpPr>
          <p:cNvPr id="23" name="Group 23">
            <a:extLst>
              <a:ext uri="{C183D7F6-B498-43B3-948B-1728B52AA6E4}">
                <adec:decorative xmlns:adec="http://schemas.microsoft.com/office/drawing/2017/decorative" val="1"/>
              </a:ext>
            </a:extLst>
          </p:cNvPr>
          <p:cNvGrpSpPr/>
          <p:nvPr/>
        </p:nvGrpSpPr>
        <p:grpSpPr>
          <a:xfrm>
            <a:off x="0" y="1013513"/>
            <a:ext cx="6698514" cy="1411407"/>
            <a:chOff x="0" y="0"/>
            <a:chExt cx="1764218" cy="371729"/>
          </a:xfrm>
        </p:grpSpPr>
        <p:sp>
          <p:nvSpPr>
            <p:cNvPr id="24" name="Freeform 24"/>
            <p:cNvSpPr/>
            <p:nvPr/>
          </p:nvSpPr>
          <p:spPr>
            <a:xfrm>
              <a:off x="0" y="0"/>
              <a:ext cx="1764218" cy="371729"/>
            </a:xfrm>
            <a:custGeom>
              <a:avLst/>
              <a:gdLst/>
              <a:ahLst/>
              <a:cxnLst/>
              <a:rect l="l" t="t" r="r" b="b"/>
              <a:pathLst>
                <a:path w="1764218" h="371729">
                  <a:moveTo>
                    <a:pt x="23115" y="0"/>
                  </a:moveTo>
                  <a:lnTo>
                    <a:pt x="1741102" y="0"/>
                  </a:lnTo>
                  <a:cubicBezTo>
                    <a:pt x="1753868" y="0"/>
                    <a:pt x="1764218" y="10349"/>
                    <a:pt x="1764218" y="23115"/>
                  </a:cubicBezTo>
                  <a:lnTo>
                    <a:pt x="1764218" y="348613"/>
                  </a:lnTo>
                  <a:cubicBezTo>
                    <a:pt x="1764218" y="354744"/>
                    <a:pt x="1761782" y="360623"/>
                    <a:pt x="1757447" y="364958"/>
                  </a:cubicBezTo>
                  <a:cubicBezTo>
                    <a:pt x="1753112" y="369293"/>
                    <a:pt x="1747233" y="371729"/>
                    <a:pt x="1741102" y="371729"/>
                  </a:cubicBezTo>
                  <a:lnTo>
                    <a:pt x="23115" y="371729"/>
                  </a:lnTo>
                  <a:cubicBezTo>
                    <a:pt x="16985" y="371729"/>
                    <a:pt x="11105" y="369293"/>
                    <a:pt x="6770" y="364958"/>
                  </a:cubicBezTo>
                  <a:cubicBezTo>
                    <a:pt x="2435" y="360623"/>
                    <a:pt x="0" y="354744"/>
                    <a:pt x="0" y="348613"/>
                  </a:cubicBezTo>
                  <a:lnTo>
                    <a:pt x="0" y="23115"/>
                  </a:lnTo>
                  <a:cubicBezTo>
                    <a:pt x="0" y="16985"/>
                    <a:pt x="2435" y="11105"/>
                    <a:pt x="6770" y="6770"/>
                  </a:cubicBezTo>
                  <a:cubicBezTo>
                    <a:pt x="11105" y="2435"/>
                    <a:pt x="16985" y="0"/>
                    <a:pt x="23115" y="0"/>
                  </a:cubicBezTo>
                  <a:close/>
                </a:path>
              </a:pathLst>
            </a:custGeom>
            <a:solidFill>
              <a:srgbClr val="D9D9FF"/>
            </a:solidFill>
          </p:spPr>
          <p:txBody>
            <a:bodyPr/>
            <a:lstStyle/>
            <a:p>
              <a:endParaRPr lang="en-GB"/>
            </a:p>
          </p:txBody>
        </p:sp>
        <p:sp>
          <p:nvSpPr>
            <p:cNvPr id="25" name="TextBox 25"/>
            <p:cNvSpPr txBox="1"/>
            <p:nvPr/>
          </p:nvSpPr>
          <p:spPr>
            <a:xfrm>
              <a:off x="0" y="-47625"/>
              <a:ext cx="1764218" cy="419354"/>
            </a:xfrm>
            <a:prstGeom prst="rect">
              <a:avLst/>
            </a:prstGeom>
          </p:spPr>
          <p:txBody>
            <a:bodyPr lIns="50800" tIns="50800" rIns="50800" bIns="50800" rtlCol="0" anchor="ctr"/>
            <a:lstStyle/>
            <a:p>
              <a:pPr algn="ctr">
                <a:lnSpc>
                  <a:spcPts val="2800"/>
                </a:lnSpc>
              </a:pPr>
              <a:endParaRPr/>
            </a:p>
          </p:txBody>
        </p:sp>
      </p:grpSp>
      <p:grpSp>
        <p:nvGrpSpPr>
          <p:cNvPr id="26" name="Group 26">
            <a:extLst>
              <a:ext uri="{C183D7F6-B498-43B3-948B-1728B52AA6E4}">
                <adec:decorative xmlns:adec="http://schemas.microsoft.com/office/drawing/2017/decorative" val="1"/>
              </a:ext>
            </a:extLst>
          </p:cNvPr>
          <p:cNvGrpSpPr/>
          <p:nvPr/>
        </p:nvGrpSpPr>
        <p:grpSpPr>
          <a:xfrm>
            <a:off x="1862433" y="7445899"/>
            <a:ext cx="929372" cy="929372"/>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C3DA7"/>
            </a:solidFill>
          </p:spPr>
          <p:txBody>
            <a:bodyPr/>
            <a:lstStyle/>
            <a:p>
              <a:endParaRPr lang="en-GB"/>
            </a:p>
          </p:txBody>
        </p:sp>
        <p:sp>
          <p:nvSpPr>
            <p:cNvPr id="28" name="TextBox 28"/>
            <p:cNvSpPr txBox="1"/>
            <p:nvPr/>
          </p:nvSpPr>
          <p:spPr>
            <a:xfrm>
              <a:off x="76200" y="9525"/>
              <a:ext cx="660400" cy="727075"/>
            </a:xfrm>
            <a:prstGeom prst="rect">
              <a:avLst/>
            </a:prstGeom>
          </p:spPr>
          <p:txBody>
            <a:bodyPr lIns="50800" tIns="50800" rIns="50800" bIns="50800" rtlCol="0" anchor="ctr"/>
            <a:lstStyle/>
            <a:p>
              <a:pPr algn="ctr">
                <a:lnSpc>
                  <a:spcPts val="4073"/>
                </a:lnSpc>
              </a:pPr>
              <a:endParaRPr/>
            </a:p>
          </p:txBody>
        </p:sp>
      </p:grpSp>
      <p:sp>
        <p:nvSpPr>
          <p:cNvPr id="29" name="TextBox 29"/>
          <p:cNvSpPr txBox="1"/>
          <p:nvPr/>
        </p:nvSpPr>
        <p:spPr>
          <a:xfrm>
            <a:off x="3093467" y="7605785"/>
            <a:ext cx="8512176" cy="533400"/>
          </a:xfrm>
          <a:prstGeom prst="rect">
            <a:avLst/>
          </a:prstGeom>
        </p:spPr>
        <p:txBody>
          <a:bodyPr lIns="0" tIns="0" rIns="0" bIns="0" rtlCol="0" anchor="t">
            <a:spAutoFit/>
          </a:bodyPr>
          <a:lstStyle/>
          <a:p>
            <a:pPr algn="l">
              <a:lnSpc>
                <a:spcPts val="4200"/>
              </a:lnSpc>
            </a:pPr>
            <a:r>
              <a:rPr lang="en-US" sz="3000" b="1">
                <a:solidFill>
                  <a:srgbClr val="000000"/>
                </a:solidFill>
                <a:latin typeface="Arial Bold"/>
                <a:ea typeface="Arial Bold"/>
                <a:cs typeface="Arial Bold"/>
                <a:sym typeface="Arial Bold"/>
              </a:rPr>
              <a:t>90 people attending programme launch  </a:t>
            </a:r>
          </a:p>
        </p:txBody>
      </p:sp>
      <p:sp>
        <p:nvSpPr>
          <p:cNvPr id="30" name="TextBox 30"/>
          <p:cNvSpPr txBox="1"/>
          <p:nvPr/>
        </p:nvSpPr>
        <p:spPr>
          <a:xfrm>
            <a:off x="817817" y="824720"/>
            <a:ext cx="10327928" cy="1724025"/>
          </a:xfrm>
          <a:prstGeom prst="rect">
            <a:avLst/>
          </a:prstGeom>
        </p:spPr>
        <p:txBody>
          <a:bodyPr lIns="0" tIns="0" rIns="0" bIns="0" rtlCol="0" anchor="t">
            <a:spAutoFit/>
          </a:bodyPr>
          <a:lstStyle/>
          <a:p>
            <a:pPr algn="l">
              <a:lnSpc>
                <a:spcPts val="6600"/>
              </a:lnSpc>
            </a:pPr>
            <a:r>
              <a:rPr lang="en-US" sz="6000" b="1">
                <a:solidFill>
                  <a:srgbClr val="2C3DA7"/>
                </a:solidFill>
                <a:latin typeface="Arial Bold"/>
                <a:ea typeface="Arial Bold"/>
                <a:cs typeface="Arial Bold"/>
                <a:sym typeface="Arial Bold"/>
              </a:rPr>
              <a:t>Olmec Tender Outputs </a:t>
            </a:r>
          </a:p>
          <a:p>
            <a:pPr algn="l">
              <a:lnSpc>
                <a:spcPts val="6600"/>
              </a:lnSpc>
            </a:pPr>
            <a:r>
              <a:rPr lang="en-US" sz="6000" b="1">
                <a:solidFill>
                  <a:srgbClr val="2C3DA7"/>
                </a:solidFill>
                <a:latin typeface="Arial Bold"/>
                <a:ea typeface="Arial Bold"/>
                <a:cs typeface="Arial Bold"/>
                <a:sym typeface="Arial Bold"/>
              </a:rPr>
              <a:t>Key Performance Indicators </a:t>
            </a:r>
          </a:p>
        </p:txBody>
      </p:sp>
      <p:grpSp>
        <p:nvGrpSpPr>
          <p:cNvPr id="31" name="Group 31">
            <a:extLst>
              <a:ext uri="{C183D7F6-B498-43B3-948B-1728B52AA6E4}">
                <adec:decorative xmlns:adec="http://schemas.microsoft.com/office/drawing/2017/decorative" val="1"/>
              </a:ext>
            </a:extLst>
          </p:cNvPr>
          <p:cNvGrpSpPr/>
          <p:nvPr/>
        </p:nvGrpSpPr>
        <p:grpSpPr>
          <a:xfrm>
            <a:off x="1872052" y="8518146"/>
            <a:ext cx="929372" cy="929372"/>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C3DA7"/>
            </a:solidFill>
          </p:spPr>
          <p:txBody>
            <a:bodyPr/>
            <a:lstStyle/>
            <a:p>
              <a:endParaRPr lang="en-GB"/>
            </a:p>
          </p:txBody>
        </p:sp>
        <p:sp>
          <p:nvSpPr>
            <p:cNvPr id="33" name="TextBox 33"/>
            <p:cNvSpPr txBox="1"/>
            <p:nvPr/>
          </p:nvSpPr>
          <p:spPr>
            <a:xfrm>
              <a:off x="76200" y="9525"/>
              <a:ext cx="660400" cy="727075"/>
            </a:xfrm>
            <a:prstGeom prst="rect">
              <a:avLst/>
            </a:prstGeom>
          </p:spPr>
          <p:txBody>
            <a:bodyPr lIns="50800" tIns="50800" rIns="50800" bIns="50800" rtlCol="0" anchor="ctr"/>
            <a:lstStyle/>
            <a:p>
              <a:pPr algn="ctr">
                <a:lnSpc>
                  <a:spcPts val="4073"/>
                </a:lnSpc>
              </a:pPr>
              <a:endParaRPr/>
            </a:p>
          </p:txBody>
        </p:sp>
      </p:grpSp>
      <p:sp>
        <p:nvSpPr>
          <p:cNvPr id="34" name="TextBox 34"/>
          <p:cNvSpPr txBox="1">
            <a:spLocks noGrp="1"/>
          </p:cNvSpPr>
          <p:nvPr>
            <p:ph type="title" idx="4294967295"/>
          </p:nvPr>
        </p:nvSpPr>
        <p:spPr>
          <a:xfrm>
            <a:off x="3093467" y="8678032"/>
            <a:ext cx="7213013" cy="533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000000"/>
                </a:solidFill>
                <a:effectLst/>
                <a:uLnTx/>
                <a:uFillTx/>
                <a:latin typeface="Arial Bold"/>
                <a:ea typeface="Arial Bold"/>
                <a:cs typeface="Arial Bold"/>
                <a:sym typeface="Arial Bold"/>
              </a:rPr>
              <a:t>Programme</a:t>
            </a:r>
            <a:r>
              <a:rPr kumimoji="0" lang="en-US" sz="3000" b="1" i="0" u="none" strike="noStrike" kern="1200" cap="none" spc="0" normalizeH="0" baseline="0" noProof="0" dirty="0">
                <a:ln>
                  <a:noFill/>
                </a:ln>
                <a:solidFill>
                  <a:srgbClr val="000000"/>
                </a:solidFill>
                <a:effectLst/>
                <a:uLnTx/>
                <a:uFillTx/>
                <a:latin typeface="Arial Bold"/>
                <a:ea typeface="Arial Bold"/>
                <a:cs typeface="Arial Bold"/>
                <a:sym typeface="Arial Bold"/>
              </a:rPr>
              <a:t> evaluation submitted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1C9"/>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7910247"/>
            <a:ext cx="18288000" cy="3086100"/>
            <a:chOff x="0" y="0"/>
            <a:chExt cx="4816593" cy="812800"/>
          </a:xfrm>
        </p:grpSpPr>
        <p:sp>
          <p:nvSpPr>
            <p:cNvPr id="3" name="Freeform 3"/>
            <p:cNvSpPr/>
            <p:nvPr/>
          </p:nvSpPr>
          <p:spPr>
            <a:xfrm>
              <a:off x="0" y="0"/>
              <a:ext cx="4816592" cy="812800"/>
            </a:xfrm>
            <a:custGeom>
              <a:avLst/>
              <a:gdLst/>
              <a:ahLst/>
              <a:cxnLst/>
              <a:rect l="l" t="t" r="r" b="b"/>
              <a:pathLst>
                <a:path w="4816592" h="812800">
                  <a:moveTo>
                    <a:pt x="42333" y="0"/>
                  </a:moveTo>
                  <a:lnTo>
                    <a:pt x="4774259" y="0"/>
                  </a:lnTo>
                  <a:cubicBezTo>
                    <a:pt x="4785487" y="0"/>
                    <a:pt x="4796254" y="4460"/>
                    <a:pt x="4804193" y="12399"/>
                  </a:cubicBezTo>
                  <a:cubicBezTo>
                    <a:pt x="4812132" y="20338"/>
                    <a:pt x="4816592" y="31106"/>
                    <a:pt x="4816592" y="42333"/>
                  </a:cubicBezTo>
                  <a:lnTo>
                    <a:pt x="4816592" y="770467"/>
                  </a:lnTo>
                  <a:cubicBezTo>
                    <a:pt x="4816592" y="781694"/>
                    <a:pt x="4812132" y="792462"/>
                    <a:pt x="4804193" y="800401"/>
                  </a:cubicBezTo>
                  <a:cubicBezTo>
                    <a:pt x="4796254" y="808340"/>
                    <a:pt x="4785487" y="812800"/>
                    <a:pt x="4774259" y="812800"/>
                  </a:cubicBezTo>
                  <a:lnTo>
                    <a:pt x="42333" y="812800"/>
                  </a:lnTo>
                  <a:cubicBezTo>
                    <a:pt x="31106" y="812800"/>
                    <a:pt x="20338" y="808340"/>
                    <a:pt x="12399" y="800401"/>
                  </a:cubicBezTo>
                  <a:cubicBezTo>
                    <a:pt x="4460" y="792462"/>
                    <a:pt x="0" y="781694"/>
                    <a:pt x="0" y="770467"/>
                  </a:cubicBezTo>
                  <a:lnTo>
                    <a:pt x="0" y="42333"/>
                  </a:lnTo>
                  <a:cubicBezTo>
                    <a:pt x="0" y="31106"/>
                    <a:pt x="4460" y="20338"/>
                    <a:pt x="12399" y="12399"/>
                  </a:cubicBezTo>
                  <a:cubicBezTo>
                    <a:pt x="20338" y="4460"/>
                    <a:pt x="31106" y="0"/>
                    <a:pt x="42333" y="0"/>
                  </a:cubicBezTo>
                  <a:close/>
                </a:path>
              </a:pathLst>
            </a:custGeom>
            <a:solidFill>
              <a:srgbClr val="F4C119"/>
            </a:solidFill>
          </p:spPr>
          <p:txBody>
            <a:bodyPr/>
            <a:lstStyle/>
            <a:p>
              <a:endParaRPr lang="en-GB"/>
            </a:p>
          </p:txBody>
        </p:sp>
        <p:sp>
          <p:nvSpPr>
            <p:cNvPr id="4" name="TextBox 4"/>
            <p:cNvSpPr txBox="1"/>
            <p:nvPr/>
          </p:nvSpPr>
          <p:spPr>
            <a:xfrm>
              <a:off x="0" y="-57150"/>
              <a:ext cx="4816593" cy="869950"/>
            </a:xfrm>
            <a:prstGeom prst="rect">
              <a:avLst/>
            </a:prstGeom>
          </p:spPr>
          <p:txBody>
            <a:bodyPr lIns="50800" tIns="50800" rIns="50800" bIns="50800" rtlCol="0" anchor="ctr"/>
            <a:lstStyle/>
            <a:p>
              <a:pPr algn="ctr">
                <a:lnSpc>
                  <a:spcPts val="349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6501562" y="1829929"/>
            <a:ext cx="3291284" cy="3213685"/>
            <a:chOff x="0" y="0"/>
            <a:chExt cx="866862" cy="846446"/>
          </a:xfrm>
        </p:grpSpPr>
        <p:sp>
          <p:nvSpPr>
            <p:cNvPr id="6" name="Freeform 6"/>
            <p:cNvSpPr/>
            <p:nvPr/>
          </p:nvSpPr>
          <p:spPr>
            <a:xfrm>
              <a:off x="0" y="0"/>
              <a:ext cx="866862" cy="846446"/>
            </a:xfrm>
            <a:custGeom>
              <a:avLst/>
              <a:gdLst/>
              <a:ahLst/>
              <a:cxnLst/>
              <a:rect l="l" t="t" r="r" b="b"/>
              <a:pathLst>
                <a:path w="866862" h="846446">
                  <a:moveTo>
                    <a:pt x="866862" y="47045"/>
                  </a:moveTo>
                  <a:lnTo>
                    <a:pt x="866862" y="799401"/>
                  </a:lnTo>
                  <a:cubicBezTo>
                    <a:pt x="866862" y="825383"/>
                    <a:pt x="845799" y="846446"/>
                    <a:pt x="819817" y="846446"/>
                  </a:cubicBezTo>
                  <a:lnTo>
                    <a:pt x="47045" y="846446"/>
                  </a:lnTo>
                  <a:cubicBezTo>
                    <a:pt x="34568" y="846446"/>
                    <a:pt x="22602" y="841490"/>
                    <a:pt x="13779" y="832667"/>
                  </a:cubicBezTo>
                  <a:cubicBezTo>
                    <a:pt x="4957" y="823844"/>
                    <a:pt x="0" y="811878"/>
                    <a:pt x="0" y="799401"/>
                  </a:cubicBezTo>
                  <a:lnTo>
                    <a:pt x="0" y="47045"/>
                  </a:lnTo>
                  <a:cubicBezTo>
                    <a:pt x="0" y="34568"/>
                    <a:pt x="4957" y="22602"/>
                    <a:pt x="13779" y="13779"/>
                  </a:cubicBezTo>
                  <a:cubicBezTo>
                    <a:pt x="22602" y="4957"/>
                    <a:pt x="34568" y="0"/>
                    <a:pt x="47045" y="0"/>
                  </a:cubicBezTo>
                  <a:lnTo>
                    <a:pt x="819817" y="0"/>
                  </a:lnTo>
                  <a:cubicBezTo>
                    <a:pt x="832294" y="0"/>
                    <a:pt x="844260" y="4957"/>
                    <a:pt x="853082" y="13779"/>
                  </a:cubicBezTo>
                  <a:cubicBezTo>
                    <a:pt x="861905" y="22602"/>
                    <a:pt x="866862" y="34568"/>
                    <a:pt x="866862" y="47045"/>
                  </a:cubicBezTo>
                  <a:close/>
                </a:path>
              </a:pathLst>
            </a:custGeom>
            <a:solidFill>
              <a:srgbClr val="2C3DA7"/>
            </a:solidFill>
          </p:spPr>
          <p:txBody>
            <a:bodyPr/>
            <a:lstStyle/>
            <a:p>
              <a:endParaRPr lang="en-GB"/>
            </a:p>
          </p:txBody>
        </p:sp>
        <p:sp>
          <p:nvSpPr>
            <p:cNvPr id="7" name="TextBox 7"/>
            <p:cNvSpPr txBox="1"/>
            <p:nvPr/>
          </p:nvSpPr>
          <p:spPr>
            <a:xfrm>
              <a:off x="0" y="-57150"/>
              <a:ext cx="866862" cy="903596"/>
            </a:xfrm>
            <a:prstGeom prst="rect">
              <a:avLst/>
            </a:prstGeom>
          </p:spPr>
          <p:txBody>
            <a:bodyPr lIns="50800" tIns="50800" rIns="50800" bIns="50800" rtlCol="0" anchor="ctr"/>
            <a:lstStyle/>
            <a:p>
              <a:pPr algn="ctr">
                <a:lnSpc>
                  <a:spcPts val="3499"/>
                </a:lnSpc>
              </a:pPr>
              <a:endParaRPr/>
            </a:p>
          </p:txBody>
        </p:sp>
      </p:grpSp>
      <p:grpSp>
        <p:nvGrpSpPr>
          <p:cNvPr id="8" name="Group 8">
            <a:extLst>
              <a:ext uri="{C183D7F6-B498-43B3-948B-1728B52AA6E4}">
                <adec:decorative xmlns:adec="http://schemas.microsoft.com/office/drawing/2017/decorative" val="1"/>
              </a:ext>
            </a:extLst>
          </p:cNvPr>
          <p:cNvGrpSpPr/>
          <p:nvPr/>
        </p:nvGrpSpPr>
        <p:grpSpPr>
          <a:xfrm>
            <a:off x="10266657" y="1829929"/>
            <a:ext cx="3291284" cy="3213685"/>
            <a:chOff x="0" y="0"/>
            <a:chExt cx="866862" cy="846446"/>
          </a:xfrm>
        </p:grpSpPr>
        <p:sp>
          <p:nvSpPr>
            <p:cNvPr id="9" name="Freeform 9"/>
            <p:cNvSpPr/>
            <p:nvPr/>
          </p:nvSpPr>
          <p:spPr>
            <a:xfrm>
              <a:off x="0" y="0"/>
              <a:ext cx="866862" cy="846446"/>
            </a:xfrm>
            <a:custGeom>
              <a:avLst/>
              <a:gdLst/>
              <a:ahLst/>
              <a:cxnLst/>
              <a:rect l="l" t="t" r="r" b="b"/>
              <a:pathLst>
                <a:path w="866862" h="846446">
                  <a:moveTo>
                    <a:pt x="866862" y="47045"/>
                  </a:moveTo>
                  <a:lnTo>
                    <a:pt x="866862" y="799401"/>
                  </a:lnTo>
                  <a:cubicBezTo>
                    <a:pt x="866862" y="825383"/>
                    <a:pt x="845799" y="846446"/>
                    <a:pt x="819817" y="846446"/>
                  </a:cubicBezTo>
                  <a:lnTo>
                    <a:pt x="47045" y="846446"/>
                  </a:lnTo>
                  <a:cubicBezTo>
                    <a:pt x="34568" y="846446"/>
                    <a:pt x="22602" y="841490"/>
                    <a:pt x="13779" y="832667"/>
                  </a:cubicBezTo>
                  <a:cubicBezTo>
                    <a:pt x="4957" y="823844"/>
                    <a:pt x="0" y="811878"/>
                    <a:pt x="0" y="799401"/>
                  </a:cubicBezTo>
                  <a:lnTo>
                    <a:pt x="0" y="47045"/>
                  </a:lnTo>
                  <a:cubicBezTo>
                    <a:pt x="0" y="34568"/>
                    <a:pt x="4957" y="22602"/>
                    <a:pt x="13779" y="13779"/>
                  </a:cubicBezTo>
                  <a:cubicBezTo>
                    <a:pt x="22602" y="4957"/>
                    <a:pt x="34568" y="0"/>
                    <a:pt x="47045" y="0"/>
                  </a:cubicBezTo>
                  <a:lnTo>
                    <a:pt x="819817" y="0"/>
                  </a:lnTo>
                  <a:cubicBezTo>
                    <a:pt x="832294" y="0"/>
                    <a:pt x="844260" y="4957"/>
                    <a:pt x="853082" y="13779"/>
                  </a:cubicBezTo>
                  <a:cubicBezTo>
                    <a:pt x="861905" y="22602"/>
                    <a:pt x="866862" y="34568"/>
                    <a:pt x="866862" y="47045"/>
                  </a:cubicBezTo>
                  <a:close/>
                </a:path>
              </a:pathLst>
            </a:custGeom>
            <a:solidFill>
              <a:srgbClr val="D9D9FF"/>
            </a:solidFill>
          </p:spPr>
          <p:txBody>
            <a:bodyPr/>
            <a:lstStyle/>
            <a:p>
              <a:endParaRPr lang="en-GB"/>
            </a:p>
          </p:txBody>
        </p:sp>
        <p:sp>
          <p:nvSpPr>
            <p:cNvPr id="10" name="TextBox 10"/>
            <p:cNvSpPr txBox="1"/>
            <p:nvPr/>
          </p:nvSpPr>
          <p:spPr>
            <a:xfrm>
              <a:off x="0" y="-57150"/>
              <a:ext cx="866862" cy="903596"/>
            </a:xfrm>
            <a:prstGeom prst="rect">
              <a:avLst/>
            </a:prstGeom>
          </p:spPr>
          <p:txBody>
            <a:bodyPr lIns="50800" tIns="50800" rIns="50800" bIns="50800" rtlCol="0" anchor="ctr"/>
            <a:lstStyle/>
            <a:p>
              <a:pPr algn="ctr">
                <a:lnSpc>
                  <a:spcPts val="3499"/>
                </a:lnSpc>
              </a:pPr>
              <a:endParaRPr/>
            </a:p>
          </p:txBody>
        </p:sp>
      </p:grpSp>
      <p:sp>
        <p:nvSpPr>
          <p:cNvPr id="11" name="TextBox 11"/>
          <p:cNvSpPr txBox="1">
            <a:spLocks noGrp="1"/>
          </p:cNvSpPr>
          <p:nvPr>
            <p:ph type="title" idx="4294967295"/>
          </p:nvPr>
        </p:nvSpPr>
        <p:spPr>
          <a:xfrm>
            <a:off x="1567294" y="2182647"/>
            <a:ext cx="4324668" cy="25622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600"/>
              </a:lnSpc>
              <a:spcBef>
                <a:spcPct val="0"/>
              </a:spcBef>
              <a:spcAft>
                <a:spcPts val="0"/>
              </a:spcAft>
              <a:buClrTx/>
              <a:buSzTx/>
              <a:buFontTx/>
              <a:buNone/>
              <a:tabLst/>
              <a:defRPr/>
            </a:pPr>
            <a:r>
              <a:rPr kumimoji="0" lang="en-US" sz="6000" b="1" i="0" u="none" strike="noStrike" kern="1200" cap="none" spc="0" normalizeH="0" baseline="0" noProof="0" dirty="0" err="1">
                <a:ln>
                  <a:noFill/>
                </a:ln>
                <a:solidFill>
                  <a:srgbClr val="2C3DA7"/>
                </a:solidFill>
                <a:effectLst/>
                <a:uLnTx/>
                <a:uFillTx/>
                <a:latin typeface="Arial Bold"/>
                <a:ea typeface="Arial Bold"/>
                <a:cs typeface="Arial Bold"/>
                <a:sym typeface="Arial Bold"/>
              </a:rPr>
              <a:t>Programme</a:t>
            </a:r>
            <a:endParaRPr kumimoji="0" lang="en-US" sz="6000" b="1" i="0" u="none" strike="noStrike" kern="1200" cap="none" spc="0" normalizeH="0" baseline="0" noProof="0" dirty="0">
              <a:ln>
                <a:noFill/>
              </a:ln>
              <a:solidFill>
                <a:srgbClr val="2C3DA7"/>
              </a:solidFill>
              <a:effectLst/>
              <a:uLnTx/>
              <a:uFillTx/>
              <a:latin typeface="Arial Bold"/>
              <a:ea typeface="Arial Bold"/>
              <a:cs typeface="Arial Bold"/>
              <a:sym typeface="Arial Bold"/>
            </a:endParaRPr>
          </a:p>
          <a:p>
            <a:pPr marL="0" marR="0" lvl="0" indent="0" algn="l" defTabSz="914400" rtl="0" eaLnBrk="1" fontAlgn="auto" latinLnBrk="0" hangingPunct="1">
              <a:lnSpc>
                <a:spcPts val="66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2C3DA7"/>
                </a:solidFill>
                <a:effectLst/>
                <a:uLnTx/>
                <a:uFillTx/>
                <a:latin typeface="Arial Bold"/>
                <a:ea typeface="Arial Bold"/>
                <a:cs typeface="Arial Bold"/>
                <a:sym typeface="Arial Bold"/>
              </a:rPr>
              <a:t>Outcomes </a:t>
            </a:r>
          </a:p>
          <a:p>
            <a:pPr marL="0" marR="0" lvl="0" indent="0" algn="l" defTabSz="914400" rtl="0" eaLnBrk="1" fontAlgn="auto" latinLnBrk="0" hangingPunct="1">
              <a:lnSpc>
                <a:spcPts val="66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2C3DA7"/>
                </a:solidFill>
                <a:effectLst/>
                <a:uLnTx/>
                <a:uFillTx/>
                <a:latin typeface="Arial Bold"/>
                <a:ea typeface="Arial Bold"/>
                <a:cs typeface="Arial Bold"/>
                <a:sym typeface="Arial Bold"/>
              </a:rPr>
              <a:t>Achieved</a:t>
            </a:r>
          </a:p>
        </p:txBody>
      </p:sp>
      <p:sp>
        <p:nvSpPr>
          <p:cNvPr id="12" name="TextBox 12"/>
          <p:cNvSpPr txBox="1"/>
          <p:nvPr/>
        </p:nvSpPr>
        <p:spPr>
          <a:xfrm>
            <a:off x="6766749" y="2455404"/>
            <a:ext cx="2760911" cy="1746250"/>
          </a:xfrm>
          <a:prstGeom prst="rect">
            <a:avLst/>
          </a:prstGeom>
        </p:spPr>
        <p:txBody>
          <a:bodyPr lIns="0" tIns="0" rIns="0" bIns="0" rtlCol="0" anchor="t">
            <a:spAutoFit/>
          </a:bodyPr>
          <a:lstStyle/>
          <a:p>
            <a:pPr algn="ctr">
              <a:lnSpc>
                <a:spcPts val="3499"/>
              </a:lnSpc>
            </a:pPr>
            <a:r>
              <a:rPr lang="en-US" sz="2499" b="1">
                <a:solidFill>
                  <a:srgbClr val="FFFFFF"/>
                </a:solidFill>
                <a:latin typeface="Arial Bold"/>
                <a:ea typeface="Arial Bold"/>
                <a:cs typeface="Arial Bold"/>
                <a:sym typeface="Arial Bold"/>
              </a:rPr>
              <a:t>38 Black, Asian and Multiethnic delegates enrolled  </a:t>
            </a:r>
          </a:p>
        </p:txBody>
      </p:sp>
      <p:sp>
        <p:nvSpPr>
          <p:cNvPr id="13" name="TextBox 13"/>
          <p:cNvSpPr txBox="1"/>
          <p:nvPr/>
        </p:nvSpPr>
        <p:spPr>
          <a:xfrm>
            <a:off x="10399251" y="2096922"/>
            <a:ext cx="3026097" cy="2622550"/>
          </a:xfrm>
          <a:prstGeom prst="rect">
            <a:avLst/>
          </a:prstGeom>
        </p:spPr>
        <p:txBody>
          <a:bodyPr lIns="0" tIns="0" rIns="0" bIns="0" rtlCol="0" anchor="t">
            <a:spAutoFit/>
          </a:bodyPr>
          <a:lstStyle/>
          <a:p>
            <a:pPr algn="ctr">
              <a:lnSpc>
                <a:spcPts val="3499"/>
              </a:lnSpc>
            </a:pPr>
            <a:r>
              <a:rPr lang="en-US" sz="2499" b="1">
                <a:solidFill>
                  <a:srgbClr val="2C3DA7"/>
                </a:solidFill>
                <a:latin typeface="Arial Bold"/>
                <a:ea typeface="Arial Bold"/>
                <a:cs typeface="Arial Bold"/>
                <a:sym typeface="Arial Bold"/>
              </a:rPr>
              <a:t>21 Black, Asian and Multi Ethnic people into new Community Leadership positions and jobs  </a:t>
            </a:r>
          </a:p>
        </p:txBody>
      </p:sp>
      <p:sp>
        <p:nvSpPr>
          <p:cNvPr id="14" name="Freeform 14">
            <a:extLst>
              <a:ext uri="{C183D7F6-B498-43B3-948B-1728B52AA6E4}">
                <adec:decorative xmlns:adec="http://schemas.microsoft.com/office/drawing/2017/decorative" val="1"/>
              </a:ext>
            </a:extLst>
          </p:cNvPr>
          <p:cNvSpPr/>
          <p:nvPr/>
        </p:nvSpPr>
        <p:spPr>
          <a:xfrm>
            <a:off x="15623142" y="66675"/>
            <a:ext cx="2415742" cy="941978"/>
          </a:xfrm>
          <a:custGeom>
            <a:avLst/>
            <a:gdLst/>
            <a:ahLst/>
            <a:cxnLst/>
            <a:rect l="l" t="t" r="r" b="b"/>
            <a:pathLst>
              <a:path w="2415742" h="941978">
                <a:moveTo>
                  <a:pt x="0" y="0"/>
                </a:moveTo>
                <a:lnTo>
                  <a:pt x="2415742" y="0"/>
                </a:lnTo>
                <a:lnTo>
                  <a:pt x="2415742" y="941978"/>
                </a:lnTo>
                <a:lnTo>
                  <a:pt x="0" y="941978"/>
                </a:lnTo>
                <a:lnTo>
                  <a:pt x="0" y="0"/>
                </a:lnTo>
                <a:close/>
              </a:path>
            </a:pathLst>
          </a:custGeom>
          <a:blipFill>
            <a:blip r:embed="rId2"/>
            <a:stretch>
              <a:fillRect/>
            </a:stretch>
          </a:blipFill>
        </p:spPr>
        <p:txBody>
          <a:bodyPr/>
          <a:lstStyle/>
          <a:p>
            <a:endParaRPr lang="en-GB"/>
          </a:p>
        </p:txBody>
      </p:sp>
      <p:sp>
        <p:nvSpPr>
          <p:cNvPr id="15" name="Freeform 15">
            <a:extLst>
              <a:ext uri="{C183D7F6-B498-43B3-948B-1728B52AA6E4}">
                <adec:decorative xmlns:adec="http://schemas.microsoft.com/office/drawing/2017/decorative" val="1"/>
              </a:ext>
            </a:extLst>
          </p:cNvPr>
          <p:cNvSpPr/>
          <p:nvPr/>
        </p:nvSpPr>
        <p:spPr>
          <a:xfrm>
            <a:off x="148709" y="9158829"/>
            <a:ext cx="1338215" cy="941978"/>
          </a:xfrm>
          <a:custGeom>
            <a:avLst/>
            <a:gdLst/>
            <a:ahLst/>
            <a:cxnLst/>
            <a:rect l="l" t="t" r="r" b="b"/>
            <a:pathLst>
              <a:path w="1338215" h="941978">
                <a:moveTo>
                  <a:pt x="0" y="0"/>
                </a:moveTo>
                <a:lnTo>
                  <a:pt x="1338215" y="0"/>
                </a:lnTo>
                <a:lnTo>
                  <a:pt x="1338215" y="941978"/>
                </a:lnTo>
                <a:lnTo>
                  <a:pt x="0" y="941978"/>
                </a:lnTo>
                <a:lnTo>
                  <a:pt x="0" y="0"/>
                </a:lnTo>
                <a:close/>
              </a:path>
            </a:pathLst>
          </a:custGeom>
          <a:blipFill>
            <a:blip r:embed="rId3"/>
            <a:stretch>
              <a:fillRect/>
            </a:stretch>
          </a:blipFill>
        </p:spPr>
        <p:txBody>
          <a:bodyPr/>
          <a:lstStyle/>
          <a:p>
            <a:endParaRPr lang="en-GB"/>
          </a:p>
        </p:txBody>
      </p:sp>
      <p:grpSp>
        <p:nvGrpSpPr>
          <p:cNvPr id="16" name="Group 16">
            <a:extLst>
              <a:ext uri="{C183D7F6-B498-43B3-948B-1728B52AA6E4}">
                <adec:decorative xmlns:adec="http://schemas.microsoft.com/office/drawing/2017/decorative" val="1"/>
              </a:ext>
            </a:extLst>
          </p:cNvPr>
          <p:cNvGrpSpPr/>
          <p:nvPr/>
        </p:nvGrpSpPr>
        <p:grpSpPr>
          <a:xfrm>
            <a:off x="1495984" y="5454493"/>
            <a:ext cx="7136325" cy="3050163"/>
            <a:chOff x="0" y="0"/>
            <a:chExt cx="9515100" cy="4066885"/>
          </a:xfrm>
        </p:grpSpPr>
        <p:pic>
          <p:nvPicPr>
            <p:cNvPr id="17" name="Picture 17"/>
            <p:cNvPicPr>
              <a:picLocks noChangeAspect="1"/>
            </p:cNvPicPr>
            <p:nvPr/>
          </p:nvPicPr>
          <p:blipFill>
            <a:blip r:embed="rId4"/>
            <a:srcRect l="11079" t="32133" r="388" b="11107"/>
            <a:stretch>
              <a:fillRect/>
            </a:stretch>
          </p:blipFill>
          <p:spPr>
            <a:xfrm>
              <a:off x="0" y="0"/>
              <a:ext cx="9515100" cy="4066885"/>
            </a:xfrm>
            <a:prstGeom prst="rect">
              <a:avLst/>
            </a:prstGeom>
          </p:spPr>
        </p:pic>
      </p:grpSp>
      <p:grpSp>
        <p:nvGrpSpPr>
          <p:cNvPr id="18" name="Group 18">
            <a:extLst>
              <a:ext uri="{C183D7F6-B498-43B3-948B-1728B52AA6E4}">
                <adec:decorative xmlns:adec="http://schemas.microsoft.com/office/drawing/2017/decorative" val="1"/>
              </a:ext>
            </a:extLst>
          </p:cNvPr>
          <p:cNvGrpSpPr/>
          <p:nvPr/>
        </p:nvGrpSpPr>
        <p:grpSpPr>
          <a:xfrm>
            <a:off x="14034192" y="1829929"/>
            <a:ext cx="3291284" cy="3213685"/>
            <a:chOff x="0" y="0"/>
            <a:chExt cx="866862" cy="846446"/>
          </a:xfrm>
        </p:grpSpPr>
        <p:sp>
          <p:nvSpPr>
            <p:cNvPr id="19" name="Freeform 19"/>
            <p:cNvSpPr/>
            <p:nvPr/>
          </p:nvSpPr>
          <p:spPr>
            <a:xfrm>
              <a:off x="0" y="0"/>
              <a:ext cx="866862" cy="846446"/>
            </a:xfrm>
            <a:custGeom>
              <a:avLst/>
              <a:gdLst/>
              <a:ahLst/>
              <a:cxnLst/>
              <a:rect l="l" t="t" r="r" b="b"/>
              <a:pathLst>
                <a:path w="866862" h="846446">
                  <a:moveTo>
                    <a:pt x="866862" y="47045"/>
                  </a:moveTo>
                  <a:lnTo>
                    <a:pt x="866862" y="799401"/>
                  </a:lnTo>
                  <a:cubicBezTo>
                    <a:pt x="866862" y="825383"/>
                    <a:pt x="845799" y="846446"/>
                    <a:pt x="819817" y="846446"/>
                  </a:cubicBezTo>
                  <a:lnTo>
                    <a:pt x="47045" y="846446"/>
                  </a:lnTo>
                  <a:cubicBezTo>
                    <a:pt x="34568" y="846446"/>
                    <a:pt x="22602" y="841490"/>
                    <a:pt x="13779" y="832667"/>
                  </a:cubicBezTo>
                  <a:cubicBezTo>
                    <a:pt x="4957" y="823844"/>
                    <a:pt x="0" y="811878"/>
                    <a:pt x="0" y="799401"/>
                  </a:cubicBezTo>
                  <a:lnTo>
                    <a:pt x="0" y="47045"/>
                  </a:lnTo>
                  <a:cubicBezTo>
                    <a:pt x="0" y="34568"/>
                    <a:pt x="4957" y="22602"/>
                    <a:pt x="13779" y="13779"/>
                  </a:cubicBezTo>
                  <a:cubicBezTo>
                    <a:pt x="22602" y="4957"/>
                    <a:pt x="34568" y="0"/>
                    <a:pt x="47045" y="0"/>
                  </a:cubicBezTo>
                  <a:lnTo>
                    <a:pt x="819817" y="0"/>
                  </a:lnTo>
                  <a:cubicBezTo>
                    <a:pt x="832294" y="0"/>
                    <a:pt x="844260" y="4957"/>
                    <a:pt x="853082" y="13779"/>
                  </a:cubicBezTo>
                  <a:cubicBezTo>
                    <a:pt x="861905" y="22602"/>
                    <a:pt x="866862" y="34568"/>
                    <a:pt x="866862" y="47045"/>
                  </a:cubicBezTo>
                  <a:close/>
                </a:path>
              </a:pathLst>
            </a:custGeom>
            <a:solidFill>
              <a:srgbClr val="D9D9FF"/>
            </a:solidFill>
          </p:spPr>
          <p:txBody>
            <a:bodyPr/>
            <a:lstStyle/>
            <a:p>
              <a:endParaRPr lang="en-GB"/>
            </a:p>
          </p:txBody>
        </p:sp>
        <p:sp>
          <p:nvSpPr>
            <p:cNvPr id="20" name="TextBox 20"/>
            <p:cNvSpPr txBox="1"/>
            <p:nvPr/>
          </p:nvSpPr>
          <p:spPr>
            <a:xfrm>
              <a:off x="0" y="-57150"/>
              <a:ext cx="866862" cy="903596"/>
            </a:xfrm>
            <a:prstGeom prst="rect">
              <a:avLst/>
            </a:prstGeom>
          </p:spPr>
          <p:txBody>
            <a:bodyPr lIns="50800" tIns="50800" rIns="50800" bIns="50800" rtlCol="0" anchor="ctr"/>
            <a:lstStyle/>
            <a:p>
              <a:pPr algn="ctr">
                <a:lnSpc>
                  <a:spcPts val="3499"/>
                </a:lnSpc>
              </a:pPr>
              <a:endParaRPr/>
            </a:p>
          </p:txBody>
        </p:sp>
      </p:grpSp>
      <p:grpSp>
        <p:nvGrpSpPr>
          <p:cNvPr id="21" name="Group 21">
            <a:extLst>
              <a:ext uri="{C183D7F6-B498-43B3-948B-1728B52AA6E4}">
                <adec:decorative xmlns:adec="http://schemas.microsoft.com/office/drawing/2017/decorative" val="1"/>
              </a:ext>
            </a:extLst>
          </p:cNvPr>
          <p:cNvGrpSpPr/>
          <p:nvPr/>
        </p:nvGrpSpPr>
        <p:grpSpPr>
          <a:xfrm>
            <a:off x="9349229" y="5454493"/>
            <a:ext cx="3291284" cy="3213685"/>
            <a:chOff x="0" y="0"/>
            <a:chExt cx="866862" cy="846446"/>
          </a:xfrm>
        </p:grpSpPr>
        <p:sp>
          <p:nvSpPr>
            <p:cNvPr id="22" name="Freeform 22"/>
            <p:cNvSpPr/>
            <p:nvPr/>
          </p:nvSpPr>
          <p:spPr>
            <a:xfrm>
              <a:off x="0" y="0"/>
              <a:ext cx="866862" cy="846446"/>
            </a:xfrm>
            <a:custGeom>
              <a:avLst/>
              <a:gdLst/>
              <a:ahLst/>
              <a:cxnLst/>
              <a:rect l="l" t="t" r="r" b="b"/>
              <a:pathLst>
                <a:path w="866862" h="846446">
                  <a:moveTo>
                    <a:pt x="866862" y="47045"/>
                  </a:moveTo>
                  <a:lnTo>
                    <a:pt x="866862" y="799401"/>
                  </a:lnTo>
                  <a:cubicBezTo>
                    <a:pt x="866862" y="825383"/>
                    <a:pt x="845799" y="846446"/>
                    <a:pt x="819817" y="846446"/>
                  </a:cubicBezTo>
                  <a:lnTo>
                    <a:pt x="47045" y="846446"/>
                  </a:lnTo>
                  <a:cubicBezTo>
                    <a:pt x="34568" y="846446"/>
                    <a:pt x="22602" y="841490"/>
                    <a:pt x="13779" y="832667"/>
                  </a:cubicBezTo>
                  <a:cubicBezTo>
                    <a:pt x="4957" y="823844"/>
                    <a:pt x="0" y="811878"/>
                    <a:pt x="0" y="799401"/>
                  </a:cubicBezTo>
                  <a:lnTo>
                    <a:pt x="0" y="47045"/>
                  </a:lnTo>
                  <a:cubicBezTo>
                    <a:pt x="0" y="34568"/>
                    <a:pt x="4957" y="22602"/>
                    <a:pt x="13779" y="13779"/>
                  </a:cubicBezTo>
                  <a:cubicBezTo>
                    <a:pt x="22602" y="4957"/>
                    <a:pt x="34568" y="0"/>
                    <a:pt x="47045" y="0"/>
                  </a:cubicBezTo>
                  <a:lnTo>
                    <a:pt x="819817" y="0"/>
                  </a:lnTo>
                  <a:cubicBezTo>
                    <a:pt x="832294" y="0"/>
                    <a:pt x="844260" y="4957"/>
                    <a:pt x="853082" y="13779"/>
                  </a:cubicBezTo>
                  <a:cubicBezTo>
                    <a:pt x="861905" y="22602"/>
                    <a:pt x="866862" y="34568"/>
                    <a:pt x="866862" y="47045"/>
                  </a:cubicBezTo>
                  <a:close/>
                </a:path>
              </a:pathLst>
            </a:custGeom>
            <a:solidFill>
              <a:srgbClr val="D9D9FF"/>
            </a:solidFill>
          </p:spPr>
          <p:txBody>
            <a:bodyPr/>
            <a:lstStyle/>
            <a:p>
              <a:endParaRPr lang="en-GB"/>
            </a:p>
          </p:txBody>
        </p:sp>
        <p:sp>
          <p:nvSpPr>
            <p:cNvPr id="23" name="TextBox 23"/>
            <p:cNvSpPr txBox="1"/>
            <p:nvPr/>
          </p:nvSpPr>
          <p:spPr>
            <a:xfrm>
              <a:off x="0" y="-57150"/>
              <a:ext cx="866862" cy="903596"/>
            </a:xfrm>
            <a:prstGeom prst="rect">
              <a:avLst/>
            </a:prstGeom>
          </p:spPr>
          <p:txBody>
            <a:bodyPr lIns="50800" tIns="50800" rIns="50800" bIns="50800" rtlCol="0" anchor="ctr"/>
            <a:lstStyle/>
            <a:p>
              <a:pPr algn="ctr">
                <a:lnSpc>
                  <a:spcPts val="3499"/>
                </a:lnSpc>
              </a:pPr>
              <a:endParaRPr/>
            </a:p>
          </p:txBody>
        </p:sp>
      </p:grpSp>
      <p:sp>
        <p:nvSpPr>
          <p:cNvPr id="24" name="TextBox 24"/>
          <p:cNvSpPr txBox="1"/>
          <p:nvPr/>
        </p:nvSpPr>
        <p:spPr>
          <a:xfrm>
            <a:off x="9481822" y="5860893"/>
            <a:ext cx="3026097" cy="2622550"/>
          </a:xfrm>
          <a:prstGeom prst="rect">
            <a:avLst/>
          </a:prstGeom>
        </p:spPr>
        <p:txBody>
          <a:bodyPr lIns="0" tIns="0" rIns="0" bIns="0" rtlCol="0" anchor="t">
            <a:spAutoFit/>
          </a:bodyPr>
          <a:lstStyle/>
          <a:p>
            <a:pPr algn="ctr">
              <a:lnSpc>
                <a:spcPts val="3499"/>
              </a:lnSpc>
            </a:pPr>
            <a:r>
              <a:rPr lang="en-US" sz="2499" b="1">
                <a:solidFill>
                  <a:srgbClr val="2C3DA7"/>
                </a:solidFill>
                <a:latin typeface="Arial Bold"/>
                <a:ea typeface="Arial Bold"/>
                <a:cs typeface="Arial Bold"/>
                <a:sym typeface="Arial Bold"/>
              </a:rPr>
              <a:t>38 people accessing community leadership interventions </a:t>
            </a:r>
          </a:p>
          <a:p>
            <a:pPr algn="ctr">
              <a:lnSpc>
                <a:spcPts val="3499"/>
              </a:lnSpc>
            </a:pPr>
            <a:endParaRPr lang="en-US" sz="2499" b="1">
              <a:solidFill>
                <a:srgbClr val="2C3DA7"/>
              </a:solidFill>
              <a:latin typeface="Arial Bold"/>
              <a:ea typeface="Arial Bold"/>
              <a:cs typeface="Arial Bold"/>
              <a:sym typeface="Arial Bold"/>
            </a:endParaRPr>
          </a:p>
        </p:txBody>
      </p:sp>
      <p:grpSp>
        <p:nvGrpSpPr>
          <p:cNvPr id="25" name="Group 25">
            <a:extLst>
              <a:ext uri="{C183D7F6-B498-43B3-948B-1728B52AA6E4}">
                <adec:decorative xmlns:adec="http://schemas.microsoft.com/office/drawing/2017/decorative" val="1"/>
              </a:ext>
            </a:extLst>
          </p:cNvPr>
          <p:cNvGrpSpPr/>
          <p:nvPr/>
        </p:nvGrpSpPr>
        <p:grpSpPr>
          <a:xfrm>
            <a:off x="13354888" y="5454493"/>
            <a:ext cx="3291284" cy="3213685"/>
            <a:chOff x="0" y="0"/>
            <a:chExt cx="866862" cy="846446"/>
          </a:xfrm>
        </p:grpSpPr>
        <p:sp>
          <p:nvSpPr>
            <p:cNvPr id="26" name="Freeform 26"/>
            <p:cNvSpPr/>
            <p:nvPr/>
          </p:nvSpPr>
          <p:spPr>
            <a:xfrm>
              <a:off x="0" y="0"/>
              <a:ext cx="866862" cy="846446"/>
            </a:xfrm>
            <a:custGeom>
              <a:avLst/>
              <a:gdLst/>
              <a:ahLst/>
              <a:cxnLst/>
              <a:rect l="l" t="t" r="r" b="b"/>
              <a:pathLst>
                <a:path w="866862" h="846446">
                  <a:moveTo>
                    <a:pt x="866862" y="47045"/>
                  </a:moveTo>
                  <a:lnTo>
                    <a:pt x="866862" y="799401"/>
                  </a:lnTo>
                  <a:cubicBezTo>
                    <a:pt x="866862" y="825383"/>
                    <a:pt x="845799" y="846446"/>
                    <a:pt x="819817" y="846446"/>
                  </a:cubicBezTo>
                  <a:lnTo>
                    <a:pt x="47045" y="846446"/>
                  </a:lnTo>
                  <a:cubicBezTo>
                    <a:pt x="34568" y="846446"/>
                    <a:pt x="22602" y="841490"/>
                    <a:pt x="13779" y="832667"/>
                  </a:cubicBezTo>
                  <a:cubicBezTo>
                    <a:pt x="4957" y="823844"/>
                    <a:pt x="0" y="811878"/>
                    <a:pt x="0" y="799401"/>
                  </a:cubicBezTo>
                  <a:lnTo>
                    <a:pt x="0" y="47045"/>
                  </a:lnTo>
                  <a:cubicBezTo>
                    <a:pt x="0" y="34568"/>
                    <a:pt x="4957" y="22602"/>
                    <a:pt x="13779" y="13779"/>
                  </a:cubicBezTo>
                  <a:cubicBezTo>
                    <a:pt x="22602" y="4957"/>
                    <a:pt x="34568" y="0"/>
                    <a:pt x="47045" y="0"/>
                  </a:cubicBezTo>
                  <a:lnTo>
                    <a:pt x="819817" y="0"/>
                  </a:lnTo>
                  <a:cubicBezTo>
                    <a:pt x="832294" y="0"/>
                    <a:pt x="844260" y="4957"/>
                    <a:pt x="853082" y="13779"/>
                  </a:cubicBezTo>
                  <a:cubicBezTo>
                    <a:pt x="861905" y="22602"/>
                    <a:pt x="866862" y="34568"/>
                    <a:pt x="866862" y="47045"/>
                  </a:cubicBezTo>
                  <a:close/>
                </a:path>
              </a:pathLst>
            </a:custGeom>
            <a:solidFill>
              <a:srgbClr val="D9D9FF"/>
            </a:solidFill>
          </p:spPr>
          <p:txBody>
            <a:bodyPr/>
            <a:lstStyle/>
            <a:p>
              <a:endParaRPr lang="en-GB"/>
            </a:p>
          </p:txBody>
        </p:sp>
        <p:sp>
          <p:nvSpPr>
            <p:cNvPr id="27" name="TextBox 27"/>
            <p:cNvSpPr txBox="1"/>
            <p:nvPr/>
          </p:nvSpPr>
          <p:spPr>
            <a:xfrm>
              <a:off x="0" y="-57150"/>
              <a:ext cx="866862" cy="903596"/>
            </a:xfrm>
            <a:prstGeom prst="rect">
              <a:avLst/>
            </a:prstGeom>
          </p:spPr>
          <p:txBody>
            <a:bodyPr lIns="50800" tIns="50800" rIns="50800" bIns="50800" rtlCol="0" anchor="ctr"/>
            <a:lstStyle/>
            <a:p>
              <a:pPr algn="ctr">
                <a:lnSpc>
                  <a:spcPts val="3499"/>
                </a:lnSpc>
              </a:pPr>
              <a:endParaRPr/>
            </a:p>
          </p:txBody>
        </p:sp>
      </p:grpSp>
      <p:sp>
        <p:nvSpPr>
          <p:cNvPr id="28" name="TextBox 28"/>
          <p:cNvSpPr txBox="1"/>
          <p:nvPr/>
        </p:nvSpPr>
        <p:spPr>
          <a:xfrm>
            <a:off x="13932699" y="6159636"/>
            <a:ext cx="2135661" cy="1746250"/>
          </a:xfrm>
          <a:prstGeom prst="rect">
            <a:avLst/>
          </a:prstGeom>
        </p:spPr>
        <p:txBody>
          <a:bodyPr lIns="0" tIns="0" rIns="0" bIns="0" rtlCol="0" anchor="t">
            <a:spAutoFit/>
          </a:bodyPr>
          <a:lstStyle/>
          <a:p>
            <a:pPr algn="ctr">
              <a:lnSpc>
                <a:spcPts val="3499"/>
              </a:lnSpc>
            </a:pPr>
            <a:r>
              <a:rPr lang="en-US" sz="2499" b="1">
                <a:solidFill>
                  <a:srgbClr val="2C3DA7"/>
                </a:solidFill>
                <a:latin typeface="Arial Bold"/>
                <a:ea typeface="Arial Bold"/>
                <a:cs typeface="Arial Bold"/>
                <a:sym typeface="Arial Bold"/>
              </a:rPr>
              <a:t>90 people attending programme launch </a:t>
            </a:r>
          </a:p>
        </p:txBody>
      </p:sp>
      <p:sp>
        <p:nvSpPr>
          <p:cNvPr id="29" name="TextBox 29"/>
          <p:cNvSpPr txBox="1"/>
          <p:nvPr/>
        </p:nvSpPr>
        <p:spPr>
          <a:xfrm>
            <a:off x="14414773" y="2096922"/>
            <a:ext cx="2530122" cy="2622550"/>
          </a:xfrm>
          <a:prstGeom prst="rect">
            <a:avLst/>
          </a:prstGeom>
        </p:spPr>
        <p:txBody>
          <a:bodyPr lIns="0" tIns="0" rIns="0" bIns="0" rtlCol="0" anchor="t">
            <a:spAutoFit/>
          </a:bodyPr>
          <a:lstStyle/>
          <a:p>
            <a:pPr algn="ctr">
              <a:lnSpc>
                <a:spcPts val="3499"/>
              </a:lnSpc>
              <a:spcBef>
                <a:spcPct val="0"/>
              </a:spcBef>
            </a:pPr>
            <a:r>
              <a:rPr lang="en-US" sz="2499" b="1">
                <a:solidFill>
                  <a:srgbClr val="2C3DA7"/>
                </a:solidFill>
                <a:latin typeface="Arial Bold"/>
                <a:ea typeface="Arial Bold"/>
                <a:cs typeface="Arial Bold"/>
                <a:sym typeface="Arial Bold"/>
              </a:rPr>
              <a:t>38 people accessing personal assessments, one on one coaching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1C9"/>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7910247"/>
            <a:ext cx="18288000" cy="3086100"/>
            <a:chOff x="0" y="0"/>
            <a:chExt cx="4816593" cy="812800"/>
          </a:xfrm>
        </p:grpSpPr>
        <p:sp>
          <p:nvSpPr>
            <p:cNvPr id="3" name="Freeform 3"/>
            <p:cNvSpPr/>
            <p:nvPr/>
          </p:nvSpPr>
          <p:spPr>
            <a:xfrm>
              <a:off x="0" y="0"/>
              <a:ext cx="4816592" cy="812800"/>
            </a:xfrm>
            <a:custGeom>
              <a:avLst/>
              <a:gdLst/>
              <a:ahLst/>
              <a:cxnLst/>
              <a:rect l="l" t="t" r="r" b="b"/>
              <a:pathLst>
                <a:path w="4816592" h="812800">
                  <a:moveTo>
                    <a:pt x="42333" y="0"/>
                  </a:moveTo>
                  <a:lnTo>
                    <a:pt x="4774259" y="0"/>
                  </a:lnTo>
                  <a:cubicBezTo>
                    <a:pt x="4785487" y="0"/>
                    <a:pt x="4796254" y="4460"/>
                    <a:pt x="4804193" y="12399"/>
                  </a:cubicBezTo>
                  <a:cubicBezTo>
                    <a:pt x="4812132" y="20338"/>
                    <a:pt x="4816592" y="31106"/>
                    <a:pt x="4816592" y="42333"/>
                  </a:cubicBezTo>
                  <a:lnTo>
                    <a:pt x="4816592" y="770467"/>
                  </a:lnTo>
                  <a:cubicBezTo>
                    <a:pt x="4816592" y="781694"/>
                    <a:pt x="4812132" y="792462"/>
                    <a:pt x="4804193" y="800401"/>
                  </a:cubicBezTo>
                  <a:cubicBezTo>
                    <a:pt x="4796254" y="808340"/>
                    <a:pt x="4785487" y="812800"/>
                    <a:pt x="4774259" y="812800"/>
                  </a:cubicBezTo>
                  <a:lnTo>
                    <a:pt x="42333" y="812800"/>
                  </a:lnTo>
                  <a:cubicBezTo>
                    <a:pt x="31106" y="812800"/>
                    <a:pt x="20338" y="808340"/>
                    <a:pt x="12399" y="800401"/>
                  </a:cubicBezTo>
                  <a:cubicBezTo>
                    <a:pt x="4460" y="792462"/>
                    <a:pt x="0" y="781694"/>
                    <a:pt x="0" y="770467"/>
                  </a:cubicBezTo>
                  <a:lnTo>
                    <a:pt x="0" y="42333"/>
                  </a:lnTo>
                  <a:cubicBezTo>
                    <a:pt x="0" y="31106"/>
                    <a:pt x="4460" y="20338"/>
                    <a:pt x="12399" y="12399"/>
                  </a:cubicBezTo>
                  <a:cubicBezTo>
                    <a:pt x="20338" y="4460"/>
                    <a:pt x="31106" y="0"/>
                    <a:pt x="42333" y="0"/>
                  </a:cubicBezTo>
                  <a:close/>
                </a:path>
              </a:pathLst>
            </a:custGeom>
            <a:solidFill>
              <a:srgbClr val="F4C119"/>
            </a:solidFill>
          </p:spPr>
          <p:txBody>
            <a:bodyPr/>
            <a:lstStyle/>
            <a:p>
              <a:endParaRPr lang="en-GB"/>
            </a:p>
          </p:txBody>
        </p:sp>
        <p:sp>
          <p:nvSpPr>
            <p:cNvPr id="4" name="TextBox 4"/>
            <p:cNvSpPr txBox="1"/>
            <p:nvPr/>
          </p:nvSpPr>
          <p:spPr>
            <a:xfrm>
              <a:off x="0" y="-57150"/>
              <a:ext cx="4816593" cy="869950"/>
            </a:xfrm>
            <a:prstGeom prst="rect">
              <a:avLst/>
            </a:prstGeom>
          </p:spPr>
          <p:txBody>
            <a:bodyPr lIns="50800" tIns="50800" rIns="50800" bIns="50800" rtlCol="0" anchor="ctr"/>
            <a:lstStyle/>
            <a:p>
              <a:pPr algn="ctr">
                <a:lnSpc>
                  <a:spcPts val="349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9370793" y="1896339"/>
            <a:ext cx="3291284" cy="3213685"/>
            <a:chOff x="0" y="0"/>
            <a:chExt cx="866862" cy="846446"/>
          </a:xfrm>
        </p:grpSpPr>
        <p:sp>
          <p:nvSpPr>
            <p:cNvPr id="6" name="Freeform 6"/>
            <p:cNvSpPr/>
            <p:nvPr/>
          </p:nvSpPr>
          <p:spPr>
            <a:xfrm>
              <a:off x="0" y="0"/>
              <a:ext cx="866862" cy="846446"/>
            </a:xfrm>
            <a:custGeom>
              <a:avLst/>
              <a:gdLst/>
              <a:ahLst/>
              <a:cxnLst/>
              <a:rect l="l" t="t" r="r" b="b"/>
              <a:pathLst>
                <a:path w="866862" h="846446">
                  <a:moveTo>
                    <a:pt x="866862" y="47045"/>
                  </a:moveTo>
                  <a:lnTo>
                    <a:pt x="866862" y="799401"/>
                  </a:lnTo>
                  <a:cubicBezTo>
                    <a:pt x="866862" y="825383"/>
                    <a:pt x="845799" y="846446"/>
                    <a:pt x="819817" y="846446"/>
                  </a:cubicBezTo>
                  <a:lnTo>
                    <a:pt x="47045" y="846446"/>
                  </a:lnTo>
                  <a:cubicBezTo>
                    <a:pt x="34568" y="846446"/>
                    <a:pt x="22602" y="841490"/>
                    <a:pt x="13779" y="832667"/>
                  </a:cubicBezTo>
                  <a:cubicBezTo>
                    <a:pt x="4957" y="823844"/>
                    <a:pt x="0" y="811878"/>
                    <a:pt x="0" y="799401"/>
                  </a:cubicBezTo>
                  <a:lnTo>
                    <a:pt x="0" y="47045"/>
                  </a:lnTo>
                  <a:cubicBezTo>
                    <a:pt x="0" y="34568"/>
                    <a:pt x="4957" y="22602"/>
                    <a:pt x="13779" y="13779"/>
                  </a:cubicBezTo>
                  <a:cubicBezTo>
                    <a:pt x="22602" y="4957"/>
                    <a:pt x="34568" y="0"/>
                    <a:pt x="47045" y="0"/>
                  </a:cubicBezTo>
                  <a:lnTo>
                    <a:pt x="819817" y="0"/>
                  </a:lnTo>
                  <a:cubicBezTo>
                    <a:pt x="832294" y="0"/>
                    <a:pt x="844260" y="4957"/>
                    <a:pt x="853082" y="13779"/>
                  </a:cubicBezTo>
                  <a:cubicBezTo>
                    <a:pt x="861905" y="22602"/>
                    <a:pt x="866862" y="34568"/>
                    <a:pt x="866862" y="47045"/>
                  </a:cubicBezTo>
                  <a:close/>
                </a:path>
              </a:pathLst>
            </a:custGeom>
            <a:solidFill>
              <a:srgbClr val="2C3DA7"/>
            </a:solidFill>
          </p:spPr>
          <p:txBody>
            <a:bodyPr/>
            <a:lstStyle/>
            <a:p>
              <a:endParaRPr lang="en-GB"/>
            </a:p>
          </p:txBody>
        </p:sp>
        <p:sp>
          <p:nvSpPr>
            <p:cNvPr id="7" name="TextBox 7"/>
            <p:cNvSpPr txBox="1"/>
            <p:nvPr/>
          </p:nvSpPr>
          <p:spPr>
            <a:xfrm>
              <a:off x="0" y="-57150"/>
              <a:ext cx="866862" cy="903596"/>
            </a:xfrm>
            <a:prstGeom prst="rect">
              <a:avLst/>
            </a:prstGeom>
          </p:spPr>
          <p:txBody>
            <a:bodyPr lIns="50800" tIns="50800" rIns="50800" bIns="50800" rtlCol="0" anchor="ctr"/>
            <a:lstStyle/>
            <a:p>
              <a:pPr algn="ctr">
                <a:lnSpc>
                  <a:spcPts val="3499"/>
                </a:lnSpc>
              </a:pPr>
              <a:endParaRPr/>
            </a:p>
          </p:txBody>
        </p:sp>
      </p:grpSp>
      <p:grpSp>
        <p:nvGrpSpPr>
          <p:cNvPr id="8" name="Group 8">
            <a:extLst>
              <a:ext uri="{C183D7F6-B498-43B3-948B-1728B52AA6E4}">
                <adec:decorative xmlns:adec="http://schemas.microsoft.com/office/drawing/2017/decorative" val="1"/>
              </a:ext>
            </a:extLst>
          </p:cNvPr>
          <p:cNvGrpSpPr/>
          <p:nvPr/>
        </p:nvGrpSpPr>
        <p:grpSpPr>
          <a:xfrm>
            <a:off x="1873824" y="5454493"/>
            <a:ext cx="3291284" cy="3213685"/>
            <a:chOff x="0" y="0"/>
            <a:chExt cx="866862" cy="846446"/>
          </a:xfrm>
        </p:grpSpPr>
        <p:sp>
          <p:nvSpPr>
            <p:cNvPr id="9" name="Freeform 9"/>
            <p:cNvSpPr/>
            <p:nvPr/>
          </p:nvSpPr>
          <p:spPr>
            <a:xfrm>
              <a:off x="0" y="0"/>
              <a:ext cx="866862" cy="846446"/>
            </a:xfrm>
            <a:custGeom>
              <a:avLst/>
              <a:gdLst/>
              <a:ahLst/>
              <a:cxnLst/>
              <a:rect l="l" t="t" r="r" b="b"/>
              <a:pathLst>
                <a:path w="866862" h="846446">
                  <a:moveTo>
                    <a:pt x="866862" y="47045"/>
                  </a:moveTo>
                  <a:lnTo>
                    <a:pt x="866862" y="799401"/>
                  </a:lnTo>
                  <a:cubicBezTo>
                    <a:pt x="866862" y="825383"/>
                    <a:pt x="845799" y="846446"/>
                    <a:pt x="819817" y="846446"/>
                  </a:cubicBezTo>
                  <a:lnTo>
                    <a:pt x="47045" y="846446"/>
                  </a:lnTo>
                  <a:cubicBezTo>
                    <a:pt x="34568" y="846446"/>
                    <a:pt x="22602" y="841490"/>
                    <a:pt x="13779" y="832667"/>
                  </a:cubicBezTo>
                  <a:cubicBezTo>
                    <a:pt x="4957" y="823844"/>
                    <a:pt x="0" y="811878"/>
                    <a:pt x="0" y="799401"/>
                  </a:cubicBezTo>
                  <a:lnTo>
                    <a:pt x="0" y="47045"/>
                  </a:lnTo>
                  <a:cubicBezTo>
                    <a:pt x="0" y="34568"/>
                    <a:pt x="4957" y="22602"/>
                    <a:pt x="13779" y="13779"/>
                  </a:cubicBezTo>
                  <a:cubicBezTo>
                    <a:pt x="22602" y="4957"/>
                    <a:pt x="34568" y="0"/>
                    <a:pt x="47045" y="0"/>
                  </a:cubicBezTo>
                  <a:lnTo>
                    <a:pt x="819817" y="0"/>
                  </a:lnTo>
                  <a:cubicBezTo>
                    <a:pt x="832294" y="0"/>
                    <a:pt x="844260" y="4957"/>
                    <a:pt x="853082" y="13779"/>
                  </a:cubicBezTo>
                  <a:cubicBezTo>
                    <a:pt x="861905" y="22602"/>
                    <a:pt x="866862" y="34568"/>
                    <a:pt x="866862" y="47045"/>
                  </a:cubicBezTo>
                  <a:close/>
                </a:path>
              </a:pathLst>
            </a:custGeom>
            <a:solidFill>
              <a:srgbClr val="D9D9FF"/>
            </a:solidFill>
          </p:spPr>
          <p:txBody>
            <a:bodyPr/>
            <a:lstStyle/>
            <a:p>
              <a:endParaRPr lang="en-GB"/>
            </a:p>
          </p:txBody>
        </p:sp>
        <p:sp>
          <p:nvSpPr>
            <p:cNvPr id="10" name="TextBox 10"/>
            <p:cNvSpPr txBox="1"/>
            <p:nvPr/>
          </p:nvSpPr>
          <p:spPr>
            <a:xfrm>
              <a:off x="0" y="-57150"/>
              <a:ext cx="866862" cy="903596"/>
            </a:xfrm>
            <a:prstGeom prst="rect">
              <a:avLst/>
            </a:prstGeom>
          </p:spPr>
          <p:txBody>
            <a:bodyPr lIns="50800" tIns="50800" rIns="50800" bIns="50800" rtlCol="0" anchor="ctr"/>
            <a:lstStyle/>
            <a:p>
              <a:pPr algn="ctr">
                <a:lnSpc>
                  <a:spcPts val="3499"/>
                </a:lnSpc>
              </a:pPr>
              <a:endParaRPr/>
            </a:p>
          </p:txBody>
        </p:sp>
      </p:grpSp>
      <p:grpSp>
        <p:nvGrpSpPr>
          <p:cNvPr id="11" name="Group 11">
            <a:extLst>
              <a:ext uri="{C183D7F6-B498-43B3-948B-1728B52AA6E4}">
                <adec:decorative xmlns:adec="http://schemas.microsoft.com/office/drawing/2017/decorative" val="1"/>
              </a:ext>
            </a:extLst>
          </p:cNvPr>
          <p:cNvGrpSpPr/>
          <p:nvPr/>
        </p:nvGrpSpPr>
        <p:grpSpPr>
          <a:xfrm>
            <a:off x="5622308" y="5454493"/>
            <a:ext cx="3291284" cy="3213685"/>
            <a:chOff x="0" y="0"/>
            <a:chExt cx="866862" cy="846446"/>
          </a:xfrm>
        </p:grpSpPr>
        <p:sp>
          <p:nvSpPr>
            <p:cNvPr id="12" name="Freeform 12"/>
            <p:cNvSpPr/>
            <p:nvPr/>
          </p:nvSpPr>
          <p:spPr>
            <a:xfrm>
              <a:off x="0" y="0"/>
              <a:ext cx="866862" cy="846446"/>
            </a:xfrm>
            <a:custGeom>
              <a:avLst/>
              <a:gdLst/>
              <a:ahLst/>
              <a:cxnLst/>
              <a:rect l="l" t="t" r="r" b="b"/>
              <a:pathLst>
                <a:path w="866862" h="846446">
                  <a:moveTo>
                    <a:pt x="866862" y="47045"/>
                  </a:moveTo>
                  <a:lnTo>
                    <a:pt x="866862" y="799401"/>
                  </a:lnTo>
                  <a:cubicBezTo>
                    <a:pt x="866862" y="825383"/>
                    <a:pt x="845799" y="846446"/>
                    <a:pt x="819817" y="846446"/>
                  </a:cubicBezTo>
                  <a:lnTo>
                    <a:pt x="47045" y="846446"/>
                  </a:lnTo>
                  <a:cubicBezTo>
                    <a:pt x="34568" y="846446"/>
                    <a:pt x="22602" y="841490"/>
                    <a:pt x="13779" y="832667"/>
                  </a:cubicBezTo>
                  <a:cubicBezTo>
                    <a:pt x="4957" y="823844"/>
                    <a:pt x="0" y="811878"/>
                    <a:pt x="0" y="799401"/>
                  </a:cubicBezTo>
                  <a:lnTo>
                    <a:pt x="0" y="47045"/>
                  </a:lnTo>
                  <a:cubicBezTo>
                    <a:pt x="0" y="34568"/>
                    <a:pt x="4957" y="22602"/>
                    <a:pt x="13779" y="13779"/>
                  </a:cubicBezTo>
                  <a:cubicBezTo>
                    <a:pt x="22602" y="4957"/>
                    <a:pt x="34568" y="0"/>
                    <a:pt x="47045" y="0"/>
                  </a:cubicBezTo>
                  <a:lnTo>
                    <a:pt x="819817" y="0"/>
                  </a:lnTo>
                  <a:cubicBezTo>
                    <a:pt x="832294" y="0"/>
                    <a:pt x="844260" y="4957"/>
                    <a:pt x="853082" y="13779"/>
                  </a:cubicBezTo>
                  <a:cubicBezTo>
                    <a:pt x="861905" y="22602"/>
                    <a:pt x="866862" y="34568"/>
                    <a:pt x="866862" y="47045"/>
                  </a:cubicBezTo>
                  <a:close/>
                </a:path>
              </a:pathLst>
            </a:custGeom>
            <a:solidFill>
              <a:srgbClr val="D9D9FF"/>
            </a:solidFill>
          </p:spPr>
          <p:txBody>
            <a:bodyPr/>
            <a:lstStyle/>
            <a:p>
              <a:endParaRPr lang="en-GB"/>
            </a:p>
          </p:txBody>
        </p:sp>
        <p:sp>
          <p:nvSpPr>
            <p:cNvPr id="13" name="TextBox 13"/>
            <p:cNvSpPr txBox="1"/>
            <p:nvPr/>
          </p:nvSpPr>
          <p:spPr>
            <a:xfrm>
              <a:off x="0" y="-57150"/>
              <a:ext cx="866862" cy="903596"/>
            </a:xfrm>
            <a:prstGeom prst="rect">
              <a:avLst/>
            </a:prstGeom>
          </p:spPr>
          <p:txBody>
            <a:bodyPr lIns="50800" tIns="50800" rIns="50800" bIns="50800" rtlCol="0" anchor="ctr"/>
            <a:lstStyle/>
            <a:p>
              <a:pPr algn="ctr">
                <a:lnSpc>
                  <a:spcPts val="3499"/>
                </a:lnSpc>
              </a:pPr>
              <a:endParaRPr/>
            </a:p>
          </p:txBody>
        </p:sp>
      </p:grpSp>
      <p:grpSp>
        <p:nvGrpSpPr>
          <p:cNvPr id="14" name="Group 14">
            <a:extLst>
              <a:ext uri="{C183D7F6-B498-43B3-948B-1728B52AA6E4}">
                <adec:decorative xmlns:adec="http://schemas.microsoft.com/office/drawing/2017/decorative" val="1"/>
              </a:ext>
            </a:extLst>
          </p:cNvPr>
          <p:cNvGrpSpPr/>
          <p:nvPr/>
        </p:nvGrpSpPr>
        <p:grpSpPr>
          <a:xfrm>
            <a:off x="9370793" y="5454493"/>
            <a:ext cx="3291284" cy="3213685"/>
            <a:chOff x="0" y="0"/>
            <a:chExt cx="866862" cy="846446"/>
          </a:xfrm>
        </p:grpSpPr>
        <p:sp>
          <p:nvSpPr>
            <p:cNvPr id="15" name="Freeform 15"/>
            <p:cNvSpPr/>
            <p:nvPr/>
          </p:nvSpPr>
          <p:spPr>
            <a:xfrm>
              <a:off x="0" y="0"/>
              <a:ext cx="866862" cy="846446"/>
            </a:xfrm>
            <a:custGeom>
              <a:avLst/>
              <a:gdLst/>
              <a:ahLst/>
              <a:cxnLst/>
              <a:rect l="l" t="t" r="r" b="b"/>
              <a:pathLst>
                <a:path w="866862" h="846446">
                  <a:moveTo>
                    <a:pt x="866862" y="47045"/>
                  </a:moveTo>
                  <a:lnTo>
                    <a:pt x="866862" y="799401"/>
                  </a:lnTo>
                  <a:cubicBezTo>
                    <a:pt x="866862" y="825383"/>
                    <a:pt x="845799" y="846446"/>
                    <a:pt x="819817" y="846446"/>
                  </a:cubicBezTo>
                  <a:lnTo>
                    <a:pt x="47045" y="846446"/>
                  </a:lnTo>
                  <a:cubicBezTo>
                    <a:pt x="34568" y="846446"/>
                    <a:pt x="22602" y="841490"/>
                    <a:pt x="13779" y="832667"/>
                  </a:cubicBezTo>
                  <a:cubicBezTo>
                    <a:pt x="4957" y="823844"/>
                    <a:pt x="0" y="811878"/>
                    <a:pt x="0" y="799401"/>
                  </a:cubicBezTo>
                  <a:lnTo>
                    <a:pt x="0" y="47045"/>
                  </a:lnTo>
                  <a:cubicBezTo>
                    <a:pt x="0" y="34568"/>
                    <a:pt x="4957" y="22602"/>
                    <a:pt x="13779" y="13779"/>
                  </a:cubicBezTo>
                  <a:cubicBezTo>
                    <a:pt x="22602" y="4957"/>
                    <a:pt x="34568" y="0"/>
                    <a:pt x="47045" y="0"/>
                  </a:cubicBezTo>
                  <a:lnTo>
                    <a:pt x="819817" y="0"/>
                  </a:lnTo>
                  <a:cubicBezTo>
                    <a:pt x="832294" y="0"/>
                    <a:pt x="844260" y="4957"/>
                    <a:pt x="853082" y="13779"/>
                  </a:cubicBezTo>
                  <a:cubicBezTo>
                    <a:pt x="861905" y="22602"/>
                    <a:pt x="866862" y="34568"/>
                    <a:pt x="866862" y="47045"/>
                  </a:cubicBezTo>
                  <a:close/>
                </a:path>
              </a:pathLst>
            </a:custGeom>
            <a:solidFill>
              <a:srgbClr val="D9D9FF"/>
            </a:solidFill>
          </p:spPr>
          <p:txBody>
            <a:bodyPr/>
            <a:lstStyle/>
            <a:p>
              <a:endParaRPr lang="en-GB"/>
            </a:p>
          </p:txBody>
        </p:sp>
        <p:sp>
          <p:nvSpPr>
            <p:cNvPr id="16" name="TextBox 16"/>
            <p:cNvSpPr txBox="1"/>
            <p:nvPr/>
          </p:nvSpPr>
          <p:spPr>
            <a:xfrm>
              <a:off x="0" y="-57150"/>
              <a:ext cx="866862" cy="903596"/>
            </a:xfrm>
            <a:prstGeom prst="rect">
              <a:avLst/>
            </a:prstGeom>
          </p:spPr>
          <p:txBody>
            <a:bodyPr lIns="50800" tIns="50800" rIns="50800" bIns="50800" rtlCol="0" anchor="ctr"/>
            <a:lstStyle/>
            <a:p>
              <a:pPr algn="ctr">
                <a:lnSpc>
                  <a:spcPts val="3499"/>
                </a:lnSpc>
              </a:pPr>
              <a:endParaRPr/>
            </a:p>
          </p:txBody>
        </p:sp>
      </p:grpSp>
      <p:grpSp>
        <p:nvGrpSpPr>
          <p:cNvPr id="17" name="Group 17">
            <a:extLst>
              <a:ext uri="{C183D7F6-B498-43B3-948B-1728B52AA6E4}">
                <adec:decorative xmlns:adec="http://schemas.microsoft.com/office/drawing/2017/decorative" val="1"/>
              </a:ext>
            </a:extLst>
          </p:cNvPr>
          <p:cNvGrpSpPr/>
          <p:nvPr/>
        </p:nvGrpSpPr>
        <p:grpSpPr>
          <a:xfrm>
            <a:off x="13122892" y="5454493"/>
            <a:ext cx="3291284" cy="3213685"/>
            <a:chOff x="0" y="0"/>
            <a:chExt cx="866862" cy="846446"/>
          </a:xfrm>
        </p:grpSpPr>
        <p:sp>
          <p:nvSpPr>
            <p:cNvPr id="18" name="Freeform 18"/>
            <p:cNvSpPr/>
            <p:nvPr/>
          </p:nvSpPr>
          <p:spPr>
            <a:xfrm>
              <a:off x="0" y="0"/>
              <a:ext cx="866862" cy="846446"/>
            </a:xfrm>
            <a:custGeom>
              <a:avLst/>
              <a:gdLst/>
              <a:ahLst/>
              <a:cxnLst/>
              <a:rect l="l" t="t" r="r" b="b"/>
              <a:pathLst>
                <a:path w="866862" h="846446">
                  <a:moveTo>
                    <a:pt x="866862" y="47045"/>
                  </a:moveTo>
                  <a:lnTo>
                    <a:pt x="866862" y="799401"/>
                  </a:lnTo>
                  <a:cubicBezTo>
                    <a:pt x="866862" y="825383"/>
                    <a:pt x="845799" y="846446"/>
                    <a:pt x="819817" y="846446"/>
                  </a:cubicBezTo>
                  <a:lnTo>
                    <a:pt x="47045" y="846446"/>
                  </a:lnTo>
                  <a:cubicBezTo>
                    <a:pt x="34568" y="846446"/>
                    <a:pt x="22602" y="841490"/>
                    <a:pt x="13779" y="832667"/>
                  </a:cubicBezTo>
                  <a:cubicBezTo>
                    <a:pt x="4957" y="823844"/>
                    <a:pt x="0" y="811878"/>
                    <a:pt x="0" y="799401"/>
                  </a:cubicBezTo>
                  <a:lnTo>
                    <a:pt x="0" y="47045"/>
                  </a:lnTo>
                  <a:cubicBezTo>
                    <a:pt x="0" y="34568"/>
                    <a:pt x="4957" y="22602"/>
                    <a:pt x="13779" y="13779"/>
                  </a:cubicBezTo>
                  <a:cubicBezTo>
                    <a:pt x="22602" y="4957"/>
                    <a:pt x="34568" y="0"/>
                    <a:pt x="47045" y="0"/>
                  </a:cubicBezTo>
                  <a:lnTo>
                    <a:pt x="819817" y="0"/>
                  </a:lnTo>
                  <a:cubicBezTo>
                    <a:pt x="832294" y="0"/>
                    <a:pt x="844260" y="4957"/>
                    <a:pt x="853082" y="13779"/>
                  </a:cubicBezTo>
                  <a:cubicBezTo>
                    <a:pt x="861905" y="22602"/>
                    <a:pt x="866862" y="34568"/>
                    <a:pt x="866862" y="47045"/>
                  </a:cubicBezTo>
                  <a:close/>
                </a:path>
              </a:pathLst>
            </a:custGeom>
            <a:solidFill>
              <a:srgbClr val="D9D9FF"/>
            </a:solidFill>
          </p:spPr>
          <p:txBody>
            <a:bodyPr/>
            <a:lstStyle/>
            <a:p>
              <a:endParaRPr lang="en-GB"/>
            </a:p>
          </p:txBody>
        </p:sp>
        <p:sp>
          <p:nvSpPr>
            <p:cNvPr id="19" name="TextBox 19"/>
            <p:cNvSpPr txBox="1"/>
            <p:nvPr/>
          </p:nvSpPr>
          <p:spPr>
            <a:xfrm>
              <a:off x="0" y="-57150"/>
              <a:ext cx="866862" cy="903596"/>
            </a:xfrm>
            <a:prstGeom prst="rect">
              <a:avLst/>
            </a:prstGeom>
          </p:spPr>
          <p:txBody>
            <a:bodyPr lIns="50800" tIns="50800" rIns="50800" bIns="50800" rtlCol="0" anchor="ctr"/>
            <a:lstStyle/>
            <a:p>
              <a:pPr algn="ctr">
                <a:lnSpc>
                  <a:spcPts val="3499"/>
                </a:lnSpc>
              </a:pPr>
              <a:endParaRPr/>
            </a:p>
          </p:txBody>
        </p:sp>
      </p:grpSp>
      <p:sp>
        <p:nvSpPr>
          <p:cNvPr id="21" name="Freeform 21">
            <a:extLst>
              <a:ext uri="{C183D7F6-B498-43B3-948B-1728B52AA6E4}">
                <adec:decorative xmlns:adec="http://schemas.microsoft.com/office/drawing/2017/decorative" val="1"/>
              </a:ext>
            </a:extLst>
          </p:cNvPr>
          <p:cNvSpPr/>
          <p:nvPr/>
        </p:nvSpPr>
        <p:spPr>
          <a:xfrm>
            <a:off x="15623142" y="66675"/>
            <a:ext cx="2415742" cy="941978"/>
          </a:xfrm>
          <a:custGeom>
            <a:avLst/>
            <a:gdLst/>
            <a:ahLst/>
            <a:cxnLst/>
            <a:rect l="l" t="t" r="r" b="b"/>
            <a:pathLst>
              <a:path w="2415742" h="941978">
                <a:moveTo>
                  <a:pt x="0" y="0"/>
                </a:moveTo>
                <a:lnTo>
                  <a:pt x="2415742" y="0"/>
                </a:lnTo>
                <a:lnTo>
                  <a:pt x="2415742" y="941978"/>
                </a:lnTo>
                <a:lnTo>
                  <a:pt x="0" y="941978"/>
                </a:lnTo>
                <a:lnTo>
                  <a:pt x="0" y="0"/>
                </a:lnTo>
                <a:close/>
              </a:path>
            </a:pathLst>
          </a:custGeom>
          <a:blipFill>
            <a:blip r:embed="rId2"/>
            <a:stretch>
              <a:fillRect/>
            </a:stretch>
          </a:blipFill>
        </p:spPr>
        <p:txBody>
          <a:bodyPr/>
          <a:lstStyle/>
          <a:p>
            <a:endParaRPr lang="en-GB"/>
          </a:p>
        </p:txBody>
      </p:sp>
      <p:grpSp>
        <p:nvGrpSpPr>
          <p:cNvPr id="22" name="Group 22">
            <a:extLst>
              <a:ext uri="{C183D7F6-B498-43B3-948B-1728B52AA6E4}">
                <adec:decorative xmlns:adec="http://schemas.microsoft.com/office/drawing/2017/decorative" val="1"/>
              </a:ext>
            </a:extLst>
          </p:cNvPr>
          <p:cNvGrpSpPr/>
          <p:nvPr/>
        </p:nvGrpSpPr>
        <p:grpSpPr>
          <a:xfrm>
            <a:off x="13122892" y="1896339"/>
            <a:ext cx="3291284" cy="3213685"/>
            <a:chOff x="0" y="0"/>
            <a:chExt cx="866862" cy="846446"/>
          </a:xfrm>
        </p:grpSpPr>
        <p:sp>
          <p:nvSpPr>
            <p:cNvPr id="23" name="Freeform 23"/>
            <p:cNvSpPr/>
            <p:nvPr/>
          </p:nvSpPr>
          <p:spPr>
            <a:xfrm>
              <a:off x="0" y="0"/>
              <a:ext cx="866862" cy="846446"/>
            </a:xfrm>
            <a:custGeom>
              <a:avLst/>
              <a:gdLst/>
              <a:ahLst/>
              <a:cxnLst/>
              <a:rect l="l" t="t" r="r" b="b"/>
              <a:pathLst>
                <a:path w="866862" h="846446">
                  <a:moveTo>
                    <a:pt x="866862" y="47045"/>
                  </a:moveTo>
                  <a:lnTo>
                    <a:pt x="866862" y="799401"/>
                  </a:lnTo>
                  <a:cubicBezTo>
                    <a:pt x="866862" y="825383"/>
                    <a:pt x="845799" y="846446"/>
                    <a:pt x="819817" y="846446"/>
                  </a:cubicBezTo>
                  <a:lnTo>
                    <a:pt x="47045" y="846446"/>
                  </a:lnTo>
                  <a:cubicBezTo>
                    <a:pt x="34568" y="846446"/>
                    <a:pt x="22602" y="841490"/>
                    <a:pt x="13779" y="832667"/>
                  </a:cubicBezTo>
                  <a:cubicBezTo>
                    <a:pt x="4957" y="823844"/>
                    <a:pt x="0" y="811878"/>
                    <a:pt x="0" y="799401"/>
                  </a:cubicBezTo>
                  <a:lnTo>
                    <a:pt x="0" y="47045"/>
                  </a:lnTo>
                  <a:cubicBezTo>
                    <a:pt x="0" y="34568"/>
                    <a:pt x="4957" y="22602"/>
                    <a:pt x="13779" y="13779"/>
                  </a:cubicBezTo>
                  <a:cubicBezTo>
                    <a:pt x="22602" y="4957"/>
                    <a:pt x="34568" y="0"/>
                    <a:pt x="47045" y="0"/>
                  </a:cubicBezTo>
                  <a:lnTo>
                    <a:pt x="819817" y="0"/>
                  </a:lnTo>
                  <a:cubicBezTo>
                    <a:pt x="832294" y="0"/>
                    <a:pt x="844260" y="4957"/>
                    <a:pt x="853082" y="13779"/>
                  </a:cubicBezTo>
                  <a:cubicBezTo>
                    <a:pt x="861905" y="22602"/>
                    <a:pt x="866862" y="34568"/>
                    <a:pt x="866862" y="47045"/>
                  </a:cubicBezTo>
                  <a:close/>
                </a:path>
              </a:pathLst>
            </a:custGeom>
            <a:solidFill>
              <a:srgbClr val="D9D9FF"/>
            </a:solidFill>
          </p:spPr>
          <p:txBody>
            <a:bodyPr/>
            <a:lstStyle/>
            <a:p>
              <a:endParaRPr lang="en-GB"/>
            </a:p>
          </p:txBody>
        </p:sp>
        <p:sp>
          <p:nvSpPr>
            <p:cNvPr id="24" name="TextBox 24"/>
            <p:cNvSpPr txBox="1"/>
            <p:nvPr/>
          </p:nvSpPr>
          <p:spPr>
            <a:xfrm>
              <a:off x="0" y="-57150"/>
              <a:ext cx="866862" cy="903596"/>
            </a:xfrm>
            <a:prstGeom prst="rect">
              <a:avLst/>
            </a:prstGeom>
          </p:spPr>
          <p:txBody>
            <a:bodyPr lIns="50800" tIns="50800" rIns="50800" bIns="50800" rtlCol="0" anchor="ctr"/>
            <a:lstStyle/>
            <a:p>
              <a:pPr algn="ctr">
                <a:lnSpc>
                  <a:spcPts val="3499"/>
                </a:lnSpc>
              </a:pPr>
              <a:endParaRPr/>
            </a:p>
          </p:txBody>
        </p:sp>
      </p:grpSp>
      <p:grpSp>
        <p:nvGrpSpPr>
          <p:cNvPr id="25" name="Group 25">
            <a:extLst>
              <a:ext uri="{C183D7F6-B498-43B3-948B-1728B52AA6E4}">
                <adec:decorative xmlns:adec="http://schemas.microsoft.com/office/drawing/2017/decorative" val="1"/>
              </a:ext>
            </a:extLst>
          </p:cNvPr>
          <p:cNvGrpSpPr/>
          <p:nvPr/>
        </p:nvGrpSpPr>
        <p:grpSpPr>
          <a:xfrm>
            <a:off x="1873824" y="2059861"/>
            <a:ext cx="7039768" cy="3050163"/>
            <a:chOff x="0" y="0"/>
            <a:chExt cx="9386358" cy="4066885"/>
          </a:xfrm>
        </p:grpSpPr>
        <p:pic>
          <p:nvPicPr>
            <p:cNvPr id="26" name="Picture 26"/>
            <p:cNvPicPr>
              <a:picLocks noChangeAspect="1"/>
            </p:cNvPicPr>
            <p:nvPr/>
          </p:nvPicPr>
          <p:blipFill>
            <a:blip r:embed="rId3"/>
            <a:srcRect t="16262" b="18746"/>
            <a:stretch>
              <a:fillRect/>
            </a:stretch>
          </p:blipFill>
          <p:spPr>
            <a:xfrm>
              <a:off x="0" y="0"/>
              <a:ext cx="9386358" cy="4066885"/>
            </a:xfrm>
            <a:prstGeom prst="rect">
              <a:avLst/>
            </a:prstGeom>
          </p:spPr>
        </p:pic>
      </p:grpSp>
      <p:sp>
        <p:nvSpPr>
          <p:cNvPr id="27" name="TextBox 27"/>
          <p:cNvSpPr txBox="1"/>
          <p:nvPr/>
        </p:nvSpPr>
        <p:spPr>
          <a:xfrm>
            <a:off x="1633282" y="1010514"/>
            <a:ext cx="7860249" cy="885825"/>
          </a:xfrm>
          <a:prstGeom prst="rect">
            <a:avLst/>
          </a:prstGeom>
        </p:spPr>
        <p:txBody>
          <a:bodyPr lIns="0" tIns="0" rIns="0" bIns="0" rtlCol="0" anchor="t">
            <a:spAutoFit/>
          </a:bodyPr>
          <a:lstStyle/>
          <a:p>
            <a:pPr marL="0" lvl="0" indent="0" algn="l">
              <a:lnSpc>
                <a:spcPts val="6600"/>
              </a:lnSpc>
              <a:spcBef>
                <a:spcPct val="0"/>
              </a:spcBef>
            </a:pPr>
            <a:r>
              <a:rPr lang="en-US" sz="6000" b="1">
                <a:solidFill>
                  <a:srgbClr val="2C3DA7"/>
                </a:solidFill>
                <a:latin typeface="Arial Bold"/>
                <a:ea typeface="Arial Bold"/>
                <a:cs typeface="Arial Bold"/>
                <a:sym typeface="Arial Bold"/>
              </a:rPr>
              <a:t>Additional </a:t>
            </a:r>
            <a:r>
              <a:rPr lang="en-US" sz="6000" b="1" u="none" strike="noStrike">
                <a:solidFill>
                  <a:srgbClr val="2C3DA7"/>
                </a:solidFill>
                <a:latin typeface="Arial Bold"/>
                <a:ea typeface="Arial Bold"/>
                <a:cs typeface="Arial Bold"/>
                <a:sym typeface="Arial Bold"/>
              </a:rPr>
              <a:t>Outcomes  </a:t>
            </a:r>
          </a:p>
        </p:txBody>
      </p:sp>
      <p:sp>
        <p:nvSpPr>
          <p:cNvPr id="28" name="TextBox 28"/>
          <p:cNvSpPr txBox="1"/>
          <p:nvPr/>
        </p:nvSpPr>
        <p:spPr>
          <a:xfrm>
            <a:off x="9635979" y="1944257"/>
            <a:ext cx="2760911" cy="3060700"/>
          </a:xfrm>
          <a:prstGeom prst="rect">
            <a:avLst/>
          </a:prstGeom>
        </p:spPr>
        <p:txBody>
          <a:bodyPr lIns="0" tIns="0" rIns="0" bIns="0" rtlCol="0" anchor="t">
            <a:spAutoFit/>
          </a:bodyPr>
          <a:lstStyle/>
          <a:p>
            <a:pPr algn="ctr">
              <a:lnSpc>
                <a:spcPts val="3499"/>
              </a:lnSpc>
            </a:pPr>
            <a:r>
              <a:rPr lang="en-US" sz="2499" b="1">
                <a:solidFill>
                  <a:srgbClr val="FFFFFF"/>
                </a:solidFill>
                <a:latin typeface="Arial Bold"/>
                <a:ea typeface="Arial Bold"/>
                <a:cs typeface="Arial Bold"/>
                <a:sym typeface="Arial Bold"/>
              </a:rPr>
              <a:t>90% of participants gained confidence, skills, and resilience through the programme.</a:t>
            </a:r>
          </a:p>
        </p:txBody>
      </p:sp>
      <p:sp>
        <p:nvSpPr>
          <p:cNvPr id="29" name="TextBox 29"/>
          <p:cNvSpPr txBox="1"/>
          <p:nvPr/>
        </p:nvSpPr>
        <p:spPr>
          <a:xfrm>
            <a:off x="2139011" y="5721486"/>
            <a:ext cx="2760911" cy="2622550"/>
          </a:xfrm>
          <a:prstGeom prst="rect">
            <a:avLst/>
          </a:prstGeom>
        </p:spPr>
        <p:txBody>
          <a:bodyPr lIns="0" tIns="0" rIns="0" bIns="0" rtlCol="0" anchor="t">
            <a:spAutoFit/>
          </a:bodyPr>
          <a:lstStyle/>
          <a:p>
            <a:pPr algn="ctr">
              <a:lnSpc>
                <a:spcPts val="3499"/>
              </a:lnSpc>
            </a:pPr>
            <a:r>
              <a:rPr lang="en-US" sz="2499" b="1">
                <a:solidFill>
                  <a:srgbClr val="2C3DA7"/>
                </a:solidFill>
                <a:latin typeface="Arial Bold"/>
                <a:ea typeface="Arial Bold"/>
                <a:cs typeface="Arial Bold"/>
                <a:sym typeface="Arial Bold"/>
              </a:rPr>
              <a:t>90% reporting Improved understanding of leadership development and approaches</a:t>
            </a:r>
          </a:p>
        </p:txBody>
      </p:sp>
      <p:sp>
        <p:nvSpPr>
          <p:cNvPr id="30" name="TextBox 30"/>
          <p:cNvSpPr txBox="1"/>
          <p:nvPr/>
        </p:nvSpPr>
        <p:spPr>
          <a:xfrm>
            <a:off x="5885982" y="5940561"/>
            <a:ext cx="2760911" cy="2184400"/>
          </a:xfrm>
          <a:prstGeom prst="rect">
            <a:avLst/>
          </a:prstGeom>
        </p:spPr>
        <p:txBody>
          <a:bodyPr lIns="0" tIns="0" rIns="0" bIns="0" rtlCol="0" anchor="t">
            <a:spAutoFit/>
          </a:bodyPr>
          <a:lstStyle/>
          <a:p>
            <a:pPr algn="ctr">
              <a:lnSpc>
                <a:spcPts val="3499"/>
              </a:lnSpc>
            </a:pPr>
            <a:r>
              <a:rPr lang="en-US" sz="2499" b="1">
                <a:solidFill>
                  <a:srgbClr val="2C3DA7"/>
                </a:solidFill>
                <a:latin typeface="Arial Bold"/>
                <a:ea typeface="Arial Bold"/>
                <a:cs typeface="Arial Bold"/>
                <a:sym typeface="Arial Bold"/>
              </a:rPr>
              <a:t>20 graduates actively promoting Olmec and Black on Board  </a:t>
            </a:r>
          </a:p>
        </p:txBody>
      </p:sp>
      <p:sp>
        <p:nvSpPr>
          <p:cNvPr id="31" name="TextBox 31"/>
          <p:cNvSpPr txBox="1"/>
          <p:nvPr/>
        </p:nvSpPr>
        <p:spPr>
          <a:xfrm>
            <a:off x="9635979" y="6378711"/>
            <a:ext cx="2760911" cy="1308100"/>
          </a:xfrm>
          <a:prstGeom prst="rect">
            <a:avLst/>
          </a:prstGeom>
        </p:spPr>
        <p:txBody>
          <a:bodyPr lIns="0" tIns="0" rIns="0" bIns="0" rtlCol="0" anchor="t">
            <a:spAutoFit/>
          </a:bodyPr>
          <a:lstStyle/>
          <a:p>
            <a:pPr algn="ctr">
              <a:lnSpc>
                <a:spcPts val="3499"/>
              </a:lnSpc>
            </a:pPr>
            <a:r>
              <a:rPr lang="en-US" sz="2499" b="1">
                <a:solidFill>
                  <a:srgbClr val="2C3DA7"/>
                </a:solidFill>
                <a:latin typeface="Arial Bold"/>
                <a:ea typeface="Arial Bold"/>
                <a:cs typeface="Arial Bold"/>
                <a:sym typeface="Arial Bold"/>
              </a:rPr>
              <a:t>90% reporting increased networks </a:t>
            </a:r>
          </a:p>
        </p:txBody>
      </p:sp>
      <p:sp>
        <p:nvSpPr>
          <p:cNvPr id="32" name="TextBox 32"/>
          <p:cNvSpPr txBox="1"/>
          <p:nvPr/>
        </p:nvSpPr>
        <p:spPr>
          <a:xfrm>
            <a:off x="13388078" y="5940561"/>
            <a:ext cx="2760911" cy="2184400"/>
          </a:xfrm>
          <a:prstGeom prst="rect">
            <a:avLst/>
          </a:prstGeom>
        </p:spPr>
        <p:txBody>
          <a:bodyPr lIns="0" tIns="0" rIns="0" bIns="0" rtlCol="0" anchor="t">
            <a:spAutoFit/>
          </a:bodyPr>
          <a:lstStyle/>
          <a:p>
            <a:pPr algn="ctr">
              <a:lnSpc>
                <a:spcPts val="3499"/>
              </a:lnSpc>
            </a:pPr>
            <a:r>
              <a:rPr lang="en-US" sz="2499" b="1">
                <a:solidFill>
                  <a:srgbClr val="2C3DA7"/>
                </a:solidFill>
                <a:latin typeface="Arial Bold"/>
                <a:ea typeface="Arial Bold"/>
                <a:cs typeface="Arial Bold"/>
                <a:sym typeface="Arial Bold"/>
              </a:rPr>
              <a:t>90% approval rating of the launch and graduation ceremony</a:t>
            </a:r>
          </a:p>
        </p:txBody>
      </p:sp>
      <p:sp>
        <p:nvSpPr>
          <p:cNvPr id="33" name="TextBox 33"/>
          <p:cNvSpPr txBox="1"/>
          <p:nvPr/>
        </p:nvSpPr>
        <p:spPr>
          <a:xfrm>
            <a:off x="13388078" y="2601482"/>
            <a:ext cx="2760911" cy="1746250"/>
          </a:xfrm>
          <a:prstGeom prst="rect">
            <a:avLst/>
          </a:prstGeom>
        </p:spPr>
        <p:txBody>
          <a:bodyPr lIns="0" tIns="0" rIns="0" bIns="0" rtlCol="0" anchor="t">
            <a:spAutoFit/>
          </a:bodyPr>
          <a:lstStyle/>
          <a:p>
            <a:pPr algn="ctr">
              <a:lnSpc>
                <a:spcPts val="3499"/>
              </a:lnSpc>
            </a:pPr>
            <a:r>
              <a:rPr lang="en-US" sz="2499" b="1">
                <a:solidFill>
                  <a:srgbClr val="2C3DA7"/>
                </a:solidFill>
                <a:latin typeface="Arial Bold"/>
                <a:ea typeface="Arial Bold"/>
                <a:cs typeface="Arial Bold"/>
                <a:sym typeface="Arial Bold"/>
              </a:rPr>
              <a:t>25 graduates joining the Black on Board Community </a:t>
            </a:r>
          </a:p>
        </p:txBody>
      </p:sp>
      <p:sp>
        <p:nvSpPr>
          <p:cNvPr id="34" name="TextBox 34"/>
          <p:cNvSpPr txBox="1">
            <a:spLocks noGrp="1"/>
          </p:cNvSpPr>
          <p:nvPr>
            <p:ph type="title" idx="4294967295"/>
          </p:nvPr>
        </p:nvSpPr>
        <p:spPr>
          <a:xfrm>
            <a:off x="2233210" y="9058703"/>
            <a:ext cx="14275165" cy="8699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r" defTabSz="914400" rtl="0" eaLnBrk="1" fontAlgn="auto" latinLnBrk="0" hangingPunct="1">
              <a:lnSpc>
                <a:spcPts val="3499"/>
              </a:lnSpc>
              <a:spcBef>
                <a:spcPct val="0"/>
              </a:spcBef>
              <a:spcAft>
                <a:spcPts val="0"/>
              </a:spcAft>
              <a:buClrTx/>
              <a:buSzTx/>
              <a:buFontTx/>
              <a:buNone/>
              <a:tabLst/>
              <a:defRPr/>
            </a:pPr>
            <a:r>
              <a:rPr kumimoji="0" lang="en-US" sz="2499" b="1" i="0" u="none" strike="noStrike" kern="1200" cap="none" spc="0" normalizeH="0" baseline="0" noProof="0" dirty="0">
                <a:ln>
                  <a:noFill/>
                </a:ln>
                <a:solidFill>
                  <a:srgbClr val="000000"/>
                </a:solidFill>
                <a:effectLst/>
                <a:uLnTx/>
                <a:uFillTx/>
                <a:latin typeface="Arial Bold"/>
                <a:ea typeface="Arial Bold"/>
                <a:cs typeface="Arial Bold"/>
                <a:sym typeface="Arial Bold"/>
              </a:rPr>
              <a:t>The remit of the Community Leadership Tender was set, following the </a:t>
            </a:r>
            <a:r>
              <a:rPr kumimoji="0" lang="en-US" sz="2499" b="1" i="0" u="sng" strike="noStrike" kern="1200" cap="none" spc="0" normalizeH="0" baseline="0" noProof="0" dirty="0">
                <a:ln>
                  <a:noFill/>
                </a:ln>
                <a:solidFill>
                  <a:srgbClr val="000000"/>
                </a:solidFill>
                <a:effectLst/>
                <a:uLnTx/>
                <a:uFillTx/>
                <a:latin typeface="Arial Bold"/>
                <a:ea typeface="Arial Bold"/>
                <a:cs typeface="Arial Bold"/>
                <a:sym typeface="Arial Bold"/>
                <a:hlinkClick r:id="rId4" tooltip="https://preview-lbtower.cloud.contensis.com/Documents/BAME-Inequality-Commission/BAME-Inequalities-Commission-Report-and-Recommendations-2021.pdf"/>
              </a:rPr>
              <a:t>Tower Hamlets Black, Asian &amp; Multi Ethnic Inequalities Commission Report </a:t>
            </a:r>
            <a:r>
              <a:rPr kumimoji="0" lang="en-US" sz="2499" b="1" i="0" u="none" strike="noStrike" kern="1200" cap="none" spc="0" normalizeH="0" baseline="0" noProof="0" dirty="0">
                <a:ln>
                  <a:noFill/>
                </a:ln>
                <a:solidFill>
                  <a:srgbClr val="000000"/>
                </a:solidFill>
                <a:effectLst/>
                <a:uLnTx/>
                <a:uFillTx/>
                <a:latin typeface="Arial Bold"/>
                <a:ea typeface="Arial Bold"/>
                <a:cs typeface="Arial Bold"/>
                <a:sym typeface="Arial Bold"/>
              </a:rPr>
              <a:t>and the </a:t>
            </a:r>
            <a:r>
              <a:rPr kumimoji="0" lang="en-US" sz="2499" b="1" i="0" u="sng" strike="noStrike" kern="1200" cap="none" spc="0" normalizeH="0" baseline="0" noProof="0" dirty="0">
                <a:ln>
                  <a:noFill/>
                </a:ln>
                <a:solidFill>
                  <a:srgbClr val="000000"/>
                </a:solidFill>
                <a:effectLst/>
                <a:uLnTx/>
                <a:uFillTx/>
                <a:latin typeface="Arial Bold"/>
                <a:ea typeface="Arial Bold"/>
                <a:cs typeface="Arial Bold"/>
                <a:sym typeface="Arial Bold"/>
                <a:hlinkClick r:id="rId5" tooltip="https://www.towerhamlets.gov.uk/Documents/Borough_statistics/Borough-Equality-Assessment.docx"/>
              </a:rPr>
              <a:t>Borough Equality Assessment</a:t>
            </a:r>
            <a:r>
              <a:rPr kumimoji="0" lang="en-US" sz="2499" b="1" i="0" u="none" strike="noStrike" kern="1200" cap="none" spc="0" normalizeH="0" baseline="0" noProof="0" dirty="0">
                <a:ln>
                  <a:noFill/>
                </a:ln>
                <a:solidFill>
                  <a:srgbClr val="000000"/>
                </a:solidFill>
                <a:effectLst/>
                <a:uLnTx/>
                <a:uFillTx/>
                <a:latin typeface="Arial Bold"/>
                <a:ea typeface="Arial Bold"/>
                <a:cs typeface="Arial Bold"/>
                <a:sym typeface="Arial Bold"/>
              </a:rPr>
              <a:t> </a:t>
            </a:r>
          </a:p>
        </p:txBody>
      </p:sp>
      <p:pic>
        <p:nvPicPr>
          <p:cNvPr id="35" name="Picture 34">
            <a:extLst>
              <a:ext uri="{FF2B5EF4-FFF2-40B4-BE49-F238E27FC236}">
                <a16:creationId xmlns:a16="http://schemas.microsoft.com/office/drawing/2014/main" id="{B6AEC8AE-917B-4DA1-AFFA-62FF7DA9B9D0}"/>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3349" y="9524581"/>
            <a:ext cx="825351" cy="63470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1C9"/>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1"/>
            <a:ext cx="9422550" cy="10286999"/>
            <a:chOff x="0" y="0"/>
            <a:chExt cx="1375274" cy="1519830"/>
          </a:xfrm>
        </p:grpSpPr>
        <p:sp>
          <p:nvSpPr>
            <p:cNvPr id="3" name="Freeform 3"/>
            <p:cNvSpPr/>
            <p:nvPr/>
          </p:nvSpPr>
          <p:spPr>
            <a:xfrm>
              <a:off x="0" y="0"/>
              <a:ext cx="1375274" cy="1519830"/>
            </a:xfrm>
            <a:custGeom>
              <a:avLst/>
              <a:gdLst/>
              <a:ahLst/>
              <a:cxnLst/>
              <a:rect l="l" t="t" r="r" b="b"/>
              <a:pathLst>
                <a:path w="1375274" h="1519830">
                  <a:moveTo>
                    <a:pt x="21272" y="0"/>
                  </a:moveTo>
                  <a:lnTo>
                    <a:pt x="1354002" y="0"/>
                  </a:lnTo>
                  <a:cubicBezTo>
                    <a:pt x="1365750" y="0"/>
                    <a:pt x="1375274" y="9524"/>
                    <a:pt x="1375274" y="21272"/>
                  </a:cubicBezTo>
                  <a:lnTo>
                    <a:pt x="1375274" y="1498559"/>
                  </a:lnTo>
                  <a:cubicBezTo>
                    <a:pt x="1375274" y="1510307"/>
                    <a:pt x="1365750" y="1519830"/>
                    <a:pt x="1354002" y="1519830"/>
                  </a:cubicBezTo>
                  <a:lnTo>
                    <a:pt x="21272" y="1519830"/>
                  </a:lnTo>
                  <a:cubicBezTo>
                    <a:pt x="9524" y="1519830"/>
                    <a:pt x="0" y="1510307"/>
                    <a:pt x="0" y="1498559"/>
                  </a:cubicBezTo>
                  <a:lnTo>
                    <a:pt x="0" y="21272"/>
                  </a:lnTo>
                  <a:cubicBezTo>
                    <a:pt x="0" y="9524"/>
                    <a:pt x="9524" y="0"/>
                    <a:pt x="21272" y="0"/>
                  </a:cubicBezTo>
                  <a:close/>
                </a:path>
              </a:pathLst>
            </a:custGeom>
            <a:solidFill>
              <a:srgbClr val="F4C119"/>
            </a:solidFill>
            <a:ln cap="rnd">
              <a:noFill/>
              <a:prstDash val="solid"/>
              <a:round/>
            </a:ln>
          </p:spPr>
          <p:txBody>
            <a:bodyPr/>
            <a:lstStyle/>
            <a:p>
              <a:endParaRPr lang="en-GB"/>
            </a:p>
          </p:txBody>
        </p:sp>
        <p:sp>
          <p:nvSpPr>
            <p:cNvPr id="4" name="TextBox 4"/>
            <p:cNvSpPr txBox="1"/>
            <p:nvPr/>
          </p:nvSpPr>
          <p:spPr>
            <a:xfrm>
              <a:off x="0" y="-47625"/>
              <a:ext cx="1375274" cy="1567455"/>
            </a:xfrm>
            <a:prstGeom prst="rect">
              <a:avLst/>
            </a:prstGeom>
          </p:spPr>
          <p:txBody>
            <a:bodyPr lIns="50800" tIns="50800" rIns="50800" bIns="50800" rtlCol="0" anchor="ctr"/>
            <a:lstStyle/>
            <a:p>
              <a:pPr algn="ctr">
                <a:lnSpc>
                  <a:spcPts val="2355"/>
                </a:lnSpc>
              </a:pPr>
              <a:endParaRPr/>
            </a:p>
          </p:txBody>
        </p:sp>
      </p:grpSp>
      <p:sp>
        <p:nvSpPr>
          <p:cNvPr id="5" name="Freeform 5">
            <a:extLst>
              <a:ext uri="{C183D7F6-B498-43B3-948B-1728B52AA6E4}">
                <adec:decorative xmlns:adec="http://schemas.microsoft.com/office/drawing/2017/decorative" val="1"/>
              </a:ext>
            </a:extLst>
          </p:cNvPr>
          <p:cNvSpPr/>
          <p:nvPr/>
        </p:nvSpPr>
        <p:spPr>
          <a:xfrm>
            <a:off x="15623142" y="66675"/>
            <a:ext cx="2415742" cy="941978"/>
          </a:xfrm>
          <a:custGeom>
            <a:avLst/>
            <a:gdLst/>
            <a:ahLst/>
            <a:cxnLst/>
            <a:rect l="l" t="t" r="r" b="b"/>
            <a:pathLst>
              <a:path w="2415742" h="941978">
                <a:moveTo>
                  <a:pt x="0" y="0"/>
                </a:moveTo>
                <a:lnTo>
                  <a:pt x="2415742" y="0"/>
                </a:lnTo>
                <a:lnTo>
                  <a:pt x="2415742" y="941978"/>
                </a:lnTo>
                <a:lnTo>
                  <a:pt x="0" y="941978"/>
                </a:lnTo>
                <a:lnTo>
                  <a:pt x="0" y="0"/>
                </a:lnTo>
                <a:close/>
              </a:path>
            </a:pathLst>
          </a:custGeom>
          <a:blipFill>
            <a:blip r:embed="rId2"/>
            <a:stretch>
              <a:fillRect/>
            </a:stretch>
          </a:blipFill>
        </p:spPr>
        <p:txBody>
          <a:bodyPr/>
          <a:lstStyle/>
          <a:p>
            <a:endParaRPr lang="en-GB"/>
          </a:p>
        </p:txBody>
      </p:sp>
      <p:grpSp>
        <p:nvGrpSpPr>
          <p:cNvPr id="7" name="Group 7">
            <a:extLst>
              <a:ext uri="{C183D7F6-B498-43B3-948B-1728B52AA6E4}">
                <adec:decorative xmlns:adec="http://schemas.microsoft.com/office/drawing/2017/decorative" val="1"/>
              </a:ext>
            </a:extLst>
          </p:cNvPr>
          <p:cNvGrpSpPr/>
          <p:nvPr/>
        </p:nvGrpSpPr>
        <p:grpSpPr>
          <a:xfrm>
            <a:off x="1321614" y="1574910"/>
            <a:ext cx="6460245" cy="8508095"/>
            <a:chOff x="0" y="0"/>
            <a:chExt cx="8613660" cy="11344127"/>
          </a:xfrm>
        </p:grpSpPr>
        <p:grpSp>
          <p:nvGrpSpPr>
            <p:cNvPr id="8" name="Group 8"/>
            <p:cNvGrpSpPr/>
            <p:nvPr/>
          </p:nvGrpSpPr>
          <p:grpSpPr>
            <a:xfrm>
              <a:off x="4536662" y="7859292"/>
              <a:ext cx="3484835" cy="348483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A5BBF"/>
              </a:solidFill>
            </p:spPr>
            <p:txBody>
              <a:bodyPr/>
              <a:lstStyle/>
              <a:p>
                <a:endParaRPr lang="en-GB"/>
              </a:p>
            </p:txBody>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799"/>
                  </a:lnSpc>
                </a:pPr>
                <a:r>
                  <a:rPr lang="en-US" sz="1999" b="1">
                    <a:solidFill>
                      <a:srgbClr val="FFFFFF"/>
                    </a:solidFill>
                    <a:latin typeface="Arial Bold"/>
                    <a:ea typeface="Arial Bold"/>
                    <a:cs typeface="Arial Bold"/>
                    <a:sym typeface="Arial Bold"/>
                  </a:rPr>
                  <a:t>Assistant Director </a:t>
                </a:r>
              </a:p>
            </p:txBody>
          </p:sp>
        </p:grpSp>
        <p:grpSp>
          <p:nvGrpSpPr>
            <p:cNvPr id="11" name="Group 11"/>
            <p:cNvGrpSpPr/>
            <p:nvPr/>
          </p:nvGrpSpPr>
          <p:grpSpPr>
            <a:xfrm>
              <a:off x="241277" y="6292809"/>
              <a:ext cx="4295386" cy="429538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C6FD4"/>
              </a:solidFill>
            </p:spPr>
            <p:txBody>
              <a:bodyPr/>
              <a:lstStyle/>
              <a:p>
                <a:endParaRPr lang="en-GB"/>
              </a:p>
            </p:txBody>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799"/>
                  </a:lnSpc>
                </a:pPr>
                <a:r>
                  <a:rPr lang="en-US" sz="1999" b="1">
                    <a:solidFill>
                      <a:srgbClr val="FFFFFF"/>
                    </a:solidFill>
                    <a:latin typeface="Arial Bold"/>
                    <a:ea typeface="Arial Bold"/>
                    <a:cs typeface="Arial Bold"/>
                    <a:sym typeface="Arial Bold"/>
                  </a:rPr>
                  <a:t>Deputy People Operations Manager</a:t>
                </a:r>
              </a:p>
            </p:txBody>
          </p:sp>
        </p:grpSp>
        <p:grpSp>
          <p:nvGrpSpPr>
            <p:cNvPr id="14" name="Group 14"/>
            <p:cNvGrpSpPr/>
            <p:nvPr/>
          </p:nvGrpSpPr>
          <p:grpSpPr>
            <a:xfrm>
              <a:off x="3944500" y="2979497"/>
              <a:ext cx="4669160" cy="4669160"/>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AA3EB"/>
              </a:solidFill>
            </p:spPr>
            <p:txBody>
              <a:bodyPr/>
              <a:lstStyle/>
              <a:p>
                <a:endParaRPr lang="en-GB"/>
              </a:p>
            </p:txBody>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799"/>
                  </a:lnSpc>
                </a:pPr>
                <a:r>
                  <a:rPr lang="en-US" sz="1999" b="1">
                    <a:solidFill>
                      <a:srgbClr val="FFFFFF"/>
                    </a:solidFill>
                    <a:latin typeface="Arial Bold"/>
                    <a:ea typeface="Arial Bold"/>
                    <a:cs typeface="Arial Bold"/>
                    <a:sym typeface="Arial Bold"/>
                  </a:rPr>
                  <a:t>Tutor Tower Hamlets Recovery College </a:t>
                </a:r>
              </a:p>
            </p:txBody>
          </p:sp>
        </p:grpSp>
        <p:grpSp>
          <p:nvGrpSpPr>
            <p:cNvPr id="17" name="Group 17"/>
            <p:cNvGrpSpPr/>
            <p:nvPr/>
          </p:nvGrpSpPr>
          <p:grpSpPr>
            <a:xfrm>
              <a:off x="0" y="0"/>
              <a:ext cx="2667932" cy="2667932"/>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F7CD0"/>
              </a:solidFill>
            </p:spPr>
            <p:txBody>
              <a:bodyPr/>
              <a:lstStyle/>
              <a:p>
                <a:endParaRPr lang="en-GB"/>
              </a:p>
            </p:txBody>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799"/>
                  </a:lnSpc>
                </a:pPr>
                <a:r>
                  <a:rPr lang="en-US" sz="1999" b="1">
                    <a:solidFill>
                      <a:srgbClr val="FFFFFF"/>
                    </a:solidFill>
                    <a:latin typeface="Arial Bold"/>
                    <a:ea typeface="Arial Bold"/>
                    <a:cs typeface="Arial Bold"/>
                    <a:sym typeface="Arial Bold"/>
                  </a:rPr>
                  <a:t>University Tutor </a:t>
                </a:r>
              </a:p>
            </p:txBody>
          </p:sp>
        </p:grpSp>
        <p:grpSp>
          <p:nvGrpSpPr>
            <p:cNvPr id="20" name="Group 20"/>
            <p:cNvGrpSpPr/>
            <p:nvPr/>
          </p:nvGrpSpPr>
          <p:grpSpPr>
            <a:xfrm>
              <a:off x="925419" y="3017633"/>
              <a:ext cx="2927101" cy="2927101"/>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C3DA7"/>
              </a:solidFill>
            </p:spPr>
            <p:txBody>
              <a:bodyPr/>
              <a:lstStyle/>
              <a:p>
                <a:endParaRPr lang="en-GB"/>
              </a:p>
            </p:txBody>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2799"/>
                  </a:lnSpc>
                </a:pPr>
                <a:r>
                  <a:rPr lang="en-US" sz="1999" b="1">
                    <a:solidFill>
                      <a:srgbClr val="FFFFFF"/>
                    </a:solidFill>
                    <a:latin typeface="Arial Bold"/>
                    <a:ea typeface="Arial Bold"/>
                    <a:cs typeface="Arial Bold"/>
                    <a:sym typeface="Arial Bold"/>
                  </a:rPr>
                  <a:t>Corporate Social Impact Lead </a:t>
                </a:r>
              </a:p>
            </p:txBody>
          </p:sp>
        </p:grpSp>
        <p:grpSp>
          <p:nvGrpSpPr>
            <p:cNvPr id="23" name="Group 23"/>
            <p:cNvGrpSpPr/>
            <p:nvPr/>
          </p:nvGrpSpPr>
          <p:grpSpPr>
            <a:xfrm>
              <a:off x="3050145" y="197149"/>
              <a:ext cx="2973034" cy="2973034"/>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F52B8"/>
              </a:solidFill>
            </p:spPr>
            <p:txBody>
              <a:bodyPr/>
              <a:lstStyle/>
              <a:p>
                <a:endParaRPr lang="en-GB"/>
              </a:p>
            </p:txBody>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799"/>
                  </a:lnSpc>
                </a:pPr>
                <a:r>
                  <a:rPr lang="en-US" sz="1999" b="1">
                    <a:solidFill>
                      <a:srgbClr val="FFFFFF"/>
                    </a:solidFill>
                    <a:latin typeface="Arial Bold"/>
                    <a:ea typeface="Arial Bold"/>
                    <a:cs typeface="Arial Bold"/>
                    <a:sym typeface="Arial Bold"/>
                  </a:rPr>
                  <a:t>New Adventures Club </a:t>
                </a:r>
              </a:p>
            </p:txBody>
          </p:sp>
        </p:grpSp>
      </p:grpSp>
      <p:grpSp>
        <p:nvGrpSpPr>
          <p:cNvPr id="26" name="Group 26">
            <a:extLst>
              <a:ext uri="{C183D7F6-B498-43B3-948B-1728B52AA6E4}">
                <adec:decorative xmlns:adec="http://schemas.microsoft.com/office/drawing/2017/decorative" val="1"/>
              </a:ext>
            </a:extLst>
          </p:cNvPr>
          <p:cNvGrpSpPr/>
          <p:nvPr/>
        </p:nvGrpSpPr>
        <p:grpSpPr>
          <a:xfrm>
            <a:off x="0" y="594680"/>
            <a:ext cx="14758080" cy="918201"/>
            <a:chOff x="0" y="0"/>
            <a:chExt cx="3999702" cy="241831"/>
          </a:xfrm>
        </p:grpSpPr>
        <p:sp>
          <p:nvSpPr>
            <p:cNvPr id="27" name="Freeform 27"/>
            <p:cNvSpPr/>
            <p:nvPr/>
          </p:nvSpPr>
          <p:spPr>
            <a:xfrm>
              <a:off x="0" y="0"/>
              <a:ext cx="3999702" cy="241831"/>
            </a:xfrm>
            <a:custGeom>
              <a:avLst/>
              <a:gdLst/>
              <a:ahLst/>
              <a:cxnLst/>
              <a:rect l="l" t="t" r="r" b="b"/>
              <a:pathLst>
                <a:path w="3999702" h="241831">
                  <a:moveTo>
                    <a:pt x="10196" y="0"/>
                  </a:moveTo>
                  <a:lnTo>
                    <a:pt x="3989506" y="0"/>
                  </a:lnTo>
                  <a:cubicBezTo>
                    <a:pt x="3995137" y="0"/>
                    <a:pt x="3999702" y="4565"/>
                    <a:pt x="3999702" y="10196"/>
                  </a:cubicBezTo>
                  <a:lnTo>
                    <a:pt x="3999702" y="231635"/>
                  </a:lnTo>
                  <a:cubicBezTo>
                    <a:pt x="3999702" y="237266"/>
                    <a:pt x="3995137" y="241831"/>
                    <a:pt x="3989506" y="241831"/>
                  </a:cubicBezTo>
                  <a:lnTo>
                    <a:pt x="10196" y="241831"/>
                  </a:lnTo>
                  <a:cubicBezTo>
                    <a:pt x="4565" y="241831"/>
                    <a:pt x="0" y="237266"/>
                    <a:pt x="0" y="231635"/>
                  </a:cubicBezTo>
                  <a:lnTo>
                    <a:pt x="0" y="10196"/>
                  </a:lnTo>
                  <a:cubicBezTo>
                    <a:pt x="0" y="4565"/>
                    <a:pt x="4565" y="0"/>
                    <a:pt x="10196" y="0"/>
                  </a:cubicBezTo>
                  <a:close/>
                </a:path>
              </a:pathLst>
            </a:custGeom>
            <a:solidFill>
              <a:srgbClr val="D9D9FF"/>
            </a:solidFill>
          </p:spPr>
          <p:txBody>
            <a:bodyPr/>
            <a:lstStyle/>
            <a:p>
              <a:endParaRPr lang="en-GB"/>
            </a:p>
          </p:txBody>
        </p:sp>
        <p:sp>
          <p:nvSpPr>
            <p:cNvPr id="28" name="TextBox 28"/>
            <p:cNvSpPr txBox="1"/>
            <p:nvPr/>
          </p:nvSpPr>
          <p:spPr>
            <a:xfrm>
              <a:off x="0" y="-47625"/>
              <a:ext cx="3999702" cy="289456"/>
            </a:xfrm>
            <a:prstGeom prst="rect">
              <a:avLst/>
            </a:prstGeom>
          </p:spPr>
          <p:txBody>
            <a:bodyPr lIns="50800" tIns="50800" rIns="50800" bIns="50800" rtlCol="0" anchor="ctr"/>
            <a:lstStyle/>
            <a:p>
              <a:pPr algn="ctr">
                <a:lnSpc>
                  <a:spcPts val="2800"/>
                </a:lnSpc>
              </a:pPr>
              <a:endParaRPr/>
            </a:p>
          </p:txBody>
        </p:sp>
      </p:grpSp>
      <p:sp>
        <p:nvSpPr>
          <p:cNvPr id="29" name="TextBox 29"/>
          <p:cNvSpPr txBox="1">
            <a:spLocks noGrp="1"/>
          </p:cNvSpPr>
          <p:nvPr>
            <p:ph type="title" idx="4294967295"/>
          </p:nvPr>
        </p:nvSpPr>
        <p:spPr>
          <a:xfrm>
            <a:off x="1028700" y="621303"/>
            <a:ext cx="2512338" cy="6889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99"/>
              </a:lnSpc>
              <a:spcBef>
                <a:spcPct val="0"/>
              </a:spcBef>
              <a:spcAft>
                <a:spcPts val="0"/>
              </a:spcAft>
              <a:buClrTx/>
              <a:buSzTx/>
              <a:buFontTx/>
              <a:buNone/>
              <a:tabLst/>
              <a:defRPr/>
            </a:pPr>
            <a:r>
              <a:rPr kumimoji="0" lang="en-US" sz="3999" b="1" i="0" u="none" strike="noStrike" kern="1200" cap="none" spc="0" normalizeH="0" baseline="0" noProof="0" dirty="0">
                <a:ln>
                  <a:noFill/>
                </a:ln>
                <a:solidFill>
                  <a:srgbClr val="2C3DA7"/>
                </a:solidFill>
                <a:effectLst/>
                <a:uLnTx/>
                <a:uFillTx/>
                <a:latin typeface="Arial Bold"/>
                <a:ea typeface="Arial Bold"/>
                <a:cs typeface="Arial Bold"/>
                <a:sym typeface="Arial Bold"/>
              </a:rPr>
              <a:t>New Jobs </a:t>
            </a:r>
          </a:p>
        </p:txBody>
      </p:sp>
      <p:sp>
        <p:nvSpPr>
          <p:cNvPr id="30" name="TextBox 30"/>
          <p:cNvSpPr txBox="1"/>
          <p:nvPr/>
        </p:nvSpPr>
        <p:spPr>
          <a:xfrm>
            <a:off x="9615445" y="314006"/>
            <a:ext cx="5402076" cy="1393825"/>
          </a:xfrm>
          <a:prstGeom prst="rect">
            <a:avLst/>
          </a:prstGeom>
        </p:spPr>
        <p:txBody>
          <a:bodyPr lIns="0" tIns="0" rIns="0" bIns="0" rtlCol="0" anchor="t">
            <a:spAutoFit/>
          </a:bodyPr>
          <a:lstStyle/>
          <a:p>
            <a:pPr algn="l">
              <a:lnSpc>
                <a:spcPts val="5599"/>
              </a:lnSpc>
              <a:spcBef>
                <a:spcPct val="0"/>
              </a:spcBef>
            </a:pPr>
            <a:r>
              <a:rPr lang="en-US" sz="3999" b="1">
                <a:solidFill>
                  <a:srgbClr val="2C3DA7"/>
                </a:solidFill>
                <a:latin typeface="Arial Bold"/>
                <a:ea typeface="Arial Bold"/>
                <a:cs typeface="Arial Bold"/>
                <a:sym typeface="Arial Bold"/>
              </a:rPr>
              <a:t>New Community Leadership Positions </a:t>
            </a:r>
          </a:p>
        </p:txBody>
      </p:sp>
      <p:grpSp>
        <p:nvGrpSpPr>
          <p:cNvPr id="31" name="Group 31">
            <a:extLst>
              <a:ext uri="{C183D7F6-B498-43B3-948B-1728B52AA6E4}">
                <adec:decorative xmlns:adec="http://schemas.microsoft.com/office/drawing/2017/decorative" val="1"/>
              </a:ext>
            </a:extLst>
          </p:cNvPr>
          <p:cNvGrpSpPr/>
          <p:nvPr/>
        </p:nvGrpSpPr>
        <p:grpSpPr>
          <a:xfrm>
            <a:off x="9767845" y="1850446"/>
            <a:ext cx="8131311" cy="8250361"/>
            <a:chOff x="0" y="0"/>
            <a:chExt cx="10841748" cy="11000481"/>
          </a:xfrm>
        </p:grpSpPr>
        <p:grpSp>
          <p:nvGrpSpPr>
            <p:cNvPr id="32" name="Group 32"/>
            <p:cNvGrpSpPr/>
            <p:nvPr/>
          </p:nvGrpSpPr>
          <p:grpSpPr>
            <a:xfrm>
              <a:off x="77164" y="1927454"/>
              <a:ext cx="3071806" cy="3071806"/>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C119"/>
              </a:solidFill>
            </p:spPr>
            <p:txBody>
              <a:bodyPr/>
              <a:lstStyle/>
              <a:p>
                <a:endParaRPr lang="en-GB"/>
              </a:p>
            </p:txBody>
          </p:sp>
          <p:sp>
            <p:nvSpPr>
              <p:cNvPr id="34" name="TextBox 34"/>
              <p:cNvSpPr txBox="1"/>
              <p:nvPr/>
            </p:nvSpPr>
            <p:spPr>
              <a:xfrm>
                <a:off x="76200" y="28575"/>
                <a:ext cx="660400" cy="708025"/>
              </a:xfrm>
              <a:prstGeom prst="rect">
                <a:avLst/>
              </a:prstGeom>
            </p:spPr>
            <p:txBody>
              <a:bodyPr lIns="53473" tIns="53473" rIns="53473" bIns="53473" rtlCol="0" anchor="ctr"/>
              <a:lstStyle/>
              <a:p>
                <a:pPr algn="ctr">
                  <a:lnSpc>
                    <a:spcPts val="2800"/>
                  </a:lnSpc>
                </a:pPr>
                <a:r>
                  <a:rPr lang="en-US" sz="2000" b="1">
                    <a:solidFill>
                      <a:srgbClr val="000000"/>
                    </a:solidFill>
                    <a:latin typeface="Arial Bold"/>
                    <a:ea typeface="Arial Bold"/>
                    <a:cs typeface="Arial Bold"/>
                    <a:sym typeface="Arial Bold"/>
                  </a:rPr>
                  <a:t>Collaboration Circle</a:t>
                </a:r>
              </a:p>
            </p:txBody>
          </p:sp>
        </p:grpSp>
        <p:grpSp>
          <p:nvGrpSpPr>
            <p:cNvPr id="35" name="Group 35"/>
            <p:cNvGrpSpPr/>
            <p:nvPr/>
          </p:nvGrpSpPr>
          <p:grpSpPr>
            <a:xfrm>
              <a:off x="7820510" y="7055703"/>
              <a:ext cx="3021238" cy="3021238"/>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C65D"/>
              </a:solidFill>
            </p:spPr>
            <p:txBody>
              <a:bodyPr/>
              <a:lstStyle/>
              <a:p>
                <a:endParaRPr lang="en-GB"/>
              </a:p>
            </p:txBody>
          </p:sp>
          <p:sp>
            <p:nvSpPr>
              <p:cNvPr id="37" name="TextBox 37"/>
              <p:cNvSpPr txBox="1"/>
              <p:nvPr/>
            </p:nvSpPr>
            <p:spPr>
              <a:xfrm>
                <a:off x="76200" y="28575"/>
                <a:ext cx="660400" cy="708025"/>
              </a:xfrm>
              <a:prstGeom prst="rect">
                <a:avLst/>
              </a:prstGeom>
            </p:spPr>
            <p:txBody>
              <a:bodyPr lIns="53473" tIns="53473" rIns="53473" bIns="53473" rtlCol="0" anchor="ctr"/>
              <a:lstStyle/>
              <a:p>
                <a:pPr algn="ctr">
                  <a:lnSpc>
                    <a:spcPts val="2800"/>
                  </a:lnSpc>
                </a:pPr>
                <a:r>
                  <a:rPr lang="en-US" sz="2000" b="1">
                    <a:solidFill>
                      <a:srgbClr val="000000"/>
                    </a:solidFill>
                    <a:latin typeface="Arial Bold"/>
                    <a:ea typeface="Arial Bold"/>
                    <a:cs typeface="Arial Bold"/>
                    <a:sym typeface="Arial Bold"/>
                  </a:rPr>
                  <a:t>Queen Mary University London</a:t>
                </a:r>
              </a:p>
            </p:txBody>
          </p:sp>
        </p:grpSp>
        <p:grpSp>
          <p:nvGrpSpPr>
            <p:cNvPr id="38" name="Group 38"/>
            <p:cNvGrpSpPr/>
            <p:nvPr/>
          </p:nvGrpSpPr>
          <p:grpSpPr>
            <a:xfrm>
              <a:off x="8218268" y="4529815"/>
              <a:ext cx="2382768" cy="2382768"/>
              <a:chOff x="0" y="0"/>
              <a:chExt cx="812800" cy="812800"/>
            </a:xfrm>
          </p:grpSpPr>
          <p:sp>
            <p:nvSpPr>
              <p:cNvPr id="39" name="Freeform 3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A60"/>
              </a:solidFill>
            </p:spPr>
            <p:txBody>
              <a:bodyPr/>
              <a:lstStyle/>
              <a:p>
                <a:endParaRPr lang="en-GB"/>
              </a:p>
            </p:txBody>
          </p:sp>
          <p:sp>
            <p:nvSpPr>
              <p:cNvPr id="40" name="TextBox 40"/>
              <p:cNvSpPr txBox="1"/>
              <p:nvPr/>
            </p:nvSpPr>
            <p:spPr>
              <a:xfrm>
                <a:off x="76200" y="28575"/>
                <a:ext cx="660400" cy="708025"/>
              </a:xfrm>
              <a:prstGeom prst="rect">
                <a:avLst/>
              </a:prstGeom>
            </p:spPr>
            <p:txBody>
              <a:bodyPr lIns="53473" tIns="53473" rIns="53473" bIns="53473" rtlCol="0" anchor="ctr"/>
              <a:lstStyle/>
              <a:p>
                <a:pPr algn="ctr">
                  <a:lnSpc>
                    <a:spcPts val="2800"/>
                  </a:lnSpc>
                </a:pPr>
                <a:r>
                  <a:rPr lang="en-US" sz="2000" b="1">
                    <a:solidFill>
                      <a:srgbClr val="000000"/>
                    </a:solidFill>
                    <a:latin typeface="Arial Bold"/>
                    <a:ea typeface="Arial Bold"/>
                    <a:cs typeface="Arial Bold"/>
                    <a:sym typeface="Arial Bold"/>
                  </a:rPr>
                  <a:t>Discover Children’s Centre</a:t>
                </a:r>
              </a:p>
            </p:txBody>
          </p:sp>
        </p:grpSp>
        <p:grpSp>
          <p:nvGrpSpPr>
            <p:cNvPr id="41" name="Group 41"/>
            <p:cNvGrpSpPr/>
            <p:nvPr/>
          </p:nvGrpSpPr>
          <p:grpSpPr>
            <a:xfrm>
              <a:off x="629072" y="8233294"/>
              <a:ext cx="2767188" cy="2767188"/>
              <a:chOff x="0" y="0"/>
              <a:chExt cx="812800" cy="812800"/>
            </a:xfrm>
          </p:grpSpPr>
          <p:sp>
            <p:nvSpPr>
              <p:cNvPr id="42" name="Freeform 4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E3B0"/>
              </a:solidFill>
            </p:spPr>
            <p:txBody>
              <a:bodyPr/>
              <a:lstStyle/>
              <a:p>
                <a:endParaRPr lang="en-GB"/>
              </a:p>
            </p:txBody>
          </p:sp>
          <p:sp>
            <p:nvSpPr>
              <p:cNvPr id="43" name="TextBox 43"/>
              <p:cNvSpPr txBox="1"/>
              <p:nvPr/>
            </p:nvSpPr>
            <p:spPr>
              <a:xfrm>
                <a:off x="76200" y="28575"/>
                <a:ext cx="660400" cy="708025"/>
              </a:xfrm>
              <a:prstGeom prst="rect">
                <a:avLst/>
              </a:prstGeom>
            </p:spPr>
            <p:txBody>
              <a:bodyPr lIns="53473" tIns="53473" rIns="53473" bIns="53473" rtlCol="0" anchor="ctr"/>
              <a:lstStyle/>
              <a:p>
                <a:pPr algn="ctr">
                  <a:lnSpc>
                    <a:spcPts val="2800"/>
                  </a:lnSpc>
                </a:pPr>
                <a:r>
                  <a:rPr lang="en-US" sz="2000" b="1">
                    <a:solidFill>
                      <a:srgbClr val="000000"/>
                    </a:solidFill>
                    <a:latin typeface="Arial Bold"/>
                    <a:ea typeface="Arial Bold"/>
                    <a:cs typeface="Arial Bold"/>
                    <a:sym typeface="Arial Bold"/>
                  </a:rPr>
                  <a:t>100 Great Black Women Speak</a:t>
                </a:r>
              </a:p>
            </p:txBody>
          </p:sp>
        </p:grpSp>
        <p:grpSp>
          <p:nvGrpSpPr>
            <p:cNvPr id="44" name="Group 44"/>
            <p:cNvGrpSpPr/>
            <p:nvPr/>
          </p:nvGrpSpPr>
          <p:grpSpPr>
            <a:xfrm>
              <a:off x="2740676" y="6035221"/>
              <a:ext cx="2863278" cy="2863278"/>
              <a:chOff x="0" y="0"/>
              <a:chExt cx="812800" cy="812800"/>
            </a:xfrm>
          </p:grpSpPr>
          <p:sp>
            <p:nvSpPr>
              <p:cNvPr id="45" name="Freeform 4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DFA0"/>
              </a:solidFill>
            </p:spPr>
            <p:txBody>
              <a:bodyPr/>
              <a:lstStyle/>
              <a:p>
                <a:endParaRPr lang="en-GB"/>
              </a:p>
            </p:txBody>
          </p:sp>
          <p:sp>
            <p:nvSpPr>
              <p:cNvPr id="46" name="TextBox 46"/>
              <p:cNvSpPr txBox="1"/>
              <p:nvPr/>
            </p:nvSpPr>
            <p:spPr>
              <a:xfrm>
                <a:off x="76200" y="28575"/>
                <a:ext cx="660400" cy="708025"/>
              </a:xfrm>
              <a:prstGeom prst="rect">
                <a:avLst/>
              </a:prstGeom>
            </p:spPr>
            <p:txBody>
              <a:bodyPr lIns="53473" tIns="53473" rIns="53473" bIns="53473" rtlCol="0" anchor="ctr"/>
              <a:lstStyle/>
              <a:p>
                <a:pPr algn="ctr">
                  <a:lnSpc>
                    <a:spcPts val="2800"/>
                  </a:lnSpc>
                </a:pPr>
                <a:r>
                  <a:rPr lang="en-US" sz="2000" b="1">
                    <a:solidFill>
                      <a:srgbClr val="000000"/>
                    </a:solidFill>
                    <a:latin typeface="Arial Bold"/>
                    <a:ea typeface="Arial Bold"/>
                    <a:cs typeface="Arial Bold"/>
                    <a:sym typeface="Arial Bold"/>
                  </a:rPr>
                  <a:t>Poplar Harca Housing Estate Board</a:t>
                </a:r>
              </a:p>
            </p:txBody>
          </p:sp>
        </p:grpSp>
        <p:grpSp>
          <p:nvGrpSpPr>
            <p:cNvPr id="47" name="Group 47"/>
            <p:cNvGrpSpPr/>
            <p:nvPr/>
          </p:nvGrpSpPr>
          <p:grpSpPr>
            <a:xfrm>
              <a:off x="3721057" y="8762845"/>
              <a:ext cx="2110013" cy="2110013"/>
              <a:chOff x="0" y="0"/>
              <a:chExt cx="812800" cy="812800"/>
            </a:xfrm>
          </p:grpSpPr>
          <p:sp>
            <p:nvSpPr>
              <p:cNvPr id="48" name="Freeform 4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A93C"/>
              </a:solidFill>
            </p:spPr>
            <p:txBody>
              <a:bodyPr/>
              <a:lstStyle/>
              <a:p>
                <a:endParaRPr lang="en-GB"/>
              </a:p>
            </p:txBody>
          </p:sp>
          <p:sp>
            <p:nvSpPr>
              <p:cNvPr id="49" name="TextBox 49"/>
              <p:cNvSpPr txBox="1"/>
              <p:nvPr/>
            </p:nvSpPr>
            <p:spPr>
              <a:xfrm>
                <a:off x="76200" y="28575"/>
                <a:ext cx="660400" cy="708025"/>
              </a:xfrm>
              <a:prstGeom prst="rect">
                <a:avLst/>
              </a:prstGeom>
            </p:spPr>
            <p:txBody>
              <a:bodyPr lIns="53473" tIns="53473" rIns="53473" bIns="53473" rtlCol="0" anchor="ctr"/>
              <a:lstStyle/>
              <a:p>
                <a:pPr algn="ctr">
                  <a:lnSpc>
                    <a:spcPts val="2800"/>
                  </a:lnSpc>
                </a:pPr>
                <a:r>
                  <a:rPr lang="en-US" sz="2000" b="1">
                    <a:solidFill>
                      <a:srgbClr val="000000"/>
                    </a:solidFill>
                    <a:latin typeface="Arial Bold"/>
                    <a:ea typeface="Arial Bold"/>
                    <a:cs typeface="Arial Bold"/>
                    <a:sym typeface="Arial Bold"/>
                  </a:rPr>
                  <a:t>School Governor </a:t>
                </a:r>
              </a:p>
            </p:txBody>
          </p:sp>
        </p:grpSp>
        <p:grpSp>
          <p:nvGrpSpPr>
            <p:cNvPr id="50" name="Group 50"/>
            <p:cNvGrpSpPr/>
            <p:nvPr/>
          </p:nvGrpSpPr>
          <p:grpSpPr>
            <a:xfrm>
              <a:off x="4134294" y="0"/>
              <a:ext cx="1722176" cy="1722176"/>
              <a:chOff x="0" y="0"/>
              <a:chExt cx="812800" cy="812800"/>
            </a:xfrm>
          </p:grpSpPr>
          <p:sp>
            <p:nvSpPr>
              <p:cNvPr id="51" name="Freeform 5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D88F"/>
              </a:solidFill>
            </p:spPr>
            <p:txBody>
              <a:bodyPr/>
              <a:lstStyle/>
              <a:p>
                <a:endParaRPr lang="en-GB"/>
              </a:p>
            </p:txBody>
          </p:sp>
          <p:sp>
            <p:nvSpPr>
              <p:cNvPr id="52" name="TextBox 52"/>
              <p:cNvSpPr txBox="1"/>
              <p:nvPr/>
            </p:nvSpPr>
            <p:spPr>
              <a:xfrm>
                <a:off x="76200" y="28575"/>
                <a:ext cx="660400" cy="708025"/>
              </a:xfrm>
              <a:prstGeom prst="rect">
                <a:avLst/>
              </a:prstGeom>
            </p:spPr>
            <p:txBody>
              <a:bodyPr lIns="53473" tIns="53473" rIns="53473" bIns="53473" rtlCol="0" anchor="ctr"/>
              <a:lstStyle/>
              <a:p>
                <a:pPr algn="ctr">
                  <a:lnSpc>
                    <a:spcPts val="2800"/>
                  </a:lnSpc>
                </a:pPr>
                <a:r>
                  <a:rPr lang="en-US" sz="2000" b="1">
                    <a:solidFill>
                      <a:srgbClr val="000000"/>
                    </a:solidFill>
                    <a:latin typeface="Arial Bold"/>
                    <a:ea typeface="Arial Bold"/>
                    <a:cs typeface="Arial Bold"/>
                    <a:sym typeface="Arial Bold"/>
                  </a:rPr>
                  <a:t>Oar and explore </a:t>
                </a:r>
              </a:p>
            </p:txBody>
          </p:sp>
        </p:grpSp>
        <p:grpSp>
          <p:nvGrpSpPr>
            <p:cNvPr id="53" name="Group 53"/>
            <p:cNvGrpSpPr/>
            <p:nvPr/>
          </p:nvGrpSpPr>
          <p:grpSpPr>
            <a:xfrm>
              <a:off x="3060069" y="1696776"/>
              <a:ext cx="1741181" cy="1741181"/>
              <a:chOff x="0" y="0"/>
              <a:chExt cx="812800" cy="812800"/>
            </a:xfrm>
          </p:grpSpPr>
          <p:sp>
            <p:nvSpPr>
              <p:cNvPr id="54" name="Freeform 5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9D77A"/>
              </a:solidFill>
            </p:spPr>
            <p:txBody>
              <a:bodyPr/>
              <a:lstStyle/>
              <a:p>
                <a:endParaRPr lang="en-GB"/>
              </a:p>
            </p:txBody>
          </p:sp>
          <p:sp>
            <p:nvSpPr>
              <p:cNvPr id="55" name="TextBox 55"/>
              <p:cNvSpPr txBox="1"/>
              <p:nvPr/>
            </p:nvSpPr>
            <p:spPr>
              <a:xfrm>
                <a:off x="76200" y="28575"/>
                <a:ext cx="660400" cy="708025"/>
              </a:xfrm>
              <a:prstGeom prst="rect">
                <a:avLst/>
              </a:prstGeom>
            </p:spPr>
            <p:txBody>
              <a:bodyPr lIns="53473" tIns="53473" rIns="53473" bIns="53473" rtlCol="0" anchor="ctr"/>
              <a:lstStyle/>
              <a:p>
                <a:pPr algn="ctr">
                  <a:lnSpc>
                    <a:spcPts val="2800"/>
                  </a:lnSpc>
                </a:pPr>
                <a:r>
                  <a:rPr lang="en-US" sz="2000" b="1">
                    <a:solidFill>
                      <a:srgbClr val="000000"/>
                    </a:solidFill>
                    <a:latin typeface="Arial Bold"/>
                    <a:ea typeface="Arial Bold"/>
                    <a:cs typeface="Arial Bold"/>
                    <a:sym typeface="Arial Bold"/>
                  </a:rPr>
                  <a:t>Space Studios</a:t>
                </a:r>
              </a:p>
            </p:txBody>
          </p:sp>
        </p:grpSp>
        <p:grpSp>
          <p:nvGrpSpPr>
            <p:cNvPr id="56" name="Group 56"/>
            <p:cNvGrpSpPr/>
            <p:nvPr/>
          </p:nvGrpSpPr>
          <p:grpSpPr>
            <a:xfrm>
              <a:off x="7026342" y="177800"/>
              <a:ext cx="2088210" cy="2088210"/>
              <a:chOff x="0" y="0"/>
              <a:chExt cx="812800" cy="812800"/>
            </a:xfrm>
          </p:grpSpPr>
          <p:sp>
            <p:nvSpPr>
              <p:cNvPr id="57" name="Freeform 5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C65D"/>
              </a:solidFill>
            </p:spPr>
            <p:txBody>
              <a:bodyPr/>
              <a:lstStyle/>
              <a:p>
                <a:endParaRPr lang="en-GB"/>
              </a:p>
            </p:txBody>
          </p:sp>
          <p:sp>
            <p:nvSpPr>
              <p:cNvPr id="58" name="TextBox 58"/>
              <p:cNvSpPr txBox="1"/>
              <p:nvPr/>
            </p:nvSpPr>
            <p:spPr>
              <a:xfrm>
                <a:off x="76200" y="28575"/>
                <a:ext cx="660400" cy="708025"/>
              </a:xfrm>
              <a:prstGeom prst="rect">
                <a:avLst/>
              </a:prstGeom>
            </p:spPr>
            <p:txBody>
              <a:bodyPr lIns="53473" tIns="53473" rIns="53473" bIns="53473" rtlCol="0" anchor="ctr"/>
              <a:lstStyle/>
              <a:p>
                <a:pPr algn="ctr">
                  <a:lnSpc>
                    <a:spcPts val="2800"/>
                  </a:lnSpc>
                </a:pPr>
                <a:r>
                  <a:rPr lang="en-US" sz="2000" b="1">
                    <a:solidFill>
                      <a:srgbClr val="000000"/>
                    </a:solidFill>
                    <a:latin typeface="Arial Bold"/>
                    <a:ea typeface="Arial Bold"/>
                    <a:cs typeface="Arial Bold"/>
                    <a:sym typeface="Arial Bold"/>
                  </a:rPr>
                  <a:t>novi Futures CIC </a:t>
                </a:r>
              </a:p>
            </p:txBody>
          </p:sp>
        </p:grpSp>
        <p:grpSp>
          <p:nvGrpSpPr>
            <p:cNvPr id="59" name="Group 59"/>
            <p:cNvGrpSpPr/>
            <p:nvPr/>
          </p:nvGrpSpPr>
          <p:grpSpPr>
            <a:xfrm>
              <a:off x="5303259" y="4313915"/>
              <a:ext cx="2767188" cy="2767188"/>
              <a:chOff x="0" y="0"/>
              <a:chExt cx="812800" cy="812800"/>
            </a:xfrm>
          </p:grpSpPr>
          <p:sp>
            <p:nvSpPr>
              <p:cNvPr id="60" name="Freeform 6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A93C"/>
              </a:solidFill>
            </p:spPr>
            <p:txBody>
              <a:bodyPr/>
              <a:lstStyle/>
              <a:p>
                <a:endParaRPr lang="en-GB"/>
              </a:p>
            </p:txBody>
          </p:sp>
          <p:sp>
            <p:nvSpPr>
              <p:cNvPr id="61" name="TextBox 61"/>
              <p:cNvSpPr txBox="1"/>
              <p:nvPr/>
            </p:nvSpPr>
            <p:spPr>
              <a:xfrm>
                <a:off x="76200" y="28575"/>
                <a:ext cx="660400" cy="708025"/>
              </a:xfrm>
              <a:prstGeom prst="rect">
                <a:avLst/>
              </a:prstGeom>
            </p:spPr>
            <p:txBody>
              <a:bodyPr lIns="53473" tIns="53473" rIns="53473" bIns="53473" rtlCol="0" anchor="ctr"/>
              <a:lstStyle/>
              <a:p>
                <a:pPr algn="ctr">
                  <a:lnSpc>
                    <a:spcPts val="2800"/>
                  </a:lnSpc>
                </a:pPr>
                <a:r>
                  <a:rPr lang="en-US" sz="2000" b="1">
                    <a:solidFill>
                      <a:srgbClr val="000000"/>
                    </a:solidFill>
                    <a:latin typeface="Arial Bold"/>
                    <a:ea typeface="Arial Bold"/>
                    <a:cs typeface="Arial Bold"/>
                    <a:sym typeface="Arial Bold"/>
                  </a:rPr>
                  <a:t>Financial Literacy in Tower Hamlets </a:t>
                </a:r>
              </a:p>
            </p:txBody>
          </p:sp>
        </p:grpSp>
        <p:grpSp>
          <p:nvGrpSpPr>
            <p:cNvPr id="62" name="Group 62"/>
            <p:cNvGrpSpPr/>
            <p:nvPr/>
          </p:nvGrpSpPr>
          <p:grpSpPr>
            <a:xfrm>
              <a:off x="0" y="5332849"/>
              <a:ext cx="2778776" cy="2778776"/>
              <a:chOff x="0" y="0"/>
              <a:chExt cx="812800" cy="812800"/>
            </a:xfrm>
          </p:grpSpPr>
          <p:sp>
            <p:nvSpPr>
              <p:cNvPr id="63" name="Freeform 6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A93C"/>
              </a:solidFill>
            </p:spPr>
            <p:txBody>
              <a:bodyPr/>
              <a:lstStyle/>
              <a:p>
                <a:endParaRPr lang="en-GB"/>
              </a:p>
            </p:txBody>
          </p:sp>
          <p:sp>
            <p:nvSpPr>
              <p:cNvPr id="64" name="TextBox 64"/>
              <p:cNvSpPr txBox="1"/>
              <p:nvPr/>
            </p:nvSpPr>
            <p:spPr>
              <a:xfrm>
                <a:off x="76200" y="28575"/>
                <a:ext cx="660400" cy="708025"/>
              </a:xfrm>
              <a:prstGeom prst="rect">
                <a:avLst/>
              </a:prstGeom>
            </p:spPr>
            <p:txBody>
              <a:bodyPr lIns="53473" tIns="53473" rIns="53473" bIns="53473" rtlCol="0" anchor="ctr"/>
              <a:lstStyle/>
              <a:p>
                <a:pPr algn="ctr">
                  <a:lnSpc>
                    <a:spcPts val="2800"/>
                  </a:lnSpc>
                </a:pPr>
                <a:r>
                  <a:rPr lang="en-US" sz="2000" b="1">
                    <a:solidFill>
                      <a:srgbClr val="000000"/>
                    </a:solidFill>
                    <a:latin typeface="Arial Bold"/>
                    <a:ea typeface="Arial Bold"/>
                    <a:cs typeface="Arial Bold"/>
                    <a:sym typeface="Arial Bold"/>
                  </a:rPr>
                  <a:t>Local Government Association </a:t>
                </a:r>
              </a:p>
            </p:txBody>
          </p:sp>
        </p:grpSp>
        <p:grpSp>
          <p:nvGrpSpPr>
            <p:cNvPr id="65" name="Group 65"/>
            <p:cNvGrpSpPr/>
            <p:nvPr/>
          </p:nvGrpSpPr>
          <p:grpSpPr>
            <a:xfrm>
              <a:off x="4827135" y="1552074"/>
              <a:ext cx="2711041" cy="2711041"/>
              <a:chOff x="0" y="0"/>
              <a:chExt cx="812800" cy="812800"/>
            </a:xfrm>
          </p:grpSpPr>
          <p:sp>
            <p:nvSpPr>
              <p:cNvPr id="66" name="Freeform 6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E8A6"/>
              </a:solidFill>
            </p:spPr>
            <p:txBody>
              <a:bodyPr/>
              <a:lstStyle/>
              <a:p>
                <a:endParaRPr lang="en-GB"/>
              </a:p>
            </p:txBody>
          </p:sp>
          <p:sp>
            <p:nvSpPr>
              <p:cNvPr id="67" name="TextBox 67"/>
              <p:cNvSpPr txBox="1"/>
              <p:nvPr/>
            </p:nvSpPr>
            <p:spPr>
              <a:xfrm>
                <a:off x="76200" y="28575"/>
                <a:ext cx="660400" cy="708025"/>
              </a:xfrm>
              <a:prstGeom prst="rect">
                <a:avLst/>
              </a:prstGeom>
            </p:spPr>
            <p:txBody>
              <a:bodyPr lIns="53473" tIns="53473" rIns="53473" bIns="53473" rtlCol="0" anchor="ctr"/>
              <a:lstStyle/>
              <a:p>
                <a:pPr algn="ctr">
                  <a:lnSpc>
                    <a:spcPts val="2800"/>
                  </a:lnSpc>
                </a:pPr>
                <a:r>
                  <a:rPr lang="en-US" sz="2000" b="1">
                    <a:solidFill>
                      <a:srgbClr val="000000"/>
                    </a:solidFill>
                    <a:latin typeface="Arial Bold"/>
                    <a:ea typeface="Arial Bold"/>
                    <a:cs typeface="Arial Bold"/>
                    <a:sym typeface="Arial Bold"/>
                  </a:rPr>
                  <a:t>Youth Justice Panel Member</a:t>
                </a:r>
              </a:p>
            </p:txBody>
          </p:sp>
        </p:grpSp>
        <p:grpSp>
          <p:nvGrpSpPr>
            <p:cNvPr id="68" name="Group 68"/>
            <p:cNvGrpSpPr/>
            <p:nvPr/>
          </p:nvGrpSpPr>
          <p:grpSpPr>
            <a:xfrm>
              <a:off x="2957136" y="3590356"/>
              <a:ext cx="2379559" cy="2379559"/>
              <a:chOff x="0" y="0"/>
              <a:chExt cx="812800" cy="812800"/>
            </a:xfrm>
          </p:grpSpPr>
          <p:sp>
            <p:nvSpPr>
              <p:cNvPr id="69" name="Freeform 6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B94E"/>
              </a:solidFill>
            </p:spPr>
            <p:txBody>
              <a:bodyPr/>
              <a:lstStyle/>
              <a:p>
                <a:endParaRPr lang="en-GB"/>
              </a:p>
            </p:txBody>
          </p:sp>
          <p:sp>
            <p:nvSpPr>
              <p:cNvPr id="70" name="TextBox 70"/>
              <p:cNvSpPr txBox="1"/>
              <p:nvPr/>
            </p:nvSpPr>
            <p:spPr>
              <a:xfrm>
                <a:off x="76200" y="28575"/>
                <a:ext cx="660400" cy="708025"/>
              </a:xfrm>
              <a:prstGeom prst="rect">
                <a:avLst/>
              </a:prstGeom>
            </p:spPr>
            <p:txBody>
              <a:bodyPr lIns="53473" tIns="53473" rIns="53473" bIns="53473" rtlCol="0" anchor="ctr"/>
              <a:lstStyle/>
              <a:p>
                <a:pPr algn="ctr">
                  <a:lnSpc>
                    <a:spcPts val="2800"/>
                  </a:lnSpc>
                </a:pPr>
                <a:r>
                  <a:rPr lang="en-US" sz="2000" b="1">
                    <a:solidFill>
                      <a:srgbClr val="000000"/>
                    </a:solidFill>
                    <a:latin typeface="Arial Bold"/>
                    <a:ea typeface="Arial Bold"/>
                    <a:cs typeface="Arial Bold"/>
                    <a:sym typeface="Arial Bold"/>
                  </a:rPr>
                  <a:t>University research advisor</a:t>
                </a:r>
              </a:p>
            </p:txBody>
          </p:sp>
        </p:grpSp>
        <p:grpSp>
          <p:nvGrpSpPr>
            <p:cNvPr id="71" name="Group 71"/>
            <p:cNvGrpSpPr/>
            <p:nvPr/>
          </p:nvGrpSpPr>
          <p:grpSpPr>
            <a:xfrm>
              <a:off x="5591254" y="7309166"/>
              <a:ext cx="2178455" cy="2178455"/>
              <a:chOff x="0" y="0"/>
              <a:chExt cx="812800" cy="812800"/>
            </a:xfrm>
          </p:grpSpPr>
          <p:sp>
            <p:nvSpPr>
              <p:cNvPr id="72" name="Freeform 7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D88F"/>
              </a:solidFill>
            </p:spPr>
            <p:txBody>
              <a:bodyPr/>
              <a:lstStyle/>
              <a:p>
                <a:endParaRPr lang="en-GB"/>
              </a:p>
            </p:txBody>
          </p:sp>
          <p:sp>
            <p:nvSpPr>
              <p:cNvPr id="73" name="TextBox 73"/>
              <p:cNvSpPr txBox="1"/>
              <p:nvPr/>
            </p:nvSpPr>
            <p:spPr>
              <a:xfrm>
                <a:off x="76200" y="28575"/>
                <a:ext cx="660400" cy="708025"/>
              </a:xfrm>
              <a:prstGeom prst="rect">
                <a:avLst/>
              </a:prstGeom>
            </p:spPr>
            <p:txBody>
              <a:bodyPr lIns="53473" tIns="53473" rIns="53473" bIns="53473" rtlCol="0" anchor="ctr"/>
              <a:lstStyle/>
              <a:p>
                <a:pPr algn="ctr">
                  <a:lnSpc>
                    <a:spcPts val="2800"/>
                  </a:lnSpc>
                </a:pPr>
                <a:r>
                  <a:rPr lang="en-US" sz="2000" b="1">
                    <a:solidFill>
                      <a:srgbClr val="000000"/>
                    </a:solidFill>
                    <a:latin typeface="Arial Bold"/>
                    <a:ea typeface="Arial Bold"/>
                    <a:cs typeface="Arial Bold"/>
                    <a:sym typeface="Arial Bold"/>
                  </a:rPr>
                  <a:t>Lift Off Global Network</a:t>
                </a:r>
              </a:p>
            </p:txBody>
          </p:sp>
        </p:grpSp>
        <p:grpSp>
          <p:nvGrpSpPr>
            <p:cNvPr id="74" name="Group 74"/>
            <p:cNvGrpSpPr/>
            <p:nvPr/>
          </p:nvGrpSpPr>
          <p:grpSpPr>
            <a:xfrm>
              <a:off x="8013944" y="2112700"/>
              <a:ext cx="2201215" cy="2201215"/>
              <a:chOff x="0" y="0"/>
              <a:chExt cx="812800" cy="812800"/>
            </a:xfrm>
          </p:grpSpPr>
          <p:sp>
            <p:nvSpPr>
              <p:cNvPr id="75" name="Freeform 7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A93C"/>
              </a:solidFill>
            </p:spPr>
            <p:txBody>
              <a:bodyPr/>
              <a:lstStyle/>
              <a:p>
                <a:endParaRPr lang="en-GB"/>
              </a:p>
            </p:txBody>
          </p:sp>
          <p:sp>
            <p:nvSpPr>
              <p:cNvPr id="76" name="TextBox 76"/>
              <p:cNvSpPr txBox="1"/>
              <p:nvPr/>
            </p:nvSpPr>
            <p:spPr>
              <a:xfrm>
                <a:off x="76200" y="28575"/>
                <a:ext cx="660400" cy="708025"/>
              </a:xfrm>
              <a:prstGeom prst="rect">
                <a:avLst/>
              </a:prstGeom>
            </p:spPr>
            <p:txBody>
              <a:bodyPr lIns="53473" tIns="53473" rIns="53473" bIns="53473" rtlCol="0" anchor="ctr"/>
              <a:lstStyle/>
              <a:p>
                <a:pPr algn="ctr">
                  <a:lnSpc>
                    <a:spcPts val="2800"/>
                  </a:lnSpc>
                </a:pPr>
                <a:r>
                  <a:rPr lang="en-US" sz="2000" b="1">
                    <a:solidFill>
                      <a:srgbClr val="000000"/>
                    </a:solidFill>
                    <a:latin typeface="Arial Bold"/>
                    <a:ea typeface="Arial Bold"/>
                    <a:cs typeface="Arial Bold"/>
                    <a:sym typeface="Arial Bold"/>
                  </a:rPr>
                  <a:t>Olmec Associate</a:t>
                </a:r>
              </a:p>
            </p:txBody>
          </p:sp>
        </p:grpSp>
      </p:grpSp>
      <p:pic>
        <p:nvPicPr>
          <p:cNvPr id="77" name="Picture 76">
            <a:extLst>
              <a:ext uri="{FF2B5EF4-FFF2-40B4-BE49-F238E27FC236}">
                <a16:creationId xmlns:a16="http://schemas.microsoft.com/office/drawing/2014/main" id="{DBCDAB84-0720-A8CC-FDEF-97234F338E6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349" y="9524581"/>
            <a:ext cx="825351" cy="63470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1C9"/>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749746" y="1630045"/>
            <a:ext cx="16788508" cy="7420863"/>
            <a:chOff x="0" y="0"/>
            <a:chExt cx="2265663" cy="1001469"/>
          </a:xfrm>
        </p:grpSpPr>
        <p:sp>
          <p:nvSpPr>
            <p:cNvPr id="3" name="Freeform 3"/>
            <p:cNvSpPr/>
            <p:nvPr/>
          </p:nvSpPr>
          <p:spPr>
            <a:xfrm>
              <a:off x="0" y="0"/>
              <a:ext cx="2265663" cy="1001469"/>
            </a:xfrm>
            <a:custGeom>
              <a:avLst/>
              <a:gdLst/>
              <a:ahLst/>
              <a:cxnLst/>
              <a:rect l="l" t="t" r="r" b="b"/>
              <a:pathLst>
                <a:path w="2265663" h="1001469">
                  <a:moveTo>
                    <a:pt x="12912" y="0"/>
                  </a:moveTo>
                  <a:lnTo>
                    <a:pt x="2252751" y="0"/>
                  </a:lnTo>
                  <a:cubicBezTo>
                    <a:pt x="2259882" y="0"/>
                    <a:pt x="2265663" y="5781"/>
                    <a:pt x="2265663" y="12912"/>
                  </a:cubicBezTo>
                  <a:lnTo>
                    <a:pt x="2265663" y="988557"/>
                  </a:lnTo>
                  <a:cubicBezTo>
                    <a:pt x="2265663" y="991982"/>
                    <a:pt x="2264303" y="995266"/>
                    <a:pt x="2261881" y="997687"/>
                  </a:cubicBezTo>
                  <a:cubicBezTo>
                    <a:pt x="2259460" y="1000109"/>
                    <a:pt x="2256175" y="1001469"/>
                    <a:pt x="2252751" y="1001469"/>
                  </a:cubicBezTo>
                  <a:lnTo>
                    <a:pt x="12912" y="1001469"/>
                  </a:lnTo>
                  <a:cubicBezTo>
                    <a:pt x="5781" y="1001469"/>
                    <a:pt x="0" y="995688"/>
                    <a:pt x="0" y="988557"/>
                  </a:cubicBezTo>
                  <a:lnTo>
                    <a:pt x="0" y="12912"/>
                  </a:lnTo>
                  <a:cubicBezTo>
                    <a:pt x="0" y="5781"/>
                    <a:pt x="5781" y="0"/>
                    <a:pt x="12912" y="0"/>
                  </a:cubicBezTo>
                  <a:close/>
                </a:path>
              </a:pathLst>
            </a:custGeom>
            <a:solidFill>
              <a:srgbClr val="F4C119"/>
            </a:solidFill>
            <a:ln cap="rnd">
              <a:noFill/>
              <a:prstDash val="solid"/>
              <a:round/>
            </a:ln>
          </p:spPr>
          <p:txBody>
            <a:bodyPr/>
            <a:lstStyle/>
            <a:p>
              <a:endParaRPr lang="en-GB"/>
            </a:p>
          </p:txBody>
        </p:sp>
        <p:sp>
          <p:nvSpPr>
            <p:cNvPr id="4" name="TextBox 4"/>
            <p:cNvSpPr txBox="1"/>
            <p:nvPr/>
          </p:nvSpPr>
          <p:spPr>
            <a:xfrm>
              <a:off x="0" y="-47625"/>
              <a:ext cx="2265663" cy="1049094"/>
            </a:xfrm>
            <a:prstGeom prst="rect">
              <a:avLst/>
            </a:prstGeom>
          </p:spPr>
          <p:txBody>
            <a:bodyPr lIns="50800" tIns="50800" rIns="50800" bIns="50800" rtlCol="0" anchor="ctr"/>
            <a:lstStyle/>
            <a:p>
              <a:pPr algn="ctr">
                <a:lnSpc>
                  <a:spcPts val="2355"/>
                </a:lnSpc>
              </a:pPr>
              <a:endParaRPr/>
            </a:p>
          </p:txBody>
        </p:sp>
      </p:grpSp>
      <p:sp>
        <p:nvSpPr>
          <p:cNvPr id="6" name="Freeform 6">
            <a:extLst>
              <a:ext uri="{C183D7F6-B498-43B3-948B-1728B52AA6E4}">
                <adec:decorative xmlns:adec="http://schemas.microsoft.com/office/drawing/2017/decorative" val="1"/>
              </a:ext>
            </a:extLst>
          </p:cNvPr>
          <p:cNvSpPr/>
          <p:nvPr/>
        </p:nvSpPr>
        <p:spPr>
          <a:xfrm>
            <a:off x="15623142" y="66675"/>
            <a:ext cx="2415742" cy="941978"/>
          </a:xfrm>
          <a:custGeom>
            <a:avLst/>
            <a:gdLst/>
            <a:ahLst/>
            <a:cxnLst/>
            <a:rect l="l" t="t" r="r" b="b"/>
            <a:pathLst>
              <a:path w="2415742" h="941978">
                <a:moveTo>
                  <a:pt x="0" y="0"/>
                </a:moveTo>
                <a:lnTo>
                  <a:pt x="2415742" y="0"/>
                </a:lnTo>
                <a:lnTo>
                  <a:pt x="2415742" y="941978"/>
                </a:lnTo>
                <a:lnTo>
                  <a:pt x="0" y="941978"/>
                </a:lnTo>
                <a:lnTo>
                  <a:pt x="0" y="0"/>
                </a:lnTo>
                <a:close/>
              </a:path>
            </a:pathLst>
          </a:custGeom>
          <a:blipFill>
            <a:blip r:embed="rId2"/>
            <a:stretch>
              <a:fillRect/>
            </a:stretch>
          </a:blipFill>
        </p:spPr>
        <p:txBody>
          <a:bodyPr/>
          <a:lstStyle/>
          <a:p>
            <a:endParaRPr lang="en-GB"/>
          </a:p>
        </p:txBody>
      </p:sp>
      <p:grpSp>
        <p:nvGrpSpPr>
          <p:cNvPr id="7" name="Group 7">
            <a:extLst>
              <a:ext uri="{C183D7F6-B498-43B3-948B-1728B52AA6E4}">
                <adec:decorative xmlns:adec="http://schemas.microsoft.com/office/drawing/2017/decorative" val="1"/>
              </a:ext>
            </a:extLst>
          </p:cNvPr>
          <p:cNvGrpSpPr/>
          <p:nvPr/>
        </p:nvGrpSpPr>
        <p:grpSpPr>
          <a:xfrm>
            <a:off x="1194986" y="2085724"/>
            <a:ext cx="9783708" cy="6617425"/>
            <a:chOff x="0" y="0"/>
            <a:chExt cx="2576779" cy="1742861"/>
          </a:xfrm>
        </p:grpSpPr>
        <p:sp>
          <p:nvSpPr>
            <p:cNvPr id="8" name="Freeform 8"/>
            <p:cNvSpPr/>
            <p:nvPr/>
          </p:nvSpPr>
          <p:spPr>
            <a:xfrm>
              <a:off x="0" y="0"/>
              <a:ext cx="2576779" cy="1742861"/>
            </a:xfrm>
            <a:custGeom>
              <a:avLst/>
              <a:gdLst/>
              <a:ahLst/>
              <a:cxnLst/>
              <a:rect l="l" t="t" r="r" b="b"/>
              <a:pathLst>
                <a:path w="2576779" h="1742861">
                  <a:moveTo>
                    <a:pt x="15826" y="0"/>
                  </a:moveTo>
                  <a:lnTo>
                    <a:pt x="2560953" y="0"/>
                  </a:lnTo>
                  <a:cubicBezTo>
                    <a:pt x="2569693" y="0"/>
                    <a:pt x="2576779" y="7086"/>
                    <a:pt x="2576779" y="15826"/>
                  </a:cubicBezTo>
                  <a:lnTo>
                    <a:pt x="2576779" y="1727035"/>
                  </a:lnTo>
                  <a:cubicBezTo>
                    <a:pt x="2576779" y="1731232"/>
                    <a:pt x="2575112" y="1735258"/>
                    <a:pt x="2572144" y="1738226"/>
                  </a:cubicBezTo>
                  <a:cubicBezTo>
                    <a:pt x="2569176" y="1741194"/>
                    <a:pt x="2565150" y="1742861"/>
                    <a:pt x="2560953" y="1742861"/>
                  </a:cubicBezTo>
                  <a:lnTo>
                    <a:pt x="15826" y="1742861"/>
                  </a:lnTo>
                  <a:cubicBezTo>
                    <a:pt x="11629" y="1742861"/>
                    <a:pt x="7603" y="1741194"/>
                    <a:pt x="4635" y="1738226"/>
                  </a:cubicBezTo>
                  <a:cubicBezTo>
                    <a:pt x="1667" y="1735258"/>
                    <a:pt x="0" y="1731232"/>
                    <a:pt x="0" y="1727035"/>
                  </a:cubicBezTo>
                  <a:lnTo>
                    <a:pt x="0" y="15826"/>
                  </a:lnTo>
                  <a:cubicBezTo>
                    <a:pt x="0" y="11629"/>
                    <a:pt x="1667" y="7603"/>
                    <a:pt x="4635" y="4635"/>
                  </a:cubicBezTo>
                  <a:cubicBezTo>
                    <a:pt x="7603" y="1667"/>
                    <a:pt x="11629" y="0"/>
                    <a:pt x="15826" y="0"/>
                  </a:cubicBezTo>
                  <a:close/>
                </a:path>
              </a:pathLst>
            </a:custGeom>
            <a:solidFill>
              <a:srgbClr val="D9D9FF"/>
            </a:solidFill>
            <a:ln cap="sq">
              <a:noFill/>
              <a:prstDash val="solid"/>
              <a:miter/>
            </a:ln>
          </p:spPr>
          <p:txBody>
            <a:bodyPr/>
            <a:lstStyle/>
            <a:p>
              <a:endParaRPr lang="en-GB"/>
            </a:p>
          </p:txBody>
        </p:sp>
        <p:sp>
          <p:nvSpPr>
            <p:cNvPr id="9" name="TextBox 9"/>
            <p:cNvSpPr txBox="1"/>
            <p:nvPr/>
          </p:nvSpPr>
          <p:spPr>
            <a:xfrm>
              <a:off x="0" y="-47625"/>
              <a:ext cx="2576779" cy="1790486"/>
            </a:xfrm>
            <a:prstGeom prst="rect">
              <a:avLst/>
            </a:prstGeom>
          </p:spPr>
          <p:txBody>
            <a:bodyPr lIns="50800" tIns="50800" rIns="50800" bIns="50800" rtlCol="0" anchor="ctr"/>
            <a:lstStyle/>
            <a:p>
              <a:pPr algn="ctr">
                <a:lnSpc>
                  <a:spcPts val="2659"/>
                </a:lnSpc>
              </a:pPr>
              <a:endParaRPr/>
            </a:p>
          </p:txBody>
        </p:sp>
      </p:grpSp>
      <p:grpSp>
        <p:nvGrpSpPr>
          <p:cNvPr id="10" name="Group 10">
            <a:extLst>
              <a:ext uri="{C183D7F6-B498-43B3-948B-1728B52AA6E4}">
                <adec:decorative xmlns:adec="http://schemas.microsoft.com/office/drawing/2017/decorative" val="1"/>
              </a:ext>
            </a:extLst>
          </p:cNvPr>
          <p:cNvGrpSpPr/>
          <p:nvPr/>
        </p:nvGrpSpPr>
        <p:grpSpPr>
          <a:xfrm>
            <a:off x="11985318" y="2085724"/>
            <a:ext cx="4655594" cy="6518123"/>
            <a:chOff x="0" y="0"/>
            <a:chExt cx="6207458" cy="8690830"/>
          </a:xfrm>
        </p:grpSpPr>
        <p:grpSp>
          <p:nvGrpSpPr>
            <p:cNvPr id="11" name="Group 11"/>
            <p:cNvGrpSpPr/>
            <p:nvPr/>
          </p:nvGrpSpPr>
          <p:grpSpPr>
            <a:xfrm>
              <a:off x="0" y="0"/>
              <a:ext cx="6207458" cy="8690830"/>
              <a:chOff x="0" y="0"/>
              <a:chExt cx="1631468" cy="2284157"/>
            </a:xfrm>
          </p:grpSpPr>
          <p:sp>
            <p:nvSpPr>
              <p:cNvPr id="12" name="Freeform 12"/>
              <p:cNvSpPr/>
              <p:nvPr/>
            </p:nvSpPr>
            <p:spPr>
              <a:xfrm>
                <a:off x="0" y="0"/>
                <a:ext cx="1631468" cy="2284157"/>
              </a:xfrm>
              <a:custGeom>
                <a:avLst/>
                <a:gdLst/>
                <a:ahLst/>
                <a:cxnLst/>
                <a:rect l="l" t="t" r="r" b="b"/>
                <a:pathLst>
                  <a:path w="1631468" h="2284157">
                    <a:moveTo>
                      <a:pt x="29359" y="0"/>
                    </a:moveTo>
                    <a:lnTo>
                      <a:pt x="1602109" y="0"/>
                    </a:lnTo>
                    <a:cubicBezTo>
                      <a:pt x="1618323" y="0"/>
                      <a:pt x="1631468" y="13144"/>
                      <a:pt x="1631468" y="29359"/>
                    </a:cubicBezTo>
                    <a:lnTo>
                      <a:pt x="1631468" y="2254798"/>
                    </a:lnTo>
                    <a:cubicBezTo>
                      <a:pt x="1631468" y="2271013"/>
                      <a:pt x="1618323" y="2284157"/>
                      <a:pt x="1602109" y="2284157"/>
                    </a:cubicBezTo>
                    <a:lnTo>
                      <a:pt x="29359" y="2284157"/>
                    </a:lnTo>
                    <a:cubicBezTo>
                      <a:pt x="13144" y="2284157"/>
                      <a:pt x="0" y="2271013"/>
                      <a:pt x="0" y="2254798"/>
                    </a:cubicBezTo>
                    <a:lnTo>
                      <a:pt x="0" y="29359"/>
                    </a:lnTo>
                    <a:cubicBezTo>
                      <a:pt x="0" y="13144"/>
                      <a:pt x="13144" y="0"/>
                      <a:pt x="29359" y="0"/>
                    </a:cubicBezTo>
                    <a:close/>
                  </a:path>
                </a:pathLst>
              </a:custGeom>
              <a:solidFill>
                <a:srgbClr val="2C3DA7"/>
              </a:solidFill>
              <a:ln cap="sq">
                <a:noFill/>
                <a:prstDash val="solid"/>
                <a:miter/>
              </a:ln>
            </p:spPr>
            <p:txBody>
              <a:bodyPr/>
              <a:lstStyle/>
              <a:p>
                <a:endParaRPr lang="en-GB"/>
              </a:p>
            </p:txBody>
          </p:sp>
          <p:sp>
            <p:nvSpPr>
              <p:cNvPr id="13" name="TextBox 13"/>
              <p:cNvSpPr txBox="1"/>
              <p:nvPr/>
            </p:nvSpPr>
            <p:spPr>
              <a:xfrm>
                <a:off x="0" y="-47625"/>
                <a:ext cx="1631468" cy="2331782"/>
              </a:xfrm>
              <a:prstGeom prst="rect">
                <a:avLst/>
              </a:prstGeom>
            </p:spPr>
            <p:txBody>
              <a:bodyPr lIns="50800" tIns="50800" rIns="50800" bIns="50800" rtlCol="0" anchor="ctr"/>
              <a:lstStyle/>
              <a:p>
                <a:pPr algn="ctr">
                  <a:lnSpc>
                    <a:spcPts val="2660"/>
                  </a:lnSpc>
                </a:pPr>
                <a:endParaRPr/>
              </a:p>
            </p:txBody>
          </p:sp>
        </p:grpSp>
        <p:sp>
          <p:nvSpPr>
            <p:cNvPr id="14" name="AutoShape 14"/>
            <p:cNvSpPr/>
            <p:nvPr/>
          </p:nvSpPr>
          <p:spPr>
            <a:xfrm>
              <a:off x="0" y="1177673"/>
              <a:ext cx="6207458" cy="0"/>
            </a:xfrm>
            <a:prstGeom prst="line">
              <a:avLst/>
            </a:prstGeom>
            <a:ln w="22422" cap="flat">
              <a:solidFill>
                <a:srgbClr val="D9D9FF"/>
              </a:solidFill>
              <a:prstDash val="solid"/>
              <a:headEnd type="none" w="sm" len="sm"/>
              <a:tailEnd type="none" w="sm" len="sm"/>
            </a:ln>
          </p:spPr>
          <p:txBody>
            <a:bodyPr/>
            <a:lstStyle/>
            <a:p>
              <a:endParaRPr lang="en-GB"/>
            </a:p>
          </p:txBody>
        </p:sp>
        <p:grpSp>
          <p:nvGrpSpPr>
            <p:cNvPr id="15" name="Group 15"/>
            <p:cNvGrpSpPr/>
            <p:nvPr/>
          </p:nvGrpSpPr>
          <p:grpSpPr>
            <a:xfrm>
              <a:off x="456022" y="1575213"/>
              <a:ext cx="5344723" cy="6663584"/>
              <a:chOff x="0" y="0"/>
              <a:chExt cx="826306" cy="1030205"/>
            </a:xfrm>
          </p:grpSpPr>
          <p:sp>
            <p:nvSpPr>
              <p:cNvPr id="16" name="Freeform 16"/>
              <p:cNvSpPr/>
              <p:nvPr/>
            </p:nvSpPr>
            <p:spPr>
              <a:xfrm>
                <a:off x="0" y="0"/>
                <a:ext cx="826306" cy="1030205"/>
              </a:xfrm>
              <a:custGeom>
                <a:avLst/>
                <a:gdLst/>
                <a:ahLst/>
                <a:cxnLst/>
                <a:rect l="l" t="t" r="r" b="b"/>
                <a:pathLst>
                  <a:path w="826306" h="1030205">
                    <a:moveTo>
                      <a:pt x="34098" y="0"/>
                    </a:moveTo>
                    <a:lnTo>
                      <a:pt x="792208" y="0"/>
                    </a:lnTo>
                    <a:cubicBezTo>
                      <a:pt x="811040" y="0"/>
                      <a:pt x="826306" y="15266"/>
                      <a:pt x="826306" y="34098"/>
                    </a:cubicBezTo>
                    <a:lnTo>
                      <a:pt x="826306" y="996107"/>
                    </a:lnTo>
                    <a:cubicBezTo>
                      <a:pt x="826306" y="1014939"/>
                      <a:pt x="811040" y="1030205"/>
                      <a:pt x="792208" y="1030205"/>
                    </a:cubicBezTo>
                    <a:lnTo>
                      <a:pt x="34098" y="1030205"/>
                    </a:lnTo>
                    <a:cubicBezTo>
                      <a:pt x="15266" y="1030205"/>
                      <a:pt x="0" y="1014939"/>
                      <a:pt x="0" y="996107"/>
                    </a:cubicBezTo>
                    <a:lnTo>
                      <a:pt x="0" y="34098"/>
                    </a:lnTo>
                    <a:cubicBezTo>
                      <a:pt x="0" y="15266"/>
                      <a:pt x="15266" y="0"/>
                      <a:pt x="34098" y="0"/>
                    </a:cubicBezTo>
                    <a:close/>
                  </a:path>
                </a:pathLst>
              </a:custGeom>
              <a:blipFill>
                <a:blip r:embed="rId3"/>
                <a:stretch>
                  <a:fillRect l="-26428" r="-26428"/>
                </a:stretch>
              </a:blipFill>
              <a:ln cap="sq">
                <a:noFill/>
                <a:prstDash val="solid"/>
                <a:miter/>
              </a:ln>
            </p:spPr>
            <p:txBody>
              <a:bodyPr/>
              <a:lstStyle/>
              <a:p>
                <a:endParaRPr lang="en-GB"/>
              </a:p>
            </p:txBody>
          </p:sp>
        </p:grpSp>
        <p:sp>
          <p:nvSpPr>
            <p:cNvPr id="17" name="TextBox 17"/>
            <p:cNvSpPr txBox="1"/>
            <p:nvPr/>
          </p:nvSpPr>
          <p:spPr>
            <a:xfrm>
              <a:off x="994498" y="415296"/>
              <a:ext cx="4218463" cy="483771"/>
            </a:xfrm>
            <a:prstGeom prst="rect">
              <a:avLst/>
            </a:prstGeom>
          </p:spPr>
          <p:txBody>
            <a:bodyPr lIns="0" tIns="0" rIns="0" bIns="0" rtlCol="0" anchor="t">
              <a:spAutoFit/>
            </a:bodyPr>
            <a:lstStyle/>
            <a:p>
              <a:pPr algn="ctr">
                <a:lnSpc>
                  <a:spcPts val="2489"/>
                </a:lnSpc>
              </a:pPr>
              <a:r>
                <a:rPr lang="en-US" sz="2648" b="1">
                  <a:solidFill>
                    <a:srgbClr val="D9D9FF"/>
                  </a:solidFill>
                  <a:latin typeface="Arial Bold"/>
                  <a:ea typeface="Arial Bold"/>
                  <a:cs typeface="Arial Bold"/>
                  <a:sym typeface="Arial Bold"/>
                </a:rPr>
                <a:t>Maurice Mcleod</a:t>
              </a:r>
            </a:p>
          </p:txBody>
        </p:sp>
      </p:grpSp>
      <p:grpSp>
        <p:nvGrpSpPr>
          <p:cNvPr id="18" name="Group 18">
            <a:extLst>
              <a:ext uri="{C183D7F6-B498-43B3-948B-1728B52AA6E4}">
                <adec:decorative xmlns:adec="http://schemas.microsoft.com/office/drawing/2017/decorative" val="1"/>
              </a:ext>
            </a:extLst>
          </p:cNvPr>
          <p:cNvGrpSpPr/>
          <p:nvPr/>
        </p:nvGrpSpPr>
        <p:grpSpPr>
          <a:xfrm>
            <a:off x="1758741" y="2501644"/>
            <a:ext cx="8652874" cy="523001"/>
            <a:chOff x="0" y="0"/>
            <a:chExt cx="11537165" cy="697335"/>
          </a:xfrm>
        </p:grpSpPr>
        <p:sp>
          <p:nvSpPr>
            <p:cNvPr id="19" name="AutoShape 19"/>
            <p:cNvSpPr/>
            <p:nvPr/>
          </p:nvSpPr>
          <p:spPr>
            <a:xfrm flipV="1">
              <a:off x="1552826" y="335968"/>
              <a:ext cx="4606461" cy="0"/>
            </a:xfrm>
            <a:prstGeom prst="line">
              <a:avLst/>
            </a:prstGeom>
            <a:ln w="25400" cap="flat">
              <a:solidFill>
                <a:srgbClr val="2C3DA7"/>
              </a:solidFill>
              <a:prstDash val="solid"/>
              <a:headEnd type="none" w="sm" len="sm"/>
              <a:tailEnd type="none" w="sm" len="sm"/>
            </a:ln>
          </p:spPr>
          <p:txBody>
            <a:bodyPr/>
            <a:lstStyle/>
            <a:p>
              <a:endParaRPr lang="en-GB"/>
            </a:p>
          </p:txBody>
        </p:sp>
        <p:sp>
          <p:nvSpPr>
            <p:cNvPr id="20" name="Freeform 20"/>
            <p:cNvSpPr/>
            <p:nvPr/>
          </p:nvSpPr>
          <p:spPr>
            <a:xfrm>
              <a:off x="0" y="0"/>
              <a:ext cx="891163" cy="697335"/>
            </a:xfrm>
            <a:custGeom>
              <a:avLst/>
              <a:gdLst/>
              <a:ahLst/>
              <a:cxnLst/>
              <a:rect l="l" t="t" r="r" b="b"/>
              <a:pathLst>
                <a:path w="891163" h="697335">
                  <a:moveTo>
                    <a:pt x="0" y="0"/>
                  </a:moveTo>
                  <a:lnTo>
                    <a:pt x="891163" y="0"/>
                  </a:lnTo>
                  <a:lnTo>
                    <a:pt x="891163" y="697335"/>
                  </a:lnTo>
                  <a:lnTo>
                    <a:pt x="0" y="6973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1" name="TextBox 21"/>
            <p:cNvSpPr txBox="1"/>
            <p:nvPr/>
          </p:nvSpPr>
          <p:spPr>
            <a:xfrm>
              <a:off x="10279110" y="17833"/>
              <a:ext cx="1258056" cy="633095"/>
            </a:xfrm>
            <a:prstGeom prst="rect">
              <a:avLst/>
            </a:prstGeom>
          </p:spPr>
          <p:txBody>
            <a:bodyPr lIns="0" tIns="0" rIns="0" bIns="0" rtlCol="0" anchor="t">
              <a:spAutoFit/>
            </a:bodyPr>
            <a:lstStyle/>
            <a:p>
              <a:pPr algn="l">
                <a:lnSpc>
                  <a:spcPts val="3779"/>
                </a:lnSpc>
              </a:pPr>
              <a:r>
                <a:rPr lang="en-US" sz="3000" b="1">
                  <a:solidFill>
                    <a:srgbClr val="2C3DA7"/>
                  </a:solidFill>
                  <a:latin typeface="Arial Bold"/>
                  <a:ea typeface="Arial Bold"/>
                  <a:cs typeface="Arial Bold"/>
                  <a:sym typeface="Arial Bold"/>
                </a:rPr>
                <a:t>2025</a:t>
              </a:r>
            </a:p>
          </p:txBody>
        </p:sp>
      </p:grpSp>
      <p:sp>
        <p:nvSpPr>
          <p:cNvPr id="22" name="TextBox 22"/>
          <p:cNvSpPr txBox="1">
            <a:spLocks noGrp="1"/>
          </p:cNvSpPr>
          <p:nvPr>
            <p:ph type="title" idx="4294967295"/>
          </p:nvPr>
        </p:nvSpPr>
        <p:spPr>
          <a:xfrm>
            <a:off x="827565" y="999128"/>
            <a:ext cx="11783949" cy="54419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4039"/>
              </a:lnSpc>
              <a:spcBef>
                <a:spcPts val="0"/>
              </a:spcBef>
              <a:spcAft>
                <a:spcPts val="0"/>
              </a:spcAft>
              <a:buClrTx/>
              <a:buSzTx/>
              <a:buFontTx/>
              <a:buNone/>
              <a:tabLst/>
              <a:defRPr/>
            </a:pPr>
            <a:r>
              <a:rPr kumimoji="0" lang="en-US" sz="3999" b="1" i="0" u="none" strike="noStrike" kern="1200" cap="none" spc="0" normalizeH="0" baseline="0" noProof="0" dirty="0">
                <a:ln>
                  <a:noFill/>
                </a:ln>
                <a:solidFill>
                  <a:srgbClr val="2C3DA7"/>
                </a:solidFill>
                <a:effectLst/>
                <a:uLnTx/>
                <a:uFillTx/>
                <a:latin typeface="Arial Bold"/>
                <a:ea typeface="Arial Bold"/>
                <a:cs typeface="Arial Bold"/>
                <a:sym typeface="Arial Bold"/>
              </a:rPr>
              <a:t>Preface from Olmec’s Chief Executive Officer</a:t>
            </a:r>
          </a:p>
        </p:txBody>
      </p:sp>
      <p:sp>
        <p:nvSpPr>
          <p:cNvPr id="23" name="TextBox 23"/>
          <p:cNvSpPr txBox="1"/>
          <p:nvPr/>
        </p:nvSpPr>
        <p:spPr>
          <a:xfrm>
            <a:off x="1758741" y="3206697"/>
            <a:ext cx="8652874" cy="5086350"/>
          </a:xfrm>
          <a:prstGeom prst="rect">
            <a:avLst/>
          </a:prstGeom>
        </p:spPr>
        <p:txBody>
          <a:bodyPr lIns="0" tIns="0" rIns="0" bIns="0" rtlCol="0" anchor="t">
            <a:spAutoFit/>
          </a:bodyPr>
          <a:lstStyle/>
          <a:p>
            <a:pPr algn="l">
              <a:lnSpc>
                <a:spcPts val="3149"/>
              </a:lnSpc>
            </a:pPr>
            <a:r>
              <a:rPr lang="en-US" sz="2499" dirty="0">
                <a:solidFill>
                  <a:srgbClr val="2A2A2A"/>
                </a:solidFill>
                <a:latin typeface="Arial"/>
                <a:ea typeface="Arial"/>
                <a:cs typeface="Arial"/>
                <a:sym typeface="Arial"/>
              </a:rPr>
              <a:t>It gives me great pleasure to introduce this report on the first two successful cohorts of our Black on Board </a:t>
            </a:r>
            <a:r>
              <a:rPr lang="en-US" sz="2499" dirty="0" err="1">
                <a:solidFill>
                  <a:srgbClr val="2A2A2A"/>
                </a:solidFill>
                <a:latin typeface="Arial"/>
                <a:ea typeface="Arial"/>
                <a:cs typeface="Arial"/>
                <a:sym typeface="Arial"/>
              </a:rPr>
              <a:t>programme</a:t>
            </a:r>
            <a:r>
              <a:rPr lang="en-US" sz="2499" dirty="0">
                <a:solidFill>
                  <a:srgbClr val="2A2A2A"/>
                </a:solidFill>
                <a:latin typeface="Arial"/>
                <a:ea typeface="Arial"/>
                <a:cs typeface="Arial"/>
                <a:sym typeface="Arial"/>
              </a:rPr>
              <a:t> in Tower Hamlets. At Olmec, we believe that leadership potential exists in every community — what’s often missing are the opportunities, networks, and confidence to step forward. In Tower Hamlets, those opportunities have found fertile ground. </a:t>
            </a:r>
          </a:p>
          <a:p>
            <a:pPr algn="l">
              <a:lnSpc>
                <a:spcPts val="3149"/>
              </a:lnSpc>
            </a:pPr>
            <a:endParaRPr lang="en-US" sz="2499" dirty="0">
              <a:solidFill>
                <a:srgbClr val="2A2A2A"/>
              </a:solidFill>
              <a:latin typeface="Arial"/>
              <a:ea typeface="Arial"/>
              <a:cs typeface="Arial"/>
              <a:sym typeface="Arial"/>
            </a:endParaRPr>
          </a:p>
          <a:p>
            <a:pPr algn="l">
              <a:lnSpc>
                <a:spcPts val="3149"/>
              </a:lnSpc>
            </a:pPr>
            <a:r>
              <a:rPr lang="en-US" sz="2499" dirty="0">
                <a:solidFill>
                  <a:srgbClr val="2A2A2A"/>
                </a:solidFill>
                <a:latin typeface="Arial"/>
                <a:ea typeface="Arial"/>
                <a:cs typeface="Arial"/>
                <a:sym typeface="Arial"/>
              </a:rPr>
              <a:t>The talent in this borough is exceptional. Across both cohorts, we have seen residents with deep roots in their communities and a powerful drive to make change — from emerging leaders stepping into governance roles to experienced professionals seeking to give back. </a:t>
            </a:r>
          </a:p>
        </p:txBody>
      </p:sp>
      <p:pic>
        <p:nvPicPr>
          <p:cNvPr id="24" name="Picture 23">
            <a:extLst>
              <a:ext uri="{FF2B5EF4-FFF2-40B4-BE49-F238E27FC236}">
                <a16:creationId xmlns:a16="http://schemas.microsoft.com/office/drawing/2014/main" id="{BD2C2004-64C3-2F57-E678-6FD472660919}"/>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3349" y="9524581"/>
            <a:ext cx="825351" cy="63470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1C9"/>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71460" y="2531329"/>
            <a:ext cx="6096975" cy="609697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9FF"/>
            </a:solidFill>
          </p:spPr>
          <p:txBody>
            <a:bodyPr/>
            <a:lstStyle/>
            <a:p>
              <a:endParaRPr lang="en-GB"/>
            </a:p>
          </p:txBody>
        </p:sp>
        <p:sp>
          <p:nvSpPr>
            <p:cNvPr id="4" name="TextBox 4"/>
            <p:cNvSpPr txBox="1"/>
            <p:nvPr/>
          </p:nvSpPr>
          <p:spPr>
            <a:xfrm>
              <a:off x="76200" y="38100"/>
              <a:ext cx="660400" cy="698500"/>
            </a:xfrm>
            <a:prstGeom prst="rect">
              <a:avLst/>
            </a:prstGeom>
          </p:spPr>
          <p:txBody>
            <a:bodyPr lIns="37121" tIns="37121" rIns="37121" bIns="37121" rtlCol="0" anchor="ctr"/>
            <a:lstStyle/>
            <a:p>
              <a:pPr algn="ctr">
                <a:lnSpc>
                  <a:spcPts val="2659"/>
                </a:lnSpc>
              </a:pPr>
              <a:endParaRPr/>
            </a:p>
          </p:txBody>
        </p:sp>
      </p:grpSp>
      <p:sp>
        <p:nvSpPr>
          <p:cNvPr id="5" name="AutoShape 5">
            <a:extLst>
              <a:ext uri="{C183D7F6-B498-43B3-948B-1728B52AA6E4}">
                <adec:decorative xmlns:adec="http://schemas.microsoft.com/office/drawing/2017/decorative" val="1"/>
              </a:ext>
            </a:extLst>
          </p:cNvPr>
          <p:cNvSpPr/>
          <p:nvPr/>
        </p:nvSpPr>
        <p:spPr>
          <a:xfrm flipV="1">
            <a:off x="4707949" y="1768767"/>
            <a:ext cx="663540" cy="962445"/>
          </a:xfrm>
          <a:prstGeom prst="line">
            <a:avLst/>
          </a:prstGeom>
          <a:ln w="66675" cap="rnd">
            <a:solidFill>
              <a:srgbClr val="2C3DA7"/>
            </a:solidFill>
            <a:prstDash val="solid"/>
            <a:headEnd type="none" w="sm" len="sm"/>
            <a:tailEnd type="none" w="sm" len="sm"/>
          </a:ln>
        </p:spPr>
        <p:txBody>
          <a:bodyPr/>
          <a:lstStyle/>
          <a:p>
            <a:endParaRPr lang="en-GB"/>
          </a:p>
        </p:txBody>
      </p:sp>
      <p:sp>
        <p:nvSpPr>
          <p:cNvPr id="6" name="AutoShape 6">
            <a:extLst>
              <a:ext uri="{C183D7F6-B498-43B3-948B-1728B52AA6E4}">
                <adec:decorative xmlns:adec="http://schemas.microsoft.com/office/drawing/2017/decorative" val="1"/>
              </a:ext>
            </a:extLst>
          </p:cNvPr>
          <p:cNvSpPr/>
          <p:nvPr/>
        </p:nvSpPr>
        <p:spPr>
          <a:xfrm flipV="1">
            <a:off x="6381098" y="3899090"/>
            <a:ext cx="1188646" cy="750594"/>
          </a:xfrm>
          <a:prstGeom prst="line">
            <a:avLst/>
          </a:prstGeom>
          <a:ln w="66675" cap="rnd">
            <a:solidFill>
              <a:srgbClr val="012B90"/>
            </a:solidFill>
            <a:prstDash val="solid"/>
            <a:headEnd type="none" w="sm" len="sm"/>
            <a:tailEnd type="none" w="sm" len="sm"/>
          </a:ln>
        </p:spPr>
        <p:txBody>
          <a:bodyPr/>
          <a:lstStyle/>
          <a:p>
            <a:endParaRPr lang="en-GB"/>
          </a:p>
        </p:txBody>
      </p:sp>
      <p:sp>
        <p:nvSpPr>
          <p:cNvPr id="7" name="AutoShape 7">
            <a:extLst>
              <a:ext uri="{C183D7F6-B498-43B3-948B-1728B52AA6E4}">
                <adec:decorative xmlns:adec="http://schemas.microsoft.com/office/drawing/2017/decorative" val="1"/>
              </a:ext>
            </a:extLst>
          </p:cNvPr>
          <p:cNvSpPr/>
          <p:nvPr/>
        </p:nvSpPr>
        <p:spPr>
          <a:xfrm>
            <a:off x="4998575" y="8299494"/>
            <a:ext cx="496352" cy="318001"/>
          </a:xfrm>
          <a:prstGeom prst="line">
            <a:avLst/>
          </a:prstGeom>
          <a:ln w="66675" cap="rnd">
            <a:solidFill>
              <a:srgbClr val="012B90"/>
            </a:solidFill>
            <a:prstDash val="solid"/>
            <a:headEnd type="none" w="sm" len="sm"/>
            <a:tailEnd type="none" w="sm" len="sm"/>
          </a:ln>
        </p:spPr>
        <p:txBody>
          <a:bodyPr/>
          <a:lstStyle/>
          <a:p>
            <a:endParaRPr lang="en-GB"/>
          </a:p>
        </p:txBody>
      </p:sp>
      <p:grpSp>
        <p:nvGrpSpPr>
          <p:cNvPr id="8" name="Group 8">
            <a:extLst>
              <a:ext uri="{C183D7F6-B498-43B3-948B-1728B52AA6E4}">
                <adec:decorative xmlns:adec="http://schemas.microsoft.com/office/drawing/2017/decorative" val="1"/>
              </a:ext>
            </a:extLst>
          </p:cNvPr>
          <p:cNvGrpSpPr/>
          <p:nvPr/>
        </p:nvGrpSpPr>
        <p:grpSpPr>
          <a:xfrm>
            <a:off x="4325790" y="422942"/>
            <a:ext cx="10995546" cy="1964439"/>
            <a:chOff x="0" y="0"/>
            <a:chExt cx="4115399" cy="735248"/>
          </a:xfrm>
        </p:grpSpPr>
        <p:sp>
          <p:nvSpPr>
            <p:cNvPr id="9" name="Freeform 9"/>
            <p:cNvSpPr/>
            <p:nvPr/>
          </p:nvSpPr>
          <p:spPr>
            <a:xfrm>
              <a:off x="0" y="0"/>
              <a:ext cx="4115400" cy="735248"/>
            </a:xfrm>
            <a:custGeom>
              <a:avLst/>
              <a:gdLst/>
              <a:ahLst/>
              <a:cxnLst/>
              <a:rect l="l" t="t" r="r" b="b"/>
              <a:pathLst>
                <a:path w="4115400" h="735248">
                  <a:moveTo>
                    <a:pt x="3990939" y="735248"/>
                  </a:moveTo>
                  <a:lnTo>
                    <a:pt x="124460" y="735248"/>
                  </a:lnTo>
                  <a:cubicBezTo>
                    <a:pt x="55880" y="735248"/>
                    <a:pt x="0" y="679368"/>
                    <a:pt x="0" y="610788"/>
                  </a:cubicBezTo>
                  <a:lnTo>
                    <a:pt x="0" y="124460"/>
                  </a:lnTo>
                  <a:cubicBezTo>
                    <a:pt x="0" y="55880"/>
                    <a:pt x="55880" y="0"/>
                    <a:pt x="124460" y="0"/>
                  </a:cubicBezTo>
                  <a:lnTo>
                    <a:pt x="3990939" y="0"/>
                  </a:lnTo>
                  <a:cubicBezTo>
                    <a:pt x="4059519" y="0"/>
                    <a:pt x="4115400" y="55880"/>
                    <a:pt x="4115400" y="124460"/>
                  </a:cubicBezTo>
                  <a:lnTo>
                    <a:pt x="4115400" y="610788"/>
                  </a:lnTo>
                  <a:cubicBezTo>
                    <a:pt x="4115400" y="679368"/>
                    <a:pt x="4059519" y="735248"/>
                    <a:pt x="3990939" y="735248"/>
                  </a:cubicBezTo>
                  <a:close/>
                </a:path>
              </a:pathLst>
            </a:custGeom>
            <a:solidFill>
              <a:srgbClr val="F4C119"/>
            </a:solidFill>
          </p:spPr>
          <p:txBody>
            <a:bodyPr/>
            <a:lstStyle/>
            <a:p>
              <a:endParaRPr lang="en-GB"/>
            </a:p>
          </p:txBody>
        </p:sp>
      </p:grpSp>
      <p:sp>
        <p:nvSpPr>
          <p:cNvPr id="10" name="TextBox 10"/>
          <p:cNvSpPr txBox="1"/>
          <p:nvPr/>
        </p:nvSpPr>
        <p:spPr>
          <a:xfrm>
            <a:off x="5664874" y="596680"/>
            <a:ext cx="9382759" cy="1590675"/>
          </a:xfrm>
          <a:prstGeom prst="rect">
            <a:avLst/>
          </a:prstGeom>
        </p:spPr>
        <p:txBody>
          <a:bodyPr lIns="0" tIns="0" rIns="0" bIns="0" rtlCol="0" anchor="t">
            <a:spAutoFit/>
          </a:bodyPr>
          <a:lstStyle/>
          <a:p>
            <a:pPr algn="l">
              <a:lnSpc>
                <a:spcPts val="3600"/>
              </a:lnSpc>
            </a:pPr>
            <a:r>
              <a:rPr lang="en-US" sz="3000" b="1">
                <a:solidFill>
                  <a:srgbClr val="000000"/>
                </a:solidFill>
                <a:latin typeface="Arial Bold"/>
                <a:ea typeface="Arial Bold"/>
                <a:cs typeface="Arial Bold"/>
                <a:sym typeface="Arial Bold"/>
              </a:rPr>
              <a:t>Graduate 1 </a:t>
            </a:r>
          </a:p>
          <a:p>
            <a:pPr algn="l">
              <a:lnSpc>
                <a:spcPts val="2999"/>
              </a:lnSpc>
            </a:pPr>
            <a:r>
              <a:rPr lang="en-US" sz="2499">
                <a:solidFill>
                  <a:srgbClr val="000000"/>
                </a:solidFill>
                <a:latin typeface="Arial"/>
                <a:ea typeface="Arial"/>
                <a:cs typeface="Arial"/>
                <a:sym typeface="Arial"/>
              </a:rPr>
              <a:t>Founder of a social enterprise advancing youth social mobility, non-executive advisor and Trustee, school governor, youth justice panel member, and applying for public appointments.</a:t>
            </a:r>
          </a:p>
        </p:txBody>
      </p:sp>
      <p:grpSp>
        <p:nvGrpSpPr>
          <p:cNvPr id="11" name="Group 11">
            <a:extLst>
              <a:ext uri="{C183D7F6-B498-43B3-948B-1728B52AA6E4}">
                <adec:decorative xmlns:adec="http://schemas.microsoft.com/office/drawing/2017/decorative" val="1"/>
              </a:ext>
            </a:extLst>
          </p:cNvPr>
          <p:cNvGrpSpPr/>
          <p:nvPr/>
        </p:nvGrpSpPr>
        <p:grpSpPr>
          <a:xfrm>
            <a:off x="1293090" y="3084693"/>
            <a:ext cx="4653715" cy="4989407"/>
            <a:chOff x="0" y="0"/>
            <a:chExt cx="6204953" cy="6652543"/>
          </a:xfrm>
        </p:grpSpPr>
        <p:sp>
          <p:nvSpPr>
            <p:cNvPr id="12" name="TextBox 12"/>
            <p:cNvSpPr txBox="1"/>
            <p:nvPr/>
          </p:nvSpPr>
          <p:spPr>
            <a:xfrm>
              <a:off x="0" y="85725"/>
              <a:ext cx="6204953" cy="2149475"/>
            </a:xfrm>
            <a:prstGeom prst="rect">
              <a:avLst/>
            </a:prstGeom>
          </p:spPr>
          <p:txBody>
            <a:bodyPr lIns="0" tIns="0" rIns="0" bIns="0" rtlCol="0" anchor="t">
              <a:spAutoFit/>
            </a:bodyPr>
            <a:lstStyle/>
            <a:p>
              <a:pPr algn="ctr">
                <a:lnSpc>
                  <a:spcPts val="6000"/>
                </a:lnSpc>
              </a:pPr>
              <a:r>
                <a:rPr lang="en-US" sz="6000" b="1">
                  <a:solidFill>
                    <a:srgbClr val="2C3DA7"/>
                  </a:solidFill>
                  <a:latin typeface="Arial Bold"/>
                  <a:ea typeface="Arial Bold"/>
                  <a:cs typeface="Arial Bold"/>
                  <a:sym typeface="Arial Bold"/>
                </a:rPr>
                <a:t>Case Studies</a:t>
              </a:r>
            </a:p>
          </p:txBody>
        </p:sp>
        <p:sp>
          <p:nvSpPr>
            <p:cNvPr id="13" name="TextBox 13"/>
            <p:cNvSpPr txBox="1"/>
            <p:nvPr/>
          </p:nvSpPr>
          <p:spPr>
            <a:xfrm>
              <a:off x="323883" y="2493293"/>
              <a:ext cx="5557186" cy="4159250"/>
            </a:xfrm>
            <a:prstGeom prst="rect">
              <a:avLst/>
            </a:prstGeom>
          </p:spPr>
          <p:txBody>
            <a:bodyPr lIns="0" tIns="0" rIns="0" bIns="0" rtlCol="0" anchor="t">
              <a:spAutoFit/>
            </a:bodyPr>
            <a:lstStyle/>
            <a:p>
              <a:pPr algn="ctr">
                <a:lnSpc>
                  <a:spcPts val="3600"/>
                </a:lnSpc>
              </a:pPr>
              <a:r>
                <a:rPr lang="en-US" sz="3000">
                  <a:solidFill>
                    <a:srgbClr val="2C3DA7"/>
                  </a:solidFill>
                  <a:latin typeface="Arial"/>
                  <a:ea typeface="Arial"/>
                  <a:cs typeface="Arial"/>
                  <a:sym typeface="Arial"/>
                </a:rPr>
                <a:t>From Local Leadership to National Influence</a:t>
              </a:r>
            </a:p>
            <a:p>
              <a:pPr algn="ctr">
                <a:lnSpc>
                  <a:spcPts val="3600"/>
                </a:lnSpc>
              </a:pPr>
              <a:r>
                <a:rPr lang="en-US" sz="3000">
                  <a:solidFill>
                    <a:srgbClr val="2C3DA7"/>
                  </a:solidFill>
                  <a:latin typeface="Arial"/>
                  <a:ea typeface="Arial"/>
                  <a:cs typeface="Arial"/>
                  <a:sym typeface="Arial"/>
                </a:rPr>
                <a:t>Our Graduates are shaping communities, health systems and social enterprises</a:t>
              </a:r>
            </a:p>
            <a:p>
              <a:pPr algn="ctr">
                <a:lnSpc>
                  <a:spcPts val="2910"/>
                </a:lnSpc>
              </a:pPr>
              <a:endParaRPr lang="en-US" sz="3000">
                <a:solidFill>
                  <a:srgbClr val="2C3DA7"/>
                </a:solidFill>
                <a:latin typeface="Arial"/>
                <a:ea typeface="Arial"/>
                <a:cs typeface="Arial"/>
                <a:sym typeface="Arial"/>
              </a:endParaRPr>
            </a:p>
          </p:txBody>
        </p:sp>
      </p:grpSp>
      <p:grpSp>
        <p:nvGrpSpPr>
          <p:cNvPr id="14" name="Group 14">
            <a:extLst>
              <a:ext uri="{C183D7F6-B498-43B3-948B-1728B52AA6E4}">
                <adec:decorative xmlns:adec="http://schemas.microsoft.com/office/drawing/2017/decorative" val="1"/>
              </a:ext>
            </a:extLst>
          </p:cNvPr>
          <p:cNvGrpSpPr/>
          <p:nvPr/>
        </p:nvGrpSpPr>
        <p:grpSpPr>
          <a:xfrm>
            <a:off x="3441823" y="363429"/>
            <a:ext cx="2083465" cy="2083465"/>
            <a:chOff x="0" y="0"/>
            <a:chExt cx="2777953" cy="2777953"/>
          </a:xfrm>
        </p:grpSpPr>
        <p:grpSp>
          <p:nvGrpSpPr>
            <p:cNvPr id="15" name="Group 15"/>
            <p:cNvGrpSpPr/>
            <p:nvPr/>
          </p:nvGrpSpPr>
          <p:grpSpPr>
            <a:xfrm>
              <a:off x="0" y="0"/>
              <a:ext cx="2777953" cy="2777953"/>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9FF"/>
              </a:solidFill>
            </p:spPr>
            <p:txBody>
              <a:bodyPr/>
              <a:lstStyle/>
              <a:p>
                <a:endParaRPr lang="en-GB"/>
              </a:p>
            </p:txBody>
          </p:sp>
          <p:sp>
            <p:nvSpPr>
              <p:cNvPr id="17" name="TextBox 17"/>
              <p:cNvSpPr txBox="1"/>
              <p:nvPr/>
            </p:nvSpPr>
            <p:spPr>
              <a:xfrm>
                <a:off x="76200" y="38100"/>
                <a:ext cx="660400" cy="698500"/>
              </a:xfrm>
              <a:prstGeom prst="rect">
                <a:avLst/>
              </a:prstGeom>
            </p:spPr>
            <p:txBody>
              <a:bodyPr lIns="37121" tIns="37121" rIns="37121" bIns="37121" rtlCol="0" anchor="ctr"/>
              <a:lstStyle/>
              <a:p>
                <a:pPr algn="ctr">
                  <a:lnSpc>
                    <a:spcPts val="2659"/>
                  </a:lnSpc>
                </a:pPr>
                <a:endParaRPr/>
              </a:p>
            </p:txBody>
          </p:sp>
        </p:grpSp>
        <p:sp>
          <p:nvSpPr>
            <p:cNvPr id="18" name="Freeform 18"/>
            <p:cNvSpPr/>
            <p:nvPr/>
          </p:nvSpPr>
          <p:spPr>
            <a:xfrm>
              <a:off x="258804" y="340819"/>
              <a:ext cx="2260345" cy="2009652"/>
            </a:xfrm>
            <a:custGeom>
              <a:avLst/>
              <a:gdLst/>
              <a:ahLst/>
              <a:cxnLst/>
              <a:rect l="l" t="t" r="r" b="b"/>
              <a:pathLst>
                <a:path w="2260345" h="2009652">
                  <a:moveTo>
                    <a:pt x="0" y="0"/>
                  </a:moveTo>
                  <a:lnTo>
                    <a:pt x="2260345" y="0"/>
                  </a:lnTo>
                  <a:lnTo>
                    <a:pt x="2260345" y="2009652"/>
                  </a:lnTo>
                  <a:lnTo>
                    <a:pt x="0" y="20096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grpSp>
        <p:nvGrpSpPr>
          <p:cNvPr id="19" name="Group 19">
            <a:extLst>
              <a:ext uri="{C183D7F6-B498-43B3-948B-1728B52AA6E4}">
                <adec:decorative xmlns:adec="http://schemas.microsoft.com/office/drawing/2017/decorative" val="1"/>
              </a:ext>
            </a:extLst>
          </p:cNvPr>
          <p:cNvGrpSpPr/>
          <p:nvPr/>
        </p:nvGrpSpPr>
        <p:grpSpPr>
          <a:xfrm>
            <a:off x="8688565" y="3016860"/>
            <a:ext cx="9075115" cy="1764460"/>
            <a:chOff x="0" y="0"/>
            <a:chExt cx="3396623" cy="660400"/>
          </a:xfrm>
        </p:grpSpPr>
        <p:sp>
          <p:nvSpPr>
            <p:cNvPr id="20" name="Freeform 20"/>
            <p:cNvSpPr/>
            <p:nvPr/>
          </p:nvSpPr>
          <p:spPr>
            <a:xfrm>
              <a:off x="0" y="0"/>
              <a:ext cx="3396623" cy="660400"/>
            </a:xfrm>
            <a:custGeom>
              <a:avLst/>
              <a:gdLst/>
              <a:ahLst/>
              <a:cxnLst/>
              <a:rect l="l" t="t" r="r" b="b"/>
              <a:pathLst>
                <a:path w="3396623" h="660400">
                  <a:moveTo>
                    <a:pt x="3272163" y="660400"/>
                  </a:moveTo>
                  <a:lnTo>
                    <a:pt x="124460" y="660400"/>
                  </a:lnTo>
                  <a:cubicBezTo>
                    <a:pt x="55880" y="660400"/>
                    <a:pt x="0" y="604520"/>
                    <a:pt x="0" y="535940"/>
                  </a:cubicBezTo>
                  <a:lnTo>
                    <a:pt x="0" y="124460"/>
                  </a:lnTo>
                  <a:cubicBezTo>
                    <a:pt x="0" y="55880"/>
                    <a:pt x="55880" y="0"/>
                    <a:pt x="124460" y="0"/>
                  </a:cubicBezTo>
                  <a:lnTo>
                    <a:pt x="3272163" y="0"/>
                  </a:lnTo>
                  <a:cubicBezTo>
                    <a:pt x="3340743" y="0"/>
                    <a:pt x="3396623" y="55880"/>
                    <a:pt x="3396623" y="124460"/>
                  </a:cubicBezTo>
                  <a:lnTo>
                    <a:pt x="3396623" y="535940"/>
                  </a:lnTo>
                  <a:cubicBezTo>
                    <a:pt x="3396623" y="604520"/>
                    <a:pt x="3340743" y="660400"/>
                    <a:pt x="3272163" y="660400"/>
                  </a:cubicBezTo>
                  <a:close/>
                </a:path>
              </a:pathLst>
            </a:custGeom>
            <a:solidFill>
              <a:srgbClr val="F4C119"/>
            </a:solidFill>
          </p:spPr>
          <p:txBody>
            <a:bodyPr/>
            <a:lstStyle/>
            <a:p>
              <a:endParaRPr lang="en-GB"/>
            </a:p>
          </p:txBody>
        </p:sp>
      </p:grpSp>
      <p:grpSp>
        <p:nvGrpSpPr>
          <p:cNvPr id="21" name="Group 21">
            <a:extLst>
              <a:ext uri="{C183D7F6-B498-43B3-948B-1728B52AA6E4}">
                <adec:decorative xmlns:adec="http://schemas.microsoft.com/office/drawing/2017/decorative" val="1"/>
              </a:ext>
            </a:extLst>
          </p:cNvPr>
          <p:cNvGrpSpPr/>
          <p:nvPr/>
        </p:nvGrpSpPr>
        <p:grpSpPr>
          <a:xfrm>
            <a:off x="7569744" y="2780269"/>
            <a:ext cx="2237642" cy="2237642"/>
            <a:chOff x="0" y="0"/>
            <a:chExt cx="2983523" cy="2983523"/>
          </a:xfrm>
        </p:grpSpPr>
        <p:grpSp>
          <p:nvGrpSpPr>
            <p:cNvPr id="22" name="Group 22"/>
            <p:cNvGrpSpPr/>
            <p:nvPr/>
          </p:nvGrpSpPr>
          <p:grpSpPr>
            <a:xfrm>
              <a:off x="0" y="0"/>
              <a:ext cx="2983523" cy="2983523"/>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9FF"/>
              </a:solidFill>
            </p:spPr>
            <p:txBody>
              <a:bodyPr/>
              <a:lstStyle/>
              <a:p>
                <a:endParaRPr lang="en-GB"/>
              </a:p>
            </p:txBody>
          </p:sp>
          <p:sp>
            <p:nvSpPr>
              <p:cNvPr id="24" name="TextBox 24"/>
              <p:cNvSpPr txBox="1"/>
              <p:nvPr/>
            </p:nvSpPr>
            <p:spPr>
              <a:xfrm>
                <a:off x="76200" y="38100"/>
                <a:ext cx="660400" cy="698500"/>
              </a:xfrm>
              <a:prstGeom prst="rect">
                <a:avLst/>
              </a:prstGeom>
            </p:spPr>
            <p:txBody>
              <a:bodyPr lIns="37121" tIns="37121" rIns="37121" bIns="37121" rtlCol="0" anchor="ctr"/>
              <a:lstStyle/>
              <a:p>
                <a:pPr algn="ctr">
                  <a:lnSpc>
                    <a:spcPts val="2659"/>
                  </a:lnSpc>
                </a:pPr>
                <a:endParaRPr/>
              </a:p>
            </p:txBody>
          </p:sp>
        </p:grpSp>
        <p:sp>
          <p:nvSpPr>
            <p:cNvPr id="25" name="Freeform 25"/>
            <p:cNvSpPr/>
            <p:nvPr/>
          </p:nvSpPr>
          <p:spPr>
            <a:xfrm>
              <a:off x="224207" y="435815"/>
              <a:ext cx="2558409" cy="2088592"/>
            </a:xfrm>
            <a:custGeom>
              <a:avLst/>
              <a:gdLst/>
              <a:ahLst/>
              <a:cxnLst/>
              <a:rect l="l" t="t" r="r" b="b"/>
              <a:pathLst>
                <a:path w="2558409" h="2088592">
                  <a:moveTo>
                    <a:pt x="0" y="0"/>
                  </a:moveTo>
                  <a:lnTo>
                    <a:pt x="2558409" y="0"/>
                  </a:lnTo>
                  <a:lnTo>
                    <a:pt x="2558409" y="2088592"/>
                  </a:lnTo>
                  <a:lnTo>
                    <a:pt x="0" y="20885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sp>
        <p:nvSpPr>
          <p:cNvPr id="26" name="TextBox 26"/>
          <p:cNvSpPr txBox="1"/>
          <p:nvPr/>
        </p:nvSpPr>
        <p:spPr>
          <a:xfrm>
            <a:off x="9862528" y="3209648"/>
            <a:ext cx="8425472" cy="1219200"/>
          </a:xfrm>
          <a:prstGeom prst="rect">
            <a:avLst/>
          </a:prstGeom>
        </p:spPr>
        <p:txBody>
          <a:bodyPr lIns="0" tIns="0" rIns="0" bIns="0" rtlCol="0" anchor="t">
            <a:spAutoFit/>
          </a:bodyPr>
          <a:lstStyle/>
          <a:p>
            <a:pPr algn="l">
              <a:lnSpc>
                <a:spcPts val="3600"/>
              </a:lnSpc>
            </a:pPr>
            <a:r>
              <a:rPr lang="en-US" sz="3000" b="1">
                <a:solidFill>
                  <a:srgbClr val="000000"/>
                </a:solidFill>
                <a:latin typeface="Arial Bold"/>
                <a:ea typeface="Arial Bold"/>
                <a:cs typeface="Arial Bold"/>
                <a:sym typeface="Arial Bold"/>
              </a:rPr>
              <a:t>Graduates 2 and 3</a:t>
            </a:r>
          </a:p>
          <a:p>
            <a:pPr algn="l">
              <a:lnSpc>
                <a:spcPts val="2999"/>
              </a:lnSpc>
            </a:pPr>
            <a:r>
              <a:rPr lang="en-US" sz="2499">
                <a:solidFill>
                  <a:srgbClr val="000000"/>
                </a:solidFill>
                <a:latin typeface="Arial"/>
                <a:ea typeface="Arial"/>
                <a:cs typeface="Arial"/>
                <a:sym typeface="Arial"/>
              </a:rPr>
              <a:t>Two delegates have established a Community Interest Company supporting Womens Financial Literacy </a:t>
            </a:r>
          </a:p>
        </p:txBody>
      </p:sp>
      <p:grpSp>
        <p:nvGrpSpPr>
          <p:cNvPr id="27" name="Group 27">
            <a:extLst>
              <a:ext uri="{C183D7F6-B498-43B3-948B-1728B52AA6E4}">
                <adec:decorative xmlns:adec="http://schemas.microsoft.com/office/drawing/2017/decorative" val="1"/>
              </a:ext>
            </a:extLst>
          </p:cNvPr>
          <p:cNvGrpSpPr/>
          <p:nvPr/>
        </p:nvGrpSpPr>
        <p:grpSpPr>
          <a:xfrm>
            <a:off x="8624431" y="5579816"/>
            <a:ext cx="9251674" cy="1764460"/>
            <a:chOff x="0" y="0"/>
            <a:chExt cx="3462705" cy="660400"/>
          </a:xfrm>
        </p:grpSpPr>
        <p:sp>
          <p:nvSpPr>
            <p:cNvPr id="28" name="Freeform 28"/>
            <p:cNvSpPr/>
            <p:nvPr/>
          </p:nvSpPr>
          <p:spPr>
            <a:xfrm>
              <a:off x="0" y="0"/>
              <a:ext cx="3462705" cy="660400"/>
            </a:xfrm>
            <a:custGeom>
              <a:avLst/>
              <a:gdLst/>
              <a:ahLst/>
              <a:cxnLst/>
              <a:rect l="l" t="t" r="r" b="b"/>
              <a:pathLst>
                <a:path w="3462705" h="660400">
                  <a:moveTo>
                    <a:pt x="3338245" y="660400"/>
                  </a:moveTo>
                  <a:lnTo>
                    <a:pt x="124460" y="660400"/>
                  </a:lnTo>
                  <a:cubicBezTo>
                    <a:pt x="55880" y="660400"/>
                    <a:pt x="0" y="604520"/>
                    <a:pt x="0" y="535940"/>
                  </a:cubicBezTo>
                  <a:lnTo>
                    <a:pt x="0" y="124460"/>
                  </a:lnTo>
                  <a:cubicBezTo>
                    <a:pt x="0" y="55880"/>
                    <a:pt x="55880" y="0"/>
                    <a:pt x="124460" y="0"/>
                  </a:cubicBezTo>
                  <a:lnTo>
                    <a:pt x="3338245" y="0"/>
                  </a:lnTo>
                  <a:cubicBezTo>
                    <a:pt x="3406825" y="0"/>
                    <a:pt x="3462705" y="55880"/>
                    <a:pt x="3462705" y="124460"/>
                  </a:cubicBezTo>
                  <a:lnTo>
                    <a:pt x="3462705" y="535940"/>
                  </a:lnTo>
                  <a:cubicBezTo>
                    <a:pt x="3462705" y="604520"/>
                    <a:pt x="3406825" y="660400"/>
                    <a:pt x="3338245" y="660400"/>
                  </a:cubicBezTo>
                  <a:close/>
                </a:path>
              </a:pathLst>
            </a:custGeom>
            <a:solidFill>
              <a:srgbClr val="F4C119"/>
            </a:solidFill>
          </p:spPr>
          <p:txBody>
            <a:bodyPr/>
            <a:lstStyle/>
            <a:p>
              <a:endParaRPr lang="en-GB"/>
            </a:p>
          </p:txBody>
        </p:sp>
      </p:grpSp>
      <p:grpSp>
        <p:nvGrpSpPr>
          <p:cNvPr id="29" name="Group 29">
            <a:extLst>
              <a:ext uri="{C183D7F6-B498-43B3-948B-1728B52AA6E4}">
                <adec:decorative xmlns:adec="http://schemas.microsoft.com/office/drawing/2017/decorative" val="1"/>
              </a:ext>
            </a:extLst>
          </p:cNvPr>
          <p:cNvGrpSpPr/>
          <p:nvPr/>
        </p:nvGrpSpPr>
        <p:grpSpPr>
          <a:xfrm>
            <a:off x="7363779" y="5355837"/>
            <a:ext cx="2237642" cy="2237642"/>
            <a:chOff x="0" y="0"/>
            <a:chExt cx="2983523" cy="2983523"/>
          </a:xfrm>
        </p:grpSpPr>
        <p:grpSp>
          <p:nvGrpSpPr>
            <p:cNvPr id="30" name="Group 30"/>
            <p:cNvGrpSpPr/>
            <p:nvPr/>
          </p:nvGrpSpPr>
          <p:grpSpPr>
            <a:xfrm>
              <a:off x="0" y="0"/>
              <a:ext cx="2983523" cy="2983523"/>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9FF"/>
              </a:solidFill>
            </p:spPr>
            <p:txBody>
              <a:bodyPr/>
              <a:lstStyle/>
              <a:p>
                <a:endParaRPr lang="en-GB"/>
              </a:p>
            </p:txBody>
          </p:sp>
          <p:sp>
            <p:nvSpPr>
              <p:cNvPr id="32" name="TextBox 32"/>
              <p:cNvSpPr txBox="1"/>
              <p:nvPr/>
            </p:nvSpPr>
            <p:spPr>
              <a:xfrm>
                <a:off x="76200" y="38100"/>
                <a:ext cx="660400" cy="698500"/>
              </a:xfrm>
              <a:prstGeom prst="rect">
                <a:avLst/>
              </a:prstGeom>
            </p:spPr>
            <p:txBody>
              <a:bodyPr lIns="37121" tIns="37121" rIns="37121" bIns="37121" rtlCol="0" anchor="ctr"/>
              <a:lstStyle/>
              <a:p>
                <a:pPr algn="ctr">
                  <a:lnSpc>
                    <a:spcPts val="2659"/>
                  </a:lnSpc>
                </a:pPr>
                <a:endParaRPr/>
              </a:p>
            </p:txBody>
          </p:sp>
        </p:grpSp>
        <p:sp>
          <p:nvSpPr>
            <p:cNvPr id="33" name="Freeform 33"/>
            <p:cNvSpPr/>
            <p:nvPr/>
          </p:nvSpPr>
          <p:spPr>
            <a:xfrm>
              <a:off x="212557" y="366040"/>
              <a:ext cx="2558409" cy="2228142"/>
            </a:xfrm>
            <a:custGeom>
              <a:avLst/>
              <a:gdLst/>
              <a:ahLst/>
              <a:cxnLst/>
              <a:rect l="l" t="t" r="r" b="b"/>
              <a:pathLst>
                <a:path w="2558409" h="2228142">
                  <a:moveTo>
                    <a:pt x="0" y="0"/>
                  </a:moveTo>
                  <a:lnTo>
                    <a:pt x="2558409" y="0"/>
                  </a:lnTo>
                  <a:lnTo>
                    <a:pt x="2558409" y="2228142"/>
                  </a:lnTo>
                  <a:lnTo>
                    <a:pt x="0" y="222814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grpSp>
      <p:grpSp>
        <p:nvGrpSpPr>
          <p:cNvPr id="34" name="Group 34">
            <a:extLst>
              <a:ext uri="{C183D7F6-B498-43B3-948B-1728B52AA6E4}">
                <adec:decorative xmlns:adec="http://schemas.microsoft.com/office/drawing/2017/decorative" val="1"/>
              </a:ext>
            </a:extLst>
          </p:cNvPr>
          <p:cNvGrpSpPr/>
          <p:nvPr/>
        </p:nvGrpSpPr>
        <p:grpSpPr>
          <a:xfrm>
            <a:off x="6754160" y="8037075"/>
            <a:ext cx="10734640" cy="1878760"/>
            <a:chOff x="0" y="0"/>
            <a:chExt cx="4017748" cy="703180"/>
          </a:xfrm>
        </p:grpSpPr>
        <p:sp>
          <p:nvSpPr>
            <p:cNvPr id="35" name="Freeform 35"/>
            <p:cNvSpPr/>
            <p:nvPr/>
          </p:nvSpPr>
          <p:spPr>
            <a:xfrm>
              <a:off x="0" y="0"/>
              <a:ext cx="4017748" cy="703180"/>
            </a:xfrm>
            <a:custGeom>
              <a:avLst/>
              <a:gdLst/>
              <a:ahLst/>
              <a:cxnLst/>
              <a:rect l="l" t="t" r="r" b="b"/>
              <a:pathLst>
                <a:path w="4017748" h="703180">
                  <a:moveTo>
                    <a:pt x="3893288" y="703180"/>
                  </a:moveTo>
                  <a:lnTo>
                    <a:pt x="124460" y="703180"/>
                  </a:lnTo>
                  <a:cubicBezTo>
                    <a:pt x="55880" y="703180"/>
                    <a:pt x="0" y="647300"/>
                    <a:pt x="0" y="578720"/>
                  </a:cubicBezTo>
                  <a:lnTo>
                    <a:pt x="0" y="124460"/>
                  </a:lnTo>
                  <a:cubicBezTo>
                    <a:pt x="0" y="55880"/>
                    <a:pt x="55880" y="0"/>
                    <a:pt x="124460" y="0"/>
                  </a:cubicBezTo>
                  <a:lnTo>
                    <a:pt x="3893288" y="0"/>
                  </a:lnTo>
                  <a:cubicBezTo>
                    <a:pt x="3961868" y="0"/>
                    <a:pt x="4017748" y="55880"/>
                    <a:pt x="4017748" y="124460"/>
                  </a:cubicBezTo>
                  <a:lnTo>
                    <a:pt x="4017748" y="578720"/>
                  </a:lnTo>
                  <a:cubicBezTo>
                    <a:pt x="4017748" y="647300"/>
                    <a:pt x="3961868" y="703180"/>
                    <a:pt x="3893288" y="703180"/>
                  </a:cubicBezTo>
                  <a:close/>
                </a:path>
              </a:pathLst>
            </a:custGeom>
            <a:solidFill>
              <a:srgbClr val="F4C119"/>
            </a:solidFill>
          </p:spPr>
          <p:txBody>
            <a:bodyPr/>
            <a:lstStyle/>
            <a:p>
              <a:endParaRPr lang="en-GB"/>
            </a:p>
          </p:txBody>
        </p:sp>
      </p:grpSp>
      <p:sp>
        <p:nvSpPr>
          <p:cNvPr id="36" name="TextBox 36"/>
          <p:cNvSpPr txBox="1"/>
          <p:nvPr/>
        </p:nvSpPr>
        <p:spPr>
          <a:xfrm>
            <a:off x="7806306" y="8219218"/>
            <a:ext cx="9707477" cy="1590675"/>
          </a:xfrm>
          <a:prstGeom prst="rect">
            <a:avLst/>
          </a:prstGeom>
        </p:spPr>
        <p:txBody>
          <a:bodyPr lIns="0" tIns="0" rIns="0" bIns="0" rtlCol="0" anchor="t">
            <a:spAutoFit/>
          </a:bodyPr>
          <a:lstStyle/>
          <a:p>
            <a:pPr algn="l">
              <a:lnSpc>
                <a:spcPts val="3600"/>
              </a:lnSpc>
            </a:pPr>
            <a:r>
              <a:rPr lang="en-US" sz="3000" b="1">
                <a:solidFill>
                  <a:srgbClr val="000000"/>
                </a:solidFill>
                <a:latin typeface="Arial Bold"/>
                <a:ea typeface="Arial Bold"/>
                <a:cs typeface="Arial Bold"/>
                <a:sym typeface="Arial Bold"/>
              </a:rPr>
              <a:t>Graduate 4</a:t>
            </a:r>
          </a:p>
          <a:p>
            <a:pPr algn="l">
              <a:lnSpc>
                <a:spcPts val="2999"/>
              </a:lnSpc>
            </a:pPr>
            <a:r>
              <a:rPr lang="en-US" sz="2499">
                <a:solidFill>
                  <a:srgbClr val="000000"/>
                </a:solidFill>
                <a:latin typeface="Arial"/>
                <a:ea typeface="Arial"/>
                <a:cs typeface="Arial"/>
                <a:sym typeface="Arial"/>
              </a:rPr>
              <a:t>Trustee of an East London arts charity, founder of a social media consultancy, promoted to a workshop facilitator, and writer partnering with Olmec associates</a:t>
            </a:r>
          </a:p>
        </p:txBody>
      </p:sp>
      <p:sp>
        <p:nvSpPr>
          <p:cNvPr id="37" name="TextBox 37"/>
          <p:cNvSpPr txBox="1">
            <a:spLocks noGrp="1"/>
          </p:cNvSpPr>
          <p:nvPr>
            <p:ph type="title" idx="4294967295"/>
          </p:nvPr>
        </p:nvSpPr>
        <p:spPr>
          <a:xfrm>
            <a:off x="9684527" y="5842922"/>
            <a:ext cx="7962078" cy="12192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36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Arial Bold"/>
                <a:ea typeface="Arial Bold"/>
                <a:cs typeface="Arial Bold"/>
                <a:sym typeface="Arial Bold"/>
              </a:rPr>
              <a:t>Graduate 5</a:t>
            </a:r>
          </a:p>
          <a:p>
            <a:pPr marL="0" marR="0" lvl="0" indent="0" algn="l" defTabSz="914400" rtl="0" eaLnBrk="1" fontAlgn="auto" latinLnBrk="0" hangingPunct="1">
              <a:lnSpc>
                <a:spcPts val="2999"/>
              </a:lnSpc>
              <a:spcBef>
                <a:spcPts val="0"/>
              </a:spcBef>
              <a:spcAft>
                <a:spcPts val="0"/>
              </a:spcAft>
              <a:buClrTx/>
              <a:buSzTx/>
              <a:buFontTx/>
              <a:buNone/>
              <a:tabLst/>
              <a:defRPr/>
            </a:pPr>
            <a:r>
              <a:rPr kumimoji="0" lang="en-US" sz="2499" b="0" i="0" u="none" strike="noStrike" kern="1200" cap="none" spc="0" normalizeH="0" baseline="0" noProof="0" dirty="0">
                <a:ln>
                  <a:noFill/>
                </a:ln>
                <a:solidFill>
                  <a:srgbClr val="000000"/>
                </a:solidFill>
                <a:effectLst/>
                <a:uLnTx/>
                <a:uFillTx/>
                <a:latin typeface="Arial"/>
                <a:ea typeface="Arial"/>
                <a:cs typeface="Arial"/>
                <a:sym typeface="Arial"/>
              </a:rPr>
              <a:t>Director of the Collaboration Circle, a grant-making body and subsidiary of London Funders</a:t>
            </a:r>
          </a:p>
        </p:txBody>
      </p:sp>
      <p:grpSp>
        <p:nvGrpSpPr>
          <p:cNvPr id="38" name="Group 38">
            <a:extLst>
              <a:ext uri="{C183D7F6-B498-43B3-948B-1728B52AA6E4}">
                <adec:decorative xmlns:adec="http://schemas.microsoft.com/office/drawing/2017/decorative" val="1"/>
              </a:ext>
            </a:extLst>
          </p:cNvPr>
          <p:cNvGrpSpPr/>
          <p:nvPr/>
        </p:nvGrpSpPr>
        <p:grpSpPr>
          <a:xfrm>
            <a:off x="5371489" y="7857634"/>
            <a:ext cx="2237642" cy="2237642"/>
            <a:chOff x="0" y="0"/>
            <a:chExt cx="2983523" cy="2983523"/>
          </a:xfrm>
        </p:grpSpPr>
        <p:grpSp>
          <p:nvGrpSpPr>
            <p:cNvPr id="39" name="Group 39"/>
            <p:cNvGrpSpPr/>
            <p:nvPr/>
          </p:nvGrpSpPr>
          <p:grpSpPr>
            <a:xfrm>
              <a:off x="0" y="0"/>
              <a:ext cx="2983523" cy="2983523"/>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9FF"/>
              </a:solidFill>
            </p:spPr>
            <p:txBody>
              <a:bodyPr/>
              <a:lstStyle/>
              <a:p>
                <a:endParaRPr lang="en-GB"/>
              </a:p>
            </p:txBody>
          </p:sp>
          <p:sp>
            <p:nvSpPr>
              <p:cNvPr id="41" name="TextBox 41"/>
              <p:cNvSpPr txBox="1"/>
              <p:nvPr/>
            </p:nvSpPr>
            <p:spPr>
              <a:xfrm>
                <a:off x="76200" y="38100"/>
                <a:ext cx="660400" cy="698500"/>
              </a:xfrm>
              <a:prstGeom prst="rect">
                <a:avLst/>
              </a:prstGeom>
            </p:spPr>
            <p:txBody>
              <a:bodyPr lIns="37121" tIns="37121" rIns="37121" bIns="37121" rtlCol="0" anchor="ctr"/>
              <a:lstStyle/>
              <a:p>
                <a:pPr algn="ctr">
                  <a:lnSpc>
                    <a:spcPts val="2659"/>
                  </a:lnSpc>
                </a:pPr>
                <a:endParaRPr/>
              </a:p>
            </p:txBody>
          </p:sp>
        </p:grpSp>
        <p:sp>
          <p:nvSpPr>
            <p:cNvPr id="42" name="Freeform 42"/>
            <p:cNvSpPr/>
            <p:nvPr/>
          </p:nvSpPr>
          <p:spPr>
            <a:xfrm>
              <a:off x="127479" y="494003"/>
              <a:ext cx="2728565" cy="2088592"/>
            </a:xfrm>
            <a:custGeom>
              <a:avLst/>
              <a:gdLst/>
              <a:ahLst/>
              <a:cxnLst/>
              <a:rect l="l" t="t" r="r" b="b"/>
              <a:pathLst>
                <a:path w="2728565" h="2088592">
                  <a:moveTo>
                    <a:pt x="0" y="0"/>
                  </a:moveTo>
                  <a:lnTo>
                    <a:pt x="2728565" y="0"/>
                  </a:lnTo>
                  <a:lnTo>
                    <a:pt x="2728565" y="2088592"/>
                  </a:lnTo>
                  <a:lnTo>
                    <a:pt x="0" y="208859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grpSp>
      <p:sp>
        <p:nvSpPr>
          <p:cNvPr id="43" name="AutoShape 43">
            <a:extLst>
              <a:ext uri="{C183D7F6-B498-43B3-948B-1728B52AA6E4}">
                <adec:decorative xmlns:adec="http://schemas.microsoft.com/office/drawing/2017/decorative" val="1"/>
              </a:ext>
            </a:extLst>
          </p:cNvPr>
          <p:cNvSpPr/>
          <p:nvPr/>
        </p:nvSpPr>
        <p:spPr>
          <a:xfrm>
            <a:off x="6459749" y="6198543"/>
            <a:ext cx="904030" cy="276116"/>
          </a:xfrm>
          <a:prstGeom prst="line">
            <a:avLst/>
          </a:prstGeom>
          <a:ln w="66675" cap="rnd">
            <a:solidFill>
              <a:srgbClr val="012B90"/>
            </a:solidFill>
            <a:prstDash val="solid"/>
            <a:headEnd type="none" w="sm" len="sm"/>
            <a:tailEnd type="none" w="sm" len="sm"/>
          </a:ln>
        </p:spPr>
        <p:txBody>
          <a:bodyPr/>
          <a:lstStyle/>
          <a:p>
            <a:endParaRPr lang="en-GB"/>
          </a:p>
        </p:txBody>
      </p:sp>
      <p:sp>
        <p:nvSpPr>
          <p:cNvPr id="44" name="Freeform 44">
            <a:extLst>
              <a:ext uri="{C183D7F6-B498-43B3-948B-1728B52AA6E4}">
                <adec:decorative xmlns:adec="http://schemas.microsoft.com/office/drawing/2017/decorative" val="1"/>
              </a:ext>
            </a:extLst>
          </p:cNvPr>
          <p:cNvSpPr/>
          <p:nvPr/>
        </p:nvSpPr>
        <p:spPr>
          <a:xfrm>
            <a:off x="15623142" y="66675"/>
            <a:ext cx="2415742" cy="941978"/>
          </a:xfrm>
          <a:custGeom>
            <a:avLst/>
            <a:gdLst/>
            <a:ahLst/>
            <a:cxnLst/>
            <a:rect l="l" t="t" r="r" b="b"/>
            <a:pathLst>
              <a:path w="2415742" h="941978">
                <a:moveTo>
                  <a:pt x="0" y="0"/>
                </a:moveTo>
                <a:lnTo>
                  <a:pt x="2415742" y="0"/>
                </a:lnTo>
                <a:lnTo>
                  <a:pt x="2415742" y="941978"/>
                </a:lnTo>
                <a:lnTo>
                  <a:pt x="0" y="941978"/>
                </a:lnTo>
                <a:lnTo>
                  <a:pt x="0" y="0"/>
                </a:lnTo>
                <a:close/>
              </a:path>
            </a:pathLst>
          </a:custGeom>
          <a:blipFill>
            <a:blip r:embed="rId10"/>
            <a:stretch>
              <a:fillRect/>
            </a:stretch>
          </a:blipFill>
        </p:spPr>
        <p:txBody>
          <a:bodyPr/>
          <a:lstStyle/>
          <a:p>
            <a:endParaRPr lang="en-GB"/>
          </a:p>
        </p:txBody>
      </p:sp>
      <p:pic>
        <p:nvPicPr>
          <p:cNvPr id="46" name="Picture 45">
            <a:extLst>
              <a:ext uri="{FF2B5EF4-FFF2-40B4-BE49-F238E27FC236}">
                <a16:creationId xmlns:a16="http://schemas.microsoft.com/office/drawing/2014/main" id="{EBFA7BCF-2AFC-60C5-8549-D50BC9460DD9}"/>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03349" y="9524581"/>
            <a:ext cx="825351" cy="63470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1C9"/>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099964" y="1768835"/>
            <a:ext cx="12349811" cy="7389994"/>
            <a:chOff x="0" y="0"/>
            <a:chExt cx="1666647" cy="997303"/>
          </a:xfrm>
        </p:grpSpPr>
        <p:sp>
          <p:nvSpPr>
            <p:cNvPr id="3" name="Freeform 3"/>
            <p:cNvSpPr/>
            <p:nvPr/>
          </p:nvSpPr>
          <p:spPr>
            <a:xfrm>
              <a:off x="0" y="0"/>
              <a:ext cx="1666647" cy="997303"/>
            </a:xfrm>
            <a:custGeom>
              <a:avLst/>
              <a:gdLst/>
              <a:ahLst/>
              <a:cxnLst/>
              <a:rect l="l" t="t" r="r" b="b"/>
              <a:pathLst>
                <a:path w="1666647" h="997303">
                  <a:moveTo>
                    <a:pt x="17553" y="0"/>
                  </a:moveTo>
                  <a:lnTo>
                    <a:pt x="1649094" y="0"/>
                  </a:lnTo>
                  <a:cubicBezTo>
                    <a:pt x="1653749" y="0"/>
                    <a:pt x="1658214" y="1849"/>
                    <a:pt x="1661505" y="5141"/>
                  </a:cubicBezTo>
                  <a:cubicBezTo>
                    <a:pt x="1664797" y="8433"/>
                    <a:pt x="1666647" y="12898"/>
                    <a:pt x="1666647" y="17553"/>
                  </a:cubicBezTo>
                  <a:lnTo>
                    <a:pt x="1666647" y="979751"/>
                  </a:lnTo>
                  <a:cubicBezTo>
                    <a:pt x="1666647" y="989445"/>
                    <a:pt x="1658788" y="997303"/>
                    <a:pt x="1649094" y="997303"/>
                  </a:cubicBezTo>
                  <a:lnTo>
                    <a:pt x="17553" y="997303"/>
                  </a:lnTo>
                  <a:cubicBezTo>
                    <a:pt x="12898" y="997303"/>
                    <a:pt x="8433" y="995454"/>
                    <a:pt x="5141" y="992162"/>
                  </a:cubicBezTo>
                  <a:cubicBezTo>
                    <a:pt x="1849" y="988870"/>
                    <a:pt x="0" y="984406"/>
                    <a:pt x="0" y="979751"/>
                  </a:cubicBezTo>
                  <a:lnTo>
                    <a:pt x="0" y="17553"/>
                  </a:lnTo>
                  <a:cubicBezTo>
                    <a:pt x="0" y="12898"/>
                    <a:pt x="1849" y="8433"/>
                    <a:pt x="5141" y="5141"/>
                  </a:cubicBezTo>
                  <a:cubicBezTo>
                    <a:pt x="8433" y="1849"/>
                    <a:pt x="12898" y="0"/>
                    <a:pt x="17553" y="0"/>
                  </a:cubicBezTo>
                  <a:close/>
                </a:path>
              </a:pathLst>
            </a:custGeom>
            <a:solidFill>
              <a:srgbClr val="F4C119"/>
            </a:solidFill>
            <a:ln cap="rnd">
              <a:noFill/>
              <a:prstDash val="solid"/>
              <a:round/>
            </a:ln>
          </p:spPr>
          <p:txBody>
            <a:bodyPr/>
            <a:lstStyle/>
            <a:p>
              <a:endParaRPr lang="en-GB"/>
            </a:p>
          </p:txBody>
        </p:sp>
        <p:sp>
          <p:nvSpPr>
            <p:cNvPr id="4" name="TextBox 4"/>
            <p:cNvSpPr txBox="1"/>
            <p:nvPr/>
          </p:nvSpPr>
          <p:spPr>
            <a:xfrm>
              <a:off x="0" y="-47625"/>
              <a:ext cx="1666647" cy="1044928"/>
            </a:xfrm>
            <a:prstGeom prst="rect">
              <a:avLst/>
            </a:prstGeom>
          </p:spPr>
          <p:txBody>
            <a:bodyPr lIns="50800" tIns="50800" rIns="50800" bIns="50800" rtlCol="0" anchor="ctr"/>
            <a:lstStyle/>
            <a:p>
              <a:pPr algn="ctr">
                <a:lnSpc>
                  <a:spcPts val="2355"/>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1307460" y="1922083"/>
            <a:ext cx="11761660" cy="2260409"/>
            <a:chOff x="0" y="0"/>
            <a:chExt cx="3541631" cy="680647"/>
          </a:xfrm>
        </p:grpSpPr>
        <p:sp>
          <p:nvSpPr>
            <p:cNvPr id="6" name="Freeform 6"/>
            <p:cNvSpPr/>
            <p:nvPr/>
          </p:nvSpPr>
          <p:spPr>
            <a:xfrm>
              <a:off x="0" y="0"/>
              <a:ext cx="3541631" cy="680647"/>
            </a:xfrm>
            <a:custGeom>
              <a:avLst/>
              <a:gdLst/>
              <a:ahLst/>
              <a:cxnLst/>
              <a:rect l="l" t="t" r="r" b="b"/>
              <a:pathLst>
                <a:path w="3541631" h="680647">
                  <a:moveTo>
                    <a:pt x="13165" y="0"/>
                  </a:moveTo>
                  <a:lnTo>
                    <a:pt x="3528467" y="0"/>
                  </a:lnTo>
                  <a:cubicBezTo>
                    <a:pt x="3531958" y="0"/>
                    <a:pt x="3535307" y="1387"/>
                    <a:pt x="3537776" y="3856"/>
                  </a:cubicBezTo>
                  <a:cubicBezTo>
                    <a:pt x="3540244" y="6325"/>
                    <a:pt x="3541631" y="9673"/>
                    <a:pt x="3541631" y="13165"/>
                  </a:cubicBezTo>
                  <a:lnTo>
                    <a:pt x="3541631" y="667482"/>
                  </a:lnTo>
                  <a:cubicBezTo>
                    <a:pt x="3541631" y="674753"/>
                    <a:pt x="3535738" y="680647"/>
                    <a:pt x="3528467" y="680647"/>
                  </a:cubicBezTo>
                  <a:lnTo>
                    <a:pt x="13165" y="680647"/>
                  </a:lnTo>
                  <a:cubicBezTo>
                    <a:pt x="9673" y="680647"/>
                    <a:pt x="6325" y="679260"/>
                    <a:pt x="3856" y="676791"/>
                  </a:cubicBezTo>
                  <a:cubicBezTo>
                    <a:pt x="1387" y="674322"/>
                    <a:pt x="0" y="670973"/>
                    <a:pt x="0" y="667482"/>
                  </a:cubicBezTo>
                  <a:lnTo>
                    <a:pt x="0" y="13165"/>
                  </a:lnTo>
                  <a:cubicBezTo>
                    <a:pt x="0" y="9673"/>
                    <a:pt x="1387" y="6325"/>
                    <a:pt x="3856" y="3856"/>
                  </a:cubicBezTo>
                  <a:cubicBezTo>
                    <a:pt x="6325" y="1387"/>
                    <a:pt x="9673" y="0"/>
                    <a:pt x="13165" y="0"/>
                  </a:cubicBezTo>
                  <a:close/>
                </a:path>
              </a:pathLst>
            </a:custGeom>
            <a:solidFill>
              <a:srgbClr val="D9D9FF"/>
            </a:solidFill>
          </p:spPr>
          <p:txBody>
            <a:bodyPr/>
            <a:lstStyle/>
            <a:p>
              <a:endParaRPr lang="en-GB"/>
            </a:p>
          </p:txBody>
        </p:sp>
        <p:sp>
          <p:nvSpPr>
            <p:cNvPr id="7" name="TextBox 7"/>
            <p:cNvSpPr txBox="1"/>
            <p:nvPr/>
          </p:nvSpPr>
          <p:spPr>
            <a:xfrm>
              <a:off x="0" y="-47625"/>
              <a:ext cx="3541631" cy="728272"/>
            </a:xfrm>
            <a:prstGeom prst="rect">
              <a:avLst/>
            </a:prstGeom>
          </p:spPr>
          <p:txBody>
            <a:bodyPr lIns="50800" tIns="50800" rIns="50800" bIns="50800" rtlCol="0" anchor="ctr"/>
            <a:lstStyle/>
            <a:p>
              <a:pPr algn="ctr">
                <a:lnSpc>
                  <a:spcPts val="2659"/>
                </a:lnSpc>
              </a:pPr>
              <a:endParaRPr/>
            </a:p>
          </p:txBody>
        </p:sp>
      </p:grpSp>
      <p:grpSp>
        <p:nvGrpSpPr>
          <p:cNvPr id="8" name="Group 8">
            <a:extLst>
              <a:ext uri="{C183D7F6-B498-43B3-948B-1728B52AA6E4}">
                <adec:decorative xmlns:adec="http://schemas.microsoft.com/office/drawing/2017/decorative" val="1"/>
              </a:ext>
            </a:extLst>
          </p:cNvPr>
          <p:cNvGrpSpPr/>
          <p:nvPr/>
        </p:nvGrpSpPr>
        <p:grpSpPr>
          <a:xfrm>
            <a:off x="1307460" y="6891069"/>
            <a:ext cx="4135434" cy="2047062"/>
            <a:chOff x="0" y="0"/>
            <a:chExt cx="1245248" cy="616404"/>
          </a:xfrm>
        </p:grpSpPr>
        <p:sp>
          <p:nvSpPr>
            <p:cNvPr id="9" name="Freeform 9"/>
            <p:cNvSpPr/>
            <p:nvPr/>
          </p:nvSpPr>
          <p:spPr>
            <a:xfrm>
              <a:off x="0" y="0"/>
              <a:ext cx="1245248" cy="616404"/>
            </a:xfrm>
            <a:custGeom>
              <a:avLst/>
              <a:gdLst/>
              <a:ahLst/>
              <a:cxnLst/>
              <a:rect l="l" t="t" r="r" b="b"/>
              <a:pathLst>
                <a:path w="1245248" h="616404">
                  <a:moveTo>
                    <a:pt x="37442" y="0"/>
                  </a:moveTo>
                  <a:lnTo>
                    <a:pt x="1207806" y="0"/>
                  </a:lnTo>
                  <a:cubicBezTo>
                    <a:pt x="1228485" y="0"/>
                    <a:pt x="1245248" y="16763"/>
                    <a:pt x="1245248" y="37442"/>
                  </a:cubicBezTo>
                  <a:lnTo>
                    <a:pt x="1245248" y="578963"/>
                  </a:lnTo>
                  <a:cubicBezTo>
                    <a:pt x="1245248" y="588893"/>
                    <a:pt x="1241303" y="598416"/>
                    <a:pt x="1234281" y="605438"/>
                  </a:cubicBezTo>
                  <a:cubicBezTo>
                    <a:pt x="1227260" y="612460"/>
                    <a:pt x="1217736" y="616404"/>
                    <a:pt x="1207806" y="616404"/>
                  </a:cubicBezTo>
                  <a:lnTo>
                    <a:pt x="37442" y="616404"/>
                  </a:lnTo>
                  <a:cubicBezTo>
                    <a:pt x="16763" y="616404"/>
                    <a:pt x="0" y="599641"/>
                    <a:pt x="0" y="578963"/>
                  </a:cubicBezTo>
                  <a:lnTo>
                    <a:pt x="0" y="37442"/>
                  </a:lnTo>
                  <a:cubicBezTo>
                    <a:pt x="0" y="16763"/>
                    <a:pt x="16763" y="0"/>
                    <a:pt x="37442" y="0"/>
                  </a:cubicBezTo>
                  <a:close/>
                </a:path>
              </a:pathLst>
            </a:custGeom>
            <a:solidFill>
              <a:srgbClr val="D9D9FF"/>
            </a:solidFill>
          </p:spPr>
          <p:txBody>
            <a:bodyPr/>
            <a:lstStyle/>
            <a:p>
              <a:endParaRPr lang="en-GB"/>
            </a:p>
          </p:txBody>
        </p:sp>
        <p:sp>
          <p:nvSpPr>
            <p:cNvPr id="10" name="TextBox 10"/>
            <p:cNvSpPr txBox="1"/>
            <p:nvPr/>
          </p:nvSpPr>
          <p:spPr>
            <a:xfrm>
              <a:off x="0" y="-47625"/>
              <a:ext cx="1245248" cy="664029"/>
            </a:xfrm>
            <a:prstGeom prst="rect">
              <a:avLst/>
            </a:prstGeom>
          </p:spPr>
          <p:txBody>
            <a:bodyPr lIns="50800" tIns="50800" rIns="50800" bIns="50800" rtlCol="0" anchor="ctr"/>
            <a:lstStyle/>
            <a:p>
              <a:pPr algn="ctr">
                <a:lnSpc>
                  <a:spcPts val="2659"/>
                </a:lnSpc>
              </a:pPr>
              <a:endParaRPr/>
            </a:p>
          </p:txBody>
        </p:sp>
      </p:grpSp>
      <p:sp>
        <p:nvSpPr>
          <p:cNvPr id="11" name="Freeform 11">
            <a:extLst>
              <a:ext uri="{C183D7F6-B498-43B3-948B-1728B52AA6E4}">
                <adec:decorative xmlns:adec="http://schemas.microsoft.com/office/drawing/2017/decorative" val="1"/>
              </a:ext>
            </a:extLst>
          </p:cNvPr>
          <p:cNvSpPr/>
          <p:nvPr/>
        </p:nvSpPr>
        <p:spPr>
          <a:xfrm>
            <a:off x="2229197" y="6996503"/>
            <a:ext cx="576644" cy="576644"/>
          </a:xfrm>
          <a:custGeom>
            <a:avLst/>
            <a:gdLst/>
            <a:ahLst/>
            <a:cxnLst/>
            <a:rect l="l" t="t" r="r" b="b"/>
            <a:pathLst>
              <a:path w="576644" h="576644">
                <a:moveTo>
                  <a:pt x="0" y="0"/>
                </a:moveTo>
                <a:lnTo>
                  <a:pt x="576644" y="0"/>
                </a:lnTo>
                <a:lnTo>
                  <a:pt x="576644" y="576644"/>
                </a:lnTo>
                <a:lnTo>
                  <a:pt x="0" y="576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2" name="Freeform 12">
            <a:extLst>
              <a:ext uri="{C183D7F6-B498-43B3-948B-1728B52AA6E4}">
                <adec:decorative xmlns:adec="http://schemas.microsoft.com/office/drawing/2017/decorative" val="1"/>
              </a:ext>
            </a:extLst>
          </p:cNvPr>
          <p:cNvSpPr/>
          <p:nvPr/>
        </p:nvSpPr>
        <p:spPr>
          <a:xfrm>
            <a:off x="1495475" y="6996503"/>
            <a:ext cx="576644" cy="576644"/>
          </a:xfrm>
          <a:custGeom>
            <a:avLst/>
            <a:gdLst/>
            <a:ahLst/>
            <a:cxnLst/>
            <a:rect l="l" t="t" r="r" b="b"/>
            <a:pathLst>
              <a:path w="576644" h="576644">
                <a:moveTo>
                  <a:pt x="0" y="0"/>
                </a:moveTo>
                <a:lnTo>
                  <a:pt x="576644" y="0"/>
                </a:lnTo>
                <a:lnTo>
                  <a:pt x="576644" y="576644"/>
                </a:lnTo>
                <a:lnTo>
                  <a:pt x="0" y="576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3" name="Freeform 13">
            <a:extLst>
              <a:ext uri="{C183D7F6-B498-43B3-948B-1728B52AA6E4}">
                <adec:decorative xmlns:adec="http://schemas.microsoft.com/office/drawing/2017/decorative" val="1"/>
              </a:ext>
            </a:extLst>
          </p:cNvPr>
          <p:cNvSpPr/>
          <p:nvPr/>
        </p:nvSpPr>
        <p:spPr>
          <a:xfrm>
            <a:off x="2229197" y="7645077"/>
            <a:ext cx="576644" cy="576644"/>
          </a:xfrm>
          <a:custGeom>
            <a:avLst/>
            <a:gdLst/>
            <a:ahLst/>
            <a:cxnLst/>
            <a:rect l="l" t="t" r="r" b="b"/>
            <a:pathLst>
              <a:path w="576644" h="576644">
                <a:moveTo>
                  <a:pt x="0" y="0"/>
                </a:moveTo>
                <a:lnTo>
                  <a:pt x="576644" y="0"/>
                </a:lnTo>
                <a:lnTo>
                  <a:pt x="576644" y="576644"/>
                </a:lnTo>
                <a:lnTo>
                  <a:pt x="0" y="576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4" name="Freeform 14">
            <a:extLst>
              <a:ext uri="{C183D7F6-B498-43B3-948B-1728B52AA6E4}">
                <adec:decorative xmlns:adec="http://schemas.microsoft.com/office/drawing/2017/decorative" val="1"/>
              </a:ext>
            </a:extLst>
          </p:cNvPr>
          <p:cNvSpPr/>
          <p:nvPr/>
        </p:nvSpPr>
        <p:spPr>
          <a:xfrm>
            <a:off x="1495475" y="7645077"/>
            <a:ext cx="576644" cy="576644"/>
          </a:xfrm>
          <a:custGeom>
            <a:avLst/>
            <a:gdLst/>
            <a:ahLst/>
            <a:cxnLst/>
            <a:rect l="l" t="t" r="r" b="b"/>
            <a:pathLst>
              <a:path w="576644" h="576644">
                <a:moveTo>
                  <a:pt x="0" y="0"/>
                </a:moveTo>
                <a:lnTo>
                  <a:pt x="576644" y="0"/>
                </a:lnTo>
                <a:lnTo>
                  <a:pt x="576644" y="576644"/>
                </a:lnTo>
                <a:lnTo>
                  <a:pt x="0" y="576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5" name="Freeform 15">
            <a:extLst>
              <a:ext uri="{C183D7F6-B498-43B3-948B-1728B52AA6E4}">
                <adec:decorative xmlns:adec="http://schemas.microsoft.com/office/drawing/2017/decorative" val="1"/>
              </a:ext>
            </a:extLst>
          </p:cNvPr>
          <p:cNvSpPr/>
          <p:nvPr/>
        </p:nvSpPr>
        <p:spPr>
          <a:xfrm>
            <a:off x="2962920" y="6996503"/>
            <a:ext cx="576644" cy="576644"/>
          </a:xfrm>
          <a:custGeom>
            <a:avLst/>
            <a:gdLst/>
            <a:ahLst/>
            <a:cxnLst/>
            <a:rect l="l" t="t" r="r" b="b"/>
            <a:pathLst>
              <a:path w="576644" h="576644">
                <a:moveTo>
                  <a:pt x="0" y="0"/>
                </a:moveTo>
                <a:lnTo>
                  <a:pt x="576643" y="0"/>
                </a:lnTo>
                <a:lnTo>
                  <a:pt x="576643" y="576644"/>
                </a:lnTo>
                <a:lnTo>
                  <a:pt x="0" y="576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6" name="Freeform 16">
            <a:extLst>
              <a:ext uri="{C183D7F6-B498-43B3-948B-1728B52AA6E4}">
                <adec:decorative xmlns:adec="http://schemas.microsoft.com/office/drawing/2017/decorative" val="1"/>
              </a:ext>
            </a:extLst>
          </p:cNvPr>
          <p:cNvSpPr/>
          <p:nvPr/>
        </p:nvSpPr>
        <p:spPr>
          <a:xfrm>
            <a:off x="2962920" y="7645077"/>
            <a:ext cx="576644" cy="576644"/>
          </a:xfrm>
          <a:custGeom>
            <a:avLst/>
            <a:gdLst/>
            <a:ahLst/>
            <a:cxnLst/>
            <a:rect l="l" t="t" r="r" b="b"/>
            <a:pathLst>
              <a:path w="576644" h="576644">
                <a:moveTo>
                  <a:pt x="0" y="0"/>
                </a:moveTo>
                <a:lnTo>
                  <a:pt x="576643" y="0"/>
                </a:lnTo>
                <a:lnTo>
                  <a:pt x="576643" y="576644"/>
                </a:lnTo>
                <a:lnTo>
                  <a:pt x="0" y="576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7" name="Freeform 17">
            <a:extLst>
              <a:ext uri="{C183D7F6-B498-43B3-948B-1728B52AA6E4}">
                <adec:decorative xmlns:adec="http://schemas.microsoft.com/office/drawing/2017/decorative" val="1"/>
              </a:ext>
            </a:extLst>
          </p:cNvPr>
          <p:cNvSpPr/>
          <p:nvPr/>
        </p:nvSpPr>
        <p:spPr>
          <a:xfrm>
            <a:off x="8928025" y="2250373"/>
            <a:ext cx="576644" cy="576644"/>
          </a:xfrm>
          <a:custGeom>
            <a:avLst/>
            <a:gdLst/>
            <a:ahLst/>
            <a:cxnLst/>
            <a:rect l="l" t="t" r="r" b="b"/>
            <a:pathLst>
              <a:path w="576644" h="576644">
                <a:moveTo>
                  <a:pt x="0" y="0"/>
                </a:moveTo>
                <a:lnTo>
                  <a:pt x="576644" y="0"/>
                </a:lnTo>
                <a:lnTo>
                  <a:pt x="576644" y="576644"/>
                </a:lnTo>
                <a:lnTo>
                  <a:pt x="0" y="576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8" name="Freeform 18">
            <a:extLst>
              <a:ext uri="{C183D7F6-B498-43B3-948B-1728B52AA6E4}">
                <adec:decorative xmlns:adec="http://schemas.microsoft.com/office/drawing/2017/decorative" val="1"/>
              </a:ext>
            </a:extLst>
          </p:cNvPr>
          <p:cNvSpPr/>
          <p:nvPr/>
        </p:nvSpPr>
        <p:spPr>
          <a:xfrm>
            <a:off x="9672461" y="2250373"/>
            <a:ext cx="576644" cy="576644"/>
          </a:xfrm>
          <a:custGeom>
            <a:avLst/>
            <a:gdLst/>
            <a:ahLst/>
            <a:cxnLst/>
            <a:rect l="l" t="t" r="r" b="b"/>
            <a:pathLst>
              <a:path w="576644" h="576644">
                <a:moveTo>
                  <a:pt x="0" y="0"/>
                </a:moveTo>
                <a:lnTo>
                  <a:pt x="576644" y="0"/>
                </a:lnTo>
                <a:lnTo>
                  <a:pt x="576644" y="576644"/>
                </a:lnTo>
                <a:lnTo>
                  <a:pt x="0" y="576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9" name="Freeform 19">
            <a:extLst>
              <a:ext uri="{C183D7F6-B498-43B3-948B-1728B52AA6E4}">
                <adec:decorative xmlns:adec="http://schemas.microsoft.com/office/drawing/2017/decorative" val="1"/>
              </a:ext>
            </a:extLst>
          </p:cNvPr>
          <p:cNvSpPr/>
          <p:nvPr/>
        </p:nvSpPr>
        <p:spPr>
          <a:xfrm>
            <a:off x="8928025" y="2951984"/>
            <a:ext cx="576644" cy="576644"/>
          </a:xfrm>
          <a:custGeom>
            <a:avLst/>
            <a:gdLst/>
            <a:ahLst/>
            <a:cxnLst/>
            <a:rect l="l" t="t" r="r" b="b"/>
            <a:pathLst>
              <a:path w="576644" h="576644">
                <a:moveTo>
                  <a:pt x="0" y="0"/>
                </a:moveTo>
                <a:lnTo>
                  <a:pt x="576644" y="0"/>
                </a:lnTo>
                <a:lnTo>
                  <a:pt x="576644" y="576644"/>
                </a:lnTo>
                <a:lnTo>
                  <a:pt x="0" y="576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20" name="Freeform 20">
            <a:extLst>
              <a:ext uri="{C183D7F6-B498-43B3-948B-1728B52AA6E4}">
                <adec:decorative xmlns:adec="http://schemas.microsoft.com/office/drawing/2017/decorative" val="1"/>
              </a:ext>
            </a:extLst>
          </p:cNvPr>
          <p:cNvSpPr/>
          <p:nvPr/>
        </p:nvSpPr>
        <p:spPr>
          <a:xfrm>
            <a:off x="10414558" y="2961682"/>
            <a:ext cx="576644" cy="576644"/>
          </a:xfrm>
          <a:custGeom>
            <a:avLst/>
            <a:gdLst/>
            <a:ahLst/>
            <a:cxnLst/>
            <a:rect l="l" t="t" r="r" b="b"/>
            <a:pathLst>
              <a:path w="576644" h="576644">
                <a:moveTo>
                  <a:pt x="0" y="0"/>
                </a:moveTo>
                <a:lnTo>
                  <a:pt x="576644" y="0"/>
                </a:lnTo>
                <a:lnTo>
                  <a:pt x="576644" y="576644"/>
                </a:lnTo>
                <a:lnTo>
                  <a:pt x="0" y="576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21" name="Freeform 21">
            <a:extLst>
              <a:ext uri="{C183D7F6-B498-43B3-948B-1728B52AA6E4}">
                <adec:decorative xmlns:adec="http://schemas.microsoft.com/office/drawing/2017/decorative" val="1"/>
              </a:ext>
            </a:extLst>
          </p:cNvPr>
          <p:cNvSpPr/>
          <p:nvPr/>
        </p:nvSpPr>
        <p:spPr>
          <a:xfrm>
            <a:off x="9671291" y="2961682"/>
            <a:ext cx="576644" cy="576644"/>
          </a:xfrm>
          <a:custGeom>
            <a:avLst/>
            <a:gdLst/>
            <a:ahLst/>
            <a:cxnLst/>
            <a:rect l="l" t="t" r="r" b="b"/>
            <a:pathLst>
              <a:path w="576644" h="576644">
                <a:moveTo>
                  <a:pt x="0" y="0"/>
                </a:moveTo>
                <a:lnTo>
                  <a:pt x="576644" y="0"/>
                </a:lnTo>
                <a:lnTo>
                  <a:pt x="576644" y="576644"/>
                </a:lnTo>
                <a:lnTo>
                  <a:pt x="0" y="576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22" name="Freeform 22">
            <a:extLst>
              <a:ext uri="{C183D7F6-B498-43B3-948B-1728B52AA6E4}">
                <adec:decorative xmlns:adec="http://schemas.microsoft.com/office/drawing/2017/decorative" val="1"/>
              </a:ext>
            </a:extLst>
          </p:cNvPr>
          <p:cNvSpPr/>
          <p:nvPr/>
        </p:nvSpPr>
        <p:spPr>
          <a:xfrm>
            <a:off x="5211750" y="2951984"/>
            <a:ext cx="576644" cy="576644"/>
          </a:xfrm>
          <a:custGeom>
            <a:avLst/>
            <a:gdLst/>
            <a:ahLst/>
            <a:cxnLst/>
            <a:rect l="l" t="t" r="r" b="b"/>
            <a:pathLst>
              <a:path w="576644" h="576644">
                <a:moveTo>
                  <a:pt x="0" y="0"/>
                </a:moveTo>
                <a:lnTo>
                  <a:pt x="576644" y="0"/>
                </a:lnTo>
                <a:lnTo>
                  <a:pt x="576644" y="576644"/>
                </a:lnTo>
                <a:lnTo>
                  <a:pt x="0" y="576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23" name="Freeform 23">
            <a:extLst>
              <a:ext uri="{C183D7F6-B498-43B3-948B-1728B52AA6E4}">
                <adec:decorative xmlns:adec="http://schemas.microsoft.com/office/drawing/2017/decorative" val="1"/>
              </a:ext>
            </a:extLst>
          </p:cNvPr>
          <p:cNvSpPr/>
          <p:nvPr/>
        </p:nvSpPr>
        <p:spPr>
          <a:xfrm>
            <a:off x="5956186" y="2951984"/>
            <a:ext cx="576644" cy="576644"/>
          </a:xfrm>
          <a:custGeom>
            <a:avLst/>
            <a:gdLst/>
            <a:ahLst/>
            <a:cxnLst/>
            <a:rect l="l" t="t" r="r" b="b"/>
            <a:pathLst>
              <a:path w="576644" h="576644">
                <a:moveTo>
                  <a:pt x="0" y="0"/>
                </a:moveTo>
                <a:lnTo>
                  <a:pt x="576644" y="0"/>
                </a:lnTo>
                <a:lnTo>
                  <a:pt x="576644" y="576644"/>
                </a:lnTo>
                <a:lnTo>
                  <a:pt x="0" y="576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24" name="Freeform 24">
            <a:extLst>
              <a:ext uri="{C183D7F6-B498-43B3-948B-1728B52AA6E4}">
                <adec:decorative xmlns:adec="http://schemas.microsoft.com/office/drawing/2017/decorative" val="1"/>
              </a:ext>
            </a:extLst>
          </p:cNvPr>
          <p:cNvSpPr/>
          <p:nvPr/>
        </p:nvSpPr>
        <p:spPr>
          <a:xfrm>
            <a:off x="6698226" y="2951984"/>
            <a:ext cx="576644" cy="576644"/>
          </a:xfrm>
          <a:custGeom>
            <a:avLst/>
            <a:gdLst/>
            <a:ahLst/>
            <a:cxnLst/>
            <a:rect l="l" t="t" r="r" b="b"/>
            <a:pathLst>
              <a:path w="576644" h="576644">
                <a:moveTo>
                  <a:pt x="0" y="0"/>
                </a:moveTo>
                <a:lnTo>
                  <a:pt x="576643" y="0"/>
                </a:lnTo>
                <a:lnTo>
                  <a:pt x="576643" y="576644"/>
                </a:lnTo>
                <a:lnTo>
                  <a:pt x="0" y="576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25" name="Freeform 25">
            <a:extLst>
              <a:ext uri="{C183D7F6-B498-43B3-948B-1728B52AA6E4}">
                <adec:decorative xmlns:adec="http://schemas.microsoft.com/office/drawing/2017/decorative" val="1"/>
              </a:ext>
            </a:extLst>
          </p:cNvPr>
          <p:cNvSpPr/>
          <p:nvPr/>
        </p:nvSpPr>
        <p:spPr>
          <a:xfrm>
            <a:off x="8184758" y="2961682"/>
            <a:ext cx="576644" cy="576644"/>
          </a:xfrm>
          <a:custGeom>
            <a:avLst/>
            <a:gdLst/>
            <a:ahLst/>
            <a:cxnLst/>
            <a:rect l="l" t="t" r="r" b="b"/>
            <a:pathLst>
              <a:path w="576644" h="576644">
                <a:moveTo>
                  <a:pt x="0" y="0"/>
                </a:moveTo>
                <a:lnTo>
                  <a:pt x="576644" y="0"/>
                </a:lnTo>
                <a:lnTo>
                  <a:pt x="576644" y="576644"/>
                </a:lnTo>
                <a:lnTo>
                  <a:pt x="0" y="576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26" name="Freeform 26">
            <a:extLst>
              <a:ext uri="{C183D7F6-B498-43B3-948B-1728B52AA6E4}">
                <adec:decorative xmlns:adec="http://schemas.microsoft.com/office/drawing/2017/decorative" val="1"/>
              </a:ext>
            </a:extLst>
          </p:cNvPr>
          <p:cNvSpPr/>
          <p:nvPr/>
        </p:nvSpPr>
        <p:spPr>
          <a:xfrm>
            <a:off x="7441492" y="2961682"/>
            <a:ext cx="576644" cy="576644"/>
          </a:xfrm>
          <a:custGeom>
            <a:avLst/>
            <a:gdLst/>
            <a:ahLst/>
            <a:cxnLst/>
            <a:rect l="l" t="t" r="r" b="b"/>
            <a:pathLst>
              <a:path w="576644" h="576644">
                <a:moveTo>
                  <a:pt x="0" y="0"/>
                </a:moveTo>
                <a:lnTo>
                  <a:pt x="576644" y="0"/>
                </a:lnTo>
                <a:lnTo>
                  <a:pt x="576644" y="576644"/>
                </a:lnTo>
                <a:lnTo>
                  <a:pt x="0" y="576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27" name="Freeform 27">
            <a:extLst>
              <a:ext uri="{C183D7F6-B498-43B3-948B-1728B52AA6E4}">
                <adec:decorative xmlns:adec="http://schemas.microsoft.com/office/drawing/2017/decorative" val="1"/>
              </a:ext>
            </a:extLst>
          </p:cNvPr>
          <p:cNvSpPr/>
          <p:nvPr/>
        </p:nvSpPr>
        <p:spPr>
          <a:xfrm>
            <a:off x="5211750" y="2240675"/>
            <a:ext cx="576644" cy="576644"/>
          </a:xfrm>
          <a:custGeom>
            <a:avLst/>
            <a:gdLst/>
            <a:ahLst/>
            <a:cxnLst/>
            <a:rect l="l" t="t" r="r" b="b"/>
            <a:pathLst>
              <a:path w="576644" h="576644">
                <a:moveTo>
                  <a:pt x="0" y="0"/>
                </a:moveTo>
                <a:lnTo>
                  <a:pt x="576644" y="0"/>
                </a:lnTo>
                <a:lnTo>
                  <a:pt x="576644" y="576644"/>
                </a:lnTo>
                <a:lnTo>
                  <a:pt x="0" y="576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28" name="Freeform 28">
            <a:extLst>
              <a:ext uri="{C183D7F6-B498-43B3-948B-1728B52AA6E4}">
                <adec:decorative xmlns:adec="http://schemas.microsoft.com/office/drawing/2017/decorative" val="1"/>
              </a:ext>
            </a:extLst>
          </p:cNvPr>
          <p:cNvSpPr/>
          <p:nvPr/>
        </p:nvSpPr>
        <p:spPr>
          <a:xfrm>
            <a:off x="5956186" y="2240675"/>
            <a:ext cx="576644" cy="576644"/>
          </a:xfrm>
          <a:custGeom>
            <a:avLst/>
            <a:gdLst/>
            <a:ahLst/>
            <a:cxnLst/>
            <a:rect l="l" t="t" r="r" b="b"/>
            <a:pathLst>
              <a:path w="576644" h="576644">
                <a:moveTo>
                  <a:pt x="0" y="0"/>
                </a:moveTo>
                <a:lnTo>
                  <a:pt x="576644" y="0"/>
                </a:lnTo>
                <a:lnTo>
                  <a:pt x="576644" y="576644"/>
                </a:lnTo>
                <a:lnTo>
                  <a:pt x="0" y="576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29" name="Freeform 29">
            <a:extLst>
              <a:ext uri="{C183D7F6-B498-43B3-948B-1728B52AA6E4}">
                <adec:decorative xmlns:adec="http://schemas.microsoft.com/office/drawing/2017/decorative" val="1"/>
              </a:ext>
            </a:extLst>
          </p:cNvPr>
          <p:cNvSpPr/>
          <p:nvPr/>
        </p:nvSpPr>
        <p:spPr>
          <a:xfrm>
            <a:off x="6698226" y="2240675"/>
            <a:ext cx="576644" cy="576644"/>
          </a:xfrm>
          <a:custGeom>
            <a:avLst/>
            <a:gdLst/>
            <a:ahLst/>
            <a:cxnLst/>
            <a:rect l="l" t="t" r="r" b="b"/>
            <a:pathLst>
              <a:path w="576644" h="576644">
                <a:moveTo>
                  <a:pt x="0" y="0"/>
                </a:moveTo>
                <a:lnTo>
                  <a:pt x="576643" y="0"/>
                </a:lnTo>
                <a:lnTo>
                  <a:pt x="576643" y="576644"/>
                </a:lnTo>
                <a:lnTo>
                  <a:pt x="0" y="576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0" name="Freeform 30">
            <a:extLst>
              <a:ext uri="{C183D7F6-B498-43B3-948B-1728B52AA6E4}">
                <adec:decorative xmlns:adec="http://schemas.microsoft.com/office/drawing/2017/decorative" val="1"/>
              </a:ext>
            </a:extLst>
          </p:cNvPr>
          <p:cNvSpPr/>
          <p:nvPr/>
        </p:nvSpPr>
        <p:spPr>
          <a:xfrm>
            <a:off x="8184758" y="2250373"/>
            <a:ext cx="576644" cy="576644"/>
          </a:xfrm>
          <a:custGeom>
            <a:avLst/>
            <a:gdLst/>
            <a:ahLst/>
            <a:cxnLst/>
            <a:rect l="l" t="t" r="r" b="b"/>
            <a:pathLst>
              <a:path w="576644" h="576644">
                <a:moveTo>
                  <a:pt x="0" y="0"/>
                </a:moveTo>
                <a:lnTo>
                  <a:pt x="576644" y="0"/>
                </a:lnTo>
                <a:lnTo>
                  <a:pt x="576644" y="576644"/>
                </a:lnTo>
                <a:lnTo>
                  <a:pt x="0" y="576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1" name="Freeform 31">
            <a:extLst>
              <a:ext uri="{C183D7F6-B498-43B3-948B-1728B52AA6E4}">
                <adec:decorative xmlns:adec="http://schemas.microsoft.com/office/drawing/2017/decorative" val="1"/>
              </a:ext>
            </a:extLst>
          </p:cNvPr>
          <p:cNvSpPr/>
          <p:nvPr/>
        </p:nvSpPr>
        <p:spPr>
          <a:xfrm>
            <a:off x="7441492" y="2250373"/>
            <a:ext cx="576644" cy="576644"/>
          </a:xfrm>
          <a:custGeom>
            <a:avLst/>
            <a:gdLst/>
            <a:ahLst/>
            <a:cxnLst/>
            <a:rect l="l" t="t" r="r" b="b"/>
            <a:pathLst>
              <a:path w="576644" h="576644">
                <a:moveTo>
                  <a:pt x="0" y="0"/>
                </a:moveTo>
                <a:lnTo>
                  <a:pt x="576644" y="0"/>
                </a:lnTo>
                <a:lnTo>
                  <a:pt x="576644" y="576644"/>
                </a:lnTo>
                <a:lnTo>
                  <a:pt x="0" y="576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2" name="Freeform 32">
            <a:extLst>
              <a:ext uri="{C183D7F6-B498-43B3-948B-1728B52AA6E4}">
                <adec:decorative xmlns:adec="http://schemas.microsoft.com/office/drawing/2017/decorative" val="1"/>
              </a:ext>
            </a:extLst>
          </p:cNvPr>
          <p:cNvSpPr/>
          <p:nvPr/>
        </p:nvSpPr>
        <p:spPr>
          <a:xfrm>
            <a:off x="1495475" y="2942286"/>
            <a:ext cx="576644" cy="576644"/>
          </a:xfrm>
          <a:custGeom>
            <a:avLst/>
            <a:gdLst/>
            <a:ahLst/>
            <a:cxnLst/>
            <a:rect l="l" t="t" r="r" b="b"/>
            <a:pathLst>
              <a:path w="576644" h="576644">
                <a:moveTo>
                  <a:pt x="0" y="0"/>
                </a:moveTo>
                <a:lnTo>
                  <a:pt x="576644" y="0"/>
                </a:lnTo>
                <a:lnTo>
                  <a:pt x="576644" y="576644"/>
                </a:lnTo>
                <a:lnTo>
                  <a:pt x="0" y="576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3" name="Freeform 33">
            <a:extLst>
              <a:ext uri="{C183D7F6-B498-43B3-948B-1728B52AA6E4}">
                <adec:decorative xmlns:adec="http://schemas.microsoft.com/office/drawing/2017/decorative" val="1"/>
              </a:ext>
            </a:extLst>
          </p:cNvPr>
          <p:cNvSpPr/>
          <p:nvPr/>
        </p:nvSpPr>
        <p:spPr>
          <a:xfrm>
            <a:off x="2239911" y="2942286"/>
            <a:ext cx="576644" cy="576644"/>
          </a:xfrm>
          <a:custGeom>
            <a:avLst/>
            <a:gdLst/>
            <a:ahLst/>
            <a:cxnLst/>
            <a:rect l="l" t="t" r="r" b="b"/>
            <a:pathLst>
              <a:path w="576644" h="576644">
                <a:moveTo>
                  <a:pt x="0" y="0"/>
                </a:moveTo>
                <a:lnTo>
                  <a:pt x="576644" y="0"/>
                </a:lnTo>
                <a:lnTo>
                  <a:pt x="576644" y="576644"/>
                </a:lnTo>
                <a:lnTo>
                  <a:pt x="0" y="576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4" name="Freeform 34">
            <a:extLst>
              <a:ext uri="{C183D7F6-B498-43B3-948B-1728B52AA6E4}">
                <adec:decorative xmlns:adec="http://schemas.microsoft.com/office/drawing/2017/decorative" val="1"/>
              </a:ext>
            </a:extLst>
          </p:cNvPr>
          <p:cNvSpPr/>
          <p:nvPr/>
        </p:nvSpPr>
        <p:spPr>
          <a:xfrm>
            <a:off x="2981951" y="2942286"/>
            <a:ext cx="576644" cy="576644"/>
          </a:xfrm>
          <a:custGeom>
            <a:avLst/>
            <a:gdLst/>
            <a:ahLst/>
            <a:cxnLst/>
            <a:rect l="l" t="t" r="r" b="b"/>
            <a:pathLst>
              <a:path w="576644" h="576644">
                <a:moveTo>
                  <a:pt x="0" y="0"/>
                </a:moveTo>
                <a:lnTo>
                  <a:pt x="576643" y="0"/>
                </a:lnTo>
                <a:lnTo>
                  <a:pt x="576643" y="576644"/>
                </a:lnTo>
                <a:lnTo>
                  <a:pt x="0" y="576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5" name="Freeform 35">
            <a:extLst>
              <a:ext uri="{C183D7F6-B498-43B3-948B-1728B52AA6E4}">
                <adec:decorative xmlns:adec="http://schemas.microsoft.com/office/drawing/2017/decorative" val="1"/>
              </a:ext>
            </a:extLst>
          </p:cNvPr>
          <p:cNvSpPr/>
          <p:nvPr/>
        </p:nvSpPr>
        <p:spPr>
          <a:xfrm>
            <a:off x="4468484" y="2951984"/>
            <a:ext cx="576644" cy="576644"/>
          </a:xfrm>
          <a:custGeom>
            <a:avLst/>
            <a:gdLst/>
            <a:ahLst/>
            <a:cxnLst/>
            <a:rect l="l" t="t" r="r" b="b"/>
            <a:pathLst>
              <a:path w="576644" h="576644">
                <a:moveTo>
                  <a:pt x="0" y="0"/>
                </a:moveTo>
                <a:lnTo>
                  <a:pt x="576643" y="0"/>
                </a:lnTo>
                <a:lnTo>
                  <a:pt x="576643" y="576644"/>
                </a:lnTo>
                <a:lnTo>
                  <a:pt x="0" y="576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6" name="Freeform 36">
            <a:extLst>
              <a:ext uri="{C183D7F6-B498-43B3-948B-1728B52AA6E4}">
                <adec:decorative xmlns:adec="http://schemas.microsoft.com/office/drawing/2017/decorative" val="1"/>
              </a:ext>
            </a:extLst>
          </p:cNvPr>
          <p:cNvSpPr/>
          <p:nvPr/>
        </p:nvSpPr>
        <p:spPr>
          <a:xfrm>
            <a:off x="3725217" y="2951984"/>
            <a:ext cx="576644" cy="576644"/>
          </a:xfrm>
          <a:custGeom>
            <a:avLst/>
            <a:gdLst/>
            <a:ahLst/>
            <a:cxnLst/>
            <a:rect l="l" t="t" r="r" b="b"/>
            <a:pathLst>
              <a:path w="576644" h="576644">
                <a:moveTo>
                  <a:pt x="0" y="0"/>
                </a:moveTo>
                <a:lnTo>
                  <a:pt x="576644" y="0"/>
                </a:lnTo>
                <a:lnTo>
                  <a:pt x="576644" y="576644"/>
                </a:lnTo>
                <a:lnTo>
                  <a:pt x="0" y="576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7" name="Freeform 37">
            <a:extLst>
              <a:ext uri="{C183D7F6-B498-43B3-948B-1728B52AA6E4}">
                <adec:decorative xmlns:adec="http://schemas.microsoft.com/office/drawing/2017/decorative" val="1"/>
              </a:ext>
            </a:extLst>
          </p:cNvPr>
          <p:cNvSpPr/>
          <p:nvPr/>
        </p:nvSpPr>
        <p:spPr>
          <a:xfrm>
            <a:off x="1495475" y="2230977"/>
            <a:ext cx="576644" cy="576644"/>
          </a:xfrm>
          <a:custGeom>
            <a:avLst/>
            <a:gdLst/>
            <a:ahLst/>
            <a:cxnLst/>
            <a:rect l="l" t="t" r="r" b="b"/>
            <a:pathLst>
              <a:path w="576644" h="576644">
                <a:moveTo>
                  <a:pt x="0" y="0"/>
                </a:moveTo>
                <a:lnTo>
                  <a:pt x="576644" y="0"/>
                </a:lnTo>
                <a:lnTo>
                  <a:pt x="576644" y="576644"/>
                </a:lnTo>
                <a:lnTo>
                  <a:pt x="0" y="576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8" name="Freeform 38">
            <a:extLst>
              <a:ext uri="{C183D7F6-B498-43B3-948B-1728B52AA6E4}">
                <adec:decorative xmlns:adec="http://schemas.microsoft.com/office/drawing/2017/decorative" val="1"/>
              </a:ext>
            </a:extLst>
          </p:cNvPr>
          <p:cNvSpPr/>
          <p:nvPr/>
        </p:nvSpPr>
        <p:spPr>
          <a:xfrm>
            <a:off x="2239911" y="2230977"/>
            <a:ext cx="576644" cy="576644"/>
          </a:xfrm>
          <a:custGeom>
            <a:avLst/>
            <a:gdLst/>
            <a:ahLst/>
            <a:cxnLst/>
            <a:rect l="l" t="t" r="r" b="b"/>
            <a:pathLst>
              <a:path w="576644" h="576644">
                <a:moveTo>
                  <a:pt x="0" y="0"/>
                </a:moveTo>
                <a:lnTo>
                  <a:pt x="576644" y="0"/>
                </a:lnTo>
                <a:lnTo>
                  <a:pt x="576644" y="576644"/>
                </a:lnTo>
                <a:lnTo>
                  <a:pt x="0" y="576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9" name="Freeform 39">
            <a:extLst>
              <a:ext uri="{C183D7F6-B498-43B3-948B-1728B52AA6E4}">
                <adec:decorative xmlns:adec="http://schemas.microsoft.com/office/drawing/2017/decorative" val="1"/>
              </a:ext>
            </a:extLst>
          </p:cNvPr>
          <p:cNvSpPr/>
          <p:nvPr/>
        </p:nvSpPr>
        <p:spPr>
          <a:xfrm>
            <a:off x="2981951" y="2230977"/>
            <a:ext cx="576644" cy="576644"/>
          </a:xfrm>
          <a:custGeom>
            <a:avLst/>
            <a:gdLst/>
            <a:ahLst/>
            <a:cxnLst/>
            <a:rect l="l" t="t" r="r" b="b"/>
            <a:pathLst>
              <a:path w="576644" h="576644">
                <a:moveTo>
                  <a:pt x="0" y="0"/>
                </a:moveTo>
                <a:lnTo>
                  <a:pt x="576643" y="0"/>
                </a:lnTo>
                <a:lnTo>
                  <a:pt x="576643" y="576644"/>
                </a:lnTo>
                <a:lnTo>
                  <a:pt x="0" y="576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0" name="Freeform 40">
            <a:extLst>
              <a:ext uri="{C183D7F6-B498-43B3-948B-1728B52AA6E4}">
                <adec:decorative xmlns:adec="http://schemas.microsoft.com/office/drawing/2017/decorative" val="1"/>
              </a:ext>
            </a:extLst>
          </p:cNvPr>
          <p:cNvSpPr/>
          <p:nvPr/>
        </p:nvSpPr>
        <p:spPr>
          <a:xfrm>
            <a:off x="4468484" y="2240675"/>
            <a:ext cx="576644" cy="576644"/>
          </a:xfrm>
          <a:custGeom>
            <a:avLst/>
            <a:gdLst/>
            <a:ahLst/>
            <a:cxnLst/>
            <a:rect l="l" t="t" r="r" b="b"/>
            <a:pathLst>
              <a:path w="576644" h="576644">
                <a:moveTo>
                  <a:pt x="0" y="0"/>
                </a:moveTo>
                <a:lnTo>
                  <a:pt x="576643" y="0"/>
                </a:lnTo>
                <a:lnTo>
                  <a:pt x="576643" y="576644"/>
                </a:lnTo>
                <a:lnTo>
                  <a:pt x="0" y="576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1" name="Freeform 41">
            <a:extLst>
              <a:ext uri="{C183D7F6-B498-43B3-948B-1728B52AA6E4}">
                <adec:decorative xmlns:adec="http://schemas.microsoft.com/office/drawing/2017/decorative" val="1"/>
              </a:ext>
            </a:extLst>
          </p:cNvPr>
          <p:cNvSpPr/>
          <p:nvPr/>
        </p:nvSpPr>
        <p:spPr>
          <a:xfrm>
            <a:off x="3725217" y="2240675"/>
            <a:ext cx="576644" cy="576644"/>
          </a:xfrm>
          <a:custGeom>
            <a:avLst/>
            <a:gdLst/>
            <a:ahLst/>
            <a:cxnLst/>
            <a:rect l="l" t="t" r="r" b="b"/>
            <a:pathLst>
              <a:path w="576644" h="576644">
                <a:moveTo>
                  <a:pt x="0" y="0"/>
                </a:moveTo>
                <a:lnTo>
                  <a:pt x="576644" y="0"/>
                </a:lnTo>
                <a:lnTo>
                  <a:pt x="576644" y="576644"/>
                </a:lnTo>
                <a:lnTo>
                  <a:pt x="0" y="576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2" name="Freeform 42">
            <a:extLst>
              <a:ext uri="{C183D7F6-B498-43B3-948B-1728B52AA6E4}">
                <adec:decorative xmlns:adec="http://schemas.microsoft.com/office/drawing/2017/decorative" val="1"/>
              </a:ext>
            </a:extLst>
          </p:cNvPr>
          <p:cNvSpPr/>
          <p:nvPr/>
        </p:nvSpPr>
        <p:spPr>
          <a:xfrm>
            <a:off x="15623142" y="132703"/>
            <a:ext cx="2415742" cy="941978"/>
          </a:xfrm>
          <a:custGeom>
            <a:avLst/>
            <a:gdLst/>
            <a:ahLst/>
            <a:cxnLst/>
            <a:rect l="l" t="t" r="r" b="b"/>
            <a:pathLst>
              <a:path w="2415742" h="941978">
                <a:moveTo>
                  <a:pt x="0" y="0"/>
                </a:moveTo>
                <a:lnTo>
                  <a:pt x="2415742" y="0"/>
                </a:lnTo>
                <a:lnTo>
                  <a:pt x="2415742" y="941978"/>
                </a:lnTo>
                <a:lnTo>
                  <a:pt x="0" y="941978"/>
                </a:lnTo>
                <a:lnTo>
                  <a:pt x="0" y="0"/>
                </a:lnTo>
                <a:close/>
              </a:path>
            </a:pathLst>
          </a:custGeom>
          <a:blipFill>
            <a:blip r:embed="rId4"/>
            <a:stretch>
              <a:fillRect/>
            </a:stretch>
          </a:blipFill>
        </p:spPr>
        <p:txBody>
          <a:bodyPr/>
          <a:lstStyle/>
          <a:p>
            <a:endParaRPr lang="en-GB"/>
          </a:p>
        </p:txBody>
      </p:sp>
      <p:sp>
        <p:nvSpPr>
          <p:cNvPr id="43" name="Freeform 43">
            <a:extLst>
              <a:ext uri="{C183D7F6-B498-43B3-948B-1728B52AA6E4}">
                <adec:decorative xmlns:adec="http://schemas.microsoft.com/office/drawing/2017/decorative" val="1"/>
              </a:ext>
            </a:extLst>
          </p:cNvPr>
          <p:cNvSpPr/>
          <p:nvPr/>
        </p:nvSpPr>
        <p:spPr>
          <a:xfrm>
            <a:off x="148709" y="9158829"/>
            <a:ext cx="1338215" cy="941978"/>
          </a:xfrm>
          <a:custGeom>
            <a:avLst/>
            <a:gdLst/>
            <a:ahLst/>
            <a:cxnLst/>
            <a:rect l="l" t="t" r="r" b="b"/>
            <a:pathLst>
              <a:path w="1338215" h="941978">
                <a:moveTo>
                  <a:pt x="0" y="0"/>
                </a:moveTo>
                <a:lnTo>
                  <a:pt x="1338215" y="0"/>
                </a:lnTo>
                <a:lnTo>
                  <a:pt x="1338215" y="941978"/>
                </a:lnTo>
                <a:lnTo>
                  <a:pt x="0" y="941978"/>
                </a:lnTo>
                <a:lnTo>
                  <a:pt x="0" y="0"/>
                </a:lnTo>
                <a:close/>
              </a:path>
            </a:pathLst>
          </a:custGeom>
          <a:blipFill>
            <a:blip r:embed="rId5"/>
            <a:stretch>
              <a:fillRect/>
            </a:stretch>
          </a:blipFill>
        </p:spPr>
        <p:txBody>
          <a:bodyPr/>
          <a:lstStyle/>
          <a:p>
            <a:endParaRPr lang="en-GB"/>
          </a:p>
        </p:txBody>
      </p:sp>
      <p:grpSp>
        <p:nvGrpSpPr>
          <p:cNvPr id="44" name="Group 44">
            <a:extLst>
              <a:ext uri="{C183D7F6-B498-43B3-948B-1728B52AA6E4}">
                <adec:decorative xmlns:adec="http://schemas.microsoft.com/office/drawing/2017/decorative" val="1"/>
              </a:ext>
            </a:extLst>
          </p:cNvPr>
          <p:cNvGrpSpPr/>
          <p:nvPr/>
        </p:nvGrpSpPr>
        <p:grpSpPr>
          <a:xfrm>
            <a:off x="13657289" y="1749277"/>
            <a:ext cx="3647083" cy="7169296"/>
            <a:chOff x="0" y="0"/>
            <a:chExt cx="565029" cy="1110712"/>
          </a:xfrm>
        </p:grpSpPr>
        <p:sp>
          <p:nvSpPr>
            <p:cNvPr id="45" name="Freeform 45"/>
            <p:cNvSpPr/>
            <p:nvPr/>
          </p:nvSpPr>
          <p:spPr>
            <a:xfrm>
              <a:off x="0" y="0"/>
              <a:ext cx="565029" cy="1110712"/>
            </a:xfrm>
            <a:custGeom>
              <a:avLst/>
              <a:gdLst/>
              <a:ahLst/>
              <a:cxnLst/>
              <a:rect l="l" t="t" r="r" b="b"/>
              <a:pathLst>
                <a:path w="565029" h="1110712">
                  <a:moveTo>
                    <a:pt x="42455" y="0"/>
                  </a:moveTo>
                  <a:lnTo>
                    <a:pt x="522573" y="0"/>
                  </a:lnTo>
                  <a:cubicBezTo>
                    <a:pt x="533833" y="0"/>
                    <a:pt x="544632" y="4473"/>
                    <a:pt x="552594" y="12435"/>
                  </a:cubicBezTo>
                  <a:cubicBezTo>
                    <a:pt x="560556" y="20397"/>
                    <a:pt x="565029" y="31196"/>
                    <a:pt x="565029" y="42455"/>
                  </a:cubicBezTo>
                  <a:lnTo>
                    <a:pt x="565029" y="1068256"/>
                  </a:lnTo>
                  <a:cubicBezTo>
                    <a:pt x="565029" y="1091704"/>
                    <a:pt x="546021" y="1110712"/>
                    <a:pt x="522573" y="1110712"/>
                  </a:cubicBezTo>
                  <a:lnTo>
                    <a:pt x="42455" y="1110712"/>
                  </a:lnTo>
                  <a:cubicBezTo>
                    <a:pt x="31196" y="1110712"/>
                    <a:pt x="20397" y="1106239"/>
                    <a:pt x="12435" y="1098277"/>
                  </a:cubicBezTo>
                  <a:cubicBezTo>
                    <a:pt x="4473" y="1090315"/>
                    <a:pt x="0" y="1079516"/>
                    <a:pt x="0" y="1068256"/>
                  </a:cubicBezTo>
                  <a:lnTo>
                    <a:pt x="0" y="42455"/>
                  </a:lnTo>
                  <a:cubicBezTo>
                    <a:pt x="0" y="31196"/>
                    <a:pt x="4473" y="20397"/>
                    <a:pt x="12435" y="12435"/>
                  </a:cubicBezTo>
                  <a:cubicBezTo>
                    <a:pt x="20397" y="4473"/>
                    <a:pt x="31196" y="0"/>
                    <a:pt x="42455" y="0"/>
                  </a:cubicBezTo>
                  <a:close/>
                </a:path>
              </a:pathLst>
            </a:custGeom>
            <a:blipFill>
              <a:blip r:embed="rId6"/>
              <a:stretch>
                <a:fillRect l="-104164" r="-91236"/>
              </a:stretch>
            </a:blipFill>
          </p:spPr>
          <p:txBody>
            <a:bodyPr/>
            <a:lstStyle/>
            <a:p>
              <a:endParaRPr lang="en-GB"/>
            </a:p>
          </p:txBody>
        </p:sp>
      </p:grpSp>
      <p:sp>
        <p:nvSpPr>
          <p:cNvPr id="46" name="TextBox 46"/>
          <p:cNvSpPr txBox="1"/>
          <p:nvPr/>
        </p:nvSpPr>
        <p:spPr>
          <a:xfrm>
            <a:off x="11435069" y="1954482"/>
            <a:ext cx="1495494" cy="1766404"/>
          </a:xfrm>
          <a:prstGeom prst="rect">
            <a:avLst/>
          </a:prstGeom>
        </p:spPr>
        <p:txBody>
          <a:bodyPr lIns="0" tIns="0" rIns="0" bIns="0" rtlCol="0" anchor="t">
            <a:spAutoFit/>
          </a:bodyPr>
          <a:lstStyle/>
          <a:p>
            <a:pPr algn="l">
              <a:lnSpc>
                <a:spcPts val="14185"/>
              </a:lnSpc>
            </a:pPr>
            <a:r>
              <a:rPr lang="en-US" sz="10132" b="1">
                <a:solidFill>
                  <a:srgbClr val="2C3DA7"/>
                </a:solidFill>
                <a:latin typeface="Arial Bold"/>
                <a:ea typeface="Arial Bold"/>
                <a:cs typeface="Arial Bold"/>
                <a:sym typeface="Arial Bold"/>
              </a:rPr>
              <a:t>25</a:t>
            </a:r>
          </a:p>
        </p:txBody>
      </p:sp>
      <p:sp>
        <p:nvSpPr>
          <p:cNvPr id="47" name="TextBox 47"/>
          <p:cNvSpPr txBox="1"/>
          <p:nvPr/>
        </p:nvSpPr>
        <p:spPr>
          <a:xfrm>
            <a:off x="1466886" y="3650467"/>
            <a:ext cx="1774797" cy="431800"/>
          </a:xfrm>
          <a:prstGeom prst="rect">
            <a:avLst/>
          </a:prstGeom>
        </p:spPr>
        <p:txBody>
          <a:bodyPr lIns="0" tIns="0" rIns="0" bIns="0" rtlCol="0" anchor="t">
            <a:spAutoFit/>
          </a:bodyPr>
          <a:lstStyle/>
          <a:p>
            <a:pPr algn="l">
              <a:lnSpc>
                <a:spcPts val="3499"/>
              </a:lnSpc>
            </a:pPr>
            <a:r>
              <a:rPr lang="en-US" sz="2499" b="1">
                <a:solidFill>
                  <a:srgbClr val="242424"/>
                </a:solidFill>
                <a:latin typeface="Arial Bold"/>
                <a:ea typeface="Arial Bold"/>
                <a:cs typeface="Arial Bold"/>
                <a:sym typeface="Arial Bold"/>
              </a:rPr>
              <a:t>Graduates </a:t>
            </a:r>
          </a:p>
        </p:txBody>
      </p:sp>
      <p:grpSp>
        <p:nvGrpSpPr>
          <p:cNvPr id="48" name="Group 48">
            <a:extLst>
              <a:ext uri="{C183D7F6-B498-43B3-948B-1728B52AA6E4}">
                <adec:decorative xmlns:adec="http://schemas.microsoft.com/office/drawing/2017/decorative" val="1"/>
              </a:ext>
            </a:extLst>
          </p:cNvPr>
          <p:cNvGrpSpPr/>
          <p:nvPr/>
        </p:nvGrpSpPr>
        <p:grpSpPr>
          <a:xfrm>
            <a:off x="1351996" y="4532503"/>
            <a:ext cx="7719507" cy="2008555"/>
            <a:chOff x="0" y="0"/>
            <a:chExt cx="10292676" cy="2678073"/>
          </a:xfrm>
        </p:grpSpPr>
        <p:grpSp>
          <p:nvGrpSpPr>
            <p:cNvPr id="49" name="Group 49"/>
            <p:cNvGrpSpPr/>
            <p:nvPr/>
          </p:nvGrpSpPr>
          <p:grpSpPr>
            <a:xfrm>
              <a:off x="0" y="0"/>
              <a:ext cx="10292676" cy="2678073"/>
              <a:chOff x="0" y="0"/>
              <a:chExt cx="2324472" cy="604809"/>
            </a:xfrm>
          </p:grpSpPr>
          <p:sp>
            <p:nvSpPr>
              <p:cNvPr id="50" name="Freeform 50"/>
              <p:cNvSpPr/>
              <p:nvPr/>
            </p:nvSpPr>
            <p:spPr>
              <a:xfrm>
                <a:off x="0" y="0"/>
                <a:ext cx="2324472" cy="604809"/>
              </a:xfrm>
              <a:custGeom>
                <a:avLst/>
                <a:gdLst/>
                <a:ahLst/>
                <a:cxnLst/>
                <a:rect l="l" t="t" r="r" b="b"/>
                <a:pathLst>
                  <a:path w="2324472" h="604809">
                    <a:moveTo>
                      <a:pt x="20058" y="0"/>
                    </a:moveTo>
                    <a:lnTo>
                      <a:pt x="2304414" y="0"/>
                    </a:lnTo>
                    <a:cubicBezTo>
                      <a:pt x="2309734" y="0"/>
                      <a:pt x="2314835" y="2113"/>
                      <a:pt x="2318597" y="5875"/>
                    </a:cubicBezTo>
                    <a:cubicBezTo>
                      <a:pt x="2322359" y="9636"/>
                      <a:pt x="2324472" y="14738"/>
                      <a:pt x="2324472" y="20058"/>
                    </a:cubicBezTo>
                    <a:lnTo>
                      <a:pt x="2324472" y="584751"/>
                    </a:lnTo>
                    <a:cubicBezTo>
                      <a:pt x="2324472" y="590071"/>
                      <a:pt x="2322359" y="595173"/>
                      <a:pt x="2318597" y="598934"/>
                    </a:cubicBezTo>
                    <a:cubicBezTo>
                      <a:pt x="2314835" y="602696"/>
                      <a:pt x="2309734" y="604809"/>
                      <a:pt x="2304414" y="604809"/>
                    </a:cubicBezTo>
                    <a:lnTo>
                      <a:pt x="20058" y="604809"/>
                    </a:lnTo>
                    <a:cubicBezTo>
                      <a:pt x="14738" y="604809"/>
                      <a:pt x="9636" y="602696"/>
                      <a:pt x="5875" y="598934"/>
                    </a:cubicBezTo>
                    <a:cubicBezTo>
                      <a:pt x="2113" y="595173"/>
                      <a:pt x="0" y="590071"/>
                      <a:pt x="0" y="584751"/>
                    </a:cubicBezTo>
                    <a:lnTo>
                      <a:pt x="0" y="20058"/>
                    </a:lnTo>
                    <a:cubicBezTo>
                      <a:pt x="0" y="14738"/>
                      <a:pt x="2113" y="9636"/>
                      <a:pt x="5875" y="5875"/>
                    </a:cubicBezTo>
                    <a:cubicBezTo>
                      <a:pt x="9636" y="2113"/>
                      <a:pt x="14738" y="0"/>
                      <a:pt x="20058" y="0"/>
                    </a:cubicBezTo>
                    <a:close/>
                  </a:path>
                </a:pathLst>
              </a:custGeom>
              <a:solidFill>
                <a:srgbClr val="D9D9FF"/>
              </a:solidFill>
            </p:spPr>
            <p:txBody>
              <a:bodyPr/>
              <a:lstStyle/>
              <a:p>
                <a:endParaRPr lang="en-GB"/>
              </a:p>
            </p:txBody>
          </p:sp>
          <p:sp>
            <p:nvSpPr>
              <p:cNvPr id="51" name="TextBox 51"/>
              <p:cNvSpPr txBox="1"/>
              <p:nvPr/>
            </p:nvSpPr>
            <p:spPr>
              <a:xfrm>
                <a:off x="0" y="-47625"/>
                <a:ext cx="2324472" cy="652434"/>
              </a:xfrm>
              <a:prstGeom prst="rect">
                <a:avLst/>
              </a:prstGeom>
            </p:spPr>
            <p:txBody>
              <a:bodyPr lIns="50800" tIns="50800" rIns="50800" bIns="50800" rtlCol="0" anchor="ctr"/>
              <a:lstStyle/>
              <a:p>
                <a:pPr algn="ctr">
                  <a:lnSpc>
                    <a:spcPts val="2659"/>
                  </a:lnSpc>
                </a:pPr>
                <a:endParaRPr/>
              </a:p>
            </p:txBody>
          </p:sp>
        </p:grpSp>
        <p:sp>
          <p:nvSpPr>
            <p:cNvPr id="52" name="Freeform 52"/>
            <p:cNvSpPr/>
            <p:nvPr/>
          </p:nvSpPr>
          <p:spPr>
            <a:xfrm>
              <a:off x="5069321" y="145811"/>
              <a:ext cx="768859" cy="768859"/>
            </a:xfrm>
            <a:custGeom>
              <a:avLst/>
              <a:gdLst/>
              <a:ahLst/>
              <a:cxnLst/>
              <a:rect l="l" t="t" r="r" b="b"/>
              <a:pathLst>
                <a:path w="768859" h="768859">
                  <a:moveTo>
                    <a:pt x="0" y="0"/>
                  </a:moveTo>
                  <a:lnTo>
                    <a:pt x="768859" y="0"/>
                  </a:lnTo>
                  <a:lnTo>
                    <a:pt x="768859" y="768859"/>
                  </a:lnTo>
                  <a:lnTo>
                    <a:pt x="0" y="7688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3" name="Freeform 53"/>
            <p:cNvSpPr/>
            <p:nvPr/>
          </p:nvSpPr>
          <p:spPr>
            <a:xfrm>
              <a:off x="6061902" y="145811"/>
              <a:ext cx="768859" cy="768859"/>
            </a:xfrm>
            <a:custGeom>
              <a:avLst/>
              <a:gdLst/>
              <a:ahLst/>
              <a:cxnLst/>
              <a:rect l="l" t="t" r="r" b="b"/>
              <a:pathLst>
                <a:path w="768859" h="768859">
                  <a:moveTo>
                    <a:pt x="0" y="0"/>
                  </a:moveTo>
                  <a:lnTo>
                    <a:pt x="768859" y="0"/>
                  </a:lnTo>
                  <a:lnTo>
                    <a:pt x="768859" y="768859"/>
                  </a:lnTo>
                  <a:lnTo>
                    <a:pt x="0" y="7688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4" name="Freeform 54"/>
            <p:cNvSpPr/>
            <p:nvPr/>
          </p:nvSpPr>
          <p:spPr>
            <a:xfrm>
              <a:off x="5070880" y="1100688"/>
              <a:ext cx="768859" cy="768859"/>
            </a:xfrm>
            <a:custGeom>
              <a:avLst/>
              <a:gdLst/>
              <a:ahLst/>
              <a:cxnLst/>
              <a:rect l="l" t="t" r="r" b="b"/>
              <a:pathLst>
                <a:path w="768859" h="768859">
                  <a:moveTo>
                    <a:pt x="0" y="0"/>
                  </a:moveTo>
                  <a:lnTo>
                    <a:pt x="768859" y="0"/>
                  </a:lnTo>
                  <a:lnTo>
                    <a:pt x="768859" y="768859"/>
                  </a:lnTo>
                  <a:lnTo>
                    <a:pt x="0" y="7688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5" name="Freeform 55"/>
            <p:cNvSpPr/>
            <p:nvPr/>
          </p:nvSpPr>
          <p:spPr>
            <a:xfrm>
              <a:off x="7052924" y="1113619"/>
              <a:ext cx="768859" cy="768859"/>
            </a:xfrm>
            <a:custGeom>
              <a:avLst/>
              <a:gdLst/>
              <a:ahLst/>
              <a:cxnLst/>
              <a:rect l="l" t="t" r="r" b="b"/>
              <a:pathLst>
                <a:path w="768859" h="768859">
                  <a:moveTo>
                    <a:pt x="0" y="0"/>
                  </a:moveTo>
                  <a:lnTo>
                    <a:pt x="768859" y="0"/>
                  </a:lnTo>
                  <a:lnTo>
                    <a:pt x="768859" y="768858"/>
                  </a:lnTo>
                  <a:lnTo>
                    <a:pt x="0" y="7688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6" name="Freeform 56"/>
            <p:cNvSpPr/>
            <p:nvPr/>
          </p:nvSpPr>
          <p:spPr>
            <a:xfrm>
              <a:off x="6061902" y="1113619"/>
              <a:ext cx="768859" cy="768859"/>
            </a:xfrm>
            <a:custGeom>
              <a:avLst/>
              <a:gdLst/>
              <a:ahLst/>
              <a:cxnLst/>
              <a:rect l="l" t="t" r="r" b="b"/>
              <a:pathLst>
                <a:path w="768859" h="768859">
                  <a:moveTo>
                    <a:pt x="0" y="0"/>
                  </a:moveTo>
                  <a:lnTo>
                    <a:pt x="768859" y="0"/>
                  </a:lnTo>
                  <a:lnTo>
                    <a:pt x="768859" y="768858"/>
                  </a:lnTo>
                  <a:lnTo>
                    <a:pt x="0" y="7688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7" name="Freeform 57"/>
            <p:cNvSpPr/>
            <p:nvPr/>
          </p:nvSpPr>
          <p:spPr>
            <a:xfrm>
              <a:off x="153186" y="1113619"/>
              <a:ext cx="768859" cy="768859"/>
            </a:xfrm>
            <a:custGeom>
              <a:avLst/>
              <a:gdLst/>
              <a:ahLst/>
              <a:cxnLst/>
              <a:rect l="l" t="t" r="r" b="b"/>
              <a:pathLst>
                <a:path w="768859" h="768859">
                  <a:moveTo>
                    <a:pt x="0" y="0"/>
                  </a:moveTo>
                  <a:lnTo>
                    <a:pt x="768859" y="0"/>
                  </a:lnTo>
                  <a:lnTo>
                    <a:pt x="768859" y="768858"/>
                  </a:lnTo>
                  <a:lnTo>
                    <a:pt x="0" y="7688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8" name="Freeform 58"/>
            <p:cNvSpPr/>
            <p:nvPr/>
          </p:nvSpPr>
          <p:spPr>
            <a:xfrm>
              <a:off x="1145767" y="1113619"/>
              <a:ext cx="768859" cy="768859"/>
            </a:xfrm>
            <a:custGeom>
              <a:avLst/>
              <a:gdLst/>
              <a:ahLst/>
              <a:cxnLst/>
              <a:rect l="l" t="t" r="r" b="b"/>
              <a:pathLst>
                <a:path w="768859" h="768859">
                  <a:moveTo>
                    <a:pt x="0" y="0"/>
                  </a:moveTo>
                  <a:lnTo>
                    <a:pt x="768859" y="0"/>
                  </a:lnTo>
                  <a:lnTo>
                    <a:pt x="768859" y="768858"/>
                  </a:lnTo>
                  <a:lnTo>
                    <a:pt x="0" y="7688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9" name="Freeform 59"/>
            <p:cNvSpPr/>
            <p:nvPr/>
          </p:nvSpPr>
          <p:spPr>
            <a:xfrm>
              <a:off x="2135153" y="1113619"/>
              <a:ext cx="768859" cy="768859"/>
            </a:xfrm>
            <a:custGeom>
              <a:avLst/>
              <a:gdLst/>
              <a:ahLst/>
              <a:cxnLst/>
              <a:rect l="l" t="t" r="r" b="b"/>
              <a:pathLst>
                <a:path w="768859" h="768859">
                  <a:moveTo>
                    <a:pt x="0" y="0"/>
                  </a:moveTo>
                  <a:lnTo>
                    <a:pt x="768859" y="0"/>
                  </a:lnTo>
                  <a:lnTo>
                    <a:pt x="768859" y="768858"/>
                  </a:lnTo>
                  <a:lnTo>
                    <a:pt x="0" y="7688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0" name="Freeform 60"/>
            <p:cNvSpPr/>
            <p:nvPr/>
          </p:nvSpPr>
          <p:spPr>
            <a:xfrm>
              <a:off x="4078299" y="1100688"/>
              <a:ext cx="768859" cy="768859"/>
            </a:xfrm>
            <a:custGeom>
              <a:avLst/>
              <a:gdLst/>
              <a:ahLst/>
              <a:cxnLst/>
              <a:rect l="l" t="t" r="r" b="b"/>
              <a:pathLst>
                <a:path w="768859" h="768859">
                  <a:moveTo>
                    <a:pt x="0" y="0"/>
                  </a:moveTo>
                  <a:lnTo>
                    <a:pt x="768859" y="0"/>
                  </a:lnTo>
                  <a:lnTo>
                    <a:pt x="768859" y="768859"/>
                  </a:lnTo>
                  <a:lnTo>
                    <a:pt x="0" y="7688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1" name="Freeform 61"/>
            <p:cNvSpPr/>
            <p:nvPr/>
          </p:nvSpPr>
          <p:spPr>
            <a:xfrm>
              <a:off x="3087277" y="1100688"/>
              <a:ext cx="768859" cy="768859"/>
            </a:xfrm>
            <a:custGeom>
              <a:avLst/>
              <a:gdLst/>
              <a:ahLst/>
              <a:cxnLst/>
              <a:rect l="l" t="t" r="r" b="b"/>
              <a:pathLst>
                <a:path w="768859" h="768859">
                  <a:moveTo>
                    <a:pt x="0" y="0"/>
                  </a:moveTo>
                  <a:lnTo>
                    <a:pt x="768859" y="0"/>
                  </a:lnTo>
                  <a:lnTo>
                    <a:pt x="768859" y="768859"/>
                  </a:lnTo>
                  <a:lnTo>
                    <a:pt x="0" y="7688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2" name="Freeform 62"/>
            <p:cNvSpPr/>
            <p:nvPr/>
          </p:nvSpPr>
          <p:spPr>
            <a:xfrm>
              <a:off x="153186" y="165207"/>
              <a:ext cx="768859" cy="768859"/>
            </a:xfrm>
            <a:custGeom>
              <a:avLst/>
              <a:gdLst/>
              <a:ahLst/>
              <a:cxnLst/>
              <a:rect l="l" t="t" r="r" b="b"/>
              <a:pathLst>
                <a:path w="768859" h="768859">
                  <a:moveTo>
                    <a:pt x="0" y="0"/>
                  </a:moveTo>
                  <a:lnTo>
                    <a:pt x="768859" y="0"/>
                  </a:lnTo>
                  <a:lnTo>
                    <a:pt x="768859" y="768859"/>
                  </a:lnTo>
                  <a:lnTo>
                    <a:pt x="0" y="7688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3" name="Freeform 63"/>
            <p:cNvSpPr/>
            <p:nvPr/>
          </p:nvSpPr>
          <p:spPr>
            <a:xfrm>
              <a:off x="1145767" y="165207"/>
              <a:ext cx="768859" cy="768859"/>
            </a:xfrm>
            <a:custGeom>
              <a:avLst/>
              <a:gdLst/>
              <a:ahLst/>
              <a:cxnLst/>
              <a:rect l="l" t="t" r="r" b="b"/>
              <a:pathLst>
                <a:path w="768859" h="768859">
                  <a:moveTo>
                    <a:pt x="0" y="0"/>
                  </a:moveTo>
                  <a:lnTo>
                    <a:pt x="768859" y="0"/>
                  </a:lnTo>
                  <a:lnTo>
                    <a:pt x="768859" y="768859"/>
                  </a:lnTo>
                  <a:lnTo>
                    <a:pt x="0" y="7688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4" name="Freeform 64"/>
            <p:cNvSpPr/>
            <p:nvPr/>
          </p:nvSpPr>
          <p:spPr>
            <a:xfrm>
              <a:off x="2135153" y="165207"/>
              <a:ext cx="768859" cy="768859"/>
            </a:xfrm>
            <a:custGeom>
              <a:avLst/>
              <a:gdLst/>
              <a:ahLst/>
              <a:cxnLst/>
              <a:rect l="l" t="t" r="r" b="b"/>
              <a:pathLst>
                <a:path w="768859" h="768859">
                  <a:moveTo>
                    <a:pt x="0" y="0"/>
                  </a:moveTo>
                  <a:lnTo>
                    <a:pt x="768859" y="0"/>
                  </a:lnTo>
                  <a:lnTo>
                    <a:pt x="768859" y="768859"/>
                  </a:lnTo>
                  <a:lnTo>
                    <a:pt x="0" y="7688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5" name="Freeform 65"/>
            <p:cNvSpPr/>
            <p:nvPr/>
          </p:nvSpPr>
          <p:spPr>
            <a:xfrm>
              <a:off x="4078299" y="152277"/>
              <a:ext cx="768859" cy="768859"/>
            </a:xfrm>
            <a:custGeom>
              <a:avLst/>
              <a:gdLst/>
              <a:ahLst/>
              <a:cxnLst/>
              <a:rect l="l" t="t" r="r" b="b"/>
              <a:pathLst>
                <a:path w="768859" h="768859">
                  <a:moveTo>
                    <a:pt x="0" y="0"/>
                  </a:moveTo>
                  <a:lnTo>
                    <a:pt x="768859" y="0"/>
                  </a:lnTo>
                  <a:lnTo>
                    <a:pt x="768859" y="768858"/>
                  </a:lnTo>
                  <a:lnTo>
                    <a:pt x="0" y="7688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6" name="Freeform 66"/>
            <p:cNvSpPr/>
            <p:nvPr/>
          </p:nvSpPr>
          <p:spPr>
            <a:xfrm>
              <a:off x="3087277" y="152277"/>
              <a:ext cx="768859" cy="768859"/>
            </a:xfrm>
            <a:custGeom>
              <a:avLst/>
              <a:gdLst/>
              <a:ahLst/>
              <a:cxnLst/>
              <a:rect l="l" t="t" r="r" b="b"/>
              <a:pathLst>
                <a:path w="768859" h="768859">
                  <a:moveTo>
                    <a:pt x="0" y="0"/>
                  </a:moveTo>
                  <a:lnTo>
                    <a:pt x="768859" y="0"/>
                  </a:lnTo>
                  <a:lnTo>
                    <a:pt x="768859" y="768858"/>
                  </a:lnTo>
                  <a:lnTo>
                    <a:pt x="0" y="7688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7" name="TextBox 67"/>
            <p:cNvSpPr txBox="1"/>
            <p:nvPr/>
          </p:nvSpPr>
          <p:spPr>
            <a:xfrm>
              <a:off x="153186" y="2011017"/>
              <a:ext cx="8294348" cy="556683"/>
            </a:xfrm>
            <a:prstGeom prst="rect">
              <a:avLst/>
            </a:prstGeom>
          </p:spPr>
          <p:txBody>
            <a:bodyPr lIns="0" tIns="0" rIns="0" bIns="0" rtlCol="0" anchor="t">
              <a:spAutoFit/>
            </a:bodyPr>
            <a:lstStyle/>
            <a:p>
              <a:pPr algn="l">
                <a:lnSpc>
                  <a:spcPts val="3499"/>
                </a:lnSpc>
              </a:pPr>
              <a:r>
                <a:rPr lang="en-US" sz="2499" b="1">
                  <a:solidFill>
                    <a:srgbClr val="242424"/>
                  </a:solidFill>
                  <a:latin typeface="Arial Bold"/>
                  <a:ea typeface="Arial Bold"/>
                  <a:cs typeface="Arial Bold"/>
                  <a:sym typeface="Arial Bold"/>
                </a:rPr>
                <a:t>New Community Leadership positions</a:t>
              </a:r>
            </a:p>
          </p:txBody>
        </p:sp>
        <p:sp>
          <p:nvSpPr>
            <p:cNvPr id="68" name="TextBox 68"/>
            <p:cNvSpPr txBox="1"/>
            <p:nvPr/>
          </p:nvSpPr>
          <p:spPr>
            <a:xfrm>
              <a:off x="8164528" y="82836"/>
              <a:ext cx="1992627" cy="2279006"/>
            </a:xfrm>
            <a:prstGeom prst="rect">
              <a:avLst/>
            </a:prstGeom>
          </p:spPr>
          <p:txBody>
            <a:bodyPr lIns="0" tIns="0" rIns="0" bIns="0" rtlCol="0" anchor="t">
              <a:spAutoFit/>
            </a:bodyPr>
            <a:lstStyle/>
            <a:p>
              <a:pPr algn="l">
                <a:lnSpc>
                  <a:spcPts val="14185"/>
                </a:lnSpc>
              </a:pPr>
              <a:r>
                <a:rPr lang="en-US" sz="10132" b="1">
                  <a:solidFill>
                    <a:srgbClr val="2C3DA7"/>
                  </a:solidFill>
                  <a:latin typeface="Arial Bold"/>
                  <a:ea typeface="Arial Bold"/>
                  <a:cs typeface="Arial Bold"/>
                  <a:sym typeface="Arial Bold"/>
                </a:rPr>
                <a:t>15</a:t>
              </a:r>
            </a:p>
          </p:txBody>
        </p:sp>
      </p:grpSp>
      <p:sp>
        <p:nvSpPr>
          <p:cNvPr id="69" name="TextBox 69"/>
          <p:cNvSpPr txBox="1"/>
          <p:nvPr/>
        </p:nvSpPr>
        <p:spPr>
          <a:xfrm>
            <a:off x="4577267" y="6886537"/>
            <a:ext cx="672901" cy="1766404"/>
          </a:xfrm>
          <a:prstGeom prst="rect">
            <a:avLst/>
          </a:prstGeom>
        </p:spPr>
        <p:txBody>
          <a:bodyPr lIns="0" tIns="0" rIns="0" bIns="0" rtlCol="0" anchor="t">
            <a:spAutoFit/>
          </a:bodyPr>
          <a:lstStyle/>
          <a:p>
            <a:pPr algn="l">
              <a:lnSpc>
                <a:spcPts val="14185"/>
              </a:lnSpc>
            </a:pPr>
            <a:r>
              <a:rPr lang="en-US" sz="10132" b="1">
                <a:solidFill>
                  <a:srgbClr val="2C3DA7"/>
                </a:solidFill>
                <a:latin typeface="Arial Bold"/>
                <a:ea typeface="Arial Bold"/>
                <a:cs typeface="Arial Bold"/>
                <a:sym typeface="Arial Bold"/>
              </a:rPr>
              <a:t>6</a:t>
            </a:r>
          </a:p>
        </p:txBody>
      </p:sp>
      <p:sp>
        <p:nvSpPr>
          <p:cNvPr id="70" name="TextBox 70"/>
          <p:cNvSpPr txBox="1"/>
          <p:nvPr/>
        </p:nvSpPr>
        <p:spPr>
          <a:xfrm>
            <a:off x="1495475" y="8412221"/>
            <a:ext cx="3910589" cy="431800"/>
          </a:xfrm>
          <a:prstGeom prst="rect">
            <a:avLst/>
          </a:prstGeom>
        </p:spPr>
        <p:txBody>
          <a:bodyPr lIns="0" tIns="0" rIns="0" bIns="0" rtlCol="0" anchor="t">
            <a:spAutoFit/>
          </a:bodyPr>
          <a:lstStyle/>
          <a:p>
            <a:pPr algn="l">
              <a:lnSpc>
                <a:spcPts val="3499"/>
              </a:lnSpc>
            </a:pPr>
            <a:r>
              <a:rPr lang="en-US" sz="2499" b="1">
                <a:solidFill>
                  <a:srgbClr val="242424"/>
                </a:solidFill>
                <a:latin typeface="Arial Bold"/>
                <a:ea typeface="Arial Bold"/>
                <a:cs typeface="Arial Bold"/>
                <a:sym typeface="Arial Bold"/>
              </a:rPr>
              <a:t>New jobs or promotions </a:t>
            </a:r>
          </a:p>
        </p:txBody>
      </p:sp>
      <p:sp>
        <p:nvSpPr>
          <p:cNvPr id="71" name="TextBox 71"/>
          <p:cNvSpPr txBox="1"/>
          <p:nvPr/>
        </p:nvSpPr>
        <p:spPr>
          <a:xfrm>
            <a:off x="1267823" y="649866"/>
            <a:ext cx="14174684" cy="859155"/>
          </a:xfrm>
          <a:prstGeom prst="rect">
            <a:avLst/>
          </a:prstGeom>
        </p:spPr>
        <p:txBody>
          <a:bodyPr lIns="0" tIns="0" rIns="0" bIns="0" rtlCol="0" anchor="t">
            <a:spAutoFit/>
          </a:bodyPr>
          <a:lstStyle/>
          <a:p>
            <a:pPr algn="ctr">
              <a:lnSpc>
                <a:spcPts val="3360"/>
              </a:lnSpc>
            </a:pPr>
            <a:r>
              <a:rPr lang="en-US" sz="3000" b="1">
                <a:solidFill>
                  <a:srgbClr val="2C3DA7"/>
                </a:solidFill>
                <a:latin typeface="Arial Bold"/>
                <a:ea typeface="Arial Bold"/>
                <a:cs typeface="Arial Bold"/>
                <a:sym typeface="Arial Bold"/>
              </a:rPr>
              <a:t>Tower Hamlets Black on Board Community Leadership Delegate Outputs  </a:t>
            </a:r>
          </a:p>
          <a:p>
            <a:pPr algn="ctr">
              <a:lnSpc>
                <a:spcPts val="3360"/>
              </a:lnSpc>
            </a:pPr>
            <a:r>
              <a:rPr lang="en-US" sz="3000" b="1">
                <a:solidFill>
                  <a:srgbClr val="2C3DA7"/>
                </a:solidFill>
                <a:latin typeface="Arial Bold"/>
                <a:ea typeface="Arial Bold"/>
                <a:cs typeface="Arial Bold"/>
                <a:sym typeface="Arial Bold"/>
              </a:rPr>
              <a:t>Cohorts 1 and 2</a:t>
            </a:r>
          </a:p>
        </p:txBody>
      </p:sp>
      <p:grpSp>
        <p:nvGrpSpPr>
          <p:cNvPr id="72" name="Group 72">
            <a:extLst>
              <a:ext uri="{C183D7F6-B498-43B3-948B-1728B52AA6E4}">
                <adec:decorative xmlns:adec="http://schemas.microsoft.com/office/drawing/2017/decorative" val="1"/>
              </a:ext>
            </a:extLst>
          </p:cNvPr>
          <p:cNvGrpSpPr/>
          <p:nvPr/>
        </p:nvGrpSpPr>
        <p:grpSpPr>
          <a:xfrm>
            <a:off x="6338244" y="6952236"/>
            <a:ext cx="6908484" cy="1985895"/>
            <a:chOff x="0" y="0"/>
            <a:chExt cx="2134415" cy="613553"/>
          </a:xfrm>
        </p:grpSpPr>
        <p:sp>
          <p:nvSpPr>
            <p:cNvPr id="73" name="Freeform 73"/>
            <p:cNvSpPr/>
            <p:nvPr/>
          </p:nvSpPr>
          <p:spPr>
            <a:xfrm>
              <a:off x="0" y="0"/>
              <a:ext cx="2134415" cy="613553"/>
            </a:xfrm>
            <a:custGeom>
              <a:avLst/>
              <a:gdLst/>
              <a:ahLst/>
              <a:cxnLst/>
              <a:rect l="l" t="t" r="r" b="b"/>
              <a:pathLst>
                <a:path w="2134415" h="613553">
                  <a:moveTo>
                    <a:pt x="22413" y="0"/>
                  </a:moveTo>
                  <a:lnTo>
                    <a:pt x="2112002" y="0"/>
                  </a:lnTo>
                  <a:cubicBezTo>
                    <a:pt x="2117946" y="0"/>
                    <a:pt x="2123647" y="2361"/>
                    <a:pt x="2127851" y="6565"/>
                  </a:cubicBezTo>
                  <a:cubicBezTo>
                    <a:pt x="2132054" y="10768"/>
                    <a:pt x="2134415" y="16469"/>
                    <a:pt x="2134415" y="22413"/>
                  </a:cubicBezTo>
                  <a:lnTo>
                    <a:pt x="2134415" y="591141"/>
                  </a:lnTo>
                  <a:cubicBezTo>
                    <a:pt x="2134415" y="597085"/>
                    <a:pt x="2132054" y="602786"/>
                    <a:pt x="2127851" y="606989"/>
                  </a:cubicBezTo>
                  <a:cubicBezTo>
                    <a:pt x="2123647" y="611192"/>
                    <a:pt x="2117946" y="613553"/>
                    <a:pt x="2112002" y="613553"/>
                  </a:cubicBezTo>
                  <a:lnTo>
                    <a:pt x="22413" y="613553"/>
                  </a:lnTo>
                  <a:cubicBezTo>
                    <a:pt x="16469" y="613553"/>
                    <a:pt x="10768" y="611192"/>
                    <a:pt x="6565" y="606989"/>
                  </a:cubicBezTo>
                  <a:cubicBezTo>
                    <a:pt x="2361" y="602786"/>
                    <a:pt x="0" y="597085"/>
                    <a:pt x="0" y="591141"/>
                  </a:cubicBezTo>
                  <a:lnTo>
                    <a:pt x="0" y="22413"/>
                  </a:lnTo>
                  <a:cubicBezTo>
                    <a:pt x="0" y="16469"/>
                    <a:pt x="2361" y="10768"/>
                    <a:pt x="6565" y="6565"/>
                  </a:cubicBezTo>
                  <a:cubicBezTo>
                    <a:pt x="10768" y="2361"/>
                    <a:pt x="16469" y="0"/>
                    <a:pt x="22413" y="0"/>
                  </a:cubicBezTo>
                  <a:close/>
                </a:path>
              </a:pathLst>
            </a:custGeom>
            <a:solidFill>
              <a:srgbClr val="D9D9FF"/>
            </a:solidFill>
          </p:spPr>
          <p:txBody>
            <a:bodyPr/>
            <a:lstStyle/>
            <a:p>
              <a:endParaRPr lang="en-GB"/>
            </a:p>
          </p:txBody>
        </p:sp>
        <p:sp>
          <p:nvSpPr>
            <p:cNvPr id="74" name="TextBox 74"/>
            <p:cNvSpPr txBox="1"/>
            <p:nvPr/>
          </p:nvSpPr>
          <p:spPr>
            <a:xfrm>
              <a:off x="0" y="-47625"/>
              <a:ext cx="2134415" cy="661178"/>
            </a:xfrm>
            <a:prstGeom prst="rect">
              <a:avLst/>
            </a:prstGeom>
          </p:spPr>
          <p:txBody>
            <a:bodyPr lIns="49511" tIns="49511" rIns="49511" bIns="49511" rtlCol="0" anchor="ctr"/>
            <a:lstStyle/>
            <a:p>
              <a:pPr algn="ctr">
                <a:lnSpc>
                  <a:spcPts val="2659"/>
                </a:lnSpc>
              </a:pPr>
              <a:endParaRPr/>
            </a:p>
          </p:txBody>
        </p:sp>
      </p:grpSp>
      <p:sp>
        <p:nvSpPr>
          <p:cNvPr id="75" name="TextBox 75"/>
          <p:cNvSpPr txBox="1"/>
          <p:nvPr/>
        </p:nvSpPr>
        <p:spPr>
          <a:xfrm>
            <a:off x="10991202" y="6631900"/>
            <a:ext cx="1939584" cy="2270126"/>
          </a:xfrm>
          <a:prstGeom prst="rect">
            <a:avLst/>
          </a:prstGeom>
        </p:spPr>
        <p:txBody>
          <a:bodyPr lIns="0" tIns="0" rIns="0" bIns="0" rtlCol="0" anchor="t">
            <a:spAutoFit/>
          </a:bodyPr>
          <a:lstStyle/>
          <a:p>
            <a:pPr algn="l">
              <a:lnSpc>
                <a:spcPts val="18199"/>
              </a:lnSpc>
            </a:pPr>
            <a:r>
              <a:rPr lang="en-US" sz="12999" b="1">
                <a:solidFill>
                  <a:srgbClr val="2C3DA7"/>
                </a:solidFill>
                <a:latin typeface="Arial Bold"/>
                <a:ea typeface="Arial Bold"/>
                <a:cs typeface="Arial Bold"/>
                <a:sym typeface="Arial Bold"/>
              </a:rPr>
              <a:t>42</a:t>
            </a:r>
          </a:p>
        </p:txBody>
      </p:sp>
      <p:sp>
        <p:nvSpPr>
          <p:cNvPr id="76" name="TextBox 76"/>
          <p:cNvSpPr txBox="1">
            <a:spLocks noGrp="1"/>
          </p:cNvSpPr>
          <p:nvPr>
            <p:ph type="title" idx="4294967295"/>
          </p:nvPr>
        </p:nvSpPr>
        <p:spPr>
          <a:xfrm>
            <a:off x="6672485" y="7094419"/>
            <a:ext cx="4034262" cy="16002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Arial Bold"/>
                <a:ea typeface="Arial Bold"/>
                <a:cs typeface="Arial Bold"/>
                <a:sym typeface="Arial Bold"/>
              </a:rPr>
              <a:t>Community Leadership positions, promotions and jobs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1C9"/>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895350" y="1173332"/>
            <a:ext cx="16803276" cy="8229984"/>
            <a:chOff x="0" y="0"/>
            <a:chExt cx="2386779" cy="1169007"/>
          </a:xfrm>
        </p:grpSpPr>
        <p:sp>
          <p:nvSpPr>
            <p:cNvPr id="3" name="Freeform 3"/>
            <p:cNvSpPr/>
            <p:nvPr/>
          </p:nvSpPr>
          <p:spPr>
            <a:xfrm>
              <a:off x="0" y="0"/>
              <a:ext cx="2386779" cy="1169007"/>
            </a:xfrm>
            <a:custGeom>
              <a:avLst/>
              <a:gdLst/>
              <a:ahLst/>
              <a:cxnLst/>
              <a:rect l="l" t="t" r="r" b="b"/>
              <a:pathLst>
                <a:path w="2386779" h="1169007">
                  <a:moveTo>
                    <a:pt x="12901" y="0"/>
                  </a:moveTo>
                  <a:lnTo>
                    <a:pt x="2373878" y="0"/>
                  </a:lnTo>
                  <a:cubicBezTo>
                    <a:pt x="2377300" y="0"/>
                    <a:pt x="2380581" y="1359"/>
                    <a:pt x="2383001" y="3779"/>
                  </a:cubicBezTo>
                  <a:cubicBezTo>
                    <a:pt x="2385420" y="6198"/>
                    <a:pt x="2386779" y="9479"/>
                    <a:pt x="2386779" y="12901"/>
                  </a:cubicBezTo>
                  <a:lnTo>
                    <a:pt x="2386779" y="1156107"/>
                  </a:lnTo>
                  <a:cubicBezTo>
                    <a:pt x="2386779" y="1163232"/>
                    <a:pt x="2381003" y="1169007"/>
                    <a:pt x="2373878" y="1169007"/>
                  </a:cubicBezTo>
                  <a:lnTo>
                    <a:pt x="12901" y="1169007"/>
                  </a:lnTo>
                  <a:cubicBezTo>
                    <a:pt x="9479" y="1169007"/>
                    <a:pt x="6198" y="1167648"/>
                    <a:pt x="3779" y="1165229"/>
                  </a:cubicBezTo>
                  <a:cubicBezTo>
                    <a:pt x="1359" y="1162809"/>
                    <a:pt x="0" y="1159528"/>
                    <a:pt x="0" y="1156107"/>
                  </a:cubicBezTo>
                  <a:lnTo>
                    <a:pt x="0" y="12901"/>
                  </a:lnTo>
                  <a:cubicBezTo>
                    <a:pt x="0" y="9479"/>
                    <a:pt x="1359" y="6198"/>
                    <a:pt x="3779" y="3779"/>
                  </a:cubicBezTo>
                  <a:cubicBezTo>
                    <a:pt x="6198" y="1359"/>
                    <a:pt x="9479" y="0"/>
                    <a:pt x="12901" y="0"/>
                  </a:cubicBezTo>
                  <a:close/>
                </a:path>
              </a:pathLst>
            </a:custGeom>
            <a:solidFill>
              <a:srgbClr val="F4C119"/>
            </a:solidFill>
            <a:ln cap="rnd">
              <a:noFill/>
              <a:prstDash val="solid"/>
              <a:round/>
            </a:ln>
          </p:spPr>
          <p:txBody>
            <a:bodyPr/>
            <a:lstStyle/>
            <a:p>
              <a:endParaRPr lang="en-GB"/>
            </a:p>
          </p:txBody>
        </p:sp>
        <p:sp>
          <p:nvSpPr>
            <p:cNvPr id="4" name="TextBox 4"/>
            <p:cNvSpPr txBox="1"/>
            <p:nvPr/>
          </p:nvSpPr>
          <p:spPr>
            <a:xfrm>
              <a:off x="0" y="-47625"/>
              <a:ext cx="2386779" cy="1216632"/>
            </a:xfrm>
            <a:prstGeom prst="rect">
              <a:avLst/>
            </a:prstGeom>
          </p:spPr>
          <p:txBody>
            <a:bodyPr lIns="50800" tIns="50800" rIns="50800" bIns="50800" rtlCol="0" anchor="ctr"/>
            <a:lstStyle/>
            <a:p>
              <a:pPr algn="ctr">
                <a:lnSpc>
                  <a:spcPts val="2355"/>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rot="-5400000">
            <a:off x="14671189" y="3079879"/>
            <a:ext cx="3936323" cy="1695156"/>
            <a:chOff x="0" y="0"/>
            <a:chExt cx="766513" cy="323543"/>
          </a:xfrm>
        </p:grpSpPr>
        <p:sp>
          <p:nvSpPr>
            <p:cNvPr id="6" name="Freeform 6"/>
            <p:cNvSpPr/>
            <p:nvPr/>
          </p:nvSpPr>
          <p:spPr>
            <a:xfrm>
              <a:off x="0" y="0"/>
              <a:ext cx="766513" cy="323543"/>
            </a:xfrm>
            <a:custGeom>
              <a:avLst/>
              <a:gdLst/>
              <a:ahLst/>
              <a:cxnLst/>
              <a:rect l="l" t="t" r="r" b="b"/>
              <a:pathLst>
                <a:path w="766513" h="323543">
                  <a:moveTo>
                    <a:pt x="255642" y="304474"/>
                  </a:moveTo>
                  <a:cubicBezTo>
                    <a:pt x="294939" y="315987"/>
                    <a:pt x="339615" y="323543"/>
                    <a:pt x="383463" y="323543"/>
                  </a:cubicBezTo>
                  <a:cubicBezTo>
                    <a:pt x="427312" y="323543"/>
                    <a:pt x="469505" y="317066"/>
                    <a:pt x="508388" y="305552"/>
                  </a:cubicBezTo>
                  <a:cubicBezTo>
                    <a:pt x="509217" y="305192"/>
                    <a:pt x="510044" y="305192"/>
                    <a:pt x="510871" y="304833"/>
                  </a:cubicBezTo>
                  <a:cubicBezTo>
                    <a:pt x="656893" y="258778"/>
                    <a:pt x="764445" y="137164"/>
                    <a:pt x="766513" y="5908"/>
                  </a:cubicBezTo>
                  <a:lnTo>
                    <a:pt x="766513" y="0"/>
                  </a:lnTo>
                  <a:lnTo>
                    <a:pt x="0" y="0"/>
                  </a:lnTo>
                  <a:lnTo>
                    <a:pt x="0" y="5904"/>
                  </a:lnTo>
                  <a:cubicBezTo>
                    <a:pt x="2068" y="137883"/>
                    <a:pt x="107965" y="259498"/>
                    <a:pt x="255642" y="304474"/>
                  </a:cubicBezTo>
                  <a:close/>
                </a:path>
              </a:pathLst>
            </a:custGeom>
            <a:solidFill>
              <a:srgbClr val="000000">
                <a:alpha val="0"/>
              </a:srgbClr>
            </a:solidFill>
            <a:ln w="76200" cap="sq">
              <a:solidFill>
                <a:srgbClr val="2C3DA7"/>
              </a:solidFill>
              <a:prstDash val="solid"/>
              <a:miter/>
            </a:ln>
          </p:spPr>
          <p:txBody>
            <a:bodyPr/>
            <a:lstStyle/>
            <a:p>
              <a:endParaRPr lang="en-GB"/>
            </a:p>
          </p:txBody>
        </p:sp>
        <p:sp>
          <p:nvSpPr>
            <p:cNvPr id="7" name="TextBox 7"/>
            <p:cNvSpPr txBox="1"/>
            <p:nvPr/>
          </p:nvSpPr>
          <p:spPr>
            <a:xfrm>
              <a:off x="0" y="-76200"/>
              <a:ext cx="766513" cy="272743"/>
            </a:xfrm>
            <a:prstGeom prst="rect">
              <a:avLst/>
            </a:prstGeom>
          </p:spPr>
          <p:txBody>
            <a:bodyPr lIns="50800" tIns="50800" rIns="50800" bIns="50800" rtlCol="0" anchor="ctr"/>
            <a:lstStyle/>
            <a:p>
              <a:pPr algn="ctr">
                <a:lnSpc>
                  <a:spcPts val="3299"/>
                </a:lnSpc>
              </a:pPr>
              <a:endParaRPr/>
            </a:p>
          </p:txBody>
        </p:sp>
      </p:grpSp>
      <p:sp>
        <p:nvSpPr>
          <p:cNvPr id="8" name="AutoShape 8">
            <a:extLst>
              <a:ext uri="{C183D7F6-B498-43B3-948B-1728B52AA6E4}">
                <adec:decorative xmlns:adec="http://schemas.microsoft.com/office/drawing/2017/decorative" val="1"/>
              </a:ext>
            </a:extLst>
          </p:cNvPr>
          <p:cNvSpPr/>
          <p:nvPr/>
        </p:nvSpPr>
        <p:spPr>
          <a:xfrm>
            <a:off x="1534549" y="1959295"/>
            <a:ext cx="14304849" cy="0"/>
          </a:xfrm>
          <a:prstGeom prst="line">
            <a:avLst/>
          </a:prstGeom>
          <a:ln w="76200" cap="flat">
            <a:solidFill>
              <a:srgbClr val="2C3DA7"/>
            </a:solidFill>
            <a:prstDash val="solid"/>
            <a:headEnd type="none" w="sm" len="sm"/>
            <a:tailEnd type="none" w="sm" len="sm"/>
          </a:ln>
        </p:spPr>
        <p:txBody>
          <a:bodyPr/>
          <a:lstStyle/>
          <a:p>
            <a:endParaRPr lang="en-GB"/>
          </a:p>
        </p:txBody>
      </p:sp>
      <p:grpSp>
        <p:nvGrpSpPr>
          <p:cNvPr id="9" name="Group 9">
            <a:extLst>
              <a:ext uri="{C183D7F6-B498-43B3-948B-1728B52AA6E4}">
                <adec:decorative xmlns:adec="http://schemas.microsoft.com/office/drawing/2017/decorative" val="1"/>
              </a:ext>
            </a:extLst>
          </p:cNvPr>
          <p:cNvGrpSpPr/>
          <p:nvPr/>
        </p:nvGrpSpPr>
        <p:grpSpPr>
          <a:xfrm rot="5400000">
            <a:off x="213242" y="6720606"/>
            <a:ext cx="3345124" cy="1695156"/>
            <a:chOff x="0" y="0"/>
            <a:chExt cx="653128" cy="323543"/>
          </a:xfrm>
        </p:grpSpPr>
        <p:sp>
          <p:nvSpPr>
            <p:cNvPr id="10" name="Freeform 10"/>
            <p:cNvSpPr/>
            <p:nvPr/>
          </p:nvSpPr>
          <p:spPr>
            <a:xfrm>
              <a:off x="0" y="0"/>
              <a:ext cx="653128" cy="323543"/>
            </a:xfrm>
            <a:custGeom>
              <a:avLst/>
              <a:gdLst/>
              <a:ahLst/>
              <a:cxnLst/>
              <a:rect l="l" t="t" r="r" b="b"/>
              <a:pathLst>
                <a:path w="653128" h="323543">
                  <a:moveTo>
                    <a:pt x="217827" y="304474"/>
                  </a:moveTo>
                  <a:cubicBezTo>
                    <a:pt x="251311" y="315987"/>
                    <a:pt x="289378" y="323543"/>
                    <a:pt x="326740" y="323543"/>
                  </a:cubicBezTo>
                  <a:cubicBezTo>
                    <a:pt x="364103" y="323543"/>
                    <a:pt x="400055" y="317066"/>
                    <a:pt x="433186" y="305552"/>
                  </a:cubicBezTo>
                  <a:cubicBezTo>
                    <a:pt x="433892" y="305192"/>
                    <a:pt x="434596" y="305192"/>
                    <a:pt x="435301" y="304833"/>
                  </a:cubicBezTo>
                  <a:cubicBezTo>
                    <a:pt x="559723" y="258778"/>
                    <a:pt x="651366" y="137164"/>
                    <a:pt x="653128" y="5908"/>
                  </a:cubicBezTo>
                  <a:lnTo>
                    <a:pt x="653128" y="0"/>
                  </a:lnTo>
                  <a:lnTo>
                    <a:pt x="0" y="0"/>
                  </a:lnTo>
                  <a:lnTo>
                    <a:pt x="0" y="5904"/>
                  </a:lnTo>
                  <a:cubicBezTo>
                    <a:pt x="1762" y="137883"/>
                    <a:pt x="91995" y="259498"/>
                    <a:pt x="217827" y="304474"/>
                  </a:cubicBezTo>
                  <a:close/>
                </a:path>
              </a:pathLst>
            </a:custGeom>
            <a:solidFill>
              <a:srgbClr val="000000">
                <a:alpha val="0"/>
              </a:srgbClr>
            </a:solidFill>
            <a:ln w="76200" cap="sq">
              <a:solidFill>
                <a:srgbClr val="2C3DA7"/>
              </a:solidFill>
              <a:prstDash val="solid"/>
              <a:miter/>
            </a:ln>
          </p:spPr>
          <p:txBody>
            <a:bodyPr/>
            <a:lstStyle/>
            <a:p>
              <a:endParaRPr lang="en-GB"/>
            </a:p>
          </p:txBody>
        </p:sp>
        <p:sp>
          <p:nvSpPr>
            <p:cNvPr id="11" name="TextBox 11"/>
            <p:cNvSpPr txBox="1"/>
            <p:nvPr/>
          </p:nvSpPr>
          <p:spPr>
            <a:xfrm>
              <a:off x="0" y="-76200"/>
              <a:ext cx="653128" cy="272743"/>
            </a:xfrm>
            <a:prstGeom prst="rect">
              <a:avLst/>
            </a:prstGeom>
          </p:spPr>
          <p:txBody>
            <a:bodyPr lIns="50800" tIns="50800" rIns="50800" bIns="50800" rtlCol="0" anchor="ctr"/>
            <a:lstStyle/>
            <a:p>
              <a:pPr algn="ctr">
                <a:lnSpc>
                  <a:spcPts val="3299"/>
                </a:lnSpc>
              </a:pPr>
              <a:endParaRPr/>
            </a:p>
          </p:txBody>
        </p:sp>
      </p:grpSp>
      <p:sp>
        <p:nvSpPr>
          <p:cNvPr id="12" name="AutoShape 12">
            <a:extLst>
              <a:ext uri="{C183D7F6-B498-43B3-948B-1728B52AA6E4}">
                <adec:decorative xmlns:adec="http://schemas.microsoft.com/office/drawing/2017/decorative" val="1"/>
              </a:ext>
            </a:extLst>
          </p:cNvPr>
          <p:cNvSpPr/>
          <p:nvPr/>
        </p:nvSpPr>
        <p:spPr>
          <a:xfrm flipV="1">
            <a:off x="2720766" y="9191451"/>
            <a:ext cx="14495772" cy="49292"/>
          </a:xfrm>
          <a:prstGeom prst="line">
            <a:avLst/>
          </a:prstGeom>
          <a:ln w="76200" cap="flat">
            <a:solidFill>
              <a:srgbClr val="2C3DA7"/>
            </a:solidFill>
            <a:prstDash val="solid"/>
            <a:headEnd type="none" w="sm" len="sm"/>
            <a:tailEnd type="none" w="sm" len="sm"/>
          </a:ln>
        </p:spPr>
        <p:txBody>
          <a:bodyPr/>
          <a:lstStyle/>
          <a:p>
            <a:endParaRPr lang="en-GB"/>
          </a:p>
        </p:txBody>
      </p:sp>
      <p:sp>
        <p:nvSpPr>
          <p:cNvPr id="13" name="AutoShape 13">
            <a:extLst>
              <a:ext uri="{C183D7F6-B498-43B3-948B-1728B52AA6E4}">
                <adec:decorative xmlns:adec="http://schemas.microsoft.com/office/drawing/2017/decorative" val="1"/>
              </a:ext>
            </a:extLst>
          </p:cNvPr>
          <p:cNvSpPr/>
          <p:nvPr/>
        </p:nvSpPr>
        <p:spPr>
          <a:xfrm flipV="1">
            <a:off x="2730161" y="5895618"/>
            <a:ext cx="13061612" cy="0"/>
          </a:xfrm>
          <a:prstGeom prst="line">
            <a:avLst/>
          </a:prstGeom>
          <a:ln w="76200" cap="flat">
            <a:solidFill>
              <a:srgbClr val="2C3DA7"/>
            </a:solidFill>
            <a:prstDash val="solid"/>
            <a:headEnd type="none" w="sm" len="sm"/>
            <a:tailEnd type="none" w="sm" len="sm"/>
          </a:ln>
        </p:spPr>
        <p:txBody>
          <a:bodyPr/>
          <a:lstStyle/>
          <a:p>
            <a:endParaRPr lang="en-GB"/>
          </a:p>
        </p:txBody>
      </p:sp>
      <p:sp>
        <p:nvSpPr>
          <p:cNvPr id="14" name="AutoShape 14">
            <a:extLst>
              <a:ext uri="{C183D7F6-B498-43B3-948B-1728B52AA6E4}">
                <adec:decorative xmlns:adec="http://schemas.microsoft.com/office/drawing/2017/decorative" val="1"/>
              </a:ext>
            </a:extLst>
          </p:cNvPr>
          <p:cNvSpPr/>
          <p:nvPr/>
        </p:nvSpPr>
        <p:spPr>
          <a:xfrm>
            <a:off x="2989766" y="1959295"/>
            <a:ext cx="0" cy="830763"/>
          </a:xfrm>
          <a:prstGeom prst="line">
            <a:avLst/>
          </a:prstGeom>
          <a:ln w="76200" cap="flat">
            <a:solidFill>
              <a:srgbClr val="2C3DA7"/>
            </a:solidFill>
            <a:prstDash val="solid"/>
            <a:headEnd type="none" w="sm" len="sm"/>
            <a:tailEnd type="oval" w="lg" len="lg"/>
          </a:ln>
        </p:spPr>
        <p:txBody>
          <a:bodyPr/>
          <a:lstStyle/>
          <a:p>
            <a:endParaRPr lang="en-GB"/>
          </a:p>
        </p:txBody>
      </p:sp>
      <p:sp>
        <p:nvSpPr>
          <p:cNvPr id="15" name="AutoShape 15">
            <a:extLst>
              <a:ext uri="{C183D7F6-B498-43B3-948B-1728B52AA6E4}">
                <adec:decorative xmlns:adec="http://schemas.microsoft.com/office/drawing/2017/decorative" val="1"/>
              </a:ext>
            </a:extLst>
          </p:cNvPr>
          <p:cNvSpPr/>
          <p:nvPr/>
        </p:nvSpPr>
        <p:spPr>
          <a:xfrm>
            <a:off x="6576623" y="1959295"/>
            <a:ext cx="0" cy="830763"/>
          </a:xfrm>
          <a:prstGeom prst="line">
            <a:avLst/>
          </a:prstGeom>
          <a:ln w="76200" cap="flat">
            <a:solidFill>
              <a:srgbClr val="2C3DA7"/>
            </a:solidFill>
            <a:prstDash val="solid"/>
            <a:headEnd type="none" w="sm" len="sm"/>
            <a:tailEnd type="oval" w="lg" len="lg"/>
          </a:ln>
        </p:spPr>
        <p:txBody>
          <a:bodyPr/>
          <a:lstStyle/>
          <a:p>
            <a:endParaRPr lang="en-GB"/>
          </a:p>
        </p:txBody>
      </p:sp>
      <p:sp>
        <p:nvSpPr>
          <p:cNvPr id="16" name="AutoShape 16">
            <a:extLst>
              <a:ext uri="{C183D7F6-B498-43B3-948B-1728B52AA6E4}">
                <adec:decorative xmlns:adec="http://schemas.microsoft.com/office/drawing/2017/decorative" val="1"/>
              </a:ext>
            </a:extLst>
          </p:cNvPr>
          <p:cNvSpPr/>
          <p:nvPr/>
        </p:nvSpPr>
        <p:spPr>
          <a:xfrm>
            <a:off x="10383170" y="1959295"/>
            <a:ext cx="0" cy="830763"/>
          </a:xfrm>
          <a:prstGeom prst="line">
            <a:avLst/>
          </a:prstGeom>
          <a:ln w="76200" cap="flat">
            <a:solidFill>
              <a:srgbClr val="2C3DA7"/>
            </a:solidFill>
            <a:prstDash val="solid"/>
            <a:headEnd type="none" w="sm" len="sm"/>
            <a:tailEnd type="oval" w="lg" len="lg"/>
          </a:ln>
        </p:spPr>
        <p:txBody>
          <a:bodyPr/>
          <a:lstStyle/>
          <a:p>
            <a:endParaRPr lang="en-GB"/>
          </a:p>
        </p:txBody>
      </p:sp>
      <p:sp>
        <p:nvSpPr>
          <p:cNvPr id="17" name="AutoShape 17">
            <a:extLst>
              <a:ext uri="{C183D7F6-B498-43B3-948B-1728B52AA6E4}">
                <adec:decorative xmlns:adec="http://schemas.microsoft.com/office/drawing/2017/decorative" val="1"/>
              </a:ext>
            </a:extLst>
          </p:cNvPr>
          <p:cNvSpPr/>
          <p:nvPr/>
        </p:nvSpPr>
        <p:spPr>
          <a:xfrm>
            <a:off x="14227817" y="1959295"/>
            <a:ext cx="0" cy="830763"/>
          </a:xfrm>
          <a:prstGeom prst="line">
            <a:avLst/>
          </a:prstGeom>
          <a:ln w="76200" cap="flat">
            <a:solidFill>
              <a:srgbClr val="2C3DA7"/>
            </a:solidFill>
            <a:prstDash val="solid"/>
            <a:headEnd type="none" w="sm" len="sm"/>
            <a:tailEnd type="oval" w="lg" len="lg"/>
          </a:ln>
        </p:spPr>
        <p:txBody>
          <a:bodyPr/>
          <a:lstStyle/>
          <a:p>
            <a:endParaRPr lang="en-GB"/>
          </a:p>
        </p:txBody>
      </p:sp>
      <p:sp>
        <p:nvSpPr>
          <p:cNvPr id="18" name="AutoShape 18">
            <a:extLst>
              <a:ext uri="{C183D7F6-B498-43B3-948B-1728B52AA6E4}">
                <adec:decorative xmlns:adec="http://schemas.microsoft.com/office/drawing/2017/decorative" val="1"/>
              </a:ext>
            </a:extLst>
          </p:cNvPr>
          <p:cNvSpPr/>
          <p:nvPr/>
        </p:nvSpPr>
        <p:spPr>
          <a:xfrm>
            <a:off x="4813828" y="5895618"/>
            <a:ext cx="0" cy="830763"/>
          </a:xfrm>
          <a:prstGeom prst="line">
            <a:avLst/>
          </a:prstGeom>
          <a:ln w="76200" cap="flat">
            <a:solidFill>
              <a:srgbClr val="2C3DA7"/>
            </a:solidFill>
            <a:prstDash val="solid"/>
            <a:headEnd type="none" w="sm" len="sm"/>
            <a:tailEnd type="oval" w="lg" len="lg"/>
          </a:ln>
        </p:spPr>
        <p:txBody>
          <a:bodyPr/>
          <a:lstStyle/>
          <a:p>
            <a:endParaRPr lang="en-GB"/>
          </a:p>
        </p:txBody>
      </p:sp>
      <p:sp>
        <p:nvSpPr>
          <p:cNvPr id="19" name="AutoShape 19">
            <a:extLst>
              <a:ext uri="{C183D7F6-B498-43B3-948B-1728B52AA6E4}">
                <adec:decorative xmlns:adec="http://schemas.microsoft.com/office/drawing/2017/decorative" val="1"/>
              </a:ext>
            </a:extLst>
          </p:cNvPr>
          <p:cNvSpPr/>
          <p:nvPr/>
        </p:nvSpPr>
        <p:spPr>
          <a:xfrm>
            <a:off x="9153525" y="5895618"/>
            <a:ext cx="0" cy="830763"/>
          </a:xfrm>
          <a:prstGeom prst="line">
            <a:avLst/>
          </a:prstGeom>
          <a:ln w="76200" cap="flat">
            <a:solidFill>
              <a:srgbClr val="2C3DA7"/>
            </a:solidFill>
            <a:prstDash val="solid"/>
            <a:headEnd type="none" w="sm" len="sm"/>
            <a:tailEnd type="oval" w="lg" len="lg"/>
          </a:ln>
        </p:spPr>
        <p:txBody>
          <a:bodyPr/>
          <a:lstStyle/>
          <a:p>
            <a:endParaRPr lang="en-GB"/>
          </a:p>
        </p:txBody>
      </p:sp>
      <p:sp>
        <p:nvSpPr>
          <p:cNvPr id="20" name="AutoShape 20">
            <a:extLst>
              <a:ext uri="{C183D7F6-B498-43B3-948B-1728B52AA6E4}">
                <adec:decorative xmlns:adec="http://schemas.microsoft.com/office/drawing/2017/decorative" val="1"/>
              </a:ext>
            </a:extLst>
          </p:cNvPr>
          <p:cNvSpPr/>
          <p:nvPr/>
        </p:nvSpPr>
        <p:spPr>
          <a:xfrm>
            <a:off x="13493222" y="5895618"/>
            <a:ext cx="0" cy="830763"/>
          </a:xfrm>
          <a:prstGeom prst="line">
            <a:avLst/>
          </a:prstGeom>
          <a:ln w="76200" cap="flat">
            <a:solidFill>
              <a:srgbClr val="2C3DA7"/>
            </a:solidFill>
            <a:prstDash val="solid"/>
            <a:headEnd type="none" w="sm" len="sm"/>
            <a:tailEnd type="oval" w="lg" len="lg"/>
          </a:ln>
        </p:spPr>
        <p:txBody>
          <a:bodyPr/>
          <a:lstStyle/>
          <a:p>
            <a:endParaRPr lang="en-GB"/>
          </a:p>
        </p:txBody>
      </p:sp>
      <p:grpSp>
        <p:nvGrpSpPr>
          <p:cNvPr id="21" name="Group 21">
            <a:extLst>
              <a:ext uri="{C183D7F6-B498-43B3-948B-1728B52AA6E4}">
                <adec:decorative xmlns:adec="http://schemas.microsoft.com/office/drawing/2017/decorative" val="1"/>
              </a:ext>
            </a:extLst>
          </p:cNvPr>
          <p:cNvGrpSpPr/>
          <p:nvPr/>
        </p:nvGrpSpPr>
        <p:grpSpPr>
          <a:xfrm>
            <a:off x="2448425" y="1236978"/>
            <a:ext cx="1139834" cy="1139834"/>
            <a:chOff x="0" y="0"/>
            <a:chExt cx="1519778" cy="1519778"/>
          </a:xfrm>
        </p:grpSpPr>
        <p:grpSp>
          <p:nvGrpSpPr>
            <p:cNvPr id="22" name="Group 22"/>
            <p:cNvGrpSpPr/>
            <p:nvPr/>
          </p:nvGrpSpPr>
          <p:grpSpPr>
            <a:xfrm>
              <a:off x="0" y="0"/>
              <a:ext cx="1519778" cy="1519778"/>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9FF"/>
              </a:solidFill>
            </p:spPr>
            <p:txBody>
              <a:bodyPr/>
              <a:lstStyle/>
              <a:p>
                <a:endParaRPr lang="en-GB"/>
              </a:p>
            </p:txBody>
          </p:sp>
          <p:sp>
            <p:nvSpPr>
              <p:cNvPr id="24" name="TextBox 24"/>
              <p:cNvSpPr txBox="1"/>
              <p:nvPr/>
            </p:nvSpPr>
            <p:spPr>
              <a:xfrm>
                <a:off x="76200" y="38100"/>
                <a:ext cx="660400" cy="698500"/>
              </a:xfrm>
              <a:prstGeom prst="rect">
                <a:avLst/>
              </a:prstGeom>
            </p:spPr>
            <p:txBody>
              <a:bodyPr lIns="37121" tIns="37121" rIns="37121" bIns="37121" rtlCol="0" anchor="ctr"/>
              <a:lstStyle/>
              <a:p>
                <a:pPr algn="ctr">
                  <a:lnSpc>
                    <a:spcPts val="2659"/>
                  </a:lnSpc>
                </a:pPr>
                <a:endParaRPr/>
              </a:p>
            </p:txBody>
          </p:sp>
        </p:grpSp>
        <p:sp>
          <p:nvSpPr>
            <p:cNvPr id="25" name="Freeform 25"/>
            <p:cNvSpPr/>
            <p:nvPr/>
          </p:nvSpPr>
          <p:spPr>
            <a:xfrm>
              <a:off x="165715" y="180839"/>
              <a:ext cx="1188348" cy="1158100"/>
            </a:xfrm>
            <a:custGeom>
              <a:avLst/>
              <a:gdLst/>
              <a:ahLst/>
              <a:cxnLst/>
              <a:rect l="l" t="t" r="r" b="b"/>
              <a:pathLst>
                <a:path w="1188348" h="1158100">
                  <a:moveTo>
                    <a:pt x="0" y="0"/>
                  </a:moveTo>
                  <a:lnTo>
                    <a:pt x="1188348" y="0"/>
                  </a:lnTo>
                  <a:lnTo>
                    <a:pt x="1188348" y="1158100"/>
                  </a:lnTo>
                  <a:lnTo>
                    <a:pt x="0" y="11581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grpSp>
        <p:nvGrpSpPr>
          <p:cNvPr id="26" name="Group 26">
            <a:extLst>
              <a:ext uri="{C183D7F6-B498-43B3-948B-1728B52AA6E4}">
                <adec:decorative xmlns:adec="http://schemas.microsoft.com/office/drawing/2017/decorative" val="1"/>
              </a:ext>
            </a:extLst>
          </p:cNvPr>
          <p:cNvGrpSpPr/>
          <p:nvPr/>
        </p:nvGrpSpPr>
        <p:grpSpPr>
          <a:xfrm>
            <a:off x="6006707" y="1236978"/>
            <a:ext cx="1139834" cy="1139834"/>
            <a:chOff x="0" y="0"/>
            <a:chExt cx="1519778" cy="1519778"/>
          </a:xfrm>
        </p:grpSpPr>
        <p:grpSp>
          <p:nvGrpSpPr>
            <p:cNvPr id="27" name="Group 27"/>
            <p:cNvGrpSpPr/>
            <p:nvPr/>
          </p:nvGrpSpPr>
          <p:grpSpPr>
            <a:xfrm>
              <a:off x="0" y="0"/>
              <a:ext cx="1519778" cy="1519778"/>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9FF"/>
              </a:solidFill>
            </p:spPr>
            <p:txBody>
              <a:bodyPr/>
              <a:lstStyle/>
              <a:p>
                <a:endParaRPr lang="en-GB"/>
              </a:p>
            </p:txBody>
          </p:sp>
          <p:sp>
            <p:nvSpPr>
              <p:cNvPr id="29" name="TextBox 29"/>
              <p:cNvSpPr txBox="1"/>
              <p:nvPr/>
            </p:nvSpPr>
            <p:spPr>
              <a:xfrm>
                <a:off x="76200" y="38100"/>
                <a:ext cx="660400" cy="698500"/>
              </a:xfrm>
              <a:prstGeom prst="rect">
                <a:avLst/>
              </a:prstGeom>
            </p:spPr>
            <p:txBody>
              <a:bodyPr lIns="24594" tIns="24594" rIns="24594" bIns="24594" rtlCol="0" anchor="ctr"/>
              <a:lstStyle/>
              <a:p>
                <a:pPr algn="ctr">
                  <a:lnSpc>
                    <a:spcPts val="2659"/>
                  </a:lnSpc>
                </a:pPr>
                <a:endParaRPr/>
              </a:p>
            </p:txBody>
          </p:sp>
        </p:grpSp>
        <p:sp>
          <p:nvSpPr>
            <p:cNvPr id="30" name="Freeform 30"/>
            <p:cNvSpPr/>
            <p:nvPr/>
          </p:nvSpPr>
          <p:spPr>
            <a:xfrm>
              <a:off x="273809" y="262149"/>
              <a:ext cx="1080986" cy="1063297"/>
            </a:xfrm>
            <a:custGeom>
              <a:avLst/>
              <a:gdLst/>
              <a:ahLst/>
              <a:cxnLst/>
              <a:rect l="l" t="t" r="r" b="b"/>
              <a:pathLst>
                <a:path w="1080986" h="1063297">
                  <a:moveTo>
                    <a:pt x="0" y="0"/>
                  </a:moveTo>
                  <a:lnTo>
                    <a:pt x="1080986" y="0"/>
                  </a:lnTo>
                  <a:lnTo>
                    <a:pt x="1080986" y="1063297"/>
                  </a:lnTo>
                  <a:lnTo>
                    <a:pt x="0" y="10632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grpSp>
        <p:nvGrpSpPr>
          <p:cNvPr id="31" name="Group 31">
            <a:extLst>
              <a:ext uri="{C183D7F6-B498-43B3-948B-1728B52AA6E4}">
                <adec:decorative xmlns:adec="http://schemas.microsoft.com/office/drawing/2017/decorative" val="1"/>
              </a:ext>
            </a:extLst>
          </p:cNvPr>
          <p:cNvGrpSpPr/>
          <p:nvPr/>
        </p:nvGrpSpPr>
        <p:grpSpPr>
          <a:xfrm>
            <a:off x="13660269" y="1236978"/>
            <a:ext cx="1139834" cy="1139834"/>
            <a:chOff x="0" y="0"/>
            <a:chExt cx="1519778" cy="1519778"/>
          </a:xfrm>
        </p:grpSpPr>
        <p:grpSp>
          <p:nvGrpSpPr>
            <p:cNvPr id="32" name="Group 32"/>
            <p:cNvGrpSpPr/>
            <p:nvPr/>
          </p:nvGrpSpPr>
          <p:grpSpPr>
            <a:xfrm>
              <a:off x="0" y="0"/>
              <a:ext cx="1519778" cy="1519778"/>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9FF"/>
              </a:solidFill>
            </p:spPr>
            <p:txBody>
              <a:bodyPr/>
              <a:lstStyle/>
              <a:p>
                <a:endParaRPr lang="en-GB"/>
              </a:p>
            </p:txBody>
          </p:sp>
          <p:sp>
            <p:nvSpPr>
              <p:cNvPr id="34" name="TextBox 34"/>
              <p:cNvSpPr txBox="1"/>
              <p:nvPr/>
            </p:nvSpPr>
            <p:spPr>
              <a:xfrm>
                <a:off x="76200" y="38100"/>
                <a:ext cx="660400" cy="698500"/>
              </a:xfrm>
              <a:prstGeom prst="rect">
                <a:avLst/>
              </a:prstGeom>
            </p:spPr>
            <p:txBody>
              <a:bodyPr lIns="24594" tIns="24594" rIns="24594" bIns="24594" rtlCol="0" anchor="ctr"/>
              <a:lstStyle/>
              <a:p>
                <a:pPr algn="ctr">
                  <a:lnSpc>
                    <a:spcPts val="2659"/>
                  </a:lnSpc>
                </a:pPr>
                <a:endParaRPr/>
              </a:p>
            </p:txBody>
          </p:sp>
        </p:grpSp>
        <p:sp>
          <p:nvSpPr>
            <p:cNvPr id="35" name="Freeform 35"/>
            <p:cNvSpPr/>
            <p:nvPr/>
          </p:nvSpPr>
          <p:spPr>
            <a:xfrm>
              <a:off x="231206" y="114148"/>
              <a:ext cx="1040231" cy="1291483"/>
            </a:xfrm>
            <a:custGeom>
              <a:avLst/>
              <a:gdLst/>
              <a:ahLst/>
              <a:cxnLst/>
              <a:rect l="l" t="t" r="r" b="b"/>
              <a:pathLst>
                <a:path w="1040231" h="1291483">
                  <a:moveTo>
                    <a:pt x="0" y="0"/>
                  </a:moveTo>
                  <a:lnTo>
                    <a:pt x="1040231" y="0"/>
                  </a:lnTo>
                  <a:lnTo>
                    <a:pt x="1040231" y="1291483"/>
                  </a:lnTo>
                  <a:lnTo>
                    <a:pt x="0" y="129148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grpSp>
      <p:grpSp>
        <p:nvGrpSpPr>
          <p:cNvPr id="36" name="Group 36">
            <a:extLst>
              <a:ext uri="{C183D7F6-B498-43B3-948B-1728B52AA6E4}">
                <adec:decorative xmlns:adec="http://schemas.microsoft.com/office/drawing/2017/decorative" val="1"/>
              </a:ext>
            </a:extLst>
          </p:cNvPr>
          <p:cNvGrpSpPr/>
          <p:nvPr/>
        </p:nvGrpSpPr>
        <p:grpSpPr>
          <a:xfrm>
            <a:off x="12939138" y="5184451"/>
            <a:ext cx="1139834" cy="1139834"/>
            <a:chOff x="0" y="0"/>
            <a:chExt cx="1519778" cy="1519778"/>
          </a:xfrm>
        </p:grpSpPr>
        <p:grpSp>
          <p:nvGrpSpPr>
            <p:cNvPr id="37" name="Group 37"/>
            <p:cNvGrpSpPr/>
            <p:nvPr/>
          </p:nvGrpSpPr>
          <p:grpSpPr>
            <a:xfrm>
              <a:off x="0" y="0"/>
              <a:ext cx="1519778" cy="1519778"/>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9FF"/>
              </a:solidFill>
            </p:spPr>
            <p:txBody>
              <a:bodyPr/>
              <a:lstStyle/>
              <a:p>
                <a:endParaRPr lang="en-GB"/>
              </a:p>
            </p:txBody>
          </p:sp>
          <p:sp>
            <p:nvSpPr>
              <p:cNvPr id="39" name="TextBox 39"/>
              <p:cNvSpPr txBox="1"/>
              <p:nvPr/>
            </p:nvSpPr>
            <p:spPr>
              <a:xfrm>
                <a:off x="76200" y="38100"/>
                <a:ext cx="660400" cy="698500"/>
              </a:xfrm>
              <a:prstGeom prst="rect">
                <a:avLst/>
              </a:prstGeom>
            </p:spPr>
            <p:txBody>
              <a:bodyPr lIns="24594" tIns="24594" rIns="24594" bIns="24594" rtlCol="0" anchor="ctr"/>
              <a:lstStyle/>
              <a:p>
                <a:pPr algn="ctr">
                  <a:lnSpc>
                    <a:spcPts val="2659"/>
                  </a:lnSpc>
                </a:pPr>
                <a:endParaRPr/>
              </a:p>
            </p:txBody>
          </p:sp>
        </p:grpSp>
        <p:sp>
          <p:nvSpPr>
            <p:cNvPr id="40" name="Freeform 40"/>
            <p:cNvSpPr/>
            <p:nvPr/>
          </p:nvSpPr>
          <p:spPr>
            <a:xfrm>
              <a:off x="143295" y="310704"/>
              <a:ext cx="1233188" cy="923770"/>
            </a:xfrm>
            <a:custGeom>
              <a:avLst/>
              <a:gdLst/>
              <a:ahLst/>
              <a:cxnLst/>
              <a:rect l="l" t="t" r="r" b="b"/>
              <a:pathLst>
                <a:path w="1233188" h="923770">
                  <a:moveTo>
                    <a:pt x="0" y="0"/>
                  </a:moveTo>
                  <a:lnTo>
                    <a:pt x="1233188" y="0"/>
                  </a:lnTo>
                  <a:lnTo>
                    <a:pt x="1233188" y="923770"/>
                  </a:lnTo>
                  <a:lnTo>
                    <a:pt x="0" y="92377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grpSp>
      <p:grpSp>
        <p:nvGrpSpPr>
          <p:cNvPr id="41" name="Group 41">
            <a:extLst>
              <a:ext uri="{C183D7F6-B498-43B3-948B-1728B52AA6E4}">
                <adec:decorative xmlns:adec="http://schemas.microsoft.com/office/drawing/2017/decorative" val="1"/>
              </a:ext>
            </a:extLst>
          </p:cNvPr>
          <p:cNvGrpSpPr/>
          <p:nvPr/>
        </p:nvGrpSpPr>
        <p:grpSpPr>
          <a:xfrm>
            <a:off x="4243911" y="5184451"/>
            <a:ext cx="1139834" cy="1139834"/>
            <a:chOff x="0" y="0"/>
            <a:chExt cx="1519778" cy="1519778"/>
          </a:xfrm>
        </p:grpSpPr>
        <p:grpSp>
          <p:nvGrpSpPr>
            <p:cNvPr id="42" name="Group 42"/>
            <p:cNvGrpSpPr/>
            <p:nvPr/>
          </p:nvGrpSpPr>
          <p:grpSpPr>
            <a:xfrm>
              <a:off x="0" y="0"/>
              <a:ext cx="1519778" cy="1519778"/>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9FF"/>
              </a:solidFill>
            </p:spPr>
            <p:txBody>
              <a:bodyPr/>
              <a:lstStyle/>
              <a:p>
                <a:endParaRPr lang="en-GB"/>
              </a:p>
            </p:txBody>
          </p:sp>
          <p:sp>
            <p:nvSpPr>
              <p:cNvPr id="44" name="TextBox 44"/>
              <p:cNvSpPr txBox="1"/>
              <p:nvPr/>
            </p:nvSpPr>
            <p:spPr>
              <a:xfrm>
                <a:off x="76200" y="38100"/>
                <a:ext cx="660400" cy="698500"/>
              </a:xfrm>
              <a:prstGeom prst="rect">
                <a:avLst/>
              </a:prstGeom>
            </p:spPr>
            <p:txBody>
              <a:bodyPr lIns="24594" tIns="24594" rIns="24594" bIns="24594" rtlCol="0" anchor="ctr"/>
              <a:lstStyle/>
              <a:p>
                <a:pPr algn="ctr">
                  <a:lnSpc>
                    <a:spcPts val="2659"/>
                  </a:lnSpc>
                </a:pPr>
                <a:endParaRPr/>
              </a:p>
            </p:txBody>
          </p:sp>
        </p:grpSp>
        <p:sp>
          <p:nvSpPr>
            <p:cNvPr id="45" name="Freeform 45"/>
            <p:cNvSpPr/>
            <p:nvPr/>
          </p:nvSpPr>
          <p:spPr>
            <a:xfrm>
              <a:off x="143295" y="310704"/>
              <a:ext cx="1233188" cy="923770"/>
            </a:xfrm>
            <a:custGeom>
              <a:avLst/>
              <a:gdLst/>
              <a:ahLst/>
              <a:cxnLst/>
              <a:rect l="l" t="t" r="r" b="b"/>
              <a:pathLst>
                <a:path w="1233188" h="923770">
                  <a:moveTo>
                    <a:pt x="0" y="0"/>
                  </a:moveTo>
                  <a:lnTo>
                    <a:pt x="1233188" y="0"/>
                  </a:lnTo>
                  <a:lnTo>
                    <a:pt x="1233188" y="923770"/>
                  </a:lnTo>
                  <a:lnTo>
                    <a:pt x="0" y="92377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grpSp>
      <p:grpSp>
        <p:nvGrpSpPr>
          <p:cNvPr id="46" name="Group 46">
            <a:extLst>
              <a:ext uri="{C183D7F6-B498-43B3-948B-1728B52AA6E4}">
                <adec:decorative xmlns:adec="http://schemas.microsoft.com/office/drawing/2017/decorative" val="1"/>
              </a:ext>
            </a:extLst>
          </p:cNvPr>
          <p:cNvGrpSpPr/>
          <p:nvPr/>
        </p:nvGrpSpPr>
        <p:grpSpPr>
          <a:xfrm>
            <a:off x="9833488" y="1236978"/>
            <a:ext cx="1139834" cy="1139834"/>
            <a:chOff x="0" y="0"/>
            <a:chExt cx="1519778" cy="1519778"/>
          </a:xfrm>
        </p:grpSpPr>
        <p:grpSp>
          <p:nvGrpSpPr>
            <p:cNvPr id="47" name="Group 47"/>
            <p:cNvGrpSpPr/>
            <p:nvPr/>
          </p:nvGrpSpPr>
          <p:grpSpPr>
            <a:xfrm>
              <a:off x="0" y="0"/>
              <a:ext cx="1519778" cy="1519778"/>
              <a:chOff x="0" y="0"/>
              <a:chExt cx="812800" cy="812800"/>
            </a:xfrm>
          </p:grpSpPr>
          <p:sp>
            <p:nvSpPr>
              <p:cNvPr id="48" name="Freeform 4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9FF"/>
              </a:solidFill>
            </p:spPr>
            <p:txBody>
              <a:bodyPr/>
              <a:lstStyle/>
              <a:p>
                <a:endParaRPr lang="en-GB"/>
              </a:p>
            </p:txBody>
          </p:sp>
          <p:sp>
            <p:nvSpPr>
              <p:cNvPr id="49" name="TextBox 49"/>
              <p:cNvSpPr txBox="1"/>
              <p:nvPr/>
            </p:nvSpPr>
            <p:spPr>
              <a:xfrm>
                <a:off x="76200" y="38100"/>
                <a:ext cx="660400" cy="698500"/>
              </a:xfrm>
              <a:prstGeom prst="rect">
                <a:avLst/>
              </a:prstGeom>
            </p:spPr>
            <p:txBody>
              <a:bodyPr lIns="24594" tIns="24594" rIns="24594" bIns="24594" rtlCol="0" anchor="ctr"/>
              <a:lstStyle/>
              <a:p>
                <a:pPr algn="ctr">
                  <a:lnSpc>
                    <a:spcPts val="2659"/>
                  </a:lnSpc>
                </a:pPr>
                <a:endParaRPr/>
              </a:p>
            </p:txBody>
          </p:sp>
        </p:grpSp>
        <p:sp>
          <p:nvSpPr>
            <p:cNvPr id="50" name="Freeform 50"/>
            <p:cNvSpPr/>
            <p:nvPr/>
          </p:nvSpPr>
          <p:spPr>
            <a:xfrm>
              <a:off x="346464" y="192781"/>
              <a:ext cx="783640" cy="1134215"/>
            </a:xfrm>
            <a:custGeom>
              <a:avLst/>
              <a:gdLst/>
              <a:ahLst/>
              <a:cxnLst/>
              <a:rect l="l" t="t" r="r" b="b"/>
              <a:pathLst>
                <a:path w="783640" h="1134215">
                  <a:moveTo>
                    <a:pt x="0" y="0"/>
                  </a:moveTo>
                  <a:lnTo>
                    <a:pt x="783640" y="0"/>
                  </a:lnTo>
                  <a:lnTo>
                    <a:pt x="783640" y="1134216"/>
                  </a:lnTo>
                  <a:lnTo>
                    <a:pt x="0" y="113421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grpSp>
      <p:grpSp>
        <p:nvGrpSpPr>
          <p:cNvPr id="51" name="Group 51">
            <a:extLst>
              <a:ext uri="{C183D7F6-B498-43B3-948B-1728B52AA6E4}">
                <adec:decorative xmlns:adec="http://schemas.microsoft.com/office/drawing/2017/decorative" val="1"/>
              </a:ext>
            </a:extLst>
          </p:cNvPr>
          <p:cNvGrpSpPr/>
          <p:nvPr/>
        </p:nvGrpSpPr>
        <p:grpSpPr>
          <a:xfrm>
            <a:off x="8583608" y="5184451"/>
            <a:ext cx="1139834" cy="1139834"/>
            <a:chOff x="0" y="0"/>
            <a:chExt cx="1519778" cy="1519778"/>
          </a:xfrm>
        </p:grpSpPr>
        <p:grpSp>
          <p:nvGrpSpPr>
            <p:cNvPr id="52" name="Group 52"/>
            <p:cNvGrpSpPr/>
            <p:nvPr/>
          </p:nvGrpSpPr>
          <p:grpSpPr>
            <a:xfrm>
              <a:off x="0" y="0"/>
              <a:ext cx="1519778" cy="1519778"/>
              <a:chOff x="0" y="0"/>
              <a:chExt cx="812800" cy="812800"/>
            </a:xfrm>
          </p:grpSpPr>
          <p:sp>
            <p:nvSpPr>
              <p:cNvPr id="53" name="Freeform 5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9FF"/>
              </a:solidFill>
            </p:spPr>
            <p:txBody>
              <a:bodyPr/>
              <a:lstStyle/>
              <a:p>
                <a:endParaRPr lang="en-GB"/>
              </a:p>
            </p:txBody>
          </p:sp>
          <p:sp>
            <p:nvSpPr>
              <p:cNvPr id="54" name="TextBox 54"/>
              <p:cNvSpPr txBox="1"/>
              <p:nvPr/>
            </p:nvSpPr>
            <p:spPr>
              <a:xfrm>
                <a:off x="76200" y="38100"/>
                <a:ext cx="660400" cy="698500"/>
              </a:xfrm>
              <a:prstGeom prst="rect">
                <a:avLst/>
              </a:prstGeom>
            </p:spPr>
            <p:txBody>
              <a:bodyPr lIns="24594" tIns="24594" rIns="24594" bIns="24594" rtlCol="0" anchor="ctr"/>
              <a:lstStyle/>
              <a:p>
                <a:pPr algn="ctr">
                  <a:lnSpc>
                    <a:spcPts val="2659"/>
                  </a:lnSpc>
                </a:pPr>
                <a:endParaRPr/>
              </a:p>
            </p:txBody>
          </p:sp>
        </p:grpSp>
        <p:sp>
          <p:nvSpPr>
            <p:cNvPr id="55" name="Freeform 55"/>
            <p:cNvSpPr/>
            <p:nvPr/>
          </p:nvSpPr>
          <p:spPr>
            <a:xfrm>
              <a:off x="346464" y="192781"/>
              <a:ext cx="783640" cy="1134215"/>
            </a:xfrm>
            <a:custGeom>
              <a:avLst/>
              <a:gdLst/>
              <a:ahLst/>
              <a:cxnLst/>
              <a:rect l="l" t="t" r="r" b="b"/>
              <a:pathLst>
                <a:path w="783640" h="1134215">
                  <a:moveTo>
                    <a:pt x="0" y="0"/>
                  </a:moveTo>
                  <a:lnTo>
                    <a:pt x="783640" y="0"/>
                  </a:lnTo>
                  <a:lnTo>
                    <a:pt x="783640" y="1134216"/>
                  </a:lnTo>
                  <a:lnTo>
                    <a:pt x="0" y="113421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grpSp>
      <p:grpSp>
        <p:nvGrpSpPr>
          <p:cNvPr id="56" name="Group 56">
            <a:extLst>
              <a:ext uri="{C183D7F6-B498-43B3-948B-1728B52AA6E4}">
                <adec:decorative xmlns:adec="http://schemas.microsoft.com/office/drawing/2017/decorative" val="1"/>
              </a:ext>
            </a:extLst>
          </p:cNvPr>
          <p:cNvGrpSpPr/>
          <p:nvPr/>
        </p:nvGrpSpPr>
        <p:grpSpPr>
          <a:xfrm>
            <a:off x="15439348" y="1990797"/>
            <a:ext cx="765812" cy="3866720"/>
            <a:chOff x="0" y="0"/>
            <a:chExt cx="201695" cy="1018395"/>
          </a:xfrm>
        </p:grpSpPr>
        <p:sp>
          <p:nvSpPr>
            <p:cNvPr id="57" name="Freeform 57"/>
            <p:cNvSpPr/>
            <p:nvPr/>
          </p:nvSpPr>
          <p:spPr>
            <a:xfrm>
              <a:off x="0" y="0"/>
              <a:ext cx="201695" cy="1018395"/>
            </a:xfrm>
            <a:custGeom>
              <a:avLst/>
              <a:gdLst/>
              <a:ahLst/>
              <a:cxnLst/>
              <a:rect l="l" t="t" r="r" b="b"/>
              <a:pathLst>
                <a:path w="201695" h="1018395">
                  <a:moveTo>
                    <a:pt x="100848" y="0"/>
                  </a:moveTo>
                  <a:lnTo>
                    <a:pt x="100848" y="0"/>
                  </a:lnTo>
                  <a:cubicBezTo>
                    <a:pt x="127594" y="0"/>
                    <a:pt x="153245" y="10625"/>
                    <a:pt x="172158" y="29538"/>
                  </a:cubicBezTo>
                  <a:cubicBezTo>
                    <a:pt x="191070" y="48450"/>
                    <a:pt x="201695" y="74101"/>
                    <a:pt x="201695" y="100848"/>
                  </a:cubicBezTo>
                  <a:lnTo>
                    <a:pt x="201695" y="917548"/>
                  </a:lnTo>
                  <a:cubicBezTo>
                    <a:pt x="201695" y="973244"/>
                    <a:pt x="156544" y="1018395"/>
                    <a:pt x="100848" y="1018395"/>
                  </a:cubicBezTo>
                  <a:lnTo>
                    <a:pt x="100848" y="1018395"/>
                  </a:lnTo>
                  <a:cubicBezTo>
                    <a:pt x="45151" y="1018395"/>
                    <a:pt x="0" y="973244"/>
                    <a:pt x="0" y="917548"/>
                  </a:cubicBezTo>
                  <a:lnTo>
                    <a:pt x="0" y="100848"/>
                  </a:lnTo>
                  <a:cubicBezTo>
                    <a:pt x="0" y="45151"/>
                    <a:pt x="45151" y="0"/>
                    <a:pt x="100848" y="0"/>
                  </a:cubicBezTo>
                  <a:close/>
                </a:path>
              </a:pathLst>
            </a:custGeom>
            <a:solidFill>
              <a:srgbClr val="F4C119"/>
            </a:solidFill>
          </p:spPr>
          <p:txBody>
            <a:bodyPr/>
            <a:lstStyle/>
            <a:p>
              <a:endParaRPr lang="en-GB"/>
            </a:p>
          </p:txBody>
        </p:sp>
        <p:sp>
          <p:nvSpPr>
            <p:cNvPr id="58" name="TextBox 58"/>
            <p:cNvSpPr txBox="1"/>
            <p:nvPr/>
          </p:nvSpPr>
          <p:spPr>
            <a:xfrm>
              <a:off x="0" y="-47625"/>
              <a:ext cx="201695" cy="1066020"/>
            </a:xfrm>
            <a:prstGeom prst="rect">
              <a:avLst/>
            </a:prstGeom>
          </p:spPr>
          <p:txBody>
            <a:bodyPr lIns="50800" tIns="50800" rIns="50800" bIns="50800" rtlCol="0" anchor="ctr"/>
            <a:lstStyle/>
            <a:p>
              <a:pPr algn="ctr">
                <a:lnSpc>
                  <a:spcPts val="2659"/>
                </a:lnSpc>
              </a:pPr>
              <a:endParaRPr/>
            </a:p>
          </p:txBody>
        </p:sp>
      </p:grpSp>
      <p:grpSp>
        <p:nvGrpSpPr>
          <p:cNvPr id="59" name="Group 59">
            <a:extLst>
              <a:ext uri="{C183D7F6-B498-43B3-948B-1728B52AA6E4}">
                <adec:decorative xmlns:adec="http://schemas.microsoft.com/office/drawing/2017/decorative" val="1"/>
              </a:ext>
            </a:extLst>
          </p:cNvPr>
          <p:cNvGrpSpPr/>
          <p:nvPr/>
        </p:nvGrpSpPr>
        <p:grpSpPr>
          <a:xfrm>
            <a:off x="1194710" y="2939726"/>
            <a:ext cx="3590112" cy="2560320"/>
            <a:chOff x="0" y="0"/>
            <a:chExt cx="4786816" cy="3413760"/>
          </a:xfrm>
        </p:grpSpPr>
        <p:grpSp>
          <p:nvGrpSpPr>
            <p:cNvPr id="60" name="Group 60"/>
            <p:cNvGrpSpPr/>
            <p:nvPr/>
          </p:nvGrpSpPr>
          <p:grpSpPr>
            <a:xfrm>
              <a:off x="2134249" y="0"/>
              <a:ext cx="518319" cy="571297"/>
              <a:chOff x="0" y="0"/>
              <a:chExt cx="737427" cy="812800"/>
            </a:xfrm>
          </p:grpSpPr>
          <p:sp>
            <p:nvSpPr>
              <p:cNvPr id="61" name="Freeform 61"/>
              <p:cNvSpPr/>
              <p:nvPr/>
            </p:nvSpPr>
            <p:spPr>
              <a:xfrm>
                <a:off x="0" y="0"/>
                <a:ext cx="737427" cy="812800"/>
              </a:xfrm>
              <a:custGeom>
                <a:avLst/>
                <a:gdLst/>
                <a:ahLst/>
                <a:cxnLst/>
                <a:rect l="l" t="t" r="r" b="b"/>
                <a:pathLst>
                  <a:path w="737427" h="812800">
                    <a:moveTo>
                      <a:pt x="368713" y="0"/>
                    </a:moveTo>
                    <a:cubicBezTo>
                      <a:pt x="165079" y="0"/>
                      <a:pt x="0" y="181951"/>
                      <a:pt x="0" y="406400"/>
                    </a:cubicBezTo>
                    <a:cubicBezTo>
                      <a:pt x="0" y="630849"/>
                      <a:pt x="165079" y="812800"/>
                      <a:pt x="368713" y="812800"/>
                    </a:cubicBezTo>
                    <a:cubicBezTo>
                      <a:pt x="572348" y="812800"/>
                      <a:pt x="737427" y="630849"/>
                      <a:pt x="737427" y="406400"/>
                    </a:cubicBezTo>
                    <a:cubicBezTo>
                      <a:pt x="737427" y="181951"/>
                      <a:pt x="572348" y="0"/>
                      <a:pt x="368713" y="0"/>
                    </a:cubicBezTo>
                    <a:close/>
                  </a:path>
                </a:pathLst>
              </a:custGeom>
              <a:solidFill>
                <a:srgbClr val="D9D9FF"/>
              </a:solidFill>
            </p:spPr>
            <p:txBody>
              <a:bodyPr/>
              <a:lstStyle/>
              <a:p>
                <a:endParaRPr lang="en-GB"/>
              </a:p>
            </p:txBody>
          </p:sp>
          <p:sp>
            <p:nvSpPr>
              <p:cNvPr id="62" name="TextBox 62"/>
              <p:cNvSpPr txBox="1"/>
              <p:nvPr/>
            </p:nvSpPr>
            <p:spPr>
              <a:xfrm>
                <a:off x="69134" y="38100"/>
                <a:ext cx="599159" cy="698500"/>
              </a:xfrm>
              <a:prstGeom prst="rect">
                <a:avLst/>
              </a:prstGeom>
            </p:spPr>
            <p:txBody>
              <a:bodyPr lIns="24594" tIns="24594" rIns="24594" bIns="24594" rtlCol="0" anchor="ctr"/>
              <a:lstStyle/>
              <a:p>
                <a:pPr algn="ctr">
                  <a:lnSpc>
                    <a:spcPts val="2659"/>
                  </a:lnSpc>
                </a:pPr>
                <a:endParaRPr/>
              </a:p>
            </p:txBody>
          </p:sp>
        </p:grpSp>
        <p:sp>
          <p:nvSpPr>
            <p:cNvPr id="63" name="TextBox 63"/>
            <p:cNvSpPr txBox="1"/>
            <p:nvPr/>
          </p:nvSpPr>
          <p:spPr>
            <a:xfrm>
              <a:off x="0" y="-47625"/>
              <a:ext cx="4786816" cy="1317625"/>
            </a:xfrm>
            <a:prstGeom prst="rect">
              <a:avLst/>
            </a:prstGeom>
          </p:spPr>
          <p:txBody>
            <a:bodyPr lIns="0" tIns="0" rIns="0" bIns="0" rtlCol="0" anchor="t">
              <a:spAutoFit/>
            </a:bodyPr>
            <a:lstStyle/>
            <a:p>
              <a:pPr algn="ctr">
                <a:lnSpc>
                  <a:spcPts val="3900"/>
                </a:lnSpc>
              </a:pPr>
              <a:r>
                <a:rPr lang="en-US" sz="3000" b="1" spc="150">
                  <a:solidFill>
                    <a:srgbClr val="2C3DA7"/>
                  </a:solidFill>
                  <a:latin typeface="Arial Bold"/>
                  <a:ea typeface="Arial Bold"/>
                  <a:cs typeface="Arial Bold"/>
                  <a:sym typeface="Arial Bold"/>
                </a:rPr>
                <a:t>1</a:t>
              </a:r>
            </a:p>
            <a:p>
              <a:pPr algn="ctr">
                <a:lnSpc>
                  <a:spcPts val="3900"/>
                </a:lnSpc>
              </a:pPr>
              <a:r>
                <a:rPr lang="en-US" sz="3000" b="1" spc="150">
                  <a:solidFill>
                    <a:srgbClr val="2C3DA7"/>
                  </a:solidFill>
                  <a:latin typeface="Arial Bold"/>
                  <a:ea typeface="Arial Bold"/>
                  <a:cs typeface="Arial Bold"/>
                  <a:sym typeface="Arial Bold"/>
                </a:rPr>
                <a:t>Recruitment</a:t>
              </a:r>
            </a:p>
          </p:txBody>
        </p:sp>
        <p:sp>
          <p:nvSpPr>
            <p:cNvPr id="64" name="TextBox 64"/>
            <p:cNvSpPr txBox="1"/>
            <p:nvPr/>
          </p:nvSpPr>
          <p:spPr>
            <a:xfrm>
              <a:off x="0" y="1416685"/>
              <a:ext cx="4786816" cy="1997075"/>
            </a:xfrm>
            <a:prstGeom prst="rect">
              <a:avLst/>
            </a:prstGeom>
          </p:spPr>
          <p:txBody>
            <a:bodyPr lIns="0" tIns="0" rIns="0" bIns="0" rtlCol="0" anchor="t">
              <a:spAutoFit/>
            </a:bodyPr>
            <a:lstStyle/>
            <a:p>
              <a:pPr algn="ctr">
                <a:lnSpc>
                  <a:spcPts val="3000"/>
                </a:lnSpc>
              </a:pPr>
              <a:r>
                <a:rPr lang="en-US" sz="2000" spc="60">
                  <a:solidFill>
                    <a:srgbClr val="000000"/>
                  </a:solidFill>
                  <a:latin typeface="Arial"/>
                  <a:ea typeface="Arial"/>
                  <a:cs typeface="Arial"/>
                  <a:sym typeface="Arial"/>
                </a:rPr>
                <a:t>Recruitment for Cohorts 1,2, and 3 began July 2024 - coinciding with “I Can Be” TH event </a:t>
              </a:r>
            </a:p>
          </p:txBody>
        </p:sp>
      </p:grpSp>
      <p:sp>
        <p:nvSpPr>
          <p:cNvPr id="65" name="TextBox 65"/>
          <p:cNvSpPr txBox="1">
            <a:spLocks noGrp="1"/>
          </p:cNvSpPr>
          <p:nvPr>
            <p:ph type="title" idx="4294967295"/>
          </p:nvPr>
        </p:nvSpPr>
        <p:spPr>
          <a:xfrm>
            <a:off x="5877938" y="293857"/>
            <a:ext cx="6237764" cy="6889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5599"/>
              </a:lnSpc>
              <a:spcBef>
                <a:spcPct val="0"/>
              </a:spcBef>
              <a:spcAft>
                <a:spcPts val="0"/>
              </a:spcAft>
              <a:buClrTx/>
              <a:buSzTx/>
              <a:buFontTx/>
              <a:buNone/>
              <a:tabLst/>
              <a:defRPr/>
            </a:pPr>
            <a:r>
              <a:rPr kumimoji="0" lang="en-US" sz="3999" b="1" i="0" u="none" strike="noStrike" kern="1200" cap="none" spc="0" normalizeH="0" baseline="0" noProof="0" dirty="0" err="1">
                <a:ln>
                  <a:noFill/>
                </a:ln>
                <a:solidFill>
                  <a:srgbClr val="2C3DA7"/>
                </a:solidFill>
                <a:effectLst/>
                <a:uLnTx/>
                <a:uFillTx/>
                <a:latin typeface="Arial Bold"/>
                <a:ea typeface="Arial Bold"/>
                <a:cs typeface="Arial Bold"/>
                <a:sym typeface="Arial Bold"/>
              </a:rPr>
              <a:t>Programme</a:t>
            </a:r>
            <a:r>
              <a:rPr kumimoji="0" lang="en-US" sz="3999" b="1" i="0" u="none" strike="noStrike" kern="1200" cap="none" spc="0" normalizeH="0" baseline="0" noProof="0" dirty="0">
                <a:ln>
                  <a:noFill/>
                </a:ln>
                <a:solidFill>
                  <a:srgbClr val="2C3DA7"/>
                </a:solidFill>
                <a:effectLst/>
                <a:uLnTx/>
                <a:uFillTx/>
                <a:latin typeface="Arial Bold"/>
                <a:ea typeface="Arial Bold"/>
                <a:cs typeface="Arial Bold"/>
                <a:sym typeface="Arial Bold"/>
              </a:rPr>
              <a:t> Journey Map </a:t>
            </a:r>
          </a:p>
        </p:txBody>
      </p:sp>
      <p:grpSp>
        <p:nvGrpSpPr>
          <p:cNvPr id="66" name="Group 66">
            <a:extLst>
              <a:ext uri="{C183D7F6-B498-43B3-948B-1728B52AA6E4}">
                <adec:decorative xmlns:adec="http://schemas.microsoft.com/office/drawing/2017/decorative" val="1"/>
              </a:ext>
            </a:extLst>
          </p:cNvPr>
          <p:cNvGrpSpPr/>
          <p:nvPr/>
        </p:nvGrpSpPr>
        <p:grpSpPr>
          <a:xfrm>
            <a:off x="5213447" y="2939726"/>
            <a:ext cx="2645415" cy="2179320"/>
            <a:chOff x="0" y="0"/>
            <a:chExt cx="3527219" cy="2905760"/>
          </a:xfrm>
        </p:grpSpPr>
        <p:grpSp>
          <p:nvGrpSpPr>
            <p:cNvPr id="67" name="Group 67"/>
            <p:cNvGrpSpPr/>
            <p:nvPr/>
          </p:nvGrpSpPr>
          <p:grpSpPr>
            <a:xfrm>
              <a:off x="1477961" y="12700"/>
              <a:ext cx="571297" cy="571297"/>
              <a:chOff x="0" y="0"/>
              <a:chExt cx="812800" cy="812800"/>
            </a:xfrm>
          </p:grpSpPr>
          <p:sp>
            <p:nvSpPr>
              <p:cNvPr id="68" name="Freeform 6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9FF"/>
              </a:solidFill>
            </p:spPr>
            <p:txBody>
              <a:bodyPr/>
              <a:lstStyle/>
              <a:p>
                <a:endParaRPr lang="en-GB"/>
              </a:p>
            </p:txBody>
          </p:sp>
          <p:sp>
            <p:nvSpPr>
              <p:cNvPr id="69" name="TextBox 69"/>
              <p:cNvSpPr txBox="1"/>
              <p:nvPr/>
            </p:nvSpPr>
            <p:spPr>
              <a:xfrm>
                <a:off x="76200" y="38100"/>
                <a:ext cx="660400" cy="698500"/>
              </a:xfrm>
              <a:prstGeom prst="rect">
                <a:avLst/>
              </a:prstGeom>
            </p:spPr>
            <p:txBody>
              <a:bodyPr lIns="24594" tIns="24594" rIns="24594" bIns="24594" rtlCol="0" anchor="ctr"/>
              <a:lstStyle/>
              <a:p>
                <a:pPr algn="ctr">
                  <a:lnSpc>
                    <a:spcPts val="2659"/>
                  </a:lnSpc>
                </a:pPr>
                <a:endParaRPr/>
              </a:p>
            </p:txBody>
          </p:sp>
        </p:grpSp>
        <p:sp>
          <p:nvSpPr>
            <p:cNvPr id="70" name="TextBox 70"/>
            <p:cNvSpPr txBox="1"/>
            <p:nvPr/>
          </p:nvSpPr>
          <p:spPr>
            <a:xfrm>
              <a:off x="0" y="-47625"/>
              <a:ext cx="3527219" cy="1317625"/>
            </a:xfrm>
            <a:prstGeom prst="rect">
              <a:avLst/>
            </a:prstGeom>
          </p:spPr>
          <p:txBody>
            <a:bodyPr lIns="0" tIns="0" rIns="0" bIns="0" rtlCol="0" anchor="t">
              <a:spAutoFit/>
            </a:bodyPr>
            <a:lstStyle/>
            <a:p>
              <a:pPr algn="ctr">
                <a:lnSpc>
                  <a:spcPts val="3900"/>
                </a:lnSpc>
              </a:pPr>
              <a:r>
                <a:rPr lang="en-US" sz="3000" b="1" spc="150">
                  <a:solidFill>
                    <a:srgbClr val="2C3DA7"/>
                  </a:solidFill>
                  <a:latin typeface="Arial Bold"/>
                  <a:ea typeface="Arial Bold"/>
                  <a:cs typeface="Arial Bold"/>
                  <a:sym typeface="Arial Bold"/>
                </a:rPr>
                <a:t>2</a:t>
              </a:r>
            </a:p>
            <a:p>
              <a:pPr algn="ctr">
                <a:lnSpc>
                  <a:spcPts val="3900"/>
                </a:lnSpc>
              </a:pPr>
              <a:r>
                <a:rPr lang="en-US" sz="3000" b="1" spc="150">
                  <a:solidFill>
                    <a:srgbClr val="2C3DA7"/>
                  </a:solidFill>
                  <a:latin typeface="Arial Bold"/>
                  <a:ea typeface="Arial Bold"/>
                  <a:cs typeface="Arial Bold"/>
                  <a:sym typeface="Arial Bold"/>
                </a:rPr>
                <a:t>Application</a:t>
              </a:r>
            </a:p>
          </p:txBody>
        </p:sp>
        <p:sp>
          <p:nvSpPr>
            <p:cNvPr id="71" name="TextBox 71"/>
            <p:cNvSpPr txBox="1"/>
            <p:nvPr/>
          </p:nvSpPr>
          <p:spPr>
            <a:xfrm>
              <a:off x="0" y="1416685"/>
              <a:ext cx="3527219" cy="1489075"/>
            </a:xfrm>
            <a:prstGeom prst="rect">
              <a:avLst/>
            </a:prstGeom>
          </p:spPr>
          <p:txBody>
            <a:bodyPr lIns="0" tIns="0" rIns="0" bIns="0" rtlCol="0" anchor="t">
              <a:spAutoFit/>
            </a:bodyPr>
            <a:lstStyle/>
            <a:p>
              <a:pPr algn="ctr">
                <a:lnSpc>
                  <a:spcPts val="3000"/>
                </a:lnSpc>
              </a:pPr>
              <a:r>
                <a:rPr lang="en-US" sz="2000" spc="60">
                  <a:solidFill>
                    <a:srgbClr val="000000"/>
                  </a:solidFill>
                  <a:latin typeface="Arial"/>
                  <a:ea typeface="Arial"/>
                  <a:cs typeface="Arial"/>
                  <a:sym typeface="Arial"/>
                </a:rPr>
                <a:t>Applications open for individuals August 2024</a:t>
              </a:r>
            </a:p>
          </p:txBody>
        </p:sp>
      </p:grpSp>
      <p:grpSp>
        <p:nvGrpSpPr>
          <p:cNvPr id="72" name="Group 72">
            <a:extLst>
              <a:ext uri="{C183D7F6-B498-43B3-948B-1728B52AA6E4}">
                <adec:decorative xmlns:adec="http://schemas.microsoft.com/office/drawing/2017/decorative" val="1"/>
              </a:ext>
            </a:extLst>
          </p:cNvPr>
          <p:cNvGrpSpPr/>
          <p:nvPr/>
        </p:nvGrpSpPr>
        <p:grpSpPr>
          <a:xfrm>
            <a:off x="8678737" y="2976556"/>
            <a:ext cx="3408866" cy="2179320"/>
            <a:chOff x="0" y="0"/>
            <a:chExt cx="4545154" cy="2905760"/>
          </a:xfrm>
        </p:grpSpPr>
        <p:grpSp>
          <p:nvGrpSpPr>
            <p:cNvPr id="73" name="Group 73"/>
            <p:cNvGrpSpPr/>
            <p:nvPr/>
          </p:nvGrpSpPr>
          <p:grpSpPr>
            <a:xfrm>
              <a:off x="1986929" y="5337"/>
              <a:ext cx="571297" cy="571297"/>
              <a:chOff x="0" y="0"/>
              <a:chExt cx="812800" cy="812800"/>
            </a:xfrm>
          </p:grpSpPr>
          <p:sp>
            <p:nvSpPr>
              <p:cNvPr id="74" name="Freeform 7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9FF"/>
              </a:solidFill>
            </p:spPr>
            <p:txBody>
              <a:bodyPr/>
              <a:lstStyle/>
              <a:p>
                <a:endParaRPr lang="en-GB"/>
              </a:p>
            </p:txBody>
          </p:sp>
          <p:sp>
            <p:nvSpPr>
              <p:cNvPr id="75" name="TextBox 75"/>
              <p:cNvSpPr txBox="1"/>
              <p:nvPr/>
            </p:nvSpPr>
            <p:spPr>
              <a:xfrm>
                <a:off x="76200" y="38100"/>
                <a:ext cx="660400" cy="698500"/>
              </a:xfrm>
              <a:prstGeom prst="rect">
                <a:avLst/>
              </a:prstGeom>
            </p:spPr>
            <p:txBody>
              <a:bodyPr lIns="24594" tIns="24594" rIns="24594" bIns="24594" rtlCol="0" anchor="ctr"/>
              <a:lstStyle/>
              <a:p>
                <a:pPr algn="ctr">
                  <a:lnSpc>
                    <a:spcPts val="2659"/>
                  </a:lnSpc>
                </a:pPr>
                <a:endParaRPr/>
              </a:p>
            </p:txBody>
          </p:sp>
        </p:grpSp>
        <p:sp>
          <p:nvSpPr>
            <p:cNvPr id="76" name="TextBox 76"/>
            <p:cNvSpPr txBox="1"/>
            <p:nvPr/>
          </p:nvSpPr>
          <p:spPr>
            <a:xfrm>
              <a:off x="0" y="-47625"/>
              <a:ext cx="4545154" cy="1317625"/>
            </a:xfrm>
            <a:prstGeom prst="rect">
              <a:avLst/>
            </a:prstGeom>
          </p:spPr>
          <p:txBody>
            <a:bodyPr lIns="0" tIns="0" rIns="0" bIns="0" rtlCol="0" anchor="t">
              <a:spAutoFit/>
            </a:bodyPr>
            <a:lstStyle/>
            <a:p>
              <a:pPr algn="ctr">
                <a:lnSpc>
                  <a:spcPts val="3900"/>
                </a:lnSpc>
              </a:pPr>
              <a:r>
                <a:rPr lang="en-US" sz="3000" b="1" spc="150">
                  <a:solidFill>
                    <a:srgbClr val="2C3DA7"/>
                  </a:solidFill>
                  <a:latin typeface="Arial Bold"/>
                  <a:ea typeface="Arial Bold"/>
                  <a:cs typeface="Arial Bold"/>
                  <a:sym typeface="Arial Bold"/>
                </a:rPr>
                <a:t>3</a:t>
              </a:r>
            </a:p>
            <a:p>
              <a:pPr algn="ctr">
                <a:lnSpc>
                  <a:spcPts val="3900"/>
                </a:lnSpc>
              </a:pPr>
              <a:r>
                <a:rPr lang="en-US" sz="3000" b="1" spc="150">
                  <a:solidFill>
                    <a:srgbClr val="2C3DA7"/>
                  </a:solidFill>
                  <a:latin typeface="Arial Bold"/>
                  <a:ea typeface="Arial Bold"/>
                  <a:cs typeface="Arial Bold"/>
                  <a:sym typeface="Arial Bold"/>
                </a:rPr>
                <a:t>Deadline</a:t>
              </a:r>
            </a:p>
          </p:txBody>
        </p:sp>
        <p:sp>
          <p:nvSpPr>
            <p:cNvPr id="77" name="TextBox 77"/>
            <p:cNvSpPr txBox="1"/>
            <p:nvPr/>
          </p:nvSpPr>
          <p:spPr>
            <a:xfrm>
              <a:off x="0" y="1416685"/>
              <a:ext cx="4545154" cy="1489075"/>
            </a:xfrm>
            <a:prstGeom prst="rect">
              <a:avLst/>
            </a:prstGeom>
          </p:spPr>
          <p:txBody>
            <a:bodyPr lIns="0" tIns="0" rIns="0" bIns="0" rtlCol="0" anchor="t">
              <a:spAutoFit/>
            </a:bodyPr>
            <a:lstStyle/>
            <a:p>
              <a:pPr algn="ctr">
                <a:lnSpc>
                  <a:spcPts val="3000"/>
                </a:lnSpc>
              </a:pPr>
              <a:r>
                <a:rPr lang="en-US" sz="2000" spc="60">
                  <a:solidFill>
                    <a:srgbClr val="000000"/>
                  </a:solidFill>
                  <a:latin typeface="Arial"/>
                  <a:ea typeface="Arial"/>
                  <a:cs typeface="Arial"/>
                  <a:sym typeface="Arial"/>
                </a:rPr>
                <a:t>Deadline for applications to Cohorts 1 and 2 October 2024</a:t>
              </a:r>
            </a:p>
          </p:txBody>
        </p:sp>
      </p:grpSp>
      <p:grpSp>
        <p:nvGrpSpPr>
          <p:cNvPr id="78" name="Group 78">
            <a:extLst>
              <a:ext uri="{C183D7F6-B498-43B3-948B-1728B52AA6E4}">
                <adec:decorative xmlns:adec="http://schemas.microsoft.com/office/drawing/2017/decorative" val="1"/>
              </a:ext>
            </a:extLst>
          </p:cNvPr>
          <p:cNvGrpSpPr/>
          <p:nvPr/>
        </p:nvGrpSpPr>
        <p:grpSpPr>
          <a:xfrm>
            <a:off x="7449092" y="6850206"/>
            <a:ext cx="3408866" cy="2179320"/>
            <a:chOff x="0" y="0"/>
            <a:chExt cx="4545154" cy="2905760"/>
          </a:xfrm>
        </p:grpSpPr>
        <p:grpSp>
          <p:nvGrpSpPr>
            <p:cNvPr id="79" name="Group 79"/>
            <p:cNvGrpSpPr/>
            <p:nvPr/>
          </p:nvGrpSpPr>
          <p:grpSpPr>
            <a:xfrm>
              <a:off x="1986929" y="0"/>
              <a:ext cx="571297" cy="571297"/>
              <a:chOff x="0" y="0"/>
              <a:chExt cx="812800" cy="812800"/>
            </a:xfrm>
          </p:grpSpPr>
          <p:sp>
            <p:nvSpPr>
              <p:cNvPr id="80" name="Freeform 8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9FF"/>
              </a:solidFill>
            </p:spPr>
            <p:txBody>
              <a:bodyPr/>
              <a:lstStyle/>
              <a:p>
                <a:endParaRPr lang="en-GB"/>
              </a:p>
            </p:txBody>
          </p:sp>
          <p:sp>
            <p:nvSpPr>
              <p:cNvPr id="81" name="TextBox 81"/>
              <p:cNvSpPr txBox="1"/>
              <p:nvPr/>
            </p:nvSpPr>
            <p:spPr>
              <a:xfrm>
                <a:off x="76200" y="38100"/>
                <a:ext cx="660400" cy="698500"/>
              </a:xfrm>
              <a:prstGeom prst="rect">
                <a:avLst/>
              </a:prstGeom>
            </p:spPr>
            <p:txBody>
              <a:bodyPr lIns="24594" tIns="24594" rIns="24594" bIns="24594" rtlCol="0" anchor="ctr"/>
              <a:lstStyle/>
              <a:p>
                <a:pPr algn="ctr">
                  <a:lnSpc>
                    <a:spcPts val="2659"/>
                  </a:lnSpc>
                </a:pPr>
                <a:endParaRPr/>
              </a:p>
            </p:txBody>
          </p:sp>
        </p:grpSp>
        <p:sp>
          <p:nvSpPr>
            <p:cNvPr id="82" name="TextBox 82"/>
            <p:cNvSpPr txBox="1"/>
            <p:nvPr/>
          </p:nvSpPr>
          <p:spPr>
            <a:xfrm>
              <a:off x="0" y="-47625"/>
              <a:ext cx="4545154" cy="1317625"/>
            </a:xfrm>
            <a:prstGeom prst="rect">
              <a:avLst/>
            </a:prstGeom>
          </p:spPr>
          <p:txBody>
            <a:bodyPr lIns="0" tIns="0" rIns="0" bIns="0" rtlCol="0" anchor="t">
              <a:spAutoFit/>
            </a:bodyPr>
            <a:lstStyle/>
            <a:p>
              <a:pPr algn="ctr">
                <a:lnSpc>
                  <a:spcPts val="3900"/>
                </a:lnSpc>
              </a:pPr>
              <a:r>
                <a:rPr lang="en-US" sz="3000" b="1" spc="150">
                  <a:solidFill>
                    <a:srgbClr val="2C3DA7"/>
                  </a:solidFill>
                  <a:latin typeface="Arial Bold"/>
                  <a:ea typeface="Arial Bold"/>
                  <a:cs typeface="Arial Bold"/>
                  <a:sym typeface="Arial Bold"/>
                </a:rPr>
                <a:t>6</a:t>
              </a:r>
            </a:p>
            <a:p>
              <a:pPr algn="ctr">
                <a:lnSpc>
                  <a:spcPts val="3900"/>
                </a:lnSpc>
              </a:pPr>
              <a:r>
                <a:rPr lang="en-US" sz="3000" b="1" spc="150">
                  <a:solidFill>
                    <a:srgbClr val="2C3DA7"/>
                  </a:solidFill>
                  <a:latin typeface="Arial Bold"/>
                  <a:ea typeface="Arial Bold"/>
                  <a:cs typeface="Arial Bold"/>
                  <a:sym typeface="Arial Bold"/>
                </a:rPr>
                <a:t>Deadline 2</a:t>
              </a:r>
            </a:p>
          </p:txBody>
        </p:sp>
        <p:sp>
          <p:nvSpPr>
            <p:cNvPr id="83" name="TextBox 83"/>
            <p:cNvSpPr txBox="1"/>
            <p:nvPr/>
          </p:nvSpPr>
          <p:spPr>
            <a:xfrm>
              <a:off x="0" y="1416685"/>
              <a:ext cx="4545154" cy="1489075"/>
            </a:xfrm>
            <a:prstGeom prst="rect">
              <a:avLst/>
            </a:prstGeom>
          </p:spPr>
          <p:txBody>
            <a:bodyPr lIns="0" tIns="0" rIns="0" bIns="0" rtlCol="0" anchor="t">
              <a:spAutoFit/>
            </a:bodyPr>
            <a:lstStyle/>
            <a:p>
              <a:pPr algn="ctr">
                <a:lnSpc>
                  <a:spcPts val="3000"/>
                </a:lnSpc>
              </a:pPr>
              <a:r>
                <a:rPr lang="en-US" sz="2000" spc="60">
                  <a:solidFill>
                    <a:srgbClr val="000000"/>
                  </a:solidFill>
                  <a:latin typeface="Arial"/>
                  <a:ea typeface="Arial"/>
                  <a:cs typeface="Arial"/>
                  <a:sym typeface="Arial"/>
                </a:rPr>
                <a:t>Cohort 3 application deadline September 2025. Rolling interviews</a:t>
              </a:r>
            </a:p>
          </p:txBody>
        </p:sp>
      </p:grpSp>
      <p:grpSp>
        <p:nvGrpSpPr>
          <p:cNvPr id="84" name="Group 84">
            <a:extLst>
              <a:ext uri="{C183D7F6-B498-43B3-948B-1728B52AA6E4}">
                <adec:decorative xmlns:adec="http://schemas.microsoft.com/office/drawing/2017/decorative" val="1"/>
              </a:ext>
            </a:extLst>
          </p:cNvPr>
          <p:cNvGrpSpPr/>
          <p:nvPr/>
        </p:nvGrpSpPr>
        <p:grpSpPr>
          <a:xfrm>
            <a:off x="11788853" y="6840681"/>
            <a:ext cx="3408738" cy="1798320"/>
            <a:chOff x="0" y="0"/>
            <a:chExt cx="4544984" cy="2397760"/>
          </a:xfrm>
        </p:grpSpPr>
        <p:grpSp>
          <p:nvGrpSpPr>
            <p:cNvPr id="85" name="Group 85"/>
            <p:cNvGrpSpPr/>
            <p:nvPr/>
          </p:nvGrpSpPr>
          <p:grpSpPr>
            <a:xfrm>
              <a:off x="1984606" y="12700"/>
              <a:ext cx="571297" cy="571297"/>
              <a:chOff x="0" y="0"/>
              <a:chExt cx="812800" cy="812800"/>
            </a:xfrm>
          </p:grpSpPr>
          <p:sp>
            <p:nvSpPr>
              <p:cNvPr id="86" name="Freeform 8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9FF"/>
              </a:solidFill>
            </p:spPr>
            <p:txBody>
              <a:bodyPr/>
              <a:lstStyle/>
              <a:p>
                <a:endParaRPr lang="en-GB"/>
              </a:p>
            </p:txBody>
          </p:sp>
          <p:sp>
            <p:nvSpPr>
              <p:cNvPr id="87" name="TextBox 87"/>
              <p:cNvSpPr txBox="1"/>
              <p:nvPr/>
            </p:nvSpPr>
            <p:spPr>
              <a:xfrm>
                <a:off x="76200" y="38100"/>
                <a:ext cx="660400" cy="698500"/>
              </a:xfrm>
              <a:prstGeom prst="rect">
                <a:avLst/>
              </a:prstGeom>
            </p:spPr>
            <p:txBody>
              <a:bodyPr lIns="24594" tIns="24594" rIns="24594" bIns="24594" rtlCol="0" anchor="ctr"/>
              <a:lstStyle/>
              <a:p>
                <a:pPr algn="ctr">
                  <a:lnSpc>
                    <a:spcPts val="2659"/>
                  </a:lnSpc>
                </a:pPr>
                <a:endParaRPr/>
              </a:p>
            </p:txBody>
          </p:sp>
        </p:grpSp>
        <p:sp>
          <p:nvSpPr>
            <p:cNvPr id="88" name="TextBox 88"/>
            <p:cNvSpPr txBox="1"/>
            <p:nvPr/>
          </p:nvSpPr>
          <p:spPr>
            <a:xfrm>
              <a:off x="0" y="-47625"/>
              <a:ext cx="4544984" cy="1317625"/>
            </a:xfrm>
            <a:prstGeom prst="rect">
              <a:avLst/>
            </a:prstGeom>
          </p:spPr>
          <p:txBody>
            <a:bodyPr lIns="0" tIns="0" rIns="0" bIns="0" rtlCol="0" anchor="t">
              <a:spAutoFit/>
            </a:bodyPr>
            <a:lstStyle/>
            <a:p>
              <a:pPr algn="ctr">
                <a:lnSpc>
                  <a:spcPts val="3900"/>
                </a:lnSpc>
              </a:pPr>
              <a:r>
                <a:rPr lang="en-US" sz="3000" b="1" spc="150">
                  <a:solidFill>
                    <a:srgbClr val="2C3DA7"/>
                  </a:solidFill>
                  <a:latin typeface="Arial Bold"/>
                  <a:ea typeface="Arial Bold"/>
                  <a:cs typeface="Arial Bold"/>
                  <a:sym typeface="Arial Bold"/>
                </a:rPr>
                <a:t>7</a:t>
              </a:r>
            </a:p>
            <a:p>
              <a:pPr algn="ctr">
                <a:lnSpc>
                  <a:spcPts val="3900"/>
                </a:lnSpc>
              </a:pPr>
              <a:r>
                <a:rPr lang="en-US" sz="3000" b="1" spc="150">
                  <a:solidFill>
                    <a:srgbClr val="2C3DA7"/>
                  </a:solidFill>
                  <a:latin typeface="Arial Bold"/>
                  <a:ea typeface="Arial Bold"/>
                  <a:cs typeface="Arial Bold"/>
                  <a:sym typeface="Arial Bold"/>
                </a:rPr>
                <a:t>Cohort 3 Launch</a:t>
              </a:r>
            </a:p>
          </p:txBody>
        </p:sp>
        <p:sp>
          <p:nvSpPr>
            <p:cNvPr id="89" name="TextBox 89"/>
            <p:cNvSpPr txBox="1"/>
            <p:nvPr/>
          </p:nvSpPr>
          <p:spPr>
            <a:xfrm>
              <a:off x="0" y="1416685"/>
              <a:ext cx="4544984" cy="981075"/>
            </a:xfrm>
            <a:prstGeom prst="rect">
              <a:avLst/>
            </a:prstGeom>
          </p:spPr>
          <p:txBody>
            <a:bodyPr lIns="0" tIns="0" rIns="0" bIns="0" rtlCol="0" anchor="t">
              <a:spAutoFit/>
            </a:bodyPr>
            <a:lstStyle/>
            <a:p>
              <a:pPr algn="ctr">
                <a:lnSpc>
                  <a:spcPts val="3000"/>
                </a:lnSpc>
              </a:pPr>
              <a:r>
                <a:rPr lang="en-US" sz="2000" spc="60">
                  <a:solidFill>
                    <a:srgbClr val="000000"/>
                  </a:solidFill>
                  <a:latin typeface="Arial"/>
                  <a:ea typeface="Arial"/>
                  <a:cs typeface="Arial"/>
                  <a:sym typeface="Arial"/>
                </a:rPr>
                <a:t>Cohort 3 commenced in October 2025</a:t>
              </a:r>
            </a:p>
          </p:txBody>
        </p:sp>
      </p:grpSp>
      <p:grpSp>
        <p:nvGrpSpPr>
          <p:cNvPr id="90" name="Group 90">
            <a:extLst>
              <a:ext uri="{C183D7F6-B498-43B3-948B-1728B52AA6E4}">
                <adec:decorative xmlns:adec="http://schemas.microsoft.com/office/drawing/2017/decorative" val="1"/>
              </a:ext>
            </a:extLst>
          </p:cNvPr>
          <p:cNvGrpSpPr/>
          <p:nvPr/>
        </p:nvGrpSpPr>
        <p:grpSpPr>
          <a:xfrm>
            <a:off x="2328205" y="5937231"/>
            <a:ext cx="765812" cy="3264393"/>
            <a:chOff x="0" y="0"/>
            <a:chExt cx="201695" cy="859758"/>
          </a:xfrm>
        </p:grpSpPr>
        <p:sp>
          <p:nvSpPr>
            <p:cNvPr id="91" name="Freeform 91"/>
            <p:cNvSpPr/>
            <p:nvPr/>
          </p:nvSpPr>
          <p:spPr>
            <a:xfrm>
              <a:off x="0" y="0"/>
              <a:ext cx="201695" cy="859758"/>
            </a:xfrm>
            <a:custGeom>
              <a:avLst/>
              <a:gdLst/>
              <a:ahLst/>
              <a:cxnLst/>
              <a:rect l="l" t="t" r="r" b="b"/>
              <a:pathLst>
                <a:path w="201695" h="859758">
                  <a:moveTo>
                    <a:pt x="100848" y="0"/>
                  </a:moveTo>
                  <a:lnTo>
                    <a:pt x="100848" y="0"/>
                  </a:lnTo>
                  <a:cubicBezTo>
                    <a:pt x="127594" y="0"/>
                    <a:pt x="153245" y="10625"/>
                    <a:pt x="172158" y="29538"/>
                  </a:cubicBezTo>
                  <a:cubicBezTo>
                    <a:pt x="191070" y="48450"/>
                    <a:pt x="201695" y="74101"/>
                    <a:pt x="201695" y="100848"/>
                  </a:cubicBezTo>
                  <a:lnTo>
                    <a:pt x="201695" y="758910"/>
                  </a:lnTo>
                  <a:cubicBezTo>
                    <a:pt x="201695" y="814607"/>
                    <a:pt x="156544" y="859758"/>
                    <a:pt x="100848" y="859758"/>
                  </a:cubicBezTo>
                  <a:lnTo>
                    <a:pt x="100848" y="859758"/>
                  </a:lnTo>
                  <a:cubicBezTo>
                    <a:pt x="45151" y="859758"/>
                    <a:pt x="0" y="814607"/>
                    <a:pt x="0" y="758910"/>
                  </a:cubicBezTo>
                  <a:lnTo>
                    <a:pt x="0" y="100848"/>
                  </a:lnTo>
                  <a:cubicBezTo>
                    <a:pt x="0" y="45151"/>
                    <a:pt x="45151" y="0"/>
                    <a:pt x="100848" y="0"/>
                  </a:cubicBezTo>
                  <a:close/>
                </a:path>
              </a:pathLst>
            </a:custGeom>
            <a:solidFill>
              <a:srgbClr val="F4C119"/>
            </a:solidFill>
          </p:spPr>
          <p:txBody>
            <a:bodyPr/>
            <a:lstStyle/>
            <a:p>
              <a:endParaRPr lang="en-GB"/>
            </a:p>
          </p:txBody>
        </p:sp>
        <p:sp>
          <p:nvSpPr>
            <p:cNvPr id="92" name="TextBox 92"/>
            <p:cNvSpPr txBox="1"/>
            <p:nvPr/>
          </p:nvSpPr>
          <p:spPr>
            <a:xfrm>
              <a:off x="0" y="-47625"/>
              <a:ext cx="201695" cy="907383"/>
            </a:xfrm>
            <a:prstGeom prst="rect">
              <a:avLst/>
            </a:prstGeom>
          </p:spPr>
          <p:txBody>
            <a:bodyPr lIns="50800" tIns="50800" rIns="50800" bIns="50800" rtlCol="0" anchor="ctr"/>
            <a:lstStyle/>
            <a:p>
              <a:pPr algn="ctr">
                <a:lnSpc>
                  <a:spcPts val="2659"/>
                </a:lnSpc>
              </a:pPr>
              <a:endParaRPr/>
            </a:p>
          </p:txBody>
        </p:sp>
      </p:grpSp>
      <p:grpSp>
        <p:nvGrpSpPr>
          <p:cNvPr id="93" name="Group 93">
            <a:extLst>
              <a:ext uri="{C183D7F6-B498-43B3-948B-1728B52AA6E4}">
                <adec:decorative xmlns:adec="http://schemas.microsoft.com/office/drawing/2017/decorative" val="1"/>
              </a:ext>
            </a:extLst>
          </p:cNvPr>
          <p:cNvGrpSpPr/>
          <p:nvPr/>
        </p:nvGrpSpPr>
        <p:grpSpPr>
          <a:xfrm>
            <a:off x="12516228" y="2976556"/>
            <a:ext cx="3408866" cy="2179320"/>
            <a:chOff x="0" y="0"/>
            <a:chExt cx="4545154" cy="2905760"/>
          </a:xfrm>
        </p:grpSpPr>
        <p:grpSp>
          <p:nvGrpSpPr>
            <p:cNvPr id="94" name="Group 94"/>
            <p:cNvGrpSpPr/>
            <p:nvPr/>
          </p:nvGrpSpPr>
          <p:grpSpPr>
            <a:xfrm>
              <a:off x="1999629" y="5337"/>
              <a:ext cx="571297" cy="571297"/>
              <a:chOff x="0" y="0"/>
              <a:chExt cx="812800" cy="812800"/>
            </a:xfrm>
          </p:grpSpPr>
          <p:sp>
            <p:nvSpPr>
              <p:cNvPr id="95" name="Freeform 9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9FF"/>
              </a:solidFill>
            </p:spPr>
            <p:txBody>
              <a:bodyPr/>
              <a:lstStyle/>
              <a:p>
                <a:endParaRPr lang="en-GB"/>
              </a:p>
            </p:txBody>
          </p:sp>
          <p:sp>
            <p:nvSpPr>
              <p:cNvPr id="96" name="TextBox 96"/>
              <p:cNvSpPr txBox="1"/>
              <p:nvPr/>
            </p:nvSpPr>
            <p:spPr>
              <a:xfrm>
                <a:off x="76200" y="38100"/>
                <a:ext cx="660400" cy="698500"/>
              </a:xfrm>
              <a:prstGeom prst="rect">
                <a:avLst/>
              </a:prstGeom>
            </p:spPr>
            <p:txBody>
              <a:bodyPr lIns="24594" tIns="24594" rIns="24594" bIns="24594" rtlCol="0" anchor="ctr"/>
              <a:lstStyle/>
              <a:p>
                <a:pPr algn="ctr">
                  <a:lnSpc>
                    <a:spcPts val="2659"/>
                  </a:lnSpc>
                </a:pPr>
                <a:endParaRPr/>
              </a:p>
            </p:txBody>
          </p:sp>
        </p:grpSp>
        <p:sp>
          <p:nvSpPr>
            <p:cNvPr id="97" name="TextBox 97"/>
            <p:cNvSpPr txBox="1"/>
            <p:nvPr/>
          </p:nvSpPr>
          <p:spPr>
            <a:xfrm>
              <a:off x="0" y="-47625"/>
              <a:ext cx="4545154" cy="1317625"/>
            </a:xfrm>
            <a:prstGeom prst="rect">
              <a:avLst/>
            </a:prstGeom>
          </p:spPr>
          <p:txBody>
            <a:bodyPr lIns="0" tIns="0" rIns="0" bIns="0" rtlCol="0" anchor="t">
              <a:spAutoFit/>
            </a:bodyPr>
            <a:lstStyle/>
            <a:p>
              <a:pPr algn="ctr">
                <a:lnSpc>
                  <a:spcPts val="3900"/>
                </a:lnSpc>
              </a:pPr>
              <a:r>
                <a:rPr lang="en-US" sz="3000" b="1" spc="150">
                  <a:solidFill>
                    <a:srgbClr val="2C3DA7"/>
                  </a:solidFill>
                  <a:latin typeface="Arial Bold"/>
                  <a:ea typeface="Arial Bold"/>
                  <a:cs typeface="Arial Bold"/>
                  <a:sym typeface="Arial Bold"/>
                </a:rPr>
                <a:t>4</a:t>
              </a:r>
            </a:p>
            <a:p>
              <a:pPr algn="ctr">
                <a:lnSpc>
                  <a:spcPts val="3900"/>
                </a:lnSpc>
              </a:pPr>
              <a:r>
                <a:rPr lang="en-US" sz="3000" b="1" spc="150">
                  <a:solidFill>
                    <a:srgbClr val="2C3DA7"/>
                  </a:solidFill>
                  <a:latin typeface="Arial Bold"/>
                  <a:ea typeface="Arial Bold"/>
                  <a:cs typeface="Arial Bold"/>
                  <a:sym typeface="Arial Bold"/>
                </a:rPr>
                <a:t>Interviews</a:t>
              </a:r>
            </a:p>
          </p:txBody>
        </p:sp>
        <p:sp>
          <p:nvSpPr>
            <p:cNvPr id="98" name="TextBox 98"/>
            <p:cNvSpPr txBox="1"/>
            <p:nvPr/>
          </p:nvSpPr>
          <p:spPr>
            <a:xfrm>
              <a:off x="0" y="1416685"/>
              <a:ext cx="4545154" cy="1489075"/>
            </a:xfrm>
            <a:prstGeom prst="rect">
              <a:avLst/>
            </a:prstGeom>
          </p:spPr>
          <p:txBody>
            <a:bodyPr lIns="0" tIns="0" rIns="0" bIns="0" rtlCol="0" anchor="t">
              <a:spAutoFit/>
            </a:bodyPr>
            <a:lstStyle/>
            <a:p>
              <a:pPr algn="ctr">
                <a:lnSpc>
                  <a:spcPts val="3000"/>
                </a:lnSpc>
              </a:pPr>
              <a:r>
                <a:rPr lang="en-US" sz="2000" spc="60">
                  <a:solidFill>
                    <a:srgbClr val="000000"/>
                  </a:solidFill>
                  <a:latin typeface="Arial"/>
                  <a:ea typeface="Arial"/>
                  <a:cs typeface="Arial"/>
                  <a:sym typeface="Arial"/>
                </a:rPr>
                <a:t>Rolling interviews from September - November 2024 </a:t>
              </a:r>
            </a:p>
          </p:txBody>
        </p:sp>
      </p:grpSp>
      <p:grpSp>
        <p:nvGrpSpPr>
          <p:cNvPr id="99" name="Group 99">
            <a:extLst>
              <a:ext uri="{C183D7F6-B498-43B3-948B-1728B52AA6E4}">
                <adec:decorative xmlns:adec="http://schemas.microsoft.com/office/drawing/2017/decorative" val="1"/>
              </a:ext>
            </a:extLst>
          </p:cNvPr>
          <p:cNvGrpSpPr/>
          <p:nvPr/>
        </p:nvGrpSpPr>
        <p:grpSpPr>
          <a:xfrm>
            <a:off x="2370179" y="6850206"/>
            <a:ext cx="4887298" cy="2179320"/>
            <a:chOff x="0" y="0"/>
            <a:chExt cx="6516397" cy="2905760"/>
          </a:xfrm>
        </p:grpSpPr>
        <p:grpSp>
          <p:nvGrpSpPr>
            <p:cNvPr id="100" name="Group 100"/>
            <p:cNvGrpSpPr/>
            <p:nvPr/>
          </p:nvGrpSpPr>
          <p:grpSpPr>
            <a:xfrm>
              <a:off x="2972550" y="0"/>
              <a:ext cx="571297" cy="571297"/>
              <a:chOff x="0" y="0"/>
              <a:chExt cx="812800" cy="812800"/>
            </a:xfrm>
          </p:grpSpPr>
          <p:sp>
            <p:nvSpPr>
              <p:cNvPr id="101" name="Freeform 10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9FF"/>
              </a:solidFill>
            </p:spPr>
            <p:txBody>
              <a:bodyPr/>
              <a:lstStyle/>
              <a:p>
                <a:endParaRPr lang="en-GB"/>
              </a:p>
            </p:txBody>
          </p:sp>
          <p:sp>
            <p:nvSpPr>
              <p:cNvPr id="102" name="TextBox 102"/>
              <p:cNvSpPr txBox="1"/>
              <p:nvPr/>
            </p:nvSpPr>
            <p:spPr>
              <a:xfrm>
                <a:off x="76200" y="38100"/>
                <a:ext cx="660400" cy="698500"/>
              </a:xfrm>
              <a:prstGeom prst="rect">
                <a:avLst/>
              </a:prstGeom>
            </p:spPr>
            <p:txBody>
              <a:bodyPr lIns="24594" tIns="24594" rIns="24594" bIns="24594" rtlCol="0" anchor="ctr"/>
              <a:lstStyle/>
              <a:p>
                <a:pPr algn="ctr">
                  <a:lnSpc>
                    <a:spcPts val="2659"/>
                  </a:lnSpc>
                </a:pPr>
                <a:endParaRPr/>
              </a:p>
            </p:txBody>
          </p:sp>
        </p:grpSp>
        <p:sp>
          <p:nvSpPr>
            <p:cNvPr id="103" name="TextBox 103"/>
            <p:cNvSpPr txBox="1"/>
            <p:nvPr/>
          </p:nvSpPr>
          <p:spPr>
            <a:xfrm>
              <a:off x="0" y="-47625"/>
              <a:ext cx="6516397" cy="1317625"/>
            </a:xfrm>
            <a:prstGeom prst="rect">
              <a:avLst/>
            </a:prstGeom>
          </p:spPr>
          <p:txBody>
            <a:bodyPr lIns="0" tIns="0" rIns="0" bIns="0" rtlCol="0" anchor="t">
              <a:spAutoFit/>
            </a:bodyPr>
            <a:lstStyle/>
            <a:p>
              <a:pPr algn="ctr">
                <a:lnSpc>
                  <a:spcPts val="3900"/>
                </a:lnSpc>
              </a:pPr>
              <a:r>
                <a:rPr lang="en-US" sz="3000" b="1" spc="150">
                  <a:solidFill>
                    <a:srgbClr val="2C3DA7"/>
                  </a:solidFill>
                  <a:latin typeface="Arial Bold"/>
                  <a:ea typeface="Arial Bold"/>
                  <a:cs typeface="Arial Bold"/>
                  <a:sym typeface="Arial Bold"/>
                </a:rPr>
                <a:t>5</a:t>
              </a:r>
            </a:p>
            <a:p>
              <a:pPr algn="ctr">
                <a:lnSpc>
                  <a:spcPts val="3900"/>
                </a:lnSpc>
              </a:pPr>
              <a:r>
                <a:rPr lang="en-US" sz="3000" b="1" spc="150">
                  <a:solidFill>
                    <a:srgbClr val="2C3DA7"/>
                  </a:solidFill>
                  <a:latin typeface="Arial Bold"/>
                  <a:ea typeface="Arial Bold"/>
                  <a:cs typeface="Arial Bold"/>
                  <a:sym typeface="Arial Bold"/>
                </a:rPr>
                <a:t>Cohorts 1 and 2 Launch</a:t>
              </a:r>
            </a:p>
          </p:txBody>
        </p:sp>
        <p:sp>
          <p:nvSpPr>
            <p:cNvPr id="104" name="TextBox 104"/>
            <p:cNvSpPr txBox="1"/>
            <p:nvPr/>
          </p:nvSpPr>
          <p:spPr>
            <a:xfrm>
              <a:off x="0" y="1416685"/>
              <a:ext cx="6516397" cy="1489075"/>
            </a:xfrm>
            <a:prstGeom prst="rect">
              <a:avLst/>
            </a:prstGeom>
          </p:spPr>
          <p:txBody>
            <a:bodyPr lIns="0" tIns="0" rIns="0" bIns="0" rtlCol="0" anchor="t">
              <a:spAutoFit/>
            </a:bodyPr>
            <a:lstStyle/>
            <a:p>
              <a:pPr algn="ctr">
                <a:lnSpc>
                  <a:spcPts val="3000"/>
                </a:lnSpc>
              </a:pPr>
              <a:r>
                <a:rPr lang="en-US" sz="2000" spc="60">
                  <a:solidFill>
                    <a:srgbClr val="000000"/>
                  </a:solidFill>
                  <a:latin typeface="Arial"/>
                  <a:ea typeface="Arial"/>
                  <a:cs typeface="Arial"/>
                  <a:sym typeface="Arial"/>
                </a:rPr>
                <a:t>Cohort 1 commenced in November 2024, and Cohort 2 commenced in January 2025</a:t>
              </a:r>
            </a:p>
          </p:txBody>
        </p:sp>
      </p:grpSp>
      <p:sp>
        <p:nvSpPr>
          <p:cNvPr id="105" name="Freeform 105">
            <a:extLst>
              <a:ext uri="{C183D7F6-B498-43B3-948B-1728B52AA6E4}">
                <adec:decorative xmlns:adec="http://schemas.microsoft.com/office/drawing/2017/decorative" val="1"/>
              </a:ext>
            </a:extLst>
          </p:cNvPr>
          <p:cNvSpPr/>
          <p:nvPr/>
        </p:nvSpPr>
        <p:spPr>
          <a:xfrm>
            <a:off x="15623142" y="66675"/>
            <a:ext cx="2415742" cy="941978"/>
          </a:xfrm>
          <a:custGeom>
            <a:avLst/>
            <a:gdLst/>
            <a:ahLst/>
            <a:cxnLst/>
            <a:rect l="l" t="t" r="r" b="b"/>
            <a:pathLst>
              <a:path w="2415742" h="941978">
                <a:moveTo>
                  <a:pt x="0" y="0"/>
                </a:moveTo>
                <a:lnTo>
                  <a:pt x="2415742" y="0"/>
                </a:lnTo>
                <a:lnTo>
                  <a:pt x="2415742" y="941978"/>
                </a:lnTo>
                <a:lnTo>
                  <a:pt x="0" y="941978"/>
                </a:lnTo>
                <a:lnTo>
                  <a:pt x="0" y="0"/>
                </a:lnTo>
                <a:close/>
              </a:path>
            </a:pathLst>
          </a:custGeom>
          <a:blipFill>
            <a:blip r:embed="rId12"/>
            <a:stretch>
              <a:fillRect/>
            </a:stretch>
          </a:blipFill>
        </p:spPr>
        <p:txBody>
          <a:bodyPr/>
          <a:lstStyle/>
          <a:p>
            <a:endParaRPr lang="en-GB"/>
          </a:p>
        </p:txBody>
      </p:sp>
      <p:pic>
        <p:nvPicPr>
          <p:cNvPr id="107" name="Picture 106">
            <a:extLst>
              <a:ext uri="{FF2B5EF4-FFF2-40B4-BE49-F238E27FC236}">
                <a16:creationId xmlns:a16="http://schemas.microsoft.com/office/drawing/2014/main" id="{055576C2-AE1A-B591-CD19-084E27CAECC3}"/>
              </a:ext>
              <a:ext uri="{C183D7F6-B498-43B3-948B-1728B52AA6E4}">
                <adec:decorative xmlns:adec="http://schemas.microsoft.com/office/drawing/2017/decorative" val="1"/>
              </a:ext>
            </a:extLst>
          </p:cNvPr>
          <p:cNvPicPr>
            <a:picLocks noChangeAspect="1"/>
          </p:cNvPicPr>
          <p:nvPr/>
        </p:nvPicPr>
        <p:blipFill>
          <a:blip r:embed="rId13"/>
          <a:stretch>
            <a:fillRect/>
          </a:stretch>
        </p:blipFill>
        <p:spPr>
          <a:xfrm>
            <a:off x="8729436" y="4823432"/>
            <a:ext cx="829128" cy="640135"/>
          </a:xfrm>
          <a:prstGeom prst="rect">
            <a:avLst/>
          </a:prstGeom>
        </p:spPr>
      </p:pic>
      <p:pic>
        <p:nvPicPr>
          <p:cNvPr id="108" name="Picture 107">
            <a:extLst>
              <a:ext uri="{FF2B5EF4-FFF2-40B4-BE49-F238E27FC236}">
                <a16:creationId xmlns:a16="http://schemas.microsoft.com/office/drawing/2014/main" id="{1EACFEDB-3DBC-1622-28DB-668076B78BEB}"/>
              </a:ext>
              <a:ext uri="{C183D7F6-B498-43B3-948B-1728B52AA6E4}">
                <adec:decorative xmlns:adec="http://schemas.microsoft.com/office/drawing/2017/decorative" val="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3349" y="9524581"/>
            <a:ext cx="825351" cy="63470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1C9"/>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731718" y="1454052"/>
            <a:ext cx="6737175" cy="7378897"/>
            <a:chOff x="0" y="0"/>
            <a:chExt cx="909203" cy="995806"/>
          </a:xfrm>
        </p:grpSpPr>
        <p:sp>
          <p:nvSpPr>
            <p:cNvPr id="3" name="Freeform 3"/>
            <p:cNvSpPr/>
            <p:nvPr/>
          </p:nvSpPr>
          <p:spPr>
            <a:xfrm>
              <a:off x="0" y="0"/>
              <a:ext cx="909203" cy="995806"/>
            </a:xfrm>
            <a:custGeom>
              <a:avLst/>
              <a:gdLst/>
              <a:ahLst/>
              <a:cxnLst/>
              <a:rect l="l" t="t" r="r" b="b"/>
              <a:pathLst>
                <a:path w="909203" h="995806">
                  <a:moveTo>
                    <a:pt x="32176" y="0"/>
                  </a:moveTo>
                  <a:lnTo>
                    <a:pt x="877028" y="0"/>
                  </a:lnTo>
                  <a:cubicBezTo>
                    <a:pt x="894798" y="0"/>
                    <a:pt x="909203" y="14406"/>
                    <a:pt x="909203" y="32176"/>
                  </a:cubicBezTo>
                  <a:lnTo>
                    <a:pt x="909203" y="963630"/>
                  </a:lnTo>
                  <a:cubicBezTo>
                    <a:pt x="909203" y="972164"/>
                    <a:pt x="905814" y="980348"/>
                    <a:pt x="899779" y="986382"/>
                  </a:cubicBezTo>
                  <a:cubicBezTo>
                    <a:pt x="893745" y="992416"/>
                    <a:pt x="885561" y="995806"/>
                    <a:pt x="877028" y="995806"/>
                  </a:cubicBezTo>
                  <a:lnTo>
                    <a:pt x="32176" y="995806"/>
                  </a:lnTo>
                  <a:cubicBezTo>
                    <a:pt x="23642" y="995806"/>
                    <a:pt x="15458" y="992416"/>
                    <a:pt x="9424" y="986382"/>
                  </a:cubicBezTo>
                  <a:cubicBezTo>
                    <a:pt x="3390" y="980348"/>
                    <a:pt x="0" y="972164"/>
                    <a:pt x="0" y="963630"/>
                  </a:cubicBezTo>
                  <a:lnTo>
                    <a:pt x="0" y="32176"/>
                  </a:lnTo>
                  <a:cubicBezTo>
                    <a:pt x="0" y="23642"/>
                    <a:pt x="3390" y="15458"/>
                    <a:pt x="9424" y="9424"/>
                  </a:cubicBezTo>
                  <a:cubicBezTo>
                    <a:pt x="15458" y="3390"/>
                    <a:pt x="23642" y="0"/>
                    <a:pt x="32176" y="0"/>
                  </a:cubicBezTo>
                  <a:close/>
                </a:path>
              </a:pathLst>
            </a:custGeom>
            <a:solidFill>
              <a:srgbClr val="F4C119"/>
            </a:solidFill>
            <a:ln cap="rnd">
              <a:noFill/>
              <a:prstDash val="solid"/>
              <a:round/>
            </a:ln>
          </p:spPr>
          <p:txBody>
            <a:bodyPr/>
            <a:lstStyle/>
            <a:p>
              <a:endParaRPr lang="en-GB"/>
            </a:p>
          </p:txBody>
        </p:sp>
        <p:sp>
          <p:nvSpPr>
            <p:cNvPr id="4" name="TextBox 4"/>
            <p:cNvSpPr txBox="1"/>
            <p:nvPr/>
          </p:nvSpPr>
          <p:spPr>
            <a:xfrm>
              <a:off x="0" y="-47625"/>
              <a:ext cx="909203" cy="1043431"/>
            </a:xfrm>
            <a:prstGeom prst="rect">
              <a:avLst/>
            </a:prstGeom>
          </p:spPr>
          <p:txBody>
            <a:bodyPr lIns="50800" tIns="50800" rIns="50800" bIns="50800" rtlCol="0" anchor="ctr"/>
            <a:lstStyle/>
            <a:p>
              <a:pPr algn="ctr">
                <a:lnSpc>
                  <a:spcPts val="2355"/>
                </a:lnSpc>
              </a:pPr>
              <a:endParaRPr/>
            </a:p>
          </p:txBody>
        </p:sp>
      </p:grpSp>
      <p:pic>
        <p:nvPicPr>
          <p:cNvPr id="5" name="Picture 5">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6357" y="2687187"/>
            <a:ext cx="6936228" cy="6064622"/>
          </a:xfrm>
          <a:prstGeom prst="rect">
            <a:avLst/>
          </a:prstGeom>
        </p:spPr>
      </p:pic>
      <p:sp>
        <p:nvSpPr>
          <p:cNvPr id="6" name="TextBox 6"/>
          <p:cNvSpPr txBox="1"/>
          <p:nvPr/>
        </p:nvSpPr>
        <p:spPr>
          <a:xfrm>
            <a:off x="853849" y="1941214"/>
            <a:ext cx="6492911" cy="1066800"/>
          </a:xfrm>
          <a:prstGeom prst="rect">
            <a:avLst/>
          </a:prstGeom>
        </p:spPr>
        <p:txBody>
          <a:bodyPr lIns="0" tIns="0" rIns="0" bIns="0" rtlCol="0" anchor="t">
            <a:spAutoFit/>
          </a:bodyPr>
          <a:lstStyle/>
          <a:p>
            <a:pPr algn="ctr">
              <a:lnSpc>
                <a:spcPts val="4200"/>
              </a:lnSpc>
            </a:pPr>
            <a:r>
              <a:rPr lang="en-US" sz="3000" b="1">
                <a:solidFill>
                  <a:srgbClr val="2C3DA7"/>
                </a:solidFill>
                <a:latin typeface="Arial Bold"/>
                <a:ea typeface="Arial Bold"/>
                <a:cs typeface="Arial Bold"/>
                <a:sym typeface="Arial Bold"/>
              </a:rPr>
              <a:t>Gender Breakdown across Cohort 1-3 attendees</a:t>
            </a:r>
          </a:p>
        </p:txBody>
      </p:sp>
      <p:grpSp>
        <p:nvGrpSpPr>
          <p:cNvPr id="7" name="Group 7">
            <a:extLst>
              <a:ext uri="{C183D7F6-B498-43B3-948B-1728B52AA6E4}">
                <adec:decorative xmlns:adec="http://schemas.microsoft.com/office/drawing/2017/decorative" val="1"/>
              </a:ext>
            </a:extLst>
          </p:cNvPr>
          <p:cNvGrpSpPr/>
          <p:nvPr/>
        </p:nvGrpSpPr>
        <p:grpSpPr>
          <a:xfrm>
            <a:off x="7823416" y="1454052"/>
            <a:ext cx="9732866" cy="7378897"/>
            <a:chOff x="0" y="0"/>
            <a:chExt cx="1313482" cy="995806"/>
          </a:xfrm>
        </p:grpSpPr>
        <p:sp>
          <p:nvSpPr>
            <p:cNvPr id="8" name="Freeform 8"/>
            <p:cNvSpPr/>
            <p:nvPr/>
          </p:nvSpPr>
          <p:spPr>
            <a:xfrm>
              <a:off x="0" y="0"/>
              <a:ext cx="1313482" cy="995806"/>
            </a:xfrm>
            <a:custGeom>
              <a:avLst/>
              <a:gdLst/>
              <a:ahLst/>
              <a:cxnLst/>
              <a:rect l="l" t="t" r="r" b="b"/>
              <a:pathLst>
                <a:path w="1313482" h="995806">
                  <a:moveTo>
                    <a:pt x="22272" y="0"/>
                  </a:moveTo>
                  <a:lnTo>
                    <a:pt x="1291209" y="0"/>
                  </a:lnTo>
                  <a:cubicBezTo>
                    <a:pt x="1303510" y="0"/>
                    <a:pt x="1313482" y="9972"/>
                    <a:pt x="1313482" y="22272"/>
                  </a:cubicBezTo>
                  <a:lnTo>
                    <a:pt x="1313482" y="973533"/>
                  </a:lnTo>
                  <a:cubicBezTo>
                    <a:pt x="1313482" y="979440"/>
                    <a:pt x="1311135" y="985105"/>
                    <a:pt x="1306958" y="989282"/>
                  </a:cubicBezTo>
                  <a:cubicBezTo>
                    <a:pt x="1302781" y="993459"/>
                    <a:pt x="1297116" y="995806"/>
                    <a:pt x="1291209" y="995806"/>
                  </a:cubicBezTo>
                  <a:lnTo>
                    <a:pt x="22272" y="995806"/>
                  </a:lnTo>
                  <a:cubicBezTo>
                    <a:pt x="9972" y="995806"/>
                    <a:pt x="0" y="985834"/>
                    <a:pt x="0" y="973533"/>
                  </a:cubicBezTo>
                  <a:lnTo>
                    <a:pt x="0" y="22272"/>
                  </a:lnTo>
                  <a:cubicBezTo>
                    <a:pt x="0" y="9972"/>
                    <a:pt x="9972" y="0"/>
                    <a:pt x="22272" y="0"/>
                  </a:cubicBezTo>
                  <a:close/>
                </a:path>
              </a:pathLst>
            </a:custGeom>
            <a:solidFill>
              <a:srgbClr val="F4C119"/>
            </a:solidFill>
            <a:ln cap="rnd">
              <a:noFill/>
              <a:prstDash val="solid"/>
              <a:round/>
            </a:ln>
          </p:spPr>
          <p:txBody>
            <a:bodyPr/>
            <a:lstStyle/>
            <a:p>
              <a:endParaRPr lang="en-GB"/>
            </a:p>
          </p:txBody>
        </p:sp>
        <p:sp>
          <p:nvSpPr>
            <p:cNvPr id="9" name="TextBox 9"/>
            <p:cNvSpPr txBox="1"/>
            <p:nvPr/>
          </p:nvSpPr>
          <p:spPr>
            <a:xfrm>
              <a:off x="0" y="-47625"/>
              <a:ext cx="1313482" cy="1043431"/>
            </a:xfrm>
            <a:prstGeom prst="rect">
              <a:avLst/>
            </a:prstGeom>
          </p:spPr>
          <p:txBody>
            <a:bodyPr lIns="50800" tIns="50800" rIns="50800" bIns="50800" rtlCol="0" anchor="ctr"/>
            <a:lstStyle/>
            <a:p>
              <a:pPr algn="ctr">
                <a:lnSpc>
                  <a:spcPts val="2355"/>
                </a:lnSpc>
              </a:pPr>
              <a:endParaRPr/>
            </a:p>
          </p:txBody>
        </p:sp>
      </p:grpSp>
      <p:pic>
        <p:nvPicPr>
          <p:cNvPr id="10" name="Picture 10">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03092" y="2667275"/>
            <a:ext cx="10656811" cy="6459646"/>
          </a:xfrm>
          <a:prstGeom prst="rect">
            <a:avLst/>
          </a:prstGeom>
        </p:spPr>
      </p:pic>
      <p:sp>
        <p:nvSpPr>
          <p:cNvPr id="11" name="TextBox 11"/>
          <p:cNvSpPr txBox="1"/>
          <p:nvPr/>
        </p:nvSpPr>
        <p:spPr>
          <a:xfrm>
            <a:off x="8965647" y="1941214"/>
            <a:ext cx="7188368" cy="1066800"/>
          </a:xfrm>
          <a:prstGeom prst="rect">
            <a:avLst/>
          </a:prstGeom>
        </p:spPr>
        <p:txBody>
          <a:bodyPr lIns="0" tIns="0" rIns="0" bIns="0" rtlCol="0" anchor="t">
            <a:spAutoFit/>
          </a:bodyPr>
          <a:lstStyle/>
          <a:p>
            <a:pPr algn="ctr">
              <a:lnSpc>
                <a:spcPts val="4200"/>
              </a:lnSpc>
            </a:pPr>
            <a:r>
              <a:rPr lang="en-US" sz="3000" b="1">
                <a:solidFill>
                  <a:srgbClr val="2C3DA7"/>
                </a:solidFill>
                <a:latin typeface="Arial Bold"/>
                <a:ea typeface="Arial Bold"/>
                <a:cs typeface="Arial Bold"/>
                <a:sym typeface="Arial Bold"/>
              </a:rPr>
              <a:t>Tower Hamlets Residents and Workers across Cohort 1-3 attendees</a:t>
            </a:r>
          </a:p>
        </p:txBody>
      </p:sp>
      <p:sp>
        <p:nvSpPr>
          <p:cNvPr id="12" name="Freeform 12">
            <a:extLst>
              <a:ext uri="{C183D7F6-B498-43B3-948B-1728B52AA6E4}">
                <adec:decorative xmlns:adec="http://schemas.microsoft.com/office/drawing/2017/decorative" val="1"/>
              </a:ext>
            </a:extLst>
          </p:cNvPr>
          <p:cNvSpPr/>
          <p:nvPr/>
        </p:nvSpPr>
        <p:spPr>
          <a:xfrm>
            <a:off x="15623142" y="47625"/>
            <a:ext cx="2415742" cy="941978"/>
          </a:xfrm>
          <a:custGeom>
            <a:avLst/>
            <a:gdLst/>
            <a:ahLst/>
            <a:cxnLst/>
            <a:rect l="l" t="t" r="r" b="b"/>
            <a:pathLst>
              <a:path w="2415742" h="941978">
                <a:moveTo>
                  <a:pt x="0" y="0"/>
                </a:moveTo>
                <a:lnTo>
                  <a:pt x="2415742" y="0"/>
                </a:lnTo>
                <a:lnTo>
                  <a:pt x="2415742" y="941978"/>
                </a:lnTo>
                <a:lnTo>
                  <a:pt x="0" y="941978"/>
                </a:lnTo>
                <a:lnTo>
                  <a:pt x="0" y="0"/>
                </a:lnTo>
                <a:close/>
              </a:path>
            </a:pathLst>
          </a:custGeom>
          <a:blipFill>
            <a:blip r:embed="rId4"/>
            <a:stretch>
              <a:fillRect/>
            </a:stretch>
          </a:blipFill>
        </p:spPr>
        <p:txBody>
          <a:bodyPr/>
          <a:lstStyle/>
          <a:p>
            <a:endParaRPr lang="en-GB"/>
          </a:p>
        </p:txBody>
      </p:sp>
      <p:sp>
        <p:nvSpPr>
          <p:cNvPr id="14" name="TextBox 14"/>
          <p:cNvSpPr txBox="1">
            <a:spLocks noGrp="1"/>
          </p:cNvSpPr>
          <p:nvPr>
            <p:ph type="title" idx="4294967295"/>
          </p:nvPr>
        </p:nvSpPr>
        <p:spPr>
          <a:xfrm>
            <a:off x="1486924" y="451939"/>
            <a:ext cx="14111525" cy="6889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99"/>
              </a:lnSpc>
              <a:spcBef>
                <a:spcPts val="0"/>
              </a:spcBef>
              <a:spcAft>
                <a:spcPts val="0"/>
              </a:spcAft>
              <a:buClrTx/>
              <a:buSzTx/>
              <a:buFontTx/>
              <a:buNone/>
              <a:tabLst/>
              <a:defRPr/>
            </a:pPr>
            <a:r>
              <a:rPr kumimoji="0" lang="en-US" sz="3999" b="1" i="0" u="none" strike="noStrike" kern="1200" cap="none" spc="0" normalizeH="0" baseline="0" noProof="0" dirty="0">
                <a:ln>
                  <a:noFill/>
                </a:ln>
                <a:solidFill>
                  <a:srgbClr val="2C3DA7"/>
                </a:solidFill>
                <a:effectLst/>
                <a:uLnTx/>
                <a:uFillTx/>
                <a:latin typeface="Arial Bold"/>
                <a:ea typeface="Arial Bold"/>
                <a:cs typeface="Arial Bold"/>
                <a:sym typeface="Arial Bold"/>
              </a:rPr>
              <a:t>Delegate Demographics: Gender and Local Presence</a:t>
            </a:r>
          </a:p>
        </p:txBody>
      </p:sp>
      <p:pic>
        <p:nvPicPr>
          <p:cNvPr id="15" name="Picture 14">
            <a:extLst>
              <a:ext uri="{FF2B5EF4-FFF2-40B4-BE49-F238E27FC236}">
                <a16:creationId xmlns:a16="http://schemas.microsoft.com/office/drawing/2014/main" id="{D10320A3-7B55-450D-96C8-0BEAE4BF9989}"/>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349" y="9524581"/>
            <a:ext cx="825351" cy="63470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1C9"/>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028700" y="2072326"/>
            <a:ext cx="16230600" cy="7185974"/>
            <a:chOff x="0" y="0"/>
            <a:chExt cx="2190372" cy="969770"/>
          </a:xfrm>
        </p:grpSpPr>
        <p:sp>
          <p:nvSpPr>
            <p:cNvPr id="3" name="Freeform 3"/>
            <p:cNvSpPr/>
            <p:nvPr/>
          </p:nvSpPr>
          <p:spPr>
            <a:xfrm>
              <a:off x="0" y="0"/>
              <a:ext cx="2190372" cy="969770"/>
            </a:xfrm>
            <a:custGeom>
              <a:avLst/>
              <a:gdLst/>
              <a:ahLst/>
              <a:cxnLst/>
              <a:rect l="l" t="t" r="r" b="b"/>
              <a:pathLst>
                <a:path w="2190372" h="969770">
                  <a:moveTo>
                    <a:pt x="13356" y="0"/>
                  </a:moveTo>
                  <a:lnTo>
                    <a:pt x="2177016" y="0"/>
                  </a:lnTo>
                  <a:cubicBezTo>
                    <a:pt x="2184392" y="0"/>
                    <a:pt x="2190372" y="5980"/>
                    <a:pt x="2190372" y="13356"/>
                  </a:cubicBezTo>
                  <a:lnTo>
                    <a:pt x="2190372" y="956414"/>
                  </a:lnTo>
                  <a:cubicBezTo>
                    <a:pt x="2190372" y="959957"/>
                    <a:pt x="2188964" y="963354"/>
                    <a:pt x="2186460" y="965858"/>
                  </a:cubicBezTo>
                  <a:cubicBezTo>
                    <a:pt x="2183955" y="968363"/>
                    <a:pt x="2180558" y="969770"/>
                    <a:pt x="2177016" y="969770"/>
                  </a:cubicBezTo>
                  <a:lnTo>
                    <a:pt x="13356" y="969770"/>
                  </a:lnTo>
                  <a:cubicBezTo>
                    <a:pt x="9814" y="969770"/>
                    <a:pt x="6417" y="968363"/>
                    <a:pt x="3912" y="965858"/>
                  </a:cubicBezTo>
                  <a:cubicBezTo>
                    <a:pt x="1407" y="963354"/>
                    <a:pt x="0" y="959957"/>
                    <a:pt x="0" y="956414"/>
                  </a:cubicBezTo>
                  <a:lnTo>
                    <a:pt x="0" y="13356"/>
                  </a:lnTo>
                  <a:cubicBezTo>
                    <a:pt x="0" y="9814"/>
                    <a:pt x="1407" y="6417"/>
                    <a:pt x="3912" y="3912"/>
                  </a:cubicBezTo>
                  <a:cubicBezTo>
                    <a:pt x="6417" y="1407"/>
                    <a:pt x="9814" y="0"/>
                    <a:pt x="13356" y="0"/>
                  </a:cubicBezTo>
                  <a:close/>
                </a:path>
              </a:pathLst>
            </a:custGeom>
            <a:solidFill>
              <a:srgbClr val="F4C119"/>
            </a:solidFill>
            <a:ln cap="rnd">
              <a:noFill/>
              <a:prstDash val="solid"/>
              <a:round/>
            </a:ln>
          </p:spPr>
          <p:txBody>
            <a:bodyPr/>
            <a:lstStyle/>
            <a:p>
              <a:endParaRPr lang="en-GB"/>
            </a:p>
          </p:txBody>
        </p:sp>
        <p:sp>
          <p:nvSpPr>
            <p:cNvPr id="4" name="TextBox 4"/>
            <p:cNvSpPr txBox="1"/>
            <p:nvPr/>
          </p:nvSpPr>
          <p:spPr>
            <a:xfrm>
              <a:off x="0" y="-47625"/>
              <a:ext cx="2190372" cy="1017395"/>
            </a:xfrm>
            <a:prstGeom prst="rect">
              <a:avLst/>
            </a:prstGeom>
          </p:spPr>
          <p:txBody>
            <a:bodyPr lIns="50800" tIns="50800" rIns="50800" bIns="50800" rtlCol="0" anchor="ctr"/>
            <a:lstStyle/>
            <a:p>
              <a:pPr algn="ctr">
                <a:lnSpc>
                  <a:spcPts val="2355"/>
                </a:lnSpc>
              </a:pPr>
              <a:endParaRPr/>
            </a:p>
          </p:txBody>
        </p:sp>
      </p:grpSp>
      <p:pic>
        <p:nvPicPr>
          <p:cNvPr id="5" name="Picture 5">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0499" y="453127"/>
            <a:ext cx="19430384" cy="10424371"/>
          </a:xfrm>
          <a:prstGeom prst="rect">
            <a:avLst/>
          </a:prstGeom>
        </p:spPr>
      </p:pic>
      <p:sp>
        <p:nvSpPr>
          <p:cNvPr id="6" name="TextBox 6"/>
          <p:cNvSpPr txBox="1">
            <a:spLocks noGrp="1"/>
          </p:cNvSpPr>
          <p:nvPr>
            <p:ph type="title" idx="4294967295"/>
          </p:nvPr>
        </p:nvSpPr>
        <p:spPr>
          <a:xfrm>
            <a:off x="2670245" y="451939"/>
            <a:ext cx="12489208" cy="13938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5599"/>
              </a:lnSpc>
              <a:spcBef>
                <a:spcPts val="0"/>
              </a:spcBef>
              <a:spcAft>
                <a:spcPts val="0"/>
              </a:spcAft>
              <a:buClrTx/>
              <a:buSzTx/>
              <a:buFontTx/>
              <a:buNone/>
              <a:tabLst/>
              <a:defRPr/>
            </a:pPr>
            <a:r>
              <a:rPr kumimoji="0" lang="en-US" sz="3999" b="1" i="0" u="none" strike="noStrike" kern="1200" cap="none" spc="0" normalizeH="0" baseline="0" noProof="0" dirty="0">
                <a:ln>
                  <a:noFill/>
                </a:ln>
                <a:solidFill>
                  <a:srgbClr val="2C3DA7"/>
                </a:solidFill>
                <a:effectLst/>
                <a:uLnTx/>
                <a:uFillTx/>
                <a:latin typeface="Arial Bold"/>
                <a:ea typeface="Arial Bold"/>
                <a:cs typeface="Arial Bold"/>
                <a:sym typeface="Arial Bold"/>
              </a:rPr>
              <a:t>Employment Sector Distribution across Cohort 1-2 attendees</a:t>
            </a:r>
          </a:p>
        </p:txBody>
      </p:sp>
      <p:sp>
        <p:nvSpPr>
          <p:cNvPr id="7" name="Freeform 7">
            <a:extLst>
              <a:ext uri="{C183D7F6-B498-43B3-948B-1728B52AA6E4}">
                <adec:decorative xmlns:adec="http://schemas.microsoft.com/office/drawing/2017/decorative" val="1"/>
              </a:ext>
            </a:extLst>
          </p:cNvPr>
          <p:cNvSpPr/>
          <p:nvPr/>
        </p:nvSpPr>
        <p:spPr>
          <a:xfrm>
            <a:off x="15623142" y="66675"/>
            <a:ext cx="2415742" cy="941978"/>
          </a:xfrm>
          <a:custGeom>
            <a:avLst/>
            <a:gdLst/>
            <a:ahLst/>
            <a:cxnLst/>
            <a:rect l="l" t="t" r="r" b="b"/>
            <a:pathLst>
              <a:path w="2415742" h="941978">
                <a:moveTo>
                  <a:pt x="0" y="0"/>
                </a:moveTo>
                <a:lnTo>
                  <a:pt x="2415742" y="0"/>
                </a:lnTo>
                <a:lnTo>
                  <a:pt x="2415742" y="941978"/>
                </a:lnTo>
                <a:lnTo>
                  <a:pt x="0" y="941978"/>
                </a:lnTo>
                <a:lnTo>
                  <a:pt x="0" y="0"/>
                </a:lnTo>
                <a:close/>
              </a:path>
            </a:pathLst>
          </a:custGeom>
          <a:blipFill>
            <a:blip r:embed="rId3"/>
            <a:stretch>
              <a:fillRect/>
            </a:stretch>
          </a:blipFill>
        </p:spPr>
        <p:txBody>
          <a:bodyPr/>
          <a:lstStyle/>
          <a:p>
            <a:endParaRPr lang="en-GB"/>
          </a:p>
        </p:txBody>
      </p:sp>
      <p:sp>
        <p:nvSpPr>
          <p:cNvPr id="8" name="Freeform 8">
            <a:extLst>
              <a:ext uri="{C183D7F6-B498-43B3-948B-1728B52AA6E4}">
                <adec:decorative xmlns:adec="http://schemas.microsoft.com/office/drawing/2017/decorative" val="1"/>
              </a:ext>
            </a:extLst>
          </p:cNvPr>
          <p:cNvSpPr/>
          <p:nvPr/>
        </p:nvSpPr>
        <p:spPr>
          <a:xfrm>
            <a:off x="148709" y="9158829"/>
            <a:ext cx="1338215" cy="941978"/>
          </a:xfrm>
          <a:custGeom>
            <a:avLst/>
            <a:gdLst/>
            <a:ahLst/>
            <a:cxnLst/>
            <a:rect l="l" t="t" r="r" b="b"/>
            <a:pathLst>
              <a:path w="1338215" h="941978">
                <a:moveTo>
                  <a:pt x="0" y="0"/>
                </a:moveTo>
                <a:lnTo>
                  <a:pt x="1338215" y="0"/>
                </a:lnTo>
                <a:lnTo>
                  <a:pt x="1338215" y="941978"/>
                </a:lnTo>
                <a:lnTo>
                  <a:pt x="0" y="941978"/>
                </a:lnTo>
                <a:lnTo>
                  <a:pt x="0" y="0"/>
                </a:lnTo>
                <a:close/>
              </a:path>
            </a:pathLst>
          </a:custGeom>
          <a:blipFill>
            <a:blip r:embed="rId4"/>
            <a:stretch>
              <a:fillRect/>
            </a:stretch>
          </a:blipFill>
        </p:spPr>
        <p:txBody>
          <a:bodyPr/>
          <a:lstStyle/>
          <a:p>
            <a:endParaRPr lang="en-GB"/>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1C9"/>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028700" y="1405518"/>
            <a:ext cx="16230600" cy="7818864"/>
            <a:chOff x="0" y="0"/>
            <a:chExt cx="2305435" cy="1110611"/>
          </a:xfrm>
        </p:grpSpPr>
        <p:sp>
          <p:nvSpPr>
            <p:cNvPr id="3" name="Freeform 3"/>
            <p:cNvSpPr/>
            <p:nvPr/>
          </p:nvSpPr>
          <p:spPr>
            <a:xfrm>
              <a:off x="0" y="0"/>
              <a:ext cx="2305435" cy="1110611"/>
            </a:xfrm>
            <a:custGeom>
              <a:avLst/>
              <a:gdLst/>
              <a:ahLst/>
              <a:cxnLst/>
              <a:rect l="l" t="t" r="r" b="b"/>
              <a:pathLst>
                <a:path w="2305435" h="1110611">
                  <a:moveTo>
                    <a:pt x="13356" y="0"/>
                  </a:moveTo>
                  <a:lnTo>
                    <a:pt x="2292079" y="0"/>
                  </a:lnTo>
                  <a:cubicBezTo>
                    <a:pt x="2295621" y="0"/>
                    <a:pt x="2299018" y="1407"/>
                    <a:pt x="2301523" y="3912"/>
                  </a:cubicBezTo>
                  <a:cubicBezTo>
                    <a:pt x="2304028" y="6417"/>
                    <a:pt x="2305435" y="9814"/>
                    <a:pt x="2305435" y="13356"/>
                  </a:cubicBezTo>
                  <a:lnTo>
                    <a:pt x="2305435" y="1097255"/>
                  </a:lnTo>
                  <a:cubicBezTo>
                    <a:pt x="2305435" y="1100797"/>
                    <a:pt x="2304028" y="1104194"/>
                    <a:pt x="2301523" y="1106699"/>
                  </a:cubicBezTo>
                  <a:cubicBezTo>
                    <a:pt x="2299018" y="1109204"/>
                    <a:pt x="2295621" y="1110611"/>
                    <a:pt x="2292079" y="1110611"/>
                  </a:cubicBezTo>
                  <a:lnTo>
                    <a:pt x="13356" y="1110611"/>
                  </a:lnTo>
                  <a:cubicBezTo>
                    <a:pt x="9814" y="1110611"/>
                    <a:pt x="6417" y="1109204"/>
                    <a:pt x="3912" y="1106699"/>
                  </a:cubicBezTo>
                  <a:cubicBezTo>
                    <a:pt x="1407" y="1104194"/>
                    <a:pt x="0" y="1100797"/>
                    <a:pt x="0" y="1097255"/>
                  </a:cubicBezTo>
                  <a:lnTo>
                    <a:pt x="0" y="13356"/>
                  </a:lnTo>
                  <a:cubicBezTo>
                    <a:pt x="0" y="9814"/>
                    <a:pt x="1407" y="6417"/>
                    <a:pt x="3912" y="3912"/>
                  </a:cubicBezTo>
                  <a:cubicBezTo>
                    <a:pt x="6417" y="1407"/>
                    <a:pt x="9814" y="0"/>
                    <a:pt x="13356" y="0"/>
                  </a:cubicBezTo>
                  <a:close/>
                </a:path>
              </a:pathLst>
            </a:custGeom>
            <a:solidFill>
              <a:srgbClr val="F4C119"/>
            </a:solidFill>
            <a:ln cap="rnd">
              <a:noFill/>
              <a:prstDash val="solid"/>
              <a:round/>
            </a:ln>
          </p:spPr>
          <p:txBody>
            <a:bodyPr/>
            <a:lstStyle/>
            <a:p>
              <a:endParaRPr lang="en-GB"/>
            </a:p>
          </p:txBody>
        </p:sp>
        <p:sp>
          <p:nvSpPr>
            <p:cNvPr id="4" name="TextBox 4"/>
            <p:cNvSpPr txBox="1"/>
            <p:nvPr/>
          </p:nvSpPr>
          <p:spPr>
            <a:xfrm>
              <a:off x="0" y="-47625"/>
              <a:ext cx="2305435" cy="1158236"/>
            </a:xfrm>
            <a:prstGeom prst="rect">
              <a:avLst/>
            </a:prstGeom>
          </p:spPr>
          <p:txBody>
            <a:bodyPr lIns="50800" tIns="50800" rIns="50800" bIns="50800" rtlCol="0" anchor="ctr"/>
            <a:lstStyle/>
            <a:p>
              <a:pPr algn="ctr">
                <a:lnSpc>
                  <a:spcPts val="2355"/>
                </a:lnSpc>
              </a:pPr>
              <a:endParaRPr/>
            </a:p>
          </p:txBody>
        </p:sp>
      </p:grpSp>
      <p:pic>
        <p:nvPicPr>
          <p:cNvPr id="5" name="Picture 5">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4690" y="-97076"/>
            <a:ext cx="18238620" cy="10082380"/>
          </a:xfrm>
          <a:prstGeom prst="rect">
            <a:avLst/>
          </a:prstGeom>
        </p:spPr>
      </p:pic>
      <p:sp>
        <p:nvSpPr>
          <p:cNvPr id="6" name="TextBox 6"/>
          <p:cNvSpPr txBox="1">
            <a:spLocks noGrp="1"/>
          </p:cNvSpPr>
          <p:nvPr>
            <p:ph type="title" idx="4294967295"/>
          </p:nvPr>
        </p:nvSpPr>
        <p:spPr>
          <a:xfrm>
            <a:off x="2405928" y="339725"/>
            <a:ext cx="13217215" cy="6889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5599"/>
              </a:lnSpc>
              <a:spcBef>
                <a:spcPts val="0"/>
              </a:spcBef>
              <a:spcAft>
                <a:spcPts val="0"/>
              </a:spcAft>
              <a:buClrTx/>
              <a:buSzTx/>
              <a:buFontTx/>
              <a:buNone/>
              <a:tabLst/>
              <a:defRPr/>
            </a:pPr>
            <a:r>
              <a:rPr kumimoji="0" lang="en-US" sz="3999" b="1" i="0" u="none" strike="noStrike" kern="1200" cap="none" spc="0" normalizeH="0" baseline="0" noProof="0" dirty="0">
                <a:ln>
                  <a:noFill/>
                </a:ln>
                <a:solidFill>
                  <a:srgbClr val="2C3DA7"/>
                </a:solidFill>
                <a:effectLst/>
                <a:uLnTx/>
                <a:uFillTx/>
                <a:latin typeface="Arial Bold"/>
                <a:ea typeface="Arial Bold"/>
                <a:cs typeface="Arial Bold"/>
                <a:sym typeface="Arial Bold"/>
              </a:rPr>
              <a:t>Total Average Mark of The Session*</a:t>
            </a:r>
          </a:p>
        </p:txBody>
      </p:sp>
      <p:sp>
        <p:nvSpPr>
          <p:cNvPr id="7" name="Freeform 7">
            <a:extLst>
              <a:ext uri="{C183D7F6-B498-43B3-948B-1728B52AA6E4}">
                <adec:decorative xmlns:adec="http://schemas.microsoft.com/office/drawing/2017/decorative" val="1"/>
              </a:ext>
            </a:extLst>
          </p:cNvPr>
          <p:cNvSpPr/>
          <p:nvPr/>
        </p:nvSpPr>
        <p:spPr>
          <a:xfrm>
            <a:off x="15623142" y="66675"/>
            <a:ext cx="2415742" cy="941978"/>
          </a:xfrm>
          <a:custGeom>
            <a:avLst/>
            <a:gdLst/>
            <a:ahLst/>
            <a:cxnLst/>
            <a:rect l="l" t="t" r="r" b="b"/>
            <a:pathLst>
              <a:path w="2415742" h="941978">
                <a:moveTo>
                  <a:pt x="0" y="0"/>
                </a:moveTo>
                <a:lnTo>
                  <a:pt x="2415742" y="0"/>
                </a:lnTo>
                <a:lnTo>
                  <a:pt x="2415742" y="941978"/>
                </a:lnTo>
                <a:lnTo>
                  <a:pt x="0" y="941978"/>
                </a:lnTo>
                <a:lnTo>
                  <a:pt x="0" y="0"/>
                </a:lnTo>
                <a:close/>
              </a:path>
            </a:pathLst>
          </a:custGeom>
          <a:blipFill>
            <a:blip r:embed="rId3"/>
            <a:stretch>
              <a:fillRect/>
            </a:stretch>
          </a:blipFill>
        </p:spPr>
        <p:txBody>
          <a:bodyPr/>
          <a:lstStyle/>
          <a:p>
            <a:endParaRPr lang="en-GB"/>
          </a:p>
        </p:txBody>
      </p:sp>
      <p:sp>
        <p:nvSpPr>
          <p:cNvPr id="8" name="Freeform 8">
            <a:extLst>
              <a:ext uri="{C183D7F6-B498-43B3-948B-1728B52AA6E4}">
                <adec:decorative xmlns:adec="http://schemas.microsoft.com/office/drawing/2017/decorative" val="1"/>
              </a:ext>
            </a:extLst>
          </p:cNvPr>
          <p:cNvSpPr/>
          <p:nvPr/>
        </p:nvSpPr>
        <p:spPr>
          <a:xfrm>
            <a:off x="148709" y="9158829"/>
            <a:ext cx="1338215" cy="941978"/>
          </a:xfrm>
          <a:custGeom>
            <a:avLst/>
            <a:gdLst/>
            <a:ahLst/>
            <a:cxnLst/>
            <a:rect l="l" t="t" r="r" b="b"/>
            <a:pathLst>
              <a:path w="1338215" h="941978">
                <a:moveTo>
                  <a:pt x="0" y="0"/>
                </a:moveTo>
                <a:lnTo>
                  <a:pt x="1338215" y="0"/>
                </a:lnTo>
                <a:lnTo>
                  <a:pt x="1338215" y="941978"/>
                </a:lnTo>
                <a:lnTo>
                  <a:pt x="0" y="941978"/>
                </a:lnTo>
                <a:lnTo>
                  <a:pt x="0" y="0"/>
                </a:lnTo>
                <a:close/>
              </a:path>
            </a:pathLst>
          </a:custGeom>
          <a:blipFill>
            <a:blip r:embed="rId4"/>
            <a:stretch>
              <a:fillRect/>
            </a:stretch>
          </a:blipFill>
        </p:spPr>
        <p:txBody>
          <a:bodyPr/>
          <a:lstStyle/>
          <a:p>
            <a:endParaRPr lang="en-GB"/>
          </a:p>
        </p:txBody>
      </p:sp>
      <p:sp>
        <p:nvSpPr>
          <p:cNvPr id="9" name="TextBox 9"/>
          <p:cNvSpPr txBox="1"/>
          <p:nvPr/>
        </p:nvSpPr>
        <p:spPr>
          <a:xfrm>
            <a:off x="1544575" y="8615904"/>
            <a:ext cx="15286438" cy="542925"/>
          </a:xfrm>
          <a:prstGeom prst="rect">
            <a:avLst/>
          </a:prstGeom>
        </p:spPr>
        <p:txBody>
          <a:bodyPr lIns="0" tIns="0" rIns="0" bIns="0" rtlCol="0" anchor="t">
            <a:spAutoFit/>
          </a:bodyPr>
          <a:lstStyle/>
          <a:p>
            <a:pPr algn="l">
              <a:lnSpc>
                <a:spcPts val="2100"/>
              </a:lnSpc>
              <a:spcBef>
                <a:spcPct val="0"/>
              </a:spcBef>
            </a:pPr>
            <a:r>
              <a:rPr lang="en-US" sz="1500" b="1">
                <a:solidFill>
                  <a:srgbClr val="000000"/>
                </a:solidFill>
                <a:latin typeface="Arial Bold"/>
                <a:ea typeface="Arial Bold"/>
                <a:cs typeface="Arial Bold"/>
                <a:sym typeface="Arial Bold"/>
              </a:rPr>
              <a:t>*The data for Cohort 1 ends at Session 10, as they opted for the 10-session Black on Board Masterclass. Cohort 2 completed the full 14-session Black on Board Programme, so their data continues through to Session 14.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1C9"/>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584744" y="1107467"/>
            <a:ext cx="15256256" cy="8993340"/>
            <a:chOff x="0" y="0"/>
            <a:chExt cx="2382303" cy="1404333"/>
          </a:xfrm>
        </p:grpSpPr>
        <p:sp>
          <p:nvSpPr>
            <p:cNvPr id="3" name="Freeform 3"/>
            <p:cNvSpPr/>
            <p:nvPr/>
          </p:nvSpPr>
          <p:spPr>
            <a:xfrm>
              <a:off x="0" y="0"/>
              <a:ext cx="2382303" cy="1404333"/>
            </a:xfrm>
            <a:custGeom>
              <a:avLst/>
              <a:gdLst/>
              <a:ahLst/>
              <a:cxnLst/>
              <a:rect l="l" t="t" r="r" b="b"/>
              <a:pathLst>
                <a:path w="2382303" h="1404333">
                  <a:moveTo>
                    <a:pt x="14209" y="0"/>
                  </a:moveTo>
                  <a:lnTo>
                    <a:pt x="2368094" y="0"/>
                  </a:lnTo>
                  <a:cubicBezTo>
                    <a:pt x="2371863" y="0"/>
                    <a:pt x="2375477" y="1497"/>
                    <a:pt x="2378141" y="4162"/>
                  </a:cubicBezTo>
                  <a:cubicBezTo>
                    <a:pt x="2380806" y="6826"/>
                    <a:pt x="2382303" y="10440"/>
                    <a:pt x="2382303" y="14209"/>
                  </a:cubicBezTo>
                  <a:lnTo>
                    <a:pt x="2382303" y="1390124"/>
                  </a:lnTo>
                  <a:cubicBezTo>
                    <a:pt x="2382303" y="1393893"/>
                    <a:pt x="2380806" y="1397507"/>
                    <a:pt x="2378141" y="1400171"/>
                  </a:cubicBezTo>
                  <a:cubicBezTo>
                    <a:pt x="2375477" y="1402836"/>
                    <a:pt x="2371863" y="1404333"/>
                    <a:pt x="2368094" y="1404333"/>
                  </a:cubicBezTo>
                  <a:lnTo>
                    <a:pt x="14209" y="1404333"/>
                  </a:lnTo>
                  <a:cubicBezTo>
                    <a:pt x="6362" y="1404333"/>
                    <a:pt x="0" y="1397971"/>
                    <a:pt x="0" y="1390124"/>
                  </a:cubicBezTo>
                  <a:lnTo>
                    <a:pt x="0" y="14209"/>
                  </a:lnTo>
                  <a:cubicBezTo>
                    <a:pt x="0" y="10440"/>
                    <a:pt x="1497" y="6826"/>
                    <a:pt x="4162" y="4162"/>
                  </a:cubicBezTo>
                  <a:cubicBezTo>
                    <a:pt x="6826" y="1497"/>
                    <a:pt x="10440" y="0"/>
                    <a:pt x="14209" y="0"/>
                  </a:cubicBezTo>
                  <a:close/>
                </a:path>
              </a:pathLst>
            </a:custGeom>
            <a:solidFill>
              <a:srgbClr val="F4C119"/>
            </a:solidFill>
            <a:ln cap="rnd">
              <a:noFill/>
              <a:prstDash val="solid"/>
              <a:round/>
            </a:ln>
          </p:spPr>
          <p:txBody>
            <a:bodyPr/>
            <a:lstStyle/>
            <a:p>
              <a:endParaRPr lang="en-GB"/>
            </a:p>
          </p:txBody>
        </p:sp>
        <p:sp>
          <p:nvSpPr>
            <p:cNvPr id="4" name="TextBox 4"/>
            <p:cNvSpPr txBox="1"/>
            <p:nvPr/>
          </p:nvSpPr>
          <p:spPr>
            <a:xfrm>
              <a:off x="0" y="-47625"/>
              <a:ext cx="2382303" cy="1451958"/>
            </a:xfrm>
            <a:prstGeom prst="rect">
              <a:avLst/>
            </a:prstGeom>
          </p:spPr>
          <p:txBody>
            <a:bodyPr lIns="50800" tIns="50800" rIns="50800" bIns="50800" rtlCol="0" anchor="ctr"/>
            <a:lstStyle/>
            <a:p>
              <a:pPr algn="ctr">
                <a:lnSpc>
                  <a:spcPts val="2355"/>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1950110" y="1835127"/>
            <a:ext cx="14525522" cy="2395456"/>
            <a:chOff x="0" y="0"/>
            <a:chExt cx="4205680" cy="693574"/>
          </a:xfrm>
        </p:grpSpPr>
        <p:sp>
          <p:nvSpPr>
            <p:cNvPr id="6" name="Freeform 6"/>
            <p:cNvSpPr/>
            <p:nvPr/>
          </p:nvSpPr>
          <p:spPr>
            <a:xfrm>
              <a:off x="0" y="0"/>
              <a:ext cx="4205680" cy="693574"/>
            </a:xfrm>
            <a:custGeom>
              <a:avLst/>
              <a:gdLst/>
              <a:ahLst/>
              <a:cxnLst/>
              <a:rect l="l" t="t" r="r" b="b"/>
              <a:pathLst>
                <a:path w="4205680" h="693574">
                  <a:moveTo>
                    <a:pt x="10660" y="0"/>
                  </a:moveTo>
                  <a:lnTo>
                    <a:pt x="4195021" y="0"/>
                  </a:lnTo>
                  <a:cubicBezTo>
                    <a:pt x="4200908" y="0"/>
                    <a:pt x="4205680" y="4773"/>
                    <a:pt x="4205680" y="10660"/>
                  </a:cubicBezTo>
                  <a:lnTo>
                    <a:pt x="4205680" y="682914"/>
                  </a:lnTo>
                  <a:cubicBezTo>
                    <a:pt x="4205680" y="685741"/>
                    <a:pt x="4204557" y="688453"/>
                    <a:pt x="4202558" y="690452"/>
                  </a:cubicBezTo>
                  <a:cubicBezTo>
                    <a:pt x="4200559" y="692451"/>
                    <a:pt x="4197848" y="693574"/>
                    <a:pt x="4195021" y="693574"/>
                  </a:cubicBezTo>
                  <a:lnTo>
                    <a:pt x="10660" y="693574"/>
                  </a:lnTo>
                  <a:cubicBezTo>
                    <a:pt x="4773" y="693574"/>
                    <a:pt x="0" y="688801"/>
                    <a:pt x="0" y="682914"/>
                  </a:cubicBezTo>
                  <a:lnTo>
                    <a:pt x="0" y="10660"/>
                  </a:lnTo>
                  <a:cubicBezTo>
                    <a:pt x="0" y="7833"/>
                    <a:pt x="1123" y="5121"/>
                    <a:pt x="3122" y="3122"/>
                  </a:cubicBezTo>
                  <a:cubicBezTo>
                    <a:pt x="5121" y="1123"/>
                    <a:pt x="7833" y="0"/>
                    <a:pt x="10660" y="0"/>
                  </a:cubicBezTo>
                  <a:close/>
                </a:path>
              </a:pathLst>
            </a:custGeom>
            <a:solidFill>
              <a:srgbClr val="D9D9FF"/>
            </a:solidFill>
          </p:spPr>
          <p:txBody>
            <a:bodyPr/>
            <a:lstStyle/>
            <a:p>
              <a:endParaRPr lang="en-GB"/>
            </a:p>
          </p:txBody>
        </p:sp>
        <p:sp>
          <p:nvSpPr>
            <p:cNvPr id="7" name="TextBox 7"/>
            <p:cNvSpPr txBox="1"/>
            <p:nvPr/>
          </p:nvSpPr>
          <p:spPr>
            <a:xfrm>
              <a:off x="0" y="-47625"/>
              <a:ext cx="4205680" cy="741199"/>
            </a:xfrm>
            <a:prstGeom prst="rect">
              <a:avLst/>
            </a:prstGeom>
          </p:spPr>
          <p:txBody>
            <a:bodyPr lIns="50800" tIns="50800" rIns="50800" bIns="50800" rtlCol="0" anchor="ctr"/>
            <a:lstStyle/>
            <a:p>
              <a:pPr algn="ctr">
                <a:lnSpc>
                  <a:spcPts val="2659"/>
                </a:lnSpc>
              </a:pPr>
              <a:endParaRPr/>
            </a:p>
          </p:txBody>
        </p:sp>
      </p:grpSp>
      <p:grpSp>
        <p:nvGrpSpPr>
          <p:cNvPr id="8" name="Group 8">
            <a:extLst>
              <a:ext uri="{C183D7F6-B498-43B3-948B-1728B52AA6E4}">
                <adec:decorative xmlns:adec="http://schemas.microsoft.com/office/drawing/2017/decorative" val="1"/>
              </a:ext>
            </a:extLst>
          </p:cNvPr>
          <p:cNvGrpSpPr/>
          <p:nvPr/>
        </p:nvGrpSpPr>
        <p:grpSpPr>
          <a:xfrm>
            <a:off x="1950110" y="1331629"/>
            <a:ext cx="3107942" cy="655069"/>
            <a:chOff x="0" y="0"/>
            <a:chExt cx="4143922" cy="873426"/>
          </a:xfrm>
        </p:grpSpPr>
        <p:grpSp>
          <p:nvGrpSpPr>
            <p:cNvPr id="9" name="Group 9"/>
            <p:cNvGrpSpPr/>
            <p:nvPr/>
          </p:nvGrpSpPr>
          <p:grpSpPr>
            <a:xfrm>
              <a:off x="0" y="0"/>
              <a:ext cx="4143922" cy="873426"/>
              <a:chOff x="0" y="0"/>
              <a:chExt cx="943456" cy="198855"/>
            </a:xfrm>
          </p:grpSpPr>
          <p:sp>
            <p:nvSpPr>
              <p:cNvPr id="10" name="Freeform 10"/>
              <p:cNvSpPr/>
              <p:nvPr/>
            </p:nvSpPr>
            <p:spPr>
              <a:xfrm>
                <a:off x="0" y="0"/>
                <a:ext cx="943456" cy="198855"/>
              </a:xfrm>
              <a:custGeom>
                <a:avLst/>
                <a:gdLst/>
                <a:ahLst/>
                <a:cxnLst/>
                <a:rect l="l" t="t" r="r" b="b"/>
                <a:pathLst>
                  <a:path w="943456" h="198855">
                    <a:moveTo>
                      <a:pt x="43225" y="0"/>
                    </a:moveTo>
                    <a:lnTo>
                      <a:pt x="900231" y="0"/>
                    </a:lnTo>
                    <a:cubicBezTo>
                      <a:pt x="911695" y="0"/>
                      <a:pt x="922689" y="4554"/>
                      <a:pt x="930796" y="12660"/>
                    </a:cubicBezTo>
                    <a:cubicBezTo>
                      <a:pt x="938902" y="20766"/>
                      <a:pt x="943456" y="31761"/>
                      <a:pt x="943456" y="43225"/>
                    </a:cubicBezTo>
                    <a:lnTo>
                      <a:pt x="943456" y="155630"/>
                    </a:lnTo>
                    <a:cubicBezTo>
                      <a:pt x="943456" y="167094"/>
                      <a:pt x="938902" y="178088"/>
                      <a:pt x="930796" y="186195"/>
                    </a:cubicBezTo>
                    <a:cubicBezTo>
                      <a:pt x="922689" y="194301"/>
                      <a:pt x="911695" y="198855"/>
                      <a:pt x="900231" y="198855"/>
                    </a:cubicBezTo>
                    <a:lnTo>
                      <a:pt x="43225" y="198855"/>
                    </a:lnTo>
                    <a:cubicBezTo>
                      <a:pt x="31761" y="198855"/>
                      <a:pt x="20766" y="194301"/>
                      <a:pt x="12660" y="186195"/>
                    </a:cubicBezTo>
                    <a:cubicBezTo>
                      <a:pt x="4554" y="178088"/>
                      <a:pt x="0" y="167094"/>
                      <a:pt x="0" y="155630"/>
                    </a:cubicBezTo>
                    <a:lnTo>
                      <a:pt x="0" y="43225"/>
                    </a:lnTo>
                    <a:cubicBezTo>
                      <a:pt x="0" y="31761"/>
                      <a:pt x="4554" y="20766"/>
                      <a:pt x="12660" y="12660"/>
                    </a:cubicBezTo>
                    <a:cubicBezTo>
                      <a:pt x="20766" y="4554"/>
                      <a:pt x="31761" y="0"/>
                      <a:pt x="43225" y="0"/>
                    </a:cubicBezTo>
                    <a:close/>
                  </a:path>
                </a:pathLst>
              </a:custGeom>
              <a:solidFill>
                <a:srgbClr val="2C3DA7"/>
              </a:solidFill>
            </p:spPr>
            <p:txBody>
              <a:bodyPr/>
              <a:lstStyle/>
              <a:p>
                <a:endParaRPr lang="en-GB"/>
              </a:p>
            </p:txBody>
          </p:sp>
          <p:sp>
            <p:nvSpPr>
              <p:cNvPr id="11" name="TextBox 11"/>
              <p:cNvSpPr txBox="1"/>
              <p:nvPr/>
            </p:nvSpPr>
            <p:spPr>
              <a:xfrm>
                <a:off x="0" y="-47625"/>
                <a:ext cx="943456" cy="246480"/>
              </a:xfrm>
              <a:prstGeom prst="rect">
                <a:avLst/>
              </a:prstGeom>
            </p:spPr>
            <p:txBody>
              <a:bodyPr lIns="50800" tIns="50800" rIns="50800" bIns="50800" rtlCol="0" anchor="ctr"/>
              <a:lstStyle/>
              <a:p>
                <a:pPr algn="ctr">
                  <a:lnSpc>
                    <a:spcPts val="2660"/>
                  </a:lnSpc>
                </a:pPr>
                <a:endParaRPr/>
              </a:p>
            </p:txBody>
          </p:sp>
        </p:grpSp>
        <p:sp>
          <p:nvSpPr>
            <p:cNvPr id="12" name="Freeform 12"/>
            <p:cNvSpPr/>
            <p:nvPr/>
          </p:nvSpPr>
          <p:spPr>
            <a:xfrm>
              <a:off x="144302" y="131792"/>
              <a:ext cx="3855318" cy="609841"/>
            </a:xfrm>
            <a:custGeom>
              <a:avLst/>
              <a:gdLst/>
              <a:ahLst/>
              <a:cxnLst/>
              <a:rect l="l" t="t" r="r" b="b"/>
              <a:pathLst>
                <a:path w="3855318" h="609841">
                  <a:moveTo>
                    <a:pt x="0" y="0"/>
                  </a:moveTo>
                  <a:lnTo>
                    <a:pt x="3855318" y="0"/>
                  </a:lnTo>
                  <a:lnTo>
                    <a:pt x="3855318" y="609841"/>
                  </a:lnTo>
                  <a:lnTo>
                    <a:pt x="0" y="6098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sp>
        <p:nvSpPr>
          <p:cNvPr id="13" name="TextBox 13"/>
          <p:cNvSpPr txBox="1">
            <a:spLocks noGrp="1"/>
          </p:cNvSpPr>
          <p:nvPr>
            <p:ph type="title" idx="4294967295"/>
          </p:nvPr>
        </p:nvSpPr>
        <p:spPr>
          <a:xfrm>
            <a:off x="4966404" y="96546"/>
            <a:ext cx="8257858" cy="10572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84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2C3DA7"/>
                </a:solidFill>
                <a:effectLst/>
                <a:uLnTx/>
                <a:uFillTx/>
                <a:latin typeface="Arial Bold"/>
                <a:ea typeface="Arial Bold"/>
                <a:cs typeface="Arial Bold"/>
                <a:sym typeface="Arial Bold"/>
              </a:rPr>
              <a:t>Delegate Testimonials </a:t>
            </a:r>
          </a:p>
        </p:txBody>
      </p:sp>
      <p:grpSp>
        <p:nvGrpSpPr>
          <p:cNvPr id="14" name="Group 14">
            <a:extLst>
              <a:ext uri="{C183D7F6-B498-43B3-948B-1728B52AA6E4}">
                <adec:decorative xmlns:adec="http://schemas.microsoft.com/office/drawing/2017/decorative" val="1"/>
              </a:ext>
            </a:extLst>
          </p:cNvPr>
          <p:cNvGrpSpPr/>
          <p:nvPr/>
        </p:nvGrpSpPr>
        <p:grpSpPr>
          <a:xfrm>
            <a:off x="1999813" y="5000780"/>
            <a:ext cx="14525522" cy="2512099"/>
            <a:chOff x="0" y="0"/>
            <a:chExt cx="4205680" cy="727346"/>
          </a:xfrm>
        </p:grpSpPr>
        <p:sp>
          <p:nvSpPr>
            <p:cNvPr id="15" name="Freeform 15"/>
            <p:cNvSpPr/>
            <p:nvPr/>
          </p:nvSpPr>
          <p:spPr>
            <a:xfrm>
              <a:off x="0" y="0"/>
              <a:ext cx="4205680" cy="727346"/>
            </a:xfrm>
            <a:custGeom>
              <a:avLst/>
              <a:gdLst/>
              <a:ahLst/>
              <a:cxnLst/>
              <a:rect l="l" t="t" r="r" b="b"/>
              <a:pathLst>
                <a:path w="4205680" h="727346">
                  <a:moveTo>
                    <a:pt x="10660" y="0"/>
                  </a:moveTo>
                  <a:lnTo>
                    <a:pt x="4195021" y="0"/>
                  </a:lnTo>
                  <a:cubicBezTo>
                    <a:pt x="4200908" y="0"/>
                    <a:pt x="4205680" y="4773"/>
                    <a:pt x="4205680" y="10660"/>
                  </a:cubicBezTo>
                  <a:lnTo>
                    <a:pt x="4205680" y="716687"/>
                  </a:lnTo>
                  <a:cubicBezTo>
                    <a:pt x="4205680" y="719514"/>
                    <a:pt x="4204557" y="722225"/>
                    <a:pt x="4202558" y="724224"/>
                  </a:cubicBezTo>
                  <a:cubicBezTo>
                    <a:pt x="4200559" y="726223"/>
                    <a:pt x="4197848" y="727346"/>
                    <a:pt x="4195021" y="727346"/>
                  </a:cubicBezTo>
                  <a:lnTo>
                    <a:pt x="10660" y="727346"/>
                  </a:lnTo>
                  <a:cubicBezTo>
                    <a:pt x="7833" y="727346"/>
                    <a:pt x="5121" y="726223"/>
                    <a:pt x="3122" y="724224"/>
                  </a:cubicBezTo>
                  <a:cubicBezTo>
                    <a:pt x="1123" y="722225"/>
                    <a:pt x="0" y="719514"/>
                    <a:pt x="0" y="716687"/>
                  </a:cubicBezTo>
                  <a:lnTo>
                    <a:pt x="0" y="10660"/>
                  </a:lnTo>
                  <a:cubicBezTo>
                    <a:pt x="0" y="7833"/>
                    <a:pt x="1123" y="5121"/>
                    <a:pt x="3122" y="3122"/>
                  </a:cubicBezTo>
                  <a:cubicBezTo>
                    <a:pt x="5121" y="1123"/>
                    <a:pt x="7833" y="0"/>
                    <a:pt x="10660" y="0"/>
                  </a:cubicBezTo>
                  <a:close/>
                </a:path>
              </a:pathLst>
            </a:custGeom>
            <a:solidFill>
              <a:srgbClr val="D9D9FF"/>
            </a:solidFill>
          </p:spPr>
          <p:txBody>
            <a:bodyPr/>
            <a:lstStyle/>
            <a:p>
              <a:endParaRPr lang="en-GB"/>
            </a:p>
          </p:txBody>
        </p:sp>
        <p:sp>
          <p:nvSpPr>
            <p:cNvPr id="16" name="TextBox 16"/>
            <p:cNvSpPr txBox="1"/>
            <p:nvPr/>
          </p:nvSpPr>
          <p:spPr>
            <a:xfrm>
              <a:off x="0" y="-47625"/>
              <a:ext cx="4205680" cy="774971"/>
            </a:xfrm>
            <a:prstGeom prst="rect">
              <a:avLst/>
            </a:prstGeom>
          </p:spPr>
          <p:txBody>
            <a:bodyPr lIns="50800" tIns="50800" rIns="50800" bIns="50800" rtlCol="0" anchor="ctr"/>
            <a:lstStyle/>
            <a:p>
              <a:pPr algn="ctr">
                <a:lnSpc>
                  <a:spcPts val="2659"/>
                </a:lnSpc>
              </a:pPr>
              <a:endParaRPr/>
            </a:p>
          </p:txBody>
        </p:sp>
      </p:grpSp>
      <p:grpSp>
        <p:nvGrpSpPr>
          <p:cNvPr id="17" name="Group 17">
            <a:extLst>
              <a:ext uri="{C183D7F6-B498-43B3-948B-1728B52AA6E4}">
                <adec:decorative xmlns:adec="http://schemas.microsoft.com/office/drawing/2017/decorative" val="1"/>
              </a:ext>
            </a:extLst>
          </p:cNvPr>
          <p:cNvGrpSpPr/>
          <p:nvPr/>
        </p:nvGrpSpPr>
        <p:grpSpPr>
          <a:xfrm>
            <a:off x="1999813" y="4497283"/>
            <a:ext cx="3107942" cy="655069"/>
            <a:chOff x="0" y="0"/>
            <a:chExt cx="4143922" cy="873426"/>
          </a:xfrm>
        </p:grpSpPr>
        <p:grpSp>
          <p:nvGrpSpPr>
            <p:cNvPr id="18" name="Group 18"/>
            <p:cNvGrpSpPr/>
            <p:nvPr/>
          </p:nvGrpSpPr>
          <p:grpSpPr>
            <a:xfrm>
              <a:off x="0" y="0"/>
              <a:ext cx="4143922" cy="873426"/>
              <a:chOff x="0" y="0"/>
              <a:chExt cx="943456" cy="198855"/>
            </a:xfrm>
          </p:grpSpPr>
          <p:sp>
            <p:nvSpPr>
              <p:cNvPr id="19" name="Freeform 19"/>
              <p:cNvSpPr/>
              <p:nvPr/>
            </p:nvSpPr>
            <p:spPr>
              <a:xfrm>
                <a:off x="0" y="0"/>
                <a:ext cx="943456" cy="198855"/>
              </a:xfrm>
              <a:custGeom>
                <a:avLst/>
                <a:gdLst/>
                <a:ahLst/>
                <a:cxnLst/>
                <a:rect l="l" t="t" r="r" b="b"/>
                <a:pathLst>
                  <a:path w="943456" h="198855">
                    <a:moveTo>
                      <a:pt x="43225" y="0"/>
                    </a:moveTo>
                    <a:lnTo>
                      <a:pt x="900231" y="0"/>
                    </a:lnTo>
                    <a:cubicBezTo>
                      <a:pt x="911695" y="0"/>
                      <a:pt x="922689" y="4554"/>
                      <a:pt x="930796" y="12660"/>
                    </a:cubicBezTo>
                    <a:cubicBezTo>
                      <a:pt x="938902" y="20766"/>
                      <a:pt x="943456" y="31761"/>
                      <a:pt x="943456" y="43225"/>
                    </a:cubicBezTo>
                    <a:lnTo>
                      <a:pt x="943456" y="155630"/>
                    </a:lnTo>
                    <a:cubicBezTo>
                      <a:pt x="943456" y="167094"/>
                      <a:pt x="938902" y="178088"/>
                      <a:pt x="930796" y="186195"/>
                    </a:cubicBezTo>
                    <a:cubicBezTo>
                      <a:pt x="922689" y="194301"/>
                      <a:pt x="911695" y="198855"/>
                      <a:pt x="900231" y="198855"/>
                    </a:cubicBezTo>
                    <a:lnTo>
                      <a:pt x="43225" y="198855"/>
                    </a:lnTo>
                    <a:cubicBezTo>
                      <a:pt x="31761" y="198855"/>
                      <a:pt x="20766" y="194301"/>
                      <a:pt x="12660" y="186195"/>
                    </a:cubicBezTo>
                    <a:cubicBezTo>
                      <a:pt x="4554" y="178088"/>
                      <a:pt x="0" y="167094"/>
                      <a:pt x="0" y="155630"/>
                    </a:cubicBezTo>
                    <a:lnTo>
                      <a:pt x="0" y="43225"/>
                    </a:lnTo>
                    <a:cubicBezTo>
                      <a:pt x="0" y="31761"/>
                      <a:pt x="4554" y="20766"/>
                      <a:pt x="12660" y="12660"/>
                    </a:cubicBezTo>
                    <a:cubicBezTo>
                      <a:pt x="20766" y="4554"/>
                      <a:pt x="31761" y="0"/>
                      <a:pt x="43225" y="0"/>
                    </a:cubicBezTo>
                    <a:close/>
                  </a:path>
                </a:pathLst>
              </a:custGeom>
              <a:solidFill>
                <a:srgbClr val="2C3DA7"/>
              </a:solidFill>
            </p:spPr>
            <p:txBody>
              <a:bodyPr/>
              <a:lstStyle/>
              <a:p>
                <a:endParaRPr lang="en-GB"/>
              </a:p>
            </p:txBody>
          </p:sp>
          <p:sp>
            <p:nvSpPr>
              <p:cNvPr id="20" name="TextBox 20"/>
              <p:cNvSpPr txBox="1"/>
              <p:nvPr/>
            </p:nvSpPr>
            <p:spPr>
              <a:xfrm>
                <a:off x="0" y="-47625"/>
                <a:ext cx="943456" cy="246480"/>
              </a:xfrm>
              <a:prstGeom prst="rect">
                <a:avLst/>
              </a:prstGeom>
            </p:spPr>
            <p:txBody>
              <a:bodyPr lIns="50800" tIns="50800" rIns="50800" bIns="50800" rtlCol="0" anchor="ctr"/>
              <a:lstStyle/>
              <a:p>
                <a:pPr algn="ctr">
                  <a:lnSpc>
                    <a:spcPts val="2660"/>
                  </a:lnSpc>
                </a:pPr>
                <a:endParaRPr/>
              </a:p>
            </p:txBody>
          </p:sp>
        </p:grpSp>
        <p:sp>
          <p:nvSpPr>
            <p:cNvPr id="21" name="Freeform 21"/>
            <p:cNvSpPr/>
            <p:nvPr/>
          </p:nvSpPr>
          <p:spPr>
            <a:xfrm>
              <a:off x="144302" y="131792"/>
              <a:ext cx="3855318" cy="609841"/>
            </a:xfrm>
            <a:custGeom>
              <a:avLst/>
              <a:gdLst/>
              <a:ahLst/>
              <a:cxnLst/>
              <a:rect l="l" t="t" r="r" b="b"/>
              <a:pathLst>
                <a:path w="3855318" h="609841">
                  <a:moveTo>
                    <a:pt x="0" y="0"/>
                  </a:moveTo>
                  <a:lnTo>
                    <a:pt x="3855318" y="0"/>
                  </a:lnTo>
                  <a:lnTo>
                    <a:pt x="3855318" y="609841"/>
                  </a:lnTo>
                  <a:lnTo>
                    <a:pt x="0" y="6098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grpSp>
        <p:nvGrpSpPr>
          <p:cNvPr id="22" name="Group 22">
            <a:extLst>
              <a:ext uri="{C183D7F6-B498-43B3-948B-1728B52AA6E4}">
                <adec:decorative xmlns:adec="http://schemas.microsoft.com/office/drawing/2017/decorative" val="1"/>
              </a:ext>
            </a:extLst>
          </p:cNvPr>
          <p:cNvGrpSpPr/>
          <p:nvPr/>
        </p:nvGrpSpPr>
        <p:grpSpPr>
          <a:xfrm>
            <a:off x="1955855" y="8121153"/>
            <a:ext cx="14525522" cy="1727176"/>
            <a:chOff x="0" y="0"/>
            <a:chExt cx="4205680" cy="500082"/>
          </a:xfrm>
        </p:grpSpPr>
        <p:sp>
          <p:nvSpPr>
            <p:cNvPr id="23" name="Freeform 23"/>
            <p:cNvSpPr/>
            <p:nvPr/>
          </p:nvSpPr>
          <p:spPr>
            <a:xfrm>
              <a:off x="0" y="0"/>
              <a:ext cx="4205680" cy="500082"/>
            </a:xfrm>
            <a:custGeom>
              <a:avLst/>
              <a:gdLst/>
              <a:ahLst/>
              <a:cxnLst/>
              <a:rect l="l" t="t" r="r" b="b"/>
              <a:pathLst>
                <a:path w="4205680" h="500082">
                  <a:moveTo>
                    <a:pt x="10660" y="0"/>
                  </a:moveTo>
                  <a:lnTo>
                    <a:pt x="4195021" y="0"/>
                  </a:lnTo>
                  <a:cubicBezTo>
                    <a:pt x="4200908" y="0"/>
                    <a:pt x="4205680" y="4773"/>
                    <a:pt x="4205680" y="10660"/>
                  </a:cubicBezTo>
                  <a:lnTo>
                    <a:pt x="4205680" y="489422"/>
                  </a:lnTo>
                  <a:cubicBezTo>
                    <a:pt x="4205680" y="492249"/>
                    <a:pt x="4204557" y="494961"/>
                    <a:pt x="4202558" y="496960"/>
                  </a:cubicBezTo>
                  <a:cubicBezTo>
                    <a:pt x="4200559" y="498959"/>
                    <a:pt x="4197848" y="500082"/>
                    <a:pt x="4195021" y="500082"/>
                  </a:cubicBezTo>
                  <a:lnTo>
                    <a:pt x="10660" y="500082"/>
                  </a:lnTo>
                  <a:cubicBezTo>
                    <a:pt x="7833" y="500082"/>
                    <a:pt x="5121" y="498959"/>
                    <a:pt x="3122" y="496960"/>
                  </a:cubicBezTo>
                  <a:cubicBezTo>
                    <a:pt x="1123" y="494961"/>
                    <a:pt x="0" y="492249"/>
                    <a:pt x="0" y="489422"/>
                  </a:cubicBezTo>
                  <a:lnTo>
                    <a:pt x="0" y="10660"/>
                  </a:lnTo>
                  <a:cubicBezTo>
                    <a:pt x="0" y="7833"/>
                    <a:pt x="1123" y="5121"/>
                    <a:pt x="3122" y="3122"/>
                  </a:cubicBezTo>
                  <a:cubicBezTo>
                    <a:pt x="5121" y="1123"/>
                    <a:pt x="7833" y="0"/>
                    <a:pt x="10660" y="0"/>
                  </a:cubicBezTo>
                  <a:close/>
                </a:path>
              </a:pathLst>
            </a:custGeom>
            <a:solidFill>
              <a:srgbClr val="D9D9FF"/>
            </a:solidFill>
          </p:spPr>
          <p:txBody>
            <a:bodyPr/>
            <a:lstStyle/>
            <a:p>
              <a:endParaRPr lang="en-GB"/>
            </a:p>
          </p:txBody>
        </p:sp>
        <p:sp>
          <p:nvSpPr>
            <p:cNvPr id="24" name="TextBox 24"/>
            <p:cNvSpPr txBox="1"/>
            <p:nvPr/>
          </p:nvSpPr>
          <p:spPr>
            <a:xfrm>
              <a:off x="0" y="-47625"/>
              <a:ext cx="4205680" cy="547707"/>
            </a:xfrm>
            <a:prstGeom prst="rect">
              <a:avLst/>
            </a:prstGeom>
          </p:spPr>
          <p:txBody>
            <a:bodyPr lIns="50800" tIns="50800" rIns="50800" bIns="50800" rtlCol="0" anchor="ctr"/>
            <a:lstStyle/>
            <a:p>
              <a:pPr algn="ctr">
                <a:lnSpc>
                  <a:spcPts val="2659"/>
                </a:lnSpc>
              </a:pPr>
              <a:endParaRPr/>
            </a:p>
          </p:txBody>
        </p:sp>
      </p:grpSp>
      <p:grpSp>
        <p:nvGrpSpPr>
          <p:cNvPr id="25" name="Group 25">
            <a:extLst>
              <a:ext uri="{C183D7F6-B498-43B3-948B-1728B52AA6E4}">
                <adec:decorative xmlns:adec="http://schemas.microsoft.com/office/drawing/2017/decorative" val="1"/>
              </a:ext>
            </a:extLst>
          </p:cNvPr>
          <p:cNvGrpSpPr/>
          <p:nvPr/>
        </p:nvGrpSpPr>
        <p:grpSpPr>
          <a:xfrm>
            <a:off x="1955855" y="7617655"/>
            <a:ext cx="3107942" cy="655069"/>
            <a:chOff x="0" y="0"/>
            <a:chExt cx="4143922" cy="873426"/>
          </a:xfrm>
        </p:grpSpPr>
        <p:grpSp>
          <p:nvGrpSpPr>
            <p:cNvPr id="26" name="Group 26"/>
            <p:cNvGrpSpPr/>
            <p:nvPr/>
          </p:nvGrpSpPr>
          <p:grpSpPr>
            <a:xfrm>
              <a:off x="0" y="0"/>
              <a:ext cx="4143922" cy="873426"/>
              <a:chOff x="0" y="0"/>
              <a:chExt cx="943456" cy="198855"/>
            </a:xfrm>
          </p:grpSpPr>
          <p:sp>
            <p:nvSpPr>
              <p:cNvPr id="27" name="Freeform 27"/>
              <p:cNvSpPr/>
              <p:nvPr/>
            </p:nvSpPr>
            <p:spPr>
              <a:xfrm>
                <a:off x="0" y="0"/>
                <a:ext cx="943456" cy="198855"/>
              </a:xfrm>
              <a:custGeom>
                <a:avLst/>
                <a:gdLst/>
                <a:ahLst/>
                <a:cxnLst/>
                <a:rect l="l" t="t" r="r" b="b"/>
                <a:pathLst>
                  <a:path w="943456" h="198855">
                    <a:moveTo>
                      <a:pt x="43225" y="0"/>
                    </a:moveTo>
                    <a:lnTo>
                      <a:pt x="900231" y="0"/>
                    </a:lnTo>
                    <a:cubicBezTo>
                      <a:pt x="911695" y="0"/>
                      <a:pt x="922689" y="4554"/>
                      <a:pt x="930796" y="12660"/>
                    </a:cubicBezTo>
                    <a:cubicBezTo>
                      <a:pt x="938902" y="20766"/>
                      <a:pt x="943456" y="31761"/>
                      <a:pt x="943456" y="43225"/>
                    </a:cubicBezTo>
                    <a:lnTo>
                      <a:pt x="943456" y="155630"/>
                    </a:lnTo>
                    <a:cubicBezTo>
                      <a:pt x="943456" y="167094"/>
                      <a:pt x="938902" y="178088"/>
                      <a:pt x="930796" y="186195"/>
                    </a:cubicBezTo>
                    <a:cubicBezTo>
                      <a:pt x="922689" y="194301"/>
                      <a:pt x="911695" y="198855"/>
                      <a:pt x="900231" y="198855"/>
                    </a:cubicBezTo>
                    <a:lnTo>
                      <a:pt x="43225" y="198855"/>
                    </a:lnTo>
                    <a:cubicBezTo>
                      <a:pt x="31761" y="198855"/>
                      <a:pt x="20766" y="194301"/>
                      <a:pt x="12660" y="186195"/>
                    </a:cubicBezTo>
                    <a:cubicBezTo>
                      <a:pt x="4554" y="178088"/>
                      <a:pt x="0" y="167094"/>
                      <a:pt x="0" y="155630"/>
                    </a:cubicBezTo>
                    <a:lnTo>
                      <a:pt x="0" y="43225"/>
                    </a:lnTo>
                    <a:cubicBezTo>
                      <a:pt x="0" y="31761"/>
                      <a:pt x="4554" y="20766"/>
                      <a:pt x="12660" y="12660"/>
                    </a:cubicBezTo>
                    <a:cubicBezTo>
                      <a:pt x="20766" y="4554"/>
                      <a:pt x="31761" y="0"/>
                      <a:pt x="43225" y="0"/>
                    </a:cubicBezTo>
                    <a:close/>
                  </a:path>
                </a:pathLst>
              </a:custGeom>
              <a:solidFill>
                <a:srgbClr val="2C3DA7"/>
              </a:solidFill>
            </p:spPr>
            <p:txBody>
              <a:bodyPr/>
              <a:lstStyle/>
              <a:p>
                <a:endParaRPr lang="en-GB"/>
              </a:p>
            </p:txBody>
          </p:sp>
          <p:sp>
            <p:nvSpPr>
              <p:cNvPr id="28" name="TextBox 28"/>
              <p:cNvSpPr txBox="1"/>
              <p:nvPr/>
            </p:nvSpPr>
            <p:spPr>
              <a:xfrm>
                <a:off x="0" y="-47625"/>
                <a:ext cx="943456" cy="246480"/>
              </a:xfrm>
              <a:prstGeom prst="rect">
                <a:avLst/>
              </a:prstGeom>
            </p:spPr>
            <p:txBody>
              <a:bodyPr lIns="50800" tIns="50800" rIns="50800" bIns="50800" rtlCol="0" anchor="ctr"/>
              <a:lstStyle/>
              <a:p>
                <a:pPr algn="ctr">
                  <a:lnSpc>
                    <a:spcPts val="2660"/>
                  </a:lnSpc>
                </a:pPr>
                <a:endParaRPr/>
              </a:p>
            </p:txBody>
          </p:sp>
        </p:grpSp>
        <p:sp>
          <p:nvSpPr>
            <p:cNvPr id="29" name="Freeform 29"/>
            <p:cNvSpPr/>
            <p:nvPr/>
          </p:nvSpPr>
          <p:spPr>
            <a:xfrm>
              <a:off x="144302" y="131792"/>
              <a:ext cx="3855318" cy="609841"/>
            </a:xfrm>
            <a:custGeom>
              <a:avLst/>
              <a:gdLst/>
              <a:ahLst/>
              <a:cxnLst/>
              <a:rect l="l" t="t" r="r" b="b"/>
              <a:pathLst>
                <a:path w="3855318" h="609841">
                  <a:moveTo>
                    <a:pt x="0" y="0"/>
                  </a:moveTo>
                  <a:lnTo>
                    <a:pt x="3855318" y="0"/>
                  </a:lnTo>
                  <a:lnTo>
                    <a:pt x="3855318" y="609841"/>
                  </a:lnTo>
                  <a:lnTo>
                    <a:pt x="0" y="6098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sp>
        <p:nvSpPr>
          <p:cNvPr id="30" name="Freeform 30">
            <a:extLst>
              <a:ext uri="{C183D7F6-B498-43B3-948B-1728B52AA6E4}">
                <adec:decorative xmlns:adec="http://schemas.microsoft.com/office/drawing/2017/decorative" val="1"/>
              </a:ext>
            </a:extLst>
          </p:cNvPr>
          <p:cNvSpPr/>
          <p:nvPr/>
        </p:nvSpPr>
        <p:spPr>
          <a:xfrm>
            <a:off x="15623142" y="66675"/>
            <a:ext cx="2415742" cy="941978"/>
          </a:xfrm>
          <a:custGeom>
            <a:avLst/>
            <a:gdLst/>
            <a:ahLst/>
            <a:cxnLst/>
            <a:rect l="l" t="t" r="r" b="b"/>
            <a:pathLst>
              <a:path w="2415742" h="941978">
                <a:moveTo>
                  <a:pt x="0" y="0"/>
                </a:moveTo>
                <a:lnTo>
                  <a:pt x="2415742" y="0"/>
                </a:lnTo>
                <a:lnTo>
                  <a:pt x="2415742" y="941978"/>
                </a:lnTo>
                <a:lnTo>
                  <a:pt x="0" y="941978"/>
                </a:lnTo>
                <a:lnTo>
                  <a:pt x="0" y="0"/>
                </a:lnTo>
                <a:close/>
              </a:path>
            </a:pathLst>
          </a:custGeom>
          <a:blipFill>
            <a:blip r:embed="rId4"/>
            <a:stretch>
              <a:fillRect/>
            </a:stretch>
          </a:blipFill>
        </p:spPr>
        <p:txBody>
          <a:bodyPr/>
          <a:lstStyle/>
          <a:p>
            <a:endParaRPr lang="en-GB"/>
          </a:p>
        </p:txBody>
      </p:sp>
      <p:sp>
        <p:nvSpPr>
          <p:cNvPr id="32" name="TextBox 32"/>
          <p:cNvSpPr txBox="1"/>
          <p:nvPr/>
        </p:nvSpPr>
        <p:spPr>
          <a:xfrm>
            <a:off x="2253303" y="5164261"/>
            <a:ext cx="14018542" cy="2184400"/>
          </a:xfrm>
          <a:prstGeom prst="rect">
            <a:avLst/>
          </a:prstGeom>
        </p:spPr>
        <p:txBody>
          <a:bodyPr lIns="0" tIns="0" rIns="0" bIns="0" rtlCol="0" anchor="t">
            <a:spAutoFit/>
          </a:bodyPr>
          <a:lstStyle/>
          <a:p>
            <a:pPr algn="l">
              <a:lnSpc>
                <a:spcPts val="3499"/>
              </a:lnSpc>
              <a:spcBef>
                <a:spcPct val="0"/>
              </a:spcBef>
            </a:pPr>
            <a:r>
              <a:rPr lang="en-US" sz="2499">
                <a:solidFill>
                  <a:srgbClr val="2C3DA7"/>
                </a:solidFill>
                <a:latin typeface="Arial"/>
                <a:ea typeface="Arial"/>
                <a:cs typeface="Arial"/>
                <a:sym typeface="Arial"/>
              </a:rPr>
              <a:t>As a Bangladeshi Muslim woman from Tower Hamlets, it often feels like our wings are clipped to a certain agree, and we must work harder than others to make similar progress, both in our career and also in our personal lives. I would never have dreamed that I would ever be in a position where my lived experience, ideas and suggestions are not only heard but acted upon. Black on Board made that possible.” </a:t>
            </a:r>
            <a:r>
              <a:rPr lang="en-US" sz="2499" b="1" i="1">
                <a:solidFill>
                  <a:srgbClr val="2C3DA7"/>
                </a:solidFill>
                <a:latin typeface="Arial Bold Italics"/>
                <a:ea typeface="Arial Bold Italics"/>
                <a:cs typeface="Arial Bold Italics"/>
                <a:sym typeface="Arial Bold Italics"/>
              </a:rPr>
              <a:t>Liza Chowdury, Black on Board Graduate </a:t>
            </a:r>
          </a:p>
        </p:txBody>
      </p:sp>
      <p:sp>
        <p:nvSpPr>
          <p:cNvPr id="33" name="TextBox 33"/>
          <p:cNvSpPr txBox="1"/>
          <p:nvPr/>
        </p:nvSpPr>
        <p:spPr>
          <a:xfrm>
            <a:off x="2303005" y="1929548"/>
            <a:ext cx="13968839" cy="2184400"/>
          </a:xfrm>
          <a:prstGeom prst="rect">
            <a:avLst/>
          </a:prstGeom>
        </p:spPr>
        <p:txBody>
          <a:bodyPr lIns="0" tIns="0" rIns="0" bIns="0" rtlCol="0" anchor="t">
            <a:spAutoFit/>
          </a:bodyPr>
          <a:lstStyle/>
          <a:p>
            <a:pPr algn="l">
              <a:lnSpc>
                <a:spcPts val="3499"/>
              </a:lnSpc>
              <a:spcBef>
                <a:spcPct val="0"/>
              </a:spcBef>
            </a:pPr>
            <a:r>
              <a:rPr lang="en-US" sz="2499">
                <a:solidFill>
                  <a:srgbClr val="2C3DA7"/>
                </a:solidFill>
                <a:latin typeface="Arial"/>
                <a:ea typeface="Arial"/>
                <a:cs typeface="Arial"/>
                <a:sym typeface="Arial"/>
              </a:rPr>
              <a:t>“The BOB programme is probably single handedly the most impactful professional but also personal training programme I have been on. Not only has it provided me with the tools to access the next level of my career and opportunity to affect real change, its restored confidence in myself personally and professionally. I will be forever changed by the programme.”</a:t>
            </a:r>
            <a:r>
              <a:rPr lang="en-US" sz="2499" b="1" i="1">
                <a:solidFill>
                  <a:srgbClr val="2C3DA7"/>
                </a:solidFill>
                <a:latin typeface="Arial Bold Italics"/>
                <a:ea typeface="Arial Bold Italics"/>
                <a:cs typeface="Arial Bold Italics"/>
                <a:sym typeface="Arial Bold Italics"/>
              </a:rPr>
              <a:t> </a:t>
            </a:r>
          </a:p>
          <a:p>
            <a:pPr algn="l">
              <a:lnSpc>
                <a:spcPts val="3499"/>
              </a:lnSpc>
              <a:spcBef>
                <a:spcPct val="0"/>
              </a:spcBef>
            </a:pPr>
            <a:r>
              <a:rPr lang="en-US" sz="2499" b="1" i="1">
                <a:solidFill>
                  <a:srgbClr val="2C3DA7"/>
                </a:solidFill>
                <a:latin typeface="Arial Bold Italics"/>
                <a:ea typeface="Arial Bold Italics"/>
                <a:cs typeface="Arial Bold Italics"/>
                <a:sym typeface="Arial Bold Italics"/>
              </a:rPr>
              <a:t>Lerato Marema, Black on Board Graduate</a:t>
            </a:r>
          </a:p>
        </p:txBody>
      </p:sp>
      <p:sp>
        <p:nvSpPr>
          <p:cNvPr id="34" name="Freeform 34">
            <a:extLst>
              <a:ext uri="{C183D7F6-B498-43B3-948B-1728B52AA6E4}">
                <adec:decorative xmlns:adec="http://schemas.microsoft.com/office/drawing/2017/decorative" val="1"/>
              </a:ext>
            </a:extLst>
          </p:cNvPr>
          <p:cNvSpPr/>
          <p:nvPr/>
        </p:nvSpPr>
        <p:spPr>
          <a:xfrm>
            <a:off x="15239815" y="4497283"/>
            <a:ext cx="1241563" cy="823946"/>
          </a:xfrm>
          <a:custGeom>
            <a:avLst/>
            <a:gdLst/>
            <a:ahLst/>
            <a:cxnLst/>
            <a:rect l="l" t="t" r="r" b="b"/>
            <a:pathLst>
              <a:path w="1241563" h="823946">
                <a:moveTo>
                  <a:pt x="0" y="0"/>
                </a:moveTo>
                <a:lnTo>
                  <a:pt x="1241562" y="0"/>
                </a:lnTo>
                <a:lnTo>
                  <a:pt x="1241562" y="823946"/>
                </a:lnTo>
                <a:lnTo>
                  <a:pt x="0" y="823946"/>
                </a:lnTo>
                <a:lnTo>
                  <a:pt x="0" y="0"/>
                </a:lnTo>
                <a:close/>
              </a:path>
            </a:pathLst>
          </a:custGeom>
          <a:blipFill>
            <a:blip r:embed="rId5">
              <a:alphaModFix amt="85000"/>
              <a:extLst>
                <a:ext uri="{96DAC541-7B7A-43D3-8B79-37D633B846F1}">
                  <asvg:svgBlip xmlns:asvg="http://schemas.microsoft.com/office/drawing/2016/SVG/main" r:embed="rId6"/>
                </a:ext>
              </a:extLst>
            </a:blip>
            <a:stretch>
              <a:fillRect/>
            </a:stretch>
          </a:blipFill>
        </p:spPr>
        <p:txBody>
          <a:bodyPr/>
          <a:lstStyle/>
          <a:p>
            <a:endParaRPr lang="en-GB"/>
          </a:p>
        </p:txBody>
      </p:sp>
      <p:sp>
        <p:nvSpPr>
          <p:cNvPr id="35" name="Freeform 35">
            <a:extLst>
              <a:ext uri="{C183D7F6-B498-43B3-948B-1728B52AA6E4}">
                <adec:decorative xmlns:adec="http://schemas.microsoft.com/office/drawing/2017/decorative" val="1"/>
              </a:ext>
            </a:extLst>
          </p:cNvPr>
          <p:cNvSpPr/>
          <p:nvPr/>
        </p:nvSpPr>
        <p:spPr>
          <a:xfrm>
            <a:off x="15239815" y="7617655"/>
            <a:ext cx="1241563" cy="823946"/>
          </a:xfrm>
          <a:custGeom>
            <a:avLst/>
            <a:gdLst/>
            <a:ahLst/>
            <a:cxnLst/>
            <a:rect l="l" t="t" r="r" b="b"/>
            <a:pathLst>
              <a:path w="1241563" h="823946">
                <a:moveTo>
                  <a:pt x="0" y="0"/>
                </a:moveTo>
                <a:lnTo>
                  <a:pt x="1241562" y="0"/>
                </a:lnTo>
                <a:lnTo>
                  <a:pt x="1241562" y="823946"/>
                </a:lnTo>
                <a:lnTo>
                  <a:pt x="0" y="823946"/>
                </a:lnTo>
                <a:lnTo>
                  <a:pt x="0" y="0"/>
                </a:lnTo>
                <a:close/>
              </a:path>
            </a:pathLst>
          </a:custGeom>
          <a:blipFill>
            <a:blip r:embed="rId5">
              <a:alphaModFix amt="85000"/>
              <a:extLst>
                <a:ext uri="{96DAC541-7B7A-43D3-8B79-37D633B846F1}">
                  <asvg:svgBlip xmlns:asvg="http://schemas.microsoft.com/office/drawing/2016/SVG/main" r:embed="rId6"/>
                </a:ext>
              </a:extLst>
            </a:blip>
            <a:stretch>
              <a:fillRect/>
            </a:stretch>
          </a:blipFill>
        </p:spPr>
        <p:txBody>
          <a:bodyPr/>
          <a:lstStyle/>
          <a:p>
            <a:endParaRPr lang="en-GB"/>
          </a:p>
        </p:txBody>
      </p:sp>
      <p:sp>
        <p:nvSpPr>
          <p:cNvPr id="36" name="TextBox 36"/>
          <p:cNvSpPr txBox="1"/>
          <p:nvPr/>
        </p:nvSpPr>
        <p:spPr>
          <a:xfrm>
            <a:off x="2253303" y="8321718"/>
            <a:ext cx="14018542" cy="1308100"/>
          </a:xfrm>
          <a:prstGeom prst="rect">
            <a:avLst/>
          </a:prstGeom>
        </p:spPr>
        <p:txBody>
          <a:bodyPr lIns="0" tIns="0" rIns="0" bIns="0" rtlCol="0" anchor="t">
            <a:spAutoFit/>
          </a:bodyPr>
          <a:lstStyle/>
          <a:p>
            <a:pPr algn="l">
              <a:lnSpc>
                <a:spcPts val="3499"/>
              </a:lnSpc>
              <a:spcBef>
                <a:spcPct val="0"/>
              </a:spcBef>
            </a:pPr>
            <a:r>
              <a:rPr lang="en-US" sz="2499">
                <a:solidFill>
                  <a:srgbClr val="2C3DA7"/>
                </a:solidFill>
                <a:latin typeface="Arial"/>
                <a:ea typeface="Arial"/>
                <a:cs typeface="Arial"/>
                <a:sym typeface="Arial"/>
              </a:rPr>
              <a:t>We shared stories, lifted each other up, and continue to collaborate. These connections are rooted in shared purpose and lived experience. Black on Board opens doors, reminds us we belong in the room, and that we can be change makers.” </a:t>
            </a:r>
            <a:r>
              <a:rPr lang="en-US" sz="2499" b="1" i="1">
                <a:solidFill>
                  <a:srgbClr val="2C3DA7"/>
                </a:solidFill>
                <a:latin typeface="Arial Bold Italics"/>
                <a:ea typeface="Arial Bold Italics"/>
                <a:cs typeface="Arial Bold Italics"/>
                <a:sym typeface="Arial Bold Italics"/>
              </a:rPr>
              <a:t>Miranda Siow Black on Board Graduate</a:t>
            </a:r>
          </a:p>
        </p:txBody>
      </p:sp>
      <p:sp>
        <p:nvSpPr>
          <p:cNvPr id="37" name="Freeform 37">
            <a:extLst>
              <a:ext uri="{C183D7F6-B498-43B3-948B-1728B52AA6E4}">
                <adec:decorative xmlns:adec="http://schemas.microsoft.com/office/drawing/2017/decorative" val="1"/>
              </a:ext>
            </a:extLst>
          </p:cNvPr>
          <p:cNvSpPr/>
          <p:nvPr/>
        </p:nvSpPr>
        <p:spPr>
          <a:xfrm>
            <a:off x="15234070" y="1331629"/>
            <a:ext cx="1241563" cy="823946"/>
          </a:xfrm>
          <a:custGeom>
            <a:avLst/>
            <a:gdLst/>
            <a:ahLst/>
            <a:cxnLst/>
            <a:rect l="l" t="t" r="r" b="b"/>
            <a:pathLst>
              <a:path w="1241563" h="823946">
                <a:moveTo>
                  <a:pt x="0" y="0"/>
                </a:moveTo>
                <a:lnTo>
                  <a:pt x="1241562" y="0"/>
                </a:lnTo>
                <a:lnTo>
                  <a:pt x="1241562" y="823946"/>
                </a:lnTo>
                <a:lnTo>
                  <a:pt x="0" y="823946"/>
                </a:lnTo>
                <a:lnTo>
                  <a:pt x="0" y="0"/>
                </a:lnTo>
                <a:close/>
              </a:path>
            </a:pathLst>
          </a:custGeom>
          <a:blipFill>
            <a:blip r:embed="rId5">
              <a:alphaModFix amt="85000"/>
              <a:extLst>
                <a:ext uri="{96DAC541-7B7A-43D3-8B79-37D633B846F1}">
                  <asvg:svgBlip xmlns:asvg="http://schemas.microsoft.com/office/drawing/2016/SVG/main" r:embed="rId6"/>
                </a:ext>
              </a:extLst>
            </a:blip>
            <a:stretch>
              <a:fillRect/>
            </a:stretch>
          </a:blipFill>
        </p:spPr>
        <p:txBody>
          <a:bodyPr/>
          <a:lstStyle/>
          <a:p>
            <a:endParaRPr lang="en-GB"/>
          </a:p>
        </p:txBody>
      </p:sp>
      <p:pic>
        <p:nvPicPr>
          <p:cNvPr id="38" name="Picture 37">
            <a:extLst>
              <a:ext uri="{FF2B5EF4-FFF2-40B4-BE49-F238E27FC236}">
                <a16:creationId xmlns:a16="http://schemas.microsoft.com/office/drawing/2014/main" id="{3D67FBF5-00EB-824D-97FD-EB443C6481A4}"/>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3349" y="9524581"/>
            <a:ext cx="825351" cy="63470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1C9"/>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651298" y="1163346"/>
            <a:ext cx="15256256" cy="8993340"/>
            <a:chOff x="0" y="0"/>
            <a:chExt cx="2382303" cy="1404333"/>
          </a:xfrm>
        </p:grpSpPr>
        <p:sp>
          <p:nvSpPr>
            <p:cNvPr id="3" name="Freeform 3"/>
            <p:cNvSpPr/>
            <p:nvPr/>
          </p:nvSpPr>
          <p:spPr>
            <a:xfrm>
              <a:off x="0" y="0"/>
              <a:ext cx="2382303" cy="1404333"/>
            </a:xfrm>
            <a:custGeom>
              <a:avLst/>
              <a:gdLst/>
              <a:ahLst/>
              <a:cxnLst/>
              <a:rect l="l" t="t" r="r" b="b"/>
              <a:pathLst>
                <a:path w="2382303" h="1404333">
                  <a:moveTo>
                    <a:pt x="14209" y="0"/>
                  </a:moveTo>
                  <a:lnTo>
                    <a:pt x="2368094" y="0"/>
                  </a:lnTo>
                  <a:cubicBezTo>
                    <a:pt x="2371863" y="0"/>
                    <a:pt x="2375477" y="1497"/>
                    <a:pt x="2378141" y="4162"/>
                  </a:cubicBezTo>
                  <a:cubicBezTo>
                    <a:pt x="2380806" y="6826"/>
                    <a:pt x="2382303" y="10440"/>
                    <a:pt x="2382303" y="14209"/>
                  </a:cubicBezTo>
                  <a:lnTo>
                    <a:pt x="2382303" y="1390124"/>
                  </a:lnTo>
                  <a:cubicBezTo>
                    <a:pt x="2382303" y="1393893"/>
                    <a:pt x="2380806" y="1397507"/>
                    <a:pt x="2378141" y="1400171"/>
                  </a:cubicBezTo>
                  <a:cubicBezTo>
                    <a:pt x="2375477" y="1402836"/>
                    <a:pt x="2371863" y="1404333"/>
                    <a:pt x="2368094" y="1404333"/>
                  </a:cubicBezTo>
                  <a:lnTo>
                    <a:pt x="14209" y="1404333"/>
                  </a:lnTo>
                  <a:cubicBezTo>
                    <a:pt x="6362" y="1404333"/>
                    <a:pt x="0" y="1397971"/>
                    <a:pt x="0" y="1390124"/>
                  </a:cubicBezTo>
                  <a:lnTo>
                    <a:pt x="0" y="14209"/>
                  </a:lnTo>
                  <a:cubicBezTo>
                    <a:pt x="0" y="10440"/>
                    <a:pt x="1497" y="6826"/>
                    <a:pt x="4162" y="4162"/>
                  </a:cubicBezTo>
                  <a:cubicBezTo>
                    <a:pt x="6826" y="1497"/>
                    <a:pt x="10440" y="0"/>
                    <a:pt x="14209" y="0"/>
                  </a:cubicBezTo>
                  <a:close/>
                </a:path>
              </a:pathLst>
            </a:custGeom>
            <a:solidFill>
              <a:srgbClr val="F4C119"/>
            </a:solidFill>
            <a:ln cap="rnd">
              <a:noFill/>
              <a:prstDash val="solid"/>
              <a:round/>
            </a:ln>
          </p:spPr>
          <p:txBody>
            <a:bodyPr/>
            <a:lstStyle/>
            <a:p>
              <a:endParaRPr lang="en-GB"/>
            </a:p>
          </p:txBody>
        </p:sp>
        <p:sp>
          <p:nvSpPr>
            <p:cNvPr id="4" name="TextBox 4"/>
            <p:cNvSpPr txBox="1"/>
            <p:nvPr/>
          </p:nvSpPr>
          <p:spPr>
            <a:xfrm>
              <a:off x="0" y="-47625"/>
              <a:ext cx="2382303" cy="1451958"/>
            </a:xfrm>
            <a:prstGeom prst="rect">
              <a:avLst/>
            </a:prstGeom>
          </p:spPr>
          <p:txBody>
            <a:bodyPr lIns="50800" tIns="50800" rIns="50800" bIns="50800" rtlCol="0" anchor="ctr"/>
            <a:lstStyle/>
            <a:p>
              <a:pPr algn="ctr">
                <a:lnSpc>
                  <a:spcPts val="2355"/>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1950110" y="1835127"/>
            <a:ext cx="14525522" cy="1996848"/>
            <a:chOff x="0" y="0"/>
            <a:chExt cx="4205680" cy="578162"/>
          </a:xfrm>
        </p:grpSpPr>
        <p:sp>
          <p:nvSpPr>
            <p:cNvPr id="6" name="Freeform 6"/>
            <p:cNvSpPr/>
            <p:nvPr/>
          </p:nvSpPr>
          <p:spPr>
            <a:xfrm>
              <a:off x="0" y="0"/>
              <a:ext cx="4205680" cy="578162"/>
            </a:xfrm>
            <a:custGeom>
              <a:avLst/>
              <a:gdLst/>
              <a:ahLst/>
              <a:cxnLst/>
              <a:rect l="l" t="t" r="r" b="b"/>
              <a:pathLst>
                <a:path w="4205680" h="578162">
                  <a:moveTo>
                    <a:pt x="10660" y="0"/>
                  </a:moveTo>
                  <a:lnTo>
                    <a:pt x="4195021" y="0"/>
                  </a:lnTo>
                  <a:cubicBezTo>
                    <a:pt x="4200908" y="0"/>
                    <a:pt x="4205680" y="4773"/>
                    <a:pt x="4205680" y="10660"/>
                  </a:cubicBezTo>
                  <a:lnTo>
                    <a:pt x="4205680" y="567502"/>
                  </a:lnTo>
                  <a:cubicBezTo>
                    <a:pt x="4205680" y="570329"/>
                    <a:pt x="4204557" y="573041"/>
                    <a:pt x="4202558" y="575040"/>
                  </a:cubicBezTo>
                  <a:cubicBezTo>
                    <a:pt x="4200559" y="577039"/>
                    <a:pt x="4197848" y="578162"/>
                    <a:pt x="4195021" y="578162"/>
                  </a:cubicBezTo>
                  <a:lnTo>
                    <a:pt x="10660" y="578162"/>
                  </a:lnTo>
                  <a:cubicBezTo>
                    <a:pt x="7833" y="578162"/>
                    <a:pt x="5121" y="577039"/>
                    <a:pt x="3122" y="575040"/>
                  </a:cubicBezTo>
                  <a:cubicBezTo>
                    <a:pt x="1123" y="573041"/>
                    <a:pt x="0" y="570329"/>
                    <a:pt x="0" y="567502"/>
                  </a:cubicBezTo>
                  <a:lnTo>
                    <a:pt x="0" y="10660"/>
                  </a:lnTo>
                  <a:cubicBezTo>
                    <a:pt x="0" y="7833"/>
                    <a:pt x="1123" y="5121"/>
                    <a:pt x="3122" y="3122"/>
                  </a:cubicBezTo>
                  <a:cubicBezTo>
                    <a:pt x="5121" y="1123"/>
                    <a:pt x="7833" y="0"/>
                    <a:pt x="10660" y="0"/>
                  </a:cubicBezTo>
                  <a:close/>
                </a:path>
              </a:pathLst>
            </a:custGeom>
            <a:solidFill>
              <a:srgbClr val="D9D9FF"/>
            </a:solidFill>
          </p:spPr>
          <p:txBody>
            <a:bodyPr/>
            <a:lstStyle/>
            <a:p>
              <a:endParaRPr lang="en-GB"/>
            </a:p>
          </p:txBody>
        </p:sp>
        <p:sp>
          <p:nvSpPr>
            <p:cNvPr id="7" name="TextBox 7"/>
            <p:cNvSpPr txBox="1"/>
            <p:nvPr/>
          </p:nvSpPr>
          <p:spPr>
            <a:xfrm>
              <a:off x="0" y="-47625"/>
              <a:ext cx="4205680" cy="625787"/>
            </a:xfrm>
            <a:prstGeom prst="rect">
              <a:avLst/>
            </a:prstGeom>
          </p:spPr>
          <p:txBody>
            <a:bodyPr lIns="50800" tIns="50800" rIns="50800" bIns="50800" rtlCol="0" anchor="ctr"/>
            <a:lstStyle/>
            <a:p>
              <a:pPr algn="ctr">
                <a:lnSpc>
                  <a:spcPts val="2659"/>
                </a:lnSpc>
              </a:pPr>
              <a:endParaRPr/>
            </a:p>
          </p:txBody>
        </p:sp>
      </p:grpSp>
      <p:grpSp>
        <p:nvGrpSpPr>
          <p:cNvPr id="8" name="Group 8">
            <a:extLst>
              <a:ext uri="{C183D7F6-B498-43B3-948B-1728B52AA6E4}">
                <adec:decorative xmlns:adec="http://schemas.microsoft.com/office/drawing/2017/decorative" val="1"/>
              </a:ext>
            </a:extLst>
          </p:cNvPr>
          <p:cNvGrpSpPr/>
          <p:nvPr/>
        </p:nvGrpSpPr>
        <p:grpSpPr>
          <a:xfrm>
            <a:off x="1950110" y="1331629"/>
            <a:ext cx="3107942" cy="655069"/>
            <a:chOff x="0" y="0"/>
            <a:chExt cx="4143922" cy="873426"/>
          </a:xfrm>
        </p:grpSpPr>
        <p:grpSp>
          <p:nvGrpSpPr>
            <p:cNvPr id="9" name="Group 9"/>
            <p:cNvGrpSpPr/>
            <p:nvPr/>
          </p:nvGrpSpPr>
          <p:grpSpPr>
            <a:xfrm>
              <a:off x="0" y="0"/>
              <a:ext cx="4143922" cy="873426"/>
              <a:chOff x="0" y="0"/>
              <a:chExt cx="943456" cy="198855"/>
            </a:xfrm>
          </p:grpSpPr>
          <p:sp>
            <p:nvSpPr>
              <p:cNvPr id="10" name="Freeform 10"/>
              <p:cNvSpPr/>
              <p:nvPr/>
            </p:nvSpPr>
            <p:spPr>
              <a:xfrm>
                <a:off x="0" y="0"/>
                <a:ext cx="943456" cy="198855"/>
              </a:xfrm>
              <a:custGeom>
                <a:avLst/>
                <a:gdLst/>
                <a:ahLst/>
                <a:cxnLst/>
                <a:rect l="l" t="t" r="r" b="b"/>
                <a:pathLst>
                  <a:path w="943456" h="198855">
                    <a:moveTo>
                      <a:pt x="43225" y="0"/>
                    </a:moveTo>
                    <a:lnTo>
                      <a:pt x="900231" y="0"/>
                    </a:lnTo>
                    <a:cubicBezTo>
                      <a:pt x="911695" y="0"/>
                      <a:pt x="922689" y="4554"/>
                      <a:pt x="930796" y="12660"/>
                    </a:cubicBezTo>
                    <a:cubicBezTo>
                      <a:pt x="938902" y="20766"/>
                      <a:pt x="943456" y="31761"/>
                      <a:pt x="943456" y="43225"/>
                    </a:cubicBezTo>
                    <a:lnTo>
                      <a:pt x="943456" y="155630"/>
                    </a:lnTo>
                    <a:cubicBezTo>
                      <a:pt x="943456" y="167094"/>
                      <a:pt x="938902" y="178088"/>
                      <a:pt x="930796" y="186195"/>
                    </a:cubicBezTo>
                    <a:cubicBezTo>
                      <a:pt x="922689" y="194301"/>
                      <a:pt x="911695" y="198855"/>
                      <a:pt x="900231" y="198855"/>
                    </a:cubicBezTo>
                    <a:lnTo>
                      <a:pt x="43225" y="198855"/>
                    </a:lnTo>
                    <a:cubicBezTo>
                      <a:pt x="31761" y="198855"/>
                      <a:pt x="20766" y="194301"/>
                      <a:pt x="12660" y="186195"/>
                    </a:cubicBezTo>
                    <a:cubicBezTo>
                      <a:pt x="4554" y="178088"/>
                      <a:pt x="0" y="167094"/>
                      <a:pt x="0" y="155630"/>
                    </a:cubicBezTo>
                    <a:lnTo>
                      <a:pt x="0" y="43225"/>
                    </a:lnTo>
                    <a:cubicBezTo>
                      <a:pt x="0" y="31761"/>
                      <a:pt x="4554" y="20766"/>
                      <a:pt x="12660" y="12660"/>
                    </a:cubicBezTo>
                    <a:cubicBezTo>
                      <a:pt x="20766" y="4554"/>
                      <a:pt x="31761" y="0"/>
                      <a:pt x="43225" y="0"/>
                    </a:cubicBezTo>
                    <a:close/>
                  </a:path>
                </a:pathLst>
              </a:custGeom>
              <a:solidFill>
                <a:srgbClr val="2C3DA7"/>
              </a:solidFill>
            </p:spPr>
            <p:txBody>
              <a:bodyPr/>
              <a:lstStyle/>
              <a:p>
                <a:endParaRPr lang="en-GB"/>
              </a:p>
            </p:txBody>
          </p:sp>
          <p:sp>
            <p:nvSpPr>
              <p:cNvPr id="11" name="TextBox 11"/>
              <p:cNvSpPr txBox="1"/>
              <p:nvPr/>
            </p:nvSpPr>
            <p:spPr>
              <a:xfrm>
                <a:off x="0" y="-47625"/>
                <a:ext cx="943456" cy="246480"/>
              </a:xfrm>
              <a:prstGeom prst="rect">
                <a:avLst/>
              </a:prstGeom>
            </p:spPr>
            <p:txBody>
              <a:bodyPr lIns="50800" tIns="50800" rIns="50800" bIns="50800" rtlCol="0" anchor="ctr"/>
              <a:lstStyle/>
              <a:p>
                <a:pPr algn="ctr">
                  <a:lnSpc>
                    <a:spcPts val="2660"/>
                  </a:lnSpc>
                </a:pPr>
                <a:endParaRPr/>
              </a:p>
            </p:txBody>
          </p:sp>
        </p:grpSp>
        <p:sp>
          <p:nvSpPr>
            <p:cNvPr id="12" name="Freeform 12"/>
            <p:cNvSpPr/>
            <p:nvPr/>
          </p:nvSpPr>
          <p:spPr>
            <a:xfrm>
              <a:off x="144302" y="131792"/>
              <a:ext cx="3855318" cy="609841"/>
            </a:xfrm>
            <a:custGeom>
              <a:avLst/>
              <a:gdLst/>
              <a:ahLst/>
              <a:cxnLst/>
              <a:rect l="l" t="t" r="r" b="b"/>
              <a:pathLst>
                <a:path w="3855318" h="609841">
                  <a:moveTo>
                    <a:pt x="0" y="0"/>
                  </a:moveTo>
                  <a:lnTo>
                    <a:pt x="3855318" y="0"/>
                  </a:lnTo>
                  <a:lnTo>
                    <a:pt x="3855318" y="609841"/>
                  </a:lnTo>
                  <a:lnTo>
                    <a:pt x="0" y="6098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sp>
        <p:nvSpPr>
          <p:cNvPr id="13" name="TextBox 13"/>
          <p:cNvSpPr txBox="1">
            <a:spLocks noGrp="1"/>
          </p:cNvSpPr>
          <p:nvPr>
            <p:ph type="title" idx="4294967295"/>
          </p:nvPr>
        </p:nvSpPr>
        <p:spPr>
          <a:xfrm>
            <a:off x="4966404" y="96546"/>
            <a:ext cx="10334220" cy="98309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84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2C3DA7"/>
                </a:solidFill>
                <a:effectLst/>
                <a:uLnTx/>
                <a:uFillTx/>
                <a:latin typeface="Arial Bold"/>
                <a:ea typeface="Arial Bold"/>
                <a:cs typeface="Arial Bold"/>
                <a:sym typeface="Arial Bold"/>
              </a:rPr>
              <a:t>Delegate Testimonials (</a:t>
            </a:r>
            <a:r>
              <a:rPr kumimoji="0" lang="en-US" sz="6000" b="1" i="0" u="none" strike="noStrike" kern="1200" cap="none" spc="0" normalizeH="0" baseline="0" noProof="0" dirty="0" err="1">
                <a:ln>
                  <a:noFill/>
                </a:ln>
                <a:solidFill>
                  <a:srgbClr val="2C3DA7"/>
                </a:solidFill>
                <a:effectLst/>
                <a:uLnTx/>
                <a:uFillTx/>
                <a:latin typeface="Arial Bold"/>
                <a:ea typeface="Arial Bold"/>
                <a:cs typeface="Arial Bold"/>
                <a:sym typeface="Arial Bold"/>
              </a:rPr>
              <a:t>cont</a:t>
            </a:r>
            <a:r>
              <a:rPr kumimoji="0" lang="en-US" sz="6000" b="1" i="0" u="none" strike="noStrike" kern="1200" cap="none" spc="0" normalizeH="0" baseline="0" noProof="0" dirty="0">
                <a:ln>
                  <a:noFill/>
                </a:ln>
                <a:solidFill>
                  <a:srgbClr val="2C3DA7"/>
                </a:solidFill>
                <a:effectLst/>
                <a:uLnTx/>
                <a:uFillTx/>
                <a:latin typeface="Arial Bold"/>
                <a:ea typeface="Arial Bold"/>
                <a:cs typeface="Arial Bold"/>
                <a:sym typeface="Arial Bold"/>
              </a:rPr>
              <a:t>) </a:t>
            </a:r>
          </a:p>
        </p:txBody>
      </p:sp>
      <p:grpSp>
        <p:nvGrpSpPr>
          <p:cNvPr id="14" name="Group 14">
            <a:extLst>
              <a:ext uri="{C183D7F6-B498-43B3-948B-1728B52AA6E4}">
                <adec:decorative xmlns:adec="http://schemas.microsoft.com/office/drawing/2017/decorative" val="1"/>
              </a:ext>
            </a:extLst>
          </p:cNvPr>
          <p:cNvGrpSpPr/>
          <p:nvPr/>
        </p:nvGrpSpPr>
        <p:grpSpPr>
          <a:xfrm>
            <a:off x="2016664" y="4516448"/>
            <a:ext cx="14525522" cy="2645449"/>
            <a:chOff x="0" y="0"/>
            <a:chExt cx="4205680" cy="765956"/>
          </a:xfrm>
        </p:grpSpPr>
        <p:sp>
          <p:nvSpPr>
            <p:cNvPr id="15" name="Freeform 15"/>
            <p:cNvSpPr/>
            <p:nvPr/>
          </p:nvSpPr>
          <p:spPr>
            <a:xfrm>
              <a:off x="0" y="0"/>
              <a:ext cx="4205680" cy="765956"/>
            </a:xfrm>
            <a:custGeom>
              <a:avLst/>
              <a:gdLst/>
              <a:ahLst/>
              <a:cxnLst/>
              <a:rect l="l" t="t" r="r" b="b"/>
              <a:pathLst>
                <a:path w="4205680" h="765956">
                  <a:moveTo>
                    <a:pt x="10660" y="0"/>
                  </a:moveTo>
                  <a:lnTo>
                    <a:pt x="4195021" y="0"/>
                  </a:lnTo>
                  <a:cubicBezTo>
                    <a:pt x="4200908" y="0"/>
                    <a:pt x="4205680" y="4773"/>
                    <a:pt x="4205680" y="10660"/>
                  </a:cubicBezTo>
                  <a:lnTo>
                    <a:pt x="4205680" y="755297"/>
                  </a:lnTo>
                  <a:cubicBezTo>
                    <a:pt x="4205680" y="758124"/>
                    <a:pt x="4204557" y="760835"/>
                    <a:pt x="4202558" y="762834"/>
                  </a:cubicBezTo>
                  <a:cubicBezTo>
                    <a:pt x="4200559" y="764833"/>
                    <a:pt x="4197848" y="765956"/>
                    <a:pt x="4195021" y="765956"/>
                  </a:cubicBezTo>
                  <a:lnTo>
                    <a:pt x="10660" y="765956"/>
                  </a:lnTo>
                  <a:cubicBezTo>
                    <a:pt x="7833" y="765956"/>
                    <a:pt x="5121" y="764833"/>
                    <a:pt x="3122" y="762834"/>
                  </a:cubicBezTo>
                  <a:cubicBezTo>
                    <a:pt x="1123" y="760835"/>
                    <a:pt x="0" y="758124"/>
                    <a:pt x="0" y="755297"/>
                  </a:cubicBezTo>
                  <a:lnTo>
                    <a:pt x="0" y="10660"/>
                  </a:lnTo>
                  <a:cubicBezTo>
                    <a:pt x="0" y="7833"/>
                    <a:pt x="1123" y="5121"/>
                    <a:pt x="3122" y="3122"/>
                  </a:cubicBezTo>
                  <a:cubicBezTo>
                    <a:pt x="5121" y="1123"/>
                    <a:pt x="7833" y="0"/>
                    <a:pt x="10660" y="0"/>
                  </a:cubicBezTo>
                  <a:close/>
                </a:path>
              </a:pathLst>
            </a:custGeom>
            <a:solidFill>
              <a:srgbClr val="D9D9FF"/>
            </a:solidFill>
          </p:spPr>
          <p:txBody>
            <a:bodyPr/>
            <a:lstStyle/>
            <a:p>
              <a:endParaRPr lang="en-GB"/>
            </a:p>
          </p:txBody>
        </p:sp>
        <p:sp>
          <p:nvSpPr>
            <p:cNvPr id="16" name="TextBox 16"/>
            <p:cNvSpPr txBox="1"/>
            <p:nvPr/>
          </p:nvSpPr>
          <p:spPr>
            <a:xfrm>
              <a:off x="0" y="-47625"/>
              <a:ext cx="4205680" cy="813581"/>
            </a:xfrm>
            <a:prstGeom prst="rect">
              <a:avLst/>
            </a:prstGeom>
          </p:spPr>
          <p:txBody>
            <a:bodyPr lIns="50800" tIns="50800" rIns="50800" bIns="50800" rtlCol="0" anchor="ctr"/>
            <a:lstStyle/>
            <a:p>
              <a:pPr algn="ctr">
                <a:lnSpc>
                  <a:spcPts val="2659"/>
                </a:lnSpc>
              </a:pPr>
              <a:endParaRPr/>
            </a:p>
          </p:txBody>
        </p:sp>
      </p:grpSp>
      <p:grpSp>
        <p:nvGrpSpPr>
          <p:cNvPr id="17" name="Group 17">
            <a:extLst>
              <a:ext uri="{C183D7F6-B498-43B3-948B-1728B52AA6E4}">
                <adec:decorative xmlns:adec="http://schemas.microsoft.com/office/drawing/2017/decorative" val="1"/>
              </a:ext>
            </a:extLst>
          </p:cNvPr>
          <p:cNvGrpSpPr/>
          <p:nvPr/>
        </p:nvGrpSpPr>
        <p:grpSpPr>
          <a:xfrm>
            <a:off x="2016664" y="4012950"/>
            <a:ext cx="3107942" cy="655069"/>
            <a:chOff x="0" y="0"/>
            <a:chExt cx="4143922" cy="873426"/>
          </a:xfrm>
        </p:grpSpPr>
        <p:grpSp>
          <p:nvGrpSpPr>
            <p:cNvPr id="18" name="Group 18"/>
            <p:cNvGrpSpPr/>
            <p:nvPr/>
          </p:nvGrpSpPr>
          <p:grpSpPr>
            <a:xfrm>
              <a:off x="0" y="0"/>
              <a:ext cx="4143922" cy="873426"/>
              <a:chOff x="0" y="0"/>
              <a:chExt cx="943456" cy="198855"/>
            </a:xfrm>
          </p:grpSpPr>
          <p:sp>
            <p:nvSpPr>
              <p:cNvPr id="19" name="Freeform 19"/>
              <p:cNvSpPr/>
              <p:nvPr/>
            </p:nvSpPr>
            <p:spPr>
              <a:xfrm>
                <a:off x="0" y="0"/>
                <a:ext cx="943456" cy="198855"/>
              </a:xfrm>
              <a:custGeom>
                <a:avLst/>
                <a:gdLst/>
                <a:ahLst/>
                <a:cxnLst/>
                <a:rect l="l" t="t" r="r" b="b"/>
                <a:pathLst>
                  <a:path w="943456" h="198855">
                    <a:moveTo>
                      <a:pt x="43225" y="0"/>
                    </a:moveTo>
                    <a:lnTo>
                      <a:pt x="900231" y="0"/>
                    </a:lnTo>
                    <a:cubicBezTo>
                      <a:pt x="911695" y="0"/>
                      <a:pt x="922689" y="4554"/>
                      <a:pt x="930796" y="12660"/>
                    </a:cubicBezTo>
                    <a:cubicBezTo>
                      <a:pt x="938902" y="20766"/>
                      <a:pt x="943456" y="31761"/>
                      <a:pt x="943456" y="43225"/>
                    </a:cubicBezTo>
                    <a:lnTo>
                      <a:pt x="943456" y="155630"/>
                    </a:lnTo>
                    <a:cubicBezTo>
                      <a:pt x="943456" y="167094"/>
                      <a:pt x="938902" y="178088"/>
                      <a:pt x="930796" y="186195"/>
                    </a:cubicBezTo>
                    <a:cubicBezTo>
                      <a:pt x="922689" y="194301"/>
                      <a:pt x="911695" y="198855"/>
                      <a:pt x="900231" y="198855"/>
                    </a:cubicBezTo>
                    <a:lnTo>
                      <a:pt x="43225" y="198855"/>
                    </a:lnTo>
                    <a:cubicBezTo>
                      <a:pt x="31761" y="198855"/>
                      <a:pt x="20766" y="194301"/>
                      <a:pt x="12660" y="186195"/>
                    </a:cubicBezTo>
                    <a:cubicBezTo>
                      <a:pt x="4554" y="178088"/>
                      <a:pt x="0" y="167094"/>
                      <a:pt x="0" y="155630"/>
                    </a:cubicBezTo>
                    <a:lnTo>
                      <a:pt x="0" y="43225"/>
                    </a:lnTo>
                    <a:cubicBezTo>
                      <a:pt x="0" y="31761"/>
                      <a:pt x="4554" y="20766"/>
                      <a:pt x="12660" y="12660"/>
                    </a:cubicBezTo>
                    <a:cubicBezTo>
                      <a:pt x="20766" y="4554"/>
                      <a:pt x="31761" y="0"/>
                      <a:pt x="43225" y="0"/>
                    </a:cubicBezTo>
                    <a:close/>
                  </a:path>
                </a:pathLst>
              </a:custGeom>
              <a:solidFill>
                <a:srgbClr val="2C3DA7"/>
              </a:solidFill>
            </p:spPr>
            <p:txBody>
              <a:bodyPr/>
              <a:lstStyle/>
              <a:p>
                <a:endParaRPr lang="en-GB"/>
              </a:p>
            </p:txBody>
          </p:sp>
          <p:sp>
            <p:nvSpPr>
              <p:cNvPr id="20" name="TextBox 20"/>
              <p:cNvSpPr txBox="1"/>
              <p:nvPr/>
            </p:nvSpPr>
            <p:spPr>
              <a:xfrm>
                <a:off x="0" y="-47625"/>
                <a:ext cx="943456" cy="246480"/>
              </a:xfrm>
              <a:prstGeom prst="rect">
                <a:avLst/>
              </a:prstGeom>
            </p:spPr>
            <p:txBody>
              <a:bodyPr lIns="50800" tIns="50800" rIns="50800" bIns="50800" rtlCol="0" anchor="ctr"/>
              <a:lstStyle/>
              <a:p>
                <a:pPr algn="ctr">
                  <a:lnSpc>
                    <a:spcPts val="2660"/>
                  </a:lnSpc>
                </a:pPr>
                <a:endParaRPr/>
              </a:p>
            </p:txBody>
          </p:sp>
        </p:grpSp>
        <p:sp>
          <p:nvSpPr>
            <p:cNvPr id="21" name="Freeform 21"/>
            <p:cNvSpPr/>
            <p:nvPr/>
          </p:nvSpPr>
          <p:spPr>
            <a:xfrm>
              <a:off x="144302" y="131792"/>
              <a:ext cx="3855318" cy="609841"/>
            </a:xfrm>
            <a:custGeom>
              <a:avLst/>
              <a:gdLst/>
              <a:ahLst/>
              <a:cxnLst/>
              <a:rect l="l" t="t" r="r" b="b"/>
              <a:pathLst>
                <a:path w="3855318" h="609841">
                  <a:moveTo>
                    <a:pt x="0" y="0"/>
                  </a:moveTo>
                  <a:lnTo>
                    <a:pt x="3855318" y="0"/>
                  </a:lnTo>
                  <a:lnTo>
                    <a:pt x="3855318" y="609841"/>
                  </a:lnTo>
                  <a:lnTo>
                    <a:pt x="0" y="6098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grpSp>
        <p:nvGrpSpPr>
          <p:cNvPr id="22" name="Group 22">
            <a:extLst>
              <a:ext uri="{C183D7F6-B498-43B3-948B-1728B52AA6E4}">
                <adec:decorative xmlns:adec="http://schemas.microsoft.com/office/drawing/2017/decorative" val="1"/>
              </a:ext>
            </a:extLst>
          </p:cNvPr>
          <p:cNvGrpSpPr/>
          <p:nvPr/>
        </p:nvGrpSpPr>
        <p:grpSpPr>
          <a:xfrm>
            <a:off x="2016664" y="7846370"/>
            <a:ext cx="14525522" cy="2100259"/>
            <a:chOff x="0" y="0"/>
            <a:chExt cx="4205680" cy="608103"/>
          </a:xfrm>
        </p:grpSpPr>
        <p:sp>
          <p:nvSpPr>
            <p:cNvPr id="23" name="Freeform 23"/>
            <p:cNvSpPr/>
            <p:nvPr/>
          </p:nvSpPr>
          <p:spPr>
            <a:xfrm>
              <a:off x="0" y="0"/>
              <a:ext cx="4205680" cy="608103"/>
            </a:xfrm>
            <a:custGeom>
              <a:avLst/>
              <a:gdLst/>
              <a:ahLst/>
              <a:cxnLst/>
              <a:rect l="l" t="t" r="r" b="b"/>
              <a:pathLst>
                <a:path w="4205680" h="608103">
                  <a:moveTo>
                    <a:pt x="10660" y="0"/>
                  </a:moveTo>
                  <a:lnTo>
                    <a:pt x="4195021" y="0"/>
                  </a:lnTo>
                  <a:cubicBezTo>
                    <a:pt x="4200908" y="0"/>
                    <a:pt x="4205680" y="4773"/>
                    <a:pt x="4205680" y="10660"/>
                  </a:cubicBezTo>
                  <a:lnTo>
                    <a:pt x="4205680" y="597444"/>
                  </a:lnTo>
                  <a:cubicBezTo>
                    <a:pt x="4205680" y="600271"/>
                    <a:pt x="4204557" y="602982"/>
                    <a:pt x="4202558" y="604981"/>
                  </a:cubicBezTo>
                  <a:cubicBezTo>
                    <a:pt x="4200559" y="606980"/>
                    <a:pt x="4197848" y="608103"/>
                    <a:pt x="4195021" y="608103"/>
                  </a:cubicBezTo>
                  <a:lnTo>
                    <a:pt x="10660" y="608103"/>
                  </a:lnTo>
                  <a:cubicBezTo>
                    <a:pt x="7833" y="608103"/>
                    <a:pt x="5121" y="606980"/>
                    <a:pt x="3122" y="604981"/>
                  </a:cubicBezTo>
                  <a:cubicBezTo>
                    <a:pt x="1123" y="602982"/>
                    <a:pt x="0" y="600271"/>
                    <a:pt x="0" y="597444"/>
                  </a:cubicBezTo>
                  <a:lnTo>
                    <a:pt x="0" y="10660"/>
                  </a:lnTo>
                  <a:cubicBezTo>
                    <a:pt x="0" y="7833"/>
                    <a:pt x="1123" y="5121"/>
                    <a:pt x="3122" y="3122"/>
                  </a:cubicBezTo>
                  <a:cubicBezTo>
                    <a:pt x="5121" y="1123"/>
                    <a:pt x="7833" y="0"/>
                    <a:pt x="10660" y="0"/>
                  </a:cubicBezTo>
                  <a:close/>
                </a:path>
              </a:pathLst>
            </a:custGeom>
            <a:solidFill>
              <a:srgbClr val="D9D9FF"/>
            </a:solidFill>
          </p:spPr>
          <p:txBody>
            <a:bodyPr/>
            <a:lstStyle/>
            <a:p>
              <a:endParaRPr lang="en-GB"/>
            </a:p>
          </p:txBody>
        </p:sp>
        <p:sp>
          <p:nvSpPr>
            <p:cNvPr id="24" name="TextBox 24"/>
            <p:cNvSpPr txBox="1"/>
            <p:nvPr/>
          </p:nvSpPr>
          <p:spPr>
            <a:xfrm>
              <a:off x="0" y="-47625"/>
              <a:ext cx="4205680" cy="655728"/>
            </a:xfrm>
            <a:prstGeom prst="rect">
              <a:avLst/>
            </a:prstGeom>
          </p:spPr>
          <p:txBody>
            <a:bodyPr lIns="50800" tIns="50800" rIns="50800" bIns="50800" rtlCol="0" anchor="ctr"/>
            <a:lstStyle/>
            <a:p>
              <a:pPr algn="ctr">
                <a:lnSpc>
                  <a:spcPts val="2659"/>
                </a:lnSpc>
              </a:pPr>
              <a:endParaRPr/>
            </a:p>
          </p:txBody>
        </p:sp>
      </p:grpSp>
      <p:grpSp>
        <p:nvGrpSpPr>
          <p:cNvPr id="25" name="Group 25">
            <a:extLst>
              <a:ext uri="{C183D7F6-B498-43B3-948B-1728B52AA6E4}">
                <adec:decorative xmlns:adec="http://schemas.microsoft.com/office/drawing/2017/decorative" val="1"/>
              </a:ext>
            </a:extLst>
          </p:cNvPr>
          <p:cNvGrpSpPr/>
          <p:nvPr/>
        </p:nvGrpSpPr>
        <p:grpSpPr>
          <a:xfrm>
            <a:off x="2016664" y="7342872"/>
            <a:ext cx="3107942" cy="655069"/>
            <a:chOff x="0" y="0"/>
            <a:chExt cx="4143922" cy="873426"/>
          </a:xfrm>
        </p:grpSpPr>
        <p:grpSp>
          <p:nvGrpSpPr>
            <p:cNvPr id="26" name="Group 26"/>
            <p:cNvGrpSpPr/>
            <p:nvPr/>
          </p:nvGrpSpPr>
          <p:grpSpPr>
            <a:xfrm>
              <a:off x="0" y="0"/>
              <a:ext cx="4143922" cy="873426"/>
              <a:chOff x="0" y="0"/>
              <a:chExt cx="943456" cy="198855"/>
            </a:xfrm>
          </p:grpSpPr>
          <p:sp>
            <p:nvSpPr>
              <p:cNvPr id="27" name="Freeform 27"/>
              <p:cNvSpPr/>
              <p:nvPr/>
            </p:nvSpPr>
            <p:spPr>
              <a:xfrm>
                <a:off x="0" y="0"/>
                <a:ext cx="943456" cy="198855"/>
              </a:xfrm>
              <a:custGeom>
                <a:avLst/>
                <a:gdLst/>
                <a:ahLst/>
                <a:cxnLst/>
                <a:rect l="l" t="t" r="r" b="b"/>
                <a:pathLst>
                  <a:path w="943456" h="198855">
                    <a:moveTo>
                      <a:pt x="43225" y="0"/>
                    </a:moveTo>
                    <a:lnTo>
                      <a:pt x="900231" y="0"/>
                    </a:lnTo>
                    <a:cubicBezTo>
                      <a:pt x="911695" y="0"/>
                      <a:pt x="922689" y="4554"/>
                      <a:pt x="930796" y="12660"/>
                    </a:cubicBezTo>
                    <a:cubicBezTo>
                      <a:pt x="938902" y="20766"/>
                      <a:pt x="943456" y="31761"/>
                      <a:pt x="943456" y="43225"/>
                    </a:cubicBezTo>
                    <a:lnTo>
                      <a:pt x="943456" y="155630"/>
                    </a:lnTo>
                    <a:cubicBezTo>
                      <a:pt x="943456" y="167094"/>
                      <a:pt x="938902" y="178088"/>
                      <a:pt x="930796" y="186195"/>
                    </a:cubicBezTo>
                    <a:cubicBezTo>
                      <a:pt x="922689" y="194301"/>
                      <a:pt x="911695" y="198855"/>
                      <a:pt x="900231" y="198855"/>
                    </a:cubicBezTo>
                    <a:lnTo>
                      <a:pt x="43225" y="198855"/>
                    </a:lnTo>
                    <a:cubicBezTo>
                      <a:pt x="31761" y="198855"/>
                      <a:pt x="20766" y="194301"/>
                      <a:pt x="12660" y="186195"/>
                    </a:cubicBezTo>
                    <a:cubicBezTo>
                      <a:pt x="4554" y="178088"/>
                      <a:pt x="0" y="167094"/>
                      <a:pt x="0" y="155630"/>
                    </a:cubicBezTo>
                    <a:lnTo>
                      <a:pt x="0" y="43225"/>
                    </a:lnTo>
                    <a:cubicBezTo>
                      <a:pt x="0" y="31761"/>
                      <a:pt x="4554" y="20766"/>
                      <a:pt x="12660" y="12660"/>
                    </a:cubicBezTo>
                    <a:cubicBezTo>
                      <a:pt x="20766" y="4554"/>
                      <a:pt x="31761" y="0"/>
                      <a:pt x="43225" y="0"/>
                    </a:cubicBezTo>
                    <a:close/>
                  </a:path>
                </a:pathLst>
              </a:custGeom>
              <a:solidFill>
                <a:srgbClr val="2C3DA7"/>
              </a:solidFill>
            </p:spPr>
            <p:txBody>
              <a:bodyPr/>
              <a:lstStyle/>
              <a:p>
                <a:endParaRPr lang="en-GB"/>
              </a:p>
            </p:txBody>
          </p:sp>
          <p:sp>
            <p:nvSpPr>
              <p:cNvPr id="28" name="TextBox 28"/>
              <p:cNvSpPr txBox="1"/>
              <p:nvPr/>
            </p:nvSpPr>
            <p:spPr>
              <a:xfrm>
                <a:off x="0" y="-47625"/>
                <a:ext cx="943456" cy="246480"/>
              </a:xfrm>
              <a:prstGeom prst="rect">
                <a:avLst/>
              </a:prstGeom>
            </p:spPr>
            <p:txBody>
              <a:bodyPr lIns="50800" tIns="50800" rIns="50800" bIns="50800" rtlCol="0" anchor="ctr"/>
              <a:lstStyle/>
              <a:p>
                <a:pPr algn="ctr">
                  <a:lnSpc>
                    <a:spcPts val="2660"/>
                  </a:lnSpc>
                </a:pPr>
                <a:endParaRPr/>
              </a:p>
            </p:txBody>
          </p:sp>
        </p:grpSp>
        <p:sp>
          <p:nvSpPr>
            <p:cNvPr id="29" name="Freeform 29"/>
            <p:cNvSpPr/>
            <p:nvPr/>
          </p:nvSpPr>
          <p:spPr>
            <a:xfrm>
              <a:off x="144302" y="131792"/>
              <a:ext cx="3855318" cy="609841"/>
            </a:xfrm>
            <a:custGeom>
              <a:avLst/>
              <a:gdLst/>
              <a:ahLst/>
              <a:cxnLst/>
              <a:rect l="l" t="t" r="r" b="b"/>
              <a:pathLst>
                <a:path w="3855318" h="609841">
                  <a:moveTo>
                    <a:pt x="0" y="0"/>
                  </a:moveTo>
                  <a:lnTo>
                    <a:pt x="3855318" y="0"/>
                  </a:lnTo>
                  <a:lnTo>
                    <a:pt x="3855318" y="609841"/>
                  </a:lnTo>
                  <a:lnTo>
                    <a:pt x="0" y="6098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sp>
        <p:nvSpPr>
          <p:cNvPr id="30" name="Freeform 30">
            <a:extLst>
              <a:ext uri="{C183D7F6-B498-43B3-948B-1728B52AA6E4}">
                <adec:decorative xmlns:adec="http://schemas.microsoft.com/office/drawing/2017/decorative" val="1"/>
              </a:ext>
            </a:extLst>
          </p:cNvPr>
          <p:cNvSpPr/>
          <p:nvPr/>
        </p:nvSpPr>
        <p:spPr>
          <a:xfrm>
            <a:off x="15623142" y="66675"/>
            <a:ext cx="2415742" cy="941978"/>
          </a:xfrm>
          <a:custGeom>
            <a:avLst/>
            <a:gdLst/>
            <a:ahLst/>
            <a:cxnLst/>
            <a:rect l="l" t="t" r="r" b="b"/>
            <a:pathLst>
              <a:path w="2415742" h="941978">
                <a:moveTo>
                  <a:pt x="0" y="0"/>
                </a:moveTo>
                <a:lnTo>
                  <a:pt x="2415742" y="0"/>
                </a:lnTo>
                <a:lnTo>
                  <a:pt x="2415742" y="941978"/>
                </a:lnTo>
                <a:lnTo>
                  <a:pt x="0" y="941978"/>
                </a:lnTo>
                <a:lnTo>
                  <a:pt x="0" y="0"/>
                </a:lnTo>
                <a:close/>
              </a:path>
            </a:pathLst>
          </a:custGeom>
          <a:blipFill>
            <a:blip r:embed="rId4"/>
            <a:stretch>
              <a:fillRect/>
            </a:stretch>
          </a:blipFill>
        </p:spPr>
        <p:txBody>
          <a:bodyPr/>
          <a:lstStyle/>
          <a:p>
            <a:endParaRPr lang="en-GB"/>
          </a:p>
        </p:txBody>
      </p:sp>
      <p:sp>
        <p:nvSpPr>
          <p:cNvPr id="32" name="TextBox 32"/>
          <p:cNvSpPr txBox="1"/>
          <p:nvPr/>
        </p:nvSpPr>
        <p:spPr>
          <a:xfrm>
            <a:off x="2172370" y="1976297"/>
            <a:ext cx="13682481" cy="1746250"/>
          </a:xfrm>
          <a:prstGeom prst="rect">
            <a:avLst/>
          </a:prstGeom>
        </p:spPr>
        <p:txBody>
          <a:bodyPr lIns="0" tIns="0" rIns="0" bIns="0" rtlCol="0" anchor="t">
            <a:spAutoFit/>
          </a:bodyPr>
          <a:lstStyle/>
          <a:p>
            <a:pPr algn="l">
              <a:lnSpc>
                <a:spcPts val="3499"/>
              </a:lnSpc>
              <a:spcBef>
                <a:spcPct val="0"/>
              </a:spcBef>
            </a:pPr>
            <a:r>
              <a:rPr lang="en-US" sz="2499">
                <a:solidFill>
                  <a:srgbClr val="2C3DA7"/>
                </a:solidFill>
                <a:latin typeface="Arial"/>
                <a:ea typeface="Arial"/>
                <a:cs typeface="Arial"/>
                <a:sym typeface="Arial"/>
              </a:rPr>
              <a:t>“The epitome of what inclusion, equity and diversity really looks like at play- I had that in one room, was so encouraging! If you want to have collective impact, through your individual story at any stage of your life or career, this is the first step!” </a:t>
            </a:r>
          </a:p>
          <a:p>
            <a:pPr algn="l">
              <a:lnSpc>
                <a:spcPts val="3499"/>
              </a:lnSpc>
              <a:spcBef>
                <a:spcPct val="0"/>
              </a:spcBef>
            </a:pPr>
            <a:r>
              <a:rPr lang="en-US" sz="2499" b="1">
                <a:solidFill>
                  <a:srgbClr val="2C3DA7"/>
                </a:solidFill>
                <a:latin typeface="Arial Bold"/>
                <a:ea typeface="Arial Bold"/>
                <a:cs typeface="Arial Bold"/>
                <a:sym typeface="Arial Bold"/>
              </a:rPr>
              <a:t>Christianah Agbabiaka, Black on Board Graduate.</a:t>
            </a:r>
          </a:p>
        </p:txBody>
      </p:sp>
      <p:sp>
        <p:nvSpPr>
          <p:cNvPr id="33" name="TextBox 33"/>
          <p:cNvSpPr txBox="1"/>
          <p:nvPr/>
        </p:nvSpPr>
        <p:spPr>
          <a:xfrm>
            <a:off x="2149773" y="8001442"/>
            <a:ext cx="12672889" cy="1746250"/>
          </a:xfrm>
          <a:prstGeom prst="rect">
            <a:avLst/>
          </a:prstGeom>
        </p:spPr>
        <p:txBody>
          <a:bodyPr lIns="0" tIns="0" rIns="0" bIns="0" rtlCol="0" anchor="t">
            <a:spAutoFit/>
          </a:bodyPr>
          <a:lstStyle/>
          <a:p>
            <a:pPr algn="l">
              <a:lnSpc>
                <a:spcPts val="3499"/>
              </a:lnSpc>
              <a:spcBef>
                <a:spcPct val="0"/>
              </a:spcBef>
            </a:pPr>
            <a:r>
              <a:rPr lang="en-US" sz="2499">
                <a:solidFill>
                  <a:srgbClr val="2C3DA7"/>
                </a:solidFill>
                <a:latin typeface="Arial"/>
                <a:ea typeface="Arial"/>
                <a:cs typeface="Arial"/>
                <a:sym typeface="Arial"/>
              </a:rPr>
              <a:t>“Black on Board helps you realise that leadership is not about where you come from, but what you stand for. It gives you the confidence to use your voice, not just to take a seat at the table, but to help shape the future of it.”</a:t>
            </a:r>
          </a:p>
          <a:p>
            <a:pPr algn="l">
              <a:lnSpc>
                <a:spcPts val="3499"/>
              </a:lnSpc>
              <a:spcBef>
                <a:spcPct val="0"/>
              </a:spcBef>
            </a:pPr>
            <a:r>
              <a:rPr lang="en-US" sz="2499" b="1" i="1">
                <a:solidFill>
                  <a:srgbClr val="2C3DA7"/>
                </a:solidFill>
                <a:latin typeface="Arial Bold Italics"/>
                <a:ea typeface="Arial Bold Italics"/>
                <a:cs typeface="Arial Bold Italics"/>
                <a:sym typeface="Arial Bold Italics"/>
              </a:rPr>
              <a:t>Abu Chowdhury, Black on Board Graduate</a:t>
            </a:r>
          </a:p>
        </p:txBody>
      </p:sp>
      <p:sp>
        <p:nvSpPr>
          <p:cNvPr id="34" name="TextBox 34"/>
          <p:cNvSpPr txBox="1"/>
          <p:nvPr/>
        </p:nvSpPr>
        <p:spPr>
          <a:xfrm>
            <a:off x="2238924" y="4788688"/>
            <a:ext cx="14259305" cy="2184400"/>
          </a:xfrm>
          <a:prstGeom prst="rect">
            <a:avLst/>
          </a:prstGeom>
        </p:spPr>
        <p:txBody>
          <a:bodyPr lIns="0" tIns="0" rIns="0" bIns="0" rtlCol="0" anchor="t">
            <a:spAutoFit/>
          </a:bodyPr>
          <a:lstStyle/>
          <a:p>
            <a:pPr algn="l">
              <a:lnSpc>
                <a:spcPts val="3499"/>
              </a:lnSpc>
              <a:spcBef>
                <a:spcPct val="0"/>
              </a:spcBef>
            </a:pPr>
            <a:r>
              <a:rPr lang="en-US" sz="2499">
                <a:solidFill>
                  <a:srgbClr val="2C3DA7"/>
                </a:solidFill>
                <a:latin typeface="Arial"/>
                <a:ea typeface="Arial"/>
                <a:cs typeface="Arial"/>
                <a:sym typeface="Arial"/>
              </a:rPr>
              <a:t>“Since graduating, I secured a trustee role on the Estate board of Poplar HARCA. I have also elevated how I facilitate cross‑functional learning, using board‑style thinking – clarity of purpose, data‑informed decisions and measurable outcomes/impact. Black on has Board turned my commitment to community into board‑level confidence. It doesn’t just open doors, it prepares you to walk through them and lead.” </a:t>
            </a:r>
            <a:r>
              <a:rPr lang="en-US" sz="2499" b="1">
                <a:solidFill>
                  <a:srgbClr val="2C3DA7"/>
                </a:solidFill>
                <a:latin typeface="Arial Bold"/>
                <a:ea typeface="Arial Bold"/>
                <a:cs typeface="Arial Bold"/>
                <a:sym typeface="Arial Bold"/>
              </a:rPr>
              <a:t>Yaa Antwi-Nsiah, Black on Board Graduate</a:t>
            </a:r>
          </a:p>
        </p:txBody>
      </p:sp>
      <p:sp>
        <p:nvSpPr>
          <p:cNvPr id="35" name="Freeform 35">
            <a:extLst>
              <a:ext uri="{C183D7F6-B498-43B3-948B-1728B52AA6E4}">
                <adec:decorative xmlns:adec="http://schemas.microsoft.com/office/drawing/2017/decorative" val="1"/>
              </a:ext>
            </a:extLst>
          </p:cNvPr>
          <p:cNvSpPr/>
          <p:nvPr/>
        </p:nvSpPr>
        <p:spPr>
          <a:xfrm>
            <a:off x="15234070" y="1331629"/>
            <a:ext cx="1241563" cy="823946"/>
          </a:xfrm>
          <a:custGeom>
            <a:avLst/>
            <a:gdLst/>
            <a:ahLst/>
            <a:cxnLst/>
            <a:rect l="l" t="t" r="r" b="b"/>
            <a:pathLst>
              <a:path w="1241563" h="823946">
                <a:moveTo>
                  <a:pt x="0" y="0"/>
                </a:moveTo>
                <a:lnTo>
                  <a:pt x="1241562" y="0"/>
                </a:lnTo>
                <a:lnTo>
                  <a:pt x="1241562" y="823946"/>
                </a:lnTo>
                <a:lnTo>
                  <a:pt x="0" y="823946"/>
                </a:lnTo>
                <a:lnTo>
                  <a:pt x="0" y="0"/>
                </a:lnTo>
                <a:close/>
              </a:path>
            </a:pathLst>
          </a:custGeom>
          <a:blipFill>
            <a:blip r:embed="rId5">
              <a:alphaModFix amt="85000"/>
              <a:extLst>
                <a:ext uri="{96DAC541-7B7A-43D3-8B79-37D633B846F1}">
                  <asvg:svgBlip xmlns:asvg="http://schemas.microsoft.com/office/drawing/2016/SVG/main" r:embed="rId6"/>
                </a:ext>
              </a:extLst>
            </a:blip>
            <a:stretch>
              <a:fillRect/>
            </a:stretch>
          </a:blipFill>
        </p:spPr>
        <p:txBody>
          <a:bodyPr/>
          <a:lstStyle/>
          <a:p>
            <a:endParaRPr lang="en-GB"/>
          </a:p>
        </p:txBody>
      </p:sp>
      <p:sp>
        <p:nvSpPr>
          <p:cNvPr id="36" name="Freeform 36">
            <a:extLst>
              <a:ext uri="{C183D7F6-B498-43B3-948B-1728B52AA6E4}">
                <adec:decorative xmlns:adec="http://schemas.microsoft.com/office/drawing/2017/decorative" val="1"/>
              </a:ext>
            </a:extLst>
          </p:cNvPr>
          <p:cNvSpPr/>
          <p:nvPr/>
        </p:nvSpPr>
        <p:spPr>
          <a:xfrm>
            <a:off x="15256666" y="4012950"/>
            <a:ext cx="1241563" cy="823946"/>
          </a:xfrm>
          <a:custGeom>
            <a:avLst/>
            <a:gdLst/>
            <a:ahLst/>
            <a:cxnLst/>
            <a:rect l="l" t="t" r="r" b="b"/>
            <a:pathLst>
              <a:path w="1241563" h="823946">
                <a:moveTo>
                  <a:pt x="0" y="0"/>
                </a:moveTo>
                <a:lnTo>
                  <a:pt x="1241563" y="0"/>
                </a:lnTo>
                <a:lnTo>
                  <a:pt x="1241563" y="823946"/>
                </a:lnTo>
                <a:lnTo>
                  <a:pt x="0" y="823946"/>
                </a:lnTo>
                <a:lnTo>
                  <a:pt x="0" y="0"/>
                </a:lnTo>
                <a:close/>
              </a:path>
            </a:pathLst>
          </a:custGeom>
          <a:blipFill>
            <a:blip r:embed="rId5">
              <a:alphaModFix amt="85000"/>
              <a:extLst>
                <a:ext uri="{96DAC541-7B7A-43D3-8B79-37D633B846F1}">
                  <asvg:svgBlip xmlns:asvg="http://schemas.microsoft.com/office/drawing/2016/SVG/main" r:embed="rId6"/>
                </a:ext>
              </a:extLst>
            </a:blip>
            <a:stretch>
              <a:fillRect/>
            </a:stretch>
          </a:blipFill>
        </p:spPr>
        <p:txBody>
          <a:bodyPr/>
          <a:lstStyle/>
          <a:p>
            <a:endParaRPr lang="en-GB"/>
          </a:p>
        </p:txBody>
      </p:sp>
      <p:sp>
        <p:nvSpPr>
          <p:cNvPr id="37" name="Freeform 37">
            <a:extLst>
              <a:ext uri="{C183D7F6-B498-43B3-948B-1728B52AA6E4}">
                <adec:decorative xmlns:adec="http://schemas.microsoft.com/office/drawing/2017/decorative" val="1"/>
              </a:ext>
            </a:extLst>
          </p:cNvPr>
          <p:cNvSpPr/>
          <p:nvPr/>
        </p:nvSpPr>
        <p:spPr>
          <a:xfrm>
            <a:off x="15300624" y="7434397"/>
            <a:ext cx="1241563" cy="823946"/>
          </a:xfrm>
          <a:custGeom>
            <a:avLst/>
            <a:gdLst/>
            <a:ahLst/>
            <a:cxnLst/>
            <a:rect l="l" t="t" r="r" b="b"/>
            <a:pathLst>
              <a:path w="1241563" h="823946">
                <a:moveTo>
                  <a:pt x="0" y="0"/>
                </a:moveTo>
                <a:lnTo>
                  <a:pt x="1241563" y="0"/>
                </a:lnTo>
                <a:lnTo>
                  <a:pt x="1241563" y="823946"/>
                </a:lnTo>
                <a:lnTo>
                  <a:pt x="0" y="823946"/>
                </a:lnTo>
                <a:lnTo>
                  <a:pt x="0" y="0"/>
                </a:lnTo>
                <a:close/>
              </a:path>
            </a:pathLst>
          </a:custGeom>
          <a:blipFill>
            <a:blip r:embed="rId5">
              <a:alphaModFix amt="85000"/>
              <a:extLst>
                <a:ext uri="{96DAC541-7B7A-43D3-8B79-37D633B846F1}">
                  <asvg:svgBlip xmlns:asvg="http://schemas.microsoft.com/office/drawing/2016/SVG/main" r:embed="rId6"/>
                </a:ext>
              </a:extLst>
            </a:blip>
            <a:stretch>
              <a:fillRect/>
            </a:stretch>
          </a:blipFill>
        </p:spPr>
        <p:txBody>
          <a:bodyPr/>
          <a:lstStyle/>
          <a:p>
            <a:endParaRPr lang="en-GB"/>
          </a:p>
        </p:txBody>
      </p:sp>
      <p:pic>
        <p:nvPicPr>
          <p:cNvPr id="38" name="Picture 37">
            <a:extLst>
              <a:ext uri="{FF2B5EF4-FFF2-40B4-BE49-F238E27FC236}">
                <a16:creationId xmlns:a16="http://schemas.microsoft.com/office/drawing/2014/main" id="{C2A0A0C5-464F-76CB-E5EC-D51D3B159105}"/>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3349" y="9524581"/>
            <a:ext cx="825351" cy="63470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1C9"/>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028700" y="-335817"/>
            <a:ext cx="6864875" cy="4749712"/>
            <a:chOff x="0" y="0"/>
            <a:chExt cx="1808033" cy="1250953"/>
          </a:xfrm>
        </p:grpSpPr>
        <p:sp>
          <p:nvSpPr>
            <p:cNvPr id="3" name="Freeform 3"/>
            <p:cNvSpPr/>
            <p:nvPr/>
          </p:nvSpPr>
          <p:spPr>
            <a:xfrm>
              <a:off x="0" y="0"/>
              <a:ext cx="1808033" cy="1250953"/>
            </a:xfrm>
            <a:custGeom>
              <a:avLst/>
              <a:gdLst/>
              <a:ahLst/>
              <a:cxnLst/>
              <a:rect l="l" t="t" r="r" b="b"/>
              <a:pathLst>
                <a:path w="1808033" h="1250953">
                  <a:moveTo>
                    <a:pt x="57516" y="0"/>
                  </a:moveTo>
                  <a:lnTo>
                    <a:pt x="1750517" y="0"/>
                  </a:lnTo>
                  <a:cubicBezTo>
                    <a:pt x="1782282" y="0"/>
                    <a:pt x="1808033" y="25751"/>
                    <a:pt x="1808033" y="57516"/>
                  </a:cubicBezTo>
                  <a:lnTo>
                    <a:pt x="1808033" y="1193437"/>
                  </a:lnTo>
                  <a:cubicBezTo>
                    <a:pt x="1808033" y="1225202"/>
                    <a:pt x="1782282" y="1250953"/>
                    <a:pt x="1750517" y="1250953"/>
                  </a:cubicBezTo>
                  <a:lnTo>
                    <a:pt x="57516" y="1250953"/>
                  </a:lnTo>
                  <a:cubicBezTo>
                    <a:pt x="25751" y="1250953"/>
                    <a:pt x="0" y="1225202"/>
                    <a:pt x="0" y="1193437"/>
                  </a:cubicBezTo>
                  <a:lnTo>
                    <a:pt x="0" y="57516"/>
                  </a:lnTo>
                  <a:cubicBezTo>
                    <a:pt x="0" y="25751"/>
                    <a:pt x="25751" y="0"/>
                    <a:pt x="57516" y="0"/>
                  </a:cubicBezTo>
                  <a:close/>
                </a:path>
              </a:pathLst>
            </a:custGeom>
            <a:solidFill>
              <a:srgbClr val="D9D9FF"/>
            </a:solidFill>
          </p:spPr>
          <p:txBody>
            <a:bodyPr/>
            <a:lstStyle/>
            <a:p>
              <a:endParaRPr lang="en-GB"/>
            </a:p>
          </p:txBody>
        </p:sp>
        <p:sp>
          <p:nvSpPr>
            <p:cNvPr id="4" name="TextBox 4"/>
            <p:cNvSpPr txBox="1"/>
            <p:nvPr/>
          </p:nvSpPr>
          <p:spPr>
            <a:xfrm>
              <a:off x="0" y="-57150"/>
              <a:ext cx="1808033" cy="1308103"/>
            </a:xfrm>
            <a:prstGeom prst="rect">
              <a:avLst/>
            </a:prstGeom>
          </p:spPr>
          <p:txBody>
            <a:bodyPr lIns="50800" tIns="50800" rIns="50800" bIns="50800" rtlCol="0" anchor="ctr"/>
            <a:lstStyle/>
            <a:p>
              <a:pPr algn="ctr">
                <a:lnSpc>
                  <a:spcPts val="3360"/>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99062" y="4594870"/>
            <a:ext cx="17191774" cy="4749712"/>
            <a:chOff x="0" y="0"/>
            <a:chExt cx="2684539" cy="786220"/>
          </a:xfrm>
        </p:grpSpPr>
        <p:sp>
          <p:nvSpPr>
            <p:cNvPr id="6" name="Freeform 6"/>
            <p:cNvSpPr/>
            <p:nvPr/>
          </p:nvSpPr>
          <p:spPr>
            <a:xfrm>
              <a:off x="0" y="0"/>
              <a:ext cx="2684539" cy="786220"/>
            </a:xfrm>
            <a:custGeom>
              <a:avLst/>
              <a:gdLst/>
              <a:ahLst/>
              <a:cxnLst/>
              <a:rect l="l" t="t" r="r" b="b"/>
              <a:pathLst>
                <a:path w="2684539" h="786220">
                  <a:moveTo>
                    <a:pt x="12609" y="0"/>
                  </a:moveTo>
                  <a:lnTo>
                    <a:pt x="2671930" y="0"/>
                  </a:lnTo>
                  <a:cubicBezTo>
                    <a:pt x="2675274" y="0"/>
                    <a:pt x="2678481" y="1328"/>
                    <a:pt x="2680846" y="3693"/>
                  </a:cubicBezTo>
                  <a:cubicBezTo>
                    <a:pt x="2683211" y="6058"/>
                    <a:pt x="2684539" y="9265"/>
                    <a:pt x="2684539" y="12609"/>
                  </a:cubicBezTo>
                  <a:lnTo>
                    <a:pt x="2684539" y="773611"/>
                  </a:lnTo>
                  <a:cubicBezTo>
                    <a:pt x="2684539" y="776955"/>
                    <a:pt x="2683211" y="780162"/>
                    <a:pt x="2680846" y="782527"/>
                  </a:cubicBezTo>
                  <a:cubicBezTo>
                    <a:pt x="2678481" y="784892"/>
                    <a:pt x="2675274" y="786220"/>
                    <a:pt x="2671930" y="786220"/>
                  </a:cubicBezTo>
                  <a:lnTo>
                    <a:pt x="12609" y="786220"/>
                  </a:lnTo>
                  <a:cubicBezTo>
                    <a:pt x="9265" y="786220"/>
                    <a:pt x="6058" y="784892"/>
                    <a:pt x="3693" y="782527"/>
                  </a:cubicBezTo>
                  <a:cubicBezTo>
                    <a:pt x="1328" y="780162"/>
                    <a:pt x="0" y="776955"/>
                    <a:pt x="0" y="773611"/>
                  </a:cubicBezTo>
                  <a:lnTo>
                    <a:pt x="0" y="12609"/>
                  </a:lnTo>
                  <a:cubicBezTo>
                    <a:pt x="0" y="9265"/>
                    <a:pt x="1328" y="6058"/>
                    <a:pt x="3693" y="3693"/>
                  </a:cubicBezTo>
                  <a:cubicBezTo>
                    <a:pt x="6058" y="1328"/>
                    <a:pt x="9265" y="0"/>
                    <a:pt x="12609" y="0"/>
                  </a:cubicBezTo>
                  <a:close/>
                </a:path>
              </a:pathLst>
            </a:custGeom>
            <a:solidFill>
              <a:srgbClr val="F4C119"/>
            </a:solidFill>
            <a:ln cap="rnd">
              <a:noFill/>
              <a:prstDash val="solid"/>
              <a:round/>
            </a:ln>
          </p:spPr>
          <p:txBody>
            <a:bodyPr/>
            <a:lstStyle/>
            <a:p>
              <a:endParaRPr lang="en-GB"/>
            </a:p>
          </p:txBody>
        </p:sp>
        <p:sp>
          <p:nvSpPr>
            <p:cNvPr id="7" name="TextBox 7"/>
            <p:cNvSpPr txBox="1"/>
            <p:nvPr/>
          </p:nvSpPr>
          <p:spPr>
            <a:xfrm>
              <a:off x="0" y="-47625"/>
              <a:ext cx="2684539" cy="833845"/>
            </a:xfrm>
            <a:prstGeom prst="rect">
              <a:avLst/>
            </a:prstGeom>
          </p:spPr>
          <p:txBody>
            <a:bodyPr lIns="50800" tIns="50800" rIns="50800" bIns="50800" rtlCol="0" anchor="ctr"/>
            <a:lstStyle/>
            <a:p>
              <a:pPr algn="ctr">
                <a:lnSpc>
                  <a:spcPts val="2355"/>
                </a:lnSpc>
              </a:pPr>
              <a:endParaRPr/>
            </a:p>
          </p:txBody>
        </p:sp>
      </p:grpSp>
      <p:grpSp>
        <p:nvGrpSpPr>
          <p:cNvPr id="8" name="Group 8">
            <a:extLst>
              <a:ext uri="{C183D7F6-B498-43B3-948B-1728B52AA6E4}">
                <adec:decorative xmlns:adec="http://schemas.microsoft.com/office/drawing/2017/decorative" val="1"/>
              </a:ext>
            </a:extLst>
          </p:cNvPr>
          <p:cNvGrpSpPr/>
          <p:nvPr/>
        </p:nvGrpSpPr>
        <p:grpSpPr>
          <a:xfrm>
            <a:off x="1173959" y="4849958"/>
            <a:ext cx="3648261" cy="3958150"/>
            <a:chOff x="0" y="0"/>
            <a:chExt cx="960859" cy="1042476"/>
          </a:xfrm>
        </p:grpSpPr>
        <p:sp>
          <p:nvSpPr>
            <p:cNvPr id="9" name="Freeform 9"/>
            <p:cNvSpPr/>
            <p:nvPr/>
          </p:nvSpPr>
          <p:spPr>
            <a:xfrm>
              <a:off x="0" y="0"/>
              <a:ext cx="960859" cy="1042476"/>
            </a:xfrm>
            <a:custGeom>
              <a:avLst/>
              <a:gdLst/>
              <a:ahLst/>
              <a:cxnLst/>
              <a:rect l="l" t="t" r="r" b="b"/>
              <a:pathLst>
                <a:path w="960859" h="1042476">
                  <a:moveTo>
                    <a:pt x="29709" y="0"/>
                  </a:moveTo>
                  <a:lnTo>
                    <a:pt x="931150" y="0"/>
                  </a:lnTo>
                  <a:cubicBezTo>
                    <a:pt x="947558" y="0"/>
                    <a:pt x="960859" y="13301"/>
                    <a:pt x="960859" y="29709"/>
                  </a:cubicBezTo>
                  <a:lnTo>
                    <a:pt x="960859" y="1012766"/>
                  </a:lnTo>
                  <a:cubicBezTo>
                    <a:pt x="960859" y="1029174"/>
                    <a:pt x="947558" y="1042476"/>
                    <a:pt x="931150" y="1042476"/>
                  </a:cubicBezTo>
                  <a:lnTo>
                    <a:pt x="29709" y="1042476"/>
                  </a:lnTo>
                  <a:cubicBezTo>
                    <a:pt x="13301" y="1042476"/>
                    <a:pt x="0" y="1029174"/>
                    <a:pt x="0" y="1012766"/>
                  </a:cubicBezTo>
                  <a:lnTo>
                    <a:pt x="0" y="29709"/>
                  </a:lnTo>
                  <a:cubicBezTo>
                    <a:pt x="0" y="13301"/>
                    <a:pt x="13301" y="0"/>
                    <a:pt x="29709" y="0"/>
                  </a:cubicBezTo>
                  <a:close/>
                </a:path>
              </a:pathLst>
            </a:custGeom>
            <a:solidFill>
              <a:srgbClr val="2C3DA7"/>
            </a:solidFill>
          </p:spPr>
          <p:txBody>
            <a:bodyPr/>
            <a:lstStyle/>
            <a:p>
              <a:endParaRPr lang="en-GB"/>
            </a:p>
          </p:txBody>
        </p:sp>
        <p:sp>
          <p:nvSpPr>
            <p:cNvPr id="10" name="TextBox 10"/>
            <p:cNvSpPr txBox="1"/>
            <p:nvPr/>
          </p:nvSpPr>
          <p:spPr>
            <a:xfrm>
              <a:off x="0" y="-47625"/>
              <a:ext cx="960859" cy="1090101"/>
            </a:xfrm>
            <a:prstGeom prst="rect">
              <a:avLst/>
            </a:prstGeom>
          </p:spPr>
          <p:txBody>
            <a:bodyPr lIns="50800" tIns="50800" rIns="50800" bIns="50800" rtlCol="0" anchor="ctr"/>
            <a:lstStyle/>
            <a:p>
              <a:pPr algn="ctr">
                <a:lnSpc>
                  <a:spcPts val="2659"/>
                </a:lnSpc>
              </a:pPr>
              <a:endParaRPr/>
            </a:p>
          </p:txBody>
        </p:sp>
      </p:grpSp>
      <p:grpSp>
        <p:nvGrpSpPr>
          <p:cNvPr id="11" name="Group 11">
            <a:extLst>
              <a:ext uri="{C183D7F6-B498-43B3-948B-1728B52AA6E4}">
                <adec:decorative xmlns:adec="http://schemas.microsoft.com/office/drawing/2017/decorative" val="1"/>
              </a:ext>
            </a:extLst>
          </p:cNvPr>
          <p:cNvGrpSpPr/>
          <p:nvPr/>
        </p:nvGrpSpPr>
        <p:grpSpPr>
          <a:xfrm>
            <a:off x="9379321" y="4853133"/>
            <a:ext cx="3809389" cy="2359951"/>
            <a:chOff x="0" y="0"/>
            <a:chExt cx="1003296" cy="621551"/>
          </a:xfrm>
        </p:grpSpPr>
        <p:sp>
          <p:nvSpPr>
            <p:cNvPr id="12" name="Freeform 12"/>
            <p:cNvSpPr/>
            <p:nvPr/>
          </p:nvSpPr>
          <p:spPr>
            <a:xfrm>
              <a:off x="0" y="0"/>
              <a:ext cx="1003296" cy="621551"/>
            </a:xfrm>
            <a:custGeom>
              <a:avLst/>
              <a:gdLst/>
              <a:ahLst/>
              <a:cxnLst/>
              <a:rect l="l" t="t" r="r" b="b"/>
              <a:pathLst>
                <a:path w="1003296" h="621551">
                  <a:moveTo>
                    <a:pt x="28453" y="0"/>
                  </a:moveTo>
                  <a:lnTo>
                    <a:pt x="974843" y="0"/>
                  </a:lnTo>
                  <a:cubicBezTo>
                    <a:pt x="982389" y="0"/>
                    <a:pt x="989627" y="2998"/>
                    <a:pt x="994962" y="8334"/>
                  </a:cubicBezTo>
                  <a:cubicBezTo>
                    <a:pt x="1000298" y="13669"/>
                    <a:pt x="1003296" y="20906"/>
                    <a:pt x="1003296" y="28453"/>
                  </a:cubicBezTo>
                  <a:lnTo>
                    <a:pt x="1003296" y="593098"/>
                  </a:lnTo>
                  <a:cubicBezTo>
                    <a:pt x="1003296" y="608812"/>
                    <a:pt x="990557" y="621551"/>
                    <a:pt x="974843" y="621551"/>
                  </a:cubicBezTo>
                  <a:lnTo>
                    <a:pt x="28453" y="621551"/>
                  </a:lnTo>
                  <a:cubicBezTo>
                    <a:pt x="12739" y="621551"/>
                    <a:pt x="0" y="608812"/>
                    <a:pt x="0" y="593098"/>
                  </a:cubicBezTo>
                  <a:lnTo>
                    <a:pt x="0" y="28453"/>
                  </a:lnTo>
                  <a:cubicBezTo>
                    <a:pt x="0" y="20906"/>
                    <a:pt x="2998" y="13669"/>
                    <a:pt x="8334" y="8334"/>
                  </a:cubicBezTo>
                  <a:cubicBezTo>
                    <a:pt x="13669" y="2998"/>
                    <a:pt x="20906" y="0"/>
                    <a:pt x="28453" y="0"/>
                  </a:cubicBezTo>
                  <a:close/>
                </a:path>
              </a:pathLst>
            </a:custGeom>
            <a:solidFill>
              <a:srgbClr val="2C3DA7"/>
            </a:solidFill>
          </p:spPr>
          <p:txBody>
            <a:bodyPr/>
            <a:lstStyle/>
            <a:p>
              <a:endParaRPr lang="en-GB"/>
            </a:p>
          </p:txBody>
        </p:sp>
        <p:sp>
          <p:nvSpPr>
            <p:cNvPr id="13" name="TextBox 13"/>
            <p:cNvSpPr txBox="1"/>
            <p:nvPr/>
          </p:nvSpPr>
          <p:spPr>
            <a:xfrm>
              <a:off x="0" y="-47625"/>
              <a:ext cx="1003296" cy="669176"/>
            </a:xfrm>
            <a:prstGeom prst="rect">
              <a:avLst/>
            </a:prstGeom>
          </p:spPr>
          <p:txBody>
            <a:bodyPr lIns="50800" tIns="50800" rIns="50800" bIns="50800" rtlCol="0" anchor="ctr"/>
            <a:lstStyle/>
            <a:p>
              <a:pPr algn="ctr">
                <a:lnSpc>
                  <a:spcPts val="2659"/>
                </a:lnSpc>
              </a:pPr>
              <a:endParaRPr/>
            </a:p>
          </p:txBody>
        </p:sp>
      </p:grpSp>
      <p:grpSp>
        <p:nvGrpSpPr>
          <p:cNvPr id="14" name="Group 14">
            <a:extLst>
              <a:ext uri="{C183D7F6-B498-43B3-948B-1728B52AA6E4}">
                <adec:decorative xmlns:adec="http://schemas.microsoft.com/office/drawing/2017/decorative" val="1"/>
              </a:ext>
            </a:extLst>
          </p:cNvPr>
          <p:cNvGrpSpPr/>
          <p:nvPr/>
        </p:nvGrpSpPr>
        <p:grpSpPr>
          <a:xfrm>
            <a:off x="13550660" y="4853133"/>
            <a:ext cx="3816147" cy="3591189"/>
            <a:chOff x="0" y="0"/>
            <a:chExt cx="1005076" cy="945828"/>
          </a:xfrm>
        </p:grpSpPr>
        <p:sp>
          <p:nvSpPr>
            <p:cNvPr id="15" name="Freeform 15"/>
            <p:cNvSpPr/>
            <p:nvPr/>
          </p:nvSpPr>
          <p:spPr>
            <a:xfrm>
              <a:off x="0" y="0"/>
              <a:ext cx="1005076" cy="945828"/>
            </a:xfrm>
            <a:custGeom>
              <a:avLst/>
              <a:gdLst/>
              <a:ahLst/>
              <a:cxnLst/>
              <a:rect l="l" t="t" r="r" b="b"/>
              <a:pathLst>
                <a:path w="1005076" h="945828">
                  <a:moveTo>
                    <a:pt x="28402" y="0"/>
                  </a:moveTo>
                  <a:lnTo>
                    <a:pt x="976674" y="0"/>
                  </a:lnTo>
                  <a:cubicBezTo>
                    <a:pt x="984206" y="0"/>
                    <a:pt x="991430" y="2992"/>
                    <a:pt x="996757" y="8319"/>
                  </a:cubicBezTo>
                  <a:cubicBezTo>
                    <a:pt x="1002083" y="13645"/>
                    <a:pt x="1005076" y="20869"/>
                    <a:pt x="1005076" y="28402"/>
                  </a:cubicBezTo>
                  <a:lnTo>
                    <a:pt x="1005076" y="917425"/>
                  </a:lnTo>
                  <a:cubicBezTo>
                    <a:pt x="1005076" y="924958"/>
                    <a:pt x="1002083" y="932182"/>
                    <a:pt x="996757" y="937509"/>
                  </a:cubicBezTo>
                  <a:cubicBezTo>
                    <a:pt x="991430" y="942835"/>
                    <a:pt x="984206" y="945828"/>
                    <a:pt x="976674" y="945828"/>
                  </a:cubicBezTo>
                  <a:lnTo>
                    <a:pt x="28402" y="945828"/>
                  </a:lnTo>
                  <a:cubicBezTo>
                    <a:pt x="20869" y="945828"/>
                    <a:pt x="13645" y="942835"/>
                    <a:pt x="8319" y="937509"/>
                  </a:cubicBezTo>
                  <a:cubicBezTo>
                    <a:pt x="2992" y="932182"/>
                    <a:pt x="0" y="924958"/>
                    <a:pt x="0" y="917425"/>
                  </a:cubicBezTo>
                  <a:lnTo>
                    <a:pt x="0" y="28402"/>
                  </a:lnTo>
                  <a:cubicBezTo>
                    <a:pt x="0" y="20869"/>
                    <a:pt x="2992" y="13645"/>
                    <a:pt x="8319" y="8319"/>
                  </a:cubicBezTo>
                  <a:cubicBezTo>
                    <a:pt x="13645" y="2992"/>
                    <a:pt x="20869" y="0"/>
                    <a:pt x="28402" y="0"/>
                  </a:cubicBezTo>
                  <a:close/>
                </a:path>
              </a:pathLst>
            </a:custGeom>
            <a:solidFill>
              <a:srgbClr val="2C3DA7"/>
            </a:solidFill>
          </p:spPr>
          <p:txBody>
            <a:bodyPr/>
            <a:lstStyle/>
            <a:p>
              <a:endParaRPr lang="en-GB"/>
            </a:p>
          </p:txBody>
        </p:sp>
        <p:sp>
          <p:nvSpPr>
            <p:cNvPr id="16" name="TextBox 16"/>
            <p:cNvSpPr txBox="1"/>
            <p:nvPr/>
          </p:nvSpPr>
          <p:spPr>
            <a:xfrm>
              <a:off x="0" y="-47625"/>
              <a:ext cx="1005076" cy="993453"/>
            </a:xfrm>
            <a:prstGeom prst="rect">
              <a:avLst/>
            </a:prstGeom>
          </p:spPr>
          <p:txBody>
            <a:bodyPr lIns="50800" tIns="50800" rIns="50800" bIns="50800" rtlCol="0" anchor="ctr"/>
            <a:lstStyle/>
            <a:p>
              <a:pPr algn="ctr">
                <a:lnSpc>
                  <a:spcPts val="2659"/>
                </a:lnSpc>
              </a:pPr>
              <a:endParaRPr/>
            </a:p>
          </p:txBody>
        </p:sp>
      </p:grpSp>
      <p:grpSp>
        <p:nvGrpSpPr>
          <p:cNvPr id="17" name="Group 17">
            <a:extLst>
              <a:ext uri="{C183D7F6-B498-43B3-948B-1728B52AA6E4}">
                <adec:decorative xmlns:adec="http://schemas.microsoft.com/office/drawing/2017/decorative" val="1"/>
              </a:ext>
            </a:extLst>
          </p:cNvPr>
          <p:cNvGrpSpPr/>
          <p:nvPr/>
        </p:nvGrpSpPr>
        <p:grpSpPr>
          <a:xfrm>
            <a:off x="8227189" y="1191939"/>
            <a:ext cx="8953881" cy="2974306"/>
            <a:chOff x="0" y="0"/>
            <a:chExt cx="1387190" cy="460798"/>
          </a:xfrm>
        </p:grpSpPr>
        <p:sp>
          <p:nvSpPr>
            <p:cNvPr id="18" name="Freeform 18"/>
            <p:cNvSpPr/>
            <p:nvPr/>
          </p:nvSpPr>
          <p:spPr>
            <a:xfrm>
              <a:off x="0" y="0"/>
              <a:ext cx="1387190" cy="460798"/>
            </a:xfrm>
            <a:custGeom>
              <a:avLst/>
              <a:gdLst/>
              <a:ahLst/>
              <a:cxnLst/>
              <a:rect l="l" t="t" r="r" b="b"/>
              <a:pathLst>
                <a:path w="1387190" h="460798">
                  <a:moveTo>
                    <a:pt x="17293" y="0"/>
                  </a:moveTo>
                  <a:lnTo>
                    <a:pt x="1369898" y="0"/>
                  </a:lnTo>
                  <a:cubicBezTo>
                    <a:pt x="1374484" y="0"/>
                    <a:pt x="1378882" y="1822"/>
                    <a:pt x="1382125" y="5065"/>
                  </a:cubicBezTo>
                  <a:cubicBezTo>
                    <a:pt x="1385369" y="8308"/>
                    <a:pt x="1387190" y="12707"/>
                    <a:pt x="1387190" y="17293"/>
                  </a:cubicBezTo>
                  <a:lnTo>
                    <a:pt x="1387190" y="443505"/>
                  </a:lnTo>
                  <a:cubicBezTo>
                    <a:pt x="1387190" y="453056"/>
                    <a:pt x="1379448" y="460798"/>
                    <a:pt x="1369898" y="460798"/>
                  </a:cubicBezTo>
                  <a:lnTo>
                    <a:pt x="17293" y="460798"/>
                  </a:lnTo>
                  <a:cubicBezTo>
                    <a:pt x="12707" y="460798"/>
                    <a:pt x="8308" y="458976"/>
                    <a:pt x="5065" y="455733"/>
                  </a:cubicBezTo>
                  <a:cubicBezTo>
                    <a:pt x="1822" y="452490"/>
                    <a:pt x="0" y="448091"/>
                    <a:pt x="0" y="443505"/>
                  </a:cubicBezTo>
                  <a:lnTo>
                    <a:pt x="0" y="17293"/>
                  </a:lnTo>
                  <a:cubicBezTo>
                    <a:pt x="0" y="12707"/>
                    <a:pt x="1822" y="8308"/>
                    <a:pt x="5065" y="5065"/>
                  </a:cubicBezTo>
                  <a:cubicBezTo>
                    <a:pt x="8308" y="1822"/>
                    <a:pt x="12707" y="0"/>
                    <a:pt x="17293" y="0"/>
                  </a:cubicBezTo>
                  <a:close/>
                </a:path>
              </a:pathLst>
            </a:custGeom>
            <a:blipFill>
              <a:blip r:embed="rId2"/>
              <a:stretch>
                <a:fillRect l="-24942" t="-59683" b="-91069"/>
              </a:stretch>
            </a:blipFill>
          </p:spPr>
          <p:txBody>
            <a:bodyPr/>
            <a:lstStyle/>
            <a:p>
              <a:endParaRPr lang="en-GB"/>
            </a:p>
          </p:txBody>
        </p:sp>
      </p:grpSp>
      <p:sp>
        <p:nvSpPr>
          <p:cNvPr id="19" name="TextBox 19"/>
          <p:cNvSpPr txBox="1"/>
          <p:nvPr/>
        </p:nvSpPr>
        <p:spPr>
          <a:xfrm>
            <a:off x="1225628" y="511838"/>
            <a:ext cx="5629059" cy="2825750"/>
          </a:xfrm>
          <a:prstGeom prst="rect">
            <a:avLst/>
          </a:prstGeom>
        </p:spPr>
        <p:txBody>
          <a:bodyPr lIns="0" tIns="0" rIns="0" bIns="0" rtlCol="0" anchor="t">
            <a:spAutoFit/>
          </a:bodyPr>
          <a:lstStyle/>
          <a:p>
            <a:pPr algn="l">
              <a:lnSpc>
                <a:spcPts val="5500"/>
              </a:lnSpc>
            </a:pPr>
            <a:r>
              <a:rPr lang="en-US" sz="5000" b="1">
                <a:solidFill>
                  <a:srgbClr val="2C3DA7"/>
                </a:solidFill>
                <a:latin typeface="Arial Bold"/>
                <a:ea typeface="Arial Bold"/>
                <a:cs typeface="Arial Bold"/>
                <a:sym typeface="Arial Bold"/>
              </a:rPr>
              <a:t>Successes,</a:t>
            </a:r>
          </a:p>
          <a:p>
            <a:pPr marL="0" lvl="0" indent="0" algn="l">
              <a:lnSpc>
                <a:spcPts val="5500"/>
              </a:lnSpc>
              <a:spcBef>
                <a:spcPct val="0"/>
              </a:spcBef>
            </a:pPr>
            <a:r>
              <a:rPr lang="en-US" sz="5000" b="1" u="none" strike="noStrike">
                <a:solidFill>
                  <a:srgbClr val="2C3DA7"/>
                </a:solidFill>
                <a:latin typeface="Arial Bold"/>
                <a:ea typeface="Arial Bold"/>
                <a:cs typeface="Arial Bold"/>
                <a:sym typeface="Arial Bold"/>
              </a:rPr>
              <a:t>Challenges and Learning Opportunities</a:t>
            </a:r>
          </a:p>
        </p:txBody>
      </p:sp>
      <p:sp>
        <p:nvSpPr>
          <p:cNvPr id="20" name="TextBox 20"/>
          <p:cNvSpPr txBox="1"/>
          <p:nvPr/>
        </p:nvSpPr>
        <p:spPr>
          <a:xfrm>
            <a:off x="1197771" y="4864246"/>
            <a:ext cx="3648261" cy="3898900"/>
          </a:xfrm>
          <a:prstGeom prst="rect">
            <a:avLst/>
          </a:prstGeom>
        </p:spPr>
        <p:txBody>
          <a:bodyPr lIns="0" tIns="0" rIns="0" bIns="0" rtlCol="0" anchor="t">
            <a:spAutoFit/>
          </a:bodyPr>
          <a:lstStyle/>
          <a:p>
            <a:pPr algn="ctr">
              <a:lnSpc>
                <a:spcPts val="4200"/>
              </a:lnSpc>
            </a:pPr>
            <a:r>
              <a:rPr lang="en-US" sz="3000" b="1">
                <a:solidFill>
                  <a:srgbClr val="FFFFFF"/>
                </a:solidFill>
                <a:latin typeface="Arial Bold"/>
                <a:ea typeface="Arial Bold"/>
                <a:cs typeface="Arial Bold"/>
                <a:sym typeface="Arial Bold"/>
              </a:rPr>
              <a:t>Improved recruitment</a:t>
            </a:r>
          </a:p>
          <a:p>
            <a:pPr algn="ctr">
              <a:lnSpc>
                <a:spcPts val="2800"/>
              </a:lnSpc>
            </a:pPr>
            <a:r>
              <a:rPr lang="en-US" sz="2000">
                <a:solidFill>
                  <a:srgbClr val="FFFFFF"/>
                </a:solidFill>
                <a:latin typeface="Arial"/>
                <a:ea typeface="Arial"/>
                <a:cs typeface="Arial"/>
                <a:sym typeface="Arial"/>
              </a:rPr>
              <a:t>Recruitment for future cohorts can be improved by:</a:t>
            </a:r>
          </a:p>
          <a:p>
            <a:pPr marL="431801" lvl="1" indent="-215900" algn="l">
              <a:lnSpc>
                <a:spcPts val="2800"/>
              </a:lnSpc>
              <a:buFont typeface="Arial"/>
              <a:buChar char="•"/>
            </a:pPr>
            <a:r>
              <a:rPr lang="en-US" sz="2000">
                <a:solidFill>
                  <a:srgbClr val="FFFFFF"/>
                </a:solidFill>
                <a:latin typeface="Arial"/>
                <a:ea typeface="Arial"/>
                <a:cs typeface="Arial"/>
                <a:sym typeface="Arial"/>
              </a:rPr>
              <a:t>Expanding eligibility to include Tower Hamlets staff and Councillors.</a:t>
            </a:r>
          </a:p>
          <a:p>
            <a:pPr marL="431801" lvl="1" indent="-215900" algn="l">
              <a:lnSpc>
                <a:spcPts val="2800"/>
              </a:lnSpc>
              <a:buFont typeface="Arial"/>
              <a:buChar char="•"/>
            </a:pPr>
            <a:r>
              <a:rPr lang="en-US" sz="2000">
                <a:solidFill>
                  <a:srgbClr val="FFFFFF"/>
                </a:solidFill>
                <a:latin typeface="Arial"/>
                <a:ea typeface="Arial"/>
                <a:cs typeface="Arial"/>
                <a:sym typeface="Arial"/>
              </a:rPr>
              <a:t>Leveraging graduate referrals to boost future recruitment.</a:t>
            </a:r>
          </a:p>
        </p:txBody>
      </p:sp>
      <p:grpSp>
        <p:nvGrpSpPr>
          <p:cNvPr id="21" name="Group 21">
            <a:extLst>
              <a:ext uri="{C183D7F6-B498-43B3-948B-1728B52AA6E4}">
                <adec:decorative xmlns:adec="http://schemas.microsoft.com/office/drawing/2017/decorative" val="1"/>
              </a:ext>
            </a:extLst>
          </p:cNvPr>
          <p:cNvGrpSpPr/>
          <p:nvPr/>
        </p:nvGrpSpPr>
        <p:grpSpPr>
          <a:xfrm>
            <a:off x="5207982" y="4849958"/>
            <a:ext cx="3809389" cy="2359951"/>
            <a:chOff x="0" y="0"/>
            <a:chExt cx="1003296" cy="621551"/>
          </a:xfrm>
        </p:grpSpPr>
        <p:sp>
          <p:nvSpPr>
            <p:cNvPr id="22" name="Freeform 22"/>
            <p:cNvSpPr/>
            <p:nvPr/>
          </p:nvSpPr>
          <p:spPr>
            <a:xfrm>
              <a:off x="0" y="0"/>
              <a:ext cx="1003296" cy="621551"/>
            </a:xfrm>
            <a:custGeom>
              <a:avLst/>
              <a:gdLst/>
              <a:ahLst/>
              <a:cxnLst/>
              <a:rect l="l" t="t" r="r" b="b"/>
              <a:pathLst>
                <a:path w="1003296" h="621551">
                  <a:moveTo>
                    <a:pt x="28453" y="0"/>
                  </a:moveTo>
                  <a:lnTo>
                    <a:pt x="974843" y="0"/>
                  </a:lnTo>
                  <a:cubicBezTo>
                    <a:pt x="982389" y="0"/>
                    <a:pt x="989627" y="2998"/>
                    <a:pt x="994962" y="8334"/>
                  </a:cubicBezTo>
                  <a:cubicBezTo>
                    <a:pt x="1000298" y="13669"/>
                    <a:pt x="1003296" y="20906"/>
                    <a:pt x="1003296" y="28453"/>
                  </a:cubicBezTo>
                  <a:lnTo>
                    <a:pt x="1003296" y="593098"/>
                  </a:lnTo>
                  <a:cubicBezTo>
                    <a:pt x="1003296" y="608812"/>
                    <a:pt x="990557" y="621551"/>
                    <a:pt x="974843" y="621551"/>
                  </a:cubicBezTo>
                  <a:lnTo>
                    <a:pt x="28453" y="621551"/>
                  </a:lnTo>
                  <a:cubicBezTo>
                    <a:pt x="12739" y="621551"/>
                    <a:pt x="0" y="608812"/>
                    <a:pt x="0" y="593098"/>
                  </a:cubicBezTo>
                  <a:lnTo>
                    <a:pt x="0" y="28453"/>
                  </a:lnTo>
                  <a:cubicBezTo>
                    <a:pt x="0" y="20906"/>
                    <a:pt x="2998" y="13669"/>
                    <a:pt x="8334" y="8334"/>
                  </a:cubicBezTo>
                  <a:cubicBezTo>
                    <a:pt x="13669" y="2998"/>
                    <a:pt x="20906" y="0"/>
                    <a:pt x="28453" y="0"/>
                  </a:cubicBezTo>
                  <a:close/>
                </a:path>
              </a:pathLst>
            </a:custGeom>
            <a:solidFill>
              <a:srgbClr val="2C3DA7"/>
            </a:solidFill>
          </p:spPr>
          <p:txBody>
            <a:bodyPr/>
            <a:lstStyle/>
            <a:p>
              <a:endParaRPr lang="en-GB"/>
            </a:p>
          </p:txBody>
        </p:sp>
        <p:sp>
          <p:nvSpPr>
            <p:cNvPr id="23" name="TextBox 23"/>
            <p:cNvSpPr txBox="1"/>
            <p:nvPr/>
          </p:nvSpPr>
          <p:spPr>
            <a:xfrm>
              <a:off x="0" y="-47625"/>
              <a:ext cx="1003296" cy="669176"/>
            </a:xfrm>
            <a:prstGeom prst="rect">
              <a:avLst/>
            </a:prstGeom>
          </p:spPr>
          <p:txBody>
            <a:bodyPr lIns="50800" tIns="50800" rIns="50800" bIns="50800" rtlCol="0" anchor="ctr"/>
            <a:lstStyle/>
            <a:p>
              <a:pPr algn="ctr">
                <a:lnSpc>
                  <a:spcPts val="2659"/>
                </a:lnSpc>
              </a:pPr>
              <a:endParaRPr/>
            </a:p>
          </p:txBody>
        </p:sp>
      </p:grpSp>
      <p:sp>
        <p:nvSpPr>
          <p:cNvPr id="24" name="TextBox 24"/>
          <p:cNvSpPr txBox="1"/>
          <p:nvPr/>
        </p:nvSpPr>
        <p:spPr>
          <a:xfrm>
            <a:off x="5236557" y="4864246"/>
            <a:ext cx="3747680" cy="2317750"/>
          </a:xfrm>
          <a:prstGeom prst="rect">
            <a:avLst/>
          </a:prstGeom>
        </p:spPr>
        <p:txBody>
          <a:bodyPr lIns="0" tIns="0" rIns="0" bIns="0" rtlCol="0" anchor="t">
            <a:spAutoFit/>
          </a:bodyPr>
          <a:lstStyle/>
          <a:p>
            <a:pPr algn="ctr">
              <a:lnSpc>
                <a:spcPts val="4200"/>
              </a:lnSpc>
            </a:pPr>
            <a:r>
              <a:rPr lang="en-US" sz="3000" b="1">
                <a:solidFill>
                  <a:srgbClr val="FFFFFF"/>
                </a:solidFill>
                <a:latin typeface="Arial Bold"/>
                <a:ea typeface="Arial Bold"/>
                <a:cs typeface="Arial Bold"/>
                <a:sym typeface="Arial Bold"/>
              </a:rPr>
              <a:t>Increased  Masterclass sessions</a:t>
            </a:r>
          </a:p>
          <a:p>
            <a:pPr algn="ctr">
              <a:lnSpc>
                <a:spcPts val="2800"/>
              </a:lnSpc>
            </a:pPr>
            <a:r>
              <a:rPr lang="en-US" sz="2000">
                <a:solidFill>
                  <a:srgbClr val="FFFFFF"/>
                </a:solidFill>
                <a:latin typeface="Arial"/>
                <a:ea typeface="Arial"/>
                <a:cs typeface="Arial"/>
                <a:sym typeface="Arial"/>
              </a:rPr>
              <a:t>More in person session for the masterclass 10 session version </a:t>
            </a:r>
          </a:p>
        </p:txBody>
      </p:sp>
      <p:sp>
        <p:nvSpPr>
          <p:cNvPr id="25" name="TextBox 25"/>
          <p:cNvSpPr txBox="1"/>
          <p:nvPr/>
        </p:nvSpPr>
        <p:spPr>
          <a:xfrm>
            <a:off x="9441031" y="4864246"/>
            <a:ext cx="3747680" cy="2136775"/>
          </a:xfrm>
          <a:prstGeom prst="rect">
            <a:avLst/>
          </a:prstGeom>
        </p:spPr>
        <p:txBody>
          <a:bodyPr lIns="0" tIns="0" rIns="0" bIns="0" rtlCol="0" anchor="t">
            <a:spAutoFit/>
          </a:bodyPr>
          <a:lstStyle/>
          <a:p>
            <a:pPr algn="ctr">
              <a:lnSpc>
                <a:spcPts val="4200"/>
              </a:lnSpc>
            </a:pPr>
            <a:r>
              <a:rPr lang="en-US" sz="3000" b="1">
                <a:solidFill>
                  <a:srgbClr val="FFFFFF"/>
                </a:solidFill>
                <a:latin typeface="Arial Bold"/>
                <a:ea typeface="Arial Bold"/>
                <a:cs typeface="Arial Bold"/>
                <a:sym typeface="Arial Bold"/>
              </a:rPr>
              <a:t>Graduate community</a:t>
            </a:r>
          </a:p>
          <a:p>
            <a:pPr algn="ctr">
              <a:lnSpc>
                <a:spcPts val="2800"/>
              </a:lnSpc>
            </a:pPr>
            <a:r>
              <a:rPr lang="en-US" sz="2000">
                <a:solidFill>
                  <a:srgbClr val="FFFFFF"/>
                </a:solidFill>
                <a:latin typeface="Arial"/>
                <a:ea typeface="Arial"/>
                <a:cs typeface="Arial"/>
                <a:sym typeface="Arial"/>
              </a:rPr>
              <a:t>Tower Hamlets Council provides space for BoB Graduates to meet following their graduation </a:t>
            </a:r>
          </a:p>
        </p:txBody>
      </p:sp>
      <p:sp>
        <p:nvSpPr>
          <p:cNvPr id="26" name="TextBox 26"/>
          <p:cNvSpPr txBox="1"/>
          <p:nvPr/>
        </p:nvSpPr>
        <p:spPr>
          <a:xfrm>
            <a:off x="13772892" y="4864246"/>
            <a:ext cx="3408178" cy="3194050"/>
          </a:xfrm>
          <a:prstGeom prst="rect">
            <a:avLst/>
          </a:prstGeom>
        </p:spPr>
        <p:txBody>
          <a:bodyPr lIns="0" tIns="0" rIns="0" bIns="0" rtlCol="0" anchor="t">
            <a:spAutoFit/>
          </a:bodyPr>
          <a:lstStyle/>
          <a:p>
            <a:pPr algn="ctr">
              <a:lnSpc>
                <a:spcPts val="4200"/>
              </a:lnSpc>
            </a:pPr>
            <a:r>
              <a:rPr lang="en-US" sz="3000" b="1">
                <a:solidFill>
                  <a:srgbClr val="FFFFFF"/>
                </a:solidFill>
                <a:latin typeface="Arial Bold"/>
                <a:ea typeface="Arial Bold"/>
                <a:cs typeface="Arial Bold"/>
                <a:sym typeface="Arial Bold"/>
              </a:rPr>
              <a:t> Supplementary Finance Training</a:t>
            </a:r>
          </a:p>
          <a:p>
            <a:pPr algn="ctr">
              <a:lnSpc>
                <a:spcPts val="2800"/>
              </a:lnSpc>
            </a:pPr>
            <a:r>
              <a:rPr lang="en-US" sz="2000">
                <a:solidFill>
                  <a:srgbClr val="FFFFFF"/>
                </a:solidFill>
                <a:latin typeface="Arial"/>
                <a:ea typeface="Arial"/>
                <a:cs typeface="Arial"/>
                <a:sym typeface="Arial"/>
              </a:rPr>
              <a:t>3 delegates struggled with the finance session – this is a low percentage which has been noted with offer to repeat training on cohort 3 and future supplementary training  </a:t>
            </a:r>
          </a:p>
        </p:txBody>
      </p:sp>
      <p:sp>
        <p:nvSpPr>
          <p:cNvPr id="27" name="TextBox 27"/>
          <p:cNvSpPr txBox="1"/>
          <p:nvPr/>
        </p:nvSpPr>
        <p:spPr>
          <a:xfrm>
            <a:off x="1225628" y="3280438"/>
            <a:ext cx="6471018" cy="869950"/>
          </a:xfrm>
          <a:prstGeom prst="rect">
            <a:avLst/>
          </a:prstGeom>
        </p:spPr>
        <p:txBody>
          <a:bodyPr lIns="0" tIns="0" rIns="0" bIns="0" rtlCol="0" anchor="t">
            <a:spAutoFit/>
          </a:bodyPr>
          <a:lstStyle/>
          <a:p>
            <a:pPr algn="l">
              <a:lnSpc>
                <a:spcPts val="3499"/>
              </a:lnSpc>
            </a:pPr>
            <a:r>
              <a:rPr lang="en-US" sz="2499">
                <a:solidFill>
                  <a:srgbClr val="2C3DA7"/>
                </a:solidFill>
                <a:latin typeface="Arial"/>
                <a:ea typeface="Arial"/>
                <a:cs typeface="Arial"/>
                <a:sym typeface="Arial"/>
              </a:rPr>
              <a:t>Steering Group  and qualitative evaluation reflections</a:t>
            </a:r>
          </a:p>
        </p:txBody>
      </p:sp>
      <p:sp>
        <p:nvSpPr>
          <p:cNvPr id="28" name="Freeform 28">
            <a:extLst>
              <a:ext uri="{C183D7F6-B498-43B3-948B-1728B52AA6E4}">
                <adec:decorative xmlns:adec="http://schemas.microsoft.com/office/drawing/2017/decorative" val="1"/>
              </a:ext>
            </a:extLst>
          </p:cNvPr>
          <p:cNvSpPr/>
          <p:nvPr/>
        </p:nvSpPr>
        <p:spPr>
          <a:xfrm>
            <a:off x="15623142" y="66675"/>
            <a:ext cx="2415742" cy="941978"/>
          </a:xfrm>
          <a:custGeom>
            <a:avLst/>
            <a:gdLst/>
            <a:ahLst/>
            <a:cxnLst/>
            <a:rect l="l" t="t" r="r" b="b"/>
            <a:pathLst>
              <a:path w="2415742" h="941978">
                <a:moveTo>
                  <a:pt x="0" y="0"/>
                </a:moveTo>
                <a:lnTo>
                  <a:pt x="2415742" y="0"/>
                </a:lnTo>
                <a:lnTo>
                  <a:pt x="2415742" y="941978"/>
                </a:lnTo>
                <a:lnTo>
                  <a:pt x="0" y="941978"/>
                </a:lnTo>
                <a:lnTo>
                  <a:pt x="0" y="0"/>
                </a:lnTo>
                <a:close/>
              </a:path>
            </a:pathLst>
          </a:custGeom>
          <a:blipFill>
            <a:blip r:embed="rId3"/>
            <a:stretch>
              <a:fillRect/>
            </a:stretch>
          </a:blipFill>
        </p:spPr>
        <p:txBody>
          <a:bodyPr/>
          <a:lstStyle/>
          <a:p>
            <a:endParaRPr lang="en-GB"/>
          </a:p>
        </p:txBody>
      </p:sp>
      <p:grpSp>
        <p:nvGrpSpPr>
          <p:cNvPr id="30" name="Group 30">
            <a:extLst>
              <a:ext uri="{C183D7F6-B498-43B3-948B-1728B52AA6E4}">
                <adec:decorative xmlns:adec="http://schemas.microsoft.com/office/drawing/2017/decorative" val="1"/>
              </a:ext>
            </a:extLst>
          </p:cNvPr>
          <p:cNvGrpSpPr/>
          <p:nvPr/>
        </p:nvGrpSpPr>
        <p:grpSpPr>
          <a:xfrm>
            <a:off x="5236557" y="7505832"/>
            <a:ext cx="7843246" cy="1838881"/>
            <a:chOff x="0" y="0"/>
            <a:chExt cx="2065711" cy="484314"/>
          </a:xfrm>
        </p:grpSpPr>
        <p:sp>
          <p:nvSpPr>
            <p:cNvPr id="31" name="Freeform 31"/>
            <p:cNvSpPr/>
            <p:nvPr/>
          </p:nvSpPr>
          <p:spPr>
            <a:xfrm>
              <a:off x="0" y="0"/>
              <a:ext cx="2065711" cy="484314"/>
            </a:xfrm>
            <a:custGeom>
              <a:avLst/>
              <a:gdLst/>
              <a:ahLst/>
              <a:cxnLst/>
              <a:rect l="l" t="t" r="r" b="b"/>
              <a:pathLst>
                <a:path w="2065711" h="484314">
                  <a:moveTo>
                    <a:pt x="13819" y="0"/>
                  </a:moveTo>
                  <a:lnTo>
                    <a:pt x="2051892" y="0"/>
                  </a:lnTo>
                  <a:cubicBezTo>
                    <a:pt x="2059524" y="0"/>
                    <a:pt x="2065711" y="6187"/>
                    <a:pt x="2065711" y="13819"/>
                  </a:cubicBezTo>
                  <a:lnTo>
                    <a:pt x="2065711" y="470495"/>
                  </a:lnTo>
                  <a:cubicBezTo>
                    <a:pt x="2065711" y="478127"/>
                    <a:pt x="2059524" y="484314"/>
                    <a:pt x="2051892" y="484314"/>
                  </a:cubicBezTo>
                  <a:lnTo>
                    <a:pt x="13819" y="484314"/>
                  </a:lnTo>
                  <a:cubicBezTo>
                    <a:pt x="6187" y="484314"/>
                    <a:pt x="0" y="478127"/>
                    <a:pt x="0" y="470495"/>
                  </a:cubicBezTo>
                  <a:lnTo>
                    <a:pt x="0" y="13819"/>
                  </a:lnTo>
                  <a:cubicBezTo>
                    <a:pt x="0" y="6187"/>
                    <a:pt x="6187" y="0"/>
                    <a:pt x="13819" y="0"/>
                  </a:cubicBezTo>
                  <a:close/>
                </a:path>
              </a:pathLst>
            </a:custGeom>
            <a:solidFill>
              <a:srgbClr val="2C3DA7"/>
            </a:solidFill>
          </p:spPr>
          <p:txBody>
            <a:bodyPr/>
            <a:lstStyle/>
            <a:p>
              <a:endParaRPr lang="en-GB"/>
            </a:p>
          </p:txBody>
        </p:sp>
        <p:sp>
          <p:nvSpPr>
            <p:cNvPr id="32" name="TextBox 32"/>
            <p:cNvSpPr txBox="1"/>
            <p:nvPr/>
          </p:nvSpPr>
          <p:spPr>
            <a:xfrm>
              <a:off x="0" y="-47625"/>
              <a:ext cx="2065711" cy="531939"/>
            </a:xfrm>
            <a:prstGeom prst="rect">
              <a:avLst/>
            </a:prstGeom>
          </p:spPr>
          <p:txBody>
            <a:bodyPr lIns="50800" tIns="50800" rIns="50800" bIns="50800" rtlCol="0" anchor="ctr"/>
            <a:lstStyle/>
            <a:p>
              <a:pPr algn="ctr">
                <a:lnSpc>
                  <a:spcPts val="2659"/>
                </a:lnSpc>
              </a:pPr>
              <a:endParaRPr/>
            </a:p>
          </p:txBody>
        </p:sp>
      </p:grpSp>
      <p:sp>
        <p:nvSpPr>
          <p:cNvPr id="33" name="TextBox 33"/>
          <p:cNvSpPr txBox="1">
            <a:spLocks noGrp="1"/>
          </p:cNvSpPr>
          <p:nvPr>
            <p:ph type="title" idx="4294967295"/>
          </p:nvPr>
        </p:nvSpPr>
        <p:spPr>
          <a:xfrm>
            <a:off x="5300085" y="7556218"/>
            <a:ext cx="7716191" cy="16033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42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FFFF"/>
                </a:solidFill>
                <a:effectLst/>
                <a:uLnTx/>
                <a:uFillTx/>
                <a:latin typeface="Arial Bold"/>
                <a:ea typeface="Arial Bold"/>
                <a:cs typeface="Arial Bold"/>
                <a:sym typeface="Arial Bold"/>
              </a:rPr>
              <a:t>Wider Collaboration</a:t>
            </a:r>
          </a:p>
          <a:p>
            <a:pPr marL="0" marR="0" lvl="0" indent="0" algn="ctr" defTabSz="914400" rtl="0" eaLnBrk="1" fontAlgn="auto" latinLnBrk="0" hangingPunct="1">
              <a:lnSpc>
                <a:spcPts val="28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Arial"/>
                <a:cs typeface="Arial"/>
                <a:sym typeface="Arial"/>
              </a:rPr>
              <a:t>Develop the connection with Tower Hamlets criminal justice, health and education initiatives</a:t>
            </a:r>
          </a:p>
          <a:p>
            <a:pPr marL="0" marR="0" lvl="0" indent="0" algn="ctr" defTabSz="914400" rtl="0" eaLnBrk="1" fontAlgn="auto" latinLnBrk="0" hangingPunct="1">
              <a:lnSpc>
                <a:spcPts val="28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Arial"/>
                <a:cs typeface="Arial"/>
                <a:sym typeface="Arial"/>
              </a:rPr>
              <a:t>More guest speakers with board vacancies invited to sessions</a:t>
            </a:r>
          </a:p>
        </p:txBody>
      </p:sp>
      <p:pic>
        <p:nvPicPr>
          <p:cNvPr id="34" name="Picture 33">
            <a:extLst>
              <a:ext uri="{FF2B5EF4-FFF2-40B4-BE49-F238E27FC236}">
                <a16:creationId xmlns:a16="http://schemas.microsoft.com/office/drawing/2014/main" id="{657C3D66-B416-DF45-7997-884DB56BF940}"/>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349" y="9524581"/>
            <a:ext cx="825351" cy="63470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1C9"/>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028700" y="1483995"/>
            <a:ext cx="16614185" cy="8237470"/>
            <a:chOff x="0" y="0"/>
            <a:chExt cx="2594347" cy="1286302"/>
          </a:xfrm>
        </p:grpSpPr>
        <p:sp>
          <p:nvSpPr>
            <p:cNvPr id="3" name="Freeform 3"/>
            <p:cNvSpPr/>
            <p:nvPr/>
          </p:nvSpPr>
          <p:spPr>
            <a:xfrm>
              <a:off x="0" y="0"/>
              <a:ext cx="2594347" cy="1286302"/>
            </a:xfrm>
            <a:custGeom>
              <a:avLst/>
              <a:gdLst/>
              <a:ahLst/>
              <a:cxnLst/>
              <a:rect l="l" t="t" r="r" b="b"/>
              <a:pathLst>
                <a:path w="2594347" h="1286302">
                  <a:moveTo>
                    <a:pt x="13048" y="0"/>
                  </a:moveTo>
                  <a:lnTo>
                    <a:pt x="2581300" y="0"/>
                  </a:lnTo>
                  <a:cubicBezTo>
                    <a:pt x="2584760" y="0"/>
                    <a:pt x="2588079" y="1375"/>
                    <a:pt x="2590526" y="3822"/>
                  </a:cubicBezTo>
                  <a:cubicBezTo>
                    <a:pt x="2592973" y="6268"/>
                    <a:pt x="2594347" y="9587"/>
                    <a:pt x="2594347" y="13048"/>
                  </a:cubicBezTo>
                  <a:lnTo>
                    <a:pt x="2594347" y="1273254"/>
                  </a:lnTo>
                  <a:cubicBezTo>
                    <a:pt x="2594347" y="1276715"/>
                    <a:pt x="2592973" y="1280033"/>
                    <a:pt x="2590526" y="1282480"/>
                  </a:cubicBezTo>
                  <a:cubicBezTo>
                    <a:pt x="2588079" y="1284927"/>
                    <a:pt x="2584760" y="1286302"/>
                    <a:pt x="2581300" y="1286302"/>
                  </a:cubicBezTo>
                  <a:lnTo>
                    <a:pt x="13048" y="1286302"/>
                  </a:lnTo>
                  <a:cubicBezTo>
                    <a:pt x="9587" y="1286302"/>
                    <a:pt x="6268" y="1284927"/>
                    <a:pt x="3822" y="1282480"/>
                  </a:cubicBezTo>
                  <a:cubicBezTo>
                    <a:pt x="1375" y="1280033"/>
                    <a:pt x="0" y="1276715"/>
                    <a:pt x="0" y="1273254"/>
                  </a:cubicBezTo>
                  <a:lnTo>
                    <a:pt x="0" y="13048"/>
                  </a:lnTo>
                  <a:cubicBezTo>
                    <a:pt x="0" y="9587"/>
                    <a:pt x="1375" y="6268"/>
                    <a:pt x="3822" y="3822"/>
                  </a:cubicBezTo>
                  <a:cubicBezTo>
                    <a:pt x="6268" y="1375"/>
                    <a:pt x="9587" y="0"/>
                    <a:pt x="13048" y="0"/>
                  </a:cubicBezTo>
                  <a:close/>
                </a:path>
              </a:pathLst>
            </a:custGeom>
            <a:solidFill>
              <a:srgbClr val="F4C119"/>
            </a:solidFill>
            <a:ln cap="rnd">
              <a:noFill/>
              <a:prstDash val="solid"/>
              <a:round/>
            </a:ln>
          </p:spPr>
          <p:txBody>
            <a:bodyPr/>
            <a:lstStyle/>
            <a:p>
              <a:endParaRPr lang="en-GB"/>
            </a:p>
          </p:txBody>
        </p:sp>
        <p:sp>
          <p:nvSpPr>
            <p:cNvPr id="4" name="TextBox 4"/>
            <p:cNvSpPr txBox="1"/>
            <p:nvPr/>
          </p:nvSpPr>
          <p:spPr>
            <a:xfrm>
              <a:off x="0" y="-47625"/>
              <a:ext cx="2594347" cy="1333927"/>
            </a:xfrm>
            <a:prstGeom prst="rect">
              <a:avLst/>
            </a:prstGeom>
          </p:spPr>
          <p:txBody>
            <a:bodyPr lIns="50800" tIns="50800" rIns="50800" bIns="50800" rtlCol="0" anchor="ctr"/>
            <a:lstStyle/>
            <a:p>
              <a:pPr algn="ctr">
                <a:lnSpc>
                  <a:spcPts val="2355"/>
                </a:lnSpc>
              </a:pPr>
              <a:endParaRPr/>
            </a:p>
          </p:txBody>
        </p:sp>
      </p:grpSp>
      <p:sp>
        <p:nvSpPr>
          <p:cNvPr id="5" name="TextBox 5"/>
          <p:cNvSpPr txBox="1">
            <a:spLocks noGrp="1"/>
          </p:cNvSpPr>
          <p:nvPr>
            <p:ph type="title" idx="4294967295"/>
          </p:nvPr>
        </p:nvSpPr>
        <p:spPr>
          <a:xfrm>
            <a:off x="1028700" y="262959"/>
            <a:ext cx="9943582" cy="97726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68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2C3DA7"/>
                </a:solidFill>
                <a:effectLst/>
                <a:uLnTx/>
                <a:uFillTx/>
                <a:latin typeface="Arial Bold"/>
                <a:ea typeface="Arial Bold"/>
                <a:cs typeface="Arial Bold"/>
                <a:sym typeface="Arial Bold"/>
              </a:rPr>
              <a:t>Recommendations - Part 1 </a:t>
            </a:r>
          </a:p>
        </p:txBody>
      </p:sp>
      <p:sp>
        <p:nvSpPr>
          <p:cNvPr id="6" name="TextBox 6"/>
          <p:cNvSpPr txBox="1"/>
          <p:nvPr/>
        </p:nvSpPr>
        <p:spPr>
          <a:xfrm>
            <a:off x="1030499" y="1612305"/>
            <a:ext cx="12125735" cy="7905750"/>
          </a:xfrm>
          <a:prstGeom prst="rect">
            <a:avLst/>
          </a:prstGeom>
        </p:spPr>
        <p:txBody>
          <a:bodyPr lIns="0" tIns="0" rIns="0" bIns="0" rtlCol="0" anchor="t">
            <a:spAutoFit/>
          </a:bodyPr>
          <a:lstStyle/>
          <a:p>
            <a:pPr marL="647700" lvl="1" indent="-323850" algn="just">
              <a:lnSpc>
                <a:spcPts val="4800"/>
              </a:lnSpc>
              <a:buAutoNum type="arabicPeriod"/>
            </a:pPr>
            <a:r>
              <a:rPr lang="en-US" sz="3000" b="1">
                <a:solidFill>
                  <a:srgbClr val="000000"/>
                </a:solidFill>
                <a:latin typeface="Arial Bold"/>
                <a:ea typeface="Arial Bold"/>
                <a:cs typeface="Arial Bold"/>
                <a:sym typeface="Arial Bold"/>
              </a:rPr>
              <a:t>Long-Term Roll-Out:</a:t>
            </a:r>
            <a:r>
              <a:rPr lang="en-US" sz="3000">
                <a:solidFill>
                  <a:srgbClr val="000000"/>
                </a:solidFill>
                <a:latin typeface="Arial"/>
                <a:ea typeface="Arial"/>
                <a:cs typeface="Arial"/>
                <a:sym typeface="Arial"/>
              </a:rPr>
              <a:t> Tower Hamlets Council should consider adopting the programme for 3–5 years to secure cost savings and build on strong cross-sector partnerships.</a:t>
            </a:r>
          </a:p>
          <a:p>
            <a:pPr marL="647700" lvl="1" indent="-323850" algn="just">
              <a:lnSpc>
                <a:spcPts val="4800"/>
              </a:lnSpc>
              <a:buAutoNum type="arabicPeriod"/>
            </a:pPr>
            <a:r>
              <a:rPr lang="en-US" sz="3000" b="1">
                <a:solidFill>
                  <a:srgbClr val="000000"/>
                </a:solidFill>
                <a:latin typeface="Arial Bold"/>
                <a:ea typeface="Arial Bold"/>
                <a:cs typeface="Arial Bold"/>
                <a:sym typeface="Arial Bold"/>
              </a:rPr>
              <a:t>Strategic Alignment:</a:t>
            </a:r>
            <a:r>
              <a:rPr lang="en-US" sz="3000">
                <a:solidFill>
                  <a:srgbClr val="000000"/>
                </a:solidFill>
                <a:latin typeface="Arial"/>
                <a:ea typeface="Arial"/>
                <a:cs typeface="Arial"/>
                <a:sym typeface="Arial"/>
              </a:rPr>
              <a:t> The programme should be clearly aligned with key Council frameworks such as the Corporate Equalities Plan, Women’s Commission, and BAME Inequalities Commission.</a:t>
            </a:r>
          </a:p>
          <a:p>
            <a:pPr marL="647700" lvl="1" indent="-323850" algn="just">
              <a:lnSpc>
                <a:spcPts val="4800"/>
              </a:lnSpc>
              <a:buAutoNum type="arabicPeriod"/>
            </a:pPr>
            <a:r>
              <a:rPr lang="en-US" sz="3000" b="1">
                <a:solidFill>
                  <a:srgbClr val="000000"/>
                </a:solidFill>
                <a:latin typeface="Arial Bold"/>
                <a:ea typeface="Arial Bold"/>
                <a:cs typeface="Arial Bold"/>
                <a:sym typeface="Arial Bold"/>
              </a:rPr>
              <a:t>Planned Integration with Governance Needs:</a:t>
            </a:r>
            <a:r>
              <a:rPr lang="en-US" sz="3000">
                <a:solidFill>
                  <a:srgbClr val="000000"/>
                </a:solidFill>
                <a:latin typeface="Arial"/>
                <a:ea typeface="Arial"/>
                <a:cs typeface="Arial"/>
                <a:sym typeface="Arial"/>
              </a:rPr>
              <a:t> Longer-term recruitment would allow Black on Board to meet governance needs across the community and voluntary sector, public appointments, social enterprises, and the Council.</a:t>
            </a:r>
          </a:p>
          <a:p>
            <a:pPr marL="647700" lvl="1" indent="-323850" algn="just">
              <a:lnSpc>
                <a:spcPts val="4800"/>
              </a:lnSpc>
              <a:buAutoNum type="arabicPeriod"/>
            </a:pPr>
            <a:r>
              <a:rPr lang="en-US" sz="3000" b="1">
                <a:solidFill>
                  <a:srgbClr val="000000"/>
                </a:solidFill>
                <a:latin typeface="Arial Bold"/>
                <a:ea typeface="Arial Bold"/>
                <a:cs typeface="Arial Bold"/>
                <a:sym typeface="Arial Bold"/>
              </a:rPr>
              <a:t>Leveraging Social Capital:</a:t>
            </a:r>
            <a:r>
              <a:rPr lang="en-US" sz="3000">
                <a:solidFill>
                  <a:srgbClr val="000000"/>
                </a:solidFill>
                <a:latin typeface="Arial"/>
                <a:ea typeface="Arial"/>
                <a:cs typeface="Arial"/>
                <a:sym typeface="Arial"/>
              </a:rPr>
              <a:t> The Council and Olmec can utilise the social capital created through the pilot’s 41 delegates and 25 graduates who hold 36 leadership roles.</a:t>
            </a:r>
          </a:p>
        </p:txBody>
      </p:sp>
      <p:grpSp>
        <p:nvGrpSpPr>
          <p:cNvPr id="7" name="Group 7">
            <a:extLst>
              <a:ext uri="{C183D7F6-B498-43B3-948B-1728B52AA6E4}">
                <adec:decorative xmlns:adec="http://schemas.microsoft.com/office/drawing/2017/decorative" val="1"/>
              </a:ext>
            </a:extLst>
          </p:cNvPr>
          <p:cNvGrpSpPr/>
          <p:nvPr/>
        </p:nvGrpSpPr>
        <p:grpSpPr>
          <a:xfrm>
            <a:off x="13552607" y="1745655"/>
            <a:ext cx="3819423" cy="1474411"/>
            <a:chOff x="0" y="0"/>
            <a:chExt cx="5092564" cy="1965882"/>
          </a:xfrm>
        </p:grpSpPr>
        <p:grpSp>
          <p:nvGrpSpPr>
            <p:cNvPr id="8" name="Group 8"/>
            <p:cNvGrpSpPr/>
            <p:nvPr/>
          </p:nvGrpSpPr>
          <p:grpSpPr>
            <a:xfrm>
              <a:off x="0" y="0"/>
              <a:ext cx="5092564" cy="1965882"/>
              <a:chOff x="0" y="0"/>
              <a:chExt cx="641915" cy="247798"/>
            </a:xfrm>
          </p:grpSpPr>
          <p:sp>
            <p:nvSpPr>
              <p:cNvPr id="9" name="Freeform 9"/>
              <p:cNvSpPr/>
              <p:nvPr/>
            </p:nvSpPr>
            <p:spPr>
              <a:xfrm>
                <a:off x="0" y="0"/>
                <a:ext cx="641915" cy="247798"/>
              </a:xfrm>
              <a:custGeom>
                <a:avLst/>
                <a:gdLst/>
                <a:ahLst/>
                <a:cxnLst/>
                <a:rect l="l" t="t" r="r" b="b"/>
                <a:pathLst>
                  <a:path w="641915" h="247798">
                    <a:moveTo>
                      <a:pt x="0" y="0"/>
                    </a:moveTo>
                    <a:lnTo>
                      <a:pt x="641915" y="0"/>
                    </a:lnTo>
                    <a:lnTo>
                      <a:pt x="641915" y="247798"/>
                    </a:lnTo>
                    <a:lnTo>
                      <a:pt x="0" y="247798"/>
                    </a:lnTo>
                    <a:close/>
                  </a:path>
                </a:pathLst>
              </a:custGeom>
              <a:solidFill>
                <a:srgbClr val="2C3DA7"/>
              </a:solidFill>
            </p:spPr>
            <p:txBody>
              <a:bodyPr/>
              <a:lstStyle/>
              <a:p>
                <a:endParaRPr lang="en-GB"/>
              </a:p>
            </p:txBody>
          </p:sp>
          <p:sp>
            <p:nvSpPr>
              <p:cNvPr id="10" name="TextBox 10"/>
              <p:cNvSpPr txBox="1"/>
              <p:nvPr/>
            </p:nvSpPr>
            <p:spPr>
              <a:xfrm>
                <a:off x="0" y="-38100"/>
                <a:ext cx="641915" cy="285898"/>
              </a:xfrm>
              <a:prstGeom prst="rect">
                <a:avLst/>
              </a:prstGeom>
            </p:spPr>
            <p:txBody>
              <a:bodyPr lIns="50800" tIns="50800" rIns="50800" bIns="50800" rtlCol="0" anchor="ctr"/>
              <a:lstStyle/>
              <a:p>
                <a:pPr algn="ctr">
                  <a:lnSpc>
                    <a:spcPts val="2799"/>
                  </a:lnSpc>
                </a:pPr>
                <a:endParaRPr/>
              </a:p>
            </p:txBody>
          </p:sp>
        </p:grpSp>
        <p:sp>
          <p:nvSpPr>
            <p:cNvPr id="11" name="TextBox 11"/>
            <p:cNvSpPr txBox="1"/>
            <p:nvPr/>
          </p:nvSpPr>
          <p:spPr>
            <a:xfrm>
              <a:off x="277737" y="38934"/>
              <a:ext cx="4490124" cy="1829858"/>
            </a:xfrm>
            <a:prstGeom prst="rect">
              <a:avLst/>
            </a:prstGeom>
          </p:spPr>
          <p:txBody>
            <a:bodyPr lIns="0" tIns="0" rIns="0" bIns="0" rtlCol="0" anchor="t">
              <a:spAutoFit/>
            </a:bodyPr>
            <a:lstStyle/>
            <a:p>
              <a:pPr algn="ctr">
                <a:lnSpc>
                  <a:spcPts val="5599"/>
                </a:lnSpc>
              </a:pPr>
              <a:r>
                <a:rPr lang="en-US" sz="3999" b="1">
                  <a:solidFill>
                    <a:srgbClr val="D9D9FF"/>
                  </a:solidFill>
                  <a:latin typeface="Arial Bold"/>
                  <a:ea typeface="Arial Bold"/>
                  <a:cs typeface="Arial Bold"/>
                  <a:sym typeface="Arial Bold"/>
                </a:rPr>
                <a:t>Long-Term </a:t>
              </a:r>
            </a:p>
            <a:p>
              <a:pPr algn="ctr">
                <a:lnSpc>
                  <a:spcPts val="5599"/>
                </a:lnSpc>
              </a:pPr>
              <a:r>
                <a:rPr lang="en-US" sz="3999" b="1">
                  <a:solidFill>
                    <a:srgbClr val="D9D9FF"/>
                  </a:solidFill>
                  <a:latin typeface="Arial Bold"/>
                  <a:ea typeface="Arial Bold"/>
                  <a:cs typeface="Arial Bold"/>
                  <a:sym typeface="Arial Bold"/>
                </a:rPr>
                <a:t>Roll-Out</a:t>
              </a:r>
            </a:p>
          </p:txBody>
        </p:sp>
      </p:grpSp>
      <p:grpSp>
        <p:nvGrpSpPr>
          <p:cNvPr id="12" name="Group 12">
            <a:extLst>
              <a:ext uri="{C183D7F6-B498-43B3-948B-1728B52AA6E4}">
                <adec:decorative xmlns:adec="http://schemas.microsoft.com/office/drawing/2017/decorative" val="1"/>
              </a:ext>
            </a:extLst>
          </p:cNvPr>
          <p:cNvGrpSpPr/>
          <p:nvPr/>
        </p:nvGrpSpPr>
        <p:grpSpPr>
          <a:xfrm>
            <a:off x="13552607" y="5726182"/>
            <a:ext cx="3819423" cy="1474411"/>
            <a:chOff x="0" y="0"/>
            <a:chExt cx="5092564" cy="1965882"/>
          </a:xfrm>
        </p:grpSpPr>
        <p:grpSp>
          <p:nvGrpSpPr>
            <p:cNvPr id="13" name="Group 13"/>
            <p:cNvGrpSpPr/>
            <p:nvPr/>
          </p:nvGrpSpPr>
          <p:grpSpPr>
            <a:xfrm>
              <a:off x="0" y="0"/>
              <a:ext cx="5092564" cy="1965882"/>
              <a:chOff x="0" y="0"/>
              <a:chExt cx="641915" cy="247798"/>
            </a:xfrm>
          </p:grpSpPr>
          <p:sp>
            <p:nvSpPr>
              <p:cNvPr id="14" name="Freeform 14"/>
              <p:cNvSpPr/>
              <p:nvPr/>
            </p:nvSpPr>
            <p:spPr>
              <a:xfrm>
                <a:off x="0" y="0"/>
                <a:ext cx="641915" cy="247798"/>
              </a:xfrm>
              <a:custGeom>
                <a:avLst/>
                <a:gdLst/>
                <a:ahLst/>
                <a:cxnLst/>
                <a:rect l="l" t="t" r="r" b="b"/>
                <a:pathLst>
                  <a:path w="641915" h="247798">
                    <a:moveTo>
                      <a:pt x="0" y="0"/>
                    </a:moveTo>
                    <a:lnTo>
                      <a:pt x="641915" y="0"/>
                    </a:lnTo>
                    <a:lnTo>
                      <a:pt x="641915" y="247798"/>
                    </a:lnTo>
                    <a:lnTo>
                      <a:pt x="0" y="247798"/>
                    </a:lnTo>
                    <a:close/>
                  </a:path>
                </a:pathLst>
              </a:custGeom>
              <a:solidFill>
                <a:srgbClr val="2C3DA7"/>
              </a:solidFill>
            </p:spPr>
            <p:txBody>
              <a:bodyPr/>
              <a:lstStyle/>
              <a:p>
                <a:endParaRPr lang="en-GB"/>
              </a:p>
            </p:txBody>
          </p:sp>
          <p:sp>
            <p:nvSpPr>
              <p:cNvPr id="15" name="TextBox 15"/>
              <p:cNvSpPr txBox="1"/>
              <p:nvPr/>
            </p:nvSpPr>
            <p:spPr>
              <a:xfrm>
                <a:off x="0" y="-38100"/>
                <a:ext cx="641915" cy="285898"/>
              </a:xfrm>
              <a:prstGeom prst="rect">
                <a:avLst/>
              </a:prstGeom>
            </p:spPr>
            <p:txBody>
              <a:bodyPr lIns="50800" tIns="50800" rIns="50800" bIns="50800" rtlCol="0" anchor="ctr"/>
              <a:lstStyle/>
              <a:p>
                <a:pPr algn="ctr">
                  <a:lnSpc>
                    <a:spcPts val="2799"/>
                  </a:lnSpc>
                </a:pPr>
                <a:endParaRPr/>
              </a:p>
            </p:txBody>
          </p:sp>
        </p:grpSp>
        <p:sp>
          <p:nvSpPr>
            <p:cNvPr id="16" name="TextBox 16"/>
            <p:cNvSpPr txBox="1"/>
            <p:nvPr/>
          </p:nvSpPr>
          <p:spPr>
            <a:xfrm>
              <a:off x="301712" y="28642"/>
              <a:ext cx="4490124" cy="1829858"/>
            </a:xfrm>
            <a:prstGeom prst="rect">
              <a:avLst/>
            </a:prstGeom>
          </p:spPr>
          <p:txBody>
            <a:bodyPr lIns="0" tIns="0" rIns="0" bIns="0" rtlCol="0" anchor="t">
              <a:spAutoFit/>
            </a:bodyPr>
            <a:lstStyle/>
            <a:p>
              <a:pPr algn="ctr">
                <a:lnSpc>
                  <a:spcPts val="5599"/>
                </a:lnSpc>
              </a:pPr>
              <a:r>
                <a:rPr lang="en-US" sz="3999" b="1">
                  <a:solidFill>
                    <a:srgbClr val="D9D9FF"/>
                  </a:solidFill>
                  <a:latin typeface="Arial Bold"/>
                  <a:ea typeface="Arial Bold"/>
                  <a:cs typeface="Arial Bold"/>
                  <a:sym typeface="Arial Bold"/>
                </a:rPr>
                <a:t>Planned Integration </a:t>
              </a:r>
            </a:p>
          </p:txBody>
        </p:sp>
      </p:grpSp>
      <p:grpSp>
        <p:nvGrpSpPr>
          <p:cNvPr id="17" name="Group 17">
            <a:extLst>
              <a:ext uri="{C183D7F6-B498-43B3-948B-1728B52AA6E4}">
                <adec:decorative xmlns:adec="http://schemas.microsoft.com/office/drawing/2017/decorative" val="1"/>
              </a:ext>
            </a:extLst>
          </p:cNvPr>
          <p:cNvGrpSpPr/>
          <p:nvPr/>
        </p:nvGrpSpPr>
        <p:grpSpPr>
          <a:xfrm>
            <a:off x="13552607" y="3736784"/>
            <a:ext cx="3819423" cy="1474411"/>
            <a:chOff x="0" y="0"/>
            <a:chExt cx="5092564" cy="1965882"/>
          </a:xfrm>
        </p:grpSpPr>
        <p:grpSp>
          <p:nvGrpSpPr>
            <p:cNvPr id="18" name="Group 18"/>
            <p:cNvGrpSpPr/>
            <p:nvPr/>
          </p:nvGrpSpPr>
          <p:grpSpPr>
            <a:xfrm>
              <a:off x="0" y="0"/>
              <a:ext cx="5092564" cy="1965882"/>
              <a:chOff x="0" y="0"/>
              <a:chExt cx="641915" cy="247798"/>
            </a:xfrm>
          </p:grpSpPr>
          <p:sp>
            <p:nvSpPr>
              <p:cNvPr id="19" name="Freeform 19"/>
              <p:cNvSpPr/>
              <p:nvPr/>
            </p:nvSpPr>
            <p:spPr>
              <a:xfrm>
                <a:off x="0" y="0"/>
                <a:ext cx="641915" cy="247798"/>
              </a:xfrm>
              <a:custGeom>
                <a:avLst/>
                <a:gdLst/>
                <a:ahLst/>
                <a:cxnLst/>
                <a:rect l="l" t="t" r="r" b="b"/>
                <a:pathLst>
                  <a:path w="641915" h="247798">
                    <a:moveTo>
                      <a:pt x="0" y="0"/>
                    </a:moveTo>
                    <a:lnTo>
                      <a:pt x="641915" y="0"/>
                    </a:lnTo>
                    <a:lnTo>
                      <a:pt x="641915" y="247798"/>
                    </a:lnTo>
                    <a:lnTo>
                      <a:pt x="0" y="247798"/>
                    </a:lnTo>
                    <a:close/>
                  </a:path>
                </a:pathLst>
              </a:custGeom>
              <a:solidFill>
                <a:srgbClr val="D9D9FF"/>
              </a:solidFill>
            </p:spPr>
            <p:txBody>
              <a:bodyPr/>
              <a:lstStyle/>
              <a:p>
                <a:endParaRPr lang="en-GB"/>
              </a:p>
            </p:txBody>
          </p:sp>
          <p:sp>
            <p:nvSpPr>
              <p:cNvPr id="20" name="TextBox 20"/>
              <p:cNvSpPr txBox="1"/>
              <p:nvPr/>
            </p:nvSpPr>
            <p:spPr>
              <a:xfrm>
                <a:off x="0" y="-38100"/>
                <a:ext cx="641915" cy="285898"/>
              </a:xfrm>
              <a:prstGeom prst="rect">
                <a:avLst/>
              </a:prstGeom>
            </p:spPr>
            <p:txBody>
              <a:bodyPr lIns="50800" tIns="50800" rIns="50800" bIns="50800" rtlCol="0" anchor="ctr"/>
              <a:lstStyle/>
              <a:p>
                <a:pPr algn="ctr">
                  <a:lnSpc>
                    <a:spcPts val="2799"/>
                  </a:lnSpc>
                </a:pPr>
                <a:endParaRPr/>
              </a:p>
            </p:txBody>
          </p:sp>
        </p:grpSp>
        <p:sp>
          <p:nvSpPr>
            <p:cNvPr id="21" name="TextBox 21"/>
            <p:cNvSpPr txBox="1"/>
            <p:nvPr/>
          </p:nvSpPr>
          <p:spPr>
            <a:xfrm>
              <a:off x="487729" y="25149"/>
              <a:ext cx="4117107" cy="1829858"/>
            </a:xfrm>
            <a:prstGeom prst="rect">
              <a:avLst/>
            </a:prstGeom>
          </p:spPr>
          <p:txBody>
            <a:bodyPr lIns="0" tIns="0" rIns="0" bIns="0" rtlCol="0" anchor="t">
              <a:spAutoFit/>
            </a:bodyPr>
            <a:lstStyle/>
            <a:p>
              <a:pPr algn="ctr">
                <a:lnSpc>
                  <a:spcPts val="5599"/>
                </a:lnSpc>
              </a:pPr>
              <a:r>
                <a:rPr lang="en-US" sz="3999" b="1">
                  <a:solidFill>
                    <a:srgbClr val="2C3DA7"/>
                  </a:solidFill>
                  <a:latin typeface="Arial Bold"/>
                  <a:ea typeface="Arial Bold"/>
                  <a:cs typeface="Arial Bold"/>
                  <a:sym typeface="Arial Bold"/>
                </a:rPr>
                <a:t>Strategic Alignment</a:t>
              </a:r>
            </a:p>
          </p:txBody>
        </p:sp>
      </p:grpSp>
      <p:grpSp>
        <p:nvGrpSpPr>
          <p:cNvPr id="22" name="Group 22">
            <a:extLst>
              <a:ext uri="{C183D7F6-B498-43B3-948B-1728B52AA6E4}">
                <adec:decorative xmlns:adec="http://schemas.microsoft.com/office/drawing/2017/decorative" val="1"/>
              </a:ext>
            </a:extLst>
          </p:cNvPr>
          <p:cNvGrpSpPr/>
          <p:nvPr/>
        </p:nvGrpSpPr>
        <p:grpSpPr>
          <a:xfrm>
            <a:off x="13551869" y="7762984"/>
            <a:ext cx="3819423" cy="1474411"/>
            <a:chOff x="0" y="0"/>
            <a:chExt cx="5092564" cy="1965882"/>
          </a:xfrm>
        </p:grpSpPr>
        <p:grpSp>
          <p:nvGrpSpPr>
            <p:cNvPr id="23" name="Group 23"/>
            <p:cNvGrpSpPr/>
            <p:nvPr/>
          </p:nvGrpSpPr>
          <p:grpSpPr>
            <a:xfrm>
              <a:off x="0" y="0"/>
              <a:ext cx="5092564" cy="1965882"/>
              <a:chOff x="0" y="0"/>
              <a:chExt cx="641915" cy="247798"/>
            </a:xfrm>
          </p:grpSpPr>
          <p:sp>
            <p:nvSpPr>
              <p:cNvPr id="24" name="Freeform 24"/>
              <p:cNvSpPr/>
              <p:nvPr/>
            </p:nvSpPr>
            <p:spPr>
              <a:xfrm>
                <a:off x="0" y="0"/>
                <a:ext cx="641915" cy="247798"/>
              </a:xfrm>
              <a:custGeom>
                <a:avLst/>
                <a:gdLst/>
                <a:ahLst/>
                <a:cxnLst/>
                <a:rect l="l" t="t" r="r" b="b"/>
                <a:pathLst>
                  <a:path w="641915" h="247798">
                    <a:moveTo>
                      <a:pt x="0" y="0"/>
                    </a:moveTo>
                    <a:lnTo>
                      <a:pt x="641915" y="0"/>
                    </a:lnTo>
                    <a:lnTo>
                      <a:pt x="641915" y="247798"/>
                    </a:lnTo>
                    <a:lnTo>
                      <a:pt x="0" y="247798"/>
                    </a:lnTo>
                    <a:close/>
                  </a:path>
                </a:pathLst>
              </a:custGeom>
              <a:solidFill>
                <a:srgbClr val="D9D9FF"/>
              </a:solidFill>
            </p:spPr>
            <p:txBody>
              <a:bodyPr/>
              <a:lstStyle/>
              <a:p>
                <a:endParaRPr lang="en-GB"/>
              </a:p>
            </p:txBody>
          </p:sp>
          <p:sp>
            <p:nvSpPr>
              <p:cNvPr id="25" name="TextBox 25"/>
              <p:cNvSpPr txBox="1"/>
              <p:nvPr/>
            </p:nvSpPr>
            <p:spPr>
              <a:xfrm>
                <a:off x="0" y="-38100"/>
                <a:ext cx="641915" cy="285898"/>
              </a:xfrm>
              <a:prstGeom prst="rect">
                <a:avLst/>
              </a:prstGeom>
            </p:spPr>
            <p:txBody>
              <a:bodyPr lIns="50800" tIns="50800" rIns="50800" bIns="50800" rtlCol="0" anchor="ctr"/>
              <a:lstStyle/>
              <a:p>
                <a:pPr algn="ctr">
                  <a:lnSpc>
                    <a:spcPts val="2799"/>
                  </a:lnSpc>
                </a:pPr>
                <a:endParaRPr/>
              </a:p>
            </p:txBody>
          </p:sp>
        </p:grpSp>
        <p:sp>
          <p:nvSpPr>
            <p:cNvPr id="26" name="TextBox 26"/>
            <p:cNvSpPr txBox="1"/>
            <p:nvPr/>
          </p:nvSpPr>
          <p:spPr>
            <a:xfrm>
              <a:off x="301712" y="11364"/>
              <a:ext cx="4490124" cy="1829858"/>
            </a:xfrm>
            <a:prstGeom prst="rect">
              <a:avLst/>
            </a:prstGeom>
          </p:spPr>
          <p:txBody>
            <a:bodyPr lIns="0" tIns="0" rIns="0" bIns="0" rtlCol="0" anchor="t">
              <a:spAutoFit/>
            </a:bodyPr>
            <a:lstStyle/>
            <a:p>
              <a:pPr algn="ctr">
                <a:lnSpc>
                  <a:spcPts val="5599"/>
                </a:lnSpc>
              </a:pPr>
              <a:r>
                <a:rPr lang="en-US" sz="3999" b="1">
                  <a:solidFill>
                    <a:srgbClr val="2C3DA7"/>
                  </a:solidFill>
                  <a:latin typeface="Arial Bold"/>
                  <a:ea typeface="Arial Bold"/>
                  <a:cs typeface="Arial Bold"/>
                  <a:sym typeface="Arial Bold"/>
                </a:rPr>
                <a:t>Leveraging Social Capital</a:t>
              </a:r>
            </a:p>
          </p:txBody>
        </p:sp>
      </p:grpSp>
      <p:sp>
        <p:nvSpPr>
          <p:cNvPr id="27" name="Freeform 27">
            <a:extLst>
              <a:ext uri="{C183D7F6-B498-43B3-948B-1728B52AA6E4}">
                <adec:decorative xmlns:adec="http://schemas.microsoft.com/office/drawing/2017/decorative" val="1"/>
              </a:ext>
            </a:extLst>
          </p:cNvPr>
          <p:cNvSpPr/>
          <p:nvPr/>
        </p:nvSpPr>
        <p:spPr>
          <a:xfrm>
            <a:off x="15623142" y="66675"/>
            <a:ext cx="2415742" cy="941978"/>
          </a:xfrm>
          <a:custGeom>
            <a:avLst/>
            <a:gdLst/>
            <a:ahLst/>
            <a:cxnLst/>
            <a:rect l="l" t="t" r="r" b="b"/>
            <a:pathLst>
              <a:path w="2415742" h="941978">
                <a:moveTo>
                  <a:pt x="0" y="0"/>
                </a:moveTo>
                <a:lnTo>
                  <a:pt x="2415742" y="0"/>
                </a:lnTo>
                <a:lnTo>
                  <a:pt x="2415742" y="941978"/>
                </a:lnTo>
                <a:lnTo>
                  <a:pt x="0" y="941978"/>
                </a:lnTo>
                <a:lnTo>
                  <a:pt x="0" y="0"/>
                </a:lnTo>
                <a:close/>
              </a:path>
            </a:pathLst>
          </a:custGeom>
          <a:blipFill>
            <a:blip r:embed="rId2"/>
            <a:stretch>
              <a:fillRect/>
            </a:stretch>
          </a:blipFill>
        </p:spPr>
        <p:txBody>
          <a:bodyPr/>
          <a:lstStyle/>
          <a:p>
            <a:endParaRPr lang="en-GB"/>
          </a:p>
        </p:txBody>
      </p:sp>
      <p:pic>
        <p:nvPicPr>
          <p:cNvPr id="29" name="Picture 28">
            <a:extLst>
              <a:ext uri="{FF2B5EF4-FFF2-40B4-BE49-F238E27FC236}">
                <a16:creationId xmlns:a16="http://schemas.microsoft.com/office/drawing/2014/main" id="{9612AD18-3A99-CACA-254D-84A652B8F67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349" y="9524581"/>
            <a:ext cx="825351" cy="63470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1C9"/>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749746" y="1630045"/>
            <a:ext cx="16788508" cy="7420863"/>
            <a:chOff x="0" y="0"/>
            <a:chExt cx="2265663" cy="1001469"/>
          </a:xfrm>
        </p:grpSpPr>
        <p:sp>
          <p:nvSpPr>
            <p:cNvPr id="3" name="Freeform 3"/>
            <p:cNvSpPr/>
            <p:nvPr/>
          </p:nvSpPr>
          <p:spPr>
            <a:xfrm>
              <a:off x="0" y="0"/>
              <a:ext cx="2265663" cy="1001469"/>
            </a:xfrm>
            <a:custGeom>
              <a:avLst/>
              <a:gdLst/>
              <a:ahLst/>
              <a:cxnLst/>
              <a:rect l="l" t="t" r="r" b="b"/>
              <a:pathLst>
                <a:path w="2265663" h="1001469">
                  <a:moveTo>
                    <a:pt x="12912" y="0"/>
                  </a:moveTo>
                  <a:lnTo>
                    <a:pt x="2252751" y="0"/>
                  </a:lnTo>
                  <a:cubicBezTo>
                    <a:pt x="2259882" y="0"/>
                    <a:pt x="2265663" y="5781"/>
                    <a:pt x="2265663" y="12912"/>
                  </a:cubicBezTo>
                  <a:lnTo>
                    <a:pt x="2265663" y="988557"/>
                  </a:lnTo>
                  <a:cubicBezTo>
                    <a:pt x="2265663" y="991982"/>
                    <a:pt x="2264303" y="995266"/>
                    <a:pt x="2261881" y="997687"/>
                  </a:cubicBezTo>
                  <a:cubicBezTo>
                    <a:pt x="2259460" y="1000109"/>
                    <a:pt x="2256175" y="1001469"/>
                    <a:pt x="2252751" y="1001469"/>
                  </a:cubicBezTo>
                  <a:lnTo>
                    <a:pt x="12912" y="1001469"/>
                  </a:lnTo>
                  <a:cubicBezTo>
                    <a:pt x="5781" y="1001469"/>
                    <a:pt x="0" y="995688"/>
                    <a:pt x="0" y="988557"/>
                  </a:cubicBezTo>
                  <a:lnTo>
                    <a:pt x="0" y="12912"/>
                  </a:lnTo>
                  <a:cubicBezTo>
                    <a:pt x="0" y="5781"/>
                    <a:pt x="5781" y="0"/>
                    <a:pt x="12912" y="0"/>
                  </a:cubicBezTo>
                  <a:close/>
                </a:path>
              </a:pathLst>
            </a:custGeom>
            <a:solidFill>
              <a:srgbClr val="F4C119"/>
            </a:solidFill>
            <a:ln cap="rnd">
              <a:noFill/>
              <a:prstDash val="solid"/>
              <a:round/>
            </a:ln>
          </p:spPr>
          <p:txBody>
            <a:bodyPr/>
            <a:lstStyle/>
            <a:p>
              <a:endParaRPr lang="en-GB"/>
            </a:p>
          </p:txBody>
        </p:sp>
        <p:sp>
          <p:nvSpPr>
            <p:cNvPr id="4" name="TextBox 4"/>
            <p:cNvSpPr txBox="1"/>
            <p:nvPr/>
          </p:nvSpPr>
          <p:spPr>
            <a:xfrm>
              <a:off x="0" y="-47625"/>
              <a:ext cx="2265663" cy="1049094"/>
            </a:xfrm>
            <a:prstGeom prst="rect">
              <a:avLst/>
            </a:prstGeom>
          </p:spPr>
          <p:txBody>
            <a:bodyPr lIns="50800" tIns="50800" rIns="50800" bIns="50800" rtlCol="0" anchor="ctr"/>
            <a:lstStyle/>
            <a:p>
              <a:pPr algn="ctr">
                <a:lnSpc>
                  <a:spcPts val="2355"/>
                </a:lnSpc>
              </a:pPr>
              <a:endParaRPr/>
            </a:p>
          </p:txBody>
        </p:sp>
      </p:grpSp>
      <p:sp>
        <p:nvSpPr>
          <p:cNvPr id="6" name="Freeform 6">
            <a:extLst>
              <a:ext uri="{C183D7F6-B498-43B3-948B-1728B52AA6E4}">
                <adec:decorative xmlns:adec="http://schemas.microsoft.com/office/drawing/2017/decorative" val="1"/>
              </a:ext>
            </a:extLst>
          </p:cNvPr>
          <p:cNvSpPr/>
          <p:nvPr/>
        </p:nvSpPr>
        <p:spPr>
          <a:xfrm>
            <a:off x="15623142" y="66675"/>
            <a:ext cx="2415742" cy="941978"/>
          </a:xfrm>
          <a:custGeom>
            <a:avLst/>
            <a:gdLst/>
            <a:ahLst/>
            <a:cxnLst/>
            <a:rect l="l" t="t" r="r" b="b"/>
            <a:pathLst>
              <a:path w="2415742" h="941978">
                <a:moveTo>
                  <a:pt x="0" y="0"/>
                </a:moveTo>
                <a:lnTo>
                  <a:pt x="2415742" y="0"/>
                </a:lnTo>
                <a:lnTo>
                  <a:pt x="2415742" y="941978"/>
                </a:lnTo>
                <a:lnTo>
                  <a:pt x="0" y="941978"/>
                </a:lnTo>
                <a:lnTo>
                  <a:pt x="0" y="0"/>
                </a:lnTo>
                <a:close/>
              </a:path>
            </a:pathLst>
          </a:custGeom>
          <a:blipFill>
            <a:blip r:embed="rId2"/>
            <a:stretch>
              <a:fillRect/>
            </a:stretch>
          </a:blipFill>
        </p:spPr>
        <p:txBody>
          <a:bodyPr/>
          <a:lstStyle/>
          <a:p>
            <a:endParaRPr lang="en-GB"/>
          </a:p>
        </p:txBody>
      </p:sp>
      <p:grpSp>
        <p:nvGrpSpPr>
          <p:cNvPr id="7" name="Group 7">
            <a:extLst>
              <a:ext uri="{C183D7F6-B498-43B3-948B-1728B52AA6E4}">
                <adec:decorative xmlns:adec="http://schemas.microsoft.com/office/drawing/2017/decorative" val="1"/>
              </a:ext>
            </a:extLst>
          </p:cNvPr>
          <p:cNvGrpSpPr/>
          <p:nvPr/>
        </p:nvGrpSpPr>
        <p:grpSpPr>
          <a:xfrm>
            <a:off x="1194986" y="2085724"/>
            <a:ext cx="9783708" cy="6617425"/>
            <a:chOff x="0" y="0"/>
            <a:chExt cx="2576779" cy="1742861"/>
          </a:xfrm>
        </p:grpSpPr>
        <p:sp>
          <p:nvSpPr>
            <p:cNvPr id="8" name="Freeform 8"/>
            <p:cNvSpPr/>
            <p:nvPr/>
          </p:nvSpPr>
          <p:spPr>
            <a:xfrm>
              <a:off x="0" y="0"/>
              <a:ext cx="2576779" cy="1742861"/>
            </a:xfrm>
            <a:custGeom>
              <a:avLst/>
              <a:gdLst/>
              <a:ahLst/>
              <a:cxnLst/>
              <a:rect l="l" t="t" r="r" b="b"/>
              <a:pathLst>
                <a:path w="2576779" h="1742861">
                  <a:moveTo>
                    <a:pt x="15826" y="0"/>
                  </a:moveTo>
                  <a:lnTo>
                    <a:pt x="2560953" y="0"/>
                  </a:lnTo>
                  <a:cubicBezTo>
                    <a:pt x="2569693" y="0"/>
                    <a:pt x="2576779" y="7086"/>
                    <a:pt x="2576779" y="15826"/>
                  </a:cubicBezTo>
                  <a:lnTo>
                    <a:pt x="2576779" y="1727035"/>
                  </a:lnTo>
                  <a:cubicBezTo>
                    <a:pt x="2576779" y="1731232"/>
                    <a:pt x="2575112" y="1735258"/>
                    <a:pt x="2572144" y="1738226"/>
                  </a:cubicBezTo>
                  <a:cubicBezTo>
                    <a:pt x="2569176" y="1741194"/>
                    <a:pt x="2565150" y="1742861"/>
                    <a:pt x="2560953" y="1742861"/>
                  </a:cubicBezTo>
                  <a:lnTo>
                    <a:pt x="15826" y="1742861"/>
                  </a:lnTo>
                  <a:cubicBezTo>
                    <a:pt x="11629" y="1742861"/>
                    <a:pt x="7603" y="1741194"/>
                    <a:pt x="4635" y="1738226"/>
                  </a:cubicBezTo>
                  <a:cubicBezTo>
                    <a:pt x="1667" y="1735258"/>
                    <a:pt x="0" y="1731232"/>
                    <a:pt x="0" y="1727035"/>
                  </a:cubicBezTo>
                  <a:lnTo>
                    <a:pt x="0" y="15826"/>
                  </a:lnTo>
                  <a:cubicBezTo>
                    <a:pt x="0" y="11629"/>
                    <a:pt x="1667" y="7603"/>
                    <a:pt x="4635" y="4635"/>
                  </a:cubicBezTo>
                  <a:cubicBezTo>
                    <a:pt x="7603" y="1667"/>
                    <a:pt x="11629" y="0"/>
                    <a:pt x="15826" y="0"/>
                  </a:cubicBezTo>
                  <a:close/>
                </a:path>
              </a:pathLst>
            </a:custGeom>
            <a:solidFill>
              <a:srgbClr val="D9D9FF"/>
            </a:solidFill>
            <a:ln cap="sq">
              <a:noFill/>
              <a:prstDash val="solid"/>
              <a:miter/>
            </a:ln>
          </p:spPr>
          <p:txBody>
            <a:bodyPr/>
            <a:lstStyle/>
            <a:p>
              <a:endParaRPr lang="en-GB"/>
            </a:p>
          </p:txBody>
        </p:sp>
        <p:sp>
          <p:nvSpPr>
            <p:cNvPr id="9" name="TextBox 9"/>
            <p:cNvSpPr txBox="1"/>
            <p:nvPr/>
          </p:nvSpPr>
          <p:spPr>
            <a:xfrm>
              <a:off x="0" y="-47625"/>
              <a:ext cx="2576779" cy="1790486"/>
            </a:xfrm>
            <a:prstGeom prst="rect">
              <a:avLst/>
            </a:prstGeom>
          </p:spPr>
          <p:txBody>
            <a:bodyPr lIns="50800" tIns="50800" rIns="50800" bIns="50800" rtlCol="0" anchor="ctr"/>
            <a:lstStyle/>
            <a:p>
              <a:pPr algn="ctr">
                <a:lnSpc>
                  <a:spcPts val="2659"/>
                </a:lnSpc>
              </a:pPr>
              <a:endParaRPr/>
            </a:p>
          </p:txBody>
        </p:sp>
      </p:grpSp>
      <p:grpSp>
        <p:nvGrpSpPr>
          <p:cNvPr id="10" name="Group 10">
            <a:extLst>
              <a:ext uri="{C183D7F6-B498-43B3-948B-1728B52AA6E4}">
                <adec:decorative xmlns:adec="http://schemas.microsoft.com/office/drawing/2017/decorative" val="1"/>
              </a:ext>
            </a:extLst>
          </p:cNvPr>
          <p:cNvGrpSpPr/>
          <p:nvPr/>
        </p:nvGrpSpPr>
        <p:grpSpPr>
          <a:xfrm>
            <a:off x="11985318" y="2085724"/>
            <a:ext cx="4655594" cy="6829225"/>
            <a:chOff x="0" y="0"/>
            <a:chExt cx="6207458" cy="9105633"/>
          </a:xfrm>
        </p:grpSpPr>
        <p:grpSp>
          <p:nvGrpSpPr>
            <p:cNvPr id="11" name="Group 11"/>
            <p:cNvGrpSpPr/>
            <p:nvPr/>
          </p:nvGrpSpPr>
          <p:grpSpPr>
            <a:xfrm>
              <a:off x="0" y="0"/>
              <a:ext cx="6207458" cy="9105633"/>
              <a:chOff x="0" y="0"/>
              <a:chExt cx="1631468" cy="2393177"/>
            </a:xfrm>
          </p:grpSpPr>
          <p:sp>
            <p:nvSpPr>
              <p:cNvPr id="12" name="Freeform 12"/>
              <p:cNvSpPr/>
              <p:nvPr/>
            </p:nvSpPr>
            <p:spPr>
              <a:xfrm>
                <a:off x="0" y="0"/>
                <a:ext cx="1631468" cy="2393177"/>
              </a:xfrm>
              <a:custGeom>
                <a:avLst/>
                <a:gdLst/>
                <a:ahLst/>
                <a:cxnLst/>
                <a:rect l="l" t="t" r="r" b="b"/>
                <a:pathLst>
                  <a:path w="1631468" h="2393177">
                    <a:moveTo>
                      <a:pt x="29359" y="0"/>
                    </a:moveTo>
                    <a:lnTo>
                      <a:pt x="1602109" y="0"/>
                    </a:lnTo>
                    <a:cubicBezTo>
                      <a:pt x="1618323" y="0"/>
                      <a:pt x="1631468" y="13144"/>
                      <a:pt x="1631468" y="29359"/>
                    </a:cubicBezTo>
                    <a:lnTo>
                      <a:pt x="1631468" y="2363818"/>
                    </a:lnTo>
                    <a:cubicBezTo>
                      <a:pt x="1631468" y="2380033"/>
                      <a:pt x="1618323" y="2393177"/>
                      <a:pt x="1602109" y="2393177"/>
                    </a:cubicBezTo>
                    <a:lnTo>
                      <a:pt x="29359" y="2393177"/>
                    </a:lnTo>
                    <a:cubicBezTo>
                      <a:pt x="13144" y="2393177"/>
                      <a:pt x="0" y="2380033"/>
                      <a:pt x="0" y="2363818"/>
                    </a:cubicBezTo>
                    <a:lnTo>
                      <a:pt x="0" y="29359"/>
                    </a:lnTo>
                    <a:cubicBezTo>
                      <a:pt x="0" y="13144"/>
                      <a:pt x="13144" y="0"/>
                      <a:pt x="29359" y="0"/>
                    </a:cubicBezTo>
                    <a:close/>
                  </a:path>
                </a:pathLst>
              </a:custGeom>
              <a:solidFill>
                <a:srgbClr val="2C3DA7"/>
              </a:solidFill>
              <a:ln cap="sq">
                <a:noFill/>
                <a:prstDash val="solid"/>
                <a:miter/>
              </a:ln>
            </p:spPr>
            <p:txBody>
              <a:bodyPr/>
              <a:lstStyle/>
              <a:p>
                <a:endParaRPr lang="en-GB"/>
              </a:p>
            </p:txBody>
          </p:sp>
          <p:sp>
            <p:nvSpPr>
              <p:cNvPr id="13" name="TextBox 13"/>
              <p:cNvSpPr txBox="1"/>
              <p:nvPr/>
            </p:nvSpPr>
            <p:spPr>
              <a:xfrm>
                <a:off x="0" y="-47625"/>
                <a:ext cx="1631468" cy="2440802"/>
              </a:xfrm>
              <a:prstGeom prst="rect">
                <a:avLst/>
              </a:prstGeom>
            </p:spPr>
            <p:txBody>
              <a:bodyPr lIns="50800" tIns="50800" rIns="50800" bIns="50800" rtlCol="0" anchor="ctr"/>
              <a:lstStyle/>
              <a:p>
                <a:pPr algn="ctr">
                  <a:lnSpc>
                    <a:spcPts val="2660"/>
                  </a:lnSpc>
                </a:pPr>
                <a:endParaRPr/>
              </a:p>
            </p:txBody>
          </p:sp>
        </p:grpSp>
        <p:sp>
          <p:nvSpPr>
            <p:cNvPr id="14" name="AutoShape 14"/>
            <p:cNvSpPr/>
            <p:nvPr/>
          </p:nvSpPr>
          <p:spPr>
            <a:xfrm>
              <a:off x="0" y="1592476"/>
              <a:ext cx="6207458" cy="0"/>
            </a:xfrm>
            <a:prstGeom prst="line">
              <a:avLst/>
            </a:prstGeom>
            <a:ln w="22422" cap="flat">
              <a:solidFill>
                <a:srgbClr val="D9D9FF"/>
              </a:solidFill>
              <a:prstDash val="solid"/>
              <a:headEnd type="none" w="sm" len="sm"/>
              <a:tailEnd type="none" w="sm" len="sm"/>
            </a:ln>
          </p:spPr>
          <p:txBody>
            <a:bodyPr/>
            <a:lstStyle/>
            <a:p>
              <a:endParaRPr lang="en-GB"/>
            </a:p>
          </p:txBody>
        </p:sp>
        <p:sp>
          <p:nvSpPr>
            <p:cNvPr id="15" name="TextBox 15"/>
            <p:cNvSpPr txBox="1"/>
            <p:nvPr/>
          </p:nvSpPr>
          <p:spPr>
            <a:xfrm>
              <a:off x="994498" y="415296"/>
              <a:ext cx="4218463" cy="898574"/>
            </a:xfrm>
            <a:prstGeom prst="rect">
              <a:avLst/>
            </a:prstGeom>
          </p:spPr>
          <p:txBody>
            <a:bodyPr lIns="0" tIns="0" rIns="0" bIns="0" rtlCol="0" anchor="t">
              <a:spAutoFit/>
            </a:bodyPr>
            <a:lstStyle/>
            <a:p>
              <a:pPr algn="ctr">
                <a:lnSpc>
                  <a:spcPts val="2489"/>
                </a:lnSpc>
              </a:pPr>
              <a:r>
                <a:rPr lang="en-US" sz="2648" b="1">
                  <a:solidFill>
                    <a:srgbClr val="D9D9FF"/>
                  </a:solidFill>
                  <a:latin typeface="Arial Bold"/>
                  <a:ea typeface="Arial Bold"/>
                  <a:cs typeface="Arial Bold"/>
                  <a:sym typeface="Arial Bold"/>
                </a:rPr>
                <a:t>Councillor Bodrul Chowdhury </a:t>
              </a:r>
            </a:p>
          </p:txBody>
        </p:sp>
      </p:grpSp>
      <p:grpSp>
        <p:nvGrpSpPr>
          <p:cNvPr id="16" name="Group 16">
            <a:extLst>
              <a:ext uri="{C183D7F6-B498-43B3-948B-1728B52AA6E4}">
                <adec:decorative xmlns:adec="http://schemas.microsoft.com/office/drawing/2017/decorative" val="1"/>
              </a:ext>
            </a:extLst>
          </p:cNvPr>
          <p:cNvGrpSpPr/>
          <p:nvPr/>
        </p:nvGrpSpPr>
        <p:grpSpPr>
          <a:xfrm>
            <a:off x="1758741" y="2501644"/>
            <a:ext cx="8652874" cy="523001"/>
            <a:chOff x="0" y="0"/>
            <a:chExt cx="11537165" cy="697335"/>
          </a:xfrm>
        </p:grpSpPr>
        <p:sp>
          <p:nvSpPr>
            <p:cNvPr id="17" name="AutoShape 17"/>
            <p:cNvSpPr/>
            <p:nvPr/>
          </p:nvSpPr>
          <p:spPr>
            <a:xfrm flipV="1">
              <a:off x="1552826" y="335968"/>
              <a:ext cx="4606461" cy="0"/>
            </a:xfrm>
            <a:prstGeom prst="line">
              <a:avLst/>
            </a:prstGeom>
            <a:ln w="25400" cap="flat">
              <a:solidFill>
                <a:srgbClr val="2C3DA7"/>
              </a:solidFill>
              <a:prstDash val="solid"/>
              <a:headEnd type="none" w="sm" len="sm"/>
              <a:tailEnd type="none" w="sm" len="sm"/>
            </a:ln>
          </p:spPr>
          <p:txBody>
            <a:bodyPr/>
            <a:lstStyle/>
            <a:p>
              <a:endParaRPr lang="en-GB"/>
            </a:p>
          </p:txBody>
        </p:sp>
        <p:sp>
          <p:nvSpPr>
            <p:cNvPr id="18" name="Freeform 18"/>
            <p:cNvSpPr/>
            <p:nvPr/>
          </p:nvSpPr>
          <p:spPr>
            <a:xfrm>
              <a:off x="0" y="0"/>
              <a:ext cx="891163" cy="697335"/>
            </a:xfrm>
            <a:custGeom>
              <a:avLst/>
              <a:gdLst/>
              <a:ahLst/>
              <a:cxnLst/>
              <a:rect l="l" t="t" r="r" b="b"/>
              <a:pathLst>
                <a:path w="891163" h="697335">
                  <a:moveTo>
                    <a:pt x="0" y="0"/>
                  </a:moveTo>
                  <a:lnTo>
                    <a:pt x="891163" y="0"/>
                  </a:lnTo>
                  <a:lnTo>
                    <a:pt x="891163" y="697335"/>
                  </a:lnTo>
                  <a:lnTo>
                    <a:pt x="0" y="6973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9" name="TextBox 19"/>
            <p:cNvSpPr txBox="1"/>
            <p:nvPr/>
          </p:nvSpPr>
          <p:spPr>
            <a:xfrm>
              <a:off x="10279110" y="17833"/>
              <a:ext cx="1258056" cy="633095"/>
            </a:xfrm>
            <a:prstGeom prst="rect">
              <a:avLst/>
            </a:prstGeom>
          </p:spPr>
          <p:txBody>
            <a:bodyPr lIns="0" tIns="0" rIns="0" bIns="0" rtlCol="0" anchor="t">
              <a:spAutoFit/>
            </a:bodyPr>
            <a:lstStyle/>
            <a:p>
              <a:pPr algn="l">
                <a:lnSpc>
                  <a:spcPts val="3779"/>
                </a:lnSpc>
              </a:pPr>
              <a:r>
                <a:rPr lang="en-US" sz="3000" b="1">
                  <a:solidFill>
                    <a:srgbClr val="2C3DA7"/>
                  </a:solidFill>
                  <a:latin typeface="Arial Bold"/>
                  <a:ea typeface="Arial Bold"/>
                  <a:cs typeface="Arial Bold"/>
                  <a:sym typeface="Arial Bold"/>
                </a:rPr>
                <a:t>2025</a:t>
              </a:r>
            </a:p>
          </p:txBody>
        </p:sp>
      </p:grpSp>
      <p:grpSp>
        <p:nvGrpSpPr>
          <p:cNvPr id="20" name="Group 20">
            <a:extLst>
              <a:ext uri="{C183D7F6-B498-43B3-948B-1728B52AA6E4}">
                <adec:decorative xmlns:adec="http://schemas.microsoft.com/office/drawing/2017/decorative" val="1"/>
              </a:ext>
            </a:extLst>
          </p:cNvPr>
          <p:cNvGrpSpPr/>
          <p:nvPr/>
        </p:nvGrpSpPr>
        <p:grpSpPr>
          <a:xfrm>
            <a:off x="12291884" y="3557997"/>
            <a:ext cx="4014747" cy="4814502"/>
            <a:chOff x="0" y="0"/>
            <a:chExt cx="812800" cy="974713"/>
          </a:xfrm>
        </p:grpSpPr>
        <p:sp>
          <p:nvSpPr>
            <p:cNvPr id="21" name="Freeform 21"/>
            <p:cNvSpPr/>
            <p:nvPr/>
          </p:nvSpPr>
          <p:spPr>
            <a:xfrm>
              <a:off x="0" y="0"/>
              <a:ext cx="812800" cy="974713"/>
            </a:xfrm>
            <a:custGeom>
              <a:avLst/>
              <a:gdLst/>
              <a:ahLst/>
              <a:cxnLst/>
              <a:rect l="l" t="t" r="r" b="b"/>
              <a:pathLst>
                <a:path w="812800" h="974713">
                  <a:moveTo>
                    <a:pt x="38567" y="0"/>
                  </a:moveTo>
                  <a:lnTo>
                    <a:pt x="774233" y="0"/>
                  </a:lnTo>
                  <a:cubicBezTo>
                    <a:pt x="795533" y="0"/>
                    <a:pt x="812800" y="17267"/>
                    <a:pt x="812800" y="38567"/>
                  </a:cubicBezTo>
                  <a:lnTo>
                    <a:pt x="812800" y="936146"/>
                  </a:lnTo>
                  <a:cubicBezTo>
                    <a:pt x="812800" y="957446"/>
                    <a:pt x="795533" y="974713"/>
                    <a:pt x="774233" y="974713"/>
                  </a:cubicBezTo>
                  <a:lnTo>
                    <a:pt x="38567" y="974713"/>
                  </a:lnTo>
                  <a:cubicBezTo>
                    <a:pt x="28339" y="974713"/>
                    <a:pt x="18529" y="970650"/>
                    <a:pt x="11296" y="963417"/>
                  </a:cubicBezTo>
                  <a:cubicBezTo>
                    <a:pt x="4063" y="956184"/>
                    <a:pt x="0" y="946375"/>
                    <a:pt x="0" y="936146"/>
                  </a:cubicBezTo>
                  <a:lnTo>
                    <a:pt x="0" y="38567"/>
                  </a:lnTo>
                  <a:cubicBezTo>
                    <a:pt x="0" y="17267"/>
                    <a:pt x="17267" y="0"/>
                    <a:pt x="38567" y="0"/>
                  </a:cubicBezTo>
                  <a:close/>
                </a:path>
              </a:pathLst>
            </a:custGeom>
            <a:blipFill>
              <a:blip r:embed="rId5"/>
              <a:stretch>
                <a:fillRect l="-15523" t="-36687" r="-133680" b="-1850"/>
              </a:stretch>
            </a:blipFill>
          </p:spPr>
          <p:txBody>
            <a:bodyPr/>
            <a:lstStyle/>
            <a:p>
              <a:endParaRPr lang="en-GB"/>
            </a:p>
          </p:txBody>
        </p:sp>
      </p:grpSp>
      <p:sp>
        <p:nvSpPr>
          <p:cNvPr id="22" name="TextBox 22"/>
          <p:cNvSpPr txBox="1">
            <a:spLocks noGrp="1"/>
          </p:cNvSpPr>
          <p:nvPr>
            <p:ph type="title" idx="4294967295"/>
          </p:nvPr>
        </p:nvSpPr>
        <p:spPr>
          <a:xfrm>
            <a:off x="817817" y="371475"/>
            <a:ext cx="14055254" cy="104902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4039"/>
              </a:lnSpc>
              <a:spcBef>
                <a:spcPts val="0"/>
              </a:spcBef>
              <a:spcAft>
                <a:spcPts val="0"/>
              </a:spcAft>
              <a:buClrTx/>
              <a:buSzTx/>
              <a:buFontTx/>
              <a:buNone/>
              <a:tabLst/>
              <a:defRPr/>
            </a:pPr>
            <a:r>
              <a:rPr kumimoji="0" lang="en-US" sz="3999" b="1" i="0" u="none" strike="noStrike" kern="1200" cap="none" spc="0" normalizeH="0" baseline="0" noProof="0" dirty="0">
                <a:ln>
                  <a:noFill/>
                </a:ln>
                <a:solidFill>
                  <a:srgbClr val="2C3DA7"/>
                </a:solidFill>
                <a:effectLst/>
                <a:uLnTx/>
                <a:uFillTx/>
                <a:latin typeface="Arial Bold"/>
                <a:ea typeface="Arial Bold"/>
                <a:cs typeface="Arial Bold"/>
                <a:sym typeface="Arial Bold"/>
              </a:rPr>
              <a:t>Foreword from Councillor Bodrul Chowdhury Cabinet Member for Equalities and Social Inclusion</a:t>
            </a:r>
          </a:p>
        </p:txBody>
      </p:sp>
      <p:sp>
        <p:nvSpPr>
          <p:cNvPr id="23" name="TextBox 23"/>
          <p:cNvSpPr txBox="1"/>
          <p:nvPr/>
        </p:nvSpPr>
        <p:spPr>
          <a:xfrm>
            <a:off x="1595779" y="3500847"/>
            <a:ext cx="8815836" cy="4375150"/>
          </a:xfrm>
          <a:prstGeom prst="rect">
            <a:avLst/>
          </a:prstGeom>
        </p:spPr>
        <p:txBody>
          <a:bodyPr lIns="0" tIns="0" rIns="0" bIns="0" rtlCol="0" anchor="t">
            <a:spAutoFit/>
          </a:bodyPr>
          <a:lstStyle/>
          <a:p>
            <a:pPr algn="l">
              <a:lnSpc>
                <a:spcPts val="3499"/>
              </a:lnSpc>
              <a:spcBef>
                <a:spcPct val="0"/>
              </a:spcBef>
            </a:pPr>
            <a:r>
              <a:rPr lang="en-US" sz="2499">
                <a:solidFill>
                  <a:srgbClr val="000000"/>
                </a:solidFill>
                <a:latin typeface="Arial"/>
                <a:ea typeface="Arial"/>
                <a:cs typeface="Arial"/>
                <a:sym typeface="Arial"/>
              </a:rPr>
              <a:t> As Cabinet Member for Customer Service, Equality and Social Inclusion, I am pleased to support this community leadership programme and this evaluation report. This initiative reflects our borough’s commitment to equity, empowerment and inclusive growth. The programme had been developed to tackle the race inequality while ensuring that the community had an opportunity to shape the future of this great borough. Reducing racial inequalities, promoting and celebrating diversity at a leadership level across our borough is fundamental to the Council’s strategic commitments. </a:t>
            </a:r>
          </a:p>
        </p:txBody>
      </p:sp>
      <p:pic>
        <p:nvPicPr>
          <p:cNvPr id="24" name="Picture 23">
            <a:extLst>
              <a:ext uri="{FF2B5EF4-FFF2-40B4-BE49-F238E27FC236}">
                <a16:creationId xmlns:a16="http://schemas.microsoft.com/office/drawing/2014/main" id="{29ABDE03-AAAF-F56D-88FC-DCCBBC172094}"/>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3349" y="9524581"/>
            <a:ext cx="825351" cy="63470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1C9"/>
        </a:solidFill>
        <a:effectLst/>
      </p:bgPr>
    </p:bg>
    <p:spTree>
      <p:nvGrpSpPr>
        <p:cNvPr id="1" name=""/>
        <p:cNvGrpSpPr/>
        <p:nvPr/>
      </p:nvGrpSpPr>
      <p:grpSpPr>
        <a:xfrm>
          <a:off x="0" y="0"/>
          <a:ext cx="0" cy="0"/>
          <a:chOff x="0" y="0"/>
          <a:chExt cx="0" cy="0"/>
        </a:xfrm>
      </p:grpSpPr>
      <p:sp>
        <p:nvSpPr>
          <p:cNvPr id="2" name="TextBox 2"/>
          <p:cNvSpPr txBox="1">
            <a:spLocks noGrp="1"/>
          </p:cNvSpPr>
          <p:nvPr>
            <p:ph type="title" idx="4294967295"/>
          </p:nvPr>
        </p:nvSpPr>
        <p:spPr>
          <a:xfrm>
            <a:off x="1028700" y="231983"/>
            <a:ext cx="10187353" cy="97726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68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2C3DA7"/>
                </a:solidFill>
                <a:effectLst/>
                <a:uLnTx/>
                <a:uFillTx/>
                <a:latin typeface="Arial Bold"/>
                <a:ea typeface="Arial Bold"/>
                <a:cs typeface="Arial Bold"/>
                <a:sym typeface="Arial Bold"/>
              </a:rPr>
              <a:t>Recommendations - Part 2</a:t>
            </a:r>
          </a:p>
        </p:txBody>
      </p:sp>
      <p:grpSp>
        <p:nvGrpSpPr>
          <p:cNvPr id="3" name="Group 3">
            <a:extLst>
              <a:ext uri="{C183D7F6-B498-43B3-948B-1728B52AA6E4}">
                <adec:decorative xmlns:adec="http://schemas.microsoft.com/office/drawing/2017/decorative" val="1"/>
              </a:ext>
            </a:extLst>
          </p:cNvPr>
          <p:cNvGrpSpPr/>
          <p:nvPr/>
        </p:nvGrpSpPr>
        <p:grpSpPr>
          <a:xfrm>
            <a:off x="1028700" y="1383187"/>
            <a:ext cx="16614185" cy="8237470"/>
            <a:chOff x="0" y="0"/>
            <a:chExt cx="2594347" cy="1286302"/>
          </a:xfrm>
        </p:grpSpPr>
        <p:sp>
          <p:nvSpPr>
            <p:cNvPr id="4" name="Freeform 4"/>
            <p:cNvSpPr/>
            <p:nvPr/>
          </p:nvSpPr>
          <p:spPr>
            <a:xfrm>
              <a:off x="0" y="0"/>
              <a:ext cx="2594347" cy="1286302"/>
            </a:xfrm>
            <a:custGeom>
              <a:avLst/>
              <a:gdLst/>
              <a:ahLst/>
              <a:cxnLst/>
              <a:rect l="l" t="t" r="r" b="b"/>
              <a:pathLst>
                <a:path w="2594347" h="1286302">
                  <a:moveTo>
                    <a:pt x="13048" y="0"/>
                  </a:moveTo>
                  <a:lnTo>
                    <a:pt x="2581300" y="0"/>
                  </a:lnTo>
                  <a:cubicBezTo>
                    <a:pt x="2584760" y="0"/>
                    <a:pt x="2588079" y="1375"/>
                    <a:pt x="2590526" y="3822"/>
                  </a:cubicBezTo>
                  <a:cubicBezTo>
                    <a:pt x="2592973" y="6268"/>
                    <a:pt x="2594347" y="9587"/>
                    <a:pt x="2594347" y="13048"/>
                  </a:cubicBezTo>
                  <a:lnTo>
                    <a:pt x="2594347" y="1273254"/>
                  </a:lnTo>
                  <a:cubicBezTo>
                    <a:pt x="2594347" y="1276715"/>
                    <a:pt x="2592973" y="1280033"/>
                    <a:pt x="2590526" y="1282480"/>
                  </a:cubicBezTo>
                  <a:cubicBezTo>
                    <a:pt x="2588079" y="1284927"/>
                    <a:pt x="2584760" y="1286302"/>
                    <a:pt x="2581300" y="1286302"/>
                  </a:cubicBezTo>
                  <a:lnTo>
                    <a:pt x="13048" y="1286302"/>
                  </a:lnTo>
                  <a:cubicBezTo>
                    <a:pt x="9587" y="1286302"/>
                    <a:pt x="6268" y="1284927"/>
                    <a:pt x="3822" y="1282480"/>
                  </a:cubicBezTo>
                  <a:cubicBezTo>
                    <a:pt x="1375" y="1280033"/>
                    <a:pt x="0" y="1276715"/>
                    <a:pt x="0" y="1273254"/>
                  </a:cubicBezTo>
                  <a:lnTo>
                    <a:pt x="0" y="13048"/>
                  </a:lnTo>
                  <a:cubicBezTo>
                    <a:pt x="0" y="9587"/>
                    <a:pt x="1375" y="6268"/>
                    <a:pt x="3822" y="3822"/>
                  </a:cubicBezTo>
                  <a:cubicBezTo>
                    <a:pt x="6268" y="1375"/>
                    <a:pt x="9587" y="0"/>
                    <a:pt x="13048" y="0"/>
                  </a:cubicBezTo>
                  <a:close/>
                </a:path>
              </a:pathLst>
            </a:custGeom>
            <a:solidFill>
              <a:srgbClr val="F4C119"/>
            </a:solidFill>
            <a:ln cap="rnd">
              <a:noFill/>
              <a:prstDash val="solid"/>
              <a:round/>
            </a:ln>
          </p:spPr>
          <p:txBody>
            <a:bodyPr/>
            <a:lstStyle/>
            <a:p>
              <a:endParaRPr lang="en-GB"/>
            </a:p>
          </p:txBody>
        </p:sp>
        <p:sp>
          <p:nvSpPr>
            <p:cNvPr id="5" name="TextBox 5"/>
            <p:cNvSpPr txBox="1"/>
            <p:nvPr/>
          </p:nvSpPr>
          <p:spPr>
            <a:xfrm>
              <a:off x="0" y="-47625"/>
              <a:ext cx="2594347" cy="1333927"/>
            </a:xfrm>
            <a:prstGeom prst="rect">
              <a:avLst/>
            </a:prstGeom>
          </p:spPr>
          <p:txBody>
            <a:bodyPr lIns="50800" tIns="50800" rIns="50800" bIns="50800" rtlCol="0" anchor="ctr"/>
            <a:lstStyle/>
            <a:p>
              <a:pPr algn="ctr">
                <a:lnSpc>
                  <a:spcPts val="2355"/>
                </a:lnSpc>
              </a:pPr>
              <a:endParaRPr/>
            </a:p>
          </p:txBody>
        </p:sp>
      </p:grpSp>
      <p:grpSp>
        <p:nvGrpSpPr>
          <p:cNvPr id="6" name="Group 6">
            <a:extLst>
              <a:ext uri="{C183D7F6-B498-43B3-948B-1728B52AA6E4}">
                <adec:decorative xmlns:adec="http://schemas.microsoft.com/office/drawing/2017/decorative" val="1"/>
              </a:ext>
            </a:extLst>
          </p:cNvPr>
          <p:cNvGrpSpPr/>
          <p:nvPr/>
        </p:nvGrpSpPr>
        <p:grpSpPr>
          <a:xfrm>
            <a:off x="12848895" y="1592647"/>
            <a:ext cx="4605829" cy="1475350"/>
            <a:chOff x="0" y="0"/>
            <a:chExt cx="6141106" cy="1967133"/>
          </a:xfrm>
        </p:grpSpPr>
        <p:grpSp>
          <p:nvGrpSpPr>
            <p:cNvPr id="7" name="Group 7"/>
            <p:cNvGrpSpPr/>
            <p:nvPr/>
          </p:nvGrpSpPr>
          <p:grpSpPr>
            <a:xfrm>
              <a:off x="0" y="0"/>
              <a:ext cx="6141106" cy="1967133"/>
              <a:chOff x="0" y="0"/>
              <a:chExt cx="769737" cy="246564"/>
            </a:xfrm>
          </p:grpSpPr>
          <p:sp>
            <p:nvSpPr>
              <p:cNvPr id="8" name="Freeform 8"/>
              <p:cNvSpPr/>
              <p:nvPr/>
            </p:nvSpPr>
            <p:spPr>
              <a:xfrm>
                <a:off x="0" y="0"/>
                <a:ext cx="769737" cy="246564"/>
              </a:xfrm>
              <a:custGeom>
                <a:avLst/>
                <a:gdLst/>
                <a:ahLst/>
                <a:cxnLst/>
                <a:rect l="l" t="t" r="r" b="b"/>
                <a:pathLst>
                  <a:path w="769737" h="246564">
                    <a:moveTo>
                      <a:pt x="0" y="0"/>
                    </a:moveTo>
                    <a:lnTo>
                      <a:pt x="769737" y="0"/>
                    </a:lnTo>
                    <a:lnTo>
                      <a:pt x="769737" y="246564"/>
                    </a:lnTo>
                    <a:lnTo>
                      <a:pt x="0" y="246564"/>
                    </a:lnTo>
                    <a:close/>
                  </a:path>
                </a:pathLst>
              </a:custGeom>
              <a:solidFill>
                <a:srgbClr val="2C3DA7"/>
              </a:solidFill>
            </p:spPr>
            <p:txBody>
              <a:bodyPr/>
              <a:lstStyle/>
              <a:p>
                <a:endParaRPr lang="en-GB"/>
              </a:p>
            </p:txBody>
          </p:sp>
          <p:sp>
            <p:nvSpPr>
              <p:cNvPr id="9" name="TextBox 9"/>
              <p:cNvSpPr txBox="1"/>
              <p:nvPr/>
            </p:nvSpPr>
            <p:spPr>
              <a:xfrm>
                <a:off x="0" y="-38100"/>
                <a:ext cx="769737" cy="284664"/>
              </a:xfrm>
              <a:prstGeom prst="rect">
                <a:avLst/>
              </a:prstGeom>
            </p:spPr>
            <p:txBody>
              <a:bodyPr lIns="50800" tIns="50800" rIns="50800" bIns="50800" rtlCol="0" anchor="ctr"/>
              <a:lstStyle/>
              <a:p>
                <a:pPr algn="ctr">
                  <a:lnSpc>
                    <a:spcPts val="2799"/>
                  </a:lnSpc>
                </a:pPr>
                <a:endParaRPr/>
              </a:p>
            </p:txBody>
          </p:sp>
        </p:grpSp>
        <p:sp>
          <p:nvSpPr>
            <p:cNvPr id="10" name="TextBox 10"/>
            <p:cNvSpPr txBox="1"/>
            <p:nvPr/>
          </p:nvSpPr>
          <p:spPr>
            <a:xfrm>
              <a:off x="363833" y="15029"/>
              <a:ext cx="5414625" cy="1829858"/>
            </a:xfrm>
            <a:prstGeom prst="rect">
              <a:avLst/>
            </a:prstGeom>
          </p:spPr>
          <p:txBody>
            <a:bodyPr lIns="0" tIns="0" rIns="0" bIns="0" rtlCol="0" anchor="t">
              <a:spAutoFit/>
            </a:bodyPr>
            <a:lstStyle/>
            <a:p>
              <a:pPr algn="ctr">
                <a:lnSpc>
                  <a:spcPts val="5599"/>
                </a:lnSpc>
              </a:pPr>
              <a:r>
                <a:rPr lang="en-US" sz="3999" b="1">
                  <a:solidFill>
                    <a:srgbClr val="D9D9FF"/>
                  </a:solidFill>
                  <a:latin typeface="Arial Bold"/>
                  <a:ea typeface="Arial Bold"/>
                  <a:cs typeface="Arial Bold"/>
                  <a:sym typeface="Arial Bold"/>
                </a:rPr>
                <a:t>Graduate Buddying </a:t>
              </a:r>
            </a:p>
          </p:txBody>
        </p:sp>
      </p:grpSp>
      <p:grpSp>
        <p:nvGrpSpPr>
          <p:cNvPr id="11" name="Group 11">
            <a:extLst>
              <a:ext uri="{C183D7F6-B498-43B3-948B-1728B52AA6E4}">
                <adec:decorative xmlns:adec="http://schemas.microsoft.com/office/drawing/2017/decorative" val="1"/>
              </a:ext>
            </a:extLst>
          </p:cNvPr>
          <p:cNvGrpSpPr/>
          <p:nvPr/>
        </p:nvGrpSpPr>
        <p:grpSpPr>
          <a:xfrm>
            <a:off x="12848895" y="5606135"/>
            <a:ext cx="4604968" cy="1475350"/>
            <a:chOff x="0" y="0"/>
            <a:chExt cx="6139957" cy="1967133"/>
          </a:xfrm>
        </p:grpSpPr>
        <p:grpSp>
          <p:nvGrpSpPr>
            <p:cNvPr id="12" name="Group 12"/>
            <p:cNvGrpSpPr/>
            <p:nvPr/>
          </p:nvGrpSpPr>
          <p:grpSpPr>
            <a:xfrm>
              <a:off x="0" y="0"/>
              <a:ext cx="6139957" cy="1967133"/>
              <a:chOff x="0" y="0"/>
              <a:chExt cx="769593" cy="246564"/>
            </a:xfrm>
          </p:grpSpPr>
          <p:sp>
            <p:nvSpPr>
              <p:cNvPr id="13" name="Freeform 13"/>
              <p:cNvSpPr/>
              <p:nvPr/>
            </p:nvSpPr>
            <p:spPr>
              <a:xfrm>
                <a:off x="0" y="0"/>
                <a:ext cx="769593" cy="246564"/>
              </a:xfrm>
              <a:custGeom>
                <a:avLst/>
                <a:gdLst/>
                <a:ahLst/>
                <a:cxnLst/>
                <a:rect l="l" t="t" r="r" b="b"/>
                <a:pathLst>
                  <a:path w="769593" h="246564">
                    <a:moveTo>
                      <a:pt x="0" y="0"/>
                    </a:moveTo>
                    <a:lnTo>
                      <a:pt x="769593" y="0"/>
                    </a:lnTo>
                    <a:lnTo>
                      <a:pt x="769593" y="246564"/>
                    </a:lnTo>
                    <a:lnTo>
                      <a:pt x="0" y="246564"/>
                    </a:lnTo>
                    <a:close/>
                  </a:path>
                </a:pathLst>
              </a:custGeom>
              <a:solidFill>
                <a:srgbClr val="2C3DA7"/>
              </a:solidFill>
            </p:spPr>
            <p:txBody>
              <a:bodyPr/>
              <a:lstStyle/>
              <a:p>
                <a:endParaRPr lang="en-GB"/>
              </a:p>
            </p:txBody>
          </p:sp>
          <p:sp>
            <p:nvSpPr>
              <p:cNvPr id="14" name="TextBox 14"/>
              <p:cNvSpPr txBox="1"/>
              <p:nvPr/>
            </p:nvSpPr>
            <p:spPr>
              <a:xfrm>
                <a:off x="0" y="-38100"/>
                <a:ext cx="769593" cy="284664"/>
              </a:xfrm>
              <a:prstGeom prst="rect">
                <a:avLst/>
              </a:prstGeom>
            </p:spPr>
            <p:txBody>
              <a:bodyPr lIns="50800" tIns="50800" rIns="50800" bIns="50800" rtlCol="0" anchor="ctr"/>
              <a:lstStyle/>
              <a:p>
                <a:pPr algn="ctr">
                  <a:lnSpc>
                    <a:spcPts val="2799"/>
                  </a:lnSpc>
                </a:pPr>
                <a:endParaRPr/>
              </a:p>
            </p:txBody>
          </p:sp>
        </p:grpSp>
        <p:sp>
          <p:nvSpPr>
            <p:cNvPr id="15" name="TextBox 15"/>
            <p:cNvSpPr txBox="1"/>
            <p:nvPr/>
          </p:nvSpPr>
          <p:spPr>
            <a:xfrm>
              <a:off x="784596" y="15029"/>
              <a:ext cx="4514140" cy="1829858"/>
            </a:xfrm>
            <a:prstGeom prst="rect">
              <a:avLst/>
            </a:prstGeom>
          </p:spPr>
          <p:txBody>
            <a:bodyPr lIns="0" tIns="0" rIns="0" bIns="0" rtlCol="0" anchor="t">
              <a:spAutoFit/>
            </a:bodyPr>
            <a:lstStyle/>
            <a:p>
              <a:pPr algn="ctr">
                <a:lnSpc>
                  <a:spcPts val="5599"/>
                </a:lnSpc>
              </a:pPr>
              <a:r>
                <a:rPr lang="en-US" sz="3999" b="1">
                  <a:solidFill>
                    <a:srgbClr val="D9D9FF"/>
                  </a:solidFill>
                  <a:latin typeface="Arial Bold"/>
                  <a:ea typeface="Arial Bold"/>
                  <a:cs typeface="Arial Bold"/>
                  <a:sym typeface="Arial Bold"/>
                </a:rPr>
                <a:t>Partnership  Opportunities</a:t>
              </a:r>
            </a:p>
          </p:txBody>
        </p:sp>
      </p:grpSp>
      <p:grpSp>
        <p:nvGrpSpPr>
          <p:cNvPr id="16" name="Group 16">
            <a:extLst>
              <a:ext uri="{C183D7F6-B498-43B3-948B-1728B52AA6E4}">
                <adec:decorative xmlns:adec="http://schemas.microsoft.com/office/drawing/2017/decorative" val="1"/>
              </a:ext>
            </a:extLst>
          </p:cNvPr>
          <p:cNvGrpSpPr/>
          <p:nvPr/>
        </p:nvGrpSpPr>
        <p:grpSpPr>
          <a:xfrm>
            <a:off x="12848895" y="7649793"/>
            <a:ext cx="4605829" cy="1434594"/>
            <a:chOff x="0" y="0"/>
            <a:chExt cx="6141106" cy="1912792"/>
          </a:xfrm>
        </p:grpSpPr>
        <p:grpSp>
          <p:nvGrpSpPr>
            <p:cNvPr id="17" name="Group 17"/>
            <p:cNvGrpSpPr/>
            <p:nvPr/>
          </p:nvGrpSpPr>
          <p:grpSpPr>
            <a:xfrm>
              <a:off x="0" y="0"/>
              <a:ext cx="6141106" cy="1912792"/>
              <a:chOff x="0" y="0"/>
              <a:chExt cx="769737" cy="239753"/>
            </a:xfrm>
          </p:grpSpPr>
          <p:sp>
            <p:nvSpPr>
              <p:cNvPr id="18" name="Freeform 18"/>
              <p:cNvSpPr/>
              <p:nvPr/>
            </p:nvSpPr>
            <p:spPr>
              <a:xfrm>
                <a:off x="0" y="0"/>
                <a:ext cx="769737" cy="239753"/>
              </a:xfrm>
              <a:custGeom>
                <a:avLst/>
                <a:gdLst/>
                <a:ahLst/>
                <a:cxnLst/>
                <a:rect l="l" t="t" r="r" b="b"/>
                <a:pathLst>
                  <a:path w="769737" h="239753">
                    <a:moveTo>
                      <a:pt x="0" y="0"/>
                    </a:moveTo>
                    <a:lnTo>
                      <a:pt x="769737" y="0"/>
                    </a:lnTo>
                    <a:lnTo>
                      <a:pt x="769737" y="239753"/>
                    </a:lnTo>
                    <a:lnTo>
                      <a:pt x="0" y="239753"/>
                    </a:lnTo>
                    <a:close/>
                  </a:path>
                </a:pathLst>
              </a:custGeom>
              <a:solidFill>
                <a:srgbClr val="D9D9FF"/>
              </a:solidFill>
            </p:spPr>
            <p:txBody>
              <a:bodyPr/>
              <a:lstStyle/>
              <a:p>
                <a:endParaRPr lang="en-GB"/>
              </a:p>
            </p:txBody>
          </p:sp>
          <p:sp>
            <p:nvSpPr>
              <p:cNvPr id="19" name="TextBox 19"/>
              <p:cNvSpPr txBox="1"/>
              <p:nvPr/>
            </p:nvSpPr>
            <p:spPr>
              <a:xfrm>
                <a:off x="0" y="-38100"/>
                <a:ext cx="769737" cy="277853"/>
              </a:xfrm>
              <a:prstGeom prst="rect">
                <a:avLst/>
              </a:prstGeom>
            </p:spPr>
            <p:txBody>
              <a:bodyPr lIns="50800" tIns="50800" rIns="50800" bIns="50800" rtlCol="0" anchor="ctr"/>
              <a:lstStyle/>
              <a:p>
                <a:pPr algn="ctr">
                  <a:lnSpc>
                    <a:spcPts val="2799"/>
                  </a:lnSpc>
                </a:pPr>
                <a:endParaRPr/>
              </a:p>
            </p:txBody>
          </p:sp>
        </p:grpSp>
        <p:sp>
          <p:nvSpPr>
            <p:cNvPr id="20" name="TextBox 20"/>
            <p:cNvSpPr txBox="1"/>
            <p:nvPr/>
          </p:nvSpPr>
          <p:spPr>
            <a:xfrm>
              <a:off x="363240" y="30113"/>
              <a:ext cx="5414625" cy="1785042"/>
            </a:xfrm>
            <a:prstGeom prst="rect">
              <a:avLst/>
            </a:prstGeom>
          </p:spPr>
          <p:txBody>
            <a:bodyPr lIns="0" tIns="0" rIns="0" bIns="0" rtlCol="0" anchor="t">
              <a:spAutoFit/>
            </a:bodyPr>
            <a:lstStyle/>
            <a:p>
              <a:pPr algn="ctr">
                <a:lnSpc>
                  <a:spcPts val="5425"/>
                </a:lnSpc>
              </a:pPr>
              <a:r>
                <a:rPr lang="en-US" sz="3875" b="1">
                  <a:solidFill>
                    <a:srgbClr val="2C3DA7"/>
                  </a:solidFill>
                  <a:latin typeface="Arial Bold"/>
                  <a:ea typeface="Arial Bold"/>
                  <a:cs typeface="Arial Bold"/>
                  <a:sym typeface="Arial Bold"/>
                </a:rPr>
                <a:t>Targeted Recruitment</a:t>
              </a:r>
            </a:p>
          </p:txBody>
        </p:sp>
      </p:grpSp>
      <p:grpSp>
        <p:nvGrpSpPr>
          <p:cNvPr id="21" name="Group 21">
            <a:extLst>
              <a:ext uri="{C183D7F6-B498-43B3-948B-1728B52AA6E4}">
                <adec:decorative xmlns:adec="http://schemas.microsoft.com/office/drawing/2017/decorative" val="1"/>
              </a:ext>
            </a:extLst>
          </p:cNvPr>
          <p:cNvGrpSpPr/>
          <p:nvPr/>
        </p:nvGrpSpPr>
        <p:grpSpPr>
          <a:xfrm>
            <a:off x="12848895" y="3599391"/>
            <a:ext cx="4604968" cy="1475350"/>
            <a:chOff x="0" y="0"/>
            <a:chExt cx="6139957" cy="1967133"/>
          </a:xfrm>
        </p:grpSpPr>
        <p:grpSp>
          <p:nvGrpSpPr>
            <p:cNvPr id="22" name="Group 22"/>
            <p:cNvGrpSpPr/>
            <p:nvPr/>
          </p:nvGrpSpPr>
          <p:grpSpPr>
            <a:xfrm>
              <a:off x="0" y="0"/>
              <a:ext cx="6139957" cy="1967133"/>
              <a:chOff x="0" y="0"/>
              <a:chExt cx="769593" cy="246564"/>
            </a:xfrm>
          </p:grpSpPr>
          <p:sp>
            <p:nvSpPr>
              <p:cNvPr id="23" name="Freeform 23"/>
              <p:cNvSpPr/>
              <p:nvPr/>
            </p:nvSpPr>
            <p:spPr>
              <a:xfrm>
                <a:off x="0" y="0"/>
                <a:ext cx="769593" cy="246564"/>
              </a:xfrm>
              <a:custGeom>
                <a:avLst/>
                <a:gdLst/>
                <a:ahLst/>
                <a:cxnLst/>
                <a:rect l="l" t="t" r="r" b="b"/>
                <a:pathLst>
                  <a:path w="769593" h="246564">
                    <a:moveTo>
                      <a:pt x="0" y="0"/>
                    </a:moveTo>
                    <a:lnTo>
                      <a:pt x="769593" y="0"/>
                    </a:lnTo>
                    <a:lnTo>
                      <a:pt x="769593" y="246564"/>
                    </a:lnTo>
                    <a:lnTo>
                      <a:pt x="0" y="246564"/>
                    </a:lnTo>
                    <a:close/>
                  </a:path>
                </a:pathLst>
              </a:custGeom>
              <a:solidFill>
                <a:srgbClr val="D9D9FF"/>
              </a:solidFill>
            </p:spPr>
            <p:txBody>
              <a:bodyPr/>
              <a:lstStyle/>
              <a:p>
                <a:endParaRPr lang="en-GB"/>
              </a:p>
            </p:txBody>
          </p:sp>
          <p:sp>
            <p:nvSpPr>
              <p:cNvPr id="24" name="TextBox 24"/>
              <p:cNvSpPr txBox="1"/>
              <p:nvPr/>
            </p:nvSpPr>
            <p:spPr>
              <a:xfrm>
                <a:off x="0" y="-38100"/>
                <a:ext cx="769593" cy="284664"/>
              </a:xfrm>
              <a:prstGeom prst="rect">
                <a:avLst/>
              </a:prstGeom>
            </p:spPr>
            <p:txBody>
              <a:bodyPr lIns="50800" tIns="50800" rIns="50800" bIns="50800" rtlCol="0" anchor="ctr"/>
              <a:lstStyle/>
              <a:p>
                <a:pPr algn="ctr">
                  <a:lnSpc>
                    <a:spcPts val="2799"/>
                  </a:lnSpc>
                </a:pPr>
                <a:endParaRPr/>
              </a:p>
            </p:txBody>
          </p:sp>
        </p:grpSp>
        <p:sp>
          <p:nvSpPr>
            <p:cNvPr id="25" name="TextBox 25"/>
            <p:cNvSpPr txBox="1"/>
            <p:nvPr/>
          </p:nvSpPr>
          <p:spPr>
            <a:xfrm>
              <a:off x="588041" y="15029"/>
              <a:ext cx="4963876" cy="1829858"/>
            </a:xfrm>
            <a:prstGeom prst="rect">
              <a:avLst/>
            </a:prstGeom>
          </p:spPr>
          <p:txBody>
            <a:bodyPr lIns="0" tIns="0" rIns="0" bIns="0" rtlCol="0" anchor="t">
              <a:spAutoFit/>
            </a:bodyPr>
            <a:lstStyle/>
            <a:p>
              <a:pPr algn="ctr">
                <a:lnSpc>
                  <a:spcPts val="5599"/>
                </a:lnSpc>
              </a:pPr>
              <a:r>
                <a:rPr lang="en-US" sz="3999" b="1">
                  <a:solidFill>
                    <a:srgbClr val="2C3DA7"/>
                  </a:solidFill>
                  <a:latin typeface="Arial Bold"/>
                  <a:ea typeface="Arial Bold"/>
                  <a:cs typeface="Arial Bold"/>
                  <a:sym typeface="Arial Bold"/>
                </a:rPr>
                <a:t>Leadership  Integration</a:t>
              </a:r>
            </a:p>
          </p:txBody>
        </p:sp>
      </p:grpSp>
      <p:sp>
        <p:nvSpPr>
          <p:cNvPr id="26" name="TextBox 26"/>
          <p:cNvSpPr txBox="1"/>
          <p:nvPr/>
        </p:nvSpPr>
        <p:spPr>
          <a:xfrm>
            <a:off x="1539699" y="1482372"/>
            <a:ext cx="10886511" cy="7905750"/>
          </a:xfrm>
          <a:prstGeom prst="rect">
            <a:avLst/>
          </a:prstGeom>
        </p:spPr>
        <p:txBody>
          <a:bodyPr lIns="0" tIns="0" rIns="0" bIns="0" rtlCol="0" anchor="t">
            <a:spAutoFit/>
          </a:bodyPr>
          <a:lstStyle/>
          <a:p>
            <a:pPr algn="just">
              <a:lnSpc>
                <a:spcPts val="4800"/>
              </a:lnSpc>
            </a:pPr>
            <a:r>
              <a:rPr lang="en-US" sz="3000" b="1" dirty="0">
                <a:solidFill>
                  <a:srgbClr val="000000"/>
                </a:solidFill>
                <a:latin typeface="Arial"/>
                <a:ea typeface="Arial Bold"/>
                <a:cs typeface="Arial"/>
                <a:sym typeface="Arial"/>
              </a:rPr>
              <a:t>5. </a:t>
            </a:r>
            <a:r>
              <a:rPr lang="en-US" sz="3000" b="1" dirty="0">
                <a:solidFill>
                  <a:srgbClr val="000000"/>
                </a:solidFill>
                <a:latin typeface="Arial Bold"/>
                <a:ea typeface="Arial Bold"/>
                <a:cs typeface="Arial Bold"/>
                <a:sym typeface="Arial Bold"/>
              </a:rPr>
              <a:t>Graduate Buddying System</a:t>
            </a:r>
            <a:r>
              <a:rPr lang="en-US" sz="3000" dirty="0">
                <a:solidFill>
                  <a:srgbClr val="000000"/>
                </a:solidFill>
                <a:latin typeface="Arial"/>
                <a:ea typeface="Arial"/>
                <a:cs typeface="Arial"/>
                <a:sym typeface="Arial"/>
              </a:rPr>
              <a:t>: Graduates from Cohorts 1 and 2 could buddy future cohorts to strengthen peer support and continuity.</a:t>
            </a:r>
          </a:p>
          <a:p>
            <a:pPr algn="just">
              <a:lnSpc>
                <a:spcPts val="4800"/>
              </a:lnSpc>
            </a:pPr>
            <a:r>
              <a:rPr lang="en-US" sz="3000" b="1" dirty="0">
                <a:solidFill>
                  <a:srgbClr val="000000"/>
                </a:solidFill>
                <a:latin typeface="Arial"/>
                <a:ea typeface="Arial Bold"/>
                <a:cs typeface="Arial"/>
                <a:sym typeface="Arial"/>
              </a:rPr>
              <a:t>6. </a:t>
            </a:r>
            <a:r>
              <a:rPr lang="en-US" sz="3000" b="1" dirty="0">
                <a:solidFill>
                  <a:srgbClr val="000000"/>
                </a:solidFill>
                <a:latin typeface="Arial Bold"/>
                <a:ea typeface="Arial Bold"/>
                <a:cs typeface="Arial Bold"/>
                <a:sym typeface="Arial Bold"/>
              </a:rPr>
              <a:t>Leadership Development Integration:</a:t>
            </a:r>
            <a:r>
              <a:rPr lang="en-US" sz="3000" dirty="0">
                <a:solidFill>
                  <a:srgbClr val="000000"/>
                </a:solidFill>
                <a:latin typeface="Arial"/>
                <a:ea typeface="Arial"/>
                <a:cs typeface="Arial"/>
                <a:sym typeface="Arial"/>
              </a:rPr>
              <a:t> Black on Board could be embedded within the Council’s leadership development framework to support succession planning and reflective practice.</a:t>
            </a:r>
          </a:p>
          <a:p>
            <a:pPr algn="just">
              <a:lnSpc>
                <a:spcPts val="4800"/>
              </a:lnSpc>
            </a:pPr>
            <a:r>
              <a:rPr lang="en-US" sz="3000" b="1" dirty="0">
                <a:solidFill>
                  <a:srgbClr val="000000"/>
                </a:solidFill>
                <a:latin typeface="Arial"/>
                <a:ea typeface="Arial Bold"/>
                <a:cs typeface="Arial"/>
                <a:sym typeface="Arial"/>
              </a:rPr>
              <a:t>7. </a:t>
            </a:r>
            <a:r>
              <a:rPr lang="en-US" sz="3000" b="1" dirty="0">
                <a:solidFill>
                  <a:srgbClr val="000000"/>
                </a:solidFill>
                <a:latin typeface="Arial Bold"/>
                <a:ea typeface="Arial Bold"/>
                <a:cs typeface="Arial Bold"/>
                <a:sym typeface="Arial Bold"/>
              </a:rPr>
              <a:t>Partnerships and Scaling:</a:t>
            </a:r>
            <a:r>
              <a:rPr lang="en-US" sz="3000" dirty="0">
                <a:solidFill>
                  <a:srgbClr val="000000"/>
                </a:solidFill>
                <a:latin typeface="Arial"/>
                <a:ea typeface="Arial"/>
                <a:cs typeface="Arial"/>
                <a:sym typeface="Arial"/>
              </a:rPr>
              <a:t> Olmec and the Council should explore partnerships with other London authorities and housing providers to scale the </a:t>
            </a:r>
            <a:r>
              <a:rPr lang="en-US" sz="3000" dirty="0" err="1">
                <a:solidFill>
                  <a:srgbClr val="000000"/>
                </a:solidFill>
                <a:latin typeface="Arial"/>
                <a:ea typeface="Arial"/>
                <a:cs typeface="Arial"/>
                <a:sym typeface="Arial"/>
              </a:rPr>
              <a:t>programme</a:t>
            </a:r>
            <a:r>
              <a:rPr lang="en-US" sz="3000" dirty="0">
                <a:solidFill>
                  <a:srgbClr val="000000"/>
                </a:solidFill>
                <a:latin typeface="Arial"/>
                <a:ea typeface="Arial"/>
                <a:cs typeface="Arial"/>
                <a:sym typeface="Arial"/>
              </a:rPr>
              <a:t> and share learning.</a:t>
            </a:r>
          </a:p>
          <a:p>
            <a:pPr algn="just">
              <a:lnSpc>
                <a:spcPts val="4800"/>
              </a:lnSpc>
            </a:pPr>
            <a:r>
              <a:rPr lang="en-US" sz="3000" b="1">
                <a:solidFill>
                  <a:srgbClr val="000000"/>
                </a:solidFill>
                <a:latin typeface="Arial"/>
                <a:ea typeface="Arial Bold"/>
                <a:cs typeface="Arial"/>
                <a:sym typeface="Arial"/>
              </a:rPr>
              <a:t>8. </a:t>
            </a:r>
            <a:r>
              <a:rPr lang="en-US" sz="3000" b="1">
                <a:solidFill>
                  <a:srgbClr val="000000"/>
                </a:solidFill>
                <a:latin typeface="Arial Bold"/>
                <a:ea typeface="Arial Bold"/>
                <a:cs typeface="Arial Bold"/>
                <a:sym typeface="Arial Bold"/>
              </a:rPr>
              <a:t>Targeted </a:t>
            </a:r>
            <a:r>
              <a:rPr lang="en-US" sz="3000" b="1" dirty="0">
                <a:solidFill>
                  <a:srgbClr val="000000"/>
                </a:solidFill>
                <a:latin typeface="Arial Bold"/>
                <a:ea typeface="Arial Bold"/>
                <a:cs typeface="Arial Bold"/>
                <a:sym typeface="Arial Bold"/>
              </a:rPr>
              <a:t>Recruitment:</a:t>
            </a:r>
            <a:r>
              <a:rPr lang="en-US" sz="3000" dirty="0">
                <a:solidFill>
                  <a:srgbClr val="000000"/>
                </a:solidFill>
                <a:latin typeface="Arial"/>
                <a:ea typeface="Arial"/>
                <a:cs typeface="Arial"/>
                <a:sym typeface="Arial"/>
              </a:rPr>
              <a:t> Recruitment should explicitly target Tower Hamlets staff and </a:t>
            </a:r>
            <a:r>
              <a:rPr lang="en-US" sz="3000" dirty="0" err="1">
                <a:solidFill>
                  <a:srgbClr val="000000"/>
                </a:solidFill>
                <a:latin typeface="Arial"/>
                <a:ea typeface="Arial"/>
                <a:cs typeface="Arial"/>
                <a:sym typeface="Arial"/>
              </a:rPr>
              <a:t>Councillors</a:t>
            </a:r>
            <a:r>
              <a:rPr lang="en-US" sz="3000" dirty="0">
                <a:solidFill>
                  <a:srgbClr val="000000"/>
                </a:solidFill>
                <a:latin typeface="Arial"/>
                <a:ea typeface="Arial"/>
                <a:cs typeface="Arial"/>
                <a:sym typeface="Arial"/>
              </a:rPr>
              <a:t> to build on the pilot’s focus on local residents and workers.</a:t>
            </a:r>
          </a:p>
        </p:txBody>
      </p:sp>
      <p:sp>
        <p:nvSpPr>
          <p:cNvPr id="27" name="Freeform 27">
            <a:extLst>
              <a:ext uri="{C183D7F6-B498-43B3-948B-1728B52AA6E4}">
                <adec:decorative xmlns:adec="http://schemas.microsoft.com/office/drawing/2017/decorative" val="1"/>
              </a:ext>
            </a:extLst>
          </p:cNvPr>
          <p:cNvSpPr/>
          <p:nvPr/>
        </p:nvSpPr>
        <p:spPr>
          <a:xfrm>
            <a:off x="15623142" y="66675"/>
            <a:ext cx="2415742" cy="941978"/>
          </a:xfrm>
          <a:custGeom>
            <a:avLst/>
            <a:gdLst/>
            <a:ahLst/>
            <a:cxnLst/>
            <a:rect l="l" t="t" r="r" b="b"/>
            <a:pathLst>
              <a:path w="2415742" h="941978">
                <a:moveTo>
                  <a:pt x="0" y="0"/>
                </a:moveTo>
                <a:lnTo>
                  <a:pt x="2415742" y="0"/>
                </a:lnTo>
                <a:lnTo>
                  <a:pt x="2415742" y="941978"/>
                </a:lnTo>
                <a:lnTo>
                  <a:pt x="0" y="941978"/>
                </a:lnTo>
                <a:lnTo>
                  <a:pt x="0" y="0"/>
                </a:lnTo>
                <a:close/>
              </a:path>
            </a:pathLst>
          </a:custGeom>
          <a:blipFill>
            <a:blip r:embed="rId2"/>
            <a:stretch>
              <a:fillRect/>
            </a:stretch>
          </a:blipFill>
        </p:spPr>
        <p:txBody>
          <a:bodyPr/>
          <a:lstStyle/>
          <a:p>
            <a:endParaRPr lang="en-GB"/>
          </a:p>
        </p:txBody>
      </p:sp>
      <p:pic>
        <p:nvPicPr>
          <p:cNvPr id="29" name="Picture 28">
            <a:extLst>
              <a:ext uri="{FF2B5EF4-FFF2-40B4-BE49-F238E27FC236}">
                <a16:creationId xmlns:a16="http://schemas.microsoft.com/office/drawing/2014/main" id="{37177EE2-CD1F-1DC8-C634-CA029C01EFD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349" y="9524581"/>
            <a:ext cx="825351" cy="63470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1C9"/>
        </a:solidFill>
        <a:effectLst/>
      </p:bgPr>
    </p:bg>
    <p:spTree>
      <p:nvGrpSpPr>
        <p:cNvPr id="1" name=""/>
        <p:cNvGrpSpPr/>
        <p:nvPr/>
      </p:nvGrpSpPr>
      <p:grpSpPr>
        <a:xfrm>
          <a:off x="0" y="0"/>
          <a:ext cx="0" cy="0"/>
          <a:chOff x="0" y="0"/>
          <a:chExt cx="0" cy="0"/>
        </a:xfrm>
      </p:grpSpPr>
      <p:sp>
        <p:nvSpPr>
          <p:cNvPr id="3" name="Freeform 3">
            <a:extLst>
              <a:ext uri="{C183D7F6-B498-43B3-948B-1728B52AA6E4}">
                <adec:decorative xmlns:adec="http://schemas.microsoft.com/office/drawing/2017/decorative" val="1"/>
              </a:ext>
            </a:extLst>
          </p:cNvPr>
          <p:cNvSpPr/>
          <p:nvPr/>
        </p:nvSpPr>
        <p:spPr>
          <a:xfrm>
            <a:off x="15623142" y="66675"/>
            <a:ext cx="2415742" cy="941978"/>
          </a:xfrm>
          <a:custGeom>
            <a:avLst/>
            <a:gdLst/>
            <a:ahLst/>
            <a:cxnLst/>
            <a:rect l="l" t="t" r="r" b="b"/>
            <a:pathLst>
              <a:path w="2415742" h="941978">
                <a:moveTo>
                  <a:pt x="0" y="0"/>
                </a:moveTo>
                <a:lnTo>
                  <a:pt x="2415742" y="0"/>
                </a:lnTo>
                <a:lnTo>
                  <a:pt x="2415742" y="941978"/>
                </a:lnTo>
                <a:lnTo>
                  <a:pt x="0" y="941978"/>
                </a:lnTo>
                <a:lnTo>
                  <a:pt x="0" y="0"/>
                </a:lnTo>
                <a:close/>
              </a:path>
            </a:pathLst>
          </a:custGeom>
          <a:blipFill>
            <a:blip r:embed="rId2"/>
            <a:stretch>
              <a:fillRect/>
            </a:stretch>
          </a:blipFill>
        </p:spPr>
        <p:txBody>
          <a:bodyPr/>
          <a:lstStyle/>
          <a:p>
            <a:endParaRPr lang="en-GB"/>
          </a:p>
        </p:txBody>
      </p:sp>
      <p:grpSp>
        <p:nvGrpSpPr>
          <p:cNvPr id="4" name="Group 4">
            <a:extLst>
              <a:ext uri="{C183D7F6-B498-43B3-948B-1728B52AA6E4}">
                <adec:decorative xmlns:adec="http://schemas.microsoft.com/office/drawing/2017/decorative" val="1"/>
              </a:ext>
            </a:extLst>
          </p:cNvPr>
          <p:cNvGrpSpPr/>
          <p:nvPr/>
        </p:nvGrpSpPr>
        <p:grpSpPr>
          <a:xfrm>
            <a:off x="1028700" y="2161590"/>
            <a:ext cx="16230600" cy="6673315"/>
            <a:chOff x="0" y="0"/>
            <a:chExt cx="2190372" cy="900585"/>
          </a:xfrm>
        </p:grpSpPr>
        <p:sp>
          <p:nvSpPr>
            <p:cNvPr id="5" name="Freeform 5"/>
            <p:cNvSpPr/>
            <p:nvPr/>
          </p:nvSpPr>
          <p:spPr>
            <a:xfrm>
              <a:off x="0" y="0"/>
              <a:ext cx="2190372" cy="900585"/>
            </a:xfrm>
            <a:custGeom>
              <a:avLst/>
              <a:gdLst/>
              <a:ahLst/>
              <a:cxnLst/>
              <a:rect l="l" t="t" r="r" b="b"/>
              <a:pathLst>
                <a:path w="2190372" h="900585">
                  <a:moveTo>
                    <a:pt x="13356" y="0"/>
                  </a:moveTo>
                  <a:lnTo>
                    <a:pt x="2177016" y="0"/>
                  </a:lnTo>
                  <a:cubicBezTo>
                    <a:pt x="2184392" y="0"/>
                    <a:pt x="2190372" y="5980"/>
                    <a:pt x="2190372" y="13356"/>
                  </a:cubicBezTo>
                  <a:lnTo>
                    <a:pt x="2190372" y="887229"/>
                  </a:lnTo>
                  <a:cubicBezTo>
                    <a:pt x="2190372" y="890772"/>
                    <a:pt x="2188964" y="894169"/>
                    <a:pt x="2186460" y="896673"/>
                  </a:cubicBezTo>
                  <a:cubicBezTo>
                    <a:pt x="2183955" y="899178"/>
                    <a:pt x="2180558" y="900585"/>
                    <a:pt x="2177016" y="900585"/>
                  </a:cubicBezTo>
                  <a:lnTo>
                    <a:pt x="13356" y="900585"/>
                  </a:lnTo>
                  <a:cubicBezTo>
                    <a:pt x="9814" y="900585"/>
                    <a:pt x="6417" y="899178"/>
                    <a:pt x="3912" y="896673"/>
                  </a:cubicBezTo>
                  <a:cubicBezTo>
                    <a:pt x="1407" y="894169"/>
                    <a:pt x="0" y="890772"/>
                    <a:pt x="0" y="887229"/>
                  </a:cubicBezTo>
                  <a:lnTo>
                    <a:pt x="0" y="13356"/>
                  </a:lnTo>
                  <a:cubicBezTo>
                    <a:pt x="0" y="9814"/>
                    <a:pt x="1407" y="6417"/>
                    <a:pt x="3912" y="3912"/>
                  </a:cubicBezTo>
                  <a:cubicBezTo>
                    <a:pt x="6417" y="1407"/>
                    <a:pt x="9814" y="0"/>
                    <a:pt x="13356" y="0"/>
                  </a:cubicBezTo>
                  <a:close/>
                </a:path>
              </a:pathLst>
            </a:custGeom>
            <a:solidFill>
              <a:srgbClr val="F4C119"/>
            </a:solidFill>
            <a:ln cap="rnd">
              <a:noFill/>
              <a:prstDash val="solid"/>
              <a:round/>
            </a:ln>
          </p:spPr>
          <p:txBody>
            <a:bodyPr/>
            <a:lstStyle/>
            <a:p>
              <a:endParaRPr lang="en-GB"/>
            </a:p>
          </p:txBody>
        </p:sp>
        <p:sp>
          <p:nvSpPr>
            <p:cNvPr id="6" name="TextBox 6"/>
            <p:cNvSpPr txBox="1"/>
            <p:nvPr/>
          </p:nvSpPr>
          <p:spPr>
            <a:xfrm>
              <a:off x="0" y="-47625"/>
              <a:ext cx="2190372" cy="948210"/>
            </a:xfrm>
            <a:prstGeom prst="rect">
              <a:avLst/>
            </a:prstGeom>
          </p:spPr>
          <p:txBody>
            <a:bodyPr lIns="50800" tIns="50800" rIns="50800" bIns="50800" rtlCol="0" anchor="ctr"/>
            <a:lstStyle/>
            <a:p>
              <a:pPr algn="ctr">
                <a:lnSpc>
                  <a:spcPts val="2355"/>
                </a:lnSpc>
              </a:pPr>
              <a:endParaRPr/>
            </a:p>
          </p:txBody>
        </p:sp>
      </p:grpSp>
      <p:sp>
        <p:nvSpPr>
          <p:cNvPr id="7" name="TextBox 7"/>
          <p:cNvSpPr txBox="1">
            <a:spLocks noGrp="1"/>
          </p:cNvSpPr>
          <p:nvPr>
            <p:ph type="title" idx="4294967295"/>
          </p:nvPr>
        </p:nvSpPr>
        <p:spPr>
          <a:xfrm>
            <a:off x="817817" y="732840"/>
            <a:ext cx="10417479" cy="10572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4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2C3DA7"/>
                </a:solidFill>
                <a:effectLst/>
                <a:uLnTx/>
                <a:uFillTx/>
                <a:latin typeface="Arial Bold"/>
                <a:ea typeface="Arial Bold"/>
                <a:cs typeface="Arial Bold"/>
                <a:sym typeface="Arial Bold"/>
              </a:rPr>
              <a:t>Appendices and References </a:t>
            </a:r>
          </a:p>
        </p:txBody>
      </p:sp>
      <p:sp>
        <p:nvSpPr>
          <p:cNvPr id="8" name="TextBox 8"/>
          <p:cNvSpPr txBox="1"/>
          <p:nvPr/>
        </p:nvSpPr>
        <p:spPr>
          <a:xfrm>
            <a:off x="2020523" y="2291498"/>
            <a:ext cx="14246954" cy="6327775"/>
          </a:xfrm>
          <a:prstGeom prst="rect">
            <a:avLst/>
          </a:prstGeom>
        </p:spPr>
        <p:txBody>
          <a:bodyPr lIns="0" tIns="0" rIns="0" bIns="0" rtlCol="0" anchor="t">
            <a:spAutoFit/>
          </a:bodyPr>
          <a:lstStyle/>
          <a:p>
            <a:pPr marL="863599" lvl="1" indent="-431800" algn="l">
              <a:lnSpc>
                <a:spcPts val="5599"/>
              </a:lnSpc>
              <a:buAutoNum type="arabicPeriod"/>
            </a:pPr>
            <a:r>
              <a:rPr lang="en-US" sz="3999" u="sng">
                <a:solidFill>
                  <a:srgbClr val="000000"/>
                </a:solidFill>
                <a:latin typeface="Arial"/>
                <a:ea typeface="Arial"/>
                <a:cs typeface="Arial"/>
                <a:sym typeface="Arial"/>
                <a:hlinkClick r:id="rId3" tooltip="https://democracy.towerhamlets.gov.uk/documents/s229538/Corporate%20Equalities%20Plan%202024-2026.pdf"/>
              </a:rPr>
              <a:t>Tower Hamlets Corporate Equalities Plan 2024-26 </a:t>
            </a:r>
          </a:p>
          <a:p>
            <a:pPr marL="863599" lvl="1" indent="-431800" algn="l">
              <a:lnSpc>
                <a:spcPts val="5599"/>
              </a:lnSpc>
              <a:buAutoNum type="arabicPeriod"/>
            </a:pPr>
            <a:r>
              <a:rPr lang="en-US" sz="3999" u="sng">
                <a:solidFill>
                  <a:srgbClr val="000000"/>
                </a:solidFill>
                <a:latin typeface="Arial"/>
                <a:ea typeface="Arial"/>
                <a:cs typeface="Arial"/>
                <a:sym typeface="Arial"/>
                <a:hlinkClick r:id="rId4" tooltip="http://democracy.towerhamlets.gov.uk/documents/s193313/6.2b%20Appendix%201b%20-%20Action%20Plan.pdf"/>
              </a:rPr>
              <a:t>The Tackling Race Inequality Action Plan</a:t>
            </a:r>
          </a:p>
          <a:p>
            <a:pPr marL="863599" lvl="1" indent="-431800" algn="l">
              <a:lnSpc>
                <a:spcPts val="5599"/>
              </a:lnSpc>
              <a:buAutoNum type="arabicPeriod"/>
            </a:pPr>
            <a:r>
              <a:rPr lang="en-US" sz="3999" u="sng">
                <a:solidFill>
                  <a:srgbClr val="000000"/>
                </a:solidFill>
                <a:latin typeface="Arial"/>
                <a:ea typeface="Arial"/>
                <a:cs typeface="Arial"/>
                <a:sym typeface="Arial"/>
                <a:hlinkClick r:id="rId5" tooltip="https://preview-lbtower.cloud.contensis.com/Documents/BAME-Inequality-Commission/BAME-Inequalities-Commission-Report-and-Recommendations-2021.pdf"/>
              </a:rPr>
              <a:t>Tower Hamlets Black Asian and Multi Ethnic Inequality Commission report</a:t>
            </a:r>
            <a:r>
              <a:rPr lang="en-US" sz="3999">
                <a:solidFill>
                  <a:srgbClr val="000000"/>
                </a:solidFill>
                <a:latin typeface="Arial"/>
                <a:ea typeface="Arial"/>
                <a:cs typeface="Arial"/>
                <a:sym typeface="Arial"/>
              </a:rPr>
              <a:t>  </a:t>
            </a:r>
          </a:p>
          <a:p>
            <a:pPr marL="863599" lvl="1" indent="-431800" algn="l">
              <a:lnSpc>
                <a:spcPts val="5599"/>
              </a:lnSpc>
              <a:buAutoNum type="arabicPeriod"/>
            </a:pPr>
            <a:r>
              <a:rPr lang="en-US" sz="3999" u="sng">
                <a:solidFill>
                  <a:srgbClr val="000000"/>
                </a:solidFill>
                <a:latin typeface="Arial"/>
                <a:ea typeface="Arial"/>
                <a:cs typeface="Arial"/>
                <a:sym typeface="Arial"/>
                <a:hlinkClick r:id="rId6" tooltip="https://www.towerhamlets.gov.uk/Documents/Borough_statistics/Borough-Equality-Assessment.docx"/>
              </a:rPr>
              <a:t> Borough Equality Assessment </a:t>
            </a:r>
          </a:p>
          <a:p>
            <a:pPr marL="863599" lvl="1" indent="-431800" algn="l">
              <a:lnSpc>
                <a:spcPts val="5599"/>
              </a:lnSpc>
              <a:buAutoNum type="arabicPeriod"/>
            </a:pPr>
            <a:r>
              <a:rPr lang="en-US" sz="3999" u="sng">
                <a:solidFill>
                  <a:srgbClr val="000000"/>
                </a:solidFill>
                <a:latin typeface="Arial"/>
                <a:ea typeface="Arial"/>
                <a:cs typeface="Arial"/>
                <a:sym typeface="Arial"/>
                <a:hlinkClick r:id="rId7" tooltip="https://www.towerhamlets.gov.uk/lgnl/community_and_living/TH-Womens-Commission/Womens-Commission.aspx"/>
              </a:rPr>
              <a:t>Tower Hamlets Women’s Commission</a:t>
            </a:r>
          </a:p>
          <a:p>
            <a:pPr marL="863599" lvl="1" indent="-431800" algn="l">
              <a:lnSpc>
                <a:spcPts val="5599"/>
              </a:lnSpc>
              <a:buAutoNum type="arabicPeriod"/>
            </a:pPr>
            <a:r>
              <a:rPr lang="en-US" sz="3999" u="sng">
                <a:solidFill>
                  <a:srgbClr val="000000"/>
                </a:solidFill>
                <a:latin typeface="Arial"/>
                <a:ea typeface="Arial"/>
                <a:cs typeface="Arial"/>
                <a:sym typeface="Arial"/>
                <a:hlinkClick r:id="rId8" tooltip="https://www.gov.uk/government/publications/race-disparity-audit"/>
              </a:rPr>
              <a:t>Race Disparity Audit </a:t>
            </a:r>
          </a:p>
          <a:p>
            <a:pPr marL="863599" lvl="1" indent="-431800" algn="l">
              <a:lnSpc>
                <a:spcPts val="5599"/>
              </a:lnSpc>
              <a:buAutoNum type="arabicPeriod"/>
            </a:pPr>
            <a:r>
              <a:rPr lang="en-US" sz="3999" u="sng">
                <a:solidFill>
                  <a:srgbClr val="000000"/>
                </a:solidFill>
                <a:latin typeface="Arial"/>
                <a:ea typeface="Arial"/>
                <a:cs typeface="Arial"/>
                <a:sym typeface="Arial"/>
                <a:hlinkClick r:id="rId9" tooltip="https://www.gov.uk/government/publications/race-in-the-workplace-the-mcgregor-smith-review"/>
              </a:rPr>
              <a:t>McGregor-Smith Review </a:t>
            </a:r>
          </a:p>
          <a:p>
            <a:pPr marL="863599" lvl="1" indent="-431800" algn="l">
              <a:lnSpc>
                <a:spcPts val="5599"/>
              </a:lnSpc>
              <a:buAutoNum type="arabicPeriod"/>
            </a:pPr>
            <a:r>
              <a:rPr lang="en-US" sz="3999" u="sng">
                <a:solidFill>
                  <a:srgbClr val="000000"/>
                </a:solidFill>
                <a:latin typeface="Arial"/>
                <a:ea typeface="Arial"/>
                <a:cs typeface="Arial"/>
                <a:sym typeface="Arial"/>
                <a:hlinkClick r:id="rId10" tooltip="https://parkerreview.co.uk"/>
              </a:rPr>
              <a:t>Parker Review </a:t>
            </a:r>
          </a:p>
        </p:txBody>
      </p:sp>
      <p:pic>
        <p:nvPicPr>
          <p:cNvPr id="9" name="Picture 8">
            <a:extLst>
              <a:ext uri="{FF2B5EF4-FFF2-40B4-BE49-F238E27FC236}">
                <a16:creationId xmlns:a16="http://schemas.microsoft.com/office/drawing/2014/main" id="{E537F166-8EE2-F59B-F621-CB09E1F9AFB6}"/>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03349" y="9524581"/>
            <a:ext cx="825351" cy="63470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1C9"/>
        </a:solidFill>
        <a:effectLst/>
      </p:bgPr>
    </p:bg>
    <p:spTree>
      <p:nvGrpSpPr>
        <p:cNvPr id="1" name=""/>
        <p:cNvGrpSpPr/>
        <p:nvPr/>
      </p:nvGrpSpPr>
      <p:grpSpPr>
        <a:xfrm>
          <a:off x="0" y="0"/>
          <a:ext cx="0" cy="0"/>
          <a:chOff x="0" y="0"/>
          <a:chExt cx="0" cy="0"/>
        </a:xfrm>
      </p:grpSpPr>
      <p:sp>
        <p:nvSpPr>
          <p:cNvPr id="3" name="Freeform 3">
            <a:extLst>
              <a:ext uri="{C183D7F6-B498-43B3-948B-1728B52AA6E4}">
                <adec:decorative xmlns:adec="http://schemas.microsoft.com/office/drawing/2017/decorative" val="1"/>
              </a:ext>
            </a:extLst>
          </p:cNvPr>
          <p:cNvSpPr/>
          <p:nvPr/>
        </p:nvSpPr>
        <p:spPr>
          <a:xfrm>
            <a:off x="15623142" y="66675"/>
            <a:ext cx="2415742" cy="941978"/>
          </a:xfrm>
          <a:custGeom>
            <a:avLst/>
            <a:gdLst/>
            <a:ahLst/>
            <a:cxnLst/>
            <a:rect l="l" t="t" r="r" b="b"/>
            <a:pathLst>
              <a:path w="2415742" h="941978">
                <a:moveTo>
                  <a:pt x="0" y="0"/>
                </a:moveTo>
                <a:lnTo>
                  <a:pt x="2415742" y="0"/>
                </a:lnTo>
                <a:lnTo>
                  <a:pt x="2415742" y="941978"/>
                </a:lnTo>
                <a:lnTo>
                  <a:pt x="0" y="941978"/>
                </a:lnTo>
                <a:lnTo>
                  <a:pt x="0" y="0"/>
                </a:lnTo>
                <a:close/>
              </a:path>
            </a:pathLst>
          </a:custGeom>
          <a:blipFill>
            <a:blip r:embed="rId2"/>
            <a:stretch>
              <a:fillRect/>
            </a:stretch>
          </a:blipFill>
        </p:spPr>
        <p:txBody>
          <a:bodyPr/>
          <a:lstStyle/>
          <a:p>
            <a:endParaRPr lang="en-GB"/>
          </a:p>
        </p:txBody>
      </p:sp>
      <p:sp>
        <p:nvSpPr>
          <p:cNvPr id="12" name="TextBox 12"/>
          <p:cNvSpPr txBox="1">
            <a:spLocks noGrp="1"/>
          </p:cNvSpPr>
          <p:nvPr>
            <p:ph type="title" idx="4294967295"/>
          </p:nvPr>
        </p:nvSpPr>
        <p:spPr>
          <a:xfrm>
            <a:off x="845347" y="1756317"/>
            <a:ext cx="4023161" cy="17240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6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2C3DA7"/>
                </a:solidFill>
                <a:effectLst/>
                <a:uLnTx/>
                <a:uFillTx/>
                <a:latin typeface="Arial Bold"/>
                <a:ea typeface="Arial Bold"/>
                <a:cs typeface="Arial Bold"/>
                <a:sym typeface="Arial Bold"/>
              </a:rPr>
              <a:t>Executive Summary</a:t>
            </a:r>
          </a:p>
        </p:txBody>
      </p:sp>
      <p:sp>
        <p:nvSpPr>
          <p:cNvPr id="4" name="TextBox 4"/>
          <p:cNvSpPr txBox="1"/>
          <p:nvPr/>
        </p:nvSpPr>
        <p:spPr>
          <a:xfrm>
            <a:off x="1028700" y="3561304"/>
            <a:ext cx="16230600" cy="5578475"/>
          </a:xfrm>
          <a:prstGeom prst="rect">
            <a:avLst/>
          </a:prstGeom>
        </p:spPr>
        <p:txBody>
          <a:bodyPr lIns="0" tIns="0" rIns="0" bIns="0" rtlCol="0" anchor="t">
            <a:spAutoFit/>
          </a:bodyPr>
          <a:lstStyle/>
          <a:p>
            <a:pPr algn="l">
              <a:lnSpc>
                <a:spcPts val="4900"/>
              </a:lnSpc>
              <a:spcBef>
                <a:spcPct val="0"/>
              </a:spcBef>
            </a:pPr>
            <a:r>
              <a:rPr lang="en-US" sz="3500">
                <a:solidFill>
                  <a:srgbClr val="000000"/>
                </a:solidFill>
                <a:latin typeface="Arial"/>
                <a:ea typeface="Arial"/>
                <a:cs typeface="Arial"/>
                <a:sym typeface="Arial"/>
              </a:rPr>
              <a:t>The Black on Board Community Leadership pilot significantly exceeded expectations. Instead of the target 25 recruits and 16 leadership outcomes, the programme enrolled 38 delegates, with 25 graduates achieving 21 new leadership roles, rising to 42 when including those who joined with existing positions. All reported increased skills and effectiveness. Strong community connections have formed across the three cohorts, and a third cohort is now underway. Key learning includes improving recruitment by expanding eligibility to Tower Hamlets staff, Councillors, and graduates, and better linking the programme with wider council initiatives tackling structural inequalities in leadership.</a:t>
            </a:r>
          </a:p>
        </p:txBody>
      </p:sp>
      <p:grpSp>
        <p:nvGrpSpPr>
          <p:cNvPr id="5" name="Group 5">
            <a:extLst>
              <a:ext uri="{C183D7F6-B498-43B3-948B-1728B52AA6E4}">
                <adec:decorative xmlns:adec="http://schemas.microsoft.com/office/drawing/2017/decorative" val="1"/>
              </a:ext>
            </a:extLst>
          </p:cNvPr>
          <p:cNvGrpSpPr/>
          <p:nvPr/>
        </p:nvGrpSpPr>
        <p:grpSpPr>
          <a:xfrm>
            <a:off x="817817" y="3556542"/>
            <a:ext cx="16441483" cy="5553518"/>
            <a:chOff x="0" y="0"/>
            <a:chExt cx="2218831" cy="749465"/>
          </a:xfrm>
        </p:grpSpPr>
        <p:sp>
          <p:nvSpPr>
            <p:cNvPr id="6" name="Freeform 6"/>
            <p:cNvSpPr/>
            <p:nvPr/>
          </p:nvSpPr>
          <p:spPr>
            <a:xfrm>
              <a:off x="0" y="0"/>
              <a:ext cx="2218831" cy="749465"/>
            </a:xfrm>
            <a:custGeom>
              <a:avLst/>
              <a:gdLst/>
              <a:ahLst/>
              <a:cxnLst/>
              <a:rect l="l" t="t" r="r" b="b"/>
              <a:pathLst>
                <a:path w="2218831" h="749465">
                  <a:moveTo>
                    <a:pt x="13185" y="0"/>
                  </a:moveTo>
                  <a:lnTo>
                    <a:pt x="2205646" y="0"/>
                  </a:lnTo>
                  <a:cubicBezTo>
                    <a:pt x="2209143" y="0"/>
                    <a:pt x="2212497" y="1389"/>
                    <a:pt x="2214969" y="3862"/>
                  </a:cubicBezTo>
                  <a:cubicBezTo>
                    <a:pt x="2217442" y="6334"/>
                    <a:pt x="2218831" y="9688"/>
                    <a:pt x="2218831" y="13185"/>
                  </a:cubicBezTo>
                  <a:lnTo>
                    <a:pt x="2218831" y="736281"/>
                  </a:lnTo>
                  <a:cubicBezTo>
                    <a:pt x="2218831" y="739777"/>
                    <a:pt x="2217442" y="743131"/>
                    <a:pt x="2214969" y="745603"/>
                  </a:cubicBezTo>
                  <a:cubicBezTo>
                    <a:pt x="2212497" y="748076"/>
                    <a:pt x="2209143" y="749465"/>
                    <a:pt x="2205646" y="749465"/>
                  </a:cubicBezTo>
                  <a:lnTo>
                    <a:pt x="13185" y="749465"/>
                  </a:lnTo>
                  <a:cubicBezTo>
                    <a:pt x="9688" y="749465"/>
                    <a:pt x="6334" y="748076"/>
                    <a:pt x="3862" y="745603"/>
                  </a:cubicBezTo>
                  <a:cubicBezTo>
                    <a:pt x="1389" y="743131"/>
                    <a:pt x="0" y="739777"/>
                    <a:pt x="0" y="736281"/>
                  </a:cubicBezTo>
                  <a:lnTo>
                    <a:pt x="0" y="13185"/>
                  </a:lnTo>
                  <a:cubicBezTo>
                    <a:pt x="0" y="9688"/>
                    <a:pt x="1389" y="6334"/>
                    <a:pt x="3862" y="3862"/>
                  </a:cubicBezTo>
                  <a:cubicBezTo>
                    <a:pt x="6334" y="1389"/>
                    <a:pt x="9688" y="0"/>
                    <a:pt x="13185" y="0"/>
                  </a:cubicBezTo>
                  <a:close/>
                </a:path>
              </a:pathLst>
            </a:custGeom>
            <a:solidFill>
              <a:srgbClr val="F4C119"/>
            </a:solidFill>
            <a:ln cap="rnd">
              <a:noFill/>
              <a:prstDash val="solid"/>
              <a:round/>
            </a:ln>
          </p:spPr>
          <p:txBody>
            <a:bodyPr/>
            <a:lstStyle/>
            <a:p>
              <a:endParaRPr lang="en-GB"/>
            </a:p>
          </p:txBody>
        </p:sp>
        <p:sp>
          <p:nvSpPr>
            <p:cNvPr id="7" name="TextBox 7"/>
            <p:cNvSpPr txBox="1"/>
            <p:nvPr/>
          </p:nvSpPr>
          <p:spPr>
            <a:xfrm>
              <a:off x="0" y="-47625"/>
              <a:ext cx="2218831" cy="797090"/>
            </a:xfrm>
            <a:prstGeom prst="rect">
              <a:avLst/>
            </a:prstGeom>
          </p:spPr>
          <p:txBody>
            <a:bodyPr lIns="50800" tIns="50800" rIns="50800" bIns="50800" rtlCol="0" anchor="ctr"/>
            <a:lstStyle/>
            <a:p>
              <a:pPr algn="ctr">
                <a:lnSpc>
                  <a:spcPts val="2355"/>
                </a:lnSpc>
              </a:pPr>
              <a:endParaRPr/>
            </a:p>
          </p:txBody>
        </p:sp>
      </p:grpSp>
      <p:sp>
        <p:nvSpPr>
          <p:cNvPr id="8" name="TextBox 8"/>
          <p:cNvSpPr txBox="1"/>
          <p:nvPr/>
        </p:nvSpPr>
        <p:spPr>
          <a:xfrm>
            <a:off x="1753644" y="3894901"/>
            <a:ext cx="14780712" cy="480060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Arial"/>
                <a:ea typeface="Arial"/>
                <a:cs typeface="Arial"/>
                <a:sym typeface="Arial"/>
              </a:rPr>
              <a:t>The Black on Board Community Leadership pilot significantly exceeded expectations. Instead of the target 25 recruits and 16 leadership outcomes, the programme enrolled 38 delegates, with 25 graduates moving into 21 new leadership roles, rising to 42 when including those who joined with existing positions. All reported increased skills and effectiveness. Strong community connections have formed across the three cohorts, and a third cohort is now underway. Key learning includes improving recruitment by expanding eligibility to Tower Hamlets staff, Councillors, and graduates, and better linking the programme with wider council initiatives tackling structural inequalities in leadership.</a:t>
            </a:r>
          </a:p>
        </p:txBody>
      </p:sp>
      <p:grpSp>
        <p:nvGrpSpPr>
          <p:cNvPr id="9" name="Group 9">
            <a:extLst>
              <a:ext uri="{C183D7F6-B498-43B3-948B-1728B52AA6E4}">
                <adec:decorative xmlns:adec="http://schemas.microsoft.com/office/drawing/2017/decorative" val="1"/>
              </a:ext>
            </a:extLst>
          </p:cNvPr>
          <p:cNvGrpSpPr/>
          <p:nvPr/>
        </p:nvGrpSpPr>
        <p:grpSpPr>
          <a:xfrm>
            <a:off x="0" y="282595"/>
            <a:ext cx="6698514" cy="1411407"/>
            <a:chOff x="0" y="0"/>
            <a:chExt cx="1764218" cy="371729"/>
          </a:xfrm>
        </p:grpSpPr>
        <p:sp>
          <p:nvSpPr>
            <p:cNvPr id="10" name="Freeform 10"/>
            <p:cNvSpPr/>
            <p:nvPr/>
          </p:nvSpPr>
          <p:spPr>
            <a:xfrm>
              <a:off x="0" y="0"/>
              <a:ext cx="1764218" cy="371729"/>
            </a:xfrm>
            <a:custGeom>
              <a:avLst/>
              <a:gdLst/>
              <a:ahLst/>
              <a:cxnLst/>
              <a:rect l="l" t="t" r="r" b="b"/>
              <a:pathLst>
                <a:path w="1764218" h="371729">
                  <a:moveTo>
                    <a:pt x="23115" y="0"/>
                  </a:moveTo>
                  <a:lnTo>
                    <a:pt x="1741102" y="0"/>
                  </a:lnTo>
                  <a:cubicBezTo>
                    <a:pt x="1753868" y="0"/>
                    <a:pt x="1764218" y="10349"/>
                    <a:pt x="1764218" y="23115"/>
                  </a:cubicBezTo>
                  <a:lnTo>
                    <a:pt x="1764218" y="348613"/>
                  </a:lnTo>
                  <a:cubicBezTo>
                    <a:pt x="1764218" y="354744"/>
                    <a:pt x="1761782" y="360623"/>
                    <a:pt x="1757447" y="364958"/>
                  </a:cubicBezTo>
                  <a:cubicBezTo>
                    <a:pt x="1753112" y="369293"/>
                    <a:pt x="1747233" y="371729"/>
                    <a:pt x="1741102" y="371729"/>
                  </a:cubicBezTo>
                  <a:lnTo>
                    <a:pt x="23115" y="371729"/>
                  </a:lnTo>
                  <a:cubicBezTo>
                    <a:pt x="16985" y="371729"/>
                    <a:pt x="11105" y="369293"/>
                    <a:pt x="6770" y="364958"/>
                  </a:cubicBezTo>
                  <a:cubicBezTo>
                    <a:pt x="2435" y="360623"/>
                    <a:pt x="0" y="354744"/>
                    <a:pt x="0" y="348613"/>
                  </a:cubicBezTo>
                  <a:lnTo>
                    <a:pt x="0" y="23115"/>
                  </a:lnTo>
                  <a:cubicBezTo>
                    <a:pt x="0" y="16985"/>
                    <a:pt x="2435" y="11105"/>
                    <a:pt x="6770" y="6770"/>
                  </a:cubicBezTo>
                  <a:cubicBezTo>
                    <a:pt x="11105" y="2435"/>
                    <a:pt x="16985" y="0"/>
                    <a:pt x="23115" y="0"/>
                  </a:cubicBezTo>
                  <a:close/>
                </a:path>
              </a:pathLst>
            </a:custGeom>
            <a:solidFill>
              <a:srgbClr val="D9D9FF"/>
            </a:solidFill>
          </p:spPr>
          <p:txBody>
            <a:bodyPr/>
            <a:lstStyle/>
            <a:p>
              <a:endParaRPr lang="en-GB"/>
            </a:p>
          </p:txBody>
        </p:sp>
        <p:sp>
          <p:nvSpPr>
            <p:cNvPr id="11" name="TextBox 11"/>
            <p:cNvSpPr txBox="1"/>
            <p:nvPr/>
          </p:nvSpPr>
          <p:spPr>
            <a:xfrm>
              <a:off x="0" y="-47625"/>
              <a:ext cx="1764218" cy="419354"/>
            </a:xfrm>
            <a:prstGeom prst="rect">
              <a:avLst/>
            </a:prstGeom>
          </p:spPr>
          <p:txBody>
            <a:bodyPr lIns="50800" tIns="50800" rIns="50800" bIns="50800" rtlCol="0" anchor="ctr"/>
            <a:lstStyle/>
            <a:p>
              <a:pPr algn="ctr">
                <a:lnSpc>
                  <a:spcPts val="2800"/>
                </a:lnSpc>
              </a:pPr>
              <a:endParaRPr/>
            </a:p>
          </p:txBody>
        </p:sp>
      </p:grpSp>
      <p:grpSp>
        <p:nvGrpSpPr>
          <p:cNvPr id="13" name="Group 13">
            <a:extLst>
              <a:ext uri="{C183D7F6-B498-43B3-948B-1728B52AA6E4}">
                <adec:decorative xmlns:adec="http://schemas.microsoft.com/office/drawing/2017/decorative" val="1"/>
              </a:ext>
            </a:extLst>
          </p:cNvPr>
          <p:cNvGrpSpPr/>
          <p:nvPr/>
        </p:nvGrpSpPr>
        <p:grpSpPr>
          <a:xfrm>
            <a:off x="7050511" y="1258891"/>
            <a:ext cx="9780502" cy="2047412"/>
            <a:chOff x="0" y="0"/>
            <a:chExt cx="13040669" cy="2729883"/>
          </a:xfrm>
        </p:grpSpPr>
        <p:pic>
          <p:nvPicPr>
            <p:cNvPr id="14" name="Picture 14"/>
            <p:cNvPicPr>
              <a:picLocks noChangeAspect="1"/>
            </p:cNvPicPr>
            <p:nvPr/>
          </p:nvPicPr>
          <p:blipFill>
            <a:blip r:embed="rId3"/>
            <a:srcRect t="40071" b="28470"/>
            <a:stretch>
              <a:fillRect/>
            </a:stretch>
          </p:blipFill>
          <p:spPr>
            <a:xfrm>
              <a:off x="0" y="0"/>
              <a:ext cx="13040669" cy="2729883"/>
            </a:xfrm>
            <a:prstGeom prst="rect">
              <a:avLst/>
            </a:prstGeom>
          </p:spPr>
        </p:pic>
      </p:grpSp>
      <p:pic>
        <p:nvPicPr>
          <p:cNvPr id="15" name="Picture 14">
            <a:extLst>
              <a:ext uri="{FF2B5EF4-FFF2-40B4-BE49-F238E27FC236}">
                <a16:creationId xmlns:a16="http://schemas.microsoft.com/office/drawing/2014/main" id="{748BDADD-AD53-89E5-0334-212EFF2D323B}"/>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349" y="9524581"/>
            <a:ext cx="825351" cy="63470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1C9"/>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817817" y="3505298"/>
            <a:ext cx="16230600" cy="5553518"/>
            <a:chOff x="0" y="0"/>
            <a:chExt cx="2190372" cy="749465"/>
          </a:xfrm>
        </p:grpSpPr>
        <p:sp>
          <p:nvSpPr>
            <p:cNvPr id="3" name="Freeform 3"/>
            <p:cNvSpPr/>
            <p:nvPr/>
          </p:nvSpPr>
          <p:spPr>
            <a:xfrm>
              <a:off x="0" y="0"/>
              <a:ext cx="2190372" cy="749465"/>
            </a:xfrm>
            <a:custGeom>
              <a:avLst/>
              <a:gdLst/>
              <a:ahLst/>
              <a:cxnLst/>
              <a:rect l="l" t="t" r="r" b="b"/>
              <a:pathLst>
                <a:path w="2190372" h="749465">
                  <a:moveTo>
                    <a:pt x="13356" y="0"/>
                  </a:moveTo>
                  <a:lnTo>
                    <a:pt x="2177016" y="0"/>
                  </a:lnTo>
                  <a:cubicBezTo>
                    <a:pt x="2184392" y="0"/>
                    <a:pt x="2190372" y="5980"/>
                    <a:pt x="2190372" y="13356"/>
                  </a:cubicBezTo>
                  <a:lnTo>
                    <a:pt x="2190372" y="736109"/>
                  </a:lnTo>
                  <a:cubicBezTo>
                    <a:pt x="2190372" y="739651"/>
                    <a:pt x="2188964" y="743049"/>
                    <a:pt x="2186460" y="745553"/>
                  </a:cubicBezTo>
                  <a:cubicBezTo>
                    <a:pt x="2183955" y="748058"/>
                    <a:pt x="2180558" y="749465"/>
                    <a:pt x="2177016" y="749465"/>
                  </a:cubicBezTo>
                  <a:lnTo>
                    <a:pt x="13356" y="749465"/>
                  </a:lnTo>
                  <a:cubicBezTo>
                    <a:pt x="9814" y="749465"/>
                    <a:pt x="6417" y="748058"/>
                    <a:pt x="3912" y="745553"/>
                  </a:cubicBezTo>
                  <a:cubicBezTo>
                    <a:pt x="1407" y="743049"/>
                    <a:pt x="0" y="739651"/>
                    <a:pt x="0" y="736109"/>
                  </a:cubicBezTo>
                  <a:lnTo>
                    <a:pt x="0" y="13356"/>
                  </a:lnTo>
                  <a:cubicBezTo>
                    <a:pt x="0" y="9814"/>
                    <a:pt x="1407" y="6417"/>
                    <a:pt x="3912" y="3912"/>
                  </a:cubicBezTo>
                  <a:cubicBezTo>
                    <a:pt x="6417" y="1407"/>
                    <a:pt x="9814" y="0"/>
                    <a:pt x="13356" y="0"/>
                  </a:cubicBezTo>
                  <a:close/>
                </a:path>
              </a:pathLst>
            </a:custGeom>
            <a:solidFill>
              <a:srgbClr val="F4C119"/>
            </a:solidFill>
            <a:ln cap="rnd">
              <a:noFill/>
              <a:prstDash val="solid"/>
              <a:round/>
            </a:ln>
          </p:spPr>
          <p:txBody>
            <a:bodyPr/>
            <a:lstStyle/>
            <a:p>
              <a:endParaRPr lang="en-GB"/>
            </a:p>
          </p:txBody>
        </p:sp>
        <p:sp>
          <p:nvSpPr>
            <p:cNvPr id="4" name="TextBox 4"/>
            <p:cNvSpPr txBox="1"/>
            <p:nvPr/>
          </p:nvSpPr>
          <p:spPr>
            <a:xfrm>
              <a:off x="0" y="-47625"/>
              <a:ext cx="2190372" cy="797090"/>
            </a:xfrm>
            <a:prstGeom prst="rect">
              <a:avLst/>
            </a:prstGeom>
          </p:spPr>
          <p:txBody>
            <a:bodyPr lIns="50800" tIns="50800" rIns="50800" bIns="50800" rtlCol="0" anchor="ctr"/>
            <a:lstStyle/>
            <a:p>
              <a:pPr algn="ctr">
                <a:lnSpc>
                  <a:spcPts val="2355"/>
                </a:lnSpc>
              </a:pPr>
              <a:endParaRPr/>
            </a:p>
          </p:txBody>
        </p:sp>
      </p:grpSp>
      <p:sp>
        <p:nvSpPr>
          <p:cNvPr id="6" name="Freeform 6">
            <a:extLst>
              <a:ext uri="{C183D7F6-B498-43B3-948B-1728B52AA6E4}">
                <adec:decorative xmlns:adec="http://schemas.microsoft.com/office/drawing/2017/decorative" val="1"/>
              </a:ext>
            </a:extLst>
          </p:cNvPr>
          <p:cNvSpPr/>
          <p:nvPr/>
        </p:nvSpPr>
        <p:spPr>
          <a:xfrm>
            <a:off x="15623142" y="66675"/>
            <a:ext cx="2415742" cy="941978"/>
          </a:xfrm>
          <a:custGeom>
            <a:avLst/>
            <a:gdLst/>
            <a:ahLst/>
            <a:cxnLst/>
            <a:rect l="l" t="t" r="r" b="b"/>
            <a:pathLst>
              <a:path w="2415742" h="941978">
                <a:moveTo>
                  <a:pt x="0" y="0"/>
                </a:moveTo>
                <a:lnTo>
                  <a:pt x="2415742" y="0"/>
                </a:lnTo>
                <a:lnTo>
                  <a:pt x="2415742" y="941978"/>
                </a:lnTo>
                <a:lnTo>
                  <a:pt x="0" y="941978"/>
                </a:lnTo>
                <a:lnTo>
                  <a:pt x="0" y="0"/>
                </a:lnTo>
                <a:close/>
              </a:path>
            </a:pathLst>
          </a:custGeom>
          <a:blipFill>
            <a:blip r:embed="rId2"/>
            <a:stretch>
              <a:fillRect/>
            </a:stretch>
          </a:blipFill>
        </p:spPr>
        <p:txBody>
          <a:bodyPr/>
          <a:lstStyle/>
          <a:p>
            <a:endParaRPr lang="en-GB"/>
          </a:p>
        </p:txBody>
      </p:sp>
      <p:grpSp>
        <p:nvGrpSpPr>
          <p:cNvPr id="7" name="Group 7">
            <a:extLst>
              <a:ext uri="{C183D7F6-B498-43B3-948B-1728B52AA6E4}">
                <adec:decorative xmlns:adec="http://schemas.microsoft.com/office/drawing/2017/decorative" val="1"/>
              </a:ext>
            </a:extLst>
          </p:cNvPr>
          <p:cNvGrpSpPr/>
          <p:nvPr/>
        </p:nvGrpSpPr>
        <p:grpSpPr>
          <a:xfrm>
            <a:off x="1184613" y="5875657"/>
            <a:ext cx="929372" cy="929372"/>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C3DA7"/>
            </a:solidFill>
          </p:spPr>
          <p:txBody>
            <a:bodyPr/>
            <a:lstStyle/>
            <a:p>
              <a:endParaRPr lang="en-GB"/>
            </a:p>
          </p:txBody>
        </p:sp>
        <p:sp>
          <p:nvSpPr>
            <p:cNvPr id="9" name="TextBox 9"/>
            <p:cNvSpPr txBox="1"/>
            <p:nvPr/>
          </p:nvSpPr>
          <p:spPr>
            <a:xfrm>
              <a:off x="76200" y="9525"/>
              <a:ext cx="660400" cy="727075"/>
            </a:xfrm>
            <a:prstGeom prst="rect">
              <a:avLst/>
            </a:prstGeom>
          </p:spPr>
          <p:txBody>
            <a:bodyPr lIns="50800" tIns="50800" rIns="50800" bIns="50800" rtlCol="0" anchor="ctr"/>
            <a:lstStyle/>
            <a:p>
              <a:pPr algn="ctr">
                <a:lnSpc>
                  <a:spcPts val="4073"/>
                </a:lnSpc>
              </a:pPr>
              <a:r>
                <a:rPr lang="en-US" sz="2910">
                  <a:solidFill>
                    <a:srgbClr val="FFF1C9"/>
                  </a:solidFill>
                  <a:latin typeface="Arial"/>
                  <a:ea typeface="Arial"/>
                  <a:cs typeface="Arial"/>
                  <a:sym typeface="Arial"/>
                </a:rPr>
                <a:t>3</a:t>
              </a:r>
            </a:p>
          </p:txBody>
        </p:sp>
      </p:grpSp>
      <p:grpSp>
        <p:nvGrpSpPr>
          <p:cNvPr id="10" name="Group 10">
            <a:extLst>
              <a:ext uri="{C183D7F6-B498-43B3-948B-1728B52AA6E4}">
                <adec:decorative xmlns:adec="http://schemas.microsoft.com/office/drawing/2017/decorative" val="1"/>
              </a:ext>
            </a:extLst>
          </p:cNvPr>
          <p:cNvGrpSpPr/>
          <p:nvPr/>
        </p:nvGrpSpPr>
        <p:grpSpPr>
          <a:xfrm>
            <a:off x="8757770" y="6583201"/>
            <a:ext cx="929372" cy="929372"/>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C3DA7"/>
            </a:solidFill>
          </p:spPr>
          <p:txBody>
            <a:bodyPr/>
            <a:lstStyle/>
            <a:p>
              <a:endParaRPr lang="en-GB"/>
            </a:p>
          </p:txBody>
        </p:sp>
        <p:sp>
          <p:nvSpPr>
            <p:cNvPr id="12" name="TextBox 12"/>
            <p:cNvSpPr txBox="1"/>
            <p:nvPr/>
          </p:nvSpPr>
          <p:spPr>
            <a:xfrm>
              <a:off x="76200" y="19050"/>
              <a:ext cx="660400" cy="717550"/>
            </a:xfrm>
            <a:prstGeom prst="rect">
              <a:avLst/>
            </a:prstGeom>
          </p:spPr>
          <p:txBody>
            <a:bodyPr lIns="50800" tIns="50800" rIns="50800" bIns="50800" rtlCol="0" anchor="ctr"/>
            <a:lstStyle/>
            <a:p>
              <a:pPr algn="ctr">
                <a:lnSpc>
                  <a:spcPts val="3499"/>
                </a:lnSpc>
              </a:pPr>
              <a:r>
                <a:rPr lang="en-US" sz="2499">
                  <a:solidFill>
                    <a:srgbClr val="FFF1C9"/>
                  </a:solidFill>
                  <a:latin typeface="Arial"/>
                  <a:ea typeface="Arial"/>
                  <a:cs typeface="Arial"/>
                  <a:sym typeface="Arial"/>
                </a:rPr>
                <a:t>8</a:t>
              </a:r>
            </a:p>
          </p:txBody>
        </p:sp>
      </p:grpSp>
      <p:grpSp>
        <p:nvGrpSpPr>
          <p:cNvPr id="13" name="Group 13">
            <a:extLst>
              <a:ext uri="{C183D7F6-B498-43B3-948B-1728B52AA6E4}">
                <adec:decorative xmlns:adec="http://schemas.microsoft.com/office/drawing/2017/decorative" val="1"/>
              </a:ext>
            </a:extLst>
          </p:cNvPr>
          <p:cNvGrpSpPr/>
          <p:nvPr/>
        </p:nvGrpSpPr>
        <p:grpSpPr>
          <a:xfrm>
            <a:off x="1194232" y="6976479"/>
            <a:ext cx="929372" cy="929372"/>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C3DA7"/>
            </a:solidFill>
          </p:spPr>
          <p:txBody>
            <a:bodyPr/>
            <a:lstStyle/>
            <a:p>
              <a:endParaRPr lang="en-GB"/>
            </a:p>
          </p:txBody>
        </p:sp>
        <p:sp>
          <p:nvSpPr>
            <p:cNvPr id="15" name="TextBox 15"/>
            <p:cNvSpPr txBox="1"/>
            <p:nvPr/>
          </p:nvSpPr>
          <p:spPr>
            <a:xfrm>
              <a:off x="76200" y="9525"/>
              <a:ext cx="660400" cy="727075"/>
            </a:xfrm>
            <a:prstGeom prst="rect">
              <a:avLst/>
            </a:prstGeom>
          </p:spPr>
          <p:txBody>
            <a:bodyPr lIns="50800" tIns="50800" rIns="50800" bIns="50800" rtlCol="0" anchor="ctr"/>
            <a:lstStyle/>
            <a:p>
              <a:pPr algn="ctr">
                <a:lnSpc>
                  <a:spcPts val="4073"/>
                </a:lnSpc>
              </a:pPr>
              <a:r>
                <a:rPr lang="en-US" sz="2910">
                  <a:solidFill>
                    <a:srgbClr val="FFF1C9"/>
                  </a:solidFill>
                  <a:latin typeface="Arial"/>
                  <a:ea typeface="Arial"/>
                  <a:cs typeface="Arial"/>
                  <a:sym typeface="Arial"/>
                </a:rPr>
                <a:t>4</a:t>
              </a:r>
            </a:p>
          </p:txBody>
        </p:sp>
      </p:grpSp>
      <p:grpSp>
        <p:nvGrpSpPr>
          <p:cNvPr id="16" name="Group 16">
            <a:extLst>
              <a:ext uri="{C183D7F6-B498-43B3-948B-1728B52AA6E4}">
                <adec:decorative xmlns:adec="http://schemas.microsoft.com/office/drawing/2017/decorative" val="1"/>
              </a:ext>
            </a:extLst>
          </p:cNvPr>
          <p:cNvGrpSpPr/>
          <p:nvPr/>
        </p:nvGrpSpPr>
        <p:grpSpPr>
          <a:xfrm>
            <a:off x="8742966" y="7684024"/>
            <a:ext cx="929372" cy="929372"/>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C3DA7"/>
            </a:solidFill>
          </p:spPr>
          <p:txBody>
            <a:bodyPr/>
            <a:lstStyle/>
            <a:p>
              <a:endParaRPr lang="en-GB"/>
            </a:p>
          </p:txBody>
        </p:sp>
        <p:sp>
          <p:nvSpPr>
            <p:cNvPr id="18" name="TextBox 18"/>
            <p:cNvSpPr txBox="1"/>
            <p:nvPr/>
          </p:nvSpPr>
          <p:spPr>
            <a:xfrm>
              <a:off x="76200" y="19050"/>
              <a:ext cx="660400" cy="717550"/>
            </a:xfrm>
            <a:prstGeom prst="rect">
              <a:avLst/>
            </a:prstGeom>
          </p:spPr>
          <p:txBody>
            <a:bodyPr lIns="50800" tIns="50800" rIns="50800" bIns="50800" rtlCol="0" anchor="ctr"/>
            <a:lstStyle/>
            <a:p>
              <a:pPr algn="ctr">
                <a:lnSpc>
                  <a:spcPts val="3499"/>
                </a:lnSpc>
              </a:pPr>
              <a:r>
                <a:rPr lang="en-US" sz="2499">
                  <a:solidFill>
                    <a:srgbClr val="FFF1C9"/>
                  </a:solidFill>
                  <a:latin typeface="Arial"/>
                  <a:ea typeface="Arial"/>
                  <a:cs typeface="Arial"/>
                  <a:sym typeface="Arial"/>
                </a:rPr>
                <a:t>9</a:t>
              </a:r>
            </a:p>
          </p:txBody>
        </p:sp>
      </p:grpSp>
      <p:grpSp>
        <p:nvGrpSpPr>
          <p:cNvPr id="19" name="Group 19">
            <a:extLst>
              <a:ext uri="{C183D7F6-B498-43B3-948B-1728B52AA6E4}">
                <adec:decorative xmlns:adec="http://schemas.microsoft.com/office/drawing/2017/decorative" val="1"/>
              </a:ext>
            </a:extLst>
          </p:cNvPr>
          <p:cNvGrpSpPr/>
          <p:nvPr/>
        </p:nvGrpSpPr>
        <p:grpSpPr>
          <a:xfrm>
            <a:off x="1194232" y="4774835"/>
            <a:ext cx="929372" cy="929372"/>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C3DA7"/>
            </a:solidFill>
          </p:spPr>
          <p:txBody>
            <a:bodyPr/>
            <a:lstStyle/>
            <a:p>
              <a:endParaRPr lang="en-GB"/>
            </a:p>
          </p:txBody>
        </p:sp>
        <p:sp>
          <p:nvSpPr>
            <p:cNvPr id="21" name="TextBox 21"/>
            <p:cNvSpPr txBox="1"/>
            <p:nvPr/>
          </p:nvSpPr>
          <p:spPr>
            <a:xfrm>
              <a:off x="76200" y="9525"/>
              <a:ext cx="660400" cy="727075"/>
            </a:xfrm>
            <a:prstGeom prst="rect">
              <a:avLst/>
            </a:prstGeom>
          </p:spPr>
          <p:txBody>
            <a:bodyPr lIns="50800" tIns="50800" rIns="50800" bIns="50800" rtlCol="0" anchor="ctr"/>
            <a:lstStyle/>
            <a:p>
              <a:pPr algn="ctr">
                <a:lnSpc>
                  <a:spcPts val="4073"/>
                </a:lnSpc>
              </a:pPr>
              <a:r>
                <a:rPr lang="en-US" sz="2910">
                  <a:solidFill>
                    <a:srgbClr val="FFF1C9"/>
                  </a:solidFill>
                  <a:latin typeface="Arial"/>
                  <a:ea typeface="Arial"/>
                  <a:cs typeface="Arial"/>
                  <a:sym typeface="Arial"/>
                </a:rPr>
                <a:t>2</a:t>
              </a:r>
            </a:p>
          </p:txBody>
        </p:sp>
      </p:grpSp>
      <p:grpSp>
        <p:nvGrpSpPr>
          <p:cNvPr id="22" name="Group 22">
            <a:extLst>
              <a:ext uri="{C183D7F6-B498-43B3-948B-1728B52AA6E4}">
                <adec:decorative xmlns:adec="http://schemas.microsoft.com/office/drawing/2017/decorative" val="1"/>
              </a:ext>
            </a:extLst>
          </p:cNvPr>
          <p:cNvGrpSpPr/>
          <p:nvPr/>
        </p:nvGrpSpPr>
        <p:grpSpPr>
          <a:xfrm>
            <a:off x="1194232" y="3674739"/>
            <a:ext cx="929372" cy="929372"/>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C3DA7"/>
            </a:solidFill>
          </p:spPr>
          <p:txBody>
            <a:bodyPr/>
            <a:lstStyle/>
            <a:p>
              <a:endParaRPr lang="en-GB"/>
            </a:p>
          </p:txBody>
        </p:sp>
        <p:sp>
          <p:nvSpPr>
            <p:cNvPr id="24" name="TextBox 24"/>
            <p:cNvSpPr txBox="1"/>
            <p:nvPr/>
          </p:nvSpPr>
          <p:spPr>
            <a:xfrm>
              <a:off x="76200" y="9525"/>
              <a:ext cx="660400" cy="727075"/>
            </a:xfrm>
            <a:prstGeom prst="rect">
              <a:avLst/>
            </a:prstGeom>
          </p:spPr>
          <p:txBody>
            <a:bodyPr lIns="50800" tIns="50800" rIns="50800" bIns="50800" rtlCol="0" anchor="ctr"/>
            <a:lstStyle/>
            <a:p>
              <a:pPr algn="ctr">
                <a:lnSpc>
                  <a:spcPts val="4073"/>
                </a:lnSpc>
              </a:pPr>
              <a:r>
                <a:rPr lang="en-US" sz="2910">
                  <a:solidFill>
                    <a:srgbClr val="FFF1C9"/>
                  </a:solidFill>
                  <a:latin typeface="Arial"/>
                  <a:ea typeface="Arial"/>
                  <a:cs typeface="Arial"/>
                  <a:sym typeface="Arial"/>
                </a:rPr>
                <a:t>1</a:t>
              </a:r>
            </a:p>
          </p:txBody>
        </p:sp>
      </p:grpSp>
      <p:grpSp>
        <p:nvGrpSpPr>
          <p:cNvPr id="25" name="Group 25">
            <a:extLst>
              <a:ext uri="{C183D7F6-B498-43B3-948B-1728B52AA6E4}">
                <adec:decorative xmlns:adec="http://schemas.microsoft.com/office/drawing/2017/decorative" val="1"/>
              </a:ext>
            </a:extLst>
          </p:cNvPr>
          <p:cNvGrpSpPr/>
          <p:nvPr/>
        </p:nvGrpSpPr>
        <p:grpSpPr>
          <a:xfrm>
            <a:off x="8738720" y="4382283"/>
            <a:ext cx="929372" cy="929372"/>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C3DA7"/>
            </a:solidFill>
          </p:spPr>
          <p:txBody>
            <a:bodyPr/>
            <a:lstStyle/>
            <a:p>
              <a:endParaRPr lang="en-GB"/>
            </a:p>
          </p:txBody>
        </p:sp>
        <p:sp>
          <p:nvSpPr>
            <p:cNvPr id="27" name="TextBox 27"/>
            <p:cNvSpPr txBox="1"/>
            <p:nvPr/>
          </p:nvSpPr>
          <p:spPr>
            <a:xfrm>
              <a:off x="76200" y="19050"/>
              <a:ext cx="660400" cy="717550"/>
            </a:xfrm>
            <a:prstGeom prst="rect">
              <a:avLst/>
            </a:prstGeom>
          </p:spPr>
          <p:txBody>
            <a:bodyPr lIns="50800" tIns="50800" rIns="50800" bIns="50800" rtlCol="0" anchor="ctr"/>
            <a:lstStyle/>
            <a:p>
              <a:pPr algn="ctr">
                <a:lnSpc>
                  <a:spcPts val="3499"/>
                </a:lnSpc>
              </a:pPr>
              <a:r>
                <a:rPr lang="en-US" sz="2499">
                  <a:solidFill>
                    <a:srgbClr val="FFF1C9"/>
                  </a:solidFill>
                  <a:latin typeface="Arial"/>
                  <a:ea typeface="Arial"/>
                  <a:cs typeface="Arial"/>
                  <a:sym typeface="Arial"/>
                </a:rPr>
                <a:t>6</a:t>
              </a:r>
            </a:p>
          </p:txBody>
        </p:sp>
      </p:grpSp>
      <p:grpSp>
        <p:nvGrpSpPr>
          <p:cNvPr id="28" name="Group 28">
            <a:extLst>
              <a:ext uri="{C183D7F6-B498-43B3-948B-1728B52AA6E4}">
                <adec:decorative xmlns:adec="http://schemas.microsoft.com/office/drawing/2017/decorative" val="1"/>
              </a:ext>
            </a:extLst>
          </p:cNvPr>
          <p:cNvGrpSpPr/>
          <p:nvPr/>
        </p:nvGrpSpPr>
        <p:grpSpPr>
          <a:xfrm>
            <a:off x="8748339" y="5456172"/>
            <a:ext cx="929372" cy="929372"/>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C3DA7"/>
            </a:solidFill>
          </p:spPr>
          <p:txBody>
            <a:bodyPr/>
            <a:lstStyle/>
            <a:p>
              <a:endParaRPr lang="en-GB"/>
            </a:p>
          </p:txBody>
        </p:sp>
        <p:sp>
          <p:nvSpPr>
            <p:cNvPr id="30" name="TextBox 30"/>
            <p:cNvSpPr txBox="1"/>
            <p:nvPr/>
          </p:nvSpPr>
          <p:spPr>
            <a:xfrm>
              <a:off x="76200" y="19050"/>
              <a:ext cx="660400" cy="717550"/>
            </a:xfrm>
            <a:prstGeom prst="rect">
              <a:avLst/>
            </a:prstGeom>
          </p:spPr>
          <p:txBody>
            <a:bodyPr lIns="50800" tIns="50800" rIns="50800" bIns="50800" rtlCol="0" anchor="ctr"/>
            <a:lstStyle/>
            <a:p>
              <a:pPr algn="ctr">
                <a:lnSpc>
                  <a:spcPts val="3499"/>
                </a:lnSpc>
              </a:pPr>
              <a:r>
                <a:rPr lang="en-US" sz="2499">
                  <a:solidFill>
                    <a:srgbClr val="FFF1C9"/>
                  </a:solidFill>
                  <a:latin typeface="Arial"/>
                  <a:ea typeface="Arial"/>
                  <a:cs typeface="Arial"/>
                  <a:sym typeface="Arial"/>
                </a:rPr>
                <a:t>7</a:t>
              </a:r>
            </a:p>
          </p:txBody>
        </p:sp>
      </p:grpSp>
      <p:grpSp>
        <p:nvGrpSpPr>
          <p:cNvPr id="31" name="Group 31">
            <a:extLst>
              <a:ext uri="{C183D7F6-B498-43B3-948B-1728B52AA6E4}">
                <adec:decorative xmlns:adec="http://schemas.microsoft.com/office/drawing/2017/decorative" val="1"/>
              </a:ext>
            </a:extLst>
          </p:cNvPr>
          <p:cNvGrpSpPr/>
          <p:nvPr/>
        </p:nvGrpSpPr>
        <p:grpSpPr>
          <a:xfrm>
            <a:off x="1224850" y="8077302"/>
            <a:ext cx="929372" cy="929372"/>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C3DA7"/>
            </a:solidFill>
          </p:spPr>
          <p:txBody>
            <a:bodyPr/>
            <a:lstStyle/>
            <a:p>
              <a:endParaRPr lang="en-GB"/>
            </a:p>
          </p:txBody>
        </p:sp>
        <p:sp>
          <p:nvSpPr>
            <p:cNvPr id="33" name="TextBox 33"/>
            <p:cNvSpPr txBox="1"/>
            <p:nvPr/>
          </p:nvSpPr>
          <p:spPr>
            <a:xfrm>
              <a:off x="76200" y="9525"/>
              <a:ext cx="660400" cy="727075"/>
            </a:xfrm>
            <a:prstGeom prst="rect">
              <a:avLst/>
            </a:prstGeom>
          </p:spPr>
          <p:txBody>
            <a:bodyPr lIns="50800" tIns="50800" rIns="50800" bIns="50800" rtlCol="0" anchor="ctr"/>
            <a:lstStyle/>
            <a:p>
              <a:pPr algn="ctr">
                <a:lnSpc>
                  <a:spcPts val="4073"/>
                </a:lnSpc>
              </a:pPr>
              <a:r>
                <a:rPr lang="en-US" sz="2910">
                  <a:solidFill>
                    <a:srgbClr val="FFF1C9"/>
                  </a:solidFill>
                  <a:latin typeface="Arial"/>
                  <a:ea typeface="Arial"/>
                  <a:cs typeface="Arial"/>
                  <a:sym typeface="Arial"/>
                </a:rPr>
                <a:t>5</a:t>
              </a:r>
            </a:p>
          </p:txBody>
        </p:sp>
      </p:grpSp>
      <p:sp>
        <p:nvSpPr>
          <p:cNvPr id="34" name="TextBox 34"/>
          <p:cNvSpPr txBox="1"/>
          <p:nvPr/>
        </p:nvSpPr>
        <p:spPr>
          <a:xfrm>
            <a:off x="2415647" y="5921994"/>
            <a:ext cx="6056467" cy="869950"/>
          </a:xfrm>
          <a:prstGeom prst="rect">
            <a:avLst/>
          </a:prstGeom>
        </p:spPr>
        <p:txBody>
          <a:bodyPr lIns="0" tIns="0" rIns="0" bIns="0" rtlCol="0" anchor="t">
            <a:spAutoFit/>
          </a:bodyPr>
          <a:lstStyle/>
          <a:p>
            <a:pPr algn="l">
              <a:lnSpc>
                <a:spcPts val="3499"/>
              </a:lnSpc>
            </a:pPr>
            <a:r>
              <a:rPr lang="en-US" sz="2499">
                <a:solidFill>
                  <a:srgbClr val="000000"/>
                </a:solidFill>
                <a:latin typeface="Arial"/>
                <a:ea typeface="Arial"/>
                <a:cs typeface="Arial"/>
                <a:sym typeface="Arial"/>
              </a:rPr>
              <a:t>21 New community leadership positions and jobs or promotions </a:t>
            </a:r>
          </a:p>
        </p:txBody>
      </p:sp>
      <p:sp>
        <p:nvSpPr>
          <p:cNvPr id="35" name="TextBox 35"/>
          <p:cNvSpPr txBox="1"/>
          <p:nvPr/>
        </p:nvSpPr>
        <p:spPr>
          <a:xfrm>
            <a:off x="9957290" y="6584337"/>
            <a:ext cx="6873724" cy="869950"/>
          </a:xfrm>
          <a:prstGeom prst="rect">
            <a:avLst/>
          </a:prstGeom>
        </p:spPr>
        <p:txBody>
          <a:bodyPr lIns="0" tIns="0" rIns="0" bIns="0" rtlCol="0" anchor="t">
            <a:spAutoFit/>
          </a:bodyPr>
          <a:lstStyle/>
          <a:p>
            <a:pPr algn="l">
              <a:lnSpc>
                <a:spcPts val="3499"/>
              </a:lnSpc>
            </a:pPr>
            <a:r>
              <a:rPr lang="en-US" sz="2499">
                <a:solidFill>
                  <a:srgbClr val="000000"/>
                </a:solidFill>
                <a:latin typeface="Arial"/>
                <a:ea typeface="Arial"/>
                <a:cs typeface="Arial"/>
                <a:sym typeface="Arial"/>
              </a:rPr>
              <a:t>Community cohesion, confidence and new networks reported by 90% of delegates  </a:t>
            </a:r>
          </a:p>
        </p:txBody>
      </p:sp>
      <p:sp>
        <p:nvSpPr>
          <p:cNvPr id="36" name="TextBox 36"/>
          <p:cNvSpPr txBox="1"/>
          <p:nvPr/>
        </p:nvSpPr>
        <p:spPr>
          <a:xfrm>
            <a:off x="2415647" y="7049024"/>
            <a:ext cx="5706220" cy="869950"/>
          </a:xfrm>
          <a:prstGeom prst="rect">
            <a:avLst/>
          </a:prstGeom>
        </p:spPr>
        <p:txBody>
          <a:bodyPr lIns="0" tIns="0" rIns="0" bIns="0" rtlCol="0" anchor="t">
            <a:spAutoFit/>
          </a:bodyPr>
          <a:lstStyle/>
          <a:p>
            <a:pPr algn="l">
              <a:lnSpc>
                <a:spcPts val="3499"/>
              </a:lnSpc>
            </a:pPr>
            <a:r>
              <a:rPr lang="en-US" sz="2499">
                <a:solidFill>
                  <a:srgbClr val="000000"/>
                </a:solidFill>
                <a:latin typeface="Arial"/>
                <a:ea typeface="Arial"/>
                <a:cs typeface="Arial"/>
                <a:sym typeface="Arial"/>
              </a:rPr>
              <a:t>15 New Community Leadership positions  </a:t>
            </a:r>
          </a:p>
        </p:txBody>
      </p:sp>
      <p:sp>
        <p:nvSpPr>
          <p:cNvPr id="37" name="TextBox 37"/>
          <p:cNvSpPr txBox="1"/>
          <p:nvPr/>
        </p:nvSpPr>
        <p:spPr>
          <a:xfrm>
            <a:off x="9911016" y="7685160"/>
            <a:ext cx="6919997" cy="869950"/>
          </a:xfrm>
          <a:prstGeom prst="rect">
            <a:avLst/>
          </a:prstGeom>
        </p:spPr>
        <p:txBody>
          <a:bodyPr lIns="0" tIns="0" rIns="0" bIns="0" rtlCol="0" anchor="t">
            <a:spAutoFit/>
          </a:bodyPr>
          <a:lstStyle/>
          <a:p>
            <a:pPr algn="l">
              <a:lnSpc>
                <a:spcPts val="3499"/>
              </a:lnSpc>
            </a:pPr>
            <a:r>
              <a:rPr lang="en-US" sz="2499">
                <a:solidFill>
                  <a:srgbClr val="000000"/>
                </a:solidFill>
                <a:latin typeface="Arial"/>
                <a:ea typeface="Arial"/>
                <a:cs typeface="Arial"/>
                <a:sym typeface="Arial"/>
              </a:rPr>
              <a:t>Enhanced professional skills reported by 90% of delegates </a:t>
            </a:r>
          </a:p>
        </p:txBody>
      </p:sp>
      <p:sp>
        <p:nvSpPr>
          <p:cNvPr id="38" name="TextBox 38"/>
          <p:cNvSpPr txBox="1"/>
          <p:nvPr/>
        </p:nvSpPr>
        <p:spPr>
          <a:xfrm>
            <a:off x="2453035" y="4995774"/>
            <a:ext cx="5668833" cy="431800"/>
          </a:xfrm>
          <a:prstGeom prst="rect">
            <a:avLst/>
          </a:prstGeom>
        </p:spPr>
        <p:txBody>
          <a:bodyPr lIns="0" tIns="0" rIns="0" bIns="0" rtlCol="0" anchor="t">
            <a:spAutoFit/>
          </a:bodyPr>
          <a:lstStyle/>
          <a:p>
            <a:pPr algn="l">
              <a:lnSpc>
                <a:spcPts val="3499"/>
              </a:lnSpc>
            </a:pPr>
            <a:r>
              <a:rPr lang="en-US" sz="2499">
                <a:solidFill>
                  <a:srgbClr val="000000"/>
                </a:solidFill>
                <a:latin typeface="Arial"/>
                <a:ea typeface="Arial"/>
                <a:cs typeface="Arial"/>
                <a:sym typeface="Arial"/>
              </a:rPr>
              <a:t>36 Community Leadership positions  </a:t>
            </a:r>
          </a:p>
        </p:txBody>
      </p:sp>
      <p:sp>
        <p:nvSpPr>
          <p:cNvPr id="39" name="TextBox 39"/>
          <p:cNvSpPr txBox="1"/>
          <p:nvPr/>
        </p:nvSpPr>
        <p:spPr>
          <a:xfrm>
            <a:off x="2453035" y="3675875"/>
            <a:ext cx="5312548" cy="869950"/>
          </a:xfrm>
          <a:prstGeom prst="rect">
            <a:avLst/>
          </a:prstGeom>
        </p:spPr>
        <p:txBody>
          <a:bodyPr lIns="0" tIns="0" rIns="0" bIns="0" rtlCol="0" anchor="t">
            <a:spAutoFit/>
          </a:bodyPr>
          <a:lstStyle/>
          <a:p>
            <a:pPr algn="l">
              <a:lnSpc>
                <a:spcPts val="3499"/>
              </a:lnSpc>
            </a:pPr>
            <a:r>
              <a:rPr lang="en-US" sz="2499">
                <a:solidFill>
                  <a:srgbClr val="000000"/>
                </a:solidFill>
                <a:latin typeface="Arial"/>
                <a:ea typeface="Arial"/>
                <a:cs typeface="Arial"/>
                <a:sym typeface="Arial"/>
              </a:rPr>
              <a:t>42 Community Leadership positions, promotions and jobs  </a:t>
            </a:r>
          </a:p>
        </p:txBody>
      </p:sp>
      <p:sp>
        <p:nvSpPr>
          <p:cNvPr id="40" name="TextBox 40"/>
          <p:cNvSpPr txBox="1"/>
          <p:nvPr/>
        </p:nvSpPr>
        <p:spPr>
          <a:xfrm>
            <a:off x="9907516" y="4530360"/>
            <a:ext cx="6289223" cy="431800"/>
          </a:xfrm>
          <a:prstGeom prst="rect">
            <a:avLst/>
          </a:prstGeom>
        </p:spPr>
        <p:txBody>
          <a:bodyPr lIns="0" tIns="0" rIns="0" bIns="0" rtlCol="0" anchor="t">
            <a:spAutoFit/>
          </a:bodyPr>
          <a:lstStyle/>
          <a:p>
            <a:pPr algn="l">
              <a:lnSpc>
                <a:spcPts val="3499"/>
              </a:lnSpc>
            </a:pPr>
            <a:r>
              <a:rPr lang="en-US" sz="2499">
                <a:solidFill>
                  <a:srgbClr val="000000"/>
                </a:solidFill>
                <a:latin typeface="Arial"/>
                <a:ea typeface="Arial"/>
                <a:cs typeface="Arial"/>
                <a:sym typeface="Arial"/>
              </a:rPr>
              <a:t>3 Cohorts Recruited featuring 41 delegates  </a:t>
            </a:r>
          </a:p>
        </p:txBody>
      </p:sp>
      <p:sp>
        <p:nvSpPr>
          <p:cNvPr id="41" name="TextBox 41"/>
          <p:cNvSpPr txBox="1"/>
          <p:nvPr/>
        </p:nvSpPr>
        <p:spPr>
          <a:xfrm>
            <a:off x="9894555" y="5412107"/>
            <a:ext cx="6902388" cy="869950"/>
          </a:xfrm>
          <a:prstGeom prst="rect">
            <a:avLst/>
          </a:prstGeom>
        </p:spPr>
        <p:txBody>
          <a:bodyPr lIns="0" tIns="0" rIns="0" bIns="0" rtlCol="0" anchor="t">
            <a:spAutoFit/>
          </a:bodyPr>
          <a:lstStyle/>
          <a:p>
            <a:pPr algn="l">
              <a:lnSpc>
                <a:spcPts val="3499"/>
              </a:lnSpc>
            </a:pPr>
            <a:r>
              <a:rPr lang="en-US" sz="2499">
                <a:solidFill>
                  <a:srgbClr val="000000"/>
                </a:solidFill>
                <a:latin typeface="Arial"/>
                <a:ea typeface="Arial"/>
                <a:cs typeface="Arial"/>
                <a:sym typeface="Arial"/>
              </a:rPr>
              <a:t>£720,000 Social Return on Investment of £60,000 using the HACT SROI model  </a:t>
            </a:r>
          </a:p>
        </p:txBody>
      </p:sp>
      <p:sp>
        <p:nvSpPr>
          <p:cNvPr id="42" name="TextBox 42"/>
          <p:cNvSpPr txBox="1"/>
          <p:nvPr/>
        </p:nvSpPr>
        <p:spPr>
          <a:xfrm>
            <a:off x="9144000" y="3703314"/>
            <a:ext cx="7151028" cy="574675"/>
          </a:xfrm>
          <a:prstGeom prst="rect">
            <a:avLst/>
          </a:prstGeom>
        </p:spPr>
        <p:txBody>
          <a:bodyPr lIns="0" tIns="0" rIns="0" bIns="0" rtlCol="0" anchor="t">
            <a:spAutoFit/>
          </a:bodyPr>
          <a:lstStyle/>
          <a:p>
            <a:pPr algn="l">
              <a:lnSpc>
                <a:spcPts val="4399"/>
              </a:lnSpc>
            </a:pPr>
            <a:r>
              <a:rPr lang="en-US" sz="3999" b="1">
                <a:solidFill>
                  <a:srgbClr val="2C3DA7"/>
                </a:solidFill>
                <a:latin typeface="Arial Bold"/>
                <a:ea typeface="Arial Bold"/>
                <a:cs typeface="Arial Bold"/>
                <a:sym typeface="Arial Bold"/>
              </a:rPr>
              <a:t>All targets met or exceeded </a:t>
            </a:r>
          </a:p>
        </p:txBody>
      </p:sp>
      <p:sp>
        <p:nvSpPr>
          <p:cNvPr id="43" name="TextBox 43"/>
          <p:cNvSpPr txBox="1"/>
          <p:nvPr/>
        </p:nvSpPr>
        <p:spPr>
          <a:xfrm>
            <a:off x="2453035" y="8297513"/>
            <a:ext cx="4944418" cy="431800"/>
          </a:xfrm>
          <a:prstGeom prst="rect">
            <a:avLst/>
          </a:prstGeom>
        </p:spPr>
        <p:txBody>
          <a:bodyPr lIns="0" tIns="0" rIns="0" bIns="0" rtlCol="0" anchor="t">
            <a:spAutoFit/>
          </a:bodyPr>
          <a:lstStyle/>
          <a:p>
            <a:pPr algn="l">
              <a:lnSpc>
                <a:spcPts val="3499"/>
              </a:lnSpc>
            </a:pPr>
            <a:r>
              <a:rPr lang="en-US" sz="2499">
                <a:solidFill>
                  <a:srgbClr val="000000"/>
                </a:solidFill>
                <a:latin typeface="Arial"/>
                <a:ea typeface="Arial"/>
                <a:cs typeface="Arial"/>
                <a:sym typeface="Arial"/>
              </a:rPr>
              <a:t>6 New Promotions/Jobs </a:t>
            </a:r>
          </a:p>
        </p:txBody>
      </p:sp>
      <p:grpSp>
        <p:nvGrpSpPr>
          <p:cNvPr id="44" name="Group 44">
            <a:extLst>
              <a:ext uri="{C183D7F6-B498-43B3-948B-1728B52AA6E4}">
                <adec:decorative xmlns:adec="http://schemas.microsoft.com/office/drawing/2017/decorative" val="1"/>
              </a:ext>
            </a:extLst>
          </p:cNvPr>
          <p:cNvGrpSpPr/>
          <p:nvPr/>
        </p:nvGrpSpPr>
        <p:grpSpPr>
          <a:xfrm>
            <a:off x="0" y="1013513"/>
            <a:ext cx="6698514" cy="1411407"/>
            <a:chOff x="0" y="0"/>
            <a:chExt cx="1764218" cy="371729"/>
          </a:xfrm>
        </p:grpSpPr>
        <p:sp>
          <p:nvSpPr>
            <p:cNvPr id="45" name="Freeform 45"/>
            <p:cNvSpPr/>
            <p:nvPr/>
          </p:nvSpPr>
          <p:spPr>
            <a:xfrm>
              <a:off x="0" y="0"/>
              <a:ext cx="1764218" cy="371729"/>
            </a:xfrm>
            <a:custGeom>
              <a:avLst/>
              <a:gdLst/>
              <a:ahLst/>
              <a:cxnLst/>
              <a:rect l="l" t="t" r="r" b="b"/>
              <a:pathLst>
                <a:path w="1764218" h="371729">
                  <a:moveTo>
                    <a:pt x="23115" y="0"/>
                  </a:moveTo>
                  <a:lnTo>
                    <a:pt x="1741102" y="0"/>
                  </a:lnTo>
                  <a:cubicBezTo>
                    <a:pt x="1753868" y="0"/>
                    <a:pt x="1764218" y="10349"/>
                    <a:pt x="1764218" y="23115"/>
                  </a:cubicBezTo>
                  <a:lnTo>
                    <a:pt x="1764218" y="348613"/>
                  </a:lnTo>
                  <a:cubicBezTo>
                    <a:pt x="1764218" y="354744"/>
                    <a:pt x="1761782" y="360623"/>
                    <a:pt x="1757447" y="364958"/>
                  </a:cubicBezTo>
                  <a:cubicBezTo>
                    <a:pt x="1753112" y="369293"/>
                    <a:pt x="1747233" y="371729"/>
                    <a:pt x="1741102" y="371729"/>
                  </a:cubicBezTo>
                  <a:lnTo>
                    <a:pt x="23115" y="371729"/>
                  </a:lnTo>
                  <a:cubicBezTo>
                    <a:pt x="16985" y="371729"/>
                    <a:pt x="11105" y="369293"/>
                    <a:pt x="6770" y="364958"/>
                  </a:cubicBezTo>
                  <a:cubicBezTo>
                    <a:pt x="2435" y="360623"/>
                    <a:pt x="0" y="354744"/>
                    <a:pt x="0" y="348613"/>
                  </a:cubicBezTo>
                  <a:lnTo>
                    <a:pt x="0" y="23115"/>
                  </a:lnTo>
                  <a:cubicBezTo>
                    <a:pt x="0" y="16985"/>
                    <a:pt x="2435" y="11105"/>
                    <a:pt x="6770" y="6770"/>
                  </a:cubicBezTo>
                  <a:cubicBezTo>
                    <a:pt x="11105" y="2435"/>
                    <a:pt x="16985" y="0"/>
                    <a:pt x="23115" y="0"/>
                  </a:cubicBezTo>
                  <a:close/>
                </a:path>
              </a:pathLst>
            </a:custGeom>
            <a:solidFill>
              <a:srgbClr val="D9D9FF"/>
            </a:solidFill>
          </p:spPr>
          <p:txBody>
            <a:bodyPr/>
            <a:lstStyle/>
            <a:p>
              <a:endParaRPr lang="en-GB"/>
            </a:p>
          </p:txBody>
        </p:sp>
        <p:sp>
          <p:nvSpPr>
            <p:cNvPr id="46" name="TextBox 46"/>
            <p:cNvSpPr txBox="1"/>
            <p:nvPr/>
          </p:nvSpPr>
          <p:spPr>
            <a:xfrm>
              <a:off x="0" y="-47625"/>
              <a:ext cx="1764218" cy="419354"/>
            </a:xfrm>
            <a:prstGeom prst="rect">
              <a:avLst/>
            </a:prstGeom>
          </p:spPr>
          <p:txBody>
            <a:bodyPr lIns="50800" tIns="50800" rIns="50800" bIns="50800" rtlCol="0" anchor="ctr"/>
            <a:lstStyle/>
            <a:p>
              <a:pPr algn="ctr">
                <a:lnSpc>
                  <a:spcPts val="2800"/>
                </a:lnSpc>
              </a:pPr>
              <a:endParaRPr/>
            </a:p>
          </p:txBody>
        </p:sp>
      </p:grpSp>
      <p:sp>
        <p:nvSpPr>
          <p:cNvPr id="47" name="TextBox 47"/>
          <p:cNvSpPr txBox="1">
            <a:spLocks noGrp="1"/>
          </p:cNvSpPr>
          <p:nvPr>
            <p:ph type="title" idx="4294967295"/>
          </p:nvPr>
        </p:nvSpPr>
        <p:spPr>
          <a:xfrm>
            <a:off x="817817" y="824720"/>
            <a:ext cx="6232694" cy="169277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6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2C3DA7"/>
                </a:solidFill>
                <a:effectLst/>
                <a:uLnTx/>
                <a:uFillTx/>
                <a:latin typeface="Arial Bold"/>
                <a:ea typeface="Arial Bold"/>
                <a:cs typeface="Arial Bold"/>
                <a:sym typeface="Arial Bold"/>
              </a:rPr>
              <a:t>Executive Summary (</a:t>
            </a:r>
            <a:r>
              <a:rPr kumimoji="0" lang="en-US" sz="6000" b="1" i="0" u="none" strike="noStrike" kern="1200" cap="none" spc="0" normalizeH="0" baseline="0" noProof="0" dirty="0" err="1">
                <a:ln>
                  <a:noFill/>
                </a:ln>
                <a:solidFill>
                  <a:srgbClr val="2C3DA7"/>
                </a:solidFill>
                <a:effectLst/>
                <a:uLnTx/>
                <a:uFillTx/>
                <a:latin typeface="Arial Bold"/>
                <a:ea typeface="Arial Bold"/>
                <a:cs typeface="Arial Bold"/>
                <a:sym typeface="Arial Bold"/>
              </a:rPr>
              <a:t>cont</a:t>
            </a:r>
            <a:r>
              <a:rPr kumimoji="0" lang="en-US" sz="6000" b="1" i="0" u="none" strike="noStrike" kern="1200" cap="none" spc="0" normalizeH="0" baseline="0" noProof="0" dirty="0">
                <a:ln>
                  <a:noFill/>
                </a:ln>
                <a:solidFill>
                  <a:srgbClr val="2C3DA7"/>
                </a:solidFill>
                <a:effectLst/>
                <a:uLnTx/>
                <a:uFillTx/>
                <a:latin typeface="Arial Bold"/>
                <a:ea typeface="Arial Bold"/>
                <a:cs typeface="Arial Bold"/>
                <a:sym typeface="Arial Bold"/>
              </a:rPr>
              <a:t>)</a:t>
            </a:r>
          </a:p>
        </p:txBody>
      </p:sp>
      <p:grpSp>
        <p:nvGrpSpPr>
          <p:cNvPr id="48" name="Group 48">
            <a:extLst>
              <a:ext uri="{C183D7F6-B498-43B3-948B-1728B52AA6E4}">
                <adec:decorative xmlns:adec="http://schemas.microsoft.com/office/drawing/2017/decorative" val="1"/>
              </a:ext>
            </a:extLst>
          </p:cNvPr>
          <p:cNvGrpSpPr/>
          <p:nvPr/>
        </p:nvGrpSpPr>
        <p:grpSpPr>
          <a:xfrm>
            <a:off x="7050511" y="1269786"/>
            <a:ext cx="9780502" cy="2047412"/>
            <a:chOff x="0" y="0"/>
            <a:chExt cx="13040669" cy="2729883"/>
          </a:xfrm>
        </p:grpSpPr>
        <p:pic>
          <p:nvPicPr>
            <p:cNvPr id="49" name="Picture 49"/>
            <p:cNvPicPr>
              <a:picLocks noChangeAspect="1"/>
            </p:cNvPicPr>
            <p:nvPr/>
          </p:nvPicPr>
          <p:blipFill>
            <a:blip r:embed="rId3"/>
            <a:srcRect t="40071" b="28470"/>
            <a:stretch>
              <a:fillRect/>
            </a:stretch>
          </p:blipFill>
          <p:spPr>
            <a:xfrm>
              <a:off x="0" y="0"/>
              <a:ext cx="13040669" cy="2729883"/>
            </a:xfrm>
            <a:prstGeom prst="rect">
              <a:avLst/>
            </a:prstGeom>
          </p:spPr>
        </p:pic>
      </p:grpSp>
      <p:pic>
        <p:nvPicPr>
          <p:cNvPr id="50" name="Picture 49">
            <a:extLst>
              <a:ext uri="{FF2B5EF4-FFF2-40B4-BE49-F238E27FC236}">
                <a16:creationId xmlns:a16="http://schemas.microsoft.com/office/drawing/2014/main" id="{A8C6943B-4879-B1CD-F3EC-8A12121D2596}"/>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349" y="9524581"/>
            <a:ext cx="825351" cy="63470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1C9"/>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57201" y="3505299"/>
            <a:ext cx="17014612" cy="5680854"/>
            <a:chOff x="0" y="0"/>
            <a:chExt cx="2247510" cy="838677"/>
          </a:xfrm>
        </p:grpSpPr>
        <p:sp>
          <p:nvSpPr>
            <p:cNvPr id="3" name="Freeform 3"/>
            <p:cNvSpPr/>
            <p:nvPr/>
          </p:nvSpPr>
          <p:spPr>
            <a:xfrm>
              <a:off x="0" y="0"/>
              <a:ext cx="2247510" cy="838677"/>
            </a:xfrm>
            <a:custGeom>
              <a:avLst/>
              <a:gdLst/>
              <a:ahLst/>
              <a:cxnLst/>
              <a:rect l="l" t="t" r="r" b="b"/>
              <a:pathLst>
                <a:path w="2247510" h="838677">
                  <a:moveTo>
                    <a:pt x="13016" y="0"/>
                  </a:moveTo>
                  <a:lnTo>
                    <a:pt x="2234494" y="0"/>
                  </a:lnTo>
                  <a:cubicBezTo>
                    <a:pt x="2237946" y="0"/>
                    <a:pt x="2241257" y="1371"/>
                    <a:pt x="2243698" y="3812"/>
                  </a:cubicBezTo>
                  <a:cubicBezTo>
                    <a:pt x="2246139" y="6253"/>
                    <a:pt x="2247510" y="9564"/>
                    <a:pt x="2247510" y="13016"/>
                  </a:cubicBezTo>
                  <a:lnTo>
                    <a:pt x="2247510" y="825660"/>
                  </a:lnTo>
                  <a:cubicBezTo>
                    <a:pt x="2247510" y="829112"/>
                    <a:pt x="2246139" y="832423"/>
                    <a:pt x="2243698" y="834864"/>
                  </a:cubicBezTo>
                  <a:cubicBezTo>
                    <a:pt x="2241257" y="837305"/>
                    <a:pt x="2237946" y="838677"/>
                    <a:pt x="2234494" y="838677"/>
                  </a:cubicBezTo>
                  <a:lnTo>
                    <a:pt x="13016" y="838677"/>
                  </a:lnTo>
                  <a:cubicBezTo>
                    <a:pt x="9564" y="838677"/>
                    <a:pt x="6253" y="837305"/>
                    <a:pt x="3812" y="834864"/>
                  </a:cubicBezTo>
                  <a:cubicBezTo>
                    <a:pt x="1371" y="832423"/>
                    <a:pt x="0" y="829112"/>
                    <a:pt x="0" y="825660"/>
                  </a:cubicBezTo>
                  <a:lnTo>
                    <a:pt x="0" y="13016"/>
                  </a:lnTo>
                  <a:cubicBezTo>
                    <a:pt x="0" y="9564"/>
                    <a:pt x="1371" y="6253"/>
                    <a:pt x="3812" y="3812"/>
                  </a:cubicBezTo>
                  <a:cubicBezTo>
                    <a:pt x="6253" y="1371"/>
                    <a:pt x="9564" y="0"/>
                    <a:pt x="13016" y="0"/>
                  </a:cubicBezTo>
                  <a:close/>
                </a:path>
              </a:pathLst>
            </a:custGeom>
            <a:solidFill>
              <a:srgbClr val="F4C119"/>
            </a:solidFill>
            <a:ln cap="rnd">
              <a:noFill/>
              <a:prstDash val="solid"/>
              <a:round/>
            </a:ln>
          </p:spPr>
          <p:txBody>
            <a:bodyPr/>
            <a:lstStyle/>
            <a:p>
              <a:endParaRPr lang="en-GB"/>
            </a:p>
          </p:txBody>
        </p:sp>
        <p:sp>
          <p:nvSpPr>
            <p:cNvPr id="4" name="TextBox 4"/>
            <p:cNvSpPr txBox="1"/>
            <p:nvPr/>
          </p:nvSpPr>
          <p:spPr>
            <a:xfrm>
              <a:off x="0" y="-47625"/>
              <a:ext cx="2247510" cy="886302"/>
            </a:xfrm>
            <a:prstGeom prst="rect">
              <a:avLst/>
            </a:prstGeom>
          </p:spPr>
          <p:txBody>
            <a:bodyPr lIns="50800" tIns="50800" rIns="50800" bIns="50800" rtlCol="0" anchor="ctr"/>
            <a:lstStyle/>
            <a:p>
              <a:pPr algn="ctr">
                <a:lnSpc>
                  <a:spcPts val="2355"/>
                </a:lnSpc>
              </a:pPr>
              <a:endParaRPr/>
            </a:p>
          </p:txBody>
        </p:sp>
      </p:grpSp>
      <p:sp>
        <p:nvSpPr>
          <p:cNvPr id="6" name="Freeform 6">
            <a:extLst>
              <a:ext uri="{C183D7F6-B498-43B3-948B-1728B52AA6E4}">
                <adec:decorative xmlns:adec="http://schemas.microsoft.com/office/drawing/2017/decorative" val="1"/>
              </a:ext>
            </a:extLst>
          </p:cNvPr>
          <p:cNvSpPr/>
          <p:nvPr/>
        </p:nvSpPr>
        <p:spPr>
          <a:xfrm>
            <a:off x="15623142" y="66675"/>
            <a:ext cx="2415742" cy="941978"/>
          </a:xfrm>
          <a:custGeom>
            <a:avLst/>
            <a:gdLst/>
            <a:ahLst/>
            <a:cxnLst/>
            <a:rect l="l" t="t" r="r" b="b"/>
            <a:pathLst>
              <a:path w="2415742" h="941978">
                <a:moveTo>
                  <a:pt x="0" y="0"/>
                </a:moveTo>
                <a:lnTo>
                  <a:pt x="2415742" y="0"/>
                </a:lnTo>
                <a:lnTo>
                  <a:pt x="2415742" y="941978"/>
                </a:lnTo>
                <a:lnTo>
                  <a:pt x="0" y="941978"/>
                </a:lnTo>
                <a:lnTo>
                  <a:pt x="0" y="0"/>
                </a:lnTo>
                <a:close/>
              </a:path>
            </a:pathLst>
          </a:custGeom>
          <a:blipFill>
            <a:blip r:embed="rId2"/>
            <a:stretch>
              <a:fillRect/>
            </a:stretch>
          </a:blipFill>
        </p:spPr>
        <p:txBody>
          <a:bodyPr/>
          <a:lstStyle/>
          <a:p>
            <a:endParaRPr lang="en-GB"/>
          </a:p>
        </p:txBody>
      </p:sp>
      <p:grpSp>
        <p:nvGrpSpPr>
          <p:cNvPr id="7" name="Group 7">
            <a:extLst>
              <a:ext uri="{C183D7F6-B498-43B3-948B-1728B52AA6E4}">
                <adec:decorative xmlns:adec="http://schemas.microsoft.com/office/drawing/2017/decorative" val="1"/>
              </a:ext>
            </a:extLst>
          </p:cNvPr>
          <p:cNvGrpSpPr/>
          <p:nvPr/>
        </p:nvGrpSpPr>
        <p:grpSpPr>
          <a:xfrm>
            <a:off x="8738720" y="1281674"/>
            <a:ext cx="7936380" cy="2047412"/>
            <a:chOff x="0" y="0"/>
            <a:chExt cx="10581840" cy="2729883"/>
          </a:xfrm>
        </p:grpSpPr>
        <p:pic>
          <p:nvPicPr>
            <p:cNvPr id="8" name="Picture 8"/>
            <p:cNvPicPr>
              <a:picLocks noChangeAspect="1"/>
            </p:cNvPicPr>
            <p:nvPr/>
          </p:nvPicPr>
          <p:blipFill>
            <a:blip r:embed="rId3"/>
            <a:srcRect l="20747" t="21005" b="48326"/>
            <a:stretch>
              <a:fillRect/>
            </a:stretch>
          </p:blipFill>
          <p:spPr>
            <a:xfrm>
              <a:off x="0" y="0"/>
              <a:ext cx="10581840" cy="2729883"/>
            </a:xfrm>
            <a:prstGeom prst="rect">
              <a:avLst/>
            </a:prstGeom>
          </p:spPr>
        </p:pic>
      </p:grpSp>
      <p:grpSp>
        <p:nvGrpSpPr>
          <p:cNvPr id="9" name="Group 9">
            <a:extLst>
              <a:ext uri="{C183D7F6-B498-43B3-948B-1728B52AA6E4}">
                <adec:decorative xmlns:adec="http://schemas.microsoft.com/office/drawing/2017/decorative" val="1"/>
              </a:ext>
            </a:extLst>
          </p:cNvPr>
          <p:cNvGrpSpPr/>
          <p:nvPr/>
        </p:nvGrpSpPr>
        <p:grpSpPr>
          <a:xfrm>
            <a:off x="0" y="1281674"/>
            <a:ext cx="8472114" cy="1671175"/>
            <a:chOff x="0" y="0"/>
            <a:chExt cx="2231339" cy="440145"/>
          </a:xfrm>
        </p:grpSpPr>
        <p:sp>
          <p:nvSpPr>
            <p:cNvPr id="10" name="Freeform 10"/>
            <p:cNvSpPr/>
            <p:nvPr/>
          </p:nvSpPr>
          <p:spPr>
            <a:xfrm>
              <a:off x="0" y="0"/>
              <a:ext cx="2231339" cy="440145"/>
            </a:xfrm>
            <a:custGeom>
              <a:avLst/>
              <a:gdLst/>
              <a:ahLst/>
              <a:cxnLst/>
              <a:rect l="l" t="t" r="r" b="b"/>
              <a:pathLst>
                <a:path w="2231339" h="440145">
                  <a:moveTo>
                    <a:pt x="18276" y="0"/>
                  </a:moveTo>
                  <a:lnTo>
                    <a:pt x="2213063" y="0"/>
                  </a:lnTo>
                  <a:cubicBezTo>
                    <a:pt x="2217910" y="0"/>
                    <a:pt x="2222558" y="1926"/>
                    <a:pt x="2225986" y="5353"/>
                  </a:cubicBezTo>
                  <a:cubicBezTo>
                    <a:pt x="2229413" y="8780"/>
                    <a:pt x="2231339" y="13429"/>
                    <a:pt x="2231339" y="18276"/>
                  </a:cubicBezTo>
                  <a:lnTo>
                    <a:pt x="2231339" y="421868"/>
                  </a:lnTo>
                  <a:cubicBezTo>
                    <a:pt x="2231339" y="426716"/>
                    <a:pt x="2229413" y="431364"/>
                    <a:pt x="2225986" y="434792"/>
                  </a:cubicBezTo>
                  <a:cubicBezTo>
                    <a:pt x="2222558" y="438219"/>
                    <a:pt x="2217910" y="440145"/>
                    <a:pt x="2213063" y="440145"/>
                  </a:cubicBezTo>
                  <a:lnTo>
                    <a:pt x="18276" y="440145"/>
                  </a:lnTo>
                  <a:cubicBezTo>
                    <a:pt x="13429" y="440145"/>
                    <a:pt x="8780" y="438219"/>
                    <a:pt x="5353" y="434792"/>
                  </a:cubicBezTo>
                  <a:cubicBezTo>
                    <a:pt x="1926" y="431364"/>
                    <a:pt x="0" y="426716"/>
                    <a:pt x="0" y="421868"/>
                  </a:cubicBezTo>
                  <a:lnTo>
                    <a:pt x="0" y="18276"/>
                  </a:lnTo>
                  <a:cubicBezTo>
                    <a:pt x="0" y="13429"/>
                    <a:pt x="1926" y="8780"/>
                    <a:pt x="5353" y="5353"/>
                  </a:cubicBezTo>
                  <a:cubicBezTo>
                    <a:pt x="8780" y="1926"/>
                    <a:pt x="13429" y="0"/>
                    <a:pt x="18276" y="0"/>
                  </a:cubicBezTo>
                  <a:close/>
                </a:path>
              </a:pathLst>
            </a:custGeom>
            <a:solidFill>
              <a:srgbClr val="D9D9FF"/>
            </a:solidFill>
          </p:spPr>
          <p:txBody>
            <a:bodyPr/>
            <a:lstStyle/>
            <a:p>
              <a:endParaRPr lang="en-GB"/>
            </a:p>
          </p:txBody>
        </p:sp>
        <p:sp>
          <p:nvSpPr>
            <p:cNvPr id="11" name="TextBox 11"/>
            <p:cNvSpPr txBox="1"/>
            <p:nvPr/>
          </p:nvSpPr>
          <p:spPr>
            <a:xfrm>
              <a:off x="0" y="-47625"/>
              <a:ext cx="2231339" cy="487770"/>
            </a:xfrm>
            <a:prstGeom prst="rect">
              <a:avLst/>
            </a:prstGeom>
          </p:spPr>
          <p:txBody>
            <a:bodyPr lIns="50800" tIns="50800" rIns="50800" bIns="50800" rtlCol="0" anchor="ctr"/>
            <a:lstStyle/>
            <a:p>
              <a:pPr algn="ctr">
                <a:lnSpc>
                  <a:spcPts val="2800"/>
                </a:lnSpc>
              </a:pPr>
              <a:endParaRPr/>
            </a:p>
          </p:txBody>
        </p:sp>
      </p:grpSp>
      <p:sp>
        <p:nvSpPr>
          <p:cNvPr id="12" name="TextBox 12"/>
          <p:cNvSpPr txBox="1">
            <a:spLocks noGrp="1"/>
          </p:cNvSpPr>
          <p:nvPr>
            <p:ph type="title" idx="4294967295"/>
          </p:nvPr>
        </p:nvSpPr>
        <p:spPr>
          <a:xfrm>
            <a:off x="817817" y="847579"/>
            <a:ext cx="7939953" cy="25622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6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2C3DA7"/>
                </a:solidFill>
                <a:effectLst/>
                <a:uLnTx/>
                <a:uFillTx/>
                <a:latin typeface="Arial Bold"/>
                <a:ea typeface="Arial Bold"/>
                <a:cs typeface="Arial Bold"/>
                <a:sym typeface="Arial Bold"/>
              </a:rPr>
              <a:t>Underrepresentation in Leadership in Tower Hamlets</a:t>
            </a:r>
          </a:p>
        </p:txBody>
      </p:sp>
      <p:sp>
        <p:nvSpPr>
          <p:cNvPr id="13" name="TextBox 13"/>
          <p:cNvSpPr txBox="1"/>
          <p:nvPr/>
        </p:nvSpPr>
        <p:spPr>
          <a:xfrm>
            <a:off x="1028700" y="3609829"/>
            <a:ext cx="16230600" cy="213360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Arial"/>
                <a:ea typeface="Arial"/>
                <a:cs typeface="Arial"/>
                <a:sym typeface="Arial"/>
              </a:rPr>
              <a:t>The Tower Hamlets Black, Asian &amp; Multi Ethnic Inequalities Commission Report highlighted the lack of representation from the Black, Asian and Multi Ethnic people in leadership roles which leads which is critical barrier in accessing services, employment and ensuring services meet the needs of the community.  According to the 2021 Census: </a:t>
            </a:r>
          </a:p>
        </p:txBody>
      </p:sp>
      <p:grpSp>
        <p:nvGrpSpPr>
          <p:cNvPr id="14" name="Group 14">
            <a:extLst>
              <a:ext uri="{C183D7F6-B498-43B3-948B-1728B52AA6E4}">
                <adec:decorative xmlns:adec="http://schemas.microsoft.com/office/drawing/2017/decorative" val="1"/>
              </a:ext>
            </a:extLst>
          </p:cNvPr>
          <p:cNvGrpSpPr/>
          <p:nvPr/>
        </p:nvGrpSpPr>
        <p:grpSpPr>
          <a:xfrm>
            <a:off x="1028700" y="5959805"/>
            <a:ext cx="2511497" cy="3524945"/>
            <a:chOff x="0" y="0"/>
            <a:chExt cx="866862" cy="1216693"/>
          </a:xfrm>
        </p:grpSpPr>
        <p:sp>
          <p:nvSpPr>
            <p:cNvPr id="15" name="Freeform 15"/>
            <p:cNvSpPr/>
            <p:nvPr/>
          </p:nvSpPr>
          <p:spPr>
            <a:xfrm>
              <a:off x="0" y="0"/>
              <a:ext cx="866862" cy="1216693"/>
            </a:xfrm>
            <a:custGeom>
              <a:avLst/>
              <a:gdLst/>
              <a:ahLst/>
              <a:cxnLst/>
              <a:rect l="l" t="t" r="r" b="b"/>
              <a:pathLst>
                <a:path w="866862" h="1216693">
                  <a:moveTo>
                    <a:pt x="866862" y="61652"/>
                  </a:moveTo>
                  <a:lnTo>
                    <a:pt x="866862" y="1155041"/>
                  </a:lnTo>
                  <a:cubicBezTo>
                    <a:pt x="866862" y="1189091"/>
                    <a:pt x="839259" y="1216693"/>
                    <a:pt x="805210" y="1216693"/>
                  </a:cubicBezTo>
                  <a:lnTo>
                    <a:pt x="61652" y="1216693"/>
                  </a:lnTo>
                  <a:cubicBezTo>
                    <a:pt x="27602" y="1216693"/>
                    <a:pt x="0" y="1189091"/>
                    <a:pt x="0" y="1155041"/>
                  </a:cubicBezTo>
                  <a:lnTo>
                    <a:pt x="0" y="61652"/>
                  </a:lnTo>
                  <a:cubicBezTo>
                    <a:pt x="0" y="27602"/>
                    <a:pt x="27602" y="0"/>
                    <a:pt x="61652" y="0"/>
                  </a:cubicBezTo>
                  <a:lnTo>
                    <a:pt x="805210" y="0"/>
                  </a:lnTo>
                  <a:cubicBezTo>
                    <a:pt x="839259" y="0"/>
                    <a:pt x="866862" y="27602"/>
                    <a:pt x="866862" y="61652"/>
                  </a:cubicBezTo>
                  <a:close/>
                </a:path>
              </a:pathLst>
            </a:custGeom>
            <a:solidFill>
              <a:srgbClr val="2C3DA7"/>
            </a:solidFill>
          </p:spPr>
          <p:txBody>
            <a:bodyPr/>
            <a:lstStyle/>
            <a:p>
              <a:endParaRPr lang="en-GB"/>
            </a:p>
          </p:txBody>
        </p:sp>
        <p:sp>
          <p:nvSpPr>
            <p:cNvPr id="16" name="TextBox 16"/>
            <p:cNvSpPr txBox="1"/>
            <p:nvPr/>
          </p:nvSpPr>
          <p:spPr>
            <a:xfrm>
              <a:off x="0" y="-57150"/>
              <a:ext cx="866862" cy="1273843"/>
            </a:xfrm>
            <a:prstGeom prst="rect">
              <a:avLst/>
            </a:prstGeom>
          </p:spPr>
          <p:txBody>
            <a:bodyPr lIns="50800" tIns="50800" rIns="50800" bIns="50800" rtlCol="0" anchor="ctr"/>
            <a:lstStyle/>
            <a:p>
              <a:pPr algn="ctr">
                <a:lnSpc>
                  <a:spcPts val="3499"/>
                </a:lnSpc>
              </a:pPr>
              <a:endParaRPr/>
            </a:p>
          </p:txBody>
        </p:sp>
      </p:grpSp>
      <p:sp>
        <p:nvSpPr>
          <p:cNvPr id="17" name="TextBox 17"/>
          <p:cNvSpPr txBox="1"/>
          <p:nvPr/>
        </p:nvSpPr>
        <p:spPr>
          <a:xfrm>
            <a:off x="1231057" y="6064275"/>
            <a:ext cx="2106782" cy="2870200"/>
          </a:xfrm>
          <a:prstGeom prst="rect">
            <a:avLst/>
          </a:prstGeom>
        </p:spPr>
        <p:txBody>
          <a:bodyPr lIns="0" tIns="0" rIns="0" bIns="0" rtlCol="0" anchor="t">
            <a:spAutoFit/>
          </a:bodyPr>
          <a:lstStyle/>
          <a:p>
            <a:pPr algn="ctr">
              <a:lnSpc>
                <a:spcPts val="8400"/>
              </a:lnSpc>
            </a:pPr>
            <a:r>
              <a:rPr lang="en-US" sz="6000" b="1">
                <a:solidFill>
                  <a:srgbClr val="FFFFFF"/>
                </a:solidFill>
                <a:latin typeface="Arial Bold"/>
                <a:ea typeface="Arial Bold"/>
                <a:cs typeface="Arial Bold"/>
                <a:sym typeface="Arial Bold"/>
              </a:rPr>
              <a:t>⅙</a:t>
            </a:r>
          </a:p>
          <a:p>
            <a:pPr algn="ctr">
              <a:lnSpc>
                <a:spcPts val="2800"/>
              </a:lnSpc>
            </a:pPr>
            <a:r>
              <a:rPr lang="en-US" sz="2000">
                <a:solidFill>
                  <a:srgbClr val="FFFFFF"/>
                </a:solidFill>
                <a:latin typeface="Arial"/>
                <a:ea typeface="Arial"/>
                <a:cs typeface="Arial"/>
                <a:sym typeface="Arial"/>
              </a:rPr>
              <a:t>Bangladeshi residents across England and Wales live in Tower Hamlets</a:t>
            </a:r>
          </a:p>
        </p:txBody>
      </p:sp>
      <p:grpSp>
        <p:nvGrpSpPr>
          <p:cNvPr id="18" name="Group 18">
            <a:extLst>
              <a:ext uri="{C183D7F6-B498-43B3-948B-1728B52AA6E4}">
                <adec:decorative xmlns:adec="http://schemas.microsoft.com/office/drawing/2017/decorative" val="1"/>
              </a:ext>
            </a:extLst>
          </p:cNvPr>
          <p:cNvGrpSpPr/>
          <p:nvPr/>
        </p:nvGrpSpPr>
        <p:grpSpPr>
          <a:xfrm>
            <a:off x="3771957" y="5959805"/>
            <a:ext cx="2511497" cy="3524945"/>
            <a:chOff x="0" y="0"/>
            <a:chExt cx="866862" cy="1216693"/>
          </a:xfrm>
        </p:grpSpPr>
        <p:sp>
          <p:nvSpPr>
            <p:cNvPr id="19" name="Freeform 19"/>
            <p:cNvSpPr/>
            <p:nvPr/>
          </p:nvSpPr>
          <p:spPr>
            <a:xfrm>
              <a:off x="0" y="0"/>
              <a:ext cx="866862" cy="1216693"/>
            </a:xfrm>
            <a:custGeom>
              <a:avLst/>
              <a:gdLst/>
              <a:ahLst/>
              <a:cxnLst/>
              <a:rect l="l" t="t" r="r" b="b"/>
              <a:pathLst>
                <a:path w="866862" h="1216693">
                  <a:moveTo>
                    <a:pt x="866862" y="61652"/>
                  </a:moveTo>
                  <a:lnTo>
                    <a:pt x="866862" y="1155041"/>
                  </a:lnTo>
                  <a:cubicBezTo>
                    <a:pt x="866862" y="1189091"/>
                    <a:pt x="839259" y="1216693"/>
                    <a:pt x="805210" y="1216693"/>
                  </a:cubicBezTo>
                  <a:lnTo>
                    <a:pt x="61652" y="1216693"/>
                  </a:lnTo>
                  <a:cubicBezTo>
                    <a:pt x="27602" y="1216693"/>
                    <a:pt x="0" y="1189091"/>
                    <a:pt x="0" y="1155041"/>
                  </a:cubicBezTo>
                  <a:lnTo>
                    <a:pt x="0" y="61652"/>
                  </a:lnTo>
                  <a:cubicBezTo>
                    <a:pt x="0" y="27602"/>
                    <a:pt x="27602" y="0"/>
                    <a:pt x="61652" y="0"/>
                  </a:cubicBezTo>
                  <a:lnTo>
                    <a:pt x="805210" y="0"/>
                  </a:lnTo>
                  <a:cubicBezTo>
                    <a:pt x="839259" y="0"/>
                    <a:pt x="866862" y="27602"/>
                    <a:pt x="866862" y="61652"/>
                  </a:cubicBezTo>
                  <a:close/>
                </a:path>
              </a:pathLst>
            </a:custGeom>
            <a:solidFill>
              <a:srgbClr val="2C3DA7"/>
            </a:solidFill>
          </p:spPr>
          <p:txBody>
            <a:bodyPr/>
            <a:lstStyle/>
            <a:p>
              <a:endParaRPr lang="en-GB"/>
            </a:p>
          </p:txBody>
        </p:sp>
        <p:sp>
          <p:nvSpPr>
            <p:cNvPr id="20" name="TextBox 20"/>
            <p:cNvSpPr txBox="1"/>
            <p:nvPr/>
          </p:nvSpPr>
          <p:spPr>
            <a:xfrm>
              <a:off x="0" y="-57150"/>
              <a:ext cx="866862" cy="1273843"/>
            </a:xfrm>
            <a:prstGeom prst="rect">
              <a:avLst/>
            </a:prstGeom>
          </p:spPr>
          <p:txBody>
            <a:bodyPr lIns="50800" tIns="50800" rIns="50800" bIns="50800" rtlCol="0" anchor="ctr"/>
            <a:lstStyle/>
            <a:p>
              <a:pPr algn="ctr">
                <a:lnSpc>
                  <a:spcPts val="3499"/>
                </a:lnSpc>
              </a:pPr>
              <a:endParaRPr/>
            </a:p>
          </p:txBody>
        </p:sp>
      </p:grpSp>
      <p:sp>
        <p:nvSpPr>
          <p:cNvPr id="21" name="TextBox 21"/>
          <p:cNvSpPr txBox="1"/>
          <p:nvPr/>
        </p:nvSpPr>
        <p:spPr>
          <a:xfrm>
            <a:off x="3974314" y="6064275"/>
            <a:ext cx="2103454" cy="2109372"/>
          </a:xfrm>
          <a:prstGeom prst="rect">
            <a:avLst/>
          </a:prstGeom>
        </p:spPr>
        <p:txBody>
          <a:bodyPr lIns="0" tIns="0" rIns="0" bIns="0" rtlCol="0" anchor="t">
            <a:spAutoFit/>
          </a:bodyPr>
          <a:lstStyle/>
          <a:p>
            <a:pPr algn="ctr">
              <a:lnSpc>
                <a:spcPts val="8400"/>
              </a:lnSpc>
            </a:pPr>
            <a:r>
              <a:rPr lang="en-US" sz="6000" b="1">
                <a:solidFill>
                  <a:srgbClr val="FFFFFF"/>
                </a:solidFill>
                <a:latin typeface="Arial Bold"/>
                <a:ea typeface="Arial Bold"/>
                <a:cs typeface="Arial Bold"/>
                <a:sym typeface="Arial Bold"/>
              </a:rPr>
              <a:t>6,180</a:t>
            </a:r>
            <a:r>
              <a:rPr lang="en-US" sz="6000">
                <a:solidFill>
                  <a:srgbClr val="FFFFFF"/>
                </a:solidFill>
                <a:latin typeface="Arial"/>
                <a:ea typeface="Arial"/>
                <a:cs typeface="Arial"/>
                <a:sym typeface="Arial"/>
              </a:rPr>
              <a:t> </a:t>
            </a:r>
          </a:p>
          <a:p>
            <a:pPr algn="ctr">
              <a:lnSpc>
                <a:spcPts val="2670"/>
              </a:lnSpc>
            </a:pPr>
            <a:r>
              <a:rPr lang="en-US" sz="1907">
                <a:solidFill>
                  <a:srgbClr val="FFFFFF"/>
                </a:solidFill>
                <a:latin typeface="Arial"/>
                <a:ea typeface="Arial"/>
                <a:cs typeface="Arial"/>
                <a:sym typeface="Arial"/>
              </a:rPr>
              <a:t>Residents identified as Somali or Somalilander</a:t>
            </a:r>
          </a:p>
        </p:txBody>
      </p:sp>
      <p:grpSp>
        <p:nvGrpSpPr>
          <p:cNvPr id="22" name="Group 22">
            <a:extLst>
              <a:ext uri="{C183D7F6-B498-43B3-948B-1728B52AA6E4}">
                <adec:decorative xmlns:adec="http://schemas.microsoft.com/office/drawing/2017/decorative" val="1"/>
              </a:ext>
            </a:extLst>
          </p:cNvPr>
          <p:cNvGrpSpPr/>
          <p:nvPr/>
        </p:nvGrpSpPr>
        <p:grpSpPr>
          <a:xfrm>
            <a:off x="6515918" y="5959805"/>
            <a:ext cx="2511497" cy="3524945"/>
            <a:chOff x="0" y="0"/>
            <a:chExt cx="866862" cy="1216693"/>
          </a:xfrm>
        </p:grpSpPr>
        <p:sp>
          <p:nvSpPr>
            <p:cNvPr id="23" name="Freeform 23"/>
            <p:cNvSpPr/>
            <p:nvPr/>
          </p:nvSpPr>
          <p:spPr>
            <a:xfrm>
              <a:off x="0" y="0"/>
              <a:ext cx="866862" cy="1216693"/>
            </a:xfrm>
            <a:custGeom>
              <a:avLst/>
              <a:gdLst/>
              <a:ahLst/>
              <a:cxnLst/>
              <a:rect l="l" t="t" r="r" b="b"/>
              <a:pathLst>
                <a:path w="866862" h="1216693">
                  <a:moveTo>
                    <a:pt x="866862" y="61652"/>
                  </a:moveTo>
                  <a:lnTo>
                    <a:pt x="866862" y="1155041"/>
                  </a:lnTo>
                  <a:cubicBezTo>
                    <a:pt x="866862" y="1189091"/>
                    <a:pt x="839259" y="1216693"/>
                    <a:pt x="805210" y="1216693"/>
                  </a:cubicBezTo>
                  <a:lnTo>
                    <a:pt x="61652" y="1216693"/>
                  </a:lnTo>
                  <a:cubicBezTo>
                    <a:pt x="27602" y="1216693"/>
                    <a:pt x="0" y="1189091"/>
                    <a:pt x="0" y="1155041"/>
                  </a:cubicBezTo>
                  <a:lnTo>
                    <a:pt x="0" y="61652"/>
                  </a:lnTo>
                  <a:cubicBezTo>
                    <a:pt x="0" y="27602"/>
                    <a:pt x="27602" y="0"/>
                    <a:pt x="61652" y="0"/>
                  </a:cubicBezTo>
                  <a:lnTo>
                    <a:pt x="805210" y="0"/>
                  </a:lnTo>
                  <a:cubicBezTo>
                    <a:pt x="839259" y="0"/>
                    <a:pt x="866862" y="27602"/>
                    <a:pt x="866862" y="61652"/>
                  </a:cubicBezTo>
                  <a:close/>
                </a:path>
              </a:pathLst>
            </a:custGeom>
            <a:solidFill>
              <a:srgbClr val="2C3DA7"/>
            </a:solidFill>
          </p:spPr>
          <p:txBody>
            <a:bodyPr/>
            <a:lstStyle/>
            <a:p>
              <a:endParaRPr lang="en-GB"/>
            </a:p>
          </p:txBody>
        </p:sp>
        <p:sp>
          <p:nvSpPr>
            <p:cNvPr id="24" name="TextBox 24"/>
            <p:cNvSpPr txBox="1"/>
            <p:nvPr/>
          </p:nvSpPr>
          <p:spPr>
            <a:xfrm>
              <a:off x="0" y="-57150"/>
              <a:ext cx="866862" cy="1273843"/>
            </a:xfrm>
            <a:prstGeom prst="rect">
              <a:avLst/>
            </a:prstGeom>
          </p:spPr>
          <p:txBody>
            <a:bodyPr lIns="50800" tIns="50800" rIns="50800" bIns="50800" rtlCol="0" anchor="ctr"/>
            <a:lstStyle/>
            <a:p>
              <a:pPr algn="ctr">
                <a:lnSpc>
                  <a:spcPts val="3499"/>
                </a:lnSpc>
              </a:pPr>
              <a:endParaRPr/>
            </a:p>
          </p:txBody>
        </p:sp>
      </p:grpSp>
      <p:sp>
        <p:nvSpPr>
          <p:cNvPr id="25" name="TextBox 25"/>
          <p:cNvSpPr txBox="1"/>
          <p:nvPr/>
        </p:nvSpPr>
        <p:spPr>
          <a:xfrm>
            <a:off x="6718276" y="6064275"/>
            <a:ext cx="2106782" cy="2165350"/>
          </a:xfrm>
          <a:prstGeom prst="rect">
            <a:avLst/>
          </a:prstGeom>
        </p:spPr>
        <p:txBody>
          <a:bodyPr lIns="0" tIns="0" rIns="0" bIns="0" rtlCol="0" anchor="t">
            <a:spAutoFit/>
          </a:bodyPr>
          <a:lstStyle/>
          <a:p>
            <a:pPr algn="ctr">
              <a:lnSpc>
                <a:spcPts val="8400"/>
              </a:lnSpc>
            </a:pPr>
            <a:r>
              <a:rPr lang="en-US" sz="6000" b="1">
                <a:solidFill>
                  <a:srgbClr val="FFFFFF"/>
                </a:solidFill>
                <a:latin typeface="Arial Bold"/>
                <a:ea typeface="Arial Bold"/>
                <a:cs typeface="Arial Bold"/>
                <a:sym typeface="Arial Bold"/>
              </a:rPr>
              <a:t>5%</a:t>
            </a:r>
          </a:p>
          <a:p>
            <a:pPr algn="ctr">
              <a:lnSpc>
                <a:spcPts val="2800"/>
              </a:lnSpc>
            </a:pPr>
            <a:r>
              <a:rPr lang="en-US" sz="2000">
                <a:solidFill>
                  <a:srgbClr val="FFFFFF"/>
                </a:solidFill>
                <a:latin typeface="Arial"/>
                <a:ea typeface="Arial"/>
                <a:cs typeface="Arial"/>
                <a:sym typeface="Arial"/>
              </a:rPr>
              <a:t>of residents identified as Black African</a:t>
            </a:r>
          </a:p>
        </p:txBody>
      </p:sp>
      <p:grpSp>
        <p:nvGrpSpPr>
          <p:cNvPr id="26" name="Group 26">
            <a:extLst>
              <a:ext uri="{C183D7F6-B498-43B3-948B-1728B52AA6E4}">
                <adec:decorative xmlns:adec="http://schemas.microsoft.com/office/drawing/2017/decorative" val="1"/>
              </a:ext>
            </a:extLst>
          </p:cNvPr>
          <p:cNvGrpSpPr/>
          <p:nvPr/>
        </p:nvGrpSpPr>
        <p:grpSpPr>
          <a:xfrm>
            <a:off x="9259880" y="5959805"/>
            <a:ext cx="2511497" cy="3524945"/>
            <a:chOff x="0" y="0"/>
            <a:chExt cx="866862" cy="1216693"/>
          </a:xfrm>
        </p:grpSpPr>
        <p:sp>
          <p:nvSpPr>
            <p:cNvPr id="27" name="Freeform 27"/>
            <p:cNvSpPr/>
            <p:nvPr/>
          </p:nvSpPr>
          <p:spPr>
            <a:xfrm>
              <a:off x="0" y="0"/>
              <a:ext cx="866862" cy="1216693"/>
            </a:xfrm>
            <a:custGeom>
              <a:avLst/>
              <a:gdLst/>
              <a:ahLst/>
              <a:cxnLst/>
              <a:rect l="l" t="t" r="r" b="b"/>
              <a:pathLst>
                <a:path w="866862" h="1216693">
                  <a:moveTo>
                    <a:pt x="866862" y="61652"/>
                  </a:moveTo>
                  <a:lnTo>
                    <a:pt x="866862" y="1155041"/>
                  </a:lnTo>
                  <a:cubicBezTo>
                    <a:pt x="866862" y="1189091"/>
                    <a:pt x="839259" y="1216693"/>
                    <a:pt x="805210" y="1216693"/>
                  </a:cubicBezTo>
                  <a:lnTo>
                    <a:pt x="61652" y="1216693"/>
                  </a:lnTo>
                  <a:cubicBezTo>
                    <a:pt x="27602" y="1216693"/>
                    <a:pt x="0" y="1189091"/>
                    <a:pt x="0" y="1155041"/>
                  </a:cubicBezTo>
                  <a:lnTo>
                    <a:pt x="0" y="61652"/>
                  </a:lnTo>
                  <a:cubicBezTo>
                    <a:pt x="0" y="27602"/>
                    <a:pt x="27602" y="0"/>
                    <a:pt x="61652" y="0"/>
                  </a:cubicBezTo>
                  <a:lnTo>
                    <a:pt x="805210" y="0"/>
                  </a:lnTo>
                  <a:cubicBezTo>
                    <a:pt x="839259" y="0"/>
                    <a:pt x="866862" y="27602"/>
                    <a:pt x="866862" y="61652"/>
                  </a:cubicBezTo>
                  <a:close/>
                </a:path>
              </a:pathLst>
            </a:custGeom>
            <a:solidFill>
              <a:srgbClr val="2C3DA7"/>
            </a:solidFill>
          </p:spPr>
          <p:txBody>
            <a:bodyPr/>
            <a:lstStyle/>
            <a:p>
              <a:endParaRPr lang="en-GB"/>
            </a:p>
          </p:txBody>
        </p:sp>
        <p:sp>
          <p:nvSpPr>
            <p:cNvPr id="28" name="TextBox 28"/>
            <p:cNvSpPr txBox="1"/>
            <p:nvPr/>
          </p:nvSpPr>
          <p:spPr>
            <a:xfrm>
              <a:off x="0" y="-57150"/>
              <a:ext cx="866862" cy="1273843"/>
            </a:xfrm>
            <a:prstGeom prst="rect">
              <a:avLst/>
            </a:prstGeom>
          </p:spPr>
          <p:txBody>
            <a:bodyPr lIns="50800" tIns="50800" rIns="50800" bIns="50800" rtlCol="0" anchor="ctr"/>
            <a:lstStyle/>
            <a:p>
              <a:pPr algn="ctr">
                <a:lnSpc>
                  <a:spcPts val="3499"/>
                </a:lnSpc>
              </a:pPr>
              <a:endParaRPr/>
            </a:p>
          </p:txBody>
        </p:sp>
      </p:grpSp>
      <p:sp>
        <p:nvSpPr>
          <p:cNvPr id="29" name="TextBox 29"/>
          <p:cNvSpPr txBox="1"/>
          <p:nvPr/>
        </p:nvSpPr>
        <p:spPr>
          <a:xfrm>
            <a:off x="9462237" y="6159525"/>
            <a:ext cx="2106782" cy="2070100"/>
          </a:xfrm>
          <a:prstGeom prst="rect">
            <a:avLst/>
          </a:prstGeom>
        </p:spPr>
        <p:txBody>
          <a:bodyPr lIns="0" tIns="0" rIns="0" bIns="0" rtlCol="0" anchor="t">
            <a:spAutoFit/>
          </a:bodyPr>
          <a:lstStyle/>
          <a:p>
            <a:pPr algn="ctr">
              <a:lnSpc>
                <a:spcPts val="2800"/>
              </a:lnSpc>
            </a:pPr>
            <a:r>
              <a:rPr lang="en-US" sz="2000">
                <a:solidFill>
                  <a:srgbClr val="FFFFFF"/>
                </a:solidFill>
                <a:latin typeface="Arial"/>
                <a:ea typeface="Arial"/>
                <a:cs typeface="Arial"/>
                <a:sym typeface="Arial"/>
              </a:rPr>
              <a:t>The largest number of Italian born residents at </a:t>
            </a:r>
          </a:p>
          <a:p>
            <a:pPr algn="ctr">
              <a:lnSpc>
                <a:spcPts val="8400"/>
              </a:lnSpc>
            </a:pPr>
            <a:r>
              <a:rPr lang="en-US" sz="6000" b="1">
                <a:solidFill>
                  <a:srgbClr val="FFFFFF"/>
                </a:solidFill>
                <a:latin typeface="Arial Bold"/>
                <a:ea typeface="Arial Bold"/>
                <a:cs typeface="Arial Bold"/>
                <a:sym typeface="Arial Bold"/>
              </a:rPr>
              <a:t>3.4%</a:t>
            </a:r>
          </a:p>
        </p:txBody>
      </p:sp>
      <p:grpSp>
        <p:nvGrpSpPr>
          <p:cNvPr id="30" name="Group 30">
            <a:extLst>
              <a:ext uri="{C183D7F6-B498-43B3-948B-1728B52AA6E4}">
                <adec:decorative xmlns:adec="http://schemas.microsoft.com/office/drawing/2017/decorative" val="1"/>
              </a:ext>
            </a:extLst>
          </p:cNvPr>
          <p:cNvGrpSpPr/>
          <p:nvPr/>
        </p:nvGrpSpPr>
        <p:grpSpPr>
          <a:xfrm>
            <a:off x="12003842" y="5959805"/>
            <a:ext cx="2511497" cy="3524945"/>
            <a:chOff x="0" y="0"/>
            <a:chExt cx="866862" cy="1216693"/>
          </a:xfrm>
        </p:grpSpPr>
        <p:sp>
          <p:nvSpPr>
            <p:cNvPr id="31" name="Freeform 31"/>
            <p:cNvSpPr/>
            <p:nvPr/>
          </p:nvSpPr>
          <p:spPr>
            <a:xfrm>
              <a:off x="0" y="0"/>
              <a:ext cx="866862" cy="1216693"/>
            </a:xfrm>
            <a:custGeom>
              <a:avLst/>
              <a:gdLst/>
              <a:ahLst/>
              <a:cxnLst/>
              <a:rect l="l" t="t" r="r" b="b"/>
              <a:pathLst>
                <a:path w="866862" h="1216693">
                  <a:moveTo>
                    <a:pt x="866862" y="61652"/>
                  </a:moveTo>
                  <a:lnTo>
                    <a:pt x="866862" y="1155041"/>
                  </a:lnTo>
                  <a:cubicBezTo>
                    <a:pt x="866862" y="1189091"/>
                    <a:pt x="839259" y="1216693"/>
                    <a:pt x="805210" y="1216693"/>
                  </a:cubicBezTo>
                  <a:lnTo>
                    <a:pt x="61652" y="1216693"/>
                  </a:lnTo>
                  <a:cubicBezTo>
                    <a:pt x="27602" y="1216693"/>
                    <a:pt x="0" y="1189091"/>
                    <a:pt x="0" y="1155041"/>
                  </a:cubicBezTo>
                  <a:lnTo>
                    <a:pt x="0" y="61652"/>
                  </a:lnTo>
                  <a:cubicBezTo>
                    <a:pt x="0" y="27602"/>
                    <a:pt x="27602" y="0"/>
                    <a:pt x="61652" y="0"/>
                  </a:cubicBezTo>
                  <a:lnTo>
                    <a:pt x="805210" y="0"/>
                  </a:lnTo>
                  <a:cubicBezTo>
                    <a:pt x="839259" y="0"/>
                    <a:pt x="866862" y="27602"/>
                    <a:pt x="866862" y="61652"/>
                  </a:cubicBezTo>
                  <a:close/>
                </a:path>
              </a:pathLst>
            </a:custGeom>
            <a:solidFill>
              <a:srgbClr val="2C3DA7"/>
            </a:solidFill>
          </p:spPr>
          <p:txBody>
            <a:bodyPr/>
            <a:lstStyle/>
            <a:p>
              <a:endParaRPr lang="en-GB"/>
            </a:p>
          </p:txBody>
        </p:sp>
        <p:sp>
          <p:nvSpPr>
            <p:cNvPr id="32" name="TextBox 32"/>
            <p:cNvSpPr txBox="1"/>
            <p:nvPr/>
          </p:nvSpPr>
          <p:spPr>
            <a:xfrm>
              <a:off x="0" y="-57150"/>
              <a:ext cx="866862" cy="1273843"/>
            </a:xfrm>
            <a:prstGeom prst="rect">
              <a:avLst/>
            </a:prstGeom>
          </p:spPr>
          <p:txBody>
            <a:bodyPr lIns="50800" tIns="50800" rIns="50800" bIns="50800" rtlCol="0" anchor="ctr"/>
            <a:lstStyle/>
            <a:p>
              <a:pPr algn="ctr">
                <a:lnSpc>
                  <a:spcPts val="3499"/>
                </a:lnSpc>
              </a:pPr>
              <a:endParaRPr/>
            </a:p>
          </p:txBody>
        </p:sp>
      </p:grpSp>
      <p:sp>
        <p:nvSpPr>
          <p:cNvPr id="33" name="TextBox 33"/>
          <p:cNvSpPr txBox="1"/>
          <p:nvPr/>
        </p:nvSpPr>
        <p:spPr>
          <a:xfrm>
            <a:off x="12206199" y="5980204"/>
            <a:ext cx="2106782" cy="3436522"/>
          </a:xfrm>
          <a:prstGeom prst="rect">
            <a:avLst/>
          </a:prstGeom>
        </p:spPr>
        <p:txBody>
          <a:bodyPr lIns="0" tIns="0" rIns="0" bIns="0" rtlCol="0" anchor="t">
            <a:spAutoFit/>
          </a:bodyPr>
          <a:lstStyle/>
          <a:p>
            <a:pPr algn="ctr">
              <a:lnSpc>
                <a:spcPts val="2800"/>
              </a:lnSpc>
            </a:pPr>
            <a:r>
              <a:rPr lang="en-US" sz="2000">
                <a:solidFill>
                  <a:srgbClr val="FFFFFF"/>
                </a:solidFill>
                <a:latin typeface="Arial"/>
                <a:ea typeface="Arial"/>
                <a:cs typeface="Arial"/>
                <a:sym typeface="Arial"/>
              </a:rPr>
              <a:t>Our local Chinese population at</a:t>
            </a:r>
          </a:p>
          <a:p>
            <a:pPr algn="ctr">
              <a:lnSpc>
                <a:spcPts val="8400"/>
              </a:lnSpc>
            </a:pPr>
            <a:r>
              <a:rPr lang="en-US" sz="6000">
                <a:solidFill>
                  <a:srgbClr val="FFFFFF"/>
                </a:solidFill>
                <a:latin typeface="Arial"/>
                <a:ea typeface="Arial"/>
                <a:cs typeface="Arial"/>
                <a:sym typeface="Arial"/>
              </a:rPr>
              <a:t> </a:t>
            </a:r>
            <a:r>
              <a:rPr lang="en-US" sz="6000" b="1">
                <a:solidFill>
                  <a:srgbClr val="FFFFFF"/>
                </a:solidFill>
                <a:latin typeface="Arial Bold"/>
                <a:ea typeface="Arial Bold"/>
                <a:cs typeface="Arial Bold"/>
                <a:sym typeface="Arial Bold"/>
              </a:rPr>
              <a:t>3.3% </a:t>
            </a:r>
          </a:p>
          <a:p>
            <a:pPr algn="ctr">
              <a:lnSpc>
                <a:spcPts val="2670"/>
              </a:lnSpc>
            </a:pPr>
            <a:r>
              <a:rPr lang="en-US" sz="1907">
                <a:solidFill>
                  <a:srgbClr val="FFFFFF"/>
                </a:solidFill>
                <a:latin typeface="Arial"/>
                <a:ea typeface="Arial"/>
                <a:cs typeface="Arial"/>
                <a:sym typeface="Arial"/>
              </a:rPr>
              <a:t>is the third highest alongside our Roma population which is the fourth highest</a:t>
            </a:r>
          </a:p>
        </p:txBody>
      </p:sp>
      <p:grpSp>
        <p:nvGrpSpPr>
          <p:cNvPr id="34" name="Group 34">
            <a:extLst>
              <a:ext uri="{C183D7F6-B498-43B3-948B-1728B52AA6E4}">
                <adec:decorative xmlns:adec="http://schemas.microsoft.com/office/drawing/2017/decorative" val="1"/>
              </a:ext>
            </a:extLst>
          </p:cNvPr>
          <p:cNvGrpSpPr/>
          <p:nvPr/>
        </p:nvGrpSpPr>
        <p:grpSpPr>
          <a:xfrm>
            <a:off x="14747803" y="5959805"/>
            <a:ext cx="2511497" cy="3524945"/>
            <a:chOff x="0" y="0"/>
            <a:chExt cx="866862" cy="1216693"/>
          </a:xfrm>
        </p:grpSpPr>
        <p:sp>
          <p:nvSpPr>
            <p:cNvPr id="35" name="Freeform 35"/>
            <p:cNvSpPr/>
            <p:nvPr/>
          </p:nvSpPr>
          <p:spPr>
            <a:xfrm>
              <a:off x="0" y="0"/>
              <a:ext cx="866862" cy="1216693"/>
            </a:xfrm>
            <a:custGeom>
              <a:avLst/>
              <a:gdLst/>
              <a:ahLst/>
              <a:cxnLst/>
              <a:rect l="l" t="t" r="r" b="b"/>
              <a:pathLst>
                <a:path w="866862" h="1216693">
                  <a:moveTo>
                    <a:pt x="866862" y="61652"/>
                  </a:moveTo>
                  <a:lnTo>
                    <a:pt x="866862" y="1155041"/>
                  </a:lnTo>
                  <a:cubicBezTo>
                    <a:pt x="866862" y="1189091"/>
                    <a:pt x="839259" y="1216693"/>
                    <a:pt x="805210" y="1216693"/>
                  </a:cubicBezTo>
                  <a:lnTo>
                    <a:pt x="61652" y="1216693"/>
                  </a:lnTo>
                  <a:cubicBezTo>
                    <a:pt x="27602" y="1216693"/>
                    <a:pt x="0" y="1189091"/>
                    <a:pt x="0" y="1155041"/>
                  </a:cubicBezTo>
                  <a:lnTo>
                    <a:pt x="0" y="61652"/>
                  </a:lnTo>
                  <a:cubicBezTo>
                    <a:pt x="0" y="27602"/>
                    <a:pt x="27602" y="0"/>
                    <a:pt x="61652" y="0"/>
                  </a:cubicBezTo>
                  <a:lnTo>
                    <a:pt x="805210" y="0"/>
                  </a:lnTo>
                  <a:cubicBezTo>
                    <a:pt x="839259" y="0"/>
                    <a:pt x="866862" y="27602"/>
                    <a:pt x="866862" y="61652"/>
                  </a:cubicBezTo>
                  <a:close/>
                </a:path>
              </a:pathLst>
            </a:custGeom>
            <a:solidFill>
              <a:srgbClr val="2C3DA7"/>
            </a:solidFill>
          </p:spPr>
          <p:txBody>
            <a:bodyPr/>
            <a:lstStyle/>
            <a:p>
              <a:endParaRPr lang="en-GB"/>
            </a:p>
          </p:txBody>
        </p:sp>
        <p:sp>
          <p:nvSpPr>
            <p:cNvPr id="36" name="TextBox 36"/>
            <p:cNvSpPr txBox="1"/>
            <p:nvPr/>
          </p:nvSpPr>
          <p:spPr>
            <a:xfrm>
              <a:off x="0" y="-57150"/>
              <a:ext cx="866862" cy="1273843"/>
            </a:xfrm>
            <a:prstGeom prst="rect">
              <a:avLst/>
            </a:prstGeom>
          </p:spPr>
          <p:txBody>
            <a:bodyPr lIns="50800" tIns="50800" rIns="50800" bIns="50800" rtlCol="0" anchor="ctr"/>
            <a:lstStyle/>
            <a:p>
              <a:pPr algn="ctr">
                <a:lnSpc>
                  <a:spcPts val="3499"/>
                </a:lnSpc>
              </a:pPr>
              <a:endParaRPr/>
            </a:p>
          </p:txBody>
        </p:sp>
      </p:grpSp>
      <p:sp>
        <p:nvSpPr>
          <p:cNvPr id="37" name="TextBox 37"/>
          <p:cNvSpPr txBox="1"/>
          <p:nvPr/>
        </p:nvSpPr>
        <p:spPr>
          <a:xfrm>
            <a:off x="14950161" y="6024654"/>
            <a:ext cx="2106782" cy="3479800"/>
          </a:xfrm>
          <a:prstGeom prst="rect">
            <a:avLst/>
          </a:prstGeom>
        </p:spPr>
        <p:txBody>
          <a:bodyPr lIns="0" tIns="0" rIns="0" bIns="0" rtlCol="0" anchor="t">
            <a:spAutoFit/>
          </a:bodyPr>
          <a:lstStyle/>
          <a:p>
            <a:pPr algn="ctr">
              <a:lnSpc>
                <a:spcPts val="2800"/>
              </a:lnSpc>
            </a:pPr>
            <a:r>
              <a:rPr lang="en-US" sz="2000" dirty="0">
                <a:solidFill>
                  <a:srgbClr val="FFFFFF"/>
                </a:solidFill>
                <a:latin typeface="Arial"/>
                <a:ea typeface="Arial"/>
                <a:cs typeface="Arial"/>
                <a:sym typeface="Arial"/>
              </a:rPr>
              <a:t>The borough has the highest proportion of Muslim residents in England and Wales, at just under </a:t>
            </a:r>
          </a:p>
          <a:p>
            <a:pPr algn="ctr">
              <a:lnSpc>
                <a:spcPts val="8400"/>
              </a:lnSpc>
            </a:pPr>
            <a:r>
              <a:rPr lang="en-US" sz="6000" b="1" dirty="0">
                <a:solidFill>
                  <a:srgbClr val="FFFFFF"/>
                </a:solidFill>
                <a:latin typeface="Arial Bold"/>
                <a:ea typeface="Arial Bold"/>
                <a:cs typeface="Arial Bold"/>
                <a:sym typeface="Arial Bold"/>
              </a:rPr>
              <a:t>40%</a:t>
            </a:r>
          </a:p>
        </p:txBody>
      </p:sp>
      <p:pic>
        <p:nvPicPr>
          <p:cNvPr id="38" name="Picture 37">
            <a:extLst>
              <a:ext uri="{FF2B5EF4-FFF2-40B4-BE49-F238E27FC236}">
                <a16:creationId xmlns:a16="http://schemas.microsoft.com/office/drawing/2014/main" id="{94763DF0-99F3-3CE9-CD56-68F8AC3F42D4}"/>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349" y="9524581"/>
            <a:ext cx="825351" cy="63470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1C9"/>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7096601" y="2996101"/>
            <a:ext cx="10162699" cy="5556715"/>
            <a:chOff x="0" y="0"/>
            <a:chExt cx="2676596" cy="1463497"/>
          </a:xfrm>
        </p:grpSpPr>
        <p:sp>
          <p:nvSpPr>
            <p:cNvPr id="3" name="Freeform 3"/>
            <p:cNvSpPr/>
            <p:nvPr/>
          </p:nvSpPr>
          <p:spPr>
            <a:xfrm>
              <a:off x="0" y="0"/>
              <a:ext cx="2676596" cy="1463497"/>
            </a:xfrm>
            <a:custGeom>
              <a:avLst/>
              <a:gdLst/>
              <a:ahLst/>
              <a:cxnLst/>
              <a:rect l="l" t="t" r="r" b="b"/>
              <a:pathLst>
                <a:path w="2676596" h="1463497">
                  <a:moveTo>
                    <a:pt x="15236" y="0"/>
                  </a:moveTo>
                  <a:lnTo>
                    <a:pt x="2661360" y="0"/>
                  </a:lnTo>
                  <a:cubicBezTo>
                    <a:pt x="2669774" y="0"/>
                    <a:pt x="2676596" y="6821"/>
                    <a:pt x="2676596" y="15236"/>
                  </a:cubicBezTo>
                  <a:lnTo>
                    <a:pt x="2676596" y="1448261"/>
                  </a:lnTo>
                  <a:cubicBezTo>
                    <a:pt x="2676596" y="1456675"/>
                    <a:pt x="2669774" y="1463497"/>
                    <a:pt x="2661360" y="1463497"/>
                  </a:cubicBezTo>
                  <a:lnTo>
                    <a:pt x="15236" y="1463497"/>
                  </a:lnTo>
                  <a:cubicBezTo>
                    <a:pt x="11195" y="1463497"/>
                    <a:pt x="7320" y="1461892"/>
                    <a:pt x="4463" y="1459034"/>
                  </a:cubicBezTo>
                  <a:cubicBezTo>
                    <a:pt x="1605" y="1456177"/>
                    <a:pt x="0" y="1452302"/>
                    <a:pt x="0" y="1448261"/>
                  </a:cubicBezTo>
                  <a:lnTo>
                    <a:pt x="0" y="15236"/>
                  </a:lnTo>
                  <a:cubicBezTo>
                    <a:pt x="0" y="6821"/>
                    <a:pt x="6821" y="0"/>
                    <a:pt x="15236" y="0"/>
                  </a:cubicBezTo>
                  <a:close/>
                </a:path>
              </a:pathLst>
            </a:custGeom>
            <a:solidFill>
              <a:srgbClr val="F4C119"/>
            </a:solidFill>
          </p:spPr>
          <p:txBody>
            <a:bodyPr/>
            <a:lstStyle/>
            <a:p>
              <a:endParaRPr lang="en-GB"/>
            </a:p>
          </p:txBody>
        </p:sp>
        <p:sp>
          <p:nvSpPr>
            <p:cNvPr id="4" name="TextBox 4"/>
            <p:cNvSpPr txBox="1"/>
            <p:nvPr/>
          </p:nvSpPr>
          <p:spPr>
            <a:xfrm>
              <a:off x="0" y="-47625"/>
              <a:ext cx="2676596" cy="1511122"/>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7181650" y="3172092"/>
            <a:ext cx="10077650" cy="4959350"/>
          </a:xfrm>
          <a:prstGeom prst="rect">
            <a:avLst/>
          </a:prstGeom>
        </p:spPr>
        <p:txBody>
          <a:bodyPr lIns="0" tIns="0" rIns="0" bIns="0" rtlCol="0" anchor="t">
            <a:spAutoFit/>
          </a:bodyPr>
          <a:lstStyle/>
          <a:p>
            <a:pPr marL="755651" lvl="1" indent="-377825" algn="l">
              <a:lnSpc>
                <a:spcPts val="4900"/>
              </a:lnSpc>
              <a:buFont typeface="Arial"/>
              <a:buChar char="•"/>
            </a:pPr>
            <a:r>
              <a:rPr lang="en-US" sz="3500">
                <a:solidFill>
                  <a:srgbClr val="000000"/>
                </a:solidFill>
                <a:latin typeface="Arial"/>
                <a:ea typeface="Arial"/>
                <a:cs typeface="Arial"/>
                <a:sym typeface="Arial"/>
              </a:rPr>
              <a:t>Increase the resilience and capabilities of current and potential leaders, supporting them to lead social change efforts at a time of great volatility and uncertainty. </a:t>
            </a:r>
          </a:p>
          <a:p>
            <a:pPr marL="755651" lvl="1" indent="-377825" algn="l">
              <a:lnSpc>
                <a:spcPts val="4900"/>
              </a:lnSpc>
              <a:buFont typeface="Arial"/>
              <a:buChar char="•"/>
            </a:pPr>
            <a:r>
              <a:rPr lang="en-US" sz="3500">
                <a:solidFill>
                  <a:srgbClr val="000000"/>
                </a:solidFill>
                <a:latin typeface="Arial"/>
                <a:ea typeface="Arial"/>
                <a:cs typeface="Arial"/>
                <a:sym typeface="Arial"/>
              </a:rPr>
              <a:t>Creation of a talent pipeline of people with diverse backgrounds to move into formal leadership roles in the migration and refugee charitable sector.</a:t>
            </a:r>
          </a:p>
        </p:txBody>
      </p:sp>
      <p:grpSp>
        <p:nvGrpSpPr>
          <p:cNvPr id="6" name="Group 6">
            <a:extLst>
              <a:ext uri="{C183D7F6-B498-43B3-948B-1728B52AA6E4}">
                <adec:decorative xmlns:adec="http://schemas.microsoft.com/office/drawing/2017/decorative" val="1"/>
              </a:ext>
            </a:extLst>
          </p:cNvPr>
          <p:cNvGrpSpPr/>
          <p:nvPr/>
        </p:nvGrpSpPr>
        <p:grpSpPr>
          <a:xfrm>
            <a:off x="1242394" y="-1065617"/>
            <a:ext cx="5624819" cy="9845760"/>
            <a:chOff x="0" y="0"/>
            <a:chExt cx="639687" cy="1119717"/>
          </a:xfrm>
        </p:grpSpPr>
        <p:sp>
          <p:nvSpPr>
            <p:cNvPr id="7" name="Freeform 7"/>
            <p:cNvSpPr/>
            <p:nvPr/>
          </p:nvSpPr>
          <p:spPr>
            <a:xfrm>
              <a:off x="0" y="0"/>
              <a:ext cx="639687" cy="1119717"/>
            </a:xfrm>
            <a:custGeom>
              <a:avLst/>
              <a:gdLst/>
              <a:ahLst/>
              <a:cxnLst/>
              <a:rect l="l" t="t" r="r" b="b"/>
              <a:pathLst>
                <a:path w="639687" h="1119717">
                  <a:moveTo>
                    <a:pt x="71572" y="0"/>
                  </a:moveTo>
                  <a:lnTo>
                    <a:pt x="568115" y="0"/>
                  </a:lnTo>
                  <a:cubicBezTo>
                    <a:pt x="587097" y="0"/>
                    <a:pt x="605302" y="7541"/>
                    <a:pt x="618724" y="20963"/>
                  </a:cubicBezTo>
                  <a:cubicBezTo>
                    <a:pt x="632147" y="34385"/>
                    <a:pt x="639687" y="52590"/>
                    <a:pt x="639687" y="71572"/>
                  </a:cubicBezTo>
                  <a:lnTo>
                    <a:pt x="639687" y="1048145"/>
                  </a:lnTo>
                  <a:cubicBezTo>
                    <a:pt x="639687" y="1087674"/>
                    <a:pt x="607643" y="1119717"/>
                    <a:pt x="568115" y="1119717"/>
                  </a:cubicBezTo>
                  <a:lnTo>
                    <a:pt x="71572" y="1119717"/>
                  </a:lnTo>
                  <a:cubicBezTo>
                    <a:pt x="32044" y="1119717"/>
                    <a:pt x="0" y="1087674"/>
                    <a:pt x="0" y="1048145"/>
                  </a:cubicBezTo>
                  <a:lnTo>
                    <a:pt x="0" y="71572"/>
                  </a:lnTo>
                  <a:cubicBezTo>
                    <a:pt x="0" y="52590"/>
                    <a:pt x="7541" y="34385"/>
                    <a:pt x="20963" y="20963"/>
                  </a:cubicBezTo>
                  <a:cubicBezTo>
                    <a:pt x="34385" y="7541"/>
                    <a:pt x="52590" y="0"/>
                    <a:pt x="71572" y="0"/>
                  </a:cubicBezTo>
                  <a:close/>
                </a:path>
              </a:pathLst>
            </a:custGeom>
            <a:blipFill>
              <a:blip r:embed="rId2"/>
              <a:stretch>
                <a:fillRect l="-89969" r="-73070"/>
              </a:stretch>
            </a:blipFill>
          </p:spPr>
          <p:txBody>
            <a:bodyPr/>
            <a:lstStyle/>
            <a:p>
              <a:endParaRPr lang="en-GB"/>
            </a:p>
          </p:txBody>
        </p:sp>
      </p:grpSp>
      <p:grpSp>
        <p:nvGrpSpPr>
          <p:cNvPr id="8" name="Group 8">
            <a:extLst>
              <a:ext uri="{C183D7F6-B498-43B3-948B-1728B52AA6E4}">
                <adec:decorative xmlns:adec="http://schemas.microsoft.com/office/drawing/2017/decorative" val="1"/>
              </a:ext>
            </a:extLst>
          </p:cNvPr>
          <p:cNvGrpSpPr/>
          <p:nvPr/>
        </p:nvGrpSpPr>
        <p:grpSpPr>
          <a:xfrm>
            <a:off x="0" y="1281674"/>
            <a:ext cx="17259300" cy="918201"/>
            <a:chOff x="0" y="0"/>
            <a:chExt cx="4545659" cy="241831"/>
          </a:xfrm>
        </p:grpSpPr>
        <p:sp>
          <p:nvSpPr>
            <p:cNvPr id="9" name="Freeform 9"/>
            <p:cNvSpPr/>
            <p:nvPr/>
          </p:nvSpPr>
          <p:spPr>
            <a:xfrm>
              <a:off x="0" y="0"/>
              <a:ext cx="4545659" cy="241831"/>
            </a:xfrm>
            <a:custGeom>
              <a:avLst/>
              <a:gdLst/>
              <a:ahLst/>
              <a:cxnLst/>
              <a:rect l="l" t="t" r="r" b="b"/>
              <a:pathLst>
                <a:path w="4545659" h="241831">
                  <a:moveTo>
                    <a:pt x="8971" y="0"/>
                  </a:moveTo>
                  <a:lnTo>
                    <a:pt x="4536688" y="0"/>
                  </a:lnTo>
                  <a:cubicBezTo>
                    <a:pt x="4541643" y="0"/>
                    <a:pt x="4545659" y="4017"/>
                    <a:pt x="4545659" y="8971"/>
                  </a:cubicBezTo>
                  <a:lnTo>
                    <a:pt x="4545659" y="232859"/>
                  </a:lnTo>
                  <a:cubicBezTo>
                    <a:pt x="4545659" y="237814"/>
                    <a:pt x="4541643" y="241831"/>
                    <a:pt x="4536688" y="241831"/>
                  </a:cubicBezTo>
                  <a:lnTo>
                    <a:pt x="8971" y="241831"/>
                  </a:lnTo>
                  <a:cubicBezTo>
                    <a:pt x="4017" y="241831"/>
                    <a:pt x="0" y="237814"/>
                    <a:pt x="0" y="232859"/>
                  </a:cubicBezTo>
                  <a:lnTo>
                    <a:pt x="0" y="8971"/>
                  </a:lnTo>
                  <a:cubicBezTo>
                    <a:pt x="0" y="4017"/>
                    <a:pt x="4017" y="0"/>
                    <a:pt x="8971" y="0"/>
                  </a:cubicBezTo>
                  <a:close/>
                </a:path>
              </a:pathLst>
            </a:custGeom>
            <a:solidFill>
              <a:srgbClr val="D9D9FF"/>
            </a:solidFill>
          </p:spPr>
          <p:txBody>
            <a:bodyPr/>
            <a:lstStyle/>
            <a:p>
              <a:endParaRPr lang="en-GB"/>
            </a:p>
          </p:txBody>
        </p:sp>
        <p:sp>
          <p:nvSpPr>
            <p:cNvPr id="10" name="TextBox 10"/>
            <p:cNvSpPr txBox="1"/>
            <p:nvPr/>
          </p:nvSpPr>
          <p:spPr>
            <a:xfrm>
              <a:off x="0" y="-47625"/>
              <a:ext cx="4545659" cy="289456"/>
            </a:xfrm>
            <a:prstGeom prst="rect">
              <a:avLst/>
            </a:prstGeom>
          </p:spPr>
          <p:txBody>
            <a:bodyPr lIns="50800" tIns="50800" rIns="50800" bIns="50800" rtlCol="0" anchor="ctr"/>
            <a:lstStyle/>
            <a:p>
              <a:pPr algn="ctr">
                <a:lnSpc>
                  <a:spcPts val="2800"/>
                </a:lnSpc>
              </a:pPr>
              <a:endParaRPr/>
            </a:p>
          </p:txBody>
        </p:sp>
      </p:grpSp>
      <p:sp>
        <p:nvSpPr>
          <p:cNvPr id="11" name="TextBox 11"/>
          <p:cNvSpPr txBox="1">
            <a:spLocks noGrp="1"/>
          </p:cNvSpPr>
          <p:nvPr>
            <p:ph type="title" idx="4294967295"/>
          </p:nvPr>
        </p:nvSpPr>
        <p:spPr>
          <a:xfrm>
            <a:off x="7181650" y="733029"/>
            <a:ext cx="10857234" cy="16351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4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2C3DA7"/>
                </a:solidFill>
                <a:effectLst/>
                <a:uLnTx/>
                <a:uFillTx/>
                <a:latin typeface="Arial Bold"/>
                <a:ea typeface="Arial Bold"/>
                <a:cs typeface="Arial Bold"/>
                <a:sym typeface="Arial Bold"/>
              </a:rPr>
              <a:t>Black on Board </a:t>
            </a:r>
          </a:p>
          <a:p>
            <a:pPr marL="0" marR="0" lvl="0" indent="0" algn="l" defTabSz="914400" rtl="0" eaLnBrk="1" fontAlgn="auto" latinLnBrk="0" hangingPunct="1">
              <a:lnSpc>
                <a:spcPts val="64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2C3DA7"/>
                </a:solidFill>
                <a:effectLst/>
                <a:uLnTx/>
                <a:uFillTx/>
                <a:latin typeface="Arial Bold"/>
                <a:ea typeface="Arial Bold"/>
                <a:cs typeface="Arial Bold"/>
                <a:sym typeface="Arial Bold"/>
              </a:rPr>
              <a:t>Community Leadership Aims: </a:t>
            </a:r>
          </a:p>
        </p:txBody>
      </p:sp>
      <p:sp>
        <p:nvSpPr>
          <p:cNvPr id="13" name="Freeform 13">
            <a:extLst>
              <a:ext uri="{C183D7F6-B498-43B3-948B-1728B52AA6E4}">
                <adec:decorative xmlns:adec="http://schemas.microsoft.com/office/drawing/2017/decorative" val="1"/>
              </a:ext>
            </a:extLst>
          </p:cNvPr>
          <p:cNvSpPr/>
          <p:nvPr/>
        </p:nvSpPr>
        <p:spPr>
          <a:xfrm>
            <a:off x="15623142" y="66675"/>
            <a:ext cx="2415742" cy="941978"/>
          </a:xfrm>
          <a:custGeom>
            <a:avLst/>
            <a:gdLst/>
            <a:ahLst/>
            <a:cxnLst/>
            <a:rect l="l" t="t" r="r" b="b"/>
            <a:pathLst>
              <a:path w="2415742" h="941978">
                <a:moveTo>
                  <a:pt x="0" y="0"/>
                </a:moveTo>
                <a:lnTo>
                  <a:pt x="2415742" y="0"/>
                </a:lnTo>
                <a:lnTo>
                  <a:pt x="2415742" y="941978"/>
                </a:lnTo>
                <a:lnTo>
                  <a:pt x="0" y="941978"/>
                </a:lnTo>
                <a:lnTo>
                  <a:pt x="0" y="0"/>
                </a:lnTo>
                <a:close/>
              </a:path>
            </a:pathLst>
          </a:custGeom>
          <a:blipFill>
            <a:blip r:embed="rId3"/>
            <a:stretch>
              <a:fillRect/>
            </a:stretch>
          </a:blipFill>
        </p:spPr>
        <p:txBody>
          <a:bodyPr/>
          <a:lstStyle/>
          <a:p>
            <a:endParaRPr lang="en-GB"/>
          </a:p>
        </p:txBody>
      </p:sp>
      <p:pic>
        <p:nvPicPr>
          <p:cNvPr id="14" name="Picture 13">
            <a:extLst>
              <a:ext uri="{FF2B5EF4-FFF2-40B4-BE49-F238E27FC236}">
                <a16:creationId xmlns:a16="http://schemas.microsoft.com/office/drawing/2014/main" id="{828C4790-812E-C190-1B9B-348DC3B07A96}"/>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349" y="9524581"/>
            <a:ext cx="825351" cy="63470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1C9"/>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563" y="0"/>
            <a:ext cx="9148563" cy="10457815"/>
            <a:chOff x="0" y="0"/>
            <a:chExt cx="1167856" cy="1334987"/>
          </a:xfrm>
        </p:grpSpPr>
        <p:sp>
          <p:nvSpPr>
            <p:cNvPr id="3" name="Freeform 3"/>
            <p:cNvSpPr/>
            <p:nvPr/>
          </p:nvSpPr>
          <p:spPr>
            <a:xfrm>
              <a:off x="0" y="0"/>
              <a:ext cx="1167856" cy="1334988"/>
            </a:xfrm>
            <a:custGeom>
              <a:avLst/>
              <a:gdLst/>
              <a:ahLst/>
              <a:cxnLst/>
              <a:rect l="l" t="t" r="r" b="b"/>
              <a:pathLst>
                <a:path w="1167856" h="1334988">
                  <a:moveTo>
                    <a:pt x="0" y="0"/>
                  </a:moveTo>
                  <a:lnTo>
                    <a:pt x="1167856" y="0"/>
                  </a:lnTo>
                  <a:lnTo>
                    <a:pt x="1167856" y="1334988"/>
                  </a:lnTo>
                  <a:lnTo>
                    <a:pt x="0" y="1334988"/>
                  </a:lnTo>
                  <a:close/>
                </a:path>
              </a:pathLst>
            </a:custGeom>
            <a:solidFill>
              <a:srgbClr val="F4C119"/>
            </a:solidFill>
          </p:spPr>
          <p:txBody>
            <a:bodyPr/>
            <a:lstStyle/>
            <a:p>
              <a:endParaRPr lang="en-GB"/>
            </a:p>
          </p:txBody>
        </p:sp>
        <p:sp>
          <p:nvSpPr>
            <p:cNvPr id="4" name="TextBox 4"/>
            <p:cNvSpPr txBox="1"/>
            <p:nvPr/>
          </p:nvSpPr>
          <p:spPr>
            <a:xfrm>
              <a:off x="0" y="-57150"/>
              <a:ext cx="1167856" cy="1392137"/>
            </a:xfrm>
            <a:prstGeom prst="rect">
              <a:avLst/>
            </a:prstGeom>
          </p:spPr>
          <p:txBody>
            <a:bodyPr lIns="50800" tIns="50800" rIns="50800" bIns="50800" rtlCol="0" anchor="ctr"/>
            <a:lstStyle/>
            <a:p>
              <a:pPr algn="ctr">
                <a:lnSpc>
                  <a:spcPts val="3360"/>
                </a:lnSpc>
              </a:pPr>
              <a:endParaRPr/>
            </a:p>
          </p:txBody>
        </p:sp>
      </p:grpSp>
      <p:sp>
        <p:nvSpPr>
          <p:cNvPr id="6" name="Freeform 6">
            <a:extLst>
              <a:ext uri="{C183D7F6-B498-43B3-948B-1728B52AA6E4}">
                <adec:decorative xmlns:adec="http://schemas.microsoft.com/office/drawing/2017/decorative" val="1"/>
              </a:ext>
            </a:extLst>
          </p:cNvPr>
          <p:cNvSpPr/>
          <p:nvPr/>
        </p:nvSpPr>
        <p:spPr>
          <a:xfrm>
            <a:off x="15623142" y="66675"/>
            <a:ext cx="2415742" cy="941978"/>
          </a:xfrm>
          <a:custGeom>
            <a:avLst/>
            <a:gdLst/>
            <a:ahLst/>
            <a:cxnLst/>
            <a:rect l="l" t="t" r="r" b="b"/>
            <a:pathLst>
              <a:path w="2415742" h="941978">
                <a:moveTo>
                  <a:pt x="0" y="0"/>
                </a:moveTo>
                <a:lnTo>
                  <a:pt x="2415742" y="0"/>
                </a:lnTo>
                <a:lnTo>
                  <a:pt x="2415742" y="941978"/>
                </a:lnTo>
                <a:lnTo>
                  <a:pt x="0" y="941978"/>
                </a:lnTo>
                <a:lnTo>
                  <a:pt x="0" y="0"/>
                </a:lnTo>
                <a:close/>
              </a:path>
            </a:pathLst>
          </a:custGeom>
          <a:blipFill>
            <a:blip r:embed="rId2"/>
            <a:stretch>
              <a:fillRect/>
            </a:stretch>
          </a:blipFill>
        </p:spPr>
        <p:txBody>
          <a:bodyPr/>
          <a:lstStyle/>
          <a:p>
            <a:endParaRPr lang="en-GB"/>
          </a:p>
        </p:txBody>
      </p:sp>
      <p:grpSp>
        <p:nvGrpSpPr>
          <p:cNvPr id="7" name="Group 7">
            <a:extLst>
              <a:ext uri="{C183D7F6-B498-43B3-948B-1728B52AA6E4}">
                <adec:decorative xmlns:adec="http://schemas.microsoft.com/office/drawing/2017/decorative" val="1"/>
              </a:ext>
            </a:extLst>
          </p:cNvPr>
          <p:cNvGrpSpPr/>
          <p:nvPr/>
        </p:nvGrpSpPr>
        <p:grpSpPr>
          <a:xfrm>
            <a:off x="0" y="1409700"/>
            <a:ext cx="17601312" cy="914400"/>
            <a:chOff x="0" y="0"/>
            <a:chExt cx="4635737" cy="240830"/>
          </a:xfrm>
        </p:grpSpPr>
        <p:sp>
          <p:nvSpPr>
            <p:cNvPr id="8" name="Freeform 8"/>
            <p:cNvSpPr/>
            <p:nvPr/>
          </p:nvSpPr>
          <p:spPr>
            <a:xfrm>
              <a:off x="0" y="0"/>
              <a:ext cx="4635736" cy="240830"/>
            </a:xfrm>
            <a:custGeom>
              <a:avLst/>
              <a:gdLst/>
              <a:ahLst/>
              <a:cxnLst/>
              <a:rect l="l" t="t" r="r" b="b"/>
              <a:pathLst>
                <a:path w="4635736" h="240830">
                  <a:moveTo>
                    <a:pt x="8797" y="0"/>
                  </a:moveTo>
                  <a:lnTo>
                    <a:pt x="4626939" y="0"/>
                  </a:lnTo>
                  <a:cubicBezTo>
                    <a:pt x="4629272" y="0"/>
                    <a:pt x="4631510" y="927"/>
                    <a:pt x="4633160" y="2577"/>
                  </a:cubicBezTo>
                  <a:cubicBezTo>
                    <a:pt x="4634810" y="4226"/>
                    <a:pt x="4635736" y="6464"/>
                    <a:pt x="4635736" y="8797"/>
                  </a:cubicBezTo>
                  <a:lnTo>
                    <a:pt x="4635736" y="232033"/>
                  </a:lnTo>
                  <a:cubicBezTo>
                    <a:pt x="4635736" y="234366"/>
                    <a:pt x="4634810" y="236603"/>
                    <a:pt x="4633160" y="238253"/>
                  </a:cubicBezTo>
                  <a:cubicBezTo>
                    <a:pt x="4631510" y="239903"/>
                    <a:pt x="4629272" y="240830"/>
                    <a:pt x="4626939" y="240830"/>
                  </a:cubicBezTo>
                  <a:lnTo>
                    <a:pt x="8797" y="240830"/>
                  </a:lnTo>
                  <a:cubicBezTo>
                    <a:pt x="6464" y="240830"/>
                    <a:pt x="4226" y="239903"/>
                    <a:pt x="2577" y="238253"/>
                  </a:cubicBezTo>
                  <a:cubicBezTo>
                    <a:pt x="927" y="236603"/>
                    <a:pt x="0" y="234366"/>
                    <a:pt x="0" y="232033"/>
                  </a:cubicBezTo>
                  <a:lnTo>
                    <a:pt x="0" y="8797"/>
                  </a:lnTo>
                  <a:cubicBezTo>
                    <a:pt x="0" y="6464"/>
                    <a:pt x="927" y="4226"/>
                    <a:pt x="2577" y="2577"/>
                  </a:cubicBezTo>
                  <a:cubicBezTo>
                    <a:pt x="4226" y="927"/>
                    <a:pt x="6464" y="0"/>
                    <a:pt x="8797" y="0"/>
                  </a:cubicBezTo>
                  <a:close/>
                </a:path>
              </a:pathLst>
            </a:custGeom>
            <a:solidFill>
              <a:srgbClr val="D9D9FF"/>
            </a:solidFill>
          </p:spPr>
          <p:txBody>
            <a:bodyPr/>
            <a:lstStyle/>
            <a:p>
              <a:endParaRPr lang="en-GB"/>
            </a:p>
          </p:txBody>
        </p:sp>
        <p:sp>
          <p:nvSpPr>
            <p:cNvPr id="9" name="TextBox 9"/>
            <p:cNvSpPr txBox="1"/>
            <p:nvPr/>
          </p:nvSpPr>
          <p:spPr>
            <a:xfrm>
              <a:off x="0" y="-47625"/>
              <a:ext cx="4635737" cy="288455"/>
            </a:xfrm>
            <a:prstGeom prst="rect">
              <a:avLst/>
            </a:prstGeom>
          </p:spPr>
          <p:txBody>
            <a:bodyPr lIns="50800" tIns="50800" rIns="50800" bIns="50800" rtlCol="0" anchor="ctr"/>
            <a:lstStyle/>
            <a:p>
              <a:pPr algn="ctr">
                <a:lnSpc>
                  <a:spcPts val="2800"/>
                </a:lnSpc>
              </a:pPr>
              <a:endParaRPr/>
            </a:p>
          </p:txBody>
        </p:sp>
      </p:grpSp>
      <p:grpSp>
        <p:nvGrpSpPr>
          <p:cNvPr id="10" name="Group 10">
            <a:extLst>
              <a:ext uri="{C183D7F6-B498-43B3-948B-1728B52AA6E4}">
                <adec:decorative xmlns:adec="http://schemas.microsoft.com/office/drawing/2017/decorative" val="1"/>
              </a:ext>
            </a:extLst>
          </p:cNvPr>
          <p:cNvGrpSpPr/>
          <p:nvPr/>
        </p:nvGrpSpPr>
        <p:grpSpPr>
          <a:xfrm>
            <a:off x="6975495" y="1458699"/>
            <a:ext cx="4210206" cy="7369603"/>
            <a:chOff x="0" y="0"/>
            <a:chExt cx="639687" cy="1119717"/>
          </a:xfrm>
        </p:grpSpPr>
        <p:sp>
          <p:nvSpPr>
            <p:cNvPr id="11" name="Freeform 11"/>
            <p:cNvSpPr/>
            <p:nvPr/>
          </p:nvSpPr>
          <p:spPr>
            <a:xfrm>
              <a:off x="0" y="0"/>
              <a:ext cx="639687" cy="1119717"/>
            </a:xfrm>
            <a:custGeom>
              <a:avLst/>
              <a:gdLst/>
              <a:ahLst/>
              <a:cxnLst/>
              <a:rect l="l" t="t" r="r" b="b"/>
              <a:pathLst>
                <a:path w="639687" h="1119717">
                  <a:moveTo>
                    <a:pt x="95620" y="0"/>
                  </a:moveTo>
                  <a:lnTo>
                    <a:pt x="544067" y="0"/>
                  </a:lnTo>
                  <a:cubicBezTo>
                    <a:pt x="569427" y="0"/>
                    <a:pt x="593749" y="10074"/>
                    <a:pt x="611681" y="28006"/>
                  </a:cubicBezTo>
                  <a:cubicBezTo>
                    <a:pt x="629613" y="45939"/>
                    <a:pt x="639687" y="70260"/>
                    <a:pt x="639687" y="95620"/>
                  </a:cubicBezTo>
                  <a:lnTo>
                    <a:pt x="639687" y="1024097"/>
                  </a:lnTo>
                  <a:cubicBezTo>
                    <a:pt x="639687" y="1076907"/>
                    <a:pt x="596877" y="1119717"/>
                    <a:pt x="544067" y="1119717"/>
                  </a:cubicBezTo>
                  <a:lnTo>
                    <a:pt x="95620" y="1119717"/>
                  </a:lnTo>
                  <a:cubicBezTo>
                    <a:pt x="42811" y="1119717"/>
                    <a:pt x="0" y="1076907"/>
                    <a:pt x="0" y="1024097"/>
                  </a:cubicBezTo>
                  <a:lnTo>
                    <a:pt x="0" y="95620"/>
                  </a:lnTo>
                  <a:cubicBezTo>
                    <a:pt x="0" y="42811"/>
                    <a:pt x="42811" y="0"/>
                    <a:pt x="95620" y="0"/>
                  </a:cubicBezTo>
                  <a:close/>
                </a:path>
              </a:pathLst>
            </a:custGeom>
            <a:blipFill>
              <a:blip r:embed="rId3"/>
              <a:stretch>
                <a:fillRect l="-67728" t="-70717" r="-56119"/>
              </a:stretch>
            </a:blipFill>
          </p:spPr>
          <p:txBody>
            <a:bodyPr/>
            <a:lstStyle/>
            <a:p>
              <a:endParaRPr lang="en-GB"/>
            </a:p>
          </p:txBody>
        </p:sp>
      </p:grpSp>
      <p:sp>
        <p:nvSpPr>
          <p:cNvPr id="12" name="TextBox 12"/>
          <p:cNvSpPr txBox="1"/>
          <p:nvPr/>
        </p:nvSpPr>
        <p:spPr>
          <a:xfrm>
            <a:off x="11541327" y="1495425"/>
            <a:ext cx="5717973" cy="828675"/>
          </a:xfrm>
          <a:prstGeom prst="rect">
            <a:avLst/>
          </a:prstGeom>
        </p:spPr>
        <p:txBody>
          <a:bodyPr lIns="0" tIns="0" rIns="0" bIns="0" rtlCol="0" anchor="t">
            <a:spAutoFit/>
          </a:bodyPr>
          <a:lstStyle/>
          <a:p>
            <a:pPr algn="l">
              <a:lnSpc>
                <a:spcPts val="6000"/>
              </a:lnSpc>
            </a:pPr>
            <a:r>
              <a:rPr lang="en-US" sz="6000" b="1">
                <a:solidFill>
                  <a:srgbClr val="2C3DA7"/>
                </a:solidFill>
                <a:latin typeface="Arial Bold"/>
                <a:ea typeface="Arial Bold"/>
                <a:cs typeface="Arial Bold"/>
                <a:sym typeface="Arial Bold"/>
              </a:rPr>
              <a:t>Black on Board</a:t>
            </a:r>
          </a:p>
        </p:txBody>
      </p:sp>
      <p:sp>
        <p:nvSpPr>
          <p:cNvPr id="13" name="TextBox 13"/>
          <p:cNvSpPr txBox="1">
            <a:spLocks noGrp="1"/>
          </p:cNvSpPr>
          <p:nvPr>
            <p:ph type="title" idx="4294967295"/>
          </p:nvPr>
        </p:nvSpPr>
        <p:spPr>
          <a:xfrm>
            <a:off x="1028700" y="1495425"/>
            <a:ext cx="2858707" cy="8286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2C3DA7"/>
                </a:solidFill>
                <a:effectLst/>
                <a:uLnTx/>
                <a:uFillTx/>
                <a:latin typeface="Arial Bold"/>
                <a:ea typeface="Arial Bold"/>
                <a:cs typeface="Arial Bold"/>
                <a:sym typeface="Arial Bold"/>
              </a:rPr>
              <a:t>Olmec</a:t>
            </a:r>
          </a:p>
        </p:txBody>
      </p:sp>
      <p:sp>
        <p:nvSpPr>
          <p:cNvPr id="14" name="TextBox 14"/>
          <p:cNvSpPr txBox="1"/>
          <p:nvPr/>
        </p:nvSpPr>
        <p:spPr>
          <a:xfrm>
            <a:off x="1028700" y="2628900"/>
            <a:ext cx="5464925" cy="640080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Arial"/>
                <a:ea typeface="Arial"/>
                <a:cs typeface="Arial"/>
                <a:sym typeface="Arial"/>
              </a:rPr>
              <a:t>Olmec is an award-winning social enterprise established in 2003 to champion race equality through economic and social justice. Olmec’s key programmes support minoritised and racialised communities onto boards, into social business and jobs as well as offering anti-racist training. Olmec’s board all hail from Black, Minoritised and racialised (BMC) Communities  </a:t>
            </a:r>
          </a:p>
        </p:txBody>
      </p:sp>
      <p:sp>
        <p:nvSpPr>
          <p:cNvPr id="15" name="TextBox 15"/>
          <p:cNvSpPr txBox="1"/>
          <p:nvPr/>
        </p:nvSpPr>
        <p:spPr>
          <a:xfrm>
            <a:off x="11541327" y="2628900"/>
            <a:ext cx="6059985" cy="640080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Arial"/>
                <a:ea typeface="Arial"/>
                <a:cs typeface="Arial"/>
                <a:sym typeface="Arial"/>
              </a:rPr>
              <a:t>The Black on Board programme was set up to address under-representation at Board level in the social housing sector. Olmec created the programme in response to research carried out by De Montfort University on behalf of Southwark Council. Published in 2001 the report found large disparity at board level in housing associations for Black Asian minortised and racialised people.</a:t>
            </a:r>
          </a:p>
        </p:txBody>
      </p:sp>
      <p:pic>
        <p:nvPicPr>
          <p:cNvPr id="16" name="Picture 15">
            <a:extLst>
              <a:ext uri="{FF2B5EF4-FFF2-40B4-BE49-F238E27FC236}">
                <a16:creationId xmlns:a16="http://schemas.microsoft.com/office/drawing/2014/main" id="{043664CF-1C10-5ADB-666F-0D0C8F3FCA83}"/>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349" y="9524581"/>
            <a:ext cx="825351" cy="63470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1C9"/>
        </a:solidFill>
        <a:effectLst/>
      </p:bgPr>
    </p:bg>
    <p:spTree>
      <p:nvGrpSpPr>
        <p:cNvPr id="1" name=""/>
        <p:cNvGrpSpPr/>
        <p:nvPr/>
      </p:nvGrpSpPr>
      <p:grpSpPr>
        <a:xfrm>
          <a:off x="0" y="0"/>
          <a:ext cx="0" cy="0"/>
          <a:chOff x="0" y="0"/>
          <a:chExt cx="0" cy="0"/>
        </a:xfrm>
      </p:grpSpPr>
      <p:sp>
        <p:nvSpPr>
          <p:cNvPr id="3" name="Freeform 3">
            <a:extLst>
              <a:ext uri="{C183D7F6-B498-43B3-948B-1728B52AA6E4}">
                <adec:decorative xmlns:adec="http://schemas.microsoft.com/office/drawing/2017/decorative" val="1"/>
              </a:ext>
            </a:extLst>
          </p:cNvPr>
          <p:cNvSpPr/>
          <p:nvPr/>
        </p:nvSpPr>
        <p:spPr>
          <a:xfrm>
            <a:off x="15623142" y="66675"/>
            <a:ext cx="2415742" cy="941978"/>
          </a:xfrm>
          <a:custGeom>
            <a:avLst/>
            <a:gdLst/>
            <a:ahLst/>
            <a:cxnLst/>
            <a:rect l="l" t="t" r="r" b="b"/>
            <a:pathLst>
              <a:path w="2415742" h="941978">
                <a:moveTo>
                  <a:pt x="0" y="0"/>
                </a:moveTo>
                <a:lnTo>
                  <a:pt x="2415742" y="0"/>
                </a:lnTo>
                <a:lnTo>
                  <a:pt x="2415742" y="941978"/>
                </a:lnTo>
                <a:lnTo>
                  <a:pt x="0" y="941978"/>
                </a:lnTo>
                <a:lnTo>
                  <a:pt x="0" y="0"/>
                </a:lnTo>
                <a:close/>
              </a:path>
            </a:pathLst>
          </a:custGeom>
          <a:blipFill>
            <a:blip r:embed="rId2"/>
            <a:stretch>
              <a:fillRect/>
            </a:stretch>
          </a:blipFill>
        </p:spPr>
        <p:txBody>
          <a:bodyPr/>
          <a:lstStyle/>
          <a:p>
            <a:endParaRPr lang="en-GB"/>
          </a:p>
        </p:txBody>
      </p:sp>
      <p:grpSp>
        <p:nvGrpSpPr>
          <p:cNvPr id="4" name="Group 4">
            <a:extLst>
              <a:ext uri="{C183D7F6-B498-43B3-948B-1728B52AA6E4}">
                <adec:decorative xmlns:adec="http://schemas.microsoft.com/office/drawing/2017/decorative" val="1"/>
              </a:ext>
            </a:extLst>
          </p:cNvPr>
          <p:cNvGrpSpPr/>
          <p:nvPr/>
        </p:nvGrpSpPr>
        <p:grpSpPr>
          <a:xfrm>
            <a:off x="827565" y="2030038"/>
            <a:ext cx="16788508" cy="7128791"/>
            <a:chOff x="0" y="0"/>
            <a:chExt cx="2265663" cy="962053"/>
          </a:xfrm>
        </p:grpSpPr>
        <p:sp>
          <p:nvSpPr>
            <p:cNvPr id="5" name="Freeform 5"/>
            <p:cNvSpPr/>
            <p:nvPr/>
          </p:nvSpPr>
          <p:spPr>
            <a:xfrm>
              <a:off x="0" y="0"/>
              <a:ext cx="2265663" cy="962053"/>
            </a:xfrm>
            <a:custGeom>
              <a:avLst/>
              <a:gdLst/>
              <a:ahLst/>
              <a:cxnLst/>
              <a:rect l="l" t="t" r="r" b="b"/>
              <a:pathLst>
                <a:path w="2265663" h="962053">
                  <a:moveTo>
                    <a:pt x="12912" y="0"/>
                  </a:moveTo>
                  <a:lnTo>
                    <a:pt x="2252751" y="0"/>
                  </a:lnTo>
                  <a:cubicBezTo>
                    <a:pt x="2259882" y="0"/>
                    <a:pt x="2265663" y="5781"/>
                    <a:pt x="2265663" y="12912"/>
                  </a:cubicBezTo>
                  <a:lnTo>
                    <a:pt x="2265663" y="949141"/>
                  </a:lnTo>
                  <a:cubicBezTo>
                    <a:pt x="2265663" y="956272"/>
                    <a:pt x="2259882" y="962053"/>
                    <a:pt x="2252751" y="962053"/>
                  </a:cubicBezTo>
                  <a:lnTo>
                    <a:pt x="12912" y="962053"/>
                  </a:lnTo>
                  <a:cubicBezTo>
                    <a:pt x="9488" y="962053"/>
                    <a:pt x="6203" y="960693"/>
                    <a:pt x="3782" y="958271"/>
                  </a:cubicBezTo>
                  <a:cubicBezTo>
                    <a:pt x="1360" y="955850"/>
                    <a:pt x="0" y="952566"/>
                    <a:pt x="0" y="949141"/>
                  </a:cubicBezTo>
                  <a:lnTo>
                    <a:pt x="0" y="12912"/>
                  </a:lnTo>
                  <a:cubicBezTo>
                    <a:pt x="0" y="5781"/>
                    <a:pt x="5781" y="0"/>
                    <a:pt x="12912" y="0"/>
                  </a:cubicBezTo>
                  <a:close/>
                </a:path>
              </a:pathLst>
            </a:custGeom>
            <a:solidFill>
              <a:srgbClr val="F4C119"/>
            </a:solidFill>
            <a:ln cap="rnd">
              <a:noFill/>
              <a:prstDash val="solid"/>
              <a:round/>
            </a:ln>
          </p:spPr>
          <p:txBody>
            <a:bodyPr/>
            <a:lstStyle/>
            <a:p>
              <a:endParaRPr lang="en-GB"/>
            </a:p>
          </p:txBody>
        </p:sp>
        <p:sp>
          <p:nvSpPr>
            <p:cNvPr id="6" name="TextBox 6"/>
            <p:cNvSpPr txBox="1"/>
            <p:nvPr/>
          </p:nvSpPr>
          <p:spPr>
            <a:xfrm>
              <a:off x="0" y="-47625"/>
              <a:ext cx="2265663" cy="1009678"/>
            </a:xfrm>
            <a:prstGeom prst="rect">
              <a:avLst/>
            </a:prstGeom>
          </p:spPr>
          <p:txBody>
            <a:bodyPr lIns="50800" tIns="50800" rIns="50800" bIns="50800" rtlCol="0" anchor="ctr"/>
            <a:lstStyle/>
            <a:p>
              <a:pPr algn="ctr">
                <a:lnSpc>
                  <a:spcPts val="2355"/>
                </a:lnSpc>
              </a:pPr>
              <a:endParaRPr/>
            </a:p>
          </p:txBody>
        </p:sp>
      </p:grpSp>
      <p:grpSp>
        <p:nvGrpSpPr>
          <p:cNvPr id="7" name="Group 7">
            <a:extLst>
              <a:ext uri="{C183D7F6-B498-43B3-948B-1728B52AA6E4}">
                <adec:decorative xmlns:adec="http://schemas.microsoft.com/office/drawing/2017/decorative" val="1"/>
              </a:ext>
            </a:extLst>
          </p:cNvPr>
          <p:cNvGrpSpPr/>
          <p:nvPr/>
        </p:nvGrpSpPr>
        <p:grpSpPr>
          <a:xfrm>
            <a:off x="1304345" y="2448904"/>
            <a:ext cx="11265817" cy="1606029"/>
            <a:chOff x="0" y="0"/>
            <a:chExt cx="2481753" cy="353793"/>
          </a:xfrm>
        </p:grpSpPr>
        <p:sp>
          <p:nvSpPr>
            <p:cNvPr id="8" name="Freeform 8"/>
            <p:cNvSpPr/>
            <p:nvPr/>
          </p:nvSpPr>
          <p:spPr>
            <a:xfrm>
              <a:off x="0" y="0"/>
              <a:ext cx="2481753" cy="353793"/>
            </a:xfrm>
            <a:custGeom>
              <a:avLst/>
              <a:gdLst/>
              <a:ahLst/>
              <a:cxnLst/>
              <a:rect l="l" t="t" r="r" b="b"/>
              <a:pathLst>
                <a:path w="2481753" h="353793">
                  <a:moveTo>
                    <a:pt x="68720" y="0"/>
                  </a:moveTo>
                  <a:lnTo>
                    <a:pt x="2413033" y="0"/>
                  </a:lnTo>
                  <a:cubicBezTo>
                    <a:pt x="2450986" y="0"/>
                    <a:pt x="2481753" y="30767"/>
                    <a:pt x="2481753" y="68720"/>
                  </a:cubicBezTo>
                  <a:lnTo>
                    <a:pt x="2481753" y="285073"/>
                  </a:lnTo>
                  <a:cubicBezTo>
                    <a:pt x="2481753" y="323026"/>
                    <a:pt x="2450986" y="353793"/>
                    <a:pt x="2413033" y="353793"/>
                  </a:cubicBezTo>
                  <a:lnTo>
                    <a:pt x="68720" y="353793"/>
                  </a:lnTo>
                  <a:cubicBezTo>
                    <a:pt x="30767" y="353793"/>
                    <a:pt x="0" y="323026"/>
                    <a:pt x="0" y="285073"/>
                  </a:cubicBezTo>
                  <a:lnTo>
                    <a:pt x="0" y="68720"/>
                  </a:lnTo>
                  <a:cubicBezTo>
                    <a:pt x="0" y="30767"/>
                    <a:pt x="30767" y="0"/>
                    <a:pt x="68720" y="0"/>
                  </a:cubicBezTo>
                  <a:close/>
                </a:path>
              </a:pathLst>
            </a:custGeom>
            <a:solidFill>
              <a:srgbClr val="FFFFFF"/>
            </a:solidFill>
          </p:spPr>
          <p:txBody>
            <a:bodyPr/>
            <a:lstStyle/>
            <a:p>
              <a:endParaRPr lang="en-GB"/>
            </a:p>
          </p:txBody>
        </p:sp>
        <p:sp>
          <p:nvSpPr>
            <p:cNvPr id="9" name="TextBox 9"/>
            <p:cNvSpPr txBox="1"/>
            <p:nvPr/>
          </p:nvSpPr>
          <p:spPr>
            <a:xfrm>
              <a:off x="0" y="-57150"/>
              <a:ext cx="2481753" cy="410943"/>
            </a:xfrm>
            <a:prstGeom prst="rect">
              <a:avLst/>
            </a:prstGeom>
          </p:spPr>
          <p:txBody>
            <a:bodyPr lIns="50800" tIns="50800" rIns="50800" bIns="50800" rtlCol="0" anchor="ctr"/>
            <a:lstStyle/>
            <a:p>
              <a:pPr algn="ctr">
                <a:lnSpc>
                  <a:spcPts val="2520"/>
                </a:lnSpc>
              </a:pPr>
              <a:endParaRPr/>
            </a:p>
          </p:txBody>
        </p:sp>
      </p:grpSp>
      <p:grpSp>
        <p:nvGrpSpPr>
          <p:cNvPr id="10" name="Group 10">
            <a:extLst>
              <a:ext uri="{C183D7F6-B498-43B3-948B-1728B52AA6E4}">
                <adec:decorative xmlns:adec="http://schemas.microsoft.com/office/drawing/2017/decorative" val="1"/>
              </a:ext>
            </a:extLst>
          </p:cNvPr>
          <p:cNvGrpSpPr/>
          <p:nvPr/>
        </p:nvGrpSpPr>
        <p:grpSpPr>
          <a:xfrm>
            <a:off x="1304345" y="4068041"/>
            <a:ext cx="9877611" cy="1606029"/>
            <a:chOff x="0" y="0"/>
            <a:chExt cx="2175945" cy="353793"/>
          </a:xfrm>
        </p:grpSpPr>
        <p:sp>
          <p:nvSpPr>
            <p:cNvPr id="11" name="Freeform 11"/>
            <p:cNvSpPr/>
            <p:nvPr/>
          </p:nvSpPr>
          <p:spPr>
            <a:xfrm>
              <a:off x="0" y="0"/>
              <a:ext cx="2175945" cy="353793"/>
            </a:xfrm>
            <a:custGeom>
              <a:avLst/>
              <a:gdLst/>
              <a:ahLst/>
              <a:cxnLst/>
              <a:rect l="l" t="t" r="r" b="b"/>
              <a:pathLst>
                <a:path w="2175945" h="353793">
                  <a:moveTo>
                    <a:pt x="78378" y="0"/>
                  </a:moveTo>
                  <a:lnTo>
                    <a:pt x="2097566" y="0"/>
                  </a:lnTo>
                  <a:cubicBezTo>
                    <a:pt x="2118353" y="0"/>
                    <a:pt x="2138289" y="8258"/>
                    <a:pt x="2152988" y="22957"/>
                  </a:cubicBezTo>
                  <a:cubicBezTo>
                    <a:pt x="2167687" y="37655"/>
                    <a:pt x="2175945" y="57591"/>
                    <a:pt x="2175945" y="78378"/>
                  </a:cubicBezTo>
                  <a:lnTo>
                    <a:pt x="2175945" y="275415"/>
                  </a:lnTo>
                  <a:cubicBezTo>
                    <a:pt x="2175945" y="318702"/>
                    <a:pt x="2140853" y="353793"/>
                    <a:pt x="2097566" y="353793"/>
                  </a:cubicBezTo>
                  <a:lnTo>
                    <a:pt x="78378" y="353793"/>
                  </a:lnTo>
                  <a:cubicBezTo>
                    <a:pt x="35091" y="353793"/>
                    <a:pt x="0" y="318702"/>
                    <a:pt x="0" y="275415"/>
                  </a:cubicBezTo>
                  <a:lnTo>
                    <a:pt x="0" y="78378"/>
                  </a:lnTo>
                  <a:cubicBezTo>
                    <a:pt x="0" y="57591"/>
                    <a:pt x="8258" y="37655"/>
                    <a:pt x="22957" y="22957"/>
                  </a:cubicBezTo>
                  <a:cubicBezTo>
                    <a:pt x="37655" y="8258"/>
                    <a:pt x="57591" y="0"/>
                    <a:pt x="78378" y="0"/>
                  </a:cubicBezTo>
                  <a:close/>
                </a:path>
              </a:pathLst>
            </a:custGeom>
            <a:solidFill>
              <a:srgbClr val="FFFFFF"/>
            </a:solidFill>
          </p:spPr>
          <p:txBody>
            <a:bodyPr/>
            <a:lstStyle/>
            <a:p>
              <a:endParaRPr lang="en-GB"/>
            </a:p>
          </p:txBody>
        </p:sp>
        <p:sp>
          <p:nvSpPr>
            <p:cNvPr id="12" name="TextBox 12"/>
            <p:cNvSpPr txBox="1"/>
            <p:nvPr/>
          </p:nvSpPr>
          <p:spPr>
            <a:xfrm>
              <a:off x="0" y="-57150"/>
              <a:ext cx="2175945" cy="410943"/>
            </a:xfrm>
            <a:prstGeom prst="rect">
              <a:avLst/>
            </a:prstGeom>
          </p:spPr>
          <p:txBody>
            <a:bodyPr lIns="50800" tIns="50800" rIns="50800" bIns="50800" rtlCol="0" anchor="ctr"/>
            <a:lstStyle/>
            <a:p>
              <a:pPr algn="ctr">
                <a:lnSpc>
                  <a:spcPts val="2520"/>
                </a:lnSpc>
              </a:pPr>
              <a:endParaRPr/>
            </a:p>
          </p:txBody>
        </p:sp>
      </p:grpSp>
      <p:grpSp>
        <p:nvGrpSpPr>
          <p:cNvPr id="13" name="Group 13">
            <a:extLst>
              <a:ext uri="{C183D7F6-B498-43B3-948B-1728B52AA6E4}">
                <adec:decorative xmlns:adec="http://schemas.microsoft.com/office/drawing/2017/decorative" val="1"/>
              </a:ext>
            </a:extLst>
          </p:cNvPr>
          <p:cNvGrpSpPr/>
          <p:nvPr/>
        </p:nvGrpSpPr>
        <p:grpSpPr>
          <a:xfrm>
            <a:off x="1304345" y="5686303"/>
            <a:ext cx="9877611" cy="1606029"/>
            <a:chOff x="0" y="0"/>
            <a:chExt cx="2175945" cy="353793"/>
          </a:xfrm>
        </p:grpSpPr>
        <p:sp>
          <p:nvSpPr>
            <p:cNvPr id="14" name="Freeform 14"/>
            <p:cNvSpPr/>
            <p:nvPr/>
          </p:nvSpPr>
          <p:spPr>
            <a:xfrm>
              <a:off x="0" y="0"/>
              <a:ext cx="2175945" cy="353793"/>
            </a:xfrm>
            <a:custGeom>
              <a:avLst/>
              <a:gdLst/>
              <a:ahLst/>
              <a:cxnLst/>
              <a:rect l="l" t="t" r="r" b="b"/>
              <a:pathLst>
                <a:path w="2175945" h="353793">
                  <a:moveTo>
                    <a:pt x="78378" y="0"/>
                  </a:moveTo>
                  <a:lnTo>
                    <a:pt x="2097566" y="0"/>
                  </a:lnTo>
                  <a:cubicBezTo>
                    <a:pt x="2118353" y="0"/>
                    <a:pt x="2138289" y="8258"/>
                    <a:pt x="2152988" y="22957"/>
                  </a:cubicBezTo>
                  <a:cubicBezTo>
                    <a:pt x="2167687" y="37655"/>
                    <a:pt x="2175945" y="57591"/>
                    <a:pt x="2175945" y="78378"/>
                  </a:cubicBezTo>
                  <a:lnTo>
                    <a:pt x="2175945" y="275415"/>
                  </a:lnTo>
                  <a:cubicBezTo>
                    <a:pt x="2175945" y="318702"/>
                    <a:pt x="2140853" y="353793"/>
                    <a:pt x="2097566" y="353793"/>
                  </a:cubicBezTo>
                  <a:lnTo>
                    <a:pt x="78378" y="353793"/>
                  </a:lnTo>
                  <a:cubicBezTo>
                    <a:pt x="35091" y="353793"/>
                    <a:pt x="0" y="318702"/>
                    <a:pt x="0" y="275415"/>
                  </a:cubicBezTo>
                  <a:lnTo>
                    <a:pt x="0" y="78378"/>
                  </a:lnTo>
                  <a:cubicBezTo>
                    <a:pt x="0" y="57591"/>
                    <a:pt x="8258" y="37655"/>
                    <a:pt x="22957" y="22957"/>
                  </a:cubicBezTo>
                  <a:cubicBezTo>
                    <a:pt x="37655" y="8258"/>
                    <a:pt x="57591" y="0"/>
                    <a:pt x="78378" y="0"/>
                  </a:cubicBezTo>
                  <a:close/>
                </a:path>
              </a:pathLst>
            </a:custGeom>
            <a:solidFill>
              <a:srgbClr val="FFFFFF"/>
            </a:solidFill>
          </p:spPr>
          <p:txBody>
            <a:bodyPr/>
            <a:lstStyle/>
            <a:p>
              <a:endParaRPr lang="en-GB"/>
            </a:p>
          </p:txBody>
        </p:sp>
        <p:sp>
          <p:nvSpPr>
            <p:cNvPr id="15" name="TextBox 15"/>
            <p:cNvSpPr txBox="1"/>
            <p:nvPr/>
          </p:nvSpPr>
          <p:spPr>
            <a:xfrm>
              <a:off x="0" y="-57150"/>
              <a:ext cx="2175945" cy="410943"/>
            </a:xfrm>
            <a:prstGeom prst="rect">
              <a:avLst/>
            </a:prstGeom>
          </p:spPr>
          <p:txBody>
            <a:bodyPr lIns="50800" tIns="50800" rIns="50800" bIns="50800" rtlCol="0" anchor="ctr"/>
            <a:lstStyle/>
            <a:p>
              <a:pPr algn="ctr">
                <a:lnSpc>
                  <a:spcPts val="2520"/>
                </a:lnSpc>
              </a:pPr>
              <a:endParaRPr/>
            </a:p>
          </p:txBody>
        </p:sp>
      </p:grpSp>
      <p:grpSp>
        <p:nvGrpSpPr>
          <p:cNvPr id="16" name="Group 16">
            <a:extLst>
              <a:ext uri="{C183D7F6-B498-43B3-948B-1728B52AA6E4}">
                <adec:decorative xmlns:adec="http://schemas.microsoft.com/office/drawing/2017/decorative" val="1"/>
              </a:ext>
            </a:extLst>
          </p:cNvPr>
          <p:cNvGrpSpPr/>
          <p:nvPr/>
        </p:nvGrpSpPr>
        <p:grpSpPr>
          <a:xfrm>
            <a:off x="1304345" y="7304564"/>
            <a:ext cx="12875937" cy="1606029"/>
            <a:chOff x="0" y="0"/>
            <a:chExt cx="2836448" cy="353793"/>
          </a:xfrm>
        </p:grpSpPr>
        <p:sp>
          <p:nvSpPr>
            <p:cNvPr id="17" name="Freeform 17"/>
            <p:cNvSpPr/>
            <p:nvPr/>
          </p:nvSpPr>
          <p:spPr>
            <a:xfrm>
              <a:off x="0" y="0"/>
              <a:ext cx="2836448" cy="353793"/>
            </a:xfrm>
            <a:custGeom>
              <a:avLst/>
              <a:gdLst/>
              <a:ahLst/>
              <a:cxnLst/>
              <a:rect l="l" t="t" r="r" b="b"/>
              <a:pathLst>
                <a:path w="2836448" h="353793">
                  <a:moveTo>
                    <a:pt x="60127" y="0"/>
                  </a:moveTo>
                  <a:lnTo>
                    <a:pt x="2776321" y="0"/>
                  </a:lnTo>
                  <a:cubicBezTo>
                    <a:pt x="2809528" y="0"/>
                    <a:pt x="2836448" y="26920"/>
                    <a:pt x="2836448" y="60127"/>
                  </a:cubicBezTo>
                  <a:lnTo>
                    <a:pt x="2836448" y="293666"/>
                  </a:lnTo>
                  <a:cubicBezTo>
                    <a:pt x="2836448" y="309613"/>
                    <a:pt x="2830113" y="324906"/>
                    <a:pt x="2818837" y="336182"/>
                  </a:cubicBezTo>
                  <a:cubicBezTo>
                    <a:pt x="2807561" y="347458"/>
                    <a:pt x="2792267" y="353793"/>
                    <a:pt x="2776321" y="353793"/>
                  </a:cubicBezTo>
                  <a:lnTo>
                    <a:pt x="60127" y="353793"/>
                  </a:lnTo>
                  <a:cubicBezTo>
                    <a:pt x="26920" y="353793"/>
                    <a:pt x="0" y="326873"/>
                    <a:pt x="0" y="293666"/>
                  </a:cubicBezTo>
                  <a:lnTo>
                    <a:pt x="0" y="60127"/>
                  </a:lnTo>
                  <a:cubicBezTo>
                    <a:pt x="0" y="26920"/>
                    <a:pt x="26920" y="0"/>
                    <a:pt x="60127" y="0"/>
                  </a:cubicBezTo>
                  <a:close/>
                </a:path>
              </a:pathLst>
            </a:custGeom>
            <a:solidFill>
              <a:srgbClr val="FFFFFF"/>
            </a:solidFill>
          </p:spPr>
          <p:txBody>
            <a:bodyPr/>
            <a:lstStyle/>
            <a:p>
              <a:endParaRPr lang="en-GB"/>
            </a:p>
          </p:txBody>
        </p:sp>
        <p:sp>
          <p:nvSpPr>
            <p:cNvPr id="18" name="TextBox 18"/>
            <p:cNvSpPr txBox="1"/>
            <p:nvPr/>
          </p:nvSpPr>
          <p:spPr>
            <a:xfrm>
              <a:off x="0" y="-57150"/>
              <a:ext cx="2836448" cy="410943"/>
            </a:xfrm>
            <a:prstGeom prst="rect">
              <a:avLst/>
            </a:prstGeom>
          </p:spPr>
          <p:txBody>
            <a:bodyPr lIns="50800" tIns="50800" rIns="50800" bIns="50800" rtlCol="0" anchor="ctr"/>
            <a:lstStyle/>
            <a:p>
              <a:pPr algn="ctr">
                <a:lnSpc>
                  <a:spcPts val="2520"/>
                </a:lnSpc>
              </a:pPr>
              <a:endParaRPr/>
            </a:p>
          </p:txBody>
        </p:sp>
      </p:grpSp>
      <p:sp>
        <p:nvSpPr>
          <p:cNvPr id="19" name="Freeform 19">
            <a:extLst>
              <a:ext uri="{C183D7F6-B498-43B3-948B-1728B52AA6E4}">
                <adec:decorative xmlns:adec="http://schemas.microsoft.com/office/drawing/2017/decorative" val="1"/>
              </a:ext>
            </a:extLst>
          </p:cNvPr>
          <p:cNvSpPr/>
          <p:nvPr/>
        </p:nvSpPr>
        <p:spPr>
          <a:xfrm>
            <a:off x="12183539" y="1903956"/>
            <a:ext cx="5432534" cy="5432534"/>
          </a:xfrm>
          <a:custGeom>
            <a:avLst/>
            <a:gdLst/>
            <a:ahLst/>
            <a:cxnLst/>
            <a:rect l="l" t="t" r="r" b="b"/>
            <a:pathLst>
              <a:path w="5432534" h="5432534">
                <a:moveTo>
                  <a:pt x="0" y="0"/>
                </a:moveTo>
                <a:lnTo>
                  <a:pt x="5432535" y="0"/>
                </a:lnTo>
                <a:lnTo>
                  <a:pt x="5432535" y="5432534"/>
                </a:lnTo>
                <a:lnTo>
                  <a:pt x="0" y="543253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20" name="Group 20">
            <a:extLst>
              <a:ext uri="{C183D7F6-B498-43B3-948B-1728B52AA6E4}">
                <adec:decorative xmlns:adec="http://schemas.microsoft.com/office/drawing/2017/decorative" val="1"/>
              </a:ext>
            </a:extLst>
          </p:cNvPr>
          <p:cNvGrpSpPr/>
          <p:nvPr/>
        </p:nvGrpSpPr>
        <p:grpSpPr>
          <a:xfrm>
            <a:off x="1436572" y="2569286"/>
            <a:ext cx="1365264" cy="1365264"/>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9FF"/>
            </a:solidFill>
          </p:spPr>
          <p:txBody>
            <a:bodyPr/>
            <a:lstStyle/>
            <a:p>
              <a:endParaRPr lang="en-GB"/>
            </a:p>
          </p:txBody>
        </p:sp>
        <p:sp>
          <p:nvSpPr>
            <p:cNvPr id="22" name="TextBox 22"/>
            <p:cNvSpPr txBox="1"/>
            <p:nvPr/>
          </p:nvSpPr>
          <p:spPr>
            <a:xfrm>
              <a:off x="76200" y="19050"/>
              <a:ext cx="660400" cy="717550"/>
            </a:xfrm>
            <a:prstGeom prst="rect">
              <a:avLst/>
            </a:prstGeom>
          </p:spPr>
          <p:txBody>
            <a:bodyPr lIns="50800" tIns="50800" rIns="50800" bIns="50800" rtlCol="0" anchor="ctr"/>
            <a:lstStyle/>
            <a:p>
              <a:pPr marL="0" lvl="0" indent="0" algn="ctr">
                <a:lnSpc>
                  <a:spcPts val="2520"/>
                </a:lnSpc>
                <a:spcBef>
                  <a:spcPct val="0"/>
                </a:spcBef>
              </a:pPr>
              <a:endParaRPr/>
            </a:p>
          </p:txBody>
        </p:sp>
      </p:grpSp>
      <p:grpSp>
        <p:nvGrpSpPr>
          <p:cNvPr id="23" name="Group 23">
            <a:extLst>
              <a:ext uri="{C183D7F6-B498-43B3-948B-1728B52AA6E4}">
                <adec:decorative xmlns:adec="http://schemas.microsoft.com/office/drawing/2017/decorative" val="1"/>
              </a:ext>
            </a:extLst>
          </p:cNvPr>
          <p:cNvGrpSpPr/>
          <p:nvPr/>
        </p:nvGrpSpPr>
        <p:grpSpPr>
          <a:xfrm>
            <a:off x="1436572" y="4188423"/>
            <a:ext cx="1365264" cy="1365264"/>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9FF"/>
            </a:solidFill>
          </p:spPr>
          <p:txBody>
            <a:bodyPr/>
            <a:lstStyle/>
            <a:p>
              <a:endParaRPr lang="en-GB"/>
            </a:p>
          </p:txBody>
        </p:sp>
        <p:sp>
          <p:nvSpPr>
            <p:cNvPr id="25" name="TextBox 25"/>
            <p:cNvSpPr txBox="1"/>
            <p:nvPr/>
          </p:nvSpPr>
          <p:spPr>
            <a:xfrm>
              <a:off x="76200" y="19050"/>
              <a:ext cx="660400" cy="717550"/>
            </a:xfrm>
            <a:prstGeom prst="rect">
              <a:avLst/>
            </a:prstGeom>
          </p:spPr>
          <p:txBody>
            <a:bodyPr lIns="50800" tIns="50800" rIns="50800" bIns="50800" rtlCol="0" anchor="ctr"/>
            <a:lstStyle/>
            <a:p>
              <a:pPr marL="0" lvl="0" indent="0" algn="ctr">
                <a:lnSpc>
                  <a:spcPts val="2520"/>
                </a:lnSpc>
                <a:spcBef>
                  <a:spcPct val="0"/>
                </a:spcBef>
              </a:pPr>
              <a:endParaRPr/>
            </a:p>
          </p:txBody>
        </p:sp>
      </p:grpSp>
      <p:grpSp>
        <p:nvGrpSpPr>
          <p:cNvPr id="26" name="Group 26">
            <a:extLst>
              <a:ext uri="{C183D7F6-B498-43B3-948B-1728B52AA6E4}">
                <adec:decorative xmlns:adec="http://schemas.microsoft.com/office/drawing/2017/decorative" val="1"/>
              </a:ext>
            </a:extLst>
          </p:cNvPr>
          <p:cNvGrpSpPr/>
          <p:nvPr/>
        </p:nvGrpSpPr>
        <p:grpSpPr>
          <a:xfrm>
            <a:off x="1436572" y="5807560"/>
            <a:ext cx="1365264" cy="1365264"/>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9FF"/>
            </a:solidFill>
          </p:spPr>
          <p:txBody>
            <a:bodyPr/>
            <a:lstStyle/>
            <a:p>
              <a:endParaRPr lang="en-GB"/>
            </a:p>
          </p:txBody>
        </p:sp>
        <p:sp>
          <p:nvSpPr>
            <p:cNvPr id="28" name="TextBox 28"/>
            <p:cNvSpPr txBox="1"/>
            <p:nvPr/>
          </p:nvSpPr>
          <p:spPr>
            <a:xfrm>
              <a:off x="76200" y="19050"/>
              <a:ext cx="660400" cy="717550"/>
            </a:xfrm>
            <a:prstGeom prst="rect">
              <a:avLst/>
            </a:prstGeom>
          </p:spPr>
          <p:txBody>
            <a:bodyPr lIns="50800" tIns="50800" rIns="50800" bIns="50800" rtlCol="0" anchor="ctr"/>
            <a:lstStyle/>
            <a:p>
              <a:pPr marL="0" lvl="0" indent="0" algn="ctr">
                <a:lnSpc>
                  <a:spcPts val="2520"/>
                </a:lnSpc>
                <a:spcBef>
                  <a:spcPct val="0"/>
                </a:spcBef>
              </a:pPr>
              <a:endParaRPr/>
            </a:p>
          </p:txBody>
        </p:sp>
      </p:grpSp>
      <p:grpSp>
        <p:nvGrpSpPr>
          <p:cNvPr id="29" name="Group 29">
            <a:extLst>
              <a:ext uri="{C183D7F6-B498-43B3-948B-1728B52AA6E4}">
                <adec:decorative xmlns:adec="http://schemas.microsoft.com/office/drawing/2017/decorative" val="1"/>
              </a:ext>
            </a:extLst>
          </p:cNvPr>
          <p:cNvGrpSpPr/>
          <p:nvPr/>
        </p:nvGrpSpPr>
        <p:grpSpPr>
          <a:xfrm>
            <a:off x="1436572" y="7426697"/>
            <a:ext cx="1365264" cy="1365264"/>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9FF"/>
            </a:solidFill>
          </p:spPr>
          <p:txBody>
            <a:bodyPr/>
            <a:lstStyle/>
            <a:p>
              <a:endParaRPr lang="en-GB"/>
            </a:p>
          </p:txBody>
        </p:sp>
        <p:sp>
          <p:nvSpPr>
            <p:cNvPr id="31" name="TextBox 31"/>
            <p:cNvSpPr txBox="1"/>
            <p:nvPr/>
          </p:nvSpPr>
          <p:spPr>
            <a:xfrm>
              <a:off x="76200" y="19050"/>
              <a:ext cx="660400" cy="717550"/>
            </a:xfrm>
            <a:prstGeom prst="rect">
              <a:avLst/>
            </a:prstGeom>
          </p:spPr>
          <p:txBody>
            <a:bodyPr lIns="50800" tIns="50800" rIns="50800" bIns="50800" rtlCol="0" anchor="ctr"/>
            <a:lstStyle/>
            <a:p>
              <a:pPr marL="0" lvl="0" indent="0" algn="ctr">
                <a:lnSpc>
                  <a:spcPts val="2520"/>
                </a:lnSpc>
                <a:spcBef>
                  <a:spcPct val="0"/>
                </a:spcBef>
              </a:pPr>
              <a:endParaRPr/>
            </a:p>
          </p:txBody>
        </p:sp>
      </p:grpSp>
      <p:sp>
        <p:nvSpPr>
          <p:cNvPr id="32" name="TextBox 32"/>
          <p:cNvSpPr txBox="1"/>
          <p:nvPr/>
        </p:nvSpPr>
        <p:spPr>
          <a:xfrm>
            <a:off x="3242164" y="2959966"/>
            <a:ext cx="8698620" cy="431800"/>
          </a:xfrm>
          <a:prstGeom prst="rect">
            <a:avLst/>
          </a:prstGeom>
        </p:spPr>
        <p:txBody>
          <a:bodyPr lIns="0" tIns="0" rIns="0" bIns="0" rtlCol="0" anchor="t">
            <a:spAutoFit/>
          </a:bodyPr>
          <a:lstStyle/>
          <a:p>
            <a:pPr algn="l">
              <a:lnSpc>
                <a:spcPts val="3499"/>
              </a:lnSpc>
              <a:spcBef>
                <a:spcPct val="0"/>
              </a:spcBef>
            </a:pPr>
            <a:r>
              <a:rPr lang="en-US" sz="2499">
                <a:solidFill>
                  <a:srgbClr val="000000"/>
                </a:solidFill>
                <a:latin typeface="Arial"/>
                <a:ea typeface="Arial"/>
                <a:cs typeface="Arial"/>
                <a:sym typeface="Arial"/>
              </a:rPr>
              <a:t>Set up in 2003 to address under representation at board level</a:t>
            </a:r>
          </a:p>
        </p:txBody>
      </p:sp>
      <p:sp>
        <p:nvSpPr>
          <p:cNvPr id="33" name="TextBox 33"/>
          <p:cNvSpPr txBox="1"/>
          <p:nvPr/>
        </p:nvSpPr>
        <p:spPr>
          <a:xfrm>
            <a:off x="3242164" y="4620223"/>
            <a:ext cx="7116710" cy="869950"/>
          </a:xfrm>
          <a:prstGeom prst="rect">
            <a:avLst/>
          </a:prstGeom>
        </p:spPr>
        <p:txBody>
          <a:bodyPr lIns="0" tIns="0" rIns="0" bIns="0" rtlCol="0" anchor="t">
            <a:spAutoFit/>
          </a:bodyPr>
          <a:lstStyle/>
          <a:p>
            <a:pPr algn="l">
              <a:lnSpc>
                <a:spcPts val="3499"/>
              </a:lnSpc>
              <a:spcBef>
                <a:spcPct val="0"/>
              </a:spcBef>
            </a:pPr>
            <a:r>
              <a:rPr lang="en-US" sz="2499">
                <a:solidFill>
                  <a:srgbClr val="000000"/>
                </a:solidFill>
                <a:latin typeface="Arial"/>
                <a:ea typeface="Arial"/>
                <a:cs typeface="Arial"/>
                <a:sym typeface="Arial"/>
              </a:rPr>
              <a:t>trained 650 people of colour, 450 people on boards or in community leadership positions   </a:t>
            </a:r>
          </a:p>
        </p:txBody>
      </p:sp>
      <p:sp>
        <p:nvSpPr>
          <p:cNvPr id="34" name="TextBox 34"/>
          <p:cNvSpPr txBox="1"/>
          <p:nvPr/>
        </p:nvSpPr>
        <p:spPr>
          <a:xfrm>
            <a:off x="3242164" y="2585316"/>
            <a:ext cx="1047629" cy="431800"/>
          </a:xfrm>
          <a:prstGeom prst="rect">
            <a:avLst/>
          </a:prstGeom>
        </p:spPr>
        <p:txBody>
          <a:bodyPr lIns="0" tIns="0" rIns="0" bIns="0" rtlCol="0" anchor="t">
            <a:spAutoFit/>
          </a:bodyPr>
          <a:lstStyle/>
          <a:p>
            <a:pPr algn="l">
              <a:lnSpc>
                <a:spcPts val="3499"/>
              </a:lnSpc>
              <a:spcBef>
                <a:spcPct val="0"/>
              </a:spcBef>
            </a:pPr>
            <a:r>
              <a:rPr lang="en-US" sz="2499" b="1">
                <a:solidFill>
                  <a:srgbClr val="000000"/>
                </a:solidFill>
                <a:latin typeface="Arial Bold"/>
                <a:ea typeface="Arial Bold"/>
                <a:cs typeface="Arial Bold"/>
                <a:sym typeface="Arial Bold"/>
              </a:rPr>
              <a:t>Olmec</a:t>
            </a:r>
          </a:p>
        </p:txBody>
      </p:sp>
      <p:sp>
        <p:nvSpPr>
          <p:cNvPr id="35" name="TextBox 35"/>
          <p:cNvSpPr txBox="1"/>
          <p:nvPr/>
        </p:nvSpPr>
        <p:spPr>
          <a:xfrm>
            <a:off x="3194539" y="4188423"/>
            <a:ext cx="5986775" cy="431800"/>
          </a:xfrm>
          <a:prstGeom prst="rect">
            <a:avLst/>
          </a:prstGeom>
        </p:spPr>
        <p:txBody>
          <a:bodyPr lIns="0" tIns="0" rIns="0" bIns="0" rtlCol="0" anchor="t">
            <a:spAutoFit/>
          </a:bodyPr>
          <a:lstStyle/>
          <a:p>
            <a:pPr algn="l">
              <a:lnSpc>
                <a:spcPts val="3499"/>
              </a:lnSpc>
              <a:spcBef>
                <a:spcPct val="0"/>
              </a:spcBef>
            </a:pPr>
            <a:r>
              <a:rPr lang="en-US" sz="2499" b="1">
                <a:solidFill>
                  <a:srgbClr val="000000"/>
                </a:solidFill>
                <a:latin typeface="Arial Bold"/>
                <a:ea typeface="Arial Bold"/>
                <a:cs typeface="Arial Bold"/>
                <a:sym typeface="Arial Bold"/>
              </a:rPr>
              <a:t>Since 2018 Olmec has</a:t>
            </a:r>
          </a:p>
        </p:txBody>
      </p:sp>
      <p:sp>
        <p:nvSpPr>
          <p:cNvPr id="36" name="TextBox 36"/>
          <p:cNvSpPr txBox="1"/>
          <p:nvPr/>
        </p:nvSpPr>
        <p:spPr>
          <a:xfrm>
            <a:off x="3194539" y="6309210"/>
            <a:ext cx="7116710" cy="431800"/>
          </a:xfrm>
          <a:prstGeom prst="rect">
            <a:avLst/>
          </a:prstGeom>
        </p:spPr>
        <p:txBody>
          <a:bodyPr lIns="0" tIns="0" rIns="0" bIns="0" rtlCol="0" anchor="t">
            <a:spAutoFit/>
          </a:bodyPr>
          <a:lstStyle/>
          <a:p>
            <a:pPr algn="l">
              <a:lnSpc>
                <a:spcPts val="3499"/>
              </a:lnSpc>
              <a:spcBef>
                <a:spcPct val="0"/>
              </a:spcBef>
            </a:pPr>
            <a:r>
              <a:rPr lang="en-US" sz="2499">
                <a:solidFill>
                  <a:srgbClr val="000000"/>
                </a:solidFill>
                <a:latin typeface="Arial"/>
                <a:ea typeface="Arial"/>
                <a:cs typeface="Arial"/>
                <a:sym typeface="Arial"/>
              </a:rPr>
              <a:t>had a 73% take up by women across 3 cohorts</a:t>
            </a:r>
          </a:p>
        </p:txBody>
      </p:sp>
      <p:sp>
        <p:nvSpPr>
          <p:cNvPr id="37" name="TextBox 37"/>
          <p:cNvSpPr txBox="1"/>
          <p:nvPr/>
        </p:nvSpPr>
        <p:spPr>
          <a:xfrm>
            <a:off x="3194539" y="5925035"/>
            <a:ext cx="5986775" cy="431800"/>
          </a:xfrm>
          <a:prstGeom prst="rect">
            <a:avLst/>
          </a:prstGeom>
        </p:spPr>
        <p:txBody>
          <a:bodyPr lIns="0" tIns="0" rIns="0" bIns="0" rtlCol="0" anchor="t">
            <a:spAutoFit/>
          </a:bodyPr>
          <a:lstStyle/>
          <a:p>
            <a:pPr algn="l">
              <a:lnSpc>
                <a:spcPts val="3499"/>
              </a:lnSpc>
              <a:spcBef>
                <a:spcPct val="0"/>
              </a:spcBef>
            </a:pPr>
            <a:r>
              <a:rPr lang="en-US" sz="2499" b="1">
                <a:solidFill>
                  <a:srgbClr val="000000"/>
                </a:solidFill>
                <a:latin typeface="Arial Bold"/>
                <a:ea typeface="Arial Bold"/>
                <a:cs typeface="Arial Bold"/>
                <a:sym typeface="Arial Bold"/>
              </a:rPr>
              <a:t>Our Tower Hamlets pilot</a:t>
            </a:r>
          </a:p>
        </p:txBody>
      </p:sp>
      <p:sp>
        <p:nvSpPr>
          <p:cNvPr id="38" name="TextBox 38"/>
          <p:cNvSpPr txBox="1"/>
          <p:nvPr/>
        </p:nvSpPr>
        <p:spPr>
          <a:xfrm>
            <a:off x="3242164" y="7791822"/>
            <a:ext cx="10679847" cy="869950"/>
          </a:xfrm>
          <a:prstGeom prst="rect">
            <a:avLst/>
          </a:prstGeom>
        </p:spPr>
        <p:txBody>
          <a:bodyPr lIns="0" tIns="0" rIns="0" bIns="0" rtlCol="0" anchor="t">
            <a:spAutoFit/>
          </a:bodyPr>
          <a:lstStyle/>
          <a:p>
            <a:pPr algn="l">
              <a:lnSpc>
                <a:spcPts val="3499"/>
              </a:lnSpc>
              <a:spcBef>
                <a:spcPct val="0"/>
              </a:spcBef>
            </a:pPr>
            <a:r>
              <a:rPr lang="en-US" sz="2499">
                <a:solidFill>
                  <a:srgbClr val="000000"/>
                </a:solidFill>
                <a:latin typeface="Arial"/>
                <a:ea typeface="Arial"/>
                <a:cs typeface="Arial"/>
                <a:sym typeface="Arial"/>
              </a:rPr>
              <a:t>100% reported increased learning against every indicator in the programme, 75% of graduates consistently achieve community leadership </a:t>
            </a:r>
          </a:p>
        </p:txBody>
      </p:sp>
      <p:sp>
        <p:nvSpPr>
          <p:cNvPr id="39" name="TextBox 39"/>
          <p:cNvSpPr txBox="1"/>
          <p:nvPr/>
        </p:nvSpPr>
        <p:spPr>
          <a:xfrm>
            <a:off x="3232639" y="7369547"/>
            <a:ext cx="5986775" cy="431800"/>
          </a:xfrm>
          <a:prstGeom prst="rect">
            <a:avLst/>
          </a:prstGeom>
        </p:spPr>
        <p:txBody>
          <a:bodyPr lIns="0" tIns="0" rIns="0" bIns="0" rtlCol="0" anchor="t">
            <a:spAutoFit/>
          </a:bodyPr>
          <a:lstStyle/>
          <a:p>
            <a:pPr algn="l">
              <a:lnSpc>
                <a:spcPts val="3499"/>
              </a:lnSpc>
              <a:spcBef>
                <a:spcPct val="0"/>
              </a:spcBef>
            </a:pPr>
            <a:r>
              <a:rPr lang="en-US" sz="2499" b="1">
                <a:solidFill>
                  <a:srgbClr val="000000"/>
                </a:solidFill>
                <a:latin typeface="Arial Bold"/>
                <a:ea typeface="Arial Bold"/>
                <a:cs typeface="Arial Bold"/>
                <a:sym typeface="Arial Bold"/>
              </a:rPr>
              <a:t>Outcomes </a:t>
            </a:r>
          </a:p>
        </p:txBody>
      </p:sp>
      <p:sp>
        <p:nvSpPr>
          <p:cNvPr id="40" name="TextBox 40"/>
          <p:cNvSpPr txBox="1">
            <a:spLocks noGrp="1"/>
          </p:cNvSpPr>
          <p:nvPr>
            <p:ph type="title" idx="4294967295"/>
          </p:nvPr>
        </p:nvSpPr>
        <p:spPr>
          <a:xfrm>
            <a:off x="817817" y="715588"/>
            <a:ext cx="12614631" cy="10668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4200"/>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2C3DA7"/>
                </a:solidFill>
                <a:effectLst/>
                <a:uLnTx/>
                <a:uFillTx/>
                <a:latin typeface="Arial Bold"/>
                <a:ea typeface="Arial Bold"/>
                <a:cs typeface="Arial Bold"/>
                <a:sym typeface="Arial Bold"/>
              </a:rPr>
              <a:t>Olmec was awarded a tender to pilot its Black on Board Community Leadership </a:t>
            </a:r>
            <a:r>
              <a:rPr kumimoji="0" lang="en-US" sz="3000" b="1" i="0" u="none" strike="noStrike" kern="1200" cap="none" spc="0" normalizeH="0" baseline="0" noProof="0" dirty="0" err="1">
                <a:ln>
                  <a:noFill/>
                </a:ln>
                <a:solidFill>
                  <a:srgbClr val="2C3DA7"/>
                </a:solidFill>
                <a:effectLst/>
                <a:uLnTx/>
                <a:uFillTx/>
                <a:latin typeface="Arial Bold"/>
                <a:ea typeface="Arial Bold"/>
                <a:cs typeface="Arial Bold"/>
                <a:sym typeface="Arial Bold"/>
              </a:rPr>
              <a:t>Programme</a:t>
            </a:r>
            <a:r>
              <a:rPr kumimoji="0" lang="en-US" sz="3000" b="1" i="0" u="none" strike="noStrike" kern="1200" cap="none" spc="0" normalizeH="0" baseline="0" noProof="0" dirty="0">
                <a:ln>
                  <a:noFill/>
                </a:ln>
                <a:solidFill>
                  <a:srgbClr val="2C3DA7"/>
                </a:solidFill>
                <a:effectLst/>
                <a:uLnTx/>
                <a:uFillTx/>
                <a:latin typeface="Arial Bold"/>
                <a:ea typeface="Arial Bold"/>
                <a:cs typeface="Arial Bold"/>
                <a:sym typeface="Arial Bold"/>
              </a:rPr>
              <a:t> in Tower Hamlets across three cohorts</a:t>
            </a:r>
          </a:p>
        </p:txBody>
      </p:sp>
      <p:pic>
        <p:nvPicPr>
          <p:cNvPr id="41" name="Picture 40">
            <a:extLst>
              <a:ext uri="{FF2B5EF4-FFF2-40B4-BE49-F238E27FC236}">
                <a16:creationId xmlns:a16="http://schemas.microsoft.com/office/drawing/2014/main" id="{34AC7243-7B31-D45E-6274-6954440352FE}"/>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349" y="9524581"/>
            <a:ext cx="825351" cy="63470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2918</Words>
  <Application>Microsoft Office PowerPoint</Application>
  <PresentationFormat>Custom</PresentationFormat>
  <Paragraphs>294</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Arial Bold</vt:lpstr>
      <vt:lpstr>Arial Bold Italics</vt:lpstr>
      <vt:lpstr>Office Theme</vt:lpstr>
      <vt:lpstr>Tower Hamlets Community Leadership Black on Board Programme   Evaluation Report November 2025 </vt:lpstr>
      <vt:lpstr>Preface from Olmec’s Chief Executive Officer</vt:lpstr>
      <vt:lpstr>Foreword from Councillor Bodrul Chowdhury Cabinet Member for Equalities and Social Inclusion</vt:lpstr>
      <vt:lpstr>Executive Summary</vt:lpstr>
      <vt:lpstr>Executive Summary (cont)</vt:lpstr>
      <vt:lpstr>Underrepresentation in Leadership in Tower Hamlets</vt:lpstr>
      <vt:lpstr>Black on Board  Community Leadership Aims: </vt:lpstr>
      <vt:lpstr>Olmec</vt:lpstr>
      <vt:lpstr>Olmec was awarded a tender to pilot its Black on Board Community Leadership Programme in Tower Hamlets across three cohorts</vt:lpstr>
      <vt:lpstr>Olmec Design and Delivery </vt:lpstr>
      <vt:lpstr>Our Applied Learning Approach</vt:lpstr>
      <vt:lpstr>Core Modules</vt:lpstr>
      <vt:lpstr>Skills &amp; Knowledge Gained</vt:lpstr>
      <vt:lpstr>The Power of Community in Black on Board</vt:lpstr>
      <vt:lpstr>Community Engagement To deliver the Black on Board community leadership programme, Olmec partnered with a range of organisations to promote, support, and enhance its delivery. Relationships Olmec bought into the partnership in our 22nd year of operation including Poplar Harca, Account3, BME London, CORE, G15, Social Enterprise UK and more...</vt:lpstr>
      <vt:lpstr>Programme evaluation submitted  </vt:lpstr>
      <vt:lpstr>Programme Outcomes  Achieved</vt:lpstr>
      <vt:lpstr>The remit of the Community Leadership Tender was set, following the Tower Hamlets Black, Asian &amp; Multi Ethnic Inequalities Commission Report and the Borough Equality Assessment </vt:lpstr>
      <vt:lpstr>New Jobs </vt:lpstr>
      <vt:lpstr>Graduate 5 Director of the Collaboration Circle, a grant-making body and subsidiary of London Funders</vt:lpstr>
      <vt:lpstr>Community Leadership positions, promotions and jobs </vt:lpstr>
      <vt:lpstr>Programme Journey Map </vt:lpstr>
      <vt:lpstr>Delegate Demographics: Gender and Local Presence</vt:lpstr>
      <vt:lpstr>Employment Sector Distribution across Cohort 1-2 attendees</vt:lpstr>
      <vt:lpstr>Total Average Mark of The Session*</vt:lpstr>
      <vt:lpstr>Delegate Testimonials </vt:lpstr>
      <vt:lpstr>Delegate Testimonials (cont) </vt:lpstr>
      <vt:lpstr>Wider Collaboration Develop the connection with Tower Hamlets criminal justice, health and education initiatives More guest speakers with board vacancies invited to sessions</vt:lpstr>
      <vt:lpstr>Recommendations - Part 1 </vt:lpstr>
      <vt:lpstr>Recommendations - Part 2</vt:lpstr>
      <vt:lpstr>Appendices and 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2.55 Third Draft Tower Hamlets Community Leadership BoB evaluation Infographic Report 2025</dc:title>
  <dc:creator>Laurel Sherriff</dc:creator>
  <cp:lastModifiedBy>Phillip Nduoyo</cp:lastModifiedBy>
  <cp:revision>3</cp:revision>
  <dcterms:created xsi:type="dcterms:W3CDTF">2006-08-16T00:00:00Z</dcterms:created>
  <dcterms:modified xsi:type="dcterms:W3CDTF">2025-12-10T13:00:36Z</dcterms:modified>
  <dc:identifier>DAG31UNAnDo</dc:identifier>
</cp:coreProperties>
</file>