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4113" r:id="rId6"/>
    <p:sldId id="4114" r:id="rId7"/>
    <p:sldId id="411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D106D-EDB8-AB6E-5936-3E44CF3FAE52}" name="James McMahon" initials="JM" userId="S::james.mcmahon@eunomia.co.uk::101d4933-e2b8-4e77-9c4f-171d552e4226" providerId="AD"/>
  <p188:author id="{78748DF8-44AD-12F3-D849-F22D73EF88F9}" name="Kate Briggs" initials="KB" userId="S::kate.briggs@eunomia.co.uk::c17e2970-a40d-4074-aeb8-1f86e9cdfa4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15D25"/>
    <a:srgbClr val="6E9D40"/>
    <a:srgbClr val="A5CB7F"/>
    <a:srgbClr val="2AA9E0"/>
    <a:srgbClr val="00A7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70" autoAdjust="0"/>
    <p:restoredTop sz="86385" autoAdjust="0"/>
  </p:normalViewPr>
  <p:slideViewPr>
    <p:cSldViewPr snapToGrid="0">
      <p:cViewPr>
        <p:scale>
          <a:sx n="62" d="100"/>
          <a:sy n="62" d="100"/>
        </p:scale>
        <p:origin x="324"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DDC4B-00BF-4A52-948D-0BAF29F2A3D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D5D08F3-E735-43DE-B6D2-8FD20FD751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28510AC-1947-40F8-8BF3-D33334C7BDFF}"/>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5" name="Footer Placeholder 4">
            <a:extLst>
              <a:ext uri="{FF2B5EF4-FFF2-40B4-BE49-F238E27FC236}">
                <a16:creationId xmlns:a16="http://schemas.microsoft.com/office/drawing/2014/main" id="{041863A1-9DAC-4560-9609-6263E21766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C971E1-0901-4AF0-9F0B-BB2D97C4DC83}"/>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3810521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22FE31-03B1-41CE-8867-C0522F5959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2AFBAA7-5D20-4F10-B8A7-F724D8C4DA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55708E-79A2-44F1-8A29-5A0A0D3B4E41}"/>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5" name="Footer Placeholder 4">
            <a:extLst>
              <a:ext uri="{FF2B5EF4-FFF2-40B4-BE49-F238E27FC236}">
                <a16:creationId xmlns:a16="http://schemas.microsoft.com/office/drawing/2014/main" id="{41870AD2-056C-4B61-BE5C-7AD304341F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1176F6-6BBE-4997-B80F-7F306D26801E}"/>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1885195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796F0-9A31-4C6A-8C3B-764BD6B04BB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D9D6D8B-EE94-48D0-8254-D8A15CB350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786A9A-0891-40C9-A540-6E1AE056D16B}"/>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5" name="Footer Placeholder 4">
            <a:extLst>
              <a:ext uri="{FF2B5EF4-FFF2-40B4-BE49-F238E27FC236}">
                <a16:creationId xmlns:a16="http://schemas.microsoft.com/office/drawing/2014/main" id="{EFB8464A-9CFE-4CAF-96F3-F6851CFDDE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2B6389-E325-442B-830B-516F2413B007}"/>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3405837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9189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6E86-EBB6-481E-B67F-A59C8D031A2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625CE0-CE03-4816-8563-29F5E60D8E0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34A6DD-82AB-4CCB-B007-91F8A76395E9}"/>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5" name="Footer Placeholder 4">
            <a:extLst>
              <a:ext uri="{FF2B5EF4-FFF2-40B4-BE49-F238E27FC236}">
                <a16:creationId xmlns:a16="http://schemas.microsoft.com/office/drawing/2014/main" id="{314F65BF-F140-4B1F-8017-9BC4AA3460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E236821-64D7-43D5-9634-B5212BDC1058}"/>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382878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C327E-E953-41EF-AD5A-253B31504B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5C9AF79-7F49-44B0-AD9B-BD5642E8D8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A7634A-ABF6-46EE-9E93-246B0EDE9BE0}"/>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5" name="Footer Placeholder 4">
            <a:extLst>
              <a:ext uri="{FF2B5EF4-FFF2-40B4-BE49-F238E27FC236}">
                <a16:creationId xmlns:a16="http://schemas.microsoft.com/office/drawing/2014/main" id="{5CCBD2F7-FA79-49A2-9E97-333529C308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DD5386-E780-4EDC-AC88-85E21C1BA9D8}"/>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1304119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C2405-E467-4466-BE8E-AA9A566DDE7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EE96FB7-5A17-4BD5-BC01-BDCC45049C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9B651D7-B2ED-4B15-A346-CA928E7168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FAE772-4179-4E24-847D-C004A369A8D8}"/>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6" name="Footer Placeholder 5">
            <a:extLst>
              <a:ext uri="{FF2B5EF4-FFF2-40B4-BE49-F238E27FC236}">
                <a16:creationId xmlns:a16="http://schemas.microsoft.com/office/drawing/2014/main" id="{D1222629-B124-41B0-AD9B-468F6AF16D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1AAB1B-1DA4-4464-BCC3-9F075089EBF5}"/>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729596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E1E5C-1F38-424F-A852-022093282DB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C30FCB-8090-43DA-B310-2558D509F4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18F540A-1034-46A2-B372-D1ED6FD71A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011AA0B-12C7-4376-8570-F7BA1A39AAD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C741E57-BA52-443F-BF7F-8907FAE847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B617076-3CC5-470B-962E-8994AA43FD3A}"/>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8" name="Footer Placeholder 7">
            <a:extLst>
              <a:ext uri="{FF2B5EF4-FFF2-40B4-BE49-F238E27FC236}">
                <a16:creationId xmlns:a16="http://schemas.microsoft.com/office/drawing/2014/main" id="{ADB24666-706B-4805-BAE3-9D5A6A62AC2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BF02195-92DE-4F8C-9CC2-6D7BACA292C2}"/>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3144556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85D20-4491-44DC-9548-AED677ECC8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3A6ED3-7F9A-4A7F-8BFD-EA99D3AA91A2}"/>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4" name="Footer Placeholder 3">
            <a:extLst>
              <a:ext uri="{FF2B5EF4-FFF2-40B4-BE49-F238E27FC236}">
                <a16:creationId xmlns:a16="http://schemas.microsoft.com/office/drawing/2014/main" id="{478F9A22-9A75-4CA1-A24E-39290D6B254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65420A2-2C4D-464B-9F3C-2CAD448DBAEA}"/>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2374650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395B24-183E-4F5B-B262-EC8126CDFFEF}"/>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3" name="Footer Placeholder 2">
            <a:extLst>
              <a:ext uri="{FF2B5EF4-FFF2-40B4-BE49-F238E27FC236}">
                <a16:creationId xmlns:a16="http://schemas.microsoft.com/office/drawing/2014/main" id="{5EC9EE70-09F2-4E8A-8376-3DC78744B43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D0E8683-C68C-4E50-BCF3-8BDC993BA6F0}"/>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319092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01B7D-7247-4797-A290-471F573A72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167355B-7B7E-4127-92D9-398D7286A2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4777D2E-1CB6-4477-B54D-47C82B9F0E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6535A0-F99D-4D12-903F-962377DFAE90}"/>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6" name="Footer Placeholder 5">
            <a:extLst>
              <a:ext uri="{FF2B5EF4-FFF2-40B4-BE49-F238E27FC236}">
                <a16:creationId xmlns:a16="http://schemas.microsoft.com/office/drawing/2014/main" id="{DE3D9CEC-C85B-42E1-9B1F-5CF56270B1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E5B7C2-56B1-48DA-89B5-9ECA393E85E4}"/>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1517442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CD322-C251-4B7D-B2BA-92CC6B056C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8D57574-216C-4227-8C4B-6934793208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147A389-823B-4618-BE2E-FF94FEF918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228814-3CF4-4A6A-BFB3-88F9154A07DB}"/>
              </a:ext>
            </a:extLst>
          </p:cNvPr>
          <p:cNvSpPr>
            <a:spLocks noGrp="1"/>
          </p:cNvSpPr>
          <p:nvPr>
            <p:ph type="dt" sz="half" idx="10"/>
          </p:nvPr>
        </p:nvSpPr>
        <p:spPr/>
        <p:txBody>
          <a:bodyPr/>
          <a:lstStyle/>
          <a:p>
            <a:fld id="{ED8C2A07-9529-4E27-A9BB-7F84A025A998}" type="datetimeFigureOut">
              <a:rPr lang="en-GB" smtClean="0"/>
              <a:t>14/03/2023</a:t>
            </a:fld>
            <a:endParaRPr lang="en-GB"/>
          </a:p>
        </p:txBody>
      </p:sp>
      <p:sp>
        <p:nvSpPr>
          <p:cNvPr id="6" name="Footer Placeholder 5">
            <a:extLst>
              <a:ext uri="{FF2B5EF4-FFF2-40B4-BE49-F238E27FC236}">
                <a16:creationId xmlns:a16="http://schemas.microsoft.com/office/drawing/2014/main" id="{95CD6388-13F6-4E70-BD0C-D4E5BD54CC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09DAB9A-9D35-4D5F-8D7E-7AEFB9A840A1}"/>
              </a:ext>
            </a:extLst>
          </p:cNvPr>
          <p:cNvSpPr>
            <a:spLocks noGrp="1"/>
          </p:cNvSpPr>
          <p:nvPr>
            <p:ph type="sldNum" sz="quarter" idx="12"/>
          </p:nvPr>
        </p:nvSpPr>
        <p:spPr/>
        <p:txBody>
          <a:bodyPr/>
          <a:lstStyle/>
          <a:p>
            <a:fld id="{65367B82-B669-4013-9C83-54C72DB8F0AF}" type="slidenum">
              <a:rPr lang="en-GB" smtClean="0"/>
              <a:t>‹#›</a:t>
            </a:fld>
            <a:endParaRPr lang="en-GB"/>
          </a:p>
        </p:txBody>
      </p:sp>
    </p:spTree>
    <p:extLst>
      <p:ext uri="{BB962C8B-B14F-4D97-AF65-F5344CB8AC3E}">
        <p14:creationId xmlns:p14="http://schemas.microsoft.com/office/powerpoint/2010/main" val="132623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11A4B0-1910-497D-AB0A-B4513A2EAE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A68FC0-3C1B-4BC5-927E-1371F71E3D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43C5F4-909F-4A7E-BB91-97269EAA71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8C2A07-9529-4E27-A9BB-7F84A025A998}" type="datetimeFigureOut">
              <a:rPr lang="en-GB" smtClean="0"/>
              <a:t>14/03/2023</a:t>
            </a:fld>
            <a:endParaRPr lang="en-GB"/>
          </a:p>
        </p:txBody>
      </p:sp>
      <p:sp>
        <p:nvSpPr>
          <p:cNvPr id="5" name="Footer Placeholder 4">
            <a:extLst>
              <a:ext uri="{FF2B5EF4-FFF2-40B4-BE49-F238E27FC236}">
                <a16:creationId xmlns:a16="http://schemas.microsoft.com/office/drawing/2014/main" id="{20B08EBC-C8A2-4938-AD76-144541395D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74E91AF-3868-481D-B1C9-EA55E918E2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67B82-B669-4013-9C83-54C72DB8F0AF}" type="slidenum">
              <a:rPr lang="en-GB" smtClean="0"/>
              <a:t>‹#›</a:t>
            </a:fld>
            <a:endParaRPr lang="en-GB"/>
          </a:p>
        </p:txBody>
      </p:sp>
    </p:spTree>
    <p:extLst>
      <p:ext uri="{BB962C8B-B14F-4D97-AF65-F5344CB8AC3E}">
        <p14:creationId xmlns:p14="http://schemas.microsoft.com/office/powerpoint/2010/main" val="4148346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svg"/><Relationship Id="rId7"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2.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Subtitle 2">
            <a:extLst>
              <a:ext uri="{FF2B5EF4-FFF2-40B4-BE49-F238E27FC236}">
                <a16:creationId xmlns:a16="http://schemas.microsoft.com/office/drawing/2014/main" id="{3FACECFB-89AB-48F5-90E5-6EF112C1BE30}"/>
              </a:ext>
            </a:extLst>
          </p:cNvPr>
          <p:cNvSpPr txBox="1">
            <a:spLocks/>
          </p:cNvSpPr>
          <p:nvPr/>
        </p:nvSpPr>
        <p:spPr>
          <a:xfrm>
            <a:off x="505462" y="444676"/>
            <a:ext cx="1580834" cy="210166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latin typeface="Calibri" panose="020F0502020204030204" pitchFamily="34" charset="0"/>
                <a:ea typeface="Times New Roman" panose="02020603050405020304" pitchFamily="18" charset="0"/>
                <a:cs typeface="Arial" panose="020B0604020202020204" pitchFamily="34" charset="0"/>
              </a:rPr>
              <a:t>Informs residents of the upcoming FRP, when to expect the service to start and how to use the upgraded bin stores. The press release will also link to the council channels where residents can find more information. </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45" name="Subtitle 2">
            <a:extLst>
              <a:ext uri="{FF2B5EF4-FFF2-40B4-BE49-F238E27FC236}">
                <a16:creationId xmlns:a16="http://schemas.microsoft.com/office/drawing/2014/main" id="{B50C6A84-7E91-ED48-8315-8FBF75B80636}"/>
              </a:ext>
            </a:extLst>
          </p:cNvPr>
          <p:cNvSpPr txBox="1">
            <a:spLocks/>
          </p:cNvSpPr>
          <p:nvPr/>
        </p:nvSpPr>
        <p:spPr>
          <a:xfrm>
            <a:off x="2485615" y="227062"/>
            <a:ext cx="2526812" cy="1870833"/>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GB" sz="1100" dirty="0">
                <a:latin typeface="Calibri" panose="020F0502020204030204" pitchFamily="34" charset="0"/>
                <a:ea typeface="Times New Roman" panose="02020603050405020304" pitchFamily="18" charset="0"/>
                <a:cs typeface="Arial" panose="020B0604020202020204" pitchFamily="34" charset="0"/>
              </a:rPr>
              <a:t>D</a:t>
            </a:r>
            <a:r>
              <a:rPr lang="en-GB" sz="1100" dirty="0">
                <a:effectLst/>
                <a:latin typeface="Calibri" panose="020F0502020204030204" pitchFamily="34" charset="0"/>
                <a:ea typeface="Times New Roman" panose="02020603050405020304" pitchFamily="18" charset="0"/>
                <a:cs typeface="Arial" panose="020B0604020202020204" pitchFamily="34" charset="0"/>
              </a:rPr>
              <a:t>istributed to remind residents of the upcoming FRP service and what to expect. It will follow any guidance on the communications and use images over wording to depict what can and cannot go in the bin stor</a:t>
            </a:r>
            <a:r>
              <a:rPr lang="en-GB" sz="1100" dirty="0">
                <a:latin typeface="Calibri" panose="020F0502020204030204" pitchFamily="34" charset="0"/>
                <a:ea typeface="Times New Roman" panose="02020603050405020304" pitchFamily="18" charset="0"/>
                <a:cs typeface="Arial" panose="020B0604020202020204" pitchFamily="34" charset="0"/>
              </a:rPr>
              <a:t>e recycling bins</a:t>
            </a:r>
            <a:r>
              <a:rPr lang="en-GB" sz="1100" dirty="0">
                <a:effectLst/>
                <a:latin typeface="Calibri" panose="020F0502020204030204" pitchFamily="34" charset="0"/>
                <a:ea typeface="Times New Roman" panose="02020603050405020304" pitchFamily="18" charset="0"/>
                <a:cs typeface="Arial" panose="020B0604020202020204" pitchFamily="34" charset="0"/>
              </a:rPr>
              <a:t>. The leaflet will also include details on where they can go for further help or information. </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94" name="Subtitle 2">
            <a:extLst>
              <a:ext uri="{FF2B5EF4-FFF2-40B4-BE49-F238E27FC236}">
                <a16:creationId xmlns:a16="http://schemas.microsoft.com/office/drawing/2014/main" id="{3FB9016F-357C-D4A4-7A90-682F827CBF2A}"/>
              </a:ext>
            </a:extLst>
          </p:cNvPr>
          <p:cNvSpPr txBox="1">
            <a:spLocks/>
          </p:cNvSpPr>
          <p:nvPr/>
        </p:nvSpPr>
        <p:spPr>
          <a:xfrm>
            <a:off x="5308792" y="222958"/>
            <a:ext cx="2592391" cy="1872372"/>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solidFill>
                  <a:schemeClr val="tx1"/>
                </a:solidFill>
                <a:latin typeface="+mj-lt"/>
                <a:ea typeface="Lato Light" panose="020F0502020204030203" pitchFamily="34" charset="0"/>
                <a:cs typeface="Mukta ExtraLight" panose="020B0000000000000000" pitchFamily="34" charset="77"/>
              </a:rPr>
              <a:t>Communications materials are produced to share with landlords and managing agents. This will include posters to be put up in communal areas at estates informing of the upcoming changes. Further materials provided will include template emails and letters that can be sent out to residents by landlords providing further information. </a:t>
            </a:r>
          </a:p>
        </p:txBody>
      </p:sp>
      <p:sp>
        <p:nvSpPr>
          <p:cNvPr id="2" name="Title 1">
            <a:extLst>
              <a:ext uri="{FF2B5EF4-FFF2-40B4-BE49-F238E27FC236}">
                <a16:creationId xmlns:a16="http://schemas.microsoft.com/office/drawing/2014/main" id="{425F671B-6B02-AB48-9D40-760C09622E1D}"/>
              </a:ext>
            </a:extLst>
          </p:cNvPr>
          <p:cNvSpPr txBox="1">
            <a:spLocks noGrp="1"/>
          </p:cNvSpPr>
          <p:nvPr>
            <p:ph type="title" idx="4294967295"/>
          </p:nvPr>
        </p:nvSpPr>
        <p:spPr>
          <a:xfrm>
            <a:off x="7825206" y="65461"/>
            <a:ext cx="259239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A79D"/>
                </a:solidFill>
                <a:effectLst/>
                <a:uLnTx/>
                <a:uFillTx/>
                <a:latin typeface="Arial Black" panose="020B0A04020102020204" pitchFamily="34" charset="0"/>
                <a:ea typeface="+mn-ea"/>
                <a:cs typeface="Poppins" pitchFamily="2" charset="77"/>
              </a:rPr>
              <a:t>Stage 1: Pre-launch</a:t>
            </a:r>
          </a:p>
        </p:txBody>
      </p:sp>
      <p:sp>
        <p:nvSpPr>
          <p:cNvPr id="11" name="TextBox 10">
            <a:extLst>
              <a:ext uri="{FF2B5EF4-FFF2-40B4-BE49-F238E27FC236}">
                <a16:creationId xmlns:a16="http://schemas.microsoft.com/office/drawing/2014/main" id="{3A8FABED-80B5-CF26-D8FB-06FD146B2FD7}"/>
              </a:ext>
            </a:extLst>
          </p:cNvPr>
          <p:cNvSpPr txBox="1"/>
          <p:nvPr/>
        </p:nvSpPr>
        <p:spPr>
          <a:xfrm>
            <a:off x="10566316" y="207074"/>
            <a:ext cx="1007165" cy="400110"/>
          </a:xfrm>
          <a:prstGeom prst="rect">
            <a:avLst/>
          </a:prstGeom>
          <a:noFill/>
        </p:spPr>
        <p:txBody>
          <a:bodyPr wrap="square" rtlCol="0">
            <a:spAutoFit/>
          </a:bodyPr>
          <a:lstStyle/>
          <a:p>
            <a:r>
              <a:rPr lang="en-US" sz="2000" b="1" dirty="0">
                <a:solidFill>
                  <a:srgbClr val="00A79D"/>
                </a:solidFill>
                <a:latin typeface="Arial Black" panose="020B0A04020102020204" pitchFamily="34" charset="0"/>
                <a:cs typeface="Poppins" pitchFamily="2" charset="77"/>
              </a:rPr>
              <a:t>Key:</a:t>
            </a:r>
          </a:p>
        </p:txBody>
      </p:sp>
      <p:sp>
        <p:nvSpPr>
          <p:cNvPr id="71" name="TextBox 70">
            <a:extLst>
              <a:ext uri="{FF2B5EF4-FFF2-40B4-BE49-F238E27FC236}">
                <a16:creationId xmlns:a16="http://schemas.microsoft.com/office/drawing/2014/main" id="{845EA0D3-5FEC-439C-BA38-999F69803E10}"/>
              </a:ext>
            </a:extLst>
          </p:cNvPr>
          <p:cNvSpPr txBox="1"/>
          <p:nvPr/>
        </p:nvSpPr>
        <p:spPr>
          <a:xfrm>
            <a:off x="243756" y="3308709"/>
            <a:ext cx="1059774" cy="461665"/>
          </a:xfrm>
          <a:prstGeom prst="rect">
            <a:avLst/>
          </a:prstGeom>
          <a:noFill/>
        </p:spPr>
        <p:txBody>
          <a:bodyPr wrap="square" rtlCol="0">
            <a:spAutoFit/>
          </a:bodyPr>
          <a:lstStyle/>
          <a:p>
            <a:pPr algn="ctr"/>
            <a:r>
              <a:rPr lang="en-US" sz="1200" b="1" spc="150" dirty="0">
                <a:solidFill>
                  <a:schemeClr val="bg1">
                    <a:lumMod val="50000"/>
                  </a:schemeClr>
                </a:solidFill>
                <a:latin typeface="Arial" panose="020B0604020202020204" pitchFamily="34" charset="0"/>
                <a:cs typeface="Arial" panose="020B0604020202020204" pitchFamily="34" charset="0"/>
              </a:rPr>
              <a:t>By month number</a:t>
            </a:r>
          </a:p>
        </p:txBody>
      </p:sp>
      <p:pic>
        <p:nvPicPr>
          <p:cNvPr id="12" name="Graphic 11" descr="Clipboard Checked with solid fill">
            <a:extLst>
              <a:ext uri="{FF2B5EF4-FFF2-40B4-BE49-F238E27FC236}">
                <a16:creationId xmlns:a16="http://schemas.microsoft.com/office/drawing/2014/main" id="{19F8CAF5-791C-A949-AD0F-B13FE3D4FEA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843137" y="2285525"/>
            <a:ext cx="376987" cy="376987"/>
          </a:xfrm>
          <a:prstGeom prst="rect">
            <a:avLst/>
          </a:prstGeom>
        </p:spPr>
      </p:pic>
      <p:pic>
        <p:nvPicPr>
          <p:cNvPr id="35" name="Picture 34" descr="Icon">
            <a:extLst>
              <a:ext uri="{FF2B5EF4-FFF2-40B4-BE49-F238E27FC236}">
                <a16:creationId xmlns:a16="http://schemas.microsoft.com/office/drawing/2014/main" id="{6CD26A19-F517-32F4-DE5A-48D7C06F7F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48355" y="2336556"/>
            <a:ext cx="305542" cy="322148"/>
          </a:xfrm>
          <a:prstGeom prst="flowChartConnector">
            <a:avLst/>
          </a:prstGeom>
        </p:spPr>
      </p:pic>
      <p:pic>
        <p:nvPicPr>
          <p:cNvPr id="15" name="Graphic 14" descr="Clipboard Checked with solid fill">
            <a:extLst>
              <a:ext uri="{FF2B5EF4-FFF2-40B4-BE49-F238E27FC236}">
                <a16:creationId xmlns:a16="http://schemas.microsoft.com/office/drawing/2014/main" id="{2F1F4C5C-AE02-2A5B-195B-B9E68774E35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94606" y="2088189"/>
            <a:ext cx="376987" cy="376987"/>
          </a:xfrm>
          <a:prstGeom prst="rect">
            <a:avLst/>
          </a:prstGeom>
        </p:spPr>
      </p:pic>
      <p:pic>
        <p:nvPicPr>
          <p:cNvPr id="41" name="Picture 40" descr="Icon">
            <a:extLst>
              <a:ext uri="{FF2B5EF4-FFF2-40B4-BE49-F238E27FC236}">
                <a16:creationId xmlns:a16="http://schemas.microsoft.com/office/drawing/2014/main" id="{8FB296C7-F7DE-2C29-D2FE-0DCBFFA015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80988" y="2131695"/>
            <a:ext cx="305542" cy="322148"/>
          </a:xfrm>
          <a:prstGeom prst="flowChartConnector">
            <a:avLst/>
          </a:prstGeom>
        </p:spPr>
      </p:pic>
      <p:pic>
        <p:nvPicPr>
          <p:cNvPr id="18" name="Graphic 17" descr="Clipboard Checked with solid fill">
            <a:extLst>
              <a:ext uri="{FF2B5EF4-FFF2-40B4-BE49-F238E27FC236}">
                <a16:creationId xmlns:a16="http://schemas.microsoft.com/office/drawing/2014/main" id="{C52BFDA5-C972-5C81-5328-51A9629A883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297099" y="2088189"/>
            <a:ext cx="376987" cy="376987"/>
          </a:xfrm>
          <a:prstGeom prst="rect">
            <a:avLst/>
          </a:prstGeom>
        </p:spPr>
      </p:pic>
      <p:pic>
        <p:nvPicPr>
          <p:cNvPr id="9" name="Graphic 8" descr="Clipboard Checked with solid fill">
            <a:extLst>
              <a:ext uri="{FF2B5EF4-FFF2-40B4-BE49-F238E27FC236}">
                <a16:creationId xmlns:a16="http://schemas.microsoft.com/office/drawing/2014/main" id="{D744A9B3-9105-2952-B130-5F0C15CBBDA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745875" y="2074511"/>
            <a:ext cx="378858" cy="378858"/>
          </a:xfrm>
          <a:prstGeom prst="rect">
            <a:avLst/>
          </a:prstGeom>
        </p:spPr>
      </p:pic>
      <p:sp>
        <p:nvSpPr>
          <p:cNvPr id="72" name="Subtitle 2">
            <a:extLst>
              <a:ext uri="{FF2B5EF4-FFF2-40B4-BE49-F238E27FC236}">
                <a16:creationId xmlns:a16="http://schemas.microsoft.com/office/drawing/2014/main" id="{4B93EF60-403D-4EE1-8321-AD2B6DD0A6C5}"/>
              </a:ext>
            </a:extLst>
          </p:cNvPr>
          <p:cNvSpPr txBox="1">
            <a:spLocks/>
          </p:cNvSpPr>
          <p:nvPr/>
        </p:nvSpPr>
        <p:spPr>
          <a:xfrm>
            <a:off x="4450555" y="4983008"/>
            <a:ext cx="4859288" cy="164000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GB" sz="1100">
                <a:effectLst/>
                <a:latin typeface="Calibri" panose="020F0502020204030204" pitchFamily="34" charset="0"/>
                <a:ea typeface="Times New Roman" panose="02020603050405020304" pitchFamily="18" charset="0"/>
                <a:cs typeface="Arial" panose="020B0604020202020204" pitchFamily="34" charset="0"/>
              </a:rPr>
              <a:t>…to increase knowledge that the new service is coming and to engage residents. Residents who engage with the Council’s social media channels will be signposted to the Council’s waste and recycling pages to minimise calls to the contact centre. Both organic and paid for social media options should be considered to target information and messages about the service change. Engaging content is critical, the use of images, videos and quizzes can help make information sharing easy and fun. It can also encourage residents to actively engage in recycling.</a:t>
            </a:r>
            <a:endParaRPr lang="en-US" sz="110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90" name="TextBox 89">
            <a:extLst>
              <a:ext uri="{FF2B5EF4-FFF2-40B4-BE49-F238E27FC236}">
                <a16:creationId xmlns:a16="http://schemas.microsoft.com/office/drawing/2014/main" id="{2BB9D1B4-3C24-48B5-ACFD-456D576CC7A5}"/>
              </a:ext>
            </a:extLst>
          </p:cNvPr>
          <p:cNvSpPr txBox="1"/>
          <p:nvPr/>
        </p:nvSpPr>
        <p:spPr>
          <a:xfrm>
            <a:off x="7758809" y="1088041"/>
            <a:ext cx="2725183" cy="830997"/>
          </a:xfrm>
          <a:prstGeom prst="rect">
            <a:avLst/>
          </a:prstGeom>
          <a:noFill/>
        </p:spPr>
        <p:txBody>
          <a:bodyPr wrap="square" rtlCol="0">
            <a:spAutoFit/>
          </a:bodyPr>
          <a:lstStyle/>
          <a:p>
            <a:pPr algn="r"/>
            <a:r>
              <a:rPr lang="en-US" sz="1200" spc="150" dirty="0">
                <a:solidFill>
                  <a:schemeClr val="bg1">
                    <a:lumMod val="50000"/>
                  </a:schemeClr>
                </a:solidFill>
                <a:latin typeface="Arial" panose="020B0604020202020204" pitchFamily="34" charset="0"/>
                <a:cs typeface="Arial" panose="020B0604020202020204" pitchFamily="34" charset="0"/>
              </a:rPr>
              <a:t>To ensure householders understand </a:t>
            </a:r>
            <a:r>
              <a:rPr lang="en-US" sz="1200" spc="150" dirty="0" err="1">
                <a:solidFill>
                  <a:schemeClr val="bg1">
                    <a:lumMod val="50000"/>
                  </a:schemeClr>
                </a:solidFill>
                <a:latin typeface="Arial" panose="020B0604020202020204" pitchFamily="34" charset="0"/>
                <a:cs typeface="Arial" panose="020B0604020202020204" pitchFamily="34" charset="0"/>
              </a:rPr>
              <a:t>t#he</a:t>
            </a:r>
            <a:r>
              <a:rPr lang="en-US" sz="1200" spc="150" dirty="0">
                <a:solidFill>
                  <a:schemeClr val="bg1">
                    <a:lumMod val="50000"/>
                  </a:schemeClr>
                </a:solidFill>
                <a:latin typeface="Arial" panose="020B0604020202020204" pitchFamily="34" charset="0"/>
                <a:cs typeface="Arial" panose="020B0604020202020204" pitchFamily="34" charset="0"/>
              </a:rPr>
              <a:t> planned changes to the existing residual service</a:t>
            </a:r>
          </a:p>
        </p:txBody>
      </p:sp>
      <p:sp>
        <p:nvSpPr>
          <p:cNvPr id="78" name="TextBox 77">
            <a:extLst>
              <a:ext uri="{FF2B5EF4-FFF2-40B4-BE49-F238E27FC236}">
                <a16:creationId xmlns:a16="http://schemas.microsoft.com/office/drawing/2014/main" id="{67CACB21-42EE-4FA6-A2B1-9B72D0CFB31F}"/>
              </a:ext>
            </a:extLst>
          </p:cNvPr>
          <p:cNvSpPr txBox="1"/>
          <p:nvPr/>
        </p:nvSpPr>
        <p:spPr>
          <a:xfrm>
            <a:off x="2208304" y="3301104"/>
            <a:ext cx="492444" cy="461665"/>
          </a:xfrm>
          <a:prstGeom prst="rect">
            <a:avLst/>
          </a:prstGeom>
          <a:noFill/>
        </p:spPr>
        <p:txBody>
          <a:bodyPr wrap="none" rtlCol="0" anchor="ctr" anchorCtr="0">
            <a:spAutoFit/>
          </a:bodyPr>
          <a:lstStyle/>
          <a:p>
            <a:pPr algn="ctr"/>
            <a:r>
              <a:rPr lang="en-US" sz="2400" b="1">
                <a:solidFill>
                  <a:srgbClr val="2AA9E0"/>
                </a:solidFill>
                <a:latin typeface="Arial Black" panose="020B0A04020102020204" pitchFamily="34" charset="0"/>
                <a:ea typeface="League Spartan" charset="0"/>
                <a:cs typeface="Arial" panose="020B0604020202020204" pitchFamily="34" charset="0"/>
              </a:rPr>
              <a:t>-4</a:t>
            </a:r>
          </a:p>
        </p:txBody>
      </p:sp>
      <p:sp>
        <p:nvSpPr>
          <p:cNvPr id="79" name="TextBox 78">
            <a:extLst>
              <a:ext uri="{FF2B5EF4-FFF2-40B4-BE49-F238E27FC236}">
                <a16:creationId xmlns:a16="http://schemas.microsoft.com/office/drawing/2014/main" id="{8274C7A8-EB22-46F3-9272-18403DDC6D98}"/>
              </a:ext>
            </a:extLst>
          </p:cNvPr>
          <p:cNvSpPr txBox="1"/>
          <p:nvPr/>
        </p:nvSpPr>
        <p:spPr>
          <a:xfrm>
            <a:off x="255719" y="4440497"/>
            <a:ext cx="1892789" cy="830997"/>
          </a:xfrm>
          <a:prstGeom prst="rect">
            <a:avLst/>
          </a:prstGeom>
          <a:noFill/>
        </p:spPr>
        <p:txBody>
          <a:bodyPr wrap="square" rtlCol="0" anchor="ctr" anchorCtr="0">
            <a:spAutoFit/>
          </a:bodyPr>
          <a:lstStyle/>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Press Release 1</a:t>
            </a:r>
          </a:p>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(external) </a:t>
            </a:r>
          </a:p>
        </p:txBody>
      </p:sp>
      <p:sp>
        <p:nvSpPr>
          <p:cNvPr id="86" name="TextBox 85">
            <a:extLst>
              <a:ext uri="{FF2B5EF4-FFF2-40B4-BE49-F238E27FC236}">
                <a16:creationId xmlns:a16="http://schemas.microsoft.com/office/drawing/2014/main" id="{6F2A2F8B-3908-4371-A33D-57108966709E}"/>
              </a:ext>
            </a:extLst>
          </p:cNvPr>
          <p:cNvSpPr txBox="1"/>
          <p:nvPr/>
        </p:nvSpPr>
        <p:spPr>
          <a:xfrm>
            <a:off x="936854" y="4073813"/>
            <a:ext cx="492444" cy="461665"/>
          </a:xfrm>
          <a:prstGeom prst="rect">
            <a:avLst/>
          </a:prstGeom>
          <a:noFill/>
        </p:spPr>
        <p:txBody>
          <a:bodyPr wrap="none" rtlCol="0" anchor="ctr" anchorCtr="0">
            <a:spAutoFit/>
          </a:bodyPr>
          <a:lstStyle/>
          <a:p>
            <a:pPr algn="ctr"/>
            <a:r>
              <a:rPr lang="en-US" sz="2400" b="1">
                <a:solidFill>
                  <a:srgbClr val="2AA9E0"/>
                </a:solidFill>
                <a:latin typeface="Arial Black" panose="020B0A04020102020204" pitchFamily="34" charset="0"/>
                <a:ea typeface="League Spartan" charset="0"/>
                <a:cs typeface="Arial" panose="020B0604020202020204" pitchFamily="34" charset="0"/>
              </a:rPr>
              <a:t>-4</a:t>
            </a:r>
          </a:p>
        </p:txBody>
      </p:sp>
      <p:sp>
        <p:nvSpPr>
          <p:cNvPr id="87" name="TextBox 86">
            <a:extLst>
              <a:ext uri="{FF2B5EF4-FFF2-40B4-BE49-F238E27FC236}">
                <a16:creationId xmlns:a16="http://schemas.microsoft.com/office/drawing/2014/main" id="{CBFF2A7A-C883-4AF0-8B17-7044F61A9868}"/>
              </a:ext>
            </a:extLst>
          </p:cNvPr>
          <p:cNvSpPr txBox="1"/>
          <p:nvPr/>
        </p:nvSpPr>
        <p:spPr>
          <a:xfrm>
            <a:off x="1571873" y="2819574"/>
            <a:ext cx="2018495" cy="584775"/>
          </a:xfrm>
          <a:prstGeom prst="rect">
            <a:avLst/>
          </a:prstGeom>
          <a:noFill/>
        </p:spPr>
        <p:txBody>
          <a:bodyPr wrap="square" rtlCol="0" anchor="ctr" anchorCtr="0">
            <a:spAutoFit/>
          </a:bodyPr>
          <a:lstStyle/>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FAQs Developed</a:t>
            </a:r>
          </a:p>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(external)</a:t>
            </a:r>
          </a:p>
        </p:txBody>
      </p:sp>
      <p:sp>
        <p:nvSpPr>
          <p:cNvPr id="88" name="Subtitle 2">
            <a:extLst>
              <a:ext uri="{FF2B5EF4-FFF2-40B4-BE49-F238E27FC236}">
                <a16:creationId xmlns:a16="http://schemas.microsoft.com/office/drawing/2014/main" id="{294D4B2C-EE0F-45B6-B5A5-649E48D5C24E}"/>
              </a:ext>
            </a:extLst>
          </p:cNvPr>
          <p:cNvSpPr txBox="1">
            <a:spLocks/>
          </p:cNvSpPr>
          <p:nvPr/>
        </p:nvSpPr>
        <p:spPr>
          <a:xfrm>
            <a:off x="181783" y="5210219"/>
            <a:ext cx="2859528" cy="1179875"/>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a:latin typeface="Calibri" panose="020F0502020204030204" pitchFamily="34" charset="0"/>
                <a:ea typeface="Times New Roman" panose="02020603050405020304" pitchFamily="18" charset="0"/>
                <a:cs typeface="Arial" panose="020B0604020202020204" pitchFamily="34" charset="0"/>
              </a:rPr>
              <a:t>…on areas such as how the collection service will work, the different bins and what can or cannot go in the recycling. This will also allow any queries from the social media campaign to be answered by the social media team. </a:t>
            </a:r>
          </a:p>
        </p:txBody>
      </p:sp>
      <p:sp>
        <p:nvSpPr>
          <p:cNvPr id="89" name="TextBox 88">
            <a:extLst>
              <a:ext uri="{FF2B5EF4-FFF2-40B4-BE49-F238E27FC236}">
                <a16:creationId xmlns:a16="http://schemas.microsoft.com/office/drawing/2014/main" id="{53D16D3E-EEC2-47FE-8213-C845B861048D}"/>
              </a:ext>
            </a:extLst>
          </p:cNvPr>
          <p:cNvSpPr txBox="1"/>
          <p:nvPr/>
        </p:nvSpPr>
        <p:spPr>
          <a:xfrm>
            <a:off x="10597236" y="3131827"/>
            <a:ext cx="1240309" cy="338554"/>
          </a:xfrm>
          <a:prstGeom prst="rect">
            <a:avLst/>
          </a:prstGeom>
          <a:noFill/>
        </p:spPr>
        <p:txBody>
          <a:bodyPr wrap="square" rtlCol="0" anchor="ctr" anchorCtr="0">
            <a:spAutoFit/>
          </a:bodyPr>
          <a:lstStyle/>
          <a:p>
            <a:pPr algn="ctr"/>
            <a:r>
              <a:rPr lang="en-US" sz="1600" b="1">
                <a:solidFill>
                  <a:srgbClr val="6E9D40"/>
                </a:solidFill>
                <a:latin typeface="Arial Black" panose="020B0A04020102020204" pitchFamily="34" charset="0"/>
                <a:ea typeface="League Spartan" charset="0"/>
                <a:cs typeface="Poppins" pitchFamily="2" charset="77"/>
              </a:rPr>
              <a:t>Launch</a:t>
            </a:r>
          </a:p>
        </p:txBody>
      </p:sp>
      <p:sp>
        <p:nvSpPr>
          <p:cNvPr id="91" name="TextBox 90">
            <a:extLst>
              <a:ext uri="{FF2B5EF4-FFF2-40B4-BE49-F238E27FC236}">
                <a16:creationId xmlns:a16="http://schemas.microsoft.com/office/drawing/2014/main" id="{CD8A7A86-0378-4EE5-BA5A-C09A8A5F2A8C}"/>
              </a:ext>
            </a:extLst>
          </p:cNvPr>
          <p:cNvSpPr txBox="1"/>
          <p:nvPr/>
        </p:nvSpPr>
        <p:spPr>
          <a:xfrm>
            <a:off x="11053866" y="4387409"/>
            <a:ext cx="389850" cy="461665"/>
          </a:xfrm>
          <a:prstGeom prst="rect">
            <a:avLst/>
          </a:prstGeom>
          <a:noFill/>
        </p:spPr>
        <p:txBody>
          <a:bodyPr wrap="none" rtlCol="0" anchor="ctr" anchorCtr="0">
            <a:spAutoFit/>
          </a:bodyPr>
          <a:lstStyle/>
          <a:p>
            <a:pPr algn="ctr"/>
            <a:r>
              <a:rPr lang="en-US" sz="2400" b="1">
                <a:solidFill>
                  <a:srgbClr val="6E9D40"/>
                </a:solidFill>
                <a:latin typeface="Arial Black" panose="020B0A04020102020204" pitchFamily="34" charset="0"/>
                <a:ea typeface="League Spartan" charset="0"/>
                <a:cs typeface="Poppins" pitchFamily="2" charset="77"/>
              </a:rPr>
              <a:t>0</a:t>
            </a:r>
          </a:p>
        </p:txBody>
      </p:sp>
      <p:sp>
        <p:nvSpPr>
          <p:cNvPr id="104" name="TextBox 103">
            <a:extLst>
              <a:ext uri="{FF2B5EF4-FFF2-40B4-BE49-F238E27FC236}">
                <a16:creationId xmlns:a16="http://schemas.microsoft.com/office/drawing/2014/main" id="{A285D91E-FFCB-39A7-BC91-5A6811BC0EAD}"/>
              </a:ext>
            </a:extLst>
          </p:cNvPr>
          <p:cNvSpPr txBox="1"/>
          <p:nvPr/>
        </p:nvSpPr>
        <p:spPr>
          <a:xfrm>
            <a:off x="9025932" y="2725814"/>
            <a:ext cx="2264758" cy="1049518"/>
          </a:xfrm>
          <a:prstGeom prst="rect">
            <a:avLst/>
          </a:prstGeom>
          <a:noFill/>
        </p:spPr>
        <p:txBody>
          <a:bodyPr wrap="square" rtlCol="0" anchor="ctr" anchorCtr="0">
            <a:spAutoFit/>
          </a:bodyPr>
          <a:lstStyle/>
          <a:p>
            <a:pPr algn="ctr"/>
            <a:r>
              <a:rPr lang="en-US" sz="2400" b="1" dirty="0">
                <a:solidFill>
                  <a:srgbClr val="2AA9E0"/>
                </a:solidFill>
                <a:latin typeface="Arial Black" panose="020B0A04020102020204" pitchFamily="34" charset="0"/>
                <a:ea typeface="League Spartan" charset="0"/>
                <a:cs typeface="Arial" panose="020B0604020202020204" pitchFamily="34" charset="0"/>
              </a:rPr>
              <a:t>-1</a:t>
            </a:r>
          </a:p>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(internal &amp; external)</a:t>
            </a:r>
            <a:endParaRPr lang="en-US" sz="2400" b="1" dirty="0">
              <a:solidFill>
                <a:srgbClr val="2AA9E0"/>
              </a:solidFill>
              <a:latin typeface="Arial Black" panose="020B0A04020102020204" pitchFamily="34" charset="0"/>
              <a:ea typeface="League Spartan" charset="0"/>
              <a:cs typeface="Arial" panose="020B0604020202020204" pitchFamily="34" charset="0"/>
            </a:endParaRPr>
          </a:p>
        </p:txBody>
      </p:sp>
      <p:sp>
        <p:nvSpPr>
          <p:cNvPr id="112" name="Subtitle 2">
            <a:extLst>
              <a:ext uri="{FF2B5EF4-FFF2-40B4-BE49-F238E27FC236}">
                <a16:creationId xmlns:a16="http://schemas.microsoft.com/office/drawing/2014/main" id="{CBEEA01F-9A9D-2374-F766-6398231154FC}"/>
              </a:ext>
            </a:extLst>
          </p:cNvPr>
          <p:cNvSpPr txBox="1">
            <a:spLocks/>
          </p:cNvSpPr>
          <p:nvPr/>
        </p:nvSpPr>
        <p:spPr>
          <a:xfrm>
            <a:off x="9461129" y="5087044"/>
            <a:ext cx="2270375" cy="164000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latin typeface="Calibri" panose="020F0502020204030204" pitchFamily="34" charset="0"/>
                <a:ea typeface="Times New Roman" panose="02020603050405020304" pitchFamily="18" charset="0"/>
                <a:cs typeface="Arial" panose="020B0604020202020204" pitchFamily="34" charset="0"/>
              </a:rPr>
              <a:t>Attendance by LBTH officers at resident meetings in estates with particularly poor recycling performance to inform them directly of the changes and encourage the proper use of the recycling and residual waste facilities.</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pic>
        <p:nvPicPr>
          <p:cNvPr id="14" name="Graphic 13" descr="Clipboard Checked with solid fill">
            <a:extLst>
              <a:ext uri="{FF2B5EF4-FFF2-40B4-BE49-F238E27FC236}">
                <a16:creationId xmlns:a16="http://schemas.microsoft.com/office/drawing/2014/main" id="{8B3AF170-8E5F-C729-F1F2-D92DBEC77F2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47173" y="6087996"/>
            <a:ext cx="376987" cy="376987"/>
          </a:xfrm>
          <a:prstGeom prst="rect">
            <a:avLst/>
          </a:prstGeom>
        </p:spPr>
      </p:pic>
      <p:pic>
        <p:nvPicPr>
          <p:cNvPr id="16" name="Graphic 15" descr="Clipboard Checked with solid fill">
            <a:extLst>
              <a:ext uri="{FF2B5EF4-FFF2-40B4-BE49-F238E27FC236}">
                <a16:creationId xmlns:a16="http://schemas.microsoft.com/office/drawing/2014/main" id="{07951C78-86BB-8DD2-C906-37958341291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608341" y="4673695"/>
            <a:ext cx="376987" cy="376987"/>
          </a:xfrm>
          <a:prstGeom prst="rect">
            <a:avLst/>
          </a:prstGeom>
        </p:spPr>
      </p:pic>
      <p:pic>
        <p:nvPicPr>
          <p:cNvPr id="19" name="Graphic 18" descr="Clipboard Checked with solid fill">
            <a:extLst>
              <a:ext uri="{FF2B5EF4-FFF2-40B4-BE49-F238E27FC236}">
                <a16:creationId xmlns:a16="http://schemas.microsoft.com/office/drawing/2014/main" id="{A8C5AC71-7036-A6BA-B6B7-3955DC54C8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623157" y="4673694"/>
            <a:ext cx="376987" cy="376987"/>
          </a:xfrm>
          <a:prstGeom prst="rect">
            <a:avLst/>
          </a:prstGeom>
        </p:spPr>
      </p:pic>
      <p:pic>
        <p:nvPicPr>
          <p:cNvPr id="10" name="Picture 9" descr="Key for icons on the page. &#10;Green building - Owned by the local authority&#10;&#10;Orange building icon - Owned by the housing provider">
            <a:extLst>
              <a:ext uri="{FF2B5EF4-FFF2-40B4-BE49-F238E27FC236}">
                <a16:creationId xmlns:a16="http://schemas.microsoft.com/office/drawing/2014/main" id="{D71AA841-2BA4-D7FF-3E0A-605AD4A3C170}"/>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580535" y="2046802"/>
            <a:ext cx="1611465" cy="587007"/>
          </a:xfrm>
          <a:prstGeom prst="rect">
            <a:avLst/>
          </a:prstGeom>
        </p:spPr>
      </p:pic>
      <p:pic>
        <p:nvPicPr>
          <p:cNvPr id="43" name="Picture 42">
            <a:extLst>
              <a:ext uri="{FF2B5EF4-FFF2-40B4-BE49-F238E27FC236}">
                <a16:creationId xmlns:a16="http://schemas.microsoft.com/office/drawing/2014/main" id="{D3D58F00-154A-2869-7B93-AD7624469C59}"/>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00729" y="6142835"/>
            <a:ext cx="305542" cy="322148"/>
          </a:xfrm>
          <a:prstGeom prst="flowChartConnector">
            <a:avLst/>
          </a:prstGeom>
        </p:spPr>
      </p:pic>
      <p:pic>
        <p:nvPicPr>
          <p:cNvPr id="3" name="Picture 2">
            <a:extLst>
              <a:ext uri="{FF2B5EF4-FFF2-40B4-BE49-F238E27FC236}">
                <a16:creationId xmlns:a16="http://schemas.microsoft.com/office/drawing/2014/main" id="{D942152C-FA61-27F1-3D8E-2709AFB85863}"/>
              </a:ext>
              <a:ext uri="{C183D7F6-B498-43B3-948B-1728B52AA6E4}">
                <adec:decorative xmlns:adec="http://schemas.microsoft.com/office/drawing/2017/decorative" val="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597236" y="608643"/>
            <a:ext cx="972576" cy="1310395"/>
          </a:xfrm>
          <a:prstGeom prst="rect">
            <a:avLst/>
          </a:prstGeom>
        </p:spPr>
      </p:pic>
      <p:pic>
        <p:nvPicPr>
          <p:cNvPr id="44" name="Picture 43">
            <a:extLst>
              <a:ext uri="{FF2B5EF4-FFF2-40B4-BE49-F238E27FC236}">
                <a16:creationId xmlns:a16="http://schemas.microsoft.com/office/drawing/2014/main" id="{3B910E90-079A-05CF-0748-38927424C1A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37254" y="4688093"/>
            <a:ext cx="305542" cy="322148"/>
          </a:xfrm>
          <a:prstGeom prst="flowChartConnector">
            <a:avLst/>
          </a:prstGeom>
        </p:spPr>
      </p:pic>
      <p:pic>
        <p:nvPicPr>
          <p:cNvPr id="48" name="Picture 47">
            <a:extLst>
              <a:ext uri="{FF2B5EF4-FFF2-40B4-BE49-F238E27FC236}">
                <a16:creationId xmlns:a16="http://schemas.microsoft.com/office/drawing/2014/main" id="{96E9FCAA-9D8D-484C-0BFC-49956320ADB6}"/>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209915" y="4714373"/>
            <a:ext cx="305542" cy="322148"/>
          </a:xfrm>
          <a:prstGeom prst="flowChartConnector">
            <a:avLst/>
          </a:prstGeom>
        </p:spPr>
      </p:pic>
      <p:pic>
        <p:nvPicPr>
          <p:cNvPr id="42" name="Picture 41">
            <a:extLst>
              <a:ext uri="{FF2B5EF4-FFF2-40B4-BE49-F238E27FC236}">
                <a16:creationId xmlns:a16="http://schemas.microsoft.com/office/drawing/2014/main" id="{4C97342A-EE45-2E44-344E-4F7C8D939DD8}"/>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5666" y="2113275"/>
            <a:ext cx="305542" cy="322148"/>
          </a:xfrm>
          <a:prstGeom prst="flowChartConnector">
            <a:avLst/>
          </a:prstGeom>
        </p:spPr>
      </p:pic>
      <p:pic>
        <p:nvPicPr>
          <p:cNvPr id="47" name="Picture 46">
            <a:extLst>
              <a:ext uri="{FF2B5EF4-FFF2-40B4-BE49-F238E27FC236}">
                <a16:creationId xmlns:a16="http://schemas.microsoft.com/office/drawing/2014/main" id="{30A26190-4C72-9106-DB3D-81C6A7498295}"/>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548770" y="4701992"/>
            <a:ext cx="305542" cy="316200"/>
          </a:xfrm>
          <a:prstGeom prst="flowChartConnector">
            <a:avLst/>
          </a:prstGeom>
        </p:spPr>
      </p:pic>
      <p:pic>
        <p:nvPicPr>
          <p:cNvPr id="49" name="Picture 48">
            <a:extLst>
              <a:ext uri="{FF2B5EF4-FFF2-40B4-BE49-F238E27FC236}">
                <a16:creationId xmlns:a16="http://schemas.microsoft.com/office/drawing/2014/main" id="{3030270B-4319-E769-93F7-138CF0975457}"/>
              </a:ext>
              <a:ext uri="{C183D7F6-B498-43B3-948B-1728B52AA6E4}">
                <adec:decorative xmlns:adec="http://schemas.microsoft.com/office/drawing/2017/decorative" val="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0566316" y="4716222"/>
            <a:ext cx="305542" cy="316200"/>
          </a:xfrm>
          <a:prstGeom prst="flowChartConnector">
            <a:avLst/>
          </a:prstGeom>
        </p:spPr>
      </p:pic>
      <p:sp>
        <p:nvSpPr>
          <p:cNvPr id="5" name="Freeform 126">
            <a:extLst>
              <a:ext uri="{FF2B5EF4-FFF2-40B4-BE49-F238E27FC236}">
                <a16:creationId xmlns:a16="http://schemas.microsoft.com/office/drawing/2014/main" id="{87E553AC-AAC4-B84C-A1B2-EB3BB2C68FF9}"/>
              </a:ext>
              <a:ext uri="{C183D7F6-B498-43B3-948B-1728B52AA6E4}">
                <adec:decorative xmlns:adec="http://schemas.microsoft.com/office/drawing/2017/decorative" val="1"/>
              </a:ext>
            </a:extLst>
          </p:cNvPr>
          <p:cNvSpPr>
            <a:spLocks noChangeArrowheads="1"/>
          </p:cNvSpPr>
          <p:nvPr/>
        </p:nvSpPr>
        <p:spPr bwMode="auto">
          <a:xfrm rot="10800000">
            <a:off x="3663758" y="3795421"/>
            <a:ext cx="170528" cy="173411"/>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solidFill>
            <a:srgbClr val="2AA9E0"/>
          </a:solidFill>
          <a:ln>
            <a:noFill/>
          </a:ln>
          <a:effectLst/>
        </p:spPr>
        <p:txBody>
          <a:bodyPr wrap="none" anchor="ctr"/>
          <a:lstStyle/>
          <a:p>
            <a:endParaRPr lang="en-US" sz="3265">
              <a:latin typeface="Lato Light" panose="020F0502020204030203" pitchFamily="34" charset="0"/>
            </a:endParaRPr>
          </a:p>
        </p:txBody>
      </p:sp>
      <p:sp>
        <p:nvSpPr>
          <p:cNvPr id="6" name="Freeform 127">
            <a:extLst>
              <a:ext uri="{FF2B5EF4-FFF2-40B4-BE49-F238E27FC236}">
                <a16:creationId xmlns:a16="http://schemas.microsoft.com/office/drawing/2014/main" id="{6DCF4631-64CD-4842-BB12-3ED2EA6BFF1C}"/>
              </a:ext>
              <a:ext uri="{C183D7F6-B498-43B3-948B-1728B52AA6E4}">
                <adec:decorative xmlns:adec="http://schemas.microsoft.com/office/drawing/2017/decorative" val="1"/>
              </a:ext>
            </a:extLst>
          </p:cNvPr>
          <p:cNvSpPr>
            <a:spLocks noChangeArrowheads="1"/>
          </p:cNvSpPr>
          <p:nvPr/>
        </p:nvSpPr>
        <p:spPr bwMode="auto">
          <a:xfrm rot="10800000">
            <a:off x="3548836" y="3674787"/>
            <a:ext cx="404077" cy="410908"/>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solidFill>
            <a:srgbClr val="2AA9E0"/>
          </a:solidFill>
          <a:ln>
            <a:noFill/>
          </a:ln>
          <a:effectLst/>
        </p:spPr>
        <p:txBody>
          <a:bodyPr wrap="none" anchor="ctr"/>
          <a:lstStyle/>
          <a:p>
            <a:endParaRPr lang="en-US" sz="3265">
              <a:latin typeface="Lato Light" panose="020F0502020204030203" pitchFamily="34" charset="0"/>
            </a:endParaRPr>
          </a:p>
        </p:txBody>
      </p:sp>
      <p:sp>
        <p:nvSpPr>
          <p:cNvPr id="7" name="Freeform 128">
            <a:extLst>
              <a:ext uri="{FF2B5EF4-FFF2-40B4-BE49-F238E27FC236}">
                <a16:creationId xmlns:a16="http://schemas.microsoft.com/office/drawing/2014/main" id="{8FACE69B-8AA2-B94B-8895-22B2EEC64820}"/>
              </a:ext>
              <a:ext uri="{C183D7F6-B498-43B3-948B-1728B52AA6E4}">
                <adec:decorative xmlns:adec="http://schemas.microsoft.com/office/drawing/2017/decorative" val="1"/>
              </a:ext>
            </a:extLst>
          </p:cNvPr>
          <p:cNvSpPr>
            <a:spLocks noChangeArrowheads="1"/>
          </p:cNvSpPr>
          <p:nvPr/>
        </p:nvSpPr>
        <p:spPr bwMode="auto">
          <a:xfrm rot="10800000">
            <a:off x="3731366" y="2187293"/>
            <a:ext cx="22243" cy="1512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solidFill>
            <a:srgbClr val="2AA9E0"/>
          </a:solidFill>
          <a:ln>
            <a:noFill/>
          </a:ln>
          <a:effectLst/>
        </p:spPr>
        <p:txBody>
          <a:bodyPr wrap="none" anchor="ctr"/>
          <a:lstStyle/>
          <a:p>
            <a:endParaRPr lang="en-US" sz="3265">
              <a:latin typeface="Lato Light" panose="020F0502020204030203" pitchFamily="34" charset="0"/>
            </a:endParaRPr>
          </a:p>
        </p:txBody>
      </p:sp>
      <p:sp>
        <p:nvSpPr>
          <p:cNvPr id="8" name="Freeform 129">
            <a:extLst>
              <a:ext uri="{FF2B5EF4-FFF2-40B4-BE49-F238E27FC236}">
                <a16:creationId xmlns:a16="http://schemas.microsoft.com/office/drawing/2014/main" id="{76A788F1-4086-CE45-8CD8-7C442DFEC327}"/>
              </a:ext>
              <a:ext uri="{C183D7F6-B498-43B3-948B-1728B52AA6E4}">
                <adec:decorative xmlns:adec="http://schemas.microsoft.com/office/drawing/2017/decorative" val="1"/>
              </a:ext>
            </a:extLst>
          </p:cNvPr>
          <p:cNvSpPr>
            <a:spLocks noChangeArrowheads="1"/>
          </p:cNvSpPr>
          <p:nvPr/>
        </p:nvSpPr>
        <p:spPr bwMode="auto">
          <a:xfrm rot="10800000">
            <a:off x="3713710" y="2131695"/>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solidFill>
            <a:srgbClr val="2AA9E0"/>
          </a:solidFill>
          <a:ln>
            <a:noFill/>
          </a:ln>
          <a:effectLst/>
        </p:spPr>
        <p:txBody>
          <a:bodyPr wrap="none" anchor="ctr"/>
          <a:lstStyle/>
          <a:p>
            <a:endParaRPr lang="en-US" sz="3265">
              <a:latin typeface="Lato Light" panose="020F0502020204030203" pitchFamily="34" charset="0"/>
            </a:endParaRPr>
          </a:p>
        </p:txBody>
      </p:sp>
      <p:sp>
        <p:nvSpPr>
          <p:cNvPr id="4" name="Freeform 69">
            <a:extLst>
              <a:ext uri="{FF2B5EF4-FFF2-40B4-BE49-F238E27FC236}">
                <a16:creationId xmlns:a16="http://schemas.microsoft.com/office/drawing/2014/main" id="{511AE56E-AD80-6C47-8451-2D8402AFB008}"/>
              </a:ext>
              <a:ext uri="{C183D7F6-B498-43B3-948B-1728B52AA6E4}">
                <adec:decorative xmlns:adec="http://schemas.microsoft.com/office/drawing/2017/decorative" val="1"/>
              </a:ext>
            </a:extLst>
          </p:cNvPr>
          <p:cNvSpPr>
            <a:spLocks noChangeArrowheads="1"/>
          </p:cNvSpPr>
          <p:nvPr/>
        </p:nvSpPr>
        <p:spPr bwMode="auto">
          <a:xfrm>
            <a:off x="36445" y="3853575"/>
            <a:ext cx="12187593" cy="63176"/>
          </a:xfrm>
          <a:custGeom>
            <a:avLst/>
            <a:gdLst>
              <a:gd name="T0" fmla="*/ 0 w 19565"/>
              <a:gd name="T1" fmla="*/ 102 h 103"/>
              <a:gd name="T2" fmla="*/ 19564 w 19565"/>
              <a:gd name="T3" fmla="*/ 102 h 103"/>
              <a:gd name="T4" fmla="*/ 19564 w 19565"/>
              <a:gd name="T5" fmla="*/ 0 h 103"/>
              <a:gd name="T6" fmla="*/ 0 w 19565"/>
              <a:gd name="T7" fmla="*/ 0 h 103"/>
              <a:gd name="T8" fmla="*/ 0 w 19565"/>
              <a:gd name="T9" fmla="*/ 102 h 103"/>
            </a:gdLst>
            <a:ahLst/>
            <a:cxnLst>
              <a:cxn ang="0">
                <a:pos x="T0" y="T1"/>
              </a:cxn>
              <a:cxn ang="0">
                <a:pos x="T2" y="T3"/>
              </a:cxn>
              <a:cxn ang="0">
                <a:pos x="T4" y="T5"/>
              </a:cxn>
              <a:cxn ang="0">
                <a:pos x="T6" y="T7"/>
              </a:cxn>
              <a:cxn ang="0">
                <a:pos x="T8" y="T9"/>
              </a:cxn>
            </a:cxnLst>
            <a:rect l="0" t="0" r="r" b="b"/>
            <a:pathLst>
              <a:path w="19565" h="103">
                <a:moveTo>
                  <a:pt x="0" y="102"/>
                </a:moveTo>
                <a:lnTo>
                  <a:pt x="19564" y="102"/>
                </a:lnTo>
                <a:lnTo>
                  <a:pt x="19564" y="0"/>
                </a:lnTo>
                <a:lnTo>
                  <a:pt x="0" y="0"/>
                </a:lnTo>
                <a:lnTo>
                  <a:pt x="0" y="102"/>
                </a:lnTo>
              </a:path>
            </a:pathLst>
          </a:custGeom>
          <a:solidFill>
            <a:schemeClr val="bg1">
              <a:lumMod val="95000"/>
            </a:schemeClr>
          </a:solidFill>
          <a:ln>
            <a:noFill/>
          </a:ln>
          <a:effectLst/>
        </p:spPr>
        <p:txBody>
          <a:bodyPr wrap="none" anchor="ctr"/>
          <a:lstStyle/>
          <a:p>
            <a:endParaRPr lang="en-US" sz="3265">
              <a:latin typeface="Lato Light" panose="020F0502020204030203" pitchFamily="34" charset="0"/>
            </a:endParaRPr>
          </a:p>
        </p:txBody>
      </p:sp>
      <p:grpSp>
        <p:nvGrpSpPr>
          <p:cNvPr id="27" name="Group 26">
            <a:extLst>
              <a:ext uri="{FF2B5EF4-FFF2-40B4-BE49-F238E27FC236}">
                <a16:creationId xmlns:a16="http://schemas.microsoft.com/office/drawing/2014/main" id="{E4AC1BA2-85BF-45DD-8923-62765B1D916D}"/>
              </a:ext>
              <a:ext uri="{C183D7F6-B498-43B3-948B-1728B52AA6E4}">
                <adec:decorative xmlns:adec="http://schemas.microsoft.com/office/drawing/2017/decorative" val="1"/>
              </a:ext>
            </a:extLst>
          </p:cNvPr>
          <p:cNvGrpSpPr/>
          <p:nvPr/>
        </p:nvGrpSpPr>
        <p:grpSpPr>
          <a:xfrm>
            <a:off x="3164081" y="4070212"/>
            <a:ext cx="1298077" cy="1592376"/>
            <a:chOff x="1154814" y="4203069"/>
            <a:chExt cx="1240309" cy="1182771"/>
          </a:xfrm>
        </p:grpSpPr>
        <p:sp>
          <p:nvSpPr>
            <p:cNvPr id="40" name="TextBox 39">
              <a:extLst>
                <a:ext uri="{FF2B5EF4-FFF2-40B4-BE49-F238E27FC236}">
                  <a16:creationId xmlns:a16="http://schemas.microsoft.com/office/drawing/2014/main" id="{65A7A88E-3761-1841-8C42-F173B24F5F5B}"/>
                </a:ext>
              </a:extLst>
            </p:cNvPr>
            <p:cNvSpPr txBox="1"/>
            <p:nvPr/>
          </p:nvSpPr>
          <p:spPr>
            <a:xfrm>
              <a:off x="1435357" y="4203069"/>
              <a:ext cx="492444" cy="461665"/>
            </a:xfrm>
            <a:prstGeom prst="rect">
              <a:avLst/>
            </a:prstGeom>
            <a:noFill/>
          </p:spPr>
          <p:txBody>
            <a:bodyPr wrap="none" rtlCol="0" anchor="ctr" anchorCtr="0">
              <a:spAutoFit/>
            </a:bodyPr>
            <a:lstStyle/>
            <a:p>
              <a:pPr algn="ctr"/>
              <a:r>
                <a:rPr lang="en-US" sz="2400" b="1">
                  <a:solidFill>
                    <a:srgbClr val="2AA9E0"/>
                  </a:solidFill>
                  <a:latin typeface="Arial Black" panose="020B0A04020102020204" pitchFamily="34" charset="0"/>
                  <a:ea typeface="League Spartan" charset="0"/>
                  <a:cs typeface="Arial" panose="020B0604020202020204" pitchFamily="34" charset="0"/>
                </a:rPr>
                <a:t>-3</a:t>
              </a:r>
            </a:p>
          </p:txBody>
        </p:sp>
        <p:sp>
          <p:nvSpPr>
            <p:cNvPr id="36" name="TextBox 35">
              <a:extLst>
                <a:ext uri="{FF2B5EF4-FFF2-40B4-BE49-F238E27FC236}">
                  <a16:creationId xmlns:a16="http://schemas.microsoft.com/office/drawing/2014/main" id="{9DE3AA13-C015-402A-8C80-A7FABC10F1A8}"/>
                </a:ext>
              </a:extLst>
            </p:cNvPr>
            <p:cNvSpPr txBox="1"/>
            <p:nvPr/>
          </p:nvSpPr>
          <p:spPr>
            <a:xfrm>
              <a:off x="1154814" y="4308622"/>
              <a:ext cx="1240309" cy="1077218"/>
            </a:xfrm>
            <a:prstGeom prst="rect">
              <a:avLst/>
            </a:prstGeom>
            <a:noFill/>
          </p:spPr>
          <p:txBody>
            <a:bodyPr wrap="square" rtlCol="0" anchor="ctr" anchorCtr="0">
              <a:spAutoFit/>
            </a:bodyPr>
            <a:lstStyle/>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Teaser Leaflet</a:t>
              </a:r>
            </a:p>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(external)</a:t>
              </a:r>
            </a:p>
          </p:txBody>
        </p:sp>
      </p:grpSp>
      <p:grpSp>
        <p:nvGrpSpPr>
          <p:cNvPr id="39" name="Group 38">
            <a:extLst>
              <a:ext uri="{FF2B5EF4-FFF2-40B4-BE49-F238E27FC236}">
                <a16:creationId xmlns:a16="http://schemas.microsoft.com/office/drawing/2014/main" id="{E7D8BA19-DB3E-484C-AF04-1171934FB6EA}"/>
              </a:ext>
              <a:ext uri="{C183D7F6-B498-43B3-948B-1728B52AA6E4}">
                <adec:decorative xmlns:adec="http://schemas.microsoft.com/office/drawing/2017/decorative" val="1"/>
              </a:ext>
            </a:extLst>
          </p:cNvPr>
          <p:cNvGrpSpPr/>
          <p:nvPr/>
        </p:nvGrpSpPr>
        <p:grpSpPr>
          <a:xfrm rot="10800000">
            <a:off x="4862711" y="3674786"/>
            <a:ext cx="404077" cy="1263499"/>
            <a:chOff x="1426127" y="2348606"/>
            <a:chExt cx="598805" cy="1841262"/>
          </a:xfrm>
          <a:solidFill>
            <a:srgbClr val="2AA9E0"/>
          </a:solidFill>
        </p:grpSpPr>
        <p:sp>
          <p:nvSpPr>
            <p:cNvPr id="46" name="Freeform 126">
              <a:extLst>
                <a:ext uri="{FF2B5EF4-FFF2-40B4-BE49-F238E27FC236}">
                  <a16:creationId xmlns:a16="http://schemas.microsoft.com/office/drawing/2014/main" id="{2A564602-7E89-446D-8D75-93DDFF645B83}"/>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51" name="Freeform 127">
              <a:extLst>
                <a:ext uri="{FF2B5EF4-FFF2-40B4-BE49-F238E27FC236}">
                  <a16:creationId xmlns:a16="http://schemas.microsoft.com/office/drawing/2014/main" id="{C0C1132C-CBCF-4613-BD50-5384993B0F92}"/>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52" name="Freeform 128">
              <a:extLst>
                <a:ext uri="{FF2B5EF4-FFF2-40B4-BE49-F238E27FC236}">
                  <a16:creationId xmlns:a16="http://schemas.microsoft.com/office/drawing/2014/main" id="{B7011AA1-9F89-4D56-AE25-02EEDD969085}"/>
                </a:ext>
              </a:extLst>
            </p:cNvPr>
            <p:cNvSpPr>
              <a:spLocks noChangeArrowheads="1"/>
            </p:cNvSpPr>
            <p:nvPr/>
          </p:nvSpPr>
          <p:spPr bwMode="auto">
            <a:xfrm rot="10800000">
              <a:off x="1709051" y="2367692"/>
              <a:ext cx="32962" cy="1259083"/>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53" name="Freeform 129">
              <a:extLst>
                <a:ext uri="{FF2B5EF4-FFF2-40B4-BE49-F238E27FC236}">
                  <a16:creationId xmlns:a16="http://schemas.microsoft.com/office/drawing/2014/main" id="{1EAB4037-B9FD-4354-B3FA-EE162296A1AB}"/>
                </a:ext>
              </a:extLst>
            </p:cNvPr>
            <p:cNvSpPr>
              <a:spLocks noChangeArrowheads="1"/>
            </p:cNvSpPr>
            <p:nvPr/>
          </p:nvSpPr>
          <p:spPr bwMode="auto">
            <a:xfrm rot="10800000">
              <a:off x="1681583" y="2348606"/>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65" name="Group 64">
            <a:extLst>
              <a:ext uri="{FF2B5EF4-FFF2-40B4-BE49-F238E27FC236}">
                <a16:creationId xmlns:a16="http://schemas.microsoft.com/office/drawing/2014/main" id="{DBA51C57-FA12-4903-B1A6-BA9BDAC38C10}"/>
              </a:ext>
              <a:ext uri="{C183D7F6-B498-43B3-948B-1728B52AA6E4}">
                <adec:decorative xmlns:adec="http://schemas.microsoft.com/office/drawing/2017/decorative" val="1"/>
              </a:ext>
            </a:extLst>
          </p:cNvPr>
          <p:cNvGrpSpPr/>
          <p:nvPr/>
        </p:nvGrpSpPr>
        <p:grpSpPr>
          <a:xfrm rot="10800000">
            <a:off x="9914115" y="3674785"/>
            <a:ext cx="404077" cy="1282445"/>
            <a:chOff x="1426127" y="2320997"/>
            <a:chExt cx="598805" cy="1868871"/>
          </a:xfrm>
          <a:solidFill>
            <a:srgbClr val="2AA9E0"/>
          </a:solidFill>
        </p:grpSpPr>
        <p:sp>
          <p:nvSpPr>
            <p:cNvPr id="66" name="Freeform 126">
              <a:extLst>
                <a:ext uri="{FF2B5EF4-FFF2-40B4-BE49-F238E27FC236}">
                  <a16:creationId xmlns:a16="http://schemas.microsoft.com/office/drawing/2014/main" id="{FB40F277-FE03-4C8D-955C-73633BC721E4}"/>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67" name="Freeform 127">
              <a:extLst>
                <a:ext uri="{FF2B5EF4-FFF2-40B4-BE49-F238E27FC236}">
                  <a16:creationId xmlns:a16="http://schemas.microsoft.com/office/drawing/2014/main" id="{4A50F2E4-59CE-4407-8A14-B6BA3A07C01F}"/>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68" name="Freeform 128">
              <a:extLst>
                <a:ext uri="{FF2B5EF4-FFF2-40B4-BE49-F238E27FC236}">
                  <a16:creationId xmlns:a16="http://schemas.microsoft.com/office/drawing/2014/main" id="{48CC4D0A-4287-4FD6-B510-16BFF7472895}"/>
                </a:ext>
              </a:extLst>
            </p:cNvPr>
            <p:cNvSpPr>
              <a:spLocks noChangeArrowheads="1"/>
            </p:cNvSpPr>
            <p:nvPr/>
          </p:nvSpPr>
          <p:spPr bwMode="auto">
            <a:xfrm rot="10800000">
              <a:off x="1709051" y="2367692"/>
              <a:ext cx="32962" cy="1259083"/>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69" name="Freeform 129">
              <a:extLst>
                <a:ext uri="{FF2B5EF4-FFF2-40B4-BE49-F238E27FC236}">
                  <a16:creationId xmlns:a16="http://schemas.microsoft.com/office/drawing/2014/main" id="{9B598D44-965A-4648-9545-1E88E7C65CF5}"/>
                </a:ext>
              </a:extLst>
            </p:cNvPr>
            <p:cNvSpPr>
              <a:spLocks noChangeArrowheads="1"/>
            </p:cNvSpPr>
            <p:nvPr/>
          </p:nvSpPr>
          <p:spPr bwMode="auto">
            <a:xfrm rot="10800000">
              <a:off x="1681756" y="2320997"/>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29" name="Group 28">
            <a:extLst>
              <a:ext uri="{FF2B5EF4-FFF2-40B4-BE49-F238E27FC236}">
                <a16:creationId xmlns:a16="http://schemas.microsoft.com/office/drawing/2014/main" id="{A34F2C41-8A51-463A-93C1-6A0C6F29E04E}"/>
              </a:ext>
              <a:ext uri="{C183D7F6-B498-43B3-948B-1728B52AA6E4}">
                <adec:decorative xmlns:adec="http://schemas.microsoft.com/office/drawing/2017/decorative" val="1"/>
              </a:ext>
            </a:extLst>
          </p:cNvPr>
          <p:cNvGrpSpPr/>
          <p:nvPr/>
        </p:nvGrpSpPr>
        <p:grpSpPr>
          <a:xfrm>
            <a:off x="4869229" y="2315698"/>
            <a:ext cx="4156703" cy="1349979"/>
            <a:chOff x="4149163" y="2405864"/>
            <a:chExt cx="4156703" cy="1349979"/>
          </a:xfrm>
        </p:grpSpPr>
        <p:grpSp>
          <p:nvGrpSpPr>
            <p:cNvPr id="54" name="Group 53">
              <a:extLst>
                <a:ext uri="{FF2B5EF4-FFF2-40B4-BE49-F238E27FC236}">
                  <a16:creationId xmlns:a16="http://schemas.microsoft.com/office/drawing/2014/main" id="{D13712BB-7D55-480E-A77C-A0501E90E217}"/>
                </a:ext>
              </a:extLst>
            </p:cNvPr>
            <p:cNvGrpSpPr/>
            <p:nvPr/>
          </p:nvGrpSpPr>
          <p:grpSpPr>
            <a:xfrm>
              <a:off x="5515608" y="2405864"/>
              <a:ext cx="2790258" cy="1349979"/>
              <a:chOff x="1590245" y="3948150"/>
              <a:chExt cx="2790258" cy="1349979"/>
            </a:xfrm>
          </p:grpSpPr>
          <p:sp>
            <p:nvSpPr>
              <p:cNvPr id="55" name="TextBox 54">
                <a:extLst>
                  <a:ext uri="{FF2B5EF4-FFF2-40B4-BE49-F238E27FC236}">
                    <a16:creationId xmlns:a16="http://schemas.microsoft.com/office/drawing/2014/main" id="{B1F94341-50CF-44D5-AFAC-D15E7EC5FE75}"/>
                  </a:ext>
                </a:extLst>
              </p:cNvPr>
              <p:cNvSpPr txBox="1"/>
              <p:nvPr/>
            </p:nvSpPr>
            <p:spPr>
              <a:xfrm>
                <a:off x="3888059" y="4836464"/>
                <a:ext cx="492444" cy="461665"/>
              </a:xfrm>
              <a:prstGeom prst="rect">
                <a:avLst/>
              </a:prstGeom>
              <a:noFill/>
            </p:spPr>
            <p:txBody>
              <a:bodyPr wrap="none" rtlCol="0" anchor="ctr" anchorCtr="0">
                <a:spAutoFit/>
              </a:bodyPr>
              <a:lstStyle/>
              <a:p>
                <a:pPr algn="ctr"/>
                <a:r>
                  <a:rPr lang="en-US" sz="2400" b="1">
                    <a:solidFill>
                      <a:srgbClr val="2AA9E0"/>
                    </a:solidFill>
                    <a:latin typeface="Arial Black" panose="020B0A04020102020204" pitchFamily="34" charset="0"/>
                    <a:ea typeface="League Spartan" charset="0"/>
                    <a:cs typeface="Poppins" pitchFamily="2" charset="77"/>
                  </a:rPr>
                  <a:t>-1</a:t>
                </a:r>
              </a:p>
            </p:txBody>
          </p:sp>
          <p:sp>
            <p:nvSpPr>
              <p:cNvPr id="56" name="TextBox 55">
                <a:extLst>
                  <a:ext uri="{FF2B5EF4-FFF2-40B4-BE49-F238E27FC236}">
                    <a16:creationId xmlns:a16="http://schemas.microsoft.com/office/drawing/2014/main" id="{197EE450-7930-453D-8D27-875C0476B0BA}"/>
                  </a:ext>
                </a:extLst>
              </p:cNvPr>
              <p:cNvSpPr txBox="1"/>
              <p:nvPr/>
            </p:nvSpPr>
            <p:spPr>
              <a:xfrm>
                <a:off x="1590245" y="3948150"/>
                <a:ext cx="1352882" cy="1077218"/>
              </a:xfrm>
              <a:prstGeom prst="rect">
                <a:avLst/>
              </a:prstGeom>
              <a:noFill/>
            </p:spPr>
            <p:txBody>
              <a:bodyPr wrap="square" rtlCol="0" anchor="ctr" anchorCtr="0">
                <a:spAutoFit/>
              </a:bodyPr>
              <a:lstStyle/>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Social Media Campaign</a:t>
                </a:r>
              </a:p>
              <a:p>
                <a:pPr algn="ctr"/>
                <a:r>
                  <a:rPr lang="en-US" sz="1600" b="1" dirty="0">
                    <a:solidFill>
                      <a:srgbClr val="2AA9E0"/>
                    </a:solidFill>
                    <a:latin typeface="Arial Black" panose="020B0A04020102020204" pitchFamily="34" charset="0"/>
                    <a:ea typeface="League Spartan" charset="0"/>
                    <a:cs typeface="Arial" panose="020B0604020202020204" pitchFamily="34" charset="0"/>
                  </a:rPr>
                  <a:t>(external)</a:t>
                </a:r>
              </a:p>
            </p:txBody>
          </p:sp>
        </p:grpSp>
        <p:sp>
          <p:nvSpPr>
            <p:cNvPr id="70" name="TextBox 69">
              <a:extLst>
                <a:ext uri="{FF2B5EF4-FFF2-40B4-BE49-F238E27FC236}">
                  <a16:creationId xmlns:a16="http://schemas.microsoft.com/office/drawing/2014/main" id="{B30F39AC-9885-49D1-84B7-0C28EBBEF8DC}"/>
                </a:ext>
              </a:extLst>
            </p:cNvPr>
            <p:cNvSpPr txBox="1"/>
            <p:nvPr/>
          </p:nvSpPr>
          <p:spPr>
            <a:xfrm>
              <a:off x="4149163" y="3272007"/>
              <a:ext cx="492444" cy="461665"/>
            </a:xfrm>
            <a:prstGeom prst="rect">
              <a:avLst/>
            </a:prstGeom>
            <a:noFill/>
          </p:spPr>
          <p:txBody>
            <a:bodyPr wrap="none" rtlCol="0" anchor="ctr" anchorCtr="0">
              <a:spAutoFit/>
            </a:bodyPr>
            <a:lstStyle/>
            <a:p>
              <a:pPr algn="ctr"/>
              <a:r>
                <a:rPr lang="en-US" sz="2400" b="1">
                  <a:solidFill>
                    <a:srgbClr val="2AA9E0"/>
                  </a:solidFill>
                  <a:latin typeface="Arial Black" panose="020B0A04020102020204" pitchFamily="34" charset="0"/>
                  <a:ea typeface="League Spartan" charset="0"/>
                  <a:cs typeface="Arial" panose="020B0604020202020204" pitchFamily="34" charset="0"/>
                </a:rPr>
                <a:t>-3</a:t>
              </a:r>
            </a:p>
          </p:txBody>
        </p:sp>
      </p:grpSp>
      <p:sp>
        <p:nvSpPr>
          <p:cNvPr id="28" name="Rectangle 27">
            <a:extLst>
              <a:ext uri="{FF2B5EF4-FFF2-40B4-BE49-F238E27FC236}">
                <a16:creationId xmlns:a16="http://schemas.microsoft.com/office/drawing/2014/main" id="{8521945C-005D-4662-B219-90D0F6B88E77}"/>
              </a:ext>
              <a:ext uri="{C183D7F6-B498-43B3-948B-1728B52AA6E4}">
                <adec:decorative xmlns:adec="http://schemas.microsoft.com/office/drawing/2017/decorative" val="1"/>
              </a:ext>
            </a:extLst>
          </p:cNvPr>
          <p:cNvSpPr/>
          <p:nvPr/>
        </p:nvSpPr>
        <p:spPr>
          <a:xfrm>
            <a:off x="5047003" y="3838415"/>
            <a:ext cx="3708000" cy="75654"/>
          </a:xfrm>
          <a:prstGeom prst="rect">
            <a:avLst/>
          </a:prstGeom>
          <a:solidFill>
            <a:srgbClr val="2AA9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Left Brace 29">
            <a:extLst>
              <a:ext uri="{FF2B5EF4-FFF2-40B4-BE49-F238E27FC236}">
                <a16:creationId xmlns:a16="http://schemas.microsoft.com/office/drawing/2014/main" id="{FB48870C-23FF-4EB0-B1E0-62D0BDB8FBF6}"/>
              </a:ext>
              <a:ext uri="{C183D7F6-B498-43B3-948B-1728B52AA6E4}">
                <adec:decorative xmlns:adec="http://schemas.microsoft.com/office/drawing/2017/decorative" val="1"/>
              </a:ext>
            </a:extLst>
          </p:cNvPr>
          <p:cNvSpPr/>
          <p:nvPr/>
        </p:nvSpPr>
        <p:spPr>
          <a:xfrm rot="5400000">
            <a:off x="6757731" y="1853547"/>
            <a:ext cx="244936" cy="3159367"/>
          </a:xfrm>
          <a:prstGeom prst="leftBrace">
            <a:avLst>
              <a:gd name="adj1" fmla="val 97383"/>
              <a:gd name="adj2" fmla="val 50000"/>
            </a:avLst>
          </a:prstGeom>
          <a:ln w="28575">
            <a:solidFill>
              <a:srgbClr val="2AA9E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73" name="Group 72">
            <a:extLst>
              <a:ext uri="{FF2B5EF4-FFF2-40B4-BE49-F238E27FC236}">
                <a16:creationId xmlns:a16="http://schemas.microsoft.com/office/drawing/2014/main" id="{A58F22AD-286D-4B57-899E-B2A7293CC125}"/>
              </a:ext>
              <a:ext uri="{C183D7F6-B498-43B3-948B-1728B52AA6E4}">
                <adec:decorative xmlns:adec="http://schemas.microsoft.com/office/drawing/2017/decorative" val="1"/>
              </a:ext>
            </a:extLst>
          </p:cNvPr>
          <p:cNvGrpSpPr/>
          <p:nvPr/>
        </p:nvGrpSpPr>
        <p:grpSpPr>
          <a:xfrm rot="10800000">
            <a:off x="2335899" y="3692642"/>
            <a:ext cx="404077" cy="1458489"/>
            <a:chOff x="1426127" y="2064452"/>
            <a:chExt cx="598805" cy="2125416"/>
          </a:xfrm>
          <a:solidFill>
            <a:srgbClr val="2AA9E0"/>
          </a:solidFill>
        </p:grpSpPr>
        <p:sp>
          <p:nvSpPr>
            <p:cNvPr id="74" name="Freeform 126">
              <a:extLst>
                <a:ext uri="{FF2B5EF4-FFF2-40B4-BE49-F238E27FC236}">
                  <a16:creationId xmlns:a16="http://schemas.microsoft.com/office/drawing/2014/main" id="{B188890F-B55A-4C64-899D-B0653AC3C397}"/>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75" name="Freeform 127">
              <a:extLst>
                <a:ext uri="{FF2B5EF4-FFF2-40B4-BE49-F238E27FC236}">
                  <a16:creationId xmlns:a16="http://schemas.microsoft.com/office/drawing/2014/main" id="{82AF85AC-F43E-40D6-8746-A1AF173CE1E1}"/>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76" name="Freeform 128">
              <a:extLst>
                <a:ext uri="{FF2B5EF4-FFF2-40B4-BE49-F238E27FC236}">
                  <a16:creationId xmlns:a16="http://schemas.microsoft.com/office/drawing/2014/main" id="{D07D8996-8DF9-4A8B-8968-52F0C88936B5}"/>
                </a:ext>
              </a:extLst>
            </p:cNvPr>
            <p:cNvSpPr>
              <a:spLocks noChangeArrowheads="1"/>
            </p:cNvSpPr>
            <p:nvPr/>
          </p:nvSpPr>
          <p:spPr bwMode="auto">
            <a:xfrm rot="10800000">
              <a:off x="1709051" y="2157844"/>
              <a:ext cx="32962" cy="1468931"/>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77" name="Freeform 129">
              <a:extLst>
                <a:ext uri="{FF2B5EF4-FFF2-40B4-BE49-F238E27FC236}">
                  <a16:creationId xmlns:a16="http://schemas.microsoft.com/office/drawing/2014/main" id="{3998EAB0-DCF5-4CF2-B96D-5920511E1C38}"/>
                </a:ext>
              </a:extLst>
            </p:cNvPr>
            <p:cNvSpPr>
              <a:spLocks noChangeArrowheads="1"/>
            </p:cNvSpPr>
            <p:nvPr/>
          </p:nvSpPr>
          <p:spPr bwMode="auto">
            <a:xfrm rot="10800000">
              <a:off x="1681584" y="2064452"/>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81" name="Group 80">
            <a:extLst>
              <a:ext uri="{FF2B5EF4-FFF2-40B4-BE49-F238E27FC236}">
                <a16:creationId xmlns:a16="http://schemas.microsoft.com/office/drawing/2014/main" id="{DAB04F1E-04FB-49A5-BDB3-F02F3FE3E523}"/>
              </a:ext>
              <a:ext uri="{C183D7F6-B498-43B3-948B-1728B52AA6E4}">
                <adec:decorative xmlns:adec="http://schemas.microsoft.com/office/drawing/2017/decorative" val="1"/>
              </a:ext>
            </a:extLst>
          </p:cNvPr>
          <p:cNvGrpSpPr/>
          <p:nvPr/>
        </p:nvGrpSpPr>
        <p:grpSpPr>
          <a:xfrm>
            <a:off x="1092790" y="2586889"/>
            <a:ext cx="404077" cy="1516661"/>
            <a:chOff x="1426127" y="1979679"/>
            <a:chExt cx="598805" cy="2210189"/>
          </a:xfrm>
          <a:solidFill>
            <a:srgbClr val="2AA9E0"/>
          </a:solidFill>
        </p:grpSpPr>
        <p:sp>
          <p:nvSpPr>
            <p:cNvPr id="82" name="Freeform 126">
              <a:extLst>
                <a:ext uri="{FF2B5EF4-FFF2-40B4-BE49-F238E27FC236}">
                  <a16:creationId xmlns:a16="http://schemas.microsoft.com/office/drawing/2014/main" id="{656EA005-C017-4C3C-BD3D-0CE77AD8F592}"/>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83" name="Freeform 127">
              <a:extLst>
                <a:ext uri="{FF2B5EF4-FFF2-40B4-BE49-F238E27FC236}">
                  <a16:creationId xmlns:a16="http://schemas.microsoft.com/office/drawing/2014/main" id="{F319D6DC-86D0-4757-A024-A39846734AB7}"/>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84" name="Freeform 128">
              <a:extLst>
                <a:ext uri="{FF2B5EF4-FFF2-40B4-BE49-F238E27FC236}">
                  <a16:creationId xmlns:a16="http://schemas.microsoft.com/office/drawing/2014/main" id="{32C631B6-8902-4E9B-AD71-938E40F02444}"/>
                </a:ext>
              </a:extLst>
            </p:cNvPr>
            <p:cNvSpPr>
              <a:spLocks noChangeArrowheads="1"/>
            </p:cNvSpPr>
            <p:nvPr/>
          </p:nvSpPr>
          <p:spPr bwMode="auto">
            <a:xfrm rot="10800000">
              <a:off x="1709051" y="2052920"/>
              <a:ext cx="32962" cy="1573855"/>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85" name="Freeform 129">
              <a:extLst>
                <a:ext uri="{FF2B5EF4-FFF2-40B4-BE49-F238E27FC236}">
                  <a16:creationId xmlns:a16="http://schemas.microsoft.com/office/drawing/2014/main" id="{F58C7750-79C5-43BC-B5A8-7F7D9551AAA1}"/>
                </a:ext>
              </a:extLst>
            </p:cNvPr>
            <p:cNvSpPr>
              <a:spLocks noChangeArrowheads="1"/>
            </p:cNvSpPr>
            <p:nvPr/>
          </p:nvSpPr>
          <p:spPr bwMode="auto">
            <a:xfrm rot="10800000">
              <a:off x="1676088" y="1979679"/>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cxnSp>
        <p:nvCxnSpPr>
          <p:cNvPr id="32" name="Straight Connector 31">
            <a:extLst>
              <a:ext uri="{FF2B5EF4-FFF2-40B4-BE49-F238E27FC236}">
                <a16:creationId xmlns:a16="http://schemas.microsoft.com/office/drawing/2014/main" id="{FBC5D4E3-88BD-48B7-BFF6-C2F118EEC087}"/>
              </a:ext>
              <a:ext uri="{C183D7F6-B498-43B3-948B-1728B52AA6E4}">
                <adec:decorative xmlns:adec="http://schemas.microsoft.com/office/drawing/2017/decorative" val="1"/>
              </a:ext>
            </a:extLst>
          </p:cNvPr>
          <p:cNvCxnSpPr>
            <a:cxnSpLocks/>
          </p:cNvCxnSpPr>
          <p:nvPr/>
        </p:nvCxnSpPr>
        <p:spPr>
          <a:xfrm>
            <a:off x="11248791" y="3458424"/>
            <a:ext cx="0" cy="913088"/>
          </a:xfrm>
          <a:prstGeom prst="line">
            <a:avLst/>
          </a:prstGeom>
          <a:ln w="38100">
            <a:solidFill>
              <a:srgbClr val="A5CB7F"/>
            </a:solidFill>
            <a:prstDash val="sysDash"/>
          </a:ln>
        </p:spPr>
        <p:style>
          <a:lnRef idx="1">
            <a:schemeClr val="accent1"/>
          </a:lnRef>
          <a:fillRef idx="0">
            <a:schemeClr val="accent1"/>
          </a:fillRef>
          <a:effectRef idx="0">
            <a:schemeClr val="accent1"/>
          </a:effectRef>
          <a:fontRef idx="minor">
            <a:schemeClr val="tx1"/>
          </a:fontRef>
        </p:style>
      </p:cxnSp>
      <p:sp>
        <p:nvSpPr>
          <p:cNvPr id="33" name="Isosceles Triangle 32">
            <a:extLst>
              <a:ext uri="{FF2B5EF4-FFF2-40B4-BE49-F238E27FC236}">
                <a16:creationId xmlns:a16="http://schemas.microsoft.com/office/drawing/2014/main" id="{1E6A2D34-8BA4-4271-9B97-AA6D28D10852}"/>
              </a:ext>
              <a:ext uri="{C183D7F6-B498-43B3-948B-1728B52AA6E4}">
                <adec:decorative xmlns:adec="http://schemas.microsoft.com/office/drawing/2017/decorative" val="1"/>
              </a:ext>
            </a:extLst>
          </p:cNvPr>
          <p:cNvSpPr/>
          <p:nvPr/>
        </p:nvSpPr>
        <p:spPr>
          <a:xfrm rot="5400000">
            <a:off x="10791318" y="3761242"/>
            <a:ext cx="327167" cy="25285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2" name="Isosceles Triangle 91">
            <a:extLst>
              <a:ext uri="{FF2B5EF4-FFF2-40B4-BE49-F238E27FC236}">
                <a16:creationId xmlns:a16="http://schemas.microsoft.com/office/drawing/2014/main" id="{C65060DC-5CB5-42C6-AF6D-66E90DCE3AB2}"/>
              </a:ext>
              <a:ext uri="{C183D7F6-B498-43B3-948B-1728B52AA6E4}">
                <adec:decorative xmlns:adec="http://schemas.microsoft.com/office/drawing/2017/decorative" val="1"/>
              </a:ext>
            </a:extLst>
          </p:cNvPr>
          <p:cNvSpPr/>
          <p:nvPr/>
        </p:nvSpPr>
        <p:spPr>
          <a:xfrm rot="5400000">
            <a:off x="635584" y="3761242"/>
            <a:ext cx="327167" cy="25285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7" name="Group 56">
            <a:extLst>
              <a:ext uri="{FF2B5EF4-FFF2-40B4-BE49-F238E27FC236}">
                <a16:creationId xmlns:a16="http://schemas.microsoft.com/office/drawing/2014/main" id="{5D00EB89-76D7-A02D-7D91-1C41DF1702D7}"/>
              </a:ext>
              <a:ext uri="{C183D7F6-B498-43B3-948B-1728B52AA6E4}">
                <adec:decorative xmlns:adec="http://schemas.microsoft.com/office/drawing/2017/decorative" val="1"/>
              </a:ext>
            </a:extLst>
          </p:cNvPr>
          <p:cNvGrpSpPr/>
          <p:nvPr/>
        </p:nvGrpSpPr>
        <p:grpSpPr>
          <a:xfrm rot="10800000">
            <a:off x="8591383" y="3674785"/>
            <a:ext cx="404077" cy="1282445"/>
            <a:chOff x="1426127" y="2320997"/>
            <a:chExt cx="598805" cy="1868871"/>
          </a:xfrm>
          <a:solidFill>
            <a:srgbClr val="2AA9E0"/>
          </a:solidFill>
        </p:grpSpPr>
        <p:sp>
          <p:nvSpPr>
            <p:cNvPr id="58" name="Freeform 126">
              <a:extLst>
                <a:ext uri="{FF2B5EF4-FFF2-40B4-BE49-F238E27FC236}">
                  <a16:creationId xmlns:a16="http://schemas.microsoft.com/office/drawing/2014/main" id="{263D14C8-DD15-C258-9B44-ADFA27FC27F4}"/>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59" name="Freeform 127">
              <a:extLst>
                <a:ext uri="{FF2B5EF4-FFF2-40B4-BE49-F238E27FC236}">
                  <a16:creationId xmlns:a16="http://schemas.microsoft.com/office/drawing/2014/main" id="{8D66FE3F-B42F-09F1-D7B5-18A444288ABF}"/>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60" name="Freeform 128">
              <a:extLst>
                <a:ext uri="{FF2B5EF4-FFF2-40B4-BE49-F238E27FC236}">
                  <a16:creationId xmlns:a16="http://schemas.microsoft.com/office/drawing/2014/main" id="{A31B1FDE-7873-6BAC-DAEB-C61B19E5D3C1}"/>
                </a:ext>
              </a:extLst>
            </p:cNvPr>
            <p:cNvSpPr>
              <a:spLocks noChangeArrowheads="1"/>
            </p:cNvSpPr>
            <p:nvPr/>
          </p:nvSpPr>
          <p:spPr bwMode="auto">
            <a:xfrm rot="10800000">
              <a:off x="1709051" y="2367692"/>
              <a:ext cx="32962" cy="1259083"/>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61" name="Freeform 129">
              <a:extLst>
                <a:ext uri="{FF2B5EF4-FFF2-40B4-BE49-F238E27FC236}">
                  <a16:creationId xmlns:a16="http://schemas.microsoft.com/office/drawing/2014/main" id="{136389B1-F1A4-868A-D7A5-80CFC8F2574E}"/>
                </a:ext>
              </a:extLst>
            </p:cNvPr>
            <p:cNvSpPr>
              <a:spLocks noChangeArrowheads="1"/>
            </p:cNvSpPr>
            <p:nvPr/>
          </p:nvSpPr>
          <p:spPr bwMode="auto">
            <a:xfrm rot="10800000">
              <a:off x="1681756" y="2320997"/>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sp>
        <p:nvSpPr>
          <p:cNvPr id="100" name="Freeform 128">
            <a:extLst>
              <a:ext uri="{FF2B5EF4-FFF2-40B4-BE49-F238E27FC236}">
                <a16:creationId xmlns:a16="http://schemas.microsoft.com/office/drawing/2014/main" id="{673403C2-6256-A578-9C87-0CE4E3719501}"/>
              </a:ext>
              <a:ext uri="{C183D7F6-B498-43B3-948B-1728B52AA6E4}">
                <adec:decorative xmlns:adec="http://schemas.microsoft.com/office/drawing/2017/decorative" val="1"/>
              </a:ext>
            </a:extLst>
          </p:cNvPr>
          <p:cNvSpPr>
            <a:spLocks noChangeArrowheads="1"/>
          </p:cNvSpPr>
          <p:nvPr/>
        </p:nvSpPr>
        <p:spPr bwMode="auto">
          <a:xfrm rot="10800000">
            <a:off x="5695447" y="2342450"/>
            <a:ext cx="22243" cy="1512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solidFill>
            <a:srgbClr val="2AA9E0"/>
          </a:solidFill>
          <a:ln>
            <a:noFill/>
          </a:ln>
          <a:effectLst/>
        </p:spPr>
        <p:txBody>
          <a:bodyPr wrap="none" anchor="ctr"/>
          <a:lstStyle/>
          <a:p>
            <a:endParaRPr lang="en-US" sz="3265">
              <a:latin typeface="Lato Light" panose="020F0502020204030203" pitchFamily="34" charset="0"/>
            </a:endParaRPr>
          </a:p>
        </p:txBody>
      </p:sp>
      <p:sp>
        <p:nvSpPr>
          <p:cNvPr id="101" name="Freeform 129">
            <a:extLst>
              <a:ext uri="{FF2B5EF4-FFF2-40B4-BE49-F238E27FC236}">
                <a16:creationId xmlns:a16="http://schemas.microsoft.com/office/drawing/2014/main" id="{2CC472D5-0430-72DD-F51E-8C53C6C82398}"/>
              </a:ext>
              <a:ext uri="{C183D7F6-B498-43B3-948B-1728B52AA6E4}">
                <adec:decorative xmlns:adec="http://schemas.microsoft.com/office/drawing/2017/decorative" val="1"/>
              </a:ext>
            </a:extLst>
          </p:cNvPr>
          <p:cNvSpPr>
            <a:spLocks noChangeArrowheads="1"/>
          </p:cNvSpPr>
          <p:nvPr/>
        </p:nvSpPr>
        <p:spPr bwMode="auto">
          <a:xfrm rot="10800000">
            <a:off x="5676656" y="2302630"/>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solidFill>
            <a:srgbClr val="2AA9E0"/>
          </a:solidFill>
          <a:ln>
            <a:noFill/>
          </a:ln>
          <a:effectLst/>
        </p:spPr>
        <p:txBody>
          <a:bodyPr wrap="none" anchor="ctr"/>
          <a:lstStyle/>
          <a:p>
            <a:endParaRPr lang="en-US" sz="3265">
              <a:latin typeface="Lato Light" panose="020F0502020204030203" pitchFamily="34" charset="0"/>
            </a:endParaRPr>
          </a:p>
        </p:txBody>
      </p:sp>
    </p:spTree>
    <p:extLst>
      <p:ext uri="{BB962C8B-B14F-4D97-AF65-F5344CB8AC3E}">
        <p14:creationId xmlns:p14="http://schemas.microsoft.com/office/powerpoint/2010/main" val="94476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F671B-6B02-AB48-9D40-760C09622E1D}"/>
              </a:ext>
            </a:extLst>
          </p:cNvPr>
          <p:cNvSpPr txBox="1">
            <a:spLocks noGrp="1"/>
          </p:cNvSpPr>
          <p:nvPr>
            <p:ph type="title" idx="4294967295"/>
          </p:nvPr>
        </p:nvSpPr>
        <p:spPr>
          <a:xfrm>
            <a:off x="213113" y="715249"/>
            <a:ext cx="1922129" cy="1015663"/>
          </a:xfrm>
          <a:prstGeom prst="rect">
            <a:avLst/>
          </a:prstGeom>
          <a:noFill/>
          <a:ln>
            <a:noFill/>
            <a:prstDash/>
          </a:ln>
          <a:effectLst/>
        </p:spPr>
        <p:txBody>
          <a:bodyPr rot="0" spcFirstLastPara="0" vertOverflow="overflow" horzOverflow="overflow" vert="horz" wrap="non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A79D"/>
                </a:solidFill>
                <a:effectLst/>
                <a:uLnTx/>
                <a:uFillTx/>
                <a:latin typeface="Arial Black" panose="020B0A04020102020204" pitchFamily="34" charset="0"/>
                <a:ea typeface="+mn-ea"/>
                <a:cs typeface="Poppins" pitchFamily="2" charset="77"/>
              </a:rPr>
              <a:t>Stage 2:</a:t>
            </a:r>
            <a:br>
              <a:rPr kumimoji="0" lang="en-US" sz="3000" b="1" i="0" u="none" strike="noStrike" kern="1200" cap="none" spc="0" normalizeH="0" baseline="0" noProof="0" dirty="0">
                <a:ln>
                  <a:noFill/>
                </a:ln>
                <a:solidFill>
                  <a:srgbClr val="00A79D"/>
                </a:solidFill>
                <a:effectLst/>
                <a:uLnTx/>
                <a:uFillTx/>
                <a:latin typeface="Arial Black" panose="020B0A04020102020204" pitchFamily="34" charset="0"/>
                <a:ea typeface="+mn-ea"/>
                <a:cs typeface="Poppins" pitchFamily="2" charset="77"/>
              </a:rPr>
            </a:br>
            <a:r>
              <a:rPr kumimoji="0" lang="en-US" sz="3000" b="1" i="0" u="none" strike="noStrike" kern="1200" cap="none" spc="0" normalizeH="0" baseline="0" noProof="0" dirty="0">
                <a:ln>
                  <a:noFill/>
                </a:ln>
                <a:solidFill>
                  <a:srgbClr val="00A79D"/>
                </a:solidFill>
                <a:effectLst/>
                <a:uLnTx/>
                <a:uFillTx/>
                <a:latin typeface="Arial Black" panose="020B0A04020102020204" pitchFamily="34" charset="0"/>
                <a:ea typeface="+mn-ea"/>
                <a:cs typeface="Poppins" pitchFamily="2" charset="77"/>
              </a:rPr>
              <a:t>Launch</a:t>
            </a:r>
          </a:p>
        </p:txBody>
      </p:sp>
      <p:sp>
        <p:nvSpPr>
          <p:cNvPr id="96" name="Subtitle 2">
            <a:extLst>
              <a:ext uri="{FF2B5EF4-FFF2-40B4-BE49-F238E27FC236}">
                <a16:creationId xmlns:a16="http://schemas.microsoft.com/office/drawing/2014/main" id="{F1C00DCC-8674-CA52-5E57-8815DBE10F9C}"/>
              </a:ext>
            </a:extLst>
          </p:cNvPr>
          <p:cNvSpPr txBox="1">
            <a:spLocks/>
          </p:cNvSpPr>
          <p:nvPr/>
        </p:nvSpPr>
        <p:spPr>
          <a:xfrm>
            <a:off x="3782703" y="592940"/>
            <a:ext cx="1473162" cy="164000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effectLst/>
                <a:latin typeface="Calibri" panose="020F0502020204030204" pitchFamily="34" charset="0"/>
                <a:ea typeface="Times New Roman" panose="02020603050405020304" pitchFamily="18" charset="0"/>
                <a:cs typeface="Arial" panose="020B0604020202020204" pitchFamily="34" charset="0"/>
              </a:rPr>
              <a:t>Further attendance by LBTH officers at resident meetings for estates which are still showing poor recycling performance to resolve any queries.</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77" name="Subtitle 2">
            <a:extLst>
              <a:ext uri="{FF2B5EF4-FFF2-40B4-BE49-F238E27FC236}">
                <a16:creationId xmlns:a16="http://schemas.microsoft.com/office/drawing/2014/main" id="{FFB28C7C-3889-A9F9-2175-6AC2466A783B}"/>
              </a:ext>
            </a:extLst>
          </p:cNvPr>
          <p:cNvSpPr txBox="1">
            <a:spLocks/>
          </p:cNvSpPr>
          <p:nvPr/>
        </p:nvSpPr>
        <p:spPr>
          <a:xfrm>
            <a:off x="5745928" y="502539"/>
            <a:ext cx="2561891" cy="164000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effectLst/>
                <a:latin typeface="Calibri" panose="020F0502020204030204" pitchFamily="34" charset="0"/>
                <a:ea typeface="Times New Roman" panose="02020603050405020304" pitchFamily="18" charset="0"/>
                <a:cs typeface="Arial" panose="020B0604020202020204" pitchFamily="34" charset="0"/>
              </a:rPr>
              <a:t>Should food waste recycling be introduced, this would be communicated and “No Food Waste” stickers would be made to stick onto residents refuse bins to inform residents they should now be using the separate food waste collection service to dispose of their food waste. </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72" name="Subtitle 2">
            <a:extLst>
              <a:ext uri="{FF2B5EF4-FFF2-40B4-BE49-F238E27FC236}">
                <a16:creationId xmlns:a16="http://schemas.microsoft.com/office/drawing/2014/main" id="{4B93EF60-403D-4EE1-8321-AD2B6DD0A6C5}"/>
              </a:ext>
            </a:extLst>
          </p:cNvPr>
          <p:cNvSpPr txBox="1">
            <a:spLocks/>
          </p:cNvSpPr>
          <p:nvPr/>
        </p:nvSpPr>
        <p:spPr>
          <a:xfrm>
            <a:off x="9252678" y="622354"/>
            <a:ext cx="1772863" cy="210166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effectLst/>
                <a:latin typeface="Calibri" panose="020F0502020204030204" pitchFamily="34" charset="0"/>
                <a:ea typeface="Times New Roman" panose="02020603050405020304" pitchFamily="18" charset="0"/>
                <a:cs typeface="Arial" panose="020B0604020202020204" pitchFamily="34" charset="0"/>
              </a:rPr>
              <a:t>…to inform residents on how to use the service and any benefits the service brings. Engaging content will be used and will include social norming messaging such as “Recycle here” and slogans such as “Protect your family’s future. Next Time Recycle”.</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79" name="TextBox 78">
            <a:extLst>
              <a:ext uri="{FF2B5EF4-FFF2-40B4-BE49-F238E27FC236}">
                <a16:creationId xmlns:a16="http://schemas.microsoft.com/office/drawing/2014/main" id="{8274C7A8-EB22-46F3-9272-18403DDC6D98}"/>
              </a:ext>
            </a:extLst>
          </p:cNvPr>
          <p:cNvSpPr txBox="1"/>
          <p:nvPr/>
        </p:nvSpPr>
        <p:spPr>
          <a:xfrm>
            <a:off x="375819" y="2684408"/>
            <a:ext cx="3192013" cy="584775"/>
          </a:xfrm>
          <a:prstGeom prst="rect">
            <a:avLst/>
          </a:prstGeom>
          <a:noFill/>
        </p:spPr>
        <p:txBody>
          <a:bodyPr wrap="square" rtlCol="0" anchor="ctr" anchorCtr="0">
            <a:spAutoFit/>
          </a:bodyPr>
          <a:lstStyle/>
          <a:p>
            <a:pPr algn="ctr"/>
            <a:r>
              <a:rPr lang="en-US" sz="1600" b="1" dirty="0">
                <a:solidFill>
                  <a:srgbClr val="6E9D40"/>
                </a:solidFill>
                <a:latin typeface="Arial Black" panose="020B0A04020102020204" pitchFamily="34" charset="0"/>
                <a:ea typeface="League Spartan" charset="0"/>
                <a:cs typeface="Poppins" pitchFamily="2" charset="77"/>
              </a:rPr>
              <a:t>FRP Is In Place and New Bins Are Operational</a:t>
            </a:r>
          </a:p>
        </p:txBody>
      </p:sp>
      <p:pic>
        <p:nvPicPr>
          <p:cNvPr id="5" name="Graphic 4" descr="Clipboard Checked with solid fill">
            <a:extLst>
              <a:ext uri="{FF2B5EF4-FFF2-40B4-BE49-F238E27FC236}">
                <a16:creationId xmlns:a16="http://schemas.microsoft.com/office/drawing/2014/main" id="{ECE06C07-B8B7-AC6A-4E61-8CA27BED40F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903913" y="2165151"/>
            <a:ext cx="376987" cy="376987"/>
          </a:xfrm>
          <a:prstGeom prst="rect">
            <a:avLst/>
          </a:prstGeom>
        </p:spPr>
      </p:pic>
      <p:pic>
        <p:nvPicPr>
          <p:cNvPr id="8" name="Graphic 7" descr="Clipboard Checked with solid fill">
            <a:extLst>
              <a:ext uri="{FF2B5EF4-FFF2-40B4-BE49-F238E27FC236}">
                <a16:creationId xmlns:a16="http://schemas.microsoft.com/office/drawing/2014/main" id="{7297B083-38B0-5C77-6961-BD2ACED0098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36357" y="2117293"/>
            <a:ext cx="376987" cy="376987"/>
          </a:xfrm>
          <a:prstGeom prst="rect">
            <a:avLst/>
          </a:prstGeom>
        </p:spPr>
      </p:pic>
      <p:sp>
        <p:nvSpPr>
          <p:cNvPr id="55" name="TextBox 54">
            <a:extLst>
              <a:ext uri="{FF2B5EF4-FFF2-40B4-BE49-F238E27FC236}">
                <a16:creationId xmlns:a16="http://schemas.microsoft.com/office/drawing/2014/main" id="{B1F94341-50CF-44D5-AFAC-D15E7EC5FE75}"/>
              </a:ext>
            </a:extLst>
          </p:cNvPr>
          <p:cNvSpPr txBox="1"/>
          <p:nvPr/>
        </p:nvSpPr>
        <p:spPr>
          <a:xfrm>
            <a:off x="9446938" y="4004481"/>
            <a:ext cx="393056" cy="461665"/>
          </a:xfrm>
          <a:prstGeom prst="rect">
            <a:avLst/>
          </a:prstGeom>
          <a:noFill/>
        </p:spPr>
        <p:txBody>
          <a:bodyPr wrap="none" rtlCol="0" anchor="ctr" anchorCtr="0">
            <a:spAutoFit/>
          </a:bodyPr>
          <a:lstStyle/>
          <a:p>
            <a:pPr algn="ctr"/>
            <a:r>
              <a:rPr lang="en-US" sz="2400" b="1">
                <a:solidFill>
                  <a:srgbClr val="6E9D40"/>
                </a:solidFill>
                <a:latin typeface="Arial Black" panose="020B0A04020102020204" pitchFamily="34" charset="0"/>
                <a:ea typeface="League Spartan" charset="0"/>
                <a:cs typeface="Poppins" pitchFamily="2" charset="77"/>
              </a:rPr>
              <a:t>4</a:t>
            </a:r>
          </a:p>
        </p:txBody>
      </p:sp>
      <p:sp>
        <p:nvSpPr>
          <p:cNvPr id="56" name="TextBox 55">
            <a:extLst>
              <a:ext uri="{FF2B5EF4-FFF2-40B4-BE49-F238E27FC236}">
                <a16:creationId xmlns:a16="http://schemas.microsoft.com/office/drawing/2014/main" id="{197EE450-7930-453D-8D27-875C0476B0BA}"/>
              </a:ext>
            </a:extLst>
          </p:cNvPr>
          <p:cNvSpPr txBox="1"/>
          <p:nvPr/>
        </p:nvSpPr>
        <p:spPr>
          <a:xfrm>
            <a:off x="7778201" y="2123388"/>
            <a:ext cx="1431833" cy="1077218"/>
          </a:xfrm>
          <a:prstGeom prst="rect">
            <a:avLst/>
          </a:prstGeom>
          <a:noFill/>
        </p:spPr>
        <p:txBody>
          <a:bodyPr wrap="square" rtlCol="0" anchor="ctr" anchorCtr="0">
            <a:spAutoFit/>
          </a:bodyPr>
          <a:lstStyle/>
          <a:p>
            <a:pPr algn="ctr"/>
            <a:r>
              <a:rPr lang="en-US" sz="1600" b="1" dirty="0">
                <a:solidFill>
                  <a:srgbClr val="6E9D40"/>
                </a:solidFill>
                <a:latin typeface="Arial Black" panose="020B0A04020102020204" pitchFamily="34" charset="0"/>
                <a:ea typeface="League Spartan" charset="0"/>
                <a:cs typeface="Poppins" pitchFamily="2" charset="77"/>
              </a:rPr>
              <a:t>Social Media Campaign</a:t>
            </a:r>
          </a:p>
          <a:p>
            <a:pPr algn="ctr"/>
            <a:r>
              <a:rPr lang="en-US" sz="1600" b="1" dirty="0">
                <a:solidFill>
                  <a:srgbClr val="6E9D40"/>
                </a:solidFill>
                <a:latin typeface="Arial Black" panose="020B0A04020102020204" pitchFamily="34" charset="0"/>
                <a:ea typeface="League Spartan" charset="0"/>
                <a:cs typeface="Poppins" pitchFamily="2" charset="77"/>
              </a:rPr>
              <a:t>(external)</a:t>
            </a:r>
          </a:p>
        </p:txBody>
      </p:sp>
      <p:sp>
        <p:nvSpPr>
          <p:cNvPr id="70" name="TextBox 69">
            <a:extLst>
              <a:ext uri="{FF2B5EF4-FFF2-40B4-BE49-F238E27FC236}">
                <a16:creationId xmlns:a16="http://schemas.microsoft.com/office/drawing/2014/main" id="{B30F39AC-9885-49D1-84B7-0C28EBBEF8DC}"/>
              </a:ext>
            </a:extLst>
          </p:cNvPr>
          <p:cNvSpPr txBox="1"/>
          <p:nvPr/>
        </p:nvSpPr>
        <p:spPr>
          <a:xfrm>
            <a:off x="2582917" y="4004481"/>
            <a:ext cx="389851" cy="461665"/>
          </a:xfrm>
          <a:prstGeom prst="rect">
            <a:avLst/>
          </a:prstGeom>
          <a:noFill/>
        </p:spPr>
        <p:txBody>
          <a:bodyPr wrap="none" rtlCol="0" anchor="ctr" anchorCtr="0">
            <a:spAutoFit/>
          </a:bodyPr>
          <a:lstStyle/>
          <a:p>
            <a:pPr algn="ctr"/>
            <a:r>
              <a:rPr lang="en-US" sz="2400" b="1" dirty="0">
                <a:solidFill>
                  <a:srgbClr val="6E9D40"/>
                </a:solidFill>
                <a:latin typeface="Arial Black" panose="020B0A04020102020204" pitchFamily="34" charset="0"/>
                <a:ea typeface="League Spartan" charset="0"/>
                <a:cs typeface="Poppins" pitchFamily="2" charset="77"/>
              </a:rPr>
              <a:t>1</a:t>
            </a:r>
          </a:p>
        </p:txBody>
      </p:sp>
      <p:sp>
        <p:nvSpPr>
          <p:cNvPr id="71" name="TextBox 70">
            <a:extLst>
              <a:ext uri="{FF2B5EF4-FFF2-40B4-BE49-F238E27FC236}">
                <a16:creationId xmlns:a16="http://schemas.microsoft.com/office/drawing/2014/main" id="{845EA0D3-5FEC-439C-BA38-999F69803E10}"/>
              </a:ext>
            </a:extLst>
          </p:cNvPr>
          <p:cNvSpPr txBox="1"/>
          <p:nvPr/>
        </p:nvSpPr>
        <p:spPr>
          <a:xfrm>
            <a:off x="303051" y="3424842"/>
            <a:ext cx="1059774" cy="461665"/>
          </a:xfrm>
          <a:prstGeom prst="rect">
            <a:avLst/>
          </a:prstGeom>
          <a:noFill/>
        </p:spPr>
        <p:txBody>
          <a:bodyPr wrap="square" rtlCol="0">
            <a:spAutoFit/>
          </a:bodyPr>
          <a:lstStyle/>
          <a:p>
            <a:pPr algn="ctr"/>
            <a:r>
              <a:rPr lang="en-US" sz="1200" b="1" spc="150">
                <a:solidFill>
                  <a:schemeClr val="bg1">
                    <a:lumMod val="50000"/>
                  </a:schemeClr>
                </a:solidFill>
                <a:latin typeface="Arial" panose="020B0604020202020204" pitchFamily="34" charset="0"/>
                <a:cs typeface="Arial" panose="020B0604020202020204" pitchFamily="34" charset="0"/>
              </a:rPr>
              <a:t>By month number</a:t>
            </a:r>
          </a:p>
        </p:txBody>
      </p:sp>
      <p:sp>
        <p:nvSpPr>
          <p:cNvPr id="80" name="Subtitle 2">
            <a:extLst>
              <a:ext uri="{FF2B5EF4-FFF2-40B4-BE49-F238E27FC236}">
                <a16:creationId xmlns:a16="http://schemas.microsoft.com/office/drawing/2014/main" id="{3FACECFB-89AB-48F5-90E5-6EF112C1BE30}"/>
              </a:ext>
            </a:extLst>
          </p:cNvPr>
          <p:cNvSpPr txBox="1">
            <a:spLocks/>
          </p:cNvSpPr>
          <p:nvPr/>
        </p:nvSpPr>
        <p:spPr>
          <a:xfrm>
            <a:off x="227378" y="4734449"/>
            <a:ext cx="3799740" cy="1409168"/>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a:latin typeface="Calibri" panose="020F0502020204030204" pitchFamily="34" charset="0"/>
                <a:ea typeface="Times New Roman" panose="02020603050405020304" pitchFamily="18" charset="0"/>
                <a:cs typeface="Arial" panose="020B0604020202020204" pitchFamily="34" charset="0"/>
              </a:rPr>
              <a:t>Residents will receive an instructional leaflet explaining how and when to present them for collection and reinforcing what can be recycled. It will also state the benefits of sorting recycling such as the increase in capacity of their residual bins. This will help residents manage their waste effectively. Residents can start to use the bins immediately.</a:t>
            </a:r>
            <a:endParaRPr lang="en-US" sz="110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86" name="TextBox 85">
            <a:extLst>
              <a:ext uri="{FF2B5EF4-FFF2-40B4-BE49-F238E27FC236}">
                <a16:creationId xmlns:a16="http://schemas.microsoft.com/office/drawing/2014/main" id="{6F2A2F8B-3908-4371-A33D-57108966709E}"/>
              </a:ext>
            </a:extLst>
          </p:cNvPr>
          <p:cNvSpPr txBox="1"/>
          <p:nvPr/>
        </p:nvSpPr>
        <p:spPr>
          <a:xfrm>
            <a:off x="1578097" y="3224644"/>
            <a:ext cx="1468672" cy="419695"/>
          </a:xfrm>
          <a:prstGeom prst="rect">
            <a:avLst/>
          </a:prstGeom>
          <a:noFill/>
        </p:spPr>
        <p:txBody>
          <a:bodyPr wrap="none" rtlCol="0" anchor="ctr" anchorCtr="0">
            <a:spAutoFit/>
          </a:bodyPr>
          <a:lstStyle/>
          <a:p>
            <a:pPr algn="ctr"/>
            <a:r>
              <a:rPr lang="en-US" sz="2400" b="1" dirty="0">
                <a:solidFill>
                  <a:srgbClr val="6E9D40"/>
                </a:solidFill>
                <a:latin typeface="Arial Black" panose="020B0A04020102020204" pitchFamily="34" charset="0"/>
                <a:ea typeface="League Spartan" charset="0"/>
                <a:cs typeface="Poppins" pitchFamily="2" charset="77"/>
              </a:rPr>
              <a:t>1</a:t>
            </a:r>
            <a:r>
              <a:rPr lang="en-US" sz="1600" b="1" dirty="0">
                <a:solidFill>
                  <a:srgbClr val="6E9D40"/>
                </a:solidFill>
                <a:latin typeface="Poppins" pitchFamily="2" charset="77"/>
                <a:ea typeface="League Spartan" charset="0"/>
                <a:cs typeface="Poppins" pitchFamily="2" charset="77"/>
              </a:rPr>
              <a:t>(external)</a:t>
            </a:r>
            <a:endParaRPr lang="en-US" sz="2400" b="1" dirty="0">
              <a:solidFill>
                <a:srgbClr val="6E9D40"/>
              </a:solidFill>
              <a:latin typeface="Poppins" pitchFamily="2" charset="77"/>
              <a:ea typeface="League Spartan" charset="0"/>
              <a:cs typeface="Poppins" pitchFamily="2" charset="77"/>
            </a:endParaRPr>
          </a:p>
        </p:txBody>
      </p:sp>
      <p:sp>
        <p:nvSpPr>
          <p:cNvPr id="90" name="TextBox 89">
            <a:extLst>
              <a:ext uri="{FF2B5EF4-FFF2-40B4-BE49-F238E27FC236}">
                <a16:creationId xmlns:a16="http://schemas.microsoft.com/office/drawing/2014/main" id="{2BB9D1B4-3C24-48B5-ACFD-456D576CC7A5}"/>
              </a:ext>
            </a:extLst>
          </p:cNvPr>
          <p:cNvSpPr txBox="1"/>
          <p:nvPr/>
        </p:nvSpPr>
        <p:spPr>
          <a:xfrm>
            <a:off x="248410" y="1562300"/>
            <a:ext cx="2334508" cy="830997"/>
          </a:xfrm>
          <a:prstGeom prst="rect">
            <a:avLst/>
          </a:prstGeom>
          <a:noFill/>
        </p:spPr>
        <p:txBody>
          <a:bodyPr wrap="square" lIns="91440" tIns="45720" rIns="91440" bIns="45720" rtlCol="0" anchor="t">
            <a:spAutoFit/>
          </a:bodyPr>
          <a:lstStyle/>
          <a:p>
            <a:r>
              <a:rPr lang="en-US" sz="1200" spc="150">
                <a:solidFill>
                  <a:schemeClr val="bg1">
                    <a:lumMod val="50000"/>
                  </a:schemeClr>
                </a:solidFill>
                <a:latin typeface="Arial" panose="020B0604020202020204" pitchFamily="34" charset="0"/>
                <a:cs typeface="Arial" panose="020B0604020202020204" pitchFamily="34" charset="0"/>
              </a:rPr>
              <a:t>To ensure householders understand how to participate with the new  service</a:t>
            </a:r>
          </a:p>
        </p:txBody>
      </p:sp>
      <p:sp>
        <p:nvSpPr>
          <p:cNvPr id="93" name="TextBox 92">
            <a:extLst>
              <a:ext uri="{FF2B5EF4-FFF2-40B4-BE49-F238E27FC236}">
                <a16:creationId xmlns:a16="http://schemas.microsoft.com/office/drawing/2014/main" id="{803DC4C6-48B0-47B7-A0A1-261BD0C9C09D}"/>
              </a:ext>
            </a:extLst>
          </p:cNvPr>
          <p:cNvSpPr txBox="1"/>
          <p:nvPr/>
        </p:nvSpPr>
        <p:spPr>
          <a:xfrm>
            <a:off x="7942980" y="4004481"/>
            <a:ext cx="389851" cy="461665"/>
          </a:xfrm>
          <a:prstGeom prst="rect">
            <a:avLst/>
          </a:prstGeom>
          <a:noFill/>
        </p:spPr>
        <p:txBody>
          <a:bodyPr wrap="none" rtlCol="0" anchor="ctr" anchorCtr="0">
            <a:spAutoFit/>
          </a:bodyPr>
          <a:lstStyle/>
          <a:p>
            <a:pPr algn="ctr"/>
            <a:r>
              <a:rPr lang="en-US" sz="2400" b="1">
                <a:solidFill>
                  <a:srgbClr val="6E9D40"/>
                </a:solidFill>
                <a:latin typeface="Arial Black" panose="020B0A04020102020204" pitchFamily="34" charset="0"/>
                <a:ea typeface="League Spartan" charset="0"/>
                <a:cs typeface="Poppins" pitchFamily="2" charset="77"/>
              </a:rPr>
              <a:t>3</a:t>
            </a:r>
          </a:p>
        </p:txBody>
      </p:sp>
      <p:sp>
        <p:nvSpPr>
          <p:cNvPr id="108" name="TextBox 107">
            <a:extLst>
              <a:ext uri="{FF2B5EF4-FFF2-40B4-BE49-F238E27FC236}">
                <a16:creationId xmlns:a16="http://schemas.microsoft.com/office/drawing/2014/main" id="{0B97BF10-235F-45D4-8770-E47E3DE094F9}"/>
              </a:ext>
            </a:extLst>
          </p:cNvPr>
          <p:cNvSpPr txBox="1"/>
          <p:nvPr/>
        </p:nvSpPr>
        <p:spPr>
          <a:xfrm>
            <a:off x="4858901" y="4004481"/>
            <a:ext cx="389850" cy="461665"/>
          </a:xfrm>
          <a:prstGeom prst="rect">
            <a:avLst/>
          </a:prstGeom>
          <a:noFill/>
        </p:spPr>
        <p:txBody>
          <a:bodyPr wrap="none" rtlCol="0" anchor="ctr" anchorCtr="0">
            <a:spAutoFit/>
          </a:bodyPr>
          <a:lstStyle/>
          <a:p>
            <a:pPr algn="ctr"/>
            <a:r>
              <a:rPr lang="en-US" sz="2400" b="1">
                <a:solidFill>
                  <a:srgbClr val="6E9D40"/>
                </a:solidFill>
                <a:latin typeface="Arial Black" panose="020B0A04020102020204" pitchFamily="34" charset="0"/>
                <a:ea typeface="League Spartan" charset="0"/>
                <a:cs typeface="Poppins" pitchFamily="2" charset="77"/>
              </a:rPr>
              <a:t>2</a:t>
            </a:r>
          </a:p>
        </p:txBody>
      </p:sp>
      <p:sp>
        <p:nvSpPr>
          <p:cNvPr id="109" name="TextBox 108">
            <a:extLst>
              <a:ext uri="{FF2B5EF4-FFF2-40B4-BE49-F238E27FC236}">
                <a16:creationId xmlns:a16="http://schemas.microsoft.com/office/drawing/2014/main" id="{584101B2-E7FB-4678-B7C8-19769B9A1C11}"/>
              </a:ext>
            </a:extLst>
          </p:cNvPr>
          <p:cNvSpPr txBox="1"/>
          <p:nvPr/>
        </p:nvSpPr>
        <p:spPr>
          <a:xfrm>
            <a:off x="4318173" y="4678801"/>
            <a:ext cx="1500004" cy="830997"/>
          </a:xfrm>
          <a:prstGeom prst="rect">
            <a:avLst/>
          </a:prstGeom>
          <a:noFill/>
        </p:spPr>
        <p:txBody>
          <a:bodyPr wrap="square" rtlCol="0" anchor="ctr" anchorCtr="0">
            <a:spAutoFit/>
          </a:bodyPr>
          <a:lstStyle/>
          <a:p>
            <a:pPr algn="ctr"/>
            <a:r>
              <a:rPr lang="en-US" sz="1600" b="1" dirty="0">
                <a:solidFill>
                  <a:srgbClr val="6E9D40"/>
                </a:solidFill>
                <a:latin typeface="Arial Black" panose="020B0A04020102020204" pitchFamily="34" charset="0"/>
                <a:ea typeface="League Spartan" charset="0"/>
                <a:cs typeface="Poppins" pitchFamily="2" charset="77"/>
              </a:rPr>
              <a:t>Press Release 2</a:t>
            </a:r>
          </a:p>
          <a:p>
            <a:pPr algn="ctr"/>
            <a:r>
              <a:rPr lang="en-US" sz="1600" b="1" dirty="0">
                <a:solidFill>
                  <a:srgbClr val="6E9D40"/>
                </a:solidFill>
                <a:latin typeface="Arial Black" panose="020B0A04020102020204" pitchFamily="34" charset="0"/>
                <a:ea typeface="League Spartan" charset="0"/>
                <a:cs typeface="Poppins" pitchFamily="2" charset="77"/>
              </a:rPr>
              <a:t>(external)</a:t>
            </a:r>
          </a:p>
        </p:txBody>
      </p:sp>
      <p:sp>
        <p:nvSpPr>
          <p:cNvPr id="116" name="TextBox 115">
            <a:extLst>
              <a:ext uri="{FF2B5EF4-FFF2-40B4-BE49-F238E27FC236}">
                <a16:creationId xmlns:a16="http://schemas.microsoft.com/office/drawing/2014/main" id="{91DB9941-A9EB-4605-BF1C-347B54B43577}"/>
              </a:ext>
            </a:extLst>
          </p:cNvPr>
          <p:cNvSpPr txBox="1"/>
          <p:nvPr/>
        </p:nvSpPr>
        <p:spPr>
          <a:xfrm>
            <a:off x="6639157" y="4004481"/>
            <a:ext cx="389850" cy="461665"/>
          </a:xfrm>
          <a:prstGeom prst="rect">
            <a:avLst/>
          </a:prstGeom>
          <a:noFill/>
        </p:spPr>
        <p:txBody>
          <a:bodyPr wrap="none" rtlCol="0" anchor="ctr" anchorCtr="0">
            <a:spAutoFit/>
          </a:bodyPr>
          <a:lstStyle/>
          <a:p>
            <a:pPr algn="ctr"/>
            <a:r>
              <a:rPr lang="en-US" sz="2400" b="1">
                <a:solidFill>
                  <a:srgbClr val="6E9D40"/>
                </a:solidFill>
                <a:latin typeface="Arial Black" panose="020B0A04020102020204" pitchFamily="34" charset="0"/>
                <a:ea typeface="League Spartan" charset="0"/>
                <a:cs typeface="Poppins" pitchFamily="2" charset="77"/>
              </a:rPr>
              <a:t>2</a:t>
            </a:r>
          </a:p>
        </p:txBody>
      </p:sp>
      <p:sp>
        <p:nvSpPr>
          <p:cNvPr id="117" name="TextBox 116">
            <a:extLst>
              <a:ext uri="{FF2B5EF4-FFF2-40B4-BE49-F238E27FC236}">
                <a16:creationId xmlns:a16="http://schemas.microsoft.com/office/drawing/2014/main" id="{E8D7BECD-1F20-44F7-90ED-67F76C91AD5E}"/>
              </a:ext>
            </a:extLst>
          </p:cNvPr>
          <p:cNvSpPr txBox="1"/>
          <p:nvPr/>
        </p:nvSpPr>
        <p:spPr>
          <a:xfrm>
            <a:off x="6080531" y="4689381"/>
            <a:ext cx="1500004" cy="830997"/>
          </a:xfrm>
          <a:prstGeom prst="rect">
            <a:avLst/>
          </a:prstGeom>
          <a:noFill/>
        </p:spPr>
        <p:txBody>
          <a:bodyPr wrap="square" rtlCol="0" anchor="ctr" anchorCtr="0">
            <a:spAutoFit/>
          </a:bodyPr>
          <a:lstStyle/>
          <a:p>
            <a:pPr algn="ctr"/>
            <a:r>
              <a:rPr lang="en-US" sz="1600" b="1" dirty="0">
                <a:solidFill>
                  <a:srgbClr val="6E9D40"/>
                </a:solidFill>
                <a:latin typeface="Arial Black" panose="020B0A04020102020204" pitchFamily="34" charset="0"/>
                <a:ea typeface="League Spartan" charset="0"/>
                <a:cs typeface="Poppins" pitchFamily="2" charset="77"/>
              </a:rPr>
              <a:t>Further Promotion (external)</a:t>
            </a:r>
          </a:p>
        </p:txBody>
      </p:sp>
      <p:sp>
        <p:nvSpPr>
          <p:cNvPr id="120" name="Subtitle 2">
            <a:extLst>
              <a:ext uri="{FF2B5EF4-FFF2-40B4-BE49-F238E27FC236}">
                <a16:creationId xmlns:a16="http://schemas.microsoft.com/office/drawing/2014/main" id="{A27E8DFC-1295-43E5-85DA-129C7AA5EF3D}"/>
              </a:ext>
            </a:extLst>
          </p:cNvPr>
          <p:cNvSpPr txBox="1">
            <a:spLocks/>
          </p:cNvSpPr>
          <p:nvPr/>
        </p:nvSpPr>
        <p:spPr>
          <a:xfrm>
            <a:off x="4215568" y="5583120"/>
            <a:ext cx="2814886" cy="117833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latin typeface="Calibri" panose="020F0502020204030204" pitchFamily="34" charset="0"/>
                <a:ea typeface="Times New Roman" panose="02020603050405020304" pitchFamily="18" charset="0"/>
                <a:cs typeface="Arial" panose="020B0604020202020204" pitchFamily="34" charset="0"/>
              </a:rPr>
              <a:t>The second press release will act as a reminder of the new services and what can and cannot go in the bins, as well as the success of the service and answering any questions that have come through social or council channels. </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122" name="Subtitle 2">
            <a:extLst>
              <a:ext uri="{FF2B5EF4-FFF2-40B4-BE49-F238E27FC236}">
                <a16:creationId xmlns:a16="http://schemas.microsoft.com/office/drawing/2014/main" id="{3F30CC28-FA17-461B-82E3-05E410185153}"/>
              </a:ext>
            </a:extLst>
          </p:cNvPr>
          <p:cNvSpPr txBox="1">
            <a:spLocks/>
          </p:cNvSpPr>
          <p:nvPr/>
        </p:nvSpPr>
        <p:spPr>
          <a:xfrm>
            <a:off x="7624533" y="4525461"/>
            <a:ext cx="2657263" cy="947503"/>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a:latin typeface="Calibri" panose="020F0502020204030204" pitchFamily="34" charset="0"/>
                <a:ea typeface="Times New Roman" panose="02020603050405020304" pitchFamily="18" charset="0"/>
                <a:cs typeface="Arial" panose="020B0604020202020204" pitchFamily="34" charset="0"/>
              </a:rPr>
              <a:t>Review opportunities for further promotion e.g. council publications, information in public buildings and community areas (subject to budget).</a:t>
            </a:r>
            <a:endParaRPr lang="en-US" sz="110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pic>
        <p:nvPicPr>
          <p:cNvPr id="6" name="Graphic 5" descr="Clipboard Checked with solid fill">
            <a:extLst>
              <a:ext uri="{FF2B5EF4-FFF2-40B4-BE49-F238E27FC236}">
                <a16:creationId xmlns:a16="http://schemas.microsoft.com/office/drawing/2014/main" id="{6433DF84-5F9C-0673-6853-815ED91B776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67548" y="4393135"/>
            <a:ext cx="376987" cy="376987"/>
          </a:xfrm>
          <a:prstGeom prst="rect">
            <a:avLst/>
          </a:prstGeom>
        </p:spPr>
      </p:pic>
      <p:pic>
        <p:nvPicPr>
          <p:cNvPr id="7" name="Graphic 6" descr="Clipboard Checked with solid fill">
            <a:extLst>
              <a:ext uri="{FF2B5EF4-FFF2-40B4-BE49-F238E27FC236}">
                <a16:creationId xmlns:a16="http://schemas.microsoft.com/office/drawing/2014/main" id="{167896A5-84EF-D7D4-4F0A-5CF3B707A63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36387" y="5143391"/>
            <a:ext cx="376987" cy="376987"/>
          </a:xfrm>
          <a:prstGeom prst="rect">
            <a:avLst/>
          </a:prstGeom>
        </p:spPr>
      </p:pic>
      <p:pic>
        <p:nvPicPr>
          <p:cNvPr id="12" name="Graphic 11" descr="Clipboard Checked with solid fill">
            <a:extLst>
              <a:ext uri="{FF2B5EF4-FFF2-40B4-BE49-F238E27FC236}">
                <a16:creationId xmlns:a16="http://schemas.microsoft.com/office/drawing/2014/main" id="{DDD0614F-F975-B0DB-5161-A80670D0D2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757614" y="2740106"/>
            <a:ext cx="376987" cy="376987"/>
          </a:xfrm>
          <a:prstGeom prst="rect">
            <a:avLst/>
          </a:prstGeom>
        </p:spPr>
      </p:pic>
      <p:pic>
        <p:nvPicPr>
          <p:cNvPr id="27" name="Graphic 26" descr="Clipboard Checked with solid fill">
            <a:extLst>
              <a:ext uri="{FF2B5EF4-FFF2-40B4-BE49-F238E27FC236}">
                <a16:creationId xmlns:a16="http://schemas.microsoft.com/office/drawing/2014/main" id="{287A325C-DD2A-2978-0F6B-D56B2AEBA9D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03900" y="5209858"/>
            <a:ext cx="376987" cy="376987"/>
          </a:xfrm>
          <a:prstGeom prst="rect">
            <a:avLst/>
          </a:prstGeom>
        </p:spPr>
      </p:pic>
      <p:pic>
        <p:nvPicPr>
          <p:cNvPr id="33" name="Picture 32" descr="Key for icons on the page. &#10;Green building - Owned by the local authority&#10;&#10;Orange building icon - Owned by the housing provider">
            <a:extLst>
              <a:ext uri="{FF2B5EF4-FFF2-40B4-BE49-F238E27FC236}">
                <a16:creationId xmlns:a16="http://schemas.microsoft.com/office/drawing/2014/main" id="{EC42CA98-0683-89ED-70BF-713241297E7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459707" y="6206111"/>
            <a:ext cx="1611465" cy="587007"/>
          </a:xfrm>
          <a:prstGeom prst="rect">
            <a:avLst/>
          </a:prstGeom>
        </p:spPr>
      </p:pic>
      <p:sp>
        <p:nvSpPr>
          <p:cNvPr id="34" name="TextBox 33">
            <a:extLst>
              <a:ext uri="{FF2B5EF4-FFF2-40B4-BE49-F238E27FC236}">
                <a16:creationId xmlns:a16="http://schemas.microsoft.com/office/drawing/2014/main" id="{478CD8B0-2310-A062-691B-037908A5B464}"/>
              </a:ext>
            </a:extLst>
          </p:cNvPr>
          <p:cNvSpPr txBox="1"/>
          <p:nvPr/>
        </p:nvSpPr>
        <p:spPr>
          <a:xfrm>
            <a:off x="10445488" y="4366383"/>
            <a:ext cx="1007165" cy="400110"/>
          </a:xfrm>
          <a:prstGeom prst="rect">
            <a:avLst/>
          </a:prstGeom>
          <a:noFill/>
        </p:spPr>
        <p:txBody>
          <a:bodyPr wrap="square" rtlCol="0">
            <a:spAutoFit/>
          </a:bodyPr>
          <a:lstStyle/>
          <a:p>
            <a:r>
              <a:rPr lang="en-US" sz="2000" b="1">
                <a:solidFill>
                  <a:srgbClr val="00A79D"/>
                </a:solidFill>
                <a:latin typeface="Arial Black" panose="020B0A04020102020204" pitchFamily="34" charset="0"/>
                <a:cs typeface="Poppins" pitchFamily="2" charset="77"/>
              </a:rPr>
              <a:t>Key:</a:t>
            </a:r>
          </a:p>
        </p:txBody>
      </p:sp>
      <p:sp>
        <p:nvSpPr>
          <p:cNvPr id="4" name="Freeform 69">
            <a:extLst>
              <a:ext uri="{FF2B5EF4-FFF2-40B4-BE49-F238E27FC236}">
                <a16:creationId xmlns:a16="http://schemas.microsoft.com/office/drawing/2014/main" id="{511AE56E-AD80-6C47-8451-2D8402AFB008}"/>
              </a:ext>
              <a:ext uri="{C183D7F6-B498-43B3-948B-1728B52AA6E4}">
                <adec:decorative xmlns:adec="http://schemas.microsoft.com/office/drawing/2017/decorative" val="1"/>
              </a:ext>
            </a:extLst>
          </p:cNvPr>
          <p:cNvSpPr>
            <a:spLocks noChangeArrowheads="1"/>
          </p:cNvSpPr>
          <p:nvPr/>
        </p:nvSpPr>
        <p:spPr bwMode="auto">
          <a:xfrm>
            <a:off x="3578" y="3857502"/>
            <a:ext cx="12187593" cy="63176"/>
          </a:xfrm>
          <a:custGeom>
            <a:avLst/>
            <a:gdLst>
              <a:gd name="T0" fmla="*/ 0 w 19565"/>
              <a:gd name="T1" fmla="*/ 102 h 103"/>
              <a:gd name="T2" fmla="*/ 19564 w 19565"/>
              <a:gd name="T3" fmla="*/ 102 h 103"/>
              <a:gd name="T4" fmla="*/ 19564 w 19565"/>
              <a:gd name="T5" fmla="*/ 0 h 103"/>
              <a:gd name="T6" fmla="*/ 0 w 19565"/>
              <a:gd name="T7" fmla="*/ 0 h 103"/>
              <a:gd name="T8" fmla="*/ 0 w 19565"/>
              <a:gd name="T9" fmla="*/ 102 h 103"/>
            </a:gdLst>
            <a:ahLst/>
            <a:cxnLst>
              <a:cxn ang="0">
                <a:pos x="T0" y="T1"/>
              </a:cxn>
              <a:cxn ang="0">
                <a:pos x="T2" y="T3"/>
              </a:cxn>
              <a:cxn ang="0">
                <a:pos x="T4" y="T5"/>
              </a:cxn>
              <a:cxn ang="0">
                <a:pos x="T6" y="T7"/>
              </a:cxn>
              <a:cxn ang="0">
                <a:pos x="T8" y="T9"/>
              </a:cxn>
            </a:cxnLst>
            <a:rect l="0" t="0" r="r" b="b"/>
            <a:pathLst>
              <a:path w="19565" h="103">
                <a:moveTo>
                  <a:pt x="0" y="102"/>
                </a:moveTo>
                <a:lnTo>
                  <a:pt x="19564" y="102"/>
                </a:lnTo>
                <a:lnTo>
                  <a:pt x="19564" y="0"/>
                </a:lnTo>
                <a:lnTo>
                  <a:pt x="0" y="0"/>
                </a:lnTo>
                <a:lnTo>
                  <a:pt x="0" y="102"/>
                </a:lnTo>
              </a:path>
            </a:pathLst>
          </a:custGeom>
          <a:solidFill>
            <a:schemeClr val="bg1">
              <a:lumMod val="95000"/>
            </a:schemeClr>
          </a:solidFill>
          <a:ln>
            <a:noFill/>
          </a:ln>
          <a:effectLst/>
        </p:spPr>
        <p:txBody>
          <a:bodyPr wrap="none" anchor="ctr"/>
          <a:lstStyle/>
          <a:p>
            <a:endParaRPr lang="en-US" sz="3265">
              <a:latin typeface="Lato Light" panose="020F0502020204030203" pitchFamily="34" charset="0"/>
            </a:endParaRPr>
          </a:p>
        </p:txBody>
      </p:sp>
      <p:grpSp>
        <p:nvGrpSpPr>
          <p:cNvPr id="11" name="Group 10">
            <a:extLst>
              <a:ext uri="{FF2B5EF4-FFF2-40B4-BE49-F238E27FC236}">
                <a16:creationId xmlns:a16="http://schemas.microsoft.com/office/drawing/2014/main" id="{D99ABC1E-D07D-4570-A021-1B66EBEF17B7}"/>
              </a:ext>
              <a:ext uri="{C183D7F6-B498-43B3-948B-1728B52AA6E4}">
                <adec:decorative xmlns:adec="http://schemas.microsoft.com/office/drawing/2017/decorative" val="1"/>
              </a:ext>
            </a:extLst>
          </p:cNvPr>
          <p:cNvGrpSpPr/>
          <p:nvPr/>
        </p:nvGrpSpPr>
        <p:grpSpPr>
          <a:xfrm>
            <a:off x="2575805" y="3669622"/>
            <a:ext cx="404077" cy="410908"/>
            <a:chOff x="5998302" y="3674786"/>
            <a:chExt cx="404077" cy="410908"/>
          </a:xfrm>
          <a:solidFill>
            <a:srgbClr val="6E9D40"/>
          </a:solidFill>
        </p:grpSpPr>
        <p:sp>
          <p:nvSpPr>
            <p:cNvPr id="46" name="Freeform 126">
              <a:extLst>
                <a:ext uri="{FF2B5EF4-FFF2-40B4-BE49-F238E27FC236}">
                  <a16:creationId xmlns:a16="http://schemas.microsoft.com/office/drawing/2014/main" id="{2A564602-7E89-446D-8D75-93DDFF645B83}"/>
                </a:ext>
              </a:extLst>
            </p:cNvPr>
            <p:cNvSpPr>
              <a:spLocks noChangeArrowheads="1"/>
            </p:cNvSpPr>
            <p:nvPr/>
          </p:nvSpPr>
          <p:spPr bwMode="auto">
            <a:xfrm>
              <a:off x="6116929" y="3791649"/>
              <a:ext cx="170528" cy="173411"/>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51" name="Freeform 127">
              <a:extLst>
                <a:ext uri="{FF2B5EF4-FFF2-40B4-BE49-F238E27FC236}">
                  <a16:creationId xmlns:a16="http://schemas.microsoft.com/office/drawing/2014/main" id="{C0C1132C-CBCF-4613-BD50-5384993B0F92}"/>
                </a:ext>
              </a:extLst>
            </p:cNvPr>
            <p:cNvSpPr>
              <a:spLocks noChangeArrowheads="1"/>
            </p:cNvSpPr>
            <p:nvPr/>
          </p:nvSpPr>
          <p:spPr bwMode="auto">
            <a:xfrm>
              <a:off x="5998302" y="3674786"/>
              <a:ext cx="404077" cy="410908"/>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10" name="Group 9">
            <a:extLst>
              <a:ext uri="{FF2B5EF4-FFF2-40B4-BE49-F238E27FC236}">
                <a16:creationId xmlns:a16="http://schemas.microsoft.com/office/drawing/2014/main" id="{17FA9E41-E6D7-4AD2-8779-FEC0269BC67C}"/>
              </a:ext>
              <a:ext uri="{C183D7F6-B498-43B3-948B-1728B52AA6E4}">
                <adec:decorative xmlns:adec="http://schemas.microsoft.com/office/drawing/2017/decorative" val="1"/>
              </a:ext>
            </a:extLst>
          </p:cNvPr>
          <p:cNvGrpSpPr/>
          <p:nvPr/>
        </p:nvGrpSpPr>
        <p:grpSpPr>
          <a:xfrm>
            <a:off x="9461587" y="3669622"/>
            <a:ext cx="404077" cy="410908"/>
            <a:chOff x="9715855" y="3674785"/>
            <a:chExt cx="404077" cy="410908"/>
          </a:xfrm>
          <a:solidFill>
            <a:srgbClr val="6E9D40"/>
          </a:solidFill>
        </p:grpSpPr>
        <p:sp>
          <p:nvSpPr>
            <p:cNvPr id="66" name="Freeform 126">
              <a:extLst>
                <a:ext uri="{FF2B5EF4-FFF2-40B4-BE49-F238E27FC236}">
                  <a16:creationId xmlns:a16="http://schemas.microsoft.com/office/drawing/2014/main" id="{FB40F277-FE03-4C8D-955C-73633BC721E4}"/>
                </a:ext>
              </a:extLst>
            </p:cNvPr>
            <p:cNvSpPr>
              <a:spLocks noChangeArrowheads="1"/>
            </p:cNvSpPr>
            <p:nvPr/>
          </p:nvSpPr>
          <p:spPr bwMode="auto">
            <a:xfrm>
              <a:off x="9834482" y="3791648"/>
              <a:ext cx="170528" cy="173411"/>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67" name="Freeform 127">
              <a:extLst>
                <a:ext uri="{FF2B5EF4-FFF2-40B4-BE49-F238E27FC236}">
                  <a16:creationId xmlns:a16="http://schemas.microsoft.com/office/drawing/2014/main" id="{4A50F2E4-59CE-4407-8A14-B6BA3A07C01F}"/>
                </a:ext>
              </a:extLst>
            </p:cNvPr>
            <p:cNvSpPr>
              <a:spLocks noChangeArrowheads="1"/>
            </p:cNvSpPr>
            <p:nvPr/>
          </p:nvSpPr>
          <p:spPr bwMode="auto">
            <a:xfrm>
              <a:off x="9715855" y="3674785"/>
              <a:ext cx="404077" cy="410908"/>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grpSp>
      <p:sp>
        <p:nvSpPr>
          <p:cNvPr id="28" name="Rectangle 27">
            <a:extLst>
              <a:ext uri="{FF2B5EF4-FFF2-40B4-BE49-F238E27FC236}">
                <a16:creationId xmlns:a16="http://schemas.microsoft.com/office/drawing/2014/main" id="{8521945C-005D-4662-B219-90D0F6B88E77}"/>
              </a:ext>
              <a:ext uri="{C183D7F6-B498-43B3-948B-1728B52AA6E4}">
                <adec:decorative xmlns:adec="http://schemas.microsoft.com/office/drawing/2017/decorative" val="1"/>
              </a:ext>
            </a:extLst>
          </p:cNvPr>
          <p:cNvSpPr/>
          <p:nvPr/>
        </p:nvSpPr>
        <p:spPr>
          <a:xfrm>
            <a:off x="2714238" y="3851581"/>
            <a:ext cx="6901958" cy="52776"/>
          </a:xfrm>
          <a:prstGeom prst="rect">
            <a:avLst/>
          </a:prstGeom>
          <a:solidFill>
            <a:srgbClr val="6E9D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Left Brace 29">
            <a:extLst>
              <a:ext uri="{FF2B5EF4-FFF2-40B4-BE49-F238E27FC236}">
                <a16:creationId xmlns:a16="http://schemas.microsoft.com/office/drawing/2014/main" id="{FB48870C-23FF-4EB0-B1E0-62D0BDB8FBF6}"/>
              </a:ext>
              <a:ext uri="{C183D7F6-B498-43B3-948B-1728B52AA6E4}">
                <adec:decorative xmlns:adec="http://schemas.microsoft.com/office/drawing/2017/decorative" val="1"/>
              </a:ext>
            </a:extLst>
          </p:cNvPr>
          <p:cNvSpPr/>
          <p:nvPr/>
        </p:nvSpPr>
        <p:spPr>
          <a:xfrm rot="5400000">
            <a:off x="6079079" y="-14436"/>
            <a:ext cx="410908" cy="6621882"/>
          </a:xfrm>
          <a:prstGeom prst="leftBrace">
            <a:avLst>
              <a:gd name="adj1" fmla="val 90346"/>
              <a:gd name="adj2" fmla="val 16682"/>
            </a:avLst>
          </a:prstGeom>
          <a:ln w="28575">
            <a:solidFill>
              <a:srgbClr val="6E9D4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grpSp>
        <p:nvGrpSpPr>
          <p:cNvPr id="81" name="Group 80">
            <a:extLst>
              <a:ext uri="{FF2B5EF4-FFF2-40B4-BE49-F238E27FC236}">
                <a16:creationId xmlns:a16="http://schemas.microsoft.com/office/drawing/2014/main" id="{DAB04F1E-04FB-49A5-BDB3-F02F3FE3E523}"/>
              </a:ext>
              <a:ext uri="{C183D7F6-B498-43B3-948B-1728B52AA6E4}">
                <adec:decorative xmlns:adec="http://schemas.microsoft.com/office/drawing/2017/decorative" val="1"/>
              </a:ext>
            </a:extLst>
          </p:cNvPr>
          <p:cNvGrpSpPr/>
          <p:nvPr/>
        </p:nvGrpSpPr>
        <p:grpSpPr>
          <a:xfrm rot="10800000">
            <a:off x="1769791" y="3681875"/>
            <a:ext cx="404077" cy="1084618"/>
            <a:chOff x="1426127" y="2609284"/>
            <a:chExt cx="598805" cy="1580584"/>
          </a:xfrm>
          <a:solidFill>
            <a:srgbClr val="6E9D40"/>
          </a:solidFill>
        </p:grpSpPr>
        <p:sp>
          <p:nvSpPr>
            <p:cNvPr id="82" name="Freeform 126">
              <a:extLst>
                <a:ext uri="{FF2B5EF4-FFF2-40B4-BE49-F238E27FC236}">
                  <a16:creationId xmlns:a16="http://schemas.microsoft.com/office/drawing/2014/main" id="{656EA005-C017-4C3C-BD3D-0CE77AD8F592}"/>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83" name="Freeform 127">
              <a:extLst>
                <a:ext uri="{FF2B5EF4-FFF2-40B4-BE49-F238E27FC236}">
                  <a16:creationId xmlns:a16="http://schemas.microsoft.com/office/drawing/2014/main" id="{F319D6DC-86D0-4757-A024-A39846734AB7}"/>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84" name="Freeform 128">
              <a:extLst>
                <a:ext uri="{FF2B5EF4-FFF2-40B4-BE49-F238E27FC236}">
                  <a16:creationId xmlns:a16="http://schemas.microsoft.com/office/drawing/2014/main" id="{32C631B6-8902-4E9B-AD71-938E40F02444}"/>
                </a:ext>
              </a:extLst>
            </p:cNvPr>
            <p:cNvSpPr>
              <a:spLocks noChangeArrowheads="1"/>
            </p:cNvSpPr>
            <p:nvPr/>
          </p:nvSpPr>
          <p:spPr bwMode="auto">
            <a:xfrm rot="10800000">
              <a:off x="1709051" y="2682461"/>
              <a:ext cx="32962" cy="944313"/>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85" name="Freeform 129">
              <a:extLst>
                <a:ext uri="{FF2B5EF4-FFF2-40B4-BE49-F238E27FC236}">
                  <a16:creationId xmlns:a16="http://schemas.microsoft.com/office/drawing/2014/main" id="{F58C7750-79C5-43BC-B5A8-7F7D9551AAA1}"/>
                </a:ext>
              </a:extLst>
            </p:cNvPr>
            <p:cNvSpPr>
              <a:spLocks noChangeArrowheads="1"/>
            </p:cNvSpPr>
            <p:nvPr/>
          </p:nvSpPr>
          <p:spPr bwMode="auto">
            <a:xfrm rot="10800000">
              <a:off x="1678838" y="2609284"/>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sp>
        <p:nvSpPr>
          <p:cNvPr id="92" name="Isosceles Triangle 91">
            <a:extLst>
              <a:ext uri="{FF2B5EF4-FFF2-40B4-BE49-F238E27FC236}">
                <a16:creationId xmlns:a16="http://schemas.microsoft.com/office/drawing/2014/main" id="{C65060DC-5CB5-42C6-AF6D-66E90DCE3AB2}"/>
              </a:ext>
              <a:ext uri="{C183D7F6-B498-43B3-948B-1728B52AA6E4}">
                <adec:decorative xmlns:adec="http://schemas.microsoft.com/office/drawing/2017/decorative" val="1"/>
              </a:ext>
            </a:extLst>
          </p:cNvPr>
          <p:cNvSpPr/>
          <p:nvPr/>
        </p:nvSpPr>
        <p:spPr>
          <a:xfrm rot="5400000">
            <a:off x="1265778" y="3751613"/>
            <a:ext cx="327167" cy="25285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9" name="Group 8">
            <a:extLst>
              <a:ext uri="{FF2B5EF4-FFF2-40B4-BE49-F238E27FC236}">
                <a16:creationId xmlns:a16="http://schemas.microsoft.com/office/drawing/2014/main" id="{DD33353F-9444-4413-AE47-07DE89F06F67}"/>
              </a:ext>
              <a:ext uri="{C183D7F6-B498-43B3-948B-1728B52AA6E4}">
                <adec:decorative xmlns:adec="http://schemas.microsoft.com/office/drawing/2017/decorative" val="1"/>
              </a:ext>
            </a:extLst>
          </p:cNvPr>
          <p:cNvGrpSpPr/>
          <p:nvPr/>
        </p:nvGrpSpPr>
        <p:grpSpPr>
          <a:xfrm>
            <a:off x="9588488" y="2841988"/>
            <a:ext cx="141832" cy="1014391"/>
            <a:chOff x="7924254" y="1768060"/>
            <a:chExt cx="63021" cy="519471"/>
          </a:xfrm>
          <a:solidFill>
            <a:srgbClr val="6E9D40"/>
          </a:solidFill>
        </p:grpSpPr>
        <p:sp>
          <p:nvSpPr>
            <p:cNvPr id="57" name="Freeform 128">
              <a:extLst>
                <a:ext uri="{FF2B5EF4-FFF2-40B4-BE49-F238E27FC236}">
                  <a16:creationId xmlns:a16="http://schemas.microsoft.com/office/drawing/2014/main" id="{E0CB1C6C-3F22-4D6C-B86C-BAAB09122A26}"/>
                </a:ext>
              </a:extLst>
            </p:cNvPr>
            <p:cNvSpPr>
              <a:spLocks noChangeArrowheads="1"/>
            </p:cNvSpPr>
            <p:nvPr/>
          </p:nvSpPr>
          <p:spPr bwMode="auto">
            <a:xfrm>
              <a:off x="7944644" y="1819531"/>
              <a:ext cx="22243" cy="468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60" name="Freeform 129">
              <a:extLst>
                <a:ext uri="{FF2B5EF4-FFF2-40B4-BE49-F238E27FC236}">
                  <a16:creationId xmlns:a16="http://schemas.microsoft.com/office/drawing/2014/main" id="{655BB968-C9A1-4E5E-9D37-D7C3F2A48D1D}"/>
                </a:ext>
              </a:extLst>
            </p:cNvPr>
            <p:cNvSpPr>
              <a:spLocks noChangeArrowheads="1"/>
            </p:cNvSpPr>
            <p:nvPr/>
          </p:nvSpPr>
          <p:spPr bwMode="auto">
            <a:xfrm>
              <a:off x="7924254" y="1768060"/>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61" name="Group 60">
            <a:extLst>
              <a:ext uri="{FF2B5EF4-FFF2-40B4-BE49-F238E27FC236}">
                <a16:creationId xmlns:a16="http://schemas.microsoft.com/office/drawing/2014/main" id="{3ED70457-97C9-4169-8A49-14DFE3D61590}"/>
              </a:ext>
              <a:ext uri="{C183D7F6-B498-43B3-948B-1728B52AA6E4}">
                <adec:decorative xmlns:adec="http://schemas.microsoft.com/office/drawing/2017/decorative" val="1"/>
              </a:ext>
            </a:extLst>
          </p:cNvPr>
          <p:cNvGrpSpPr/>
          <p:nvPr/>
        </p:nvGrpSpPr>
        <p:grpSpPr>
          <a:xfrm>
            <a:off x="7933784" y="3669622"/>
            <a:ext cx="404077" cy="410908"/>
            <a:chOff x="9715855" y="3674785"/>
            <a:chExt cx="404077" cy="410908"/>
          </a:xfrm>
          <a:solidFill>
            <a:srgbClr val="6E9D40"/>
          </a:solidFill>
        </p:grpSpPr>
        <p:sp>
          <p:nvSpPr>
            <p:cNvPr id="62" name="Freeform 126">
              <a:extLst>
                <a:ext uri="{FF2B5EF4-FFF2-40B4-BE49-F238E27FC236}">
                  <a16:creationId xmlns:a16="http://schemas.microsoft.com/office/drawing/2014/main" id="{B9105633-A2ED-406F-A506-819A202F9FE3}"/>
                </a:ext>
              </a:extLst>
            </p:cNvPr>
            <p:cNvSpPr>
              <a:spLocks noChangeArrowheads="1"/>
            </p:cNvSpPr>
            <p:nvPr/>
          </p:nvSpPr>
          <p:spPr bwMode="auto">
            <a:xfrm>
              <a:off x="9834482" y="3791648"/>
              <a:ext cx="170528" cy="173411"/>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63" name="Freeform 127">
              <a:extLst>
                <a:ext uri="{FF2B5EF4-FFF2-40B4-BE49-F238E27FC236}">
                  <a16:creationId xmlns:a16="http://schemas.microsoft.com/office/drawing/2014/main" id="{515F796D-9AF0-4D1E-BD1F-C247AE5C657F}"/>
                </a:ext>
              </a:extLst>
            </p:cNvPr>
            <p:cNvSpPr>
              <a:spLocks noChangeArrowheads="1"/>
            </p:cNvSpPr>
            <p:nvPr/>
          </p:nvSpPr>
          <p:spPr bwMode="auto">
            <a:xfrm>
              <a:off x="9715855" y="3674785"/>
              <a:ext cx="404077" cy="410908"/>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17" name="Group 16">
            <a:extLst>
              <a:ext uri="{FF2B5EF4-FFF2-40B4-BE49-F238E27FC236}">
                <a16:creationId xmlns:a16="http://schemas.microsoft.com/office/drawing/2014/main" id="{8B93B895-84FE-404E-9DF0-3CD583D324B8}"/>
              </a:ext>
              <a:ext uri="{C183D7F6-B498-43B3-948B-1728B52AA6E4}">
                <adec:decorative xmlns:adec="http://schemas.microsoft.com/office/drawing/2017/decorative" val="1"/>
              </a:ext>
            </a:extLst>
          </p:cNvPr>
          <p:cNvGrpSpPr/>
          <p:nvPr/>
        </p:nvGrpSpPr>
        <p:grpSpPr>
          <a:xfrm>
            <a:off x="4851788" y="4357620"/>
            <a:ext cx="404077" cy="410908"/>
            <a:chOff x="4851788" y="4309914"/>
            <a:chExt cx="404077" cy="410908"/>
          </a:xfrm>
          <a:solidFill>
            <a:srgbClr val="6E9D40"/>
          </a:solidFill>
        </p:grpSpPr>
        <p:sp>
          <p:nvSpPr>
            <p:cNvPr id="103" name="Freeform 126">
              <a:extLst>
                <a:ext uri="{FF2B5EF4-FFF2-40B4-BE49-F238E27FC236}">
                  <a16:creationId xmlns:a16="http://schemas.microsoft.com/office/drawing/2014/main" id="{167B4135-F28D-43AF-B3C8-69906EB7D490}"/>
                </a:ext>
              </a:extLst>
            </p:cNvPr>
            <p:cNvSpPr>
              <a:spLocks noChangeArrowheads="1"/>
            </p:cNvSpPr>
            <p:nvPr/>
          </p:nvSpPr>
          <p:spPr bwMode="auto">
            <a:xfrm>
              <a:off x="4970415" y="4426777"/>
              <a:ext cx="170528" cy="173411"/>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104" name="Freeform 127">
              <a:extLst>
                <a:ext uri="{FF2B5EF4-FFF2-40B4-BE49-F238E27FC236}">
                  <a16:creationId xmlns:a16="http://schemas.microsoft.com/office/drawing/2014/main" id="{E23FDF70-6A42-4D81-8D8D-AF5D2E2814F6}"/>
                </a:ext>
              </a:extLst>
            </p:cNvPr>
            <p:cNvSpPr>
              <a:spLocks noChangeArrowheads="1"/>
            </p:cNvSpPr>
            <p:nvPr/>
          </p:nvSpPr>
          <p:spPr bwMode="auto">
            <a:xfrm>
              <a:off x="4851788" y="4309914"/>
              <a:ext cx="404077" cy="410908"/>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15" name="Group 14">
            <a:extLst>
              <a:ext uri="{FF2B5EF4-FFF2-40B4-BE49-F238E27FC236}">
                <a16:creationId xmlns:a16="http://schemas.microsoft.com/office/drawing/2014/main" id="{33379FDA-F3A8-4293-BAD5-4A58DDFB84E2}"/>
              </a:ext>
              <a:ext uri="{C183D7F6-B498-43B3-948B-1728B52AA6E4}">
                <adec:decorative xmlns:adec="http://schemas.microsoft.com/office/drawing/2017/decorative" val="1"/>
              </a:ext>
            </a:extLst>
          </p:cNvPr>
          <p:cNvGrpSpPr/>
          <p:nvPr/>
        </p:nvGrpSpPr>
        <p:grpSpPr>
          <a:xfrm>
            <a:off x="5009706" y="5451856"/>
            <a:ext cx="63021" cy="244087"/>
            <a:chOff x="5022313" y="5150445"/>
            <a:chExt cx="63021" cy="244087"/>
          </a:xfrm>
          <a:solidFill>
            <a:srgbClr val="6E9D40"/>
          </a:solidFill>
        </p:grpSpPr>
        <p:sp>
          <p:nvSpPr>
            <p:cNvPr id="105" name="Freeform 128">
              <a:extLst>
                <a:ext uri="{FF2B5EF4-FFF2-40B4-BE49-F238E27FC236}">
                  <a16:creationId xmlns:a16="http://schemas.microsoft.com/office/drawing/2014/main" id="{B1065308-4173-4CF7-B238-BD5DEC91DC5D}"/>
                </a:ext>
              </a:extLst>
            </p:cNvPr>
            <p:cNvSpPr>
              <a:spLocks noChangeArrowheads="1"/>
            </p:cNvSpPr>
            <p:nvPr/>
          </p:nvSpPr>
          <p:spPr bwMode="auto">
            <a:xfrm>
              <a:off x="5042701" y="5150445"/>
              <a:ext cx="22243" cy="180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106" name="Freeform 129">
              <a:extLst>
                <a:ext uri="{FF2B5EF4-FFF2-40B4-BE49-F238E27FC236}">
                  <a16:creationId xmlns:a16="http://schemas.microsoft.com/office/drawing/2014/main" id="{10AC3FDD-D6F2-4149-9105-9F2A4F88D570}"/>
                </a:ext>
              </a:extLst>
            </p:cNvPr>
            <p:cNvSpPr>
              <a:spLocks noChangeArrowheads="1"/>
            </p:cNvSpPr>
            <p:nvPr/>
          </p:nvSpPr>
          <p:spPr bwMode="auto">
            <a:xfrm>
              <a:off x="5022313" y="5330445"/>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sp>
        <p:nvSpPr>
          <p:cNvPr id="107" name="Freeform 128">
            <a:extLst>
              <a:ext uri="{FF2B5EF4-FFF2-40B4-BE49-F238E27FC236}">
                <a16:creationId xmlns:a16="http://schemas.microsoft.com/office/drawing/2014/main" id="{71C7DF15-1169-4929-817E-7A66F054B5C2}"/>
              </a:ext>
              <a:ext uri="{C183D7F6-B498-43B3-948B-1728B52AA6E4}">
                <adec:decorative xmlns:adec="http://schemas.microsoft.com/office/drawing/2017/decorative" val="1"/>
              </a:ext>
            </a:extLst>
          </p:cNvPr>
          <p:cNvSpPr>
            <a:spLocks noChangeArrowheads="1"/>
          </p:cNvSpPr>
          <p:nvPr/>
        </p:nvSpPr>
        <p:spPr bwMode="auto">
          <a:xfrm>
            <a:off x="5039426" y="3888987"/>
            <a:ext cx="28800" cy="108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solidFill>
            <a:srgbClr val="6E9D40"/>
          </a:solidFill>
          <a:ln>
            <a:noFill/>
          </a:ln>
          <a:effectLst/>
        </p:spPr>
        <p:txBody>
          <a:bodyPr wrap="none" anchor="ctr"/>
          <a:lstStyle/>
          <a:p>
            <a:endParaRPr lang="en-US" sz="3265">
              <a:latin typeface="Lato Light" panose="020F0502020204030203" pitchFamily="34" charset="0"/>
            </a:endParaRPr>
          </a:p>
        </p:txBody>
      </p:sp>
      <p:grpSp>
        <p:nvGrpSpPr>
          <p:cNvPr id="16" name="Group 15">
            <a:extLst>
              <a:ext uri="{FF2B5EF4-FFF2-40B4-BE49-F238E27FC236}">
                <a16:creationId xmlns:a16="http://schemas.microsoft.com/office/drawing/2014/main" id="{778209D2-8A9B-4221-9F2E-DE6563885B36}"/>
              </a:ext>
              <a:ext uri="{C183D7F6-B498-43B3-948B-1728B52AA6E4}">
                <adec:decorative xmlns:adec="http://schemas.microsoft.com/office/drawing/2017/decorative" val="1"/>
              </a:ext>
            </a:extLst>
          </p:cNvPr>
          <p:cNvGrpSpPr/>
          <p:nvPr/>
        </p:nvGrpSpPr>
        <p:grpSpPr>
          <a:xfrm>
            <a:off x="6628495" y="4357620"/>
            <a:ext cx="404077" cy="410908"/>
            <a:chOff x="6628495" y="4309914"/>
            <a:chExt cx="404077" cy="410908"/>
          </a:xfrm>
          <a:solidFill>
            <a:srgbClr val="6E9D40"/>
          </a:solidFill>
        </p:grpSpPr>
        <p:sp>
          <p:nvSpPr>
            <p:cNvPr id="111" name="Freeform 126">
              <a:extLst>
                <a:ext uri="{FF2B5EF4-FFF2-40B4-BE49-F238E27FC236}">
                  <a16:creationId xmlns:a16="http://schemas.microsoft.com/office/drawing/2014/main" id="{542C8D5F-115C-4BCD-9B9B-95F37A7206A6}"/>
                </a:ext>
              </a:extLst>
            </p:cNvPr>
            <p:cNvSpPr>
              <a:spLocks noChangeArrowheads="1"/>
            </p:cNvSpPr>
            <p:nvPr/>
          </p:nvSpPr>
          <p:spPr bwMode="auto">
            <a:xfrm>
              <a:off x="6747122" y="4426777"/>
              <a:ext cx="170528" cy="173411"/>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112" name="Freeform 127">
              <a:extLst>
                <a:ext uri="{FF2B5EF4-FFF2-40B4-BE49-F238E27FC236}">
                  <a16:creationId xmlns:a16="http://schemas.microsoft.com/office/drawing/2014/main" id="{2D985C8E-BF16-4945-BFC8-42FD080EB75D}"/>
                </a:ext>
              </a:extLst>
            </p:cNvPr>
            <p:cNvSpPr>
              <a:spLocks noChangeArrowheads="1"/>
            </p:cNvSpPr>
            <p:nvPr/>
          </p:nvSpPr>
          <p:spPr bwMode="auto">
            <a:xfrm>
              <a:off x="6628495" y="4309914"/>
              <a:ext cx="404077" cy="410908"/>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grpSp>
      <p:sp>
        <p:nvSpPr>
          <p:cNvPr id="115" name="Freeform 128">
            <a:extLst>
              <a:ext uri="{FF2B5EF4-FFF2-40B4-BE49-F238E27FC236}">
                <a16:creationId xmlns:a16="http://schemas.microsoft.com/office/drawing/2014/main" id="{DCB32C40-6DFC-4EBD-97A6-48B173A7CD27}"/>
              </a:ext>
              <a:ext uri="{C183D7F6-B498-43B3-948B-1728B52AA6E4}">
                <adec:decorative xmlns:adec="http://schemas.microsoft.com/office/drawing/2017/decorative" val="1"/>
              </a:ext>
            </a:extLst>
          </p:cNvPr>
          <p:cNvSpPr>
            <a:spLocks noChangeArrowheads="1"/>
          </p:cNvSpPr>
          <p:nvPr/>
        </p:nvSpPr>
        <p:spPr bwMode="auto">
          <a:xfrm>
            <a:off x="6816133" y="3888144"/>
            <a:ext cx="28800" cy="108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solidFill>
            <a:srgbClr val="6E9D40"/>
          </a:solidFill>
          <a:ln>
            <a:noFill/>
          </a:ln>
          <a:effectLst/>
        </p:spPr>
        <p:txBody>
          <a:bodyPr wrap="none" anchor="ctr"/>
          <a:lstStyle/>
          <a:p>
            <a:endParaRPr lang="en-US" sz="3265">
              <a:latin typeface="Lato Light" panose="020F0502020204030203" pitchFamily="34" charset="0"/>
            </a:endParaRPr>
          </a:p>
        </p:txBody>
      </p:sp>
      <p:sp>
        <p:nvSpPr>
          <p:cNvPr id="118" name="Freeform 128">
            <a:extLst>
              <a:ext uri="{FF2B5EF4-FFF2-40B4-BE49-F238E27FC236}">
                <a16:creationId xmlns:a16="http://schemas.microsoft.com/office/drawing/2014/main" id="{29A61390-A822-4C04-B083-9BB68C2F6EE5}"/>
              </a:ext>
              <a:ext uri="{C183D7F6-B498-43B3-948B-1728B52AA6E4}">
                <adec:decorative xmlns:adec="http://schemas.microsoft.com/office/drawing/2017/decorative" val="1"/>
              </a:ext>
            </a:extLst>
          </p:cNvPr>
          <p:cNvSpPr>
            <a:spLocks noChangeArrowheads="1"/>
          </p:cNvSpPr>
          <p:nvPr/>
        </p:nvSpPr>
        <p:spPr bwMode="auto">
          <a:xfrm rot="16200000">
            <a:off x="5923791" y="3061212"/>
            <a:ext cx="28800" cy="1764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solidFill>
            <a:srgbClr val="6E9D40"/>
          </a:solidFill>
          <a:ln>
            <a:noFill/>
          </a:ln>
          <a:effectLst/>
        </p:spPr>
        <p:txBody>
          <a:bodyPr wrap="none" anchor="ctr"/>
          <a:lstStyle/>
          <a:p>
            <a:endParaRPr lang="en-US" sz="3265">
              <a:latin typeface="Lato Light" panose="020F0502020204030203" pitchFamily="34" charset="0"/>
            </a:endParaRPr>
          </a:p>
        </p:txBody>
      </p:sp>
      <p:grpSp>
        <p:nvGrpSpPr>
          <p:cNvPr id="14" name="Group 13">
            <a:extLst>
              <a:ext uri="{FF2B5EF4-FFF2-40B4-BE49-F238E27FC236}">
                <a16:creationId xmlns:a16="http://schemas.microsoft.com/office/drawing/2014/main" id="{8F524A05-3403-40C9-A5EF-EF3E62D0DBD5}"/>
              </a:ext>
              <a:ext uri="{C183D7F6-B498-43B3-948B-1728B52AA6E4}">
                <adec:decorative xmlns:adec="http://schemas.microsoft.com/office/drawing/2017/decorative" val="1"/>
              </a:ext>
            </a:extLst>
          </p:cNvPr>
          <p:cNvGrpSpPr/>
          <p:nvPr/>
        </p:nvGrpSpPr>
        <p:grpSpPr>
          <a:xfrm rot="16200000">
            <a:off x="7447853" y="4774541"/>
            <a:ext cx="63021" cy="244087"/>
            <a:chOff x="7621797" y="5269723"/>
            <a:chExt cx="63021" cy="244087"/>
          </a:xfrm>
          <a:solidFill>
            <a:srgbClr val="6E9D40"/>
          </a:solidFill>
        </p:grpSpPr>
        <p:sp>
          <p:nvSpPr>
            <p:cNvPr id="123" name="Freeform 128">
              <a:extLst>
                <a:ext uri="{FF2B5EF4-FFF2-40B4-BE49-F238E27FC236}">
                  <a16:creationId xmlns:a16="http://schemas.microsoft.com/office/drawing/2014/main" id="{8B5DBAD0-E426-44D8-B206-4115EA9D862C}"/>
                </a:ext>
              </a:extLst>
            </p:cNvPr>
            <p:cNvSpPr>
              <a:spLocks noChangeArrowheads="1"/>
            </p:cNvSpPr>
            <p:nvPr/>
          </p:nvSpPr>
          <p:spPr bwMode="auto">
            <a:xfrm>
              <a:off x="7642185" y="5269723"/>
              <a:ext cx="22243" cy="180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124" name="Freeform 129">
              <a:extLst>
                <a:ext uri="{FF2B5EF4-FFF2-40B4-BE49-F238E27FC236}">
                  <a16:creationId xmlns:a16="http://schemas.microsoft.com/office/drawing/2014/main" id="{0194F2B9-BAD7-4DDC-86C1-EDAD895E6B75}"/>
                </a:ext>
              </a:extLst>
            </p:cNvPr>
            <p:cNvSpPr>
              <a:spLocks noChangeArrowheads="1"/>
            </p:cNvSpPr>
            <p:nvPr/>
          </p:nvSpPr>
          <p:spPr bwMode="auto">
            <a:xfrm>
              <a:off x="7621797" y="5449723"/>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sp>
        <p:nvSpPr>
          <p:cNvPr id="125" name="Isosceles Triangle 124">
            <a:extLst>
              <a:ext uri="{FF2B5EF4-FFF2-40B4-BE49-F238E27FC236}">
                <a16:creationId xmlns:a16="http://schemas.microsoft.com/office/drawing/2014/main" id="{4F197739-803C-4FC9-B966-4FB2A33AA0F5}"/>
              </a:ext>
              <a:ext uri="{C183D7F6-B498-43B3-948B-1728B52AA6E4}">
                <adec:decorative xmlns:adec="http://schemas.microsoft.com/office/drawing/2017/decorative" val="1"/>
              </a:ext>
            </a:extLst>
          </p:cNvPr>
          <p:cNvSpPr/>
          <p:nvPr/>
        </p:nvSpPr>
        <p:spPr>
          <a:xfrm rot="5400000">
            <a:off x="10326275" y="3759016"/>
            <a:ext cx="327167" cy="25285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102" name="Group 101">
            <a:extLst>
              <a:ext uri="{FF2B5EF4-FFF2-40B4-BE49-F238E27FC236}">
                <a16:creationId xmlns:a16="http://schemas.microsoft.com/office/drawing/2014/main" id="{7732D426-FB09-44FF-A7C4-D303092F2506}"/>
              </a:ext>
              <a:ext uri="{C183D7F6-B498-43B3-948B-1728B52AA6E4}">
                <adec:decorative xmlns:adec="http://schemas.microsoft.com/office/drawing/2017/decorative" val="1"/>
              </a:ext>
            </a:extLst>
          </p:cNvPr>
          <p:cNvGrpSpPr/>
          <p:nvPr/>
        </p:nvGrpSpPr>
        <p:grpSpPr>
          <a:xfrm>
            <a:off x="6717216" y="2267237"/>
            <a:ext cx="141832" cy="1014391"/>
            <a:chOff x="7924254" y="1768060"/>
            <a:chExt cx="63021" cy="519471"/>
          </a:xfrm>
          <a:solidFill>
            <a:srgbClr val="6E9D40"/>
          </a:solidFill>
        </p:grpSpPr>
        <p:sp>
          <p:nvSpPr>
            <p:cNvPr id="110" name="Freeform 128">
              <a:extLst>
                <a:ext uri="{FF2B5EF4-FFF2-40B4-BE49-F238E27FC236}">
                  <a16:creationId xmlns:a16="http://schemas.microsoft.com/office/drawing/2014/main" id="{D8F44A89-7C0C-B49D-378F-A7706D042406}"/>
                </a:ext>
              </a:extLst>
            </p:cNvPr>
            <p:cNvSpPr>
              <a:spLocks noChangeArrowheads="1"/>
            </p:cNvSpPr>
            <p:nvPr/>
          </p:nvSpPr>
          <p:spPr bwMode="auto">
            <a:xfrm>
              <a:off x="7944644" y="1819531"/>
              <a:ext cx="22243" cy="468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113" name="Freeform 129">
              <a:extLst>
                <a:ext uri="{FF2B5EF4-FFF2-40B4-BE49-F238E27FC236}">
                  <a16:creationId xmlns:a16="http://schemas.microsoft.com/office/drawing/2014/main" id="{07A8D585-431E-B24E-9A0D-68E335C02D78}"/>
                </a:ext>
              </a:extLst>
            </p:cNvPr>
            <p:cNvSpPr>
              <a:spLocks noChangeArrowheads="1"/>
            </p:cNvSpPr>
            <p:nvPr/>
          </p:nvSpPr>
          <p:spPr bwMode="auto">
            <a:xfrm>
              <a:off x="7924254" y="1768060"/>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grpSp>
        <p:nvGrpSpPr>
          <p:cNvPr id="114" name="Group 113">
            <a:extLst>
              <a:ext uri="{FF2B5EF4-FFF2-40B4-BE49-F238E27FC236}">
                <a16:creationId xmlns:a16="http://schemas.microsoft.com/office/drawing/2014/main" id="{A308D1F3-BB45-9556-81AB-1284092C2CBF}"/>
              </a:ext>
              <a:ext uri="{C183D7F6-B498-43B3-948B-1728B52AA6E4}">
                <adec:decorative xmlns:adec="http://schemas.microsoft.com/office/drawing/2017/decorative" val="1"/>
              </a:ext>
            </a:extLst>
          </p:cNvPr>
          <p:cNvGrpSpPr/>
          <p:nvPr/>
        </p:nvGrpSpPr>
        <p:grpSpPr>
          <a:xfrm>
            <a:off x="4344888" y="2277280"/>
            <a:ext cx="141832" cy="1014391"/>
            <a:chOff x="7924254" y="1768060"/>
            <a:chExt cx="63021" cy="519471"/>
          </a:xfrm>
          <a:solidFill>
            <a:srgbClr val="6E9D40"/>
          </a:solidFill>
        </p:grpSpPr>
        <p:sp>
          <p:nvSpPr>
            <p:cNvPr id="119" name="Freeform 128">
              <a:extLst>
                <a:ext uri="{FF2B5EF4-FFF2-40B4-BE49-F238E27FC236}">
                  <a16:creationId xmlns:a16="http://schemas.microsoft.com/office/drawing/2014/main" id="{2F30F4A4-F566-675D-C114-75BA67B3F832}"/>
                </a:ext>
              </a:extLst>
            </p:cNvPr>
            <p:cNvSpPr>
              <a:spLocks noChangeArrowheads="1"/>
            </p:cNvSpPr>
            <p:nvPr/>
          </p:nvSpPr>
          <p:spPr bwMode="auto">
            <a:xfrm>
              <a:off x="7944644" y="1819531"/>
              <a:ext cx="22243" cy="468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121" name="Freeform 129">
              <a:extLst>
                <a:ext uri="{FF2B5EF4-FFF2-40B4-BE49-F238E27FC236}">
                  <a16:creationId xmlns:a16="http://schemas.microsoft.com/office/drawing/2014/main" id="{0DBB1707-DB6D-166B-A11A-D94564B1A4E6}"/>
                </a:ext>
              </a:extLst>
            </p:cNvPr>
            <p:cNvSpPr>
              <a:spLocks noChangeArrowheads="1"/>
            </p:cNvSpPr>
            <p:nvPr/>
          </p:nvSpPr>
          <p:spPr bwMode="auto">
            <a:xfrm>
              <a:off x="7924254" y="1768060"/>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pic>
        <p:nvPicPr>
          <p:cNvPr id="13" name="Picture 12">
            <a:extLst>
              <a:ext uri="{FF2B5EF4-FFF2-40B4-BE49-F238E27FC236}">
                <a16:creationId xmlns:a16="http://schemas.microsoft.com/office/drawing/2014/main" id="{A7C241FD-E190-E41B-3855-4E2185B436CB}"/>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96489" y="4434595"/>
            <a:ext cx="357123" cy="345349"/>
          </a:xfrm>
          <a:prstGeom prst="flowChartConnector">
            <a:avLst/>
          </a:prstGeom>
        </p:spPr>
      </p:pic>
      <p:pic>
        <p:nvPicPr>
          <p:cNvPr id="18" name="Picture 17">
            <a:extLst>
              <a:ext uri="{FF2B5EF4-FFF2-40B4-BE49-F238E27FC236}">
                <a16:creationId xmlns:a16="http://schemas.microsoft.com/office/drawing/2014/main" id="{872DF028-6F12-42B3-F6F3-6ED418BAC48B}"/>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481286" y="4437006"/>
            <a:ext cx="312503" cy="329487"/>
          </a:xfrm>
          <a:prstGeom prst="flowChartConnector">
            <a:avLst/>
          </a:prstGeom>
        </p:spPr>
      </p:pic>
      <p:pic>
        <p:nvPicPr>
          <p:cNvPr id="19" name="Picture 18">
            <a:extLst>
              <a:ext uri="{FF2B5EF4-FFF2-40B4-BE49-F238E27FC236}">
                <a16:creationId xmlns:a16="http://schemas.microsoft.com/office/drawing/2014/main" id="{5A4717B8-7E4A-149D-3EC2-D45A000194BC}"/>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47235" y="4424773"/>
            <a:ext cx="333708" cy="345349"/>
          </a:xfrm>
          <a:prstGeom prst="flowChartConnector">
            <a:avLst/>
          </a:prstGeom>
        </p:spPr>
      </p:pic>
      <p:pic>
        <p:nvPicPr>
          <p:cNvPr id="21" name="Picture 20">
            <a:extLst>
              <a:ext uri="{FF2B5EF4-FFF2-40B4-BE49-F238E27FC236}">
                <a16:creationId xmlns:a16="http://schemas.microsoft.com/office/drawing/2014/main" id="{163C473D-17D2-B7A5-D965-C2472D3630AA}"/>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8213" y="2208960"/>
            <a:ext cx="312503" cy="329487"/>
          </a:xfrm>
          <a:prstGeom prst="flowChartConnector">
            <a:avLst/>
          </a:prstGeom>
        </p:spPr>
      </p:pic>
      <p:pic>
        <p:nvPicPr>
          <p:cNvPr id="23" name="Picture 22">
            <a:extLst>
              <a:ext uri="{FF2B5EF4-FFF2-40B4-BE49-F238E27FC236}">
                <a16:creationId xmlns:a16="http://schemas.microsoft.com/office/drawing/2014/main" id="{89D61724-FA71-E7AA-20DE-D8928E209D3A}"/>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964801" y="2208960"/>
            <a:ext cx="333708" cy="345349"/>
          </a:xfrm>
          <a:prstGeom prst="flowChartConnector">
            <a:avLst/>
          </a:prstGeom>
        </p:spPr>
      </p:pic>
      <p:pic>
        <p:nvPicPr>
          <p:cNvPr id="24" name="Picture 23">
            <a:extLst>
              <a:ext uri="{FF2B5EF4-FFF2-40B4-BE49-F238E27FC236}">
                <a16:creationId xmlns:a16="http://schemas.microsoft.com/office/drawing/2014/main" id="{5E94D498-DFC0-29A0-5516-8E49A703ABCC}"/>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21082" y="2140159"/>
            <a:ext cx="312503" cy="329487"/>
          </a:xfrm>
          <a:prstGeom prst="flowChartConnector">
            <a:avLst/>
          </a:prstGeom>
        </p:spPr>
      </p:pic>
      <p:pic>
        <p:nvPicPr>
          <p:cNvPr id="25" name="Picture 24">
            <a:extLst>
              <a:ext uri="{FF2B5EF4-FFF2-40B4-BE49-F238E27FC236}">
                <a16:creationId xmlns:a16="http://schemas.microsoft.com/office/drawing/2014/main" id="{A9D6AEEC-156D-8EAC-1219-2685B806E3B0}"/>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20149" y="5167140"/>
            <a:ext cx="312503" cy="329487"/>
          </a:xfrm>
          <a:prstGeom prst="flowChartConnector">
            <a:avLst/>
          </a:prstGeom>
        </p:spPr>
      </p:pic>
      <p:pic>
        <p:nvPicPr>
          <p:cNvPr id="26" name="Picture 25">
            <a:extLst>
              <a:ext uri="{FF2B5EF4-FFF2-40B4-BE49-F238E27FC236}">
                <a16:creationId xmlns:a16="http://schemas.microsoft.com/office/drawing/2014/main" id="{179C56CB-CFA2-C686-69A9-23A251D3A79E}"/>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96159" y="5227398"/>
            <a:ext cx="312503" cy="329487"/>
          </a:xfrm>
          <a:prstGeom prst="flowChartConnector">
            <a:avLst/>
          </a:prstGeom>
        </p:spPr>
      </p:pic>
      <p:pic>
        <p:nvPicPr>
          <p:cNvPr id="29" name="Picture 28">
            <a:extLst>
              <a:ext uri="{FF2B5EF4-FFF2-40B4-BE49-F238E27FC236}">
                <a16:creationId xmlns:a16="http://schemas.microsoft.com/office/drawing/2014/main" id="{8FACA9DE-6F89-0326-F541-D5248EE6ACDC}"/>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194047" y="2770967"/>
            <a:ext cx="312503" cy="329487"/>
          </a:xfrm>
          <a:prstGeom prst="flowChartConnector">
            <a:avLst/>
          </a:prstGeom>
        </p:spPr>
      </p:pic>
      <p:pic>
        <p:nvPicPr>
          <p:cNvPr id="3" name="Picture 2">
            <a:extLst>
              <a:ext uri="{FF2B5EF4-FFF2-40B4-BE49-F238E27FC236}">
                <a16:creationId xmlns:a16="http://schemas.microsoft.com/office/drawing/2014/main" id="{354653F7-A7D5-E860-4618-DBA4F3A4C176}"/>
              </a:ext>
              <a:ext uri="{C183D7F6-B498-43B3-948B-1728B52AA6E4}">
                <adec:decorative xmlns:adec="http://schemas.microsoft.com/office/drawing/2017/decorative" val="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172647" y="2140575"/>
            <a:ext cx="333708" cy="345349"/>
          </a:xfrm>
          <a:prstGeom prst="flowChartConnector">
            <a:avLst/>
          </a:prstGeom>
        </p:spPr>
      </p:pic>
      <p:pic>
        <p:nvPicPr>
          <p:cNvPr id="31" name="Picture 30">
            <a:extLst>
              <a:ext uri="{FF2B5EF4-FFF2-40B4-BE49-F238E27FC236}">
                <a16:creationId xmlns:a16="http://schemas.microsoft.com/office/drawing/2014/main" id="{B428A8AF-DA4A-291D-0367-1B6021B35DFC}"/>
              </a:ext>
              <a:ext uri="{C183D7F6-B498-43B3-948B-1728B52AA6E4}">
                <adec:decorative xmlns:adec="http://schemas.microsoft.com/office/drawing/2017/decorative" val="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47584" y="2477200"/>
            <a:ext cx="376988" cy="368702"/>
          </a:xfrm>
          <a:prstGeom prst="flowChartConnector">
            <a:avLst/>
          </a:prstGeom>
        </p:spPr>
      </p:pic>
      <p:pic>
        <p:nvPicPr>
          <p:cNvPr id="32" name="Picture 31">
            <a:extLst>
              <a:ext uri="{FF2B5EF4-FFF2-40B4-BE49-F238E27FC236}">
                <a16:creationId xmlns:a16="http://schemas.microsoft.com/office/drawing/2014/main" id="{F38D360E-B2A4-71C0-6EEC-2BD948FC9F15}"/>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459707" y="4801031"/>
            <a:ext cx="972576" cy="1310395"/>
          </a:xfrm>
          <a:prstGeom prst="rect">
            <a:avLst/>
          </a:prstGeom>
        </p:spPr>
      </p:pic>
    </p:spTree>
    <p:extLst>
      <p:ext uri="{BB962C8B-B14F-4D97-AF65-F5344CB8AC3E}">
        <p14:creationId xmlns:p14="http://schemas.microsoft.com/office/powerpoint/2010/main" val="639082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id="{EB7A6E44-5F1E-E895-212D-60C5BC86D947}"/>
              </a:ext>
            </a:extLst>
          </p:cNvPr>
          <p:cNvSpPr txBox="1"/>
          <p:nvPr/>
        </p:nvSpPr>
        <p:spPr>
          <a:xfrm>
            <a:off x="192197" y="246389"/>
            <a:ext cx="1007165" cy="400110"/>
          </a:xfrm>
          <a:prstGeom prst="rect">
            <a:avLst/>
          </a:prstGeom>
          <a:noFill/>
        </p:spPr>
        <p:txBody>
          <a:bodyPr wrap="square" rtlCol="0">
            <a:spAutoFit/>
          </a:bodyPr>
          <a:lstStyle/>
          <a:p>
            <a:r>
              <a:rPr lang="en-US" sz="2000" b="1">
                <a:solidFill>
                  <a:srgbClr val="00A79D"/>
                </a:solidFill>
                <a:latin typeface="Arial Black" panose="020B0A04020102020204" pitchFamily="34" charset="0"/>
                <a:cs typeface="Poppins" pitchFamily="2" charset="77"/>
              </a:rPr>
              <a:t>Key:</a:t>
            </a:r>
          </a:p>
        </p:txBody>
      </p:sp>
      <p:pic>
        <p:nvPicPr>
          <p:cNvPr id="10" name="Picture 9" descr="Key for icons on the page. &#10;Green building - Owned by the local authority&#10;&#10;Orange building icon - Owned by the housing provider">
            <a:extLst>
              <a:ext uri="{FF2B5EF4-FFF2-40B4-BE49-F238E27FC236}">
                <a16:creationId xmlns:a16="http://schemas.microsoft.com/office/drawing/2014/main" id="{53166E6F-476C-29C8-4086-915A0C77D7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197" y="2150618"/>
            <a:ext cx="1611465" cy="587007"/>
          </a:xfrm>
          <a:prstGeom prst="rect">
            <a:avLst/>
          </a:prstGeom>
        </p:spPr>
      </p:pic>
      <p:sp>
        <p:nvSpPr>
          <p:cNvPr id="80" name="Subtitle 2">
            <a:extLst>
              <a:ext uri="{FF2B5EF4-FFF2-40B4-BE49-F238E27FC236}">
                <a16:creationId xmlns:a16="http://schemas.microsoft.com/office/drawing/2014/main" id="{3FACECFB-89AB-48F5-90E5-6EF112C1BE30}"/>
              </a:ext>
            </a:extLst>
          </p:cNvPr>
          <p:cNvSpPr txBox="1">
            <a:spLocks/>
          </p:cNvSpPr>
          <p:nvPr/>
        </p:nvSpPr>
        <p:spPr>
          <a:xfrm>
            <a:off x="2182614" y="1302865"/>
            <a:ext cx="5251316" cy="1870833"/>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dirty="0">
                <a:latin typeface="Calibri" panose="020F0502020204030204" pitchFamily="34" charset="0"/>
                <a:ea typeface="Times New Roman" panose="02020603050405020304" pitchFamily="18" charset="0"/>
                <a:cs typeface="Arial" panose="020B0604020202020204" pitchFamily="34" charset="0"/>
              </a:rPr>
              <a:t>Waste and recycling web pages are a key means for householders to find information about their services.  LBTH communications team will liaise with the web team over scheduling updates and amends to support introduction, implementation and post launch activities. We want to </a:t>
            </a:r>
            <a:r>
              <a:rPr lang="en-US" sz="1100" dirty="0" err="1">
                <a:latin typeface="Calibri" panose="020F0502020204030204" pitchFamily="34" charset="0"/>
                <a:ea typeface="Times New Roman" panose="02020603050405020304" pitchFamily="18" charset="0"/>
                <a:cs typeface="Arial" panose="020B0604020202020204" pitchFamily="34" charset="0"/>
              </a:rPr>
              <a:t>minimise</a:t>
            </a:r>
            <a:r>
              <a:rPr lang="en-US" sz="1100" dirty="0">
                <a:latin typeface="Calibri" panose="020F0502020204030204" pitchFamily="34" charset="0"/>
                <a:ea typeface="Times New Roman" panose="02020603050405020304" pitchFamily="18" charset="0"/>
                <a:cs typeface="Arial" panose="020B0604020202020204" pitchFamily="34" charset="0"/>
              </a:rPr>
              <a:t> calls to the call </a:t>
            </a:r>
            <a:r>
              <a:rPr lang="en-US" sz="1100" dirty="0" err="1">
                <a:latin typeface="Calibri" panose="020F0502020204030204" pitchFamily="34" charset="0"/>
                <a:ea typeface="Times New Roman" panose="02020603050405020304" pitchFamily="18" charset="0"/>
                <a:cs typeface="Arial" panose="020B0604020202020204" pitchFamily="34" charset="0"/>
              </a:rPr>
              <a:t>centre</a:t>
            </a:r>
            <a:r>
              <a:rPr lang="en-US" sz="1100" dirty="0">
                <a:latin typeface="Calibri" panose="020F0502020204030204" pitchFamily="34" charset="0"/>
                <a:ea typeface="Times New Roman" panose="02020603050405020304" pitchFamily="18" charset="0"/>
                <a:cs typeface="Arial" panose="020B0604020202020204" pitchFamily="34" charset="0"/>
              </a:rPr>
              <a:t> so will signpost residents to the website where possible. However, residents will be able to call the contact </a:t>
            </a:r>
            <a:r>
              <a:rPr lang="en-US" sz="1100" dirty="0" err="1">
                <a:latin typeface="Calibri" panose="020F0502020204030204" pitchFamily="34" charset="0"/>
                <a:ea typeface="Times New Roman" panose="02020603050405020304" pitchFamily="18" charset="0"/>
                <a:cs typeface="Arial" panose="020B0604020202020204" pitchFamily="34" charset="0"/>
              </a:rPr>
              <a:t>centre</a:t>
            </a:r>
            <a:r>
              <a:rPr lang="en-US" sz="1100" dirty="0">
                <a:latin typeface="Calibri" panose="020F0502020204030204" pitchFamily="34" charset="0"/>
                <a:ea typeface="Times New Roman" panose="02020603050405020304" pitchFamily="18" charset="0"/>
                <a:cs typeface="Arial" panose="020B0604020202020204" pitchFamily="34" charset="0"/>
              </a:rPr>
              <a:t> if they have queries or issues about the new service. Social media analytics will be reviewed and are essential to determine how well people respond to social media content. This information should then be used to develop future content.</a:t>
            </a:r>
            <a:endParaRPr lang="en-US" sz="1100" dirty="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2" name="Title 1">
            <a:extLst>
              <a:ext uri="{FF2B5EF4-FFF2-40B4-BE49-F238E27FC236}">
                <a16:creationId xmlns:a16="http://schemas.microsoft.com/office/drawing/2014/main" id="{425F671B-6B02-AB48-9D40-760C09622E1D}"/>
              </a:ext>
            </a:extLst>
          </p:cNvPr>
          <p:cNvSpPr txBox="1">
            <a:spLocks noGrp="1"/>
          </p:cNvSpPr>
          <p:nvPr>
            <p:ph type="title" idx="4294967295"/>
          </p:nvPr>
        </p:nvSpPr>
        <p:spPr>
          <a:xfrm>
            <a:off x="7501144" y="1304934"/>
            <a:ext cx="270206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rgbClr val="00A79D"/>
                </a:solidFill>
                <a:effectLst/>
                <a:uLnTx/>
                <a:uFillTx/>
                <a:latin typeface="Arial Black" panose="020B0A04020102020204" pitchFamily="34" charset="0"/>
                <a:ea typeface="+mn-ea"/>
                <a:cs typeface="Poppins" pitchFamily="2" charset="77"/>
              </a:rPr>
              <a:t>Stage 3: Post-launch</a:t>
            </a:r>
          </a:p>
        </p:txBody>
      </p:sp>
      <p:sp>
        <p:nvSpPr>
          <p:cNvPr id="90" name="TextBox 89">
            <a:extLst>
              <a:ext uri="{FF2B5EF4-FFF2-40B4-BE49-F238E27FC236}">
                <a16:creationId xmlns:a16="http://schemas.microsoft.com/office/drawing/2014/main" id="{2BB9D1B4-3C24-48B5-ACFD-456D576CC7A5}"/>
              </a:ext>
            </a:extLst>
          </p:cNvPr>
          <p:cNvSpPr txBox="1"/>
          <p:nvPr/>
        </p:nvSpPr>
        <p:spPr>
          <a:xfrm>
            <a:off x="7478022" y="2145113"/>
            <a:ext cx="2725183" cy="646331"/>
          </a:xfrm>
          <a:prstGeom prst="rect">
            <a:avLst/>
          </a:prstGeom>
          <a:noFill/>
        </p:spPr>
        <p:txBody>
          <a:bodyPr wrap="square" rtlCol="0">
            <a:spAutoFit/>
          </a:bodyPr>
          <a:lstStyle/>
          <a:p>
            <a:pPr algn="r"/>
            <a:r>
              <a:rPr lang="en-US" sz="1200" spc="150" dirty="0">
                <a:solidFill>
                  <a:schemeClr val="bg1">
                    <a:lumMod val="50000"/>
                  </a:schemeClr>
                </a:solidFill>
                <a:latin typeface="Arial" panose="020B0604020202020204" pitchFamily="34" charset="0"/>
                <a:cs typeface="Arial" panose="020B0604020202020204" pitchFamily="34" charset="0"/>
              </a:rPr>
              <a:t>To share successes with residents and thank them for their support </a:t>
            </a:r>
          </a:p>
        </p:txBody>
      </p:sp>
      <p:sp>
        <p:nvSpPr>
          <p:cNvPr id="87" name="TextBox 86">
            <a:extLst>
              <a:ext uri="{FF2B5EF4-FFF2-40B4-BE49-F238E27FC236}">
                <a16:creationId xmlns:a16="http://schemas.microsoft.com/office/drawing/2014/main" id="{CBFF2A7A-C883-4AF0-8B17-7044F61A9868}"/>
              </a:ext>
            </a:extLst>
          </p:cNvPr>
          <p:cNvSpPr txBox="1"/>
          <p:nvPr/>
        </p:nvSpPr>
        <p:spPr>
          <a:xfrm>
            <a:off x="7433350" y="2624331"/>
            <a:ext cx="1787503" cy="830997"/>
          </a:xfrm>
          <a:prstGeom prst="rect">
            <a:avLst/>
          </a:prstGeom>
          <a:noFill/>
        </p:spPr>
        <p:txBody>
          <a:bodyPr wrap="square" rtlCol="0" anchor="ctr" anchorCtr="0">
            <a:spAutoFit/>
          </a:bodyPr>
          <a:lstStyle/>
          <a:p>
            <a:pPr algn="ctr"/>
            <a:r>
              <a:rPr lang="en-US" sz="1600" b="1" dirty="0">
                <a:solidFill>
                  <a:srgbClr val="F15D25"/>
                </a:solidFill>
                <a:latin typeface="Arial Black" panose="020B0A04020102020204" pitchFamily="34" charset="0"/>
                <a:ea typeface="League Spartan" charset="0"/>
                <a:cs typeface="Poppins" pitchFamily="2" charset="77"/>
              </a:rPr>
              <a:t>Social Media Campaign</a:t>
            </a:r>
          </a:p>
          <a:p>
            <a:pPr algn="ctr"/>
            <a:r>
              <a:rPr lang="en-US" sz="1600" b="1" dirty="0">
                <a:solidFill>
                  <a:srgbClr val="F15D25"/>
                </a:solidFill>
                <a:latin typeface="Arial Black" panose="020B0A04020102020204" pitchFamily="34" charset="0"/>
                <a:ea typeface="League Spartan" charset="0"/>
                <a:cs typeface="Poppins" pitchFamily="2" charset="77"/>
              </a:rPr>
              <a:t>(external)</a:t>
            </a:r>
          </a:p>
        </p:txBody>
      </p:sp>
      <p:sp>
        <p:nvSpPr>
          <p:cNvPr id="71" name="TextBox 70">
            <a:extLst>
              <a:ext uri="{FF2B5EF4-FFF2-40B4-BE49-F238E27FC236}">
                <a16:creationId xmlns:a16="http://schemas.microsoft.com/office/drawing/2014/main" id="{845EA0D3-5FEC-439C-BA38-999F69803E10}"/>
              </a:ext>
            </a:extLst>
          </p:cNvPr>
          <p:cNvSpPr txBox="1"/>
          <p:nvPr/>
        </p:nvSpPr>
        <p:spPr>
          <a:xfrm>
            <a:off x="2226601" y="3315663"/>
            <a:ext cx="1059774" cy="461665"/>
          </a:xfrm>
          <a:prstGeom prst="rect">
            <a:avLst/>
          </a:prstGeom>
          <a:noFill/>
        </p:spPr>
        <p:txBody>
          <a:bodyPr wrap="square" rtlCol="0">
            <a:spAutoFit/>
          </a:bodyPr>
          <a:lstStyle/>
          <a:p>
            <a:pPr algn="ctr"/>
            <a:r>
              <a:rPr lang="en-US" sz="1200" b="1" spc="150">
                <a:solidFill>
                  <a:schemeClr val="bg1">
                    <a:lumMod val="50000"/>
                  </a:schemeClr>
                </a:solidFill>
                <a:latin typeface="Arial" panose="020B0604020202020204" pitchFamily="34" charset="0"/>
                <a:cs typeface="Arial" panose="020B0604020202020204" pitchFamily="34" charset="0"/>
              </a:rPr>
              <a:t>By month number</a:t>
            </a:r>
          </a:p>
        </p:txBody>
      </p:sp>
      <p:pic>
        <p:nvPicPr>
          <p:cNvPr id="3" name="Graphic 2" descr="Clipboard Checked with solid fill">
            <a:extLst>
              <a:ext uri="{FF2B5EF4-FFF2-40B4-BE49-F238E27FC236}">
                <a16:creationId xmlns:a16="http://schemas.microsoft.com/office/drawing/2014/main" id="{1D9362F7-C53D-9733-97CD-96D247EB8D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90305" y="3166793"/>
            <a:ext cx="376987" cy="376987"/>
          </a:xfrm>
          <a:prstGeom prst="rect">
            <a:avLst/>
          </a:prstGeom>
        </p:spPr>
      </p:pic>
      <p:sp>
        <p:nvSpPr>
          <p:cNvPr id="78" name="TextBox 77">
            <a:extLst>
              <a:ext uri="{FF2B5EF4-FFF2-40B4-BE49-F238E27FC236}">
                <a16:creationId xmlns:a16="http://schemas.microsoft.com/office/drawing/2014/main" id="{67CACB21-42EE-4FA6-A2B1-9B72D0CFB31F}"/>
              </a:ext>
            </a:extLst>
          </p:cNvPr>
          <p:cNvSpPr txBox="1"/>
          <p:nvPr/>
        </p:nvSpPr>
        <p:spPr>
          <a:xfrm>
            <a:off x="8127838" y="3288214"/>
            <a:ext cx="393056" cy="461665"/>
          </a:xfrm>
          <a:prstGeom prst="rect">
            <a:avLst/>
          </a:prstGeom>
          <a:noFill/>
        </p:spPr>
        <p:txBody>
          <a:bodyPr wrap="none" rtlCol="0" anchor="ctr" anchorCtr="0">
            <a:spAutoFit/>
          </a:bodyPr>
          <a:lstStyle/>
          <a:p>
            <a:pPr algn="ctr"/>
            <a:r>
              <a:rPr lang="en-US" sz="2400" b="1">
                <a:solidFill>
                  <a:srgbClr val="F15D25"/>
                </a:solidFill>
                <a:latin typeface="Arial Black" panose="020B0A04020102020204" pitchFamily="34" charset="0"/>
                <a:ea typeface="League Spartan" charset="0"/>
                <a:cs typeface="Poppins" pitchFamily="2" charset="77"/>
              </a:rPr>
              <a:t>4</a:t>
            </a:r>
          </a:p>
        </p:txBody>
      </p:sp>
      <p:sp>
        <p:nvSpPr>
          <p:cNvPr id="89" name="TextBox 88">
            <a:extLst>
              <a:ext uri="{FF2B5EF4-FFF2-40B4-BE49-F238E27FC236}">
                <a16:creationId xmlns:a16="http://schemas.microsoft.com/office/drawing/2014/main" id="{53D16D3E-EEC2-47FE-8213-C845B861048D}"/>
              </a:ext>
            </a:extLst>
          </p:cNvPr>
          <p:cNvSpPr txBox="1"/>
          <p:nvPr/>
        </p:nvSpPr>
        <p:spPr>
          <a:xfrm>
            <a:off x="9064392" y="3136694"/>
            <a:ext cx="1240309" cy="338554"/>
          </a:xfrm>
          <a:prstGeom prst="rect">
            <a:avLst/>
          </a:prstGeom>
          <a:noFill/>
        </p:spPr>
        <p:txBody>
          <a:bodyPr wrap="square" rtlCol="0" anchor="ctr" anchorCtr="0">
            <a:spAutoFit/>
          </a:bodyPr>
          <a:lstStyle/>
          <a:p>
            <a:pPr algn="ctr"/>
            <a:r>
              <a:rPr lang="en-US" sz="1600" b="1">
                <a:solidFill>
                  <a:srgbClr val="F15D25"/>
                </a:solidFill>
                <a:latin typeface="Arial Black" panose="020B0A04020102020204" pitchFamily="34" charset="0"/>
                <a:ea typeface="League Spartan" charset="0"/>
                <a:cs typeface="Poppins" pitchFamily="2" charset="77"/>
              </a:rPr>
              <a:t>End</a:t>
            </a:r>
          </a:p>
        </p:txBody>
      </p:sp>
      <p:sp>
        <p:nvSpPr>
          <p:cNvPr id="86" name="TextBox 85">
            <a:extLst>
              <a:ext uri="{FF2B5EF4-FFF2-40B4-BE49-F238E27FC236}">
                <a16:creationId xmlns:a16="http://schemas.microsoft.com/office/drawing/2014/main" id="{6F2A2F8B-3908-4371-A33D-57108966709E}"/>
              </a:ext>
            </a:extLst>
          </p:cNvPr>
          <p:cNvSpPr txBox="1"/>
          <p:nvPr/>
        </p:nvSpPr>
        <p:spPr>
          <a:xfrm>
            <a:off x="4499474" y="4096751"/>
            <a:ext cx="393056" cy="381541"/>
          </a:xfrm>
          <a:prstGeom prst="rect">
            <a:avLst/>
          </a:prstGeom>
          <a:noFill/>
        </p:spPr>
        <p:txBody>
          <a:bodyPr wrap="none" rtlCol="0" anchor="ctr" anchorCtr="0">
            <a:spAutoFit/>
          </a:bodyPr>
          <a:lstStyle/>
          <a:p>
            <a:pPr algn="ctr"/>
            <a:r>
              <a:rPr lang="en-US" sz="2400" b="1">
                <a:solidFill>
                  <a:srgbClr val="F15D25"/>
                </a:solidFill>
                <a:latin typeface="Arial Black" panose="020B0A04020102020204" pitchFamily="34" charset="0"/>
                <a:ea typeface="League Spartan" charset="0"/>
                <a:cs typeface="Poppins" pitchFamily="2" charset="77"/>
              </a:rPr>
              <a:t>4</a:t>
            </a:r>
          </a:p>
        </p:txBody>
      </p:sp>
      <p:sp>
        <p:nvSpPr>
          <p:cNvPr id="79" name="TextBox 78">
            <a:extLst>
              <a:ext uri="{FF2B5EF4-FFF2-40B4-BE49-F238E27FC236}">
                <a16:creationId xmlns:a16="http://schemas.microsoft.com/office/drawing/2014/main" id="{8274C7A8-EB22-46F3-9272-18403DDC6D98}"/>
              </a:ext>
            </a:extLst>
          </p:cNvPr>
          <p:cNvSpPr txBox="1"/>
          <p:nvPr/>
        </p:nvSpPr>
        <p:spPr>
          <a:xfrm>
            <a:off x="3451767" y="4285446"/>
            <a:ext cx="2484762" cy="830997"/>
          </a:xfrm>
          <a:prstGeom prst="rect">
            <a:avLst/>
          </a:prstGeom>
          <a:noFill/>
        </p:spPr>
        <p:txBody>
          <a:bodyPr wrap="square" rtlCol="0" anchor="ctr" anchorCtr="0">
            <a:spAutoFit/>
          </a:bodyPr>
          <a:lstStyle/>
          <a:p>
            <a:pPr algn="ctr"/>
            <a:r>
              <a:rPr lang="en-US" sz="1600" b="1" dirty="0">
                <a:solidFill>
                  <a:srgbClr val="F15D25"/>
                </a:solidFill>
                <a:latin typeface="Arial Black" panose="020B0A04020102020204" pitchFamily="34" charset="0"/>
                <a:ea typeface="League Spartan" charset="0"/>
                <a:cs typeface="Poppins" pitchFamily="2" charset="77"/>
              </a:rPr>
              <a:t>Business as Usual Communications</a:t>
            </a:r>
          </a:p>
          <a:p>
            <a:pPr algn="ctr"/>
            <a:r>
              <a:rPr lang="en-US" sz="1600" b="1" dirty="0">
                <a:solidFill>
                  <a:srgbClr val="F15D25"/>
                </a:solidFill>
                <a:latin typeface="Arial Black" panose="020B0A04020102020204" pitchFamily="34" charset="0"/>
                <a:ea typeface="League Spartan" charset="0"/>
                <a:cs typeface="Poppins" pitchFamily="2" charset="77"/>
              </a:rPr>
              <a:t>(internal &amp; external) </a:t>
            </a:r>
          </a:p>
        </p:txBody>
      </p:sp>
      <p:pic>
        <p:nvPicPr>
          <p:cNvPr id="6" name="Graphic 5" descr="Clipboard Checked with solid fill">
            <a:extLst>
              <a:ext uri="{FF2B5EF4-FFF2-40B4-BE49-F238E27FC236}">
                <a16:creationId xmlns:a16="http://schemas.microsoft.com/office/drawing/2014/main" id="{DC17BAD9-9F4F-B7EF-64B0-3BBD4E902AE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40798" y="4200168"/>
            <a:ext cx="376987" cy="376987"/>
          </a:xfrm>
          <a:prstGeom prst="rect">
            <a:avLst/>
          </a:prstGeom>
        </p:spPr>
      </p:pic>
      <p:sp>
        <p:nvSpPr>
          <p:cNvPr id="88" name="Subtitle 2">
            <a:extLst>
              <a:ext uri="{FF2B5EF4-FFF2-40B4-BE49-F238E27FC236}">
                <a16:creationId xmlns:a16="http://schemas.microsoft.com/office/drawing/2014/main" id="{294D4B2C-EE0F-45B6-B5A5-649E48D5C24E}"/>
              </a:ext>
            </a:extLst>
          </p:cNvPr>
          <p:cNvSpPr txBox="1">
            <a:spLocks/>
          </p:cNvSpPr>
          <p:nvPr/>
        </p:nvSpPr>
        <p:spPr>
          <a:xfrm>
            <a:off x="7417464" y="4577155"/>
            <a:ext cx="2202197" cy="1178336"/>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a:latin typeface="Calibri" panose="020F0502020204030204" pitchFamily="34" charset="0"/>
                <a:ea typeface="Times New Roman" panose="02020603050405020304" pitchFamily="18" charset="0"/>
                <a:cs typeface="Arial" panose="020B0604020202020204" pitchFamily="34" charset="0"/>
              </a:rPr>
              <a:t>…this will include nudge communications and motivational messaging to further the uptake of the service and reminders on how to use it. </a:t>
            </a:r>
            <a:endParaRPr lang="en-US" sz="110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pic>
        <p:nvPicPr>
          <p:cNvPr id="5" name="Graphic 4" descr="Clipboard Checked with solid fill">
            <a:extLst>
              <a:ext uri="{FF2B5EF4-FFF2-40B4-BE49-F238E27FC236}">
                <a16:creationId xmlns:a16="http://schemas.microsoft.com/office/drawing/2014/main" id="{9648F3C8-41D0-754D-7CE3-2051E1E1253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15763" y="5159574"/>
            <a:ext cx="376987" cy="376987"/>
          </a:xfrm>
          <a:prstGeom prst="rect">
            <a:avLst/>
          </a:prstGeom>
        </p:spPr>
      </p:pic>
      <p:sp>
        <p:nvSpPr>
          <p:cNvPr id="35" name="Subtitle 2">
            <a:extLst>
              <a:ext uri="{FF2B5EF4-FFF2-40B4-BE49-F238E27FC236}">
                <a16:creationId xmlns:a16="http://schemas.microsoft.com/office/drawing/2014/main" id="{93DE74CD-899C-02EE-CC23-E342E5645EE9}"/>
              </a:ext>
            </a:extLst>
          </p:cNvPr>
          <p:cNvSpPr txBox="1">
            <a:spLocks/>
          </p:cNvSpPr>
          <p:nvPr/>
        </p:nvSpPr>
        <p:spPr>
          <a:xfrm>
            <a:off x="3600463" y="5548369"/>
            <a:ext cx="2202197" cy="716671"/>
          </a:xfrm>
          <a:prstGeom prst="rect">
            <a:avLst/>
          </a:prstGeom>
        </p:spPr>
        <p:txBody>
          <a:bodyPr vert="horz" wrap="square" lIns="45720" tIns="22860" rIns="45720" bIns="22860" rtlCol="0" anchor="t">
            <a:sp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a:lnSpc>
                <a:spcPts val="1750"/>
              </a:lnSpc>
            </a:pPr>
            <a:r>
              <a:rPr lang="en-US" sz="1100">
                <a:latin typeface="Calibri" panose="020F0502020204030204" pitchFamily="34" charset="0"/>
                <a:ea typeface="Times New Roman" panose="02020603050405020304" pitchFamily="18" charset="0"/>
                <a:cs typeface="Arial" panose="020B0604020202020204" pitchFamily="34" charset="0"/>
              </a:rPr>
              <a:t>Regular leafleting yearly to ensure any new residents are informed of the services.</a:t>
            </a:r>
            <a:endParaRPr lang="en-US" sz="1100">
              <a:solidFill>
                <a:schemeClr val="tx1"/>
              </a:solidFill>
              <a:latin typeface="Lato Light" panose="020F0502020204030203" pitchFamily="34" charset="0"/>
              <a:ea typeface="Lato Light" panose="020F0502020204030203" pitchFamily="34" charset="0"/>
              <a:cs typeface="Mukta ExtraLight" panose="020B0000000000000000" pitchFamily="34" charset="77"/>
            </a:endParaRPr>
          </a:p>
        </p:txBody>
      </p:sp>
      <p:sp>
        <p:nvSpPr>
          <p:cNvPr id="4" name="Freeform 69">
            <a:extLst>
              <a:ext uri="{FF2B5EF4-FFF2-40B4-BE49-F238E27FC236}">
                <a16:creationId xmlns:a16="http://schemas.microsoft.com/office/drawing/2014/main" id="{511AE56E-AD80-6C47-8451-2D8402AFB008}"/>
              </a:ext>
              <a:ext uri="{C183D7F6-B498-43B3-948B-1728B52AA6E4}">
                <adec:decorative xmlns:adec="http://schemas.microsoft.com/office/drawing/2017/decorative" val="1"/>
              </a:ext>
            </a:extLst>
          </p:cNvPr>
          <p:cNvSpPr>
            <a:spLocks noChangeArrowheads="1"/>
          </p:cNvSpPr>
          <p:nvPr/>
        </p:nvSpPr>
        <p:spPr bwMode="auto">
          <a:xfrm>
            <a:off x="3578" y="3865891"/>
            <a:ext cx="12187593" cy="63176"/>
          </a:xfrm>
          <a:custGeom>
            <a:avLst/>
            <a:gdLst>
              <a:gd name="T0" fmla="*/ 0 w 19565"/>
              <a:gd name="T1" fmla="*/ 102 h 103"/>
              <a:gd name="T2" fmla="*/ 19564 w 19565"/>
              <a:gd name="T3" fmla="*/ 102 h 103"/>
              <a:gd name="T4" fmla="*/ 19564 w 19565"/>
              <a:gd name="T5" fmla="*/ 0 h 103"/>
              <a:gd name="T6" fmla="*/ 0 w 19565"/>
              <a:gd name="T7" fmla="*/ 0 h 103"/>
              <a:gd name="T8" fmla="*/ 0 w 19565"/>
              <a:gd name="T9" fmla="*/ 102 h 103"/>
            </a:gdLst>
            <a:ahLst/>
            <a:cxnLst>
              <a:cxn ang="0">
                <a:pos x="T0" y="T1"/>
              </a:cxn>
              <a:cxn ang="0">
                <a:pos x="T2" y="T3"/>
              </a:cxn>
              <a:cxn ang="0">
                <a:pos x="T4" y="T5"/>
              </a:cxn>
              <a:cxn ang="0">
                <a:pos x="T6" y="T7"/>
              </a:cxn>
              <a:cxn ang="0">
                <a:pos x="T8" y="T9"/>
              </a:cxn>
            </a:cxnLst>
            <a:rect l="0" t="0" r="r" b="b"/>
            <a:pathLst>
              <a:path w="19565" h="103">
                <a:moveTo>
                  <a:pt x="0" y="102"/>
                </a:moveTo>
                <a:lnTo>
                  <a:pt x="19564" y="102"/>
                </a:lnTo>
                <a:lnTo>
                  <a:pt x="19564" y="0"/>
                </a:lnTo>
                <a:lnTo>
                  <a:pt x="0" y="0"/>
                </a:lnTo>
                <a:lnTo>
                  <a:pt x="0" y="102"/>
                </a:lnTo>
              </a:path>
            </a:pathLst>
          </a:custGeom>
          <a:solidFill>
            <a:schemeClr val="bg1">
              <a:lumMod val="95000"/>
            </a:schemeClr>
          </a:solidFill>
          <a:ln>
            <a:noFill/>
          </a:ln>
          <a:effectLst/>
        </p:spPr>
        <p:txBody>
          <a:bodyPr wrap="none" anchor="ctr"/>
          <a:lstStyle/>
          <a:p>
            <a:endParaRPr lang="en-US" sz="3265">
              <a:latin typeface="Lato Light" panose="020F0502020204030203" pitchFamily="34" charset="0"/>
            </a:endParaRPr>
          </a:p>
        </p:txBody>
      </p:sp>
      <p:grpSp>
        <p:nvGrpSpPr>
          <p:cNvPr id="81" name="Group 80">
            <a:extLst>
              <a:ext uri="{FF2B5EF4-FFF2-40B4-BE49-F238E27FC236}">
                <a16:creationId xmlns:a16="http://schemas.microsoft.com/office/drawing/2014/main" id="{DAB04F1E-04FB-49A5-BDB3-F02F3FE3E523}"/>
              </a:ext>
              <a:ext uri="{C183D7F6-B498-43B3-948B-1728B52AA6E4}">
                <adec:decorative xmlns:adec="http://schemas.microsoft.com/office/drawing/2017/decorative" val="1"/>
              </a:ext>
            </a:extLst>
          </p:cNvPr>
          <p:cNvGrpSpPr/>
          <p:nvPr/>
        </p:nvGrpSpPr>
        <p:grpSpPr>
          <a:xfrm>
            <a:off x="4493964" y="3173698"/>
            <a:ext cx="404077" cy="912729"/>
            <a:chOff x="1426127" y="2859773"/>
            <a:chExt cx="598805" cy="1330095"/>
          </a:xfrm>
          <a:solidFill>
            <a:srgbClr val="F15D25"/>
          </a:solidFill>
        </p:grpSpPr>
        <p:sp>
          <p:nvSpPr>
            <p:cNvPr id="82" name="Freeform 126">
              <a:extLst>
                <a:ext uri="{FF2B5EF4-FFF2-40B4-BE49-F238E27FC236}">
                  <a16:creationId xmlns:a16="http://schemas.microsoft.com/office/drawing/2014/main" id="{656EA005-C017-4C3C-BD3D-0CE77AD8F592}"/>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83" name="Freeform 127">
              <a:extLst>
                <a:ext uri="{FF2B5EF4-FFF2-40B4-BE49-F238E27FC236}">
                  <a16:creationId xmlns:a16="http://schemas.microsoft.com/office/drawing/2014/main" id="{F319D6DC-86D0-4757-A024-A39846734AB7}"/>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84" name="Freeform 128">
              <a:extLst>
                <a:ext uri="{FF2B5EF4-FFF2-40B4-BE49-F238E27FC236}">
                  <a16:creationId xmlns:a16="http://schemas.microsoft.com/office/drawing/2014/main" id="{32C631B6-8902-4E9B-AD71-938E40F02444}"/>
                </a:ext>
              </a:extLst>
            </p:cNvPr>
            <p:cNvSpPr>
              <a:spLocks noChangeArrowheads="1"/>
            </p:cNvSpPr>
            <p:nvPr/>
          </p:nvSpPr>
          <p:spPr bwMode="auto">
            <a:xfrm rot="10800000">
              <a:off x="1709051" y="2944771"/>
              <a:ext cx="32962" cy="682004"/>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85" name="Freeform 129">
              <a:extLst>
                <a:ext uri="{FF2B5EF4-FFF2-40B4-BE49-F238E27FC236}">
                  <a16:creationId xmlns:a16="http://schemas.microsoft.com/office/drawing/2014/main" id="{F58C7750-79C5-43BC-B5A8-7F7D9551AAA1}"/>
                </a:ext>
              </a:extLst>
            </p:cNvPr>
            <p:cNvSpPr>
              <a:spLocks noChangeArrowheads="1"/>
            </p:cNvSpPr>
            <p:nvPr/>
          </p:nvSpPr>
          <p:spPr bwMode="auto">
            <a:xfrm rot="10800000">
              <a:off x="1676086" y="2859773"/>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cxnSp>
        <p:nvCxnSpPr>
          <p:cNvPr id="32" name="Straight Connector 31">
            <a:extLst>
              <a:ext uri="{FF2B5EF4-FFF2-40B4-BE49-F238E27FC236}">
                <a16:creationId xmlns:a16="http://schemas.microsoft.com/office/drawing/2014/main" id="{FBC5D4E3-88BD-48B7-BFF6-C2F118EEC087}"/>
              </a:ext>
              <a:ext uri="{C183D7F6-B498-43B3-948B-1728B52AA6E4}">
                <adec:decorative xmlns:adec="http://schemas.microsoft.com/office/drawing/2017/decorative" val="1"/>
              </a:ext>
            </a:extLst>
          </p:cNvPr>
          <p:cNvCxnSpPr>
            <a:cxnSpLocks/>
          </p:cNvCxnSpPr>
          <p:nvPr/>
        </p:nvCxnSpPr>
        <p:spPr>
          <a:xfrm>
            <a:off x="9684547" y="3400958"/>
            <a:ext cx="0" cy="913088"/>
          </a:xfrm>
          <a:prstGeom prst="line">
            <a:avLst/>
          </a:prstGeom>
          <a:ln w="38100">
            <a:solidFill>
              <a:schemeClr val="accent2">
                <a:lumMod val="60000"/>
                <a:lumOff val="4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92" name="Isosceles Triangle 91">
            <a:extLst>
              <a:ext uri="{FF2B5EF4-FFF2-40B4-BE49-F238E27FC236}">
                <a16:creationId xmlns:a16="http://schemas.microsoft.com/office/drawing/2014/main" id="{C65060DC-5CB5-42C6-AF6D-66E90DCE3AB2}"/>
              </a:ext>
              <a:ext uri="{C183D7F6-B498-43B3-948B-1728B52AA6E4}">
                <adec:decorative xmlns:adec="http://schemas.microsoft.com/office/drawing/2017/decorative" val="1"/>
              </a:ext>
            </a:extLst>
          </p:cNvPr>
          <p:cNvSpPr/>
          <p:nvPr/>
        </p:nvSpPr>
        <p:spPr>
          <a:xfrm rot="5400000">
            <a:off x="9134455" y="3922735"/>
            <a:ext cx="327167" cy="25285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7" name="Group 56">
            <a:extLst>
              <a:ext uri="{FF2B5EF4-FFF2-40B4-BE49-F238E27FC236}">
                <a16:creationId xmlns:a16="http://schemas.microsoft.com/office/drawing/2014/main" id="{F705DEB2-C4CF-49FE-A9AD-6406252F491B}"/>
              </a:ext>
              <a:ext uri="{C183D7F6-B498-43B3-948B-1728B52AA6E4}">
                <adec:decorative xmlns:adec="http://schemas.microsoft.com/office/drawing/2017/decorative" val="1"/>
              </a:ext>
            </a:extLst>
          </p:cNvPr>
          <p:cNvGrpSpPr/>
          <p:nvPr/>
        </p:nvGrpSpPr>
        <p:grpSpPr>
          <a:xfrm rot="10800000">
            <a:off x="8122328" y="3684302"/>
            <a:ext cx="404077" cy="803321"/>
            <a:chOff x="1426127" y="3019210"/>
            <a:chExt cx="598805" cy="1170658"/>
          </a:xfrm>
          <a:solidFill>
            <a:srgbClr val="F15D25"/>
          </a:solidFill>
        </p:grpSpPr>
        <p:sp>
          <p:nvSpPr>
            <p:cNvPr id="58" name="Freeform 126">
              <a:extLst>
                <a:ext uri="{FF2B5EF4-FFF2-40B4-BE49-F238E27FC236}">
                  <a16:creationId xmlns:a16="http://schemas.microsoft.com/office/drawing/2014/main" id="{0E07C17C-01AA-4423-8A0E-0C5DCBE043B9}"/>
                </a:ext>
              </a:extLst>
            </p:cNvPr>
            <p:cNvSpPr>
              <a:spLocks noChangeArrowheads="1"/>
            </p:cNvSpPr>
            <p:nvPr/>
          </p:nvSpPr>
          <p:spPr bwMode="auto">
            <a:xfrm rot="10800000">
              <a:off x="1596431" y="3766860"/>
              <a:ext cx="252707" cy="252707"/>
            </a:xfrm>
            <a:custGeom>
              <a:avLst/>
              <a:gdLst>
                <a:gd name="T0" fmla="*/ 403 w 404"/>
                <a:gd name="T1" fmla="*/ 201 h 404"/>
                <a:gd name="T2" fmla="*/ 403 w 404"/>
                <a:gd name="T3" fmla="*/ 201 h 404"/>
                <a:gd name="T4" fmla="*/ 201 w 404"/>
                <a:gd name="T5" fmla="*/ 403 h 404"/>
                <a:gd name="T6" fmla="*/ 201 w 404"/>
                <a:gd name="T7" fmla="*/ 403 h 404"/>
                <a:gd name="T8" fmla="*/ 0 w 404"/>
                <a:gd name="T9" fmla="*/ 201 h 404"/>
                <a:gd name="T10" fmla="*/ 0 w 404"/>
                <a:gd name="T11" fmla="*/ 201 h 404"/>
                <a:gd name="T12" fmla="*/ 201 w 404"/>
                <a:gd name="T13" fmla="*/ 0 h 404"/>
                <a:gd name="T14" fmla="*/ 201 w 404"/>
                <a:gd name="T15" fmla="*/ 0 h 404"/>
                <a:gd name="T16" fmla="*/ 403 w 404"/>
                <a:gd name="T17" fmla="*/ 201 h 4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4" h="404">
                  <a:moveTo>
                    <a:pt x="403" y="201"/>
                  </a:moveTo>
                  <a:lnTo>
                    <a:pt x="403" y="201"/>
                  </a:lnTo>
                  <a:cubicBezTo>
                    <a:pt x="403" y="313"/>
                    <a:pt x="312" y="403"/>
                    <a:pt x="201" y="403"/>
                  </a:cubicBezTo>
                  <a:lnTo>
                    <a:pt x="201" y="403"/>
                  </a:lnTo>
                  <a:cubicBezTo>
                    <a:pt x="90" y="403"/>
                    <a:pt x="0" y="313"/>
                    <a:pt x="0" y="201"/>
                  </a:cubicBezTo>
                  <a:lnTo>
                    <a:pt x="0" y="201"/>
                  </a:lnTo>
                  <a:cubicBezTo>
                    <a:pt x="0" y="90"/>
                    <a:pt x="90" y="0"/>
                    <a:pt x="201" y="0"/>
                  </a:cubicBezTo>
                  <a:lnTo>
                    <a:pt x="201" y="0"/>
                  </a:lnTo>
                  <a:cubicBezTo>
                    <a:pt x="312" y="0"/>
                    <a:pt x="403" y="90"/>
                    <a:pt x="403" y="201"/>
                  </a:cubicBezTo>
                </a:path>
              </a:pathLst>
            </a:custGeom>
            <a:grpFill/>
            <a:ln>
              <a:noFill/>
            </a:ln>
            <a:effectLst/>
          </p:spPr>
          <p:txBody>
            <a:bodyPr wrap="none" anchor="ctr"/>
            <a:lstStyle/>
            <a:p>
              <a:endParaRPr lang="en-US" sz="3265">
                <a:latin typeface="Lato Light" panose="020F0502020204030203" pitchFamily="34" charset="0"/>
              </a:endParaRPr>
            </a:p>
          </p:txBody>
        </p:sp>
        <p:sp>
          <p:nvSpPr>
            <p:cNvPr id="59" name="Freeform 127">
              <a:extLst>
                <a:ext uri="{FF2B5EF4-FFF2-40B4-BE49-F238E27FC236}">
                  <a16:creationId xmlns:a16="http://schemas.microsoft.com/office/drawing/2014/main" id="{299D69F9-43F3-4FAF-AFDA-6CE35ECCCE2F}"/>
                </a:ext>
              </a:extLst>
            </p:cNvPr>
            <p:cNvSpPr>
              <a:spLocks noChangeArrowheads="1"/>
            </p:cNvSpPr>
            <p:nvPr/>
          </p:nvSpPr>
          <p:spPr bwMode="auto">
            <a:xfrm rot="10800000">
              <a:off x="1426127" y="3591063"/>
              <a:ext cx="598805" cy="598805"/>
            </a:xfrm>
            <a:custGeom>
              <a:avLst/>
              <a:gdLst>
                <a:gd name="T0" fmla="*/ 480 w 960"/>
                <a:gd name="T1" fmla="*/ 115 h 960"/>
                <a:gd name="T2" fmla="*/ 480 w 960"/>
                <a:gd name="T3" fmla="*/ 115 h 960"/>
                <a:gd name="T4" fmla="*/ 116 w 960"/>
                <a:gd name="T5" fmla="*/ 479 h 960"/>
                <a:gd name="T6" fmla="*/ 116 w 960"/>
                <a:gd name="T7" fmla="*/ 479 h 960"/>
                <a:gd name="T8" fmla="*/ 480 w 960"/>
                <a:gd name="T9" fmla="*/ 843 h 960"/>
                <a:gd name="T10" fmla="*/ 480 w 960"/>
                <a:gd name="T11" fmla="*/ 843 h 960"/>
                <a:gd name="T12" fmla="*/ 843 w 960"/>
                <a:gd name="T13" fmla="*/ 479 h 960"/>
                <a:gd name="T14" fmla="*/ 843 w 960"/>
                <a:gd name="T15" fmla="*/ 479 h 960"/>
                <a:gd name="T16" fmla="*/ 480 w 960"/>
                <a:gd name="T17" fmla="*/ 115 h 960"/>
                <a:gd name="T18" fmla="*/ 480 w 960"/>
                <a:gd name="T19" fmla="*/ 959 h 960"/>
                <a:gd name="T20" fmla="*/ 480 w 960"/>
                <a:gd name="T21" fmla="*/ 959 h 960"/>
                <a:gd name="T22" fmla="*/ 0 w 960"/>
                <a:gd name="T23" fmla="*/ 479 h 960"/>
                <a:gd name="T24" fmla="*/ 0 w 960"/>
                <a:gd name="T25" fmla="*/ 479 h 960"/>
                <a:gd name="T26" fmla="*/ 480 w 960"/>
                <a:gd name="T27" fmla="*/ 0 h 960"/>
                <a:gd name="T28" fmla="*/ 480 w 960"/>
                <a:gd name="T29" fmla="*/ 0 h 960"/>
                <a:gd name="T30" fmla="*/ 959 w 960"/>
                <a:gd name="T31" fmla="*/ 479 h 960"/>
                <a:gd name="T32" fmla="*/ 959 w 960"/>
                <a:gd name="T33" fmla="*/ 479 h 960"/>
                <a:gd name="T34" fmla="*/ 480 w 960"/>
                <a:gd name="T35" fmla="*/ 959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60" h="960">
                  <a:moveTo>
                    <a:pt x="480" y="115"/>
                  </a:moveTo>
                  <a:lnTo>
                    <a:pt x="480" y="115"/>
                  </a:lnTo>
                  <a:cubicBezTo>
                    <a:pt x="279" y="115"/>
                    <a:pt x="116" y="279"/>
                    <a:pt x="116" y="479"/>
                  </a:cubicBezTo>
                  <a:lnTo>
                    <a:pt x="116" y="479"/>
                  </a:lnTo>
                  <a:cubicBezTo>
                    <a:pt x="116" y="679"/>
                    <a:pt x="279" y="843"/>
                    <a:pt x="480" y="843"/>
                  </a:cubicBezTo>
                  <a:lnTo>
                    <a:pt x="480" y="843"/>
                  </a:lnTo>
                  <a:cubicBezTo>
                    <a:pt x="680" y="843"/>
                    <a:pt x="843" y="679"/>
                    <a:pt x="843" y="479"/>
                  </a:cubicBezTo>
                  <a:lnTo>
                    <a:pt x="843" y="479"/>
                  </a:lnTo>
                  <a:cubicBezTo>
                    <a:pt x="843" y="279"/>
                    <a:pt x="680" y="115"/>
                    <a:pt x="480" y="115"/>
                  </a:cubicBezTo>
                  <a:close/>
                  <a:moveTo>
                    <a:pt x="480" y="959"/>
                  </a:moveTo>
                  <a:lnTo>
                    <a:pt x="480" y="959"/>
                  </a:lnTo>
                  <a:cubicBezTo>
                    <a:pt x="215" y="959"/>
                    <a:pt x="0" y="743"/>
                    <a:pt x="0" y="479"/>
                  </a:cubicBezTo>
                  <a:lnTo>
                    <a:pt x="0" y="479"/>
                  </a:lnTo>
                  <a:cubicBezTo>
                    <a:pt x="0" y="214"/>
                    <a:pt x="215" y="0"/>
                    <a:pt x="480" y="0"/>
                  </a:cubicBezTo>
                  <a:lnTo>
                    <a:pt x="480" y="0"/>
                  </a:lnTo>
                  <a:cubicBezTo>
                    <a:pt x="744" y="0"/>
                    <a:pt x="959" y="214"/>
                    <a:pt x="959" y="479"/>
                  </a:cubicBezTo>
                  <a:lnTo>
                    <a:pt x="959" y="479"/>
                  </a:lnTo>
                  <a:cubicBezTo>
                    <a:pt x="959" y="743"/>
                    <a:pt x="744" y="959"/>
                    <a:pt x="480" y="959"/>
                  </a:cubicBezTo>
                  <a:close/>
                </a:path>
              </a:pathLst>
            </a:custGeom>
            <a:grpFill/>
            <a:ln>
              <a:noFill/>
            </a:ln>
            <a:effectLst/>
          </p:spPr>
          <p:txBody>
            <a:bodyPr wrap="none" anchor="ctr"/>
            <a:lstStyle/>
            <a:p>
              <a:endParaRPr lang="en-US" sz="3265">
                <a:latin typeface="Lato Light" panose="020F0502020204030203" pitchFamily="34" charset="0"/>
              </a:endParaRPr>
            </a:p>
          </p:txBody>
        </p:sp>
        <p:sp>
          <p:nvSpPr>
            <p:cNvPr id="60" name="Freeform 128">
              <a:extLst>
                <a:ext uri="{FF2B5EF4-FFF2-40B4-BE49-F238E27FC236}">
                  <a16:creationId xmlns:a16="http://schemas.microsoft.com/office/drawing/2014/main" id="{07670CDD-A8AF-41B9-A566-B79F1D0EE867}"/>
                </a:ext>
              </a:extLst>
            </p:cNvPr>
            <p:cNvSpPr>
              <a:spLocks noChangeArrowheads="1"/>
            </p:cNvSpPr>
            <p:nvPr/>
          </p:nvSpPr>
          <p:spPr bwMode="auto">
            <a:xfrm rot="10800000">
              <a:off x="1709051" y="3102155"/>
              <a:ext cx="32962" cy="524618"/>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grpFill/>
            <a:ln>
              <a:noFill/>
            </a:ln>
            <a:effectLst/>
          </p:spPr>
          <p:txBody>
            <a:bodyPr wrap="none" anchor="ctr"/>
            <a:lstStyle/>
            <a:p>
              <a:endParaRPr lang="en-US" sz="3265">
                <a:latin typeface="Lato Light" panose="020F0502020204030203" pitchFamily="34" charset="0"/>
              </a:endParaRPr>
            </a:p>
          </p:txBody>
        </p:sp>
        <p:sp>
          <p:nvSpPr>
            <p:cNvPr id="61" name="Freeform 129">
              <a:extLst>
                <a:ext uri="{FF2B5EF4-FFF2-40B4-BE49-F238E27FC236}">
                  <a16:creationId xmlns:a16="http://schemas.microsoft.com/office/drawing/2014/main" id="{2FBAD37F-239D-4037-ADB0-7E131F60BBFD}"/>
                </a:ext>
              </a:extLst>
            </p:cNvPr>
            <p:cNvSpPr>
              <a:spLocks noChangeArrowheads="1"/>
            </p:cNvSpPr>
            <p:nvPr/>
          </p:nvSpPr>
          <p:spPr bwMode="auto">
            <a:xfrm rot="10800000">
              <a:off x="1678838" y="3019210"/>
              <a:ext cx="93391" cy="93392"/>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grpFill/>
            <a:ln>
              <a:noFill/>
            </a:ln>
            <a:effectLst/>
          </p:spPr>
          <p:txBody>
            <a:bodyPr wrap="none" anchor="ctr"/>
            <a:lstStyle/>
            <a:p>
              <a:endParaRPr lang="en-US" sz="3265">
                <a:latin typeface="Lato Light" panose="020F0502020204030203" pitchFamily="34" charset="0"/>
              </a:endParaRPr>
            </a:p>
          </p:txBody>
        </p:sp>
      </p:grpSp>
      <p:sp>
        <p:nvSpPr>
          <p:cNvPr id="30" name="Freeform 128">
            <a:extLst>
              <a:ext uri="{FF2B5EF4-FFF2-40B4-BE49-F238E27FC236}">
                <a16:creationId xmlns:a16="http://schemas.microsoft.com/office/drawing/2014/main" id="{E19B880C-7A2A-6A5A-D0DE-13F100690E27}"/>
              </a:ext>
              <a:ext uri="{C183D7F6-B498-43B3-948B-1728B52AA6E4}">
                <adec:decorative xmlns:adec="http://schemas.microsoft.com/office/drawing/2017/decorative" val="1"/>
              </a:ext>
            </a:extLst>
          </p:cNvPr>
          <p:cNvSpPr>
            <a:spLocks noChangeArrowheads="1"/>
          </p:cNvSpPr>
          <p:nvPr/>
        </p:nvSpPr>
        <p:spPr bwMode="auto">
          <a:xfrm rot="10800000">
            <a:off x="4683160" y="5087135"/>
            <a:ext cx="22243" cy="468000"/>
          </a:xfrm>
          <a:custGeom>
            <a:avLst/>
            <a:gdLst>
              <a:gd name="T0" fmla="*/ 51 w 52"/>
              <a:gd name="T1" fmla="*/ 1815 h 1816"/>
              <a:gd name="T2" fmla="*/ 0 w 52"/>
              <a:gd name="T3" fmla="*/ 1815 h 1816"/>
              <a:gd name="T4" fmla="*/ 0 w 52"/>
              <a:gd name="T5" fmla="*/ 0 h 1816"/>
              <a:gd name="T6" fmla="*/ 51 w 52"/>
              <a:gd name="T7" fmla="*/ 0 h 1816"/>
              <a:gd name="T8" fmla="*/ 51 w 52"/>
              <a:gd name="T9" fmla="*/ 1815 h 1816"/>
            </a:gdLst>
            <a:ahLst/>
            <a:cxnLst>
              <a:cxn ang="0">
                <a:pos x="T0" y="T1"/>
              </a:cxn>
              <a:cxn ang="0">
                <a:pos x="T2" y="T3"/>
              </a:cxn>
              <a:cxn ang="0">
                <a:pos x="T4" y="T5"/>
              </a:cxn>
              <a:cxn ang="0">
                <a:pos x="T6" y="T7"/>
              </a:cxn>
              <a:cxn ang="0">
                <a:pos x="T8" y="T9"/>
              </a:cxn>
            </a:cxnLst>
            <a:rect l="0" t="0" r="r" b="b"/>
            <a:pathLst>
              <a:path w="52" h="1816">
                <a:moveTo>
                  <a:pt x="51" y="1815"/>
                </a:moveTo>
                <a:lnTo>
                  <a:pt x="0" y="1815"/>
                </a:lnTo>
                <a:lnTo>
                  <a:pt x="0" y="0"/>
                </a:lnTo>
                <a:lnTo>
                  <a:pt x="51" y="0"/>
                </a:lnTo>
                <a:lnTo>
                  <a:pt x="51" y="1815"/>
                </a:lnTo>
              </a:path>
            </a:pathLst>
          </a:custGeom>
          <a:solidFill>
            <a:srgbClr val="F15D25"/>
          </a:solidFill>
          <a:ln>
            <a:noFill/>
          </a:ln>
          <a:effectLst/>
        </p:spPr>
        <p:txBody>
          <a:bodyPr wrap="none" anchor="ctr"/>
          <a:lstStyle/>
          <a:p>
            <a:endParaRPr lang="en-US" sz="3265">
              <a:latin typeface="Lato Light" panose="020F0502020204030203" pitchFamily="34" charset="0"/>
            </a:endParaRPr>
          </a:p>
        </p:txBody>
      </p:sp>
      <p:sp>
        <p:nvSpPr>
          <p:cNvPr id="33" name="Freeform 129">
            <a:extLst>
              <a:ext uri="{FF2B5EF4-FFF2-40B4-BE49-F238E27FC236}">
                <a16:creationId xmlns:a16="http://schemas.microsoft.com/office/drawing/2014/main" id="{D3AEEEF1-61D9-7BEF-3AEE-1282C0AE4A3F}"/>
              </a:ext>
              <a:ext uri="{C183D7F6-B498-43B3-948B-1728B52AA6E4}">
                <adec:decorative xmlns:adec="http://schemas.microsoft.com/office/drawing/2017/decorative" val="1"/>
              </a:ext>
            </a:extLst>
          </p:cNvPr>
          <p:cNvSpPr>
            <a:spLocks noChangeArrowheads="1"/>
          </p:cNvSpPr>
          <p:nvPr/>
        </p:nvSpPr>
        <p:spPr bwMode="auto">
          <a:xfrm rot="10800000">
            <a:off x="4662638" y="5523091"/>
            <a:ext cx="63021" cy="64087"/>
          </a:xfrm>
          <a:custGeom>
            <a:avLst/>
            <a:gdLst>
              <a:gd name="T0" fmla="*/ 151 w 152"/>
              <a:gd name="T1" fmla="*/ 76 h 152"/>
              <a:gd name="T2" fmla="*/ 151 w 152"/>
              <a:gd name="T3" fmla="*/ 76 h 152"/>
              <a:gd name="T4" fmla="*/ 76 w 152"/>
              <a:gd name="T5" fmla="*/ 151 h 152"/>
              <a:gd name="T6" fmla="*/ 76 w 152"/>
              <a:gd name="T7" fmla="*/ 151 h 152"/>
              <a:gd name="T8" fmla="*/ 0 w 152"/>
              <a:gd name="T9" fmla="*/ 76 h 152"/>
              <a:gd name="T10" fmla="*/ 0 w 152"/>
              <a:gd name="T11" fmla="*/ 76 h 152"/>
              <a:gd name="T12" fmla="*/ 76 w 152"/>
              <a:gd name="T13" fmla="*/ 0 h 152"/>
              <a:gd name="T14" fmla="*/ 76 w 152"/>
              <a:gd name="T15" fmla="*/ 0 h 152"/>
              <a:gd name="T16" fmla="*/ 151 w 152"/>
              <a:gd name="T17" fmla="*/ 76 h 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2" h="152">
                <a:moveTo>
                  <a:pt x="151" y="76"/>
                </a:moveTo>
                <a:lnTo>
                  <a:pt x="151" y="76"/>
                </a:lnTo>
                <a:cubicBezTo>
                  <a:pt x="151" y="117"/>
                  <a:pt x="117" y="151"/>
                  <a:pt x="76" y="151"/>
                </a:cubicBezTo>
                <a:lnTo>
                  <a:pt x="76" y="151"/>
                </a:lnTo>
                <a:cubicBezTo>
                  <a:pt x="34" y="151"/>
                  <a:pt x="0" y="117"/>
                  <a:pt x="0" y="76"/>
                </a:cubicBezTo>
                <a:lnTo>
                  <a:pt x="0" y="76"/>
                </a:lnTo>
                <a:cubicBezTo>
                  <a:pt x="0" y="34"/>
                  <a:pt x="34" y="0"/>
                  <a:pt x="76" y="0"/>
                </a:cubicBezTo>
                <a:lnTo>
                  <a:pt x="76" y="0"/>
                </a:lnTo>
                <a:cubicBezTo>
                  <a:pt x="117" y="0"/>
                  <a:pt x="151" y="34"/>
                  <a:pt x="151" y="76"/>
                </a:cubicBezTo>
              </a:path>
            </a:pathLst>
          </a:custGeom>
          <a:solidFill>
            <a:srgbClr val="F15D25"/>
          </a:solidFill>
          <a:ln>
            <a:noFill/>
          </a:ln>
          <a:effectLst/>
        </p:spPr>
        <p:txBody>
          <a:bodyPr wrap="none" anchor="ctr"/>
          <a:lstStyle/>
          <a:p>
            <a:endParaRPr lang="en-US" sz="3265">
              <a:latin typeface="Lato Light" panose="020F0502020204030203" pitchFamily="34" charset="0"/>
            </a:endParaRPr>
          </a:p>
        </p:txBody>
      </p:sp>
      <p:pic>
        <p:nvPicPr>
          <p:cNvPr id="11" name="Picture 10">
            <a:extLst>
              <a:ext uri="{FF2B5EF4-FFF2-40B4-BE49-F238E27FC236}">
                <a16:creationId xmlns:a16="http://schemas.microsoft.com/office/drawing/2014/main" id="{85E391A4-2E6D-CC6C-2480-67C78DDA2898}"/>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56174" y="4211530"/>
            <a:ext cx="356494" cy="375869"/>
          </a:xfrm>
          <a:prstGeom prst="flowChartConnector">
            <a:avLst/>
          </a:prstGeom>
        </p:spPr>
      </p:pic>
      <p:pic>
        <p:nvPicPr>
          <p:cNvPr id="13" name="Picture 12">
            <a:extLst>
              <a:ext uri="{FF2B5EF4-FFF2-40B4-BE49-F238E27FC236}">
                <a16:creationId xmlns:a16="http://schemas.microsoft.com/office/drawing/2014/main" id="{976AB381-FB0F-FCED-8FB3-AEA47785A654}"/>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314377" y="3174458"/>
            <a:ext cx="356494" cy="375869"/>
          </a:xfrm>
          <a:prstGeom prst="flowChartConnector">
            <a:avLst/>
          </a:prstGeom>
        </p:spPr>
      </p:pic>
      <p:pic>
        <p:nvPicPr>
          <p:cNvPr id="14" name="Picture 13">
            <a:extLst>
              <a:ext uri="{FF2B5EF4-FFF2-40B4-BE49-F238E27FC236}">
                <a16:creationId xmlns:a16="http://schemas.microsoft.com/office/drawing/2014/main" id="{C60FE1FF-B498-84AD-80FD-F1DB3BF38CED}"/>
              </a:ext>
              <a:ext uri="{C183D7F6-B498-43B3-948B-1728B52AA6E4}">
                <adec:decorative xmlns:adec="http://schemas.microsoft.com/office/drawing/2017/decorative" val="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17875" y="5155261"/>
            <a:ext cx="356494" cy="375869"/>
          </a:xfrm>
          <a:prstGeom prst="flowChartConnector">
            <a:avLst/>
          </a:prstGeom>
        </p:spPr>
      </p:pic>
      <p:pic>
        <p:nvPicPr>
          <p:cNvPr id="9" name="Picture 8">
            <a:extLst>
              <a:ext uri="{FF2B5EF4-FFF2-40B4-BE49-F238E27FC236}">
                <a16:creationId xmlns:a16="http://schemas.microsoft.com/office/drawing/2014/main" id="{9C0A3DBB-23F5-1419-875D-74E1C321D479}"/>
              </a:ext>
              <a:ext uri="{C183D7F6-B498-43B3-948B-1728B52AA6E4}">
                <adec:decorative xmlns:adec="http://schemas.microsoft.com/office/drawing/2017/decorative" val="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92197" y="743361"/>
            <a:ext cx="972576" cy="1310395"/>
          </a:xfrm>
          <a:prstGeom prst="rect">
            <a:avLst/>
          </a:prstGeom>
        </p:spPr>
      </p:pic>
      <p:sp>
        <p:nvSpPr>
          <p:cNvPr id="16" name="Isosceles Triangle 15">
            <a:extLst>
              <a:ext uri="{FF2B5EF4-FFF2-40B4-BE49-F238E27FC236}">
                <a16:creationId xmlns:a16="http://schemas.microsoft.com/office/drawing/2014/main" id="{BB136945-4ABC-AD6A-3472-4DD89B04A0B9}"/>
              </a:ext>
              <a:ext uri="{C183D7F6-B498-43B3-948B-1728B52AA6E4}">
                <adec:decorative xmlns:adec="http://schemas.microsoft.com/office/drawing/2017/decorative" val="1"/>
              </a:ext>
            </a:extLst>
          </p:cNvPr>
          <p:cNvSpPr/>
          <p:nvPr/>
        </p:nvSpPr>
        <p:spPr>
          <a:xfrm rot="5400000">
            <a:off x="2770829" y="3920596"/>
            <a:ext cx="327167" cy="25285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6746654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c37b5790-acd4-42f4-8325-bee80aaab7c3">HXSSKMFARZKA-1519940043-1717026</_dlc_DocId>
    <_dlc_DocIdUrl xmlns="c37b5790-acd4-42f4-8325-bee80aaab7c3">
      <Url>https://eunomiacouk.sharepoint.com/sites/EunomiaDrive/_layouts/15/DocIdRedir.aspx?ID=HXSSKMFARZKA-1519940043-1717026</Url>
      <Description>HXSSKMFARZKA-1519940043-1717026</Description>
    </_dlc_DocIdUrl>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753C70FA3A8D604195CC1AB9C657FC76" ma:contentTypeVersion="4" ma:contentTypeDescription="Create a new document." ma:contentTypeScope="" ma:versionID="ab523228d45b10733ec8e971cfabe844">
  <xsd:schema xmlns:xsd="http://www.w3.org/2001/XMLSchema" xmlns:xs="http://www.w3.org/2001/XMLSchema" xmlns:p="http://schemas.microsoft.com/office/2006/metadata/properties" xmlns:ns2="c37b5790-acd4-42f4-8325-bee80aaab7c3" xmlns:ns3="25164968-3a48-48fa-997b-feba96ecf6aa" targetNamespace="http://schemas.microsoft.com/office/2006/metadata/properties" ma:root="true" ma:fieldsID="f2ba6b6b2e8dd57aaec31f28f41cc948" ns2:_="" ns3:_="">
    <xsd:import namespace="c37b5790-acd4-42f4-8325-bee80aaab7c3"/>
    <xsd:import namespace="25164968-3a48-48fa-997b-feba96ecf6aa"/>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7b5790-acd4-42f4-8325-bee80aaab7c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5164968-3a48-48fa-997b-feba96ecf6a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737BA1B-B8F0-4E66-B630-22F83F08CAE1}">
  <ds:schemaRefs>
    <ds:schemaRef ds:uri="http://schemas.microsoft.com/sharepoint/events"/>
  </ds:schemaRefs>
</ds:datastoreItem>
</file>

<file path=customXml/itemProps2.xml><?xml version="1.0" encoding="utf-8"?>
<ds:datastoreItem xmlns:ds="http://schemas.openxmlformats.org/officeDocument/2006/customXml" ds:itemID="{EB288DE0-B8BF-4EEA-AB28-BDF43A66F5B6}">
  <ds:schemaRefs>
    <ds:schemaRef ds:uri="http://schemas.microsoft.com/sharepoint/v3/contenttype/forms"/>
  </ds:schemaRefs>
</ds:datastoreItem>
</file>

<file path=customXml/itemProps3.xml><?xml version="1.0" encoding="utf-8"?>
<ds:datastoreItem xmlns:ds="http://schemas.openxmlformats.org/officeDocument/2006/customXml" ds:itemID="{11174865-B2D6-4477-82F9-ACF85D6BC341}">
  <ds:schemaRefs>
    <ds:schemaRef ds:uri="http://www.w3.org/XML/1998/namespace"/>
    <ds:schemaRef ds:uri="http://purl.org/dc/terms/"/>
    <ds:schemaRef ds:uri="http://purl.org/dc/dcmitype/"/>
    <ds:schemaRef ds:uri="http://schemas.microsoft.com/office/2006/documentManagement/types"/>
    <ds:schemaRef ds:uri="c37b5790-acd4-42f4-8325-bee80aaab7c3"/>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25164968-3a48-48fa-997b-feba96ecf6aa"/>
  </ds:schemaRefs>
</ds:datastoreItem>
</file>

<file path=customXml/itemProps4.xml><?xml version="1.0" encoding="utf-8"?>
<ds:datastoreItem xmlns:ds="http://schemas.openxmlformats.org/officeDocument/2006/customXml" ds:itemID="{E011F0B1-DB19-48A8-B18C-9308BE3664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7b5790-acd4-42f4-8325-bee80aaab7c3"/>
    <ds:schemaRef ds:uri="25164968-3a48-48fa-997b-feba96ecf6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805</TotalTime>
  <Words>882</Words>
  <Application>Microsoft Office PowerPoint</Application>
  <PresentationFormat>Widescreen</PresentationFormat>
  <Paragraphs>63</Paragraphs>
  <Slides>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vt:i4>
      </vt:variant>
    </vt:vector>
  </HeadingPairs>
  <TitlesOfParts>
    <vt:vector size="10" baseType="lpstr">
      <vt:lpstr>Arial</vt:lpstr>
      <vt:lpstr>Arial Black</vt:lpstr>
      <vt:lpstr>Calibri</vt:lpstr>
      <vt:lpstr>Calibri Light</vt:lpstr>
      <vt:lpstr>Lato Light</vt:lpstr>
      <vt:lpstr>Poppins</vt:lpstr>
      <vt:lpstr>Office Theme</vt:lpstr>
      <vt:lpstr>Stage 1: Pre-launch</vt:lpstr>
      <vt:lpstr>Stage 2: Launch</vt:lpstr>
      <vt:lpstr>Stage 3: Post-launch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Nicolas Neves</dc:creator>
  <cp:lastModifiedBy>Phillip Nduoyo</cp:lastModifiedBy>
  <cp:revision>5</cp:revision>
  <dcterms:created xsi:type="dcterms:W3CDTF">2021-09-24T14:02:13Z</dcterms:created>
  <dcterms:modified xsi:type="dcterms:W3CDTF">2023-03-14T20:30:16Z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0x010100753C70FA3A8D604195CC1AB9C657FC76</vt:lpwstr>
  </property>
  <property fmtid="{D5CDD505-2E9C-101B-9397-08002B2CF9AE}" pid="3" name="MediaServiceImageTags">
    <vt:lpwstr/>
  </property>
  <property fmtid="{D5CDD505-2E9C-101B-9397-08002B2CF9AE}" pid="4" name="_dlc_DocIdItemGuid">
    <vt:lpwstr>710c503f-6e7f-4b11-86d4-a1f54a4480b8</vt:lpwstr>
  </property>
</Properties>
</file>