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charts/chart18.xml" ContentType="application/vnd.openxmlformats-officedocument.drawingml.chart+xml"/>
  <Override PartName="/ppt/charts/style18.xml" ContentType="application/vnd.ms-office.chartstyle+xml"/>
  <Override PartName="/ppt/charts/colors18.xml" ContentType="application/vnd.ms-office.chartcolorstyle+xml"/>
  <Override PartName="/ppt/charts/chart19.xml" ContentType="application/vnd.openxmlformats-officedocument.drawingml.chart+xml"/>
  <Override PartName="/ppt/charts/style19.xml" ContentType="application/vnd.ms-office.chartstyle+xml"/>
  <Override PartName="/ppt/charts/colors19.xml" ContentType="application/vnd.ms-office.chartcolorstyle+xml"/>
  <Override PartName="/ppt/charts/chart20.xml" ContentType="application/vnd.openxmlformats-officedocument.drawingml.chart+xml"/>
  <Override PartName="/ppt/charts/style20.xml" ContentType="application/vnd.ms-office.chartstyle+xml"/>
  <Override PartName="/ppt/charts/colors20.xml" ContentType="application/vnd.ms-office.chartcolorstyle+xml"/>
  <Override PartName="/ppt/charts/chart21.xml" ContentType="application/vnd.openxmlformats-officedocument.drawingml.chart+xml"/>
  <Override PartName="/ppt/charts/style21.xml" ContentType="application/vnd.ms-office.chartstyle+xml"/>
  <Override PartName="/ppt/charts/colors21.xml" ContentType="application/vnd.ms-office.chartcolorstyle+xml"/>
  <Override PartName="/ppt/charts/chart22.xml" ContentType="application/vnd.openxmlformats-officedocument.drawingml.chart+xml"/>
  <Override PartName="/ppt/charts/style22.xml" ContentType="application/vnd.ms-office.chartstyle+xml"/>
  <Override PartName="/ppt/charts/colors22.xml" ContentType="application/vnd.ms-office.chartcolorstyle+xml"/>
  <Override PartName="/ppt/charts/chart23.xml" ContentType="application/vnd.openxmlformats-officedocument.drawingml.chart+xml"/>
  <Override PartName="/ppt/charts/style23.xml" ContentType="application/vnd.ms-office.chartstyle+xml"/>
  <Override PartName="/ppt/charts/colors23.xml" ContentType="application/vnd.ms-office.chartcolorstyle+xml"/>
  <Override PartName="/ppt/notesSlides/notesSlide1.xml" ContentType="application/vnd.openxmlformats-officedocument.presentationml.notesSlide+xml"/>
  <Override PartName="/ppt/charts/chart24.xml" ContentType="application/vnd.openxmlformats-officedocument.drawingml.chart+xml"/>
  <Override PartName="/ppt/charts/style24.xml" ContentType="application/vnd.ms-office.chartstyle+xml"/>
  <Override PartName="/ppt/charts/colors24.xml" ContentType="application/vnd.ms-office.chartcolorstyle+xml"/>
  <Override PartName="/ppt/notesSlides/notesSlide2.xml" ContentType="application/vnd.openxmlformats-officedocument.presentationml.notesSlide+xml"/>
  <Override PartName="/ppt/charts/chart25.xml" ContentType="application/vnd.openxmlformats-officedocument.drawingml.chart+xml"/>
  <Override PartName="/ppt/charts/style25.xml" ContentType="application/vnd.ms-office.chartstyle+xml"/>
  <Override PartName="/ppt/charts/colors25.xml" ContentType="application/vnd.ms-office.chartcolorstyle+xml"/>
  <Override PartName="/ppt/charts/chart26.xml" ContentType="application/vnd.openxmlformats-officedocument.drawingml.chart+xml"/>
  <Override PartName="/ppt/charts/style26.xml" ContentType="application/vnd.ms-office.chartstyle+xml"/>
  <Override PartName="/ppt/charts/colors26.xml" ContentType="application/vnd.ms-office.chartcolorstyle+xml"/>
  <Override PartName="/ppt/charts/chart27.xml" ContentType="application/vnd.openxmlformats-officedocument.drawingml.chart+xml"/>
  <Override PartName="/ppt/charts/style27.xml" ContentType="application/vnd.ms-office.chartstyle+xml"/>
  <Override PartName="/ppt/charts/colors27.xml" ContentType="application/vnd.ms-office.chartcolorstyle+xml"/>
  <Override PartName="/ppt/charts/chart28.xml" ContentType="application/vnd.openxmlformats-officedocument.drawingml.chart+xml"/>
  <Override PartName="/ppt/charts/style28.xml" ContentType="application/vnd.ms-office.chartstyle+xml"/>
  <Override PartName="/ppt/charts/colors28.xml" ContentType="application/vnd.ms-office.chartcolorstyle+xml"/>
  <Override PartName="/ppt/charts/chart29.xml" ContentType="application/vnd.openxmlformats-officedocument.drawingml.chart+xml"/>
  <Override PartName="/ppt/charts/style29.xml" ContentType="application/vnd.ms-office.chartstyle+xml"/>
  <Override PartName="/ppt/charts/colors29.xml" ContentType="application/vnd.ms-office.chartcolorstyle+xml"/>
  <Override PartName="/ppt/charts/chart30.xml" ContentType="application/vnd.openxmlformats-officedocument.drawingml.chart+xml"/>
  <Override PartName="/ppt/charts/style30.xml" ContentType="application/vnd.ms-office.chartstyle+xml"/>
  <Override PartName="/ppt/charts/colors30.xml" ContentType="application/vnd.ms-office.chartcolorstyle+xml"/>
  <Override PartName="/ppt/notesSlides/notesSlide3.xml" ContentType="application/vnd.openxmlformats-officedocument.presentationml.notesSlide+xml"/>
  <Override PartName="/ppt/charts/chart31.xml" ContentType="application/vnd.openxmlformats-officedocument.drawingml.chart+xml"/>
  <Override PartName="/ppt/charts/style31.xml" ContentType="application/vnd.ms-office.chartstyle+xml"/>
  <Override PartName="/ppt/charts/colors31.xml" ContentType="application/vnd.ms-office.chartcolorstyle+xml"/>
  <Override PartName="/ppt/charts/chart32.xml" ContentType="application/vnd.openxmlformats-officedocument.drawingml.chart+xml"/>
  <Override PartName="/ppt/charts/style32.xml" ContentType="application/vnd.ms-office.chartstyle+xml"/>
  <Override PartName="/ppt/charts/colors32.xml" ContentType="application/vnd.ms-office.chartcolorstyle+xml"/>
  <Override PartName="/ppt/charts/chart33.xml" ContentType="application/vnd.openxmlformats-officedocument.drawingml.chart+xml"/>
  <Override PartName="/ppt/charts/style33.xml" ContentType="application/vnd.ms-office.chartstyle+xml"/>
  <Override PartName="/ppt/charts/colors33.xml" ContentType="application/vnd.ms-office.chartcolorstyle+xml"/>
  <Override PartName="/ppt/charts/chart34.xml" ContentType="application/vnd.openxmlformats-officedocument.drawingml.chart+xml"/>
  <Override PartName="/ppt/charts/style34.xml" ContentType="application/vnd.ms-office.chartstyle+xml"/>
  <Override PartName="/ppt/charts/colors34.xml" ContentType="application/vnd.ms-office.chartcolorstyle+xml"/>
  <Override PartName="/ppt/charts/chart35.xml" ContentType="application/vnd.openxmlformats-officedocument.drawingml.chart+xml"/>
  <Override PartName="/ppt/charts/style35.xml" ContentType="application/vnd.ms-office.chartstyle+xml"/>
  <Override PartName="/ppt/charts/colors35.xml" ContentType="application/vnd.ms-office.chartcolorstyle+xml"/>
  <Override PartName="/ppt/charts/chart36.xml" ContentType="application/vnd.openxmlformats-officedocument.drawingml.chart+xml"/>
  <Override PartName="/ppt/charts/style36.xml" ContentType="application/vnd.ms-office.chartstyle+xml"/>
  <Override PartName="/ppt/charts/colors36.xml" ContentType="application/vnd.ms-office.chartcolorstyle+xml"/>
  <Override PartName="/ppt/charts/chart37.xml" ContentType="application/vnd.openxmlformats-officedocument.drawingml.chart+xml"/>
  <Override PartName="/ppt/charts/style37.xml" ContentType="application/vnd.ms-office.chartstyle+xml"/>
  <Override PartName="/ppt/charts/colors37.xml" ContentType="application/vnd.ms-office.chartcolorstyle+xml"/>
  <Override PartName="/ppt/charts/chart38.xml" ContentType="application/vnd.openxmlformats-officedocument.drawingml.chart+xml"/>
  <Override PartName="/ppt/charts/style38.xml" ContentType="application/vnd.ms-office.chartstyle+xml"/>
  <Override PartName="/ppt/charts/colors38.xml" ContentType="application/vnd.ms-office.chartcolorstyle+xml"/>
  <Override PartName="/ppt/charts/chart39.xml" ContentType="application/vnd.openxmlformats-officedocument.drawingml.chart+xml"/>
  <Override PartName="/ppt/charts/style39.xml" ContentType="application/vnd.ms-office.chartstyle+xml"/>
  <Override PartName="/ppt/charts/colors39.xml" ContentType="application/vnd.ms-office.chartcolorstyle+xml"/>
  <Override PartName="/ppt/charts/chart40.xml" ContentType="application/vnd.openxmlformats-officedocument.drawingml.chart+xml"/>
  <Override PartName="/ppt/charts/style40.xml" ContentType="application/vnd.ms-office.chartstyle+xml"/>
  <Override PartName="/ppt/charts/colors40.xml" ContentType="application/vnd.ms-office.chartcolorstyle+xml"/>
  <Override PartName="/ppt/charts/chart41.xml" ContentType="application/vnd.openxmlformats-officedocument.drawingml.chart+xml"/>
  <Override PartName="/ppt/charts/style41.xml" ContentType="application/vnd.ms-office.chartstyle+xml"/>
  <Override PartName="/ppt/charts/colors41.xml" ContentType="application/vnd.ms-office.chartcolorstyle+xml"/>
  <Override PartName="/ppt/charts/chart42.xml" ContentType="application/vnd.openxmlformats-officedocument.drawingml.chart+xml"/>
  <Override PartName="/ppt/charts/style42.xml" ContentType="application/vnd.ms-office.chartstyle+xml"/>
  <Override PartName="/ppt/charts/colors42.xml" ContentType="application/vnd.ms-office.chartcolorstyle+xml"/>
  <Override PartName="/ppt/charts/chart43.xml" ContentType="application/vnd.openxmlformats-officedocument.drawingml.chart+xml"/>
  <Override PartName="/ppt/charts/style43.xml" ContentType="application/vnd.ms-office.chartstyle+xml"/>
  <Override PartName="/ppt/charts/colors43.xml" ContentType="application/vnd.ms-office.chartcolorstyle+xml"/>
  <Override PartName="/ppt/charts/chart44.xml" ContentType="application/vnd.openxmlformats-officedocument.drawingml.chart+xml"/>
  <Override PartName="/ppt/charts/style44.xml" ContentType="application/vnd.ms-office.chartstyle+xml"/>
  <Override PartName="/ppt/charts/colors44.xml" ContentType="application/vnd.ms-office.chartcolorstyle+xml"/>
  <Override PartName="/ppt/charts/chart45.xml" ContentType="application/vnd.openxmlformats-officedocument.drawingml.chart+xml"/>
  <Override PartName="/ppt/charts/style45.xml" ContentType="application/vnd.ms-office.chartstyle+xml"/>
  <Override PartName="/ppt/charts/colors45.xml" ContentType="application/vnd.ms-office.chartcolorstyle+xml"/>
  <Override PartName="/ppt/charts/chart46.xml" ContentType="application/vnd.openxmlformats-officedocument.drawingml.chart+xml"/>
  <Override PartName="/ppt/charts/style46.xml" ContentType="application/vnd.ms-office.chartstyle+xml"/>
  <Override PartName="/ppt/charts/colors46.xml" ContentType="application/vnd.ms-office.chartcolorstyle+xml"/>
  <Override PartName="/ppt/charts/chart47.xml" ContentType="application/vnd.openxmlformats-officedocument.drawingml.chart+xml"/>
  <Override PartName="/ppt/charts/style47.xml" ContentType="application/vnd.ms-office.chartstyle+xml"/>
  <Override PartName="/ppt/charts/colors47.xml" ContentType="application/vnd.ms-office.chartcolorstyle+xml"/>
  <Override PartName="/ppt/charts/chart48.xml" ContentType="application/vnd.openxmlformats-officedocument.drawingml.chart+xml"/>
  <Override PartName="/ppt/charts/style48.xml" ContentType="application/vnd.ms-office.chartstyle+xml"/>
  <Override PartName="/ppt/charts/colors48.xml" ContentType="application/vnd.ms-office.chartcolorstyle+xml"/>
  <Override PartName="/ppt/charts/chart49.xml" ContentType="application/vnd.openxmlformats-officedocument.drawingml.chart+xml"/>
  <Override PartName="/ppt/charts/style49.xml" ContentType="application/vnd.ms-office.chartstyle+xml"/>
  <Override PartName="/ppt/charts/colors49.xml" ContentType="application/vnd.ms-office.chartcolorstyle+xml"/>
  <Override PartName="/ppt/charts/chart50.xml" ContentType="application/vnd.openxmlformats-officedocument.drawingml.chart+xml"/>
  <Override PartName="/ppt/charts/style50.xml" ContentType="application/vnd.ms-office.chartstyle+xml"/>
  <Override PartName="/ppt/charts/colors50.xml" ContentType="application/vnd.ms-office.chartcolorstyle+xml"/>
  <Override PartName="/ppt/charts/chart51.xml" ContentType="application/vnd.openxmlformats-officedocument.drawingml.chart+xml"/>
  <Override PartName="/ppt/charts/style51.xml" ContentType="application/vnd.ms-office.chartstyle+xml"/>
  <Override PartName="/ppt/charts/colors51.xml" ContentType="application/vnd.ms-office.chartcolorstyle+xml"/>
  <Override PartName="/ppt/charts/chart52.xml" ContentType="application/vnd.openxmlformats-officedocument.drawingml.chart+xml"/>
  <Override PartName="/ppt/charts/style52.xml" ContentType="application/vnd.ms-office.chartstyle+xml"/>
  <Override PartName="/ppt/charts/colors52.xml" ContentType="application/vnd.ms-office.chartcolorstyle+xml"/>
  <Override PartName="/ppt/charts/chart53.xml" ContentType="application/vnd.openxmlformats-officedocument.drawingml.chart+xml"/>
  <Override PartName="/ppt/charts/style53.xml" ContentType="application/vnd.ms-office.chartstyle+xml"/>
  <Override PartName="/ppt/charts/colors53.xml" ContentType="application/vnd.ms-office.chartcolorstyle+xml"/>
  <Override PartName="/ppt/charts/chart54.xml" ContentType="application/vnd.openxmlformats-officedocument.drawingml.chart+xml"/>
  <Override PartName="/ppt/charts/style54.xml" ContentType="application/vnd.ms-office.chartstyle+xml"/>
  <Override PartName="/ppt/charts/colors54.xml" ContentType="application/vnd.ms-office.chartcolorstyle+xml"/>
  <Override PartName="/ppt/charts/chart55.xml" ContentType="application/vnd.openxmlformats-officedocument.drawingml.chart+xml"/>
  <Override PartName="/ppt/charts/style55.xml" ContentType="application/vnd.ms-office.chartstyle+xml"/>
  <Override PartName="/ppt/charts/colors55.xml" ContentType="application/vnd.ms-office.chartcolorstyle+xml"/>
  <Override PartName="/ppt/charts/chart56.xml" ContentType="application/vnd.openxmlformats-officedocument.drawingml.chart+xml"/>
  <Override PartName="/ppt/charts/style56.xml" ContentType="application/vnd.ms-office.chartstyle+xml"/>
  <Override PartName="/ppt/charts/colors56.xml" ContentType="application/vnd.ms-office.chartcolorstyle+xml"/>
  <Override PartName="/ppt/charts/chart57.xml" ContentType="application/vnd.openxmlformats-officedocument.drawingml.chart+xml"/>
  <Override PartName="/ppt/charts/style57.xml" ContentType="application/vnd.ms-office.chartstyle+xml"/>
  <Override PartName="/ppt/charts/colors57.xml" ContentType="application/vnd.ms-office.chartcolorstyle+xml"/>
  <Override PartName="/ppt/charts/chart58.xml" ContentType="application/vnd.openxmlformats-officedocument.drawingml.chart+xml"/>
  <Override PartName="/ppt/charts/style58.xml" ContentType="application/vnd.ms-office.chartstyle+xml"/>
  <Override PartName="/ppt/charts/colors58.xml" ContentType="application/vnd.ms-office.chartcolorstyle+xml"/>
  <Override PartName="/ppt/charts/chart59.xml" ContentType="application/vnd.openxmlformats-officedocument.drawingml.chart+xml"/>
  <Override PartName="/ppt/charts/style59.xml" ContentType="application/vnd.ms-office.chartstyle+xml"/>
  <Override PartName="/ppt/charts/colors59.xml" ContentType="application/vnd.ms-office.chartcolorstyle+xml"/>
  <Override PartName="/ppt/charts/chart60.xml" ContentType="application/vnd.openxmlformats-officedocument.drawingml.chart+xml"/>
  <Override PartName="/ppt/charts/style60.xml" ContentType="application/vnd.ms-office.chartstyle+xml"/>
  <Override PartName="/ppt/charts/colors60.xml" ContentType="application/vnd.ms-office.chartcolorstyle+xml"/>
  <Override PartName="/ppt/charts/chart61.xml" ContentType="application/vnd.openxmlformats-officedocument.drawingml.chart+xml"/>
  <Override PartName="/ppt/charts/style61.xml" ContentType="application/vnd.ms-office.chartstyle+xml"/>
  <Override PartName="/ppt/charts/colors61.xml" ContentType="application/vnd.ms-office.chartcolorstyle+xml"/>
  <Override PartName="/ppt/charts/chart62.xml" ContentType="application/vnd.openxmlformats-officedocument.drawingml.chart+xml"/>
  <Override PartName="/ppt/charts/style62.xml" ContentType="application/vnd.ms-office.chartstyle+xml"/>
  <Override PartName="/ppt/charts/colors62.xml" ContentType="application/vnd.ms-office.chartcolorstyle+xml"/>
  <Override PartName="/ppt/charts/chart63.xml" ContentType="application/vnd.openxmlformats-officedocument.drawingml.chart+xml"/>
  <Override PartName="/ppt/charts/style63.xml" ContentType="application/vnd.ms-office.chartstyle+xml"/>
  <Override PartName="/ppt/charts/colors63.xml" ContentType="application/vnd.ms-office.chartcolorstyle+xml"/>
  <Override PartName="/ppt/charts/chart64.xml" ContentType="application/vnd.openxmlformats-officedocument.drawingml.chart+xml"/>
  <Override PartName="/ppt/charts/style64.xml" ContentType="application/vnd.ms-office.chartstyle+xml"/>
  <Override PartName="/ppt/charts/colors64.xml" ContentType="application/vnd.ms-office.chartcolorstyle+xml"/>
  <Override PartName="/ppt/notesSlides/notesSlide4.xml" ContentType="application/vnd.openxmlformats-officedocument.presentationml.notesSlide+xml"/>
  <Override PartName="/ppt/charts/chart65.xml" ContentType="application/vnd.openxmlformats-officedocument.drawingml.chart+xml"/>
  <Override PartName="/ppt/charts/style65.xml" ContentType="application/vnd.ms-office.chartstyle+xml"/>
  <Override PartName="/ppt/charts/colors65.xml" ContentType="application/vnd.ms-office.chartcolorstyle+xml"/>
  <Override PartName="/ppt/charts/chart66.xml" ContentType="application/vnd.openxmlformats-officedocument.drawingml.chart+xml"/>
  <Override PartName="/ppt/charts/style66.xml" ContentType="application/vnd.ms-office.chartstyle+xml"/>
  <Override PartName="/ppt/charts/colors66.xml" ContentType="application/vnd.ms-office.chartcolorstyle+xml"/>
  <Override PartName="/ppt/charts/chart67.xml" ContentType="application/vnd.openxmlformats-officedocument.drawingml.chart+xml"/>
  <Override PartName="/ppt/charts/style67.xml" ContentType="application/vnd.ms-office.chartstyle+xml"/>
  <Override PartName="/ppt/charts/colors67.xml" ContentType="application/vnd.ms-office.chartcolorstyle+xml"/>
  <Override PartName="/ppt/charts/chart68.xml" ContentType="application/vnd.openxmlformats-officedocument.drawingml.chart+xml"/>
  <Override PartName="/ppt/charts/style68.xml" ContentType="application/vnd.ms-office.chartstyle+xml"/>
  <Override PartName="/ppt/charts/colors68.xml" ContentType="application/vnd.ms-office.chartcolorstyle+xml"/>
  <Override PartName="/ppt/charts/chart69.xml" ContentType="application/vnd.openxmlformats-officedocument.drawingml.chart+xml"/>
  <Override PartName="/ppt/charts/style69.xml" ContentType="application/vnd.ms-office.chartstyle+xml"/>
  <Override PartName="/ppt/charts/colors69.xml" ContentType="application/vnd.ms-office.chartcolorstyle+xml"/>
  <Override PartName="/ppt/charts/chart70.xml" ContentType="application/vnd.openxmlformats-officedocument.drawingml.chart+xml"/>
  <Override PartName="/ppt/charts/style70.xml" ContentType="application/vnd.ms-office.chartstyle+xml"/>
  <Override PartName="/ppt/charts/colors70.xml" ContentType="application/vnd.ms-office.chartcolorstyle+xml"/>
  <Override PartName="/ppt/charts/chart71.xml" ContentType="application/vnd.openxmlformats-officedocument.drawingml.chart+xml"/>
  <Override PartName="/ppt/charts/style71.xml" ContentType="application/vnd.ms-office.chartstyle+xml"/>
  <Override PartName="/ppt/charts/colors71.xml" ContentType="application/vnd.ms-office.chartcolorstyle+xml"/>
  <Override PartName="/ppt/charts/chart72.xml" ContentType="application/vnd.openxmlformats-officedocument.drawingml.chart+xml"/>
  <Override PartName="/ppt/charts/style72.xml" ContentType="application/vnd.ms-office.chartstyle+xml"/>
  <Override PartName="/ppt/charts/colors72.xml" ContentType="application/vnd.ms-office.chartcolorstyle+xml"/>
  <Override PartName="/ppt/charts/chart73.xml" ContentType="application/vnd.openxmlformats-officedocument.drawingml.chart+xml"/>
  <Override PartName="/ppt/charts/style73.xml" ContentType="application/vnd.ms-office.chartstyle+xml"/>
  <Override PartName="/ppt/charts/colors73.xml" ContentType="application/vnd.ms-office.chartcolorstyle+xml"/>
  <Override PartName="/ppt/charts/chart74.xml" ContentType="application/vnd.openxmlformats-officedocument.drawingml.chart+xml"/>
  <Override PartName="/ppt/charts/style74.xml" ContentType="application/vnd.ms-office.chartstyle+xml"/>
  <Override PartName="/ppt/charts/colors74.xml" ContentType="application/vnd.ms-office.chartcolorstyle+xml"/>
  <Override PartName="/ppt/charts/chart75.xml" ContentType="application/vnd.openxmlformats-officedocument.drawingml.chart+xml"/>
  <Override PartName="/ppt/charts/style75.xml" ContentType="application/vnd.ms-office.chartstyle+xml"/>
  <Override PartName="/ppt/charts/colors75.xml" ContentType="application/vnd.ms-office.chartcolorstyle+xml"/>
  <Override PartName="/ppt/charts/chart76.xml" ContentType="application/vnd.openxmlformats-officedocument.drawingml.chart+xml"/>
  <Override PartName="/ppt/charts/style76.xml" ContentType="application/vnd.ms-office.chartstyle+xml"/>
  <Override PartName="/ppt/charts/colors76.xml" ContentType="application/vnd.ms-office.chartcolorstyle+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1"/>
  </p:notesMasterIdLst>
  <p:sldIdLst>
    <p:sldId id="256" r:id="rId5"/>
    <p:sldId id="347" r:id="rId6"/>
    <p:sldId id="370" r:id="rId7"/>
    <p:sldId id="432" r:id="rId8"/>
    <p:sldId id="377" r:id="rId9"/>
    <p:sldId id="348" r:id="rId10"/>
    <p:sldId id="257" r:id="rId11"/>
    <p:sldId id="278" r:id="rId12"/>
    <p:sldId id="279" r:id="rId13"/>
    <p:sldId id="280" r:id="rId14"/>
    <p:sldId id="398" r:id="rId15"/>
    <p:sldId id="322" r:id="rId16"/>
    <p:sldId id="281" r:id="rId17"/>
    <p:sldId id="323" r:id="rId18"/>
    <p:sldId id="324" r:id="rId19"/>
    <p:sldId id="325" r:id="rId20"/>
    <p:sldId id="326" r:id="rId21"/>
    <p:sldId id="293" r:id="rId22"/>
    <p:sldId id="320" r:id="rId23"/>
    <p:sldId id="319" r:id="rId24"/>
    <p:sldId id="288" r:id="rId25"/>
    <p:sldId id="289" r:id="rId26"/>
    <p:sldId id="317" r:id="rId27"/>
    <p:sldId id="318" r:id="rId28"/>
    <p:sldId id="341" r:id="rId29"/>
    <p:sldId id="327" r:id="rId30"/>
    <p:sldId id="309" r:id="rId31"/>
    <p:sldId id="310" r:id="rId32"/>
    <p:sldId id="411" r:id="rId33"/>
    <p:sldId id="328" r:id="rId34"/>
    <p:sldId id="362" r:id="rId35"/>
    <p:sldId id="363" r:id="rId36"/>
    <p:sldId id="364" r:id="rId37"/>
    <p:sldId id="284" r:id="rId38"/>
    <p:sldId id="285" r:id="rId39"/>
    <p:sldId id="359" r:id="rId40"/>
    <p:sldId id="286" r:id="rId41"/>
    <p:sldId id="290" r:id="rId42"/>
    <p:sldId id="291" r:id="rId43"/>
    <p:sldId id="292" r:id="rId44"/>
    <p:sldId id="295" r:id="rId45"/>
    <p:sldId id="410" r:id="rId46"/>
    <p:sldId id="332" r:id="rId47"/>
    <p:sldId id="333" r:id="rId48"/>
    <p:sldId id="334" r:id="rId49"/>
    <p:sldId id="335" r:id="rId50"/>
    <p:sldId id="336" r:id="rId51"/>
    <p:sldId id="344" r:id="rId52"/>
    <p:sldId id="337" r:id="rId53"/>
    <p:sldId id="340" r:id="rId54"/>
    <p:sldId id="339" r:id="rId55"/>
    <p:sldId id="331" r:id="rId56"/>
    <p:sldId id="311" r:id="rId57"/>
    <p:sldId id="345" r:id="rId58"/>
    <p:sldId id="436" r:id="rId59"/>
    <p:sldId id="361" r:id="rId60"/>
    <p:sldId id="399" r:id="rId61"/>
    <p:sldId id="312" r:id="rId62"/>
    <p:sldId id="313" r:id="rId63"/>
    <p:sldId id="314" r:id="rId64"/>
    <p:sldId id="346" r:id="rId65"/>
    <p:sldId id="360" r:id="rId66"/>
    <p:sldId id="315" r:id="rId67"/>
    <p:sldId id="350" r:id="rId68"/>
    <p:sldId id="358" r:id="rId69"/>
    <p:sldId id="376" r:id="rId70"/>
    <p:sldId id="356" r:id="rId71"/>
    <p:sldId id="351" r:id="rId72"/>
    <p:sldId id="357" r:id="rId73"/>
    <p:sldId id="330" r:id="rId74"/>
    <p:sldId id="303" r:id="rId75"/>
    <p:sldId id="304" r:id="rId76"/>
    <p:sldId id="306" r:id="rId77"/>
    <p:sldId id="307" r:id="rId78"/>
    <p:sldId id="308" r:id="rId79"/>
    <p:sldId id="352" r:id="rId80"/>
    <p:sldId id="353" r:id="rId81"/>
    <p:sldId id="354" r:id="rId82"/>
    <p:sldId id="355" r:id="rId83"/>
    <p:sldId id="378" r:id="rId84"/>
    <p:sldId id="400" r:id="rId85"/>
    <p:sldId id="401" r:id="rId86"/>
    <p:sldId id="382" r:id="rId87"/>
    <p:sldId id="383" r:id="rId88"/>
    <p:sldId id="385" r:id="rId89"/>
    <p:sldId id="388" r:id="rId90"/>
    <p:sldId id="386" r:id="rId91"/>
    <p:sldId id="389" r:id="rId92"/>
    <p:sldId id="390" r:id="rId93"/>
    <p:sldId id="391" r:id="rId94"/>
    <p:sldId id="392" r:id="rId95"/>
    <p:sldId id="366" r:id="rId96"/>
    <p:sldId id="413" r:id="rId97"/>
    <p:sldId id="435" r:id="rId98"/>
    <p:sldId id="429" r:id="rId99"/>
    <p:sldId id="431" r:id="rId100"/>
    <p:sldId id="430" r:id="rId101"/>
    <p:sldId id="434" r:id="rId102"/>
    <p:sldId id="433" r:id="rId103"/>
    <p:sldId id="342" r:id="rId104"/>
    <p:sldId id="402" r:id="rId105"/>
    <p:sldId id="404" r:id="rId106"/>
    <p:sldId id="405" r:id="rId107"/>
    <p:sldId id="406" r:id="rId108"/>
    <p:sldId id="407" r:id="rId109"/>
    <p:sldId id="408" r:id="rId110"/>
    <p:sldId id="409" r:id="rId111"/>
    <p:sldId id="321" r:id="rId112"/>
    <p:sldId id="282" r:id="rId113"/>
    <p:sldId id="287" r:id="rId114"/>
    <p:sldId id="294" r:id="rId115"/>
    <p:sldId id="397" r:id="rId116"/>
    <p:sldId id="393" r:id="rId117"/>
    <p:sldId id="394" r:id="rId118"/>
    <p:sldId id="395" r:id="rId119"/>
    <p:sldId id="403" r:id="rId1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B3BA40-3A88-055D-898F-BAD86FE0C8F1}" name="Jeremy Hooper" initials="" userId="S::Jeremy.Hooper@towerhamlets.gov.uk::8e04be6c-a3ed-4de4-8295-659a21d69929" providerId="AD"/>
  <p188:author id="{A588A64C-49F6-6BD0-722C-1307E44C5041}" name="Angela Burns" initials="AB" userId="S::Angela.Burns@towerhamlets.gov.uk::bc747659-fafc-43e3-b10a-6641c8cc0394" providerId="AD"/>
  <p188:author id="{9C9CAD8F-15A8-0ED1-F5B8-84CE7AC37A83}" name="Jeremy Hooper" initials="JH" userId="S::jeremy.hooper@towerhamlets.gov.uk::8e04be6c-a3ed-4de4-8295-659a21d69929" providerId="AD"/>
  <p188:author id="{E3F0FBEF-3EDB-6749-9B47-5E58CE1B55FC}" name="Liam Crosby" initials="LC" userId="S::Liam.Crosby@towerhamlets.gov.uk::4adcdb6c-2c2f-46bf-bee2-f1b6918a344b" providerId="AD"/>
  <p188:author id="{C55F0AF5-6337-FB50-147A-642A1E0F5B9E}" name="Hannah Choi" initials="HC" userId="S::Hannah.Choi@towerhamlets.gov.uk::8d5f21c4-4059-4ac1-a69b-924723845fa2" providerId="AD"/>
  <p188:author id="{2EAECFFF-9E49-D04C-0C0D-3A918F10AA90}" name="Liam Flannigan" initials="LF" userId="S::Liam.Flannigan@towerhamlets.gov.uk::439257e5-e92d-4e7f-87d7-47245e77160a"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iam Flannigan"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7E9EA"/>
    <a:srgbClr val="CBCFD2"/>
    <a:srgbClr val="00445E"/>
    <a:srgbClr val="EC8794"/>
    <a:srgbClr val="CC1C49"/>
    <a:srgbClr val="F7A823"/>
    <a:srgbClr val="AF137E"/>
    <a:srgbClr val="00ADF0"/>
    <a:srgbClr val="A8CE78"/>
    <a:srgbClr val="E5E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52C60-BC2C-40AE-BB38-40A65F18C914}" v="1" dt="2026-04-29T15:10:06.868"/>
    <p1510:client id="{EC0EB691-EA23-4A94-886B-835D499C5924}" v="56" dt="2026-04-29T09:57:36.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06" autoAdjust="0"/>
  </p:normalViewPr>
  <p:slideViewPr>
    <p:cSldViewPr snapToGrid="0">
      <p:cViewPr varScale="1">
        <p:scale>
          <a:sx n="79" d="100"/>
          <a:sy n="79" d="100"/>
        </p:scale>
        <p:origin x="43" y="3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presProps" Target="presProps.xml"/><Relationship Id="rId128" Type="http://schemas.microsoft.com/office/2018/10/relationships/authors" Target="author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viewProps" Target="viewProps.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notesMaster" Target="notesMasters/notesMaster1.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s>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Liam.Flannigan\Downloads\Trends.csv"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C:\Users\Liam.Flannigan\Downloads\custom-filtered-2024-02-19T11_58_03Z.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file:///C:\Users\Liam.Flannigan\Downloads\custom-filtered-2024-02-19T11_58_03Z.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https://towerhamlets2.sharepoint.com/sites/HealthIntelligence/Shared%20Documents/6.%20Intel%20outputs/Adult%20Social%20Care%20NA/ELDB/ltc_65plus%20in%20TH%20vs%20NEL.csv"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https://towerhamlets2.sharepoint.com/sites/HealthIntelligence/Shared%20Documents/6.%20Intel%20outputs/Adult%20Social%20Care%20NA/ELDB/ltc_65plus%20in%20TH%20by%20demographic%20group.csv"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oleObject" Target="file:///C:\Users\Liam.Flannigan\OneDrive%20-%20Tower%20Hamlets%20Council\Documents\NEW_ltc_65plus%20in%20TH%20by%20demographic%20group.csv" TargetMode="External"/><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oleObject" Target="file:///C:\Users\Liam.Flannigan\OneDrive%20-%20Tower%20Hamlets%20Council\Documents\NEW_ltc_65plus%20in%20TH%20by%20demographic%20group.csv" TargetMode="External"/><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5.xml"/><Relationship Id="rId1" Type="http://schemas.microsoft.com/office/2011/relationships/chartStyle" Target="style15.xml"/></Relationships>
</file>

<file path=ppt/charts/_rels/chart16.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6.xml"/><Relationship Id="rId1" Type="http://schemas.microsoft.com/office/2011/relationships/chartStyle" Target="style16.xml"/></Relationships>
</file>

<file path=ppt/charts/_rels/chart17.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7.xml"/><Relationship Id="rId1" Type="http://schemas.microsoft.com/office/2011/relationships/chartStyle" Target="style17.xml"/></Relationships>
</file>

<file path=ppt/charts/_rels/chart18.xml.rels><?xml version="1.0" encoding="UTF-8" standalone="yes"?>
<Relationships xmlns="http://schemas.openxmlformats.org/package/2006/relationships"><Relationship Id="rId3" Type="http://schemas.openxmlformats.org/officeDocument/2006/relationships/oleObject" Target="https://towerhamlets2-my.sharepoint.com/personal/nick_payne_towerhamlets_gov_uk/Documents/Microsoft%20Teams%20Chat%20Files/age_diagnosis_summary_data.xlsx" TargetMode="External"/><Relationship Id="rId2" Type="http://schemas.microsoft.com/office/2011/relationships/chartColorStyle" Target="colors18.xml"/><Relationship Id="rId1" Type="http://schemas.microsoft.com/office/2011/relationships/chartStyle" Target="style18.xml"/></Relationships>
</file>

<file path=ppt/charts/_rels/chart19.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9.xml"/><Relationship Id="rId1" Type="http://schemas.microsoft.com/office/2011/relationships/chartStyle" Target="style19.xml"/></Relationships>
</file>

<file path=ppt/charts/_rels/chart20.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20.xml"/><Relationship Id="rId1" Type="http://schemas.microsoft.com/office/2011/relationships/chartStyle" Target="style20.xml"/></Relationships>
</file>

<file path=ppt/charts/_rels/chart21.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21.xml"/><Relationship Id="rId1" Type="http://schemas.microsoft.com/office/2011/relationships/chartStyle" Target="style21.xml"/></Relationships>
</file>

<file path=ppt/charts/_rels/chart22.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22.xml"/><Relationship Id="rId1" Type="http://schemas.microsoft.com/office/2011/relationships/chartStyle" Target="style22.xml"/></Relationships>
</file>

<file path=ppt/charts/_rels/chart23.xml.rels><?xml version="1.0" encoding="UTF-8" standalone="yes"?>
<Relationships xmlns="http://schemas.openxmlformats.org/package/2006/relationships"><Relationship Id="rId3" Type="http://schemas.openxmlformats.org/officeDocument/2006/relationships/oleObject" Target="https://towerhamlets2.sharepoint.com/sites/HealthIntelligence/Shared%20Documents/6.%20Intel%20outputs/Adult%20Social%20Care%20NA/ELDB/ltc_65plus%20in%20TH%20vs%20NEL.csv" TargetMode="External"/><Relationship Id="rId2" Type="http://schemas.microsoft.com/office/2011/relationships/chartColorStyle" Target="colors23.xml"/><Relationship Id="rId1" Type="http://schemas.microsoft.com/office/2011/relationships/chartStyle" Target="style23.xml"/></Relationships>
</file>

<file path=ppt/charts/_rels/chart24.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24.xml"/><Relationship Id="rId1" Type="http://schemas.microsoft.com/office/2011/relationships/chartStyle" Target="style24.xml"/></Relationships>
</file>

<file path=ppt/charts/_rels/chart25.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25.xml"/><Relationship Id="rId1" Type="http://schemas.microsoft.com/office/2011/relationships/chartStyle" Target="style25.xml"/></Relationships>
</file>

<file path=ppt/charts/_rels/chart26.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26.xml"/><Relationship Id="rId1" Type="http://schemas.microsoft.com/office/2011/relationships/chartStyle" Target="style26.xml"/></Relationships>
</file>

<file path=ppt/charts/_rels/chart27.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27.xml"/><Relationship Id="rId1" Type="http://schemas.microsoft.com/office/2011/relationships/chartStyle" Target="style27.xml"/></Relationships>
</file>

<file path=ppt/charts/_rels/chart28.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28.xml"/><Relationship Id="rId1" Type="http://schemas.microsoft.com/office/2011/relationships/chartStyle" Target="style28.xml"/></Relationships>
</file>

<file path=ppt/charts/_rels/chart29.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29.xml"/><Relationship Id="rId1" Type="http://schemas.microsoft.com/office/2011/relationships/chartStyle" Target="style29.xml"/></Relationships>
</file>

<file path=ppt/charts/_rels/chart30.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30.xml"/><Relationship Id="rId1" Type="http://schemas.microsoft.com/office/2011/relationships/chartStyle" Target="style30.xml"/></Relationships>
</file>

<file path=ppt/charts/_rels/chart31.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31.xml"/><Relationship Id="rId1" Type="http://schemas.microsoft.com/office/2011/relationships/chartStyle" Target="style31.xml"/></Relationships>
</file>

<file path=ppt/charts/_rels/chart32.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32.xml"/><Relationship Id="rId1" Type="http://schemas.microsoft.com/office/2011/relationships/chartStyle" Target="style32.xml"/></Relationships>
</file>

<file path=ppt/charts/_rels/chart33.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33.xml"/><Relationship Id="rId1" Type="http://schemas.microsoft.com/office/2011/relationships/chartStyle" Target="style33.xml"/></Relationships>
</file>

<file path=ppt/charts/_rels/chart34.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20NA%20analysis.xlsx" TargetMode="External"/><Relationship Id="rId2" Type="http://schemas.microsoft.com/office/2011/relationships/chartColorStyle" Target="colors34.xml"/><Relationship Id="rId1" Type="http://schemas.microsoft.com/office/2011/relationships/chartStyle" Target="style34.xml"/></Relationships>
</file>

<file path=ppt/charts/_rels/chart35.xml.rels><?xml version="1.0" encoding="UTF-8" standalone="yes"?>
<Relationships xmlns="http://schemas.openxmlformats.org/package/2006/relationships"><Relationship Id="rId3" Type="http://schemas.openxmlformats.org/officeDocument/2006/relationships/oleObject" Target="file:///C:\Users\Liam.Flannigan\OneDrive%20-%20Tower%20Hamlets%20Council\Documents\Results_WSDP%20all.csv" TargetMode="External"/><Relationship Id="rId2" Type="http://schemas.microsoft.com/office/2011/relationships/chartColorStyle" Target="colors35.xml"/><Relationship Id="rId1" Type="http://schemas.microsoft.com/office/2011/relationships/chartStyle" Target="style35.xml"/></Relationships>
</file>

<file path=ppt/charts/_rels/chart36.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36.xml"/><Relationship Id="rId1" Type="http://schemas.microsoft.com/office/2011/relationships/chartStyle" Target="style36.xml"/></Relationships>
</file>

<file path=ppt/charts/_rels/chart37.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37.xml"/><Relationship Id="rId1" Type="http://schemas.microsoft.com/office/2011/relationships/chartStyle" Target="style37.xml"/></Relationships>
</file>

<file path=ppt/charts/_rels/chart38.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38.xml"/><Relationship Id="rId1" Type="http://schemas.microsoft.com/office/2011/relationships/chartStyle" Target="style38.xml"/></Relationships>
</file>

<file path=ppt/charts/_rels/chart39.xml.rels><?xml version="1.0" encoding="UTF-8" standalone="yes"?>
<Relationships xmlns="http://schemas.openxmlformats.org/package/2006/relationships"><Relationship Id="rId3" Type="http://schemas.openxmlformats.org/officeDocument/2006/relationships/oleObject" Target="https://towerhamlets2.sharepoint.com/sites/HealthIntelligence/Shared%20Documents/6.%20Intel%20outputs/Adult%20Social%20Care%20NA/WSDP/results_filtered.csv" TargetMode="External"/><Relationship Id="rId2" Type="http://schemas.microsoft.com/office/2011/relationships/chartColorStyle" Target="colors39.xml"/><Relationship Id="rId1" Type="http://schemas.microsoft.com/office/2011/relationships/chartStyle" Target="style39.xml"/></Relationships>
</file>

<file path=ppt/charts/_rels/chart40.xml.rels><?xml version="1.0" encoding="UTF-8" standalone="yes"?>
<Relationships xmlns="http://schemas.openxmlformats.org/package/2006/relationships"><Relationship Id="rId3" Type="http://schemas.openxmlformats.org/officeDocument/2006/relationships/oleObject" Target="https://towerhamlets2.sharepoint.com/sites/HealthIntelligence/Shared%20Documents/6.%20Intel%20outputs/Adult%20Social%20Care%20NA/WSDP/results_filtered.csv" TargetMode="External"/><Relationship Id="rId2" Type="http://schemas.microsoft.com/office/2011/relationships/chartColorStyle" Target="colors40.xml"/><Relationship Id="rId1" Type="http://schemas.microsoft.com/office/2011/relationships/chartStyle" Target="style40.xml"/></Relationships>
</file>

<file path=ppt/charts/_rels/chart41.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41.xml"/><Relationship Id="rId1" Type="http://schemas.microsoft.com/office/2011/relationships/chartStyle" Target="style41.xml"/></Relationships>
</file>

<file path=ppt/charts/_rels/chart42.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42.xml"/><Relationship Id="rId1" Type="http://schemas.microsoft.com/office/2011/relationships/chartStyle" Target="style42.xml"/></Relationships>
</file>

<file path=ppt/charts/_rels/chart43.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43.xml"/><Relationship Id="rId1" Type="http://schemas.microsoft.com/office/2011/relationships/chartStyle" Target="style43.xml"/></Relationships>
</file>

<file path=ppt/charts/_rels/chart44.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44.xml"/><Relationship Id="rId1" Type="http://schemas.microsoft.com/office/2011/relationships/chartStyle" Target="style44.xml"/></Relationships>
</file>

<file path=ppt/charts/_rels/chart45.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45.xml"/><Relationship Id="rId1" Type="http://schemas.microsoft.com/office/2011/relationships/chartStyle" Target="style45.xml"/></Relationships>
</file>

<file path=ppt/charts/_rels/chart46.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46.xml"/><Relationship Id="rId1" Type="http://schemas.microsoft.com/office/2011/relationships/chartStyle" Target="style46.xml"/></Relationships>
</file>

<file path=ppt/charts/_rels/chart47.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47.xml"/><Relationship Id="rId1" Type="http://schemas.microsoft.com/office/2011/relationships/chartStyle" Target="style47.xml"/></Relationships>
</file>

<file path=ppt/charts/_rels/chart48.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48.xml"/><Relationship Id="rId1" Type="http://schemas.microsoft.com/office/2011/relationships/chartStyle" Target="style48.xml"/></Relationships>
</file>

<file path=ppt/charts/_rels/chart49.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49.xml"/><Relationship Id="rId1" Type="http://schemas.microsoft.com/office/2011/relationships/chartStyle" Target="style49.xml"/></Relationships>
</file>

<file path=ppt/charts/_rels/chart50.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Services%20and%20Intensity%20Over%20Time.xlsx" TargetMode="External"/><Relationship Id="rId2" Type="http://schemas.microsoft.com/office/2011/relationships/chartColorStyle" Target="colors50.xml"/><Relationship Id="rId1" Type="http://schemas.microsoft.com/office/2011/relationships/chartStyle" Target="style50.xml"/></Relationships>
</file>

<file path=ppt/charts/_rels/chart51.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1.xml"/><Relationship Id="rId1" Type="http://schemas.microsoft.com/office/2011/relationships/chartStyle" Target="style51.xml"/></Relationships>
</file>

<file path=ppt/charts/_rels/chart52.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2.xml"/><Relationship Id="rId1" Type="http://schemas.microsoft.com/office/2011/relationships/chartStyle" Target="style52.xml"/></Relationships>
</file>

<file path=ppt/charts/_rels/chart53.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3.xml"/><Relationship Id="rId1" Type="http://schemas.microsoft.com/office/2011/relationships/chartStyle" Target="style53.xml"/></Relationships>
</file>

<file path=ppt/charts/_rels/chart54.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4.xml"/><Relationship Id="rId1" Type="http://schemas.microsoft.com/office/2011/relationships/chartStyle" Target="style54.xml"/></Relationships>
</file>

<file path=ppt/charts/_rels/chart55.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5.xml"/><Relationship Id="rId1" Type="http://schemas.microsoft.com/office/2011/relationships/chartStyle" Target="style55.xml"/></Relationships>
</file>

<file path=ppt/charts/_rels/chart56.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Intensity%20Over%20Time%20Redo.xlsx" TargetMode="External"/><Relationship Id="rId2" Type="http://schemas.microsoft.com/office/2011/relationships/chartColorStyle" Target="colors56.xml"/><Relationship Id="rId1" Type="http://schemas.microsoft.com/office/2011/relationships/chartStyle" Target="style56.xml"/></Relationships>
</file>

<file path=ppt/charts/_rels/chart57.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57.xml"/><Relationship Id="rId1" Type="http://schemas.microsoft.com/office/2011/relationships/chartStyle" Target="style57.xml"/></Relationships>
</file>

<file path=ppt/charts/_rels/chart58.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58.xml"/><Relationship Id="rId1" Type="http://schemas.microsoft.com/office/2011/relationships/chartStyle" Target="style58.xml"/></Relationships>
</file>

<file path=ppt/charts/_rels/chart59.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59.xml"/><Relationship Id="rId1" Type="http://schemas.microsoft.com/office/2011/relationships/chartStyle" Target="style59.xml"/></Relationships>
</file>

<file path=ppt/charts/_rels/chart60.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Old/ASC%20Needs%20Assessment%20Data%20v0.3.xlsx" TargetMode="External"/><Relationship Id="rId2" Type="http://schemas.microsoft.com/office/2011/relationships/chartColorStyle" Target="colors60.xml"/><Relationship Id="rId1" Type="http://schemas.microsoft.com/office/2011/relationships/chartStyle" Target="style60.xml"/></Relationships>
</file>

<file path=ppt/charts/_rels/chart61.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61.xml"/><Relationship Id="rId1" Type="http://schemas.microsoft.com/office/2011/relationships/chartStyle" Target="style61.xml"/></Relationships>
</file>

<file path=ppt/charts/_rels/chart62.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Old/ASC%20Needs%20Assessment%20Data%20v0.3.xlsx" TargetMode="External"/><Relationship Id="rId2" Type="http://schemas.microsoft.com/office/2011/relationships/chartColorStyle" Target="colors62.xml"/><Relationship Id="rId1" Type="http://schemas.microsoft.com/office/2011/relationships/chartStyle" Target="style62.xml"/></Relationships>
</file>

<file path=ppt/charts/_rels/chart63.xml.rels><?xml version="1.0" encoding="UTF-8" standalone="yes"?>
<Relationships xmlns="http://schemas.openxmlformats.org/package/2006/relationships"><Relationship Id="rId3" Type="http://schemas.openxmlformats.org/officeDocument/2006/relationships/oleObject" Target="https://towerhamlets2.sharepoint.com/sites/Team_HACSP/Shared%20Documents/3.%20SPI%20-%20Data%20Analysis/InternalReporting/Presentations%20and%20Analysis/ASC%20NA/Old/ASC%20Needs%20Assessment%20Data%20v0.3.xlsx" TargetMode="External"/><Relationship Id="rId2" Type="http://schemas.microsoft.com/office/2011/relationships/chartColorStyle" Target="colors63.xml"/><Relationship Id="rId1" Type="http://schemas.microsoft.com/office/2011/relationships/chartStyle" Target="style63.xml"/></Relationships>
</file>

<file path=ppt/charts/_rels/chart64.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Attachments/Census%20Carers%20by%20Hours%20of%20care.xlsx" TargetMode="External"/><Relationship Id="rId2" Type="http://schemas.microsoft.com/office/2011/relationships/chartColorStyle" Target="colors64.xml"/><Relationship Id="rId1" Type="http://schemas.microsoft.com/office/2011/relationships/chartStyle" Target="style64.xml"/></Relationships>
</file>

<file path=ppt/charts/_rels/chart65.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Attachments/Census%20Carers%20by%20Deprivation.xlsx" TargetMode="External"/><Relationship Id="rId2" Type="http://schemas.microsoft.com/office/2011/relationships/chartColorStyle" Target="colors65.xml"/><Relationship Id="rId1" Type="http://schemas.microsoft.com/office/2011/relationships/chartStyle" Target="style65.xml"/></Relationships>
</file>

<file path=ppt/charts/_rels/chart66.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Attachments/Carers%20Allowance%20by%20LA%20Analysis.xlsx" TargetMode="External"/><Relationship Id="rId2" Type="http://schemas.microsoft.com/office/2011/relationships/chartColorStyle" Target="colors66.xml"/><Relationship Id="rId1" Type="http://schemas.microsoft.com/office/2011/relationships/chartStyle" Target="style66.xml"/></Relationships>
</file>

<file path=ppt/charts/_rels/chart67.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PSS_SACE_Annex_Tables_2021-22.xlsx" TargetMode="External"/><Relationship Id="rId2" Type="http://schemas.microsoft.com/office/2011/relationships/chartColorStyle" Target="colors67.xml"/><Relationship Id="rId1" Type="http://schemas.microsoft.com/office/2011/relationships/chartStyle" Target="style67.xml"/></Relationships>
</file>

<file path=ppt/charts/_rels/chart68.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PSS_SACE_Annex_Tables_2021-22.xlsx" TargetMode="External"/><Relationship Id="rId2" Type="http://schemas.microsoft.com/office/2011/relationships/chartColorStyle" Target="colors68.xml"/><Relationship Id="rId1" Type="http://schemas.microsoft.com/office/2011/relationships/chartStyle" Target="style68.xml"/></Relationships>
</file>

<file path=ppt/charts/_rels/chart69.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PSS_SACE_Annex_Tables_2021-22.xlsx" TargetMode="External"/><Relationship Id="rId2" Type="http://schemas.microsoft.com/office/2011/relationships/chartColorStyle" Target="colors69.xml"/><Relationship Id="rId1" Type="http://schemas.microsoft.com/office/2011/relationships/chartStyle" Target="style69.xml"/></Relationships>
</file>

<file path=ppt/charts/_rels/chart70.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PSS_SACE_Annex_Tables_2021-22.xlsx" TargetMode="External"/><Relationship Id="rId2" Type="http://schemas.microsoft.com/office/2011/relationships/chartColorStyle" Target="colors70.xml"/><Relationship Id="rId1" Type="http://schemas.microsoft.com/office/2011/relationships/chartStyle" Target="style70.xml"/></Relationships>
</file>

<file path=ppt/charts/_rels/chart71.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71.xml"/><Relationship Id="rId1" Type="http://schemas.microsoft.com/office/2011/relationships/chartStyle" Target="style71.xml"/></Relationships>
</file>

<file path=ppt/charts/_rels/chart72.xml.rels><?xml version="1.0" encoding="UTF-8" standalone="yes"?>
<Relationships xmlns="http://schemas.openxmlformats.org/package/2006/relationships"><Relationship Id="rId3" Type="http://schemas.openxmlformats.org/officeDocument/2006/relationships/package" Target="../embeddings/Microsoft_Excel_Worksheet16.xlsx"/><Relationship Id="rId2" Type="http://schemas.microsoft.com/office/2011/relationships/chartColorStyle" Target="colors72.xml"/><Relationship Id="rId1" Type="http://schemas.microsoft.com/office/2011/relationships/chartStyle" Target="style72.xml"/></Relationships>
</file>

<file path=ppt/charts/_rels/chart73.xml.rels><?xml version="1.0" encoding="UTF-8" standalone="yes"?>
<Relationships xmlns="http://schemas.openxmlformats.org/package/2006/relationships"><Relationship Id="rId3" Type="http://schemas.openxmlformats.org/officeDocument/2006/relationships/oleObject" Target="https://towerhamlets2-my.sharepoint.com/personal/liam_flannigan_towerhamlets_gov_uk/Documents/Documents/ASC_Carers%20Assessment%20analysis.xlsx" TargetMode="External"/><Relationship Id="rId2" Type="http://schemas.microsoft.com/office/2011/relationships/chartColorStyle" Target="colors73.xml"/><Relationship Id="rId1" Type="http://schemas.microsoft.com/office/2011/relationships/chartStyle" Target="style73.xml"/></Relationships>
</file>

<file path=ppt/charts/_rels/chart74.xml.rels><?xml version="1.0" encoding="UTF-8" standalone="yes"?>
<Relationships xmlns="http://schemas.openxmlformats.org/package/2006/relationships"><Relationship Id="rId3" Type="http://schemas.openxmlformats.org/officeDocument/2006/relationships/package" Target="../embeddings/Microsoft_Excel_Worksheet17.xlsx"/><Relationship Id="rId2" Type="http://schemas.microsoft.com/office/2011/relationships/chartColorStyle" Target="colors74.xml"/><Relationship Id="rId1" Type="http://schemas.microsoft.com/office/2011/relationships/chartStyle" Target="style74.xml"/></Relationships>
</file>

<file path=ppt/charts/_rels/chart75.xml.rels><?xml version="1.0" encoding="UTF-8" standalone="yes"?>
<Relationships xmlns="http://schemas.openxmlformats.org/package/2006/relationships"><Relationship Id="rId3" Type="http://schemas.openxmlformats.org/officeDocument/2006/relationships/package" Target="../embeddings/Microsoft_Excel_Worksheet18.xlsx"/><Relationship Id="rId2" Type="http://schemas.microsoft.com/office/2011/relationships/chartColorStyle" Target="colors75.xml"/><Relationship Id="rId1" Type="http://schemas.microsoft.com/office/2011/relationships/chartStyle" Target="style75.xml"/></Relationships>
</file>

<file path=ppt/charts/_rels/chart76.xml.rels><?xml version="1.0" encoding="UTF-8" standalone="yes"?>
<Relationships xmlns="http://schemas.openxmlformats.org/package/2006/relationships"><Relationship Id="rId3" Type="http://schemas.openxmlformats.org/officeDocument/2006/relationships/oleObject" Target="https://towerhamlets2.sharepoint.com/sites/Team_HealthyAdults/Shared%20Documents/Adult%20Social%20Care/Analysis/Projection%20Model%20-%20Summary.xlsx" TargetMode="External"/><Relationship Id="rId2" Type="http://schemas.microsoft.com/office/2011/relationships/chartColorStyle" Target="colors76.xml"/><Relationship Id="rId1" Type="http://schemas.microsoft.com/office/2011/relationships/chartStyle" Target="style7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3366"/>
                </a:solidFill>
                <a:latin typeface="+mn-lt"/>
                <a:ea typeface="+mn-ea"/>
                <a:cs typeface="+mn-cs"/>
              </a:defRPr>
            </a:pPr>
            <a:r>
              <a:rPr lang="en-GB" sz="1200" b="1" i="0" u="none" strike="noStrike" kern="1200" spc="0" baseline="0">
                <a:solidFill>
                  <a:srgbClr val="003366"/>
                </a:solidFill>
              </a:rPr>
              <a:t>Male overall life expectancy at birth in Tower Hamlets and gaps in life expectancy between most and least deprived quintile (OHID Fingertips dashboard</a:t>
            </a:r>
            <a:r>
              <a:rPr lang="en-GB" sz="1200" b="1" i="0" u="none" strike="noStrike" kern="1200" spc="0" baseline="30000">
                <a:solidFill>
                  <a:srgbClr val="003366"/>
                </a:solidFill>
              </a:rPr>
              <a:t>6</a:t>
            </a:r>
            <a:r>
              <a:rPr lang="en-GB" sz="1200" b="1" i="0" u="none" strike="noStrike" kern="1200" spc="0" baseline="0">
                <a:solidFill>
                  <a:srgbClr val="003366"/>
                </a:solidFill>
              </a:rPr>
              <a:t>), </a:t>
            </a:r>
          </a:p>
        </c:rich>
      </c:tx>
      <c:layout>
        <c:manualLayout>
          <c:xMode val="edge"/>
          <c:yMode val="edge"/>
          <c:x val="1.5378789093182399E-4"/>
          <c:y val="5.2052008564008115E-3"/>
        </c:manualLayout>
      </c:layout>
      <c:overlay val="0"/>
      <c:spPr>
        <a:noFill/>
        <a:ln>
          <a:noFill/>
        </a:ln>
        <a:effectLst/>
      </c:spPr>
      <c:txPr>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3366"/>
              </a:solidFill>
              <a:latin typeface="+mn-lt"/>
              <a:ea typeface="+mn-ea"/>
              <a:cs typeface="+mn-cs"/>
            </a:defRPr>
          </a:pPr>
          <a:endParaRPr lang="en-US"/>
        </a:p>
      </c:txPr>
    </c:title>
    <c:autoTitleDeleted val="0"/>
    <c:plotArea>
      <c:layout>
        <c:manualLayout>
          <c:layoutTarget val="inner"/>
          <c:xMode val="edge"/>
          <c:yMode val="edge"/>
          <c:x val="9.4129877797904341E-2"/>
          <c:y val="0.28821828616055561"/>
          <c:w val="0.78617605490812115"/>
          <c:h val="0.58128781463752788"/>
        </c:manualLayout>
      </c:layout>
      <c:barChart>
        <c:barDir val="col"/>
        <c:grouping val="clustered"/>
        <c:varyColors val="0"/>
        <c:ser>
          <c:idx val="0"/>
          <c:order val="0"/>
          <c:tx>
            <c:strRef>
              <c:f>'Segment_context_Tower Hamlets_W'!$B$14</c:f>
              <c:strCache>
                <c:ptCount val="1"/>
                <c:pt idx="0">
                  <c:v>Most deprived quintile</c:v>
                </c:pt>
              </c:strCache>
            </c:strRef>
          </c:tx>
          <c:spPr>
            <a:solidFill>
              <a:schemeClr val="accent1"/>
            </a:solidFill>
            <a:ln>
              <a:noFill/>
            </a:ln>
            <a:effectLst/>
          </c:spPr>
          <c:invertIfNegative val="0"/>
          <c:cat>
            <c:strRef>
              <c:f>'Segment_context_Tower Hamlets_W'!$C$13:$E$13</c:f>
              <c:strCache>
                <c:ptCount val="3"/>
                <c:pt idx="0">
                  <c:v>2014-16</c:v>
                </c:pt>
                <c:pt idx="1">
                  <c:v>2017-19</c:v>
                </c:pt>
                <c:pt idx="2">
                  <c:v>2020-21</c:v>
                </c:pt>
              </c:strCache>
            </c:strRef>
          </c:cat>
          <c:val>
            <c:numRef>
              <c:f>'Segment_context_Tower Hamlets_W'!$C$14:$E$14</c:f>
              <c:numCache>
                <c:formatCode>General</c:formatCode>
                <c:ptCount val="3"/>
                <c:pt idx="0">
                  <c:v>76.5</c:v>
                </c:pt>
                <c:pt idx="1">
                  <c:v>78.400000000000006</c:v>
                </c:pt>
                <c:pt idx="2">
                  <c:v>75.599999999999994</c:v>
                </c:pt>
              </c:numCache>
            </c:numRef>
          </c:val>
          <c:extLst>
            <c:ext xmlns:c16="http://schemas.microsoft.com/office/drawing/2014/chart" uri="{C3380CC4-5D6E-409C-BE32-E72D297353CC}">
              <c16:uniqueId val="{00000000-5151-45FF-9506-AE89CF00ADB5}"/>
            </c:ext>
          </c:extLst>
        </c:ser>
        <c:ser>
          <c:idx val="1"/>
          <c:order val="1"/>
          <c:tx>
            <c:strRef>
              <c:f>'Segment_context_Tower Hamlets_W'!$B$15</c:f>
              <c:strCache>
                <c:ptCount val="1"/>
                <c:pt idx="0">
                  <c:v>Least deprived quintile</c:v>
                </c:pt>
              </c:strCache>
            </c:strRef>
          </c:tx>
          <c:spPr>
            <a:solidFill>
              <a:schemeClr val="accent2"/>
            </a:solidFill>
            <a:ln>
              <a:noFill/>
            </a:ln>
            <a:effectLst/>
          </c:spPr>
          <c:invertIfNegative val="0"/>
          <c:cat>
            <c:strRef>
              <c:f>'Segment_context_Tower Hamlets_W'!$C$13:$E$13</c:f>
              <c:strCache>
                <c:ptCount val="3"/>
                <c:pt idx="0">
                  <c:v>2014-16</c:v>
                </c:pt>
                <c:pt idx="1">
                  <c:v>2017-19</c:v>
                </c:pt>
                <c:pt idx="2">
                  <c:v>2020-21</c:v>
                </c:pt>
              </c:strCache>
            </c:strRef>
          </c:cat>
          <c:val>
            <c:numRef>
              <c:f>'Segment_context_Tower Hamlets_W'!$C$15:$E$15</c:f>
              <c:numCache>
                <c:formatCode>General</c:formatCode>
                <c:ptCount val="3"/>
                <c:pt idx="0">
                  <c:v>84.2</c:v>
                </c:pt>
                <c:pt idx="1">
                  <c:v>86.4</c:v>
                </c:pt>
                <c:pt idx="2">
                  <c:v>84.4</c:v>
                </c:pt>
              </c:numCache>
            </c:numRef>
          </c:val>
          <c:extLst>
            <c:ext xmlns:c16="http://schemas.microsoft.com/office/drawing/2014/chart" uri="{C3380CC4-5D6E-409C-BE32-E72D297353CC}">
              <c16:uniqueId val="{00000001-5151-45FF-9506-AE89CF00ADB5}"/>
            </c:ext>
          </c:extLst>
        </c:ser>
        <c:dLbls>
          <c:showLegendKey val="0"/>
          <c:showVal val="0"/>
          <c:showCatName val="0"/>
          <c:showSerName val="0"/>
          <c:showPercent val="0"/>
          <c:showBubbleSize val="0"/>
        </c:dLbls>
        <c:gapWidth val="219"/>
        <c:overlap val="-27"/>
        <c:axId val="81766656"/>
        <c:axId val="81760416"/>
        <c:extLst>
          <c:ext xmlns:c15="http://schemas.microsoft.com/office/drawing/2012/chart" uri="{02D57815-91ED-43cb-92C2-25804820EDAC}">
            <c15:filteredBarSeries>
              <c15:ser>
                <c:idx val="3"/>
                <c:order val="3"/>
                <c:tx>
                  <c:strRef>
                    <c:extLst>
                      <c:ext uri="{02D57815-91ED-43cb-92C2-25804820EDAC}">
                        <c15:formulaRef>
                          <c15:sqref>'Segment_context_Tower Hamlets_W'!$B$17</c15:sqref>
                        </c15:formulaRef>
                      </c:ext>
                    </c:extLst>
                    <c:strCache>
                      <c:ptCount val="1"/>
                    </c:strCache>
                  </c:strRef>
                </c:tx>
                <c:spPr>
                  <a:solidFill>
                    <a:schemeClr val="accent4"/>
                  </a:solidFill>
                  <a:ln>
                    <a:noFill/>
                  </a:ln>
                  <a:effectLst/>
                </c:spPr>
                <c:invertIfNegative val="0"/>
                <c:cat>
                  <c:strRef>
                    <c:extLst>
                      <c:ext uri="{02D57815-91ED-43cb-92C2-25804820EDAC}">
                        <c15:formulaRef>
                          <c15:sqref>'Segment_context_Tower Hamlets_W'!$C$13:$E$13</c15:sqref>
                        </c15:formulaRef>
                      </c:ext>
                    </c:extLst>
                    <c:strCache>
                      <c:ptCount val="3"/>
                      <c:pt idx="0">
                        <c:v>2014-16</c:v>
                      </c:pt>
                      <c:pt idx="1">
                        <c:v>2017-19</c:v>
                      </c:pt>
                      <c:pt idx="2">
                        <c:v>2020-21</c:v>
                      </c:pt>
                    </c:strCache>
                  </c:strRef>
                </c:cat>
                <c:val>
                  <c:numRef>
                    <c:extLst>
                      <c:ext uri="{02D57815-91ED-43cb-92C2-25804820EDAC}">
                        <c15:formulaRef>
                          <c15:sqref>'Segment_context_Tower Hamlets_W'!$C$17:$E$17</c15:sqref>
                        </c15:formulaRef>
                      </c:ext>
                    </c:extLst>
                    <c:numCache>
                      <c:formatCode>General</c:formatCode>
                      <c:ptCount val="3"/>
                    </c:numCache>
                  </c:numRef>
                </c:val>
                <c:extLst>
                  <c:ext xmlns:c16="http://schemas.microsoft.com/office/drawing/2014/chart" uri="{C3380CC4-5D6E-409C-BE32-E72D297353CC}">
                    <c16:uniqueId val="{00000003-5151-45FF-9506-AE89CF00ADB5}"/>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'Segment_context_Tower Hamlets_W'!$B$18</c15:sqref>
                        </c15:formulaRef>
                      </c:ext>
                    </c:extLst>
                    <c:strCache>
                      <c:ptCount val="1"/>
                      <c:pt idx="0">
                        <c:v>Most deprived quintile</c:v>
                      </c:pt>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'Segment_context_Tower Hamlets_W'!$C$13:$E$13</c15:sqref>
                        </c15:formulaRef>
                      </c:ext>
                    </c:extLst>
                    <c:strCache>
                      <c:ptCount val="3"/>
                      <c:pt idx="0">
                        <c:v>2014-16</c:v>
                      </c:pt>
                      <c:pt idx="1">
                        <c:v>2017-19</c:v>
                      </c:pt>
                      <c:pt idx="2">
                        <c:v>2020-21</c:v>
                      </c:pt>
                    </c:strCache>
                  </c:strRef>
                </c:cat>
                <c:val>
                  <c:numRef>
                    <c:extLst xmlns:c15="http://schemas.microsoft.com/office/drawing/2012/chart">
                      <c:ext xmlns:c15="http://schemas.microsoft.com/office/drawing/2012/chart" uri="{02D57815-91ED-43cb-92C2-25804820EDAC}">
                        <c15:formulaRef>
                          <c15:sqref>'Segment_context_Tower Hamlets_W'!$C$18:$E$18</c15:sqref>
                        </c15:formulaRef>
                      </c:ext>
                    </c:extLst>
                    <c:numCache>
                      <c:formatCode>General</c:formatCode>
                      <c:ptCount val="3"/>
                      <c:pt idx="0">
                        <c:v>82.6</c:v>
                      </c:pt>
                      <c:pt idx="1">
                        <c:v>83.3</c:v>
                      </c:pt>
                      <c:pt idx="2">
                        <c:v>81.3</c:v>
                      </c:pt>
                    </c:numCache>
                  </c:numRef>
                </c:val>
                <c:extLst xmlns:c15="http://schemas.microsoft.com/office/drawing/2012/chart">
                  <c:ext xmlns:c16="http://schemas.microsoft.com/office/drawing/2014/chart" uri="{C3380CC4-5D6E-409C-BE32-E72D297353CC}">
                    <c16:uniqueId val="{00000004-5151-45FF-9506-AE89CF00ADB5}"/>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'Segment_context_Tower Hamlets_W'!$B$19</c15:sqref>
                        </c15:formulaRef>
                      </c:ext>
                    </c:extLst>
                    <c:strCache>
                      <c:ptCount val="1"/>
                      <c:pt idx="0">
                        <c:v>Least deprived quintile</c:v>
                      </c:pt>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'Segment_context_Tower Hamlets_W'!$C$13:$E$13</c15:sqref>
                        </c15:formulaRef>
                      </c:ext>
                    </c:extLst>
                    <c:strCache>
                      <c:ptCount val="3"/>
                      <c:pt idx="0">
                        <c:v>2014-16</c:v>
                      </c:pt>
                      <c:pt idx="1">
                        <c:v>2017-19</c:v>
                      </c:pt>
                      <c:pt idx="2">
                        <c:v>2020-21</c:v>
                      </c:pt>
                    </c:strCache>
                  </c:strRef>
                </c:cat>
                <c:val>
                  <c:numRef>
                    <c:extLst xmlns:c15="http://schemas.microsoft.com/office/drawing/2012/chart">
                      <c:ext xmlns:c15="http://schemas.microsoft.com/office/drawing/2012/chart" uri="{02D57815-91ED-43cb-92C2-25804820EDAC}">
                        <c15:formulaRef>
                          <c15:sqref>'Segment_context_Tower Hamlets_W'!$C$19:$E$19</c15:sqref>
                        </c15:formulaRef>
                      </c:ext>
                    </c:extLst>
                    <c:numCache>
                      <c:formatCode>General</c:formatCode>
                      <c:ptCount val="3"/>
                      <c:pt idx="0">
                        <c:v>86</c:v>
                      </c:pt>
                      <c:pt idx="1">
                        <c:v>87.1</c:v>
                      </c:pt>
                      <c:pt idx="2">
                        <c:v>87.6</c:v>
                      </c:pt>
                    </c:numCache>
                  </c:numRef>
                </c:val>
                <c:extLst xmlns:c15="http://schemas.microsoft.com/office/drawing/2012/chart">
                  <c:ext xmlns:c16="http://schemas.microsoft.com/office/drawing/2014/chart" uri="{C3380CC4-5D6E-409C-BE32-E72D297353CC}">
                    <c16:uniqueId val="{00000005-5151-45FF-9506-AE89CF00ADB5}"/>
                  </c:ext>
                </c:extLst>
              </c15:ser>
            </c15:filteredBarSeries>
            <c15:filteredBarSeries>
              <c15:ser>
                <c:idx val="6"/>
                <c:order val="6"/>
                <c:tx>
                  <c:strRef>
                    <c:extLst xmlns:c15="http://schemas.microsoft.com/office/drawing/2012/chart">
                      <c:ext xmlns:c15="http://schemas.microsoft.com/office/drawing/2012/chart" uri="{02D57815-91ED-43cb-92C2-25804820EDAC}">
                        <c15:formulaRef>
                          <c15:sqref>'Segment_context_Tower Hamlets_W'!$B$20</c15:sqref>
                        </c15:formulaRef>
                      </c:ext>
                    </c:extLst>
                    <c:strCache>
                      <c:ptCount val="1"/>
                      <c:pt idx="0">
                        <c:v>Gap (see right-hand axis)</c:v>
                      </c:pt>
                    </c:strCache>
                  </c:strRef>
                </c:tx>
                <c:spPr>
                  <a:solidFill>
                    <a:schemeClr val="accent1">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'Segment_context_Tower Hamlets_W'!$C$13:$E$13</c15:sqref>
                        </c15:formulaRef>
                      </c:ext>
                    </c:extLst>
                    <c:strCache>
                      <c:ptCount val="3"/>
                      <c:pt idx="0">
                        <c:v>2014-16</c:v>
                      </c:pt>
                      <c:pt idx="1">
                        <c:v>2017-19</c:v>
                      </c:pt>
                      <c:pt idx="2">
                        <c:v>2020-21</c:v>
                      </c:pt>
                    </c:strCache>
                  </c:strRef>
                </c:cat>
                <c:val>
                  <c:numRef>
                    <c:extLst xmlns:c15="http://schemas.microsoft.com/office/drawing/2012/chart">
                      <c:ext xmlns:c15="http://schemas.microsoft.com/office/drawing/2012/chart" uri="{02D57815-91ED-43cb-92C2-25804820EDAC}">
                        <c15:formulaRef>
                          <c15:sqref>'Segment_context_Tower Hamlets_W'!$C$20:$E$20</c15:sqref>
                        </c15:formulaRef>
                      </c:ext>
                    </c:extLst>
                    <c:numCache>
                      <c:formatCode>General</c:formatCode>
                      <c:ptCount val="3"/>
                      <c:pt idx="0">
                        <c:v>3.5</c:v>
                      </c:pt>
                      <c:pt idx="1">
                        <c:v>3.7</c:v>
                      </c:pt>
                      <c:pt idx="2">
                        <c:v>6.3</c:v>
                      </c:pt>
                    </c:numCache>
                  </c:numRef>
                </c:val>
                <c:extLst xmlns:c15="http://schemas.microsoft.com/office/drawing/2012/chart">
                  <c:ext xmlns:c16="http://schemas.microsoft.com/office/drawing/2014/chart" uri="{C3380CC4-5D6E-409C-BE32-E72D297353CC}">
                    <c16:uniqueId val="{00000006-5151-45FF-9506-AE89CF00ADB5}"/>
                  </c:ext>
                </c:extLst>
              </c15:ser>
            </c15:filteredBarSeries>
          </c:ext>
        </c:extLst>
      </c:barChart>
      <c:lineChart>
        <c:grouping val="standard"/>
        <c:varyColors val="0"/>
        <c:ser>
          <c:idx val="2"/>
          <c:order val="2"/>
          <c:tx>
            <c:strRef>
              <c:f>'Segment_context_Tower Hamlets_W'!$B$16</c:f>
              <c:strCache>
                <c:ptCount val="1"/>
                <c:pt idx="0">
                  <c:v>Gap (see right-hand axis)</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strRef>
              <c:f>'Segment_context_Tower Hamlets_W'!$C$13:$E$13</c:f>
              <c:strCache>
                <c:ptCount val="3"/>
                <c:pt idx="0">
                  <c:v>2014-16</c:v>
                </c:pt>
                <c:pt idx="1">
                  <c:v>2017-19</c:v>
                </c:pt>
                <c:pt idx="2">
                  <c:v>2020-21</c:v>
                </c:pt>
              </c:strCache>
            </c:strRef>
          </c:cat>
          <c:val>
            <c:numRef>
              <c:f>'Segment_context_Tower Hamlets_W'!$C$16:$E$16</c:f>
              <c:numCache>
                <c:formatCode>General</c:formatCode>
                <c:ptCount val="3"/>
                <c:pt idx="0">
                  <c:v>7.7</c:v>
                </c:pt>
                <c:pt idx="1">
                  <c:v>8</c:v>
                </c:pt>
                <c:pt idx="2">
                  <c:v>8.8000000000000007</c:v>
                </c:pt>
              </c:numCache>
            </c:numRef>
          </c:val>
          <c:smooth val="0"/>
          <c:extLst>
            <c:ext xmlns:c16="http://schemas.microsoft.com/office/drawing/2014/chart" uri="{C3380CC4-5D6E-409C-BE32-E72D297353CC}">
              <c16:uniqueId val="{00000002-5151-45FF-9506-AE89CF00ADB5}"/>
            </c:ext>
          </c:extLst>
        </c:ser>
        <c:dLbls>
          <c:showLegendKey val="0"/>
          <c:showVal val="0"/>
          <c:showCatName val="0"/>
          <c:showSerName val="0"/>
          <c:showPercent val="0"/>
          <c:showBubbleSize val="0"/>
        </c:dLbls>
        <c:marker val="1"/>
        <c:smooth val="0"/>
        <c:axId val="81861696"/>
        <c:axId val="81861216"/>
      </c:lineChart>
      <c:catAx>
        <c:axId val="81766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760416"/>
        <c:crosses val="autoZero"/>
        <c:auto val="1"/>
        <c:lblAlgn val="ctr"/>
        <c:lblOffset val="100"/>
        <c:noMultiLvlLbl val="0"/>
      </c:catAx>
      <c:valAx>
        <c:axId val="81760416"/>
        <c:scaling>
          <c:orientation val="minMax"/>
        </c:scaling>
        <c:delete val="0"/>
        <c:axPos val="l"/>
        <c:majorGridlines>
          <c:spPr>
            <a:ln w="9525" cap="flat" cmpd="sng" algn="ctr">
              <a:solidFill>
                <a:srgbClr val="00ADF0"/>
              </a:solidFill>
              <a:round/>
            </a:ln>
            <a:effectLst/>
          </c:spPr>
        </c:majorGridlines>
        <c:title>
          <c:tx>
            <c:rich>
              <a:bodyPr rot="-5400000" spcFirstLastPara="1" vertOverflow="ellipsis" vert="horz" wrap="square" anchor="ctr" anchorCtr="1"/>
              <a:lstStyle/>
              <a:p>
                <a:pPr>
                  <a:defRPr sz="1000" b="0" i="0" u="none" strike="noStrike" kern="1200" baseline="0">
                    <a:solidFill>
                      <a:srgbClr val="003366"/>
                    </a:solidFill>
                    <a:latin typeface="+mn-lt"/>
                    <a:ea typeface="+mn-ea"/>
                    <a:cs typeface="+mn-cs"/>
                  </a:defRPr>
                </a:pPr>
                <a:r>
                  <a:rPr lang="en-GB">
                    <a:solidFill>
                      <a:srgbClr val="00B0F0"/>
                    </a:solidFill>
                  </a:rPr>
                  <a:t>Life expectancy at </a:t>
                </a:r>
              </a:p>
              <a:p>
                <a:pPr>
                  <a:defRPr/>
                </a:pPr>
                <a:r>
                  <a:rPr lang="en-GB">
                    <a:solidFill>
                      <a:srgbClr val="00B0F0"/>
                    </a:solidFill>
                  </a:rPr>
                  <a:t>birth (years)</a:t>
                </a:r>
              </a:p>
            </c:rich>
          </c:tx>
          <c:overlay val="0"/>
          <c:spPr>
            <a:noFill/>
            <a:ln>
              <a:noFill/>
            </a:ln>
            <a:effectLst/>
          </c:spPr>
          <c:txPr>
            <a:bodyPr rot="-5400000" spcFirstLastPara="1" vertOverflow="ellipsis" vert="horz" wrap="square" anchor="ctr" anchorCtr="1"/>
            <a:lstStyle/>
            <a:p>
              <a:pPr>
                <a:defRPr sz="1000" b="0" i="0" u="none" strike="noStrike" kern="1200" baseline="0">
                  <a:solidFill>
                    <a:srgbClr val="003366"/>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766656"/>
        <c:crosses val="autoZero"/>
        <c:crossBetween val="between"/>
      </c:valAx>
      <c:valAx>
        <c:axId val="81861216"/>
        <c:scaling>
          <c:orientation val="minMax"/>
          <c:min val="0"/>
        </c:scaling>
        <c:delete val="0"/>
        <c:axPos val="r"/>
        <c:title>
          <c:tx>
            <c:rich>
              <a:bodyPr rot="-5400000" spcFirstLastPara="1" vertOverflow="ellipsis" vert="horz" wrap="square" anchor="ctr" anchorCtr="1"/>
              <a:lstStyle/>
              <a:p>
                <a:pPr>
                  <a:defRPr sz="1000" b="0" i="0" u="none" strike="noStrike" kern="1200" baseline="0">
                    <a:solidFill>
                      <a:srgbClr val="00ADF0"/>
                    </a:solidFill>
                    <a:latin typeface="+mn-lt"/>
                    <a:ea typeface="+mn-ea"/>
                    <a:cs typeface="+mn-cs"/>
                  </a:defRPr>
                </a:pPr>
                <a:r>
                  <a:rPr lang="en-US">
                    <a:solidFill>
                      <a:srgbClr val="00ADF0"/>
                    </a:solidFill>
                  </a:rPr>
                  <a:t>Gap between most and </a:t>
                </a:r>
              </a:p>
              <a:p>
                <a:pPr>
                  <a:defRPr>
                    <a:solidFill>
                      <a:srgbClr val="00ADF0"/>
                    </a:solidFill>
                  </a:defRPr>
                </a:pPr>
                <a:r>
                  <a:rPr lang="en-US">
                    <a:solidFill>
                      <a:srgbClr val="00ADF0"/>
                    </a:solidFill>
                  </a:rPr>
                  <a:t>least deprived (years)</a:t>
                </a:r>
              </a:p>
            </c:rich>
          </c:tx>
          <c:layout>
            <c:manualLayout>
              <c:xMode val="edge"/>
              <c:yMode val="edge"/>
              <c:x val="0.92051854404779099"/>
              <c:y val="0.2450625436006335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861696"/>
        <c:crosses val="max"/>
        <c:crossBetween val="between"/>
        <c:majorUnit val="1"/>
      </c:valAx>
      <c:catAx>
        <c:axId val="81861696"/>
        <c:scaling>
          <c:orientation val="minMax"/>
        </c:scaling>
        <c:delete val="1"/>
        <c:axPos val="b"/>
        <c:numFmt formatCode="General" sourceLinked="1"/>
        <c:majorTickMark val="out"/>
        <c:minorTickMark val="none"/>
        <c:tickLblPos val="nextTo"/>
        <c:crossAx val="81861216"/>
        <c:crosses val="autoZero"/>
        <c:auto val="1"/>
        <c:lblAlgn val="ctr"/>
        <c:lblOffset val="100"/>
        <c:noMultiLvlLbl val="0"/>
      </c:cat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rgbClr val="003366"/>
          </a:solidFill>
        </a:defRPr>
      </a:pPr>
      <a:endParaRPr lang="en-US"/>
    </a:p>
  </c:tx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rgbClr val="003366"/>
                </a:solidFill>
                <a:latin typeface="+mn-lt"/>
                <a:ea typeface="+mn-ea"/>
                <a:cs typeface="+mn-cs"/>
              </a:defRPr>
            </a:pPr>
            <a:r>
              <a:rPr lang="en-GB" sz="1200" b="1"/>
              <a:t>Female</a:t>
            </a:r>
            <a:r>
              <a:rPr lang="en-GB" sz="1200" b="1" baseline="0"/>
              <a:t> overall life expectancy at birth in Tower Hamlets and gaps in life expectancy between most and least deprived quintile (OHID Fingertips dashboard</a:t>
            </a:r>
            <a:r>
              <a:rPr lang="en-GB" sz="1200" b="1" i="0" u="none" strike="noStrike" kern="1200" spc="0" baseline="30000">
                <a:solidFill>
                  <a:srgbClr val="003366"/>
                </a:solidFill>
              </a:rPr>
              <a:t>6</a:t>
            </a:r>
            <a:r>
              <a:rPr lang="en-GB" sz="1200" b="1" baseline="0"/>
              <a:t>), </a:t>
            </a:r>
            <a:endParaRPr lang="en-GB" sz="1200" b="1"/>
          </a:p>
        </c:rich>
      </c:tx>
      <c:layout>
        <c:manualLayout>
          <c:xMode val="edge"/>
          <c:yMode val="edge"/>
          <c:x val="4.3951426338311294E-3"/>
          <c:y val="3.2132978540547088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rgbClr val="003366"/>
              </a:solidFill>
              <a:latin typeface="+mn-lt"/>
              <a:ea typeface="+mn-ea"/>
              <a:cs typeface="+mn-cs"/>
            </a:defRPr>
          </a:pPr>
          <a:endParaRPr lang="en-GB"/>
        </a:p>
      </c:txPr>
    </c:title>
    <c:autoTitleDeleted val="0"/>
    <c:plotArea>
      <c:layout>
        <c:manualLayout>
          <c:layoutTarget val="inner"/>
          <c:xMode val="edge"/>
          <c:yMode val="edge"/>
          <c:x val="9.6372920876323015E-2"/>
          <c:y val="0.28584368285109402"/>
          <c:w val="0.78859073121894219"/>
          <c:h val="0.49750804290113787"/>
        </c:manualLayout>
      </c:layout>
      <c:barChart>
        <c:barDir val="col"/>
        <c:grouping val="clustered"/>
        <c:varyColors val="0"/>
        <c:ser>
          <c:idx val="4"/>
          <c:order val="4"/>
          <c:tx>
            <c:strRef>
              <c:f>Sheet1!$E$1</c:f>
              <c:strCache>
                <c:ptCount val="1"/>
                <c:pt idx="0">
                  <c:v>Most deprived quintile</c:v>
                </c:pt>
              </c:strCache>
            </c:strRef>
          </c:tx>
          <c:spPr>
            <a:solidFill>
              <a:schemeClr val="accent5"/>
            </a:solidFill>
            <a:ln>
              <a:noFill/>
            </a:ln>
            <a:effectLst/>
          </c:spPr>
          <c:invertIfNegative val="0"/>
          <c:cat>
            <c:strRef>
              <c:f>Sheet1!$A$2:$A$4</c:f>
              <c:strCache>
                <c:ptCount val="3"/>
                <c:pt idx="0">
                  <c:v>2014-16</c:v>
                </c:pt>
                <c:pt idx="1">
                  <c:v>2017-19</c:v>
                </c:pt>
                <c:pt idx="2">
                  <c:v>2020-21</c:v>
                </c:pt>
              </c:strCache>
            </c:strRef>
          </c:cat>
          <c:val>
            <c:numRef>
              <c:f>Sheet1!$E$2:$E$4</c:f>
              <c:numCache>
                <c:formatCode>General</c:formatCode>
                <c:ptCount val="3"/>
                <c:pt idx="0">
                  <c:v>82.6</c:v>
                </c:pt>
                <c:pt idx="1">
                  <c:v>83.3</c:v>
                </c:pt>
                <c:pt idx="2">
                  <c:v>81.3</c:v>
                </c:pt>
              </c:numCache>
            </c:numRef>
          </c:val>
          <c:extLst>
            <c:ext xmlns:c16="http://schemas.microsoft.com/office/drawing/2014/chart" uri="{C3380CC4-5D6E-409C-BE32-E72D297353CC}">
              <c16:uniqueId val="{00000000-3A29-4845-B2AB-F06F3E49EB74}"/>
            </c:ext>
          </c:extLst>
        </c:ser>
        <c:ser>
          <c:idx val="5"/>
          <c:order val="5"/>
          <c:tx>
            <c:strRef>
              <c:f>Sheet1!$F$1</c:f>
              <c:strCache>
                <c:ptCount val="1"/>
                <c:pt idx="0">
                  <c:v>Least deprived quintile</c:v>
                </c:pt>
              </c:strCache>
            </c:strRef>
          </c:tx>
          <c:spPr>
            <a:solidFill>
              <a:srgbClr val="F7A823"/>
            </a:solidFill>
            <a:ln>
              <a:noFill/>
            </a:ln>
            <a:effectLst/>
          </c:spPr>
          <c:invertIfNegative val="0"/>
          <c:cat>
            <c:strRef>
              <c:f>Sheet1!$A$2:$A$4</c:f>
              <c:strCache>
                <c:ptCount val="3"/>
                <c:pt idx="0">
                  <c:v>2014-16</c:v>
                </c:pt>
                <c:pt idx="1">
                  <c:v>2017-19</c:v>
                </c:pt>
                <c:pt idx="2">
                  <c:v>2020-21</c:v>
                </c:pt>
              </c:strCache>
            </c:strRef>
          </c:cat>
          <c:val>
            <c:numRef>
              <c:f>Sheet1!$F$2:$F$4</c:f>
              <c:numCache>
                <c:formatCode>General</c:formatCode>
                <c:ptCount val="3"/>
                <c:pt idx="0">
                  <c:v>86</c:v>
                </c:pt>
                <c:pt idx="1">
                  <c:v>87.1</c:v>
                </c:pt>
                <c:pt idx="2">
                  <c:v>87.6</c:v>
                </c:pt>
              </c:numCache>
            </c:numRef>
          </c:val>
          <c:extLst>
            <c:ext xmlns:c16="http://schemas.microsoft.com/office/drawing/2014/chart" uri="{C3380CC4-5D6E-409C-BE32-E72D297353CC}">
              <c16:uniqueId val="{00000001-3A29-4845-B2AB-F06F3E49EB74}"/>
            </c:ext>
          </c:extLst>
        </c:ser>
        <c:dLbls>
          <c:showLegendKey val="0"/>
          <c:showVal val="0"/>
          <c:showCatName val="0"/>
          <c:showSerName val="0"/>
          <c:showPercent val="0"/>
          <c:showBubbleSize val="0"/>
        </c:dLbls>
        <c:gapWidth val="219"/>
        <c:overlap val="-27"/>
        <c:axId val="81766656"/>
        <c:axId val="81760416"/>
        <c:extLst>
          <c:ext xmlns:c15="http://schemas.microsoft.com/office/drawing/2012/chart" uri="{02D57815-91ED-43cb-92C2-25804820EDAC}">
            <c15:filteredBarSeries>
              <c15:ser>
                <c:idx val="0"/>
                <c:order val="0"/>
                <c:tx>
                  <c:strRef>
                    <c:extLst>
                      <c:ext uri="{02D57815-91ED-43cb-92C2-25804820EDAC}">
                        <c15:formulaRef>
                          <c15:sqref>Sheet1!$B$1</c15:sqref>
                        </c15:formulaRef>
                      </c:ext>
                    </c:extLst>
                    <c:strCache>
                      <c:ptCount val="1"/>
                      <c:pt idx="0">
                        <c:v>Most deprived quintile</c:v>
                      </c:pt>
                    </c:strCache>
                  </c:strRef>
                </c:tx>
                <c:spPr>
                  <a:solidFill>
                    <a:schemeClr val="accent1"/>
                  </a:solidFill>
                  <a:ln>
                    <a:noFill/>
                  </a:ln>
                  <a:effectLst/>
                </c:spPr>
                <c:invertIfNegative val="0"/>
                <c:cat>
                  <c:strRef>
                    <c:extLst>
                      <c:ext uri="{02D57815-91ED-43cb-92C2-25804820EDAC}">
                        <c15:formulaRef>
                          <c15:sqref>Sheet1!$A$2:$A$4</c15:sqref>
                        </c15:formulaRef>
                      </c:ext>
                    </c:extLst>
                    <c:strCache>
                      <c:ptCount val="3"/>
                      <c:pt idx="0">
                        <c:v>2014-16</c:v>
                      </c:pt>
                      <c:pt idx="1">
                        <c:v>2017-19</c:v>
                      </c:pt>
                      <c:pt idx="2">
                        <c:v>2020-21</c:v>
                      </c:pt>
                    </c:strCache>
                  </c:strRef>
                </c:cat>
                <c:val>
                  <c:numRef>
                    <c:extLst>
                      <c:ext uri="{02D57815-91ED-43cb-92C2-25804820EDAC}">
                        <c15:formulaRef>
                          <c15:sqref>Sheet1!$B$2:$B$4</c15:sqref>
                        </c15:formulaRef>
                      </c:ext>
                    </c:extLst>
                    <c:numCache>
                      <c:formatCode>General</c:formatCode>
                      <c:ptCount val="3"/>
                      <c:pt idx="0">
                        <c:v>76.5</c:v>
                      </c:pt>
                      <c:pt idx="1">
                        <c:v>78.400000000000006</c:v>
                      </c:pt>
                      <c:pt idx="2">
                        <c:v>75.599999999999994</c:v>
                      </c:pt>
                    </c:numCache>
                  </c:numRef>
                </c:val>
                <c:extLst>
                  <c:ext xmlns:c16="http://schemas.microsoft.com/office/drawing/2014/chart" uri="{C3380CC4-5D6E-409C-BE32-E72D297353CC}">
                    <c16:uniqueId val="{00000003-3A29-4845-B2AB-F06F3E49EB74}"/>
                  </c:ext>
                </c:extLst>
              </c15:ser>
            </c15:filteredBarSeries>
            <c15:filteredBarSeries>
              <c15:ser>
                <c:idx val="1"/>
                <c:order val="1"/>
                <c:tx>
                  <c:strRef>
                    <c:extLst xmlns:c15="http://schemas.microsoft.com/office/drawing/2012/chart">
                      <c:ext xmlns:c15="http://schemas.microsoft.com/office/drawing/2012/chart" uri="{02D57815-91ED-43cb-92C2-25804820EDAC}">
                        <c15:formulaRef>
                          <c15:sqref>Sheet1!$C$1</c15:sqref>
                        </c15:formulaRef>
                      </c:ext>
                    </c:extLst>
                    <c:strCache>
                      <c:ptCount val="1"/>
                      <c:pt idx="0">
                        <c:v>Least deprived quintile</c:v>
                      </c:pt>
                    </c:strCache>
                  </c:strRef>
                </c:tx>
                <c:spPr>
                  <a:solidFill>
                    <a:schemeClr val="accent2"/>
                  </a:solidFill>
                  <a:ln>
                    <a:noFill/>
                  </a:ln>
                  <a:effectLst/>
                </c:spPr>
                <c:invertIfNegative val="0"/>
                <c:cat>
                  <c:strRef>
                    <c:extLst xmlns:c15="http://schemas.microsoft.com/office/drawing/2012/chart">
                      <c:ext xmlns:c15="http://schemas.microsoft.com/office/drawing/2012/chart" uri="{02D57815-91ED-43cb-92C2-25804820EDAC}">
                        <c15:formulaRef>
                          <c15:sqref>Sheet1!$A$2:$A$4</c15:sqref>
                        </c15:formulaRef>
                      </c:ext>
                    </c:extLst>
                    <c:strCache>
                      <c:ptCount val="3"/>
                      <c:pt idx="0">
                        <c:v>2014-16</c:v>
                      </c:pt>
                      <c:pt idx="1">
                        <c:v>2017-19</c:v>
                      </c:pt>
                      <c:pt idx="2">
                        <c:v>2020-21</c:v>
                      </c:pt>
                    </c:strCache>
                  </c:strRef>
                </c:cat>
                <c:val>
                  <c:numRef>
                    <c:extLst xmlns:c15="http://schemas.microsoft.com/office/drawing/2012/chart">
                      <c:ext xmlns:c15="http://schemas.microsoft.com/office/drawing/2012/chart" uri="{02D57815-91ED-43cb-92C2-25804820EDAC}">
                        <c15:formulaRef>
                          <c15:sqref>Sheet1!$C$2:$C$4</c15:sqref>
                        </c15:formulaRef>
                      </c:ext>
                    </c:extLst>
                    <c:numCache>
                      <c:formatCode>General</c:formatCode>
                      <c:ptCount val="3"/>
                      <c:pt idx="0">
                        <c:v>84.2</c:v>
                      </c:pt>
                      <c:pt idx="1">
                        <c:v>86.4</c:v>
                      </c:pt>
                      <c:pt idx="2">
                        <c:v>84.4</c:v>
                      </c:pt>
                    </c:numCache>
                  </c:numRef>
                </c:val>
                <c:extLst xmlns:c15="http://schemas.microsoft.com/office/drawing/2012/chart">
                  <c:ext xmlns:c16="http://schemas.microsoft.com/office/drawing/2014/chart" uri="{C3380CC4-5D6E-409C-BE32-E72D297353CC}">
                    <c16:uniqueId val="{00000004-3A29-4845-B2AB-F06F3E49EB74}"/>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Sheet1!$D$1</c15:sqref>
                        </c15:formulaRef>
                      </c:ext>
                    </c:extLst>
                    <c:strCache>
                      <c:ptCount val="1"/>
                    </c:strCache>
                  </c:strRef>
                </c:tx>
                <c:spPr>
                  <a:solidFill>
                    <a:schemeClr val="accent4"/>
                  </a:solidFill>
                  <a:ln>
                    <a:noFill/>
                  </a:ln>
                  <a:effectLst/>
                </c:spPr>
                <c:invertIfNegative val="0"/>
                <c:cat>
                  <c:strRef>
                    <c:extLst xmlns:c15="http://schemas.microsoft.com/office/drawing/2012/chart">
                      <c:ext xmlns:c15="http://schemas.microsoft.com/office/drawing/2012/chart" uri="{02D57815-91ED-43cb-92C2-25804820EDAC}">
                        <c15:formulaRef>
                          <c15:sqref>Sheet1!$A$2:$A$4</c15:sqref>
                        </c15:formulaRef>
                      </c:ext>
                    </c:extLst>
                    <c:strCache>
                      <c:ptCount val="3"/>
                      <c:pt idx="0">
                        <c:v>2014-16</c:v>
                      </c:pt>
                      <c:pt idx="1">
                        <c:v>2017-19</c:v>
                      </c:pt>
                      <c:pt idx="2">
                        <c:v>2020-21</c:v>
                      </c:pt>
                    </c:strCache>
                  </c:strRef>
                </c:cat>
                <c:val>
                  <c:numRef>
                    <c:extLst xmlns:c15="http://schemas.microsoft.com/office/drawing/2012/chart">
                      <c:ext xmlns:c15="http://schemas.microsoft.com/office/drawing/2012/chart" uri="{02D57815-91ED-43cb-92C2-25804820EDAC}">
                        <c15:formulaRef>
                          <c15:sqref>Sheet1!$D$2:$D$4</c15:sqref>
                        </c15:formulaRef>
                      </c:ext>
                    </c:extLst>
                    <c:numCache>
                      <c:formatCode>General</c:formatCode>
                      <c:ptCount val="3"/>
                    </c:numCache>
                  </c:numRef>
                </c:val>
                <c:extLst xmlns:c15="http://schemas.microsoft.com/office/drawing/2012/chart">
                  <c:ext xmlns:c16="http://schemas.microsoft.com/office/drawing/2014/chart" uri="{C3380CC4-5D6E-409C-BE32-E72D297353CC}">
                    <c16:uniqueId val="{00000006-3A29-4845-B2AB-F06F3E49EB74}"/>
                  </c:ext>
                </c:extLst>
              </c15:ser>
            </c15:filteredBarSeries>
          </c:ext>
        </c:extLst>
      </c:barChart>
      <c:lineChart>
        <c:grouping val="stacked"/>
        <c:varyColors val="0"/>
        <c:ser>
          <c:idx val="6"/>
          <c:order val="6"/>
          <c:tx>
            <c:strRef>
              <c:f>Sheet1!$I$1</c:f>
              <c:strCache>
                <c:ptCount val="1"/>
                <c:pt idx="0">
                  <c:v>Gap (see right-hand axis)</c:v>
                </c:pt>
              </c:strCache>
            </c:strRef>
          </c:tx>
          <c:spPr>
            <a:ln w="28575" cap="rnd">
              <a:solidFill>
                <a:srgbClr val="E5E000"/>
              </a:solidFill>
              <a:round/>
            </a:ln>
            <a:effectLst/>
          </c:spPr>
          <c:marker>
            <c:symbol val="circle"/>
            <c:size val="5"/>
            <c:spPr>
              <a:solidFill>
                <a:srgbClr val="E5E000"/>
              </a:solidFill>
              <a:ln w="9525">
                <a:solidFill>
                  <a:srgbClr val="E5E000"/>
                </a:solidFill>
              </a:ln>
              <a:effectLst/>
            </c:spPr>
          </c:marker>
          <c:cat>
            <c:strRef>
              <c:f>Sheet1!$G$2:$G$4</c:f>
              <c:strCache>
                <c:ptCount val="3"/>
                <c:pt idx="0">
                  <c:v>2014-16</c:v>
                </c:pt>
                <c:pt idx="1">
                  <c:v>2017-19</c:v>
                </c:pt>
                <c:pt idx="2">
                  <c:v>2020-21</c:v>
                </c:pt>
              </c:strCache>
            </c:strRef>
          </c:cat>
          <c:val>
            <c:numRef>
              <c:f>Sheet1!$I$2:$I$4</c:f>
              <c:numCache>
                <c:formatCode>General</c:formatCode>
                <c:ptCount val="3"/>
                <c:pt idx="0">
                  <c:v>3.5</c:v>
                </c:pt>
                <c:pt idx="1">
                  <c:v>3.7</c:v>
                </c:pt>
                <c:pt idx="2">
                  <c:v>6.3</c:v>
                </c:pt>
              </c:numCache>
            </c:numRef>
          </c:val>
          <c:smooth val="0"/>
          <c:extLst>
            <c:ext xmlns:c16="http://schemas.microsoft.com/office/drawing/2014/chart" uri="{C3380CC4-5D6E-409C-BE32-E72D297353CC}">
              <c16:uniqueId val="{00000002-3A29-4845-B2AB-F06F3E49EB74}"/>
            </c:ext>
          </c:extLst>
        </c:ser>
        <c:dLbls>
          <c:showLegendKey val="0"/>
          <c:showVal val="0"/>
          <c:showCatName val="0"/>
          <c:showSerName val="0"/>
          <c:showPercent val="0"/>
          <c:showBubbleSize val="0"/>
        </c:dLbls>
        <c:marker val="1"/>
        <c:smooth val="0"/>
        <c:axId val="81861696"/>
        <c:axId val="81861216"/>
        <c:extLst>
          <c:ext xmlns:c15="http://schemas.microsoft.com/office/drawing/2012/chart" uri="{02D57815-91ED-43cb-92C2-25804820EDAC}">
            <c15:filteredLineSeries>
              <c15:ser>
                <c:idx val="2"/>
                <c:order val="2"/>
                <c:tx>
                  <c:strRef>
                    <c:extLst>
                      <c:ext uri="{02D57815-91ED-43cb-92C2-25804820EDAC}">
                        <c15:formulaRef>
                          <c15:sqref>Sheet1!$H$1</c15:sqref>
                        </c15:formulaRef>
                      </c:ext>
                    </c:extLst>
                    <c:strCache>
                      <c:ptCount val="1"/>
                      <c:pt idx="0">
                        <c:v>Gap (see right-hand axis)</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strRef>
                    <c:extLst>
                      <c:ext uri="{02D57815-91ED-43cb-92C2-25804820EDAC}">
                        <c15:formulaRef>
                          <c15:sqref>Sheet1!$G$2:$G$4</c15:sqref>
                        </c15:formulaRef>
                      </c:ext>
                    </c:extLst>
                    <c:strCache>
                      <c:ptCount val="3"/>
                      <c:pt idx="0">
                        <c:v>2014-16</c:v>
                      </c:pt>
                      <c:pt idx="1">
                        <c:v>2017-19</c:v>
                      </c:pt>
                      <c:pt idx="2">
                        <c:v>2020-21</c:v>
                      </c:pt>
                    </c:strCache>
                  </c:strRef>
                </c:cat>
                <c:val>
                  <c:numRef>
                    <c:extLst>
                      <c:ext uri="{02D57815-91ED-43cb-92C2-25804820EDAC}">
                        <c15:formulaRef>
                          <c15:sqref>Sheet1!$H$2:$H$4</c15:sqref>
                        </c15:formulaRef>
                      </c:ext>
                    </c:extLst>
                    <c:numCache>
                      <c:formatCode>General</c:formatCode>
                      <c:ptCount val="3"/>
                      <c:pt idx="0">
                        <c:v>7.7</c:v>
                      </c:pt>
                      <c:pt idx="1">
                        <c:v>8</c:v>
                      </c:pt>
                      <c:pt idx="2">
                        <c:v>8.8000000000000007</c:v>
                      </c:pt>
                    </c:numCache>
                  </c:numRef>
                </c:val>
                <c:smooth val="0"/>
                <c:extLst>
                  <c:ext xmlns:c16="http://schemas.microsoft.com/office/drawing/2014/chart" uri="{C3380CC4-5D6E-409C-BE32-E72D297353CC}">
                    <c16:uniqueId val="{00000005-3A29-4845-B2AB-F06F3E49EB74}"/>
                  </c:ext>
                </c:extLst>
              </c15:ser>
            </c15:filteredLineSeries>
          </c:ext>
        </c:extLst>
      </c:lineChart>
      <c:catAx>
        <c:axId val="81766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760416"/>
        <c:crosses val="autoZero"/>
        <c:auto val="1"/>
        <c:lblAlgn val="ctr"/>
        <c:lblOffset val="100"/>
        <c:noMultiLvlLbl val="0"/>
      </c:catAx>
      <c:valAx>
        <c:axId val="81760416"/>
        <c:scaling>
          <c:orientation val="minMax"/>
          <c:min val="70"/>
        </c:scaling>
        <c:delete val="0"/>
        <c:axPos val="l"/>
        <c:majorGridlines>
          <c:spPr>
            <a:ln w="9525" cap="flat" cmpd="sng" algn="ctr">
              <a:solidFill>
                <a:srgbClr val="00ADF0"/>
              </a:solidFill>
              <a:round/>
            </a:ln>
            <a:effectLst/>
          </c:spPr>
        </c:majorGridlines>
        <c:title>
          <c:tx>
            <c:rich>
              <a:bodyPr rot="-5400000" spcFirstLastPara="1" vertOverflow="ellipsis" vert="horz" wrap="square" anchor="ctr" anchorCtr="1"/>
              <a:lstStyle/>
              <a:p>
                <a:pPr>
                  <a:defRPr sz="1000" b="0" i="0" u="none" strike="noStrike" kern="1200" baseline="0">
                    <a:solidFill>
                      <a:srgbClr val="003366"/>
                    </a:solidFill>
                    <a:latin typeface="+mn-lt"/>
                    <a:ea typeface="+mn-ea"/>
                    <a:cs typeface="+mn-cs"/>
                  </a:defRPr>
                </a:pPr>
                <a:r>
                  <a:rPr lang="en-GB" sz="1000" b="0" i="0" u="none" strike="noStrike" kern="1200" baseline="0">
                    <a:solidFill>
                      <a:srgbClr val="00B0F0"/>
                    </a:solidFill>
                  </a:rPr>
                  <a:t>Life expectancy at </a:t>
                </a:r>
              </a:p>
              <a:p>
                <a:pPr>
                  <a:defRPr/>
                </a:pPr>
                <a:r>
                  <a:rPr lang="en-GB" sz="1000" b="0" i="0" u="none" strike="noStrike" kern="1200" baseline="0">
                    <a:solidFill>
                      <a:srgbClr val="00B0F0"/>
                    </a:solidFill>
                  </a:rPr>
                  <a:t>birth (years)</a:t>
                </a:r>
              </a:p>
            </c:rich>
          </c:tx>
          <c:overlay val="0"/>
          <c:spPr>
            <a:noFill/>
            <a:ln>
              <a:noFill/>
            </a:ln>
            <a:effectLst/>
          </c:spPr>
          <c:txPr>
            <a:bodyPr rot="-5400000" spcFirstLastPara="1" vertOverflow="ellipsis" vert="horz" wrap="square" anchor="ctr" anchorCtr="1"/>
            <a:lstStyle/>
            <a:p>
              <a:pPr>
                <a:defRPr sz="1000" b="0" i="0" u="none" strike="noStrike" kern="1200" baseline="0">
                  <a:solidFill>
                    <a:srgbClr val="003366"/>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766656"/>
        <c:crosses val="autoZero"/>
        <c:crossBetween val="between"/>
      </c:valAx>
      <c:valAx>
        <c:axId val="81861216"/>
        <c:scaling>
          <c:orientation val="minMax"/>
          <c:max val="10"/>
        </c:scaling>
        <c:delete val="0"/>
        <c:axPos val="r"/>
        <c:title>
          <c:tx>
            <c:rich>
              <a:bodyPr rot="-5400000" spcFirstLastPara="1" vertOverflow="ellipsis" vert="horz" wrap="square" anchor="ctr" anchorCtr="1"/>
              <a:lstStyle/>
              <a:p>
                <a:pPr>
                  <a:defRPr sz="1000" b="0" i="0" u="none" strike="noStrike" kern="1200" baseline="0">
                    <a:solidFill>
                      <a:srgbClr val="00ADF0"/>
                    </a:solidFill>
                    <a:latin typeface="+mn-lt"/>
                    <a:ea typeface="+mn-ea"/>
                    <a:cs typeface="+mn-cs"/>
                  </a:defRPr>
                </a:pPr>
                <a:r>
                  <a:rPr lang="en-US">
                    <a:solidFill>
                      <a:srgbClr val="00ADF0"/>
                    </a:solidFill>
                  </a:rPr>
                  <a:t>Gap between most and </a:t>
                </a:r>
              </a:p>
              <a:p>
                <a:pPr>
                  <a:defRPr>
                    <a:solidFill>
                      <a:srgbClr val="00ADF0"/>
                    </a:solidFill>
                  </a:defRPr>
                </a:pPr>
                <a:r>
                  <a:rPr lang="en-US">
                    <a:solidFill>
                      <a:srgbClr val="00ADF0"/>
                    </a:solidFill>
                  </a:rPr>
                  <a:t>least deprived (years)</a:t>
                </a:r>
              </a:p>
            </c:rich>
          </c:tx>
          <c:layout>
            <c:manualLayout>
              <c:xMode val="edge"/>
              <c:yMode val="edge"/>
              <c:x val="0.92223365128491996"/>
              <c:y val="0.2564106624785770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crossAx val="81861696"/>
        <c:crosses val="max"/>
        <c:crossBetween val="between"/>
        <c:majorUnit val="1"/>
      </c:valAx>
      <c:catAx>
        <c:axId val="81861696"/>
        <c:scaling>
          <c:orientation val="minMax"/>
        </c:scaling>
        <c:delete val="1"/>
        <c:axPos val="b"/>
        <c:numFmt formatCode="General" sourceLinked="1"/>
        <c:majorTickMark val="out"/>
        <c:minorTickMark val="none"/>
        <c:tickLblPos val="nextTo"/>
        <c:crossAx val="81861216"/>
        <c:crosses val="autoZero"/>
        <c:auto val="1"/>
        <c:lblAlgn val="ctr"/>
        <c:lblOffset val="100"/>
        <c:noMultiLvlLbl val="0"/>
      </c:catAx>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900" b="0" i="0" u="none" strike="noStrike" kern="1200" baseline="0">
              <a:solidFill>
                <a:srgbClr val="00ADF0"/>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solidFill>
            <a:srgbClr val="003366"/>
          </a:solidFill>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Male </a:t>
            </a:r>
            <a:r>
              <a:rPr kumimoji="0" lang="en-GB" sz="1100" b="1" i="0" u="sng" strike="noStrike" kern="1200" cap="none" spc="0" normalizeH="0" baseline="0" noProof="0">
                <a:ln>
                  <a:noFill/>
                </a:ln>
                <a:solidFill>
                  <a:srgbClr val="00445E"/>
                </a:solidFill>
                <a:effectLst/>
                <a:uLnTx/>
                <a:uFillTx/>
                <a:latin typeface="Raleway"/>
                <a:ea typeface="+mn-ea"/>
                <a:cs typeface="+mn-cs"/>
              </a:rPr>
              <a:t>healthy</a:t>
            </a:r>
            <a:r>
              <a:rPr kumimoji="0" lang="en-GB" sz="1100" b="1" i="0" u="none" strike="noStrike" kern="1200" cap="none" spc="0" normalizeH="0" baseline="0" noProof="0">
                <a:ln>
                  <a:noFill/>
                </a:ln>
                <a:solidFill>
                  <a:srgbClr val="00445E"/>
                </a:solidFill>
                <a:effectLst/>
                <a:uLnTx/>
                <a:uFillTx/>
                <a:latin typeface="Raleway"/>
                <a:ea typeface="+mn-ea"/>
                <a:cs typeface="+mn-cs"/>
              </a:rPr>
              <a:t> life expectancy at birth, Tower Hamlets and England averages (OHID Fingertips dashboard)</a:t>
            </a:r>
            <a:r>
              <a:rPr kumimoji="0" lang="en-GB" sz="1100" b="0" i="0" u="none" strike="noStrike" kern="1200" cap="none" spc="0" normalizeH="0" baseline="30000" noProof="0">
                <a:ln>
                  <a:noFill/>
                </a:ln>
                <a:solidFill>
                  <a:srgbClr val="00445E"/>
                </a:solidFill>
                <a:effectLst/>
                <a:uLnTx/>
                <a:uFillTx/>
                <a:latin typeface="Raleway"/>
                <a:ea typeface="+mn-ea"/>
                <a:cs typeface="+mn-cs"/>
              </a:rPr>
              <a:t> </a:t>
            </a:r>
            <a:r>
              <a:rPr kumimoji="0" lang="en-GB" sz="1100" b="1" i="0" u="none" strike="noStrike" kern="1200" cap="none" spc="0" normalizeH="0" baseline="30000" noProof="0">
                <a:ln>
                  <a:noFill/>
                </a:ln>
                <a:solidFill>
                  <a:srgbClr val="00445E"/>
                </a:solidFill>
                <a:effectLst/>
                <a:uLnTx/>
                <a:uFillTx/>
                <a:latin typeface="Raleway"/>
                <a:ea typeface="+mn-ea"/>
                <a:cs typeface="+mn-cs"/>
              </a:rPr>
              <a:t>6,8</a:t>
            </a:r>
            <a:r>
              <a:rPr kumimoji="0" lang="en-GB" sz="1100" b="1" i="0" u="none" strike="noStrike" kern="1200" cap="none" spc="0" normalizeH="0" baseline="0" noProof="0">
                <a:ln>
                  <a:noFill/>
                </a:ln>
                <a:solidFill>
                  <a:srgbClr val="00445E"/>
                </a:solidFill>
                <a:effectLst/>
                <a:uLnTx/>
                <a:uFillTx/>
                <a:latin typeface="Raleway"/>
                <a:ea typeface="+mn-ea"/>
                <a:cs typeface="+mn-cs"/>
              </a:rPr>
              <a:t>.</a:t>
            </a:r>
          </a:p>
        </c:rich>
      </c:tx>
      <c:layout>
        <c:manualLayout>
          <c:xMode val="edge"/>
          <c:yMode val="edge"/>
          <c:x val="2.5270849254247427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6777485914531211E-2"/>
          <c:y val="0.23644595129980184"/>
          <c:w val="0.87325130248816651"/>
          <c:h val="0.58895076056060425"/>
        </c:manualLayout>
      </c:layout>
      <c:lineChart>
        <c:grouping val="standard"/>
        <c:varyColors val="0"/>
        <c:ser>
          <c:idx val="0"/>
          <c:order val="0"/>
          <c:tx>
            <c:strRef>
              <c:f>Trends!$B$27</c:f>
              <c:strCache>
                <c:ptCount val="1"/>
                <c:pt idx="0">
                  <c:v>Tower Hamlets</c:v>
                </c:pt>
              </c:strCache>
            </c:strRef>
          </c:tx>
          <c:spPr>
            <a:ln w="28575" cap="rnd">
              <a:solidFill>
                <a:schemeClr val="accent1"/>
              </a:solidFill>
              <a:round/>
            </a:ln>
            <a:effectLst/>
          </c:spPr>
          <c:marker>
            <c:symbol val="none"/>
          </c:marker>
          <c:errBars>
            <c:errDir val="y"/>
            <c:errBarType val="both"/>
            <c:errValType val="cust"/>
            <c:noEndCap val="0"/>
            <c:plus>
              <c:numRef>
                <c:f>Trends!$Q$3:$Q$12</c:f>
                <c:numCache>
                  <c:formatCode>General</c:formatCode>
                  <c:ptCount val="10"/>
                  <c:pt idx="0">
                    <c:v>3.1253999999999991</c:v>
                  </c:pt>
                  <c:pt idx="1">
                    <c:v>3.0429999999999993</c:v>
                  </c:pt>
                  <c:pt idx="2">
                    <c:v>3.1067999999999998</c:v>
                  </c:pt>
                  <c:pt idx="3">
                    <c:v>3.3594000000000008</c:v>
                  </c:pt>
                  <c:pt idx="4">
                    <c:v>3.4740000000000038</c:v>
                  </c:pt>
                  <c:pt idx="5">
                    <c:v>3.9994000000000085</c:v>
                  </c:pt>
                  <c:pt idx="6">
                    <c:v>3.5564999999999927</c:v>
                  </c:pt>
                  <c:pt idx="7">
                    <c:v>4.2127000000000052</c:v>
                  </c:pt>
                  <c:pt idx="8">
                    <c:v>3.740000000000002</c:v>
                  </c:pt>
                  <c:pt idx="9">
                    <c:v>4.0600000000000023</c:v>
                  </c:pt>
                </c:numCache>
              </c:numRef>
            </c:plus>
            <c:minus>
              <c:numRef>
                <c:f>Trends!$P$3:$P$12</c:f>
                <c:numCache>
                  <c:formatCode>General</c:formatCode>
                  <c:ptCount val="10"/>
                  <c:pt idx="0">
                    <c:v>3.1253999999999991</c:v>
                  </c:pt>
                  <c:pt idx="1">
                    <c:v>3.0429999999999993</c:v>
                  </c:pt>
                  <c:pt idx="2">
                    <c:v>3.106899999999996</c:v>
                  </c:pt>
                  <c:pt idx="3">
                    <c:v>3.3592999999999975</c:v>
                  </c:pt>
                  <c:pt idx="4">
                    <c:v>3.4739999999999966</c:v>
                  </c:pt>
                  <c:pt idx="5">
                    <c:v>3.9994000000000014</c:v>
                  </c:pt>
                  <c:pt idx="6">
                    <c:v>3.5566000000000031</c:v>
                  </c:pt>
                  <c:pt idx="7">
                    <c:v>4.2128000000000014</c:v>
                  </c:pt>
                  <c:pt idx="8">
                    <c:v>3.7399999999999949</c:v>
                  </c:pt>
                  <c:pt idx="9">
                    <c:v>4.0599999999999952</c:v>
                  </c:pt>
                </c:numCache>
              </c:numRef>
            </c:minus>
            <c:spPr>
              <a:noFill/>
              <a:ln w="9525" cap="flat" cmpd="sng" algn="ctr">
                <a:solidFill>
                  <a:schemeClr val="tx1">
                    <a:lumMod val="65000"/>
                    <a:lumOff val="35000"/>
                  </a:schemeClr>
                </a:solidFill>
                <a:round/>
              </a:ln>
              <a:effectLst/>
            </c:spPr>
          </c:errBars>
          <c:cat>
            <c:strRef>
              <c:f>Trends!$C$26:$L$26</c:f>
              <c:strCache>
                <c:ptCount val="10"/>
                <c:pt idx="0">
                  <c:v>2009-11</c:v>
                </c:pt>
                <c:pt idx="1">
                  <c:v>2010-12</c:v>
                </c:pt>
                <c:pt idx="2">
                  <c:v>2011-13</c:v>
                </c:pt>
                <c:pt idx="3">
                  <c:v>2012-14</c:v>
                </c:pt>
                <c:pt idx="4">
                  <c:v>2013-15</c:v>
                </c:pt>
                <c:pt idx="5">
                  <c:v>2014-16</c:v>
                </c:pt>
                <c:pt idx="6">
                  <c:v>2015-17</c:v>
                </c:pt>
                <c:pt idx="7">
                  <c:v>2016-18</c:v>
                </c:pt>
                <c:pt idx="8">
                  <c:v>2017-19</c:v>
                </c:pt>
                <c:pt idx="9">
                  <c:v>2018-20</c:v>
                </c:pt>
              </c:strCache>
            </c:strRef>
          </c:cat>
          <c:val>
            <c:numRef>
              <c:f>Trends!$C$27:$L$27</c:f>
              <c:numCache>
                <c:formatCode>General</c:formatCode>
                <c:ptCount val="10"/>
                <c:pt idx="0">
                  <c:v>55.458100000000002</c:v>
                </c:pt>
                <c:pt idx="1">
                  <c:v>52.951700000000002</c:v>
                </c:pt>
                <c:pt idx="2">
                  <c:v>54.198999999999998</c:v>
                </c:pt>
                <c:pt idx="3">
                  <c:v>53.946899999999999</c:v>
                </c:pt>
                <c:pt idx="4">
                  <c:v>54.091099999999997</c:v>
                </c:pt>
                <c:pt idx="5">
                  <c:v>61.357399999999998</c:v>
                </c:pt>
                <c:pt idx="6">
                  <c:v>61.856000000000002</c:v>
                </c:pt>
                <c:pt idx="7">
                  <c:v>60.454799999999999</c:v>
                </c:pt>
                <c:pt idx="8">
                  <c:v>62.62</c:v>
                </c:pt>
                <c:pt idx="9">
                  <c:v>65.3</c:v>
                </c:pt>
              </c:numCache>
            </c:numRef>
          </c:val>
          <c:smooth val="0"/>
          <c:extLst>
            <c:ext xmlns:c16="http://schemas.microsoft.com/office/drawing/2014/chart" uri="{C3380CC4-5D6E-409C-BE32-E72D297353CC}">
              <c16:uniqueId val="{00000000-6738-4797-BD77-35D95E48CAC6}"/>
            </c:ext>
          </c:extLst>
        </c:ser>
        <c:ser>
          <c:idx val="1"/>
          <c:order val="1"/>
          <c:tx>
            <c:strRef>
              <c:f>Trends!$B$28</c:f>
              <c:strCache>
                <c:ptCount val="1"/>
                <c:pt idx="0">
                  <c:v>England</c:v>
                </c:pt>
              </c:strCache>
            </c:strRef>
          </c:tx>
          <c:spPr>
            <a:ln w="28575" cap="rnd">
              <a:solidFill>
                <a:schemeClr val="accent2"/>
              </a:solidFill>
              <a:round/>
            </a:ln>
            <a:effectLst/>
          </c:spPr>
          <c:marker>
            <c:symbol val="none"/>
          </c:marker>
          <c:errBars>
            <c:errDir val="y"/>
            <c:errBarType val="both"/>
            <c:errValType val="cust"/>
            <c:noEndCap val="0"/>
            <c:plus>
              <c:numRef>
                <c:f>Trends!$Q$13:$Q$22</c:f>
                <c:numCache>
                  <c:formatCode>General</c:formatCode>
                  <c:ptCount val="10"/>
                  <c:pt idx="0">
                    <c:v>0.14860000000000184</c:v>
                  </c:pt>
                  <c:pt idx="1">
                    <c:v>0.15259999999999962</c:v>
                  </c:pt>
                  <c:pt idx="2">
                    <c:v>0.15840000000000032</c:v>
                  </c:pt>
                  <c:pt idx="3">
                    <c:v>0.15859999999999985</c:v>
                  </c:pt>
                  <c:pt idx="4">
                    <c:v>0.16129999999999711</c:v>
                  </c:pt>
                  <c:pt idx="5">
                    <c:v>0.16380000000000194</c:v>
                  </c:pt>
                  <c:pt idx="6">
                    <c:v>0.16499999999999915</c:v>
                  </c:pt>
                  <c:pt idx="7">
                    <c:v>0.16790000000000305</c:v>
                  </c:pt>
                  <c:pt idx="8">
                    <c:v>0.17000000000000171</c:v>
                  </c:pt>
                  <c:pt idx="9">
                    <c:v>0.20000000000000284</c:v>
                  </c:pt>
                </c:numCache>
              </c:numRef>
            </c:plus>
            <c:minus>
              <c:numRef>
                <c:f>Trends!$P$13:$P$22</c:f>
                <c:numCache>
                  <c:formatCode>General</c:formatCode>
                  <c:ptCount val="10"/>
                  <c:pt idx="0">
                    <c:v>0.14860000000000184</c:v>
                  </c:pt>
                  <c:pt idx="1">
                    <c:v>0.15259999999999962</c:v>
                  </c:pt>
                  <c:pt idx="2">
                    <c:v>0.15840000000000032</c:v>
                  </c:pt>
                  <c:pt idx="3">
                    <c:v>0.15870000000000317</c:v>
                  </c:pt>
                  <c:pt idx="4">
                    <c:v>0.16140000000000043</c:v>
                  </c:pt>
                  <c:pt idx="5">
                    <c:v>0.16379999999999484</c:v>
                  </c:pt>
                  <c:pt idx="6">
                    <c:v>0.16509999999999536</c:v>
                  </c:pt>
                  <c:pt idx="7">
                    <c:v>0.16799999999999926</c:v>
                  </c:pt>
                  <c:pt idx="8">
                    <c:v>0.17000000000000171</c:v>
                  </c:pt>
                  <c:pt idx="9">
                    <c:v>0.20000000000000284</c:v>
                  </c:pt>
                </c:numCache>
              </c:numRef>
            </c:minus>
            <c:spPr>
              <a:noFill/>
              <a:ln w="9525" cap="flat" cmpd="sng" algn="ctr">
                <a:solidFill>
                  <a:schemeClr val="tx1">
                    <a:lumMod val="65000"/>
                    <a:lumOff val="35000"/>
                  </a:schemeClr>
                </a:solidFill>
                <a:round/>
              </a:ln>
              <a:effectLst/>
            </c:spPr>
          </c:errBars>
          <c:cat>
            <c:strRef>
              <c:f>Trends!$C$26:$L$26</c:f>
              <c:strCache>
                <c:ptCount val="10"/>
                <c:pt idx="0">
                  <c:v>2009-11</c:v>
                </c:pt>
                <c:pt idx="1">
                  <c:v>2010-12</c:v>
                </c:pt>
                <c:pt idx="2">
                  <c:v>2011-13</c:v>
                </c:pt>
                <c:pt idx="3">
                  <c:v>2012-14</c:v>
                </c:pt>
                <c:pt idx="4">
                  <c:v>2013-15</c:v>
                </c:pt>
                <c:pt idx="5">
                  <c:v>2014-16</c:v>
                </c:pt>
                <c:pt idx="6">
                  <c:v>2015-17</c:v>
                </c:pt>
                <c:pt idx="7">
                  <c:v>2016-18</c:v>
                </c:pt>
                <c:pt idx="8">
                  <c:v>2017-19</c:v>
                </c:pt>
                <c:pt idx="9">
                  <c:v>2018-20</c:v>
                </c:pt>
              </c:strCache>
            </c:strRef>
          </c:cat>
          <c:val>
            <c:numRef>
              <c:f>Trends!$C$28:$L$28</c:f>
              <c:numCache>
                <c:formatCode>General</c:formatCode>
                <c:ptCount val="10"/>
                <c:pt idx="0">
                  <c:v>63.026499999999999</c:v>
                </c:pt>
                <c:pt idx="1">
                  <c:v>63.156799999999997</c:v>
                </c:pt>
                <c:pt idx="2">
                  <c:v>63.1845</c:v>
                </c:pt>
                <c:pt idx="3">
                  <c:v>63.375</c:v>
                </c:pt>
                <c:pt idx="4">
                  <c:v>63.3752</c:v>
                </c:pt>
                <c:pt idx="5">
                  <c:v>63.308999999999997</c:v>
                </c:pt>
                <c:pt idx="6">
                  <c:v>63.378799999999998</c:v>
                </c:pt>
                <c:pt idx="7">
                  <c:v>63.357599999999998</c:v>
                </c:pt>
                <c:pt idx="8">
                  <c:v>63.18</c:v>
                </c:pt>
                <c:pt idx="9">
                  <c:v>63.14</c:v>
                </c:pt>
              </c:numCache>
            </c:numRef>
          </c:val>
          <c:smooth val="0"/>
          <c:extLst>
            <c:ext xmlns:c16="http://schemas.microsoft.com/office/drawing/2014/chart" uri="{C3380CC4-5D6E-409C-BE32-E72D297353CC}">
              <c16:uniqueId val="{00000001-6738-4797-BD77-35D95E48CAC6}"/>
            </c:ext>
          </c:extLst>
        </c:ser>
        <c:dLbls>
          <c:showLegendKey val="0"/>
          <c:showVal val="0"/>
          <c:showCatName val="0"/>
          <c:showSerName val="0"/>
          <c:showPercent val="0"/>
          <c:showBubbleSize val="0"/>
        </c:dLbls>
        <c:smooth val="0"/>
        <c:axId val="1239443760"/>
        <c:axId val="1031976448"/>
      </c:lineChart>
      <c:catAx>
        <c:axId val="123944376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1976448"/>
        <c:crosses val="autoZero"/>
        <c:auto val="1"/>
        <c:lblAlgn val="ctr"/>
        <c:lblOffset val="100"/>
        <c:noMultiLvlLbl val="0"/>
      </c:catAx>
      <c:valAx>
        <c:axId val="1031976448"/>
        <c:scaling>
          <c:orientation val="minMax"/>
          <c:min val="4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Healthy</a:t>
                </a:r>
                <a:r>
                  <a:rPr lang="en-GB" baseline="0"/>
                  <a:t> life ex</a:t>
                </a:r>
                <a:r>
                  <a:rPr lang="en-GB" baseline="0">
                    <a:solidFill>
                      <a:srgbClr val="00ADF0"/>
                    </a:solidFill>
                  </a:rPr>
                  <a:t>pect</a:t>
                </a:r>
                <a:r>
                  <a:rPr lang="en-GB" baseline="0"/>
                  <a:t>ancy (years)</a:t>
                </a:r>
                <a:endParaRPr lang="en-GB"/>
              </a:p>
            </c:rich>
          </c:tx>
          <c:layout>
            <c:manualLayout>
              <c:xMode val="edge"/>
              <c:yMode val="edge"/>
              <c:x val="1.6589108206038664E-2"/>
              <c:y val="0.1708389313884090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94437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mn-lt"/>
              </a:rPr>
              <a:t>Female </a:t>
            </a:r>
            <a:r>
              <a:rPr kumimoji="0" lang="en-GB" sz="1100" b="1" i="0" u="sng" strike="noStrike" kern="1200" cap="none" spc="0" normalizeH="0" baseline="0" noProof="0">
                <a:ln>
                  <a:noFill/>
                </a:ln>
                <a:solidFill>
                  <a:srgbClr val="00445E"/>
                </a:solidFill>
                <a:effectLst/>
                <a:uLnTx/>
                <a:uFillTx/>
                <a:latin typeface="+mn-lt"/>
              </a:rPr>
              <a:t>healthy</a:t>
            </a:r>
            <a:r>
              <a:rPr kumimoji="0" lang="en-GB" sz="1100" b="1" i="0" u="none" strike="noStrike" kern="1200" cap="none" spc="0" normalizeH="0" baseline="0" noProof="0">
                <a:ln>
                  <a:noFill/>
                </a:ln>
                <a:solidFill>
                  <a:srgbClr val="00445E"/>
                </a:solidFill>
                <a:effectLst/>
                <a:uLnTx/>
                <a:uFillTx/>
                <a:latin typeface="+mn-lt"/>
              </a:rPr>
              <a:t> life expectancy at birth, Tower Hamlets and England averages (OHID Fingertips dashboard)</a:t>
            </a:r>
            <a:r>
              <a:rPr kumimoji="0" lang="en-GB" sz="1100" b="0" i="0" u="none" strike="noStrike" kern="1200" cap="none" spc="0" normalizeH="0" baseline="30000" noProof="0">
                <a:ln>
                  <a:noFill/>
                </a:ln>
                <a:solidFill>
                  <a:srgbClr val="00445E"/>
                </a:solidFill>
                <a:effectLst/>
                <a:uLnTx/>
                <a:uFillTx/>
                <a:latin typeface="+mn-lt"/>
              </a:rPr>
              <a:t> </a:t>
            </a:r>
            <a:r>
              <a:rPr kumimoji="0" lang="en-GB" sz="1100" b="1" i="0" u="none" strike="noStrike" kern="1200" cap="none" spc="0" normalizeH="0" baseline="30000" noProof="0">
                <a:ln>
                  <a:noFill/>
                </a:ln>
                <a:solidFill>
                  <a:srgbClr val="00445E"/>
                </a:solidFill>
                <a:effectLst/>
                <a:uLnTx/>
                <a:uFillTx/>
                <a:latin typeface="+mn-lt"/>
              </a:rPr>
              <a:t>6,8</a:t>
            </a:r>
            <a:r>
              <a:rPr kumimoji="0" lang="en-GB" sz="1100" b="1" i="0" u="none" strike="noStrike" kern="1200" cap="none" spc="0" normalizeH="0" baseline="0" noProof="0">
                <a:ln>
                  <a:noFill/>
                </a:ln>
                <a:solidFill>
                  <a:srgbClr val="00445E"/>
                </a:solidFill>
                <a:effectLst/>
                <a:uLnTx/>
                <a:uFillTx/>
                <a:latin typeface="+mn-lt"/>
              </a:rPr>
              <a:t>.</a:t>
            </a:r>
          </a:p>
        </c:rich>
      </c:tx>
      <c:layout>
        <c:manualLayout>
          <c:xMode val="edge"/>
          <c:yMode val="edge"/>
          <c:x val="2.9012073457662161E-2"/>
          <c:y val="1.9935227498509834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428378635861116"/>
          <c:y val="0.22627497159127355"/>
          <c:w val="0.87065213608017922"/>
          <c:h val="0.54708306622197567"/>
        </c:manualLayout>
      </c:layout>
      <c:lineChart>
        <c:grouping val="standard"/>
        <c:varyColors val="0"/>
        <c:ser>
          <c:idx val="0"/>
          <c:order val="0"/>
          <c:tx>
            <c:strRef>
              <c:f>'Remade graphs'!$B$70</c:f>
              <c:strCache>
                <c:ptCount val="1"/>
                <c:pt idx="0">
                  <c:v>Tower Hamlets</c:v>
                </c:pt>
              </c:strCache>
            </c:strRef>
          </c:tx>
          <c:spPr>
            <a:ln w="28575" cap="rnd">
              <a:solidFill>
                <a:schemeClr val="accent1"/>
              </a:solidFill>
              <a:round/>
            </a:ln>
            <a:effectLst/>
          </c:spPr>
          <c:marker>
            <c:symbol val="none"/>
          </c:marker>
          <c:errBars>
            <c:errDir val="y"/>
            <c:errBarType val="both"/>
            <c:errValType val="cust"/>
            <c:noEndCap val="0"/>
            <c:plus>
              <c:numRef>
                <c:f>'Remade graphs'!$Q$47:$Q$56</c:f>
                <c:numCache>
                  <c:formatCode>General</c:formatCode>
                  <c:ptCount val="10"/>
                  <c:pt idx="0">
                    <c:v>2.9273999999999987</c:v>
                  </c:pt>
                  <c:pt idx="1">
                    <c:v>3.1006</c:v>
                  </c:pt>
                  <c:pt idx="2">
                    <c:v>3.078400000000002</c:v>
                  </c:pt>
                  <c:pt idx="3">
                    <c:v>3.3092999999999932</c:v>
                  </c:pt>
                  <c:pt idx="4">
                    <c:v>3.113900000000001</c:v>
                  </c:pt>
                  <c:pt idx="5">
                    <c:v>3.0095000000000027</c:v>
                  </c:pt>
                  <c:pt idx="6">
                    <c:v>4.015900000000002</c:v>
                  </c:pt>
                  <c:pt idx="7">
                    <c:v>3.6696000000000026</c:v>
                  </c:pt>
                  <c:pt idx="8">
                    <c:v>3.4499999999999957</c:v>
                  </c:pt>
                  <c:pt idx="9">
                    <c:v>4.8700000000000045</c:v>
                  </c:pt>
                </c:numCache>
              </c:numRef>
            </c:plus>
            <c:minus>
              <c:numRef>
                <c:f>'Remade graphs'!$P$47:$P$56</c:f>
                <c:numCache>
                  <c:formatCode>General</c:formatCode>
                  <c:ptCount val="10"/>
                  <c:pt idx="0">
                    <c:v>2.9273999999999987</c:v>
                  </c:pt>
                  <c:pt idx="1">
                    <c:v>3.1006</c:v>
                  </c:pt>
                  <c:pt idx="2">
                    <c:v>3.078400000000002</c:v>
                  </c:pt>
                  <c:pt idx="3">
                    <c:v>3.3092000000000041</c:v>
                  </c:pt>
                  <c:pt idx="4">
                    <c:v>3.113900000000001</c:v>
                  </c:pt>
                  <c:pt idx="5">
                    <c:v>3.0095000000000027</c:v>
                  </c:pt>
                  <c:pt idx="6">
                    <c:v>4.0159999999999982</c:v>
                  </c:pt>
                  <c:pt idx="7">
                    <c:v>3.6694999999999993</c:v>
                  </c:pt>
                  <c:pt idx="8">
                    <c:v>3.4500000000000028</c:v>
                  </c:pt>
                  <c:pt idx="9">
                    <c:v>4.8699999999999974</c:v>
                  </c:pt>
                </c:numCache>
              </c:numRef>
            </c:minus>
            <c:spPr>
              <a:noFill/>
              <a:ln w="9525" cap="flat" cmpd="sng" algn="ctr">
                <a:solidFill>
                  <a:schemeClr val="tx1">
                    <a:lumMod val="65000"/>
                    <a:lumOff val="35000"/>
                  </a:schemeClr>
                </a:solidFill>
                <a:round/>
              </a:ln>
              <a:effectLst/>
            </c:spPr>
          </c:errBars>
          <c:cat>
            <c:strRef>
              <c:f>'Remade graphs'!$C$69:$L$69</c:f>
              <c:strCache>
                <c:ptCount val="10"/>
                <c:pt idx="0">
                  <c:v>2009-11</c:v>
                </c:pt>
                <c:pt idx="1">
                  <c:v>2010-12</c:v>
                </c:pt>
                <c:pt idx="2">
                  <c:v>2011-13</c:v>
                </c:pt>
                <c:pt idx="3">
                  <c:v>2012-14</c:v>
                </c:pt>
                <c:pt idx="4">
                  <c:v>2013-15</c:v>
                </c:pt>
                <c:pt idx="5">
                  <c:v>2014-16</c:v>
                </c:pt>
                <c:pt idx="6">
                  <c:v>2015-17</c:v>
                </c:pt>
                <c:pt idx="7">
                  <c:v>2016-18</c:v>
                </c:pt>
                <c:pt idx="8">
                  <c:v>2017-19</c:v>
                </c:pt>
                <c:pt idx="9">
                  <c:v>2018-20</c:v>
                </c:pt>
              </c:strCache>
            </c:strRef>
          </c:cat>
          <c:val>
            <c:numRef>
              <c:f>'Remade graphs'!$C$70:$L$70</c:f>
              <c:numCache>
                <c:formatCode>General</c:formatCode>
                <c:ptCount val="10"/>
                <c:pt idx="0">
                  <c:v>55.179400000000001</c:v>
                </c:pt>
                <c:pt idx="1">
                  <c:v>55.896099999999997</c:v>
                </c:pt>
                <c:pt idx="2">
                  <c:v>55.959099999999999</c:v>
                </c:pt>
                <c:pt idx="3">
                  <c:v>56.702800000000003</c:v>
                </c:pt>
                <c:pt idx="4">
                  <c:v>55.065100000000001</c:v>
                </c:pt>
                <c:pt idx="5">
                  <c:v>55.757300000000001</c:v>
                </c:pt>
                <c:pt idx="6">
                  <c:v>57.177700000000002</c:v>
                </c:pt>
                <c:pt idx="7">
                  <c:v>56.619799999999998</c:v>
                </c:pt>
                <c:pt idx="8">
                  <c:v>59.35</c:v>
                </c:pt>
                <c:pt idx="9">
                  <c:v>57.8</c:v>
                </c:pt>
              </c:numCache>
            </c:numRef>
          </c:val>
          <c:smooth val="0"/>
          <c:extLst>
            <c:ext xmlns:c16="http://schemas.microsoft.com/office/drawing/2014/chart" uri="{C3380CC4-5D6E-409C-BE32-E72D297353CC}">
              <c16:uniqueId val="{00000000-9869-4788-BD89-4A63D42DF768}"/>
            </c:ext>
          </c:extLst>
        </c:ser>
        <c:ser>
          <c:idx val="1"/>
          <c:order val="1"/>
          <c:tx>
            <c:strRef>
              <c:f>'Remade graphs'!$B$71</c:f>
              <c:strCache>
                <c:ptCount val="1"/>
                <c:pt idx="0">
                  <c:v>England</c:v>
                </c:pt>
              </c:strCache>
            </c:strRef>
          </c:tx>
          <c:spPr>
            <a:ln w="28575" cap="rnd">
              <a:solidFill>
                <a:schemeClr val="accent2"/>
              </a:solidFill>
              <a:round/>
            </a:ln>
            <a:effectLst/>
          </c:spPr>
          <c:marker>
            <c:symbol val="none"/>
          </c:marker>
          <c:errBars>
            <c:errDir val="y"/>
            <c:errBarType val="both"/>
            <c:errValType val="cust"/>
            <c:noEndCap val="0"/>
            <c:plus>
              <c:numRef>
                <c:f>'Remade graphs'!$Q$57:$Q$66</c:f>
                <c:numCache>
                  <c:formatCode>General</c:formatCode>
                  <c:ptCount val="10"/>
                  <c:pt idx="0">
                    <c:v>0.15660000000001162</c:v>
                  </c:pt>
                  <c:pt idx="1">
                    <c:v>0.16219999999999857</c:v>
                  </c:pt>
                  <c:pt idx="2">
                    <c:v>0.16779999999999262</c:v>
                  </c:pt>
                  <c:pt idx="3">
                    <c:v>0.17010000000000502</c:v>
                  </c:pt>
                  <c:pt idx="4">
                    <c:v>0.17419999999999902</c:v>
                  </c:pt>
                  <c:pt idx="5">
                    <c:v>0.17869999999999919</c:v>
                  </c:pt>
                  <c:pt idx="6">
                    <c:v>0.17929999999999779</c:v>
                  </c:pt>
                  <c:pt idx="7">
                    <c:v>0.18140000000000356</c:v>
                  </c:pt>
                  <c:pt idx="8">
                    <c:v>0.18999999999999773</c:v>
                  </c:pt>
                  <c:pt idx="9">
                    <c:v>0.19999999999999574</c:v>
                  </c:pt>
                </c:numCache>
              </c:numRef>
            </c:plus>
            <c:minus>
              <c:numRef>
                <c:f>'Remade graphs'!$P$57:$P$66</c:f>
                <c:numCache>
                  <c:formatCode>General</c:formatCode>
                  <c:ptCount val="10"/>
                  <c:pt idx="0">
                    <c:v>0.15649999999999409</c:v>
                  </c:pt>
                  <c:pt idx="1">
                    <c:v>0.16230000000000189</c:v>
                  </c:pt>
                  <c:pt idx="2">
                    <c:v>0.16779999999999973</c:v>
                  </c:pt>
                  <c:pt idx="3">
                    <c:v>0.17009999999999792</c:v>
                  </c:pt>
                  <c:pt idx="4">
                    <c:v>0.1740999999999957</c:v>
                  </c:pt>
                  <c:pt idx="5">
                    <c:v>0.17879999999999541</c:v>
                  </c:pt>
                  <c:pt idx="6">
                    <c:v>0.17920000000000158</c:v>
                  </c:pt>
                  <c:pt idx="7">
                    <c:v>0.18149999999999977</c:v>
                  </c:pt>
                  <c:pt idx="8">
                    <c:v>0.19000000000000483</c:v>
                  </c:pt>
                  <c:pt idx="9">
                    <c:v>0.21000000000000085</c:v>
                  </c:pt>
                </c:numCache>
              </c:numRef>
            </c:minus>
            <c:spPr>
              <a:noFill/>
              <a:ln w="9525" cap="flat" cmpd="sng" algn="ctr">
                <a:solidFill>
                  <a:schemeClr val="tx1">
                    <a:lumMod val="65000"/>
                    <a:lumOff val="35000"/>
                  </a:schemeClr>
                </a:solidFill>
                <a:round/>
              </a:ln>
              <a:effectLst/>
            </c:spPr>
          </c:errBars>
          <c:cat>
            <c:strRef>
              <c:f>'Remade graphs'!$C$69:$L$69</c:f>
              <c:strCache>
                <c:ptCount val="10"/>
                <c:pt idx="0">
                  <c:v>2009-11</c:v>
                </c:pt>
                <c:pt idx="1">
                  <c:v>2010-12</c:v>
                </c:pt>
                <c:pt idx="2">
                  <c:v>2011-13</c:v>
                </c:pt>
                <c:pt idx="3">
                  <c:v>2012-14</c:v>
                </c:pt>
                <c:pt idx="4">
                  <c:v>2013-15</c:v>
                </c:pt>
                <c:pt idx="5">
                  <c:v>2014-16</c:v>
                </c:pt>
                <c:pt idx="6">
                  <c:v>2015-17</c:v>
                </c:pt>
                <c:pt idx="7">
                  <c:v>2016-18</c:v>
                </c:pt>
                <c:pt idx="8">
                  <c:v>2017-19</c:v>
                </c:pt>
                <c:pt idx="9">
                  <c:v>2018-20</c:v>
                </c:pt>
              </c:strCache>
            </c:strRef>
          </c:cat>
          <c:val>
            <c:numRef>
              <c:f>'Remade graphs'!$C$71:$L$71</c:f>
              <c:numCache>
                <c:formatCode>General</c:formatCode>
                <c:ptCount val="10"/>
                <c:pt idx="0">
                  <c:v>64.037899999999993</c:v>
                </c:pt>
                <c:pt idx="1">
                  <c:v>64.0458</c:v>
                </c:pt>
                <c:pt idx="2">
                  <c:v>63.840600000000002</c:v>
                </c:pt>
                <c:pt idx="3">
                  <c:v>63.854399999999998</c:v>
                </c:pt>
                <c:pt idx="4">
                  <c:v>64.063199999999995</c:v>
                </c:pt>
                <c:pt idx="5">
                  <c:v>63.805799999999998</c:v>
                </c:pt>
                <c:pt idx="6">
                  <c:v>63.774900000000002</c:v>
                </c:pt>
                <c:pt idx="7">
                  <c:v>63.884999999999998</c:v>
                </c:pt>
                <c:pt idx="8">
                  <c:v>63.52</c:v>
                </c:pt>
                <c:pt idx="9">
                  <c:v>63.87</c:v>
                </c:pt>
              </c:numCache>
            </c:numRef>
          </c:val>
          <c:smooth val="0"/>
          <c:extLst>
            <c:ext xmlns:c16="http://schemas.microsoft.com/office/drawing/2014/chart" uri="{C3380CC4-5D6E-409C-BE32-E72D297353CC}">
              <c16:uniqueId val="{00000001-9869-4788-BD89-4A63D42DF768}"/>
            </c:ext>
          </c:extLst>
        </c:ser>
        <c:dLbls>
          <c:showLegendKey val="0"/>
          <c:showVal val="0"/>
          <c:showCatName val="0"/>
          <c:showSerName val="0"/>
          <c:showPercent val="0"/>
          <c:showBubbleSize val="0"/>
        </c:dLbls>
        <c:smooth val="0"/>
        <c:axId val="1400977263"/>
        <c:axId val="1441826479"/>
      </c:lineChart>
      <c:catAx>
        <c:axId val="140097726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a:t>
                </a:r>
              </a:p>
            </c:rich>
          </c:tx>
          <c:layout>
            <c:manualLayout>
              <c:xMode val="edge"/>
              <c:yMode val="edge"/>
              <c:x val="0.485403090291321"/>
              <c:y val="0.85089801898943074"/>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1826479"/>
        <c:crosses val="autoZero"/>
        <c:auto val="1"/>
        <c:lblAlgn val="ctr"/>
        <c:lblOffset val="100"/>
        <c:noMultiLvlLbl val="0"/>
      </c:catAx>
      <c:valAx>
        <c:axId val="1441826479"/>
        <c:scaling>
          <c:orientation val="minMax"/>
          <c:min val="4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Healthy life ex</a:t>
                </a:r>
                <a:r>
                  <a:rPr lang="en-GB" sz="1000" b="0" i="0" u="none" strike="noStrike" kern="1200" baseline="0">
                    <a:solidFill>
                      <a:srgbClr val="00ADF0"/>
                    </a:solidFill>
                  </a:rPr>
                  <a:t>pect</a:t>
                </a:r>
                <a:r>
                  <a:rPr lang="en-GB" sz="1000" b="0" i="0" u="none" strike="noStrike" kern="1200" baseline="0">
                    <a:solidFill>
                      <a:srgbClr val="00445E">
                        <a:lumMod val="65000"/>
                        <a:lumOff val="35000"/>
                      </a:srgbClr>
                    </a:solidFill>
                  </a:rPr>
                  <a:t>ancy (years)</a:t>
                </a:r>
              </a:p>
            </c:rich>
          </c:tx>
          <c:layout>
            <c:manualLayout>
              <c:xMode val="edge"/>
              <c:yMode val="edge"/>
              <c:x val="2.5370551708707566E-2"/>
              <c:y val="0.1606362010729187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0977263"/>
        <c:crosses val="autoZero"/>
        <c:crossBetween val="between"/>
      </c:valAx>
      <c:spPr>
        <a:noFill/>
        <a:ln>
          <a:noFill/>
        </a:ln>
        <a:effectLst/>
      </c:spPr>
    </c:plotArea>
    <c:legend>
      <c:legendPos val="b"/>
      <c:layout>
        <c:manualLayout>
          <c:xMode val="edge"/>
          <c:yMode val="edge"/>
          <c:x val="0.30455204554808518"/>
          <c:y val="0.90684164514206256"/>
          <c:w val="0.40001011892608768"/>
          <c:h val="9.3158354857937609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600" b="0" i="0" u="none" strike="noStrike" kern="1200" spc="0" baseline="0">
                <a:solidFill>
                  <a:schemeClr val="tx1"/>
                </a:solidFill>
                <a:latin typeface="+mn-lt"/>
                <a:ea typeface="+mn-ea"/>
                <a:cs typeface="+mn-cs"/>
              </a:defRPr>
            </a:pPr>
            <a:r>
              <a:rPr lang="en-US" sz="1200" b="1"/>
              <a:t>Proportion of people reporting "Bad" or "Very bad" health in Tower</a:t>
            </a:r>
            <a:r>
              <a:rPr lang="en-US" sz="1200" b="1" baseline="0"/>
              <a:t> Hamlets and England</a:t>
            </a:r>
            <a:r>
              <a:rPr lang="en-US" sz="1200" b="1"/>
              <a:t>, by age and</a:t>
            </a:r>
            <a:r>
              <a:rPr lang="en-US" sz="1200" b="1" baseline="0"/>
              <a:t> sex (2021 Census).</a:t>
            </a:r>
            <a:endParaRPr lang="en-US" sz="1200" b="1"/>
          </a:p>
        </c:rich>
      </c:tx>
      <c:layout>
        <c:manualLayout>
          <c:xMode val="edge"/>
          <c:yMode val="edge"/>
          <c:x val="3.2179313931106804E-2"/>
          <c:y val="2.6973640456833107E-3"/>
        </c:manualLayout>
      </c:layout>
      <c:overlay val="0"/>
      <c:spPr>
        <a:noFill/>
        <a:ln>
          <a:noFill/>
        </a:ln>
        <a:effectLst/>
      </c:spPr>
      <c:txPr>
        <a:bodyPr rot="0" spcFirstLastPara="1" vertOverflow="ellipsis" vert="horz" wrap="square" anchor="ctr" anchorCtr="1"/>
        <a:lstStyle/>
        <a:p>
          <a:pPr algn="l">
            <a:defRPr sz="1600" b="0"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7.1262644814880649E-2"/>
          <c:y val="0.1555656978086524"/>
          <c:w val="0.90954638705641322"/>
          <c:h val="0.59364350284779344"/>
        </c:manualLayout>
      </c:layout>
      <c:barChart>
        <c:barDir val="col"/>
        <c:grouping val="clustered"/>
        <c:varyColors val="0"/>
        <c:ser>
          <c:idx val="1"/>
          <c:order val="0"/>
          <c:tx>
            <c:strRef>
              <c:f>'HC new plots'!$D$75</c:f>
              <c:strCache>
                <c:ptCount val="1"/>
                <c:pt idx="0">
                  <c:v>Tower Hamlets</c:v>
                </c:pt>
              </c:strCache>
            </c:strRef>
          </c:tx>
          <c:spPr>
            <a:solidFill>
              <a:srgbClr val="F7A823"/>
            </a:solidFill>
            <a:ln>
              <a:noFill/>
            </a:ln>
            <a:effectLst/>
          </c:spPr>
          <c:invertIfNegative val="0"/>
          <c:dPt>
            <c:idx val="2"/>
            <c:invertIfNegative val="0"/>
            <c:bubble3D val="0"/>
            <c:extLst>
              <c:ext xmlns:c16="http://schemas.microsoft.com/office/drawing/2014/chart" uri="{C3380CC4-5D6E-409C-BE32-E72D297353CC}">
                <c16:uniqueId val="{00000000-F121-478D-8770-08649FD66043}"/>
              </c:ext>
            </c:extLst>
          </c:dPt>
          <c:dLbls>
            <c:dLbl>
              <c:idx val="0"/>
              <c:layout>
                <c:manualLayout>
                  <c:x val="-8.7231673312300664E-3"/>
                  <c:y val="-1.0747967648345346E-1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2B8-4330-9DAE-BF72898C4CA5}"/>
                </c:ext>
              </c:extLst>
            </c:dLbl>
            <c:dLbl>
              <c:idx val="1"/>
              <c:layout>
                <c:manualLayout>
                  <c:x val="-1.0467800797476079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2B8-4330-9DAE-BF72898C4CA5}"/>
                </c:ext>
              </c:extLst>
            </c:dLbl>
            <c:dLbl>
              <c:idx val="4"/>
              <c:layout>
                <c:manualLayout>
                  <c:x val="-1.2212434263722092E-2"/>
                  <c:y val="-1.0747967648345346E-1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2B8-4330-9DAE-BF72898C4CA5}"/>
                </c:ext>
              </c:extLst>
            </c:dLbl>
            <c:dLbl>
              <c:idx val="5"/>
              <c:layout>
                <c:manualLayout>
                  <c:x val="-8.7231673312300664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2B8-4330-9DAE-BF72898C4CA5}"/>
                </c:ext>
              </c:extLst>
            </c:dLbl>
            <c:spPr>
              <a:noFill/>
              <a:ln>
                <a:noFill/>
              </a:ln>
              <a:effectLst/>
            </c:spPr>
            <c:txPr>
              <a:bodyPr rot="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'HC new plots'!$A$76:$B$83</c:f>
              <c:multiLvlStrCache>
                <c:ptCount val="8"/>
                <c:lvl>
                  <c:pt idx="0">
                    <c:v>0-19 years</c:v>
                  </c:pt>
                  <c:pt idx="1">
                    <c:v>20-39 years</c:v>
                  </c:pt>
                  <c:pt idx="2">
                    <c:v>40-59 years</c:v>
                  </c:pt>
                  <c:pt idx="3">
                    <c:v>60+ years</c:v>
                  </c:pt>
                  <c:pt idx="4">
                    <c:v>0-19 years</c:v>
                  </c:pt>
                  <c:pt idx="5">
                    <c:v>20-39 years</c:v>
                  </c:pt>
                  <c:pt idx="6">
                    <c:v>40-59 years</c:v>
                  </c:pt>
                  <c:pt idx="7">
                    <c:v>60+ years</c:v>
                  </c:pt>
                </c:lvl>
                <c:lvl>
                  <c:pt idx="0">
                    <c:v>Female</c:v>
                  </c:pt>
                  <c:pt idx="4">
                    <c:v>Male</c:v>
                  </c:pt>
                </c:lvl>
              </c:multiLvlStrCache>
            </c:multiLvlStrRef>
          </c:cat>
          <c:val>
            <c:numRef>
              <c:f>'HC new plots'!$D$76:$D$83</c:f>
              <c:numCache>
                <c:formatCode>0.0%</c:formatCode>
                <c:ptCount val="8"/>
                <c:pt idx="0">
                  <c:v>1.0559249120062574E-2</c:v>
                </c:pt>
                <c:pt idx="1">
                  <c:v>1.8708848562710774E-2</c:v>
                </c:pt>
                <c:pt idx="2">
                  <c:v>0.10460611278519157</c:v>
                </c:pt>
                <c:pt idx="3">
                  <c:v>0.25982357658380112</c:v>
                </c:pt>
                <c:pt idx="4">
                  <c:v>1.1712791457833951E-2</c:v>
                </c:pt>
                <c:pt idx="5">
                  <c:v>1.4496566238369517E-2</c:v>
                </c:pt>
                <c:pt idx="6">
                  <c:v>7.1181854815497089E-2</c:v>
                </c:pt>
                <c:pt idx="7">
                  <c:v>0.21426814268142683</c:v>
                </c:pt>
              </c:numCache>
            </c:numRef>
          </c:val>
          <c:extLst>
            <c:ext xmlns:c16="http://schemas.microsoft.com/office/drawing/2014/chart" uri="{C3380CC4-5D6E-409C-BE32-E72D297353CC}">
              <c16:uniqueId val="{00000004-82B8-4330-9DAE-BF72898C4CA5}"/>
            </c:ext>
          </c:extLst>
        </c:ser>
        <c:ser>
          <c:idx val="0"/>
          <c:order val="1"/>
          <c:tx>
            <c:strRef>
              <c:f>'HC new plots'!$C$75</c:f>
              <c:strCache>
                <c:ptCount val="1"/>
                <c:pt idx="0">
                  <c:v>England</c:v>
                </c:pt>
              </c:strCache>
            </c:strRef>
          </c:tx>
          <c:spPr>
            <a:solidFill>
              <a:srgbClr val="AF137E"/>
            </a:solidFill>
            <a:ln>
              <a:noFill/>
            </a:ln>
            <a:effectLst/>
          </c:spPr>
          <c:invertIfNegative val="0"/>
          <c:dLbls>
            <c:dLbl>
              <c:idx val="0"/>
              <c:layout>
                <c:manualLayout>
                  <c:x val="1.0467800797476079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82B8-4330-9DAE-BF72898C4CA5}"/>
                </c:ext>
              </c:extLst>
            </c:dLbl>
            <c:dLbl>
              <c:idx val="1"/>
              <c:layout>
                <c:manualLayout>
                  <c:x val="1.3957067729968072E-2"/>
                  <c:y val="-1.0747967648345346E-1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82B8-4330-9DAE-BF72898C4CA5}"/>
                </c:ext>
              </c:extLst>
            </c:dLbl>
            <c:dLbl>
              <c:idx val="2"/>
              <c:layout>
                <c:manualLayout>
                  <c:x val="1.2212434263722092E-2"/>
                  <c:y val="-1.0747967648345346E-1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82B8-4330-9DAE-BF72898C4CA5}"/>
                </c:ext>
              </c:extLst>
            </c:dLbl>
            <c:dLbl>
              <c:idx val="3"/>
              <c:layout>
                <c:manualLayout>
                  <c:x val="1.3957067729968105E-2"/>
                  <c:y val="8.7938932989148205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82B8-4330-9DAE-BF72898C4CA5}"/>
                </c:ext>
              </c:extLst>
            </c:dLbl>
            <c:dLbl>
              <c:idx val="4"/>
              <c:layout>
                <c:manualLayout>
                  <c:x val="8.7231673312300664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82B8-4330-9DAE-BF72898C4CA5}"/>
                </c:ext>
              </c:extLst>
            </c:dLbl>
            <c:dLbl>
              <c:idx val="5"/>
              <c:layout>
                <c:manualLayout>
                  <c:x val="1.2212434263722092E-2"/>
                  <c:y val="-1.0747967648345346E-16"/>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82B8-4330-9DAE-BF72898C4CA5}"/>
                </c:ext>
              </c:extLst>
            </c:dLbl>
            <c:dLbl>
              <c:idx val="6"/>
              <c:layout>
                <c:manualLayout>
                  <c:x val="8.7231673312300664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82B8-4330-9DAE-BF72898C4CA5}"/>
                </c:ext>
              </c:extLst>
            </c:dLbl>
            <c:dLbl>
              <c:idx val="7"/>
              <c:layout>
                <c:manualLayout>
                  <c:x val="1.9190968128706146E-2"/>
                  <c:y val="-2.9312977663049399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82B8-4330-9DAE-BF72898C4CA5}"/>
                </c:ext>
              </c:extLst>
            </c:dLbl>
            <c:spPr>
              <a:noFill/>
              <a:ln>
                <a:noFill/>
              </a:ln>
              <a:effectLst/>
            </c:spPr>
            <c:txPr>
              <a:bodyPr rot="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'HC new plots'!$A$76:$B$83</c:f>
              <c:multiLvlStrCache>
                <c:ptCount val="8"/>
                <c:lvl>
                  <c:pt idx="0">
                    <c:v>0-19 years</c:v>
                  </c:pt>
                  <c:pt idx="1">
                    <c:v>20-39 years</c:v>
                  </c:pt>
                  <c:pt idx="2">
                    <c:v>40-59 years</c:v>
                  </c:pt>
                  <c:pt idx="3">
                    <c:v>60+ years</c:v>
                  </c:pt>
                  <c:pt idx="4">
                    <c:v>0-19 years</c:v>
                  </c:pt>
                  <c:pt idx="5">
                    <c:v>20-39 years</c:v>
                  </c:pt>
                  <c:pt idx="6">
                    <c:v>40-59 years</c:v>
                  </c:pt>
                  <c:pt idx="7">
                    <c:v>60+ years</c:v>
                  </c:pt>
                </c:lvl>
                <c:lvl>
                  <c:pt idx="0">
                    <c:v>Female</c:v>
                  </c:pt>
                  <c:pt idx="4">
                    <c:v>Male</c:v>
                  </c:pt>
                </c:lvl>
              </c:multiLvlStrCache>
            </c:multiLvlStrRef>
          </c:cat>
          <c:val>
            <c:numRef>
              <c:f>'HC new plots'!$C$76:$C$83</c:f>
              <c:numCache>
                <c:formatCode>0.0%</c:formatCode>
                <c:ptCount val="8"/>
                <c:pt idx="0">
                  <c:v>6.7199072308293346E-3</c:v>
                </c:pt>
                <c:pt idx="1">
                  <c:v>2.3758709786128727E-2</c:v>
                </c:pt>
                <c:pt idx="2">
                  <c:v>6.2638760497290863E-2</c:v>
                </c:pt>
                <c:pt idx="3">
                  <c:v>0.12024783375543746</c:v>
                </c:pt>
                <c:pt idx="4">
                  <c:v>7.1598327129815077E-3</c:v>
                </c:pt>
                <c:pt idx="5">
                  <c:v>1.9462731090969094E-2</c:v>
                </c:pt>
                <c:pt idx="6">
                  <c:v>5.0885583892741261E-2</c:v>
                </c:pt>
                <c:pt idx="7">
                  <c:v>0.11305883799520325</c:v>
                </c:pt>
              </c:numCache>
            </c:numRef>
          </c:val>
          <c:extLst>
            <c:ext xmlns:c16="http://schemas.microsoft.com/office/drawing/2014/chart" uri="{C3380CC4-5D6E-409C-BE32-E72D297353CC}">
              <c16:uniqueId val="{0000000D-82B8-4330-9DAE-BF72898C4CA5}"/>
            </c:ext>
          </c:extLst>
        </c:ser>
        <c:dLbls>
          <c:dLblPos val="outEnd"/>
          <c:showLegendKey val="0"/>
          <c:showVal val="1"/>
          <c:showCatName val="0"/>
          <c:showSerName val="0"/>
          <c:showPercent val="0"/>
          <c:showBubbleSize val="0"/>
        </c:dLbls>
        <c:gapWidth val="219"/>
        <c:overlap val="-27"/>
        <c:axId val="389205248"/>
        <c:axId val="389205728"/>
      </c:barChart>
      <c:catAx>
        <c:axId val="3892052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rgbClr val="00B0F0"/>
                    </a:solidFill>
                  </a:rPr>
                  <a:t>Age</a:t>
                </a:r>
                <a:r>
                  <a:rPr lang="en-GB" baseline="0">
                    <a:solidFill>
                      <a:srgbClr val="00B0F0"/>
                    </a:solidFill>
                  </a:rPr>
                  <a:t> band</a:t>
                </a:r>
                <a:endParaRPr lang="en-GB">
                  <a:solidFill>
                    <a:srgbClr val="00B0F0"/>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crossAx val="389205728"/>
        <c:crosses val="autoZero"/>
        <c:auto val="1"/>
        <c:lblAlgn val="ctr"/>
        <c:lblOffset val="100"/>
        <c:noMultiLvlLbl val="0"/>
      </c:catAx>
      <c:valAx>
        <c:axId val="389205728"/>
        <c:scaling>
          <c:orientation val="minMax"/>
        </c:scaling>
        <c:delete val="0"/>
        <c:axPos val="l"/>
        <c:majorGridlines>
          <c:spPr>
            <a:ln w="9525" cap="flat" cmpd="sng" algn="ctr">
              <a:solidFill>
                <a:srgbClr val="00ADF0"/>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rgbClr val="00B0F0"/>
                    </a:solidFill>
                  </a:rPr>
                  <a:t>Proportion of residents reporting </a:t>
                </a:r>
              </a:p>
              <a:p>
                <a:pPr>
                  <a:defRPr/>
                </a:pPr>
                <a:r>
                  <a:rPr lang="en-GB">
                    <a:solidFill>
                      <a:srgbClr val="00B0F0"/>
                    </a:solidFill>
                  </a:rPr>
                  <a:t>“bad” or</a:t>
                </a:r>
                <a:r>
                  <a:rPr lang="en-GB" baseline="0">
                    <a:solidFill>
                      <a:srgbClr val="00B0F0"/>
                    </a:solidFill>
                  </a:rPr>
                  <a:t> “very bad” health</a:t>
                </a:r>
                <a:endParaRPr lang="en-GB">
                  <a:solidFill>
                    <a:srgbClr val="00B0F0"/>
                  </a:solidFill>
                </a:endParaRPr>
              </a:p>
            </c:rich>
          </c:tx>
          <c:layout>
            <c:manualLayout>
              <c:xMode val="edge"/>
              <c:yMode val="edge"/>
              <c:x val="0"/>
              <c:y val="0.1551976152411289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crossAx val="389205248"/>
        <c:crosses val="autoZero"/>
        <c:crossBetween val="between"/>
        <c:majorUnit val="0.1"/>
      </c:valAx>
      <c:spPr>
        <a:noFill/>
        <a:ln>
          <a:noFill/>
        </a:ln>
        <a:effectLst/>
      </c:spPr>
    </c:plotArea>
    <c:legend>
      <c:legendPos val="b"/>
      <c:layout>
        <c:manualLayout>
          <c:xMode val="edge"/>
          <c:yMode val="edge"/>
          <c:x val="0.32820528697037027"/>
          <c:y val="0.92825282267386544"/>
          <c:w val="0.34358925310271077"/>
          <c:h val="6.4434438852406767E-2"/>
        </c:manualLayout>
      </c:layout>
      <c:overlay val="0"/>
      <c:spPr>
        <a:noFill/>
        <a:ln>
          <a:noFill/>
        </a:ln>
        <a:effectLst/>
      </c:spPr>
      <c:txPr>
        <a:bodyPr rot="0" spcFirstLastPara="1" vertOverflow="ellipsis" vert="horz" wrap="square" anchor="ctr" anchorCtr="1"/>
        <a:lstStyle/>
        <a:p>
          <a:pPr>
            <a:defRPr sz="1000" b="0" i="0" u="none" strike="noStrike" kern="1200" baseline="0">
              <a:solidFill>
                <a:srgbClr val="00ADF0"/>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000">
          <a:solidFill>
            <a:schemeClr val="tx1"/>
          </a:solidFill>
        </a:defRPr>
      </a:pPr>
      <a:endParaRPr lang="en-US"/>
    </a:p>
  </c:txPr>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600" b="0" i="0" u="none" strike="noStrike" kern="1200" spc="0" baseline="0">
                <a:solidFill>
                  <a:schemeClr val="tx1"/>
                </a:solidFill>
                <a:latin typeface="+mn-lt"/>
                <a:ea typeface="+mn-ea"/>
                <a:cs typeface="+mn-cs"/>
              </a:defRPr>
            </a:pPr>
            <a:r>
              <a:rPr lang="en-GB" sz="1200" b="1"/>
              <a:t>Age-standardised proportions of Tower</a:t>
            </a:r>
            <a:r>
              <a:rPr lang="en-GB" sz="1200" b="1" baseline="0"/>
              <a:t> Hamlets residents</a:t>
            </a:r>
            <a:r>
              <a:rPr lang="en-GB" sz="1200" b="1"/>
              <a:t> reporting "Bad" or "Very bad" health, by sex and ethnic group (2021</a:t>
            </a:r>
            <a:r>
              <a:rPr lang="en-GB" sz="1200" b="1" baseline="0"/>
              <a:t> Census)</a:t>
            </a:r>
            <a:r>
              <a:rPr lang="en-GB" sz="1200" b="1" baseline="30000"/>
              <a:t>9</a:t>
            </a:r>
            <a:r>
              <a:rPr lang="en-GB" sz="1200" b="1" baseline="0"/>
              <a:t>.</a:t>
            </a:r>
            <a:endParaRPr lang="en-GB" sz="1200" b="1"/>
          </a:p>
        </c:rich>
      </c:tx>
      <c:layout>
        <c:manualLayout>
          <c:xMode val="edge"/>
          <c:yMode val="edge"/>
          <c:x val="2.4568312907995604E-2"/>
          <c:y val="3.7037082194650246E-2"/>
        </c:manualLayout>
      </c:layout>
      <c:overlay val="0"/>
      <c:spPr>
        <a:noFill/>
        <a:ln>
          <a:noFill/>
        </a:ln>
        <a:effectLst/>
      </c:spPr>
      <c:txPr>
        <a:bodyPr rot="0" spcFirstLastPara="1" vertOverflow="ellipsis" vert="horz" wrap="square" anchor="ctr" anchorCtr="1"/>
        <a:lstStyle/>
        <a:p>
          <a:pPr algn="l">
            <a:defRPr sz="1600" b="0" i="0" u="none" strike="noStrike" kern="1200" spc="0" baseline="0">
              <a:solidFill>
                <a:schemeClr val="tx1"/>
              </a:solidFill>
              <a:latin typeface="+mn-lt"/>
              <a:ea typeface="+mn-ea"/>
              <a:cs typeface="+mn-cs"/>
            </a:defRPr>
          </a:pPr>
          <a:endParaRPr lang="en-GB"/>
        </a:p>
      </c:txPr>
    </c:title>
    <c:autoTitleDeleted val="0"/>
    <c:plotArea>
      <c:layout>
        <c:manualLayout>
          <c:layoutTarget val="inner"/>
          <c:xMode val="edge"/>
          <c:yMode val="edge"/>
          <c:x val="0.13417646643119688"/>
          <c:y val="0.2186442847155112"/>
          <c:w val="0.83526808126148677"/>
          <c:h val="0.58111300753472883"/>
        </c:manualLayout>
      </c:layout>
      <c:barChart>
        <c:barDir val="col"/>
        <c:grouping val="clustered"/>
        <c:varyColors val="0"/>
        <c:ser>
          <c:idx val="0"/>
          <c:order val="0"/>
          <c:tx>
            <c:strRef>
              <c:f>Sheet1!$B$1</c:f>
              <c:strCache>
                <c:ptCount val="1"/>
                <c:pt idx="0">
                  <c:v>Female</c:v>
                </c:pt>
              </c:strCache>
            </c:strRef>
          </c:tx>
          <c:spPr>
            <a:solidFill>
              <a:srgbClr val="E62154"/>
            </a:solidFill>
            <a:ln>
              <a:noFill/>
            </a:ln>
            <a:effectLst/>
          </c:spPr>
          <c:invertIfNegative val="0"/>
          <c:dLbls>
            <c:delete val="1"/>
          </c:dLbls>
          <c:cat>
            <c:strRef>
              <c:f>Sheet1!$A$2:$A$6</c:f>
              <c:strCache>
                <c:ptCount val="5"/>
                <c:pt idx="0">
                  <c:v>Asian</c:v>
                </c:pt>
                <c:pt idx="1">
                  <c:v>Black</c:v>
                </c:pt>
                <c:pt idx="2">
                  <c:v>Mixed</c:v>
                </c:pt>
                <c:pt idx="3">
                  <c:v>Other</c:v>
                </c:pt>
                <c:pt idx="4">
                  <c:v>White</c:v>
                </c:pt>
              </c:strCache>
            </c:strRef>
          </c:cat>
          <c:val>
            <c:numRef>
              <c:f>Sheet1!$B$2:$B$6</c:f>
              <c:numCache>
                <c:formatCode>General</c:formatCode>
                <c:ptCount val="5"/>
                <c:pt idx="0">
                  <c:v>14.574982022532843</c:v>
                </c:pt>
                <c:pt idx="1">
                  <c:v>7.719487649177351</c:v>
                </c:pt>
                <c:pt idx="2">
                  <c:v>9.5366276706641564</c:v>
                </c:pt>
                <c:pt idx="3">
                  <c:v>10.979025630723601</c:v>
                </c:pt>
                <c:pt idx="4">
                  <c:v>8.3657718615780645</c:v>
                </c:pt>
              </c:numCache>
            </c:numRef>
          </c:val>
          <c:extLst>
            <c:ext xmlns:c16="http://schemas.microsoft.com/office/drawing/2014/chart" uri="{C3380CC4-5D6E-409C-BE32-E72D297353CC}">
              <c16:uniqueId val="{00000000-BBB5-4D8C-98F2-3B36499BA32A}"/>
            </c:ext>
          </c:extLst>
        </c:ser>
        <c:ser>
          <c:idx val="1"/>
          <c:order val="1"/>
          <c:tx>
            <c:strRef>
              <c:f>Sheet1!$C$1</c:f>
              <c:strCache>
                <c:ptCount val="1"/>
                <c:pt idx="0">
                  <c:v>Male</c:v>
                </c:pt>
              </c:strCache>
            </c:strRef>
          </c:tx>
          <c:spPr>
            <a:solidFill>
              <a:schemeClr val="accent2"/>
            </a:solidFill>
            <a:ln>
              <a:noFill/>
            </a:ln>
            <a:effectLst/>
          </c:spPr>
          <c:invertIfNegative val="0"/>
          <c:dLbls>
            <c:delete val="1"/>
          </c:dLbls>
          <c:cat>
            <c:strRef>
              <c:f>Sheet1!$A$2:$A$6</c:f>
              <c:strCache>
                <c:ptCount val="5"/>
                <c:pt idx="0">
                  <c:v>Asian</c:v>
                </c:pt>
                <c:pt idx="1">
                  <c:v>Black</c:v>
                </c:pt>
                <c:pt idx="2">
                  <c:v>Mixed</c:v>
                </c:pt>
                <c:pt idx="3">
                  <c:v>Other</c:v>
                </c:pt>
                <c:pt idx="4">
                  <c:v>White</c:v>
                </c:pt>
              </c:strCache>
            </c:strRef>
          </c:cat>
          <c:val>
            <c:numRef>
              <c:f>Sheet1!$C$2:$C$6</c:f>
              <c:numCache>
                <c:formatCode>General</c:formatCode>
                <c:ptCount val="5"/>
                <c:pt idx="0">
                  <c:v>10.951320678546054</c:v>
                </c:pt>
                <c:pt idx="1">
                  <c:v>6.4182212945582267</c:v>
                </c:pt>
                <c:pt idx="2">
                  <c:v>6.2486282307325531</c:v>
                </c:pt>
                <c:pt idx="3">
                  <c:v>7.961890750507286</c:v>
                </c:pt>
                <c:pt idx="4">
                  <c:v>7.1326081227032008</c:v>
                </c:pt>
              </c:numCache>
            </c:numRef>
          </c:val>
          <c:extLst>
            <c:ext xmlns:c16="http://schemas.microsoft.com/office/drawing/2014/chart" uri="{C3380CC4-5D6E-409C-BE32-E72D297353CC}">
              <c16:uniqueId val="{00000006-BBB5-4D8C-98F2-3B36499BA32A}"/>
            </c:ext>
          </c:extLst>
        </c:ser>
        <c:dLbls>
          <c:dLblPos val="outEnd"/>
          <c:showLegendKey val="0"/>
          <c:showVal val="1"/>
          <c:showCatName val="0"/>
          <c:showSerName val="0"/>
          <c:showPercent val="0"/>
          <c:showBubbleSize val="0"/>
        </c:dLbls>
        <c:gapWidth val="219"/>
        <c:overlap val="-27"/>
        <c:axId val="1014033103"/>
        <c:axId val="299364767"/>
      </c:barChart>
      <c:catAx>
        <c:axId val="1014033103"/>
        <c:scaling>
          <c:orientation val="minMax"/>
        </c:scaling>
        <c:delete val="0"/>
        <c:axPos val="b"/>
        <c:numFmt formatCode="General" sourceLinked="1"/>
        <c:majorTickMark val="out"/>
        <c:minorTickMark val="none"/>
        <c:tickLblPos val="nextTo"/>
        <c:spPr>
          <a:noFill/>
          <a:ln w="9525" cap="flat" cmpd="sng" algn="ctr">
            <a:solidFill>
              <a:srgbClr val="00ADF0"/>
            </a:solidFill>
            <a:round/>
          </a:ln>
          <a:effectLst/>
        </c:spPr>
        <c:txPr>
          <a:bodyPr rot="-60000000" spcFirstLastPara="1" vertOverflow="ellipsis" vert="horz" wrap="square" anchor="ctr" anchorCtr="1"/>
          <a:lstStyle/>
          <a:p>
            <a:pPr>
              <a:defRPr sz="1200" b="0" i="0" u="none" strike="noStrike" kern="1200" baseline="0">
                <a:solidFill>
                  <a:srgbClr val="00ADF0"/>
                </a:solidFill>
                <a:latin typeface="+mn-lt"/>
                <a:ea typeface="+mn-ea"/>
                <a:cs typeface="+mn-cs"/>
              </a:defRPr>
            </a:pPr>
            <a:endParaRPr lang="en-US"/>
          </a:p>
        </c:txPr>
        <c:crossAx val="299364767"/>
        <c:crosses val="autoZero"/>
        <c:auto val="1"/>
        <c:lblAlgn val="ctr"/>
        <c:lblOffset val="100"/>
        <c:noMultiLvlLbl val="0"/>
      </c:catAx>
      <c:valAx>
        <c:axId val="299364767"/>
        <c:scaling>
          <c:orientation val="minMax"/>
          <c:max val="15"/>
        </c:scaling>
        <c:delete val="0"/>
        <c:axPos val="l"/>
        <c:majorGridlines>
          <c:spPr>
            <a:ln w="9525" cap="flat" cmpd="sng" algn="ctr">
              <a:solidFill>
                <a:srgbClr val="00ADF0"/>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solidFill>
                    <a:latin typeface="+mn-lt"/>
                    <a:ea typeface="+mn-ea"/>
                    <a:cs typeface="+mn-cs"/>
                  </a:defRPr>
                </a:pPr>
                <a:r>
                  <a:rPr lang="en-GB">
                    <a:solidFill>
                      <a:srgbClr val="00B0F0"/>
                    </a:solidFill>
                  </a:rPr>
                  <a:t>Proportion of residents reporting </a:t>
                </a:r>
              </a:p>
              <a:p>
                <a:pPr>
                  <a:defRPr/>
                </a:pPr>
                <a:r>
                  <a:rPr lang="en-GB">
                    <a:solidFill>
                      <a:srgbClr val="00B0F0"/>
                    </a:solidFill>
                  </a:rPr>
                  <a:t>“bad” or</a:t>
                </a:r>
                <a:r>
                  <a:rPr lang="en-GB" baseline="0">
                    <a:solidFill>
                      <a:srgbClr val="00B0F0"/>
                    </a:solidFill>
                  </a:rPr>
                  <a:t> “very bad” health”</a:t>
                </a:r>
                <a:endParaRPr lang="en-GB">
                  <a:solidFill>
                    <a:srgbClr val="00B0F0"/>
                  </a:solidFill>
                </a:endParaRPr>
              </a:p>
            </c:rich>
          </c:tx>
          <c:overlay val="0"/>
          <c:spPr>
            <a:noFill/>
            <a:ln>
              <a:noFill/>
            </a:ln>
            <a:effectLst/>
          </c:spPr>
          <c:txPr>
            <a:bodyPr rot="-5400000" spcFirstLastPara="1" vertOverflow="ellipsis" vert="horz" wrap="square" anchor="ctr" anchorCtr="1"/>
            <a:lstStyle/>
            <a:p>
              <a:pPr>
                <a:defRPr sz="1200" b="0" i="0" u="none" strike="noStrike" kern="1200" baseline="0">
                  <a:solidFill>
                    <a:schemeClr val="tx1"/>
                  </a:solidFill>
                  <a:latin typeface="+mn-lt"/>
                  <a:ea typeface="+mn-ea"/>
                  <a:cs typeface="+mn-cs"/>
                </a:defRPr>
              </a:pPr>
              <a:endParaRPr lang="en-US"/>
            </a:p>
          </c:txPr>
        </c:title>
        <c:numFmt formatCode="0&quot;%&quot;" sourceLinked="0"/>
        <c:majorTickMark val="out"/>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rgbClr val="00ADF0"/>
                </a:solidFill>
                <a:latin typeface="+mn-lt"/>
                <a:ea typeface="+mn-ea"/>
                <a:cs typeface="+mn-cs"/>
              </a:defRPr>
            </a:pPr>
            <a:endParaRPr lang="en-US"/>
          </a:p>
        </c:txPr>
        <c:crossAx val="1014033103"/>
        <c:crosses val="autoZero"/>
        <c:crossBetween val="between"/>
        <c:majorUnit val="3"/>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rgbClr val="00ADF0"/>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sz="1200">
          <a:solidFill>
            <a:schemeClr val="tx1"/>
          </a:solidFill>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3366"/>
                </a:solidFill>
                <a:latin typeface="+mn-lt"/>
                <a:ea typeface="+mn-ea"/>
                <a:cs typeface="+mn-cs"/>
              </a:rPr>
              <a:t>Proportion of Tower Hamlets residents with a self-reported disability, by age band and national IMD deprivation decile (2021 Census)</a:t>
            </a:r>
            <a:r>
              <a:rPr lang="en-GB" sz="1100" b="1" i="0" u="none" strike="noStrike" kern="1200" spc="0" baseline="0">
                <a:solidFill>
                  <a:srgbClr val="00445E"/>
                </a:solidFill>
                <a:latin typeface="+mn-lt"/>
                <a:ea typeface="+mn-ea"/>
                <a:cs typeface="+mn-cs"/>
              </a:rPr>
              <a:t>.</a:t>
            </a:r>
          </a:p>
        </c:rich>
      </c:tx>
      <c:layout>
        <c:manualLayout>
          <c:xMode val="edge"/>
          <c:yMode val="edge"/>
          <c:x val="4.8471701778833179E-3"/>
          <c:y val="1.590053526585350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2603443771016355E-2"/>
          <c:y val="0.18218038280851656"/>
          <c:w val="0.88408815082089964"/>
          <c:h val="0.59520805443491909"/>
        </c:manualLayout>
      </c:layout>
      <c:lineChart>
        <c:grouping val="standard"/>
        <c:varyColors val="0"/>
        <c:ser>
          <c:idx val="0"/>
          <c:order val="0"/>
          <c:tx>
            <c:strRef>
              <c:f>Sheet2!$B$13</c:f>
              <c:strCache>
                <c:ptCount val="1"/>
                <c:pt idx="0">
                  <c:v>1 (most deprived)</c:v>
                </c:pt>
              </c:strCache>
            </c:strRef>
          </c:tx>
          <c:spPr>
            <a:ln w="28575" cap="rnd">
              <a:solidFill>
                <a:schemeClr val="accent1">
                  <a:shade val="42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Sheet2!$B$14:$B$19</c:f>
              <c:numCache>
                <c:formatCode>0.00%</c:formatCode>
                <c:ptCount val="6"/>
                <c:pt idx="0">
                  <c:v>4.0473840078973346E-2</c:v>
                </c:pt>
                <c:pt idx="1">
                  <c:v>0.1037394451145959</c:v>
                </c:pt>
                <c:pt idx="2">
                  <c:v>7.1538461538461537E-2</c:v>
                </c:pt>
                <c:pt idx="3">
                  <c:v>0.13631156930126001</c:v>
                </c:pt>
                <c:pt idx="4">
                  <c:v>0.3271461716937355</c:v>
                </c:pt>
                <c:pt idx="5">
                  <c:v>0.52112676056338025</c:v>
                </c:pt>
              </c:numCache>
            </c:numRef>
          </c:val>
          <c:smooth val="0"/>
          <c:extLst>
            <c:ext xmlns:c16="http://schemas.microsoft.com/office/drawing/2014/chart" uri="{C3380CC4-5D6E-409C-BE32-E72D297353CC}">
              <c16:uniqueId val="{00000000-43D0-4041-9201-03394BFD4AC8}"/>
            </c:ext>
          </c:extLst>
        </c:ser>
        <c:ser>
          <c:idx val="1"/>
          <c:order val="1"/>
          <c:tx>
            <c:strRef>
              <c:f>Sheet2!$C$13</c:f>
              <c:strCache>
                <c:ptCount val="1"/>
                <c:pt idx="0">
                  <c:v>2</c:v>
                </c:pt>
              </c:strCache>
            </c:strRef>
          </c:tx>
          <c:spPr>
            <a:ln w="28575" cap="rnd">
              <a:solidFill>
                <a:schemeClr val="accent1">
                  <a:shade val="55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Sheet2!$C$14:$C$19</c:f>
              <c:numCache>
                <c:formatCode>0.00%</c:formatCode>
                <c:ptCount val="6"/>
                <c:pt idx="0">
                  <c:v>5.601919465887753E-2</c:v>
                </c:pt>
                <c:pt idx="1">
                  <c:v>9.5619301756726713E-2</c:v>
                </c:pt>
                <c:pt idx="2">
                  <c:v>8.7756407103153133E-2</c:v>
                </c:pt>
                <c:pt idx="3">
                  <c:v>0.15722466509868085</c:v>
                </c:pt>
                <c:pt idx="4">
                  <c:v>0.32089900214492212</c:v>
                </c:pt>
                <c:pt idx="5">
                  <c:v>0.48000632211158528</c:v>
                </c:pt>
              </c:numCache>
            </c:numRef>
          </c:val>
          <c:smooth val="0"/>
          <c:extLst>
            <c:ext xmlns:c16="http://schemas.microsoft.com/office/drawing/2014/chart" uri="{C3380CC4-5D6E-409C-BE32-E72D297353CC}">
              <c16:uniqueId val="{00000001-43D0-4041-9201-03394BFD4AC8}"/>
            </c:ext>
          </c:extLst>
        </c:ser>
        <c:ser>
          <c:idx val="2"/>
          <c:order val="2"/>
          <c:tx>
            <c:strRef>
              <c:f>Sheet2!$D$13</c:f>
              <c:strCache>
                <c:ptCount val="1"/>
                <c:pt idx="0">
                  <c:v>3</c:v>
                </c:pt>
              </c:strCache>
            </c:strRef>
          </c:tx>
          <c:spPr>
            <a:ln w="28575" cap="rnd">
              <a:solidFill>
                <a:schemeClr val="accent1">
                  <a:shade val="68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Sheet2!$D$14:$D$19</c:f>
              <c:numCache>
                <c:formatCode>0.00%</c:formatCode>
                <c:ptCount val="6"/>
                <c:pt idx="0">
                  <c:v>5.4988475469213038E-2</c:v>
                </c:pt>
                <c:pt idx="1">
                  <c:v>9.7158707549291554E-2</c:v>
                </c:pt>
                <c:pt idx="2">
                  <c:v>8.1310728950685043E-2</c:v>
                </c:pt>
                <c:pt idx="3">
                  <c:v>0.13778100072516317</c:v>
                </c:pt>
                <c:pt idx="4">
                  <c:v>0.30448254492873372</c:v>
                </c:pt>
                <c:pt idx="5">
                  <c:v>0.44882039573820398</c:v>
                </c:pt>
              </c:numCache>
            </c:numRef>
          </c:val>
          <c:smooth val="0"/>
          <c:extLst>
            <c:ext xmlns:c16="http://schemas.microsoft.com/office/drawing/2014/chart" uri="{C3380CC4-5D6E-409C-BE32-E72D297353CC}">
              <c16:uniqueId val="{00000002-43D0-4041-9201-03394BFD4AC8}"/>
            </c:ext>
          </c:extLst>
        </c:ser>
        <c:ser>
          <c:idx val="3"/>
          <c:order val="3"/>
          <c:tx>
            <c:strRef>
              <c:f>Sheet2!$E$13</c:f>
              <c:strCache>
                <c:ptCount val="1"/>
                <c:pt idx="0">
                  <c:v>4</c:v>
                </c:pt>
              </c:strCache>
            </c:strRef>
          </c:tx>
          <c:spPr>
            <a:ln w="28575" cap="rnd">
              <a:solidFill>
                <a:schemeClr val="accent1">
                  <a:shade val="80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Sheet2!$E$14:$E$19</c:f>
              <c:numCache>
                <c:formatCode>0.00%</c:formatCode>
                <c:ptCount val="6"/>
                <c:pt idx="0">
                  <c:v>5.2476761971996702E-2</c:v>
                </c:pt>
                <c:pt idx="1">
                  <c:v>9.1623624522793629E-2</c:v>
                </c:pt>
                <c:pt idx="2">
                  <c:v>7.9741990360079382E-2</c:v>
                </c:pt>
                <c:pt idx="3">
                  <c:v>0.12944233088985804</c:v>
                </c:pt>
                <c:pt idx="4">
                  <c:v>0.27536231884057971</c:v>
                </c:pt>
                <c:pt idx="5">
                  <c:v>0.44256880733944953</c:v>
                </c:pt>
              </c:numCache>
            </c:numRef>
          </c:val>
          <c:smooth val="0"/>
          <c:extLst>
            <c:ext xmlns:c16="http://schemas.microsoft.com/office/drawing/2014/chart" uri="{C3380CC4-5D6E-409C-BE32-E72D297353CC}">
              <c16:uniqueId val="{00000003-43D0-4041-9201-03394BFD4AC8}"/>
            </c:ext>
          </c:extLst>
        </c:ser>
        <c:ser>
          <c:idx val="4"/>
          <c:order val="4"/>
          <c:tx>
            <c:strRef>
              <c:f>Sheet2!$F$13</c:f>
              <c:strCache>
                <c:ptCount val="1"/>
                <c:pt idx="0">
                  <c:v>5</c:v>
                </c:pt>
              </c:strCache>
            </c:strRef>
          </c:tx>
          <c:spPr>
            <a:ln w="28575" cap="rnd">
              <a:solidFill>
                <a:schemeClr val="accent1">
                  <a:shade val="93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Sheet2!$F$14:$F$19</c:f>
              <c:numCache>
                <c:formatCode>0.00%</c:formatCode>
                <c:ptCount val="6"/>
                <c:pt idx="0">
                  <c:v>4.4661190965092405E-2</c:v>
                </c:pt>
                <c:pt idx="1">
                  <c:v>7.2030443055178042E-2</c:v>
                </c:pt>
                <c:pt idx="2">
                  <c:v>6.7059956657837705E-2</c:v>
                </c:pt>
                <c:pt idx="3">
                  <c:v>0.10207150016705646</c:v>
                </c:pt>
                <c:pt idx="4">
                  <c:v>0.23737147966025929</c:v>
                </c:pt>
                <c:pt idx="5">
                  <c:v>0.36454849498327757</c:v>
                </c:pt>
              </c:numCache>
            </c:numRef>
          </c:val>
          <c:smooth val="0"/>
          <c:extLst>
            <c:ext xmlns:c16="http://schemas.microsoft.com/office/drawing/2014/chart" uri="{C3380CC4-5D6E-409C-BE32-E72D297353CC}">
              <c16:uniqueId val="{00000004-43D0-4041-9201-03394BFD4AC8}"/>
            </c:ext>
          </c:extLst>
        </c:ser>
        <c:ser>
          <c:idx val="5"/>
          <c:order val="5"/>
          <c:tx>
            <c:strRef>
              <c:f>Sheet2!$G$13</c:f>
              <c:strCache>
                <c:ptCount val="1"/>
                <c:pt idx="0">
                  <c:v>6</c:v>
                </c:pt>
              </c:strCache>
            </c:strRef>
          </c:tx>
          <c:spPr>
            <a:ln w="28575" cap="rnd">
              <a:solidFill>
                <a:schemeClr val="accent1">
                  <a:tint val="94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Sheet2!$G$14:$G$19</c:f>
              <c:numCache>
                <c:formatCode>0.00%</c:formatCode>
                <c:ptCount val="6"/>
                <c:pt idx="0">
                  <c:v>3.7825059101654845E-2</c:v>
                </c:pt>
                <c:pt idx="1">
                  <c:v>7.8708375378405651E-2</c:v>
                </c:pt>
                <c:pt idx="2">
                  <c:v>5.4532056005895356E-2</c:v>
                </c:pt>
                <c:pt idx="3">
                  <c:v>8.4815674142820319E-2</c:v>
                </c:pt>
                <c:pt idx="4">
                  <c:v>0.21415441176470587</c:v>
                </c:pt>
                <c:pt idx="5">
                  <c:v>0.42483660130718953</c:v>
                </c:pt>
              </c:numCache>
            </c:numRef>
          </c:val>
          <c:smooth val="0"/>
          <c:extLst>
            <c:ext xmlns:c16="http://schemas.microsoft.com/office/drawing/2014/chart" uri="{C3380CC4-5D6E-409C-BE32-E72D297353CC}">
              <c16:uniqueId val="{00000005-43D0-4041-9201-03394BFD4AC8}"/>
            </c:ext>
          </c:extLst>
        </c:ser>
        <c:ser>
          <c:idx val="6"/>
          <c:order val="6"/>
          <c:tx>
            <c:strRef>
              <c:f>Sheet2!$H$13</c:f>
              <c:strCache>
                <c:ptCount val="1"/>
                <c:pt idx="0">
                  <c:v>7</c:v>
                </c:pt>
              </c:strCache>
            </c:strRef>
          </c:tx>
          <c:spPr>
            <a:ln w="28575" cap="rnd">
              <a:solidFill>
                <a:schemeClr val="accent1">
                  <a:tint val="81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Sheet2!$H$14:$H$19</c:f>
              <c:numCache>
                <c:formatCode>0.00%</c:formatCode>
                <c:ptCount val="6"/>
                <c:pt idx="0">
                  <c:v>4.7595920349684316E-2</c:v>
                </c:pt>
                <c:pt idx="1">
                  <c:v>8.185840707964602E-2</c:v>
                </c:pt>
                <c:pt idx="2">
                  <c:v>5.8694699956197985E-2</c:v>
                </c:pt>
                <c:pt idx="3">
                  <c:v>0.10184667039731393</c:v>
                </c:pt>
                <c:pt idx="4">
                  <c:v>0.2066710268149117</c:v>
                </c:pt>
                <c:pt idx="5">
                  <c:v>0.38197424892703863</c:v>
                </c:pt>
              </c:numCache>
            </c:numRef>
          </c:val>
          <c:smooth val="0"/>
          <c:extLst>
            <c:ext xmlns:c16="http://schemas.microsoft.com/office/drawing/2014/chart" uri="{C3380CC4-5D6E-409C-BE32-E72D297353CC}">
              <c16:uniqueId val="{00000006-43D0-4041-9201-03394BFD4AC8}"/>
            </c:ext>
          </c:extLst>
        </c:ser>
        <c:ser>
          <c:idx val="7"/>
          <c:order val="7"/>
          <c:tx>
            <c:strRef>
              <c:f>Sheet2!$I$13</c:f>
              <c:strCache>
                <c:ptCount val="1"/>
                <c:pt idx="0">
                  <c:v>8</c:v>
                </c:pt>
              </c:strCache>
            </c:strRef>
          </c:tx>
          <c:spPr>
            <a:ln w="28575" cap="rnd">
              <a:solidFill>
                <a:schemeClr val="accent1">
                  <a:tint val="69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Sheet2!$I$14:$I$19</c:f>
              <c:numCache>
                <c:formatCode>0.00%</c:formatCode>
                <c:ptCount val="6"/>
                <c:pt idx="0">
                  <c:v>4.0968342644320296E-2</c:v>
                </c:pt>
                <c:pt idx="1">
                  <c:v>0.10660486674391657</c:v>
                </c:pt>
                <c:pt idx="2">
                  <c:v>5.7439446366782006E-2</c:v>
                </c:pt>
                <c:pt idx="3">
                  <c:v>8.0324543610547666E-2</c:v>
                </c:pt>
                <c:pt idx="4">
                  <c:v>0.15966386554621848</c:v>
                </c:pt>
                <c:pt idx="5">
                  <c:v>0.26405451448040884</c:v>
                </c:pt>
              </c:numCache>
            </c:numRef>
          </c:val>
          <c:smooth val="0"/>
          <c:extLst>
            <c:ext xmlns:c16="http://schemas.microsoft.com/office/drawing/2014/chart" uri="{C3380CC4-5D6E-409C-BE32-E72D297353CC}">
              <c16:uniqueId val="{00000007-43D0-4041-9201-03394BFD4AC8}"/>
            </c:ext>
          </c:extLst>
        </c:ser>
        <c:ser>
          <c:idx val="8"/>
          <c:order val="8"/>
          <c:tx>
            <c:strRef>
              <c:f>Sheet2!$J$13</c:f>
              <c:strCache>
                <c:ptCount val="1"/>
                <c:pt idx="0">
                  <c:v>9</c:v>
                </c:pt>
              </c:strCache>
            </c:strRef>
          </c:tx>
          <c:spPr>
            <a:ln w="28575" cap="rnd">
              <a:solidFill>
                <a:schemeClr val="accent1">
                  <a:tint val="56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Sheet2!$J$14:$J$19</c:f>
              <c:numCache>
                <c:formatCode>0.00%</c:formatCode>
                <c:ptCount val="6"/>
                <c:pt idx="0">
                  <c:v>3.2407407407407406E-2</c:v>
                </c:pt>
                <c:pt idx="1">
                  <c:v>0.11992945326278659</c:v>
                </c:pt>
                <c:pt idx="2">
                  <c:v>5.8719906048150326E-2</c:v>
                </c:pt>
                <c:pt idx="3">
                  <c:v>6.0934326337169942E-2</c:v>
                </c:pt>
                <c:pt idx="4">
                  <c:v>0.15175718849840256</c:v>
                </c:pt>
                <c:pt idx="5">
                  <c:v>0.31623931623931623</c:v>
                </c:pt>
              </c:numCache>
            </c:numRef>
          </c:val>
          <c:smooth val="0"/>
          <c:extLst>
            <c:ext xmlns:c16="http://schemas.microsoft.com/office/drawing/2014/chart" uri="{C3380CC4-5D6E-409C-BE32-E72D297353CC}">
              <c16:uniqueId val="{00000008-43D0-4041-9201-03394BFD4AC8}"/>
            </c:ext>
          </c:extLst>
        </c:ser>
        <c:ser>
          <c:idx val="9"/>
          <c:order val="9"/>
          <c:tx>
            <c:strRef>
              <c:f>Sheet2!$K$13</c:f>
              <c:strCache>
                <c:ptCount val="1"/>
                <c:pt idx="0">
                  <c:v>10 (least deprived)</c:v>
                </c:pt>
              </c:strCache>
            </c:strRef>
          </c:tx>
          <c:spPr>
            <a:ln w="28575" cap="rnd">
              <a:solidFill>
                <a:schemeClr val="accent1">
                  <a:tint val="43000"/>
                </a:schemeClr>
              </a:solidFill>
              <a:round/>
            </a:ln>
            <a:effectLst/>
          </c:spPr>
          <c:marker>
            <c:symbol val="none"/>
          </c:marker>
          <c:cat>
            <c:strRef>
              <c:f>Sheet2!$A$14:$A$19</c:f>
              <c:strCache>
                <c:ptCount val="6"/>
                <c:pt idx="0">
                  <c:v>Under 16 years</c:v>
                </c:pt>
                <c:pt idx="1">
                  <c:v>16-24</c:v>
                </c:pt>
                <c:pt idx="2">
                  <c:v>25-34</c:v>
                </c:pt>
                <c:pt idx="3">
                  <c:v>25-49</c:v>
                </c:pt>
                <c:pt idx="4">
                  <c:v>50-64</c:v>
                </c:pt>
                <c:pt idx="5">
                  <c:v>65+</c:v>
                </c:pt>
              </c:strCache>
            </c:strRef>
          </c:cat>
          <c:val>
            <c:numRef>
              <c:f>Sheet2!$K$14:$K$19</c:f>
              <c:numCache>
                <c:formatCode>0.00%</c:formatCode>
                <c:ptCount val="6"/>
                <c:pt idx="0">
                  <c:v>3.0612244897959183E-2</c:v>
                </c:pt>
                <c:pt idx="1">
                  <c:v>0.13736263736263737</c:v>
                </c:pt>
                <c:pt idx="2">
                  <c:v>7.6271186440677971E-2</c:v>
                </c:pt>
                <c:pt idx="3">
                  <c:v>4.9475262368815595E-2</c:v>
                </c:pt>
                <c:pt idx="4">
                  <c:v>0.11637931034482758</c:v>
                </c:pt>
                <c:pt idx="5">
                  <c:v>0.19318181818181818</c:v>
                </c:pt>
              </c:numCache>
            </c:numRef>
          </c:val>
          <c:smooth val="0"/>
          <c:extLst>
            <c:ext xmlns:c16="http://schemas.microsoft.com/office/drawing/2014/chart" uri="{C3380CC4-5D6E-409C-BE32-E72D297353CC}">
              <c16:uniqueId val="{00000009-43D0-4041-9201-03394BFD4AC8}"/>
            </c:ext>
          </c:extLst>
        </c:ser>
        <c:dLbls>
          <c:showLegendKey val="0"/>
          <c:showVal val="0"/>
          <c:showCatName val="0"/>
          <c:showSerName val="0"/>
          <c:showPercent val="0"/>
          <c:showBubbleSize val="0"/>
        </c:dLbls>
        <c:smooth val="0"/>
        <c:axId val="1013043983"/>
        <c:axId val="107850399"/>
      </c:lineChart>
      <c:catAx>
        <c:axId val="101304398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7850399"/>
        <c:crosses val="autoZero"/>
        <c:auto val="1"/>
        <c:lblAlgn val="ctr"/>
        <c:lblOffset val="100"/>
        <c:noMultiLvlLbl val="0"/>
      </c:catAx>
      <c:valAx>
        <c:axId val="1078503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Proportion</a:t>
                </a:r>
                <a:r>
                  <a:rPr lang="en-GB" baseline="0"/>
                  <a:t> of residents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439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a:solidFill>
                  <a:srgbClr val="003366"/>
                </a:solidFill>
              </a:rPr>
              <a:t>Proportion</a:t>
            </a:r>
            <a:r>
              <a:rPr lang="en-GB" sz="1100" b="1" baseline="0">
                <a:solidFill>
                  <a:srgbClr val="003366"/>
                </a:solidFill>
              </a:rPr>
              <a:t> of residents aged 65+ with a </a:t>
            </a:r>
            <a:r>
              <a:rPr lang="en-GB" sz="1100" b="1">
                <a:solidFill>
                  <a:srgbClr val="003366"/>
                </a:solidFill>
              </a:rPr>
              <a:t>self-reported disability, </a:t>
            </a:r>
            <a:r>
              <a:rPr lang="en-GB" sz="1100" b="1" baseline="0">
                <a:solidFill>
                  <a:srgbClr val="003366"/>
                </a:solidFill>
              </a:rPr>
              <a:t>by national IMD deprivation decile (2021 Census)</a:t>
            </a:r>
            <a:r>
              <a:rPr lang="en-GB" sz="1100" b="1" i="0" u="none" strike="noStrike" kern="1200" spc="0" baseline="30000">
                <a:solidFill>
                  <a:srgbClr val="00445E"/>
                </a:solidFill>
              </a:rPr>
              <a:t>9</a:t>
            </a:r>
            <a:r>
              <a:rPr lang="en-GB" sz="1100" b="1" baseline="0">
                <a:solidFill>
                  <a:srgbClr val="003366"/>
                </a:solidFill>
              </a:rPr>
              <a:t>.</a:t>
            </a:r>
            <a:endParaRPr lang="en-GB" sz="1100" b="1">
              <a:solidFill>
                <a:srgbClr val="003366"/>
              </a:solidFill>
            </a:endParaRPr>
          </a:p>
        </c:rich>
      </c:tx>
      <c:layout>
        <c:manualLayout>
          <c:xMode val="edge"/>
          <c:yMode val="edge"/>
          <c:x val="1.9045486595080775E-3"/>
          <c:y val="3.3306657680343488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8.4127659986258554E-2"/>
          <c:y val="0.17419211378313232"/>
          <c:w val="0.89256393460565753"/>
          <c:h val="0.61398993348245368"/>
        </c:manualLayout>
      </c:layout>
      <c:lineChart>
        <c:grouping val="standard"/>
        <c:varyColors val="0"/>
        <c:ser>
          <c:idx val="0"/>
          <c:order val="0"/>
          <c:tx>
            <c:strRef>
              <c:f>Sheet2!$A$60</c:f>
              <c:strCache>
                <c:ptCount val="1"/>
                <c:pt idx="0">
                  <c:v>Tower Hamlets</c:v>
                </c:pt>
              </c:strCache>
            </c:strRef>
          </c:tx>
          <c:spPr>
            <a:ln w="28575" cap="rnd">
              <a:solidFill>
                <a:schemeClr val="accent1"/>
              </a:solidFill>
              <a:round/>
            </a:ln>
            <a:effectLst/>
          </c:spPr>
          <c:marker>
            <c:symbol val="none"/>
          </c:marker>
          <c:cat>
            <c:strRef>
              <c:f>Sheet2!$B$59:$K$59</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Sheet2!$B$60:$K$60</c:f>
              <c:numCache>
                <c:formatCode>0.00%</c:formatCode>
                <c:ptCount val="10"/>
                <c:pt idx="0">
                  <c:v>0.52112676056338025</c:v>
                </c:pt>
                <c:pt idx="1">
                  <c:v>0.48000632211158528</c:v>
                </c:pt>
                <c:pt idx="2">
                  <c:v>0.44882039573820398</c:v>
                </c:pt>
                <c:pt idx="3">
                  <c:v>0.44256880733944953</c:v>
                </c:pt>
                <c:pt idx="4">
                  <c:v>0.36454849498327757</c:v>
                </c:pt>
                <c:pt idx="5">
                  <c:v>0.42483660130718953</c:v>
                </c:pt>
                <c:pt idx="6">
                  <c:v>0.38197424892703863</c:v>
                </c:pt>
                <c:pt idx="7">
                  <c:v>0.26405451448040884</c:v>
                </c:pt>
                <c:pt idx="8">
                  <c:v>0.31623931623931623</c:v>
                </c:pt>
                <c:pt idx="9">
                  <c:v>0.19318181818181818</c:v>
                </c:pt>
              </c:numCache>
            </c:numRef>
          </c:val>
          <c:smooth val="0"/>
          <c:extLst>
            <c:ext xmlns:c16="http://schemas.microsoft.com/office/drawing/2014/chart" uri="{C3380CC4-5D6E-409C-BE32-E72D297353CC}">
              <c16:uniqueId val="{00000000-115D-49F2-B1E3-D377FF8DD4D0}"/>
            </c:ext>
          </c:extLst>
        </c:ser>
        <c:ser>
          <c:idx val="1"/>
          <c:order val="1"/>
          <c:tx>
            <c:strRef>
              <c:f>Sheet2!$A$61</c:f>
              <c:strCache>
                <c:ptCount val="1"/>
                <c:pt idx="0">
                  <c:v>North East London</c:v>
                </c:pt>
              </c:strCache>
            </c:strRef>
          </c:tx>
          <c:spPr>
            <a:ln w="28575" cap="rnd">
              <a:solidFill>
                <a:schemeClr val="accent2"/>
              </a:solidFill>
              <a:round/>
            </a:ln>
            <a:effectLst/>
          </c:spPr>
          <c:marker>
            <c:symbol val="none"/>
          </c:marker>
          <c:cat>
            <c:strRef>
              <c:f>Sheet2!$B$59:$K$59</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Sheet2!$B$61:$K$61</c:f>
              <c:numCache>
                <c:formatCode>0.00%</c:formatCode>
                <c:ptCount val="10"/>
                <c:pt idx="0">
                  <c:v>0.45147026309971255</c:v>
                </c:pt>
                <c:pt idx="1">
                  <c:v>0.444288348406357</c:v>
                </c:pt>
                <c:pt idx="2">
                  <c:v>0.41379559060418819</c:v>
                </c:pt>
                <c:pt idx="3">
                  <c:v>0.39111588751567256</c:v>
                </c:pt>
                <c:pt idx="4">
                  <c:v>0.36819087419213764</c:v>
                </c:pt>
                <c:pt idx="5">
                  <c:v>0.3583906567031227</c:v>
                </c:pt>
                <c:pt idx="6">
                  <c:v>0.32601581674393237</c:v>
                </c:pt>
                <c:pt idx="7">
                  <c:v>0.31981062770386093</c:v>
                </c:pt>
                <c:pt idx="8">
                  <c:v>0.30107526881720431</c:v>
                </c:pt>
                <c:pt idx="9">
                  <c:v>0.28075145370508425</c:v>
                </c:pt>
              </c:numCache>
            </c:numRef>
          </c:val>
          <c:smooth val="0"/>
          <c:extLst>
            <c:ext xmlns:c16="http://schemas.microsoft.com/office/drawing/2014/chart" uri="{C3380CC4-5D6E-409C-BE32-E72D297353CC}">
              <c16:uniqueId val="{00000001-115D-49F2-B1E3-D377FF8DD4D0}"/>
            </c:ext>
          </c:extLst>
        </c:ser>
        <c:ser>
          <c:idx val="2"/>
          <c:order val="2"/>
          <c:tx>
            <c:strRef>
              <c:f>Sheet2!$A$62</c:f>
              <c:strCache>
                <c:ptCount val="1"/>
                <c:pt idx="0">
                  <c:v>London</c:v>
                </c:pt>
              </c:strCache>
            </c:strRef>
          </c:tx>
          <c:spPr>
            <a:ln w="28575" cap="rnd">
              <a:solidFill>
                <a:schemeClr val="accent3"/>
              </a:solidFill>
              <a:round/>
            </a:ln>
            <a:effectLst/>
          </c:spPr>
          <c:marker>
            <c:symbol val="none"/>
          </c:marker>
          <c:cat>
            <c:strRef>
              <c:f>Sheet2!$B$59:$K$59</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Sheet2!$B$62:$K$62</c:f>
              <c:numCache>
                <c:formatCode>0.00%</c:formatCode>
                <c:ptCount val="10"/>
                <c:pt idx="0">
                  <c:v>0.45224625623960069</c:v>
                </c:pt>
                <c:pt idx="1">
                  <c:v>0.4231900306153249</c:v>
                </c:pt>
                <c:pt idx="2">
                  <c:v>0.39678656577174248</c:v>
                </c:pt>
                <c:pt idx="3">
                  <c:v>0.37092847944215851</c:v>
                </c:pt>
                <c:pt idx="4">
                  <c:v>0.34989011363442768</c:v>
                </c:pt>
                <c:pt idx="5">
                  <c:v>0.33561009782581502</c:v>
                </c:pt>
                <c:pt idx="6">
                  <c:v>0.3160309140651627</c:v>
                </c:pt>
                <c:pt idx="7">
                  <c:v>0.2971419638423482</c:v>
                </c:pt>
                <c:pt idx="8">
                  <c:v>0.28733149943011888</c:v>
                </c:pt>
                <c:pt idx="9">
                  <c:v>0.2726762699014405</c:v>
                </c:pt>
              </c:numCache>
            </c:numRef>
          </c:val>
          <c:smooth val="0"/>
          <c:extLst>
            <c:ext xmlns:c16="http://schemas.microsoft.com/office/drawing/2014/chart" uri="{C3380CC4-5D6E-409C-BE32-E72D297353CC}">
              <c16:uniqueId val="{00000002-115D-49F2-B1E3-D377FF8DD4D0}"/>
            </c:ext>
          </c:extLst>
        </c:ser>
        <c:dLbls>
          <c:showLegendKey val="0"/>
          <c:showVal val="0"/>
          <c:showCatName val="0"/>
          <c:showSerName val="0"/>
          <c:showPercent val="0"/>
          <c:showBubbleSize val="0"/>
        </c:dLbls>
        <c:smooth val="0"/>
        <c:axId val="1437357839"/>
        <c:axId val="907683775"/>
      </c:lineChart>
      <c:catAx>
        <c:axId val="143735783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Proportion</a:t>
                </a:r>
                <a:r>
                  <a:rPr lang="en-GB" baseline="0"/>
                  <a:t> of residents</a:t>
                </a:r>
                <a:endParaRPr lang="en-GB"/>
              </a:p>
            </c:rich>
          </c:tx>
          <c:layout>
            <c:manualLayout>
              <c:xMode val="edge"/>
              <c:yMode val="edge"/>
              <c:x val="0.39736092790478289"/>
              <c:y val="0.86522520376348178"/>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7683775"/>
        <c:crosses val="autoZero"/>
        <c:auto val="1"/>
        <c:lblAlgn val="ctr"/>
        <c:lblOffset val="100"/>
        <c:noMultiLvlLbl val="0"/>
      </c:catAx>
      <c:valAx>
        <c:axId val="9076837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Proportion of residents</a:t>
                </a:r>
              </a:p>
            </c:rich>
          </c:tx>
          <c:layout>
            <c:manualLayout>
              <c:xMode val="edge"/>
              <c:yMode val="edge"/>
              <c:x val="2.1189459461894511E-3"/>
              <c:y val="0.2693667335652937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37357839"/>
        <c:crosses val="autoZero"/>
        <c:crossBetween val="between"/>
      </c:valAx>
      <c:spPr>
        <a:noFill/>
        <a:ln>
          <a:noFill/>
        </a:ln>
        <a:effectLst/>
      </c:spPr>
    </c:plotArea>
    <c:legend>
      <c:legendPos val="b"/>
      <c:layout>
        <c:manualLayout>
          <c:xMode val="edge"/>
          <c:yMode val="edge"/>
          <c:x val="0.18729313164527309"/>
          <c:y val="0.93364017317426906"/>
          <c:w val="0.62541373670945377"/>
          <c:h val="6.255899519179834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Crude prevalence of long term conditions associated with high social care need, in Tower Hamlets and North East London residents aged 65+ (East London Database 2022-23).</a:t>
            </a:r>
          </a:p>
        </c:rich>
      </c:tx>
      <c:layout>
        <c:manualLayout>
          <c:xMode val="edge"/>
          <c:yMode val="edge"/>
          <c:x val="1.6700203235319544E-3"/>
          <c:y val="4.1422587149000604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9809960033746991E-2"/>
          <c:y val="0.24512836575930885"/>
          <c:w val="0.89548632975898779"/>
          <c:h val="0.54195928868166421"/>
        </c:manualLayout>
      </c:layout>
      <c:barChart>
        <c:barDir val="col"/>
        <c:grouping val="clustered"/>
        <c:varyColors val="0"/>
        <c:ser>
          <c:idx val="0"/>
          <c:order val="0"/>
          <c:tx>
            <c:strRef>
              <c:f>Analysis!$A$3</c:f>
              <c:strCache>
                <c:ptCount val="1"/>
                <c:pt idx="0">
                  <c:v>Tower Hamlets</c:v>
                </c:pt>
              </c:strCache>
            </c:strRef>
          </c:tx>
          <c:spPr>
            <a:solidFill>
              <a:schemeClr val="accent2"/>
            </a:solidFill>
            <a:ln>
              <a:noFill/>
            </a:ln>
            <a:effectLst/>
          </c:spPr>
          <c:invertIfNegative val="0"/>
          <c:errBars>
            <c:errBarType val="both"/>
            <c:errValType val="cust"/>
            <c:noEndCap val="0"/>
            <c:plus>
              <c:numLit>
                <c:formatCode>General</c:formatCode>
                <c:ptCount val="5"/>
                <c:pt idx="0">
                  <c:v>2.7897686878763997E-3</c:v>
                </c:pt>
                <c:pt idx="1">
                  <c:v>2.9709292007459032E-3</c:v>
                </c:pt>
                <c:pt idx="2">
                  <c:v>4.3930398294164598E-4</c:v>
                </c:pt>
                <c:pt idx="3">
                  <c:v>1.3243032570152101E-3</c:v>
                </c:pt>
                <c:pt idx="4">
                  <c:v>3.602854614369988E-3</c:v>
                </c:pt>
              </c:numLit>
            </c:plus>
            <c:minus>
              <c:numLit>
                <c:formatCode>General</c:formatCode>
                <c:ptCount val="5"/>
                <c:pt idx="0">
                  <c:v>2.6223890480411988E-3</c:v>
                </c:pt>
                <c:pt idx="1">
                  <c:v>2.8057905545317008E-3</c:v>
                </c:pt>
                <c:pt idx="2">
                  <c:v>2.5688015337139102E-4</c:v>
                </c:pt>
                <c:pt idx="3">
                  <c:v>1.1447110705474989E-3</c:v>
                </c:pt>
                <c:pt idx="4">
                  <c:v>3.4470100114678132E-3</c:v>
                </c:pt>
              </c:numLit>
            </c:minus>
            <c:spPr>
              <a:noFill/>
              <a:ln w="9525" cap="flat" cmpd="sng" algn="ctr">
                <a:solidFill>
                  <a:schemeClr val="tx1">
                    <a:lumMod val="65000"/>
                    <a:lumOff val="35000"/>
                  </a:schemeClr>
                </a:solidFill>
                <a:round/>
              </a:ln>
              <a:effectLst/>
            </c:spPr>
          </c:errBars>
          <c:cat>
            <c:strRef>
              <c:f>Analysis!$B$2:$G$2</c:f>
              <c:strCache>
                <c:ptCount val="5"/>
                <c:pt idx="0">
                  <c:v>Dementia</c:v>
                </c:pt>
                <c:pt idx="1">
                  <c:v>Heart failure</c:v>
                </c:pt>
                <c:pt idx="2">
                  <c:v>Motor neurone</c:v>
                </c:pt>
                <c:pt idx="3">
                  <c:v>Parkinson's</c:v>
                </c:pt>
                <c:pt idx="4">
                  <c:v>Stroke</c:v>
                </c:pt>
              </c:strCache>
              <c:extLst/>
            </c:strRef>
          </c:cat>
          <c:val>
            <c:numRef>
              <c:f>Analysis!$B$3:$G$3</c:f>
              <c:numCache>
                <c:formatCode>0.00%</c:formatCode>
                <c:ptCount val="5"/>
                <c:pt idx="0">
                  <c:v>4.1801407646946898E-2</c:v>
                </c:pt>
                <c:pt idx="1">
                  <c:v>4.7936085219706999E-2</c:v>
                </c:pt>
                <c:pt idx="2">
                  <c:v>6.1822332128590402E-4</c:v>
                </c:pt>
                <c:pt idx="3">
                  <c:v>8.3697926574091593E-3</c:v>
                </c:pt>
                <c:pt idx="4">
                  <c:v>7.3378352672626906E-2</c:v>
                </c:pt>
              </c:numCache>
              <c:extLst/>
            </c:numRef>
          </c:val>
          <c:extLst>
            <c:ext xmlns:c16="http://schemas.microsoft.com/office/drawing/2014/chart" uri="{C3380CC4-5D6E-409C-BE32-E72D297353CC}">
              <c16:uniqueId val="{00000000-BA82-4650-85A3-EA80BA96D2C9}"/>
            </c:ext>
          </c:extLst>
        </c:ser>
        <c:ser>
          <c:idx val="1"/>
          <c:order val="1"/>
          <c:tx>
            <c:strRef>
              <c:f>Analysis!$A$4</c:f>
              <c:strCache>
                <c:ptCount val="1"/>
                <c:pt idx="0">
                  <c:v>North East London</c:v>
                </c:pt>
              </c:strCache>
            </c:strRef>
          </c:tx>
          <c:spPr>
            <a:solidFill>
              <a:schemeClr val="accent4"/>
            </a:solidFill>
            <a:ln>
              <a:noFill/>
            </a:ln>
            <a:effectLst/>
          </c:spPr>
          <c:invertIfNegative val="0"/>
          <c:errBars>
            <c:errBarType val="both"/>
            <c:errValType val="cust"/>
            <c:noEndCap val="0"/>
            <c:plus>
              <c:numLit>
                <c:formatCode>General</c:formatCode>
                <c:ptCount val="5"/>
                <c:pt idx="0">
                  <c:v>8.1357524306460011E-4</c:v>
                </c:pt>
                <c:pt idx="1">
                  <c:v>8.5354847112809745E-4</c:v>
                </c:pt>
                <c:pt idx="2">
                  <c:v>1.0751855576909104E-4</c:v>
                </c:pt>
                <c:pt idx="3">
                  <c:v>3.9167255165213979E-4</c:v>
                </c:pt>
                <c:pt idx="4">
                  <c:v>1.0726137027219917E-3</c:v>
                </c:pt>
              </c:numLit>
            </c:plus>
            <c:minus>
              <c:numLit>
                <c:formatCode>General</c:formatCode>
                <c:ptCount val="5"/>
                <c:pt idx="0">
                  <c:v>7.9732529741190217E-4</c:v>
                </c:pt>
                <c:pt idx="1">
                  <c:v>8.3744236669409944E-4</c:v>
                </c:pt>
                <c:pt idx="2">
                  <c:v>8.9938885129006024E-5</c:v>
                </c:pt>
                <c:pt idx="3">
                  <c:v>3.7436927546130941E-4</c:v>
                </c:pt>
                <c:pt idx="4">
                  <c:v>1.0574519191133974E-3</c:v>
                </c:pt>
              </c:numLit>
            </c:minus>
            <c:spPr>
              <a:noFill/>
              <a:ln w="9525" cap="flat" cmpd="sng" algn="ctr">
                <a:solidFill>
                  <a:schemeClr val="tx1">
                    <a:lumMod val="65000"/>
                    <a:lumOff val="35000"/>
                  </a:schemeClr>
                </a:solidFill>
                <a:round/>
              </a:ln>
              <a:effectLst/>
            </c:spPr>
          </c:errBars>
          <c:cat>
            <c:strRef>
              <c:f>Analysis!$B$2:$G$2</c:f>
              <c:strCache>
                <c:ptCount val="5"/>
                <c:pt idx="0">
                  <c:v>Dementia</c:v>
                </c:pt>
                <c:pt idx="1">
                  <c:v>Heart failure</c:v>
                </c:pt>
                <c:pt idx="2">
                  <c:v>Motor neurone</c:v>
                </c:pt>
                <c:pt idx="3">
                  <c:v>Parkinson's</c:v>
                </c:pt>
                <c:pt idx="4">
                  <c:v>Stroke</c:v>
                </c:pt>
              </c:strCache>
              <c:extLst/>
            </c:strRef>
          </c:cat>
          <c:val>
            <c:numRef>
              <c:f>Analysis!$B$4:$G$4</c:f>
              <c:numCache>
                <c:formatCode>0.00%</c:formatCode>
                <c:ptCount val="5"/>
                <c:pt idx="0">
                  <c:v>3.8328148694524701E-2</c:v>
                </c:pt>
                <c:pt idx="1">
                  <c:v>4.2414774158966002E-2</c:v>
                </c:pt>
                <c:pt idx="2">
                  <c:v>5.4977024185309201E-4</c:v>
                </c:pt>
                <c:pt idx="3">
                  <c:v>8.4023218629880898E-3</c:v>
                </c:pt>
                <c:pt idx="4">
                  <c:v>6.9243561961396902E-2</c:v>
                </c:pt>
              </c:numCache>
              <c:extLst/>
            </c:numRef>
          </c:val>
          <c:extLst>
            <c:ext xmlns:c16="http://schemas.microsoft.com/office/drawing/2014/chart" uri="{C3380CC4-5D6E-409C-BE32-E72D297353CC}">
              <c16:uniqueId val="{00000001-BA82-4650-85A3-EA80BA96D2C9}"/>
            </c:ext>
          </c:extLst>
        </c:ser>
        <c:dLbls>
          <c:showLegendKey val="0"/>
          <c:showVal val="0"/>
          <c:showCatName val="0"/>
          <c:showSerName val="0"/>
          <c:showPercent val="0"/>
          <c:showBubbleSize val="0"/>
        </c:dLbls>
        <c:gapWidth val="219"/>
        <c:overlap val="-27"/>
        <c:axId val="751181472"/>
        <c:axId val="3358928"/>
      </c:barChart>
      <c:catAx>
        <c:axId val="75118147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a:t>
                </a:r>
              </a:p>
            </c:rich>
          </c:tx>
          <c:layout>
            <c:manualLayout>
              <c:xMode val="edge"/>
              <c:yMode val="edge"/>
              <c:x val="0.47101522699915704"/>
              <c:y val="0.860614526350064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58928"/>
        <c:crosses val="autoZero"/>
        <c:auto val="1"/>
        <c:lblAlgn val="ctr"/>
        <c:lblOffset val="100"/>
        <c:noMultiLvlLbl val="0"/>
      </c:catAx>
      <c:valAx>
        <c:axId val="33589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1181472"/>
        <c:crosses val="autoZero"/>
        <c:crossBetween val="between"/>
      </c:valAx>
      <c:spPr>
        <a:noFill/>
        <a:ln>
          <a:noFill/>
        </a:ln>
        <a:effectLst/>
      </c:spPr>
    </c:plotArea>
    <c:legend>
      <c:legendPos val="b"/>
      <c:layout>
        <c:manualLayout>
          <c:xMode val="edge"/>
          <c:yMode val="edge"/>
          <c:x val="0.28314695913596077"/>
          <c:y val="0.91957741099390067"/>
          <c:w val="0.43370590489407557"/>
          <c:h val="6.4699153101076309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Crude prevalence of long term conditions associated with high social care need in Tower Hamlets residents aged 65+, by sex (East London Database 2022-23).</a:t>
            </a:r>
          </a:p>
        </c:rich>
      </c:tx>
      <c:layout>
        <c:manualLayout>
          <c:xMode val="edge"/>
          <c:yMode val="edge"/>
          <c:x val="1.3119702774875191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4983577946280267E-2"/>
          <c:y val="0.23776493522736566"/>
          <c:w val="0.89137259123184531"/>
          <c:h val="0.52586636104309681"/>
        </c:manualLayout>
      </c:layout>
      <c:barChart>
        <c:barDir val="col"/>
        <c:grouping val="clustered"/>
        <c:varyColors val="0"/>
        <c:ser>
          <c:idx val="0"/>
          <c:order val="0"/>
          <c:tx>
            <c:strRef>
              <c:f>Analysis!$A$46</c:f>
              <c:strCache>
                <c:ptCount val="1"/>
                <c:pt idx="0">
                  <c:v>Female</c:v>
                </c:pt>
              </c:strCache>
            </c:strRef>
          </c:tx>
          <c:spPr>
            <a:solidFill>
              <a:schemeClr val="accent6"/>
            </a:solidFill>
            <a:ln>
              <a:noFill/>
            </a:ln>
            <a:effectLst/>
          </c:spPr>
          <c:invertIfNegative val="0"/>
          <c:errBars>
            <c:errBarType val="both"/>
            <c:errValType val="cust"/>
            <c:noEndCap val="0"/>
            <c:plus>
              <c:numLit>
                <c:formatCode>General</c:formatCode>
                <c:ptCount val="5"/>
                <c:pt idx="0">
                  <c:v>1.1871697869409031E-3</c:v>
                </c:pt>
                <c:pt idx="1">
                  <c:v>1.0781811615947004E-3</c:v>
                </c:pt>
                <c:pt idx="2">
                  <c:v>1.4010843139428201E-4</c:v>
                </c:pt>
                <c:pt idx="3">
                  <c:v>4.8377374224658001E-4</c:v>
                </c:pt>
                <c:pt idx="4">
                  <c:v>1.3935286277749065E-3</c:v>
                </c:pt>
              </c:numLit>
            </c:plus>
            <c:minus>
              <c:numLit>
                <c:formatCode>General</c:formatCode>
                <c:ptCount val="5"/>
                <c:pt idx="0">
                  <c:v>1.1578335998373018E-3</c:v>
                </c:pt>
                <c:pt idx="1">
                  <c:v>1.0483133231303024E-3</c:v>
                </c:pt>
                <c:pt idx="2">
                  <c:v>1.0792488385241201E-4</c:v>
                </c:pt>
                <c:pt idx="3">
                  <c:v>4.5200027944334968E-4</c:v>
                </c:pt>
                <c:pt idx="4">
                  <c:v>1.3653762294228919E-3</c:v>
                </c:pt>
              </c:numLit>
            </c:minus>
            <c:spPr>
              <a:noFill/>
              <a:ln w="9525" cap="flat" cmpd="sng" algn="ctr">
                <a:solidFill>
                  <a:schemeClr val="tx1">
                    <a:lumMod val="65000"/>
                    <a:lumOff val="35000"/>
                  </a:schemeClr>
                </a:solidFill>
                <a:round/>
              </a:ln>
              <a:effectLst/>
            </c:spPr>
          </c:errBars>
          <c:cat>
            <c:strRef>
              <c:f>Analysis!$B$45:$G$45</c:f>
              <c:strCache>
                <c:ptCount val="5"/>
                <c:pt idx="0">
                  <c:v>Dementia</c:v>
                </c:pt>
                <c:pt idx="1">
                  <c:v>Heart failure</c:v>
                </c:pt>
                <c:pt idx="2">
                  <c:v>Motor neurone</c:v>
                </c:pt>
                <c:pt idx="3">
                  <c:v>Parkinson's</c:v>
                </c:pt>
                <c:pt idx="4">
                  <c:v>Stroke</c:v>
                </c:pt>
              </c:strCache>
              <c:extLst/>
            </c:strRef>
          </c:cat>
          <c:val>
            <c:numRef>
              <c:f>Analysis!$B$46:$G$46</c:f>
              <c:numCache>
                <c:formatCode>0.00%</c:formatCode>
                <c:ptCount val="5"/>
                <c:pt idx="0">
                  <c:v>4.4664346513480599E-2</c:v>
                </c:pt>
                <c:pt idx="1">
                  <c:v>3.64124281940542E-2</c:v>
                </c:pt>
                <c:pt idx="2">
                  <c:v>4.6962136777223301E-4</c:v>
                </c:pt>
                <c:pt idx="3">
                  <c:v>6.8346681202566097E-3</c:v>
                </c:pt>
                <c:pt idx="4">
                  <c:v>6.3038282527569295E-2</c:v>
                </c:pt>
              </c:numCache>
              <c:extLst/>
            </c:numRef>
          </c:val>
          <c:extLst>
            <c:ext xmlns:c16="http://schemas.microsoft.com/office/drawing/2014/chart" uri="{C3380CC4-5D6E-409C-BE32-E72D297353CC}">
              <c16:uniqueId val="{00000000-F48C-4166-B6B3-48F88DE4CEE1}"/>
            </c:ext>
          </c:extLst>
        </c:ser>
        <c:ser>
          <c:idx val="1"/>
          <c:order val="1"/>
          <c:tx>
            <c:strRef>
              <c:f>Analysis!$A$47</c:f>
              <c:strCache>
                <c:ptCount val="1"/>
                <c:pt idx="0">
                  <c:v>Male</c:v>
                </c:pt>
              </c:strCache>
            </c:strRef>
          </c:tx>
          <c:spPr>
            <a:solidFill>
              <a:schemeClr val="accent5"/>
            </a:solidFill>
            <a:ln>
              <a:noFill/>
            </a:ln>
            <a:effectLst/>
          </c:spPr>
          <c:invertIfNegative val="0"/>
          <c:errBars>
            <c:errBarType val="both"/>
            <c:errValType val="cust"/>
            <c:noEndCap val="0"/>
            <c:plus>
              <c:numLit>
                <c:formatCode>General</c:formatCode>
                <c:ptCount val="5"/>
                <c:pt idx="0">
                  <c:v>1.0927137643435975E-3</c:v>
                </c:pt>
                <c:pt idx="1">
                  <c:v>1.3703744321936009E-3</c:v>
                </c:pt>
                <c:pt idx="2">
                  <c:v>1.7883271545592494E-4</c:v>
                </c:pt>
                <c:pt idx="3">
                  <c:v>6.4780815518110033E-4</c:v>
                </c:pt>
                <c:pt idx="4">
                  <c:v>1.6740651415990127E-3</c:v>
                </c:pt>
              </c:numLit>
            </c:plus>
            <c:minus>
              <c:numLit>
                <c:formatCode>General</c:formatCode>
                <c:ptCount val="5"/>
                <c:pt idx="0">
                  <c:v>1.0563052155548001E-3</c:v>
                </c:pt>
                <c:pt idx="1">
                  <c:v>1.3354355747919044E-3</c:v>
                </c:pt>
                <c:pt idx="2">
                  <c:v>1.4009271593780706E-4</c:v>
                </c:pt>
                <c:pt idx="3">
                  <c:v>6.0981631945545949E-4</c:v>
                </c:pt>
                <c:pt idx="4">
                  <c:v>1.6412266267394893E-3</c:v>
                </c:pt>
              </c:numLit>
            </c:minus>
            <c:spPr>
              <a:noFill/>
              <a:ln w="9525" cap="flat" cmpd="sng" algn="ctr">
                <a:solidFill>
                  <a:schemeClr val="tx1">
                    <a:lumMod val="65000"/>
                    <a:lumOff val="35000"/>
                  </a:schemeClr>
                </a:solidFill>
                <a:round/>
              </a:ln>
              <a:effectLst/>
            </c:spPr>
          </c:errBars>
          <c:cat>
            <c:strRef>
              <c:f>Analysis!$B$45:$G$45</c:f>
              <c:strCache>
                <c:ptCount val="5"/>
                <c:pt idx="0">
                  <c:v>Dementia</c:v>
                </c:pt>
                <c:pt idx="1">
                  <c:v>Heart failure</c:v>
                </c:pt>
                <c:pt idx="2">
                  <c:v>Motor neurone</c:v>
                </c:pt>
                <c:pt idx="3">
                  <c:v>Parkinson's</c:v>
                </c:pt>
                <c:pt idx="4">
                  <c:v>Stroke</c:v>
                </c:pt>
              </c:strCache>
              <c:extLst/>
            </c:strRef>
          </c:cat>
          <c:val>
            <c:numRef>
              <c:f>Analysis!$B$47:$G$47</c:f>
              <c:numCache>
                <c:formatCode>0.00%</c:formatCode>
                <c:ptCount val="5"/>
                <c:pt idx="0">
                  <c:v>3.06983883346124E-2</c:v>
                </c:pt>
                <c:pt idx="1">
                  <c:v>4.9642525346366602E-2</c:v>
                </c:pt>
                <c:pt idx="2">
                  <c:v>6.4628185967605101E-4</c:v>
                </c:pt>
                <c:pt idx="3">
                  <c:v>1.02900189845296E-2</c:v>
                </c:pt>
                <c:pt idx="4">
                  <c:v>7.6715676374358693E-2</c:v>
                </c:pt>
              </c:numCache>
              <c:extLst/>
            </c:numRef>
          </c:val>
          <c:extLst>
            <c:ext xmlns:c16="http://schemas.microsoft.com/office/drawing/2014/chart" uri="{C3380CC4-5D6E-409C-BE32-E72D297353CC}">
              <c16:uniqueId val="{00000001-F48C-4166-B6B3-48F88DE4CEE1}"/>
            </c:ext>
          </c:extLst>
        </c:ser>
        <c:dLbls>
          <c:showLegendKey val="0"/>
          <c:showVal val="0"/>
          <c:showCatName val="0"/>
          <c:showSerName val="0"/>
          <c:showPercent val="0"/>
          <c:showBubbleSize val="0"/>
        </c:dLbls>
        <c:gapWidth val="219"/>
        <c:overlap val="-27"/>
        <c:axId val="1593012640"/>
        <c:axId val="2165632"/>
      </c:barChart>
      <c:catAx>
        <c:axId val="15930126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a:t>
                </a:r>
              </a:p>
            </c:rich>
          </c:tx>
          <c:layout>
            <c:manualLayout>
              <c:xMode val="edge"/>
              <c:yMode val="edge"/>
              <c:x val="0.46258638799103269"/>
              <c:y val="0.83887085640342307"/>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65632"/>
        <c:crosses val="autoZero"/>
        <c:auto val="1"/>
        <c:lblAlgn val="ctr"/>
        <c:lblOffset val="100"/>
        <c:noMultiLvlLbl val="0"/>
      </c:catAx>
      <c:valAx>
        <c:axId val="21656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3012640"/>
        <c:crosses val="autoZero"/>
        <c:crossBetween val="between"/>
      </c:valAx>
      <c:spPr>
        <a:noFill/>
        <a:ln>
          <a:noFill/>
        </a:ln>
        <a:effectLst/>
      </c:spPr>
    </c:plotArea>
    <c:legend>
      <c:legendPos val="b"/>
      <c:layout>
        <c:manualLayout>
          <c:xMode val="edge"/>
          <c:yMode val="edge"/>
          <c:x val="0.4083729625601546"/>
          <c:y val="0.88369758419480371"/>
          <c:w val="0.18325407487969064"/>
          <c:h val="6.284635199946123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Crude prevalence of long term conditions associated with high social care need in Tower Hamlets residents aged 65+, by ethnic group (East London Database 2022-23).</a:t>
            </a:r>
          </a:p>
        </c:rich>
      </c:tx>
      <c:layout>
        <c:manualLayout>
          <c:xMode val="edge"/>
          <c:yMode val="edge"/>
          <c:x val="1.4107251168956288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739766299966498"/>
          <c:y val="0.23292265089715228"/>
          <c:w val="0.86761428100490978"/>
          <c:h val="0.56605756936985063"/>
        </c:manualLayout>
      </c:layout>
      <c:barChart>
        <c:barDir val="col"/>
        <c:grouping val="clustered"/>
        <c:varyColors val="0"/>
        <c:ser>
          <c:idx val="0"/>
          <c:order val="0"/>
          <c:tx>
            <c:strRef>
              <c:f>'NEW_ltc_65plus in TH by demogra'!$A$2</c:f>
              <c:strCache>
                <c:ptCount val="1"/>
                <c:pt idx="0">
                  <c:v>Asian or Asian British</c:v>
                </c:pt>
              </c:strCache>
            </c:strRef>
          </c:tx>
          <c:spPr>
            <a:solidFill>
              <a:schemeClr val="accent1"/>
            </a:solidFill>
            <a:ln>
              <a:noFill/>
            </a:ln>
            <a:effectLst/>
          </c:spPr>
          <c:invertIfNegative val="0"/>
          <c:errBars>
            <c:errBarType val="both"/>
            <c:errValType val="cust"/>
            <c:noEndCap val="0"/>
            <c:plus>
              <c:numRef>
                <c:f>'NEW_ltc_65plus in TH by demogra'!$T$2:$T$5</c:f>
                <c:numCache>
                  <c:formatCode>General</c:formatCode>
                  <c:ptCount val="4"/>
                  <c:pt idx="0">
                    <c:v>1.8013490547086966E-3</c:v>
                  </c:pt>
                  <c:pt idx="1">
                    <c:v>1.9238572190024977E-3</c:v>
                  </c:pt>
                  <c:pt idx="2">
                    <c:v>9.4929756813208997E-4</c:v>
                  </c:pt>
                  <c:pt idx="3">
                    <c:v>2.4820046792638079E-3</c:v>
                  </c:pt>
                </c:numCache>
              </c:numRef>
            </c:plus>
            <c:minus>
              <c:numRef>
                <c:f>'NEW_ltc_65plus in TH by demogra'!$S$2:$S$5</c:f>
                <c:numCache>
                  <c:formatCode>General</c:formatCode>
                  <c:ptCount val="4"/>
                  <c:pt idx="0">
                    <c:v>1.7177493856087023E-3</c:v>
                  </c:pt>
                  <c:pt idx="1">
                    <c:v>1.8412279465256018E-3</c:v>
                  </c:pt>
                  <c:pt idx="2">
                    <c:v>8.6093029823041019E-4</c:v>
                  </c:pt>
                  <c:pt idx="3">
                    <c:v>2.404843380803795E-3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demogra'!$B$2:$E$2</c:f>
              <c:numCache>
                <c:formatCode>0.00%</c:formatCode>
                <c:ptCount val="4"/>
                <c:pt idx="0">
                  <c:v>3.56E-2</c:v>
                </c:pt>
                <c:pt idx="1">
                  <c:v>4.1000000000000002E-2</c:v>
                </c:pt>
                <c:pt idx="2">
                  <c:v>9.1999999999999998E-3</c:v>
                </c:pt>
                <c:pt idx="3">
                  <c:v>7.1400000000000005E-2</c:v>
                </c:pt>
              </c:numCache>
            </c:numRef>
          </c:val>
          <c:extLst>
            <c:ext xmlns:c16="http://schemas.microsoft.com/office/drawing/2014/chart" uri="{C3380CC4-5D6E-409C-BE32-E72D297353CC}">
              <c16:uniqueId val="{00000000-3EAE-43E4-8FD6-BB2E7228F9E9}"/>
            </c:ext>
          </c:extLst>
        </c:ser>
        <c:ser>
          <c:idx val="1"/>
          <c:order val="1"/>
          <c:tx>
            <c:strRef>
              <c:f>'NEW_ltc_65plus in TH by demogra'!$A$3</c:f>
              <c:strCache>
                <c:ptCount val="1"/>
                <c:pt idx="0">
                  <c:v>Black or Black British</c:v>
                </c:pt>
              </c:strCache>
            </c:strRef>
          </c:tx>
          <c:spPr>
            <a:solidFill>
              <a:schemeClr val="accent3"/>
            </a:solidFill>
            <a:ln>
              <a:noFill/>
            </a:ln>
            <a:effectLst/>
          </c:spPr>
          <c:invertIfNegative val="0"/>
          <c:errBars>
            <c:errBarType val="both"/>
            <c:errValType val="cust"/>
            <c:noEndCap val="0"/>
            <c:plus>
              <c:numRef>
                <c:f>'NEW_ltc_65plus in TH by demogra'!$T$6:$T$9</c:f>
                <c:numCache>
                  <c:formatCode>General</c:formatCode>
                  <c:ptCount val="4"/>
                  <c:pt idx="0">
                    <c:v>2.7370306666355954E-3</c:v>
                  </c:pt>
                  <c:pt idx="1">
                    <c:v>2.5904855099486979E-3</c:v>
                  </c:pt>
                  <c:pt idx="2">
                    <c:v>1.0615748836284499E-3</c:v>
                  </c:pt>
                  <c:pt idx="3">
                    <c:v>3.3161270803447052E-3</c:v>
                  </c:pt>
                </c:numCache>
              </c:numRef>
            </c:plus>
            <c:minus>
              <c:numRef>
                <c:f>'NEW_ltc_65plus in TH by demogra'!$S$6:$S$9</c:f>
                <c:numCache>
                  <c:formatCode>General</c:formatCode>
                  <c:ptCount val="4"/>
                  <c:pt idx="0">
                    <c:v>2.6009080938519044E-3</c:v>
                  </c:pt>
                  <c:pt idx="1">
                    <c:v>2.452674705771804E-3</c:v>
                  </c:pt>
                  <c:pt idx="2">
                    <c:v>9.1242201783882978E-4</c:v>
                  </c:pt>
                  <c:pt idx="3">
                    <c:v>3.1878987726668001E-3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demogra'!$B$3:$E$3</c:f>
              <c:numCache>
                <c:formatCode>0.00%</c:formatCode>
                <c:ptCount val="4"/>
                <c:pt idx="0">
                  <c:v>4.9599999999999998E-2</c:v>
                </c:pt>
                <c:pt idx="1">
                  <c:v>4.3999999999999997E-2</c:v>
                </c:pt>
                <c:pt idx="2">
                  <c:v>6.4999999999999997E-3</c:v>
                </c:pt>
                <c:pt idx="3">
                  <c:v>7.5700000000000003E-2</c:v>
                </c:pt>
              </c:numCache>
            </c:numRef>
          </c:val>
          <c:extLst>
            <c:ext xmlns:c16="http://schemas.microsoft.com/office/drawing/2014/chart" uri="{C3380CC4-5D6E-409C-BE32-E72D297353CC}">
              <c16:uniqueId val="{00000001-3EAE-43E4-8FD6-BB2E7228F9E9}"/>
            </c:ext>
          </c:extLst>
        </c:ser>
        <c:ser>
          <c:idx val="2"/>
          <c:order val="2"/>
          <c:tx>
            <c:strRef>
              <c:f>'NEW_ltc_65plus in TH by demogra'!$A$4</c:f>
              <c:strCache>
                <c:ptCount val="1"/>
                <c:pt idx="0">
                  <c:v>Mixed</c:v>
                </c:pt>
              </c:strCache>
            </c:strRef>
          </c:tx>
          <c:spPr>
            <a:solidFill>
              <a:schemeClr val="accent5"/>
            </a:solidFill>
            <a:ln>
              <a:noFill/>
            </a:ln>
            <a:effectLst/>
          </c:spPr>
          <c:invertIfNegative val="0"/>
          <c:errBars>
            <c:errBarType val="both"/>
            <c:errValType val="cust"/>
            <c:noEndCap val="0"/>
            <c:plus>
              <c:numRef>
                <c:f>'NEW_ltc_65plus in TH by demogra'!$T$10:$T$13</c:f>
                <c:numCache>
                  <c:formatCode>General</c:formatCode>
                  <c:ptCount val="4"/>
                  <c:pt idx="0">
                    <c:v>7.715764474678706E-3</c:v>
                  </c:pt>
                  <c:pt idx="1">
                    <c:v>7.4875456347818989E-3</c:v>
                  </c:pt>
                  <c:pt idx="2">
                    <c:v>3.7385590210615898E-3</c:v>
                  </c:pt>
                  <c:pt idx="3">
                    <c:v>9.8838146685031048E-3</c:v>
                  </c:pt>
                </c:numCache>
              </c:numRef>
            </c:plus>
            <c:minus>
              <c:numRef>
                <c:f>'NEW_ltc_65plus in TH by demogra'!$S$10:$S$13</c:f>
                <c:numCache>
                  <c:formatCode>General</c:formatCode>
                  <c:ptCount val="4"/>
                  <c:pt idx="0">
                    <c:v>6.5205589762487998E-3</c:v>
                  </c:pt>
                  <c:pt idx="1">
                    <c:v>6.2852913755798018E-3</c:v>
                  </c:pt>
                  <c:pt idx="2">
                    <c:v>2.4570062031727298E-3</c:v>
                  </c:pt>
                  <c:pt idx="3">
                    <c:v>8.7705510140495963E-3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demogra'!$B$4:$E$4</c:f>
              <c:numCache>
                <c:formatCode>0.00%</c:formatCode>
                <c:ptCount val="4"/>
                <c:pt idx="0">
                  <c:v>4.0300000000000002E-2</c:v>
                </c:pt>
                <c:pt idx="1">
                  <c:v>3.7600000000000001E-2</c:v>
                </c:pt>
                <c:pt idx="2">
                  <c:v>7.1000000000000004E-3</c:v>
                </c:pt>
                <c:pt idx="3">
                  <c:v>7.1800000000000003E-2</c:v>
                </c:pt>
              </c:numCache>
            </c:numRef>
          </c:val>
          <c:extLst>
            <c:ext xmlns:c16="http://schemas.microsoft.com/office/drawing/2014/chart" uri="{C3380CC4-5D6E-409C-BE32-E72D297353CC}">
              <c16:uniqueId val="{00000002-3EAE-43E4-8FD6-BB2E7228F9E9}"/>
            </c:ext>
          </c:extLst>
        </c:ser>
        <c:ser>
          <c:idx val="3"/>
          <c:order val="3"/>
          <c:tx>
            <c:strRef>
              <c:f>'NEW_ltc_65plus in TH by demogra'!$A$5</c:f>
              <c:strCache>
                <c:ptCount val="1"/>
                <c:pt idx="0">
                  <c:v>Other Ethnic Group</c:v>
                </c:pt>
              </c:strCache>
            </c:strRef>
          </c:tx>
          <c:spPr>
            <a:solidFill>
              <a:schemeClr val="accent1">
                <a:lumMod val="60000"/>
              </a:schemeClr>
            </a:solidFill>
            <a:ln>
              <a:noFill/>
            </a:ln>
            <a:effectLst/>
          </c:spPr>
          <c:invertIfNegative val="0"/>
          <c:errBars>
            <c:errBarType val="both"/>
            <c:errValType val="cust"/>
            <c:noEndCap val="0"/>
            <c:plus>
              <c:numRef>
                <c:f>'NEW_ltc_65plus in TH by demogra'!$T$14:$T$17</c:f>
                <c:numCache>
                  <c:formatCode>General</c:formatCode>
                  <c:ptCount val="4"/>
                  <c:pt idx="0">
                    <c:v>3.7121876597297973E-3</c:v>
                  </c:pt>
                  <c:pt idx="1">
                    <c:v>3.9719235486305945E-3</c:v>
                  </c:pt>
                  <c:pt idx="2">
                    <c:v>2.1577515107194401E-3</c:v>
                  </c:pt>
                  <c:pt idx="3">
                    <c:v>4.9734676934813996E-3</c:v>
                  </c:pt>
                </c:numCache>
              </c:numRef>
            </c:plus>
            <c:minus>
              <c:numRef>
                <c:f>'NEW_ltc_65plus in TH by demogra'!$S$14:$S$17</c:f>
                <c:numCache>
                  <c:formatCode>General</c:formatCode>
                  <c:ptCount val="4"/>
                  <c:pt idx="0">
                    <c:v>3.2907412962082001E-3</c:v>
                  </c:pt>
                  <c:pt idx="1">
                    <c:v>3.5545285551307031E-3</c:v>
                  </c:pt>
                  <c:pt idx="2">
                    <c:v>1.7186453291554203E-3</c:v>
                  </c:pt>
                  <c:pt idx="3">
                    <c:v>4.574979093415095E-3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demogra'!$B$5:$E$5</c:f>
              <c:numCache>
                <c:formatCode>0.00%</c:formatCode>
                <c:ptCount val="4"/>
                <c:pt idx="0">
                  <c:v>2.81E-2</c:v>
                </c:pt>
                <c:pt idx="1">
                  <c:v>3.27E-2</c:v>
                </c:pt>
                <c:pt idx="2">
                  <c:v>8.3999999999999995E-3</c:v>
                </c:pt>
                <c:pt idx="3">
                  <c:v>5.3800000000000001E-2</c:v>
                </c:pt>
              </c:numCache>
            </c:numRef>
          </c:val>
          <c:extLst>
            <c:ext xmlns:c16="http://schemas.microsoft.com/office/drawing/2014/chart" uri="{C3380CC4-5D6E-409C-BE32-E72D297353CC}">
              <c16:uniqueId val="{00000003-3EAE-43E4-8FD6-BB2E7228F9E9}"/>
            </c:ext>
          </c:extLst>
        </c:ser>
        <c:ser>
          <c:idx val="4"/>
          <c:order val="4"/>
          <c:tx>
            <c:strRef>
              <c:f>'NEW_ltc_65plus in TH by demogra'!$A$6</c:f>
              <c:strCache>
                <c:ptCount val="1"/>
                <c:pt idx="0">
                  <c:v>Unknown</c:v>
                </c:pt>
              </c:strCache>
            </c:strRef>
          </c:tx>
          <c:spPr>
            <a:solidFill>
              <a:schemeClr val="accent3">
                <a:lumMod val="60000"/>
              </a:schemeClr>
            </a:solidFill>
            <a:ln>
              <a:noFill/>
            </a:ln>
            <a:effectLst/>
          </c:spPr>
          <c:invertIfNegative val="0"/>
          <c:errBars>
            <c:errBarType val="both"/>
            <c:errValType val="cust"/>
            <c:noEndCap val="0"/>
            <c:plus>
              <c:numRef>
                <c:f>'NEW_ltc_65plus in TH by demogra'!$T$18:$T$21</c:f>
                <c:numCache>
                  <c:formatCode>General</c:formatCode>
                  <c:ptCount val="4"/>
                  <c:pt idx="0">
                    <c:v>4.3321451158025992E-3</c:v>
                  </c:pt>
                  <c:pt idx="1">
                    <c:v>3.7970174678441972E-3</c:v>
                  </c:pt>
                  <c:pt idx="2">
                    <c:v>1.8905420949558395E-3</c:v>
                  </c:pt>
                  <c:pt idx="3">
                    <c:v>5.298818575580698E-3</c:v>
                  </c:pt>
                </c:numCache>
              </c:numRef>
            </c:plus>
            <c:minus>
              <c:numRef>
                <c:f>'NEW_ltc_65plus in TH by demogra'!$S$18:$S$21</c:f>
                <c:numCache>
                  <c:formatCode>General</c:formatCode>
                  <c:ptCount val="4"/>
                  <c:pt idx="0">
                    <c:v>3.9206167311643947E-3</c:v>
                  </c:pt>
                  <c:pt idx="1">
                    <c:v>3.3765428139746999E-3</c:v>
                  </c:pt>
                  <c:pt idx="2">
                    <c:v>1.4491581374178998E-3</c:v>
                  </c:pt>
                  <c:pt idx="3">
                    <c:v>4.9073672835195994E-3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demogra'!$B$6:$E$6</c:f>
              <c:numCache>
                <c:formatCode>0.00%</c:formatCode>
                <c:ptCount val="4"/>
                <c:pt idx="0">
                  <c:v>3.9600000000000003E-2</c:v>
                </c:pt>
                <c:pt idx="1">
                  <c:v>2.9600000000000001E-2</c:v>
                </c:pt>
                <c:pt idx="2">
                  <c:v>6.1999999999999998E-3</c:v>
                </c:pt>
                <c:pt idx="3">
                  <c:v>6.2E-2</c:v>
                </c:pt>
              </c:numCache>
            </c:numRef>
          </c:val>
          <c:extLst>
            <c:ext xmlns:c16="http://schemas.microsoft.com/office/drawing/2014/chart" uri="{C3380CC4-5D6E-409C-BE32-E72D297353CC}">
              <c16:uniqueId val="{00000004-3EAE-43E4-8FD6-BB2E7228F9E9}"/>
            </c:ext>
          </c:extLst>
        </c:ser>
        <c:ser>
          <c:idx val="5"/>
          <c:order val="5"/>
          <c:tx>
            <c:strRef>
              <c:f>'NEW_ltc_65plus in TH by demogra'!$A$7</c:f>
              <c:strCache>
                <c:ptCount val="1"/>
                <c:pt idx="0">
                  <c:v>White</c:v>
                </c:pt>
              </c:strCache>
            </c:strRef>
          </c:tx>
          <c:spPr>
            <a:solidFill>
              <a:schemeClr val="accent5">
                <a:lumMod val="60000"/>
              </a:schemeClr>
            </a:solidFill>
            <a:ln>
              <a:noFill/>
            </a:ln>
            <a:effectLst/>
          </c:spPr>
          <c:invertIfNegative val="0"/>
          <c:errBars>
            <c:errBarType val="both"/>
            <c:errValType val="cust"/>
            <c:noEndCap val="0"/>
            <c:plus>
              <c:numRef>
                <c:f>'NEW_ltc_65plus in TH by demogra'!$T$22:$T$25</c:f>
                <c:numCache>
                  <c:formatCode>General</c:formatCode>
                  <c:ptCount val="4"/>
                  <c:pt idx="0">
                    <c:v>1.0470669820278958E-3</c:v>
                  </c:pt>
                  <c:pt idx="1">
                    <c:v>1.1302023795737998E-3</c:v>
                  </c:pt>
                  <c:pt idx="2">
                    <c:v>5.1981538536773064E-4</c:v>
                  </c:pt>
                  <c:pt idx="3">
                    <c:v>1.3876262664488104E-3</c:v>
                  </c:pt>
                </c:numCache>
              </c:numRef>
            </c:plus>
            <c:minus>
              <c:numRef>
                <c:f>'NEW_ltc_65plus in TH by demogra'!$S$22:$S$25</c:f>
                <c:numCache>
                  <c:formatCode>General</c:formatCode>
                  <c:ptCount val="4"/>
                  <c:pt idx="0">
                    <c:v>1.0197465333443984E-3</c:v>
                  </c:pt>
                  <c:pt idx="1">
                    <c:v>1.1032721775839985E-3</c:v>
                  </c:pt>
                  <c:pt idx="2">
                    <c:v>4.9079084431167055E-4</c:v>
                  </c:pt>
                  <c:pt idx="3">
                    <c:v>1.3621462011834951E-3</c:v>
                  </c:pt>
                </c:numCache>
              </c:numRef>
            </c:minus>
            <c:spPr>
              <a:noFill/>
              <a:ln w="9525" cap="flat" cmpd="sng" algn="ctr">
                <a:solidFill>
                  <a:schemeClr val="tx1">
                    <a:lumMod val="65000"/>
                    <a:lumOff val="35000"/>
                  </a:schemeClr>
                </a:solidFill>
                <a:round/>
              </a:ln>
              <a:effectLst/>
            </c:spPr>
          </c:errBars>
          <c:cat>
            <c:strRef>
              <c:f>'NEW_ltc_65plus in TH by demogra'!$B$1:$E$1</c:f>
              <c:strCache>
                <c:ptCount val="4"/>
                <c:pt idx="0">
                  <c:v>Dementia</c:v>
                </c:pt>
                <c:pt idx="1">
                  <c:v>Heart failure</c:v>
                </c:pt>
                <c:pt idx="2">
                  <c:v>Parkinson's</c:v>
                </c:pt>
                <c:pt idx="3">
                  <c:v>Stroke</c:v>
                </c:pt>
              </c:strCache>
            </c:strRef>
          </c:cat>
          <c:val>
            <c:numRef>
              <c:f>'NEW_ltc_65plus in TH by demogra'!$B$7:$E$7</c:f>
              <c:numCache>
                <c:formatCode>0.00%</c:formatCode>
                <c:ptCount val="4"/>
                <c:pt idx="0">
                  <c:v>3.7600000000000001E-2</c:v>
                </c:pt>
                <c:pt idx="1">
                  <c:v>4.4200000000000003E-2</c:v>
                </c:pt>
                <c:pt idx="2">
                  <c:v>8.6999999999999994E-3</c:v>
                </c:pt>
                <c:pt idx="3">
                  <c:v>6.8699999999999997E-2</c:v>
                </c:pt>
              </c:numCache>
            </c:numRef>
          </c:val>
          <c:extLst>
            <c:ext xmlns:c16="http://schemas.microsoft.com/office/drawing/2014/chart" uri="{C3380CC4-5D6E-409C-BE32-E72D297353CC}">
              <c16:uniqueId val="{00000005-3EAE-43E4-8FD6-BB2E7228F9E9}"/>
            </c:ext>
          </c:extLst>
        </c:ser>
        <c:dLbls>
          <c:showLegendKey val="0"/>
          <c:showVal val="0"/>
          <c:showCatName val="0"/>
          <c:showSerName val="0"/>
          <c:showPercent val="0"/>
          <c:showBubbleSize val="0"/>
        </c:dLbls>
        <c:gapWidth val="219"/>
        <c:overlap val="-27"/>
        <c:axId val="1494616064"/>
        <c:axId val="1484461616"/>
      </c:barChart>
      <c:catAx>
        <c:axId val="149461606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4461616"/>
        <c:crosses val="autoZero"/>
        <c:auto val="1"/>
        <c:lblAlgn val="ctr"/>
        <c:lblOffset val="100"/>
        <c:noMultiLvlLbl val="0"/>
      </c:catAx>
      <c:valAx>
        <c:axId val="14844616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46160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445E">
                    <a:lumMod val="65000"/>
                    <a:lumOff val="35000"/>
                  </a:srgbClr>
                </a:solidFill>
                <a:latin typeface="+mn-lt"/>
                <a:ea typeface="+mn-ea"/>
                <a:cs typeface="+mn-cs"/>
              </a:defRPr>
            </a:pPr>
            <a:r>
              <a:rPr lang="en-GB" sz="1200" b="1" i="0" u="none" strike="noStrike" kern="1200" spc="0" baseline="0">
                <a:solidFill>
                  <a:srgbClr val="00445E"/>
                </a:solidFill>
              </a:rPr>
              <a:t>Crude prevalence of long term conditions associated with high social care need in Tower Hamlets residents aged 65+, by national IMD deprivation quintile (East London Database 2022-23).</a:t>
            </a:r>
          </a:p>
          <a:p>
            <a:pPr marL="0" marR="0" lvl="0" indent="0" algn="l" defTabSz="914400" rtl="0" eaLnBrk="1" fontAlgn="auto" latinLnBrk="0" hangingPunct="1">
              <a:lnSpc>
                <a:spcPct val="100000"/>
              </a:lnSpc>
              <a:spcBef>
                <a:spcPts val="0"/>
              </a:spcBef>
              <a:spcAft>
                <a:spcPts val="0"/>
              </a:spcAft>
              <a:buClrTx/>
              <a:buSzTx/>
              <a:buFontTx/>
              <a:buNone/>
              <a:tabLst/>
              <a:defRPr>
                <a:solidFill>
                  <a:srgbClr val="00445E">
                    <a:lumMod val="65000"/>
                    <a:lumOff val="35000"/>
                  </a:srgbClr>
                </a:solidFill>
              </a:defRPr>
            </a:pPr>
            <a:endParaRPr lang="en-GB"/>
          </a:p>
        </c:rich>
      </c:tx>
      <c:layout>
        <c:manualLayout>
          <c:xMode val="edge"/>
          <c:yMode val="edge"/>
          <c:x val="3.1734210395980222E-4"/>
          <c:y val="7.4810529081267797E-3"/>
        </c:manualLayout>
      </c:layout>
      <c:overlay val="0"/>
      <c:spPr>
        <a:noFill/>
        <a:ln>
          <a:noFill/>
        </a:ln>
        <a:effectLst/>
      </c:spPr>
      <c:txPr>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445E">
                  <a:lumMod val="65000"/>
                  <a:lumOff val="35000"/>
                </a:srgbClr>
              </a:solidFill>
              <a:latin typeface="+mn-lt"/>
              <a:ea typeface="+mn-ea"/>
              <a:cs typeface="+mn-cs"/>
            </a:defRPr>
          </a:pPr>
          <a:endParaRPr lang="en-US"/>
        </a:p>
      </c:txPr>
    </c:title>
    <c:autoTitleDeleted val="0"/>
    <c:plotArea>
      <c:layout>
        <c:manualLayout>
          <c:layoutTarget val="inner"/>
          <c:xMode val="edge"/>
          <c:yMode val="edge"/>
          <c:x val="8.3141129854621298E-2"/>
          <c:y val="0.23829038502092928"/>
          <c:w val="0.89356265788936984"/>
          <c:h val="0.57032808245887479"/>
        </c:manualLayout>
      </c:layout>
      <c:barChart>
        <c:barDir val="col"/>
        <c:grouping val="clustered"/>
        <c:varyColors val="0"/>
        <c:ser>
          <c:idx val="0"/>
          <c:order val="0"/>
          <c:tx>
            <c:strRef>
              <c:f>'NEW_ltc_65plus in TH by demogra'!$A$23</c:f>
              <c:strCache>
                <c:ptCount val="1"/>
                <c:pt idx="0">
                  <c:v>IMD Q1 (most deprived)</c:v>
                </c:pt>
              </c:strCache>
            </c:strRef>
          </c:tx>
          <c:spPr>
            <a:solidFill>
              <a:schemeClr val="accent1"/>
            </a:solidFill>
            <a:ln>
              <a:noFill/>
            </a:ln>
            <a:effectLst/>
          </c:spPr>
          <c:invertIfNegative val="0"/>
          <c:errBars>
            <c:errBarType val="both"/>
            <c:errValType val="cust"/>
            <c:noEndCap val="0"/>
            <c:plus>
              <c:numRef>
                <c:f>'NEW_ltc_65plus in TH by demogra'!$T$32:$T$35</c:f>
                <c:numCache>
                  <c:formatCode>General</c:formatCode>
                  <c:ptCount val="4"/>
                  <c:pt idx="0">
                    <c:v>1.9120622866400996E-3</c:v>
                  </c:pt>
                  <c:pt idx="1">
                    <c:v>2.0638826588445028E-3</c:v>
                  </c:pt>
                  <c:pt idx="2">
                    <c:v>8.6574754273785991E-4</c:v>
                  </c:pt>
                  <c:pt idx="3">
                    <c:v>2.4824292298710054E-3</c:v>
                  </c:pt>
                </c:numCache>
              </c:numRef>
            </c:plus>
            <c:minus>
              <c:numRef>
                <c:f>'NEW_ltc_65plus in TH by demogra'!$S$32:$S$35</c:f>
                <c:numCache>
                  <c:formatCode>General</c:formatCode>
                  <c:ptCount val="4"/>
                  <c:pt idx="0">
                    <c:v>1.8342931521816985E-3</c:v>
                  </c:pt>
                  <c:pt idx="1">
                    <c:v>1.9874257335933954E-3</c:v>
                  </c:pt>
                  <c:pt idx="2">
                    <c:v>7.8201313538991003E-4</c:v>
                  </c:pt>
                  <c:pt idx="3">
                    <c:v>2.4102822331362045E-3</c:v>
                  </c:pt>
                </c:numCache>
              </c:numRef>
            </c:minus>
            <c:spPr>
              <a:noFill/>
              <a:ln w="9525" cap="flat" cmpd="sng" algn="ctr">
                <a:solidFill>
                  <a:schemeClr val="tx1">
                    <a:lumMod val="65000"/>
                    <a:lumOff val="35000"/>
                  </a:schemeClr>
                </a:solidFill>
                <a:round/>
              </a:ln>
              <a:effectLst/>
            </c:spPr>
          </c:errBars>
          <c:cat>
            <c:strRef>
              <c:f>'NEW_ltc_65plus in TH by demogra'!$B$22:$E$22</c:f>
              <c:strCache>
                <c:ptCount val="4"/>
                <c:pt idx="0">
                  <c:v>Dementia</c:v>
                </c:pt>
                <c:pt idx="1">
                  <c:v>Heart failure</c:v>
                </c:pt>
                <c:pt idx="2">
                  <c:v>Parkinson's</c:v>
                </c:pt>
                <c:pt idx="3">
                  <c:v>Stroke</c:v>
                </c:pt>
              </c:strCache>
            </c:strRef>
          </c:cat>
          <c:val>
            <c:numRef>
              <c:f>'NEW_ltc_65plus in TH by demogra'!$B$23:$E$23</c:f>
              <c:numCache>
                <c:formatCode>0.00%</c:formatCode>
                <c:ptCount val="4"/>
                <c:pt idx="0">
                  <c:v>4.3099999999999999E-2</c:v>
                </c:pt>
                <c:pt idx="1">
                  <c:v>5.0799999999999998E-2</c:v>
                </c:pt>
                <c:pt idx="2">
                  <c:v>8.0000000000000002E-3</c:v>
                </c:pt>
                <c:pt idx="3">
                  <c:v>7.6100000000000001E-2</c:v>
                </c:pt>
              </c:numCache>
            </c:numRef>
          </c:val>
          <c:extLst>
            <c:ext xmlns:c16="http://schemas.microsoft.com/office/drawing/2014/chart" uri="{C3380CC4-5D6E-409C-BE32-E72D297353CC}">
              <c16:uniqueId val="{00000000-1D4E-4AB4-B3AA-031909937038}"/>
            </c:ext>
          </c:extLst>
        </c:ser>
        <c:ser>
          <c:idx val="1"/>
          <c:order val="1"/>
          <c:tx>
            <c:strRef>
              <c:f>'NEW_ltc_65plus in TH by demogra'!$A$24</c:f>
              <c:strCache>
                <c:ptCount val="1"/>
                <c:pt idx="0">
                  <c:v>IMD Q2</c:v>
                </c:pt>
              </c:strCache>
            </c:strRef>
          </c:tx>
          <c:spPr>
            <a:solidFill>
              <a:schemeClr val="accent2"/>
            </a:solidFill>
            <a:ln>
              <a:noFill/>
            </a:ln>
            <a:effectLst/>
          </c:spPr>
          <c:invertIfNegative val="0"/>
          <c:errBars>
            <c:errBarType val="both"/>
            <c:errValType val="cust"/>
            <c:noEndCap val="0"/>
            <c:plus>
              <c:numRef>
                <c:f>'NEW_ltc_65plus in TH by demogra'!$T$36:$T$39</c:f>
                <c:numCache>
                  <c:formatCode>General</c:formatCode>
                  <c:ptCount val="4"/>
                  <c:pt idx="0">
                    <c:v>1.3397213795132978E-3</c:v>
                  </c:pt>
                  <c:pt idx="1">
                    <c:v>1.5049064772011053E-3</c:v>
                  </c:pt>
                  <c:pt idx="2">
                    <c:v>6.44015130732839E-4</c:v>
                  </c:pt>
                  <c:pt idx="3">
                    <c:v>1.800877257118097E-3</c:v>
                  </c:pt>
                </c:numCache>
              </c:numRef>
            </c:plus>
            <c:minus>
              <c:numRef>
                <c:f>'NEW_ltc_65plus in TH by demogra'!$S$36:$S$39</c:f>
                <c:numCache>
                  <c:formatCode>General</c:formatCode>
                  <c:ptCount val="4"/>
                  <c:pt idx="0">
                    <c:v>1.2948557265647018E-3</c:v>
                  </c:pt>
                  <c:pt idx="1">
                    <c:v>1.461054827150296E-3</c:v>
                  </c:pt>
                  <c:pt idx="2">
                    <c:v>5.9632029961430039E-4</c:v>
                  </c:pt>
                  <c:pt idx="3">
                    <c:v>1.7592236326492983E-3</c:v>
                  </c:pt>
                </c:numCache>
              </c:numRef>
            </c:minus>
            <c:spPr>
              <a:noFill/>
              <a:ln w="9525" cap="flat" cmpd="sng" algn="ctr">
                <a:solidFill>
                  <a:schemeClr val="tx1">
                    <a:lumMod val="65000"/>
                    <a:lumOff val="35000"/>
                  </a:schemeClr>
                </a:solidFill>
                <a:round/>
              </a:ln>
              <a:effectLst/>
            </c:spPr>
          </c:errBars>
          <c:cat>
            <c:strRef>
              <c:f>'NEW_ltc_65plus in TH by demogra'!$B$22:$E$22</c:f>
              <c:strCache>
                <c:ptCount val="4"/>
                <c:pt idx="0">
                  <c:v>Dementia</c:v>
                </c:pt>
                <c:pt idx="1">
                  <c:v>Heart failure</c:v>
                </c:pt>
                <c:pt idx="2">
                  <c:v>Parkinson's</c:v>
                </c:pt>
                <c:pt idx="3">
                  <c:v>Stroke</c:v>
                </c:pt>
              </c:strCache>
            </c:strRef>
          </c:cat>
          <c:val>
            <c:numRef>
              <c:f>'NEW_ltc_65plus in TH by demogra'!$B$24:$E$24</c:f>
              <c:numCache>
                <c:formatCode>0.00%</c:formatCode>
                <c:ptCount val="4"/>
                <c:pt idx="0">
                  <c:v>3.7199999999999997E-2</c:v>
                </c:pt>
                <c:pt idx="1">
                  <c:v>4.7600000000000003E-2</c:v>
                </c:pt>
                <c:pt idx="2">
                  <c:v>8.0000000000000002E-3</c:v>
                </c:pt>
                <c:pt idx="3">
                  <c:v>7.0300000000000001E-2</c:v>
                </c:pt>
              </c:numCache>
            </c:numRef>
          </c:val>
          <c:extLst>
            <c:ext xmlns:c16="http://schemas.microsoft.com/office/drawing/2014/chart" uri="{C3380CC4-5D6E-409C-BE32-E72D297353CC}">
              <c16:uniqueId val="{00000001-1D4E-4AB4-B3AA-031909937038}"/>
            </c:ext>
          </c:extLst>
        </c:ser>
        <c:ser>
          <c:idx val="2"/>
          <c:order val="2"/>
          <c:tx>
            <c:strRef>
              <c:f>'NEW_ltc_65plus in TH by demogra'!$A$25</c:f>
              <c:strCache>
                <c:ptCount val="1"/>
                <c:pt idx="0">
                  <c:v>IMD Q3</c:v>
                </c:pt>
              </c:strCache>
            </c:strRef>
          </c:tx>
          <c:spPr>
            <a:solidFill>
              <a:schemeClr val="accent3"/>
            </a:solidFill>
            <a:ln>
              <a:noFill/>
            </a:ln>
            <a:effectLst/>
          </c:spPr>
          <c:invertIfNegative val="0"/>
          <c:errBars>
            <c:errBarType val="both"/>
            <c:errValType val="cust"/>
            <c:noEndCap val="0"/>
            <c:plus>
              <c:numRef>
                <c:f>'NEW_ltc_65plus in TH by demogra'!$T$40:$T$43</c:f>
                <c:numCache>
                  <c:formatCode>General</c:formatCode>
                  <c:ptCount val="4"/>
                  <c:pt idx="0">
                    <c:v>1.8228486820993026E-3</c:v>
                  </c:pt>
                  <c:pt idx="1">
                    <c:v>1.752475118906402E-3</c:v>
                  </c:pt>
                  <c:pt idx="2">
                    <c:v>8.6760810040678073E-4</c:v>
                  </c:pt>
                  <c:pt idx="3">
                    <c:v>2.3277841478226979E-3</c:v>
                  </c:pt>
                </c:numCache>
              </c:numRef>
            </c:plus>
            <c:minus>
              <c:numRef>
                <c:f>'NEW_ltc_65plus in TH by demogra'!$S$40:$S$43</c:f>
                <c:numCache>
                  <c:formatCode>General</c:formatCode>
                  <c:ptCount val="4"/>
                  <c:pt idx="0">
                    <c:v>1.7436150782843968E-3</c:v>
                  </c:pt>
                  <c:pt idx="1">
                    <c:v>1.6727081621806944E-3</c:v>
                  </c:pt>
                  <c:pt idx="2">
                    <c:v>7.8313305719574042E-4</c:v>
                  </c:pt>
                  <c:pt idx="3">
                    <c:v>2.2531627037107038E-3</c:v>
                  </c:pt>
                </c:numCache>
              </c:numRef>
            </c:minus>
            <c:spPr>
              <a:noFill/>
              <a:ln w="9525" cap="flat" cmpd="sng" algn="ctr">
                <a:solidFill>
                  <a:schemeClr val="tx1">
                    <a:lumMod val="65000"/>
                    <a:lumOff val="35000"/>
                  </a:schemeClr>
                </a:solidFill>
                <a:round/>
              </a:ln>
              <a:effectLst/>
            </c:spPr>
          </c:errBars>
          <c:cat>
            <c:strRef>
              <c:f>'NEW_ltc_65plus in TH by demogra'!$B$22:$E$22</c:f>
              <c:strCache>
                <c:ptCount val="4"/>
                <c:pt idx="0">
                  <c:v>Dementia</c:v>
                </c:pt>
                <c:pt idx="1">
                  <c:v>Heart failure</c:v>
                </c:pt>
                <c:pt idx="2">
                  <c:v>Parkinson's</c:v>
                </c:pt>
                <c:pt idx="3">
                  <c:v>Stroke</c:v>
                </c:pt>
              </c:strCache>
            </c:strRef>
          </c:cat>
          <c:val>
            <c:numRef>
              <c:f>'NEW_ltc_65plus in TH by demogra'!$B$25:$E$25</c:f>
              <c:numCache>
                <c:formatCode>0.00%</c:formatCode>
                <c:ptCount val="4"/>
                <c:pt idx="0">
                  <c:v>3.85E-2</c:v>
                </c:pt>
                <c:pt idx="1">
                  <c:v>3.5400000000000001E-2</c:v>
                </c:pt>
                <c:pt idx="2">
                  <c:v>8.0000000000000002E-3</c:v>
                </c:pt>
                <c:pt idx="3">
                  <c:v>6.54E-2</c:v>
                </c:pt>
              </c:numCache>
            </c:numRef>
          </c:val>
          <c:extLst>
            <c:ext xmlns:c16="http://schemas.microsoft.com/office/drawing/2014/chart" uri="{C3380CC4-5D6E-409C-BE32-E72D297353CC}">
              <c16:uniqueId val="{00000002-1D4E-4AB4-B3AA-031909937038}"/>
            </c:ext>
          </c:extLst>
        </c:ser>
        <c:ser>
          <c:idx val="3"/>
          <c:order val="3"/>
          <c:tx>
            <c:strRef>
              <c:f>'NEW_ltc_65plus in TH by demogra'!$A$26</c:f>
              <c:strCache>
                <c:ptCount val="1"/>
                <c:pt idx="0">
                  <c:v>IMD Q4</c:v>
                </c:pt>
              </c:strCache>
            </c:strRef>
          </c:tx>
          <c:spPr>
            <a:solidFill>
              <a:schemeClr val="accent4"/>
            </a:solidFill>
            <a:ln>
              <a:noFill/>
            </a:ln>
            <a:effectLst/>
          </c:spPr>
          <c:invertIfNegative val="0"/>
          <c:errBars>
            <c:errBarType val="both"/>
            <c:errValType val="cust"/>
            <c:noEndCap val="0"/>
            <c:plus>
              <c:numRef>
                <c:f>'NEW_ltc_65plus in TH by demogra'!$T$44:$T$47</c:f>
                <c:numCache>
                  <c:formatCode>General</c:formatCode>
                  <c:ptCount val="4"/>
                  <c:pt idx="0">
                    <c:v>2.2179113440337003E-3</c:v>
                  </c:pt>
                  <c:pt idx="1">
                    <c:v>2.1228556541984037E-3</c:v>
                  </c:pt>
                  <c:pt idx="2">
                    <c:v>1.1887273441055397E-3</c:v>
                  </c:pt>
                  <c:pt idx="3">
                    <c:v>2.8994157182996999E-3</c:v>
                  </c:pt>
                </c:numCache>
              </c:numRef>
            </c:plus>
            <c:minus>
              <c:numRef>
                <c:f>'NEW_ltc_65plus in TH by demogra'!$S$44:$S$47</c:f>
                <c:numCache>
                  <c:formatCode>General</c:formatCode>
                  <c:ptCount val="4"/>
                  <c:pt idx="0">
                    <c:v>2.0932148096098058E-3</c:v>
                  </c:pt>
                  <c:pt idx="1">
                    <c:v>1.9972947375287986E-3</c:v>
                  </c:pt>
                  <c:pt idx="2">
                    <c:v>1.0569372379902291E-3</c:v>
                  </c:pt>
                  <c:pt idx="3">
                    <c:v>2.7823295058230987E-3</c:v>
                  </c:pt>
                </c:numCache>
              </c:numRef>
            </c:minus>
            <c:spPr>
              <a:noFill/>
              <a:ln w="9525" cap="flat" cmpd="sng" algn="ctr">
                <a:solidFill>
                  <a:schemeClr val="tx1">
                    <a:lumMod val="65000"/>
                    <a:lumOff val="35000"/>
                  </a:schemeClr>
                </a:solidFill>
                <a:round/>
              </a:ln>
              <a:effectLst/>
            </c:spPr>
          </c:errBars>
          <c:cat>
            <c:strRef>
              <c:f>'NEW_ltc_65plus in TH by demogra'!$B$22:$E$22</c:f>
              <c:strCache>
                <c:ptCount val="4"/>
                <c:pt idx="0">
                  <c:v>Dementia</c:v>
                </c:pt>
                <c:pt idx="1">
                  <c:v>Heart failure</c:v>
                </c:pt>
                <c:pt idx="2">
                  <c:v>Parkinson's</c:v>
                </c:pt>
                <c:pt idx="3">
                  <c:v>Stroke</c:v>
                </c:pt>
              </c:strCache>
            </c:strRef>
          </c:cat>
          <c:val>
            <c:numRef>
              <c:f>'NEW_ltc_65plus in TH by demogra'!$B$26:$E$26</c:f>
              <c:numCache>
                <c:formatCode>0.00%</c:formatCode>
                <c:ptCount val="4"/>
                <c:pt idx="0">
                  <c:v>3.5799999999999998E-2</c:v>
                </c:pt>
                <c:pt idx="1">
                  <c:v>3.2599999999999997E-2</c:v>
                </c:pt>
                <c:pt idx="2">
                  <c:v>9.4000000000000004E-3</c:v>
                </c:pt>
                <c:pt idx="3">
                  <c:v>6.4199999999999993E-2</c:v>
                </c:pt>
              </c:numCache>
            </c:numRef>
          </c:val>
          <c:extLst>
            <c:ext xmlns:c16="http://schemas.microsoft.com/office/drawing/2014/chart" uri="{C3380CC4-5D6E-409C-BE32-E72D297353CC}">
              <c16:uniqueId val="{00000003-1D4E-4AB4-B3AA-031909937038}"/>
            </c:ext>
          </c:extLst>
        </c:ser>
        <c:ser>
          <c:idx val="4"/>
          <c:order val="4"/>
          <c:tx>
            <c:strRef>
              <c:f>'NEW_ltc_65plus in TH by demogra'!$A$27</c:f>
              <c:strCache>
                <c:ptCount val="1"/>
                <c:pt idx="0">
                  <c:v>5 (least deprived)</c:v>
                </c:pt>
              </c:strCache>
            </c:strRef>
          </c:tx>
          <c:spPr>
            <a:solidFill>
              <a:schemeClr val="accent5"/>
            </a:solidFill>
            <a:ln>
              <a:noFill/>
            </a:ln>
            <a:effectLst/>
          </c:spPr>
          <c:invertIfNegative val="0"/>
          <c:errBars>
            <c:errBarType val="both"/>
            <c:errValType val="cust"/>
            <c:noEndCap val="0"/>
            <c:plus>
              <c:numRef>
                <c:f>'NEW_ltc_65plus in TH by demogra'!$T$48:$T$51</c:f>
                <c:numCache>
                  <c:formatCode>General</c:formatCode>
                  <c:ptCount val="4"/>
                  <c:pt idx="0">
                    <c:v>2.6160817180871029E-3</c:v>
                  </c:pt>
                  <c:pt idx="1">
                    <c:v>2.524403796333799E-3</c:v>
                  </c:pt>
                  <c:pt idx="2">
                    <c:v>1.4762816604098009E-3</c:v>
                  </c:pt>
                  <c:pt idx="3">
                    <c:v>3.4664206909683914E-3</c:v>
                  </c:pt>
                </c:numCache>
              </c:numRef>
            </c:plus>
            <c:minus>
              <c:numRef>
                <c:f>'NEW_ltc_65plus in TH by demogra'!$S$48:$S$51</c:f>
                <c:numCache>
                  <c:formatCode>General</c:formatCode>
                  <c:ptCount val="4"/>
                  <c:pt idx="0">
                    <c:v>2.4423872956185963E-3</c:v>
                  </c:pt>
                  <c:pt idx="1">
                    <c:v>2.3497266614327002E-3</c:v>
                  </c:pt>
                  <c:pt idx="2">
                    <c:v>1.2931968746960499E-3</c:v>
                  </c:pt>
                  <c:pt idx="3">
                    <c:v>3.3039910647185006E-3</c:v>
                  </c:pt>
                </c:numCache>
              </c:numRef>
            </c:minus>
            <c:spPr>
              <a:noFill/>
              <a:ln w="9525" cap="flat" cmpd="sng" algn="ctr">
                <a:solidFill>
                  <a:schemeClr val="tx1">
                    <a:lumMod val="65000"/>
                    <a:lumOff val="35000"/>
                  </a:schemeClr>
                </a:solidFill>
                <a:round/>
              </a:ln>
              <a:effectLst/>
            </c:spPr>
          </c:errBars>
          <c:cat>
            <c:strRef>
              <c:f>'NEW_ltc_65plus in TH by demogra'!$B$22:$E$22</c:f>
              <c:strCache>
                <c:ptCount val="4"/>
                <c:pt idx="0">
                  <c:v>Dementia</c:v>
                </c:pt>
                <c:pt idx="1">
                  <c:v>Heart failure</c:v>
                </c:pt>
                <c:pt idx="2">
                  <c:v>Parkinson's</c:v>
                </c:pt>
                <c:pt idx="3">
                  <c:v>Stroke</c:v>
                </c:pt>
              </c:strCache>
            </c:strRef>
          </c:cat>
          <c:val>
            <c:numRef>
              <c:f>'NEW_ltc_65plus in TH by demogra'!$B$27:$E$27</c:f>
              <c:numCache>
                <c:formatCode>0.00%</c:formatCode>
                <c:ptCount val="4"/>
                <c:pt idx="0">
                  <c:v>3.5400000000000001E-2</c:v>
                </c:pt>
                <c:pt idx="1">
                  <c:v>3.2800000000000003E-2</c:v>
                </c:pt>
                <c:pt idx="2">
                  <c:v>1.03E-2</c:v>
                </c:pt>
                <c:pt idx="3">
                  <c:v>6.5600000000000006E-2</c:v>
                </c:pt>
              </c:numCache>
            </c:numRef>
          </c:val>
          <c:extLst>
            <c:ext xmlns:c16="http://schemas.microsoft.com/office/drawing/2014/chart" uri="{C3380CC4-5D6E-409C-BE32-E72D297353CC}">
              <c16:uniqueId val="{00000004-1D4E-4AB4-B3AA-031909937038}"/>
            </c:ext>
          </c:extLst>
        </c:ser>
        <c:dLbls>
          <c:showLegendKey val="0"/>
          <c:showVal val="0"/>
          <c:showCatName val="0"/>
          <c:showSerName val="0"/>
          <c:showPercent val="0"/>
          <c:showBubbleSize val="0"/>
        </c:dLbls>
        <c:gapWidth val="219"/>
        <c:overlap val="-27"/>
        <c:axId val="2010894479"/>
        <c:axId val="423902063"/>
      </c:barChart>
      <c:catAx>
        <c:axId val="201089447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a:t>
                </a:r>
              </a:p>
            </c:rich>
          </c:tx>
          <c:layout>
            <c:manualLayout>
              <c:xMode val="edge"/>
              <c:yMode val="edge"/>
              <c:x val="0.47660581691578496"/>
              <c:y val="0.8636230562516271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23902063"/>
        <c:crosses val="autoZero"/>
        <c:auto val="1"/>
        <c:lblAlgn val="ctr"/>
        <c:lblOffset val="100"/>
        <c:noMultiLvlLbl val="0"/>
      </c:catAx>
      <c:valAx>
        <c:axId val="42390206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1089447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diabetes by age, ethnic group and sex, Tower Hamlets residents (East London Database 2021-22).</a:t>
            </a:r>
          </a:p>
        </c:rich>
      </c:tx>
      <c:layout>
        <c:manualLayout>
          <c:xMode val="edge"/>
          <c:yMode val="edge"/>
          <c:x val="9.5801282705466912E-3"/>
          <c:y val="2.2149545684210761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115398062049447"/>
          <c:y val="0.1728209486708997"/>
          <c:w val="0.86585120958954342"/>
          <c:h val="0.50862126575141531"/>
        </c:manualLayout>
      </c:layout>
      <c:lineChart>
        <c:grouping val="standard"/>
        <c:varyColors val="0"/>
        <c:ser>
          <c:idx val="0"/>
          <c:order val="0"/>
          <c:tx>
            <c:strRef>
              <c:f>[age_diagnosis_summary_data.xlsx]Diabetes_sex_eth!$B$1</c:f>
              <c:strCache>
                <c:ptCount val="1"/>
                <c:pt idx="0">
                  <c:v>Asian or Asian British (not Bangladeshi): Female</c:v>
                </c:pt>
              </c:strCache>
            </c:strRef>
          </c:tx>
          <c:spPr>
            <a:ln w="28575" cap="rnd">
              <a:solidFill>
                <a:schemeClr val="accent1"/>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[age_diagnosis_summary_data.xlsx]Diabetes_sex_eth!$B$2:$B$14</c:f>
              <c:numCache>
                <c:formatCode>0.00%</c:formatCode>
                <c:ptCount val="10"/>
                <c:pt idx="0">
                  <c:v>0</c:v>
                </c:pt>
                <c:pt idx="1">
                  <c:v>1.9442644199610948E-3</c:v>
                </c:pt>
                <c:pt idx="2">
                  <c:v>4.2838231062715115E-3</c:v>
                </c:pt>
                <c:pt idx="3">
                  <c:v>7.8600228180499832E-3</c:v>
                </c:pt>
                <c:pt idx="4">
                  <c:v>1.6879477156067635E-2</c:v>
                </c:pt>
                <c:pt idx="5">
                  <c:v>4.0540620906824198E-2</c:v>
                </c:pt>
                <c:pt idx="6">
                  <c:v>6.9439999795172902E-2</c:v>
                </c:pt>
                <c:pt idx="7">
                  <c:v>9.7255651975208468E-2</c:v>
                </c:pt>
                <c:pt idx="8">
                  <c:v>0.14061891760085343</c:v>
                </c:pt>
                <c:pt idx="9">
                  <c:v>0.19538339834197549</c:v>
                </c:pt>
              </c:numCache>
              <c:extLst/>
            </c:numRef>
          </c:val>
          <c:smooth val="0"/>
          <c:extLst>
            <c:ext xmlns:c16="http://schemas.microsoft.com/office/drawing/2014/chart" uri="{C3380CC4-5D6E-409C-BE32-E72D297353CC}">
              <c16:uniqueId val="{00000000-8DF3-4F1E-9F1E-A85761564A08}"/>
            </c:ext>
          </c:extLst>
        </c:ser>
        <c:ser>
          <c:idx val="1"/>
          <c:order val="1"/>
          <c:tx>
            <c:strRef>
              <c:f>[age_diagnosis_summary_data.xlsx]Diabetes_sex_eth!$C$1</c:f>
              <c:strCache>
                <c:ptCount val="1"/>
                <c:pt idx="0">
                  <c:v>Asian or Asian British (not Bangladeshi): Male</c:v>
                </c:pt>
              </c:strCache>
            </c:strRef>
          </c:tx>
          <c:spPr>
            <a:ln w="28575" cap="rnd">
              <a:solidFill>
                <a:schemeClr val="accent2"/>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[age_diagnosis_summary_data.xlsx]Diabetes_sex_eth!$C$2:$C$14</c:f>
              <c:numCache>
                <c:formatCode>0.00%</c:formatCode>
                <c:ptCount val="10"/>
                <c:pt idx="0">
                  <c:v>0</c:v>
                </c:pt>
                <c:pt idx="1">
                  <c:v>2.9542097488921559E-3</c:v>
                </c:pt>
                <c:pt idx="2">
                  <c:v>4.7003494866348916E-3</c:v>
                </c:pt>
                <c:pt idx="3">
                  <c:v>1.2243673153683465E-2</c:v>
                </c:pt>
                <c:pt idx="4">
                  <c:v>2.6148980667539345E-2</c:v>
                </c:pt>
                <c:pt idx="5">
                  <c:v>5.0693780265244071E-2</c:v>
                </c:pt>
                <c:pt idx="6">
                  <c:v>7.3076867277020563E-2</c:v>
                </c:pt>
                <c:pt idx="7">
                  <c:v>0.12494847811066667</c:v>
                </c:pt>
                <c:pt idx="8">
                  <c:v>0.17317966435653542</c:v>
                </c:pt>
                <c:pt idx="9">
                  <c:v>0.25754908636097062</c:v>
                </c:pt>
              </c:numCache>
              <c:extLst/>
            </c:numRef>
          </c:val>
          <c:smooth val="0"/>
          <c:extLst>
            <c:ext xmlns:c16="http://schemas.microsoft.com/office/drawing/2014/chart" uri="{C3380CC4-5D6E-409C-BE32-E72D297353CC}">
              <c16:uniqueId val="{00000001-8DF3-4F1E-9F1E-A85761564A08}"/>
            </c:ext>
          </c:extLst>
        </c:ser>
        <c:ser>
          <c:idx val="3"/>
          <c:order val="3"/>
          <c:tx>
            <c:strRef>
              <c:f>[age_diagnosis_summary_data.xlsx]Diabetes_sex_eth!$E$1</c:f>
              <c:strCache>
                <c:ptCount val="1"/>
                <c:pt idx="0">
                  <c:v>Asian or Asian British: Bangladeshi: Female</c:v>
                </c:pt>
              </c:strCache>
            </c:strRef>
          </c:tx>
          <c:spPr>
            <a:ln w="28575" cap="rnd">
              <a:solidFill>
                <a:schemeClr val="accent4"/>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[age_diagnosis_summary_data.xlsx]Diabetes_sex_eth!$E$2:$E$14</c:f>
              <c:numCache>
                <c:formatCode>0.00%</c:formatCode>
                <c:ptCount val="10"/>
                <c:pt idx="0">
                  <c:v>1.5102481121898048E-3</c:v>
                </c:pt>
                <c:pt idx="1">
                  <c:v>8.8808760384666563E-3</c:v>
                </c:pt>
                <c:pt idx="2">
                  <c:v>2.0422914575003781E-2</c:v>
                </c:pt>
                <c:pt idx="3">
                  <c:v>4.3809556948310235E-2</c:v>
                </c:pt>
                <c:pt idx="4">
                  <c:v>8.3831922083617672E-2</c:v>
                </c:pt>
                <c:pt idx="5">
                  <c:v>0.14873189125448072</c:v>
                </c:pt>
                <c:pt idx="6">
                  <c:v>0.21379846579159678</c:v>
                </c:pt>
                <c:pt idx="7">
                  <c:v>0.30174764104045348</c:v>
                </c:pt>
                <c:pt idx="8">
                  <c:v>0.39129159976105021</c:v>
                </c:pt>
                <c:pt idx="9">
                  <c:v>0.45748015257513674</c:v>
                </c:pt>
              </c:numCache>
              <c:extLst/>
            </c:numRef>
          </c:val>
          <c:smooth val="0"/>
          <c:extLst>
            <c:ext xmlns:c16="http://schemas.microsoft.com/office/drawing/2014/chart" uri="{C3380CC4-5D6E-409C-BE32-E72D297353CC}">
              <c16:uniqueId val="{00000002-8DF3-4F1E-9F1E-A85761564A08}"/>
            </c:ext>
          </c:extLst>
        </c:ser>
        <c:ser>
          <c:idx val="4"/>
          <c:order val="4"/>
          <c:tx>
            <c:strRef>
              <c:f>[age_diagnosis_summary_data.xlsx]Diabetes_sex_eth!$F$1</c:f>
              <c:strCache>
                <c:ptCount val="1"/>
                <c:pt idx="0">
                  <c:v>Asian or Asian British: Bangladeshi: Male</c:v>
                </c:pt>
              </c:strCache>
            </c:strRef>
          </c:tx>
          <c:spPr>
            <a:ln w="28575" cap="rnd">
              <a:solidFill>
                <a:schemeClr val="accent5"/>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[age_diagnosis_summary_data.xlsx]Diabetes_sex_eth!$F$2:$F$14</c:f>
              <c:numCache>
                <c:formatCode>0.00%</c:formatCode>
                <c:ptCount val="10"/>
                <c:pt idx="0">
                  <c:v>1.5187676285528529E-3</c:v>
                </c:pt>
                <c:pt idx="1">
                  <c:v>4.5971065964455216E-3</c:v>
                </c:pt>
                <c:pt idx="2">
                  <c:v>1.2587726153584167E-2</c:v>
                </c:pt>
                <c:pt idx="3">
                  <c:v>2.8442366846413103E-2</c:v>
                </c:pt>
                <c:pt idx="4">
                  <c:v>5.9340572796268143E-2</c:v>
                </c:pt>
                <c:pt idx="5">
                  <c:v>0.10843088912897425</c:v>
                </c:pt>
                <c:pt idx="6">
                  <c:v>0.18107592586189447</c:v>
                </c:pt>
                <c:pt idx="7">
                  <c:v>0.26621379784747934</c:v>
                </c:pt>
                <c:pt idx="8">
                  <c:v>0.34372132364246422</c:v>
                </c:pt>
                <c:pt idx="9">
                  <c:v>0.40910552345283757</c:v>
                </c:pt>
              </c:numCache>
              <c:extLst/>
            </c:numRef>
          </c:val>
          <c:smooth val="0"/>
          <c:extLst>
            <c:ext xmlns:c16="http://schemas.microsoft.com/office/drawing/2014/chart" uri="{C3380CC4-5D6E-409C-BE32-E72D297353CC}">
              <c16:uniqueId val="{00000003-8DF3-4F1E-9F1E-A85761564A08}"/>
            </c:ext>
          </c:extLst>
        </c:ser>
        <c:ser>
          <c:idx val="6"/>
          <c:order val="6"/>
          <c:tx>
            <c:strRef>
              <c:f>[age_diagnosis_summary_data.xlsx]Diabetes_sex_eth!$H$1</c:f>
              <c:strCache>
                <c:ptCount val="1"/>
                <c:pt idx="0">
                  <c:v>Black or Black British: Female</c:v>
                </c:pt>
              </c:strCache>
            </c:strRef>
          </c:tx>
          <c:spPr>
            <a:ln w="28575" cap="rnd">
              <a:solidFill>
                <a:schemeClr val="accent1">
                  <a:lumMod val="60000"/>
                </a:schemeClr>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[age_diagnosis_summary_data.xlsx]Diabetes_sex_eth!$H$2:$H$14</c:f>
              <c:numCache>
                <c:formatCode>0.00%</c:formatCode>
                <c:ptCount val="10"/>
                <c:pt idx="0">
                  <c:v>0</c:v>
                </c:pt>
                <c:pt idx="1">
                  <c:v>3.3112582781457123E-3</c:v>
                </c:pt>
                <c:pt idx="2">
                  <c:v>5.1518653727382624E-3</c:v>
                </c:pt>
                <c:pt idx="3">
                  <c:v>1.5541924220020431E-2</c:v>
                </c:pt>
                <c:pt idx="4">
                  <c:v>2.6158628958824148E-2</c:v>
                </c:pt>
                <c:pt idx="5">
                  <c:v>5.3066041973776956E-2</c:v>
                </c:pt>
                <c:pt idx="6">
                  <c:v>8.6055999221142154E-2</c:v>
                </c:pt>
                <c:pt idx="7">
                  <c:v>0.12980234854690897</c:v>
                </c:pt>
                <c:pt idx="8">
                  <c:v>0.17263591170133574</c:v>
                </c:pt>
                <c:pt idx="9">
                  <c:v>0.22481202537782807</c:v>
                </c:pt>
              </c:numCache>
              <c:extLst/>
            </c:numRef>
          </c:val>
          <c:smooth val="0"/>
          <c:extLst>
            <c:ext xmlns:c16="http://schemas.microsoft.com/office/drawing/2014/chart" uri="{C3380CC4-5D6E-409C-BE32-E72D297353CC}">
              <c16:uniqueId val="{00000004-8DF3-4F1E-9F1E-A85761564A08}"/>
            </c:ext>
          </c:extLst>
        </c:ser>
        <c:ser>
          <c:idx val="7"/>
          <c:order val="7"/>
          <c:tx>
            <c:strRef>
              <c:f>[age_diagnosis_summary_data.xlsx]Diabetes_sex_eth!$I$1</c:f>
              <c:strCache>
                <c:ptCount val="1"/>
                <c:pt idx="0">
                  <c:v>Black or Black British: Male</c:v>
                </c:pt>
              </c:strCache>
            </c:strRef>
          </c:tx>
          <c:spPr>
            <a:ln w="28575" cap="rnd">
              <a:solidFill>
                <a:schemeClr val="accent2">
                  <a:lumMod val="60000"/>
                </a:schemeClr>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[age_diagnosis_summary_data.xlsx]Diabetes_sex_eth!$I$2:$I$14</c:f>
              <c:numCache>
                <c:formatCode>0.00%</c:formatCode>
                <c:ptCount val="10"/>
                <c:pt idx="0">
                  <c:v>1.3947001394699621E-3</c:v>
                </c:pt>
                <c:pt idx="1">
                  <c:v>7.6126658920262491E-3</c:v>
                </c:pt>
                <c:pt idx="2">
                  <c:v>1.1904998652008891E-2</c:v>
                </c:pt>
                <c:pt idx="3">
                  <c:v>2.0146754919045051E-2</c:v>
                </c:pt>
                <c:pt idx="4">
                  <c:v>3.4703534790257007E-2</c:v>
                </c:pt>
                <c:pt idx="5">
                  <c:v>5.8329672050635328E-2</c:v>
                </c:pt>
                <c:pt idx="6">
                  <c:v>8.9906641131572096E-2</c:v>
                </c:pt>
                <c:pt idx="7">
                  <c:v>0.13744883152022136</c:v>
                </c:pt>
                <c:pt idx="8">
                  <c:v>0.1814795848850268</c:v>
                </c:pt>
                <c:pt idx="9">
                  <c:v>0.22934627582742284</c:v>
                </c:pt>
              </c:numCache>
              <c:extLst/>
            </c:numRef>
          </c:val>
          <c:smooth val="0"/>
          <c:extLst>
            <c:ext xmlns:c16="http://schemas.microsoft.com/office/drawing/2014/chart" uri="{C3380CC4-5D6E-409C-BE32-E72D297353CC}">
              <c16:uniqueId val="{00000005-8DF3-4F1E-9F1E-A85761564A08}"/>
            </c:ext>
          </c:extLst>
        </c:ser>
        <c:ser>
          <c:idx val="9"/>
          <c:order val="9"/>
          <c:tx>
            <c:strRef>
              <c:f>[age_diagnosis_summary_data.xlsx]Diabetes_sex_eth!$K$1</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[age_diagnosis_summary_data.xlsx]Diabetes_sex_eth!$K$2:$K$14</c:f>
              <c:numCache>
                <c:formatCode>0.00%</c:formatCode>
                <c:ptCount val="10"/>
                <c:pt idx="0">
                  <c:v>4.0000000000000036E-3</c:v>
                </c:pt>
                <c:pt idx="1">
                  <c:v>4.0000000000000036E-3</c:v>
                </c:pt>
                <c:pt idx="2">
                  <c:v>7.1585623678647181E-3</c:v>
                </c:pt>
                <c:pt idx="3">
                  <c:v>9.6283171878451812E-3</c:v>
                </c:pt>
                <c:pt idx="4">
                  <c:v>1.1633118165197631E-2</c:v>
                </c:pt>
                <c:pt idx="5">
                  <c:v>1.9324689230059922E-2</c:v>
                </c:pt>
                <c:pt idx="6">
                  <c:v>3.5401333668911406E-2</c:v>
                </c:pt>
                <c:pt idx="7">
                  <c:v>4.8436450781493612E-2</c:v>
                </c:pt>
                <c:pt idx="8">
                  <c:v>8.4209516541587925E-2</c:v>
                </c:pt>
                <c:pt idx="9">
                  <c:v>0.10575752791708004</c:v>
                </c:pt>
              </c:numCache>
              <c:extLst/>
            </c:numRef>
          </c:val>
          <c:smooth val="0"/>
          <c:extLst>
            <c:ext xmlns:c16="http://schemas.microsoft.com/office/drawing/2014/chart" uri="{C3380CC4-5D6E-409C-BE32-E72D297353CC}">
              <c16:uniqueId val="{00000006-8DF3-4F1E-9F1E-A85761564A08}"/>
            </c:ext>
          </c:extLst>
        </c:ser>
        <c:ser>
          <c:idx val="10"/>
          <c:order val="10"/>
          <c:tx>
            <c:strRef>
              <c:f>[age_diagnosis_summary_data.xlsx]Diabetes_sex_eth!$L$1</c:f>
              <c:strCache>
                <c:ptCount val="1"/>
                <c:pt idx="0">
                  <c:v>Mixed or Multiple ethnic groups: Male</c:v>
                </c:pt>
              </c:strCache>
            </c:strRef>
          </c:tx>
          <c:spPr>
            <a:ln w="28575" cap="rnd">
              <a:solidFill>
                <a:schemeClr val="accent5">
                  <a:lumMod val="60000"/>
                </a:schemeClr>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[age_diagnosis_summary_data.xlsx]Diabetes_sex_eth!$L$2:$L$14</c:f>
              <c:numCache>
                <c:formatCode>0.00%</c:formatCode>
                <c:ptCount val="10"/>
                <c:pt idx="0">
                  <c:v>8.0000000000000071E-3</c:v>
                </c:pt>
                <c:pt idx="1">
                  <c:v>8.0000000000000071E-3</c:v>
                </c:pt>
                <c:pt idx="2">
                  <c:v>1.148070175438598E-2</c:v>
                </c:pt>
                <c:pt idx="3">
                  <c:v>1.5225093035619364E-2</c:v>
                </c:pt>
                <c:pt idx="4">
                  <c:v>1.5225093035619364E-2</c:v>
                </c:pt>
                <c:pt idx="5">
                  <c:v>3.8742105739246413E-2</c:v>
                </c:pt>
                <c:pt idx="6">
                  <c:v>6.0588876063354391E-2</c:v>
                </c:pt>
                <c:pt idx="7">
                  <c:v>8.7818184003547017E-2</c:v>
                </c:pt>
                <c:pt idx="8">
                  <c:v>0.10471043985533313</c:v>
                </c:pt>
                <c:pt idx="9">
                  <c:v>0.11732015197004675</c:v>
                </c:pt>
              </c:numCache>
              <c:extLst/>
            </c:numRef>
          </c:val>
          <c:smooth val="0"/>
          <c:extLst>
            <c:ext xmlns:c16="http://schemas.microsoft.com/office/drawing/2014/chart" uri="{C3380CC4-5D6E-409C-BE32-E72D297353CC}">
              <c16:uniqueId val="{00000007-8DF3-4F1E-9F1E-A85761564A08}"/>
            </c:ext>
          </c:extLst>
        </c:ser>
        <c:ser>
          <c:idx val="12"/>
          <c:order val="12"/>
          <c:tx>
            <c:strRef>
              <c:f>[age_diagnosis_summary_data.xlsx]Diabetes_sex_eth!$N$1</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[age_diagnosis_summary_data.xlsx]Diabetes_sex_eth!$N$2:$N$14</c:f>
              <c:numCache>
                <c:formatCode>0.00%</c:formatCode>
                <c:ptCount val="10"/>
                <c:pt idx="0">
                  <c:v>0</c:v>
                </c:pt>
                <c:pt idx="1">
                  <c:v>5.3050397877985045E-4</c:v>
                </c:pt>
                <c:pt idx="2">
                  <c:v>2.4070895890337951E-3</c:v>
                </c:pt>
                <c:pt idx="3">
                  <c:v>4.2442772693486175E-3</c:v>
                </c:pt>
                <c:pt idx="4">
                  <c:v>7.6590774158872277E-3</c:v>
                </c:pt>
                <c:pt idx="5">
                  <c:v>1.9986293845503544E-2</c:v>
                </c:pt>
                <c:pt idx="6">
                  <c:v>3.5395314382523968E-2</c:v>
                </c:pt>
                <c:pt idx="7">
                  <c:v>7.2495494598580734E-2</c:v>
                </c:pt>
                <c:pt idx="8">
                  <c:v>9.0042877133202248E-2</c:v>
                </c:pt>
                <c:pt idx="9">
                  <c:v>0.15301568840426083</c:v>
                </c:pt>
              </c:numCache>
              <c:extLst/>
            </c:numRef>
          </c:val>
          <c:smooth val="0"/>
          <c:extLst>
            <c:ext xmlns:c16="http://schemas.microsoft.com/office/drawing/2014/chart" uri="{C3380CC4-5D6E-409C-BE32-E72D297353CC}">
              <c16:uniqueId val="{00000008-8DF3-4F1E-9F1E-A85761564A08}"/>
            </c:ext>
          </c:extLst>
        </c:ser>
        <c:ser>
          <c:idx val="13"/>
          <c:order val="13"/>
          <c:tx>
            <c:strRef>
              <c:f>[age_diagnosis_summary_data.xlsx]Diabetes_sex_eth!$O$1</c:f>
              <c:strCache>
                <c:ptCount val="1"/>
                <c:pt idx="0">
                  <c:v>Other ethnic group: Male</c:v>
                </c:pt>
              </c:strCache>
            </c:strRef>
          </c:tx>
          <c:spPr>
            <a:ln w="28575" cap="rnd">
              <a:solidFill>
                <a:schemeClr val="accent2">
                  <a:lumMod val="80000"/>
                  <a:lumOff val="20000"/>
                </a:schemeClr>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[age_diagnosis_summary_data.xlsx]Diabetes_sex_eth!$O$2:$O$14</c:f>
              <c:numCache>
                <c:formatCode>0.00%</c:formatCode>
                <c:ptCount val="10"/>
                <c:pt idx="0">
                  <c:v>0</c:v>
                </c:pt>
                <c:pt idx="1">
                  <c:v>0</c:v>
                </c:pt>
                <c:pt idx="2">
                  <c:v>1.7536168347216385E-3</c:v>
                </c:pt>
                <c:pt idx="3">
                  <c:v>3.584421755703282E-3</c:v>
                </c:pt>
                <c:pt idx="4">
                  <c:v>8.4688118451360372E-3</c:v>
                </c:pt>
                <c:pt idx="5">
                  <c:v>2.343864328264289E-2</c:v>
                </c:pt>
                <c:pt idx="6">
                  <c:v>4.0981661666787073E-2</c:v>
                </c:pt>
                <c:pt idx="7">
                  <c:v>8.1116790363551461E-2</c:v>
                </c:pt>
                <c:pt idx="8">
                  <c:v>0.13976891012758008</c:v>
                </c:pt>
                <c:pt idx="9">
                  <c:v>0.19243611971160579</c:v>
                </c:pt>
              </c:numCache>
              <c:extLst/>
            </c:numRef>
          </c:val>
          <c:smooth val="0"/>
          <c:extLst>
            <c:ext xmlns:c16="http://schemas.microsoft.com/office/drawing/2014/chart" uri="{C3380CC4-5D6E-409C-BE32-E72D297353CC}">
              <c16:uniqueId val="{00000009-8DF3-4F1E-9F1E-A85761564A08}"/>
            </c:ext>
          </c:extLst>
        </c:ser>
        <c:ser>
          <c:idx val="15"/>
          <c:order val="15"/>
          <c:tx>
            <c:strRef>
              <c:f>[age_diagnosis_summary_data.xlsx]Diabetes_sex_eth!$Q$1</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[age_diagnosis_summary_data.xlsx]Diabetes_sex_eth!$Q$2:$Q$14</c:f>
              <c:numCache>
                <c:formatCode>0.00%</c:formatCode>
                <c:ptCount val="10"/>
                <c:pt idx="0">
                  <c:v>0</c:v>
                </c:pt>
                <c:pt idx="1">
                  <c:v>1.1820330969266601E-3</c:v>
                </c:pt>
                <c:pt idx="2">
                  <c:v>2.3415953861770644E-3</c:v>
                </c:pt>
                <c:pt idx="3">
                  <c:v>2.7650497175072397E-3</c:v>
                </c:pt>
                <c:pt idx="4">
                  <c:v>4.5486132324322748E-3</c:v>
                </c:pt>
                <c:pt idx="5">
                  <c:v>7.4915589434967345E-3</c:v>
                </c:pt>
                <c:pt idx="6">
                  <c:v>1.1788132281403629E-2</c:v>
                </c:pt>
                <c:pt idx="7">
                  <c:v>2.5572203397650095E-2</c:v>
                </c:pt>
                <c:pt idx="8">
                  <c:v>5.0486550469869274E-2</c:v>
                </c:pt>
                <c:pt idx="9">
                  <c:v>7.493754058652502E-2</c:v>
                </c:pt>
              </c:numCache>
              <c:extLst/>
            </c:numRef>
          </c:val>
          <c:smooth val="0"/>
          <c:extLst>
            <c:ext xmlns:c16="http://schemas.microsoft.com/office/drawing/2014/chart" uri="{C3380CC4-5D6E-409C-BE32-E72D297353CC}">
              <c16:uniqueId val="{0000000A-8DF3-4F1E-9F1E-A85761564A08}"/>
            </c:ext>
          </c:extLst>
        </c:ser>
        <c:ser>
          <c:idx val="16"/>
          <c:order val="16"/>
          <c:tx>
            <c:strRef>
              <c:f>[age_diagnosis_summary_data.xlsx]Diabetes_sex_eth!$R$1</c:f>
              <c:strCache>
                <c:ptCount val="1"/>
                <c:pt idx="0">
                  <c:v>White (not White British): Male</c:v>
                </c:pt>
              </c:strCache>
            </c:strRef>
          </c:tx>
          <c:spPr>
            <a:ln w="28575" cap="rnd">
              <a:solidFill>
                <a:schemeClr val="accent5">
                  <a:lumMod val="80000"/>
                  <a:lumOff val="20000"/>
                </a:schemeClr>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[age_diagnosis_summary_data.xlsx]Diabetes_sex_eth!$R$2:$R$14</c:f>
              <c:numCache>
                <c:formatCode>0.00%</c:formatCode>
                <c:ptCount val="10"/>
                <c:pt idx="0">
                  <c:v>0</c:v>
                </c:pt>
                <c:pt idx="1">
                  <c:v>9.3414292386739817E-4</c:v>
                </c:pt>
                <c:pt idx="2">
                  <c:v>2.369811567278779E-3</c:v>
                </c:pt>
                <c:pt idx="3">
                  <c:v>3.6117264041176655E-3</c:v>
                </c:pt>
                <c:pt idx="4">
                  <c:v>4.8791943940631466E-3</c:v>
                </c:pt>
                <c:pt idx="5">
                  <c:v>7.3460283197099852E-3</c:v>
                </c:pt>
                <c:pt idx="6">
                  <c:v>1.5720995221097933E-2</c:v>
                </c:pt>
                <c:pt idx="7">
                  <c:v>3.6322183693214494E-2</c:v>
                </c:pt>
                <c:pt idx="8">
                  <c:v>6.6647709381190245E-2</c:v>
                </c:pt>
                <c:pt idx="9">
                  <c:v>0.11605009905477559</c:v>
                </c:pt>
              </c:numCache>
              <c:extLst/>
            </c:numRef>
          </c:val>
          <c:smooth val="0"/>
          <c:extLst>
            <c:ext xmlns:c16="http://schemas.microsoft.com/office/drawing/2014/chart" uri="{C3380CC4-5D6E-409C-BE32-E72D297353CC}">
              <c16:uniqueId val="{0000000B-8DF3-4F1E-9F1E-A85761564A08}"/>
            </c:ext>
          </c:extLst>
        </c:ser>
        <c:ser>
          <c:idx val="18"/>
          <c:order val="18"/>
          <c:tx>
            <c:strRef>
              <c:f>[age_diagnosis_summary_data.xlsx]Diabetes_sex_eth!$T$1</c:f>
              <c:strCache>
                <c:ptCount val="1"/>
                <c:pt idx="0">
                  <c:v>White British: Female</c:v>
                </c:pt>
              </c:strCache>
            </c:strRef>
          </c:tx>
          <c:spPr>
            <a:ln w="28575" cap="rnd">
              <a:solidFill>
                <a:schemeClr val="accent1">
                  <a:lumMod val="80000"/>
                </a:schemeClr>
              </a:solidFill>
              <a:prstDash val="dash"/>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[age_diagnosis_summary_data.xlsx]Diabetes_sex_eth!$T$2:$T$14</c:f>
              <c:numCache>
                <c:formatCode>0.00%</c:formatCode>
                <c:ptCount val="10"/>
                <c:pt idx="0">
                  <c:v>0</c:v>
                </c:pt>
                <c:pt idx="1">
                  <c:v>1.01454176530269E-3</c:v>
                </c:pt>
                <c:pt idx="2">
                  <c:v>2.9520620489230653E-3</c:v>
                </c:pt>
                <c:pt idx="3">
                  <c:v>7.2487077329944638E-3</c:v>
                </c:pt>
                <c:pt idx="4">
                  <c:v>1.27449086590401E-2</c:v>
                </c:pt>
                <c:pt idx="5">
                  <c:v>2.2682050997650638E-2</c:v>
                </c:pt>
                <c:pt idx="6">
                  <c:v>3.3290658313822608E-2</c:v>
                </c:pt>
                <c:pt idx="7">
                  <c:v>5.9836452593534539E-2</c:v>
                </c:pt>
                <c:pt idx="8">
                  <c:v>9.3151263027948072E-2</c:v>
                </c:pt>
                <c:pt idx="9">
                  <c:v>0.12345169815350587</c:v>
                </c:pt>
              </c:numCache>
              <c:extLst/>
            </c:numRef>
          </c:val>
          <c:smooth val="0"/>
          <c:extLst>
            <c:ext xmlns:c16="http://schemas.microsoft.com/office/drawing/2014/chart" uri="{C3380CC4-5D6E-409C-BE32-E72D297353CC}">
              <c16:uniqueId val="{0000000C-8DF3-4F1E-9F1E-A85761564A08}"/>
            </c:ext>
          </c:extLst>
        </c:ser>
        <c:ser>
          <c:idx val="19"/>
          <c:order val="19"/>
          <c:tx>
            <c:strRef>
              <c:f>[age_diagnosis_summary_data.xlsx]Diabetes_sex_eth!$U$1</c:f>
              <c:strCache>
                <c:ptCount val="1"/>
                <c:pt idx="0">
                  <c:v>White British: Male</c:v>
                </c:pt>
              </c:strCache>
            </c:strRef>
          </c:tx>
          <c:spPr>
            <a:ln w="28575" cap="rnd">
              <a:solidFill>
                <a:schemeClr val="accent2">
                  <a:lumMod val="80000"/>
                </a:schemeClr>
              </a:solidFill>
              <a:round/>
            </a:ln>
            <a:effectLst/>
          </c:spPr>
          <c:marker>
            <c:symbol val="none"/>
          </c:marker>
          <c:cat>
            <c:numRef>
              <c:f>[age_diagnosis_summary_data.xlsx]Diabetes_sex_eth!$A$2:$A$14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[age_diagnosis_summary_data.xlsx]Diabetes_sex_eth!$U$2:$U$14</c:f>
              <c:numCache>
                <c:formatCode>0.00%</c:formatCode>
                <c:ptCount val="10"/>
                <c:pt idx="0">
                  <c:v>0</c:v>
                </c:pt>
                <c:pt idx="1">
                  <c:v>8.8809946714030197E-4</c:v>
                </c:pt>
                <c:pt idx="2">
                  <c:v>2.2294464759109456E-3</c:v>
                </c:pt>
                <c:pt idx="3">
                  <c:v>4.2191992113650434E-3</c:v>
                </c:pt>
                <c:pt idx="4">
                  <c:v>9.1815620059927383E-3</c:v>
                </c:pt>
                <c:pt idx="5">
                  <c:v>1.6867506044394798E-2</c:v>
                </c:pt>
                <c:pt idx="6">
                  <c:v>3.1782284713759212E-2</c:v>
                </c:pt>
                <c:pt idx="7">
                  <c:v>5.5630011691252812E-2</c:v>
                </c:pt>
                <c:pt idx="8">
                  <c:v>8.2760201469450956E-2</c:v>
                </c:pt>
                <c:pt idx="9">
                  <c:v>0.12182862639503045</c:v>
                </c:pt>
              </c:numCache>
              <c:extLst/>
            </c:numRef>
          </c:val>
          <c:smooth val="0"/>
          <c:extLst>
            <c:ext xmlns:c16="http://schemas.microsoft.com/office/drawing/2014/chart" uri="{C3380CC4-5D6E-409C-BE32-E72D297353CC}">
              <c16:uniqueId val="{0000000D-8DF3-4F1E-9F1E-A85761564A08}"/>
            </c:ext>
          </c:extLst>
        </c:ser>
        <c:dLbls>
          <c:showLegendKey val="0"/>
          <c:showVal val="0"/>
          <c:showCatName val="0"/>
          <c:showSerName val="0"/>
          <c:showPercent val="0"/>
          <c:showBubbleSize val="0"/>
        </c:dLbls>
        <c:smooth val="0"/>
        <c:axId val="1174683679"/>
        <c:axId val="1610639743"/>
        <c:extLst>
          <c:ext xmlns:c15="http://schemas.microsoft.com/office/drawing/2012/chart" uri="{02D57815-91ED-43cb-92C2-25804820EDAC}">
            <c15:filteredLineSeries>
              <c15:ser>
                <c:idx val="2"/>
                <c:order val="2"/>
                <c:tx>
                  <c:strRef>
                    <c:extLst>
                      <c:ext uri="{02D57815-91ED-43cb-92C2-25804820EDAC}">
                        <c15:formulaRef>
                          <c15:sqref>[age_diagnosis_summary_data.xlsx]Diabetes_sex_eth!$D$1</c15:sqref>
                        </c15:formulaRef>
                      </c:ext>
                    </c:extLst>
                    <c:strCache>
                      <c:ptCount val="1"/>
                      <c:pt idx="0">
                        <c:v>Asian or Asian British (not Bangladeshi): All</c:v>
                      </c:pt>
                    </c:strCache>
                  </c:strRef>
                </c:tx>
                <c:spPr>
                  <a:ln w="28575" cap="rnd">
                    <a:solidFill>
                      <a:schemeClr val="accent3"/>
                    </a:solidFill>
                    <a:round/>
                  </a:ln>
                  <a:effectLst/>
                </c:spPr>
                <c:marker>
                  <c:symbol val="none"/>
                </c:marker>
                <c:cat>
                  <c:numRef>
                    <c:extLst>
                      <c:ex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c:ext uri="{02D57815-91ED-43cb-92C2-25804820EDAC}">
                        <c15:formulaRef>
                          <c15:sqref>[age_diagnosis_summary_data.xlsx]Diabetes_sex_eth!$D$2:$D$14</c15:sqref>
                        </c15:formulaRef>
                      </c:ext>
                    </c:extLst>
                    <c:numCache>
                      <c:formatCode>0.00%</c:formatCode>
                      <c:ptCount val="10"/>
                      <c:pt idx="0">
                        <c:v>0</c:v>
                      </c:pt>
                      <c:pt idx="1">
                        <c:v>2.4162927166033743E-3</c:v>
                      </c:pt>
                      <c:pt idx="2">
                        <c:v>4.4489513911677436E-3</c:v>
                      </c:pt>
                      <c:pt idx="3">
                        <c:v>1.0204912588027359E-2</c:v>
                      </c:pt>
                      <c:pt idx="4">
                        <c:v>2.2116486705879179E-2</c:v>
                      </c:pt>
                      <c:pt idx="5">
                        <c:v>4.633928932876108E-2</c:v>
                      </c:pt>
                      <c:pt idx="6">
                        <c:v>7.1373860896833063E-2</c:v>
                      </c:pt>
                      <c:pt idx="7">
                        <c:v>0.11190439841866573</c:v>
                      </c:pt>
                      <c:pt idx="8">
                        <c:v>0.15787207965993566</c:v>
                      </c:pt>
                      <c:pt idx="9">
                        <c:v>0.227347633087991</c:v>
                      </c:pt>
                    </c:numCache>
                  </c:numRef>
                </c:val>
                <c:smooth val="0"/>
                <c:extLst>
                  <c:ext xmlns:c16="http://schemas.microsoft.com/office/drawing/2014/chart" uri="{C3380CC4-5D6E-409C-BE32-E72D297353CC}">
                    <c16:uniqueId val="{0000000E-8DF3-4F1E-9F1E-A85761564A08}"/>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[age_diagnosis_summary_data.xlsx]Diabetes_sex_eth!$G$1</c15:sqref>
                        </c15:formulaRef>
                      </c:ext>
                    </c:extLst>
                    <c:strCache>
                      <c:ptCount val="1"/>
                      <c:pt idx="0">
                        <c:v>Asian or Asian British: Bangladeshi: All</c:v>
                      </c:pt>
                    </c:strCache>
                  </c:strRef>
                </c:tx>
                <c:spPr>
                  <a:ln w="28575" cap="rnd">
                    <a:solidFill>
                      <a:schemeClr val="accent6"/>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[age_diagnosis_summary_data.xlsx]Diabetes_sex_eth!$G$2:$G$14</c15:sqref>
                        </c15:formulaRef>
                      </c:ext>
                    </c:extLst>
                    <c:numCache>
                      <c:formatCode>0.00%</c:formatCode>
                      <c:ptCount val="10"/>
                      <c:pt idx="0">
                        <c:v>1.5144958892254756E-3</c:v>
                      </c:pt>
                      <c:pt idx="1">
                        <c:v>6.689161638334995E-3</c:v>
                      </c:pt>
                      <c:pt idx="2">
                        <c:v>1.651517748963971E-2</c:v>
                      </c:pt>
                      <c:pt idx="3">
                        <c:v>3.6076305002455178E-2</c:v>
                      </c:pt>
                      <c:pt idx="4">
                        <c:v>7.1435830083269702E-2</c:v>
                      </c:pt>
                      <c:pt idx="5">
                        <c:v>0.12768630288692184</c:v>
                      </c:pt>
                      <c:pt idx="6">
                        <c:v>0.19690139203941814</c:v>
                      </c:pt>
                      <c:pt idx="7">
                        <c:v>0.28277242445882866</c:v>
                      </c:pt>
                      <c:pt idx="8">
                        <c:v>0.3653398601310941</c:v>
                      </c:pt>
                      <c:pt idx="9">
                        <c:v>0.43088054322305391</c:v>
                      </c:pt>
                    </c:numCache>
                  </c:numRef>
                </c:val>
                <c:smooth val="0"/>
                <c:extLst xmlns:c15="http://schemas.microsoft.com/office/drawing/2012/chart">
                  <c:ext xmlns:c16="http://schemas.microsoft.com/office/drawing/2014/chart" uri="{C3380CC4-5D6E-409C-BE32-E72D297353CC}">
                    <c16:uniqueId val="{0000000F-8DF3-4F1E-9F1E-A85761564A08}"/>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[age_diagnosis_summary_data.xlsx]Diabetes_sex_eth!$J$1</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[age_diagnosis_summary_data.xlsx]Diabetes_sex_eth!$J$2:$J$14</c15:sqref>
                        </c15:formulaRef>
                      </c:ext>
                    </c:extLst>
                    <c:numCache>
                      <c:formatCode>0.00%</c:formatCode>
                      <c:ptCount val="10"/>
                      <c:pt idx="0">
                        <c:v>7.1839080459767946E-4</c:v>
                      </c:pt>
                      <c:pt idx="1">
                        <c:v>5.3961280038740123E-3</c:v>
                      </c:pt>
                      <c:pt idx="2">
                        <c:v>8.505653284790915E-3</c:v>
                      </c:pt>
                      <c:pt idx="3">
                        <c:v>1.7850977019539305E-2</c:v>
                      </c:pt>
                      <c:pt idx="4">
                        <c:v>3.0496672594395036E-2</c:v>
                      </c:pt>
                      <c:pt idx="5">
                        <c:v>5.5825553299266306E-2</c:v>
                      </c:pt>
                      <c:pt idx="6">
                        <c:v>8.8079959863577084E-2</c:v>
                      </c:pt>
                      <c:pt idx="7">
                        <c:v>0.13376270125278278</c:v>
                      </c:pt>
                      <c:pt idx="8">
                        <c:v>0.17718735750508474</c:v>
                      </c:pt>
                      <c:pt idx="9">
                        <c:v>0.22726490597153559</c:v>
                      </c:pt>
                    </c:numCache>
                  </c:numRef>
                </c:val>
                <c:smooth val="0"/>
                <c:extLst xmlns:c15="http://schemas.microsoft.com/office/drawing/2012/chart">
                  <c:ext xmlns:c16="http://schemas.microsoft.com/office/drawing/2014/chart" uri="{C3380CC4-5D6E-409C-BE32-E72D297353CC}">
                    <c16:uniqueId val="{00000010-8DF3-4F1E-9F1E-A85761564A08}"/>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[age_diagnosis_summary_data.xlsx]Diabetes_sex_eth!$M$1</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[age_diagnosis_summary_data.xlsx]Diabetes_sex_eth!$M$2:$M$14</c15:sqref>
                        </c15:formulaRef>
                      </c:ext>
                    </c:extLst>
                    <c:numCache>
                      <c:formatCode>0.00%</c:formatCode>
                      <c:ptCount val="10"/>
                      <c:pt idx="0">
                        <c:v>6.0000000000000053E-3</c:v>
                      </c:pt>
                      <c:pt idx="1">
                        <c:v>6.0000000000000053E-3</c:v>
                      </c:pt>
                      <c:pt idx="2">
                        <c:v>9.3114936146585503E-3</c:v>
                      </c:pt>
                      <c:pt idx="3">
                        <c:v>1.2415154348948465E-2</c:v>
                      </c:pt>
                      <c:pt idx="4">
                        <c:v>1.3401752596352123E-2</c:v>
                      </c:pt>
                      <c:pt idx="5">
                        <c:v>3.0067263532224553E-2</c:v>
                      </c:pt>
                      <c:pt idx="6">
                        <c:v>4.9321511402552587E-2</c:v>
                      </c:pt>
                      <c:pt idx="7">
                        <c:v>6.9265815359142335E-2</c:v>
                      </c:pt>
                      <c:pt idx="8">
                        <c:v>9.629958835700958E-2</c:v>
                      </c:pt>
                      <c:pt idx="9">
                        <c:v>0.11367844242706715</c:v>
                      </c:pt>
                    </c:numCache>
                  </c:numRef>
                </c:val>
                <c:smooth val="0"/>
                <c:extLst xmlns:c15="http://schemas.microsoft.com/office/drawing/2012/chart">
                  <c:ext xmlns:c16="http://schemas.microsoft.com/office/drawing/2014/chart" uri="{C3380CC4-5D6E-409C-BE32-E72D297353CC}">
                    <c16:uniqueId val="{00000011-8DF3-4F1E-9F1E-A85761564A08}"/>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[age_diagnosis_summary_data.xlsx]Diabetes_sex_eth!$P$1</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[age_diagnosis_summary_data.xlsx]Diabetes_sex_eth!$P$2:$P$14</c15:sqref>
                        </c15:formulaRef>
                      </c:ext>
                    </c:extLst>
                    <c:numCache>
                      <c:formatCode>0.00%</c:formatCode>
                      <c:ptCount val="10"/>
                      <c:pt idx="0">
                        <c:v>0</c:v>
                      </c:pt>
                      <c:pt idx="1">
                        <c:v>3.2637075718011666E-4</c:v>
                      </c:pt>
                      <c:pt idx="2">
                        <c:v>2.1461649851707287E-3</c:v>
                      </c:pt>
                      <c:pt idx="3">
                        <c:v>3.9800337377823292E-3</c:v>
                      </c:pt>
                      <c:pt idx="4">
                        <c:v>8.1704090003741348E-3</c:v>
                      </c:pt>
                      <c:pt idx="5">
                        <c:v>2.1919480768533339E-2</c:v>
                      </c:pt>
                      <c:pt idx="6">
                        <c:v>3.8420839221824932E-2</c:v>
                      </c:pt>
                      <c:pt idx="7">
                        <c:v>7.7009156953703917E-2</c:v>
                      </c:pt>
                      <c:pt idx="8">
                        <c:v>0.11536400431889859</c:v>
                      </c:pt>
                      <c:pt idx="9">
                        <c:v>0.17334576433545024</c:v>
                      </c:pt>
                    </c:numCache>
                  </c:numRef>
                </c:val>
                <c:smooth val="0"/>
                <c:extLst xmlns:c15="http://schemas.microsoft.com/office/drawing/2012/chart">
                  <c:ext xmlns:c16="http://schemas.microsoft.com/office/drawing/2014/chart" uri="{C3380CC4-5D6E-409C-BE32-E72D297353CC}">
                    <c16:uniqueId val="{00000012-8DF3-4F1E-9F1E-A85761564A08}"/>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[age_diagnosis_summary_data.xlsx]Diabetes_sex_eth!$S$1</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[age_diagnosis_summary_data.xlsx]Diabetes_sex_eth!$S$2:$S$14</c15:sqref>
                        </c15:formulaRef>
                      </c:ext>
                    </c:extLst>
                    <c:numCache>
                      <c:formatCode>0.00%</c:formatCode>
                      <c:ptCount val="10"/>
                      <c:pt idx="0">
                        <c:v>0</c:v>
                      </c:pt>
                      <c:pt idx="1">
                        <c:v>1.0859728506786848E-3</c:v>
                      </c:pt>
                      <c:pt idx="2">
                        <c:v>2.3769519035552467E-3</c:v>
                      </c:pt>
                      <c:pt idx="3">
                        <c:v>3.2357757976850809E-3</c:v>
                      </c:pt>
                      <c:pt idx="4">
                        <c:v>4.7176776363059281E-3</c:v>
                      </c:pt>
                      <c:pt idx="5">
                        <c:v>7.3757016426184707E-3</c:v>
                      </c:pt>
                      <c:pt idx="6">
                        <c:v>1.404621902625558E-2</c:v>
                      </c:pt>
                      <c:pt idx="7">
                        <c:v>3.1795161978078079E-2</c:v>
                      </c:pt>
                      <c:pt idx="8">
                        <c:v>5.9688387145162891E-2</c:v>
                      </c:pt>
                      <c:pt idx="9">
                        <c:v>9.748985901872409E-2</c:v>
                      </c:pt>
                    </c:numCache>
                  </c:numRef>
                </c:val>
                <c:smooth val="0"/>
                <c:extLst xmlns:c15="http://schemas.microsoft.com/office/drawing/2012/chart">
                  <c:ext xmlns:c16="http://schemas.microsoft.com/office/drawing/2014/chart" uri="{C3380CC4-5D6E-409C-BE32-E72D297353CC}">
                    <c16:uniqueId val="{00000013-8DF3-4F1E-9F1E-A85761564A08}"/>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[age_diagnosis_summary_data.xlsx]Diabetes_sex_eth!$V$1</c15:sqref>
                        </c15:formulaRef>
                      </c:ext>
                    </c:extLst>
                    <c:strCache>
                      <c:ptCount val="1"/>
                      <c:pt idx="0">
                        <c:v>White British: All</c:v>
                      </c:pt>
                    </c:strCache>
                  </c:strRef>
                </c:tx>
                <c:spPr>
                  <a:ln w="28575" cap="rnd">
                    <a:solidFill>
                      <a:schemeClr val="accent3">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[age_diagnosis_summary_data.xlsx]Diabetes_sex_eth!$V$2:$V$14</c15:sqref>
                        </c15:formulaRef>
                      </c:ext>
                    </c:extLst>
                    <c:numCache>
                      <c:formatCode>0.00%</c:formatCode>
                      <c:ptCount val="10"/>
                      <c:pt idx="0">
                        <c:v>0</c:v>
                      </c:pt>
                      <c:pt idx="1">
                        <c:v>9.5987713572665001E-4</c:v>
                      </c:pt>
                      <c:pt idx="2">
                        <c:v>2.5976478289467808E-3</c:v>
                      </c:pt>
                      <c:pt idx="3">
                        <c:v>5.6124660219072364E-3</c:v>
                      </c:pt>
                      <c:pt idx="4">
                        <c:v>1.0791567761376464E-2</c:v>
                      </c:pt>
                      <c:pt idx="5">
                        <c:v>1.9381220949232003E-2</c:v>
                      </c:pt>
                      <c:pt idx="6">
                        <c:v>3.2636270731046357E-2</c:v>
                      </c:pt>
                      <c:pt idx="7">
                        <c:v>5.7606462595541363E-2</c:v>
                      </c:pt>
                      <c:pt idx="8">
                        <c:v>8.7509757296196145E-2</c:v>
                      </c:pt>
                      <c:pt idx="9">
                        <c:v>0.1226703736685254</c:v>
                      </c:pt>
                    </c:numCache>
                  </c:numRef>
                </c:val>
                <c:smooth val="0"/>
                <c:extLst xmlns:c15="http://schemas.microsoft.com/office/drawing/2012/chart">
                  <c:ext xmlns:c16="http://schemas.microsoft.com/office/drawing/2014/chart" uri="{C3380CC4-5D6E-409C-BE32-E72D297353CC}">
                    <c16:uniqueId val="{00000014-8DF3-4F1E-9F1E-A85761564A08}"/>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[age_diagnosis_summary_data.xlsx]Diabetes_sex_eth!$W$1</c15:sqref>
                        </c15:formulaRef>
                      </c:ext>
                    </c:extLst>
                    <c:strCache>
                      <c:ptCount val="1"/>
                      <c:pt idx="0">
                        <c:v>White (all): Female</c:v>
                      </c:pt>
                    </c:strCache>
                  </c:strRef>
                </c:tx>
                <c:spPr>
                  <a:ln w="28575" cap="rnd">
                    <a:solidFill>
                      <a:schemeClr val="accent4">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[age_diagnosis_summary_data.xlsx]Diabetes_sex_eth!$W$2:$W$14</c15:sqref>
                        </c15:formulaRef>
                      </c:ext>
                    </c:extLst>
                    <c:numCache>
                      <c:formatCode>0.00%</c:formatCode>
                      <c:ptCount val="10"/>
                      <c:pt idx="0">
                        <c:v>0</c:v>
                      </c:pt>
                      <c:pt idx="1">
                        <c:v>1.1039268254218193E-3</c:v>
                      </c:pt>
                      <c:pt idx="2">
                        <c:v>2.5964253160952744E-3</c:v>
                      </c:pt>
                      <c:pt idx="3">
                        <c:v>4.5083255202467143E-3</c:v>
                      </c:pt>
                      <c:pt idx="4">
                        <c:v>7.7531713965898197E-3</c:v>
                      </c:pt>
                      <c:pt idx="5">
                        <c:v>1.3673246231641012E-2</c:v>
                      </c:pt>
                      <c:pt idx="6">
                        <c:v>2.1012461804812199E-2</c:v>
                      </c:pt>
                      <c:pt idx="7">
                        <c:v>4.3295387114478778E-2</c:v>
                      </c:pt>
                      <c:pt idx="8">
                        <c:v>7.4662751471381128E-2</c:v>
                      </c:pt>
                      <c:pt idx="9">
                        <c:v>0.10403853713895628</c:v>
                      </c:pt>
                    </c:numCache>
                  </c:numRef>
                </c:val>
                <c:smooth val="0"/>
                <c:extLst xmlns:c15="http://schemas.microsoft.com/office/drawing/2012/chart">
                  <c:ext xmlns:c16="http://schemas.microsoft.com/office/drawing/2014/chart" uri="{C3380CC4-5D6E-409C-BE32-E72D297353CC}">
                    <c16:uniqueId val="{00000015-8DF3-4F1E-9F1E-A85761564A08}"/>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[age_diagnosis_summary_data.xlsx]Diabetes_sex_eth!$X$1</c15:sqref>
                        </c15:formulaRef>
                      </c:ext>
                    </c:extLst>
                    <c:strCache>
                      <c:ptCount val="1"/>
                      <c:pt idx="0">
                        <c:v>White (all): Male</c:v>
                      </c:pt>
                    </c:strCache>
                  </c:strRef>
                </c:tx>
                <c:spPr>
                  <a:ln w="28575" cap="rnd">
                    <a:solidFill>
                      <a:schemeClr val="accent5">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[age_diagnosis_summary_data.xlsx]Diabetes_sex_eth!$X$2:$X$14</c15:sqref>
                        </c15:formulaRef>
                      </c:ext>
                    </c:extLst>
                    <c:numCache>
                      <c:formatCode>0.00%</c:formatCode>
                      <c:ptCount val="10"/>
                      <c:pt idx="0">
                        <c:v>0</c:v>
                      </c:pt>
                      <c:pt idx="1">
                        <c:v>9.1053949465058626E-4</c:v>
                      </c:pt>
                      <c:pt idx="2">
                        <c:v>2.3033626512320993E-3</c:v>
                      </c:pt>
                      <c:pt idx="3">
                        <c:v>3.8497224847492406E-3</c:v>
                      </c:pt>
                      <c:pt idx="4">
                        <c:v>6.6002088265508796E-3</c:v>
                      </c:pt>
                      <c:pt idx="5">
                        <c:v>1.128404839059205E-2</c:v>
                      </c:pt>
                      <c:pt idx="6">
                        <c:v>2.3041751598920079E-2</c:v>
                      </c:pt>
                      <c:pt idx="7">
                        <c:v>4.5853176078494373E-2</c:v>
                      </c:pt>
                      <c:pt idx="8">
                        <c:v>7.3959826705639498E-2</c:v>
                      </c:pt>
                      <c:pt idx="9">
                        <c:v>0.11531968304505447</c:v>
                      </c:pt>
                    </c:numCache>
                  </c:numRef>
                </c:val>
                <c:smooth val="0"/>
                <c:extLst xmlns:c15="http://schemas.microsoft.com/office/drawing/2012/chart">
                  <c:ext xmlns:c16="http://schemas.microsoft.com/office/drawing/2014/chart" uri="{C3380CC4-5D6E-409C-BE32-E72D297353CC}">
                    <c16:uniqueId val="{00000016-8DF3-4F1E-9F1E-A85761564A08}"/>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[age_diagnosis_summary_data.xlsx]Diabetes_sex_eth!$Y$1</c15:sqref>
                        </c15:formulaRef>
                      </c:ext>
                    </c:extLst>
                    <c:strCache>
                      <c:ptCount val="1"/>
                      <c:pt idx="0">
                        <c:v>White (all): All</c:v>
                      </c:pt>
                    </c:strCache>
                  </c:strRef>
                </c:tx>
                <c:spPr>
                  <a:ln w="28575" cap="rnd">
                    <a:solidFill>
                      <a:schemeClr val="accent6">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[age_diagnosis_summary_data.xlsx]Diabetes_sex_eth!$Y$2:$Y$14</c15:sqref>
                        </c15:formulaRef>
                      </c:ext>
                    </c:extLst>
                    <c:numCache>
                      <c:formatCode>0.00%</c:formatCode>
                      <c:ptCount val="10"/>
                      <c:pt idx="0">
                        <c:v>0</c:v>
                      </c:pt>
                      <c:pt idx="1">
                        <c:v>1.0247810694987702E-3</c:v>
                      </c:pt>
                      <c:pt idx="2">
                        <c:v>2.4686323466470705E-3</c:v>
                      </c:pt>
                      <c:pt idx="3">
                        <c:v>4.1826037687319184E-3</c:v>
                      </c:pt>
                      <c:pt idx="4">
                        <c:v>7.1367245568353388E-3</c:v>
                      </c:pt>
                      <c:pt idx="5">
                        <c:v>1.2316733092760157E-2</c:v>
                      </c:pt>
                      <c:pt idx="6">
                        <c:v>2.2301089601153734E-2</c:v>
                      </c:pt>
                      <c:pt idx="7">
                        <c:v>4.4889200550112363E-2</c:v>
                      </c:pt>
                      <c:pt idx="8">
                        <c:v>7.4450598412702851E-2</c:v>
                      </c:pt>
                      <c:pt idx="9">
                        <c:v>0.11043558768846318</c:v>
                      </c:pt>
                    </c:numCache>
                  </c:numRef>
                </c:val>
                <c:smooth val="0"/>
                <c:extLst xmlns:c15="http://schemas.microsoft.com/office/drawing/2012/chart">
                  <c:ext xmlns:c16="http://schemas.microsoft.com/office/drawing/2014/chart" uri="{C3380CC4-5D6E-409C-BE32-E72D297353CC}">
                    <c16:uniqueId val="{00000017-8DF3-4F1E-9F1E-A85761564A08}"/>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[age_diagnosis_summary_data.xlsx]Diabetes_sex_eth!$Z$1</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[age_diagnosis_summary_data.xlsx]Diabetes_sex_eth!$Z$2:$Z$14</c15:sqref>
                        </c15:formulaRef>
                      </c:ext>
                    </c:extLst>
                    <c:numCache>
                      <c:formatCode>0.00%</c:formatCode>
                      <c:ptCount val="10"/>
                      <c:pt idx="0">
                        <c:v>7.6161462300072813E-4</c:v>
                      </c:pt>
                      <c:pt idx="1">
                        <c:v>1.8796435856602844E-3</c:v>
                      </c:pt>
                      <c:pt idx="2">
                        <c:v>4.00692482269005E-3</c:v>
                      </c:pt>
                      <c:pt idx="3">
                        <c:v>8.3530764234637234E-3</c:v>
                      </c:pt>
                      <c:pt idx="4">
                        <c:v>1.4025350212427679E-2</c:v>
                      </c:pt>
                      <c:pt idx="5">
                        <c:v>3.225038994972107E-2</c:v>
                      </c:pt>
                      <c:pt idx="6">
                        <c:v>5.6535198232036676E-2</c:v>
                      </c:pt>
                      <c:pt idx="7">
                        <c:v>9.5251896360743604E-2</c:v>
                      </c:pt>
                      <c:pt idx="8">
                        <c:v>0.13073221415051839</c:v>
                      </c:pt>
                      <c:pt idx="9">
                        <c:v>0.18406726667303774</c:v>
                      </c:pt>
                    </c:numCache>
                  </c:numRef>
                </c:val>
                <c:smooth val="0"/>
                <c:extLst xmlns:c15="http://schemas.microsoft.com/office/drawing/2012/chart">
                  <c:ext xmlns:c16="http://schemas.microsoft.com/office/drawing/2014/chart" uri="{C3380CC4-5D6E-409C-BE32-E72D297353CC}">
                    <c16:uniqueId val="{00000018-8DF3-4F1E-9F1E-A85761564A08}"/>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[age_diagnosis_summary_data.xlsx]Diabetes_sex_eth!$AA$1</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[age_diagnosis_summary_data.xlsx]Diabetes_sex_eth!$AA$2:$AA$14</c15:sqref>
                        </c15:formulaRef>
                      </c:ext>
                    </c:extLst>
                    <c:numCache>
                      <c:formatCode>0.00%</c:formatCode>
                      <c:ptCount val="10"/>
                      <c:pt idx="0">
                        <c:v>2.225519287833877E-3</c:v>
                      </c:pt>
                      <c:pt idx="1">
                        <c:v>4.2559923865562732E-3</c:v>
                      </c:pt>
                      <c:pt idx="2">
                        <c:v>7.039992407842699E-3</c:v>
                      </c:pt>
                      <c:pt idx="3">
                        <c:v>1.0960861144633016E-2</c:v>
                      </c:pt>
                      <c:pt idx="4">
                        <c:v>1.8341750240568611E-2</c:v>
                      </c:pt>
                      <c:pt idx="5">
                        <c:v>3.7814057049078253E-2</c:v>
                      </c:pt>
                      <c:pt idx="6">
                        <c:v>6.2943695721621173E-2</c:v>
                      </c:pt>
                      <c:pt idx="7">
                        <c:v>0.10657454083486939</c:v>
                      </c:pt>
                      <c:pt idx="8">
                        <c:v>0.15310711683305334</c:v>
                      </c:pt>
                      <c:pt idx="9">
                        <c:v>0.20009996680371622</c:v>
                      </c:pt>
                    </c:numCache>
                  </c:numRef>
                </c:val>
                <c:smooth val="0"/>
                <c:extLst xmlns:c15="http://schemas.microsoft.com/office/drawing/2012/chart">
                  <c:ext xmlns:c16="http://schemas.microsoft.com/office/drawing/2014/chart" uri="{C3380CC4-5D6E-409C-BE32-E72D297353CC}">
                    <c16:uniqueId val="{00000019-8DF3-4F1E-9F1E-A85761564A08}"/>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[age_diagnosis_summary_data.xlsx]Diabetes_sex_eth!$AB$1</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[age_diagnosis_summary_data.xlsx]Diabetes_sex_eth!$AB$2:$AB$14</c15:sqref>
                        </c15:formulaRef>
                      </c:ext>
                    </c:extLst>
                    <c:numCache>
                      <c:formatCode>0.00%</c:formatCode>
                      <c:ptCount val="10"/>
                      <c:pt idx="0">
                        <c:v>1.5031942878617199E-3</c:v>
                      </c:pt>
                      <c:pt idx="1">
                        <c:v>2.9929938985064908E-3</c:v>
                      </c:pt>
                      <c:pt idx="2">
                        <c:v>5.4344625243115674E-3</c:v>
                      </c:pt>
                      <c:pt idx="3">
                        <c:v>9.5698701645431372E-3</c:v>
                      </c:pt>
                      <c:pt idx="4">
                        <c:v>1.6132190029322313E-2</c:v>
                      </c:pt>
                      <c:pt idx="5">
                        <c:v>3.5006299254724538E-2</c:v>
                      </c:pt>
                      <c:pt idx="6">
                        <c:v>5.973480831813982E-2</c:v>
                      </c:pt>
                      <c:pt idx="7">
                        <c:v>0.10092416321407771</c:v>
                      </c:pt>
                      <c:pt idx="8">
                        <c:v>0.1419046313989295</c:v>
                      </c:pt>
                      <c:pt idx="9">
                        <c:v>0.19217984355246198</c:v>
                      </c:pt>
                    </c:numCache>
                  </c:numRef>
                </c:val>
                <c:smooth val="0"/>
                <c:extLst xmlns:c15="http://schemas.microsoft.com/office/drawing/2012/chart">
                  <c:ext xmlns:c16="http://schemas.microsoft.com/office/drawing/2014/chart" uri="{C3380CC4-5D6E-409C-BE32-E72D297353CC}">
                    <c16:uniqueId val="{0000001A-8DF3-4F1E-9F1E-A85761564A08}"/>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[age_diagnosis_summary_data.xlsx]Diabetes_sex_eth!$AC$1</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[age_diagnosis_summary_data.xlsx]Diabetes_sex_eth!$AC$2:$AC$14</c15:sqref>
                        </c15:formulaRef>
                      </c:ext>
                    </c:extLst>
                    <c:numCache>
                      <c:formatCode>0.00%</c:formatCode>
                      <c:ptCount val="10"/>
                      <c:pt idx="0">
                        <c:v>1.3847675568743334E-3</c:v>
                      </c:pt>
                      <c:pt idx="1">
                        <c:v>7.3309283488969257E-3</c:v>
                      </c:pt>
                      <c:pt idx="2">
                        <c:v>1.5981958663138451E-2</c:v>
                      </c:pt>
                      <c:pt idx="3">
                        <c:v>3.3996653125015985E-2</c:v>
                      </c:pt>
                      <c:pt idx="4">
                        <c:v>6.7684400244054199E-2</c:v>
                      </c:pt>
                      <c:pt idx="5">
                        <c:v>0.12734076596085453</c:v>
                      </c:pt>
                      <c:pt idx="6">
                        <c:v>0.18915942106503469</c:v>
                      </c:pt>
                      <c:pt idx="7">
                        <c:v>0.27036938588072601</c:v>
                      </c:pt>
                      <c:pt idx="8">
                        <c:v>0.35603103320210394</c:v>
                      </c:pt>
                      <c:pt idx="9">
                        <c:v>0.42143413139251529</c:v>
                      </c:pt>
                    </c:numCache>
                  </c:numRef>
                </c:val>
                <c:smooth val="0"/>
                <c:extLst xmlns:c15="http://schemas.microsoft.com/office/drawing/2012/chart">
                  <c:ext xmlns:c16="http://schemas.microsoft.com/office/drawing/2014/chart" uri="{C3380CC4-5D6E-409C-BE32-E72D297353CC}">
                    <c16:uniqueId val="{0000001B-8DF3-4F1E-9F1E-A85761564A08}"/>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[age_diagnosis_summary_data.xlsx]Diabetes_sex_eth!$AD$1</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[age_diagnosis_summary_data.xlsx]Diabetes_sex_eth!$AD$2:$AD$14</c15:sqref>
                        </c15:formulaRef>
                      </c:ext>
                    </c:extLst>
                    <c:numCache>
                      <c:formatCode>0.00%</c:formatCode>
                      <c:ptCount val="10"/>
                      <c:pt idx="0">
                        <c:v>1.4019627478469854E-3</c:v>
                      </c:pt>
                      <c:pt idx="1">
                        <c:v>4.4511170600672889E-3</c:v>
                      </c:pt>
                      <c:pt idx="2">
                        <c:v>1.0294947047222225E-2</c:v>
                      </c:pt>
                      <c:pt idx="3">
                        <c:v>2.3608790729422346E-2</c:v>
                      </c:pt>
                      <c:pt idx="4">
                        <c:v>5.0004635096538741E-2</c:v>
                      </c:pt>
                      <c:pt idx="5">
                        <c:v>9.4825599355395362E-2</c:v>
                      </c:pt>
                      <c:pt idx="6">
                        <c:v>0.16191104990608074</c:v>
                      </c:pt>
                      <c:pt idx="7">
                        <c:v>0.24500362957351207</c:v>
                      </c:pt>
                      <c:pt idx="8">
                        <c:v>0.3205032666161608</c:v>
                      </c:pt>
                      <c:pt idx="9">
                        <c:v>0.38837794031509842</c:v>
                      </c:pt>
                    </c:numCache>
                  </c:numRef>
                </c:val>
                <c:smooth val="0"/>
                <c:extLst xmlns:c15="http://schemas.microsoft.com/office/drawing/2012/chart">
                  <c:ext xmlns:c16="http://schemas.microsoft.com/office/drawing/2014/chart" uri="{C3380CC4-5D6E-409C-BE32-E72D297353CC}">
                    <c16:uniqueId val="{0000001C-8DF3-4F1E-9F1E-A85761564A08}"/>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[age_diagnosis_summary_data.xlsx]Diabetes_sex_eth!$AE$1</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[age_diagnosis_summary_data.xlsx]Diabetes_sex_eth!$A$2:$A$14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[age_diagnosis_summary_data.xlsx]Diabetes_sex_eth!$AE$2:$AE$14</c15:sqref>
                        </c15:formulaRef>
                      </c:ext>
                    </c:extLst>
                    <c:numCache>
                      <c:formatCode>0.00%</c:formatCode>
                      <c:ptCount val="10"/>
                      <c:pt idx="0">
                        <c:v>1.3933121019108485E-3</c:v>
                      </c:pt>
                      <c:pt idx="1">
                        <c:v>5.8888658654884241E-3</c:v>
                      </c:pt>
                      <c:pt idx="2">
                        <c:v>1.3151642900316451E-2</c:v>
                      </c:pt>
                      <c:pt idx="3">
                        <c:v>2.8720852417665865E-2</c:v>
                      </c:pt>
                      <c:pt idx="4">
                        <c:v>5.8534599482732208E-2</c:v>
                      </c:pt>
                      <c:pt idx="5">
                        <c:v>0.10988858022639214</c:v>
                      </c:pt>
                      <c:pt idx="6">
                        <c:v>0.17463056928337539</c:v>
                      </c:pt>
                      <c:pt idx="7">
                        <c:v>0.25678396487561628</c:v>
                      </c:pt>
                      <c:pt idx="8">
                        <c:v>0.33662125971790857</c:v>
                      </c:pt>
                      <c:pt idx="9">
                        <c:v>0.4033453180063078</c:v>
                      </c:pt>
                    </c:numCache>
                  </c:numRef>
                </c:val>
                <c:smooth val="0"/>
                <c:extLst xmlns:c15="http://schemas.microsoft.com/office/drawing/2012/chart">
                  <c:ext xmlns:c16="http://schemas.microsoft.com/office/drawing/2014/chart" uri="{C3380CC4-5D6E-409C-BE32-E72D297353CC}">
                    <c16:uniqueId val="{0000001D-8DF3-4F1E-9F1E-A85761564A08}"/>
                  </c:ext>
                </c:extLst>
              </c15:ser>
            </c15:filteredLineSeries>
          </c:ext>
        </c:extLst>
      </c:lineChart>
      <c:catAx>
        <c:axId val="117468367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layout>
            <c:manualLayout>
              <c:xMode val="edge"/>
              <c:yMode val="edge"/>
              <c:x val="0.48261019567151098"/>
              <c:y val="0.7660252609358112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0639743"/>
        <c:crosses val="autoZero"/>
        <c:auto val="1"/>
        <c:lblAlgn val="ctr"/>
        <c:lblOffset val="100"/>
        <c:noMultiLvlLbl val="0"/>
      </c:catAx>
      <c:valAx>
        <c:axId val="161063974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Cumulative likelihood </a:t>
                </a:r>
              </a:p>
              <a:p>
                <a:pPr>
                  <a:defRPr/>
                </a:pPr>
                <a:r>
                  <a:rPr lang="en-GB" sz="1000" b="0" i="0" u="none" strike="noStrike" kern="1200" baseline="0">
                    <a:solidFill>
                      <a:srgbClr val="00445E">
                        <a:lumMod val="65000"/>
                        <a:lumOff val="35000"/>
                      </a:srgbClr>
                    </a:solidFill>
                  </a:rPr>
                  <a:t>of diagnosis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683679"/>
        <c:crosses val="autoZero"/>
        <c:crossBetween val="between"/>
      </c:valAx>
      <c:spPr>
        <a:noFill/>
        <a:ln>
          <a:noFill/>
        </a:ln>
        <a:effectLst/>
      </c:spPr>
    </c:plotArea>
    <c:legend>
      <c:legendPos val="b"/>
      <c:layout>
        <c:manualLayout>
          <c:xMode val="edge"/>
          <c:yMode val="edge"/>
          <c:x val="6.9150841343384117E-2"/>
          <c:y val="0.79975511697781521"/>
          <c:w val="0.84341077717519031"/>
          <c:h val="0.17852690549601641"/>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chronic kidney disease (CKD) by age, ethnic group and sex, Tower Hamlets residents (East London Database 2021-22).</a:t>
            </a:r>
          </a:p>
        </c:rich>
      </c:tx>
      <c:layout>
        <c:manualLayout>
          <c:xMode val="edge"/>
          <c:yMode val="edge"/>
          <c:x val="1.9368509099307017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794588838767856"/>
          <c:y val="0.1636952712442869"/>
          <c:w val="0.86979369832672082"/>
          <c:h val="0.52044625850030424"/>
        </c:manualLayout>
      </c:layout>
      <c:lineChart>
        <c:grouping val="standard"/>
        <c:varyColors val="0"/>
        <c:ser>
          <c:idx val="0"/>
          <c:order val="0"/>
          <c:tx>
            <c:strRef>
              <c:f>[age_diagnosis_summary_data.xlsx]CKD_sex_eth!$B$1</c:f>
              <c:strCache>
                <c:ptCount val="1"/>
                <c:pt idx="0">
                  <c:v>Asian or Asian British (not Bangladeshi): Female</c:v>
                </c:pt>
              </c:strCache>
            </c:strRef>
          </c:tx>
          <c:spPr>
            <a:ln w="28575" cap="rnd">
              <a:solidFill>
                <a:schemeClr val="accent1"/>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[age_diagnosis_summary_data.xlsx]CKD_sex_eth!$B$2:$B$13</c:f>
              <c:numCache>
                <c:formatCode>0.00%</c:formatCode>
                <c:ptCount val="9"/>
                <c:pt idx="0">
                  <c:v>0</c:v>
                </c:pt>
                <c:pt idx="1">
                  <c:v>0</c:v>
                </c:pt>
                <c:pt idx="2">
                  <c:v>0</c:v>
                </c:pt>
                <c:pt idx="3">
                  <c:v>0</c:v>
                </c:pt>
                <c:pt idx="4">
                  <c:v>4.8134777376654947E-3</c:v>
                </c:pt>
                <c:pt idx="5">
                  <c:v>6.8118442482324459E-3</c:v>
                </c:pt>
                <c:pt idx="6">
                  <c:v>1.490848682229573E-2</c:v>
                </c:pt>
                <c:pt idx="7">
                  <c:v>2.7813615815890147E-2</c:v>
                </c:pt>
                <c:pt idx="8">
                  <c:v>4.6876093937147201E-2</c:v>
                </c:pt>
              </c:numCache>
              <c:extLst/>
            </c:numRef>
          </c:val>
          <c:smooth val="0"/>
          <c:extLst>
            <c:ext xmlns:c16="http://schemas.microsoft.com/office/drawing/2014/chart" uri="{C3380CC4-5D6E-409C-BE32-E72D297353CC}">
              <c16:uniqueId val="{00000000-97F1-464D-8D46-3888271403CA}"/>
            </c:ext>
          </c:extLst>
        </c:ser>
        <c:ser>
          <c:idx val="1"/>
          <c:order val="1"/>
          <c:tx>
            <c:strRef>
              <c:f>[age_diagnosis_summary_data.xlsx]CKD_sex_eth!$C$1</c:f>
              <c:strCache>
                <c:ptCount val="1"/>
                <c:pt idx="0">
                  <c:v>Asian or Asian British (not Bangladeshi): Male</c:v>
                </c:pt>
              </c:strCache>
            </c:strRef>
          </c:tx>
          <c:spPr>
            <a:ln w="28575" cap="rnd">
              <a:solidFill>
                <a:schemeClr val="accent2"/>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[age_diagnosis_summary_data.xlsx]CKD_sex_eth!$C$2:$C$13</c:f>
              <c:numCache>
                <c:formatCode>0.00%</c:formatCode>
                <c:ptCount val="9"/>
                <c:pt idx="0">
                  <c:v>0</c:v>
                </c:pt>
                <c:pt idx="1">
                  <c:v>4.378283712784814E-4</c:v>
                </c:pt>
                <c:pt idx="2">
                  <c:v>8.5869665406956841E-4</c:v>
                </c:pt>
                <c:pt idx="3">
                  <c:v>1.3437167042374965E-3</c:v>
                </c:pt>
                <c:pt idx="4">
                  <c:v>3.5645979865853716E-3</c:v>
                </c:pt>
                <c:pt idx="5">
                  <c:v>9.0926723389482822E-3</c:v>
                </c:pt>
                <c:pt idx="6">
                  <c:v>2.1147506008790784E-2</c:v>
                </c:pt>
                <c:pt idx="7">
                  <c:v>4.8123755843194171E-2</c:v>
                </c:pt>
                <c:pt idx="8">
                  <c:v>8.6975847441431164E-2</c:v>
                </c:pt>
              </c:numCache>
              <c:extLst/>
            </c:numRef>
          </c:val>
          <c:smooth val="0"/>
          <c:extLst>
            <c:ext xmlns:c16="http://schemas.microsoft.com/office/drawing/2014/chart" uri="{C3380CC4-5D6E-409C-BE32-E72D297353CC}">
              <c16:uniqueId val="{00000001-97F1-464D-8D46-3888271403CA}"/>
            </c:ext>
          </c:extLst>
        </c:ser>
        <c:ser>
          <c:idx val="3"/>
          <c:order val="3"/>
          <c:tx>
            <c:strRef>
              <c:f>[age_diagnosis_summary_data.xlsx]CKD_sex_eth!$E$1</c:f>
              <c:strCache>
                <c:ptCount val="1"/>
                <c:pt idx="0">
                  <c:v>Asian or Asian British: Bangladeshi: Female</c:v>
                </c:pt>
              </c:strCache>
            </c:strRef>
          </c:tx>
          <c:spPr>
            <a:ln w="28575" cap="rnd">
              <a:solidFill>
                <a:schemeClr val="accent4"/>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[age_diagnosis_summary_data.xlsx]CKD_sex_eth!$E$2:$E$13</c:f>
              <c:numCache>
                <c:formatCode>0.00%</c:formatCode>
                <c:ptCount val="9"/>
                <c:pt idx="0">
                  <c:v>2.3068050749708302E-4</c:v>
                </c:pt>
                <c:pt idx="1">
                  <c:v>6.6189436106300903E-4</c:v>
                </c:pt>
                <c:pt idx="2">
                  <c:v>1.2438070778558741E-3</c:v>
                </c:pt>
                <c:pt idx="3">
                  <c:v>1.6221238175990749E-3</c:v>
                </c:pt>
                <c:pt idx="4">
                  <c:v>4.3026096479111819E-3</c:v>
                </c:pt>
                <c:pt idx="5">
                  <c:v>1.1720884907156837E-2</c:v>
                </c:pt>
                <c:pt idx="6">
                  <c:v>2.9624492064635799E-2</c:v>
                </c:pt>
                <c:pt idx="7">
                  <c:v>5.2129790338716564E-2</c:v>
                </c:pt>
                <c:pt idx="8">
                  <c:v>0.10674684702923665</c:v>
                </c:pt>
              </c:numCache>
              <c:extLst/>
            </c:numRef>
          </c:val>
          <c:smooth val="0"/>
          <c:extLst>
            <c:ext xmlns:c16="http://schemas.microsoft.com/office/drawing/2014/chart" uri="{C3380CC4-5D6E-409C-BE32-E72D297353CC}">
              <c16:uniqueId val="{00000002-97F1-464D-8D46-3888271403CA}"/>
            </c:ext>
          </c:extLst>
        </c:ser>
        <c:ser>
          <c:idx val="4"/>
          <c:order val="4"/>
          <c:tx>
            <c:strRef>
              <c:f>[age_diagnosis_summary_data.xlsx]CKD_sex_eth!$F$1</c:f>
              <c:strCache>
                <c:ptCount val="1"/>
                <c:pt idx="0">
                  <c:v>Asian or Asian British: Bangladeshi: Male</c:v>
                </c:pt>
              </c:strCache>
            </c:strRef>
          </c:tx>
          <c:spPr>
            <a:ln w="28575" cap="rnd">
              <a:solidFill>
                <a:schemeClr val="accent5"/>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[age_diagnosis_summary_data.xlsx]CKD_sex_eth!$F$2:$F$13</c:f>
              <c:numCache>
                <c:formatCode>0.00%</c:formatCode>
                <c:ptCount val="9"/>
                <c:pt idx="0">
                  <c:v>0</c:v>
                </c:pt>
                <c:pt idx="1">
                  <c:v>4.5871559633026138E-4</c:v>
                </c:pt>
                <c:pt idx="2">
                  <c:v>1.5784407095532638E-3</c:v>
                </c:pt>
                <c:pt idx="3">
                  <c:v>3.36229198575555E-3</c:v>
                </c:pt>
                <c:pt idx="4">
                  <c:v>5.5504848930659767E-3</c:v>
                </c:pt>
                <c:pt idx="5">
                  <c:v>1.4397184987021694E-2</c:v>
                </c:pt>
                <c:pt idx="6">
                  <c:v>2.9914275994283535E-2</c:v>
                </c:pt>
                <c:pt idx="7">
                  <c:v>6.8219734000432242E-2</c:v>
                </c:pt>
                <c:pt idx="8">
                  <c:v>0.12126663033209084</c:v>
                </c:pt>
              </c:numCache>
              <c:extLst/>
            </c:numRef>
          </c:val>
          <c:smooth val="0"/>
          <c:extLst>
            <c:ext xmlns:c16="http://schemas.microsoft.com/office/drawing/2014/chart" uri="{C3380CC4-5D6E-409C-BE32-E72D297353CC}">
              <c16:uniqueId val="{00000003-97F1-464D-8D46-3888271403CA}"/>
            </c:ext>
          </c:extLst>
        </c:ser>
        <c:ser>
          <c:idx val="6"/>
          <c:order val="6"/>
          <c:tx>
            <c:strRef>
              <c:f>[age_diagnosis_summary_data.xlsx]CKD_sex_eth!$H$1</c:f>
              <c:strCache>
                <c:ptCount val="1"/>
                <c:pt idx="0">
                  <c:v>Black or Black British: Female</c:v>
                </c:pt>
              </c:strCache>
            </c:strRef>
          </c:tx>
          <c:spPr>
            <a:ln w="28575" cap="rnd">
              <a:solidFill>
                <a:schemeClr val="accent1">
                  <a:lumMod val="60000"/>
                </a:schemeClr>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[age_diagnosis_summary_data.xlsx]CKD_sex_eth!$H$2:$H$13</c:f>
              <c:numCache>
                <c:formatCode>0.00%</c:formatCode>
                <c:ptCount val="9"/>
                <c:pt idx="0">
                  <c:v>0</c:v>
                </c:pt>
                <c:pt idx="1">
                  <c:v>0</c:v>
                </c:pt>
                <c:pt idx="2">
                  <c:v>0</c:v>
                </c:pt>
                <c:pt idx="3">
                  <c:v>1.9607843137254832E-3</c:v>
                </c:pt>
                <c:pt idx="4">
                  <c:v>8.324477506199135E-3</c:v>
                </c:pt>
                <c:pt idx="5">
                  <c:v>1.3442802783586449E-2</c:v>
                </c:pt>
                <c:pt idx="6">
                  <c:v>3.3863132868272916E-2</c:v>
                </c:pt>
                <c:pt idx="7">
                  <c:v>6.5149948513730349E-2</c:v>
                </c:pt>
                <c:pt idx="8">
                  <c:v>0.12578887077229917</c:v>
                </c:pt>
              </c:numCache>
              <c:extLst/>
            </c:numRef>
          </c:val>
          <c:smooth val="0"/>
          <c:extLst>
            <c:ext xmlns:c16="http://schemas.microsoft.com/office/drawing/2014/chart" uri="{C3380CC4-5D6E-409C-BE32-E72D297353CC}">
              <c16:uniqueId val="{00000004-97F1-464D-8D46-3888271403CA}"/>
            </c:ext>
          </c:extLst>
        </c:ser>
        <c:ser>
          <c:idx val="7"/>
          <c:order val="7"/>
          <c:tx>
            <c:strRef>
              <c:f>[age_diagnosis_summary_data.xlsx]CKD_sex_eth!$I$1</c:f>
              <c:strCache>
                <c:ptCount val="1"/>
                <c:pt idx="0">
                  <c:v>Black or Black British: Male</c:v>
                </c:pt>
              </c:strCache>
            </c:strRef>
          </c:tx>
          <c:spPr>
            <a:ln w="28575" cap="rnd">
              <a:solidFill>
                <a:schemeClr val="accent2">
                  <a:lumMod val="60000"/>
                </a:schemeClr>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[age_diagnosis_summary_data.xlsx]CKD_sex_eth!$I$2:$I$13</c:f>
              <c:numCache>
                <c:formatCode>0.00%</c:formatCode>
                <c:ptCount val="9"/>
                <c:pt idx="0">
                  <c:v>0</c:v>
                </c:pt>
                <c:pt idx="1">
                  <c:v>0</c:v>
                </c:pt>
                <c:pt idx="2">
                  <c:v>1.853568118628357E-3</c:v>
                </c:pt>
                <c:pt idx="3">
                  <c:v>6.4874884151993051E-3</c:v>
                </c:pt>
                <c:pt idx="4">
                  <c:v>1.3435128356351744E-2</c:v>
                </c:pt>
                <c:pt idx="5">
                  <c:v>2.2887246887069335E-2</c:v>
                </c:pt>
                <c:pt idx="6">
                  <c:v>4.1116962430221005E-2</c:v>
                </c:pt>
                <c:pt idx="7">
                  <c:v>6.7473695138290823E-2</c:v>
                </c:pt>
                <c:pt idx="8">
                  <c:v>0.13109634751676991</c:v>
                </c:pt>
              </c:numCache>
              <c:extLst/>
            </c:numRef>
          </c:val>
          <c:smooth val="0"/>
          <c:extLst>
            <c:ext xmlns:c16="http://schemas.microsoft.com/office/drawing/2014/chart" uri="{C3380CC4-5D6E-409C-BE32-E72D297353CC}">
              <c16:uniqueId val="{00000005-97F1-464D-8D46-3888271403CA}"/>
            </c:ext>
          </c:extLst>
        </c:ser>
        <c:ser>
          <c:idx val="9"/>
          <c:order val="9"/>
          <c:tx>
            <c:strRef>
              <c:f>[age_diagnosis_summary_data.xlsx]CKD_sex_eth!$K$1</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[age_diagnosis_summary_data.xlsx]CKD_sex_eth!$K$2:$K$13</c:f>
              <c:numCache>
                <c:formatCode>0.00%</c:formatCode>
                <c:ptCount val="9"/>
                <c:pt idx="0">
                  <c:v>0</c:v>
                </c:pt>
                <c:pt idx="1">
                  <c:v>0</c:v>
                </c:pt>
                <c:pt idx="2">
                  <c:v>0</c:v>
                </c:pt>
                <c:pt idx="3">
                  <c:v>2.0242914979756721E-3</c:v>
                </c:pt>
                <c:pt idx="4">
                  <c:v>2.0242914979756721E-3</c:v>
                </c:pt>
                <c:pt idx="5">
                  <c:v>7.4777106701179319E-3</c:v>
                </c:pt>
                <c:pt idx="6">
                  <c:v>7.4777106701179319E-3</c:v>
                </c:pt>
                <c:pt idx="7">
                  <c:v>2.2402857878086047E-2</c:v>
                </c:pt>
                <c:pt idx="8">
                  <c:v>9.1409714969044598E-2</c:v>
                </c:pt>
              </c:numCache>
              <c:extLst/>
            </c:numRef>
          </c:val>
          <c:smooth val="0"/>
          <c:extLst>
            <c:ext xmlns:c16="http://schemas.microsoft.com/office/drawing/2014/chart" uri="{C3380CC4-5D6E-409C-BE32-E72D297353CC}">
              <c16:uniqueId val="{00000006-97F1-464D-8D46-3888271403CA}"/>
            </c:ext>
          </c:extLst>
        </c:ser>
        <c:ser>
          <c:idx val="10"/>
          <c:order val="10"/>
          <c:tx>
            <c:strRef>
              <c:f>[age_diagnosis_summary_data.xlsx]CKD_sex_eth!$L$1</c:f>
              <c:strCache>
                <c:ptCount val="1"/>
                <c:pt idx="0">
                  <c:v>Mixed or Multiple ethnic groups: Male</c:v>
                </c:pt>
              </c:strCache>
            </c:strRef>
          </c:tx>
          <c:spPr>
            <a:ln w="28575" cap="rnd">
              <a:solidFill>
                <a:schemeClr val="accent5">
                  <a:lumMod val="60000"/>
                </a:schemeClr>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[age_diagnosis_summary_data.xlsx]CKD_sex_eth!$L$2:$L$13</c:f>
              <c:numCache>
                <c:formatCode>0.00%</c:formatCode>
                <c:ptCount val="9"/>
                <c:pt idx="0">
                  <c:v>0</c:v>
                </c:pt>
                <c:pt idx="1">
                  <c:v>0</c:v>
                </c:pt>
                <c:pt idx="2">
                  <c:v>0</c:v>
                </c:pt>
                <c:pt idx="3">
                  <c:v>0</c:v>
                </c:pt>
                <c:pt idx="4">
                  <c:v>0</c:v>
                </c:pt>
                <c:pt idx="5">
                  <c:v>1.3636363636363669E-2</c:v>
                </c:pt>
                <c:pt idx="6">
                  <c:v>2.7931488801054005E-2</c:v>
                </c:pt>
                <c:pt idx="7">
                  <c:v>7.2934660615819991E-2</c:v>
                </c:pt>
                <c:pt idx="8">
                  <c:v>0.11210643551937682</c:v>
                </c:pt>
              </c:numCache>
              <c:extLst/>
            </c:numRef>
          </c:val>
          <c:smooth val="0"/>
          <c:extLst>
            <c:ext xmlns:c16="http://schemas.microsoft.com/office/drawing/2014/chart" uri="{C3380CC4-5D6E-409C-BE32-E72D297353CC}">
              <c16:uniqueId val="{00000007-97F1-464D-8D46-3888271403CA}"/>
            </c:ext>
          </c:extLst>
        </c:ser>
        <c:ser>
          <c:idx val="12"/>
          <c:order val="12"/>
          <c:tx>
            <c:strRef>
              <c:f>[age_diagnosis_summary_data.xlsx]CKD_sex_eth!$N$1</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[age_diagnosis_summary_data.xlsx]CKD_sex_eth!$N$2:$N$13</c:f>
              <c:numCache>
                <c:formatCode>0.00%</c:formatCode>
                <c:ptCount val="9"/>
                <c:pt idx="0">
                  <c:v>0</c:v>
                </c:pt>
                <c:pt idx="1">
                  <c:v>0</c:v>
                </c:pt>
                <c:pt idx="2">
                  <c:v>4.604051565377798E-4</c:v>
                </c:pt>
                <c:pt idx="3">
                  <c:v>4.604051565377798E-4</c:v>
                </c:pt>
                <c:pt idx="4">
                  <c:v>1.4951252340155152E-3</c:v>
                </c:pt>
                <c:pt idx="5">
                  <c:v>4.6350776703865115E-3</c:v>
                </c:pt>
                <c:pt idx="6">
                  <c:v>4.6350776703865115E-3</c:v>
                </c:pt>
                <c:pt idx="7">
                  <c:v>1.2705604067653642E-2</c:v>
                </c:pt>
                <c:pt idx="8">
                  <c:v>3.3203065574899604E-2</c:v>
                </c:pt>
              </c:numCache>
              <c:extLst/>
            </c:numRef>
          </c:val>
          <c:smooth val="0"/>
          <c:extLst>
            <c:ext xmlns:c16="http://schemas.microsoft.com/office/drawing/2014/chart" uri="{C3380CC4-5D6E-409C-BE32-E72D297353CC}">
              <c16:uniqueId val="{00000008-97F1-464D-8D46-3888271403CA}"/>
            </c:ext>
          </c:extLst>
        </c:ser>
        <c:ser>
          <c:idx val="13"/>
          <c:order val="13"/>
          <c:tx>
            <c:strRef>
              <c:f>[age_diagnosis_summary_data.xlsx]CKD_sex_eth!$O$1</c:f>
              <c:strCache>
                <c:ptCount val="1"/>
                <c:pt idx="0">
                  <c:v>Other ethnic group: Male</c:v>
                </c:pt>
              </c:strCache>
            </c:strRef>
          </c:tx>
          <c:spPr>
            <a:ln w="28575" cap="rnd">
              <a:solidFill>
                <a:schemeClr val="accent2">
                  <a:lumMod val="80000"/>
                  <a:lumOff val="20000"/>
                </a:schemeClr>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[age_diagnosis_summary_data.xlsx]CKD_sex_eth!$O$2:$O$13</c:f>
              <c:numCache>
                <c:formatCode>0.00%</c:formatCode>
                <c:ptCount val="9"/>
                <c:pt idx="0">
                  <c:v>0</c:v>
                </c:pt>
                <c:pt idx="1">
                  <c:v>0</c:v>
                </c:pt>
                <c:pt idx="2">
                  <c:v>0</c:v>
                </c:pt>
                <c:pt idx="3">
                  <c:v>0</c:v>
                </c:pt>
                <c:pt idx="4">
                  <c:v>8.8809946714030197E-4</c:v>
                </c:pt>
                <c:pt idx="5">
                  <c:v>5.3751289605512564E-3</c:v>
                </c:pt>
                <c:pt idx="6">
                  <c:v>9.7567363219585035E-3</c:v>
                </c:pt>
                <c:pt idx="7">
                  <c:v>2.0291239127044003E-2</c:v>
                </c:pt>
                <c:pt idx="8">
                  <c:v>4.8282918009128428E-2</c:v>
                </c:pt>
              </c:numCache>
              <c:extLst/>
            </c:numRef>
          </c:val>
          <c:smooth val="0"/>
          <c:extLst>
            <c:ext xmlns:c16="http://schemas.microsoft.com/office/drawing/2014/chart" uri="{C3380CC4-5D6E-409C-BE32-E72D297353CC}">
              <c16:uniqueId val="{00000009-97F1-464D-8D46-3888271403CA}"/>
            </c:ext>
          </c:extLst>
        </c:ser>
        <c:ser>
          <c:idx val="15"/>
          <c:order val="15"/>
          <c:tx>
            <c:strRef>
              <c:f>[age_diagnosis_summary_data.xlsx]CKD_sex_eth!$Q$1</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[age_diagnosis_summary_data.xlsx]CKD_sex_eth!$Q$2:$Q$13</c:f>
              <c:numCache>
                <c:formatCode>0.00%</c:formatCode>
                <c:ptCount val="9"/>
                <c:pt idx="0">
                  <c:v>0</c:v>
                </c:pt>
                <c:pt idx="1">
                  <c:v>0</c:v>
                </c:pt>
                <c:pt idx="2">
                  <c:v>2.8296547821160534E-4</c:v>
                </c:pt>
                <c:pt idx="3">
                  <c:v>9.5346650740135708E-4</c:v>
                </c:pt>
                <c:pt idx="4">
                  <c:v>3.537844088498221E-3</c:v>
                </c:pt>
                <c:pt idx="5">
                  <c:v>6.0028092237153219E-3</c:v>
                </c:pt>
                <c:pt idx="6">
                  <c:v>9.2023709966003731E-3</c:v>
                </c:pt>
                <c:pt idx="7">
                  <c:v>1.9054051966804542E-2</c:v>
                </c:pt>
                <c:pt idx="8">
                  <c:v>5.2734599538759808E-2</c:v>
                </c:pt>
              </c:numCache>
              <c:extLst/>
            </c:numRef>
          </c:val>
          <c:smooth val="0"/>
          <c:extLst>
            <c:ext xmlns:c16="http://schemas.microsoft.com/office/drawing/2014/chart" uri="{C3380CC4-5D6E-409C-BE32-E72D297353CC}">
              <c16:uniqueId val="{0000000A-97F1-464D-8D46-3888271403CA}"/>
            </c:ext>
          </c:extLst>
        </c:ser>
        <c:ser>
          <c:idx val="16"/>
          <c:order val="16"/>
          <c:tx>
            <c:strRef>
              <c:f>[age_diagnosis_summary_data.xlsx]CKD_sex_eth!$R$1</c:f>
              <c:strCache>
                <c:ptCount val="1"/>
                <c:pt idx="0">
                  <c:v>White (not White British): Male</c:v>
                </c:pt>
              </c:strCache>
            </c:strRef>
          </c:tx>
          <c:spPr>
            <a:ln w="28575" cap="rnd">
              <a:solidFill>
                <a:schemeClr val="accent5">
                  <a:lumMod val="80000"/>
                  <a:lumOff val="20000"/>
                </a:schemeClr>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[age_diagnosis_summary_data.xlsx]CKD_sex_eth!$R$2:$R$13</c:f>
              <c:numCache>
                <c:formatCode>0.00%</c:formatCode>
                <c:ptCount val="9"/>
                <c:pt idx="0">
                  <c:v>0</c:v>
                </c:pt>
                <c:pt idx="1">
                  <c:v>0</c:v>
                </c:pt>
                <c:pt idx="2">
                  <c:v>0</c:v>
                </c:pt>
                <c:pt idx="3">
                  <c:v>6.3603116552712891E-4</c:v>
                </c:pt>
                <c:pt idx="4">
                  <c:v>8.8376640817322549E-4</c:v>
                </c:pt>
                <c:pt idx="5">
                  <c:v>3.545710192165652E-3</c:v>
                </c:pt>
                <c:pt idx="6">
                  <c:v>1.0497716865243589E-2</c:v>
                </c:pt>
                <c:pt idx="7">
                  <c:v>2.0877111443580176E-2</c:v>
                </c:pt>
                <c:pt idx="8">
                  <c:v>3.5684262877325734E-2</c:v>
                </c:pt>
              </c:numCache>
              <c:extLst/>
            </c:numRef>
          </c:val>
          <c:smooth val="0"/>
          <c:extLst>
            <c:ext xmlns:c16="http://schemas.microsoft.com/office/drawing/2014/chart" uri="{C3380CC4-5D6E-409C-BE32-E72D297353CC}">
              <c16:uniqueId val="{0000000B-97F1-464D-8D46-3888271403CA}"/>
            </c:ext>
          </c:extLst>
        </c:ser>
        <c:ser>
          <c:idx val="18"/>
          <c:order val="18"/>
          <c:tx>
            <c:strRef>
              <c:f>[age_diagnosis_summary_data.xlsx]CKD_sex_eth!$T$1</c:f>
              <c:strCache>
                <c:ptCount val="1"/>
                <c:pt idx="0">
                  <c:v>White British: Female</c:v>
                </c:pt>
              </c:strCache>
            </c:strRef>
          </c:tx>
          <c:spPr>
            <a:ln w="28575" cap="rnd">
              <a:solidFill>
                <a:schemeClr val="accent1">
                  <a:lumMod val="80000"/>
                </a:schemeClr>
              </a:solidFill>
              <a:prstDash val="dash"/>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[age_diagnosis_summary_data.xlsx]CKD_sex_eth!$T$2:$T$13</c:f>
              <c:numCache>
                <c:formatCode>0.00%</c:formatCode>
                <c:ptCount val="9"/>
                <c:pt idx="0">
                  <c:v>0</c:v>
                </c:pt>
                <c:pt idx="1">
                  <c:v>1.9394879751744032E-4</c:v>
                </c:pt>
                <c:pt idx="2">
                  <c:v>4.20713608404788E-4</c:v>
                </c:pt>
                <c:pt idx="3">
                  <c:v>1.1124639796100677E-3</c:v>
                </c:pt>
                <c:pt idx="4">
                  <c:v>5.1341551160786203E-3</c:v>
                </c:pt>
                <c:pt idx="5">
                  <c:v>1.3233469999801128E-2</c:v>
                </c:pt>
                <c:pt idx="6">
                  <c:v>2.057212268286901E-2</c:v>
                </c:pt>
                <c:pt idx="7">
                  <c:v>4.1497887648998422E-2</c:v>
                </c:pt>
                <c:pt idx="8">
                  <c:v>8.2674589372907836E-2</c:v>
                </c:pt>
              </c:numCache>
              <c:extLst/>
            </c:numRef>
          </c:val>
          <c:smooth val="0"/>
          <c:extLst>
            <c:ext xmlns:c16="http://schemas.microsoft.com/office/drawing/2014/chart" uri="{C3380CC4-5D6E-409C-BE32-E72D297353CC}">
              <c16:uniqueId val="{0000000C-97F1-464D-8D46-3888271403CA}"/>
            </c:ext>
          </c:extLst>
        </c:ser>
        <c:ser>
          <c:idx val="19"/>
          <c:order val="19"/>
          <c:tx>
            <c:strRef>
              <c:f>[age_diagnosis_summary_data.xlsx]CKD_sex_eth!$U$1</c:f>
              <c:strCache>
                <c:ptCount val="1"/>
                <c:pt idx="0">
                  <c:v>White British: Male</c:v>
                </c:pt>
              </c:strCache>
            </c:strRef>
          </c:tx>
          <c:spPr>
            <a:ln w="28575" cap="rnd">
              <a:solidFill>
                <a:schemeClr val="accent2">
                  <a:lumMod val="80000"/>
                </a:schemeClr>
              </a:solidFill>
              <a:round/>
            </a:ln>
            <a:effectLst/>
          </c:spPr>
          <c:marker>
            <c:symbol val="none"/>
          </c:marker>
          <c:cat>
            <c:strRef>
              <c:f>[age_diagnosis_summary_data.xlsx]CKD_sex_eth!$A$2:$A$13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[age_diagnosis_summary_data.xlsx]CKD_sex_eth!$U$2:$U$13</c:f>
              <c:numCache>
                <c:formatCode>0.00%</c:formatCode>
                <c:ptCount val="9"/>
                <c:pt idx="0">
                  <c:v>0</c:v>
                </c:pt>
                <c:pt idx="1">
                  <c:v>1.917913310318653E-4</c:v>
                </c:pt>
                <c:pt idx="2">
                  <c:v>9.1681541273525013E-4</c:v>
                </c:pt>
                <c:pt idx="3">
                  <c:v>2.5764220316509823E-3</c:v>
                </c:pt>
                <c:pt idx="4">
                  <c:v>3.9220187641546556E-3</c:v>
                </c:pt>
                <c:pt idx="5">
                  <c:v>8.5393208263520037E-3</c:v>
                </c:pt>
                <c:pt idx="6">
                  <c:v>1.3016360018022866E-2</c:v>
                </c:pt>
                <c:pt idx="7">
                  <c:v>2.844449465229959E-2</c:v>
                </c:pt>
                <c:pt idx="8">
                  <c:v>5.2813847129075775E-2</c:v>
                </c:pt>
              </c:numCache>
              <c:extLst/>
            </c:numRef>
          </c:val>
          <c:smooth val="0"/>
          <c:extLst>
            <c:ext xmlns:c16="http://schemas.microsoft.com/office/drawing/2014/chart" uri="{C3380CC4-5D6E-409C-BE32-E72D297353CC}">
              <c16:uniqueId val="{0000000D-97F1-464D-8D46-3888271403CA}"/>
            </c:ext>
          </c:extLst>
        </c:ser>
        <c:dLbls>
          <c:showLegendKey val="0"/>
          <c:showVal val="0"/>
          <c:showCatName val="0"/>
          <c:showSerName val="0"/>
          <c:showPercent val="0"/>
          <c:showBubbleSize val="0"/>
        </c:dLbls>
        <c:smooth val="0"/>
        <c:axId val="63225887"/>
        <c:axId val="1448971071"/>
        <c:extLst>
          <c:ext xmlns:c15="http://schemas.microsoft.com/office/drawing/2012/chart" uri="{02D57815-91ED-43cb-92C2-25804820EDAC}">
            <c15:filteredLineSeries>
              <c15:ser>
                <c:idx val="2"/>
                <c:order val="2"/>
                <c:tx>
                  <c:strRef>
                    <c:extLst>
                      <c:ext uri="{02D57815-91ED-43cb-92C2-25804820EDAC}">
                        <c15:formulaRef>
                          <c15:sqref>[age_diagnosis_summary_data.xlsx]CKD_sex_eth!$D$1</c15:sqref>
                        </c15:formulaRef>
                      </c:ext>
                    </c:extLst>
                    <c:strCache>
                      <c:ptCount val="1"/>
                      <c:pt idx="0">
                        <c:v>Asian or Asian British (not Bangladeshi): All</c:v>
                      </c:pt>
                    </c:strCache>
                  </c:strRef>
                </c:tx>
                <c:spPr>
                  <a:ln w="28575" cap="rnd">
                    <a:solidFill>
                      <a:schemeClr val="accent3"/>
                    </a:solidFill>
                    <a:round/>
                  </a:ln>
                  <a:effectLst/>
                </c:spPr>
                <c:marker>
                  <c:symbol val="none"/>
                </c:marker>
                <c:cat>
                  <c:strRef>
                    <c:extLst>
                      <c:ex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c:ext uri="{02D57815-91ED-43cb-92C2-25804820EDAC}">
                        <c15:formulaRef>
                          <c15:sqref>[age_diagnosis_summary_data.xlsx]CKD_sex_eth!$D$2:$D$13</c15:sqref>
                        </c15:formulaRef>
                      </c:ext>
                    </c:extLst>
                    <c:numCache>
                      <c:formatCode>0.00%</c:formatCode>
                      <c:ptCount val="9"/>
                      <c:pt idx="0">
                        <c:v>0</c:v>
                      </c:pt>
                      <c:pt idx="1">
                        <c:v>2.2639800769752583E-4</c:v>
                      </c:pt>
                      <c:pt idx="2">
                        <c:v>4.5761299428226376E-4</c:v>
                      </c:pt>
                      <c:pt idx="3">
                        <c:v>7.4401482436992072E-4</c:v>
                      </c:pt>
                      <c:pt idx="4">
                        <c:v>3.9526349602549971E-3</c:v>
                      </c:pt>
                      <c:pt idx="5">
                        <c:v>8.0381450711645153E-3</c:v>
                      </c:pt>
                      <c:pt idx="6">
                        <c:v>1.8225173106377168E-2</c:v>
                      </c:pt>
                      <c:pt idx="7">
                        <c:v>3.8551774077259626E-2</c:v>
                      </c:pt>
                      <c:pt idx="8">
                        <c:v>6.7395220854941873E-2</c:v>
                      </c:pt>
                    </c:numCache>
                  </c:numRef>
                </c:val>
                <c:smooth val="0"/>
                <c:extLst>
                  <c:ext xmlns:c16="http://schemas.microsoft.com/office/drawing/2014/chart" uri="{C3380CC4-5D6E-409C-BE32-E72D297353CC}">
                    <c16:uniqueId val="{0000000E-97F1-464D-8D46-3888271403CA}"/>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[age_diagnosis_summary_data.xlsx]CKD_sex_eth!$G$1</c15:sqref>
                        </c15:formulaRef>
                      </c:ext>
                    </c:extLst>
                    <c:strCache>
                      <c:ptCount val="1"/>
                      <c:pt idx="0">
                        <c:v>Asian or Asian British: Bangladeshi: All</c:v>
                      </c:pt>
                    </c:strCache>
                  </c:strRef>
                </c:tx>
                <c:spPr>
                  <a:ln w="28575" cap="rnd">
                    <a:solidFill>
                      <a:schemeClr val="accent6"/>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[age_diagnosis_summary_data.xlsx]CKD_sex_eth!$G$2:$G$13</c15:sqref>
                        </c15:formulaRef>
                      </c:ext>
                    </c:extLst>
                    <c:numCache>
                      <c:formatCode>0.00%</c:formatCode>
                      <c:ptCount val="9"/>
                      <c:pt idx="0">
                        <c:v>1.1266336187476522E-4</c:v>
                      </c:pt>
                      <c:pt idx="1">
                        <c:v>5.5720591456487334E-4</c:v>
                      </c:pt>
                      <c:pt idx="2">
                        <c:v>1.4132189662177108E-3</c:v>
                      </c:pt>
                      <c:pt idx="3">
                        <c:v>2.514905219082042E-3</c:v>
                      </c:pt>
                      <c:pt idx="4">
                        <c:v>4.9245133640513084E-3</c:v>
                      </c:pt>
                      <c:pt idx="5">
                        <c:v>1.31684292976747E-2</c:v>
                      </c:pt>
                      <c:pt idx="6">
                        <c:v>2.9582124804943488E-2</c:v>
                      </c:pt>
                      <c:pt idx="7">
                        <c:v>6.1262433445331888E-2</c:v>
                      </c:pt>
                      <c:pt idx="8">
                        <c:v>0.11496435961524976</c:v>
                      </c:pt>
                    </c:numCache>
                  </c:numRef>
                </c:val>
                <c:smooth val="0"/>
                <c:extLst xmlns:c15="http://schemas.microsoft.com/office/drawing/2012/chart">
                  <c:ext xmlns:c16="http://schemas.microsoft.com/office/drawing/2014/chart" uri="{C3380CC4-5D6E-409C-BE32-E72D297353CC}">
                    <c16:uniqueId val="{0000000F-97F1-464D-8D46-3888271403CA}"/>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[age_diagnosis_summary_data.xlsx]CKD_sex_eth!$J$1</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[age_diagnosis_summary_data.xlsx]CKD_sex_eth!$J$2:$J$13</c15:sqref>
                        </c15:formulaRef>
                      </c:ext>
                    </c:extLst>
                    <c:numCache>
                      <c:formatCode>0.00%</c:formatCode>
                      <c:ptCount val="9"/>
                      <c:pt idx="0">
                        <c:v>0</c:v>
                      </c:pt>
                      <c:pt idx="1">
                        <c:v>0</c:v>
                      </c:pt>
                      <c:pt idx="2">
                        <c:v>8.9766606822261341E-4</c:v>
                      </c:pt>
                      <c:pt idx="3">
                        <c:v>4.2327716178279795E-3</c:v>
                      </c:pt>
                      <c:pt idx="4">
                        <c:v>1.0874909883856865E-2</c:v>
                      </c:pt>
                      <c:pt idx="5">
                        <c:v>1.8247270803977256E-2</c:v>
                      </c:pt>
                      <c:pt idx="6">
                        <c:v>3.7546151339853395E-2</c:v>
                      </c:pt>
                      <c:pt idx="7">
                        <c:v>6.6369638995040003E-2</c:v>
                      </c:pt>
                      <c:pt idx="8">
                        <c:v>0.12843682591578176</c:v>
                      </c:pt>
                    </c:numCache>
                  </c:numRef>
                </c:val>
                <c:smooth val="0"/>
                <c:extLst xmlns:c15="http://schemas.microsoft.com/office/drawing/2012/chart">
                  <c:ext xmlns:c16="http://schemas.microsoft.com/office/drawing/2014/chart" uri="{C3380CC4-5D6E-409C-BE32-E72D297353CC}">
                    <c16:uniqueId val="{00000010-97F1-464D-8D46-3888271403CA}"/>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[age_diagnosis_summary_data.xlsx]CKD_sex_eth!$M$1</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[age_diagnosis_summary_data.xlsx]CKD_sex_eth!$M$2:$M$13</c15:sqref>
                        </c15:formulaRef>
                      </c:ext>
                    </c:extLst>
                    <c:numCache>
                      <c:formatCode>0.00%</c:formatCode>
                      <c:ptCount val="9"/>
                      <c:pt idx="0">
                        <c:v>0</c:v>
                      </c:pt>
                      <c:pt idx="1">
                        <c:v>0</c:v>
                      </c:pt>
                      <c:pt idx="2">
                        <c:v>0</c:v>
                      </c:pt>
                      <c:pt idx="3">
                        <c:v>9.9900099900096517E-4</c:v>
                      </c:pt>
                      <c:pt idx="4">
                        <c:v>9.9900099900096517E-4</c:v>
                      </c:pt>
                      <c:pt idx="5">
                        <c:v>1.091464366898609E-2</c:v>
                      </c:pt>
                      <c:pt idx="6">
                        <c:v>1.7831324482489697E-2</c:v>
                      </c:pt>
                      <c:pt idx="7">
                        <c:v>4.6359045348143502E-2</c:v>
                      </c:pt>
                      <c:pt idx="8">
                        <c:v>0.10137679273190447</c:v>
                      </c:pt>
                    </c:numCache>
                  </c:numRef>
                </c:val>
                <c:smooth val="0"/>
                <c:extLst xmlns:c15="http://schemas.microsoft.com/office/drawing/2012/chart">
                  <c:ext xmlns:c16="http://schemas.microsoft.com/office/drawing/2014/chart" uri="{C3380CC4-5D6E-409C-BE32-E72D297353CC}">
                    <c16:uniqueId val="{00000011-97F1-464D-8D46-3888271403CA}"/>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[age_diagnosis_summary_data.xlsx]CKD_sex_eth!$P$1</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[age_diagnosis_summary_data.xlsx]CKD_sex_eth!$P$2:$P$13</c15:sqref>
                        </c15:formulaRef>
                      </c:ext>
                    </c:extLst>
                    <c:numCache>
                      <c:formatCode>0.00%</c:formatCode>
                      <c:ptCount val="9"/>
                      <c:pt idx="0">
                        <c:v>0</c:v>
                      </c:pt>
                      <c:pt idx="1">
                        <c:v>0</c:v>
                      </c:pt>
                      <c:pt idx="2">
                        <c:v>2.2972662531584032E-4</c:v>
                      </c:pt>
                      <c:pt idx="3">
                        <c:v>2.2972662531584032E-4</c:v>
                      </c:pt>
                      <c:pt idx="4">
                        <c:v>1.1855299459416768E-3</c:v>
                      </c:pt>
                      <c:pt idx="5">
                        <c:v>5.0153400305048557E-3</c:v>
                      </c:pt>
                      <c:pt idx="6">
                        <c:v>7.1736581649288755E-3</c:v>
                      </c:pt>
                      <c:pt idx="7">
                        <c:v>1.6489723034694981E-2</c:v>
                      </c:pt>
                      <c:pt idx="8">
                        <c:v>4.0432857118119947E-2</c:v>
                      </c:pt>
                    </c:numCache>
                  </c:numRef>
                </c:val>
                <c:smooth val="0"/>
                <c:extLst xmlns:c15="http://schemas.microsoft.com/office/drawing/2012/chart">
                  <c:ext xmlns:c16="http://schemas.microsoft.com/office/drawing/2014/chart" uri="{C3380CC4-5D6E-409C-BE32-E72D297353CC}">
                    <c16:uniqueId val="{00000012-97F1-464D-8D46-3888271403CA}"/>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[age_diagnosis_summary_data.xlsx]CKD_sex_eth!$S$1</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[age_diagnosis_summary_data.xlsx]CKD_sex_eth!$S$2:$S$13</c15:sqref>
                        </c15:formulaRef>
                      </c:ext>
                    </c:extLst>
                    <c:numCache>
                      <c:formatCode>0.00%</c:formatCode>
                      <c:ptCount val="9"/>
                      <c:pt idx="0">
                        <c:v>0</c:v>
                      </c:pt>
                      <c:pt idx="1">
                        <c:v>0</c:v>
                      </c:pt>
                      <c:pt idx="2">
                        <c:v>1.3244156016156694E-4</c:v>
                      </c:pt>
                      <c:pt idx="3">
                        <c:v>7.8279213710619189E-4</c:v>
                      </c:pt>
                      <c:pt idx="4">
                        <c:v>1.968806627151154E-3</c:v>
                      </c:pt>
                      <c:pt idx="5">
                        <c:v>4.5483651522812973E-3</c:v>
                      </c:pt>
                      <c:pt idx="6">
                        <c:v>9.9243415781015143E-3</c:v>
                      </c:pt>
                      <c:pt idx="7">
                        <c:v>2.0065961638761176E-2</c:v>
                      </c:pt>
                      <c:pt idx="8">
                        <c:v>4.3702561559032183E-2</c:v>
                      </c:pt>
                    </c:numCache>
                  </c:numRef>
                </c:val>
                <c:smooth val="0"/>
                <c:extLst xmlns:c15="http://schemas.microsoft.com/office/drawing/2012/chart">
                  <c:ext xmlns:c16="http://schemas.microsoft.com/office/drawing/2014/chart" uri="{C3380CC4-5D6E-409C-BE32-E72D297353CC}">
                    <c16:uniqueId val="{00000013-97F1-464D-8D46-3888271403CA}"/>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[age_diagnosis_summary_data.xlsx]CKD_sex_eth!$V$1</c15:sqref>
                        </c15:formulaRef>
                      </c:ext>
                    </c:extLst>
                    <c:strCache>
                      <c:ptCount val="1"/>
                      <c:pt idx="0">
                        <c:v>White British: All</c:v>
                      </c:pt>
                    </c:strCache>
                  </c:strRef>
                </c:tx>
                <c:spPr>
                  <a:ln w="28575" cap="rnd">
                    <a:solidFill>
                      <a:schemeClr val="accent3">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[age_diagnosis_summary_data.xlsx]CKD_sex_eth!$V$2:$V$13</c15:sqref>
                        </c15:formulaRef>
                      </c:ext>
                    </c:extLst>
                    <c:numCache>
                      <c:formatCode>0.00%</c:formatCode>
                      <c:ptCount val="9"/>
                      <c:pt idx="0">
                        <c:v>0</c:v>
                      </c:pt>
                      <c:pt idx="1">
                        <c:v>1.9286403085827519E-4</c:v>
                      </c:pt>
                      <c:pt idx="2">
                        <c:v>6.9654520766893047E-4</c:v>
                      </c:pt>
                      <c:pt idx="3">
                        <c:v>1.9625546520848358E-3</c:v>
                      </c:pt>
                      <c:pt idx="4">
                        <c:v>4.3810621933156879E-3</c:v>
                      </c:pt>
                      <c:pt idx="5">
                        <c:v>1.0333553893225655E-2</c:v>
                      </c:pt>
                      <c:pt idx="6">
                        <c:v>1.6010416872805577E-2</c:v>
                      </c:pt>
                      <c:pt idx="7">
                        <c:v>3.3917833457948188E-2</c:v>
                      </c:pt>
                      <c:pt idx="8">
                        <c:v>6.5789111055666871E-2</c:v>
                      </c:pt>
                    </c:numCache>
                  </c:numRef>
                </c:val>
                <c:smooth val="0"/>
                <c:extLst xmlns:c15="http://schemas.microsoft.com/office/drawing/2012/chart">
                  <c:ext xmlns:c16="http://schemas.microsoft.com/office/drawing/2014/chart" uri="{C3380CC4-5D6E-409C-BE32-E72D297353CC}">
                    <c16:uniqueId val="{00000014-97F1-464D-8D46-3888271403CA}"/>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[age_diagnosis_summary_data.xlsx]CKD_sex_eth!$W$1</c15:sqref>
                        </c15:formulaRef>
                      </c:ext>
                    </c:extLst>
                    <c:strCache>
                      <c:ptCount val="1"/>
                      <c:pt idx="0">
                        <c:v>White (all): Female</c:v>
                      </c:pt>
                    </c:strCache>
                  </c:strRef>
                </c:tx>
                <c:spPr>
                  <a:ln w="28575" cap="rnd">
                    <a:solidFill>
                      <a:schemeClr val="accent4">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[age_diagnosis_summary_data.xlsx]CKD_sex_eth!$W$2:$W$13</c15:sqref>
                        </c15:formulaRef>
                      </c:ext>
                    </c:extLst>
                    <c:numCache>
                      <c:formatCode>0.00%</c:formatCode>
                      <c:ptCount val="9"/>
                      <c:pt idx="0">
                        <c:v>0</c:v>
                      </c:pt>
                      <c:pt idx="1">
                        <c:v>8.3008217813596019E-5</c:v>
                      </c:pt>
                      <c:pt idx="2">
                        <c:v>3.4437887001770306E-4</c:v>
                      </c:pt>
                      <c:pt idx="3">
                        <c:v>1.0232160431332682E-3</c:v>
                      </c:pt>
                      <c:pt idx="4">
                        <c:v>4.2161953227738413E-3</c:v>
                      </c:pt>
                      <c:pt idx="5">
                        <c:v>9.3706892971625599E-3</c:v>
                      </c:pt>
                      <c:pt idx="6">
                        <c:v>1.5284894137179483E-2</c:v>
                      </c:pt>
                      <c:pt idx="7">
                        <c:v>3.3304842700433435E-2</c:v>
                      </c:pt>
                      <c:pt idx="8">
                        <c:v>7.3019676427026226E-2</c:v>
                      </c:pt>
                    </c:numCache>
                  </c:numRef>
                </c:val>
                <c:smooth val="0"/>
                <c:extLst xmlns:c15="http://schemas.microsoft.com/office/drawing/2012/chart">
                  <c:ext xmlns:c16="http://schemas.microsoft.com/office/drawing/2014/chart" uri="{C3380CC4-5D6E-409C-BE32-E72D297353CC}">
                    <c16:uniqueId val="{00000015-97F1-464D-8D46-3888271403CA}"/>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[age_diagnosis_summary_data.xlsx]CKD_sex_eth!$X$1</c15:sqref>
                        </c15:formulaRef>
                      </c:ext>
                    </c:extLst>
                    <c:strCache>
                      <c:ptCount val="1"/>
                      <c:pt idx="0">
                        <c:v>White (all): Male</c:v>
                      </c:pt>
                    </c:strCache>
                  </c:strRef>
                </c:tx>
                <c:spPr>
                  <a:ln w="28575" cap="rnd">
                    <a:solidFill>
                      <a:schemeClr val="accent5">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[age_diagnosis_summary_data.xlsx]CKD_sex_eth!$X$2:$X$13</c15:sqref>
                        </c15:formulaRef>
                      </c:ext>
                    </c:extLst>
                    <c:numCache>
                      <c:formatCode>0.00%</c:formatCode>
                      <c:ptCount val="9"/>
                      <c:pt idx="0">
                        <c:v>0</c:v>
                      </c:pt>
                      <c:pt idx="1">
                        <c:v>8.7130783305688908E-5</c:v>
                      </c:pt>
                      <c:pt idx="2">
                        <c:v>3.8232979997609995E-4</c:v>
                      </c:pt>
                      <c:pt idx="3">
                        <c:v>1.4292491917879957E-3</c:v>
                      </c:pt>
                      <c:pt idx="4">
                        <c:v>2.1426159233268738E-3</c:v>
                      </c:pt>
                      <c:pt idx="5">
                        <c:v>5.8104160377708824E-3</c:v>
                      </c:pt>
                      <c:pt idx="6">
                        <c:v>1.114691407299484E-2</c:v>
                      </c:pt>
                      <c:pt idx="7">
                        <c:v>2.5251485221100878E-2</c:v>
                      </c:pt>
                      <c:pt idx="8">
                        <c:v>4.7757033821219319E-2</c:v>
                      </c:pt>
                    </c:numCache>
                  </c:numRef>
                </c:val>
                <c:smooth val="0"/>
                <c:extLst xmlns:c15="http://schemas.microsoft.com/office/drawing/2012/chart">
                  <c:ext xmlns:c16="http://schemas.microsoft.com/office/drawing/2014/chart" uri="{C3380CC4-5D6E-409C-BE32-E72D297353CC}">
                    <c16:uniqueId val="{00000016-97F1-464D-8D46-3888271403CA}"/>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[age_diagnosis_summary_data.xlsx]CKD_sex_eth!$Y$1</c15:sqref>
                        </c15:formulaRef>
                      </c:ext>
                    </c:extLst>
                    <c:strCache>
                      <c:ptCount val="1"/>
                      <c:pt idx="0">
                        <c:v>White (all): All</c:v>
                      </c:pt>
                    </c:strCache>
                  </c:strRef>
                </c:tx>
                <c:spPr>
                  <a:ln w="28575" cap="rnd">
                    <a:solidFill>
                      <a:schemeClr val="accent6">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[age_diagnosis_summary_data.xlsx]CKD_sex_eth!$Y$2:$Y$13</c15:sqref>
                        </c15:formulaRef>
                      </c:ext>
                    </c:extLst>
                    <c:numCache>
                      <c:formatCode>0.00%</c:formatCode>
                      <c:ptCount val="9"/>
                      <c:pt idx="0">
                        <c:v>0</c:v>
                      </c:pt>
                      <c:pt idx="1">
                        <c:v>8.5019554497578476E-5</c:v>
                      </c:pt>
                      <c:pt idx="2">
                        <c:v>3.6470487628770254E-4</c:v>
                      </c:pt>
                      <c:pt idx="3">
                        <c:v>1.2599340670399473E-3</c:v>
                      </c:pt>
                      <c:pt idx="4">
                        <c:v>2.9683501907706855E-3</c:v>
                      </c:pt>
                      <c:pt idx="5">
                        <c:v>7.2324824411211797E-3</c:v>
                      </c:pt>
                      <c:pt idx="6">
                        <c:v>1.2811569333428308E-2</c:v>
                      </c:pt>
                      <c:pt idx="7">
                        <c:v>2.8679509224443622E-2</c:v>
                      </c:pt>
                      <c:pt idx="8">
                        <c:v>5.8931756951357994E-2</c:v>
                      </c:pt>
                    </c:numCache>
                  </c:numRef>
                </c:val>
                <c:smooth val="0"/>
                <c:extLst xmlns:c15="http://schemas.microsoft.com/office/drawing/2012/chart">
                  <c:ext xmlns:c16="http://schemas.microsoft.com/office/drawing/2014/chart" uri="{C3380CC4-5D6E-409C-BE32-E72D297353CC}">
                    <c16:uniqueId val="{00000017-97F1-464D-8D46-3888271403CA}"/>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[age_diagnosis_summary_data.xlsx]CKD_sex_eth!$Z$1</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[age_diagnosis_summary_data.xlsx]CKD_sex_eth!$Z$2:$Z$13</c15:sqref>
                        </c15:formulaRef>
                      </c:ext>
                    </c:extLst>
                    <c:numCache>
                      <c:formatCode>0.00%</c:formatCode>
                      <c:ptCount val="9"/>
                      <c:pt idx="0">
                        <c:v>0</c:v>
                      </c:pt>
                      <c:pt idx="1">
                        <c:v>0</c:v>
                      </c:pt>
                      <c:pt idx="2">
                        <c:v>2.4242424242426619E-4</c:v>
                      </c:pt>
                      <c:pt idx="3">
                        <c:v>1.251600799380137E-3</c:v>
                      </c:pt>
                      <c:pt idx="4">
                        <c:v>4.4823026452232018E-3</c:v>
                      </c:pt>
                      <c:pt idx="5">
                        <c:v>8.8540867615866103E-3</c:v>
                      </c:pt>
                      <c:pt idx="6">
                        <c:v>2.0271174315088847E-2</c:v>
                      </c:pt>
                      <c:pt idx="7">
                        <c:v>4.3323617272380877E-2</c:v>
                      </c:pt>
                      <c:pt idx="8">
                        <c:v>9.2753613365950005E-2</c:v>
                      </c:pt>
                    </c:numCache>
                  </c:numRef>
                </c:val>
                <c:smooth val="0"/>
                <c:extLst xmlns:c15="http://schemas.microsoft.com/office/drawing/2012/chart">
                  <c:ext xmlns:c16="http://schemas.microsoft.com/office/drawing/2014/chart" uri="{C3380CC4-5D6E-409C-BE32-E72D297353CC}">
                    <c16:uniqueId val="{00000018-97F1-464D-8D46-3888271403CA}"/>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[age_diagnosis_summary_data.xlsx]CKD_sex_eth!$AA$1</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[age_diagnosis_summary_data.xlsx]CKD_sex_eth!$AA$2:$AA$13</c15:sqref>
                        </c15:formulaRef>
                      </c:ext>
                    </c:extLst>
                    <c:numCache>
                      <c:formatCode>0.00%</c:formatCode>
                      <c:ptCount val="9"/>
                      <c:pt idx="0">
                        <c:v>0</c:v>
                      </c:pt>
                      <c:pt idx="1">
                        <c:v>0</c:v>
                      </c:pt>
                      <c:pt idx="2">
                        <c:v>4.9358341559724295E-4</c:v>
                      </c:pt>
                      <c:pt idx="3">
                        <c:v>2.0475423966053174E-3</c:v>
                      </c:pt>
                      <c:pt idx="4">
                        <c:v>5.0599042781162007E-3</c:v>
                      </c:pt>
                      <c:pt idx="5">
                        <c:v>1.3144153459837882E-2</c:v>
                      </c:pt>
                      <c:pt idx="6">
                        <c:v>2.6575572574639494E-2</c:v>
                      </c:pt>
                      <c:pt idx="7">
                        <c:v>4.9975198233902951E-2</c:v>
                      </c:pt>
                      <c:pt idx="8">
                        <c:v>0.10154469893290696</c:v>
                      </c:pt>
                    </c:numCache>
                  </c:numRef>
                </c:val>
                <c:smooth val="0"/>
                <c:extLst xmlns:c15="http://schemas.microsoft.com/office/drawing/2012/chart">
                  <c:ext xmlns:c16="http://schemas.microsoft.com/office/drawing/2014/chart" uri="{C3380CC4-5D6E-409C-BE32-E72D297353CC}">
                    <c16:uniqueId val="{00000019-97F1-464D-8D46-3888271403CA}"/>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[age_diagnosis_summary_data.xlsx]CKD_sex_eth!$AB$1</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[age_diagnosis_summary_data.xlsx]CKD_sex_eth!$AB$2:$AB$13</c15:sqref>
                        </c15:formulaRef>
                      </c:ext>
                    </c:extLst>
                    <c:numCache>
                      <c:formatCode>0.00%</c:formatCode>
                      <c:ptCount val="9"/>
                      <c:pt idx="0">
                        <c:v>0</c:v>
                      </c:pt>
                      <c:pt idx="1">
                        <c:v>0</c:v>
                      </c:pt>
                      <c:pt idx="2">
                        <c:v>3.6688271982387999E-4</c:v>
                      </c:pt>
                      <c:pt idx="3">
                        <c:v>1.6592332269734777E-3</c:v>
                      </c:pt>
                      <c:pt idx="4">
                        <c:v>4.7769603594344234E-3</c:v>
                      </c:pt>
                      <c:pt idx="5">
                        <c:v>1.1077739326106673E-2</c:v>
                      </c:pt>
                      <c:pt idx="6">
                        <c:v>2.3505846731344149E-2</c:v>
                      </c:pt>
                      <c:pt idx="7">
                        <c:v>4.6728062029052997E-2</c:v>
                      </c:pt>
                      <c:pt idx="8">
                        <c:v>9.7157123594069028E-2</c:v>
                      </c:pt>
                    </c:numCache>
                  </c:numRef>
                </c:val>
                <c:smooth val="0"/>
                <c:extLst xmlns:c15="http://schemas.microsoft.com/office/drawing/2012/chart">
                  <c:ext xmlns:c16="http://schemas.microsoft.com/office/drawing/2014/chart" uri="{C3380CC4-5D6E-409C-BE32-E72D297353CC}">
                    <c16:uniqueId val="{0000001A-97F1-464D-8D46-3888271403CA}"/>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[age_diagnosis_summary_data.xlsx]CKD_sex_eth!$AC$1</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[age_diagnosis_summary_data.xlsx]CKD_sex_eth!$AC$2:$AC$13</c15:sqref>
                        </c15:formulaRef>
                      </c:ext>
                    </c:extLst>
                    <c:numCache>
                      <c:formatCode>0.00%</c:formatCode>
                      <c:ptCount val="9"/>
                      <c:pt idx="0">
                        <c:v>1.7012589316089954E-4</c:v>
                      </c:pt>
                      <c:pt idx="1">
                        <c:v>4.6549660929295911E-4</c:v>
                      </c:pt>
                      <c:pt idx="2">
                        <c:v>8.8777565593045615E-4</c:v>
                      </c:pt>
                      <c:pt idx="3">
                        <c:v>1.1855736363608482E-3</c:v>
                      </c:pt>
                      <c:pt idx="4">
                        <c:v>4.1786716882173947E-3</c:v>
                      </c:pt>
                      <c:pt idx="5">
                        <c:v>1.0943105747589055E-2</c:v>
                      </c:pt>
                      <c:pt idx="6">
                        <c:v>2.7452984028976335E-2</c:v>
                      </c:pt>
                      <c:pt idx="7">
                        <c:v>4.868262390562994E-2</c:v>
                      </c:pt>
                      <c:pt idx="8">
                        <c:v>9.7734926110495834E-2</c:v>
                      </c:pt>
                    </c:numCache>
                  </c:numRef>
                </c:val>
                <c:smooth val="0"/>
                <c:extLst xmlns:c15="http://schemas.microsoft.com/office/drawing/2012/chart">
                  <c:ext xmlns:c16="http://schemas.microsoft.com/office/drawing/2014/chart" uri="{C3380CC4-5D6E-409C-BE32-E72D297353CC}">
                    <c16:uniqueId val="{0000001B-97F1-464D-8D46-3888271403CA}"/>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[age_diagnosis_summary_data.xlsx]CKD_sex_eth!$AD$1</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[age_diagnosis_summary_data.xlsx]CKD_sex_eth!$AD$2:$AD$13</c15:sqref>
                        </c15:formulaRef>
                      </c:ext>
                    </c:extLst>
                    <c:numCache>
                      <c:formatCode>0.00%</c:formatCode>
                      <c:ptCount val="9"/>
                      <c:pt idx="0">
                        <c:v>0</c:v>
                      </c:pt>
                      <c:pt idx="1">
                        <c:v>4.5153521974716782E-4</c:v>
                      </c:pt>
                      <c:pt idx="2">
                        <c:v>1.3565719877541849E-3</c:v>
                      </c:pt>
                      <c:pt idx="3">
                        <c:v>2.7912171109271133E-3</c:v>
                      </c:pt>
                      <c:pt idx="4">
                        <c:v>4.9858994391561717E-3</c:v>
                      </c:pt>
                      <c:pt idx="5">
                        <c:v>1.3413758416908172E-2</c:v>
                      </c:pt>
                      <c:pt idx="6">
                        <c:v>2.8592008287417259E-2</c:v>
                      </c:pt>
                      <c:pt idx="7">
                        <c:v>6.5658892181713169E-2</c:v>
                      </c:pt>
                      <c:pt idx="8">
                        <c:v>0.11722297097963186</c:v>
                      </c:pt>
                    </c:numCache>
                  </c:numRef>
                </c:val>
                <c:smooth val="0"/>
                <c:extLst xmlns:c15="http://schemas.microsoft.com/office/drawing/2012/chart">
                  <c:ext xmlns:c16="http://schemas.microsoft.com/office/drawing/2014/chart" uri="{C3380CC4-5D6E-409C-BE32-E72D297353CC}">
                    <c16:uniqueId val="{0000001C-97F1-464D-8D46-3888271403CA}"/>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[age_diagnosis_summary_data.xlsx]CKD_sex_eth!$AE$1</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[age_diagnosis_summary_data.xlsx]CKD_sex_eth!$AE$2:$AE$13</c15:sqref>
                        </c15:formulaRef>
                      </c:ext>
                    </c:extLst>
                    <c:numCache>
                      <c:formatCode>0.00%</c:formatCode>
                      <c:ptCount val="9"/>
                      <c:pt idx="0">
                        <c:v>8.4940117217380262E-5</c:v>
                      </c:pt>
                      <c:pt idx="1">
                        <c:v>4.5765334961744841E-4</c:v>
                      </c:pt>
                      <c:pt idx="2">
                        <c:v>1.131562698761468E-3</c:v>
                      </c:pt>
                      <c:pt idx="3">
                        <c:v>2.035390198233622E-3</c:v>
                      </c:pt>
                      <c:pt idx="4">
                        <c:v>4.5798414169200274E-3</c:v>
                      </c:pt>
                      <c:pt idx="5">
                        <c:v>1.2308100897185037E-2</c:v>
                      </c:pt>
                      <c:pt idx="6">
                        <c:v>2.8002200927899845E-2</c:v>
                      </c:pt>
                      <c:pt idx="7">
                        <c:v>5.8323641703985518E-2</c:v>
                      </c:pt>
                      <c:pt idx="8">
                        <c:v>0.10887935822311179</c:v>
                      </c:pt>
                    </c:numCache>
                  </c:numRef>
                </c:val>
                <c:smooth val="0"/>
                <c:extLst xmlns:c15="http://schemas.microsoft.com/office/drawing/2012/chart">
                  <c:ext xmlns:c16="http://schemas.microsoft.com/office/drawing/2014/chart" uri="{C3380CC4-5D6E-409C-BE32-E72D297353CC}">
                    <c16:uniqueId val="{0000001D-97F1-464D-8D46-3888271403CA}"/>
                  </c:ext>
                </c:extLst>
              </c15:ser>
            </c15:filteredLineSeries>
            <c15:filteredLineSeries>
              <c15:ser>
                <c:idx val="30"/>
                <c:order val="30"/>
                <c:tx>
                  <c:strRef>
                    <c:extLst xmlns:c15="http://schemas.microsoft.com/office/drawing/2012/chart">
                      <c:ext xmlns:c15="http://schemas.microsoft.com/office/drawing/2012/chart" uri="{02D57815-91ED-43cb-92C2-25804820EDAC}">
                        <c15:formulaRef>
                          <c15:sqref>[age_diagnosis_summary_data.xlsx]CKD_sex_eth!$AF$1</c15:sqref>
                        </c15:formulaRef>
                      </c:ext>
                    </c:extLst>
                    <c:strCache>
                      <c:ptCount val="1"/>
                      <c:pt idx="0">
                        <c:v>Mixed/other ethnicities Female</c:v>
                      </c:pt>
                    </c:strCache>
                  </c:strRef>
                </c:tx>
                <c:spPr>
                  <a:ln w="28575" cap="rnd">
                    <a:solidFill>
                      <a:schemeClr val="accent1">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[age_diagnosis_summary_data.xlsx]CKD_sex_eth!$AF$2:$AF$13</c15:sqref>
                        </c15:formulaRef>
                      </c:ext>
                    </c:extLst>
                    <c:numCache>
                      <c:formatCode>0.00%</c:formatCode>
                      <c:ptCount val="9"/>
                      <c:pt idx="0">
                        <c:v>0</c:v>
                      </c:pt>
                      <c:pt idx="1">
                        <c:v>0</c:v>
                      </c:pt>
                      <c:pt idx="2">
                        <c:v>3.3602150537637154E-4</c:v>
                      </c:pt>
                      <c:pt idx="3">
                        <c:v>8.481444451789999E-4</c:v>
                      </c:pt>
                      <c:pt idx="4">
                        <c:v>1.6651124382737192E-3</c:v>
                      </c:pt>
                      <c:pt idx="5">
                        <c:v>5.3220167883166747E-3</c:v>
                      </c:pt>
                      <c:pt idx="6">
                        <c:v>5.3220167883166747E-3</c:v>
                      </c:pt>
                      <c:pt idx="7">
                        <c:v>1.5209471889824466E-2</c:v>
                      </c:pt>
                      <c:pt idx="8">
                        <c:v>4.6807028941487916E-2</c:v>
                      </c:pt>
                    </c:numCache>
                  </c:numRef>
                </c:val>
                <c:smooth val="0"/>
                <c:extLst xmlns:c15="http://schemas.microsoft.com/office/drawing/2012/chart">
                  <c:ext xmlns:c16="http://schemas.microsoft.com/office/drawing/2014/chart" uri="{C3380CC4-5D6E-409C-BE32-E72D297353CC}">
                    <c16:uniqueId val="{0000001E-97F1-464D-8D46-3888271403CA}"/>
                  </c:ext>
                </c:extLst>
              </c15:ser>
            </c15:filteredLineSeries>
            <c15:filteredLineSeries>
              <c15:ser>
                <c:idx val="31"/>
                <c:order val="31"/>
                <c:tx>
                  <c:strRef>
                    <c:extLst xmlns:c15="http://schemas.microsoft.com/office/drawing/2012/chart">
                      <c:ext xmlns:c15="http://schemas.microsoft.com/office/drawing/2012/chart" uri="{02D57815-91ED-43cb-92C2-25804820EDAC}">
                        <c15:formulaRef>
                          <c15:sqref>[age_diagnosis_summary_data.xlsx]CKD_sex_eth!$AG$1</c15:sqref>
                        </c15:formulaRef>
                      </c:ext>
                    </c:extLst>
                    <c:strCache>
                      <c:ptCount val="1"/>
                      <c:pt idx="0">
                        <c:v>Mixed/other ethnicities Male</c:v>
                      </c:pt>
                    </c:strCache>
                  </c:strRef>
                </c:tx>
                <c:spPr>
                  <a:ln w="28575" cap="rnd">
                    <a:solidFill>
                      <a:schemeClr val="accent2">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[age_diagnosis_summary_data.xlsx]CKD_sex_eth!$AG$2:$AG$13</c15:sqref>
                        </c15:formulaRef>
                      </c:ext>
                    </c:extLst>
                    <c:numCache>
                      <c:formatCode>0.00%</c:formatCode>
                      <c:ptCount val="9"/>
                      <c:pt idx="0">
                        <c:v>0</c:v>
                      </c:pt>
                      <c:pt idx="1">
                        <c:v>0</c:v>
                      </c:pt>
                      <c:pt idx="2">
                        <c:v>0</c:v>
                      </c:pt>
                      <c:pt idx="3">
                        <c:v>0</c:v>
                      </c:pt>
                      <c:pt idx="4">
                        <c:v>6.8446269678301697E-4</c:v>
                      </c:pt>
                      <c:pt idx="5">
                        <c:v>7.4365947055885506E-3</c:v>
                      </c:pt>
                      <c:pt idx="6">
                        <c:v>1.4143104200821099E-2</c:v>
                      </c:pt>
                      <c:pt idx="7">
                        <c:v>3.2475153916095123E-2</c:v>
                      </c:pt>
                      <c:pt idx="8">
                        <c:v>6.3093028792168049E-2</c:v>
                      </c:pt>
                    </c:numCache>
                  </c:numRef>
                </c:val>
                <c:smooth val="0"/>
                <c:extLst xmlns:c15="http://schemas.microsoft.com/office/drawing/2012/chart">
                  <c:ext xmlns:c16="http://schemas.microsoft.com/office/drawing/2014/chart" uri="{C3380CC4-5D6E-409C-BE32-E72D297353CC}">
                    <c16:uniqueId val="{0000001F-97F1-464D-8D46-3888271403CA}"/>
                  </c:ext>
                </c:extLst>
              </c15:ser>
            </c15:filteredLineSeries>
            <c15:filteredLineSeries>
              <c15:ser>
                <c:idx val="32"/>
                <c:order val="32"/>
                <c:tx>
                  <c:strRef>
                    <c:extLst xmlns:c15="http://schemas.microsoft.com/office/drawing/2012/chart">
                      <c:ext xmlns:c15="http://schemas.microsoft.com/office/drawing/2012/chart" uri="{02D57815-91ED-43cb-92C2-25804820EDAC}">
                        <c15:formulaRef>
                          <c15:sqref>[age_diagnosis_summary_data.xlsx]CKD_sex_eth!$AH$1</c15:sqref>
                        </c15:formulaRef>
                      </c:ext>
                    </c:extLst>
                    <c:strCache>
                      <c:ptCount val="1"/>
                      <c:pt idx="0">
                        <c:v>All Mixed/other ethnicities</c:v>
                      </c:pt>
                    </c:strCache>
                  </c:strRef>
                </c:tx>
                <c:spPr>
                  <a:ln w="28575" cap="rnd">
                    <a:solidFill>
                      <a:schemeClr val="accent3">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[age_diagnosis_summary_data.xlsx]CKD_sex_eth!$A$2:$A$13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[age_diagnosis_summary_data.xlsx]CKD_sex_eth!$AH$2:$AH$13</c15:sqref>
                        </c15:formulaRef>
                      </c:ext>
                    </c:extLst>
                    <c:numCache>
                      <c:formatCode>0.00%</c:formatCode>
                      <c:ptCount val="9"/>
                      <c:pt idx="0">
                        <c:v>0</c:v>
                      </c:pt>
                      <c:pt idx="1">
                        <c:v>0</c:v>
                      </c:pt>
                      <c:pt idx="2">
                        <c:v>1.680954782316002E-4</c:v>
                      </c:pt>
                      <c:pt idx="3">
                        <c:v>4.1249340160531833E-4</c:v>
                      </c:pt>
                      <c:pt idx="4">
                        <c:v>1.1573425123344583E-3</c:v>
                      </c:pt>
                      <c:pt idx="5">
                        <c:v>6.4236482635875447E-3</c:v>
                      </c:pt>
                      <c:pt idx="6">
                        <c:v>9.7136361832446116E-3</c:v>
                      </c:pt>
                      <c:pt idx="7">
                        <c:v>2.376025127284398E-2</c:v>
                      </c:pt>
                      <c:pt idx="8">
                        <c:v>5.4886736014869264E-2</c:v>
                      </c:pt>
                    </c:numCache>
                  </c:numRef>
                </c:val>
                <c:smooth val="0"/>
                <c:extLst xmlns:c15="http://schemas.microsoft.com/office/drawing/2012/chart">
                  <c:ext xmlns:c16="http://schemas.microsoft.com/office/drawing/2014/chart" uri="{C3380CC4-5D6E-409C-BE32-E72D297353CC}">
                    <c16:uniqueId val="{00000020-97F1-464D-8D46-3888271403CA}"/>
                  </c:ext>
                </c:extLst>
              </c15:ser>
            </c15:filteredLineSeries>
          </c:ext>
        </c:extLst>
      </c:lineChart>
      <c:catAx>
        <c:axId val="63225887"/>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layout>
            <c:manualLayout>
              <c:xMode val="edge"/>
              <c:yMode val="edge"/>
              <c:x val="0.48347913385806618"/>
              <c:y val="0.74147759979892924"/>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8971071"/>
        <c:crosses val="autoZero"/>
        <c:auto val="1"/>
        <c:lblAlgn val="ctr"/>
        <c:lblOffset val="100"/>
        <c:noMultiLvlLbl val="0"/>
      </c:catAx>
      <c:valAx>
        <c:axId val="144897107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Cumulative likelihood </a:t>
                </a:r>
              </a:p>
              <a:p>
                <a:pPr>
                  <a:defRPr/>
                </a:pPr>
                <a:r>
                  <a:rPr lang="en-GB" sz="1000" b="0" i="0" u="none" strike="noStrike" kern="1200" baseline="0">
                    <a:solidFill>
                      <a:srgbClr val="00445E">
                        <a:lumMod val="65000"/>
                        <a:lumOff val="35000"/>
                      </a:srgbClr>
                    </a:solidFill>
                  </a:rPr>
                  <a:t>of diagnosis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225887"/>
        <c:crosses val="autoZero"/>
        <c:crossBetween val="between"/>
      </c:valAx>
      <c:spPr>
        <a:noFill/>
        <a:ln>
          <a:noFill/>
        </a:ln>
        <a:effectLst/>
      </c:spPr>
    </c:plotArea>
    <c:legend>
      <c:legendPos val="b"/>
      <c:layout>
        <c:manualLayout>
          <c:xMode val="edge"/>
          <c:yMode val="edge"/>
          <c:x val="3.0328749211783409E-2"/>
          <c:y val="0.77816085119953304"/>
          <c:w val="0.92187082918935093"/>
          <c:h val="0.21154238025614897"/>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congestive heart failure (CHF) by age, ethnic group and sex, Tower Hamlets residents (East London Database 2021-22).</a:t>
            </a:r>
          </a:p>
        </c:rich>
      </c:tx>
      <c:layout>
        <c:manualLayout>
          <c:xMode val="edge"/>
          <c:yMode val="edge"/>
          <c:x val="9.5783239983164761E-3"/>
          <c:y val="1.155657467706039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422732651082741"/>
          <c:y val="0.19935794154908909"/>
          <c:w val="0.86993749606771176"/>
          <c:h val="0.48951368515172494"/>
        </c:manualLayout>
      </c:layout>
      <c:lineChart>
        <c:grouping val="standard"/>
        <c:varyColors val="0"/>
        <c:ser>
          <c:idx val="0"/>
          <c:order val="0"/>
          <c:tx>
            <c:strRef>
              <c:f>HF_sex_eth!$A$18</c:f>
              <c:strCache>
                <c:ptCount val="1"/>
                <c:pt idx="0">
                  <c:v>Asian or Asian British (not Bangladeshi): Female</c:v>
                </c:pt>
              </c:strCache>
            </c:strRef>
          </c:tx>
          <c:spPr>
            <a:ln w="28575" cap="rnd">
              <a:solidFill>
                <a:schemeClr val="accent1"/>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HF_sex_eth!$B$18:$N$18</c:f>
              <c:numCache>
                <c:formatCode>0.0%</c:formatCode>
                <c:ptCount val="10"/>
                <c:pt idx="0">
                  <c:v>0</c:v>
                </c:pt>
                <c:pt idx="1">
                  <c:v>0</c:v>
                </c:pt>
                <c:pt idx="2">
                  <c:v>0</c:v>
                </c:pt>
                <c:pt idx="3">
                  <c:v>0</c:v>
                </c:pt>
                <c:pt idx="4">
                  <c:v>0</c:v>
                </c:pt>
                <c:pt idx="5">
                  <c:v>0</c:v>
                </c:pt>
                <c:pt idx="6">
                  <c:v>2.0080321285140812E-3</c:v>
                </c:pt>
                <c:pt idx="7">
                  <c:v>2.0080321285140812E-3</c:v>
                </c:pt>
                <c:pt idx="8">
                  <c:v>1.0724119184160275E-2</c:v>
                </c:pt>
                <c:pt idx="9">
                  <c:v>1.0724119184160275E-2</c:v>
                </c:pt>
              </c:numCache>
              <c:extLst/>
            </c:numRef>
          </c:val>
          <c:smooth val="0"/>
          <c:extLst>
            <c:ext xmlns:c16="http://schemas.microsoft.com/office/drawing/2014/chart" uri="{C3380CC4-5D6E-409C-BE32-E72D297353CC}">
              <c16:uniqueId val="{00000000-188A-4BEF-8BD7-E2A18B2C14C9}"/>
            </c:ext>
          </c:extLst>
        </c:ser>
        <c:ser>
          <c:idx val="1"/>
          <c:order val="1"/>
          <c:tx>
            <c:strRef>
              <c:f>HF_sex_eth!$A$19</c:f>
              <c:strCache>
                <c:ptCount val="1"/>
                <c:pt idx="0">
                  <c:v>Asian or Asian British (not Bangladeshi): Male</c:v>
                </c:pt>
              </c:strCache>
            </c:strRef>
          </c:tx>
          <c:spPr>
            <a:ln w="28575" cap="rnd">
              <a:solidFill>
                <a:schemeClr val="accent2"/>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HF_sex_eth!$B$19:$N$19</c:f>
              <c:numCache>
                <c:formatCode>0.0%</c:formatCode>
                <c:ptCount val="10"/>
                <c:pt idx="0">
                  <c:v>0</c:v>
                </c:pt>
                <c:pt idx="1">
                  <c:v>0</c:v>
                </c:pt>
                <c:pt idx="2">
                  <c:v>0</c:v>
                </c:pt>
                <c:pt idx="3">
                  <c:v>0</c:v>
                </c:pt>
                <c:pt idx="4">
                  <c:v>4.8543689320390548E-4</c:v>
                </c:pt>
                <c:pt idx="5">
                  <c:v>1.226366888093966E-3</c:v>
                </c:pt>
                <c:pt idx="6">
                  <c:v>1.226366888093966E-3</c:v>
                </c:pt>
                <c:pt idx="7">
                  <c:v>1.226366888093966E-3</c:v>
                </c:pt>
                <c:pt idx="8">
                  <c:v>9.0907262039356951E-3</c:v>
                </c:pt>
                <c:pt idx="9">
                  <c:v>1.9202045324303696E-2</c:v>
                </c:pt>
              </c:numCache>
              <c:extLst/>
            </c:numRef>
          </c:val>
          <c:smooth val="0"/>
          <c:extLst>
            <c:ext xmlns:c16="http://schemas.microsoft.com/office/drawing/2014/chart" uri="{C3380CC4-5D6E-409C-BE32-E72D297353CC}">
              <c16:uniqueId val="{00000001-188A-4BEF-8BD7-E2A18B2C14C9}"/>
            </c:ext>
          </c:extLst>
        </c:ser>
        <c:ser>
          <c:idx val="3"/>
          <c:order val="3"/>
          <c:tx>
            <c:strRef>
              <c:f>HF_sex_eth!$A$21</c:f>
              <c:strCache>
                <c:ptCount val="1"/>
                <c:pt idx="0">
                  <c:v>Asian or Asian British: Bangladeshi: Female</c:v>
                </c:pt>
              </c:strCache>
            </c:strRef>
          </c:tx>
          <c:spPr>
            <a:ln w="28575" cap="rnd">
              <a:solidFill>
                <a:schemeClr val="accent4"/>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HF_sex_eth!$B$21:$N$21</c:f>
              <c:numCache>
                <c:formatCode>0.0%</c:formatCode>
                <c:ptCount val="10"/>
                <c:pt idx="0">
                  <c:v>0</c:v>
                </c:pt>
                <c:pt idx="1">
                  <c:v>0</c:v>
                </c:pt>
                <c:pt idx="2">
                  <c:v>0</c:v>
                </c:pt>
                <c:pt idx="3">
                  <c:v>1.9409937888203999E-4</c:v>
                </c:pt>
                <c:pt idx="4">
                  <c:v>1.9409937888203999E-4</c:v>
                </c:pt>
                <c:pt idx="5">
                  <c:v>6.0707166331863682E-4</c:v>
                </c:pt>
                <c:pt idx="6">
                  <c:v>1.710154365677008E-3</c:v>
                </c:pt>
                <c:pt idx="7">
                  <c:v>5.7792705842951708E-3</c:v>
                </c:pt>
                <c:pt idx="8">
                  <c:v>1.0526572839349768E-2</c:v>
                </c:pt>
                <c:pt idx="9">
                  <c:v>1.6963667625710888E-2</c:v>
                </c:pt>
              </c:numCache>
              <c:extLst/>
            </c:numRef>
          </c:val>
          <c:smooth val="0"/>
          <c:extLst>
            <c:ext xmlns:c16="http://schemas.microsoft.com/office/drawing/2014/chart" uri="{C3380CC4-5D6E-409C-BE32-E72D297353CC}">
              <c16:uniqueId val="{00000002-188A-4BEF-8BD7-E2A18B2C14C9}"/>
            </c:ext>
          </c:extLst>
        </c:ser>
        <c:ser>
          <c:idx val="4"/>
          <c:order val="4"/>
          <c:tx>
            <c:strRef>
              <c:f>HF_sex_eth!$A$22</c:f>
              <c:strCache>
                <c:ptCount val="1"/>
                <c:pt idx="0">
                  <c:v>Asian or Asian British: Bangladeshi: Male</c:v>
                </c:pt>
              </c:strCache>
            </c:strRef>
          </c:tx>
          <c:spPr>
            <a:ln w="28575" cap="rnd">
              <a:solidFill>
                <a:schemeClr val="accent5"/>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HF_sex_eth!$B$22:$N$22</c:f>
              <c:numCache>
                <c:formatCode>0.0%</c:formatCode>
                <c:ptCount val="10"/>
                <c:pt idx="0">
                  <c:v>0</c:v>
                </c:pt>
                <c:pt idx="1">
                  <c:v>2.2021581149522795E-4</c:v>
                </c:pt>
                <c:pt idx="2">
                  <c:v>4.4952310144674712E-4</c:v>
                </c:pt>
                <c:pt idx="3">
                  <c:v>8.2276823845139901E-4</c:v>
                </c:pt>
                <c:pt idx="4">
                  <c:v>1.7153689457602983E-3</c:v>
                </c:pt>
                <c:pt idx="5">
                  <c:v>3.2327750730172244E-3</c:v>
                </c:pt>
                <c:pt idx="6">
                  <c:v>5.8526646654253334E-3</c:v>
                </c:pt>
                <c:pt idx="7">
                  <c:v>1.0440206658011597E-2</c:v>
                </c:pt>
                <c:pt idx="8">
                  <c:v>1.7766661199043132E-2</c:v>
                </c:pt>
                <c:pt idx="9">
                  <c:v>3.3569920362919947E-2</c:v>
                </c:pt>
              </c:numCache>
              <c:extLst/>
            </c:numRef>
          </c:val>
          <c:smooth val="0"/>
          <c:extLst>
            <c:ext xmlns:c16="http://schemas.microsoft.com/office/drawing/2014/chart" uri="{C3380CC4-5D6E-409C-BE32-E72D297353CC}">
              <c16:uniqueId val="{00000003-188A-4BEF-8BD7-E2A18B2C14C9}"/>
            </c:ext>
          </c:extLst>
        </c:ser>
        <c:ser>
          <c:idx val="6"/>
          <c:order val="6"/>
          <c:tx>
            <c:strRef>
              <c:f>HF_sex_eth!$A$24</c:f>
              <c:strCache>
                <c:ptCount val="1"/>
                <c:pt idx="0">
                  <c:v>Black or Black British: Female</c:v>
                </c:pt>
              </c:strCache>
            </c:strRef>
          </c:tx>
          <c:spPr>
            <a:ln w="28575" cap="rnd">
              <a:solidFill>
                <a:schemeClr val="accent1">
                  <a:lumMod val="60000"/>
                </a:schemeClr>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HF_sex_eth!$B$24:$N$24</c:f>
              <c:numCache>
                <c:formatCode>0.0%</c:formatCode>
                <c:ptCount val="10"/>
                <c:pt idx="0">
                  <c:v>0</c:v>
                </c:pt>
                <c:pt idx="1">
                  <c:v>0</c:v>
                </c:pt>
                <c:pt idx="2">
                  <c:v>0</c:v>
                </c:pt>
                <c:pt idx="3">
                  <c:v>0</c:v>
                </c:pt>
                <c:pt idx="4">
                  <c:v>1.9607843137254832E-3</c:v>
                </c:pt>
                <c:pt idx="5">
                  <c:v>1.9607843137254832E-3</c:v>
                </c:pt>
                <c:pt idx="6">
                  <c:v>3.2485768500949419E-3</c:v>
                </c:pt>
                <c:pt idx="7">
                  <c:v>4.53803535352304E-3</c:v>
                </c:pt>
                <c:pt idx="8">
                  <c:v>1.4853703380947714E-2</c:v>
                </c:pt>
                <c:pt idx="9">
                  <c:v>2.0178818497807449E-2</c:v>
                </c:pt>
              </c:numCache>
              <c:extLst/>
            </c:numRef>
          </c:val>
          <c:smooth val="0"/>
          <c:extLst>
            <c:ext xmlns:c16="http://schemas.microsoft.com/office/drawing/2014/chart" uri="{C3380CC4-5D6E-409C-BE32-E72D297353CC}">
              <c16:uniqueId val="{00000004-188A-4BEF-8BD7-E2A18B2C14C9}"/>
            </c:ext>
          </c:extLst>
        </c:ser>
        <c:ser>
          <c:idx val="7"/>
          <c:order val="7"/>
          <c:tx>
            <c:strRef>
              <c:f>HF_sex_eth!$A$25</c:f>
              <c:strCache>
                <c:ptCount val="1"/>
                <c:pt idx="0">
                  <c:v>Black or Black British: Male</c:v>
                </c:pt>
              </c:strCache>
            </c:strRef>
          </c:tx>
          <c:spPr>
            <a:ln w="28575" cap="rnd">
              <a:solidFill>
                <a:schemeClr val="accent2">
                  <a:lumMod val="60000"/>
                </a:schemeClr>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HF_sex_eth!$B$25:$N$25</c:f>
              <c:numCache>
                <c:formatCode>0.0%</c:formatCode>
                <c:ptCount val="10"/>
                <c:pt idx="0">
                  <c:v>1.3947001394699621E-3</c:v>
                </c:pt>
                <c:pt idx="1">
                  <c:v>1.3947001394699621E-3</c:v>
                </c:pt>
                <c:pt idx="2">
                  <c:v>1.3947001394699621E-3</c:v>
                </c:pt>
                <c:pt idx="3">
                  <c:v>1.3947001394699621E-3</c:v>
                </c:pt>
                <c:pt idx="4">
                  <c:v>1.3947001394699621E-3</c:v>
                </c:pt>
                <c:pt idx="5">
                  <c:v>2.5585757803330278E-3</c:v>
                </c:pt>
                <c:pt idx="6">
                  <c:v>8.5312789193729976E-3</c:v>
                </c:pt>
                <c:pt idx="7">
                  <c:v>1.3463959123754199E-2</c:v>
                </c:pt>
                <c:pt idx="8">
                  <c:v>1.8629069285409861E-2</c:v>
                </c:pt>
                <c:pt idx="9">
                  <c:v>2.8194088103290937E-2</c:v>
                </c:pt>
              </c:numCache>
              <c:extLst/>
            </c:numRef>
          </c:val>
          <c:smooth val="0"/>
          <c:extLst>
            <c:ext xmlns:c16="http://schemas.microsoft.com/office/drawing/2014/chart" uri="{C3380CC4-5D6E-409C-BE32-E72D297353CC}">
              <c16:uniqueId val="{00000005-188A-4BEF-8BD7-E2A18B2C14C9}"/>
            </c:ext>
          </c:extLst>
        </c:ser>
        <c:ser>
          <c:idx val="9"/>
          <c:order val="9"/>
          <c:tx>
            <c:strRef>
              <c:f>HF_sex_eth!$A$27</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HF_sex_eth!$B$27:$N$27</c:f>
              <c:numCache>
                <c:formatCode>0.0%</c:formatCode>
                <c:ptCount val="10"/>
                <c:pt idx="0">
                  <c:v>0</c:v>
                </c:pt>
                <c:pt idx="1">
                  <c:v>0</c:v>
                </c:pt>
                <c:pt idx="2">
                  <c:v>1.0570824524313016E-3</c:v>
                </c:pt>
                <c:pt idx="3">
                  <c:v>1.0570824524313016E-3</c:v>
                </c:pt>
                <c:pt idx="4">
                  <c:v>1.0570824524313016E-3</c:v>
                </c:pt>
                <c:pt idx="5">
                  <c:v>1.0570824524313016E-3</c:v>
                </c:pt>
                <c:pt idx="6">
                  <c:v>6.5157869199043983E-3</c:v>
                </c:pt>
                <c:pt idx="7">
                  <c:v>6.5157869199043983E-3</c:v>
                </c:pt>
                <c:pt idx="8">
                  <c:v>1.3985593033288612E-2</c:v>
                </c:pt>
                <c:pt idx="9">
                  <c:v>2.5585762527014611E-2</c:v>
                </c:pt>
              </c:numCache>
              <c:extLst/>
            </c:numRef>
          </c:val>
          <c:smooth val="0"/>
          <c:extLst>
            <c:ext xmlns:c16="http://schemas.microsoft.com/office/drawing/2014/chart" uri="{C3380CC4-5D6E-409C-BE32-E72D297353CC}">
              <c16:uniqueId val="{00000006-188A-4BEF-8BD7-E2A18B2C14C9}"/>
            </c:ext>
          </c:extLst>
        </c:ser>
        <c:ser>
          <c:idx val="10"/>
          <c:order val="10"/>
          <c:tx>
            <c:strRef>
              <c:f>HF_sex_eth!$A$28</c:f>
              <c:strCache>
                <c:ptCount val="1"/>
                <c:pt idx="0">
                  <c:v>Mixed or Multiple ethnic groups: Male</c:v>
                </c:pt>
              </c:strCache>
            </c:strRef>
          </c:tx>
          <c:spPr>
            <a:ln w="28575" cap="rnd">
              <a:solidFill>
                <a:schemeClr val="accent5">
                  <a:lumMod val="60000"/>
                </a:schemeClr>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HF_sex_eth!$B$28:$N$28</c:f>
              <c:numCache>
                <c:formatCode>0.0%</c:formatCode>
                <c:ptCount val="10"/>
                <c:pt idx="0">
                  <c:v>0</c:v>
                </c:pt>
                <c:pt idx="1">
                  <c:v>0</c:v>
                </c:pt>
                <c:pt idx="2">
                  <c:v>0</c:v>
                </c:pt>
                <c:pt idx="3">
                  <c:v>0</c:v>
                </c:pt>
                <c:pt idx="4">
                  <c:v>0</c:v>
                </c:pt>
                <c:pt idx="5">
                  <c:v>2.9850746268657025E-3</c:v>
                </c:pt>
                <c:pt idx="6">
                  <c:v>7.5169606512890397E-3</c:v>
                </c:pt>
                <c:pt idx="7">
                  <c:v>7.5169606512890397E-3</c:v>
                </c:pt>
                <c:pt idx="8">
                  <c:v>7.5169606512890397E-3</c:v>
                </c:pt>
                <c:pt idx="9">
                  <c:v>3.5474229365337173E-2</c:v>
                </c:pt>
              </c:numCache>
              <c:extLst/>
            </c:numRef>
          </c:val>
          <c:smooth val="0"/>
          <c:extLst>
            <c:ext xmlns:c16="http://schemas.microsoft.com/office/drawing/2014/chart" uri="{C3380CC4-5D6E-409C-BE32-E72D297353CC}">
              <c16:uniqueId val="{00000007-188A-4BEF-8BD7-E2A18B2C14C9}"/>
            </c:ext>
          </c:extLst>
        </c:ser>
        <c:ser>
          <c:idx val="12"/>
          <c:order val="12"/>
          <c:tx>
            <c:strRef>
              <c:f>HF_sex_eth!$A$30</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HF_sex_eth!$B$30:$N$30</c:f>
              <c:numCache>
                <c:formatCode>0.0%</c:formatCode>
                <c:ptCount val="10"/>
                <c:pt idx="0">
                  <c:v>0</c:v>
                </c:pt>
                <c:pt idx="1">
                  <c:v>0</c:v>
                </c:pt>
                <c:pt idx="2">
                  <c:v>3.7551633496057946E-4</c:v>
                </c:pt>
                <c:pt idx="3">
                  <c:v>3.7551633496057946E-4</c:v>
                </c:pt>
                <c:pt idx="4">
                  <c:v>1.0611298354167298E-3</c:v>
                </c:pt>
                <c:pt idx="5">
                  <c:v>1.0611298354167298E-3</c:v>
                </c:pt>
                <c:pt idx="6">
                  <c:v>1.0611298354167298E-3</c:v>
                </c:pt>
                <c:pt idx="7">
                  <c:v>3.1956146007257047E-3</c:v>
                </c:pt>
                <c:pt idx="8">
                  <c:v>3.1956146007257047E-3</c:v>
                </c:pt>
                <c:pt idx="9">
                  <c:v>6.6447647232146245E-3</c:v>
                </c:pt>
              </c:numCache>
              <c:extLst/>
            </c:numRef>
          </c:val>
          <c:smooth val="0"/>
          <c:extLst>
            <c:ext xmlns:c16="http://schemas.microsoft.com/office/drawing/2014/chart" uri="{C3380CC4-5D6E-409C-BE32-E72D297353CC}">
              <c16:uniqueId val="{00000008-188A-4BEF-8BD7-E2A18B2C14C9}"/>
            </c:ext>
          </c:extLst>
        </c:ser>
        <c:ser>
          <c:idx val="13"/>
          <c:order val="13"/>
          <c:tx>
            <c:strRef>
              <c:f>HF_sex_eth!$A$31</c:f>
              <c:strCache>
                <c:ptCount val="1"/>
                <c:pt idx="0">
                  <c:v>Other ethnic group: Male</c:v>
                </c:pt>
              </c:strCache>
            </c:strRef>
          </c:tx>
          <c:spPr>
            <a:ln w="28575" cap="rnd">
              <a:solidFill>
                <a:schemeClr val="accent2">
                  <a:lumMod val="80000"/>
                  <a:lumOff val="20000"/>
                </a:schemeClr>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HF_sex_eth!$B$31:$N$31</c:f>
              <c:numCache>
                <c:formatCode>0.0%</c:formatCode>
                <c:ptCount val="10"/>
                <c:pt idx="0">
                  <c:v>0</c:v>
                </c:pt>
                <c:pt idx="1">
                  <c:v>8.4817642069545673E-4</c:v>
                </c:pt>
                <c:pt idx="2">
                  <c:v>1.7242411498311627E-3</c:v>
                </c:pt>
                <c:pt idx="3">
                  <c:v>1.7242411498311627E-3</c:v>
                </c:pt>
                <c:pt idx="4">
                  <c:v>1.7242411498311627E-3</c:v>
                </c:pt>
                <c:pt idx="5">
                  <c:v>1.7242411498311627E-3</c:v>
                </c:pt>
                <c:pt idx="6">
                  <c:v>3.2186659385290417E-3</c:v>
                </c:pt>
                <c:pt idx="7">
                  <c:v>3.2186659385290417E-3</c:v>
                </c:pt>
                <c:pt idx="8">
                  <c:v>3.2186659385290417E-3</c:v>
                </c:pt>
                <c:pt idx="9">
                  <c:v>7.2871611795962687E-3</c:v>
                </c:pt>
              </c:numCache>
              <c:extLst/>
            </c:numRef>
          </c:val>
          <c:smooth val="0"/>
          <c:extLst>
            <c:ext xmlns:c16="http://schemas.microsoft.com/office/drawing/2014/chart" uri="{C3380CC4-5D6E-409C-BE32-E72D297353CC}">
              <c16:uniqueId val="{00000009-188A-4BEF-8BD7-E2A18B2C14C9}"/>
            </c:ext>
          </c:extLst>
        </c:ser>
        <c:ser>
          <c:idx val="15"/>
          <c:order val="15"/>
          <c:tx>
            <c:strRef>
              <c:f>HF_sex_eth!$A$33</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HF_sex_eth!$B$33:$N$33</c:f>
              <c:numCache>
                <c:formatCode>0.0%</c:formatCode>
                <c:ptCount val="10"/>
                <c:pt idx="0">
                  <c:v>0</c:v>
                </c:pt>
                <c:pt idx="1">
                  <c:v>0</c:v>
                </c:pt>
                <c:pt idx="2">
                  <c:v>0</c:v>
                </c:pt>
                <c:pt idx="3">
                  <c:v>0</c:v>
                </c:pt>
                <c:pt idx="4">
                  <c:v>0</c:v>
                </c:pt>
                <c:pt idx="5">
                  <c:v>0</c:v>
                </c:pt>
                <c:pt idx="6">
                  <c:v>1.2368583797155441E-3</c:v>
                </c:pt>
                <c:pt idx="7">
                  <c:v>2.3084926518402993E-3</c:v>
                </c:pt>
                <c:pt idx="8">
                  <c:v>7.9771943981367111E-3</c:v>
                </c:pt>
                <c:pt idx="9">
                  <c:v>1.010599870200346E-2</c:v>
                </c:pt>
              </c:numCache>
              <c:extLst/>
            </c:numRef>
          </c:val>
          <c:smooth val="0"/>
          <c:extLst>
            <c:ext xmlns:c16="http://schemas.microsoft.com/office/drawing/2014/chart" uri="{C3380CC4-5D6E-409C-BE32-E72D297353CC}">
              <c16:uniqueId val="{0000000A-188A-4BEF-8BD7-E2A18B2C14C9}"/>
            </c:ext>
          </c:extLst>
        </c:ser>
        <c:ser>
          <c:idx val="16"/>
          <c:order val="16"/>
          <c:tx>
            <c:strRef>
              <c:f>HF_sex_eth!$A$34</c:f>
              <c:strCache>
                <c:ptCount val="1"/>
                <c:pt idx="0">
                  <c:v>White (not White British): Male</c:v>
                </c:pt>
              </c:strCache>
            </c:strRef>
          </c:tx>
          <c:spPr>
            <a:ln w="28575" cap="rnd">
              <a:solidFill>
                <a:schemeClr val="accent5">
                  <a:lumMod val="80000"/>
                  <a:lumOff val="20000"/>
                </a:schemeClr>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HF_sex_eth!$B$34:$N$34</c:f>
              <c:numCache>
                <c:formatCode>0.0%</c:formatCode>
                <c:ptCount val="10"/>
                <c:pt idx="0">
                  <c:v>0</c:v>
                </c:pt>
                <c:pt idx="1">
                  <c:v>0</c:v>
                </c:pt>
                <c:pt idx="2">
                  <c:v>1.5966789078714072E-4</c:v>
                </c:pt>
                <c:pt idx="3">
                  <c:v>2.8413450750686131E-4</c:v>
                </c:pt>
                <c:pt idx="4">
                  <c:v>2.8413450750686131E-4</c:v>
                </c:pt>
                <c:pt idx="5">
                  <c:v>7.7977945817242489E-4</c:v>
                </c:pt>
                <c:pt idx="6">
                  <c:v>7.7977945817242489E-4</c:v>
                </c:pt>
                <c:pt idx="7">
                  <c:v>1.5543687764218994E-3</c:v>
                </c:pt>
                <c:pt idx="8">
                  <c:v>2.7180583233025191E-3</c:v>
                </c:pt>
                <c:pt idx="9">
                  <c:v>1.7799826817468056E-2</c:v>
                </c:pt>
              </c:numCache>
              <c:extLst/>
            </c:numRef>
          </c:val>
          <c:smooth val="0"/>
          <c:extLst>
            <c:ext xmlns:c16="http://schemas.microsoft.com/office/drawing/2014/chart" uri="{C3380CC4-5D6E-409C-BE32-E72D297353CC}">
              <c16:uniqueId val="{0000000B-188A-4BEF-8BD7-E2A18B2C14C9}"/>
            </c:ext>
          </c:extLst>
        </c:ser>
        <c:ser>
          <c:idx val="18"/>
          <c:order val="18"/>
          <c:tx>
            <c:strRef>
              <c:f>HF_sex_eth!$A$36</c:f>
              <c:strCache>
                <c:ptCount val="1"/>
                <c:pt idx="0">
                  <c:v>White British: Female</c:v>
                </c:pt>
              </c:strCache>
            </c:strRef>
          </c:tx>
          <c:spPr>
            <a:ln w="28575" cap="rnd">
              <a:solidFill>
                <a:schemeClr val="accent1">
                  <a:lumMod val="80000"/>
                </a:schemeClr>
              </a:solidFill>
              <a:prstDash val="dash"/>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HF_sex_eth!$B$36:$N$36</c:f>
              <c:numCache>
                <c:formatCode>0.0%</c:formatCode>
                <c:ptCount val="10"/>
                <c:pt idx="0">
                  <c:v>0</c:v>
                </c:pt>
                <c:pt idx="1">
                  <c:v>0</c:v>
                </c:pt>
                <c:pt idx="2">
                  <c:v>0</c:v>
                </c:pt>
                <c:pt idx="3">
                  <c:v>4.5361760036288779E-4</c:v>
                </c:pt>
                <c:pt idx="4">
                  <c:v>4.5361760036288779E-4</c:v>
                </c:pt>
                <c:pt idx="5">
                  <c:v>1.4597035413791426E-3</c:v>
                </c:pt>
                <c:pt idx="6">
                  <c:v>3.4920107933302802E-3</c:v>
                </c:pt>
                <c:pt idx="7">
                  <c:v>6.3424341034180598E-3</c:v>
                </c:pt>
                <c:pt idx="8">
                  <c:v>8.4136327816809464E-3</c:v>
                </c:pt>
                <c:pt idx="9">
                  <c:v>1.4921657864856108E-2</c:v>
                </c:pt>
              </c:numCache>
              <c:extLst/>
            </c:numRef>
          </c:val>
          <c:smooth val="0"/>
          <c:extLst>
            <c:ext xmlns:c16="http://schemas.microsoft.com/office/drawing/2014/chart" uri="{C3380CC4-5D6E-409C-BE32-E72D297353CC}">
              <c16:uniqueId val="{0000000C-188A-4BEF-8BD7-E2A18B2C14C9}"/>
            </c:ext>
          </c:extLst>
        </c:ser>
        <c:ser>
          <c:idx val="19"/>
          <c:order val="19"/>
          <c:tx>
            <c:strRef>
              <c:f>HF_sex_eth!$A$37</c:f>
              <c:strCache>
                <c:ptCount val="1"/>
                <c:pt idx="0">
                  <c:v>White British: Male</c:v>
                </c:pt>
              </c:strCache>
            </c:strRef>
          </c:tx>
          <c:spPr>
            <a:ln w="28575" cap="rnd">
              <a:solidFill>
                <a:schemeClr val="accent2">
                  <a:lumMod val="80000"/>
                </a:schemeClr>
              </a:solidFill>
              <a:round/>
            </a:ln>
            <a:effectLst/>
          </c:spPr>
          <c:marker>
            <c:symbol val="none"/>
          </c:marker>
          <c:cat>
            <c:numRef>
              <c:f>HF_sex_eth!$B$17:$N$17</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HF_sex_eth!$B$37:$N$37</c:f>
              <c:numCache>
                <c:formatCode>0.0%</c:formatCode>
                <c:ptCount val="10"/>
                <c:pt idx="0">
                  <c:v>0</c:v>
                </c:pt>
                <c:pt idx="1">
                  <c:v>0</c:v>
                </c:pt>
                <c:pt idx="2">
                  <c:v>0</c:v>
                </c:pt>
                <c:pt idx="3">
                  <c:v>1.8129079042783491E-4</c:v>
                </c:pt>
                <c:pt idx="4">
                  <c:v>6.558131963175784E-4</c:v>
                </c:pt>
                <c:pt idx="5">
                  <c:v>1.666954026135814E-3</c:v>
                </c:pt>
                <c:pt idx="6">
                  <c:v>4.1911842308737235E-3</c:v>
                </c:pt>
                <c:pt idx="7">
                  <c:v>6.2351267919761311E-3</c:v>
                </c:pt>
                <c:pt idx="8">
                  <c:v>1.5051798670881245E-2</c:v>
                </c:pt>
                <c:pt idx="9">
                  <c:v>2.6705232193468986E-2</c:v>
                </c:pt>
              </c:numCache>
              <c:extLst/>
            </c:numRef>
          </c:val>
          <c:smooth val="0"/>
          <c:extLst>
            <c:ext xmlns:c16="http://schemas.microsoft.com/office/drawing/2014/chart" uri="{C3380CC4-5D6E-409C-BE32-E72D297353CC}">
              <c16:uniqueId val="{0000000D-188A-4BEF-8BD7-E2A18B2C14C9}"/>
            </c:ext>
          </c:extLst>
        </c:ser>
        <c:dLbls>
          <c:showLegendKey val="0"/>
          <c:showVal val="0"/>
          <c:showCatName val="0"/>
          <c:showSerName val="0"/>
          <c:showPercent val="0"/>
          <c:showBubbleSize val="0"/>
        </c:dLbls>
        <c:smooth val="0"/>
        <c:axId val="773810255"/>
        <c:axId val="1340625855"/>
        <c:extLst>
          <c:ext xmlns:c15="http://schemas.microsoft.com/office/drawing/2012/chart" uri="{02D57815-91ED-43cb-92C2-25804820EDAC}">
            <c15:filteredLineSeries>
              <c15:ser>
                <c:idx val="2"/>
                <c:order val="2"/>
                <c:tx>
                  <c:strRef>
                    <c:extLst>
                      <c:ext uri="{02D57815-91ED-43cb-92C2-25804820EDAC}">
                        <c15:formulaRef>
                          <c15:sqref>HF_sex_eth!$A$20</c15:sqref>
                        </c15:formulaRef>
                      </c:ext>
                    </c:extLst>
                    <c:strCache>
                      <c:ptCount val="1"/>
                      <c:pt idx="0">
                        <c:v>Asian or Asian British (not Bangladeshi): All</c:v>
                      </c:pt>
                    </c:strCache>
                  </c:strRef>
                </c:tx>
                <c:spPr>
                  <a:ln w="28575" cap="rnd">
                    <a:solidFill>
                      <a:schemeClr val="accent3"/>
                    </a:solidFill>
                    <a:round/>
                  </a:ln>
                  <a:effectLst/>
                </c:spPr>
                <c:marker>
                  <c:symbol val="none"/>
                </c:marker>
                <c:cat>
                  <c:numRef>
                    <c:extLst>
                      <c:ex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c:ext uri="{02D57815-91ED-43cb-92C2-25804820EDAC}">
                        <c15:formulaRef>
                          <c15:sqref>HF_sex_eth!$B$20:$N$20</c15:sqref>
                        </c15:formulaRef>
                      </c:ext>
                    </c:extLst>
                    <c:numCache>
                      <c:formatCode>0.0%</c:formatCode>
                      <c:ptCount val="10"/>
                      <c:pt idx="0">
                        <c:v>0</c:v>
                      </c:pt>
                      <c:pt idx="1">
                        <c:v>0</c:v>
                      </c:pt>
                      <c:pt idx="2">
                        <c:v>0</c:v>
                      </c:pt>
                      <c:pt idx="3">
                        <c:v>0</c:v>
                      </c:pt>
                      <c:pt idx="4">
                        <c:v>2.8653295128944212E-4</c:v>
                      </c:pt>
                      <c:pt idx="5">
                        <c:v>7.4511711048608209E-4</c:v>
                      </c:pt>
                      <c:pt idx="6">
                        <c:v>1.5648504024381449E-3</c:v>
                      </c:pt>
                      <c:pt idx="7">
                        <c:v>1.5648504024381449E-3</c:v>
                      </c:pt>
                      <c:pt idx="8">
                        <c:v>9.8334644777803293E-3</c:v>
                      </c:pt>
                      <c:pt idx="9">
                        <c:v>1.4784297155391424E-2</c:v>
                      </c:pt>
                    </c:numCache>
                  </c:numRef>
                </c:val>
                <c:smooth val="0"/>
                <c:extLst>
                  <c:ext xmlns:c16="http://schemas.microsoft.com/office/drawing/2014/chart" uri="{C3380CC4-5D6E-409C-BE32-E72D297353CC}">
                    <c16:uniqueId val="{0000000E-188A-4BEF-8BD7-E2A18B2C14C9}"/>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HF_sex_eth!$A$23</c15:sqref>
                        </c15:formulaRef>
                      </c:ext>
                    </c:extLst>
                    <c:strCache>
                      <c:ptCount val="1"/>
                      <c:pt idx="0">
                        <c:v>Asian or Asian British: Bangladeshi: All</c:v>
                      </c:pt>
                    </c:strCache>
                  </c:strRef>
                </c:tx>
                <c:spPr>
                  <a:ln w="28575" cap="rnd">
                    <a:solidFill>
                      <a:schemeClr val="accent6"/>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HF_sex_eth!$B$23:$N$23</c15:sqref>
                        </c15:formulaRef>
                      </c:ext>
                    </c:extLst>
                    <c:numCache>
                      <c:formatCode>0.0%</c:formatCode>
                      <c:ptCount val="10"/>
                      <c:pt idx="0">
                        <c:v>0</c:v>
                      </c:pt>
                      <c:pt idx="1">
                        <c:v>1.1266336187476522E-4</c:v>
                      </c:pt>
                      <c:pt idx="2">
                        <c:v>2.2379900004732001E-4</c:v>
                      </c:pt>
                      <c:pt idx="3">
                        <c:v>5.0923187052687169E-4</c:v>
                      </c:pt>
                      <c:pt idx="4">
                        <c:v>9.6868335904831682E-4</c:v>
                      </c:pt>
                      <c:pt idx="5">
                        <c:v>1.9897132283274166E-3</c:v>
                      </c:pt>
                      <c:pt idx="6">
                        <c:v>3.9694302499281298E-3</c:v>
                      </c:pt>
                      <c:pt idx="7">
                        <c:v>8.3646771632854833E-3</c:v>
                      </c:pt>
                      <c:pt idx="8">
                        <c:v>1.4612093286540784E-2</c:v>
                      </c:pt>
                      <c:pt idx="9">
                        <c:v>2.6691514134068339E-2</c:v>
                      </c:pt>
                    </c:numCache>
                  </c:numRef>
                </c:val>
                <c:smooth val="0"/>
                <c:extLst xmlns:c15="http://schemas.microsoft.com/office/drawing/2012/chart">
                  <c:ext xmlns:c16="http://schemas.microsoft.com/office/drawing/2014/chart" uri="{C3380CC4-5D6E-409C-BE32-E72D297353CC}">
                    <c16:uniqueId val="{0000000F-188A-4BEF-8BD7-E2A18B2C14C9}"/>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HF_sex_eth!$A$26</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HF_sex_eth!$B$26:$N$26</c15:sqref>
                        </c15:formulaRef>
                      </c:ext>
                    </c:extLst>
                    <c:numCache>
                      <c:formatCode>0.0%</c:formatCode>
                      <c:ptCount val="10"/>
                      <c:pt idx="0">
                        <c:v>7.1839080459767946E-4</c:v>
                      </c:pt>
                      <c:pt idx="1">
                        <c:v>7.1839080459767946E-4</c:v>
                      </c:pt>
                      <c:pt idx="2">
                        <c:v>7.1839080459767946E-4</c:v>
                      </c:pt>
                      <c:pt idx="3">
                        <c:v>7.1839080459767946E-4</c:v>
                      </c:pt>
                      <c:pt idx="4">
                        <c:v>1.6714490870920473E-3</c:v>
                      </c:pt>
                      <c:pt idx="5">
                        <c:v>2.2263843571936892E-3</c:v>
                      </c:pt>
                      <c:pt idx="6">
                        <c:v>5.9447953471668535E-3</c:v>
                      </c:pt>
                      <c:pt idx="7">
                        <c:v>9.0965239605239612E-3</c:v>
                      </c:pt>
                      <c:pt idx="8">
                        <c:v>1.6837957367082379E-2</c:v>
                      </c:pt>
                      <c:pt idx="9">
                        <c:v>2.4202467049725951E-2</c:v>
                      </c:pt>
                    </c:numCache>
                  </c:numRef>
                </c:val>
                <c:smooth val="0"/>
                <c:extLst xmlns:c15="http://schemas.microsoft.com/office/drawing/2012/chart">
                  <c:ext xmlns:c16="http://schemas.microsoft.com/office/drawing/2014/chart" uri="{C3380CC4-5D6E-409C-BE32-E72D297353CC}">
                    <c16:uniqueId val="{00000010-188A-4BEF-8BD7-E2A18B2C14C9}"/>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HF_sex_eth!$A$29</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HF_sex_eth!$B$29:$N$29</c15:sqref>
                        </c15:formulaRef>
                      </c:ext>
                    </c:extLst>
                    <c:numCache>
                      <c:formatCode>0.0%</c:formatCode>
                      <c:ptCount val="10"/>
                      <c:pt idx="0">
                        <c:v>0</c:v>
                      </c:pt>
                      <c:pt idx="1">
                        <c:v>0</c:v>
                      </c:pt>
                      <c:pt idx="2">
                        <c:v>5.552470849528035E-4</c:v>
                      </c:pt>
                      <c:pt idx="3">
                        <c:v>5.552470849528035E-4</c:v>
                      </c:pt>
                      <c:pt idx="4">
                        <c:v>5.552470849528035E-4</c:v>
                      </c:pt>
                      <c:pt idx="5">
                        <c:v>2.2434983567687361E-3</c:v>
                      </c:pt>
                      <c:pt idx="6">
                        <c:v>7.1951435262140873E-3</c:v>
                      </c:pt>
                      <c:pt idx="7">
                        <c:v>7.1951435262140873E-3</c:v>
                      </c:pt>
                      <c:pt idx="8">
                        <c:v>1.1314665752246378E-2</c:v>
                      </c:pt>
                      <c:pt idx="9">
                        <c:v>3.0327845257010932E-2</c:v>
                      </c:pt>
                    </c:numCache>
                  </c:numRef>
                </c:val>
                <c:smooth val="0"/>
                <c:extLst xmlns:c15="http://schemas.microsoft.com/office/drawing/2012/chart">
                  <c:ext xmlns:c16="http://schemas.microsoft.com/office/drawing/2014/chart" uri="{C3380CC4-5D6E-409C-BE32-E72D297353CC}">
                    <c16:uniqueId val="{00000011-188A-4BEF-8BD7-E2A18B2C14C9}"/>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HF_sex_eth!$A$32</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HF_sex_eth!$B$32:$N$32</c15:sqref>
                        </c15:formulaRef>
                      </c:ext>
                    </c:extLst>
                    <c:numCache>
                      <c:formatCode>0.0%</c:formatCode>
                      <c:ptCount val="10"/>
                      <c:pt idx="0">
                        <c:v>0</c:v>
                      </c:pt>
                      <c:pt idx="1">
                        <c:v>3.2637075718011666E-4</c:v>
                      </c:pt>
                      <c:pt idx="2">
                        <c:v>9.3296883317695034E-4</c:v>
                      </c:pt>
                      <c:pt idx="3">
                        <c:v>9.3296883317695034E-4</c:v>
                      </c:pt>
                      <c:pt idx="4">
                        <c:v>1.2562914969850292E-3</c:v>
                      </c:pt>
                      <c:pt idx="5">
                        <c:v>1.2562914969850292E-3</c:v>
                      </c:pt>
                      <c:pt idx="6">
                        <c:v>2.0221992489045659E-3</c:v>
                      </c:pt>
                      <c:pt idx="7">
                        <c:v>3.1046046727126742E-3</c:v>
                      </c:pt>
                      <c:pt idx="8">
                        <c:v>3.1046046727126742E-3</c:v>
                      </c:pt>
                      <c:pt idx="9">
                        <c:v>6.8382952919160411E-3</c:v>
                      </c:pt>
                    </c:numCache>
                  </c:numRef>
                </c:val>
                <c:smooth val="0"/>
                <c:extLst xmlns:c15="http://schemas.microsoft.com/office/drawing/2012/chart">
                  <c:ext xmlns:c16="http://schemas.microsoft.com/office/drawing/2014/chart" uri="{C3380CC4-5D6E-409C-BE32-E72D297353CC}">
                    <c16:uniqueId val="{00000012-188A-4BEF-8BD7-E2A18B2C14C9}"/>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HF_sex_eth!$A$35</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HF_sex_eth!$B$35:$N$35</c15:sqref>
                        </c15:formulaRef>
                      </c:ext>
                    </c:extLst>
                    <c:numCache>
                      <c:formatCode>0.0%</c:formatCode>
                      <c:ptCount val="10"/>
                      <c:pt idx="0">
                        <c:v>0</c:v>
                      </c:pt>
                      <c:pt idx="1">
                        <c:v>0</c:v>
                      </c:pt>
                      <c:pt idx="2">
                        <c:v>7.6022502660810787E-5</c:v>
                      </c:pt>
                      <c:pt idx="3">
                        <c:v>1.422382484721485E-4</c:v>
                      </c:pt>
                      <c:pt idx="4">
                        <c:v>1.422382484721485E-4</c:v>
                      </c:pt>
                      <c:pt idx="5">
                        <c:v>4.3893194632127486E-4</c:v>
                      </c:pt>
                      <c:pt idx="6">
                        <c:v>9.5563448860791489E-4</c:v>
                      </c:pt>
                      <c:pt idx="7">
                        <c:v>1.8548643405533749E-3</c:v>
                      </c:pt>
                      <c:pt idx="8">
                        <c:v>5.0499512024594351E-3</c:v>
                      </c:pt>
                      <c:pt idx="9">
                        <c:v>1.4049499382537745E-2</c:v>
                      </c:pt>
                    </c:numCache>
                  </c:numRef>
                </c:val>
                <c:smooth val="0"/>
                <c:extLst xmlns:c15="http://schemas.microsoft.com/office/drawing/2012/chart">
                  <c:ext xmlns:c16="http://schemas.microsoft.com/office/drawing/2014/chart" uri="{C3380CC4-5D6E-409C-BE32-E72D297353CC}">
                    <c16:uniqueId val="{00000013-188A-4BEF-8BD7-E2A18B2C14C9}"/>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HF_sex_eth!$A$38</c15:sqref>
                        </c15:formulaRef>
                      </c:ext>
                    </c:extLst>
                    <c:strCache>
                      <c:ptCount val="1"/>
                      <c:pt idx="0">
                        <c:v>White British: All</c:v>
                      </c:pt>
                    </c:strCache>
                  </c:strRef>
                </c:tx>
                <c:spPr>
                  <a:ln w="28575" cap="rnd">
                    <a:solidFill>
                      <a:schemeClr val="accent3">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HF_sex_eth!$B$38:$N$38</c15:sqref>
                        </c15:formulaRef>
                      </c:ext>
                    </c:extLst>
                    <c:numCache>
                      <c:formatCode>0.0%</c:formatCode>
                      <c:ptCount val="10"/>
                      <c:pt idx="0">
                        <c:v>0</c:v>
                      </c:pt>
                      <c:pt idx="1">
                        <c:v>0</c:v>
                      </c:pt>
                      <c:pt idx="2">
                        <c:v>0</c:v>
                      </c:pt>
                      <c:pt idx="3">
                        <c:v>3.0226700251889671E-4</c:v>
                      </c:pt>
                      <c:pt idx="4">
                        <c:v>5.8371343635832407E-4</c:v>
                      </c:pt>
                      <c:pt idx="5">
                        <c:v>1.5928171182683082E-3</c:v>
                      </c:pt>
                      <c:pt idx="6">
                        <c:v>3.9285760592445707E-3</c:v>
                      </c:pt>
                      <c:pt idx="7">
                        <c:v>6.3092438984910792E-3</c:v>
                      </c:pt>
                      <c:pt idx="8">
                        <c:v>1.2105386899549764E-2</c:v>
                      </c:pt>
                      <c:pt idx="9">
                        <c:v>2.1491558995516025E-2</c:v>
                      </c:pt>
                    </c:numCache>
                  </c:numRef>
                </c:val>
                <c:smooth val="0"/>
                <c:extLst xmlns:c15="http://schemas.microsoft.com/office/drawing/2012/chart">
                  <c:ext xmlns:c16="http://schemas.microsoft.com/office/drawing/2014/chart" uri="{C3380CC4-5D6E-409C-BE32-E72D297353CC}">
                    <c16:uniqueId val="{00000014-188A-4BEF-8BD7-E2A18B2C14C9}"/>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HF_sex_eth!$A$39</c15:sqref>
                        </c15:formulaRef>
                      </c:ext>
                    </c:extLst>
                    <c:strCache>
                      <c:ptCount val="1"/>
                      <c:pt idx="0">
                        <c:v>White (all): Female</c:v>
                      </c:pt>
                    </c:strCache>
                  </c:strRef>
                </c:tx>
                <c:spPr>
                  <a:ln w="28575" cap="rnd">
                    <a:solidFill>
                      <a:schemeClr val="accent4">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HF_sex_eth!$B$39:$N$39</c15:sqref>
                        </c15:formulaRef>
                      </c:ext>
                    </c:extLst>
                    <c:numCache>
                      <c:formatCode>0.0%</c:formatCode>
                      <c:ptCount val="10"/>
                      <c:pt idx="0">
                        <c:v>0</c:v>
                      </c:pt>
                      <c:pt idx="1">
                        <c:v>0</c:v>
                      </c:pt>
                      <c:pt idx="2">
                        <c:v>0</c:v>
                      </c:pt>
                      <c:pt idx="3">
                        <c:v>1.7426156661148884E-4</c:v>
                      </c:pt>
                      <c:pt idx="4">
                        <c:v>1.7426156661148884E-4</c:v>
                      </c:pt>
                      <c:pt idx="5">
                        <c:v>6.0035393329949116E-4</c:v>
                      </c:pt>
                      <c:pt idx="6">
                        <c:v>2.2169822834559039E-3</c:v>
                      </c:pt>
                      <c:pt idx="7">
                        <c:v>4.4508248604332445E-3</c:v>
                      </c:pt>
                      <c:pt idx="8">
                        <c:v>7.4871929127079406E-3</c:v>
                      </c:pt>
                      <c:pt idx="9">
                        <c:v>1.3047488750731917E-2</c:v>
                      </c:pt>
                    </c:numCache>
                  </c:numRef>
                </c:val>
                <c:smooth val="0"/>
                <c:extLst xmlns:c15="http://schemas.microsoft.com/office/drawing/2012/chart">
                  <c:ext xmlns:c16="http://schemas.microsoft.com/office/drawing/2014/chart" uri="{C3380CC4-5D6E-409C-BE32-E72D297353CC}">
                    <c16:uniqueId val="{00000015-188A-4BEF-8BD7-E2A18B2C14C9}"/>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HF_sex_eth!$A$40</c15:sqref>
                        </c15:formulaRef>
                      </c:ext>
                    </c:extLst>
                    <c:strCache>
                      <c:ptCount val="1"/>
                      <c:pt idx="0">
                        <c:v>White (all): Male</c:v>
                      </c:pt>
                    </c:strCache>
                  </c:strRef>
                </c:tx>
                <c:spPr>
                  <a:ln w="28575" cap="rnd">
                    <a:solidFill>
                      <a:schemeClr val="accent5">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HF_sex_eth!$B$40:$N$40</c15:sqref>
                        </c15:formulaRef>
                      </c:ext>
                    </c:extLst>
                    <c:numCache>
                      <c:formatCode>0.0%</c:formatCode>
                      <c:ptCount val="10"/>
                      <c:pt idx="0">
                        <c:v>0</c:v>
                      </c:pt>
                      <c:pt idx="1">
                        <c:v>0</c:v>
                      </c:pt>
                      <c:pt idx="2">
                        <c:v>8.7130783305688908E-5</c:v>
                      </c:pt>
                      <c:pt idx="3">
                        <c:v>2.3473029164078341E-4</c:v>
                      </c:pt>
                      <c:pt idx="4">
                        <c:v>4.2510737813195032E-4</c:v>
                      </c:pt>
                      <c:pt idx="5">
                        <c:v>1.1391914563015915E-3</c:v>
                      </c:pt>
                      <c:pt idx="6">
                        <c:v>2.4350108836015405E-3</c:v>
                      </c:pt>
                      <c:pt idx="7">
                        <c:v>4.0413957291995928E-3</c:v>
                      </c:pt>
                      <c:pt idx="8">
                        <c:v>1.083553194438025E-2</c:v>
                      </c:pt>
                      <c:pt idx="9">
                        <c:v>2.3190727798216515E-2</c:v>
                      </c:pt>
                    </c:numCache>
                  </c:numRef>
                </c:val>
                <c:smooth val="0"/>
                <c:extLst xmlns:c15="http://schemas.microsoft.com/office/drawing/2012/chart">
                  <c:ext xmlns:c16="http://schemas.microsoft.com/office/drawing/2014/chart" uri="{C3380CC4-5D6E-409C-BE32-E72D297353CC}">
                    <c16:uniqueId val="{00000016-188A-4BEF-8BD7-E2A18B2C14C9}"/>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HF_sex_eth!$A$41</c15:sqref>
                        </c15:formulaRef>
                      </c:ext>
                    </c:extLst>
                    <c:strCache>
                      <c:ptCount val="1"/>
                      <c:pt idx="0">
                        <c:v>White (all): All</c:v>
                      </c:pt>
                    </c:strCache>
                  </c:strRef>
                </c:tx>
                <c:spPr>
                  <a:ln w="28575" cap="rnd">
                    <a:solidFill>
                      <a:schemeClr val="accent6">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HF_sex_eth!$B$41:$N$41</c15:sqref>
                        </c15:formulaRef>
                      </c:ext>
                    </c:extLst>
                    <c:numCache>
                      <c:formatCode>0.0%</c:formatCode>
                      <c:ptCount val="10"/>
                      <c:pt idx="0">
                        <c:v>0</c:v>
                      </c:pt>
                      <c:pt idx="1">
                        <c:v>0</c:v>
                      </c:pt>
                      <c:pt idx="2">
                        <c:v>4.2509777248733727E-5</c:v>
                      </c:pt>
                      <c:pt idx="3">
                        <c:v>2.0233675562686404E-4</c:v>
                      </c:pt>
                      <c:pt idx="4">
                        <c:v>3.1425858068490076E-4</c:v>
                      </c:pt>
                      <c:pt idx="5">
                        <c:v>9.1277039987192055E-4</c:v>
                      </c:pt>
                      <c:pt idx="6">
                        <c:v>2.3370782699603243E-3</c:v>
                      </c:pt>
                      <c:pt idx="7">
                        <c:v>4.2059441864075175E-3</c:v>
                      </c:pt>
                      <c:pt idx="8">
                        <c:v>9.3143268256701273E-3</c:v>
                      </c:pt>
                      <c:pt idx="9">
                        <c:v>1.8633067480528953E-2</c:v>
                      </c:pt>
                    </c:numCache>
                  </c:numRef>
                </c:val>
                <c:smooth val="0"/>
                <c:extLst xmlns:c15="http://schemas.microsoft.com/office/drawing/2012/chart">
                  <c:ext xmlns:c16="http://schemas.microsoft.com/office/drawing/2014/chart" uri="{C3380CC4-5D6E-409C-BE32-E72D297353CC}">
                    <c16:uniqueId val="{00000017-188A-4BEF-8BD7-E2A18B2C14C9}"/>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HF_sex_eth!$A$42</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HF_sex_eth!$B$42:$N$42</c15:sqref>
                        </c15:formulaRef>
                      </c:ext>
                    </c:extLst>
                    <c:numCache>
                      <c:formatCode>0.0%</c:formatCode>
                      <c:ptCount val="10"/>
                      <c:pt idx="0">
                        <c:v>0</c:v>
                      </c:pt>
                      <c:pt idx="1">
                        <c:v>0</c:v>
                      </c:pt>
                      <c:pt idx="2">
                        <c:v>4.2625745950553018E-4</c:v>
                      </c:pt>
                      <c:pt idx="3">
                        <c:v>4.2625745950553018E-4</c:v>
                      </c:pt>
                      <c:pt idx="4">
                        <c:v>1.4352484513028285E-3</c:v>
                      </c:pt>
                      <c:pt idx="5">
                        <c:v>1.4352484513028285E-3</c:v>
                      </c:pt>
                      <c:pt idx="6">
                        <c:v>2.6881527819786477E-3</c:v>
                      </c:pt>
                      <c:pt idx="7">
                        <c:v>4.1241669608382825E-3</c:v>
                      </c:pt>
                      <c:pt idx="8">
                        <c:v>1.1153878723467625E-2</c:v>
                      </c:pt>
                      <c:pt idx="9">
                        <c:v>1.6475978407410219E-2</c:v>
                      </c:pt>
                    </c:numCache>
                  </c:numRef>
                </c:val>
                <c:smooth val="0"/>
                <c:extLst xmlns:c15="http://schemas.microsoft.com/office/drawing/2012/chart">
                  <c:ext xmlns:c16="http://schemas.microsoft.com/office/drawing/2014/chart" uri="{C3380CC4-5D6E-409C-BE32-E72D297353CC}">
                    <c16:uniqueId val="{00000018-188A-4BEF-8BD7-E2A18B2C14C9}"/>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HF_sex_eth!$A$43</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HF_sex_eth!$B$43:$N$43</c15:sqref>
                        </c15:formulaRef>
                      </c:ext>
                    </c:extLst>
                    <c:numCache>
                      <c:formatCode>0.0%</c:formatCode>
                      <c:ptCount val="10"/>
                      <c:pt idx="0">
                        <c:v>7.4183976261132933E-4</c:v>
                      </c:pt>
                      <c:pt idx="1">
                        <c:v>1.1485382405264088E-3</c:v>
                      </c:pt>
                      <c:pt idx="2">
                        <c:v>1.6139862655774051E-3</c:v>
                      </c:pt>
                      <c:pt idx="3">
                        <c:v>1.6139862655774051E-3</c:v>
                      </c:pt>
                      <c:pt idx="4">
                        <c:v>1.6139862655774051E-3</c:v>
                      </c:pt>
                      <c:pt idx="5">
                        <c:v>2.4750350053225345E-3</c:v>
                      </c:pt>
                      <c:pt idx="6">
                        <c:v>6.5276610964210002E-3</c:v>
                      </c:pt>
                      <c:pt idx="7">
                        <c:v>9.3742867093252746E-3</c:v>
                      </c:pt>
                      <c:pt idx="8">
                        <c:v>1.2549369123718401E-2</c:v>
                      </c:pt>
                      <c:pt idx="9">
                        <c:v>2.2078446381873063E-2</c:v>
                      </c:pt>
                    </c:numCache>
                  </c:numRef>
                </c:val>
                <c:smooth val="0"/>
                <c:extLst xmlns:c15="http://schemas.microsoft.com/office/drawing/2012/chart">
                  <c:ext xmlns:c16="http://schemas.microsoft.com/office/drawing/2014/chart" uri="{C3380CC4-5D6E-409C-BE32-E72D297353CC}">
                    <c16:uniqueId val="{00000019-188A-4BEF-8BD7-E2A18B2C14C9}"/>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HF_sex_eth!$A$44</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HF_sex_eth!$B$44:$N$44</c15:sqref>
                        </c15:formulaRef>
                      </c:ext>
                    </c:extLst>
                    <c:numCache>
                      <c:formatCode>0.0%</c:formatCode>
                      <c:ptCount val="10"/>
                      <c:pt idx="0">
                        <c:v>3.7579857196545774E-4</c:v>
                      </c:pt>
                      <c:pt idx="1">
                        <c:v>5.4151876450991843E-4</c:v>
                      </c:pt>
                      <c:pt idx="2">
                        <c:v>9.8651363594148833E-4</c:v>
                      </c:pt>
                      <c:pt idx="3">
                        <c:v>9.8651363594148833E-4</c:v>
                      </c:pt>
                      <c:pt idx="4">
                        <c:v>1.4708446732867309E-3</c:v>
                      </c:pt>
                      <c:pt idx="5">
                        <c:v>1.9163183093905412E-3</c:v>
                      </c:pt>
                      <c:pt idx="6">
                        <c:v>4.624413918439485E-3</c:v>
                      </c:pt>
                      <c:pt idx="7">
                        <c:v>6.7688496514698437E-3</c:v>
                      </c:pt>
                      <c:pt idx="8">
                        <c:v>1.18865686187829E-2</c:v>
                      </c:pt>
                      <c:pt idx="9">
                        <c:v>1.9193436996459701E-2</c:v>
                      </c:pt>
                    </c:numCache>
                  </c:numRef>
                </c:val>
                <c:smooth val="0"/>
                <c:extLst xmlns:c15="http://schemas.microsoft.com/office/drawing/2012/chart">
                  <c:ext xmlns:c16="http://schemas.microsoft.com/office/drawing/2014/chart" uri="{C3380CC4-5D6E-409C-BE32-E72D297353CC}">
                    <c16:uniqueId val="{0000001A-188A-4BEF-8BD7-E2A18B2C14C9}"/>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HF_sex_eth!$A$45</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HF_sex_eth!$B$45:$N$45</c15:sqref>
                        </c15:formulaRef>
                      </c:ext>
                    </c:extLst>
                    <c:numCache>
                      <c:formatCode>0.0%</c:formatCode>
                      <c:ptCount val="10"/>
                      <c:pt idx="0">
                        <c:v>0</c:v>
                      </c:pt>
                      <c:pt idx="1">
                        <c:v>0</c:v>
                      </c:pt>
                      <c:pt idx="2">
                        <c:v>0</c:v>
                      </c:pt>
                      <c:pt idx="3">
                        <c:v>1.4082523588232476E-4</c:v>
                      </c:pt>
                      <c:pt idx="4">
                        <c:v>1.4082523588232476E-4</c:v>
                      </c:pt>
                      <c:pt idx="5">
                        <c:v>4.9332274152813493E-4</c:v>
                      </c:pt>
                      <c:pt idx="6">
                        <c:v>1.7057277357765965E-3</c:v>
                      </c:pt>
                      <c:pt idx="7">
                        <c:v>5.1935571031593852E-3</c:v>
                      </c:pt>
                      <c:pt idx="8">
                        <c:v>1.0475715207036385E-2</c:v>
                      </c:pt>
                      <c:pt idx="9">
                        <c:v>1.5887176139497972E-2</c:v>
                      </c:pt>
                    </c:numCache>
                  </c:numRef>
                </c:val>
                <c:smooth val="0"/>
                <c:extLst xmlns:c15="http://schemas.microsoft.com/office/drawing/2012/chart">
                  <c:ext xmlns:c16="http://schemas.microsoft.com/office/drawing/2014/chart" uri="{C3380CC4-5D6E-409C-BE32-E72D297353CC}">
                    <c16:uniqueId val="{0000001B-188A-4BEF-8BD7-E2A18B2C14C9}"/>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HF_sex_eth!$A$46</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HF_sex_eth!$B$46:$N$46</c15:sqref>
                        </c15:formulaRef>
                      </c:ext>
                    </c:extLst>
                    <c:numCache>
                      <c:formatCode>0.0%</c:formatCode>
                      <c:ptCount val="10"/>
                      <c:pt idx="0">
                        <c:v>0</c:v>
                      </c:pt>
                      <c:pt idx="1">
                        <c:v>1.6963528413904694E-4</c:v>
                      </c:pt>
                      <c:pt idx="2">
                        <c:v>3.201214919530404E-4</c:v>
                      </c:pt>
                      <c:pt idx="3">
                        <c:v>5.7873742223579772E-4</c:v>
                      </c:pt>
                      <c:pt idx="4">
                        <c:v>1.3618806343902445E-3</c:v>
                      </c:pt>
                      <c:pt idx="5">
                        <c:v>2.73552316446668E-3</c:v>
                      </c:pt>
                      <c:pt idx="6">
                        <c:v>5.0232306285327155E-3</c:v>
                      </c:pt>
                      <c:pt idx="7">
                        <c:v>9.1537813194521034E-3</c:v>
                      </c:pt>
                      <c:pt idx="8">
                        <c:v>1.6541669792070168E-2</c:v>
                      </c:pt>
                      <c:pt idx="9">
                        <c:v>3.1738597631927767E-2</c:v>
                      </c:pt>
                    </c:numCache>
                  </c:numRef>
                </c:val>
                <c:smooth val="0"/>
                <c:extLst xmlns:c15="http://schemas.microsoft.com/office/drawing/2012/chart">
                  <c:ext xmlns:c16="http://schemas.microsoft.com/office/drawing/2014/chart" uri="{C3380CC4-5D6E-409C-BE32-E72D297353CC}">
                    <c16:uniqueId val="{0000001C-188A-4BEF-8BD7-E2A18B2C14C9}"/>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HF_sex_eth!$A$47</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HF_sex_eth!$B$47:$N$47</c15:sqref>
                        </c15:formulaRef>
                      </c:ext>
                    </c:extLst>
                    <c:numCache>
                      <c:formatCode>0.0%</c:formatCode>
                      <c:ptCount val="10"/>
                      <c:pt idx="0">
                        <c:v>0</c:v>
                      </c:pt>
                      <c:pt idx="1">
                        <c:v>8.4940117217380262E-5</c:v>
                      </c:pt>
                      <c:pt idx="2">
                        <c:v>1.5948276369737169E-4</c:v>
                      </c:pt>
                      <c:pt idx="3">
                        <c:v>3.6171587802513727E-4</c:v>
                      </c:pt>
                      <c:pt idx="4">
                        <c:v>7.7918853792158238E-4</c:v>
                      </c:pt>
                      <c:pt idx="5">
                        <c:v>1.7056082039608178E-3</c:v>
                      </c:pt>
                      <c:pt idx="6">
                        <c:v>3.5412705854429571E-3</c:v>
                      </c:pt>
                      <c:pt idx="7">
                        <c:v>7.4249352481290387E-3</c:v>
                      </c:pt>
                      <c:pt idx="8">
                        <c:v>1.3917250137072013E-2</c:v>
                      </c:pt>
                      <c:pt idx="9">
                        <c:v>2.5079247629052115E-2</c:v>
                      </c:pt>
                    </c:numCache>
                  </c:numRef>
                </c:val>
                <c:smooth val="0"/>
                <c:extLst xmlns:c15="http://schemas.microsoft.com/office/drawing/2012/chart">
                  <c:ext xmlns:c16="http://schemas.microsoft.com/office/drawing/2014/chart" uri="{C3380CC4-5D6E-409C-BE32-E72D297353CC}">
                    <c16:uniqueId val="{0000001D-188A-4BEF-8BD7-E2A18B2C14C9}"/>
                  </c:ext>
                </c:extLst>
              </c15:ser>
            </c15:filteredLineSeries>
            <c15:filteredLineSeries>
              <c15:ser>
                <c:idx val="30"/>
                <c:order val="30"/>
                <c:tx>
                  <c:strRef>
                    <c:extLst xmlns:c15="http://schemas.microsoft.com/office/drawing/2012/chart">
                      <c:ext xmlns:c15="http://schemas.microsoft.com/office/drawing/2012/chart" uri="{02D57815-91ED-43cb-92C2-25804820EDAC}">
                        <c15:formulaRef>
                          <c15:sqref>HF_sex_eth!$A$48</c15:sqref>
                        </c15:formulaRef>
                      </c:ext>
                    </c:extLst>
                    <c:strCache>
                      <c:ptCount val="1"/>
                      <c:pt idx="0">
                        <c:v>Mixed and Other Ethnic Groups Female: Female</c:v>
                      </c:pt>
                    </c:strCache>
                  </c:strRef>
                </c:tx>
                <c:spPr>
                  <a:ln w="28575" cap="rnd">
                    <a:solidFill>
                      <a:schemeClr val="accent1">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HF_sex_eth!$B$48:$N$48</c15:sqref>
                        </c15:formulaRef>
                      </c:ext>
                    </c:extLst>
                    <c:numCache>
                      <c:formatCode>0.0%</c:formatCode>
                      <c:ptCount val="10"/>
                      <c:pt idx="0">
                        <c:v>0</c:v>
                      </c:pt>
                      <c:pt idx="1">
                        <c:v>0</c:v>
                      </c:pt>
                      <c:pt idx="2">
                        <c:v>5.5417013022995842E-4</c:v>
                      </c:pt>
                      <c:pt idx="3">
                        <c:v>5.5417013022995842E-4</c:v>
                      </c:pt>
                      <c:pt idx="4">
                        <c:v>1.0661813135649512E-3</c:v>
                      </c:pt>
                      <c:pt idx="5">
                        <c:v>1.0661813135649512E-3</c:v>
                      </c:pt>
                      <c:pt idx="6">
                        <c:v>2.2858807258805403E-3</c:v>
                      </c:pt>
                      <c:pt idx="7">
                        <c:v>3.9055465039229409E-3</c:v>
                      </c:pt>
                      <c:pt idx="8">
                        <c:v>5.8858535685274438E-3</c:v>
                      </c:pt>
                      <c:pt idx="9">
                        <c:v>1.1201971998642257E-2</c:v>
                      </c:pt>
                    </c:numCache>
                  </c:numRef>
                </c:val>
                <c:smooth val="0"/>
                <c:extLst xmlns:c15="http://schemas.microsoft.com/office/drawing/2012/chart">
                  <c:ext xmlns:c16="http://schemas.microsoft.com/office/drawing/2014/chart" uri="{C3380CC4-5D6E-409C-BE32-E72D297353CC}">
                    <c16:uniqueId val="{0000001E-188A-4BEF-8BD7-E2A18B2C14C9}"/>
                  </c:ext>
                </c:extLst>
              </c15:ser>
            </c15:filteredLineSeries>
            <c15:filteredLineSeries>
              <c15:ser>
                <c:idx val="31"/>
                <c:order val="31"/>
                <c:tx>
                  <c:strRef>
                    <c:extLst xmlns:c15="http://schemas.microsoft.com/office/drawing/2012/chart">
                      <c:ext xmlns:c15="http://schemas.microsoft.com/office/drawing/2012/chart" uri="{02D57815-91ED-43cb-92C2-25804820EDAC}">
                        <c15:formulaRef>
                          <c15:sqref>HF_sex_eth!$A$49</c15:sqref>
                        </c15:formulaRef>
                      </c:ext>
                    </c:extLst>
                    <c:strCache>
                      <c:ptCount val="1"/>
                      <c:pt idx="0">
                        <c:v>Mixed and Other Ethnic Groups Male: Male</c:v>
                      </c:pt>
                    </c:strCache>
                  </c:strRef>
                </c:tx>
                <c:spPr>
                  <a:ln w="28575" cap="rnd">
                    <a:solidFill>
                      <a:schemeClr val="accent2">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HF_sex_eth!$B$49:$N$49</c15:sqref>
                        </c15:formulaRef>
                      </c:ext>
                    </c:extLst>
                    <c:numCache>
                      <c:formatCode>0.0%</c:formatCode>
                      <c:ptCount val="10"/>
                      <c:pt idx="0">
                        <c:v>0</c:v>
                      </c:pt>
                      <c:pt idx="1">
                        <c:v>6.0459492140263471E-4</c:v>
                      </c:pt>
                      <c:pt idx="2">
                        <c:v>1.2419644399476182E-3</c:v>
                      </c:pt>
                      <c:pt idx="3">
                        <c:v>1.2419644399476182E-3</c:v>
                      </c:pt>
                      <c:pt idx="4">
                        <c:v>1.2419644399476182E-3</c:v>
                      </c:pt>
                      <c:pt idx="5">
                        <c:v>1.9255770584007958E-3</c:v>
                      </c:pt>
                      <c:pt idx="6">
                        <c:v>4.1734924253863381E-3</c:v>
                      </c:pt>
                      <c:pt idx="7">
                        <c:v>4.1734924253863381E-3</c:v>
                      </c:pt>
                      <c:pt idx="8">
                        <c:v>4.1734924253863381E-3</c:v>
                      </c:pt>
                      <c:pt idx="9">
                        <c:v>1.3627541547930222E-2</c:v>
                      </c:pt>
                    </c:numCache>
                  </c:numRef>
                </c:val>
                <c:smooth val="0"/>
                <c:extLst xmlns:c15="http://schemas.microsoft.com/office/drawing/2012/chart">
                  <c:ext xmlns:c16="http://schemas.microsoft.com/office/drawing/2014/chart" uri="{C3380CC4-5D6E-409C-BE32-E72D297353CC}">
                    <c16:uniqueId val="{0000001F-188A-4BEF-8BD7-E2A18B2C14C9}"/>
                  </c:ext>
                </c:extLst>
              </c15:ser>
            </c15:filteredLineSeries>
            <c15:filteredLineSeries>
              <c15:ser>
                <c:idx val="32"/>
                <c:order val="32"/>
                <c:tx>
                  <c:strRef>
                    <c:extLst xmlns:c15="http://schemas.microsoft.com/office/drawing/2012/chart">
                      <c:ext xmlns:c15="http://schemas.microsoft.com/office/drawing/2012/chart" uri="{02D57815-91ED-43cb-92C2-25804820EDAC}">
                        <c15:formulaRef>
                          <c15:sqref>HF_sex_eth!$A$50</c15:sqref>
                        </c15:formulaRef>
                      </c:ext>
                    </c:extLst>
                    <c:strCache>
                      <c:ptCount val="1"/>
                      <c:pt idx="0">
                        <c:v>All Mixed and Other Ethnic Groups: All</c:v>
                      </c:pt>
                    </c:strCache>
                  </c:strRef>
                </c:tx>
                <c:spPr>
                  <a:ln w="28575" cap="rnd">
                    <a:solidFill>
                      <a:schemeClr val="accent3">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HF_sex_eth!$B$17:$N$17</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HF_sex_eth!$B$50:$N$50</c15:sqref>
                        </c15:formulaRef>
                      </c:ext>
                    </c:extLst>
                    <c:numCache>
                      <c:formatCode>0.0%</c:formatCode>
                      <c:ptCount val="10"/>
                      <c:pt idx="0">
                        <c:v>0</c:v>
                      </c:pt>
                      <c:pt idx="1">
                        <c:v>2.3132084200783165E-4</c:v>
                      </c:pt>
                      <c:pt idx="2">
                        <c:v>8.2421553683842408E-4</c:v>
                      </c:pt>
                      <c:pt idx="3">
                        <c:v>8.2421553683842408E-4</c:v>
                      </c:pt>
                      <c:pt idx="4">
                        <c:v>1.0684530788729329E-3</c:v>
                      </c:pt>
                      <c:pt idx="5">
                        <c:v>1.4406332379344189E-3</c:v>
                      </c:pt>
                      <c:pt idx="6">
                        <c:v>3.19557061361464E-3</c:v>
                      </c:pt>
                      <c:pt idx="7">
                        <c:v>4.0207398432391406E-3</c:v>
                      </c:pt>
                      <c:pt idx="8">
                        <c:v>5.0298373712601707E-3</c:v>
                      </c:pt>
                      <c:pt idx="9">
                        <c:v>1.2239766085961223E-2</c:v>
                      </c:pt>
                    </c:numCache>
                  </c:numRef>
                </c:val>
                <c:smooth val="0"/>
                <c:extLst xmlns:c15="http://schemas.microsoft.com/office/drawing/2012/chart">
                  <c:ext xmlns:c16="http://schemas.microsoft.com/office/drawing/2014/chart" uri="{C3380CC4-5D6E-409C-BE32-E72D297353CC}">
                    <c16:uniqueId val="{00000020-188A-4BEF-8BD7-E2A18B2C14C9}"/>
                  </c:ext>
                </c:extLst>
              </c15:ser>
            </c15:filteredLineSeries>
          </c:ext>
        </c:extLst>
      </c:lineChart>
      <c:catAx>
        <c:axId val="77381025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40625855"/>
        <c:crosses val="autoZero"/>
        <c:auto val="1"/>
        <c:lblAlgn val="ctr"/>
        <c:lblOffset val="100"/>
        <c:noMultiLvlLbl val="0"/>
      </c:catAx>
      <c:valAx>
        <c:axId val="134062585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Cumulative</a:t>
                </a:r>
                <a:r>
                  <a:rPr lang="en-GB" baseline="0"/>
                  <a:t> l</a:t>
                </a:r>
                <a:r>
                  <a:rPr lang="en-GB"/>
                  <a:t>ikelihood</a:t>
                </a:r>
                <a:r>
                  <a:rPr lang="en-GB" baseline="0"/>
                  <a:t> </a:t>
                </a:r>
              </a:p>
              <a:p>
                <a:pPr>
                  <a:defRPr/>
                </a:pPr>
                <a:r>
                  <a:rPr lang="en-GB" baseline="0"/>
                  <a:t>of diagnosis (%)</a:t>
                </a:r>
                <a:endParaRPr lang="en-GB"/>
              </a:p>
            </c:rich>
          </c:tx>
          <c:layout>
            <c:manualLayout>
              <c:xMode val="edge"/>
              <c:yMode val="edge"/>
              <c:x val="2.8943332429047989E-3"/>
              <c:y val="0.2218987195983559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3810255"/>
        <c:crosses val="autoZero"/>
        <c:crossBetween val="between"/>
      </c:valAx>
      <c:spPr>
        <a:noFill/>
        <a:ln>
          <a:noFill/>
        </a:ln>
        <a:effectLst/>
      </c:spPr>
    </c:plotArea>
    <c:legend>
      <c:legendPos val="b"/>
      <c:layout>
        <c:manualLayout>
          <c:xMode val="edge"/>
          <c:yMode val="edge"/>
          <c:x val="0"/>
          <c:y val="0.7814475655954376"/>
          <c:w val="1"/>
          <c:h val="0.20678004576177231"/>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cancer by age, ethnic group and sex, Tower Hamlets residents (East London Database 2021-22).</a:t>
            </a:r>
          </a:p>
        </c:rich>
      </c:tx>
      <c:layout>
        <c:manualLayout>
          <c:xMode val="edge"/>
          <c:yMode val="edge"/>
          <c:x val="1.5505993151579554E-2"/>
          <c:y val="1.1725450875900413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626189522708092"/>
          <c:y val="0.17413056778422495"/>
          <c:w val="0.87093251598401011"/>
          <c:h val="0.53320827929532943"/>
        </c:manualLayout>
      </c:layout>
      <c:lineChart>
        <c:grouping val="standard"/>
        <c:varyColors val="0"/>
        <c:ser>
          <c:idx val="0"/>
          <c:order val="0"/>
          <c:tx>
            <c:strRef>
              <c:f>[age_diagnosis_summary_data.xlsx]Cancer_sex_eth!$B$1</c:f>
              <c:strCache>
                <c:ptCount val="1"/>
                <c:pt idx="0">
                  <c:v>Asian or Asian British (not Bangladeshi): Female</c:v>
                </c:pt>
              </c:strCache>
            </c:strRef>
          </c:tx>
          <c:spPr>
            <a:ln w="28575" cap="rnd">
              <a:solidFill>
                <a:schemeClr val="accent1"/>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[age_diagnosis_summary_data.xlsx]Cancer_sex_eth!$B$2:$B$14</c:f>
              <c:numCache>
                <c:formatCode>0.00%</c:formatCode>
                <c:ptCount val="10"/>
                <c:pt idx="0">
                  <c:v>0</c:v>
                </c:pt>
                <c:pt idx="1">
                  <c:v>1.2961762799740262E-3</c:v>
                </c:pt>
                <c:pt idx="2">
                  <c:v>1.7643918560266147E-3</c:v>
                </c:pt>
                <c:pt idx="3">
                  <c:v>3.3009269121743179E-3</c:v>
                </c:pt>
                <c:pt idx="4">
                  <c:v>8.876865782595722E-3</c:v>
                </c:pt>
                <c:pt idx="5">
                  <c:v>2.0803738637197533E-2</c:v>
                </c:pt>
                <c:pt idx="6">
                  <c:v>3.4567541507758981E-2</c:v>
                </c:pt>
                <c:pt idx="7">
                  <c:v>4.7684830345968821E-2</c:v>
                </c:pt>
                <c:pt idx="8">
                  <c:v>6.0160574926589327E-2</c:v>
                </c:pt>
                <c:pt idx="9">
                  <c:v>7.3981742942374695E-2</c:v>
                </c:pt>
              </c:numCache>
              <c:extLst/>
            </c:numRef>
          </c:val>
          <c:smooth val="0"/>
          <c:extLst>
            <c:ext xmlns:c16="http://schemas.microsoft.com/office/drawing/2014/chart" uri="{C3380CC4-5D6E-409C-BE32-E72D297353CC}">
              <c16:uniqueId val="{00000000-B3B0-464C-9219-AF8B7BE3B41A}"/>
            </c:ext>
          </c:extLst>
        </c:ser>
        <c:ser>
          <c:idx val="1"/>
          <c:order val="1"/>
          <c:tx>
            <c:strRef>
              <c:f>[age_diagnosis_summary_data.xlsx]Cancer_sex_eth!$C$1</c:f>
              <c:strCache>
                <c:ptCount val="1"/>
                <c:pt idx="0">
                  <c:v>Asian or Asian British (not Bangladeshi): Male</c:v>
                </c:pt>
              </c:strCache>
            </c:strRef>
          </c:tx>
          <c:spPr>
            <a:ln w="28575" cap="rnd">
              <a:solidFill>
                <a:schemeClr val="accent2"/>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[age_diagnosis_summary_data.xlsx]Cancer_sex_eth!$C$2:$C$14</c:f>
              <c:numCache>
                <c:formatCode>0.00%</c:formatCode>
                <c:ptCount val="10"/>
                <c:pt idx="0">
                  <c:v>0</c:v>
                </c:pt>
                <c:pt idx="1">
                  <c:v>0</c:v>
                </c:pt>
                <c:pt idx="2">
                  <c:v>1.3134851138353332E-3</c:v>
                </c:pt>
                <c:pt idx="3">
                  <c:v>2.9954834546962461E-3</c:v>
                </c:pt>
                <c:pt idx="4">
                  <c:v>2.9954834546962461E-3</c:v>
                </c:pt>
                <c:pt idx="5">
                  <c:v>5.2126914232921706E-3</c:v>
                </c:pt>
                <c:pt idx="6">
                  <c:v>1.0731622400139362E-2</c:v>
                </c:pt>
                <c:pt idx="7">
                  <c:v>1.5545580441987839E-2</c:v>
                </c:pt>
                <c:pt idx="8">
                  <c:v>1.5545580441987839E-2</c:v>
                </c:pt>
                <c:pt idx="9">
                  <c:v>5.0704666854773928E-2</c:v>
                </c:pt>
              </c:numCache>
              <c:extLst/>
            </c:numRef>
          </c:val>
          <c:smooth val="0"/>
          <c:extLst>
            <c:ext xmlns:c16="http://schemas.microsoft.com/office/drawing/2014/chart" uri="{C3380CC4-5D6E-409C-BE32-E72D297353CC}">
              <c16:uniqueId val="{00000001-B3B0-464C-9219-AF8B7BE3B41A}"/>
            </c:ext>
          </c:extLst>
        </c:ser>
        <c:ser>
          <c:idx val="3"/>
          <c:order val="3"/>
          <c:tx>
            <c:strRef>
              <c:f>[age_diagnosis_summary_data.xlsx]Cancer_sex_eth!$E$1</c:f>
              <c:strCache>
                <c:ptCount val="1"/>
                <c:pt idx="0">
                  <c:v>Asian or Asian British: Bangladeshi: Female</c:v>
                </c:pt>
              </c:strCache>
            </c:strRef>
          </c:tx>
          <c:spPr>
            <a:ln w="28575" cap="rnd">
              <a:solidFill>
                <a:schemeClr val="accent4"/>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[age_diagnosis_summary_data.xlsx]Cancer_sex_eth!$E$2:$E$14</c:f>
              <c:numCache>
                <c:formatCode>0.00%</c:formatCode>
                <c:ptCount val="10"/>
                <c:pt idx="0">
                  <c:v>6.4724919093850364E-4</c:v>
                </c:pt>
                <c:pt idx="1">
                  <c:v>2.4914987887406648E-3</c:v>
                </c:pt>
                <c:pt idx="2">
                  <c:v>4.2124537185853628E-3</c:v>
                </c:pt>
                <c:pt idx="3">
                  <c:v>7.4982433705232943E-3</c:v>
                </c:pt>
                <c:pt idx="4">
                  <c:v>1.2573536444196787E-2</c:v>
                </c:pt>
                <c:pt idx="5">
                  <c:v>1.7671773038351102E-2</c:v>
                </c:pt>
                <c:pt idx="6">
                  <c:v>2.8785309822409455E-2</c:v>
                </c:pt>
                <c:pt idx="7">
                  <c:v>3.8902129511759309E-2</c:v>
                </c:pt>
                <c:pt idx="8">
                  <c:v>5.4636337487010134E-2</c:v>
                </c:pt>
                <c:pt idx="9">
                  <c:v>7.2208152775355638E-2</c:v>
                </c:pt>
              </c:numCache>
              <c:extLst/>
            </c:numRef>
          </c:val>
          <c:smooth val="0"/>
          <c:extLst>
            <c:ext xmlns:c16="http://schemas.microsoft.com/office/drawing/2014/chart" uri="{C3380CC4-5D6E-409C-BE32-E72D297353CC}">
              <c16:uniqueId val="{00000002-B3B0-464C-9219-AF8B7BE3B41A}"/>
            </c:ext>
          </c:extLst>
        </c:ser>
        <c:ser>
          <c:idx val="4"/>
          <c:order val="4"/>
          <c:tx>
            <c:strRef>
              <c:f>[age_diagnosis_summary_data.xlsx]Cancer_sex_eth!$F$1</c:f>
              <c:strCache>
                <c:ptCount val="1"/>
                <c:pt idx="0">
                  <c:v>Asian or Asian British: Bangladeshi: Male</c:v>
                </c:pt>
              </c:strCache>
            </c:strRef>
          </c:tx>
          <c:spPr>
            <a:ln w="28575" cap="rnd">
              <a:solidFill>
                <a:schemeClr val="accent5"/>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[age_diagnosis_summary_data.xlsx]Cancer_sex_eth!$F$2:$F$14</c:f>
              <c:numCache>
                <c:formatCode>0.00%</c:formatCode>
                <c:ptCount val="10"/>
                <c:pt idx="0">
                  <c:v>6.5090041223692108E-4</c:v>
                </c:pt>
                <c:pt idx="1">
                  <c:v>6.5090041223692108E-4</c:v>
                </c:pt>
                <c:pt idx="2">
                  <c:v>2.4845684848749938E-3</c:v>
                </c:pt>
                <c:pt idx="3">
                  <c:v>3.9745093833293277E-3</c:v>
                </c:pt>
                <c:pt idx="4">
                  <c:v>5.2202085854584634E-3</c:v>
                </c:pt>
                <c:pt idx="5">
                  <c:v>8.0763572856860089E-3</c:v>
                </c:pt>
                <c:pt idx="6">
                  <c:v>1.0683516071631427E-2</c:v>
                </c:pt>
                <c:pt idx="7">
                  <c:v>1.6591486388250365E-2</c:v>
                </c:pt>
                <c:pt idx="8">
                  <c:v>2.5328580783616328E-2</c:v>
                </c:pt>
                <c:pt idx="9">
                  <c:v>3.6788207618462354E-2</c:v>
                </c:pt>
              </c:numCache>
              <c:extLst/>
            </c:numRef>
          </c:val>
          <c:smooth val="0"/>
          <c:extLst>
            <c:ext xmlns:c16="http://schemas.microsoft.com/office/drawing/2014/chart" uri="{C3380CC4-5D6E-409C-BE32-E72D297353CC}">
              <c16:uniqueId val="{00000003-B3B0-464C-9219-AF8B7BE3B41A}"/>
            </c:ext>
          </c:extLst>
        </c:ser>
        <c:ser>
          <c:idx val="6"/>
          <c:order val="6"/>
          <c:tx>
            <c:strRef>
              <c:f>[age_diagnosis_summary_data.xlsx]Cancer_sex_eth!$H$1</c:f>
              <c:strCache>
                <c:ptCount val="1"/>
                <c:pt idx="0">
                  <c:v>Black or Black British: Female</c:v>
                </c:pt>
              </c:strCache>
            </c:strRef>
          </c:tx>
          <c:spPr>
            <a:ln w="28575" cap="rnd">
              <a:solidFill>
                <a:schemeClr val="accent1">
                  <a:lumMod val="60000"/>
                </a:schemeClr>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[age_diagnosis_summary_data.xlsx]Cancer_sex_eth!$H$2:$H$14</c:f>
              <c:numCache>
                <c:formatCode>0.00%</c:formatCode>
                <c:ptCount val="10"/>
                <c:pt idx="0">
                  <c:v>1.481481481481528E-3</c:v>
                </c:pt>
                <c:pt idx="1">
                  <c:v>1.481481481481528E-3</c:v>
                </c:pt>
                <c:pt idx="2">
                  <c:v>4.2474607571560963E-3</c:v>
                </c:pt>
                <c:pt idx="3">
                  <c:v>5.9807114782054471E-3</c:v>
                </c:pt>
                <c:pt idx="4">
                  <c:v>9.8788263351536898E-3</c:v>
                </c:pt>
                <c:pt idx="5">
                  <c:v>1.8296434612857015E-2</c:v>
                </c:pt>
                <c:pt idx="6">
                  <c:v>2.8430148836208202E-2</c:v>
                </c:pt>
                <c:pt idx="7">
                  <c:v>4.2255851763506658E-2</c:v>
                </c:pt>
                <c:pt idx="8">
                  <c:v>6.5827275100933336E-2</c:v>
                </c:pt>
                <c:pt idx="9">
                  <c:v>0.10285754527711255</c:v>
                </c:pt>
              </c:numCache>
              <c:extLst/>
            </c:numRef>
          </c:val>
          <c:smooth val="0"/>
          <c:extLst>
            <c:ext xmlns:c16="http://schemas.microsoft.com/office/drawing/2014/chart" uri="{C3380CC4-5D6E-409C-BE32-E72D297353CC}">
              <c16:uniqueId val="{00000004-B3B0-464C-9219-AF8B7BE3B41A}"/>
            </c:ext>
          </c:extLst>
        </c:ser>
        <c:ser>
          <c:idx val="7"/>
          <c:order val="7"/>
          <c:tx>
            <c:strRef>
              <c:f>[age_diagnosis_summary_data.xlsx]Cancer_sex_eth!$I$1</c:f>
              <c:strCache>
                <c:ptCount val="1"/>
                <c:pt idx="0">
                  <c:v>Black or Black British: Male</c:v>
                </c:pt>
              </c:strCache>
            </c:strRef>
          </c:tx>
          <c:spPr>
            <a:ln w="28575" cap="rnd">
              <a:solidFill>
                <a:schemeClr val="accent2">
                  <a:lumMod val="60000"/>
                </a:schemeClr>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[age_diagnosis_summary_data.xlsx]Cancer_sex_eth!$I$2:$I$14</c:f>
              <c:numCache>
                <c:formatCode>0.00%</c:formatCode>
                <c:ptCount val="10"/>
                <c:pt idx="0">
                  <c:v>0</c:v>
                </c:pt>
                <c:pt idx="1">
                  <c:v>0</c:v>
                </c:pt>
                <c:pt idx="2">
                  <c:v>0</c:v>
                </c:pt>
                <c:pt idx="3">
                  <c:v>1.853568118628357E-3</c:v>
                </c:pt>
                <c:pt idx="4">
                  <c:v>3.707136237256714E-3</c:v>
                </c:pt>
                <c:pt idx="5">
                  <c:v>4.8683167311527331E-3</c:v>
                </c:pt>
                <c:pt idx="6">
                  <c:v>6.0600912021334663E-3</c:v>
                </c:pt>
                <c:pt idx="7">
                  <c:v>1.224130954042868E-2</c:v>
                </c:pt>
                <c:pt idx="8">
                  <c:v>2.2584332477178171E-2</c:v>
                </c:pt>
                <c:pt idx="9">
                  <c:v>4.925844426142667E-2</c:v>
                </c:pt>
              </c:numCache>
              <c:extLst/>
            </c:numRef>
          </c:val>
          <c:smooth val="0"/>
          <c:extLst>
            <c:ext xmlns:c16="http://schemas.microsoft.com/office/drawing/2014/chart" uri="{C3380CC4-5D6E-409C-BE32-E72D297353CC}">
              <c16:uniqueId val="{00000005-B3B0-464C-9219-AF8B7BE3B41A}"/>
            </c:ext>
          </c:extLst>
        </c:ser>
        <c:ser>
          <c:idx val="9"/>
          <c:order val="9"/>
          <c:tx>
            <c:strRef>
              <c:f>[age_diagnosis_summary_data.xlsx]Cancer_sex_eth!$K$1</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[age_diagnosis_summary_data.xlsx]Cancer_sex_eth!$K$2:$K$14</c:f>
              <c:numCache>
                <c:formatCode>0.00%</c:formatCode>
                <c:ptCount val="10"/>
                <c:pt idx="0">
                  <c:v>0</c:v>
                </c:pt>
                <c:pt idx="1">
                  <c:v>1.2755102040816757E-3</c:v>
                </c:pt>
                <c:pt idx="2">
                  <c:v>2.3312443370583358E-3</c:v>
                </c:pt>
                <c:pt idx="3">
                  <c:v>3.5721258739526141E-3</c:v>
                </c:pt>
                <c:pt idx="4">
                  <c:v>5.5891863478919612E-3</c:v>
                </c:pt>
                <c:pt idx="5">
                  <c:v>1.3327791901604824E-2</c:v>
                </c:pt>
                <c:pt idx="6">
                  <c:v>2.9502746132726076E-2</c:v>
                </c:pt>
                <c:pt idx="7">
                  <c:v>5.5732401642652363E-2</c:v>
                </c:pt>
                <c:pt idx="8">
                  <c:v>6.2832158021279061E-2</c:v>
                </c:pt>
                <c:pt idx="9">
                  <c:v>6.2832158021279061E-2</c:v>
                </c:pt>
              </c:numCache>
              <c:extLst/>
            </c:numRef>
          </c:val>
          <c:smooth val="0"/>
          <c:extLst>
            <c:ext xmlns:c16="http://schemas.microsoft.com/office/drawing/2014/chart" uri="{C3380CC4-5D6E-409C-BE32-E72D297353CC}">
              <c16:uniqueId val="{00000006-B3B0-464C-9219-AF8B7BE3B41A}"/>
            </c:ext>
          </c:extLst>
        </c:ser>
        <c:ser>
          <c:idx val="10"/>
          <c:order val="10"/>
          <c:tx>
            <c:strRef>
              <c:f>[age_diagnosis_summary_data.xlsx]Cancer_sex_eth!$L$1</c:f>
              <c:strCache>
                <c:ptCount val="1"/>
                <c:pt idx="0">
                  <c:v>Mixed or Multiple ethnic groups: Male</c:v>
                </c:pt>
              </c:strCache>
            </c:strRef>
          </c:tx>
          <c:spPr>
            <a:ln w="28575" cap="rnd">
              <a:solidFill>
                <a:schemeClr val="accent5">
                  <a:lumMod val="60000"/>
                </a:schemeClr>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[age_diagnosis_summary_data.xlsx]Cancer_sex_eth!$L$2:$L$14</c:f>
              <c:numCache>
                <c:formatCode>0.00%</c:formatCode>
                <c:ptCount val="10"/>
                <c:pt idx="0">
                  <c:v>0</c:v>
                </c:pt>
                <c:pt idx="1">
                  <c:v>0</c:v>
                </c:pt>
                <c:pt idx="2">
                  <c:v>1.1695906432748204E-3</c:v>
                </c:pt>
                <c:pt idx="3">
                  <c:v>1.1695906432748204E-3</c:v>
                </c:pt>
                <c:pt idx="4">
                  <c:v>3.139670346148038E-3</c:v>
                </c:pt>
                <c:pt idx="5">
                  <c:v>3.139670346148038E-3</c:v>
                </c:pt>
                <c:pt idx="6">
                  <c:v>3.139670346148038E-3</c:v>
                </c:pt>
                <c:pt idx="7">
                  <c:v>1.0363295923349947E-2</c:v>
                </c:pt>
                <c:pt idx="8">
                  <c:v>1.0363295923349947E-2</c:v>
                </c:pt>
                <c:pt idx="9">
                  <c:v>2.4301841051190043E-2</c:v>
                </c:pt>
              </c:numCache>
              <c:extLst/>
            </c:numRef>
          </c:val>
          <c:smooth val="0"/>
          <c:extLst>
            <c:ext xmlns:c16="http://schemas.microsoft.com/office/drawing/2014/chart" uri="{C3380CC4-5D6E-409C-BE32-E72D297353CC}">
              <c16:uniqueId val="{00000007-B3B0-464C-9219-AF8B7BE3B41A}"/>
            </c:ext>
          </c:extLst>
        </c:ser>
        <c:ser>
          <c:idx val="12"/>
          <c:order val="12"/>
          <c:tx>
            <c:strRef>
              <c:f>[age_diagnosis_summary_data.xlsx]Cancer_sex_eth!$N$1</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[age_diagnosis_summary_data.xlsx]Cancer_sex_eth!$N$2:$N$14</c:f>
              <c:numCache>
                <c:formatCode>0.00%</c:formatCode>
                <c:ptCount val="10"/>
                <c:pt idx="0">
                  <c:v>0</c:v>
                </c:pt>
                <c:pt idx="1">
                  <c:v>5.3050397877985045E-4</c:v>
                </c:pt>
                <c:pt idx="2">
                  <c:v>2.4070895890337951E-3</c:v>
                </c:pt>
                <c:pt idx="3">
                  <c:v>4.2442772693486175E-3</c:v>
                </c:pt>
                <c:pt idx="4">
                  <c:v>6.9761173865795501E-3</c:v>
                </c:pt>
                <c:pt idx="5">
                  <c:v>1.4171942622908662E-2</c:v>
                </c:pt>
                <c:pt idx="6">
                  <c:v>1.8822074969027103E-2</c:v>
                </c:pt>
                <c:pt idx="7">
                  <c:v>2.9304745108246877E-2</c:v>
                </c:pt>
                <c:pt idx="8">
                  <c:v>4.2422248552730024E-2</c:v>
                </c:pt>
                <c:pt idx="9">
                  <c:v>5.8989337678115317E-2</c:v>
                </c:pt>
              </c:numCache>
              <c:extLst/>
            </c:numRef>
          </c:val>
          <c:smooth val="0"/>
          <c:extLst>
            <c:ext xmlns:c16="http://schemas.microsoft.com/office/drawing/2014/chart" uri="{C3380CC4-5D6E-409C-BE32-E72D297353CC}">
              <c16:uniqueId val="{00000008-B3B0-464C-9219-AF8B7BE3B41A}"/>
            </c:ext>
          </c:extLst>
        </c:ser>
        <c:ser>
          <c:idx val="13"/>
          <c:order val="13"/>
          <c:tx>
            <c:strRef>
              <c:f>[age_diagnosis_summary_data.xlsx]Cancer_sex_eth!$O$1</c:f>
              <c:strCache>
                <c:ptCount val="1"/>
                <c:pt idx="0">
                  <c:v>Other ethnic group: Male</c:v>
                </c:pt>
              </c:strCache>
            </c:strRef>
          </c:tx>
          <c:spPr>
            <a:ln w="28575" cap="rnd">
              <a:solidFill>
                <a:schemeClr val="accent2">
                  <a:lumMod val="80000"/>
                  <a:lumOff val="20000"/>
                </a:schemeClr>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[age_diagnosis_summary_data.xlsx]Cancer_sex_eth!$O$2:$O$14</c:f>
              <c:numCache>
                <c:formatCode>0.00%</c:formatCode>
                <c:ptCount val="10"/>
                <c:pt idx="0">
                  <c:v>2.624671916010457E-3</c:v>
                </c:pt>
                <c:pt idx="1">
                  <c:v>4.3165723877390816E-3</c:v>
                </c:pt>
                <c:pt idx="2">
                  <c:v>4.3165723877390816E-3</c:v>
                </c:pt>
                <c:pt idx="3">
                  <c:v>4.773098489349481E-3</c:v>
                </c:pt>
                <c:pt idx="4">
                  <c:v>7.2123801106991348E-3</c:v>
                </c:pt>
                <c:pt idx="5">
                  <c:v>8.9757684231135393E-3</c:v>
                </c:pt>
                <c:pt idx="6">
                  <c:v>1.3426476049955838E-2</c:v>
                </c:pt>
                <c:pt idx="7">
                  <c:v>1.7772614921982455E-2</c:v>
                </c:pt>
                <c:pt idx="8">
                  <c:v>2.2997228672397507E-2</c:v>
                </c:pt>
                <c:pt idx="9">
                  <c:v>4.2936060740307758E-2</c:v>
                </c:pt>
              </c:numCache>
              <c:extLst/>
            </c:numRef>
          </c:val>
          <c:smooth val="0"/>
          <c:extLst>
            <c:ext xmlns:c16="http://schemas.microsoft.com/office/drawing/2014/chart" uri="{C3380CC4-5D6E-409C-BE32-E72D297353CC}">
              <c16:uniqueId val="{00000009-B3B0-464C-9219-AF8B7BE3B41A}"/>
            </c:ext>
          </c:extLst>
        </c:ser>
        <c:ser>
          <c:idx val="15"/>
          <c:order val="15"/>
          <c:tx>
            <c:strRef>
              <c:f>[age_diagnosis_summary_data.xlsx]Cancer_sex_eth!$Q$1</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[age_diagnosis_summary_data.xlsx]Cancer_sex_eth!$Q$2:$Q$14</c:f>
              <c:numCache>
                <c:formatCode>0.00%</c:formatCode>
                <c:ptCount val="10"/>
                <c:pt idx="0">
                  <c:v>0</c:v>
                </c:pt>
                <c:pt idx="1">
                  <c:v>2.9550827423163728E-4</c:v>
                </c:pt>
                <c:pt idx="2">
                  <c:v>2.1814694398730738E-3</c:v>
                </c:pt>
                <c:pt idx="3">
                  <c:v>4.4402550212202518E-3</c:v>
                </c:pt>
                <c:pt idx="4">
                  <c:v>8.6691025854046533E-3</c:v>
                </c:pt>
                <c:pt idx="5">
                  <c:v>1.6362357886848367E-2</c:v>
                </c:pt>
                <c:pt idx="6">
                  <c:v>2.4878701108607348E-2</c:v>
                </c:pt>
                <c:pt idx="7">
                  <c:v>4.2665248405982514E-2</c:v>
                </c:pt>
                <c:pt idx="8">
                  <c:v>6.0343304898485606E-2</c:v>
                </c:pt>
                <c:pt idx="9">
                  <c:v>9.8655487745972326E-2</c:v>
                </c:pt>
              </c:numCache>
              <c:extLst/>
            </c:numRef>
          </c:val>
          <c:smooth val="0"/>
          <c:extLst>
            <c:ext xmlns:c16="http://schemas.microsoft.com/office/drawing/2014/chart" uri="{C3380CC4-5D6E-409C-BE32-E72D297353CC}">
              <c16:uniqueId val="{0000000A-B3B0-464C-9219-AF8B7BE3B41A}"/>
            </c:ext>
          </c:extLst>
        </c:ser>
        <c:ser>
          <c:idx val="16"/>
          <c:order val="16"/>
          <c:tx>
            <c:strRef>
              <c:f>[age_diagnosis_summary_data.xlsx]Cancer_sex_eth!$R$1</c:f>
              <c:strCache>
                <c:ptCount val="1"/>
                <c:pt idx="0">
                  <c:v>White (not White British): Male</c:v>
                </c:pt>
              </c:strCache>
            </c:strRef>
          </c:tx>
          <c:spPr>
            <a:ln w="28575" cap="rnd">
              <a:solidFill>
                <a:schemeClr val="accent5">
                  <a:lumMod val="80000"/>
                  <a:lumOff val="20000"/>
                </a:schemeClr>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[age_diagnosis_summary_data.xlsx]Cancer_sex_eth!$R$2:$R$14</c:f>
              <c:numCache>
                <c:formatCode>0.00%</c:formatCode>
                <c:ptCount val="10"/>
                <c:pt idx="0">
                  <c:v>2.2727272727273151E-3</c:v>
                </c:pt>
                <c:pt idx="1">
                  <c:v>2.738737208611175E-3</c:v>
                </c:pt>
                <c:pt idx="2">
                  <c:v>4.0125820277603363E-3</c:v>
                </c:pt>
                <c:pt idx="3">
                  <c:v>5.2524518372614182E-3</c:v>
                </c:pt>
                <c:pt idx="4">
                  <c:v>6.8341779434194505E-3</c:v>
                </c:pt>
                <c:pt idx="5">
                  <c:v>1.028096066746309E-2</c:v>
                </c:pt>
                <c:pt idx="6">
                  <c:v>1.4675805424712363E-2</c:v>
                </c:pt>
                <c:pt idx="7">
                  <c:v>2.0022525860392215E-2</c:v>
                </c:pt>
                <c:pt idx="8">
                  <c:v>2.9159844966589077E-2</c:v>
                </c:pt>
                <c:pt idx="9">
                  <c:v>5.1182684022167413E-2</c:v>
                </c:pt>
              </c:numCache>
              <c:extLst/>
            </c:numRef>
          </c:val>
          <c:smooth val="0"/>
          <c:extLst>
            <c:ext xmlns:c16="http://schemas.microsoft.com/office/drawing/2014/chart" uri="{C3380CC4-5D6E-409C-BE32-E72D297353CC}">
              <c16:uniqueId val="{0000000B-B3B0-464C-9219-AF8B7BE3B41A}"/>
            </c:ext>
          </c:extLst>
        </c:ser>
        <c:ser>
          <c:idx val="18"/>
          <c:order val="18"/>
          <c:tx>
            <c:strRef>
              <c:f>[age_diagnosis_summary_data.xlsx]Cancer_sex_eth!$T$1</c:f>
              <c:strCache>
                <c:ptCount val="1"/>
                <c:pt idx="0">
                  <c:v>White British: Female</c:v>
                </c:pt>
              </c:strCache>
            </c:strRef>
          </c:tx>
          <c:spPr>
            <a:ln w="28575" cap="rnd">
              <a:solidFill>
                <a:schemeClr val="accent1">
                  <a:lumMod val="80000"/>
                </a:schemeClr>
              </a:solidFill>
              <a:prstDash val="dash"/>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[age_diagnosis_summary_data.xlsx]Cancer_sex_eth!$T$2:$T$14</c:f>
              <c:numCache>
                <c:formatCode>0.00%</c:formatCode>
                <c:ptCount val="10"/>
                <c:pt idx="0">
                  <c:v>1.1123470522803602E-3</c:v>
                </c:pt>
                <c:pt idx="1">
                  <c:v>2.1257602950409682E-3</c:v>
                </c:pt>
                <c:pt idx="2">
                  <c:v>2.3192968039054129E-3</c:v>
                </c:pt>
                <c:pt idx="3">
                  <c:v>5.9398210160027665E-3</c:v>
                </c:pt>
                <c:pt idx="4">
                  <c:v>1.1787233833555621E-2</c:v>
                </c:pt>
                <c:pt idx="5">
                  <c:v>1.9247320140801105E-2</c:v>
                </c:pt>
                <c:pt idx="6">
                  <c:v>3.4550788008346212E-2</c:v>
                </c:pt>
                <c:pt idx="7">
                  <c:v>5.4986497873158013E-2</c:v>
                </c:pt>
                <c:pt idx="8">
                  <c:v>7.7639244667235485E-2</c:v>
                </c:pt>
                <c:pt idx="9">
                  <c:v>0.10515597364494322</c:v>
                </c:pt>
              </c:numCache>
              <c:extLst/>
            </c:numRef>
          </c:val>
          <c:smooth val="0"/>
          <c:extLst>
            <c:ext xmlns:c16="http://schemas.microsoft.com/office/drawing/2014/chart" uri="{C3380CC4-5D6E-409C-BE32-E72D297353CC}">
              <c16:uniqueId val="{0000000C-B3B0-464C-9219-AF8B7BE3B41A}"/>
            </c:ext>
          </c:extLst>
        </c:ser>
        <c:ser>
          <c:idx val="19"/>
          <c:order val="19"/>
          <c:tx>
            <c:strRef>
              <c:f>[age_diagnosis_summary_data.xlsx]Cancer_sex_eth!$U$1</c:f>
              <c:strCache>
                <c:ptCount val="1"/>
                <c:pt idx="0">
                  <c:v>White British: Male</c:v>
                </c:pt>
              </c:strCache>
            </c:strRef>
          </c:tx>
          <c:spPr>
            <a:ln w="28575" cap="rnd">
              <a:solidFill>
                <a:schemeClr val="accent2">
                  <a:lumMod val="80000"/>
                </a:schemeClr>
              </a:solidFill>
              <a:round/>
            </a:ln>
            <a:effectLst/>
          </c:spPr>
          <c:marker>
            <c:symbol val="none"/>
          </c:marker>
          <c:cat>
            <c:numRef>
              <c:f>[age_diagnosis_summary_data.xlsx]Cancer_sex_eth!$A$2:$A$14</c:f>
              <c:numCache>
                <c:formatCode>General</c:formatCode>
                <c:ptCount val="10"/>
                <c:pt idx="0">
                  <c:v>19</c:v>
                </c:pt>
                <c:pt idx="1">
                  <c:v>24</c:v>
                </c:pt>
                <c:pt idx="2">
                  <c:v>29</c:v>
                </c:pt>
                <c:pt idx="3">
                  <c:v>34</c:v>
                </c:pt>
                <c:pt idx="4">
                  <c:v>39</c:v>
                </c:pt>
                <c:pt idx="5">
                  <c:v>44</c:v>
                </c:pt>
                <c:pt idx="6">
                  <c:v>49</c:v>
                </c:pt>
                <c:pt idx="7">
                  <c:v>54</c:v>
                </c:pt>
                <c:pt idx="8">
                  <c:v>59</c:v>
                </c:pt>
                <c:pt idx="9">
                  <c:v>64</c:v>
                </c:pt>
              </c:numCache>
              <c:extLst/>
            </c:numRef>
          </c:cat>
          <c:val>
            <c:numRef>
              <c:f>[age_diagnosis_summary_data.xlsx]Cancer_sex_eth!$U$2:$U$14</c:f>
              <c:numCache>
                <c:formatCode>0.00%</c:formatCode>
                <c:ptCount val="10"/>
                <c:pt idx="0">
                  <c:v>0</c:v>
                </c:pt>
                <c:pt idx="1">
                  <c:v>4.4404973357015098E-4</c:v>
                </c:pt>
                <c:pt idx="2">
                  <c:v>2.5528175611364556E-3</c:v>
                </c:pt>
                <c:pt idx="3">
                  <c:v>4.3610974422801929E-3</c:v>
                </c:pt>
                <c:pt idx="4">
                  <c:v>8.6139451513544962E-3</c:v>
                </c:pt>
                <c:pt idx="5">
                  <c:v>1.296066309841426E-2</c:v>
                </c:pt>
                <c:pt idx="6">
                  <c:v>1.7536066682871665E-2</c:v>
                </c:pt>
                <c:pt idx="7">
                  <c:v>2.3989031762130297E-2</c:v>
                </c:pt>
                <c:pt idx="8">
                  <c:v>3.8833305043314614E-2</c:v>
                </c:pt>
                <c:pt idx="9">
                  <c:v>6.2032311878520874E-2</c:v>
                </c:pt>
              </c:numCache>
              <c:extLst/>
            </c:numRef>
          </c:val>
          <c:smooth val="0"/>
          <c:extLst>
            <c:ext xmlns:c16="http://schemas.microsoft.com/office/drawing/2014/chart" uri="{C3380CC4-5D6E-409C-BE32-E72D297353CC}">
              <c16:uniqueId val="{0000000D-B3B0-464C-9219-AF8B7BE3B41A}"/>
            </c:ext>
          </c:extLst>
        </c:ser>
        <c:dLbls>
          <c:showLegendKey val="0"/>
          <c:showVal val="0"/>
          <c:showCatName val="0"/>
          <c:showSerName val="0"/>
          <c:showPercent val="0"/>
          <c:showBubbleSize val="0"/>
        </c:dLbls>
        <c:smooth val="0"/>
        <c:axId val="1174681279"/>
        <c:axId val="2088673007"/>
        <c:extLst>
          <c:ext xmlns:c15="http://schemas.microsoft.com/office/drawing/2012/chart" uri="{02D57815-91ED-43cb-92C2-25804820EDAC}">
            <c15:filteredLineSeries>
              <c15:ser>
                <c:idx val="2"/>
                <c:order val="2"/>
                <c:tx>
                  <c:strRef>
                    <c:extLst>
                      <c:ext uri="{02D57815-91ED-43cb-92C2-25804820EDAC}">
                        <c15:formulaRef>
                          <c15:sqref>[age_diagnosis_summary_data.xlsx]Cancer_sex_eth!$D$1</c15:sqref>
                        </c15:formulaRef>
                      </c:ext>
                    </c:extLst>
                    <c:strCache>
                      <c:ptCount val="1"/>
                      <c:pt idx="0">
                        <c:v>Asian or Asian British (not Bangladeshi): All</c:v>
                      </c:pt>
                    </c:strCache>
                  </c:strRef>
                </c:tx>
                <c:spPr>
                  <a:ln w="28575" cap="rnd">
                    <a:solidFill>
                      <a:schemeClr val="accent3"/>
                    </a:solidFill>
                    <a:round/>
                  </a:ln>
                  <a:effectLst/>
                </c:spPr>
                <c:marker>
                  <c:symbol val="none"/>
                </c:marker>
                <c:cat>
                  <c:numRef>
                    <c:extLst>
                      <c:ex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c:ext uri="{02D57815-91ED-43cb-92C2-25804820EDAC}">
                        <c15:formulaRef>
                          <c15:sqref>[age_diagnosis_summary_data.xlsx]Cancer_sex_eth!$D$2:$D$14</c15:sqref>
                        </c15:formulaRef>
                      </c:ext>
                    </c:extLst>
                    <c:numCache>
                      <c:formatCode>0.00%</c:formatCode>
                      <c:ptCount val="10"/>
                      <c:pt idx="0">
                        <c:v>0</c:v>
                      </c:pt>
                      <c:pt idx="1">
                        <c:v>6.9036934760091651E-4</c:v>
                      </c:pt>
                      <c:pt idx="2">
                        <c:v>1.5953361854115222E-3</c:v>
                      </c:pt>
                      <c:pt idx="3">
                        <c:v>3.2116249566191968E-3</c:v>
                      </c:pt>
                      <c:pt idx="4">
                        <c:v>5.49652667591638E-3</c:v>
                      </c:pt>
                      <c:pt idx="5">
                        <c:v>1.1427051975555491E-2</c:v>
                      </c:pt>
                      <c:pt idx="6">
                        <c:v>2.0347726650099318E-2</c:v>
                      </c:pt>
                      <c:pt idx="7">
                        <c:v>2.9150763766208843E-2</c:v>
                      </c:pt>
                      <c:pt idx="8">
                        <c:v>3.5180883245921835E-2</c:v>
                      </c:pt>
                      <c:pt idx="9">
                        <c:v>5.9301361164773803E-2</c:v>
                      </c:pt>
                    </c:numCache>
                  </c:numRef>
                </c:val>
                <c:smooth val="0"/>
                <c:extLst>
                  <c:ext xmlns:c16="http://schemas.microsoft.com/office/drawing/2014/chart" uri="{C3380CC4-5D6E-409C-BE32-E72D297353CC}">
                    <c16:uniqueId val="{0000000E-B3B0-464C-9219-AF8B7BE3B41A}"/>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[age_diagnosis_summary_data.xlsx]Cancer_sex_eth!$G$1</c15:sqref>
                        </c15:formulaRef>
                      </c:ext>
                    </c:extLst>
                    <c:strCache>
                      <c:ptCount val="1"/>
                      <c:pt idx="0">
                        <c:v>Asian or Asian British: Bangladeshi: All</c:v>
                      </c:pt>
                    </c:strCache>
                  </c:strRef>
                </c:tx>
                <c:spPr>
                  <a:ln w="28575" cap="rnd">
                    <a:solidFill>
                      <a:schemeClr val="accent6"/>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[age_diagnosis_summary_data.xlsx]Cancer_sex_eth!$G$2:$G$14</c15:sqref>
                        </c15:formulaRef>
                      </c:ext>
                    </c:extLst>
                    <c:numCache>
                      <c:formatCode>0.00%</c:formatCode>
                      <c:ptCount val="10"/>
                      <c:pt idx="0">
                        <c:v>6.490696668108864E-4</c:v>
                      </c:pt>
                      <c:pt idx="1">
                        <c:v>1.5497915508426718E-3</c:v>
                      </c:pt>
                      <c:pt idx="2">
                        <c:v>3.3254060151293174E-3</c:v>
                      </c:pt>
                      <c:pt idx="3">
                        <c:v>5.6966341127332454E-3</c:v>
                      </c:pt>
                      <c:pt idx="4">
                        <c:v>8.804689131595711E-3</c:v>
                      </c:pt>
                      <c:pt idx="5">
                        <c:v>1.2672588700161524E-2</c:v>
                      </c:pt>
                      <c:pt idx="6">
                        <c:v>1.8893788257943411E-2</c:v>
                      </c:pt>
                      <c:pt idx="7">
                        <c:v>2.6386961972877709E-2</c:v>
                      </c:pt>
                      <c:pt idx="8">
                        <c:v>3.8097084423375671E-2</c:v>
                      </c:pt>
                      <c:pt idx="9">
                        <c:v>5.2032527851120225E-2</c:v>
                      </c:pt>
                    </c:numCache>
                  </c:numRef>
                </c:val>
                <c:smooth val="0"/>
                <c:extLst xmlns:c15="http://schemas.microsoft.com/office/drawing/2012/chart">
                  <c:ext xmlns:c16="http://schemas.microsoft.com/office/drawing/2014/chart" uri="{C3380CC4-5D6E-409C-BE32-E72D297353CC}">
                    <c16:uniqueId val="{0000000F-B3B0-464C-9219-AF8B7BE3B41A}"/>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[age_diagnosis_summary_data.xlsx]Cancer_sex_eth!$J$1</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[age_diagnosis_summary_data.xlsx]Cancer_sex_eth!$J$2:$J$14</c15:sqref>
                        </c15:formulaRef>
                      </c:ext>
                    </c:extLst>
                    <c:numCache>
                      <c:formatCode>0.00%</c:formatCode>
                      <c:ptCount val="10"/>
                      <c:pt idx="0">
                        <c:v>7.1839080459767946E-4</c:v>
                      </c:pt>
                      <c:pt idx="1">
                        <c:v>7.1839080459767946E-4</c:v>
                      </c:pt>
                      <c:pt idx="2">
                        <c:v>2.0573121210720746E-3</c:v>
                      </c:pt>
                      <c:pt idx="3">
                        <c:v>3.8489506989516364E-3</c:v>
                      </c:pt>
                      <c:pt idx="4">
                        <c:v>6.6991682935183539E-3</c:v>
                      </c:pt>
                      <c:pt idx="5">
                        <c:v>1.1668433154751412E-2</c:v>
                      </c:pt>
                      <c:pt idx="6">
                        <c:v>1.7193268000470163E-2</c:v>
                      </c:pt>
                      <c:pt idx="7">
                        <c:v>2.716467428581737E-2</c:v>
                      </c:pt>
                      <c:pt idx="8">
                        <c:v>4.4265295245636938E-2</c:v>
                      </c:pt>
                      <c:pt idx="9">
                        <c:v>7.6481071810390766E-2</c:v>
                      </c:pt>
                    </c:numCache>
                  </c:numRef>
                </c:val>
                <c:smooth val="0"/>
                <c:extLst xmlns:c15="http://schemas.microsoft.com/office/drawing/2012/chart">
                  <c:ext xmlns:c16="http://schemas.microsoft.com/office/drawing/2014/chart" uri="{C3380CC4-5D6E-409C-BE32-E72D297353CC}">
                    <c16:uniqueId val="{00000010-B3B0-464C-9219-AF8B7BE3B41A}"/>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[age_diagnosis_summary_data.xlsx]Cancer_sex_eth!$M$1</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[age_diagnosis_summary_data.xlsx]Cancer_sex_eth!$M$2:$M$14</c15:sqref>
                        </c15:formulaRef>
                      </c:ext>
                    </c:extLst>
                    <c:numCache>
                      <c:formatCode>0.00%</c:formatCode>
                      <c:ptCount val="10"/>
                      <c:pt idx="0">
                        <c:v>0</c:v>
                      </c:pt>
                      <c:pt idx="1">
                        <c:v>7.9428117553614896E-4</c:v>
                      </c:pt>
                      <c:pt idx="2">
                        <c:v>1.9038933008270753E-3</c:v>
                      </c:pt>
                      <c:pt idx="3">
                        <c:v>2.5292668012650843E-3</c:v>
                      </c:pt>
                      <c:pt idx="4">
                        <c:v>4.5222153191447623E-3</c:v>
                      </c:pt>
                      <c:pt idx="5">
                        <c:v>7.8853159430666286E-3</c:v>
                      </c:pt>
                      <c:pt idx="6">
                        <c:v>1.5270785055152891E-2</c:v>
                      </c:pt>
                      <c:pt idx="7">
                        <c:v>3.2486330770971961E-2</c:v>
                      </c:pt>
                      <c:pt idx="8">
                        <c:v>3.6500910311341395E-2</c:v>
                      </c:pt>
                      <c:pt idx="9">
                        <c:v>4.2677186527294353E-2</c:v>
                      </c:pt>
                    </c:numCache>
                  </c:numRef>
                </c:val>
                <c:smooth val="0"/>
                <c:extLst xmlns:c15="http://schemas.microsoft.com/office/drawing/2012/chart">
                  <c:ext xmlns:c16="http://schemas.microsoft.com/office/drawing/2014/chart" uri="{C3380CC4-5D6E-409C-BE32-E72D297353CC}">
                    <c16:uniqueId val="{00000011-B3B0-464C-9219-AF8B7BE3B41A}"/>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[age_diagnosis_summary_data.xlsx]Cancer_sex_eth!$P$1</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[age_diagnosis_summary_data.xlsx]Cancer_sex_eth!$P$2:$P$14</c15:sqref>
                        </c15:formulaRef>
                      </c:ext>
                    </c:extLst>
                    <c:numCache>
                      <c:formatCode>0.00%</c:formatCode>
                      <c:ptCount val="10"/>
                      <c:pt idx="0">
                        <c:v>1.3003901170350884E-3</c:v>
                      </c:pt>
                      <c:pt idx="1">
                        <c:v>2.2782291606541216E-3</c:v>
                      </c:pt>
                      <c:pt idx="2">
                        <c:v>3.287251987150186E-3</c:v>
                      </c:pt>
                      <c:pt idx="3">
                        <c:v>4.4321092672017226E-3</c:v>
                      </c:pt>
                      <c:pt idx="4">
                        <c:v>7.0096313144063505E-3</c:v>
                      </c:pt>
                      <c:pt idx="5">
                        <c:v>1.1281578407221993E-2</c:v>
                      </c:pt>
                      <c:pt idx="6">
                        <c:v>1.5830896297986286E-2</c:v>
                      </c:pt>
                      <c:pt idx="7">
                        <c:v>2.3302896000713003E-2</c:v>
                      </c:pt>
                      <c:pt idx="8">
                        <c:v>3.246761413475463E-2</c:v>
                      </c:pt>
                      <c:pt idx="9">
                        <c:v>5.0586198139721761E-2</c:v>
                      </c:pt>
                    </c:numCache>
                  </c:numRef>
                </c:val>
                <c:smooth val="0"/>
                <c:extLst xmlns:c15="http://schemas.microsoft.com/office/drawing/2012/chart">
                  <c:ext xmlns:c16="http://schemas.microsoft.com/office/drawing/2014/chart" uri="{C3380CC4-5D6E-409C-BE32-E72D297353CC}">
                    <c16:uniqueId val="{00000012-B3B0-464C-9219-AF8B7BE3B41A}"/>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[age_diagnosis_summary_data.xlsx]Cancer_sex_eth!$S$1</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[age_diagnosis_summary_data.xlsx]Cancer_sex_eth!$S$2:$S$14</c15:sqref>
                        </c15:formulaRef>
                      </c:ext>
                    </c:extLst>
                    <c:numCache>
                      <c:formatCode>0.00%</c:formatCode>
                      <c:ptCount val="10"/>
                      <c:pt idx="0">
                        <c:v>9.8814229249011287E-4</c:v>
                      </c:pt>
                      <c:pt idx="1">
                        <c:v>1.3497755441489456E-3</c:v>
                      </c:pt>
                      <c:pt idx="2">
                        <c:v>2.9440932204126691E-3</c:v>
                      </c:pt>
                      <c:pt idx="3">
                        <c:v>4.6607645386212981E-3</c:v>
                      </c:pt>
                      <c:pt idx="4">
                        <c:v>7.3428717518140285E-3</c:v>
                      </c:pt>
                      <c:pt idx="5">
                        <c:v>1.2497619450432262E-2</c:v>
                      </c:pt>
                      <c:pt idx="6">
                        <c:v>1.8623248071054976E-2</c:v>
                      </c:pt>
                      <c:pt idx="7">
                        <c:v>2.9223176984778942E-2</c:v>
                      </c:pt>
                      <c:pt idx="8">
                        <c:v>4.2274593939529037E-2</c:v>
                      </c:pt>
                      <c:pt idx="9">
                        <c:v>7.2113274932367855E-2</c:v>
                      </c:pt>
                    </c:numCache>
                  </c:numRef>
                </c:val>
                <c:smooth val="0"/>
                <c:extLst xmlns:c15="http://schemas.microsoft.com/office/drawing/2012/chart">
                  <c:ext xmlns:c16="http://schemas.microsoft.com/office/drawing/2014/chart" uri="{C3380CC4-5D6E-409C-BE32-E72D297353CC}">
                    <c16:uniqueId val="{00000013-B3B0-464C-9219-AF8B7BE3B41A}"/>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[age_diagnosis_summary_data.xlsx]Cancer_sex_eth!$V$1</c15:sqref>
                        </c15:formulaRef>
                      </c:ext>
                    </c:extLst>
                    <c:strCache>
                      <c:ptCount val="1"/>
                      <c:pt idx="0">
                        <c:v>White British: All</c:v>
                      </c:pt>
                    </c:strCache>
                  </c:strRef>
                </c:tx>
                <c:spPr>
                  <a:ln w="28575" cap="rnd">
                    <a:solidFill>
                      <a:schemeClr val="accent3">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[age_diagnosis_summary_data.xlsx]Cancer_sex_eth!$V$2:$V$14</c15:sqref>
                        </c15:formulaRef>
                      </c:ext>
                    </c:extLst>
                    <c:numCache>
                      <c:formatCode>0.00%</c:formatCode>
                      <c:ptCount val="10"/>
                      <c:pt idx="0">
                        <c:v>5.7504312823464243E-4</c:v>
                      </c:pt>
                      <c:pt idx="1">
                        <c:v>1.3425032602152331E-3</c:v>
                      </c:pt>
                      <c:pt idx="2">
                        <c:v>2.4981339218234089E-3</c:v>
                      </c:pt>
                      <c:pt idx="3">
                        <c:v>5.1112370470659529E-3</c:v>
                      </c:pt>
                      <c:pt idx="4">
                        <c:v>1.0012856796974834E-2</c:v>
                      </c:pt>
                      <c:pt idx="5">
                        <c:v>1.5610522388591286E-2</c:v>
                      </c:pt>
                      <c:pt idx="6">
                        <c:v>2.431061135110435E-2</c:v>
                      </c:pt>
                      <c:pt idx="7">
                        <c:v>3.6669965461618603E-2</c:v>
                      </c:pt>
                      <c:pt idx="8">
                        <c:v>5.5100451423388819E-2</c:v>
                      </c:pt>
                      <c:pt idx="9">
                        <c:v>8.0287797532187288E-2</c:v>
                      </c:pt>
                    </c:numCache>
                  </c:numRef>
                </c:val>
                <c:smooth val="0"/>
                <c:extLst xmlns:c15="http://schemas.microsoft.com/office/drawing/2012/chart">
                  <c:ext xmlns:c16="http://schemas.microsoft.com/office/drawing/2014/chart" uri="{C3380CC4-5D6E-409C-BE32-E72D297353CC}">
                    <c16:uniqueId val="{00000014-B3B0-464C-9219-AF8B7BE3B41A}"/>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[age_diagnosis_summary_data.xlsx]Cancer_sex_eth!$W$1</c15:sqref>
                        </c15:formulaRef>
                      </c:ext>
                    </c:extLst>
                    <c:strCache>
                      <c:ptCount val="1"/>
                      <c:pt idx="0">
                        <c:v>White (all): Female</c:v>
                      </c:pt>
                    </c:strCache>
                  </c:strRef>
                </c:tx>
                <c:spPr>
                  <a:ln w="28575" cap="rnd">
                    <a:solidFill>
                      <a:schemeClr val="accent4">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[age_diagnosis_summary_data.xlsx]Cancer_sex_eth!$W$2:$W$14</c15:sqref>
                        </c15:formulaRef>
                      </c:ext>
                    </c:extLst>
                    <c:numCache>
                      <c:formatCode>0.00%</c:formatCode>
                      <c:ptCount val="10"/>
                      <c:pt idx="0">
                        <c:v>6.7980965329705878E-4</c:v>
                      </c:pt>
                      <c:pt idx="1">
                        <c:v>1.3101961477596236E-3</c:v>
                      </c:pt>
                      <c:pt idx="2">
                        <c:v>2.4707885984885936E-3</c:v>
                      </c:pt>
                      <c:pt idx="3">
                        <c:v>5.2520846484013228E-3</c:v>
                      </c:pt>
                      <c:pt idx="4">
                        <c:v>1.0115716992915358E-2</c:v>
                      </c:pt>
                      <c:pt idx="5">
                        <c:v>1.7709118695079296E-2</c:v>
                      </c:pt>
                      <c:pt idx="6">
                        <c:v>2.9467372531469471E-2</c:v>
                      </c:pt>
                      <c:pt idx="7">
                        <c:v>4.90228806968801E-2</c:v>
                      </c:pt>
                      <c:pt idx="8">
                        <c:v>7.0413521199695239E-2</c:v>
                      </c:pt>
                      <c:pt idx="9">
                        <c:v>0.10035818368205796</c:v>
                      </c:pt>
                    </c:numCache>
                  </c:numRef>
                </c:val>
                <c:smooth val="0"/>
                <c:extLst xmlns:c15="http://schemas.microsoft.com/office/drawing/2012/chart">
                  <c:ext xmlns:c16="http://schemas.microsoft.com/office/drawing/2014/chart" uri="{C3380CC4-5D6E-409C-BE32-E72D297353CC}">
                    <c16:uniqueId val="{00000015-B3B0-464C-9219-AF8B7BE3B41A}"/>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[age_diagnosis_summary_data.xlsx]Cancer_sex_eth!$X$1</c15:sqref>
                        </c15:formulaRef>
                      </c:ext>
                    </c:extLst>
                    <c:strCache>
                      <c:ptCount val="1"/>
                      <c:pt idx="0">
                        <c:v>White (all): Male</c:v>
                      </c:pt>
                    </c:strCache>
                  </c:strRef>
                </c:tx>
                <c:spPr>
                  <a:ln w="28575" cap="rnd">
                    <a:solidFill>
                      <a:schemeClr val="accent5">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[age_diagnosis_summary_data.xlsx]Cancer_sex_eth!$X$2:$X$14</c15:sqref>
                        </c15:formulaRef>
                      </c:ext>
                    </c:extLst>
                    <c:numCache>
                      <c:formatCode>0.00%</c:formatCode>
                      <c:ptCount val="10"/>
                      <c:pt idx="0">
                        <c:v>7.8124999999995559E-4</c:v>
                      </c:pt>
                      <c:pt idx="1">
                        <c:v>1.2361640678351105E-3</c:v>
                      </c:pt>
                      <c:pt idx="2">
                        <c:v>2.8896024997172587E-3</c:v>
                      </c:pt>
                      <c:pt idx="3">
                        <c:v>4.3614607881522494E-3</c:v>
                      </c:pt>
                      <c:pt idx="4">
                        <c:v>7.0157385276488071E-3</c:v>
                      </c:pt>
                      <c:pt idx="5">
                        <c:v>1.0846367911811261E-2</c:v>
                      </c:pt>
                      <c:pt idx="6">
                        <c:v>1.5337660079130622E-2</c:v>
                      </c:pt>
                      <c:pt idx="7">
                        <c:v>2.1415822671234763E-2</c:v>
                      </c:pt>
                      <c:pt idx="8">
                        <c:v>3.4767048656495381E-2</c:v>
                      </c:pt>
                      <c:pt idx="9">
                        <c:v>5.7783580047351069E-2</c:v>
                      </c:pt>
                    </c:numCache>
                  </c:numRef>
                </c:val>
                <c:smooth val="0"/>
                <c:extLst xmlns:c15="http://schemas.microsoft.com/office/drawing/2012/chart">
                  <c:ext xmlns:c16="http://schemas.microsoft.com/office/drawing/2014/chart" uri="{C3380CC4-5D6E-409C-BE32-E72D297353CC}">
                    <c16:uniqueId val="{00000016-B3B0-464C-9219-AF8B7BE3B41A}"/>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[age_diagnosis_summary_data.xlsx]Cancer_sex_eth!$Y$1</c15:sqref>
                        </c15:formulaRef>
                      </c:ext>
                    </c:extLst>
                    <c:strCache>
                      <c:ptCount val="1"/>
                      <c:pt idx="0">
                        <c:v>White (all): All</c:v>
                      </c:pt>
                    </c:strCache>
                  </c:strRef>
                </c:tx>
                <c:spPr>
                  <a:ln w="28575" cap="rnd">
                    <a:solidFill>
                      <a:schemeClr val="accent6">
                        <a:lumMod val="8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[age_diagnosis_summary_data.xlsx]Cancer_sex_eth!$Y$2:$Y$14</c15:sqref>
                        </c15:formulaRef>
                      </c:ext>
                    </c:extLst>
                    <c:numCache>
                      <c:formatCode>0.00%</c:formatCode>
                      <c:ptCount val="10"/>
                      <c:pt idx="0">
                        <c:v>7.2700836059613749E-4</c:v>
                      </c:pt>
                      <c:pt idx="1">
                        <c:v>1.2855734761016979E-3</c:v>
                      </c:pt>
                      <c:pt idx="2">
                        <c:v>2.6865926937215123E-3</c:v>
                      </c:pt>
                      <c:pt idx="3">
                        <c:v>4.7588494339086962E-3</c:v>
                      </c:pt>
                      <c:pt idx="4">
                        <c:v>8.3240253902632233E-3</c:v>
                      </c:pt>
                      <c:pt idx="5">
                        <c:v>1.3667472738913111E-2</c:v>
                      </c:pt>
                      <c:pt idx="6">
                        <c:v>2.1081584530144748E-2</c:v>
                      </c:pt>
                      <c:pt idx="7">
                        <c:v>3.2848165546563557E-2</c:v>
                      </c:pt>
                      <c:pt idx="8">
                        <c:v>4.9882474532319976E-2</c:v>
                      </c:pt>
                      <c:pt idx="9">
                        <c:v>7.6098091873819551E-2</c:v>
                      </c:pt>
                    </c:numCache>
                  </c:numRef>
                </c:val>
                <c:smooth val="0"/>
                <c:extLst xmlns:c15="http://schemas.microsoft.com/office/drawing/2012/chart">
                  <c:ext xmlns:c16="http://schemas.microsoft.com/office/drawing/2014/chart" uri="{C3380CC4-5D6E-409C-BE32-E72D297353CC}">
                    <c16:uniqueId val="{00000017-B3B0-464C-9219-AF8B7BE3B41A}"/>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[age_diagnosis_summary_data.xlsx]Cancer_sex_eth!$Z$1</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[age_diagnosis_summary_data.xlsx]Cancer_sex_eth!$Z$2:$Z$14</c15:sqref>
                        </c15:formulaRef>
                      </c:ext>
                    </c:extLst>
                    <c:numCache>
                      <c:formatCode>0.00%</c:formatCode>
                      <c:ptCount val="10"/>
                      <c:pt idx="0">
                        <c:v>7.6161462300072813E-4</c:v>
                      </c:pt>
                      <c:pt idx="1">
                        <c:v>1.3206291043305063E-3</c:v>
                      </c:pt>
                      <c:pt idx="2">
                        <c:v>3.2362544960741202E-3</c:v>
                      </c:pt>
                      <c:pt idx="3">
                        <c:v>4.9277323672323181E-3</c:v>
                      </c:pt>
                      <c:pt idx="4">
                        <c:v>7.941073689135103E-3</c:v>
                      </c:pt>
                      <c:pt idx="5">
                        <c:v>1.5734512574201998E-2</c:v>
                      </c:pt>
                      <c:pt idx="6">
                        <c:v>2.4379253367151299E-2</c:v>
                      </c:pt>
                      <c:pt idx="7">
                        <c:v>3.8427068293470201E-2</c:v>
                      </c:pt>
                      <c:pt idx="8">
                        <c:v>5.7281439503402143E-2</c:v>
                      </c:pt>
                      <c:pt idx="9">
                        <c:v>8.4680149011914674E-2</c:v>
                      </c:pt>
                    </c:numCache>
                  </c:numRef>
                </c:val>
                <c:smooth val="0"/>
                <c:extLst xmlns:c15="http://schemas.microsoft.com/office/drawing/2012/chart">
                  <c:ext xmlns:c16="http://schemas.microsoft.com/office/drawing/2014/chart" uri="{C3380CC4-5D6E-409C-BE32-E72D297353CC}">
                    <c16:uniqueId val="{00000018-B3B0-464C-9219-AF8B7BE3B41A}"/>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[age_diagnosis_summary_data.xlsx]Cancer_sex_eth!$AA$1</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[age_diagnosis_summary_data.xlsx]Cancer_sex_eth!$AA$2:$AA$14</c15:sqref>
                        </c15:formulaRef>
                      </c:ext>
                    </c:extLst>
                    <c:numCache>
                      <c:formatCode>0.00%</c:formatCode>
                      <c:ptCount val="10"/>
                      <c:pt idx="0">
                        <c:v>7.4183976261132933E-4</c:v>
                      </c:pt>
                      <c:pt idx="1">
                        <c:v>1.5552367184415994E-3</c:v>
                      </c:pt>
                      <c:pt idx="2">
                        <c:v>1.7878659736330071E-3</c:v>
                      </c:pt>
                      <c:pt idx="3">
                        <c:v>2.5269174055380095E-3</c:v>
                      </c:pt>
                      <c:pt idx="4">
                        <c:v>4.6980341897921996E-3</c:v>
                      </c:pt>
                      <c:pt idx="5">
                        <c:v>5.9856175867006867E-3</c:v>
                      </c:pt>
                      <c:pt idx="6">
                        <c:v>8.293253993928329E-3</c:v>
                      </c:pt>
                      <c:pt idx="7">
                        <c:v>1.397638720886285E-2</c:v>
                      </c:pt>
                      <c:pt idx="8">
                        <c:v>2.1877217439561059E-2</c:v>
                      </c:pt>
                      <c:pt idx="9">
                        <c:v>4.5474872024855117E-2</c:v>
                      </c:pt>
                    </c:numCache>
                  </c:numRef>
                </c:val>
                <c:smooth val="0"/>
                <c:extLst xmlns:c15="http://schemas.microsoft.com/office/drawing/2012/chart">
                  <c:ext xmlns:c16="http://schemas.microsoft.com/office/drawing/2014/chart" uri="{C3380CC4-5D6E-409C-BE32-E72D297353CC}">
                    <c16:uniqueId val="{00000019-B3B0-464C-9219-AF8B7BE3B41A}"/>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[age_diagnosis_summary_data.xlsx]Cancer_sex_eth!$AB$1</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[age_diagnosis_summary_data.xlsx]Cancer_sex_eth!$AB$2:$AB$14</c15:sqref>
                        </c15:formulaRef>
                      </c:ext>
                    </c:extLst>
                    <c:numCache>
                      <c:formatCode>0.00%</c:formatCode>
                      <c:ptCount val="10"/>
                      <c:pt idx="0">
                        <c:v>7.5159714393080446E-4</c:v>
                      </c:pt>
                      <c:pt idx="1">
                        <c:v>1.4142287108115381E-3</c:v>
                      </c:pt>
                      <c:pt idx="2">
                        <c:v>2.525744484730974E-3</c:v>
                      </c:pt>
                      <c:pt idx="3">
                        <c:v>3.7455980441235548E-3</c:v>
                      </c:pt>
                      <c:pt idx="4">
                        <c:v>6.3215628843455995E-3</c:v>
                      </c:pt>
                      <c:pt idx="5">
                        <c:v>1.0754658744776768E-2</c:v>
                      </c:pt>
                      <c:pt idx="6">
                        <c:v>1.6122887910466899E-2</c:v>
                      </c:pt>
                      <c:pt idx="7">
                        <c:v>2.601465061729169E-2</c:v>
                      </c:pt>
                      <c:pt idx="8">
                        <c:v>3.9526139808094163E-2</c:v>
                      </c:pt>
                      <c:pt idx="9">
                        <c:v>6.5204337435522786E-2</c:v>
                      </c:pt>
                    </c:numCache>
                  </c:numRef>
                </c:val>
                <c:smooth val="0"/>
                <c:extLst xmlns:c15="http://schemas.microsoft.com/office/drawing/2012/chart">
                  <c:ext xmlns:c16="http://schemas.microsoft.com/office/drawing/2014/chart" uri="{C3380CC4-5D6E-409C-BE32-E72D297353CC}">
                    <c16:uniqueId val="{0000001A-B3B0-464C-9219-AF8B7BE3B41A}"/>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[age_diagnosis_summary_data.xlsx]Cancer_sex_eth!$AC$1</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[age_diagnosis_summary_data.xlsx]Cancer_sex_eth!$AC$2:$AC$14</c15:sqref>
                        </c15:formulaRef>
                      </c:ext>
                    </c:extLst>
                    <c:numCache>
                      <c:formatCode>0.00%</c:formatCode>
                      <c:ptCount val="10"/>
                      <c:pt idx="0">
                        <c:v>5.9347181008906347E-4</c:v>
                      </c:pt>
                      <c:pt idx="1">
                        <c:v>2.2937210924809381E-3</c:v>
                      </c:pt>
                      <c:pt idx="2">
                        <c:v>3.6200662195368105E-3</c:v>
                      </c:pt>
                      <c:pt idx="3">
                        <c:v>6.4263750035966627E-3</c:v>
                      </c:pt>
                      <c:pt idx="4">
                        <c:v>1.1608949798659784E-2</c:v>
                      </c:pt>
                      <c:pt idx="5">
                        <c:v>1.7706902690788562E-2</c:v>
                      </c:pt>
                      <c:pt idx="6">
                        <c:v>2.914554137852321E-2</c:v>
                      </c:pt>
                      <c:pt idx="7">
                        <c:v>3.9698307233104524E-2</c:v>
                      </c:pt>
                      <c:pt idx="8">
                        <c:v>5.4995148356824952E-2</c:v>
                      </c:pt>
                      <c:pt idx="9">
                        <c:v>7.1975704284788278E-2</c:v>
                      </c:pt>
                    </c:numCache>
                  </c:numRef>
                </c:val>
                <c:smooth val="0"/>
                <c:extLst xmlns:c15="http://schemas.microsoft.com/office/drawing/2012/chart">
                  <c:ext xmlns:c16="http://schemas.microsoft.com/office/drawing/2014/chart" uri="{C3380CC4-5D6E-409C-BE32-E72D297353CC}">
                    <c16:uniqueId val="{0000001B-B3B0-464C-9219-AF8B7BE3B41A}"/>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[age_diagnosis_summary_data.xlsx]Cancer_sex_eth!$AD$1</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[age_diagnosis_summary_data.xlsx]Cancer_sex_eth!$AD$2:$AD$14</c15:sqref>
                        </c15:formulaRef>
                      </c:ext>
                    </c:extLst>
                    <c:numCache>
                      <c:formatCode>0.00%</c:formatCode>
                      <c:ptCount val="10"/>
                      <c:pt idx="0">
                        <c:v>6.0084117764869216E-4</c:v>
                      </c:pt>
                      <c:pt idx="1">
                        <c:v>6.0084117764869216E-4</c:v>
                      </c:pt>
                      <c:pt idx="2">
                        <c:v>2.2554755465598042E-3</c:v>
                      </c:pt>
                      <c:pt idx="3">
                        <c:v>3.8041670862625221E-3</c:v>
                      </c:pt>
                      <c:pt idx="4">
                        <c:v>4.7148854916949645E-3</c:v>
                      </c:pt>
                      <c:pt idx="5">
                        <c:v>7.452946329406962E-3</c:v>
                      </c:pt>
                      <c:pt idx="6">
                        <c:v>1.0430412345359019E-2</c:v>
                      </c:pt>
                      <c:pt idx="7">
                        <c:v>1.6230087584360509E-2</c:v>
                      </c:pt>
                      <c:pt idx="8">
                        <c:v>2.3996692156062926E-2</c:v>
                      </c:pt>
                      <c:pt idx="9">
                        <c:v>3.8001154630644796E-2</c:v>
                      </c:pt>
                    </c:numCache>
                  </c:numRef>
                </c:val>
                <c:smooth val="0"/>
                <c:extLst xmlns:c15="http://schemas.microsoft.com/office/drawing/2012/chart">
                  <c:ext xmlns:c16="http://schemas.microsoft.com/office/drawing/2014/chart" uri="{C3380CC4-5D6E-409C-BE32-E72D297353CC}">
                    <c16:uniqueId val="{0000001C-B3B0-464C-9219-AF8B7BE3B41A}"/>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[age_diagnosis_summary_data.xlsx]Cancer_sex_eth!$AE$1</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[age_diagnosis_summary_data.xlsx]Cancer_sex_eth!$AE$2:$AE$14</c15:sqref>
                        </c15:formulaRef>
                      </c:ext>
                    </c:extLst>
                    <c:numCache>
                      <c:formatCode>0.00%</c:formatCode>
                      <c:ptCount val="10"/>
                      <c:pt idx="0">
                        <c:v>5.9713375796177637E-4</c:v>
                      </c:pt>
                      <c:pt idx="1">
                        <c:v>1.4460277240213593E-3</c:v>
                      </c:pt>
                      <c:pt idx="2">
                        <c:v>2.9348512998018661E-3</c:v>
                      </c:pt>
                      <c:pt idx="3">
                        <c:v>5.0860166691658604E-3</c:v>
                      </c:pt>
                      <c:pt idx="4">
                        <c:v>7.9945144279112146E-3</c:v>
                      </c:pt>
                      <c:pt idx="5">
                        <c:v>1.2209943749279084E-2</c:v>
                      </c:pt>
                      <c:pt idx="6">
                        <c:v>1.876897466727856E-2</c:v>
                      </c:pt>
                      <c:pt idx="7">
                        <c:v>2.6417605055121696E-2</c:v>
                      </c:pt>
                      <c:pt idx="8">
                        <c:v>3.7439292545063729E-2</c:v>
                      </c:pt>
                      <c:pt idx="9">
                        <c:v>5.2693327042247384E-2</c:v>
                      </c:pt>
                    </c:numCache>
                  </c:numRef>
                </c:val>
                <c:smooth val="0"/>
                <c:extLst xmlns:c15="http://schemas.microsoft.com/office/drawing/2012/chart">
                  <c:ext xmlns:c16="http://schemas.microsoft.com/office/drawing/2014/chart" uri="{C3380CC4-5D6E-409C-BE32-E72D297353CC}">
                    <c16:uniqueId val="{0000001D-B3B0-464C-9219-AF8B7BE3B41A}"/>
                  </c:ext>
                </c:extLst>
              </c15:ser>
            </c15:filteredLineSeries>
            <c15:filteredLineSeries>
              <c15:ser>
                <c:idx val="30"/>
                <c:order val="30"/>
                <c:tx>
                  <c:strRef>
                    <c:extLst xmlns:c15="http://schemas.microsoft.com/office/drawing/2012/chart">
                      <c:ext xmlns:c15="http://schemas.microsoft.com/office/drawing/2012/chart" uri="{02D57815-91ED-43cb-92C2-25804820EDAC}">
                        <c15:formulaRef>
                          <c15:sqref>[age_diagnosis_summary_data.xlsx]Cancer_sex_eth!$AF$1</c15:sqref>
                        </c15:formulaRef>
                      </c:ext>
                    </c:extLst>
                    <c:strCache>
                      <c:ptCount val="1"/>
                      <c:pt idx="0">
                        <c:v>Mixed/other ethnicities Female</c:v>
                      </c:pt>
                    </c:strCache>
                  </c:strRef>
                </c:tx>
                <c:spPr>
                  <a:ln w="28575" cap="rnd">
                    <a:solidFill>
                      <a:schemeClr val="accent1">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[age_diagnosis_summary_data.xlsx]Cancer_sex_eth!$AF$2:$AF$14</c15:sqref>
                        </c15:formulaRef>
                      </c:ext>
                    </c:extLst>
                    <c:numCache>
                      <c:formatCode>0.00%</c:formatCode>
                      <c:ptCount val="10"/>
                      <c:pt idx="0">
                        <c:v>0</c:v>
                      </c:pt>
                      <c:pt idx="1">
                        <c:v>7.4934432371676074E-4</c:v>
                      </c:pt>
                      <c:pt idx="2">
                        <c:v>2.4106089216823223E-3</c:v>
                      </c:pt>
                      <c:pt idx="3">
                        <c:v>4.0866663663703395E-3</c:v>
                      </c:pt>
                      <c:pt idx="4">
                        <c:v>6.6376738808007207E-3</c:v>
                      </c:pt>
                      <c:pt idx="5">
                        <c:v>1.3947780941367172E-2</c:v>
                      </c:pt>
                      <c:pt idx="6">
                        <c:v>2.1171606722016456E-2</c:v>
                      </c:pt>
                      <c:pt idx="7">
                        <c:v>3.5472670909519444E-2</c:v>
                      </c:pt>
                      <c:pt idx="8">
                        <c:v>4.697796708157298E-2</c:v>
                      </c:pt>
                      <c:pt idx="9">
                        <c:v>5.9718903350535979E-2</c:v>
                      </c:pt>
                    </c:numCache>
                  </c:numRef>
                </c:val>
                <c:smooth val="0"/>
                <c:extLst xmlns:c15="http://schemas.microsoft.com/office/drawing/2012/chart">
                  <c:ext xmlns:c16="http://schemas.microsoft.com/office/drawing/2014/chart" uri="{C3380CC4-5D6E-409C-BE32-E72D297353CC}">
                    <c16:uniqueId val="{0000001E-B3B0-464C-9219-AF8B7BE3B41A}"/>
                  </c:ext>
                </c:extLst>
              </c15:ser>
            </c15:filteredLineSeries>
            <c15:filteredLineSeries>
              <c15:ser>
                <c:idx val="31"/>
                <c:order val="31"/>
                <c:tx>
                  <c:strRef>
                    <c:extLst xmlns:c15="http://schemas.microsoft.com/office/drawing/2012/chart">
                      <c:ext xmlns:c15="http://schemas.microsoft.com/office/drawing/2012/chart" uri="{02D57815-91ED-43cb-92C2-25804820EDAC}">
                        <c15:formulaRef>
                          <c15:sqref>[age_diagnosis_summary_data.xlsx]Cancer_sex_eth!$AG$1</c15:sqref>
                        </c15:formulaRef>
                      </c:ext>
                    </c:extLst>
                    <c:strCache>
                      <c:ptCount val="1"/>
                      <c:pt idx="0">
                        <c:v>Mixed/other ethnicities Male</c:v>
                      </c:pt>
                    </c:strCache>
                  </c:strRef>
                </c:tx>
                <c:spPr>
                  <a:ln w="28575" cap="rnd">
                    <a:solidFill>
                      <a:schemeClr val="accent2">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[age_diagnosis_summary_data.xlsx]Cancer_sex_eth!$AG$2:$AG$14</c15:sqref>
                        </c15:formulaRef>
                      </c:ext>
                    </c:extLst>
                    <c:numCache>
                      <c:formatCode>0.00%</c:formatCode>
                      <c:ptCount val="10"/>
                      <c:pt idx="0">
                        <c:v>1.5847860538826808E-3</c:v>
                      </c:pt>
                      <c:pt idx="1">
                        <c:v>2.7920595894885825E-3</c:v>
                      </c:pt>
                      <c:pt idx="2">
                        <c:v>3.1100468153848482E-3</c:v>
                      </c:pt>
                      <c:pt idx="3">
                        <c:v>3.4453612967788594E-3</c:v>
                      </c:pt>
                      <c:pt idx="4">
                        <c:v>5.774848530774257E-3</c:v>
                      </c:pt>
                      <c:pt idx="5">
                        <c:v>7.1358685875425598E-3</c:v>
                      </c:pt>
                      <c:pt idx="6">
                        <c:v>1.0490139301773893E-2</c:v>
                      </c:pt>
                      <c:pt idx="7">
                        <c:v>1.5504547379636469E-2</c:v>
                      </c:pt>
                      <c:pt idx="8">
                        <c:v>1.9572710406993377E-2</c:v>
                      </c:pt>
                      <c:pt idx="9">
                        <c:v>3.8188418437240301E-2</c:v>
                      </c:pt>
                    </c:numCache>
                  </c:numRef>
                </c:val>
                <c:smooth val="0"/>
                <c:extLst xmlns:c15="http://schemas.microsoft.com/office/drawing/2012/chart">
                  <c:ext xmlns:c16="http://schemas.microsoft.com/office/drawing/2014/chart" uri="{C3380CC4-5D6E-409C-BE32-E72D297353CC}">
                    <c16:uniqueId val="{0000001F-B3B0-464C-9219-AF8B7BE3B41A}"/>
                  </c:ext>
                </c:extLst>
              </c15:ser>
            </c15:filteredLineSeries>
            <c15:filteredLineSeries>
              <c15:ser>
                <c:idx val="32"/>
                <c:order val="32"/>
                <c:tx>
                  <c:strRef>
                    <c:extLst xmlns:c15="http://schemas.microsoft.com/office/drawing/2012/chart">
                      <c:ext xmlns:c15="http://schemas.microsoft.com/office/drawing/2012/chart" uri="{02D57815-91ED-43cb-92C2-25804820EDAC}">
                        <c15:formulaRef>
                          <c15:sqref>[age_diagnosis_summary_data.xlsx]Cancer_sex_eth!$AH$1</c15:sqref>
                        </c15:formulaRef>
                      </c:ext>
                    </c:extLst>
                    <c:strCache>
                      <c:ptCount val="1"/>
                      <c:pt idx="0">
                        <c:v>All Mixed/other ethnicities</c:v>
                      </c:pt>
                    </c:strCache>
                  </c:strRef>
                </c:tx>
                <c:spPr>
                  <a:ln w="28575" cap="rnd">
                    <a:solidFill>
                      <a:schemeClr val="accent3">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[age_diagnosis_summary_data.xlsx]Cancer_sex_eth!$AH$2:$AH$14</c15:sqref>
                        </c15:formulaRef>
                      </c:ext>
                    </c:extLst>
                    <c:numCache>
                      <c:formatCode>0.00%</c:formatCode>
                      <c:ptCount val="10"/>
                      <c:pt idx="0">
                        <c:v>7.8802206461781044E-4</c:v>
                      </c:pt>
                      <c:pt idx="1">
                        <c:v>1.7125762889391716E-3</c:v>
                      </c:pt>
                      <c:pt idx="2">
                        <c:v>2.7486047494250654E-3</c:v>
                      </c:pt>
                      <c:pt idx="3">
                        <c:v>3.7544054506359892E-3</c:v>
                      </c:pt>
                      <c:pt idx="4">
                        <c:v>6.1896183436923602E-3</c:v>
                      </c:pt>
                      <c:pt idx="5">
                        <c:v>1.0262611711136183E-2</c:v>
                      </c:pt>
                      <c:pt idx="6">
                        <c:v>1.5480910770655609E-2</c:v>
                      </c:pt>
                      <c:pt idx="7">
                        <c:v>2.5260901723265006E-2</c:v>
                      </c:pt>
                      <c:pt idx="8">
                        <c:v>3.3161522580624547E-2</c:v>
                      </c:pt>
                      <c:pt idx="9">
                        <c:v>4.8574889611947891E-2</c:v>
                      </c:pt>
                    </c:numCache>
                  </c:numRef>
                </c:val>
                <c:smooth val="0"/>
                <c:extLst xmlns:c15="http://schemas.microsoft.com/office/drawing/2012/chart">
                  <c:ext xmlns:c16="http://schemas.microsoft.com/office/drawing/2014/chart" uri="{C3380CC4-5D6E-409C-BE32-E72D297353CC}">
                    <c16:uniqueId val="{00000020-B3B0-464C-9219-AF8B7BE3B41A}"/>
                  </c:ext>
                </c:extLst>
              </c15:ser>
            </c15:filteredLineSeries>
            <c15:filteredLineSeries>
              <c15:ser>
                <c:idx val="33"/>
                <c:order val="33"/>
                <c:tx>
                  <c:strRef>
                    <c:extLst xmlns:c15="http://schemas.microsoft.com/office/drawing/2012/chart">
                      <c:ext xmlns:c15="http://schemas.microsoft.com/office/drawing/2012/chart" uri="{02D57815-91ED-43cb-92C2-25804820EDAC}">
                        <c15:formulaRef>
                          <c15:sqref>[age_diagnosis_summary_data.xlsx]Cancer_sex_eth!$AI$1</c15:sqref>
                        </c15:formulaRef>
                      </c:ext>
                    </c:extLst>
                    <c:strCache>
                      <c:ptCount val="1"/>
                      <c:pt idx="0">
                        <c:v>All Population</c:v>
                      </c:pt>
                    </c:strCache>
                  </c:strRef>
                </c:tx>
                <c:spPr>
                  <a:ln w="28575" cap="rnd">
                    <a:solidFill>
                      <a:schemeClr val="accent4">
                        <a:lumMod val="50000"/>
                      </a:schemeClr>
                    </a:solidFill>
                    <a:round/>
                  </a:ln>
                  <a:effectLst/>
                </c:spPr>
                <c:marker>
                  <c:symbol val="none"/>
                </c:marker>
                <c:cat>
                  <c:numRef>
                    <c:extLst xmlns:c15="http://schemas.microsoft.com/office/drawing/2012/chart">
                      <c:ext xmlns:c15="http://schemas.microsoft.com/office/drawing/2012/chart" uri="{02D57815-91ED-43cb-92C2-25804820EDAC}">
                        <c15:formulaRef>
                          <c15:sqref>[age_diagnosis_summary_data.xlsx]Cancer_sex_eth!$A$2:$A$14</c15:sqref>
                        </c15:formulaRef>
                      </c:ext>
                    </c:extLst>
                    <c:numCache>
                      <c:formatCode>General</c:formatCode>
                      <c:ptCount val="10"/>
                      <c:pt idx="0">
                        <c:v>19</c:v>
                      </c:pt>
                      <c:pt idx="1">
                        <c:v>24</c:v>
                      </c:pt>
                      <c:pt idx="2">
                        <c:v>29</c:v>
                      </c:pt>
                      <c:pt idx="3">
                        <c:v>34</c:v>
                      </c:pt>
                      <c:pt idx="4">
                        <c:v>39</c:v>
                      </c:pt>
                      <c:pt idx="5">
                        <c:v>44</c:v>
                      </c:pt>
                      <c:pt idx="6">
                        <c:v>49</c:v>
                      </c:pt>
                      <c:pt idx="7">
                        <c:v>54</c:v>
                      </c:pt>
                      <c:pt idx="8">
                        <c:v>59</c:v>
                      </c:pt>
                      <c:pt idx="9">
                        <c:v>64</c:v>
                      </c:pt>
                    </c:numCache>
                  </c:numRef>
                </c:cat>
                <c:val>
                  <c:numRef>
                    <c:extLst xmlns:c15="http://schemas.microsoft.com/office/drawing/2012/chart">
                      <c:ext xmlns:c15="http://schemas.microsoft.com/office/drawing/2012/chart" uri="{02D57815-91ED-43cb-92C2-25804820EDAC}">
                        <c15:formulaRef>
                          <c15:sqref>[age_diagnosis_summary_data.xlsx]Cancer_sex_eth!$AI$2:$AI$14</c15:sqref>
                        </c15:formulaRef>
                      </c:ext>
                    </c:extLst>
                    <c:numCache>
                      <c:formatCode>0.00%</c:formatCode>
                      <c:ptCount val="10"/>
                      <c:pt idx="0">
                        <c:v>6.4683053040104355E-4</c:v>
                      </c:pt>
                      <c:pt idx="1">
                        <c:v>1.3471726373210924E-3</c:v>
                      </c:pt>
                      <c:pt idx="2">
                        <c:v>2.7172159308155308E-3</c:v>
                      </c:pt>
                      <c:pt idx="3">
                        <c:v>4.6688050159098271E-3</c:v>
                      </c:pt>
                      <c:pt idx="4">
                        <c:v>7.8293267563137592E-3</c:v>
                      </c:pt>
                      <c:pt idx="5">
                        <c:v>1.2531557435193852E-2</c:v>
                      </c:pt>
                      <c:pt idx="6">
                        <c:v>1.9218381486756475E-2</c:v>
                      </c:pt>
                      <c:pt idx="7">
                        <c:v>2.8926029583249968E-2</c:v>
                      </c:pt>
                      <c:pt idx="8">
                        <c:v>4.3319884806501618E-2</c:v>
                      </c:pt>
                      <c:pt idx="9">
                        <c:v>6.5960850787829983E-2</c:v>
                      </c:pt>
                    </c:numCache>
                  </c:numRef>
                </c:val>
                <c:smooth val="0"/>
                <c:extLst xmlns:c15="http://schemas.microsoft.com/office/drawing/2012/chart">
                  <c:ext xmlns:c16="http://schemas.microsoft.com/office/drawing/2014/chart" uri="{C3380CC4-5D6E-409C-BE32-E72D297353CC}">
                    <c16:uniqueId val="{00000021-B3B0-464C-9219-AF8B7BE3B41A}"/>
                  </c:ext>
                </c:extLst>
              </c15:ser>
            </c15:filteredLineSeries>
          </c:ext>
        </c:extLst>
      </c:lineChart>
      <c:catAx>
        <c:axId val="117468127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layout>
            <c:manualLayout>
              <c:xMode val="edge"/>
              <c:yMode val="edge"/>
              <c:x val="0.49442668766560227"/>
              <c:y val="0.7746089443554407"/>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8673007"/>
        <c:crosses val="autoZero"/>
        <c:auto val="1"/>
        <c:lblAlgn val="ctr"/>
        <c:lblOffset val="100"/>
        <c:noMultiLvlLbl val="0"/>
      </c:catAx>
      <c:valAx>
        <c:axId val="208867300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Cumulative likelihood </a:t>
                </a:r>
              </a:p>
              <a:p>
                <a:pPr>
                  <a:defRPr/>
                </a:pPr>
                <a:r>
                  <a:rPr lang="en-GB" sz="1000" b="0" i="0" u="none" strike="noStrike" kern="1200" baseline="0">
                    <a:solidFill>
                      <a:srgbClr val="00445E">
                        <a:lumMod val="65000"/>
                        <a:lumOff val="35000"/>
                      </a:srgbClr>
                    </a:solidFill>
                  </a:rPr>
                  <a:t>of diagnosis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681279"/>
        <c:crosses val="autoZero"/>
        <c:crossBetween val="between"/>
      </c:valAx>
      <c:spPr>
        <a:noFill/>
        <a:ln>
          <a:noFill/>
        </a:ln>
        <a:effectLst/>
      </c:spPr>
    </c:plotArea>
    <c:legend>
      <c:legendPos val="b"/>
      <c:layout>
        <c:manualLayout>
          <c:xMode val="edge"/>
          <c:yMode val="edge"/>
          <c:x val="7.4332143642478282E-2"/>
          <c:y val="0.79265232733642377"/>
          <c:w val="0.88100625330082416"/>
          <c:h val="0.18668802757172284"/>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stroke/TIA by age, ethnic group and sex, Tower Hamlets residents (East London Database 2021-22).</a:t>
            </a:r>
          </a:p>
        </c:rich>
      </c:tx>
      <c:layout>
        <c:manualLayout>
          <c:xMode val="edge"/>
          <c:yMode val="edge"/>
          <c:x val="1.5210933822729774E-2"/>
          <c:y val="7.5125591355233133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842408430543833"/>
          <c:y val="0.22066279109318088"/>
          <c:w val="0.85794824601299746"/>
          <c:h val="0.44868522820877227"/>
        </c:manualLayout>
      </c:layout>
      <c:lineChart>
        <c:grouping val="standard"/>
        <c:varyColors val="0"/>
        <c:ser>
          <c:idx val="0"/>
          <c:order val="0"/>
          <c:tx>
            <c:strRef>
              <c:f>[age_diagnosis_summary_data.xlsx]StrokeTIA_sex_eth!$B$1</c:f>
              <c:strCache>
                <c:ptCount val="1"/>
                <c:pt idx="0">
                  <c:v>Asian or Asian British (not Bangladeshi): Female</c:v>
                </c:pt>
              </c:strCache>
            </c:strRef>
          </c:tx>
          <c:spPr>
            <a:ln w="28575" cap="rnd">
              <a:solidFill>
                <a:schemeClr val="accent1"/>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[age_diagnosis_summary_data.xlsx]StrokeTIA_sex_eth!$B$2:$B$13</c:f>
              <c:numCache>
                <c:formatCode>0%</c:formatCode>
                <c:ptCount val="9"/>
                <c:pt idx="0">
                  <c:v>0</c:v>
                </c:pt>
                <c:pt idx="1">
                  <c:v>0</c:v>
                </c:pt>
                <c:pt idx="2">
                  <c:v>1.5392508978963049E-3</c:v>
                </c:pt>
                <c:pt idx="3">
                  <c:v>1.5392508978963049E-3</c:v>
                </c:pt>
                <c:pt idx="4">
                  <c:v>1.5392508978963049E-3</c:v>
                </c:pt>
                <c:pt idx="5">
                  <c:v>3.5441921611535365E-3</c:v>
                </c:pt>
                <c:pt idx="6">
                  <c:v>6.2519525085417138E-3</c:v>
                </c:pt>
                <c:pt idx="7">
                  <c:v>1.4930974757375481E-2</c:v>
                </c:pt>
                <c:pt idx="8">
                  <c:v>2.9417283952119955E-2</c:v>
                </c:pt>
              </c:numCache>
              <c:extLst/>
            </c:numRef>
          </c:val>
          <c:smooth val="0"/>
          <c:extLst>
            <c:ext xmlns:c16="http://schemas.microsoft.com/office/drawing/2014/chart" uri="{C3380CC4-5D6E-409C-BE32-E72D297353CC}">
              <c16:uniqueId val="{00000000-0481-4A51-A914-660E2ECA4DD8}"/>
            </c:ext>
          </c:extLst>
        </c:ser>
        <c:ser>
          <c:idx val="1"/>
          <c:order val="1"/>
          <c:tx>
            <c:strRef>
              <c:f>[age_diagnosis_summary_data.xlsx]StrokeTIA_sex_eth!$C$1</c:f>
              <c:strCache>
                <c:ptCount val="1"/>
                <c:pt idx="0">
                  <c:v>Asian or Asian British (not Bangladeshi): Male</c:v>
                </c:pt>
              </c:strCache>
            </c:strRef>
          </c:tx>
          <c:spPr>
            <a:ln w="28575" cap="rnd">
              <a:solidFill>
                <a:schemeClr val="accent2"/>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[age_diagnosis_summary_data.xlsx]StrokeTIA_sex_eth!$C$2:$C$13</c:f>
              <c:numCache>
                <c:formatCode>0%</c:formatCode>
                <c:ptCount val="9"/>
                <c:pt idx="0">
                  <c:v>0</c:v>
                </c:pt>
                <c:pt idx="1">
                  <c:v>0</c:v>
                </c:pt>
                <c:pt idx="2">
                  <c:v>0</c:v>
                </c:pt>
                <c:pt idx="3">
                  <c:v>9.7087378640781097E-4</c:v>
                </c:pt>
                <c:pt idx="4">
                  <c:v>1.711443931858958E-3</c:v>
                </c:pt>
                <c:pt idx="5">
                  <c:v>4.4806216185944159E-3</c:v>
                </c:pt>
                <c:pt idx="6">
                  <c:v>1.1747186424298062E-2</c:v>
                </c:pt>
                <c:pt idx="7">
                  <c:v>1.9528704641429528E-2</c:v>
                </c:pt>
                <c:pt idx="8">
                  <c:v>3.9538322914053459E-2</c:v>
                </c:pt>
              </c:numCache>
              <c:extLst/>
            </c:numRef>
          </c:val>
          <c:smooth val="0"/>
          <c:extLst>
            <c:ext xmlns:c16="http://schemas.microsoft.com/office/drawing/2014/chart" uri="{C3380CC4-5D6E-409C-BE32-E72D297353CC}">
              <c16:uniqueId val="{00000001-0481-4A51-A914-660E2ECA4DD8}"/>
            </c:ext>
          </c:extLst>
        </c:ser>
        <c:ser>
          <c:idx val="3"/>
          <c:order val="3"/>
          <c:tx>
            <c:strRef>
              <c:f>[age_diagnosis_summary_data.xlsx]StrokeTIA_sex_eth!$E$1</c:f>
              <c:strCache>
                <c:ptCount val="1"/>
                <c:pt idx="0">
                  <c:v>Asian or Asian British: Bangladeshi: Female</c:v>
                </c:pt>
              </c:strCache>
            </c:strRef>
          </c:tx>
          <c:spPr>
            <a:ln w="28575" cap="rnd">
              <a:solidFill>
                <a:schemeClr val="accent4"/>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[age_diagnosis_summary_data.xlsx]StrokeTIA_sex_eth!$E$2:$E$13</c:f>
              <c:numCache>
                <c:formatCode>0%</c:formatCode>
                <c:ptCount val="9"/>
                <c:pt idx="0">
                  <c:v>2.3068050749708302E-4</c:v>
                </c:pt>
                <c:pt idx="1">
                  <c:v>6.6189436106300903E-4</c:v>
                </c:pt>
                <c:pt idx="2">
                  <c:v>1.6317488890511544E-3</c:v>
                </c:pt>
                <c:pt idx="3">
                  <c:v>2.9553431613573711E-3</c:v>
                </c:pt>
                <c:pt idx="4">
                  <c:v>5.2204177638408567E-3</c:v>
                </c:pt>
                <c:pt idx="5">
                  <c:v>8.5143898904507243E-3</c:v>
                </c:pt>
                <c:pt idx="6">
                  <c:v>1.5250025828694946E-2</c:v>
                </c:pt>
                <c:pt idx="7">
                  <c:v>2.8684541165274857E-2</c:v>
                </c:pt>
                <c:pt idx="8">
                  <c:v>4.1322474644537088E-2</c:v>
                </c:pt>
              </c:numCache>
              <c:extLst/>
            </c:numRef>
          </c:val>
          <c:smooth val="0"/>
          <c:extLst>
            <c:ext xmlns:c16="http://schemas.microsoft.com/office/drawing/2014/chart" uri="{C3380CC4-5D6E-409C-BE32-E72D297353CC}">
              <c16:uniqueId val="{00000002-0481-4A51-A914-660E2ECA4DD8}"/>
            </c:ext>
          </c:extLst>
        </c:ser>
        <c:ser>
          <c:idx val="4"/>
          <c:order val="4"/>
          <c:tx>
            <c:strRef>
              <c:f>[age_diagnosis_summary_data.xlsx]StrokeTIA_sex_eth!$F$1</c:f>
              <c:strCache>
                <c:ptCount val="1"/>
                <c:pt idx="0">
                  <c:v>Asian or Asian British: Bangladeshi: Male</c:v>
                </c:pt>
              </c:strCache>
            </c:strRef>
          </c:tx>
          <c:spPr>
            <a:ln w="28575" cap="rnd">
              <a:solidFill>
                <a:schemeClr val="accent5"/>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[age_diagnosis_summary_data.xlsx]StrokeTIA_sex_eth!$F$2:$F$13</c:f>
              <c:numCache>
                <c:formatCode>0%</c:formatCode>
                <c:ptCount val="9"/>
                <c:pt idx="0">
                  <c:v>0</c:v>
                </c:pt>
                <c:pt idx="1">
                  <c:v>6.8807339449539207E-4</c:v>
                </c:pt>
                <c:pt idx="2">
                  <c:v>1.434385512946168E-3</c:v>
                </c:pt>
                <c:pt idx="3">
                  <c:v>2.326439840699468E-3</c:v>
                </c:pt>
                <c:pt idx="4">
                  <c:v>4.853901992766585E-3</c:v>
                </c:pt>
                <c:pt idx="5">
                  <c:v>8.8779460607294469E-3</c:v>
                </c:pt>
                <c:pt idx="6">
                  <c:v>1.5603801475626788E-2</c:v>
                </c:pt>
                <c:pt idx="7">
                  <c:v>3.2609658804527597E-2</c:v>
                </c:pt>
                <c:pt idx="8">
                  <c:v>5.2963168458392773E-2</c:v>
                </c:pt>
              </c:numCache>
              <c:extLst/>
            </c:numRef>
          </c:val>
          <c:smooth val="0"/>
          <c:extLst>
            <c:ext xmlns:c16="http://schemas.microsoft.com/office/drawing/2014/chart" uri="{C3380CC4-5D6E-409C-BE32-E72D297353CC}">
              <c16:uniqueId val="{00000003-0481-4A51-A914-660E2ECA4DD8}"/>
            </c:ext>
          </c:extLst>
        </c:ser>
        <c:ser>
          <c:idx val="6"/>
          <c:order val="6"/>
          <c:tx>
            <c:strRef>
              <c:f>[age_diagnosis_summary_data.xlsx]StrokeTIA_sex_eth!$H$1</c:f>
              <c:strCache>
                <c:ptCount val="1"/>
                <c:pt idx="0">
                  <c:v>Black or Black British: Female</c:v>
                </c:pt>
              </c:strCache>
            </c:strRef>
          </c:tx>
          <c:spPr>
            <a:ln w="28575" cap="rnd">
              <a:solidFill>
                <a:schemeClr val="accent1">
                  <a:lumMod val="60000"/>
                </a:schemeClr>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[age_diagnosis_summary_data.xlsx]StrokeTIA_sex_eth!$H$2:$H$13</c:f>
              <c:numCache>
                <c:formatCode>0%</c:formatCode>
                <c:ptCount val="9"/>
                <c:pt idx="0">
                  <c:v>0</c:v>
                </c:pt>
                <c:pt idx="1">
                  <c:v>0</c:v>
                </c:pt>
                <c:pt idx="2">
                  <c:v>0</c:v>
                </c:pt>
                <c:pt idx="3">
                  <c:v>1.9607843137254832E-3</c:v>
                </c:pt>
                <c:pt idx="4">
                  <c:v>3.0213998458044067E-3</c:v>
                </c:pt>
                <c:pt idx="5">
                  <c:v>8.1670958466002475E-3</c:v>
                </c:pt>
                <c:pt idx="6">
                  <c:v>1.2016382667376702E-2</c:v>
                </c:pt>
                <c:pt idx="7">
                  <c:v>2.3534326392757099E-2</c:v>
                </c:pt>
                <c:pt idx="8">
                  <c:v>4.2887700103891646E-2</c:v>
                </c:pt>
              </c:numCache>
              <c:extLst/>
            </c:numRef>
          </c:val>
          <c:smooth val="0"/>
          <c:extLst>
            <c:ext xmlns:c16="http://schemas.microsoft.com/office/drawing/2014/chart" uri="{C3380CC4-5D6E-409C-BE32-E72D297353CC}">
              <c16:uniqueId val="{00000004-0481-4A51-A914-660E2ECA4DD8}"/>
            </c:ext>
          </c:extLst>
        </c:ser>
        <c:ser>
          <c:idx val="7"/>
          <c:order val="7"/>
          <c:tx>
            <c:strRef>
              <c:f>[age_diagnosis_summary_data.xlsx]StrokeTIA_sex_eth!$I$1</c:f>
              <c:strCache>
                <c:ptCount val="1"/>
                <c:pt idx="0">
                  <c:v>Black or Black British: Male</c:v>
                </c:pt>
              </c:strCache>
            </c:strRef>
          </c:tx>
          <c:spPr>
            <a:ln w="28575" cap="rnd">
              <a:solidFill>
                <a:schemeClr val="accent2">
                  <a:lumMod val="60000"/>
                </a:schemeClr>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[age_diagnosis_summary_data.xlsx]StrokeTIA_sex_eth!$I$2:$I$13</c:f>
              <c:numCache>
                <c:formatCode>0%</c:formatCode>
                <c:ptCount val="9"/>
                <c:pt idx="0">
                  <c:v>0</c:v>
                </c:pt>
                <c:pt idx="1">
                  <c:v>0</c:v>
                </c:pt>
                <c:pt idx="2">
                  <c:v>0</c:v>
                </c:pt>
                <c:pt idx="3">
                  <c:v>0</c:v>
                </c:pt>
                <c:pt idx="4">
                  <c:v>3.4965034965035446E-3</c:v>
                </c:pt>
                <c:pt idx="5">
                  <c:v>4.6899208575855722E-3</c:v>
                </c:pt>
                <c:pt idx="6">
                  <c:v>1.5831451594254364E-2</c:v>
                </c:pt>
                <c:pt idx="7">
                  <c:v>3.1289596333611613E-2</c:v>
                </c:pt>
                <c:pt idx="8">
                  <c:v>5.0172840069798497E-2</c:v>
                </c:pt>
              </c:numCache>
              <c:extLst/>
            </c:numRef>
          </c:val>
          <c:smooth val="0"/>
          <c:extLst>
            <c:ext xmlns:c16="http://schemas.microsoft.com/office/drawing/2014/chart" uri="{C3380CC4-5D6E-409C-BE32-E72D297353CC}">
              <c16:uniqueId val="{00000005-0481-4A51-A914-660E2ECA4DD8}"/>
            </c:ext>
          </c:extLst>
        </c:ser>
        <c:ser>
          <c:idx val="9"/>
          <c:order val="9"/>
          <c:tx>
            <c:strRef>
              <c:f>[age_diagnosis_summary_data.xlsx]StrokeTIA_sex_eth!$K$1</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[age_diagnosis_summary_data.xlsx]StrokeTIA_sex_eth!$K$2:$K$13</c:f>
              <c:numCache>
                <c:formatCode>0%</c:formatCode>
                <c:ptCount val="9"/>
                <c:pt idx="0">
                  <c:v>0</c:v>
                </c:pt>
                <c:pt idx="1">
                  <c:v>0</c:v>
                </c:pt>
                <c:pt idx="2">
                  <c:v>0</c:v>
                </c:pt>
                <c:pt idx="3">
                  <c:v>0</c:v>
                </c:pt>
                <c:pt idx="4">
                  <c:v>3.8910505836575737E-3</c:v>
                </c:pt>
                <c:pt idx="5">
                  <c:v>1.477748718930072E-2</c:v>
                </c:pt>
                <c:pt idx="6">
                  <c:v>2.1434396059643368E-2</c:v>
                </c:pt>
                <c:pt idx="7">
                  <c:v>2.1434396059643368E-2</c:v>
                </c:pt>
                <c:pt idx="8">
                  <c:v>3.294693257658865E-2</c:v>
                </c:pt>
              </c:numCache>
              <c:extLst/>
            </c:numRef>
          </c:val>
          <c:smooth val="0"/>
          <c:extLst>
            <c:ext xmlns:c16="http://schemas.microsoft.com/office/drawing/2014/chart" uri="{C3380CC4-5D6E-409C-BE32-E72D297353CC}">
              <c16:uniqueId val="{00000006-0481-4A51-A914-660E2ECA4DD8}"/>
            </c:ext>
          </c:extLst>
        </c:ser>
        <c:ser>
          <c:idx val="10"/>
          <c:order val="10"/>
          <c:tx>
            <c:strRef>
              <c:f>[age_diagnosis_summary_data.xlsx]StrokeTIA_sex_eth!$L$1</c:f>
              <c:strCache>
                <c:ptCount val="1"/>
                <c:pt idx="0">
                  <c:v>Mixed or Multiple ethnic groups: Male</c:v>
                </c:pt>
              </c:strCache>
            </c:strRef>
          </c:tx>
          <c:spPr>
            <a:ln w="28575" cap="rnd">
              <a:solidFill>
                <a:schemeClr val="accent5">
                  <a:lumMod val="60000"/>
                </a:schemeClr>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[age_diagnosis_summary_data.xlsx]StrokeTIA_sex_eth!$L$2:$L$13</c:f>
              <c:numCache>
                <c:formatCode>0%</c:formatCode>
                <c:ptCount val="9"/>
                <c:pt idx="0">
                  <c:v>0</c:v>
                </c:pt>
                <c:pt idx="1">
                  <c:v>0</c:v>
                </c:pt>
                <c:pt idx="2">
                  <c:v>0</c:v>
                </c:pt>
                <c:pt idx="3">
                  <c:v>0</c:v>
                </c:pt>
                <c:pt idx="4">
                  <c:v>0</c:v>
                </c:pt>
                <c:pt idx="5">
                  <c:v>0</c:v>
                </c:pt>
                <c:pt idx="6">
                  <c:v>0</c:v>
                </c:pt>
                <c:pt idx="7">
                  <c:v>9.2592592592593004E-3</c:v>
                </c:pt>
                <c:pt idx="8">
                  <c:v>9.2592592592593004E-3</c:v>
                </c:pt>
              </c:numCache>
              <c:extLst/>
            </c:numRef>
          </c:val>
          <c:smooth val="0"/>
          <c:extLst>
            <c:ext xmlns:c16="http://schemas.microsoft.com/office/drawing/2014/chart" uri="{C3380CC4-5D6E-409C-BE32-E72D297353CC}">
              <c16:uniqueId val="{00000007-0481-4A51-A914-660E2ECA4DD8}"/>
            </c:ext>
          </c:extLst>
        </c:ser>
        <c:ser>
          <c:idx val="12"/>
          <c:order val="12"/>
          <c:tx>
            <c:strRef>
              <c:f>[age_diagnosis_summary_data.xlsx]StrokeTIA_sex_eth!$N$1</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[age_diagnosis_summary_data.xlsx]StrokeTIA_sex_eth!$N$2:$N$13</c:f>
              <c:numCache>
                <c:formatCode>0%</c:formatCode>
                <c:ptCount val="9"/>
                <c:pt idx="0">
                  <c:v>0</c:v>
                </c:pt>
                <c:pt idx="1">
                  <c:v>0</c:v>
                </c:pt>
                <c:pt idx="2">
                  <c:v>0</c:v>
                </c:pt>
                <c:pt idx="3">
                  <c:v>0</c:v>
                </c:pt>
                <c:pt idx="4">
                  <c:v>2.0703933747412417E-3</c:v>
                </c:pt>
                <c:pt idx="5">
                  <c:v>2.0703933747412417E-3</c:v>
                </c:pt>
                <c:pt idx="6">
                  <c:v>4.2027215940260154E-3</c:v>
                </c:pt>
                <c:pt idx="7">
                  <c:v>9.5854095854096544E-3</c:v>
                </c:pt>
                <c:pt idx="8">
                  <c:v>1.9866529901132135E-2</c:v>
                </c:pt>
              </c:numCache>
              <c:extLst/>
            </c:numRef>
          </c:val>
          <c:smooth val="0"/>
          <c:extLst>
            <c:ext xmlns:c16="http://schemas.microsoft.com/office/drawing/2014/chart" uri="{C3380CC4-5D6E-409C-BE32-E72D297353CC}">
              <c16:uniqueId val="{00000008-0481-4A51-A914-660E2ECA4DD8}"/>
            </c:ext>
          </c:extLst>
        </c:ser>
        <c:ser>
          <c:idx val="13"/>
          <c:order val="13"/>
          <c:tx>
            <c:strRef>
              <c:f>[age_diagnosis_summary_data.xlsx]StrokeTIA_sex_eth!$O$1</c:f>
              <c:strCache>
                <c:ptCount val="1"/>
                <c:pt idx="0">
                  <c:v>Other ethnic group: Male</c:v>
                </c:pt>
              </c:strCache>
            </c:strRef>
          </c:tx>
          <c:spPr>
            <a:ln w="28575" cap="rnd">
              <a:solidFill>
                <a:schemeClr val="accent2">
                  <a:lumMod val="80000"/>
                  <a:lumOff val="20000"/>
                </a:schemeClr>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[age_diagnosis_summary_data.xlsx]StrokeTIA_sex_eth!$O$2:$O$13</c:f>
              <c:numCache>
                <c:formatCode>0%</c:formatCode>
                <c:ptCount val="9"/>
                <c:pt idx="0">
                  <c:v>0</c:v>
                </c:pt>
                <c:pt idx="1">
                  <c:v>4.3840420868035412E-4</c:v>
                </c:pt>
                <c:pt idx="2">
                  <c:v>8.9670847084966088E-4</c:v>
                </c:pt>
                <c:pt idx="3">
                  <c:v>8.9670847084966088E-4</c:v>
                </c:pt>
                <c:pt idx="4">
                  <c:v>3.5586177733251123E-3</c:v>
                </c:pt>
                <c:pt idx="5">
                  <c:v>5.0502964892332747E-3</c:v>
                </c:pt>
                <c:pt idx="6">
                  <c:v>7.2418156599618477E-3</c:v>
                </c:pt>
                <c:pt idx="7">
                  <c:v>1.2522444300068436E-2</c:v>
                </c:pt>
                <c:pt idx="8">
                  <c:v>2.8644526842108164E-2</c:v>
                </c:pt>
              </c:numCache>
              <c:extLst/>
            </c:numRef>
          </c:val>
          <c:smooth val="0"/>
          <c:extLst>
            <c:ext xmlns:c16="http://schemas.microsoft.com/office/drawing/2014/chart" uri="{C3380CC4-5D6E-409C-BE32-E72D297353CC}">
              <c16:uniqueId val="{00000009-0481-4A51-A914-660E2ECA4DD8}"/>
            </c:ext>
          </c:extLst>
        </c:ser>
        <c:ser>
          <c:idx val="15"/>
          <c:order val="15"/>
          <c:tx>
            <c:strRef>
              <c:f>[age_diagnosis_summary_data.xlsx]StrokeTIA_sex_eth!$Q$1</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[age_diagnosis_summary_data.xlsx]StrokeTIA_sex_eth!$Q$2:$Q$13</c:f>
              <c:numCache>
                <c:formatCode>0%</c:formatCode>
                <c:ptCount val="9"/>
                <c:pt idx="0">
                  <c:v>0</c:v>
                </c:pt>
                <c:pt idx="1">
                  <c:v>1.4511681903928153E-4</c:v>
                </c:pt>
                <c:pt idx="2">
                  <c:v>2.8657902662010404E-4</c:v>
                </c:pt>
                <c:pt idx="3">
                  <c:v>9.5707763223606968E-4</c:v>
                </c:pt>
                <c:pt idx="4">
                  <c:v>9.5707763223606968E-4</c:v>
                </c:pt>
                <c:pt idx="5">
                  <c:v>3.4284268526881823E-3</c:v>
                </c:pt>
                <c:pt idx="6">
                  <c:v>7.7055580679126212E-3</c:v>
                </c:pt>
                <c:pt idx="7">
                  <c:v>1.7572122121214617E-2</c:v>
                </c:pt>
                <c:pt idx="8">
                  <c:v>2.1788550781638549E-2</c:v>
                </c:pt>
              </c:numCache>
              <c:extLst/>
            </c:numRef>
          </c:val>
          <c:smooth val="0"/>
          <c:extLst>
            <c:ext xmlns:c16="http://schemas.microsoft.com/office/drawing/2014/chart" uri="{C3380CC4-5D6E-409C-BE32-E72D297353CC}">
              <c16:uniqueId val="{0000000A-0481-4A51-A914-660E2ECA4DD8}"/>
            </c:ext>
          </c:extLst>
        </c:ser>
        <c:ser>
          <c:idx val="16"/>
          <c:order val="16"/>
          <c:tx>
            <c:strRef>
              <c:f>[age_diagnosis_summary_data.xlsx]StrokeTIA_sex_eth!$R$1</c:f>
              <c:strCache>
                <c:ptCount val="1"/>
                <c:pt idx="0">
                  <c:v>White (not White British): Male</c:v>
                </c:pt>
              </c:strCache>
            </c:strRef>
          </c:tx>
          <c:spPr>
            <a:ln w="28575" cap="rnd">
              <a:solidFill>
                <a:schemeClr val="accent5">
                  <a:lumMod val="80000"/>
                  <a:lumOff val="20000"/>
                </a:schemeClr>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[age_diagnosis_summary_data.xlsx]StrokeTIA_sex_eth!$R$2:$R$13</c:f>
              <c:numCache>
                <c:formatCode>0%</c:formatCode>
                <c:ptCount val="9"/>
                <c:pt idx="0">
                  <c:v>0</c:v>
                </c:pt>
                <c:pt idx="1">
                  <c:v>0</c:v>
                </c:pt>
                <c:pt idx="2">
                  <c:v>2.489729864310064E-4</c:v>
                </c:pt>
                <c:pt idx="3">
                  <c:v>4.0794118916809285E-4</c:v>
                </c:pt>
                <c:pt idx="4">
                  <c:v>6.5573297370224992E-4</c:v>
                </c:pt>
                <c:pt idx="5">
                  <c:v>3.7620428623275082E-3</c:v>
                </c:pt>
                <c:pt idx="6">
                  <c:v>6.0788753207872137E-3</c:v>
                </c:pt>
                <c:pt idx="7">
                  <c:v>1.4187788925396183E-2</c:v>
                </c:pt>
                <c:pt idx="8">
                  <c:v>2.5369023833614723E-2</c:v>
                </c:pt>
              </c:numCache>
              <c:extLst/>
            </c:numRef>
          </c:val>
          <c:smooth val="0"/>
          <c:extLst>
            <c:ext xmlns:c16="http://schemas.microsoft.com/office/drawing/2014/chart" uri="{C3380CC4-5D6E-409C-BE32-E72D297353CC}">
              <c16:uniqueId val="{0000000B-0481-4A51-A914-660E2ECA4DD8}"/>
            </c:ext>
          </c:extLst>
        </c:ser>
        <c:ser>
          <c:idx val="18"/>
          <c:order val="18"/>
          <c:tx>
            <c:strRef>
              <c:f>[age_diagnosis_summary_data.xlsx]StrokeTIA_sex_eth!$T$1</c:f>
              <c:strCache>
                <c:ptCount val="1"/>
                <c:pt idx="0">
                  <c:v>White British: Female</c:v>
                </c:pt>
              </c:strCache>
            </c:strRef>
          </c:tx>
          <c:spPr>
            <a:ln w="28575" cap="rnd">
              <a:solidFill>
                <a:schemeClr val="accent1">
                  <a:lumMod val="80000"/>
                </a:schemeClr>
              </a:solidFill>
              <a:prstDash val="dash"/>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[age_diagnosis_summary_data.xlsx]StrokeTIA_sex_eth!$T$2:$T$13</c:f>
              <c:numCache>
                <c:formatCode>0%</c:formatCode>
                <c:ptCount val="9"/>
                <c:pt idx="0">
                  <c:v>0</c:v>
                </c:pt>
                <c:pt idx="1">
                  <c:v>0</c:v>
                </c:pt>
                <c:pt idx="2">
                  <c:v>0</c:v>
                </c:pt>
                <c:pt idx="3">
                  <c:v>0</c:v>
                </c:pt>
                <c:pt idx="4">
                  <c:v>5.0327126321092486E-4</c:v>
                </c:pt>
                <c:pt idx="5">
                  <c:v>4.5717789785574281E-3</c:v>
                </c:pt>
                <c:pt idx="6">
                  <c:v>1.0835915380866257E-2</c:v>
                </c:pt>
                <c:pt idx="7">
                  <c:v>1.9598702998649187E-2</c:v>
                </c:pt>
                <c:pt idx="8">
                  <c:v>3.2467932434227742E-2</c:v>
                </c:pt>
              </c:numCache>
              <c:extLst/>
            </c:numRef>
          </c:val>
          <c:smooth val="0"/>
          <c:extLst>
            <c:ext xmlns:c16="http://schemas.microsoft.com/office/drawing/2014/chart" uri="{C3380CC4-5D6E-409C-BE32-E72D297353CC}">
              <c16:uniqueId val="{0000000C-0481-4A51-A914-660E2ECA4DD8}"/>
            </c:ext>
          </c:extLst>
        </c:ser>
        <c:ser>
          <c:idx val="19"/>
          <c:order val="19"/>
          <c:tx>
            <c:strRef>
              <c:f>[age_diagnosis_summary_data.xlsx]StrokeTIA_sex_eth!$U$1</c:f>
              <c:strCache>
                <c:ptCount val="1"/>
                <c:pt idx="0">
                  <c:v>White British: Male</c:v>
                </c:pt>
              </c:strCache>
            </c:strRef>
          </c:tx>
          <c:spPr>
            <a:ln w="28575" cap="rnd">
              <a:solidFill>
                <a:schemeClr val="accent2">
                  <a:lumMod val="80000"/>
                </a:schemeClr>
              </a:solidFill>
              <a:round/>
            </a:ln>
            <a:effectLst/>
          </c:spPr>
          <c:marker>
            <c:symbol val="none"/>
          </c:marker>
          <c:cat>
            <c:strRef>
              <c:f>[age_diagnosis_summary_data.xlsx]StrokeTIA_sex_eth!$A$2:$A$13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[age_diagnosis_summary_data.xlsx]StrokeTIA_sex_eth!$U$2:$U$13</c:f>
              <c:numCache>
                <c:formatCode>0%</c:formatCode>
                <c:ptCount val="9"/>
                <c:pt idx="0">
                  <c:v>0</c:v>
                </c:pt>
                <c:pt idx="1">
                  <c:v>3.8358266206361957E-4</c:v>
                </c:pt>
                <c:pt idx="2">
                  <c:v>1.1084676637589386E-3</c:v>
                </c:pt>
                <c:pt idx="3">
                  <c:v>1.5825500236716916E-3</c:v>
                </c:pt>
                <c:pt idx="4">
                  <c:v>3.6029563305377543E-3</c:v>
                </c:pt>
                <c:pt idx="5">
                  <c:v>6.5421806481468225E-3</c:v>
                </c:pt>
                <c:pt idx="6">
                  <c:v>1.1028238124694667E-2</c:v>
                </c:pt>
                <c:pt idx="7">
                  <c:v>2.0220202113396368E-2</c:v>
                </c:pt>
                <c:pt idx="8">
                  <c:v>3.5985707616540963E-2</c:v>
                </c:pt>
              </c:numCache>
              <c:extLst/>
            </c:numRef>
          </c:val>
          <c:smooth val="0"/>
          <c:extLst>
            <c:ext xmlns:c16="http://schemas.microsoft.com/office/drawing/2014/chart" uri="{C3380CC4-5D6E-409C-BE32-E72D297353CC}">
              <c16:uniqueId val="{0000000D-0481-4A51-A914-660E2ECA4DD8}"/>
            </c:ext>
          </c:extLst>
        </c:ser>
        <c:dLbls>
          <c:showLegendKey val="0"/>
          <c:showVal val="0"/>
          <c:showCatName val="0"/>
          <c:showSerName val="0"/>
          <c:showPercent val="0"/>
          <c:showBubbleSize val="0"/>
        </c:dLbls>
        <c:smooth val="0"/>
        <c:axId val="88592287"/>
        <c:axId val="1441827967"/>
        <c:extLst>
          <c:ext xmlns:c15="http://schemas.microsoft.com/office/drawing/2012/chart" uri="{02D57815-91ED-43cb-92C2-25804820EDAC}">
            <c15:filteredLineSeries>
              <c15:ser>
                <c:idx val="2"/>
                <c:order val="2"/>
                <c:tx>
                  <c:strRef>
                    <c:extLst>
                      <c:ext uri="{02D57815-91ED-43cb-92C2-25804820EDAC}">
                        <c15:formulaRef>
                          <c15:sqref>[age_diagnosis_summary_data.xlsx]StrokeTIA_sex_eth!$D$1</c15:sqref>
                        </c15:formulaRef>
                      </c:ext>
                    </c:extLst>
                    <c:strCache>
                      <c:ptCount val="1"/>
                      <c:pt idx="0">
                        <c:v>Asian or Asian British (not Bangladeshi): All</c:v>
                      </c:pt>
                    </c:strCache>
                  </c:strRef>
                </c:tx>
                <c:spPr>
                  <a:ln w="28575" cap="rnd">
                    <a:solidFill>
                      <a:schemeClr val="accent3"/>
                    </a:solidFill>
                    <a:round/>
                  </a:ln>
                  <a:effectLst/>
                </c:spPr>
                <c:marker>
                  <c:symbol val="none"/>
                </c:marker>
                <c:cat>
                  <c:strRef>
                    <c:extLst>
                      <c:ex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c:ext uri="{02D57815-91ED-43cb-92C2-25804820EDAC}">
                        <c15:formulaRef>
                          <c15:sqref>[age_diagnosis_summary_data.xlsx]StrokeTIA_sex_eth!$D$2:$D$13</c15:sqref>
                        </c15:formulaRef>
                      </c:ext>
                    </c:extLst>
                    <c:numCache>
                      <c:formatCode>0%</c:formatCode>
                      <c:ptCount val="9"/>
                      <c:pt idx="0">
                        <c:v>0</c:v>
                      </c:pt>
                      <c:pt idx="1">
                        <c:v>0</c:v>
                      </c:pt>
                      <c:pt idx="2">
                        <c:v>6.9380203515267969E-4</c:v>
                      </c:pt>
                      <c:pt idx="3">
                        <c:v>1.2664703434419611E-3</c:v>
                      </c:pt>
                      <c:pt idx="4">
                        <c:v>1.7246049900734306E-3</c:v>
                      </c:pt>
                      <c:pt idx="5">
                        <c:v>4.1813943133135467E-3</c:v>
                      </c:pt>
                      <c:pt idx="6">
                        <c:v>9.2947119291629798E-3</c:v>
                      </c:pt>
                      <c:pt idx="7">
                        <c:v>1.7499310588134809E-2</c:v>
                      </c:pt>
                      <c:pt idx="8">
                        <c:v>3.4693072652842383E-2</c:v>
                      </c:pt>
                    </c:numCache>
                  </c:numRef>
                </c:val>
                <c:smooth val="0"/>
                <c:extLst>
                  <c:ext xmlns:c16="http://schemas.microsoft.com/office/drawing/2014/chart" uri="{C3380CC4-5D6E-409C-BE32-E72D297353CC}">
                    <c16:uniqueId val="{0000000E-0481-4A51-A914-660E2ECA4DD8}"/>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[age_diagnosis_summary_data.xlsx]StrokeTIA_sex_eth!$G$1</c15:sqref>
                        </c15:formulaRef>
                      </c:ext>
                    </c:extLst>
                    <c:strCache>
                      <c:ptCount val="1"/>
                      <c:pt idx="0">
                        <c:v>Asian or Asian British: Bangladeshi: All</c:v>
                      </c:pt>
                    </c:strCache>
                  </c:strRef>
                </c:tx>
                <c:spPr>
                  <a:ln w="28575" cap="rnd">
                    <a:solidFill>
                      <a:schemeClr val="accent6"/>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[age_diagnosis_summary_data.xlsx]StrokeTIA_sex_eth!$G$2:$G$13</c15:sqref>
                        </c15:formulaRef>
                      </c:ext>
                    </c:extLst>
                    <c:numCache>
                      <c:formatCode>0%</c:formatCode>
                      <c:ptCount val="9"/>
                      <c:pt idx="0">
                        <c:v>1.1266336187476522E-4</c:v>
                      </c:pt>
                      <c:pt idx="1">
                        <c:v>6.6834155273742812E-4</c:v>
                      </c:pt>
                      <c:pt idx="2">
                        <c:v>1.5242594177949931E-3</c:v>
                      </c:pt>
                      <c:pt idx="3">
                        <c:v>2.6258231657940723E-3</c:v>
                      </c:pt>
                      <c:pt idx="4">
                        <c:v>5.0351633681251506E-3</c:v>
                      </c:pt>
                      <c:pt idx="5">
                        <c:v>8.7503179506479567E-3</c:v>
                      </c:pt>
                      <c:pt idx="6">
                        <c:v>1.5479779471689104E-2</c:v>
                      </c:pt>
                      <c:pt idx="7">
                        <c:v>3.0986254880926434E-2</c:v>
                      </c:pt>
                      <c:pt idx="8">
                        <c:v>4.8264360291667807E-2</c:v>
                      </c:pt>
                    </c:numCache>
                  </c:numRef>
                </c:val>
                <c:smooth val="0"/>
                <c:extLst xmlns:c15="http://schemas.microsoft.com/office/drawing/2012/chart">
                  <c:ext xmlns:c16="http://schemas.microsoft.com/office/drawing/2014/chart" uri="{C3380CC4-5D6E-409C-BE32-E72D297353CC}">
                    <c16:uniqueId val="{0000000F-0481-4A51-A914-660E2ECA4DD8}"/>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[age_diagnosis_summary_data.xlsx]StrokeTIA_sex_eth!$J$1</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[age_diagnosis_summary_data.xlsx]StrokeTIA_sex_eth!$J$2:$J$13</c15:sqref>
                        </c15:formulaRef>
                      </c:ext>
                    </c:extLst>
                    <c:numCache>
                      <c:formatCode>0%</c:formatCode>
                      <c:ptCount val="9"/>
                      <c:pt idx="0">
                        <c:v>0</c:v>
                      </c:pt>
                      <c:pt idx="1">
                        <c:v>0</c:v>
                      </c:pt>
                      <c:pt idx="2">
                        <c:v>0</c:v>
                      </c:pt>
                      <c:pt idx="3">
                        <c:v>9.5374344301379921E-4</c:v>
                      </c:pt>
                      <c:pt idx="4">
                        <c:v>3.1750803114006798E-3</c:v>
                      </c:pt>
                      <c:pt idx="5">
                        <c:v>6.2708098756509845E-3</c:v>
                      </c:pt>
                      <c:pt idx="6">
                        <c:v>1.3832477777675267E-2</c:v>
                      </c:pt>
                      <c:pt idx="7">
                        <c:v>2.731523687055859E-2</c:v>
                      </c:pt>
                      <c:pt idx="8">
                        <c:v>4.6441060864676809E-2</c:v>
                      </c:pt>
                    </c:numCache>
                  </c:numRef>
                </c:val>
                <c:smooth val="0"/>
                <c:extLst xmlns:c15="http://schemas.microsoft.com/office/drawing/2012/chart">
                  <c:ext xmlns:c16="http://schemas.microsoft.com/office/drawing/2014/chart" uri="{C3380CC4-5D6E-409C-BE32-E72D297353CC}">
                    <c16:uniqueId val="{00000010-0481-4A51-A914-660E2ECA4DD8}"/>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[age_diagnosis_summary_data.xlsx]StrokeTIA_sex_eth!$M$1</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[age_diagnosis_summary_data.xlsx]StrokeTIA_sex_eth!$M$2:$M$13</c15:sqref>
                        </c15:formulaRef>
                      </c:ext>
                    </c:extLst>
                    <c:numCache>
                      <c:formatCode>0%</c:formatCode>
                      <c:ptCount val="9"/>
                      <c:pt idx="0">
                        <c:v>0</c:v>
                      </c:pt>
                      <c:pt idx="1">
                        <c:v>0</c:v>
                      </c:pt>
                      <c:pt idx="2">
                        <c:v>0</c:v>
                      </c:pt>
                      <c:pt idx="3">
                        <c:v>0</c:v>
                      </c:pt>
                      <c:pt idx="4">
                        <c:v>1.6891891891891442E-3</c:v>
                      </c:pt>
                      <c:pt idx="5">
                        <c:v>6.6435852726175471E-3</c:v>
                      </c:pt>
                      <c:pt idx="6">
                        <c:v>1.0116859449986082E-2</c:v>
                      </c:pt>
                      <c:pt idx="7">
                        <c:v>1.422425837343011E-2</c:v>
                      </c:pt>
                      <c:pt idx="8">
                        <c:v>2.0543333640267059E-2</c:v>
                      </c:pt>
                    </c:numCache>
                  </c:numRef>
                </c:val>
                <c:smooth val="0"/>
                <c:extLst xmlns:c15="http://schemas.microsoft.com/office/drawing/2012/chart">
                  <c:ext xmlns:c16="http://schemas.microsoft.com/office/drawing/2014/chart" uri="{C3380CC4-5D6E-409C-BE32-E72D297353CC}">
                    <c16:uniqueId val="{00000011-0481-4A51-A914-660E2ECA4DD8}"/>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[age_diagnosis_summary_data.xlsx]StrokeTIA_sex_eth!$P$1</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[age_diagnosis_summary_data.xlsx]StrokeTIA_sex_eth!$P$2:$P$13</c15:sqref>
                        </c15:formulaRef>
                      </c:ext>
                    </c:extLst>
                    <c:numCache>
                      <c:formatCode>0%</c:formatCode>
                      <c:ptCount val="9"/>
                      <c:pt idx="0">
                        <c:v>0</c:v>
                      </c:pt>
                      <c:pt idx="1">
                        <c:v>2.0226537216827545E-4</c:v>
                      </c:pt>
                      <c:pt idx="2">
                        <c:v>4.3194553174275008E-4</c:v>
                      </c:pt>
                      <c:pt idx="3">
                        <c:v>4.3194553174275008E-4</c:v>
                      </c:pt>
                      <c:pt idx="4">
                        <c:v>2.8209705185215928E-3</c:v>
                      </c:pt>
                      <c:pt idx="5">
                        <c:v>3.5856783632159939E-3</c:v>
                      </c:pt>
                      <c:pt idx="6">
                        <c:v>5.7470977160072323E-3</c:v>
                      </c:pt>
                      <c:pt idx="7">
                        <c:v>1.107821247356211E-2</c:v>
                      </c:pt>
                      <c:pt idx="8">
                        <c:v>2.4041606692073447E-2</c:v>
                      </c:pt>
                    </c:numCache>
                  </c:numRef>
                </c:val>
                <c:smooth val="0"/>
                <c:extLst xmlns:c15="http://schemas.microsoft.com/office/drawing/2012/chart">
                  <c:ext xmlns:c16="http://schemas.microsoft.com/office/drawing/2014/chart" uri="{C3380CC4-5D6E-409C-BE32-E72D297353CC}">
                    <c16:uniqueId val="{00000012-0481-4A51-A914-660E2ECA4DD8}"/>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[age_diagnosis_summary_data.xlsx]StrokeTIA_sex_eth!$S$1</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[age_diagnosis_summary_data.xlsx]StrokeTIA_sex_eth!$S$2:$S$13</c15:sqref>
                        </c15:formulaRef>
                      </c:ext>
                    </c:extLst>
                    <c:numCache>
                      <c:formatCode>0%</c:formatCode>
                      <c:ptCount val="9"/>
                      <c:pt idx="0">
                        <c:v>0</c:v>
                      </c:pt>
                      <c:pt idx="1">
                        <c:v>7.6022502660810787E-5</c:v>
                      </c:pt>
                      <c:pt idx="2">
                        <c:v>2.7466974009482392E-4</c:v>
                      </c:pt>
                      <c:pt idx="3">
                        <c:v>6.4624577810257211E-4</c:v>
                      </c:pt>
                      <c:pt idx="4">
                        <c:v>7.9451784846196194E-4</c:v>
                      </c:pt>
                      <c:pt idx="5">
                        <c:v>3.635370860523679E-3</c:v>
                      </c:pt>
                      <c:pt idx="6">
                        <c:v>6.7742333285598644E-3</c:v>
                      </c:pt>
                      <c:pt idx="7">
                        <c:v>1.5676384886434414E-2</c:v>
                      </c:pt>
                      <c:pt idx="8">
                        <c:v>2.3590544605940456E-2</c:v>
                      </c:pt>
                    </c:numCache>
                  </c:numRef>
                </c:val>
                <c:smooth val="0"/>
                <c:extLst xmlns:c15="http://schemas.microsoft.com/office/drawing/2012/chart">
                  <c:ext xmlns:c16="http://schemas.microsoft.com/office/drawing/2014/chart" uri="{C3380CC4-5D6E-409C-BE32-E72D297353CC}">
                    <c16:uniqueId val="{00000013-0481-4A51-A914-660E2ECA4DD8}"/>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[age_diagnosis_summary_data.xlsx]StrokeTIA_sex_eth!$V$1</c15:sqref>
                        </c15:formulaRef>
                      </c:ext>
                    </c:extLst>
                    <c:strCache>
                      <c:ptCount val="1"/>
                      <c:pt idx="0">
                        <c:v>White British: All</c:v>
                      </c:pt>
                    </c:strCache>
                  </c:strRef>
                </c:tx>
                <c:spPr>
                  <a:ln w="28575" cap="rnd">
                    <a:solidFill>
                      <a:schemeClr val="accent3">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[age_diagnosis_summary_data.xlsx]StrokeTIA_sex_eth!$V$2:$V$13</c15:sqref>
                        </c15:formulaRef>
                      </c:ext>
                    </c:extLst>
                    <c:numCache>
                      <c:formatCode>0%</c:formatCode>
                      <c:ptCount val="9"/>
                      <c:pt idx="0">
                        <c:v>0</c:v>
                      </c:pt>
                      <c:pt idx="1">
                        <c:v>1.9286403085827519E-4</c:v>
                      </c:pt>
                      <c:pt idx="2">
                        <c:v>5.9580897230682162E-4</c:v>
                      </c:pt>
                      <c:pt idx="3">
                        <c:v>8.7717276482590645E-4</c:v>
                      </c:pt>
                      <c:pt idx="4">
                        <c:v>2.2895030941163519E-3</c:v>
                      </c:pt>
                      <c:pt idx="5">
                        <c:v>5.6610228393142448E-3</c:v>
                      </c:pt>
                      <c:pt idx="6">
                        <c:v>1.0889382661860791E-2</c:v>
                      </c:pt>
                      <c:pt idx="7">
                        <c:v>1.9889689259197985E-2</c:v>
                      </c:pt>
                      <c:pt idx="8">
                        <c:v>3.4375352336919018E-2</c:v>
                      </c:pt>
                    </c:numCache>
                  </c:numRef>
                </c:val>
                <c:smooth val="0"/>
                <c:extLst xmlns:c15="http://schemas.microsoft.com/office/drawing/2012/chart">
                  <c:ext xmlns:c16="http://schemas.microsoft.com/office/drawing/2014/chart" uri="{C3380CC4-5D6E-409C-BE32-E72D297353CC}">
                    <c16:uniqueId val="{00000014-0481-4A51-A914-660E2ECA4DD8}"/>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[age_diagnosis_summary_data.xlsx]StrokeTIA_sex_eth!$W$1</c15:sqref>
                        </c15:formulaRef>
                      </c:ext>
                    </c:extLst>
                    <c:strCache>
                      <c:ptCount val="1"/>
                      <c:pt idx="0">
                        <c:v>White (all): Female</c:v>
                      </c:pt>
                    </c:strCache>
                  </c:strRef>
                </c:tx>
                <c:spPr>
                  <a:ln w="28575" cap="rnd">
                    <a:solidFill>
                      <a:schemeClr val="accent4">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[age_diagnosis_summary_data.xlsx]StrokeTIA_sex_eth!$W$2:$W$13</c15:sqref>
                        </c15:formulaRef>
                      </c:ext>
                    </c:extLst>
                    <c:numCache>
                      <c:formatCode>0%</c:formatCode>
                      <c:ptCount val="9"/>
                      <c:pt idx="0">
                        <c:v>0</c:v>
                      </c:pt>
                      <c:pt idx="1">
                        <c:v>8.3008217813596019E-5</c:v>
                      </c:pt>
                      <c:pt idx="2">
                        <c:v>1.7013176854829837E-4</c:v>
                      </c:pt>
                      <c:pt idx="3">
                        <c:v>5.7750506811293789E-4</c:v>
                      </c:pt>
                      <c:pt idx="4">
                        <c:v>7.9046532699456051E-4</c:v>
                      </c:pt>
                      <c:pt idx="5">
                        <c:v>4.0231069791233365E-3</c:v>
                      </c:pt>
                      <c:pt idx="6">
                        <c:v>9.5976045146879407E-3</c:v>
                      </c:pt>
                      <c:pt idx="7">
                        <c:v>1.865961652065351E-2</c:v>
                      </c:pt>
                      <c:pt idx="8">
                        <c:v>2.9655026979805821E-2</c:v>
                      </c:pt>
                    </c:numCache>
                  </c:numRef>
                </c:val>
                <c:smooth val="0"/>
                <c:extLst xmlns:c15="http://schemas.microsoft.com/office/drawing/2012/chart">
                  <c:ext xmlns:c16="http://schemas.microsoft.com/office/drawing/2014/chart" uri="{C3380CC4-5D6E-409C-BE32-E72D297353CC}">
                    <c16:uniqueId val="{00000015-0481-4A51-A914-660E2ECA4DD8}"/>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[age_diagnosis_summary_data.xlsx]StrokeTIA_sex_eth!$X$1</c15:sqref>
                        </c15:formulaRef>
                      </c:ext>
                    </c:extLst>
                    <c:strCache>
                      <c:ptCount val="1"/>
                      <c:pt idx="0">
                        <c:v>White (all): Male</c:v>
                      </c:pt>
                    </c:strCache>
                  </c:strRef>
                </c:tx>
                <c:spPr>
                  <a:ln w="28575" cap="rnd">
                    <a:solidFill>
                      <a:schemeClr val="accent5">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[age_diagnosis_summary_data.xlsx]StrokeTIA_sex_eth!$X$2:$X$13</c15:sqref>
                        </c15:formulaRef>
                      </c:ext>
                    </c:extLst>
                    <c:numCache>
                      <c:formatCode>0%</c:formatCode>
                      <c:ptCount val="9"/>
                      <c:pt idx="0">
                        <c:v>0</c:v>
                      </c:pt>
                      <c:pt idx="1">
                        <c:v>1.7426156661148884E-4</c:v>
                      </c:pt>
                      <c:pt idx="2">
                        <c:v>6.1702150687281687E-4</c:v>
                      </c:pt>
                      <c:pt idx="3">
                        <c:v>9.0247794174658225E-4</c:v>
                      </c:pt>
                      <c:pt idx="4">
                        <c:v>1.9017182124149157E-3</c:v>
                      </c:pt>
                      <c:pt idx="5">
                        <c:v>4.9229886870152395E-3</c:v>
                      </c:pt>
                      <c:pt idx="6">
                        <c:v>8.6618717139561596E-3</c:v>
                      </c:pt>
                      <c:pt idx="7">
                        <c:v>1.7576230076838395E-2</c:v>
                      </c:pt>
                      <c:pt idx="8">
                        <c:v>3.2450170575296533E-2</c:v>
                      </c:pt>
                    </c:numCache>
                  </c:numRef>
                </c:val>
                <c:smooth val="0"/>
                <c:extLst xmlns:c15="http://schemas.microsoft.com/office/drawing/2012/chart">
                  <c:ext xmlns:c16="http://schemas.microsoft.com/office/drawing/2014/chart" uri="{C3380CC4-5D6E-409C-BE32-E72D297353CC}">
                    <c16:uniqueId val="{00000016-0481-4A51-A914-660E2ECA4DD8}"/>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[age_diagnosis_summary_data.xlsx]StrokeTIA_sex_eth!$Y$1</c15:sqref>
                        </c15:formulaRef>
                      </c:ext>
                    </c:extLst>
                    <c:strCache>
                      <c:ptCount val="1"/>
                      <c:pt idx="0">
                        <c:v>White (all): All</c:v>
                      </c:pt>
                    </c:strCache>
                  </c:strRef>
                </c:tx>
                <c:spPr>
                  <a:ln w="28575" cap="rnd">
                    <a:solidFill>
                      <a:schemeClr val="accent6">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[age_diagnosis_summary_data.xlsx]StrokeTIA_sex_eth!$Y$2:$Y$13</c15:sqref>
                        </c15:formulaRef>
                      </c:ext>
                    </c:extLst>
                    <c:numCache>
                      <c:formatCode>0%</c:formatCode>
                      <c:ptCount val="9"/>
                      <c:pt idx="0">
                        <c:v>0</c:v>
                      </c:pt>
                      <c:pt idx="1">
                        <c:v>1.275293317463122E-4</c:v>
                      </c:pt>
                      <c:pt idx="2">
                        <c:v>4.0720276316474902E-4</c:v>
                      </c:pt>
                      <c:pt idx="3">
                        <c:v>7.4289943748584442E-4</c:v>
                      </c:pt>
                      <c:pt idx="4">
                        <c:v>1.4266196568237799E-3</c:v>
                      </c:pt>
                      <c:pt idx="5">
                        <c:v>4.532602177331313E-3</c:v>
                      </c:pt>
                      <c:pt idx="6">
                        <c:v>9.0390889923261941E-3</c:v>
                      </c:pt>
                      <c:pt idx="7">
                        <c:v>1.8020095880733611E-2</c:v>
                      </c:pt>
                      <c:pt idx="8">
                        <c:v>3.1156950785339199E-2</c:v>
                      </c:pt>
                    </c:numCache>
                  </c:numRef>
                </c:val>
                <c:smooth val="0"/>
                <c:extLst xmlns:c15="http://schemas.microsoft.com/office/drawing/2012/chart">
                  <c:ext xmlns:c16="http://schemas.microsoft.com/office/drawing/2014/chart" uri="{C3380CC4-5D6E-409C-BE32-E72D297353CC}">
                    <c16:uniqueId val="{00000017-0481-4A51-A914-660E2ECA4DD8}"/>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[age_diagnosis_summary_data.xlsx]StrokeTIA_sex_eth!$Z$1</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[age_diagnosis_summary_data.xlsx]StrokeTIA_sex_eth!$Z$2:$Z$13</c15:sqref>
                        </c15:formulaRef>
                      </c:ext>
                    </c:extLst>
                    <c:numCache>
                      <c:formatCode>0%</c:formatCode>
                      <c:ptCount val="9"/>
                      <c:pt idx="0">
                        <c:v>0</c:v>
                      </c:pt>
                      <c:pt idx="1">
                        <c:v>0</c:v>
                      </c:pt>
                      <c:pt idx="2">
                        <c:v>0</c:v>
                      </c:pt>
                      <c:pt idx="3">
                        <c:v>6.7294751009416842E-4</c:v>
                      </c:pt>
                      <c:pt idx="4">
                        <c:v>2.5201324500015998E-3</c:v>
                      </c:pt>
                      <c:pt idx="5">
                        <c:v>6.274761813426899E-3</c:v>
                      </c:pt>
                      <c:pt idx="6">
                        <c:v>9.8518865009235013E-3</c:v>
                      </c:pt>
                      <c:pt idx="7">
                        <c:v>1.8394340813464582E-2</c:v>
                      </c:pt>
                      <c:pt idx="8">
                        <c:v>3.4243732511847758E-2</c:v>
                      </c:pt>
                    </c:numCache>
                  </c:numRef>
                </c:val>
                <c:smooth val="0"/>
                <c:extLst xmlns:c15="http://schemas.microsoft.com/office/drawing/2012/chart">
                  <c:ext xmlns:c16="http://schemas.microsoft.com/office/drawing/2014/chart" uri="{C3380CC4-5D6E-409C-BE32-E72D297353CC}">
                    <c16:uniqueId val="{00000018-0481-4A51-A914-660E2ECA4DD8}"/>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[age_diagnosis_summary_data.xlsx]StrokeTIA_sex_eth!$AA$1</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[age_diagnosis_summary_data.xlsx]StrokeTIA_sex_eth!$AA$2:$AA$13</c15:sqref>
                        </c15:formulaRef>
                      </c:ext>
                    </c:extLst>
                    <c:numCache>
                      <c:formatCode>0%</c:formatCode>
                      <c:ptCount val="9"/>
                      <c:pt idx="0">
                        <c:v>0</c:v>
                      </c:pt>
                      <c:pt idx="1">
                        <c:v>2.3299161230194709E-4</c:v>
                      </c:pt>
                      <c:pt idx="2">
                        <c:v>4.7972581970268102E-4</c:v>
                      </c:pt>
                      <c:pt idx="3">
                        <c:v>4.7972581970268102E-4</c:v>
                      </c:pt>
                      <c:pt idx="4">
                        <c:v>3.0658067360812558E-3</c:v>
                      </c:pt>
                      <c:pt idx="5">
                        <c:v>4.2230141571654167E-3</c:v>
                      </c:pt>
                      <c:pt idx="6">
                        <c:v>1.1356087121655589E-2</c:v>
                      </c:pt>
                      <c:pt idx="7">
                        <c:v>2.3238826459135664E-2</c:v>
                      </c:pt>
                      <c:pt idx="8">
                        <c:v>3.9734190065374597E-2</c:v>
                      </c:pt>
                    </c:numCache>
                  </c:numRef>
                </c:val>
                <c:smooth val="0"/>
                <c:extLst xmlns:c15="http://schemas.microsoft.com/office/drawing/2012/chart">
                  <c:ext xmlns:c16="http://schemas.microsoft.com/office/drawing/2014/chart" uri="{C3380CC4-5D6E-409C-BE32-E72D297353CC}">
                    <c16:uniqueId val="{00000019-0481-4A51-A914-660E2ECA4DD8}"/>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[age_diagnosis_summary_data.xlsx]StrokeTIA_sex_eth!$AB$1</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[age_diagnosis_summary_data.xlsx]StrokeTIA_sex_eth!$AB$2:$AB$13</c15:sqref>
                        </c15:formulaRef>
                      </c:ext>
                    </c:extLst>
                    <c:numCache>
                      <c:formatCode>0%</c:formatCode>
                      <c:ptCount val="9"/>
                      <c:pt idx="0">
                        <c:v>0</c:v>
                      </c:pt>
                      <c:pt idx="1">
                        <c:v>1.1130899376665671E-4</c:v>
                      </c:pt>
                      <c:pt idx="2">
                        <c:v>2.3358962125907823E-4</c:v>
                      </c:pt>
                      <c:pt idx="3">
                        <c:v>5.5672032920306425E-4</c:v>
                      </c:pt>
                      <c:pt idx="4">
                        <c:v>2.7861276003848801E-3</c:v>
                      </c:pt>
                      <c:pt idx="5">
                        <c:v>5.1912258756928731E-3</c:v>
                      </c:pt>
                      <c:pt idx="6">
                        <c:v>1.0549262361101985E-2</c:v>
                      </c:pt>
                      <c:pt idx="7">
                        <c:v>2.0745742416041102E-2</c:v>
                      </c:pt>
                      <c:pt idx="8">
                        <c:v>3.6899538474024496E-2</c:v>
                      </c:pt>
                    </c:numCache>
                  </c:numRef>
                </c:val>
                <c:smooth val="0"/>
                <c:extLst xmlns:c15="http://schemas.microsoft.com/office/drawing/2012/chart">
                  <c:ext xmlns:c16="http://schemas.microsoft.com/office/drawing/2014/chart" uri="{C3380CC4-5D6E-409C-BE32-E72D297353CC}">
                    <c16:uniqueId val="{0000001A-0481-4A51-A914-660E2ECA4DD8}"/>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[age_diagnosis_summary_data.xlsx]StrokeTIA_sex_eth!$AC$1</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[age_diagnosis_summary_data.xlsx]StrokeTIA_sex_eth!$AC$2:$AC$13</c15:sqref>
                        </c15:formulaRef>
                      </c:ext>
                    </c:extLst>
                    <c:numCache>
                      <c:formatCode>0%</c:formatCode>
                      <c:ptCount val="9"/>
                      <c:pt idx="0">
                        <c:v>1.7012589316089954E-4</c:v>
                      </c:pt>
                      <c:pt idx="1">
                        <c:v>4.6549660929295911E-4</c:v>
                      </c:pt>
                      <c:pt idx="2">
                        <c:v>1.5915740669926182E-3</c:v>
                      </c:pt>
                      <c:pt idx="3">
                        <c:v>2.633132782570935E-3</c:v>
                      </c:pt>
                      <c:pt idx="4">
                        <c:v>4.5670364560050913E-3</c:v>
                      </c:pt>
                      <c:pt idx="5">
                        <c:v>7.7064417267649343E-3</c:v>
                      </c:pt>
                      <c:pt idx="6">
                        <c:v>1.3869755753306734E-2</c:v>
                      </c:pt>
                      <c:pt idx="7">
                        <c:v>2.6669086357098637E-2</c:v>
                      </c:pt>
                      <c:pt idx="8">
                        <c:v>3.9596137553918442E-2</c:v>
                      </c:pt>
                    </c:numCache>
                  </c:numRef>
                </c:val>
                <c:smooth val="0"/>
                <c:extLst xmlns:c15="http://schemas.microsoft.com/office/drawing/2012/chart">
                  <c:ext xmlns:c16="http://schemas.microsoft.com/office/drawing/2014/chart" uri="{C3380CC4-5D6E-409C-BE32-E72D297353CC}">
                    <c16:uniqueId val="{0000001B-0481-4A51-A914-660E2ECA4DD8}"/>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[age_diagnosis_summary_data.xlsx]StrokeTIA_sex_eth!$AD$1</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[age_diagnosis_summary_data.xlsx]StrokeTIA_sex_eth!$AD$2:$AD$13</c15:sqref>
                        </c15:formulaRef>
                      </c:ext>
                    </c:extLst>
                    <c:numCache>
                      <c:formatCode>0%</c:formatCode>
                      <c:ptCount val="9"/>
                      <c:pt idx="0">
                        <c:v>0</c:v>
                      </c:pt>
                      <c:pt idx="1">
                        <c:v>4.5153521974716782E-4</c:v>
                      </c:pt>
                      <c:pt idx="2">
                        <c:v>9.686990871797807E-4</c:v>
                      </c:pt>
                      <c:pt idx="3">
                        <c:v>1.8820096665698172E-3</c:v>
                      </c:pt>
                      <c:pt idx="4">
                        <c:v>4.0786930015539458E-3</c:v>
                      </c:pt>
                      <c:pt idx="5">
                        <c:v>7.944983588101584E-3</c:v>
                      </c:pt>
                      <c:pt idx="6">
                        <c:v>1.4728265751601688E-2</c:v>
                      </c:pt>
                      <c:pt idx="7">
                        <c:v>3.0717324596860829E-2</c:v>
                      </c:pt>
                      <c:pt idx="8">
                        <c:v>5.104444472120917E-2</c:v>
                      </c:pt>
                    </c:numCache>
                  </c:numRef>
                </c:val>
                <c:smooth val="0"/>
                <c:extLst xmlns:c15="http://schemas.microsoft.com/office/drawing/2012/chart">
                  <c:ext xmlns:c16="http://schemas.microsoft.com/office/drawing/2014/chart" uri="{C3380CC4-5D6E-409C-BE32-E72D297353CC}">
                    <c16:uniqueId val="{0000001C-0481-4A51-A914-660E2ECA4DD8}"/>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[age_diagnosis_summary_data.xlsx]StrokeTIA_sex_eth!$AE$1</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[age_diagnosis_summary_data.xlsx]StrokeTIA_sex_eth!$AE$2:$AE$13</c15:sqref>
                        </c15:formulaRef>
                      </c:ext>
                    </c:extLst>
                    <c:numCache>
                      <c:formatCode>0%</c:formatCode>
                      <c:ptCount val="9"/>
                      <c:pt idx="0">
                        <c:v>8.4940117217380262E-5</c:v>
                      </c:pt>
                      <c:pt idx="1">
                        <c:v>4.5765334961744841E-4</c:v>
                      </c:pt>
                      <c:pt idx="2">
                        <c:v>1.2663445685902053E-3</c:v>
                      </c:pt>
                      <c:pt idx="3">
                        <c:v>2.2395659214153874E-3</c:v>
                      </c:pt>
                      <c:pt idx="4">
                        <c:v>4.3209637210075424E-3</c:v>
                      </c:pt>
                      <c:pt idx="5">
                        <c:v>7.8809561890599289E-3</c:v>
                      </c:pt>
                      <c:pt idx="6">
                        <c:v>1.4424688452241097E-2</c:v>
                      </c:pt>
                      <c:pt idx="7">
                        <c:v>2.9053353453830533E-2</c:v>
                      </c:pt>
                      <c:pt idx="8">
                        <c:v>4.6324396649186084E-2</c:v>
                      </c:pt>
                    </c:numCache>
                  </c:numRef>
                </c:val>
                <c:smooth val="0"/>
                <c:extLst xmlns:c15="http://schemas.microsoft.com/office/drawing/2012/chart">
                  <c:ext xmlns:c16="http://schemas.microsoft.com/office/drawing/2014/chart" uri="{C3380CC4-5D6E-409C-BE32-E72D297353CC}">
                    <c16:uniqueId val="{0000001D-0481-4A51-A914-660E2ECA4DD8}"/>
                  </c:ext>
                </c:extLst>
              </c15:ser>
            </c15:filteredLineSeries>
            <c15:filteredLineSeries>
              <c15:ser>
                <c:idx val="30"/>
                <c:order val="30"/>
                <c:tx>
                  <c:strRef>
                    <c:extLst xmlns:c15="http://schemas.microsoft.com/office/drawing/2012/chart">
                      <c:ext xmlns:c15="http://schemas.microsoft.com/office/drawing/2012/chart" uri="{02D57815-91ED-43cb-92C2-25804820EDAC}">
                        <c15:formulaRef>
                          <c15:sqref>[age_diagnosis_summary_data.xlsx]StrokeTIA_sex_eth!$AF$1</c15:sqref>
                        </c15:formulaRef>
                      </c:ext>
                    </c:extLst>
                    <c:strCache>
                      <c:ptCount val="1"/>
                      <c:pt idx="0">
                        <c:v>Mixed/other ethnicities Female</c:v>
                      </c:pt>
                    </c:strCache>
                  </c:strRef>
                </c:tx>
                <c:spPr>
                  <a:ln w="28575" cap="rnd">
                    <a:solidFill>
                      <a:schemeClr val="accent1">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[age_diagnosis_summary_data.xlsx]StrokeTIA_sex_eth!$AF$2:$AF$13</c15:sqref>
                        </c15:formulaRef>
                      </c:ext>
                    </c:extLst>
                    <c:numCache>
                      <c:formatCode>0%</c:formatCode>
                      <c:ptCount val="9"/>
                      <c:pt idx="0">
                        <c:v>0</c:v>
                      </c:pt>
                      <c:pt idx="1">
                        <c:v>0</c:v>
                      </c:pt>
                      <c:pt idx="2">
                        <c:v>0</c:v>
                      </c:pt>
                      <c:pt idx="3">
                        <c:v>0</c:v>
                      </c:pt>
                      <c:pt idx="4">
                        <c:v>2.4529844644317622E-3</c:v>
                      </c:pt>
                      <c:pt idx="5">
                        <c:v>4.8889967123818545E-3</c:v>
                      </c:pt>
                      <c:pt idx="6">
                        <c:v>8.1198765931858041E-3</c:v>
                      </c:pt>
                      <c:pt idx="7">
                        <c:v>1.2063733942715982E-2</c:v>
                      </c:pt>
                      <c:pt idx="8">
                        <c:v>2.2629897216055905E-2</c:v>
                      </c:pt>
                    </c:numCache>
                  </c:numRef>
                </c:val>
                <c:smooth val="0"/>
                <c:extLst xmlns:c15="http://schemas.microsoft.com/office/drawing/2012/chart">
                  <c:ext xmlns:c16="http://schemas.microsoft.com/office/drawing/2014/chart" uri="{C3380CC4-5D6E-409C-BE32-E72D297353CC}">
                    <c16:uniqueId val="{0000001E-0481-4A51-A914-660E2ECA4DD8}"/>
                  </c:ext>
                </c:extLst>
              </c15:ser>
            </c15:filteredLineSeries>
            <c15:filteredLineSeries>
              <c15:ser>
                <c:idx val="31"/>
                <c:order val="31"/>
                <c:tx>
                  <c:strRef>
                    <c:extLst xmlns:c15="http://schemas.microsoft.com/office/drawing/2012/chart">
                      <c:ext xmlns:c15="http://schemas.microsoft.com/office/drawing/2012/chart" uri="{02D57815-91ED-43cb-92C2-25804820EDAC}">
                        <c15:formulaRef>
                          <c15:sqref>[age_diagnosis_summary_data.xlsx]StrokeTIA_sex_eth!$AG$1</c15:sqref>
                        </c15:formulaRef>
                      </c:ext>
                    </c:extLst>
                    <c:strCache>
                      <c:ptCount val="1"/>
                      <c:pt idx="0">
                        <c:v>Mixed/other ethnicities Male</c:v>
                      </c:pt>
                    </c:strCache>
                  </c:strRef>
                </c:tx>
                <c:spPr>
                  <a:ln w="28575" cap="rnd">
                    <a:solidFill>
                      <a:schemeClr val="accent2">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[age_diagnosis_summary_data.xlsx]StrokeTIA_sex_eth!$AG$2:$AG$13</c15:sqref>
                        </c15:formulaRef>
                      </c:ext>
                    </c:extLst>
                    <c:numCache>
                      <c:formatCode>0%</c:formatCode>
                      <c:ptCount val="9"/>
                      <c:pt idx="0">
                        <c:v>0</c:v>
                      </c:pt>
                      <c:pt idx="1">
                        <c:v>3.1887755102044668E-4</c:v>
                      </c:pt>
                      <c:pt idx="2">
                        <c:v>6.5513087172308637E-4</c:v>
                      </c:pt>
                      <c:pt idx="3">
                        <c:v>6.5513087172308637E-4</c:v>
                      </c:pt>
                      <c:pt idx="4">
                        <c:v>2.7071737241425309E-3</c:v>
                      </c:pt>
                      <c:pt idx="5">
                        <c:v>3.8302512312099468E-3</c:v>
                      </c:pt>
                      <c:pt idx="6">
                        <c:v>5.5129704014273972E-3</c:v>
                      </c:pt>
                      <c:pt idx="7">
                        <c:v>1.1677146204724376E-2</c:v>
                      </c:pt>
                      <c:pt idx="8">
                        <c:v>2.4187562075550617E-2</c:v>
                      </c:pt>
                    </c:numCache>
                  </c:numRef>
                </c:val>
                <c:smooth val="0"/>
                <c:extLst xmlns:c15="http://schemas.microsoft.com/office/drawing/2012/chart">
                  <c:ext xmlns:c16="http://schemas.microsoft.com/office/drawing/2014/chart" uri="{C3380CC4-5D6E-409C-BE32-E72D297353CC}">
                    <c16:uniqueId val="{0000001F-0481-4A51-A914-660E2ECA4DD8}"/>
                  </c:ext>
                </c:extLst>
              </c15:ser>
            </c15:filteredLineSeries>
            <c15:filteredLineSeries>
              <c15:ser>
                <c:idx val="32"/>
                <c:order val="32"/>
                <c:tx>
                  <c:strRef>
                    <c:extLst xmlns:c15="http://schemas.microsoft.com/office/drawing/2012/chart">
                      <c:ext xmlns:c15="http://schemas.microsoft.com/office/drawing/2012/chart" uri="{02D57815-91ED-43cb-92C2-25804820EDAC}">
                        <c15:formulaRef>
                          <c15:sqref>[age_diagnosis_summary_data.xlsx]StrokeTIA_sex_eth!$AH$1</c15:sqref>
                        </c15:formulaRef>
                      </c:ext>
                    </c:extLst>
                    <c:strCache>
                      <c:ptCount val="1"/>
                      <c:pt idx="0">
                        <c:v>All Mixed/other ethnicities</c:v>
                      </c:pt>
                    </c:strCache>
                  </c:strRef>
                </c:tx>
                <c:spPr>
                  <a:ln w="28575" cap="rnd">
                    <a:solidFill>
                      <a:schemeClr val="accent3">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[age_diagnosis_summary_data.xlsx]StrokeTIA_sex_eth!$A$2:$A$13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[age_diagnosis_summary_data.xlsx]StrokeTIA_sex_eth!$AH$2:$AH$13</c15:sqref>
                        </c15:formulaRef>
                      </c:ext>
                    </c:extLst>
                    <c:numCache>
                      <c:formatCode>0%</c:formatCode>
                      <c:ptCount val="9"/>
                      <c:pt idx="0">
                        <c:v>0</c:v>
                      </c:pt>
                      <c:pt idx="1">
                        <c:v>1.482579688658614E-4</c:v>
                      </c:pt>
                      <c:pt idx="2">
                        <c:v>3.1632852560325997E-4</c:v>
                      </c:pt>
                      <c:pt idx="3">
                        <c:v>3.1632852560325997E-4</c:v>
                      </c:pt>
                      <c:pt idx="4">
                        <c:v>2.5510908314327896E-3</c:v>
                      </c:pt>
                      <c:pt idx="5">
                        <c:v>4.3040766120453489E-3</c:v>
                      </c:pt>
                      <c:pt idx="6">
                        <c:v>6.776831388671134E-3</c:v>
                      </c:pt>
                      <c:pt idx="7">
                        <c:v>1.1808357065526853E-2</c:v>
                      </c:pt>
                      <c:pt idx="8">
                        <c:v>2.3265651476361282E-2</c:v>
                      </c:pt>
                    </c:numCache>
                  </c:numRef>
                </c:val>
                <c:smooth val="0"/>
                <c:extLst xmlns:c15="http://schemas.microsoft.com/office/drawing/2012/chart">
                  <c:ext xmlns:c16="http://schemas.microsoft.com/office/drawing/2014/chart" uri="{C3380CC4-5D6E-409C-BE32-E72D297353CC}">
                    <c16:uniqueId val="{00000020-0481-4A51-A914-660E2ECA4DD8}"/>
                  </c:ext>
                </c:extLst>
              </c15:ser>
            </c15:filteredLineSeries>
          </c:ext>
        </c:extLst>
      </c:lineChart>
      <c:catAx>
        <c:axId val="88592287"/>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layout>
            <c:manualLayout>
              <c:xMode val="edge"/>
              <c:yMode val="edge"/>
              <c:x val="0.49726500253718775"/>
              <c:y val="0.7283405377986722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41827967"/>
        <c:crosses val="autoZero"/>
        <c:auto val="1"/>
        <c:lblAlgn val="ctr"/>
        <c:lblOffset val="100"/>
        <c:noMultiLvlLbl val="0"/>
      </c:catAx>
      <c:valAx>
        <c:axId val="144182796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Cumulative likelihood </a:t>
                </a:r>
              </a:p>
              <a:p>
                <a:pPr>
                  <a:defRPr/>
                </a:pPr>
                <a:r>
                  <a:rPr lang="en-GB"/>
                  <a:t>of diagnosis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592287"/>
        <c:crosses val="autoZero"/>
        <c:crossBetween val="between"/>
      </c:valAx>
      <c:spPr>
        <a:noFill/>
        <a:ln>
          <a:noFill/>
        </a:ln>
        <a:effectLst/>
      </c:spPr>
    </c:plotArea>
    <c:legend>
      <c:legendPos val="b"/>
      <c:layout>
        <c:manualLayout>
          <c:xMode val="edge"/>
          <c:yMode val="edge"/>
          <c:x val="8.0470501162857769E-2"/>
          <c:y val="0.77341589261181221"/>
          <c:w val="0.84765066538533285"/>
          <c:h val="0.2040464299816179"/>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Cumulative likelihood of being diagnosed with coronary heart disease (CHD) by age, ethnic group and sex, Tower Hamlets residents (East London Database 2021-22).</a:t>
            </a:r>
          </a:p>
        </c:rich>
      </c:tx>
      <c:layout>
        <c:manualLayout>
          <c:xMode val="edge"/>
          <c:yMode val="edge"/>
          <c:x val="1.0791382724451624E-2"/>
          <c:y val="9.1509635171980463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218268548392007"/>
          <c:y val="0.19066873308939047"/>
          <c:w val="0.8641897592052753"/>
          <c:h val="0.47807154150407533"/>
        </c:manualLayout>
      </c:layout>
      <c:lineChart>
        <c:grouping val="standard"/>
        <c:varyColors val="0"/>
        <c:ser>
          <c:idx val="0"/>
          <c:order val="0"/>
          <c:tx>
            <c:strRef>
              <c:f>[age_diagnosis_summary_data.xlsx]CHD_sex_eth!$B$1</c:f>
              <c:strCache>
                <c:ptCount val="1"/>
                <c:pt idx="0">
                  <c:v>Asian or Asian British (not Bangladeshi): Female</c:v>
                </c:pt>
              </c:strCache>
            </c:strRef>
          </c:tx>
          <c:spPr>
            <a:ln w="28575" cap="rnd">
              <a:solidFill>
                <a:schemeClr val="accent1"/>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[age_diagnosis_summary_data.xlsx]CHD_sex_eth!$B$2:$B$13</c:f>
              <c:numCache>
                <c:formatCode>0.00%</c:formatCode>
                <c:ptCount val="9"/>
                <c:pt idx="0">
                  <c:v>0</c:v>
                </c:pt>
                <c:pt idx="1">
                  <c:v>0</c:v>
                </c:pt>
                <c:pt idx="2">
                  <c:v>0</c:v>
                </c:pt>
                <c:pt idx="3">
                  <c:v>0</c:v>
                </c:pt>
                <c:pt idx="4">
                  <c:v>1.2033694344163459E-3</c:v>
                </c:pt>
                <c:pt idx="5">
                  <c:v>3.2089851584437001E-3</c:v>
                </c:pt>
                <c:pt idx="6">
                  <c:v>5.9176563944260963E-3</c:v>
                </c:pt>
                <c:pt idx="7">
                  <c:v>1.0258627327201508E-2</c:v>
                </c:pt>
                <c:pt idx="8">
                  <c:v>1.51103007226564E-2</c:v>
                </c:pt>
              </c:numCache>
              <c:extLst/>
            </c:numRef>
          </c:val>
          <c:smooth val="0"/>
          <c:extLst>
            <c:ext xmlns:c16="http://schemas.microsoft.com/office/drawing/2014/chart" uri="{C3380CC4-5D6E-409C-BE32-E72D297353CC}">
              <c16:uniqueId val="{00000000-DCB5-409F-9FC6-14E8AFB39EB3}"/>
            </c:ext>
          </c:extLst>
        </c:ser>
        <c:ser>
          <c:idx val="1"/>
          <c:order val="1"/>
          <c:tx>
            <c:strRef>
              <c:f>[age_diagnosis_summary_data.xlsx]CHD_sex_eth!$C$1</c:f>
              <c:strCache>
                <c:ptCount val="1"/>
                <c:pt idx="0">
                  <c:v>Asian or Asian British (not Bangladeshi): Male</c:v>
                </c:pt>
              </c:strCache>
            </c:strRef>
          </c:tx>
          <c:spPr>
            <a:ln w="28575" cap="rnd">
              <a:solidFill>
                <a:schemeClr val="accent2"/>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[age_diagnosis_summary_data.xlsx]CHD_sex_eth!$C$2:$C$13</c:f>
              <c:numCache>
                <c:formatCode>0.00%</c:formatCode>
                <c:ptCount val="9"/>
                <c:pt idx="0">
                  <c:v>0</c:v>
                </c:pt>
                <c:pt idx="1">
                  <c:v>0</c:v>
                </c:pt>
                <c:pt idx="2">
                  <c:v>4.2105263157898865E-4</c:v>
                </c:pt>
                <c:pt idx="3">
                  <c:v>9.06285130301554E-4</c:v>
                </c:pt>
                <c:pt idx="4">
                  <c:v>4.6093752521314535E-3</c:v>
                </c:pt>
                <c:pt idx="5">
                  <c:v>1.7034500942465503E-2</c:v>
                </c:pt>
                <c:pt idx="6">
                  <c:v>3.6167649342612185E-2</c:v>
                </c:pt>
                <c:pt idx="7">
                  <c:v>6.2729958218996851E-2</c:v>
                </c:pt>
                <c:pt idx="8">
                  <c:v>0.10576786830077756</c:v>
                </c:pt>
              </c:numCache>
              <c:extLst/>
            </c:numRef>
          </c:val>
          <c:smooth val="0"/>
          <c:extLst>
            <c:ext xmlns:c16="http://schemas.microsoft.com/office/drawing/2014/chart" uri="{C3380CC4-5D6E-409C-BE32-E72D297353CC}">
              <c16:uniqueId val="{00000001-DCB5-409F-9FC6-14E8AFB39EB3}"/>
            </c:ext>
          </c:extLst>
        </c:ser>
        <c:ser>
          <c:idx val="3"/>
          <c:order val="3"/>
          <c:tx>
            <c:strRef>
              <c:f>[age_diagnosis_summary_data.xlsx]CHD_sex_eth!$E$1</c:f>
              <c:strCache>
                <c:ptCount val="1"/>
                <c:pt idx="0">
                  <c:v>Asian or Asian British: Bangladeshi: Female</c:v>
                </c:pt>
              </c:strCache>
            </c:strRef>
          </c:tx>
          <c:spPr>
            <a:ln w="28575" cap="rnd">
              <a:solidFill>
                <a:schemeClr val="accent4"/>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[age_diagnosis_summary_data.xlsx]CHD_sex_eth!$E$2:$E$13</c:f>
              <c:numCache>
                <c:formatCode>0.00%</c:formatCode>
                <c:ptCount val="9"/>
                <c:pt idx="0">
                  <c:v>0</c:v>
                </c:pt>
                <c:pt idx="1">
                  <c:v>0</c:v>
                </c:pt>
                <c:pt idx="2">
                  <c:v>0</c:v>
                </c:pt>
                <c:pt idx="3">
                  <c:v>3.7878787878786735E-4</c:v>
                </c:pt>
                <c:pt idx="4">
                  <c:v>2.8561638691749769E-3</c:v>
                </c:pt>
                <c:pt idx="5">
                  <c:v>6.4331147162226543E-3</c:v>
                </c:pt>
                <c:pt idx="6">
                  <c:v>1.9482679785620127E-2</c:v>
                </c:pt>
                <c:pt idx="7">
                  <c:v>3.6872482190513645E-2</c:v>
                </c:pt>
                <c:pt idx="8">
                  <c:v>5.5669580586423684E-2</c:v>
                </c:pt>
              </c:numCache>
              <c:extLst/>
            </c:numRef>
          </c:val>
          <c:smooth val="0"/>
          <c:extLst>
            <c:ext xmlns:c16="http://schemas.microsoft.com/office/drawing/2014/chart" uri="{C3380CC4-5D6E-409C-BE32-E72D297353CC}">
              <c16:uniqueId val="{00000002-DCB5-409F-9FC6-14E8AFB39EB3}"/>
            </c:ext>
          </c:extLst>
        </c:ser>
        <c:ser>
          <c:idx val="4"/>
          <c:order val="4"/>
          <c:tx>
            <c:strRef>
              <c:f>[age_diagnosis_summary_data.xlsx]CHD_sex_eth!$F$1</c:f>
              <c:strCache>
                <c:ptCount val="1"/>
                <c:pt idx="0">
                  <c:v>Asian or Asian British: Bangladeshi: Male</c:v>
                </c:pt>
              </c:strCache>
            </c:strRef>
          </c:tx>
          <c:spPr>
            <a:ln w="28575" cap="rnd">
              <a:solidFill>
                <a:schemeClr val="accent5"/>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[age_diagnosis_summary_data.xlsx]CHD_sex_eth!$F$2:$F$13</c:f>
              <c:numCache>
                <c:formatCode>0.00%</c:formatCode>
                <c:ptCount val="9"/>
                <c:pt idx="0">
                  <c:v>4.4043162299056693E-4</c:v>
                </c:pt>
                <c:pt idx="1">
                  <c:v>8.989451864662712E-4</c:v>
                </c:pt>
                <c:pt idx="2">
                  <c:v>2.2047157958192676E-3</c:v>
                </c:pt>
                <c:pt idx="3">
                  <c:v>7.3746395481725235E-3</c:v>
                </c:pt>
                <c:pt idx="4">
                  <c:v>1.8271557033287977E-2</c:v>
                </c:pt>
                <c:pt idx="5">
                  <c:v>3.8914451911682191E-2</c:v>
                </c:pt>
                <c:pt idx="6">
                  <c:v>7.7524837665501667E-2</c:v>
                </c:pt>
                <c:pt idx="7">
                  <c:v>0.12078008960122588</c:v>
                </c:pt>
                <c:pt idx="8">
                  <c:v>0.16757025810017057</c:v>
                </c:pt>
              </c:numCache>
              <c:extLst/>
            </c:numRef>
          </c:val>
          <c:smooth val="0"/>
          <c:extLst>
            <c:ext xmlns:c16="http://schemas.microsoft.com/office/drawing/2014/chart" uri="{C3380CC4-5D6E-409C-BE32-E72D297353CC}">
              <c16:uniqueId val="{00000003-DCB5-409F-9FC6-14E8AFB39EB3}"/>
            </c:ext>
          </c:extLst>
        </c:ser>
        <c:ser>
          <c:idx val="6"/>
          <c:order val="6"/>
          <c:tx>
            <c:strRef>
              <c:f>[age_diagnosis_summary_data.xlsx]CHD_sex_eth!$H$1</c:f>
              <c:strCache>
                <c:ptCount val="1"/>
                <c:pt idx="0">
                  <c:v>Black or Black British: Female</c:v>
                </c:pt>
              </c:strCache>
            </c:strRef>
          </c:tx>
          <c:spPr>
            <a:ln w="28575" cap="rnd">
              <a:solidFill>
                <a:schemeClr val="accent1">
                  <a:lumMod val="60000"/>
                </a:schemeClr>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[age_diagnosis_summary_data.xlsx]CHD_sex_eth!$H$2:$H$13</c:f>
              <c:numCache>
                <c:formatCode>0.00%</c:formatCode>
                <c:ptCount val="9"/>
                <c:pt idx="0">
                  <c:v>0</c:v>
                </c:pt>
                <c:pt idx="1">
                  <c:v>0</c:v>
                </c:pt>
                <c:pt idx="2">
                  <c:v>0</c:v>
                </c:pt>
                <c:pt idx="3">
                  <c:v>0</c:v>
                </c:pt>
                <c:pt idx="4">
                  <c:v>0</c:v>
                </c:pt>
                <c:pt idx="5">
                  <c:v>1.290322580645209E-3</c:v>
                </c:pt>
                <c:pt idx="6">
                  <c:v>3.8743062220925051E-3</c:v>
                </c:pt>
                <c:pt idx="7">
                  <c:v>1.0325897503037473E-2</c:v>
                </c:pt>
                <c:pt idx="8">
                  <c:v>1.9241880408415568E-2</c:v>
                </c:pt>
              </c:numCache>
              <c:extLst/>
            </c:numRef>
          </c:val>
          <c:smooth val="0"/>
          <c:extLst>
            <c:ext xmlns:c16="http://schemas.microsoft.com/office/drawing/2014/chart" uri="{C3380CC4-5D6E-409C-BE32-E72D297353CC}">
              <c16:uniqueId val="{00000004-DCB5-409F-9FC6-14E8AFB39EB3}"/>
            </c:ext>
          </c:extLst>
        </c:ser>
        <c:ser>
          <c:idx val="7"/>
          <c:order val="7"/>
          <c:tx>
            <c:strRef>
              <c:f>[age_diagnosis_summary_data.xlsx]CHD_sex_eth!$I$1</c:f>
              <c:strCache>
                <c:ptCount val="1"/>
                <c:pt idx="0">
                  <c:v>Black or Black British: Male</c:v>
                </c:pt>
              </c:strCache>
            </c:strRef>
          </c:tx>
          <c:spPr>
            <a:ln w="28575" cap="rnd">
              <a:solidFill>
                <a:schemeClr val="accent2">
                  <a:lumMod val="60000"/>
                </a:schemeClr>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[age_diagnosis_summary_data.xlsx]CHD_sex_eth!$I$2:$I$13</c:f>
              <c:numCache>
                <c:formatCode>0.00%</c:formatCode>
                <c:ptCount val="9"/>
                <c:pt idx="0">
                  <c:v>0</c:v>
                </c:pt>
                <c:pt idx="1">
                  <c:v>8.6505190311414459E-4</c:v>
                </c:pt>
                <c:pt idx="2">
                  <c:v>8.6505190311414459E-4</c:v>
                </c:pt>
                <c:pt idx="3">
                  <c:v>2.7204557064510748E-3</c:v>
                </c:pt>
                <c:pt idx="4">
                  <c:v>5.045116648860315E-3</c:v>
                </c:pt>
                <c:pt idx="5">
                  <c:v>1.1002930321621696E-2</c:v>
                </c:pt>
                <c:pt idx="6">
                  <c:v>2.0843697184093068E-2</c:v>
                </c:pt>
                <c:pt idx="7">
                  <c:v>3.109664276331725E-2</c:v>
                </c:pt>
                <c:pt idx="8">
                  <c:v>4.9983647777677498E-2</c:v>
                </c:pt>
              </c:numCache>
              <c:extLst/>
            </c:numRef>
          </c:val>
          <c:smooth val="0"/>
          <c:extLst>
            <c:ext xmlns:c16="http://schemas.microsoft.com/office/drawing/2014/chart" uri="{C3380CC4-5D6E-409C-BE32-E72D297353CC}">
              <c16:uniqueId val="{00000005-DCB5-409F-9FC6-14E8AFB39EB3}"/>
            </c:ext>
          </c:extLst>
        </c:ser>
        <c:ser>
          <c:idx val="9"/>
          <c:order val="9"/>
          <c:tx>
            <c:strRef>
              <c:f>[age_diagnosis_summary_data.xlsx]CHD_sex_eth!$K$1</c:f>
              <c:strCache>
                <c:ptCount val="1"/>
                <c:pt idx="0">
                  <c:v>Mixed or Multiple ethnic groups: Female</c:v>
                </c:pt>
              </c:strCache>
            </c:strRef>
          </c:tx>
          <c:spPr>
            <a:ln w="28575" cap="rnd">
              <a:solidFill>
                <a:schemeClr val="accent4">
                  <a:lumMod val="60000"/>
                </a:schemeClr>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[age_diagnosis_summary_data.xlsx]CHD_sex_eth!$K$2:$K$13</c:f>
              <c:numCache>
                <c:formatCode>0.00%</c:formatCode>
                <c:ptCount val="9"/>
                <c:pt idx="0">
                  <c:v>0</c:v>
                </c:pt>
                <c:pt idx="1">
                  <c:v>0</c:v>
                </c:pt>
                <c:pt idx="2">
                  <c:v>0</c:v>
                </c:pt>
                <c:pt idx="3">
                  <c:v>0</c:v>
                </c:pt>
                <c:pt idx="4">
                  <c:v>0</c:v>
                </c:pt>
                <c:pt idx="5">
                  <c:v>5.464480874316946E-3</c:v>
                </c:pt>
                <c:pt idx="6">
                  <c:v>5.464480874316946E-3</c:v>
                </c:pt>
                <c:pt idx="7">
                  <c:v>5.464480874316946E-3</c:v>
                </c:pt>
                <c:pt idx="8">
                  <c:v>5.464480874316946E-3</c:v>
                </c:pt>
              </c:numCache>
              <c:extLst/>
            </c:numRef>
          </c:val>
          <c:smooth val="0"/>
          <c:extLst>
            <c:ext xmlns:c16="http://schemas.microsoft.com/office/drawing/2014/chart" uri="{C3380CC4-5D6E-409C-BE32-E72D297353CC}">
              <c16:uniqueId val="{00000006-DCB5-409F-9FC6-14E8AFB39EB3}"/>
            </c:ext>
          </c:extLst>
        </c:ser>
        <c:ser>
          <c:idx val="10"/>
          <c:order val="10"/>
          <c:tx>
            <c:strRef>
              <c:f>[age_diagnosis_summary_data.xlsx]CHD_sex_eth!$L$1</c:f>
              <c:strCache>
                <c:ptCount val="1"/>
                <c:pt idx="0">
                  <c:v>Mixed or Multiple ethnic groups: Male</c:v>
                </c:pt>
              </c:strCache>
            </c:strRef>
          </c:tx>
          <c:spPr>
            <a:ln w="28575" cap="rnd">
              <a:solidFill>
                <a:schemeClr val="accent5">
                  <a:lumMod val="60000"/>
                </a:schemeClr>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[age_diagnosis_summary_data.xlsx]CHD_sex_eth!$L$2:$L$13</c:f>
              <c:numCache>
                <c:formatCode>0.00%</c:formatCode>
                <c:ptCount val="9"/>
                <c:pt idx="0">
                  <c:v>0</c:v>
                </c:pt>
                <c:pt idx="1">
                  <c:v>0</c:v>
                </c:pt>
                <c:pt idx="2">
                  <c:v>0</c:v>
                </c:pt>
                <c:pt idx="3">
                  <c:v>1.9723865877712132E-3</c:v>
                </c:pt>
                <c:pt idx="4">
                  <c:v>7.9307603991874975E-3</c:v>
                </c:pt>
                <c:pt idx="5">
                  <c:v>7.9307603991874975E-3</c:v>
                </c:pt>
                <c:pt idx="6">
                  <c:v>2.9497482999205182E-2</c:v>
                </c:pt>
                <c:pt idx="7">
                  <c:v>3.8483617415879245E-2</c:v>
                </c:pt>
                <c:pt idx="8">
                  <c:v>5.2026101677627445E-2</c:v>
                </c:pt>
              </c:numCache>
              <c:extLst/>
            </c:numRef>
          </c:val>
          <c:smooth val="0"/>
          <c:extLst>
            <c:ext xmlns:c16="http://schemas.microsoft.com/office/drawing/2014/chart" uri="{C3380CC4-5D6E-409C-BE32-E72D297353CC}">
              <c16:uniqueId val="{00000007-DCB5-409F-9FC6-14E8AFB39EB3}"/>
            </c:ext>
          </c:extLst>
        </c:ser>
        <c:ser>
          <c:idx val="12"/>
          <c:order val="12"/>
          <c:tx>
            <c:strRef>
              <c:f>[age_diagnosis_summary_data.xlsx]CHD_sex_eth!$N$1</c:f>
              <c:strCache>
                <c:ptCount val="1"/>
                <c:pt idx="0">
                  <c:v>Other ethnic group: Female</c:v>
                </c:pt>
              </c:strCache>
            </c:strRef>
          </c:tx>
          <c:spPr>
            <a:ln w="28575" cap="rnd">
              <a:solidFill>
                <a:schemeClr val="accent1">
                  <a:lumMod val="80000"/>
                  <a:lumOff val="20000"/>
                </a:schemeClr>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[age_diagnosis_summary_data.xlsx]CHD_sex_eth!$N$2:$N$13</c:f>
              <c:numCache>
                <c:formatCode>0.00%</c:formatCode>
                <c:ptCount val="9"/>
                <c:pt idx="0">
                  <c:v>0</c:v>
                </c:pt>
                <c:pt idx="1">
                  <c:v>0</c:v>
                </c:pt>
                <c:pt idx="2">
                  <c:v>0</c:v>
                </c:pt>
                <c:pt idx="3">
                  <c:v>0</c:v>
                </c:pt>
                <c:pt idx="4">
                  <c:v>0</c:v>
                </c:pt>
                <c:pt idx="5">
                  <c:v>0</c:v>
                </c:pt>
                <c:pt idx="6">
                  <c:v>2.1367521367521292E-3</c:v>
                </c:pt>
                <c:pt idx="7">
                  <c:v>2.1367521367521292E-3</c:v>
                </c:pt>
                <c:pt idx="8">
                  <c:v>5.589566143199387E-3</c:v>
                </c:pt>
              </c:numCache>
              <c:extLst/>
            </c:numRef>
          </c:val>
          <c:smooth val="0"/>
          <c:extLst>
            <c:ext xmlns:c16="http://schemas.microsoft.com/office/drawing/2014/chart" uri="{C3380CC4-5D6E-409C-BE32-E72D297353CC}">
              <c16:uniqueId val="{00000008-DCB5-409F-9FC6-14E8AFB39EB3}"/>
            </c:ext>
          </c:extLst>
        </c:ser>
        <c:ser>
          <c:idx val="13"/>
          <c:order val="13"/>
          <c:tx>
            <c:strRef>
              <c:f>[age_diagnosis_summary_data.xlsx]CHD_sex_eth!$O$1</c:f>
              <c:strCache>
                <c:ptCount val="1"/>
                <c:pt idx="0">
                  <c:v>Other ethnic group: Male</c:v>
                </c:pt>
              </c:strCache>
            </c:strRef>
          </c:tx>
          <c:spPr>
            <a:ln w="28575" cap="rnd">
              <a:solidFill>
                <a:schemeClr val="accent2">
                  <a:lumMod val="80000"/>
                  <a:lumOff val="20000"/>
                </a:schemeClr>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[age_diagnosis_summary_data.xlsx]CHD_sex_eth!$O$2:$O$13</c:f>
              <c:numCache>
                <c:formatCode>0.00%</c:formatCode>
                <c:ptCount val="9"/>
                <c:pt idx="0">
                  <c:v>0</c:v>
                </c:pt>
                <c:pt idx="1">
                  <c:v>0</c:v>
                </c:pt>
                <c:pt idx="2">
                  <c:v>9.1701054562132178E-4</c:v>
                </c:pt>
                <c:pt idx="3">
                  <c:v>9.1701054562132178E-4</c:v>
                </c:pt>
                <c:pt idx="4">
                  <c:v>2.6915806867480185E-3</c:v>
                </c:pt>
                <c:pt idx="5">
                  <c:v>1.3142417416078467E-2</c:v>
                </c:pt>
                <c:pt idx="6">
                  <c:v>2.4010892995196542E-2</c:v>
                </c:pt>
                <c:pt idx="7">
                  <c:v>3.4393755835673168E-2</c:v>
                </c:pt>
                <c:pt idx="8">
                  <c:v>4.6217505764216016E-2</c:v>
                </c:pt>
              </c:numCache>
              <c:extLst/>
            </c:numRef>
          </c:val>
          <c:smooth val="0"/>
          <c:extLst>
            <c:ext xmlns:c16="http://schemas.microsoft.com/office/drawing/2014/chart" uri="{C3380CC4-5D6E-409C-BE32-E72D297353CC}">
              <c16:uniqueId val="{00000009-DCB5-409F-9FC6-14E8AFB39EB3}"/>
            </c:ext>
          </c:extLst>
        </c:ser>
        <c:ser>
          <c:idx val="15"/>
          <c:order val="15"/>
          <c:tx>
            <c:strRef>
              <c:f>[age_diagnosis_summary_data.xlsx]CHD_sex_eth!$Q$1</c:f>
              <c:strCache>
                <c:ptCount val="1"/>
                <c:pt idx="0">
                  <c:v>White (not White British): Female</c:v>
                </c:pt>
              </c:strCache>
            </c:strRef>
          </c:tx>
          <c:spPr>
            <a:ln w="28575" cap="rnd">
              <a:solidFill>
                <a:schemeClr val="accent4">
                  <a:lumMod val="80000"/>
                  <a:lumOff val="20000"/>
                </a:schemeClr>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[age_diagnosis_summary_data.xlsx]CHD_sex_eth!$Q$2:$Q$13</c:f>
              <c:numCache>
                <c:formatCode>0.00%</c:formatCode>
                <c:ptCount val="9"/>
                <c:pt idx="0">
                  <c:v>2.9550827423163728E-4</c:v>
                </c:pt>
                <c:pt idx="1">
                  <c:v>2.9550827423163728E-4</c:v>
                </c:pt>
                <c:pt idx="2">
                  <c:v>2.9550827423163728E-4</c:v>
                </c:pt>
                <c:pt idx="3">
                  <c:v>7.4250335213266183E-4</c:v>
                </c:pt>
                <c:pt idx="4">
                  <c:v>1.8503276277954672E-3</c:v>
                </c:pt>
                <c:pt idx="5">
                  <c:v>2.4676125210374433E-3</c:v>
                </c:pt>
                <c:pt idx="6">
                  <c:v>4.6082399619794545E-3</c:v>
                </c:pt>
                <c:pt idx="7">
                  <c:v>1.3091692462303461E-2</c:v>
                </c:pt>
                <c:pt idx="8">
                  <c:v>1.7327350434568234E-2</c:v>
                </c:pt>
              </c:numCache>
              <c:extLst/>
            </c:numRef>
          </c:val>
          <c:smooth val="0"/>
          <c:extLst>
            <c:ext xmlns:c16="http://schemas.microsoft.com/office/drawing/2014/chart" uri="{C3380CC4-5D6E-409C-BE32-E72D297353CC}">
              <c16:uniqueId val="{0000000A-DCB5-409F-9FC6-14E8AFB39EB3}"/>
            </c:ext>
          </c:extLst>
        </c:ser>
        <c:ser>
          <c:idx val="16"/>
          <c:order val="16"/>
          <c:tx>
            <c:strRef>
              <c:f>[age_diagnosis_summary_data.xlsx]CHD_sex_eth!$R$1</c:f>
              <c:strCache>
                <c:ptCount val="1"/>
                <c:pt idx="0">
                  <c:v>White (not White British): Male</c:v>
                </c:pt>
              </c:strCache>
            </c:strRef>
          </c:tx>
          <c:spPr>
            <a:ln w="28575" cap="rnd">
              <a:solidFill>
                <a:schemeClr val="accent5">
                  <a:lumMod val="80000"/>
                  <a:lumOff val="20000"/>
                </a:schemeClr>
              </a:solidFill>
              <a:prstDash val="solid"/>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[age_diagnosis_summary_data.xlsx]CHD_sex_eth!$R$2:$R$13</c:f>
              <c:numCache>
                <c:formatCode>0.00%</c:formatCode>
                <c:ptCount val="9"/>
                <c:pt idx="0">
                  <c:v>4.6707146193369908E-4</c:v>
                </c:pt>
                <c:pt idx="1">
                  <c:v>4.6707146193369908E-4</c:v>
                </c:pt>
                <c:pt idx="2">
                  <c:v>4.6707146193369908E-4</c:v>
                </c:pt>
                <c:pt idx="3">
                  <c:v>4.6707146193369908E-4</c:v>
                </c:pt>
                <c:pt idx="4">
                  <c:v>1.4581799681687713E-3</c:v>
                </c:pt>
                <c:pt idx="5">
                  <c:v>4.1185933430315513E-3</c:v>
                </c:pt>
                <c:pt idx="6">
                  <c:v>8.7505998856221012E-3</c:v>
                </c:pt>
                <c:pt idx="7">
                  <c:v>2.1458925528114126E-2</c:v>
                </c:pt>
                <c:pt idx="8">
                  <c:v>5.6605013269070303E-2</c:v>
                </c:pt>
              </c:numCache>
              <c:extLst/>
            </c:numRef>
          </c:val>
          <c:smooth val="0"/>
          <c:extLst>
            <c:ext xmlns:c16="http://schemas.microsoft.com/office/drawing/2014/chart" uri="{C3380CC4-5D6E-409C-BE32-E72D297353CC}">
              <c16:uniqueId val="{0000000B-DCB5-409F-9FC6-14E8AFB39EB3}"/>
            </c:ext>
          </c:extLst>
        </c:ser>
        <c:ser>
          <c:idx val="18"/>
          <c:order val="18"/>
          <c:tx>
            <c:strRef>
              <c:f>[age_diagnosis_summary_data.xlsx]CHD_sex_eth!$T$1</c:f>
              <c:strCache>
                <c:ptCount val="1"/>
                <c:pt idx="0">
                  <c:v>White British: Female</c:v>
                </c:pt>
              </c:strCache>
            </c:strRef>
          </c:tx>
          <c:spPr>
            <a:ln w="28575" cap="rnd">
              <a:solidFill>
                <a:schemeClr val="accent1">
                  <a:lumMod val="80000"/>
                </a:schemeClr>
              </a:solidFill>
              <a:prstDash val="dash"/>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[age_diagnosis_summary_data.xlsx]CHD_sex_eth!$T$2:$T$13</c:f>
              <c:numCache>
                <c:formatCode>0.00%</c:formatCode>
                <c:ptCount val="9"/>
                <c:pt idx="0">
                  <c:v>3.3818058843426702E-4</c:v>
                </c:pt>
                <c:pt idx="1">
                  <c:v>5.3206379623327305E-4</c:v>
                </c:pt>
                <c:pt idx="2">
                  <c:v>5.3206379623327305E-4</c:v>
                </c:pt>
                <c:pt idx="3">
                  <c:v>5.3206379623327305E-4</c:v>
                </c:pt>
                <c:pt idx="4">
                  <c:v>2.5440777594013531E-3</c:v>
                </c:pt>
                <c:pt idx="5">
                  <c:v>4.5741780081950401E-3</c:v>
                </c:pt>
                <c:pt idx="6">
                  <c:v>1.4255092752966547E-2</c:v>
                </c:pt>
                <c:pt idx="7">
                  <c:v>2.7097001393495912E-2</c:v>
                </c:pt>
                <c:pt idx="8">
                  <c:v>4.3931241822844691E-2</c:v>
                </c:pt>
              </c:numCache>
              <c:extLst/>
            </c:numRef>
          </c:val>
          <c:smooth val="0"/>
          <c:extLst>
            <c:ext xmlns:c16="http://schemas.microsoft.com/office/drawing/2014/chart" uri="{C3380CC4-5D6E-409C-BE32-E72D297353CC}">
              <c16:uniqueId val="{0000000C-DCB5-409F-9FC6-14E8AFB39EB3}"/>
            </c:ext>
          </c:extLst>
        </c:ser>
        <c:ser>
          <c:idx val="19"/>
          <c:order val="19"/>
          <c:tx>
            <c:strRef>
              <c:f>[age_diagnosis_summary_data.xlsx]CHD_sex_eth!$U$1</c:f>
              <c:strCache>
                <c:ptCount val="1"/>
                <c:pt idx="0">
                  <c:v>White British: Male</c:v>
                </c:pt>
              </c:strCache>
            </c:strRef>
          </c:tx>
          <c:spPr>
            <a:ln w="28575" cap="rnd">
              <a:solidFill>
                <a:schemeClr val="accent2">
                  <a:lumMod val="80000"/>
                </a:schemeClr>
              </a:solidFill>
              <a:round/>
            </a:ln>
            <a:effectLst/>
          </c:spPr>
          <c:marker>
            <c:symbol val="none"/>
          </c:marker>
          <c:cat>
            <c:strRef>
              <c:f>[age_diagnosis_summary_data.xlsx]CHD_sex_eth!$A$2:$A$13</c:f>
              <c:strCache>
                <c:ptCount val="9"/>
                <c:pt idx="0">
                  <c:v>24</c:v>
                </c:pt>
                <c:pt idx="1">
                  <c:v>29</c:v>
                </c:pt>
                <c:pt idx="2">
                  <c:v>34</c:v>
                </c:pt>
                <c:pt idx="3">
                  <c:v>39</c:v>
                </c:pt>
                <c:pt idx="4">
                  <c:v>44</c:v>
                </c:pt>
                <c:pt idx="5">
                  <c:v>49</c:v>
                </c:pt>
                <c:pt idx="6">
                  <c:v>54</c:v>
                </c:pt>
                <c:pt idx="7">
                  <c:v>59</c:v>
                </c:pt>
                <c:pt idx="8">
                  <c:v>64</c:v>
                </c:pt>
              </c:strCache>
              <c:extLst/>
            </c:strRef>
          </c:cat>
          <c:val>
            <c:numRef>
              <c:f>[age_diagnosis_summary_data.xlsx]CHD_sex_eth!$U$2:$U$13</c:f>
              <c:numCache>
                <c:formatCode>0.00%</c:formatCode>
                <c:ptCount val="9"/>
                <c:pt idx="0">
                  <c:v>0</c:v>
                </c:pt>
                <c:pt idx="1">
                  <c:v>7.6716532412735017E-4</c:v>
                </c:pt>
                <c:pt idx="2">
                  <c:v>7.6716532412735017E-4</c:v>
                </c:pt>
                <c:pt idx="3">
                  <c:v>1.241409669013871E-3</c:v>
                </c:pt>
                <c:pt idx="4">
                  <c:v>3.5993557507396634E-3</c:v>
                </c:pt>
                <c:pt idx="5">
                  <c:v>1.1997169861563517E-2</c:v>
                </c:pt>
                <c:pt idx="6">
                  <c:v>2.7814949161809377E-2</c:v>
                </c:pt>
                <c:pt idx="7">
                  <c:v>4.8761902094951681E-2</c:v>
                </c:pt>
                <c:pt idx="8">
                  <c:v>7.4872555042653E-2</c:v>
                </c:pt>
              </c:numCache>
              <c:extLst/>
            </c:numRef>
          </c:val>
          <c:smooth val="0"/>
          <c:extLst>
            <c:ext xmlns:c16="http://schemas.microsoft.com/office/drawing/2014/chart" uri="{C3380CC4-5D6E-409C-BE32-E72D297353CC}">
              <c16:uniqueId val="{0000000D-DCB5-409F-9FC6-14E8AFB39EB3}"/>
            </c:ext>
          </c:extLst>
        </c:ser>
        <c:dLbls>
          <c:showLegendKey val="0"/>
          <c:showVal val="0"/>
          <c:showCatName val="0"/>
          <c:showSerName val="0"/>
          <c:showPercent val="0"/>
          <c:showBubbleSize val="0"/>
        </c:dLbls>
        <c:smooth val="0"/>
        <c:axId val="88583647"/>
        <c:axId val="903226079"/>
        <c:extLst>
          <c:ext xmlns:c15="http://schemas.microsoft.com/office/drawing/2012/chart" uri="{02D57815-91ED-43cb-92C2-25804820EDAC}">
            <c15:filteredLineSeries>
              <c15:ser>
                <c:idx val="2"/>
                <c:order val="2"/>
                <c:tx>
                  <c:strRef>
                    <c:extLst>
                      <c:ext uri="{02D57815-91ED-43cb-92C2-25804820EDAC}">
                        <c15:formulaRef>
                          <c15:sqref>[age_diagnosis_summary_data.xlsx]CHD_sex_eth!$D$1</c15:sqref>
                        </c15:formulaRef>
                      </c:ext>
                    </c:extLst>
                    <c:strCache>
                      <c:ptCount val="1"/>
                      <c:pt idx="0">
                        <c:v>Asian or Asian British (not Bangladeshi): All</c:v>
                      </c:pt>
                    </c:strCache>
                  </c:strRef>
                </c:tx>
                <c:spPr>
                  <a:ln w="28575" cap="rnd">
                    <a:solidFill>
                      <a:schemeClr val="accent3"/>
                    </a:solidFill>
                    <a:round/>
                  </a:ln>
                  <a:effectLst/>
                </c:spPr>
                <c:marker>
                  <c:symbol val="none"/>
                </c:marker>
                <c:cat>
                  <c:strRef>
                    <c:extLst>
                      <c:ex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c:ext uri="{02D57815-91ED-43cb-92C2-25804820EDAC}">
                        <c15:formulaRef>
                          <c15:sqref>[age_diagnosis_summary_data.xlsx]CHD_sex_eth!$D$2:$D$13</c15:sqref>
                        </c15:formulaRef>
                      </c:ext>
                    </c:extLst>
                    <c:numCache>
                      <c:formatCode>0.00%</c:formatCode>
                      <c:ptCount val="9"/>
                      <c:pt idx="0">
                        <c:v>0</c:v>
                      </c:pt>
                      <c:pt idx="1">
                        <c:v>0</c:v>
                      </c:pt>
                      <c:pt idx="2">
                        <c:v>2.3126734505085622E-4</c:v>
                      </c:pt>
                      <c:pt idx="3">
                        <c:v>5.1773403062538303E-4</c:v>
                      </c:pt>
                      <c:pt idx="4">
                        <c:v>3.2686026525594603E-3</c:v>
                      </c:pt>
                      <c:pt idx="5">
                        <c:v>1.1445234296098672E-2</c:v>
                      </c:pt>
                      <c:pt idx="6">
                        <c:v>2.2866277802305546E-2</c:v>
                      </c:pt>
                      <c:pt idx="7">
                        <c:v>3.9050687279700069E-2</c:v>
                      </c:pt>
                      <c:pt idx="8">
                        <c:v>6.3074420097707584E-2</c:v>
                      </c:pt>
                    </c:numCache>
                  </c:numRef>
                </c:val>
                <c:smooth val="0"/>
                <c:extLst>
                  <c:ext xmlns:c16="http://schemas.microsoft.com/office/drawing/2014/chart" uri="{C3380CC4-5D6E-409C-BE32-E72D297353CC}">
                    <c16:uniqueId val="{0000000E-DCB5-409F-9FC6-14E8AFB39EB3}"/>
                  </c:ext>
                </c:extLst>
              </c15:ser>
            </c15:filteredLineSeries>
            <c15:filteredLineSeries>
              <c15:ser>
                <c:idx val="5"/>
                <c:order val="5"/>
                <c:tx>
                  <c:strRef>
                    <c:extLst xmlns:c15="http://schemas.microsoft.com/office/drawing/2012/chart">
                      <c:ext xmlns:c15="http://schemas.microsoft.com/office/drawing/2012/chart" uri="{02D57815-91ED-43cb-92C2-25804820EDAC}">
                        <c15:formulaRef>
                          <c15:sqref>[age_diagnosis_summary_data.xlsx]CHD_sex_eth!$G$1</c15:sqref>
                        </c15:formulaRef>
                      </c:ext>
                    </c:extLst>
                    <c:strCache>
                      <c:ptCount val="1"/>
                      <c:pt idx="0">
                        <c:v>Asian or Asian British: Bangladeshi: All</c:v>
                      </c:pt>
                    </c:strCache>
                  </c:strRef>
                </c:tx>
                <c:spPr>
                  <a:ln w="28575" cap="rnd">
                    <a:solidFill>
                      <a:schemeClr val="accent6"/>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[age_diagnosis_summary_data.xlsx]CHD_sex_eth!$G$2:$G$13</c15:sqref>
                        </c15:formulaRef>
                      </c:ext>
                    </c:extLst>
                    <c:numCache>
                      <c:formatCode>0.00%</c:formatCode>
                      <c:ptCount val="9"/>
                      <c:pt idx="0">
                        <c:v>2.2532672374941942E-4</c:v>
                      </c:pt>
                      <c:pt idx="1">
                        <c:v>4.475729554436203E-4</c:v>
                      </c:pt>
                      <c:pt idx="2">
                        <c:v>1.1134339175021823E-3</c:v>
                      </c:pt>
                      <c:pt idx="3">
                        <c:v>3.960311139949213E-3</c:v>
                      </c:pt>
                      <c:pt idx="4">
                        <c:v>1.1086117703381748E-2</c:v>
                      </c:pt>
                      <c:pt idx="5">
                        <c:v>2.4587042350838528E-2</c:v>
                      </c:pt>
                      <c:pt idx="6">
                        <c:v>5.3889162769015897E-2</c:v>
                      </c:pt>
                      <c:pt idx="7">
                        <c:v>8.6672499339734421E-2</c:v>
                      </c:pt>
                      <c:pt idx="8">
                        <c:v>0.12297489256805849</c:v>
                      </c:pt>
                    </c:numCache>
                  </c:numRef>
                </c:val>
                <c:smooth val="0"/>
                <c:extLst xmlns:c15="http://schemas.microsoft.com/office/drawing/2012/chart">
                  <c:ext xmlns:c16="http://schemas.microsoft.com/office/drawing/2014/chart" uri="{C3380CC4-5D6E-409C-BE32-E72D297353CC}">
                    <c16:uniqueId val="{0000000F-DCB5-409F-9FC6-14E8AFB39EB3}"/>
                  </c:ext>
                </c:extLst>
              </c15:ser>
            </c15:filteredLineSeries>
            <c15:filteredLineSeries>
              <c15:ser>
                <c:idx val="8"/>
                <c:order val="8"/>
                <c:tx>
                  <c:strRef>
                    <c:extLst xmlns:c15="http://schemas.microsoft.com/office/drawing/2012/chart">
                      <c:ext xmlns:c15="http://schemas.microsoft.com/office/drawing/2012/chart" uri="{02D57815-91ED-43cb-92C2-25804820EDAC}">
                        <c15:formulaRef>
                          <c15:sqref>[age_diagnosis_summary_data.xlsx]CHD_sex_eth!$J$1</c15:sqref>
                        </c15:formulaRef>
                      </c:ext>
                    </c:extLst>
                    <c:strCache>
                      <c:ptCount val="1"/>
                      <c:pt idx="0">
                        <c:v>Black or Black British: All</c:v>
                      </c:pt>
                    </c:strCache>
                  </c:strRef>
                </c:tx>
                <c:spPr>
                  <a:ln w="28575" cap="rnd">
                    <a:solidFill>
                      <a:schemeClr val="accent3">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[age_diagnosis_summary_data.xlsx]CHD_sex_eth!$J$2:$J$13</c15:sqref>
                        </c15:formulaRef>
                      </c:ext>
                    </c:extLst>
                    <c:numCache>
                      <c:formatCode>0.00%</c:formatCode>
                      <c:ptCount val="9"/>
                      <c:pt idx="0">
                        <c:v>0</c:v>
                      </c:pt>
                      <c:pt idx="1">
                        <c:v>4.4662795891026175E-4</c:v>
                      </c:pt>
                      <c:pt idx="2">
                        <c:v>4.4662795891026175E-4</c:v>
                      </c:pt>
                      <c:pt idx="3">
                        <c:v>1.3999454334368E-3</c:v>
                      </c:pt>
                      <c:pt idx="4">
                        <c:v>2.5101178120544576E-3</c:v>
                      </c:pt>
                      <c:pt idx="5">
                        <c:v>6.2274714102703577E-3</c:v>
                      </c:pt>
                      <c:pt idx="6">
                        <c:v>1.25291361445109E-2</c:v>
                      </c:pt>
                      <c:pt idx="7">
                        <c:v>2.0886636945371073E-2</c:v>
                      </c:pt>
                      <c:pt idx="8">
                        <c:v>3.4638229123104658E-2</c:v>
                      </c:pt>
                    </c:numCache>
                  </c:numRef>
                </c:val>
                <c:smooth val="0"/>
                <c:extLst xmlns:c15="http://schemas.microsoft.com/office/drawing/2012/chart">
                  <c:ext xmlns:c16="http://schemas.microsoft.com/office/drawing/2014/chart" uri="{C3380CC4-5D6E-409C-BE32-E72D297353CC}">
                    <c16:uniqueId val="{00000010-DCB5-409F-9FC6-14E8AFB39EB3}"/>
                  </c:ext>
                </c:extLst>
              </c15:ser>
            </c15:filteredLineSeries>
            <c15:filteredLineSeries>
              <c15:ser>
                <c:idx val="11"/>
                <c:order val="11"/>
                <c:tx>
                  <c:strRef>
                    <c:extLst xmlns:c15="http://schemas.microsoft.com/office/drawing/2012/chart">
                      <c:ext xmlns:c15="http://schemas.microsoft.com/office/drawing/2012/chart" uri="{02D57815-91ED-43cb-92C2-25804820EDAC}">
                        <c15:formulaRef>
                          <c15:sqref>[age_diagnosis_summary_data.xlsx]CHD_sex_eth!$M$1</c15:sqref>
                        </c15:formulaRef>
                      </c:ext>
                    </c:extLst>
                    <c:strCache>
                      <c:ptCount val="1"/>
                      <c:pt idx="0">
                        <c:v>Mixed or Multiple ethnic groups: All</c:v>
                      </c:pt>
                    </c:strCache>
                  </c:strRef>
                </c:tx>
                <c:spPr>
                  <a:ln w="28575" cap="rnd">
                    <a:solidFill>
                      <a:schemeClr val="accent6">
                        <a:lumMod val="6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[age_diagnosis_summary_data.xlsx]CHD_sex_eth!$M$2:$M$13</c15:sqref>
                        </c15:formulaRef>
                      </c:ext>
                    </c:extLst>
                    <c:numCache>
                      <c:formatCode>0.00%</c:formatCode>
                      <c:ptCount val="9"/>
                      <c:pt idx="0">
                        <c:v>0</c:v>
                      </c:pt>
                      <c:pt idx="1">
                        <c:v>0</c:v>
                      </c:pt>
                      <c:pt idx="2">
                        <c:v>0</c:v>
                      </c:pt>
                      <c:pt idx="3">
                        <c:v>9.9900099900096517E-4</c:v>
                      </c:pt>
                      <c:pt idx="4">
                        <c:v>4.3740043740043699E-3</c:v>
                      </c:pt>
                      <c:pt idx="5">
                        <c:v>6.844540343299621E-3</c:v>
                      </c:pt>
                      <c:pt idx="6">
                        <c:v>1.7262254955083267E-2</c:v>
                      </c:pt>
                      <c:pt idx="7">
                        <c:v>2.1340004934522705E-2</c:v>
                      </c:pt>
                      <c:pt idx="8">
                        <c:v>2.7613466441352652E-2</c:v>
                      </c:pt>
                    </c:numCache>
                  </c:numRef>
                </c:val>
                <c:smooth val="0"/>
                <c:extLst xmlns:c15="http://schemas.microsoft.com/office/drawing/2012/chart">
                  <c:ext xmlns:c16="http://schemas.microsoft.com/office/drawing/2014/chart" uri="{C3380CC4-5D6E-409C-BE32-E72D297353CC}">
                    <c16:uniqueId val="{00000011-DCB5-409F-9FC6-14E8AFB39EB3}"/>
                  </c:ext>
                </c:extLst>
              </c15:ser>
            </c15:filteredLineSeries>
            <c15:filteredLineSeries>
              <c15:ser>
                <c:idx val="14"/>
                <c:order val="14"/>
                <c:tx>
                  <c:strRef>
                    <c:extLst xmlns:c15="http://schemas.microsoft.com/office/drawing/2012/chart">
                      <c:ext xmlns:c15="http://schemas.microsoft.com/office/drawing/2012/chart" uri="{02D57815-91ED-43cb-92C2-25804820EDAC}">
                        <c15:formulaRef>
                          <c15:sqref>[age_diagnosis_summary_data.xlsx]CHD_sex_eth!$P$1</c15:sqref>
                        </c15:formulaRef>
                      </c:ext>
                    </c:extLst>
                    <c:strCache>
                      <c:ptCount val="1"/>
                      <c:pt idx="0">
                        <c:v>Other ethnic group: All</c:v>
                      </c:pt>
                    </c:strCache>
                  </c:strRef>
                </c:tx>
                <c:spPr>
                  <a:ln w="28575" cap="rnd">
                    <a:solidFill>
                      <a:schemeClr val="accent3">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[age_diagnosis_summary_data.xlsx]CHD_sex_eth!$P$2:$P$13</c15:sqref>
                        </c15:formulaRef>
                      </c:ext>
                    </c:extLst>
                    <c:numCache>
                      <c:formatCode>0.00%</c:formatCode>
                      <c:ptCount val="9"/>
                      <c:pt idx="0">
                        <c:v>0</c:v>
                      </c:pt>
                      <c:pt idx="1">
                        <c:v>0</c:v>
                      </c:pt>
                      <c:pt idx="2">
                        <c:v>4.5945325063179165E-4</c:v>
                      </c:pt>
                      <c:pt idx="3">
                        <c:v>4.5945325063179165E-4</c:v>
                      </c:pt>
                      <c:pt idx="4">
                        <c:v>1.415036947332915E-3</c:v>
                      </c:pt>
                      <c:pt idx="5">
                        <c:v>6.7755390496094803E-3</c:v>
                      </c:pt>
                      <c:pt idx="6">
                        <c:v>1.3239038795490488E-2</c:v>
                      </c:pt>
                      <c:pt idx="7">
                        <c:v>1.8529982287203706E-2</c:v>
                      </c:pt>
                      <c:pt idx="8">
                        <c:v>2.588181762587638E-2</c:v>
                      </c:pt>
                    </c:numCache>
                  </c:numRef>
                </c:val>
                <c:smooth val="0"/>
                <c:extLst xmlns:c15="http://schemas.microsoft.com/office/drawing/2012/chart">
                  <c:ext xmlns:c16="http://schemas.microsoft.com/office/drawing/2014/chart" uri="{C3380CC4-5D6E-409C-BE32-E72D297353CC}">
                    <c16:uniqueId val="{00000012-DCB5-409F-9FC6-14E8AFB39EB3}"/>
                  </c:ext>
                </c:extLst>
              </c15:ser>
            </c15:filteredLineSeries>
            <c15:filteredLineSeries>
              <c15:ser>
                <c:idx val="17"/>
                <c:order val="17"/>
                <c:tx>
                  <c:strRef>
                    <c:extLst xmlns:c15="http://schemas.microsoft.com/office/drawing/2012/chart">
                      <c:ext xmlns:c15="http://schemas.microsoft.com/office/drawing/2012/chart" uri="{02D57815-91ED-43cb-92C2-25804820EDAC}">
                        <c15:formulaRef>
                          <c15:sqref>[age_diagnosis_summary_data.xlsx]CHD_sex_eth!$S$1</c15:sqref>
                        </c15:formulaRef>
                      </c:ext>
                    </c:extLst>
                    <c:strCache>
                      <c:ptCount val="1"/>
                      <c:pt idx="0">
                        <c:v>White (not White British): All</c:v>
                      </c:pt>
                    </c:strCache>
                  </c:strRef>
                </c:tx>
                <c:spPr>
                  <a:ln w="28575" cap="rnd">
                    <a:solidFill>
                      <a:schemeClr val="accent6">
                        <a:lumMod val="80000"/>
                        <a:lumOff val="2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[age_diagnosis_summary_data.xlsx]CHD_sex_eth!$S$2:$S$13</c15:sqref>
                        </c15:formulaRef>
                      </c:ext>
                    </c:extLst>
                    <c:numCache>
                      <c:formatCode>0.00%</c:formatCode>
                      <c:ptCount val="9"/>
                      <c:pt idx="0">
                        <c:v>3.6199095022626526E-4</c:v>
                      </c:pt>
                      <c:pt idx="1">
                        <c:v>3.6199095022626526E-4</c:v>
                      </c:pt>
                      <c:pt idx="2">
                        <c:v>3.6199095022626526E-4</c:v>
                      </c:pt>
                      <c:pt idx="3">
                        <c:v>5.477627415382269E-4</c:v>
                      </c:pt>
                      <c:pt idx="4">
                        <c:v>1.5857695161389795E-3</c:v>
                      </c:pt>
                      <c:pt idx="5">
                        <c:v>3.3921534947863874E-3</c:v>
                      </c:pt>
                      <c:pt idx="6">
                        <c:v>6.9803005569113452E-3</c:v>
                      </c:pt>
                      <c:pt idx="7">
                        <c:v>1.7787813290927046E-2</c:v>
                      </c:pt>
                      <c:pt idx="8">
                        <c:v>3.8517919744083362E-2</c:v>
                      </c:pt>
                    </c:numCache>
                  </c:numRef>
                </c:val>
                <c:smooth val="0"/>
                <c:extLst xmlns:c15="http://schemas.microsoft.com/office/drawing/2012/chart">
                  <c:ext xmlns:c16="http://schemas.microsoft.com/office/drawing/2014/chart" uri="{C3380CC4-5D6E-409C-BE32-E72D297353CC}">
                    <c16:uniqueId val="{00000013-DCB5-409F-9FC6-14E8AFB39EB3}"/>
                  </c:ext>
                </c:extLst>
              </c15:ser>
            </c15:filteredLineSeries>
            <c15:filteredLineSeries>
              <c15:ser>
                <c:idx val="20"/>
                <c:order val="20"/>
                <c:tx>
                  <c:strRef>
                    <c:extLst xmlns:c15="http://schemas.microsoft.com/office/drawing/2012/chart">
                      <c:ext xmlns:c15="http://schemas.microsoft.com/office/drawing/2012/chart" uri="{02D57815-91ED-43cb-92C2-25804820EDAC}">
                        <c15:formulaRef>
                          <c15:sqref>[age_diagnosis_summary_data.xlsx]CHD_sex_eth!$V$1</c15:sqref>
                        </c15:formulaRef>
                      </c:ext>
                    </c:extLst>
                    <c:strCache>
                      <c:ptCount val="1"/>
                      <c:pt idx="0">
                        <c:v>White British: All</c:v>
                      </c:pt>
                    </c:strCache>
                  </c:strRef>
                </c:tx>
                <c:spPr>
                  <a:ln w="28575" cap="rnd">
                    <a:solidFill>
                      <a:schemeClr val="accent3">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[age_diagnosis_summary_data.xlsx]CHD_sex_eth!$V$2:$V$13</c15:sqref>
                        </c15:formulaRef>
                      </c:ext>
                    </c:extLst>
                    <c:numCache>
                      <c:formatCode>0.00%</c:formatCode>
                      <c:ptCount val="9"/>
                      <c:pt idx="0">
                        <c:v>1.9197542714533E-4</c:v>
                      </c:pt>
                      <c:pt idx="1">
                        <c:v>6.7404294140416265E-4</c:v>
                      </c:pt>
                      <c:pt idx="2">
                        <c:v>6.7404294140416265E-4</c:v>
                      </c:pt>
                      <c:pt idx="3">
                        <c:v>9.5538470859413138E-4</c:v>
                      </c:pt>
                      <c:pt idx="4">
                        <c:v>3.1745872062124425E-3</c:v>
                      </c:pt>
                      <c:pt idx="5">
                        <c:v>9.134292039655989E-3</c:v>
                      </c:pt>
                      <c:pt idx="6">
                        <c:v>2.2396356964555442E-2</c:v>
                      </c:pt>
                      <c:pt idx="7">
                        <c:v>3.9731372566677137E-2</c:v>
                      </c:pt>
                      <c:pt idx="8">
                        <c:v>6.1780295920253026E-2</c:v>
                      </c:pt>
                    </c:numCache>
                  </c:numRef>
                </c:val>
                <c:smooth val="0"/>
                <c:extLst xmlns:c15="http://schemas.microsoft.com/office/drawing/2012/chart">
                  <c:ext xmlns:c16="http://schemas.microsoft.com/office/drawing/2014/chart" uri="{C3380CC4-5D6E-409C-BE32-E72D297353CC}">
                    <c16:uniqueId val="{00000014-DCB5-409F-9FC6-14E8AFB39EB3}"/>
                  </c:ext>
                </c:extLst>
              </c15:ser>
            </c15:filteredLineSeries>
            <c15:filteredLineSeries>
              <c15:ser>
                <c:idx val="21"/>
                <c:order val="21"/>
                <c:tx>
                  <c:strRef>
                    <c:extLst xmlns:c15="http://schemas.microsoft.com/office/drawing/2012/chart">
                      <c:ext xmlns:c15="http://schemas.microsoft.com/office/drawing/2012/chart" uri="{02D57815-91ED-43cb-92C2-25804820EDAC}">
                        <c15:formulaRef>
                          <c15:sqref>[age_diagnosis_summary_data.xlsx]CHD_sex_eth!$W$1</c15:sqref>
                        </c15:formulaRef>
                      </c:ext>
                    </c:extLst>
                    <c:strCache>
                      <c:ptCount val="1"/>
                      <c:pt idx="0">
                        <c:v>White (all): Female</c:v>
                      </c:pt>
                    </c:strCache>
                  </c:strRef>
                </c:tx>
                <c:spPr>
                  <a:ln w="28575" cap="rnd">
                    <a:solidFill>
                      <a:schemeClr val="accent4">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[age_diagnosis_summary_data.xlsx]CHD_sex_eth!$W$2:$W$13</c15:sqref>
                        </c15:formulaRef>
                      </c:ext>
                    </c:extLst>
                    <c:numCache>
                      <c:formatCode>0.00%</c:formatCode>
                      <c:ptCount val="9"/>
                      <c:pt idx="0">
                        <c:v>3.1540766440629753E-4</c:v>
                      </c:pt>
                      <c:pt idx="1">
                        <c:v>3.9838970079175695E-4</c:v>
                      </c:pt>
                      <c:pt idx="2">
                        <c:v>3.9838970079175695E-4</c:v>
                      </c:pt>
                      <c:pt idx="3">
                        <c:v>6.6990989916182464E-4</c:v>
                      </c:pt>
                      <c:pt idx="4">
                        <c:v>2.1604938818394759E-3</c:v>
                      </c:pt>
                      <c:pt idx="5">
                        <c:v>3.4517776167061198E-3</c:v>
                      </c:pt>
                      <c:pt idx="6">
                        <c:v>1.0516858297781706E-2</c:v>
                      </c:pt>
                      <c:pt idx="7">
                        <c:v>2.221109291187584E-2</c:v>
                      </c:pt>
                      <c:pt idx="8">
                        <c:v>3.6362099503720713E-2</c:v>
                      </c:pt>
                    </c:numCache>
                  </c:numRef>
                </c:val>
                <c:smooth val="0"/>
                <c:extLst xmlns:c15="http://schemas.microsoft.com/office/drawing/2012/chart">
                  <c:ext xmlns:c16="http://schemas.microsoft.com/office/drawing/2014/chart" uri="{C3380CC4-5D6E-409C-BE32-E72D297353CC}">
                    <c16:uniqueId val="{00000015-DCB5-409F-9FC6-14E8AFB39EB3}"/>
                  </c:ext>
                </c:extLst>
              </c15:ser>
            </c15:filteredLineSeries>
            <c15:filteredLineSeries>
              <c15:ser>
                <c:idx val="22"/>
                <c:order val="22"/>
                <c:tx>
                  <c:strRef>
                    <c:extLst xmlns:c15="http://schemas.microsoft.com/office/drawing/2012/chart">
                      <c:ext xmlns:c15="http://schemas.microsoft.com/office/drawing/2012/chart" uri="{02D57815-91ED-43cb-92C2-25804820EDAC}">
                        <c15:formulaRef>
                          <c15:sqref>[age_diagnosis_summary_data.xlsx]CHD_sex_eth!$X$1</c15:sqref>
                        </c15:formulaRef>
                      </c:ext>
                    </c:extLst>
                    <c:strCache>
                      <c:ptCount val="1"/>
                      <c:pt idx="0">
                        <c:v>White (all): Male</c:v>
                      </c:pt>
                    </c:strCache>
                  </c:strRef>
                </c:tx>
                <c:spPr>
                  <a:ln w="28575" cap="rnd">
                    <a:solidFill>
                      <a:schemeClr val="accent5">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[age_diagnosis_summary_data.xlsx]CHD_sex_eth!$X$2:$X$13</c15:sqref>
                        </c15:formulaRef>
                      </c:ext>
                    </c:extLst>
                    <c:numCache>
                      <c:formatCode>0.00%</c:formatCode>
                      <c:ptCount val="9"/>
                      <c:pt idx="0">
                        <c:v>2.2763487366261881E-4</c:v>
                      </c:pt>
                      <c:pt idx="1">
                        <c:v>5.7607867086617581E-4</c:v>
                      </c:pt>
                      <c:pt idx="2">
                        <c:v>5.7607867086617581E-4</c:v>
                      </c:pt>
                      <c:pt idx="3">
                        <c:v>7.6639075718987204E-4</c:v>
                      </c:pt>
                      <c:pt idx="4">
                        <c:v>2.3368393500847739E-3</c:v>
                      </c:pt>
                      <c:pt idx="5">
                        <c:v>7.9453241450896384E-3</c:v>
                      </c:pt>
                      <c:pt idx="6">
                        <c:v>1.9926660810004049E-2</c:v>
                      </c:pt>
                      <c:pt idx="7">
                        <c:v>3.8768380819238168E-2</c:v>
                      </c:pt>
                      <c:pt idx="8">
                        <c:v>6.6783079788548694E-2</c:v>
                      </c:pt>
                    </c:numCache>
                  </c:numRef>
                </c:val>
                <c:smooth val="0"/>
                <c:extLst xmlns:c15="http://schemas.microsoft.com/office/drawing/2012/chart">
                  <c:ext xmlns:c16="http://schemas.microsoft.com/office/drawing/2014/chart" uri="{C3380CC4-5D6E-409C-BE32-E72D297353CC}">
                    <c16:uniqueId val="{00000016-DCB5-409F-9FC6-14E8AFB39EB3}"/>
                  </c:ext>
                </c:extLst>
              </c15:ser>
            </c15:filteredLineSeries>
            <c15:filteredLineSeries>
              <c15:ser>
                <c:idx val="23"/>
                <c:order val="23"/>
                <c:tx>
                  <c:strRef>
                    <c:extLst xmlns:c15="http://schemas.microsoft.com/office/drawing/2012/chart">
                      <c:ext xmlns:c15="http://schemas.microsoft.com/office/drawing/2012/chart" uri="{02D57815-91ED-43cb-92C2-25804820EDAC}">
                        <c15:formulaRef>
                          <c15:sqref>[age_diagnosis_summary_data.xlsx]CHD_sex_eth!$Y$1</c15:sqref>
                        </c15:formulaRef>
                      </c:ext>
                    </c:extLst>
                    <c:strCache>
                      <c:ptCount val="1"/>
                      <c:pt idx="0">
                        <c:v>White (all): All</c:v>
                      </c:pt>
                    </c:strCache>
                  </c:strRef>
                </c:tx>
                <c:spPr>
                  <a:ln w="28575" cap="rnd">
                    <a:solidFill>
                      <a:schemeClr val="accent6">
                        <a:lumMod val="8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[age_diagnosis_summary_data.xlsx]CHD_sex_eth!$Y$2:$Y$13</c15:sqref>
                        </c15:formulaRef>
                      </c:ext>
                    </c:extLst>
                    <c:numCache>
                      <c:formatCode>0.00%</c:formatCode>
                      <c:ptCount val="9"/>
                      <c:pt idx="0">
                        <c:v>2.7948574622693734E-4</c:v>
                      </c:pt>
                      <c:pt idx="1">
                        <c:v>4.9197522808674954E-4</c:v>
                      </c:pt>
                      <c:pt idx="2">
                        <c:v>4.9197522808674954E-4</c:v>
                      </c:pt>
                      <c:pt idx="3">
                        <c:v>7.157540313492694E-4</c:v>
                      </c:pt>
                      <c:pt idx="4">
                        <c:v>2.2541663155979386E-3</c:v>
                      </c:pt>
                      <c:pt idx="5">
                        <c:v>6.1334269442309131E-3</c:v>
                      </c:pt>
                      <c:pt idx="6">
                        <c:v>1.6062783902640043E-2</c:v>
                      </c:pt>
                      <c:pt idx="7">
                        <c:v>3.171021227080939E-2</c:v>
                      </c:pt>
                      <c:pt idx="8">
                        <c:v>5.3569597110849632E-2</c:v>
                      </c:pt>
                    </c:numCache>
                  </c:numRef>
                </c:val>
                <c:smooth val="0"/>
                <c:extLst xmlns:c15="http://schemas.microsoft.com/office/drawing/2012/chart">
                  <c:ext xmlns:c16="http://schemas.microsoft.com/office/drawing/2014/chart" uri="{C3380CC4-5D6E-409C-BE32-E72D297353CC}">
                    <c16:uniqueId val="{00000017-DCB5-409F-9FC6-14E8AFB39EB3}"/>
                  </c:ext>
                </c:extLst>
              </c15:ser>
            </c15:filteredLineSeries>
            <c15:filteredLineSeries>
              <c15:ser>
                <c:idx val="24"/>
                <c:order val="24"/>
                <c:tx>
                  <c:strRef>
                    <c:extLst xmlns:c15="http://schemas.microsoft.com/office/drawing/2012/chart">
                      <c:ext xmlns:c15="http://schemas.microsoft.com/office/drawing/2012/chart" uri="{02D57815-91ED-43cb-92C2-25804820EDAC}">
                        <c15:formulaRef>
                          <c15:sqref>[age_diagnosis_summary_data.xlsx]CHD_sex_eth!$Z$1</c15:sqref>
                        </c15:formulaRef>
                      </c:ext>
                    </c:extLst>
                    <c:strCache>
                      <c:ptCount val="1"/>
                      <c:pt idx="0">
                        <c:v>Other Including Black Female: Female</c:v>
                      </c:pt>
                    </c:strCache>
                  </c:strRef>
                </c:tx>
                <c:spPr>
                  <a:ln w="28575" cap="rnd">
                    <a:solidFill>
                      <a:schemeClr val="accent1">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[age_diagnosis_summary_data.xlsx]CHD_sex_eth!$Z$2:$Z$13</c15:sqref>
                        </c15:formulaRef>
                      </c:ext>
                    </c:extLst>
                    <c:numCache>
                      <c:formatCode>0.00%</c:formatCode>
                      <c:ptCount val="9"/>
                      <c:pt idx="0">
                        <c:v>0</c:v>
                      </c:pt>
                      <c:pt idx="1">
                        <c:v>0</c:v>
                      </c:pt>
                      <c:pt idx="2">
                        <c:v>0</c:v>
                      </c:pt>
                      <c:pt idx="3">
                        <c:v>0</c:v>
                      </c:pt>
                      <c:pt idx="4">
                        <c:v>0</c:v>
                      </c:pt>
                      <c:pt idx="5">
                        <c:v>1.2547051442910462E-3</c:v>
                      </c:pt>
                      <c:pt idx="6">
                        <c:v>3.4118224117979379E-3</c:v>
                      </c:pt>
                      <c:pt idx="7">
                        <c:v>7.3200113435163416E-3</c:v>
                      </c:pt>
                      <c:pt idx="8">
                        <c:v>1.3731292217508684E-2</c:v>
                      </c:pt>
                    </c:numCache>
                  </c:numRef>
                </c:val>
                <c:smooth val="0"/>
                <c:extLst xmlns:c15="http://schemas.microsoft.com/office/drawing/2012/chart">
                  <c:ext xmlns:c16="http://schemas.microsoft.com/office/drawing/2014/chart" uri="{C3380CC4-5D6E-409C-BE32-E72D297353CC}">
                    <c16:uniqueId val="{00000018-DCB5-409F-9FC6-14E8AFB39EB3}"/>
                  </c:ext>
                </c:extLst>
              </c15:ser>
            </c15:filteredLineSeries>
            <c15:filteredLineSeries>
              <c15:ser>
                <c:idx val="25"/>
                <c:order val="25"/>
                <c:tx>
                  <c:strRef>
                    <c:extLst xmlns:c15="http://schemas.microsoft.com/office/drawing/2012/chart">
                      <c:ext xmlns:c15="http://schemas.microsoft.com/office/drawing/2012/chart" uri="{02D57815-91ED-43cb-92C2-25804820EDAC}">
                        <c15:formulaRef>
                          <c15:sqref>[age_diagnosis_summary_data.xlsx]CHD_sex_eth!$AA$1</c15:sqref>
                        </c15:formulaRef>
                      </c:ext>
                    </c:extLst>
                    <c:strCache>
                      <c:ptCount val="1"/>
                      <c:pt idx="0">
                        <c:v>Other Including Black Male: Male</c:v>
                      </c:pt>
                    </c:strCache>
                  </c:strRef>
                </c:tx>
                <c:spPr>
                  <a:ln w="28575" cap="rnd">
                    <a:solidFill>
                      <a:schemeClr val="accent2">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[age_diagnosis_summary_data.xlsx]CHD_sex_eth!$AA$2:$AA$13</c15:sqref>
                        </c15:formulaRef>
                      </c:ext>
                    </c:extLst>
                    <c:numCache>
                      <c:formatCode>0.00%</c:formatCode>
                      <c:ptCount val="9"/>
                      <c:pt idx="0">
                        <c:v>0</c:v>
                      </c:pt>
                      <c:pt idx="1">
                        <c:v>2.3299161230194709E-4</c:v>
                      </c:pt>
                      <c:pt idx="2">
                        <c:v>7.2646002710341495E-4</c:v>
                      </c:pt>
                      <c:pt idx="3">
                        <c:v>1.6586181800631872E-3</c:v>
                      </c:pt>
                      <c:pt idx="4">
                        <c:v>4.241648922158836E-3</c:v>
                      </c:pt>
                      <c:pt idx="5">
                        <c:v>1.1176704182132124E-2</c:v>
                      </c:pt>
                      <c:pt idx="6">
                        <c:v>2.2509922472308208E-2</c:v>
                      </c:pt>
                      <c:pt idx="7">
                        <c:v>3.2692110779888317E-2</c:v>
                      </c:pt>
                      <c:pt idx="8">
                        <c:v>4.9027829053810645E-2</c:v>
                      </c:pt>
                    </c:numCache>
                  </c:numRef>
                </c:val>
                <c:smooth val="0"/>
                <c:extLst xmlns:c15="http://schemas.microsoft.com/office/drawing/2012/chart">
                  <c:ext xmlns:c16="http://schemas.microsoft.com/office/drawing/2014/chart" uri="{C3380CC4-5D6E-409C-BE32-E72D297353CC}">
                    <c16:uniqueId val="{00000019-DCB5-409F-9FC6-14E8AFB39EB3}"/>
                  </c:ext>
                </c:extLst>
              </c15:ser>
            </c15:filteredLineSeries>
            <c15:filteredLineSeries>
              <c15:ser>
                <c:idx val="26"/>
                <c:order val="26"/>
                <c:tx>
                  <c:strRef>
                    <c:extLst xmlns:c15="http://schemas.microsoft.com/office/drawing/2012/chart">
                      <c:ext xmlns:c15="http://schemas.microsoft.com/office/drawing/2012/chart" uri="{02D57815-91ED-43cb-92C2-25804820EDAC}">
                        <c15:formulaRef>
                          <c15:sqref>[age_diagnosis_summary_data.xlsx]CHD_sex_eth!$AB$1</c15:sqref>
                        </c15:formulaRef>
                      </c:ext>
                    </c:extLst>
                    <c:strCache>
                      <c:ptCount val="1"/>
                      <c:pt idx="0">
                        <c:v>All Other Including Black: All</c:v>
                      </c:pt>
                    </c:strCache>
                  </c:strRef>
                </c:tx>
                <c:spPr>
                  <a:ln w="28575" cap="rnd">
                    <a:solidFill>
                      <a:schemeClr val="accent3">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[age_diagnosis_summary_data.xlsx]CHD_sex_eth!$AB$2:$AB$13</c15:sqref>
                        </c15:formulaRef>
                      </c:ext>
                    </c:extLst>
                    <c:numCache>
                      <c:formatCode>0.00%</c:formatCode>
                      <c:ptCount val="9"/>
                      <c:pt idx="0">
                        <c:v>0</c:v>
                      </c:pt>
                      <c:pt idx="1">
                        <c:v>1.1130899376665671E-4</c:v>
                      </c:pt>
                      <c:pt idx="2">
                        <c:v>3.558702487517218E-4</c:v>
                      </c:pt>
                      <c:pt idx="3">
                        <c:v>8.4050702788129872E-4</c:v>
                      </c:pt>
                      <c:pt idx="4">
                        <c:v>2.1777715734607739E-3</c:v>
                      </c:pt>
                      <c:pt idx="5">
                        <c:v>6.3892612321799769E-3</c:v>
                      </c:pt>
                      <c:pt idx="6">
                        <c:v>1.3167934135802417E-2</c:v>
                      </c:pt>
                      <c:pt idx="7">
                        <c:v>2.0208353155047654E-2</c:v>
                      </c:pt>
                      <c:pt idx="8">
                        <c:v>3.1355015804023223E-2</c:v>
                      </c:pt>
                    </c:numCache>
                  </c:numRef>
                </c:val>
                <c:smooth val="0"/>
                <c:extLst xmlns:c15="http://schemas.microsoft.com/office/drawing/2012/chart">
                  <c:ext xmlns:c16="http://schemas.microsoft.com/office/drawing/2014/chart" uri="{C3380CC4-5D6E-409C-BE32-E72D297353CC}">
                    <c16:uniqueId val="{0000001A-DCB5-409F-9FC6-14E8AFB39EB3}"/>
                  </c:ext>
                </c:extLst>
              </c15:ser>
            </c15:filteredLineSeries>
            <c15:filteredLineSeries>
              <c15:ser>
                <c:idx val="27"/>
                <c:order val="27"/>
                <c:tx>
                  <c:strRef>
                    <c:extLst xmlns:c15="http://schemas.microsoft.com/office/drawing/2012/chart">
                      <c:ext xmlns:c15="http://schemas.microsoft.com/office/drawing/2012/chart" uri="{02D57815-91ED-43cb-92C2-25804820EDAC}">
                        <c15:formulaRef>
                          <c15:sqref>[age_diagnosis_summary_data.xlsx]CHD_sex_eth!$AC$1</c15:sqref>
                        </c15:formulaRef>
                      </c:ext>
                    </c:extLst>
                    <c:strCache>
                      <c:ptCount val="1"/>
                      <c:pt idx="0">
                        <c:v>Asian Female: Female</c:v>
                      </c:pt>
                    </c:strCache>
                  </c:strRef>
                </c:tx>
                <c:spPr>
                  <a:ln w="28575" cap="rnd">
                    <a:solidFill>
                      <a:schemeClr val="accent4">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[age_diagnosis_summary_data.xlsx]CHD_sex_eth!$AC$2:$AC$13</c15:sqref>
                        </c15:formulaRef>
                      </c:ext>
                    </c:extLst>
                    <c:numCache>
                      <c:formatCode>0.00%</c:formatCode>
                      <c:ptCount val="9"/>
                      <c:pt idx="0">
                        <c:v>0</c:v>
                      </c:pt>
                      <c:pt idx="1">
                        <c:v>0</c:v>
                      </c:pt>
                      <c:pt idx="2">
                        <c:v>0</c:v>
                      </c:pt>
                      <c:pt idx="3">
                        <c:v>2.9806259314457684E-4</c:v>
                      </c:pt>
                      <c:pt idx="4">
                        <c:v>2.5889360615544144E-3</c:v>
                      </c:pt>
                      <c:pt idx="5">
                        <c:v>5.9765524844408446E-3</c:v>
                      </c:pt>
                      <c:pt idx="6">
                        <c:v>1.7552912509855023E-2</c:v>
                      </c:pt>
                      <c:pt idx="7">
                        <c:v>3.3202512133591822E-2</c:v>
                      </c:pt>
                      <c:pt idx="8">
                        <c:v>4.9819343956295725E-2</c:v>
                      </c:pt>
                    </c:numCache>
                  </c:numRef>
                </c:val>
                <c:smooth val="0"/>
                <c:extLst xmlns:c15="http://schemas.microsoft.com/office/drawing/2012/chart">
                  <c:ext xmlns:c16="http://schemas.microsoft.com/office/drawing/2014/chart" uri="{C3380CC4-5D6E-409C-BE32-E72D297353CC}">
                    <c16:uniqueId val="{0000001B-DCB5-409F-9FC6-14E8AFB39EB3}"/>
                  </c:ext>
                </c:extLst>
              </c15:ser>
            </c15:filteredLineSeries>
            <c15:filteredLineSeries>
              <c15:ser>
                <c:idx val="28"/>
                <c:order val="28"/>
                <c:tx>
                  <c:strRef>
                    <c:extLst xmlns:c15="http://schemas.microsoft.com/office/drawing/2012/chart">
                      <c:ext xmlns:c15="http://schemas.microsoft.com/office/drawing/2012/chart" uri="{02D57815-91ED-43cb-92C2-25804820EDAC}">
                        <c15:formulaRef>
                          <c15:sqref>[age_diagnosis_summary_data.xlsx]CHD_sex_eth!$AD$1</c15:sqref>
                        </c15:formulaRef>
                      </c:ext>
                    </c:extLst>
                    <c:strCache>
                      <c:ptCount val="1"/>
                      <c:pt idx="0">
                        <c:v>Asian Male: Male</c:v>
                      </c:pt>
                    </c:strCache>
                  </c:strRef>
                </c:tx>
                <c:spPr>
                  <a:ln w="28575" cap="rnd">
                    <a:solidFill>
                      <a:schemeClr val="accent5">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[age_diagnosis_summary_data.xlsx]CHD_sex_eth!$AD$2:$AD$13</c15:sqref>
                        </c15:formulaRef>
                      </c:ext>
                    </c:extLst>
                    <c:numCache>
                      <c:formatCode>0.00%</c:formatCode>
                      <c:ptCount val="9"/>
                      <c:pt idx="0">
                        <c:v>3.392705682782049E-4</c:v>
                      </c:pt>
                      <c:pt idx="1">
                        <c:v>6.4019191970254852E-4</c:v>
                      </c:pt>
                      <c:pt idx="2">
                        <c:v>1.6743244335614138E-3</c:v>
                      </c:pt>
                      <c:pt idx="3">
                        <c:v>5.585748002451818E-3</c:v>
                      </c:pt>
                      <c:pt idx="4">
                        <c:v>1.5160575738329185E-2</c:v>
                      </c:pt>
                      <c:pt idx="5">
                        <c:v>3.4798277333806249E-2</c:v>
                      </c:pt>
                      <c:pt idx="6">
                        <c:v>7.1567866768708854E-2</c:v>
                      </c:pt>
                      <c:pt idx="7">
                        <c:v>0.11310298851852985</c:v>
                      </c:pt>
                      <c:pt idx="8">
                        <c:v>0.15960145214476584</c:v>
                      </c:pt>
                    </c:numCache>
                  </c:numRef>
                </c:val>
                <c:smooth val="0"/>
                <c:extLst xmlns:c15="http://schemas.microsoft.com/office/drawing/2012/chart">
                  <c:ext xmlns:c16="http://schemas.microsoft.com/office/drawing/2014/chart" uri="{C3380CC4-5D6E-409C-BE32-E72D297353CC}">
                    <c16:uniqueId val="{0000001C-DCB5-409F-9FC6-14E8AFB39EB3}"/>
                  </c:ext>
                </c:extLst>
              </c15:ser>
            </c15:filteredLineSeries>
            <c15:filteredLineSeries>
              <c15:ser>
                <c:idx val="29"/>
                <c:order val="29"/>
                <c:tx>
                  <c:strRef>
                    <c:extLst xmlns:c15="http://schemas.microsoft.com/office/drawing/2012/chart">
                      <c:ext xmlns:c15="http://schemas.microsoft.com/office/drawing/2012/chart" uri="{02D57815-91ED-43cb-92C2-25804820EDAC}">
                        <c15:formulaRef>
                          <c15:sqref>[age_diagnosis_summary_data.xlsx]CHD_sex_eth!$AE$1</c15:sqref>
                        </c15:formulaRef>
                      </c:ext>
                    </c:extLst>
                    <c:strCache>
                      <c:ptCount val="1"/>
                      <c:pt idx="0">
                        <c:v>All Asian: All</c:v>
                      </c:pt>
                    </c:strCache>
                  </c:strRef>
                </c:tx>
                <c:spPr>
                  <a:ln w="28575" cap="rnd">
                    <a:solidFill>
                      <a:schemeClr val="accent6">
                        <a:lumMod val="60000"/>
                        <a:lumOff val="4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[age_diagnosis_summary_data.xlsx]CHD_sex_eth!$AE$2:$AE$13</c15:sqref>
                        </c15:formulaRef>
                      </c:ext>
                    </c:extLst>
                    <c:numCache>
                      <c:formatCode>0.00%</c:formatCode>
                      <c:ptCount val="9"/>
                      <c:pt idx="0">
                        <c:v>1.6988023443476052E-4</c:v>
                      </c:pt>
                      <c:pt idx="1">
                        <c:v>3.1895286299676862E-4</c:v>
                      </c:pt>
                      <c:pt idx="2">
                        <c:v>8.5815515379339402E-4</c:v>
                      </c:pt>
                      <c:pt idx="3">
                        <c:v>3.0835702742136872E-3</c:v>
                      </c:pt>
                      <c:pt idx="4">
                        <c:v>9.4765289134194353E-3</c:v>
                      </c:pt>
                      <c:pt idx="5">
                        <c:v>2.2327328875417218E-2</c:v>
                      </c:pt>
                      <c:pt idx="6">
                        <c:v>4.9586677822977099E-2</c:v>
                      </c:pt>
                      <c:pt idx="7">
                        <c:v>8.0430279976646535E-2</c:v>
                      </c:pt>
                      <c:pt idx="8">
                        <c:v>0.11522641750663754</c:v>
                      </c:pt>
                    </c:numCache>
                  </c:numRef>
                </c:val>
                <c:smooth val="0"/>
                <c:extLst xmlns:c15="http://schemas.microsoft.com/office/drawing/2012/chart">
                  <c:ext xmlns:c16="http://schemas.microsoft.com/office/drawing/2014/chart" uri="{C3380CC4-5D6E-409C-BE32-E72D297353CC}">
                    <c16:uniqueId val="{0000001D-DCB5-409F-9FC6-14E8AFB39EB3}"/>
                  </c:ext>
                </c:extLst>
              </c15:ser>
            </c15:filteredLineSeries>
            <c15:filteredLineSeries>
              <c15:ser>
                <c:idx val="30"/>
                <c:order val="30"/>
                <c:tx>
                  <c:strRef>
                    <c:extLst xmlns:c15="http://schemas.microsoft.com/office/drawing/2012/chart">
                      <c:ext xmlns:c15="http://schemas.microsoft.com/office/drawing/2012/chart" uri="{02D57815-91ED-43cb-92C2-25804820EDAC}">
                        <c15:formulaRef>
                          <c15:sqref>[age_diagnosis_summary_data.xlsx]CHD_sex_eth!$AF$1</c15:sqref>
                        </c15:formulaRef>
                      </c:ext>
                    </c:extLst>
                    <c:strCache>
                      <c:ptCount val="1"/>
                      <c:pt idx="0">
                        <c:v>Mixed/other ethnicities Female</c:v>
                      </c:pt>
                    </c:strCache>
                  </c:strRef>
                </c:tx>
                <c:spPr>
                  <a:ln w="28575" cap="rnd">
                    <a:solidFill>
                      <a:schemeClr val="accent1">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[age_diagnosis_summary_data.xlsx]CHD_sex_eth!$AF$2:$AF$13</c15:sqref>
                        </c15:formulaRef>
                      </c:ext>
                    </c:extLst>
                    <c:numCache>
                      <c:formatCode>0.00%</c:formatCode>
                      <c:ptCount val="9"/>
                      <c:pt idx="0">
                        <c:v>0</c:v>
                      </c:pt>
                      <c:pt idx="1">
                        <c:v>0</c:v>
                      </c:pt>
                      <c:pt idx="2">
                        <c:v>0</c:v>
                      </c:pt>
                      <c:pt idx="3">
                        <c:v>0</c:v>
                      </c:pt>
                      <c:pt idx="4">
                        <c:v>0</c:v>
                      </c:pt>
                      <c:pt idx="5">
                        <c:v>1.2210012210012167E-3</c:v>
                      </c:pt>
                      <c:pt idx="6">
                        <c:v>2.8423956995385913E-3</c:v>
                      </c:pt>
                      <c:pt idx="7">
                        <c:v>2.8423956995385913E-3</c:v>
                      </c:pt>
                      <c:pt idx="8">
                        <c:v>5.5085925024810356E-3</c:v>
                      </c:pt>
                    </c:numCache>
                  </c:numRef>
                </c:val>
                <c:smooth val="0"/>
                <c:extLst xmlns:c15="http://schemas.microsoft.com/office/drawing/2012/chart">
                  <c:ext xmlns:c16="http://schemas.microsoft.com/office/drawing/2014/chart" uri="{C3380CC4-5D6E-409C-BE32-E72D297353CC}">
                    <c16:uniqueId val="{0000001E-DCB5-409F-9FC6-14E8AFB39EB3}"/>
                  </c:ext>
                </c:extLst>
              </c15:ser>
            </c15:filteredLineSeries>
            <c15:filteredLineSeries>
              <c15:ser>
                <c:idx val="31"/>
                <c:order val="31"/>
                <c:tx>
                  <c:strRef>
                    <c:extLst xmlns:c15="http://schemas.microsoft.com/office/drawing/2012/chart">
                      <c:ext xmlns:c15="http://schemas.microsoft.com/office/drawing/2012/chart" uri="{02D57815-91ED-43cb-92C2-25804820EDAC}">
                        <c15:formulaRef>
                          <c15:sqref>[age_diagnosis_summary_data.xlsx]CHD_sex_eth!$AG$1</c15:sqref>
                        </c15:formulaRef>
                      </c:ext>
                    </c:extLst>
                    <c:strCache>
                      <c:ptCount val="1"/>
                      <c:pt idx="0">
                        <c:v>Mixed/other ethnicities Male</c:v>
                      </c:pt>
                    </c:strCache>
                  </c:strRef>
                </c:tx>
                <c:spPr>
                  <a:ln w="28575" cap="rnd">
                    <a:solidFill>
                      <a:schemeClr val="accent2">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[age_diagnosis_summary_data.xlsx]CHD_sex_eth!$AG$2:$AG$13</c15:sqref>
                        </c15:formulaRef>
                      </c:ext>
                    </c:extLst>
                    <c:numCache>
                      <c:formatCode>0.00%</c:formatCode>
                      <c:ptCount val="9"/>
                      <c:pt idx="0">
                        <c:v>0</c:v>
                      </c:pt>
                      <c:pt idx="1">
                        <c:v>0</c:v>
                      </c:pt>
                      <c:pt idx="2">
                        <c:v>6.7272115708039149E-4</c:v>
                      </c:pt>
                      <c:pt idx="3">
                        <c:v>1.1399148358288702E-3</c:v>
                      </c:pt>
                      <c:pt idx="4">
                        <c:v>3.8746447062304457E-3</c:v>
                      </c:pt>
                      <c:pt idx="5">
                        <c:v>1.1726984218681347E-2</c:v>
                      </c:pt>
                      <c:pt idx="6">
                        <c:v>2.5082024972482908E-2</c:v>
                      </c:pt>
                      <c:pt idx="7">
                        <c:v>3.5153491656651492E-2</c:v>
                      </c:pt>
                      <c:pt idx="8">
                        <c:v>4.7366738597706459E-2</c:v>
                      </c:pt>
                    </c:numCache>
                  </c:numRef>
                </c:val>
                <c:smooth val="0"/>
                <c:extLst xmlns:c15="http://schemas.microsoft.com/office/drawing/2012/chart">
                  <c:ext xmlns:c16="http://schemas.microsoft.com/office/drawing/2014/chart" uri="{C3380CC4-5D6E-409C-BE32-E72D297353CC}">
                    <c16:uniqueId val="{0000001F-DCB5-409F-9FC6-14E8AFB39EB3}"/>
                  </c:ext>
                </c:extLst>
              </c15:ser>
            </c15:filteredLineSeries>
            <c15:filteredLineSeries>
              <c15:ser>
                <c:idx val="32"/>
                <c:order val="32"/>
                <c:tx>
                  <c:strRef>
                    <c:extLst xmlns:c15="http://schemas.microsoft.com/office/drawing/2012/chart">
                      <c:ext xmlns:c15="http://schemas.microsoft.com/office/drawing/2012/chart" uri="{02D57815-91ED-43cb-92C2-25804820EDAC}">
                        <c15:formulaRef>
                          <c15:sqref>[age_diagnosis_summary_data.xlsx]CHD_sex_eth!$AH$1</c15:sqref>
                        </c15:formulaRef>
                      </c:ext>
                    </c:extLst>
                    <c:strCache>
                      <c:ptCount val="1"/>
                      <c:pt idx="0">
                        <c:v>All Mixed/other ethnicities</c:v>
                      </c:pt>
                    </c:strCache>
                  </c:strRef>
                </c:tx>
                <c:spPr>
                  <a:ln w="28575" cap="rnd">
                    <a:solidFill>
                      <a:schemeClr val="accent3">
                        <a:lumMod val="50000"/>
                      </a:schemeClr>
                    </a:solidFill>
                    <a:round/>
                  </a:ln>
                  <a:effectLst/>
                </c:spPr>
                <c:marker>
                  <c:symbol val="none"/>
                </c:marker>
                <c:cat>
                  <c:strRef>
                    <c:extLst xmlns:c15="http://schemas.microsoft.com/office/drawing/2012/chart">
                      <c:ext xmlns:c15="http://schemas.microsoft.com/office/drawing/2012/chart" uri="{02D57815-91ED-43cb-92C2-25804820EDAC}">
                        <c15:formulaRef>
                          <c15:sqref>[age_diagnosis_summary_data.xlsx]CHD_sex_eth!$A$2:$A$13</c15:sqref>
                        </c15:formulaRef>
                      </c:ext>
                    </c:extLst>
                    <c:strCache>
                      <c:ptCount val="9"/>
                      <c:pt idx="0">
                        <c:v>24</c:v>
                      </c:pt>
                      <c:pt idx="1">
                        <c:v>29</c:v>
                      </c:pt>
                      <c:pt idx="2">
                        <c:v>34</c:v>
                      </c:pt>
                      <c:pt idx="3">
                        <c:v>39</c:v>
                      </c:pt>
                      <c:pt idx="4">
                        <c:v>44</c:v>
                      </c:pt>
                      <c:pt idx="5">
                        <c:v>49</c:v>
                      </c:pt>
                      <c:pt idx="6">
                        <c:v>54</c:v>
                      </c:pt>
                      <c:pt idx="7">
                        <c:v>59</c:v>
                      </c:pt>
                      <c:pt idx="8">
                        <c:v>64</c:v>
                      </c:pt>
                    </c:strCache>
                  </c:strRef>
                </c:cat>
                <c:val>
                  <c:numRef>
                    <c:extLst xmlns:c15="http://schemas.microsoft.com/office/drawing/2012/chart">
                      <c:ext xmlns:c15="http://schemas.microsoft.com/office/drawing/2012/chart" uri="{02D57815-91ED-43cb-92C2-25804820EDAC}">
                        <c15:formulaRef>
                          <c15:sqref>[age_diagnosis_summary_data.xlsx]CHD_sex_eth!$AH$2:$AH$13</c15:sqref>
                        </c15:formulaRef>
                      </c:ext>
                    </c:extLst>
                    <c:numCache>
                      <c:formatCode>0.00%</c:formatCode>
                      <c:ptCount val="9"/>
                      <c:pt idx="0">
                        <c:v>0</c:v>
                      </c:pt>
                      <c:pt idx="1">
                        <c:v>0</c:v>
                      </c:pt>
                      <c:pt idx="2">
                        <c:v>3.3619095646331143E-4</c:v>
                      </c:pt>
                      <c:pt idx="3">
                        <c:v>5.805477907443457E-4</c:v>
                      </c:pt>
                      <c:pt idx="4">
                        <c:v>2.0699955585673502E-3</c:v>
                      </c:pt>
                      <c:pt idx="5">
                        <c:v>6.7468790005892343E-3</c:v>
                      </c:pt>
                      <c:pt idx="6">
                        <c:v>1.4146943643796761E-2</c:v>
                      </c:pt>
                      <c:pt idx="7">
                        <c:v>1.9141133392308385E-2</c:v>
                      </c:pt>
                      <c:pt idx="8">
                        <c:v>2.6248806338740938E-2</c:v>
                      </c:pt>
                    </c:numCache>
                  </c:numRef>
                </c:val>
                <c:smooth val="0"/>
                <c:extLst xmlns:c15="http://schemas.microsoft.com/office/drawing/2012/chart">
                  <c:ext xmlns:c16="http://schemas.microsoft.com/office/drawing/2014/chart" uri="{C3380CC4-5D6E-409C-BE32-E72D297353CC}">
                    <c16:uniqueId val="{00000020-DCB5-409F-9FC6-14E8AFB39EB3}"/>
                  </c:ext>
                </c:extLst>
              </c15:ser>
            </c15:filteredLineSeries>
          </c:ext>
        </c:extLst>
      </c:lineChart>
      <c:catAx>
        <c:axId val="88583647"/>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p>
            </c:rich>
          </c:tx>
          <c:layout>
            <c:manualLayout>
              <c:xMode val="edge"/>
              <c:yMode val="edge"/>
              <c:x val="0.4531932547980681"/>
              <c:y val="0.7377185264808633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3226079"/>
        <c:crosses val="autoZero"/>
        <c:auto val="1"/>
        <c:lblAlgn val="ctr"/>
        <c:lblOffset val="100"/>
        <c:noMultiLvlLbl val="0"/>
      </c:catAx>
      <c:valAx>
        <c:axId val="90322607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Cumulative likelihood </a:t>
                </a:r>
              </a:p>
              <a:p>
                <a:pPr>
                  <a:defRPr/>
                </a:pPr>
                <a:r>
                  <a:rPr lang="en-GB" sz="1000" b="0" i="0" u="none" strike="noStrike" kern="1200" baseline="0">
                    <a:solidFill>
                      <a:srgbClr val="00445E">
                        <a:lumMod val="65000"/>
                        <a:lumOff val="35000"/>
                      </a:srgbClr>
                    </a:solidFill>
                  </a:rPr>
                  <a:t>of diagnosis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583647"/>
        <c:crosses val="autoZero"/>
        <c:crossBetween val="between"/>
      </c:valAx>
      <c:spPr>
        <a:noFill/>
        <a:ln>
          <a:noFill/>
        </a:ln>
        <a:effectLst/>
      </c:spPr>
    </c:plotArea>
    <c:legend>
      <c:legendPos val="b"/>
      <c:layout>
        <c:manualLayout>
          <c:xMode val="edge"/>
          <c:yMode val="edge"/>
          <c:x val="3.5363363724988113E-2"/>
          <c:y val="0.7624615465791027"/>
          <c:w val="0.90134979809180005"/>
          <c:h val="0.21008544113911704"/>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[ld_prevalence_18-64.csv]Sheet1!PivotTable180</c:name>
    <c:fmtId val="13"/>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Crude prevalence of Learning Disabilities in Tower Hamlets and North East London residents aged 18 to 64, by age band (East London Database 2022-23).</a:t>
            </a:r>
          </a:p>
        </c:rich>
      </c:tx>
      <c:layout>
        <c:manualLayout>
          <c:xMode val="edge"/>
          <c:yMode val="edge"/>
          <c:x val="2.4655823602444345E-4"/>
          <c:y val="1.6658434300878438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3278736577180638E-2"/>
          <c:y val="0.21198491070181641"/>
          <c:w val="0.69590142893813645"/>
          <c:h val="0.65555403956102398"/>
        </c:manualLayout>
      </c:layout>
      <c:barChart>
        <c:barDir val="col"/>
        <c:grouping val="clustered"/>
        <c:varyColors val="0"/>
        <c:ser>
          <c:idx val="0"/>
          <c:order val="0"/>
          <c:tx>
            <c:strRef>
              <c:f>Sheet1!$B$3:$B$4</c:f>
              <c:strCache>
                <c:ptCount val="1"/>
                <c:pt idx="0">
                  <c:v>Tower Hamlets</c:v>
                </c:pt>
              </c:strCache>
            </c:strRef>
          </c:tx>
          <c:spPr>
            <a:solidFill>
              <a:schemeClr val="accent2"/>
            </a:solidFill>
            <a:ln>
              <a:noFill/>
            </a:ln>
            <a:effectLst/>
          </c:spPr>
          <c:invertIfNegative val="0"/>
          <c:errBars>
            <c:errBarType val="both"/>
            <c:errValType val="cust"/>
            <c:noEndCap val="0"/>
            <c:plus>
              <c:numRef>
                <c:f>'ld_prevalence_18-64'!$K$8:$K$12</c:f>
                <c:numCache>
                  <c:formatCode>General</c:formatCode>
                  <c:ptCount val="5"/>
                  <c:pt idx="0">
                    <c:v>8.8840368810456059E-4</c:v>
                  </c:pt>
                  <c:pt idx="1">
                    <c:v>3.5075430880501975E-4</c:v>
                  </c:pt>
                  <c:pt idx="2">
                    <c:v>4.3278083712805027E-4</c:v>
                  </c:pt>
                  <c:pt idx="3">
                    <c:v>6.8902666951397001E-4</c:v>
                  </c:pt>
                  <c:pt idx="4">
                    <c:v>1.0480932588822697E-3</c:v>
                  </c:pt>
                </c:numCache>
              </c:numRef>
            </c:plus>
            <c:minus>
              <c:numRef>
                <c:f>'ld_prevalence_18-64'!$J$8:$J$12</c:f>
                <c:numCache>
                  <c:formatCode>General</c:formatCode>
                  <c:ptCount val="5"/>
                  <c:pt idx="0">
                    <c:v>8.0169425774451013E-4</c:v>
                  </c:pt>
                  <c:pt idx="1">
                    <c:v>3.1650374916499012E-4</c:v>
                  </c:pt>
                  <c:pt idx="2">
                    <c:v>3.8259073616251976E-4</c:v>
                  </c:pt>
                  <c:pt idx="3">
                    <c:v>5.9377796591888977E-4</c:v>
                  </c:pt>
                  <c:pt idx="4">
                    <c:v>8.8956622257157017E-4</c:v>
                  </c:pt>
                </c:numCache>
              </c:numRef>
            </c:minus>
            <c:spPr>
              <a:noFill/>
              <a:ln w="9525" cap="flat" cmpd="sng" algn="ctr">
                <a:solidFill>
                  <a:schemeClr val="tx1">
                    <a:lumMod val="65000"/>
                    <a:lumOff val="35000"/>
                  </a:schemeClr>
                </a:solidFill>
                <a:round/>
              </a:ln>
              <a:effectLst/>
            </c:spPr>
          </c:errBars>
          <c:cat>
            <c:multiLvlStrRef>
              <c:f>'ld_prevalence_18-64'!$K$8:$K$12</c:f>
              <c:multiLvlStrCache>
                <c:ptCount val="5"/>
                <c:lvl>
                  <c:pt idx="0">
                    <c:v>18-24</c:v>
                  </c:pt>
                  <c:pt idx="1">
                    <c:v>25-34</c:v>
                  </c:pt>
                  <c:pt idx="2">
                    <c:v>35-44</c:v>
                  </c:pt>
                  <c:pt idx="3">
                    <c:v>45-54</c:v>
                  </c:pt>
                  <c:pt idx="4">
                    <c:v>55-64</c:v>
                  </c:pt>
                </c:lvl>
                <c:lvl>
                  <c:pt idx="0">
                    <c:v>Age</c:v>
                  </c:pt>
                </c:lvl>
              </c:multiLvlStrCache>
            </c:multiLvlStrRef>
          </c:cat>
          <c:val>
            <c:numRef>
              <c:f>'ld_prevalence_18-64'!$K$8:$K$12</c:f>
              <c:numCache>
                <c:formatCode>General</c:formatCode>
                <c:ptCount val="5"/>
                <c:pt idx="0">
                  <c:v>8.1464993000894999E-3</c:v>
                </c:pt>
                <c:pt idx="1">
                  <c:v>3.2307568047815201E-3</c:v>
                </c:pt>
                <c:pt idx="2">
                  <c:v>3.2881324722810398E-3</c:v>
                </c:pt>
                <c:pt idx="3">
                  <c:v>4.2769246160772297E-3</c:v>
                </c:pt>
                <c:pt idx="4">
                  <c:v>5.8467320943829601E-3</c:v>
                </c:pt>
              </c:numCache>
            </c:numRef>
          </c:val>
          <c:extLst>
            <c:ext xmlns:c16="http://schemas.microsoft.com/office/drawing/2014/chart" uri="{C3380CC4-5D6E-409C-BE32-E72D297353CC}">
              <c16:uniqueId val="{00000000-3DBF-4C77-B034-CCCBE9D7529F}"/>
            </c:ext>
          </c:extLst>
        </c:ser>
        <c:ser>
          <c:idx val="1"/>
          <c:order val="1"/>
          <c:tx>
            <c:strRef>
              <c:f>Sheet1!$C$3:$C$4</c:f>
              <c:strCache>
                <c:ptCount val="1"/>
                <c:pt idx="0">
                  <c:v>North East London</c:v>
                </c:pt>
              </c:strCache>
            </c:strRef>
          </c:tx>
          <c:spPr>
            <a:solidFill>
              <a:schemeClr val="accent4"/>
            </a:solidFill>
            <a:ln>
              <a:noFill/>
            </a:ln>
            <a:effectLst/>
          </c:spPr>
          <c:invertIfNegative val="0"/>
          <c:errBars>
            <c:errBarType val="both"/>
            <c:errValType val="cust"/>
            <c:noEndCap val="0"/>
            <c:plus>
              <c:numRef>
                <c:f>'ld_prevalence_18-64'!$K$13:$K$17</c:f>
                <c:numCache>
                  <c:formatCode>General</c:formatCode>
                  <c:ptCount val="5"/>
                  <c:pt idx="0">
                    <c:v>4.0510892255993074E-4</c:v>
                  </c:pt>
                  <c:pt idx="1">
                    <c:v>1.9802807955656993E-4</c:v>
                  </c:pt>
                  <c:pt idx="2">
                    <c:v>1.8214992254859995E-4</c:v>
                  </c:pt>
                  <c:pt idx="3">
                    <c:v>2.3219046267471035E-4</c:v>
                  </c:pt>
                  <c:pt idx="4">
                    <c:v>3.0613130715988982E-4</c:v>
                  </c:pt>
                </c:numCache>
              </c:numRef>
            </c:plus>
            <c:minus>
              <c:numRef>
                <c:f>'ld_prevalence_18-64'!$J$13:$J$17</c:f>
                <c:numCache>
                  <c:formatCode>General</c:formatCode>
                  <c:ptCount val="5"/>
                  <c:pt idx="0">
                    <c:v>3.8768886716870031E-4</c:v>
                  </c:pt>
                  <c:pt idx="1">
                    <c:v>1.9022927805813043E-4</c:v>
                  </c:pt>
                  <c:pt idx="2">
                    <c:v>1.7340362309617007E-4</c:v>
                  </c:pt>
                  <c:pt idx="3">
                    <c:v>2.1909887037876996E-4</c:v>
                  </c:pt>
                  <c:pt idx="4">
                    <c:v>2.8844294072464995E-4</c:v>
                  </c:pt>
                </c:numCache>
              </c:numRef>
            </c:minus>
            <c:spPr>
              <a:noFill/>
              <a:ln w="9525" cap="flat" cmpd="sng" algn="ctr">
                <a:solidFill>
                  <a:schemeClr val="tx1">
                    <a:lumMod val="65000"/>
                    <a:lumOff val="35000"/>
                  </a:schemeClr>
                </a:solidFill>
                <a:round/>
              </a:ln>
              <a:effectLst/>
            </c:spPr>
          </c:errBars>
          <c:cat>
            <c:multiLvlStrRef>
              <c:f>'ld_prevalence_18-64'!$K$8:$K$12</c:f>
              <c:multiLvlStrCache>
                <c:ptCount val="5"/>
                <c:lvl>
                  <c:pt idx="0">
                    <c:v>18-24</c:v>
                  </c:pt>
                  <c:pt idx="1">
                    <c:v>25-34</c:v>
                  </c:pt>
                  <c:pt idx="2">
                    <c:v>35-44</c:v>
                  </c:pt>
                  <c:pt idx="3">
                    <c:v>45-54</c:v>
                  </c:pt>
                  <c:pt idx="4">
                    <c:v>55-64</c:v>
                  </c:pt>
                </c:lvl>
                <c:lvl>
                  <c:pt idx="0">
                    <c:v>Age</c:v>
                  </c:pt>
                </c:lvl>
              </c:multiLvlStrCache>
            </c:multiLvlStrRef>
          </c:cat>
          <c:val>
            <c:numRef>
              <c:f>'ld_prevalence_18-64'!$K$8:$K$12</c:f>
              <c:numCache>
                <c:formatCode>General</c:formatCode>
                <c:ptCount val="5"/>
                <c:pt idx="0">
                  <c:v>8.9345492323675401E-3</c:v>
                </c:pt>
                <c:pt idx="1">
                  <c:v>4.8069925855470401E-3</c:v>
                </c:pt>
                <c:pt idx="2">
                  <c:v>3.5982524739419102E-3</c:v>
                </c:pt>
                <c:pt idx="3">
                  <c:v>3.8708037670785898E-3</c:v>
                </c:pt>
                <c:pt idx="4">
                  <c:v>4.9671415216754299E-3</c:v>
                </c:pt>
              </c:numCache>
            </c:numRef>
          </c:val>
          <c:extLst>
            <c:ext xmlns:c16="http://schemas.microsoft.com/office/drawing/2014/chart" uri="{C3380CC4-5D6E-409C-BE32-E72D297353CC}">
              <c16:uniqueId val="{00000001-3DBF-4C77-B034-CCCBE9D7529F}"/>
            </c:ext>
          </c:extLst>
        </c:ser>
        <c:dLbls>
          <c:showLegendKey val="0"/>
          <c:showVal val="0"/>
          <c:showCatName val="0"/>
          <c:showSerName val="0"/>
          <c:showPercent val="0"/>
          <c:showBubbleSize val="0"/>
        </c:dLbls>
        <c:gapWidth val="219"/>
        <c:overlap val="-27"/>
        <c:axId val="1174710559"/>
        <c:axId val="669031456"/>
      </c:barChart>
      <c:catAx>
        <c:axId val="1174710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9031456"/>
        <c:crosses val="autoZero"/>
        <c:auto val="1"/>
        <c:lblAlgn val="ctr"/>
        <c:lblOffset val="100"/>
        <c:noMultiLvlLbl val="0"/>
      </c:catAx>
      <c:valAx>
        <c:axId val="6690314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r>
                  <a:rPr lang="en-GB" baseline="0"/>
                  <a:t>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710559"/>
        <c:crosses val="autoZero"/>
        <c:crossBetween val="between"/>
      </c:valAx>
      <c:spPr>
        <a:noFill/>
        <a:ln>
          <a:noFill/>
        </a:ln>
        <a:effectLst/>
      </c:spPr>
    </c:plotArea>
    <c:legend>
      <c:legendPos val="r"/>
      <c:layout>
        <c:manualLayout>
          <c:xMode val="edge"/>
          <c:yMode val="edge"/>
          <c:x val="0.78601562786602586"/>
          <c:y val="0.46315101280199306"/>
          <c:w val="0.21172271596768433"/>
          <c:h val="0.1120642815039225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[Chart in Microsoft PowerPoint]Sheet1!PivotTable180</c:name>
    <c:fmtId val="2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100" b="1" i="0" u="none" strike="noStrike" kern="1200" cap="none" spc="0" normalizeH="0" baseline="0" noProof="0">
                <a:ln>
                  <a:noFill/>
                </a:ln>
                <a:solidFill>
                  <a:srgbClr val="00445E"/>
                </a:solidFill>
                <a:effectLst/>
                <a:uLnTx/>
                <a:uFillTx/>
                <a:latin typeface="Raleway"/>
                <a:ea typeface="+mn-ea"/>
                <a:cs typeface="+mn-cs"/>
              </a:rPr>
              <a:t>Crude prevalence of Learning Disabilities in Tower Hamlets and North East London residents aged 18 to 64, by sex (East London Database 2022-23).</a:t>
            </a:r>
          </a:p>
        </c:rich>
      </c:tx>
      <c:layout>
        <c:manualLayout>
          <c:xMode val="edge"/>
          <c:yMode val="edge"/>
          <c:x val="1.6837456775592979E-2"/>
          <c:y val="2.3692003948667325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822588033317492E-2"/>
          <c:y val="0.21695274866693351"/>
          <c:w val="0.70407101152105644"/>
          <c:h val="0.64748199465209688"/>
        </c:manualLayout>
      </c:layout>
      <c:barChart>
        <c:barDir val="col"/>
        <c:grouping val="clustered"/>
        <c:varyColors val="0"/>
        <c:ser>
          <c:idx val="0"/>
          <c:order val="0"/>
          <c:tx>
            <c:strRef>
              <c:f>Sheet1!$B$3:$B$4</c:f>
              <c:strCache>
                <c:ptCount val="1"/>
                <c:pt idx="0">
                  <c:v>Tower Hamlets</c:v>
                </c:pt>
              </c:strCache>
            </c:strRef>
          </c:tx>
          <c:spPr>
            <a:solidFill>
              <a:schemeClr val="accent2"/>
            </a:solidFill>
            <a:ln>
              <a:noFill/>
            </a:ln>
            <a:effectLst/>
          </c:spPr>
          <c:invertIfNegative val="0"/>
          <c:errBars>
            <c:errBarType val="both"/>
            <c:errValType val="cust"/>
            <c:noEndCap val="0"/>
            <c:plus>
              <c:numRef>
                <c:f>'ld_prevalence_18-64'!$K$6:$K$7</c:f>
                <c:numCache>
                  <c:formatCode>General</c:formatCode>
                  <c:ptCount val="2"/>
                  <c:pt idx="0">
                    <c:v>3.3103762302722026E-4</c:v>
                  </c:pt>
                  <c:pt idx="1">
                    <c:v>3.5899404225961037E-4</c:v>
                  </c:pt>
                </c:numCache>
              </c:numRef>
            </c:plus>
            <c:minus>
              <c:numRef>
                <c:f>'ld_prevalence_18-64'!$J$6:$J$7</c:f>
                <c:numCache>
                  <c:formatCode>General</c:formatCode>
                  <c:ptCount val="2"/>
                  <c:pt idx="0">
                    <c:v>3.032492991749099E-4</c:v>
                  </c:pt>
                  <c:pt idx="1">
                    <c:v>3.3487420677565972E-4</c:v>
                  </c:pt>
                </c:numCache>
              </c:numRef>
            </c:minus>
            <c:spPr>
              <a:noFill/>
              <a:ln w="9525" cap="flat" cmpd="sng" algn="ctr">
                <a:solidFill>
                  <a:schemeClr val="tx1">
                    <a:lumMod val="65000"/>
                    <a:lumOff val="35000"/>
                  </a:schemeClr>
                </a:solidFill>
                <a:round/>
              </a:ln>
              <a:effectLst/>
            </c:spPr>
          </c:errBars>
          <c:cat>
            <c:multiLvlStrRef>
              <c:f>'ld_prevalence_18-64'!$K$6:$K$7</c:f>
              <c:multiLvlStrCache>
                <c:ptCount val="2"/>
                <c:lvl>
                  <c:pt idx="0">
                    <c:v>Female</c:v>
                  </c:pt>
                  <c:pt idx="1">
                    <c:v>Male</c:v>
                  </c:pt>
                </c:lvl>
                <c:lvl>
                  <c:pt idx="0">
                    <c:v>Sex</c:v>
                  </c:pt>
                </c:lvl>
              </c:multiLvlStrCache>
            </c:multiLvlStrRef>
          </c:cat>
          <c:val>
            <c:numRef>
              <c:f>'ld_prevalence_18-64'!$K$6:$K$7</c:f>
              <c:numCache>
                <c:formatCode>General</c:formatCode>
                <c:ptCount val="2"/>
                <c:pt idx="0">
                  <c:v>3.5995074358245701E-3</c:v>
                </c:pt>
                <c:pt idx="1">
                  <c:v>4.95934856229627E-3</c:v>
                </c:pt>
              </c:numCache>
            </c:numRef>
          </c:val>
          <c:extLst>
            <c:ext xmlns:c16="http://schemas.microsoft.com/office/drawing/2014/chart" uri="{C3380CC4-5D6E-409C-BE32-E72D297353CC}">
              <c16:uniqueId val="{00000000-DD7E-4B68-986A-1C3D6DD1C1E4}"/>
            </c:ext>
          </c:extLst>
        </c:ser>
        <c:ser>
          <c:idx val="1"/>
          <c:order val="1"/>
          <c:tx>
            <c:strRef>
              <c:f>Sheet1!$C$3:$C$4</c:f>
              <c:strCache>
                <c:ptCount val="1"/>
                <c:pt idx="0">
                  <c:v>North East London</c:v>
                </c:pt>
              </c:strCache>
            </c:strRef>
          </c:tx>
          <c:spPr>
            <a:solidFill>
              <a:schemeClr val="accent4"/>
            </a:solidFill>
            <a:ln>
              <a:noFill/>
            </a:ln>
            <a:effectLst/>
          </c:spPr>
          <c:invertIfNegative val="0"/>
          <c:errBars>
            <c:errBarType val="both"/>
            <c:errValType val="cust"/>
            <c:noEndCap val="0"/>
            <c:plus>
              <c:numRef>
                <c:f>'ld_prevalence_18-64'!$K$4:$K$5</c:f>
                <c:numCache>
                  <c:formatCode>General</c:formatCode>
                  <c:ptCount val="2"/>
                  <c:pt idx="0">
                    <c:v>1.4118387087635065E-4</c:v>
                  </c:pt>
                  <c:pt idx="1">
                    <c:v>1.6165146254545036E-4</c:v>
                  </c:pt>
                </c:numCache>
              </c:numRef>
            </c:plus>
            <c:minus>
              <c:numRef>
                <c:f>'ld_prevalence_18-64'!$J$4:$J$5</c:f>
                <c:numCache>
                  <c:formatCode>General</c:formatCode>
                  <c:ptCount val="2"/>
                  <c:pt idx="0">
                    <c:v>1.3631978670596966E-4</c:v>
                  </c:pt>
                  <c:pt idx="1">
                    <c:v>1.5725096980334988E-4</c:v>
                  </c:pt>
                </c:numCache>
              </c:numRef>
            </c:minus>
            <c:spPr>
              <a:noFill/>
              <a:ln w="9525" cap="flat" cmpd="sng" algn="ctr">
                <a:solidFill>
                  <a:schemeClr val="tx1">
                    <a:lumMod val="65000"/>
                    <a:lumOff val="35000"/>
                  </a:schemeClr>
                </a:solidFill>
                <a:round/>
              </a:ln>
              <a:effectLst/>
            </c:spPr>
          </c:errBars>
          <c:cat>
            <c:multiLvlStrRef>
              <c:f>'ld_prevalence_18-64'!$K$6:$K$7</c:f>
              <c:multiLvlStrCache>
                <c:ptCount val="2"/>
                <c:lvl>
                  <c:pt idx="0">
                    <c:v>Female</c:v>
                  </c:pt>
                  <c:pt idx="1">
                    <c:v>Male</c:v>
                  </c:pt>
                </c:lvl>
                <c:lvl>
                  <c:pt idx="0">
                    <c:v>Sex</c:v>
                  </c:pt>
                </c:lvl>
              </c:multiLvlStrCache>
            </c:multiLvlStrRef>
          </c:cat>
          <c:val>
            <c:numRef>
              <c:f>'ld_prevalence_18-64'!$K$6:$K$7</c:f>
              <c:numCache>
                <c:formatCode>General</c:formatCode>
                <c:ptCount val="2"/>
                <c:pt idx="0">
                  <c:v>3.9411331523577196E-3</c:v>
                </c:pt>
                <c:pt idx="1">
                  <c:v>5.7432236682001996E-3</c:v>
                </c:pt>
              </c:numCache>
            </c:numRef>
          </c:val>
          <c:extLst>
            <c:ext xmlns:c16="http://schemas.microsoft.com/office/drawing/2014/chart" uri="{C3380CC4-5D6E-409C-BE32-E72D297353CC}">
              <c16:uniqueId val="{00000001-DD7E-4B68-986A-1C3D6DD1C1E4}"/>
            </c:ext>
          </c:extLst>
        </c:ser>
        <c:dLbls>
          <c:showLegendKey val="0"/>
          <c:showVal val="0"/>
          <c:showCatName val="0"/>
          <c:showSerName val="0"/>
          <c:showPercent val="0"/>
          <c:showBubbleSize val="0"/>
        </c:dLbls>
        <c:gapWidth val="219"/>
        <c:overlap val="-27"/>
        <c:axId val="1174710559"/>
        <c:axId val="669031456"/>
      </c:barChart>
      <c:catAx>
        <c:axId val="1174710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9031456"/>
        <c:crosses val="autoZero"/>
        <c:auto val="1"/>
        <c:lblAlgn val="ctr"/>
        <c:lblOffset val="100"/>
        <c:noMultiLvlLbl val="0"/>
      </c:catAx>
      <c:valAx>
        <c:axId val="669031456"/>
        <c:scaling>
          <c:orientation val="minMax"/>
          <c:max val="1.0000000000000002E-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710559"/>
        <c:crosses val="autoZero"/>
        <c:crossBetween val="between"/>
        <c:majorUnit val="1.0000000000000002E-3"/>
      </c:valAx>
      <c:spPr>
        <a:noFill/>
        <a:ln>
          <a:noFill/>
        </a:ln>
        <a:effectLst/>
      </c:spPr>
    </c:plotArea>
    <c:legend>
      <c:legendPos val="r"/>
      <c:layout>
        <c:manualLayout>
          <c:xMode val="edge"/>
          <c:yMode val="edge"/>
          <c:x val="0.80016216995774636"/>
          <c:y val="0.52151657249174044"/>
          <c:w val="0.19983783004225361"/>
          <c:h val="0.1146904929184314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[Chart 2 in Microsoft PowerPoint]Sheet1!PivotTable180</c:name>
    <c:fmtId val="33"/>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200" b="1" i="0" u="none" strike="noStrike" kern="1200" cap="none" spc="0" normalizeH="0" baseline="0" noProof="0">
                <a:ln>
                  <a:noFill/>
                </a:ln>
                <a:solidFill>
                  <a:srgbClr val="00445E"/>
                </a:solidFill>
                <a:effectLst/>
                <a:uLnTx/>
                <a:uFillTx/>
                <a:latin typeface="Raleway"/>
                <a:ea typeface="+mn-ea"/>
                <a:cs typeface="+mn-cs"/>
              </a:rPr>
              <a:t>Crude prevalence of Learning Disabilities in Tower Hamlets residents aged 18 to 64, by national IMD deprivation quintile (East London Database 2022-23).</a:t>
            </a:r>
          </a:p>
        </c:rich>
      </c:tx>
      <c:layout>
        <c:manualLayout>
          <c:xMode val="edge"/>
          <c:yMode val="edge"/>
          <c:x val="2.4669773256371985E-4"/>
          <c:y val="1.8441568055686444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7787239144000448E-2"/>
          <c:y val="0.19455368648914284"/>
          <c:w val="0.89104414468822013"/>
          <c:h val="0.69239280723718011"/>
        </c:manualLayout>
      </c:layout>
      <c:barChart>
        <c:barDir val="col"/>
        <c:grouping val="clustered"/>
        <c:varyColors val="0"/>
        <c:ser>
          <c:idx val="0"/>
          <c:order val="0"/>
          <c:tx>
            <c:strRef>
              <c:f>Sheet1!$B$3:$B$4</c:f>
              <c:strCache>
                <c:ptCount val="1"/>
                <c:pt idx="0">
                  <c:v>Tower Hamlets</c:v>
                </c:pt>
              </c:strCache>
            </c:strRef>
          </c:tx>
          <c:spPr>
            <a:solidFill>
              <a:schemeClr val="accent2"/>
            </a:solidFill>
            <a:ln>
              <a:noFill/>
            </a:ln>
            <a:effectLst/>
          </c:spPr>
          <c:invertIfNegative val="0"/>
          <c:errBars>
            <c:errBarType val="both"/>
            <c:errValType val="cust"/>
            <c:noEndCap val="0"/>
            <c:plus>
              <c:numRef>
                <c:f>'ld_prevalence_18-64'!$K$18:$K$22</c:f>
                <c:numCache>
                  <c:formatCode>General</c:formatCode>
                  <c:ptCount val="5"/>
                  <c:pt idx="0">
                    <c:v>5.6875049645226973E-4</c:v>
                  </c:pt>
                  <c:pt idx="1">
                    <c:v>3.5906344149602958E-4</c:v>
                  </c:pt>
                  <c:pt idx="2">
                    <c:v>4.5020387465662007E-4</c:v>
                  </c:pt>
                  <c:pt idx="3">
                    <c:v>5.8019644559263988E-4</c:v>
                  </c:pt>
                  <c:pt idx="4">
                    <c:v>1.6068689160048102E-3</c:v>
                  </c:pt>
                </c:numCache>
              </c:numRef>
            </c:plus>
            <c:minus>
              <c:numRef>
                <c:f>'ld_prevalence_18-64'!$J$18:$J$22</c:f>
                <c:numCache>
                  <c:formatCode>General</c:formatCode>
                  <c:ptCount val="5"/>
                  <c:pt idx="0">
                    <c:v>5.2387038113453979E-4</c:v>
                  </c:pt>
                  <c:pt idx="1">
                    <c:v>3.3122514184281016E-4</c:v>
                  </c:pt>
                  <c:pt idx="2">
                    <c:v>3.5775078747423013E-4</c:v>
                  </c:pt>
                  <c:pt idx="3">
                    <c:v>4.2643422151189005E-4</c:v>
                  </c:pt>
                  <c:pt idx="4">
                    <c:v>1.0906970148282899E-3</c:v>
                  </c:pt>
                </c:numCache>
              </c:numRef>
            </c:minus>
            <c:spPr>
              <a:noFill/>
              <a:ln w="9525" cap="flat" cmpd="sng" algn="ctr">
                <a:solidFill>
                  <a:schemeClr val="tx1">
                    <a:lumMod val="65000"/>
                    <a:lumOff val="35000"/>
                  </a:schemeClr>
                </a:solidFill>
                <a:round/>
              </a:ln>
              <a:effectLst/>
            </c:spPr>
          </c:errBars>
          <c:cat>
            <c:multiLvlStrRef>
              <c:f>'ld_prevalence_18-64'!$K$18:$K$22</c:f>
              <c:multiLvlStrCache>
                <c:ptCount val="5"/>
                <c:lvl>
                  <c:pt idx="0">
                    <c:v>1 (most deprived)</c:v>
                  </c:pt>
                  <c:pt idx="1">
                    <c:v>2</c:v>
                  </c:pt>
                  <c:pt idx="2">
                    <c:v>3</c:v>
                  </c:pt>
                  <c:pt idx="3">
                    <c:v>4</c:v>
                  </c:pt>
                  <c:pt idx="4">
                    <c:v>5 (least deprived)</c:v>
                  </c:pt>
                </c:lvl>
                <c:lvl>
                  <c:pt idx="0">
                    <c:v>National IMD deprivation quintile</c:v>
                  </c:pt>
                </c:lvl>
              </c:multiLvlStrCache>
            </c:multiLvlStrRef>
          </c:cat>
          <c:val>
            <c:numRef>
              <c:f>'ld_prevalence_18-64'!$K$18:$K$22</c:f>
              <c:numCache>
                <c:formatCode>General</c:formatCode>
                <c:ptCount val="5"/>
                <c:pt idx="0">
                  <c:v>6.5947597115828599E-3</c:v>
                </c:pt>
                <c:pt idx="1">
                  <c:v>4.2539506190886903E-3</c:v>
                </c:pt>
                <c:pt idx="2">
                  <c:v>1.7390464228781201E-3</c:v>
                </c:pt>
                <c:pt idx="3">
                  <c:v>1.6064902204907801E-3</c:v>
                </c:pt>
                <c:pt idx="4">
                  <c:v>3.3838657282079E-3</c:v>
                </c:pt>
              </c:numCache>
            </c:numRef>
          </c:val>
          <c:extLst>
            <c:ext xmlns:c16="http://schemas.microsoft.com/office/drawing/2014/chart" uri="{C3380CC4-5D6E-409C-BE32-E72D297353CC}">
              <c16:uniqueId val="{00000000-81B0-44CC-87DA-8326EF46EFC2}"/>
            </c:ext>
          </c:extLst>
        </c:ser>
        <c:dLbls>
          <c:showLegendKey val="0"/>
          <c:showVal val="0"/>
          <c:showCatName val="0"/>
          <c:showSerName val="0"/>
          <c:showPercent val="0"/>
          <c:showBubbleSize val="0"/>
        </c:dLbls>
        <c:gapWidth val="219"/>
        <c:overlap val="-27"/>
        <c:axId val="1174710559"/>
        <c:axId val="669031456"/>
      </c:barChart>
      <c:catAx>
        <c:axId val="1174710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9031456"/>
        <c:crosses val="autoZero"/>
        <c:auto val="1"/>
        <c:lblAlgn val="ctr"/>
        <c:lblOffset val="100"/>
        <c:noMultiLvlLbl val="0"/>
      </c:catAx>
      <c:valAx>
        <c:axId val="669031456"/>
        <c:scaling>
          <c:orientation val="minMax"/>
          <c:max val="1.0000000000000002E-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71055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[Chart in Microsoft PowerPoint]LD prevalence analysis!PivotTable180</c:name>
    <c:fmtId val="40"/>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kumimoji="0" lang="en-GB" sz="1200" b="1" i="0" u="none" strike="noStrike" kern="1200" cap="none" spc="0" normalizeH="0" baseline="0" noProof="0">
                <a:ln>
                  <a:noFill/>
                </a:ln>
                <a:solidFill>
                  <a:srgbClr val="00445E"/>
                </a:solidFill>
                <a:effectLst/>
                <a:uLnTx/>
                <a:uFillTx/>
                <a:latin typeface="Raleway"/>
                <a:ea typeface="+mn-ea"/>
                <a:cs typeface="+mn-cs"/>
              </a:rPr>
              <a:t>Crude prevalence of Learning Disabilities in Tower Hamlets and North East London residents aged 18 to 64, by ethnic group (East London Database 2022-23).</a:t>
            </a:r>
          </a:p>
        </c:rich>
      </c:tx>
      <c:layout>
        <c:manualLayout>
          <c:xMode val="edge"/>
          <c:yMode val="edge"/>
          <c:x val="8.9237779287741278E-3"/>
          <c:y val="1.710619715767738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2"/>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6170643029765112E-2"/>
          <c:y val="0.17894227129889914"/>
          <c:w val="0.72179359676912624"/>
          <c:h val="0.63993896466915612"/>
        </c:manualLayout>
      </c:layout>
      <c:barChart>
        <c:barDir val="col"/>
        <c:grouping val="clustered"/>
        <c:varyColors val="0"/>
        <c:ser>
          <c:idx val="0"/>
          <c:order val="0"/>
          <c:tx>
            <c:strRef>
              <c:f>'LD prevalence analysis'!$B$3:$B$4</c:f>
              <c:strCache>
                <c:ptCount val="1"/>
                <c:pt idx="0">
                  <c:v>Tower Hamlets</c:v>
                </c:pt>
              </c:strCache>
            </c:strRef>
          </c:tx>
          <c:spPr>
            <a:solidFill>
              <a:schemeClr val="accent2"/>
            </a:solidFill>
            <a:ln>
              <a:noFill/>
            </a:ln>
            <a:effectLst/>
          </c:spPr>
          <c:invertIfNegative val="0"/>
          <c:errBars>
            <c:errBarType val="both"/>
            <c:errValType val="cust"/>
            <c:noEndCap val="0"/>
            <c:plus>
              <c:numRef>
                <c:f>'ld_prevalence_18-64'!$K$34:$K$39</c:f>
                <c:numCache>
                  <c:formatCode>General</c:formatCode>
                  <c:ptCount val="6"/>
                  <c:pt idx="0">
                    <c:v>5.3357699999999949E-4</c:v>
                  </c:pt>
                  <c:pt idx="1">
                    <c:v>1.3792399999999995E-3</c:v>
                  </c:pt>
                  <c:pt idx="2">
                    <c:v>1.3187969999999996E-3</c:v>
                  </c:pt>
                  <c:pt idx="3">
                    <c:v>5.7067099999999981E-4</c:v>
                  </c:pt>
                  <c:pt idx="4">
                    <c:v>4.1370099999999993E-4</c:v>
                  </c:pt>
                  <c:pt idx="5">
                    <c:v>3.3269000000000007E-4</c:v>
                  </c:pt>
                </c:numCache>
              </c:numRef>
            </c:plus>
            <c:minus>
              <c:numRef>
                <c:f>'ld_prevalence_18-64'!$J$34:$J$39</c:f>
                <c:numCache>
                  <c:formatCode>General</c:formatCode>
                  <c:ptCount val="6"/>
                  <c:pt idx="0">
                    <c:v>4.9646200000000047E-4</c:v>
                  </c:pt>
                  <c:pt idx="1">
                    <c:v>1.1591310000000007E-3</c:v>
                  </c:pt>
                  <c:pt idx="2">
                    <c:v>8.8776000000000002E-4</c:v>
                  </c:pt>
                  <c:pt idx="3">
                    <c:v>4.1065700000000004E-4</c:v>
                  </c:pt>
                  <c:pt idx="4">
                    <c:v>2.7335799999999991E-4</c:v>
                  </c:pt>
                  <c:pt idx="5">
                    <c:v>2.9966699999999999E-4</c:v>
                  </c:pt>
                </c:numCache>
              </c:numRef>
            </c:minus>
            <c:spPr>
              <a:noFill/>
              <a:ln w="9525" cap="flat" cmpd="sng" algn="ctr">
                <a:solidFill>
                  <a:schemeClr val="tx1">
                    <a:lumMod val="65000"/>
                    <a:lumOff val="35000"/>
                  </a:schemeClr>
                </a:solidFill>
                <a:round/>
              </a:ln>
              <a:effectLst/>
            </c:spPr>
          </c:errBars>
          <c:cat>
            <c:multiLvlStrRef>
              <c:f>'LD prevalence analysis'!$A$5:$A$12</c:f>
              <c:multiLvlStrCache>
                <c:ptCount val="6"/>
                <c:lvl>
                  <c:pt idx="0">
                    <c:v>Asian or Asian British</c:v>
                  </c:pt>
                  <c:pt idx="1">
                    <c:v>Black or Black British</c:v>
                  </c:pt>
                  <c:pt idx="2">
                    <c:v>Mixed or Multiple ethnic groups</c:v>
                  </c:pt>
                  <c:pt idx="3">
                    <c:v>Other ethnic group</c:v>
                  </c:pt>
                  <c:pt idx="4">
                    <c:v>Unknown</c:v>
                  </c:pt>
                  <c:pt idx="5">
                    <c:v>White</c:v>
                  </c:pt>
                </c:lvl>
                <c:lvl>
                  <c:pt idx="0">
                    <c:v>Ethnicity</c:v>
                  </c:pt>
                </c:lvl>
              </c:multiLvlStrCache>
            </c:multiLvlStrRef>
          </c:cat>
          <c:val>
            <c:numRef>
              <c:f>'LD prevalence analysis'!$B$5:$B$12</c:f>
              <c:numCache>
                <c:formatCode>General</c:formatCode>
                <c:ptCount val="6"/>
                <c:pt idx="0">
                  <c:v>7.0862210000000002E-3</c:v>
                </c:pt>
                <c:pt idx="1">
                  <c:v>7.2105600000000004E-3</c:v>
                </c:pt>
                <c:pt idx="2">
                  <c:v>2.708804E-3</c:v>
                </c:pt>
                <c:pt idx="3">
                  <c:v>1.462416E-3</c:v>
                </c:pt>
                <c:pt idx="4">
                  <c:v>8.0515299999999997E-4</c:v>
                </c:pt>
                <c:pt idx="5">
                  <c:v>3.0098339999999999E-3</c:v>
                </c:pt>
              </c:numCache>
            </c:numRef>
          </c:val>
          <c:extLst>
            <c:ext xmlns:c16="http://schemas.microsoft.com/office/drawing/2014/chart" uri="{C3380CC4-5D6E-409C-BE32-E72D297353CC}">
              <c16:uniqueId val="{00000000-211C-4616-9EE1-40EB9E42BD11}"/>
            </c:ext>
          </c:extLst>
        </c:ser>
        <c:ser>
          <c:idx val="1"/>
          <c:order val="1"/>
          <c:tx>
            <c:strRef>
              <c:f>'LD prevalence analysis'!$C$3:$C$4</c:f>
              <c:strCache>
                <c:ptCount val="1"/>
                <c:pt idx="0">
                  <c:v>North East London</c:v>
                </c:pt>
              </c:strCache>
            </c:strRef>
          </c:tx>
          <c:spPr>
            <a:solidFill>
              <a:schemeClr val="accent4"/>
            </a:solidFill>
            <a:ln>
              <a:noFill/>
            </a:ln>
            <a:effectLst/>
          </c:spPr>
          <c:invertIfNegative val="0"/>
          <c:errBars>
            <c:errBarType val="both"/>
            <c:errValType val="cust"/>
            <c:noEndCap val="0"/>
            <c:plus>
              <c:numRef>
                <c:f>'ld_prevalence_18-64'!$K$28:$K$33</c:f>
                <c:numCache>
                  <c:formatCode>General</c:formatCode>
                  <c:ptCount val="6"/>
                  <c:pt idx="0">
                    <c:v>2.0550200000000064E-4</c:v>
                  </c:pt>
                  <c:pt idx="1">
                    <c:v>3.7328399999999977E-4</c:v>
                  </c:pt>
                  <c:pt idx="2">
                    <c:v>6.3135899999999974E-4</c:v>
                  </c:pt>
                  <c:pt idx="3">
                    <c:v>3.4263300000000017E-4</c:v>
                  </c:pt>
                  <c:pt idx="4">
                    <c:v>2.9508900000000012E-4</c:v>
                  </c:pt>
                  <c:pt idx="5">
                    <c:v>1.6459500000000002E-4</c:v>
                  </c:pt>
                </c:numCache>
              </c:numRef>
            </c:plus>
            <c:minus>
              <c:numRef>
                <c:f>'ld_prevalence_18-64'!$J$28:$J$33</c:f>
                <c:numCache>
                  <c:formatCode>General</c:formatCode>
                  <c:ptCount val="6"/>
                  <c:pt idx="0">
                    <c:v>1.9747899999999954E-4</c:v>
                  </c:pt>
                  <c:pt idx="1">
                    <c:v>3.5450900000000025E-4</c:v>
                  </c:pt>
                  <c:pt idx="2">
                    <c:v>5.5441100000000031E-4</c:v>
                  </c:pt>
                  <c:pt idx="3">
                    <c:v>3.0480199999999985E-4</c:v>
                  </c:pt>
                  <c:pt idx="4">
                    <c:v>2.5772599999999979E-4</c:v>
                  </c:pt>
                  <c:pt idx="5">
                    <c:v>1.5929800000000043E-4</c:v>
                  </c:pt>
                </c:numCache>
              </c:numRef>
            </c:minus>
            <c:spPr>
              <a:noFill/>
              <a:ln w="9525" cap="flat" cmpd="sng" algn="ctr">
                <a:solidFill>
                  <a:schemeClr val="tx1">
                    <a:lumMod val="65000"/>
                    <a:lumOff val="35000"/>
                  </a:schemeClr>
                </a:solidFill>
                <a:round/>
              </a:ln>
              <a:effectLst/>
            </c:spPr>
          </c:errBars>
          <c:cat>
            <c:multiLvlStrRef>
              <c:f>'LD prevalence analysis'!$A$5:$A$12</c:f>
              <c:multiLvlStrCache>
                <c:ptCount val="6"/>
                <c:lvl>
                  <c:pt idx="0">
                    <c:v>Asian or Asian British</c:v>
                  </c:pt>
                  <c:pt idx="1">
                    <c:v>Black or Black British</c:v>
                  </c:pt>
                  <c:pt idx="2">
                    <c:v>Mixed or Multiple ethnic groups</c:v>
                  </c:pt>
                  <c:pt idx="3">
                    <c:v>Other ethnic group</c:v>
                  </c:pt>
                  <c:pt idx="4">
                    <c:v>Unknown</c:v>
                  </c:pt>
                  <c:pt idx="5">
                    <c:v>White</c:v>
                  </c:pt>
                </c:lvl>
                <c:lvl>
                  <c:pt idx="0">
                    <c:v>Ethnicity</c:v>
                  </c:pt>
                </c:lvl>
              </c:multiLvlStrCache>
            </c:multiLvlStrRef>
          </c:cat>
          <c:val>
            <c:numRef>
              <c:f>'LD prevalence analysis'!$C$5:$C$12</c:f>
              <c:numCache>
                <c:formatCode>General</c:formatCode>
                <c:ptCount val="6"/>
                <c:pt idx="0">
                  <c:v>5.0333089999999997E-3</c:v>
                </c:pt>
                <c:pt idx="1">
                  <c:v>6.9989340000000001E-3</c:v>
                </c:pt>
                <c:pt idx="2">
                  <c:v>4.5282710000000004E-3</c:v>
                </c:pt>
                <c:pt idx="3">
                  <c:v>2.752993E-3</c:v>
                </c:pt>
                <c:pt idx="4">
                  <c:v>2.0313689999999999E-3</c:v>
                </c:pt>
                <c:pt idx="5">
                  <c:v>4.9248670000000003E-3</c:v>
                </c:pt>
              </c:numCache>
            </c:numRef>
          </c:val>
          <c:extLst>
            <c:ext xmlns:c16="http://schemas.microsoft.com/office/drawing/2014/chart" uri="{C3380CC4-5D6E-409C-BE32-E72D297353CC}">
              <c16:uniqueId val="{00000001-211C-4616-9EE1-40EB9E42BD11}"/>
            </c:ext>
          </c:extLst>
        </c:ser>
        <c:dLbls>
          <c:showLegendKey val="0"/>
          <c:showVal val="0"/>
          <c:showCatName val="0"/>
          <c:showSerName val="0"/>
          <c:showPercent val="0"/>
          <c:showBubbleSize val="0"/>
        </c:dLbls>
        <c:gapWidth val="219"/>
        <c:overlap val="-27"/>
        <c:axId val="1174710559"/>
        <c:axId val="669031456"/>
      </c:barChart>
      <c:catAx>
        <c:axId val="11747105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9031456"/>
        <c:crosses val="autoZero"/>
        <c:auto val="1"/>
        <c:lblAlgn val="ctr"/>
        <c:lblOffset val="100"/>
        <c:noMultiLvlLbl val="0"/>
      </c:catAx>
      <c:valAx>
        <c:axId val="6690314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a:t>
                </a:r>
                <a:r>
                  <a:rPr lang="en-GB" baseline="0"/>
                  <a:t> prevalence</a:t>
                </a:r>
                <a:endParaRPr lang="en-GB"/>
              </a:p>
            </c:rich>
          </c:tx>
          <c:layout>
            <c:manualLayout>
              <c:xMode val="edge"/>
              <c:yMode val="edge"/>
              <c:x val="0"/>
              <c:y val="0.39186646435563627"/>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4710559"/>
        <c:crosses val="autoZero"/>
        <c:crossBetween val="between"/>
        <c:majorUnit val="2.0000000000000005E-3"/>
      </c:valAx>
      <c:spPr>
        <a:noFill/>
        <a:ln>
          <a:noFill/>
        </a:ln>
        <a:effectLst/>
      </c:spPr>
    </c:plotArea>
    <c:legend>
      <c:legendPos val="r"/>
      <c:layout>
        <c:manualLayout>
          <c:xMode val="edge"/>
          <c:yMode val="edge"/>
          <c:x val="0.80992078020704261"/>
          <c:y val="0.51475600322009585"/>
          <c:w val="0.19007921979295736"/>
          <c:h val="9.385196090448232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Prevalence of selected long term conditions in overall resident population and patients on the SMI register, Tower Hamlets residents (East London Database 2021-22).</a:t>
            </a:r>
          </a:p>
        </c:rich>
      </c:tx>
      <c:layout>
        <c:manualLayout>
          <c:xMode val="edge"/>
          <c:yMode val="edge"/>
          <c:x val="2.011572827332864E-2"/>
          <c:y val="1.3951743446113588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494036913030245"/>
          <c:y val="0.24251308628193549"/>
          <c:w val="0.82438002825949364"/>
          <c:h val="0.54555991681595983"/>
        </c:manualLayout>
      </c:layout>
      <c:barChart>
        <c:barDir val="col"/>
        <c:grouping val="clustered"/>
        <c:varyColors val="0"/>
        <c:ser>
          <c:idx val="0"/>
          <c:order val="0"/>
          <c:tx>
            <c:strRef>
              <c:f>Analysis!$S$28</c:f>
              <c:strCache>
                <c:ptCount val="1"/>
                <c:pt idx="0">
                  <c:v>Overall resident population</c:v>
                </c:pt>
              </c:strCache>
            </c:strRef>
          </c:tx>
          <c:spPr>
            <a:solidFill>
              <a:srgbClr val="EC8794"/>
            </a:solidFill>
            <a:ln>
              <a:noFill/>
            </a:ln>
            <a:effectLst/>
          </c:spPr>
          <c:invertIfNegative val="0"/>
          <c:cat>
            <c:strRef>
              <c:f>Analysis!$T$27:$X$27</c:f>
              <c:strCache>
                <c:ptCount val="5"/>
                <c:pt idx="0">
                  <c:v>Diabetes</c:v>
                </c:pt>
                <c:pt idx="1">
                  <c:v>Uncontrolled diabetes</c:v>
                </c:pt>
                <c:pt idx="2">
                  <c:v>Hypertension</c:v>
                </c:pt>
                <c:pt idx="3">
                  <c:v>Uncontrolled hypertension</c:v>
                </c:pt>
                <c:pt idx="4">
                  <c:v>COPD</c:v>
                </c:pt>
              </c:strCache>
            </c:strRef>
          </c:cat>
          <c:val>
            <c:numRef>
              <c:f>Analysis!$T$28:$X$28</c:f>
              <c:numCache>
                <c:formatCode>0.00%</c:formatCode>
                <c:ptCount val="5"/>
                <c:pt idx="0">
                  <c:v>5.5E-2</c:v>
                </c:pt>
                <c:pt idx="1">
                  <c:v>0.11</c:v>
                </c:pt>
                <c:pt idx="2">
                  <c:v>7.1999999999999995E-2</c:v>
                </c:pt>
                <c:pt idx="3">
                  <c:v>6.2E-2</c:v>
                </c:pt>
                <c:pt idx="4">
                  <c:v>0.01</c:v>
                </c:pt>
              </c:numCache>
            </c:numRef>
          </c:val>
          <c:extLst>
            <c:ext xmlns:c16="http://schemas.microsoft.com/office/drawing/2014/chart" uri="{C3380CC4-5D6E-409C-BE32-E72D297353CC}">
              <c16:uniqueId val="{00000000-BF49-4982-B55F-8EC86240B664}"/>
            </c:ext>
          </c:extLst>
        </c:ser>
        <c:ser>
          <c:idx val="1"/>
          <c:order val="1"/>
          <c:tx>
            <c:strRef>
              <c:f>Analysis!$S$29</c:f>
              <c:strCache>
                <c:ptCount val="1"/>
                <c:pt idx="0">
                  <c:v>Residents on SMI Register</c:v>
                </c:pt>
              </c:strCache>
            </c:strRef>
          </c:tx>
          <c:spPr>
            <a:solidFill>
              <a:srgbClr val="CC1C49"/>
            </a:solidFill>
            <a:ln>
              <a:noFill/>
            </a:ln>
            <a:effectLst/>
          </c:spPr>
          <c:invertIfNegative val="0"/>
          <c:cat>
            <c:strRef>
              <c:f>Analysis!$T$27:$X$27</c:f>
              <c:strCache>
                <c:ptCount val="5"/>
                <c:pt idx="0">
                  <c:v>Diabetes</c:v>
                </c:pt>
                <c:pt idx="1">
                  <c:v>Uncontrolled diabetes</c:v>
                </c:pt>
                <c:pt idx="2">
                  <c:v>Hypertension</c:v>
                </c:pt>
                <c:pt idx="3">
                  <c:v>Uncontrolled hypertension</c:v>
                </c:pt>
                <c:pt idx="4">
                  <c:v>COPD</c:v>
                </c:pt>
              </c:strCache>
            </c:strRef>
          </c:cat>
          <c:val>
            <c:numRef>
              <c:f>Analysis!$T$29:$X$29</c:f>
              <c:numCache>
                <c:formatCode>0.00%</c:formatCode>
                <c:ptCount val="5"/>
                <c:pt idx="0">
                  <c:v>0.19600000000000001</c:v>
                </c:pt>
                <c:pt idx="1">
                  <c:v>0.16400000000000001</c:v>
                </c:pt>
                <c:pt idx="2">
                  <c:v>0.16800000000000001</c:v>
                </c:pt>
                <c:pt idx="3">
                  <c:v>7.3999999999999996E-2</c:v>
                </c:pt>
                <c:pt idx="4">
                  <c:v>3.6999999999999998E-2</c:v>
                </c:pt>
              </c:numCache>
            </c:numRef>
          </c:val>
          <c:extLst>
            <c:ext xmlns:c16="http://schemas.microsoft.com/office/drawing/2014/chart" uri="{C3380CC4-5D6E-409C-BE32-E72D297353CC}">
              <c16:uniqueId val="{00000001-BF49-4982-B55F-8EC86240B664}"/>
            </c:ext>
          </c:extLst>
        </c:ser>
        <c:dLbls>
          <c:showLegendKey val="0"/>
          <c:showVal val="0"/>
          <c:showCatName val="0"/>
          <c:showSerName val="0"/>
          <c:showPercent val="0"/>
          <c:showBubbleSize val="0"/>
        </c:dLbls>
        <c:gapWidth val="219"/>
        <c:overlap val="-27"/>
        <c:axId val="693088816"/>
        <c:axId val="745177664"/>
      </c:barChart>
      <c:catAx>
        <c:axId val="6930888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5177664"/>
        <c:crosses val="autoZero"/>
        <c:auto val="1"/>
        <c:lblAlgn val="ctr"/>
        <c:lblOffset val="100"/>
        <c:noMultiLvlLbl val="0"/>
      </c:catAx>
      <c:valAx>
        <c:axId val="745177664"/>
        <c:scaling>
          <c:orientation val="minMax"/>
          <c:max val="0.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93088816"/>
        <c:crosses val="autoZero"/>
        <c:crossBetween val="between"/>
        <c:majorUnit val="4.0000000000000008E-2"/>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Rate of Adult Social Care service use per 100,000 population in Tower Hamlets, by broad age band, sex and national IMD deprivation decile (Mosaic, population numbers from 2021 Census</a:t>
            </a:r>
            <a:r>
              <a:rPr lang="en-GB" sz="1100" b="1" i="0" u="none" strike="noStrike" kern="1200" spc="0" baseline="30000">
                <a:solidFill>
                  <a:srgbClr val="00445E"/>
                </a:solidFill>
              </a:rPr>
              <a:t>9</a:t>
            </a:r>
            <a:r>
              <a:rPr lang="en-GB" sz="1100" b="1" i="0" u="none" strike="noStrike" kern="1200" spc="0" baseline="0">
                <a:solidFill>
                  <a:srgbClr val="00445E"/>
                </a:solidFill>
              </a:rPr>
              <a:t>).</a:t>
            </a:r>
          </a:p>
        </c:rich>
      </c:tx>
      <c:layout>
        <c:manualLayout>
          <c:xMode val="edge"/>
          <c:yMode val="edge"/>
          <c:x val="7.9513568637184489E-3"/>
          <c:y val="1.1993552757112377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9211073576912783E-2"/>
          <c:y val="0.15899066848272436"/>
          <c:w val="0.88809630897022318"/>
          <c:h val="0.59475110986708635"/>
        </c:manualLayout>
      </c:layout>
      <c:barChart>
        <c:barDir val="col"/>
        <c:grouping val="clustered"/>
        <c:varyColors val="0"/>
        <c:ser>
          <c:idx val="0"/>
          <c:order val="0"/>
          <c:tx>
            <c:strRef>
              <c:f>'[ASC NA analysis.xlsx]Additional analysis'!$C$61</c:f>
              <c:strCache>
                <c:ptCount val="1"/>
                <c:pt idx="0">
                  <c:v>1 (most deprived)</c:v>
                </c:pt>
              </c:strCache>
            </c:strRef>
          </c:tx>
          <c:spPr>
            <a:solidFill>
              <a:schemeClr val="accent1"/>
            </a:solidFill>
            <a:ln>
              <a:noFill/>
            </a:ln>
            <a:effectLst/>
          </c:spPr>
          <c:invertIfNegative val="0"/>
          <c:errBars>
            <c:errBarType val="both"/>
            <c:errValType val="cust"/>
            <c:noEndCap val="0"/>
            <c:plus>
              <c:numRef>
                <c:f>'[ASC NA analysis.xlsx]Additional analysis'!$AF$21:$AF$24</c:f>
                <c:numCache>
                  <c:formatCode>General</c:formatCode>
                  <c:ptCount val="4"/>
                  <c:pt idx="0">
                    <c:v>596.91368524750294</c:v>
                  </c:pt>
                  <c:pt idx="1">
                    <c:v>9424.8156496174197</c:v>
                  </c:pt>
                  <c:pt idx="2">
                    <c:v>745.01459311985559</c:v>
                  </c:pt>
                  <c:pt idx="3">
                    <c:v>9534.9553761879779</c:v>
                  </c:pt>
                </c:numCache>
              </c:numRef>
            </c:plus>
            <c:minus>
              <c:numRef>
                <c:f>'[ASC NA analysis.xlsx]Additional analysis'!$S$22:$S$25</c:f>
                <c:numCache>
                  <c:formatCode>General</c:formatCode>
                  <c:ptCount val="4"/>
                  <c:pt idx="0">
                    <c:v>405.06960703345294</c:v>
                  </c:pt>
                  <c:pt idx="1">
                    <c:v>6847.9227236553561</c:v>
                  </c:pt>
                  <c:pt idx="2">
                    <c:v>564.3265496890715</c:v>
                  </c:pt>
                  <c:pt idx="3">
                    <c:v>6177.1171882137996</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analysis'!$C$62:$C$65</c:f>
              <c:numCache>
                <c:formatCode>0</c:formatCode>
                <c:ptCount val="4"/>
                <c:pt idx="0">
                  <c:v>919.11764705882354</c:v>
                </c:pt>
                <c:pt idx="1">
                  <c:v>18333.333333333332</c:v>
                </c:pt>
                <c:pt idx="2">
                  <c:v>1707.8916372202591</c:v>
                </c:pt>
                <c:pt idx="3">
                  <c:v>12765.95744680851</c:v>
                </c:pt>
              </c:numCache>
            </c:numRef>
          </c:val>
          <c:extLst>
            <c:ext xmlns:c16="http://schemas.microsoft.com/office/drawing/2014/chart" uri="{C3380CC4-5D6E-409C-BE32-E72D297353CC}">
              <c16:uniqueId val="{00000000-C11B-4AB2-A661-360CBC5D5CB7}"/>
            </c:ext>
          </c:extLst>
        </c:ser>
        <c:ser>
          <c:idx val="1"/>
          <c:order val="1"/>
          <c:tx>
            <c:strRef>
              <c:f>'[ASC NA analysis.xlsx]Additional analysis'!$D$61</c:f>
              <c:strCache>
                <c:ptCount val="1"/>
                <c:pt idx="0">
                  <c:v>2</c:v>
                </c:pt>
              </c:strCache>
            </c:strRef>
          </c:tx>
          <c:spPr>
            <a:solidFill>
              <a:schemeClr val="accent2"/>
            </a:solidFill>
            <a:ln>
              <a:noFill/>
            </a:ln>
            <a:effectLst/>
          </c:spPr>
          <c:invertIfNegative val="0"/>
          <c:errBars>
            <c:errBarType val="both"/>
            <c:errValType val="cust"/>
            <c:noEndCap val="0"/>
            <c:plus>
              <c:numRef>
                <c:f>'[ASC NA analysis.xlsx]Additional analysis'!$AG$21:$AG$24</c:f>
                <c:numCache>
                  <c:formatCode>General</c:formatCode>
                  <c:ptCount val="4"/>
                  <c:pt idx="0">
                    <c:v>137.5270643342833</c:v>
                  </c:pt>
                  <c:pt idx="1">
                    <c:v>1320.7035923430358</c:v>
                  </c:pt>
                  <c:pt idx="2">
                    <c:v>136.19122830256174</c:v>
                  </c:pt>
                  <c:pt idx="3">
                    <c:v>1476.3538887158447</c:v>
                  </c:pt>
                </c:numCache>
              </c:numRef>
            </c:plus>
            <c:minus>
              <c:numRef>
                <c:f>'[ASC NA analysis.xlsx]Additional analysis'!$T$22:$T$25</c:f>
                <c:numCache>
                  <c:formatCode>General</c:formatCode>
                  <c:ptCount val="4"/>
                  <c:pt idx="0">
                    <c:v>127.6410693559526</c:v>
                  </c:pt>
                  <c:pt idx="1">
                    <c:v>1237.8384258146034</c:v>
                  </c:pt>
                  <c:pt idx="2">
                    <c:v>126.40125855654037</c:v>
                  </c:pt>
                  <c:pt idx="3">
                    <c:v>1361.7723058454394</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analysis'!$D$62:$D$65</c:f>
              <c:numCache>
                <c:formatCode>0</c:formatCode>
                <c:ptCount val="4"/>
                <c:pt idx="0">
                  <c:v>1326.8390997648639</c:v>
                </c:pt>
                <c:pt idx="1">
                  <c:v>14757.336343115125</c:v>
                </c:pt>
                <c:pt idx="2">
                  <c:v>1313.9511675869869</c:v>
                </c:pt>
                <c:pt idx="3">
                  <c:v>13102.643856920684</c:v>
                </c:pt>
              </c:numCache>
            </c:numRef>
          </c:val>
          <c:extLst>
            <c:ext xmlns:c16="http://schemas.microsoft.com/office/drawing/2014/chart" uri="{C3380CC4-5D6E-409C-BE32-E72D297353CC}">
              <c16:uniqueId val="{00000001-C11B-4AB2-A661-360CBC5D5CB7}"/>
            </c:ext>
          </c:extLst>
        </c:ser>
        <c:ser>
          <c:idx val="2"/>
          <c:order val="2"/>
          <c:tx>
            <c:strRef>
              <c:f>'[ASC NA analysis.xlsx]Additional analysis'!$E$61</c:f>
              <c:strCache>
                <c:ptCount val="1"/>
                <c:pt idx="0">
                  <c:v>3</c:v>
                </c:pt>
              </c:strCache>
            </c:strRef>
          </c:tx>
          <c:spPr>
            <a:solidFill>
              <a:schemeClr val="accent3"/>
            </a:solidFill>
            <a:ln>
              <a:noFill/>
            </a:ln>
            <a:effectLst/>
          </c:spPr>
          <c:invertIfNegative val="0"/>
          <c:errBars>
            <c:errBarType val="both"/>
            <c:errValType val="cust"/>
            <c:noEndCap val="0"/>
            <c:plus>
              <c:numRef>
                <c:f>'[ASC NA analysis.xlsx]Additional analysis'!$AH$21:$AH$24</c:f>
                <c:numCache>
                  <c:formatCode>General</c:formatCode>
                  <c:ptCount val="4"/>
                  <c:pt idx="0">
                    <c:v>107.88558734716196</c:v>
                  </c:pt>
                  <c:pt idx="1">
                    <c:v>1382.900386788031</c:v>
                  </c:pt>
                  <c:pt idx="2">
                    <c:v>109.33895565228443</c:v>
                  </c:pt>
                  <c:pt idx="3">
                    <c:v>1470.9564373761241</c:v>
                  </c:pt>
                </c:numCache>
              </c:numRef>
            </c:plus>
            <c:minus>
              <c:numRef>
                <c:f>'[ASC NA analysis.xlsx]Additional analysis'!$U$22:$U$25</c:f>
                <c:numCache>
                  <c:formatCode>General</c:formatCode>
                  <c:ptCount val="4"/>
                  <c:pt idx="0">
                    <c:v>98.943765414275163</c:v>
                  </c:pt>
                  <c:pt idx="1">
                    <c:v>1285.3825436620918</c:v>
                  </c:pt>
                  <c:pt idx="2">
                    <c:v>100.42127918814049</c:v>
                  </c:pt>
                  <c:pt idx="3">
                    <c:v>1338.4108197038622</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analysis'!$E$62:$E$65</c:f>
              <c:numCache>
                <c:formatCode>0</c:formatCode>
                <c:ptCount val="4"/>
                <c:pt idx="0">
                  <c:v>890.93608897239312</c:v>
                </c:pt>
                <c:pt idx="1">
                  <c:v>13622.804110043087</c:v>
                </c:pt>
                <c:pt idx="2">
                  <c:v>919.03984521434188</c:v>
                </c:pt>
                <c:pt idx="3">
                  <c:v>11076.233183856502</c:v>
                </c:pt>
              </c:numCache>
            </c:numRef>
          </c:val>
          <c:extLst>
            <c:ext xmlns:c16="http://schemas.microsoft.com/office/drawing/2014/chart" uri="{C3380CC4-5D6E-409C-BE32-E72D297353CC}">
              <c16:uniqueId val="{00000002-C11B-4AB2-A661-360CBC5D5CB7}"/>
            </c:ext>
          </c:extLst>
        </c:ser>
        <c:ser>
          <c:idx val="3"/>
          <c:order val="3"/>
          <c:tx>
            <c:strRef>
              <c:f>'[ASC NA analysis.xlsx]Additional analysis'!$F$61</c:f>
              <c:strCache>
                <c:ptCount val="1"/>
                <c:pt idx="0">
                  <c:v>4</c:v>
                </c:pt>
              </c:strCache>
            </c:strRef>
          </c:tx>
          <c:spPr>
            <a:solidFill>
              <a:schemeClr val="accent4"/>
            </a:solidFill>
            <a:ln>
              <a:noFill/>
            </a:ln>
            <a:effectLst/>
          </c:spPr>
          <c:invertIfNegative val="0"/>
          <c:errBars>
            <c:errBarType val="both"/>
            <c:errValType val="cust"/>
            <c:noEndCap val="0"/>
            <c:plus>
              <c:numRef>
                <c:f>'[ASC NA analysis.xlsx]Additional analysis'!$AI$21:$AI$24</c:f>
                <c:numCache>
                  <c:formatCode>General</c:formatCode>
                  <c:ptCount val="4"/>
                  <c:pt idx="0">
                    <c:v>121.58670886514574</c:v>
                  </c:pt>
                  <c:pt idx="1">
                    <c:v>1667.2289419077297</c:v>
                  </c:pt>
                  <c:pt idx="2">
                    <c:v>137.79113248819988</c:v>
                  </c:pt>
                  <c:pt idx="3">
                    <c:v>1559.1816782641026</c:v>
                  </c:pt>
                </c:numCache>
              </c:numRef>
            </c:plus>
            <c:minus>
              <c:numRef>
                <c:f>'[ASC NA analysis.xlsx]Additional analysis'!$V$22:$V$25</c:f>
                <c:numCache>
                  <c:formatCode>General</c:formatCode>
                  <c:ptCount val="4"/>
                  <c:pt idx="0">
                    <c:v>106.82999964585281</c:v>
                  </c:pt>
                  <c:pt idx="1">
                    <c:v>1480.2348098165639</c:v>
                  </c:pt>
                  <c:pt idx="2">
                    <c:v>122.9120775283593</c:v>
                  </c:pt>
                  <c:pt idx="3">
                    <c:v>1337.3156207801949</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analysis'!$F$62:$F$65</c:f>
              <c:numCache>
                <c:formatCode>0</c:formatCode>
                <c:ptCount val="4"/>
                <c:pt idx="0">
                  <c:v>654.11298315163526</c:v>
                </c:pt>
                <c:pt idx="1">
                  <c:v>9817.495280050347</c:v>
                </c:pt>
                <c:pt idx="2">
                  <c:v>847.11779448621553</c:v>
                </c:pt>
                <c:pt idx="3">
                  <c:v>6968.1245366938465</c:v>
                </c:pt>
              </c:numCache>
            </c:numRef>
          </c:val>
          <c:extLst>
            <c:ext xmlns:c16="http://schemas.microsoft.com/office/drawing/2014/chart" uri="{C3380CC4-5D6E-409C-BE32-E72D297353CC}">
              <c16:uniqueId val="{00000003-C11B-4AB2-A661-360CBC5D5CB7}"/>
            </c:ext>
          </c:extLst>
        </c:ser>
        <c:ser>
          <c:idx val="4"/>
          <c:order val="4"/>
          <c:tx>
            <c:strRef>
              <c:f>'[ASC NA analysis.xlsx]Additional analysis'!$G$61</c:f>
              <c:strCache>
                <c:ptCount val="1"/>
                <c:pt idx="0">
                  <c:v>5</c:v>
                </c:pt>
              </c:strCache>
            </c:strRef>
          </c:tx>
          <c:spPr>
            <a:solidFill>
              <a:schemeClr val="accent5"/>
            </a:solidFill>
            <a:ln>
              <a:noFill/>
            </a:ln>
            <a:effectLst/>
          </c:spPr>
          <c:invertIfNegative val="0"/>
          <c:errBars>
            <c:errBarType val="both"/>
            <c:errValType val="cust"/>
            <c:noEndCap val="0"/>
            <c:plus>
              <c:numRef>
                <c:f>'[ASC NA analysis.xlsx]Additional analysis'!$AJ$21:$AJ$24</c:f>
                <c:numCache>
                  <c:formatCode>General</c:formatCode>
                  <c:ptCount val="4"/>
                  <c:pt idx="0">
                    <c:v>184.41061041377191</c:v>
                  </c:pt>
                  <c:pt idx="1">
                    <c:v>3844.0351476425349</c:v>
                  </c:pt>
                  <c:pt idx="2">
                    <c:v>164.58110440200551</c:v>
                  </c:pt>
                  <c:pt idx="3">
                    <c:v>3040.03688411237</c:v>
                  </c:pt>
                </c:numCache>
              </c:numRef>
            </c:plus>
            <c:minus>
              <c:numRef>
                <c:f>'[ASC NA analysis.xlsx]Additional analysis'!$W$22:$W$25</c:f>
                <c:numCache>
                  <c:formatCode>General</c:formatCode>
                  <c:ptCount val="4"/>
                  <c:pt idx="0">
                    <c:v>152.83918367739835</c:v>
                  </c:pt>
                  <c:pt idx="1">
                    <c:v>3185.9294466552838</c:v>
                  </c:pt>
                  <c:pt idx="2">
                    <c:v>135.0854510683339</c:v>
                  </c:pt>
                  <c:pt idx="3">
                    <c:v>2343.5135493814105</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analysis'!$G$62:$G$65</c:f>
              <c:numCache>
                <c:formatCode>0</c:formatCode>
                <c:ptCount val="4"/>
                <c:pt idx="0">
                  <c:v>659.89316015502254</c:v>
                </c:pt>
                <c:pt idx="1">
                  <c:v>13755.458515283841</c:v>
                </c:pt>
                <c:pt idx="2">
                  <c:v>556.69498974509236</c:v>
                </c:pt>
                <c:pt idx="3">
                  <c:v>7517.0842824601359</c:v>
                </c:pt>
              </c:numCache>
            </c:numRef>
          </c:val>
          <c:extLst>
            <c:ext xmlns:c16="http://schemas.microsoft.com/office/drawing/2014/chart" uri="{C3380CC4-5D6E-409C-BE32-E72D297353CC}">
              <c16:uniqueId val="{00000004-C11B-4AB2-A661-360CBC5D5CB7}"/>
            </c:ext>
          </c:extLst>
        </c:ser>
        <c:ser>
          <c:idx val="5"/>
          <c:order val="5"/>
          <c:tx>
            <c:strRef>
              <c:f>'[ASC NA analysis.xlsx]Additional analysis'!$H$61</c:f>
              <c:strCache>
                <c:ptCount val="1"/>
                <c:pt idx="0">
                  <c:v>6</c:v>
                </c:pt>
              </c:strCache>
            </c:strRef>
          </c:tx>
          <c:spPr>
            <a:solidFill>
              <a:schemeClr val="accent6"/>
            </a:solidFill>
            <a:ln>
              <a:noFill/>
            </a:ln>
            <a:effectLst/>
          </c:spPr>
          <c:invertIfNegative val="0"/>
          <c:errBars>
            <c:errBarType val="both"/>
            <c:errValType val="cust"/>
            <c:noEndCap val="0"/>
            <c:plus>
              <c:numRef>
                <c:f>'[ASC NA analysis.xlsx]Additional analysis'!$AK$21:$AK$24</c:f>
                <c:numCache>
                  <c:formatCode>General</c:formatCode>
                  <c:ptCount val="4"/>
                  <c:pt idx="0">
                    <c:v>160.21786059698127</c:v>
                  </c:pt>
                  <c:pt idx="1">
                    <c:v>5498.8827947646805</c:v>
                  </c:pt>
                  <c:pt idx="2">
                    <c:v>185.03800456588192</c:v>
                  </c:pt>
                  <c:pt idx="3">
                    <c:v>4294.1636155060705</c:v>
                  </c:pt>
                </c:numCache>
              </c:numRef>
            </c:plus>
            <c:minus>
              <c:numRef>
                <c:f>'[ASC NA analysis.xlsx]Additional analysis'!$X$22:$X$25</c:f>
                <c:numCache>
                  <c:formatCode>General</c:formatCode>
                  <c:ptCount val="4"/>
                  <c:pt idx="0">
                    <c:v>116.41177600774085</c:v>
                  </c:pt>
                  <c:pt idx="1">
                    <c:v>4100.1109974575929</c:v>
                  </c:pt>
                  <c:pt idx="2">
                    <c:v>143.73362455457061</c:v>
                  </c:pt>
                  <c:pt idx="3">
                    <c:v>2984.2533154661896</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analysis'!$H$62:$H$65</c:f>
              <c:numCache>
                <c:formatCode>0</c:formatCode>
                <c:ptCount val="4"/>
                <c:pt idx="0">
                  <c:v>311.65887519478679</c:v>
                </c:pt>
                <c:pt idx="1">
                  <c:v>11818.181818181818</c:v>
                </c:pt>
                <c:pt idx="2">
                  <c:v>473.4848484848485</c:v>
                </c:pt>
                <c:pt idx="3">
                  <c:v>7142.8571428571422</c:v>
                </c:pt>
              </c:numCache>
            </c:numRef>
          </c:val>
          <c:extLst>
            <c:ext xmlns:c16="http://schemas.microsoft.com/office/drawing/2014/chart" uri="{C3380CC4-5D6E-409C-BE32-E72D297353CC}">
              <c16:uniqueId val="{00000005-C11B-4AB2-A661-360CBC5D5CB7}"/>
            </c:ext>
          </c:extLst>
        </c:ser>
        <c:ser>
          <c:idx val="6"/>
          <c:order val="6"/>
          <c:tx>
            <c:strRef>
              <c:f>'[ASC NA analysis.xlsx]Additional analysis'!$I$61</c:f>
              <c:strCache>
                <c:ptCount val="1"/>
                <c:pt idx="0">
                  <c:v>7</c:v>
                </c:pt>
              </c:strCache>
            </c:strRef>
          </c:tx>
          <c:spPr>
            <a:solidFill>
              <a:schemeClr val="accent1">
                <a:lumMod val="60000"/>
              </a:schemeClr>
            </a:solidFill>
            <a:ln>
              <a:noFill/>
            </a:ln>
            <a:effectLst/>
          </c:spPr>
          <c:invertIfNegative val="0"/>
          <c:errBars>
            <c:errBarType val="both"/>
            <c:errValType val="cust"/>
            <c:noEndCap val="0"/>
            <c:plus>
              <c:numRef>
                <c:f>'[ASC NA analysis.xlsx]Additional analysis'!$AL$21:$AL$24</c:f>
                <c:numCache>
                  <c:formatCode>General</c:formatCode>
                  <c:ptCount val="4"/>
                  <c:pt idx="0">
                    <c:v>226.34367133968783</c:v>
                  </c:pt>
                  <c:pt idx="1">
                    <c:v>3707.6219485545389</c:v>
                  </c:pt>
                  <c:pt idx="2">
                    <c:v>231.77988919585232</c:v>
                  </c:pt>
                  <c:pt idx="3">
                    <c:v>3218.0406606019851</c:v>
                  </c:pt>
                </c:numCache>
              </c:numRef>
            </c:plus>
            <c:minus>
              <c:numRef>
                <c:f>'[ASC NA analysis.xlsx]Additional analysis'!$Y$22:$Y$25</c:f>
                <c:numCache>
                  <c:formatCode>General</c:formatCode>
                  <c:ptCount val="4"/>
                  <c:pt idx="0">
                    <c:v>171.44864579925621</c:v>
                  </c:pt>
                  <c:pt idx="1">
                    <c:v>2821.6939036802351</c:v>
                  </c:pt>
                  <c:pt idx="2">
                    <c:v>181.90099064994848</c:v>
                  </c:pt>
                  <c:pt idx="3">
                    <c:v>2320.4647803545781</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analysis'!$I$62:$I$65</c:f>
              <c:numCache>
                <c:formatCode>0</c:formatCode>
                <c:ptCount val="4"/>
                <c:pt idx="0">
                  <c:v>518.87636428699227</c:v>
                </c:pt>
                <c:pt idx="1">
                  <c:v>8670.5202312138736</c:v>
                </c:pt>
                <c:pt idx="2">
                  <c:v>622.03306596824359</c:v>
                </c:pt>
                <c:pt idx="3">
                  <c:v>6086.9565217391309</c:v>
                </c:pt>
              </c:numCache>
            </c:numRef>
          </c:val>
          <c:extLst>
            <c:ext xmlns:c16="http://schemas.microsoft.com/office/drawing/2014/chart" uri="{C3380CC4-5D6E-409C-BE32-E72D297353CC}">
              <c16:uniqueId val="{00000006-C11B-4AB2-A661-360CBC5D5CB7}"/>
            </c:ext>
          </c:extLst>
        </c:ser>
        <c:ser>
          <c:idx val="7"/>
          <c:order val="7"/>
          <c:tx>
            <c:strRef>
              <c:f>'[ASC NA analysis.xlsx]Additional analysis'!$J$61</c:f>
              <c:strCache>
                <c:ptCount val="1"/>
                <c:pt idx="0">
                  <c:v>8</c:v>
                </c:pt>
              </c:strCache>
            </c:strRef>
          </c:tx>
          <c:spPr>
            <a:solidFill>
              <a:schemeClr val="accent2">
                <a:lumMod val="60000"/>
              </a:schemeClr>
            </a:solidFill>
            <a:ln>
              <a:noFill/>
            </a:ln>
            <a:effectLst/>
          </c:spPr>
          <c:invertIfNegative val="0"/>
          <c:errBars>
            <c:errBarType val="both"/>
            <c:errValType val="cust"/>
            <c:noEndCap val="0"/>
            <c:plus>
              <c:numRef>
                <c:f>'[ASC NA analysis.xlsx]Additional analysis'!$AM$21:$AM$24</c:f>
                <c:numCache>
                  <c:formatCode>General</c:formatCode>
                  <c:ptCount val="4"/>
                  <c:pt idx="0">
                    <c:v>330.92297450267142</c:v>
                  </c:pt>
                  <c:pt idx="1">
                    <c:v>4212.8116661813947</c:v>
                  </c:pt>
                  <c:pt idx="2">
                    <c:v>305.70651088447607</c:v>
                  </c:pt>
                  <c:pt idx="3">
                    <c:v>3041.9864674918717</c:v>
                  </c:pt>
                </c:numCache>
              </c:numRef>
            </c:plus>
            <c:minus>
              <c:numRef>
                <c:f>'[ASC NA analysis.xlsx]Additional analysis'!$Z$22:$Z$25</c:f>
                <c:numCache>
                  <c:formatCode>General</c:formatCode>
                  <c:ptCount val="4"/>
                  <c:pt idx="0">
                    <c:v>242.15663470497907</c:v>
                  </c:pt>
                  <c:pt idx="1">
                    <c:v>3103.337805795114</c:v>
                  </c:pt>
                  <c:pt idx="2">
                    <c:v>225.19653093475381</c:v>
                  </c:pt>
                  <c:pt idx="3">
                    <c:v>2036.0478525676722</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analysis'!$J$62:$J$65</c:f>
              <c:numCache>
                <c:formatCode>0</c:formatCode>
                <c:ptCount val="4"/>
                <c:pt idx="0">
                  <c:v>661.10951422822654</c:v>
                </c:pt>
                <c:pt idx="1">
                  <c:v>8633.0935251798564</c:v>
                </c:pt>
                <c:pt idx="2">
                  <c:v>626.46828504306973</c:v>
                </c:pt>
                <c:pt idx="3">
                  <c:v>4487.1794871794873</c:v>
                </c:pt>
              </c:numCache>
            </c:numRef>
          </c:val>
          <c:extLst>
            <c:ext xmlns:c16="http://schemas.microsoft.com/office/drawing/2014/chart" uri="{C3380CC4-5D6E-409C-BE32-E72D297353CC}">
              <c16:uniqueId val="{00000007-C11B-4AB2-A661-360CBC5D5CB7}"/>
            </c:ext>
          </c:extLst>
        </c:ser>
        <c:ser>
          <c:idx val="8"/>
          <c:order val="8"/>
          <c:tx>
            <c:strRef>
              <c:f>'[ASC NA analysis.xlsx]Additional analysis'!$K$61</c:f>
              <c:strCache>
                <c:ptCount val="1"/>
                <c:pt idx="0">
                  <c:v>9</c:v>
                </c:pt>
              </c:strCache>
            </c:strRef>
          </c:tx>
          <c:spPr>
            <a:solidFill>
              <a:schemeClr val="accent3">
                <a:lumMod val="60000"/>
              </a:schemeClr>
            </a:solidFill>
            <a:ln>
              <a:noFill/>
            </a:ln>
            <a:effectLst/>
          </c:spPr>
          <c:invertIfNegative val="0"/>
          <c:errBars>
            <c:errBarType val="both"/>
            <c:errValType val="cust"/>
            <c:noEndCap val="0"/>
            <c:plus>
              <c:numRef>
                <c:f>'[ASC NA analysis.xlsx]Additional analysis'!$AN$21:$AN$24</c:f>
                <c:numCache>
                  <c:formatCode>General</c:formatCode>
                  <c:ptCount val="4"/>
                  <c:pt idx="0">
                    <c:v>413.0940588081063</c:v>
                  </c:pt>
                  <c:pt idx="1">
                    <c:v>7346.6049619809019</c:v>
                  </c:pt>
                  <c:pt idx="2">
                    <c:v>413.05266261525401</c:v>
                  </c:pt>
                  <c:pt idx="3">
                    <c:v>5833.260444302523</c:v>
                  </c:pt>
                </c:numCache>
              </c:numRef>
            </c:plus>
            <c:minus>
              <c:numRef>
                <c:f>'[ASC NA analysis.xlsx]Additional analysis'!$AA$22:$AA$25</c:f>
                <c:numCache>
                  <c:formatCode>General</c:formatCode>
                  <c:ptCount val="4"/>
                  <c:pt idx="0">
                    <c:v>262.43148437440652</c:v>
                  </c:pt>
                  <c:pt idx="1">
                    <c:v>4759.4181614106319</c:v>
                  </c:pt>
                  <c:pt idx="2">
                    <c:v>272.24872730824973</c:v>
                  </c:pt>
                  <c:pt idx="3">
                    <c:v>2719.751987265116</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analysis'!$K$62:$K$65</c:f>
              <c:numCache>
                <c:formatCode>0</c:formatCode>
                <c:ptCount val="4"/>
                <c:pt idx="0">
                  <c:v>523.31113225499519</c:v>
                </c:pt>
                <c:pt idx="1">
                  <c:v>9836.065573770491</c:v>
                </c:pt>
                <c:pt idx="2">
                  <c:v>581.6554809843401</c:v>
                </c:pt>
                <c:pt idx="3">
                  <c:v>3738.3177570093453</c:v>
                </c:pt>
              </c:numCache>
            </c:numRef>
          </c:val>
          <c:extLst>
            <c:ext xmlns:c16="http://schemas.microsoft.com/office/drawing/2014/chart" uri="{C3380CC4-5D6E-409C-BE32-E72D297353CC}">
              <c16:uniqueId val="{00000008-C11B-4AB2-A661-360CBC5D5CB7}"/>
            </c:ext>
          </c:extLst>
        </c:ser>
        <c:ser>
          <c:idx val="9"/>
          <c:order val="9"/>
          <c:tx>
            <c:strRef>
              <c:f>'[ASC NA analysis.xlsx]Additional analysis'!$L$61</c:f>
              <c:strCache>
                <c:ptCount val="1"/>
                <c:pt idx="0">
                  <c:v>10 (least deprived)</c:v>
                </c:pt>
              </c:strCache>
            </c:strRef>
          </c:tx>
          <c:spPr>
            <a:solidFill>
              <a:schemeClr val="accent4">
                <a:lumMod val="60000"/>
              </a:schemeClr>
            </a:solidFill>
            <a:ln>
              <a:noFill/>
            </a:ln>
            <a:effectLst/>
          </c:spPr>
          <c:invertIfNegative val="0"/>
          <c:errBars>
            <c:errBarType val="both"/>
            <c:errValType val="cust"/>
            <c:noEndCap val="0"/>
            <c:plus>
              <c:numRef>
                <c:f>'[ASC NA analysis.xlsx]Additional analysis'!$AO$21:$AO$24</c:f>
                <c:numCache>
                  <c:formatCode>General</c:formatCode>
                  <c:ptCount val="4"/>
                  <c:pt idx="0">
                    <c:v>703.32598411491756</c:v>
                  </c:pt>
                  <c:pt idx="1">
                    <c:v>17476.585059825225</c:v>
                  </c:pt>
                  <c:pt idx="2">
                    <c:v>877.38479452746776</c:v>
                  </c:pt>
                  <c:pt idx="3">
                    <c:v>10881.647301400613</c:v>
                  </c:pt>
                </c:numCache>
              </c:numRef>
            </c:plus>
            <c:minus>
              <c:numRef>
                <c:f>'[ASC NA analysis.xlsx]Additional analysis'!$AB$22:$AB$25</c:f>
                <c:numCache>
                  <c:formatCode>General</c:formatCode>
                  <c:ptCount val="4"/>
                  <c:pt idx="0">
                    <c:v>290.40583867126804</c:v>
                  </c:pt>
                  <c:pt idx="1">
                    <c:v>7216.1450821345397</c:v>
                  </c:pt>
                  <c:pt idx="2">
                    <c:v>494.75614048228539</c:v>
                  </c:pt>
                  <c:pt idx="3">
                    <c:v>4493.0714662347136</c:v>
                  </c:pt>
                </c:numCache>
              </c:numRef>
            </c:minus>
            <c:spPr>
              <a:noFill/>
              <a:ln w="9525" cap="flat" cmpd="sng" algn="ctr">
                <a:solidFill>
                  <a:schemeClr val="tx1">
                    <a:lumMod val="65000"/>
                    <a:lumOff val="35000"/>
                  </a:schemeClr>
                </a:solidFill>
                <a:round/>
              </a:ln>
              <a:effectLst/>
            </c:spPr>
          </c:errBars>
          <c:cat>
            <c:multiLvlStrRef>
              <c:f>'[ASC NA analysis.xlsx]Additional analysis'!$A$62:$B$65</c:f>
              <c:multiLvlStrCache>
                <c:ptCount val="4"/>
                <c:lvl>
                  <c:pt idx="0">
                    <c:v>18-64</c:v>
                  </c:pt>
                  <c:pt idx="1">
                    <c:v>65+</c:v>
                  </c:pt>
                  <c:pt idx="2">
                    <c:v>18-64</c:v>
                  </c:pt>
                  <c:pt idx="3">
                    <c:v>65+</c:v>
                  </c:pt>
                </c:lvl>
                <c:lvl>
                  <c:pt idx="0">
                    <c:v>Female</c:v>
                  </c:pt>
                  <c:pt idx="2">
                    <c:v>Male</c:v>
                  </c:pt>
                </c:lvl>
              </c:multiLvlStrCache>
            </c:multiLvlStrRef>
          </c:cat>
          <c:val>
            <c:numRef>
              <c:f>'[ASC NA analysis.xlsx]Additional analysis'!$L$62:$L$65</c:f>
              <c:numCache>
                <c:formatCode>0</c:formatCode>
                <c:ptCount val="4"/>
                <c:pt idx="0">
                  <c:v>365.85365853658539</c:v>
                </c:pt>
                <c:pt idx="1">
                  <c:v>9090.9090909090919</c:v>
                </c:pt>
                <c:pt idx="2">
                  <c:v>827.42316784869979</c:v>
                </c:pt>
                <c:pt idx="3">
                  <c:v>5660.3773584905666</c:v>
                </c:pt>
              </c:numCache>
            </c:numRef>
          </c:val>
          <c:extLst>
            <c:ext xmlns:c16="http://schemas.microsoft.com/office/drawing/2014/chart" uri="{C3380CC4-5D6E-409C-BE32-E72D297353CC}">
              <c16:uniqueId val="{00000009-C11B-4AB2-A661-360CBC5D5CB7}"/>
            </c:ext>
          </c:extLst>
        </c:ser>
        <c:dLbls>
          <c:showLegendKey val="0"/>
          <c:showVal val="0"/>
          <c:showCatName val="0"/>
          <c:showSerName val="0"/>
          <c:showPercent val="0"/>
          <c:showBubbleSize val="0"/>
        </c:dLbls>
        <c:gapWidth val="219"/>
        <c:overlap val="-27"/>
        <c:axId val="1237706400"/>
        <c:axId val="1424416703"/>
      </c:barChart>
      <c:catAx>
        <c:axId val="1237706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Sex and broad age band</a:t>
                </a:r>
              </a:p>
            </c:rich>
          </c:tx>
          <c:layout>
            <c:manualLayout>
              <c:xMode val="edge"/>
              <c:yMode val="edge"/>
              <c:x val="0.45403221271412847"/>
              <c:y val="0.8314326280183944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24416703"/>
        <c:crosses val="autoZero"/>
        <c:auto val="1"/>
        <c:lblAlgn val="ctr"/>
        <c:lblOffset val="100"/>
        <c:noMultiLvlLbl val="0"/>
      </c:catAx>
      <c:valAx>
        <c:axId val="142441670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Rate of ASC service use per </a:t>
                </a:r>
              </a:p>
              <a:p>
                <a:pPr>
                  <a:defRPr/>
                </a:pPr>
                <a:r>
                  <a:rPr lang="en-GB" sz="1000" b="0" i="0" u="none" strike="noStrike" kern="1200" baseline="0">
                    <a:solidFill>
                      <a:srgbClr val="00445E">
                        <a:lumMod val="65000"/>
                        <a:lumOff val="35000"/>
                      </a:srgbClr>
                    </a:solidFill>
                  </a:rPr>
                  <a:t>100,000 population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7706400"/>
        <c:crosses val="autoZero"/>
        <c:crossBetween val="between"/>
      </c:valAx>
      <c:spPr>
        <a:noFill/>
        <a:ln>
          <a:noFill/>
        </a:ln>
        <a:effectLst/>
      </c:spPr>
    </c:plotArea>
    <c:legend>
      <c:legendPos val="b"/>
      <c:layout>
        <c:manualLayout>
          <c:xMode val="edge"/>
          <c:yMode val="edge"/>
          <c:x val="0.26653724429157721"/>
          <c:y val="0.93187233479041953"/>
          <c:w val="0.4669254030652451"/>
          <c:h val="6.422557869940076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Rate of Adult Social Care service use per 100,000 population in Tower Hamlets, by age band, sex and local relative deprivation quintile (Mosaic, population numbers from 2021 Census) (ASC users registered as resident in Tower Hamlets only).</a:t>
            </a:r>
          </a:p>
        </c:rich>
      </c:tx>
      <c:layout>
        <c:manualLayout>
          <c:xMode val="edge"/>
          <c:yMode val="edge"/>
          <c:x val="1.6909568482826588E-2"/>
          <c:y val="1.4534761090796795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788793665728836"/>
          <c:y val="0.17052811952125352"/>
          <c:w val="0.87356133589967366"/>
          <c:h val="0.60952283123900031"/>
        </c:manualLayout>
      </c:layout>
      <c:barChart>
        <c:barDir val="col"/>
        <c:grouping val="clustered"/>
        <c:varyColors val="0"/>
        <c:ser>
          <c:idx val="0"/>
          <c:order val="0"/>
          <c:tx>
            <c:strRef>
              <c:f>'[ASC NA analysis.xlsx]Additional analysis'!$C$87</c:f>
              <c:strCache>
                <c:ptCount val="1"/>
                <c:pt idx="0">
                  <c:v>1 (most deprived)</c:v>
                </c:pt>
              </c:strCache>
            </c:strRef>
          </c:tx>
          <c:spPr>
            <a:solidFill>
              <a:schemeClr val="accent1"/>
            </a:solidFill>
            <a:ln>
              <a:noFill/>
            </a:ln>
            <a:effectLst/>
          </c:spPr>
          <c:invertIfNegative val="0"/>
          <c:errBars>
            <c:errBarType val="both"/>
            <c:errValType val="cust"/>
            <c:noEndCap val="0"/>
            <c:plus>
              <c:numRef>
                <c:f>'[1]Additional analysis'!$Q$84:$Q$87</c:f>
                <c:numCache>
                  <c:formatCode>General</c:formatCode>
                  <c:ptCount val="4"/>
                  <c:pt idx="0">
                    <c:v>173.42280089511519</c:v>
                  </c:pt>
                  <c:pt idx="1">
                    <c:v>1598.4581435525051</c:v>
                  </c:pt>
                  <c:pt idx="2">
                    <c:v>160.68454569599817</c:v>
                  </c:pt>
                  <c:pt idx="3">
                    <c:v>1621.0727770144313</c:v>
                  </c:pt>
                </c:numCache>
              </c:numRef>
            </c:plus>
            <c:minus>
              <c:numRef>
                <c:f>'[1]Additional analysis'!$K$84:$K$87</c:f>
                <c:numCache>
                  <c:formatCode>General</c:formatCode>
                  <c:ptCount val="4"/>
                  <c:pt idx="0">
                    <c:v>158.2590622461621</c:v>
                  </c:pt>
                  <c:pt idx="1">
                    <c:v>1469.9055608692561</c:v>
                  </c:pt>
                  <c:pt idx="2">
                    <c:v>145.60848372166674</c:v>
                  </c:pt>
                  <c:pt idx="3">
                    <c:v>1446.999748347971</c:v>
                  </c:pt>
                </c:numCache>
              </c:numRef>
            </c:minus>
            <c:spPr>
              <a:noFill/>
              <a:ln w="9525" cap="flat" cmpd="sng" algn="ctr">
                <a:solidFill>
                  <a:schemeClr val="tx1">
                    <a:lumMod val="65000"/>
                    <a:lumOff val="35000"/>
                  </a:schemeClr>
                </a:solidFill>
                <a:round/>
              </a:ln>
              <a:effectLst/>
            </c:spPr>
          </c:errBars>
          <c:cat>
            <c:multiLvlStrRef>
              <c:f>'[1]Additional analysis'!$A$88:$B$91</c:f>
              <c:multiLvlStrCache>
                <c:ptCount val="4"/>
                <c:lvl>
                  <c:pt idx="0">
                    <c:v>18-64</c:v>
                  </c:pt>
                  <c:pt idx="1">
                    <c:v>65+</c:v>
                  </c:pt>
                  <c:pt idx="2">
                    <c:v>18-64</c:v>
                  </c:pt>
                  <c:pt idx="3">
                    <c:v>65+</c:v>
                  </c:pt>
                </c:lvl>
                <c:lvl>
                  <c:pt idx="0">
                    <c:v>Female</c:v>
                  </c:pt>
                  <c:pt idx="2">
                    <c:v>Male</c:v>
                  </c:pt>
                </c:lvl>
              </c:multiLvlStrCache>
            </c:multiLvlStrRef>
          </c:cat>
          <c:val>
            <c:numRef>
              <c:f>'[1]Additional analysis'!$C$88:$C$91</c:f>
              <c:numCache>
                <c:formatCode>General</c:formatCode>
                <c:ptCount val="4"/>
                <c:pt idx="0">
                  <c:v>1350.1026694045174</c:v>
                </c:pt>
                <c:pt idx="1">
                  <c:v>13644.289450741066</c:v>
                </c:pt>
                <c:pt idx="2">
                  <c:v>1156.8057891250062</c:v>
                </c:pt>
                <c:pt idx="3">
                  <c:v>10029.325513196482</c:v>
                </c:pt>
              </c:numCache>
            </c:numRef>
          </c:val>
          <c:extLst>
            <c:ext xmlns:c16="http://schemas.microsoft.com/office/drawing/2014/chart" uri="{C3380CC4-5D6E-409C-BE32-E72D297353CC}">
              <c16:uniqueId val="{00000000-333E-4882-87D3-108A1A29F66F}"/>
            </c:ext>
          </c:extLst>
        </c:ser>
        <c:ser>
          <c:idx val="1"/>
          <c:order val="1"/>
          <c:tx>
            <c:strRef>
              <c:f>'[ASC NA analysis.xlsx]Additional analysis'!$D$87</c:f>
              <c:strCache>
                <c:ptCount val="1"/>
                <c:pt idx="0">
                  <c:v>2</c:v>
                </c:pt>
              </c:strCache>
            </c:strRef>
          </c:tx>
          <c:spPr>
            <a:solidFill>
              <a:schemeClr val="accent2"/>
            </a:solidFill>
            <a:ln>
              <a:noFill/>
            </a:ln>
            <a:effectLst/>
          </c:spPr>
          <c:invertIfNegative val="0"/>
          <c:errBars>
            <c:errBarType val="both"/>
            <c:errValType val="cust"/>
            <c:noEndCap val="0"/>
            <c:plus>
              <c:numRef>
                <c:f>'[1]Additional analysis'!$R$84:$R$87</c:f>
                <c:numCache>
                  <c:formatCode>General</c:formatCode>
                  <c:ptCount val="4"/>
                  <c:pt idx="0">
                    <c:v>154.27250100670949</c:v>
                  </c:pt>
                  <c:pt idx="1">
                    <c:v>1779.5823865317761</c:v>
                  </c:pt>
                  <c:pt idx="2">
                    <c:v>155.53148017053309</c:v>
                  </c:pt>
                  <c:pt idx="3">
                    <c:v>2073.2241590935882</c:v>
                  </c:pt>
                </c:numCache>
              </c:numRef>
            </c:plus>
            <c:minus>
              <c:numRef>
                <c:f>'[1]Additional analysis'!$L$84:$L$87</c:f>
                <c:numCache>
                  <c:formatCode>General</c:formatCode>
                  <c:ptCount val="4"/>
                  <c:pt idx="0">
                    <c:v>138.39598011205032</c:v>
                  </c:pt>
                  <c:pt idx="1">
                    <c:v>1637.5510619699908</c:v>
                  </c:pt>
                  <c:pt idx="2">
                    <c:v>139.99250743527671</c:v>
                  </c:pt>
                  <c:pt idx="3">
                    <c:v>1874.0343540333961</c:v>
                  </c:pt>
                </c:numCache>
              </c:numRef>
            </c:minus>
            <c:spPr>
              <a:noFill/>
              <a:ln w="9525" cap="flat" cmpd="sng" algn="ctr">
                <a:solidFill>
                  <a:schemeClr val="tx1">
                    <a:lumMod val="65000"/>
                    <a:lumOff val="35000"/>
                  </a:schemeClr>
                </a:solidFill>
                <a:round/>
              </a:ln>
              <a:effectLst/>
            </c:spPr>
          </c:errBars>
          <c:cat>
            <c:multiLvlStrRef>
              <c:f>'[1]Additional analysis'!$A$88:$B$91</c:f>
              <c:multiLvlStrCache>
                <c:ptCount val="4"/>
                <c:lvl>
                  <c:pt idx="0">
                    <c:v>18-64</c:v>
                  </c:pt>
                  <c:pt idx="1">
                    <c:v>65+</c:v>
                  </c:pt>
                  <c:pt idx="2">
                    <c:v>18-64</c:v>
                  </c:pt>
                  <c:pt idx="3">
                    <c:v>65+</c:v>
                  </c:pt>
                </c:lvl>
                <c:lvl>
                  <c:pt idx="0">
                    <c:v>Female</c:v>
                  </c:pt>
                  <c:pt idx="2">
                    <c:v>Male</c:v>
                  </c:pt>
                </c:lvl>
              </c:multiLvlStrCache>
            </c:multiLvlStrRef>
          </c:cat>
          <c:val>
            <c:numRef>
              <c:f>'[1]Additional analysis'!$D$88:$D$91</c:f>
              <c:numCache>
                <c:formatCode>General</c:formatCode>
                <c:ptCount val="4"/>
                <c:pt idx="0">
                  <c:v>1001.3923101638641</c:v>
                </c:pt>
                <c:pt idx="1">
                  <c:v>15317.919075144509</c:v>
                </c:pt>
                <c:pt idx="2">
                  <c:v>1043.742788209378</c:v>
                </c:pt>
                <c:pt idx="3">
                  <c:v>14535.666218034992</c:v>
                </c:pt>
              </c:numCache>
            </c:numRef>
          </c:val>
          <c:extLst>
            <c:ext xmlns:c16="http://schemas.microsoft.com/office/drawing/2014/chart" uri="{C3380CC4-5D6E-409C-BE32-E72D297353CC}">
              <c16:uniqueId val="{00000001-333E-4882-87D3-108A1A29F66F}"/>
            </c:ext>
          </c:extLst>
        </c:ser>
        <c:ser>
          <c:idx val="2"/>
          <c:order val="2"/>
          <c:tx>
            <c:strRef>
              <c:f>'[ASC NA analysis.xlsx]Additional analysis'!$E$87</c:f>
              <c:strCache>
                <c:ptCount val="1"/>
                <c:pt idx="0">
                  <c:v>3</c:v>
                </c:pt>
              </c:strCache>
            </c:strRef>
          </c:tx>
          <c:spPr>
            <a:solidFill>
              <a:schemeClr val="accent3"/>
            </a:solidFill>
            <a:ln>
              <a:noFill/>
            </a:ln>
            <a:effectLst/>
          </c:spPr>
          <c:invertIfNegative val="0"/>
          <c:errBars>
            <c:errBarType val="both"/>
            <c:errValType val="cust"/>
            <c:noEndCap val="0"/>
            <c:plus>
              <c:numRef>
                <c:f>'[1]Additional analysis'!$S$84:$S$87</c:f>
                <c:numCache>
                  <c:formatCode>General</c:formatCode>
                  <c:ptCount val="4"/>
                  <c:pt idx="0">
                    <c:v>117.63091647738395</c:v>
                  </c:pt>
                  <c:pt idx="1">
                    <c:v>1530.5967852006397</c:v>
                  </c:pt>
                  <c:pt idx="2">
                    <c:v>118.07176812810792</c:v>
                  </c:pt>
                  <c:pt idx="3">
                    <c:v>1625.4512319778332</c:v>
                  </c:pt>
                </c:numCache>
              </c:numRef>
            </c:plus>
            <c:minus>
              <c:numRef>
                <c:f>'[1]Additional analysis'!$M$84:$M$87</c:f>
                <c:numCache>
                  <c:formatCode>General</c:formatCode>
                  <c:ptCount val="4"/>
                  <c:pt idx="0">
                    <c:v>106.35415525056953</c:v>
                  </c:pt>
                  <c:pt idx="1">
                    <c:v>1402.899074006662</c:v>
                  </c:pt>
                  <c:pt idx="2">
                    <c:v>106.75274438264182</c:v>
                  </c:pt>
                  <c:pt idx="3">
                    <c:v>1451.3905438227484</c:v>
                  </c:pt>
                </c:numCache>
              </c:numRef>
            </c:minus>
            <c:spPr>
              <a:noFill/>
              <a:ln w="9525" cap="flat" cmpd="sng" algn="ctr">
                <a:solidFill>
                  <a:schemeClr val="tx1">
                    <a:lumMod val="65000"/>
                    <a:lumOff val="35000"/>
                  </a:schemeClr>
                </a:solidFill>
                <a:round/>
              </a:ln>
              <a:effectLst/>
            </c:spPr>
          </c:errBars>
          <c:cat>
            <c:multiLvlStrRef>
              <c:f>'[1]Additional analysis'!$A$88:$B$91</c:f>
              <c:multiLvlStrCache>
                <c:ptCount val="4"/>
                <c:lvl>
                  <c:pt idx="0">
                    <c:v>18-64</c:v>
                  </c:pt>
                  <c:pt idx="1">
                    <c:v>65+</c:v>
                  </c:pt>
                  <c:pt idx="2">
                    <c:v>18-64</c:v>
                  </c:pt>
                  <c:pt idx="3">
                    <c:v>65+</c:v>
                  </c:pt>
                </c:lvl>
                <c:lvl>
                  <c:pt idx="0">
                    <c:v>Female</c:v>
                  </c:pt>
                  <c:pt idx="2">
                    <c:v>Male</c:v>
                  </c:pt>
                </c:lvl>
              </c:multiLvlStrCache>
            </c:multiLvlStrRef>
          </c:cat>
          <c:val>
            <c:numRef>
              <c:f>'[1]Additional analysis'!$E$88:$E$91</c:f>
              <c:numCache>
                <c:formatCode>General</c:formatCode>
                <c:ptCount val="4"/>
                <c:pt idx="0">
                  <c:v>826.7611536556559</c:v>
                </c:pt>
                <c:pt idx="1">
                  <c:v>12548.680225010816</c:v>
                </c:pt>
                <c:pt idx="2">
                  <c:v>829.85965046464503</c:v>
                </c:pt>
                <c:pt idx="3">
                  <c:v>10087.976539589443</c:v>
                </c:pt>
              </c:numCache>
            </c:numRef>
          </c:val>
          <c:extLst>
            <c:ext xmlns:c16="http://schemas.microsoft.com/office/drawing/2014/chart" uri="{C3380CC4-5D6E-409C-BE32-E72D297353CC}">
              <c16:uniqueId val="{00000002-333E-4882-87D3-108A1A29F66F}"/>
            </c:ext>
          </c:extLst>
        </c:ser>
        <c:ser>
          <c:idx val="3"/>
          <c:order val="3"/>
          <c:tx>
            <c:strRef>
              <c:f>'[ASC NA analysis.xlsx]Additional analysis'!$F$87</c:f>
              <c:strCache>
                <c:ptCount val="1"/>
                <c:pt idx="0">
                  <c:v>4</c:v>
                </c:pt>
              </c:strCache>
            </c:strRef>
          </c:tx>
          <c:spPr>
            <a:solidFill>
              <a:schemeClr val="accent4"/>
            </a:solidFill>
            <a:ln>
              <a:noFill/>
            </a:ln>
            <a:effectLst/>
          </c:spPr>
          <c:invertIfNegative val="0"/>
          <c:errBars>
            <c:errBarType val="both"/>
            <c:errValType val="cust"/>
            <c:noEndCap val="0"/>
            <c:plus>
              <c:numRef>
                <c:f>'[1]Additional analysis'!$T$84:$T$87</c:f>
                <c:numCache>
                  <c:formatCode>General</c:formatCode>
                  <c:ptCount val="4"/>
                  <c:pt idx="0">
                    <c:v>99.26668627076765</c:v>
                  </c:pt>
                  <c:pt idx="1">
                    <c:v>1505.8043296866908</c:v>
                  </c:pt>
                  <c:pt idx="2">
                    <c:v>99.991406753786691</c:v>
                  </c:pt>
                  <c:pt idx="3">
                    <c:v>1321.7409668597193</c:v>
                  </c:pt>
                </c:numCache>
              </c:numRef>
            </c:plus>
            <c:minus>
              <c:numRef>
                <c:f>'[1]Additional analysis'!$N$84:$N$87</c:f>
                <c:numCache>
                  <c:formatCode>General</c:formatCode>
                  <c:ptCount val="4"/>
                  <c:pt idx="0">
                    <c:v>87.345853088790591</c:v>
                  </c:pt>
                  <c:pt idx="1">
                    <c:v>1338.928684148962</c:v>
                  </c:pt>
                  <c:pt idx="2">
                    <c:v>87.983542642238092</c:v>
                  </c:pt>
                  <c:pt idx="3">
                    <c:v>1122.4631098790887</c:v>
                  </c:pt>
                </c:numCache>
              </c:numRef>
            </c:minus>
            <c:spPr>
              <a:noFill/>
              <a:ln w="9525" cap="flat" cmpd="sng" algn="ctr">
                <a:solidFill>
                  <a:schemeClr val="tx1">
                    <a:lumMod val="65000"/>
                    <a:lumOff val="35000"/>
                  </a:schemeClr>
                </a:solidFill>
                <a:round/>
              </a:ln>
              <a:effectLst/>
            </c:spPr>
          </c:errBars>
          <c:cat>
            <c:multiLvlStrRef>
              <c:f>'[1]Additional analysis'!$A$88:$B$91</c:f>
              <c:multiLvlStrCache>
                <c:ptCount val="4"/>
                <c:lvl>
                  <c:pt idx="0">
                    <c:v>18-64</c:v>
                  </c:pt>
                  <c:pt idx="1">
                    <c:v>65+</c:v>
                  </c:pt>
                  <c:pt idx="2">
                    <c:v>18-64</c:v>
                  </c:pt>
                  <c:pt idx="3">
                    <c:v>65+</c:v>
                  </c:pt>
                </c:lvl>
                <c:lvl>
                  <c:pt idx="0">
                    <c:v>Female</c:v>
                  </c:pt>
                  <c:pt idx="2">
                    <c:v>Male</c:v>
                  </c:pt>
                </c:lvl>
              </c:multiLvlStrCache>
            </c:multiLvlStrRef>
          </c:cat>
          <c:val>
            <c:numRef>
              <c:f>'[1]Additional analysis'!$F$88:$F$91</c:f>
              <c:numCache>
                <c:formatCode>General</c:formatCode>
                <c:ptCount val="4"/>
                <c:pt idx="0">
                  <c:v>540.58383053697992</c:v>
                </c:pt>
                <c:pt idx="1">
                  <c:v>8988.7640449438204</c:v>
                </c:pt>
                <c:pt idx="2">
                  <c:v>544.53049370764757</c:v>
                </c:pt>
                <c:pt idx="3">
                  <c:v>5514.950166112957</c:v>
                </c:pt>
              </c:numCache>
            </c:numRef>
          </c:val>
          <c:extLst>
            <c:ext xmlns:c16="http://schemas.microsoft.com/office/drawing/2014/chart" uri="{C3380CC4-5D6E-409C-BE32-E72D297353CC}">
              <c16:uniqueId val="{00000003-333E-4882-87D3-108A1A29F66F}"/>
            </c:ext>
          </c:extLst>
        </c:ser>
        <c:ser>
          <c:idx val="4"/>
          <c:order val="4"/>
          <c:tx>
            <c:strRef>
              <c:f>'[ASC NA analysis.xlsx]Additional analysis'!$G$87</c:f>
              <c:strCache>
                <c:ptCount val="1"/>
                <c:pt idx="0">
                  <c:v>5 (least deprived)</c:v>
                </c:pt>
              </c:strCache>
            </c:strRef>
          </c:tx>
          <c:spPr>
            <a:solidFill>
              <a:schemeClr val="accent5"/>
            </a:solidFill>
            <a:ln>
              <a:noFill/>
            </a:ln>
            <a:effectLst/>
          </c:spPr>
          <c:invertIfNegative val="0"/>
          <c:errBars>
            <c:errBarType val="both"/>
            <c:errValType val="cust"/>
            <c:noEndCap val="0"/>
            <c:plus>
              <c:numRef>
                <c:f>'[1]Additional analysis'!$U$84:$U$87</c:f>
                <c:numCache>
                  <c:formatCode>General</c:formatCode>
                  <c:ptCount val="4"/>
                  <c:pt idx="0">
                    <c:v>85.347959323349926</c:v>
                  </c:pt>
                  <c:pt idx="1">
                    <c:v>1629.2625002258228</c:v>
                  </c:pt>
                  <c:pt idx="2">
                    <c:v>82.268849979344395</c:v>
                  </c:pt>
                  <c:pt idx="3">
                    <c:v>1240.0164176101734</c:v>
                  </c:pt>
                </c:numCache>
              </c:numRef>
            </c:plus>
            <c:minus>
              <c:numRef>
                <c:f>'[1]Additional analysis'!$O$84:$O$87</c:f>
                <c:numCache>
                  <c:formatCode>General</c:formatCode>
                  <c:ptCount val="4"/>
                  <c:pt idx="0">
                    <c:v>72.758117285747005</c:v>
                  </c:pt>
                  <c:pt idx="1">
                    <c:v>1392.6839777173027</c:v>
                  </c:pt>
                  <c:pt idx="2">
                    <c:v>70.676573615352822</c:v>
                  </c:pt>
                  <c:pt idx="3">
                    <c:v>1014.1385629989045</c:v>
                  </c:pt>
                </c:numCache>
              </c:numRef>
            </c:minus>
            <c:spPr>
              <a:noFill/>
              <a:ln w="9525" cap="flat" cmpd="sng" algn="ctr">
                <a:solidFill>
                  <a:schemeClr val="tx1">
                    <a:lumMod val="65000"/>
                    <a:lumOff val="35000"/>
                  </a:schemeClr>
                </a:solidFill>
                <a:round/>
              </a:ln>
              <a:effectLst/>
            </c:spPr>
          </c:errBars>
          <c:cat>
            <c:multiLvlStrRef>
              <c:f>'[1]Additional analysis'!$A$88:$B$91</c:f>
              <c:multiLvlStrCache>
                <c:ptCount val="4"/>
                <c:lvl>
                  <c:pt idx="0">
                    <c:v>18-64</c:v>
                  </c:pt>
                  <c:pt idx="1">
                    <c:v>65+</c:v>
                  </c:pt>
                  <c:pt idx="2">
                    <c:v>18-64</c:v>
                  </c:pt>
                  <c:pt idx="3">
                    <c:v>65+</c:v>
                  </c:pt>
                </c:lvl>
                <c:lvl>
                  <c:pt idx="0">
                    <c:v>Female</c:v>
                  </c:pt>
                  <c:pt idx="2">
                    <c:v>Male</c:v>
                  </c:pt>
                </c:lvl>
              </c:multiLvlStrCache>
            </c:multiLvlStrRef>
          </c:cat>
          <c:val>
            <c:numRef>
              <c:f>'[1]Additional analysis'!$G$88:$G$91</c:f>
              <c:numCache>
                <c:formatCode>General</c:formatCode>
                <c:ptCount val="4"/>
                <c:pt idx="0">
                  <c:v>365.50014704028905</c:v>
                </c:pt>
                <c:pt idx="1">
                  <c:v>7109.004739336493</c:v>
                </c:pt>
                <c:pt idx="2">
                  <c:v>371.94885703215806</c:v>
                </c:pt>
                <c:pt idx="3">
                  <c:v>4110.6128550074745</c:v>
                </c:pt>
              </c:numCache>
            </c:numRef>
          </c:val>
          <c:extLst>
            <c:ext xmlns:c16="http://schemas.microsoft.com/office/drawing/2014/chart" uri="{C3380CC4-5D6E-409C-BE32-E72D297353CC}">
              <c16:uniqueId val="{00000004-333E-4882-87D3-108A1A29F66F}"/>
            </c:ext>
          </c:extLst>
        </c:ser>
        <c:dLbls>
          <c:showLegendKey val="0"/>
          <c:showVal val="0"/>
          <c:showCatName val="0"/>
          <c:showSerName val="0"/>
          <c:showPercent val="0"/>
          <c:showBubbleSize val="0"/>
        </c:dLbls>
        <c:gapWidth val="219"/>
        <c:overlap val="-27"/>
        <c:axId val="1400979663"/>
        <c:axId val="1389341216"/>
      </c:barChart>
      <c:catAx>
        <c:axId val="140097966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Sex</a:t>
                </a:r>
                <a:r>
                  <a:rPr lang="en-GB" baseline="0"/>
                  <a:t> and broad age band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9341216"/>
        <c:crosses val="autoZero"/>
        <c:auto val="1"/>
        <c:lblAlgn val="ctr"/>
        <c:lblOffset val="100"/>
        <c:noMultiLvlLbl val="0"/>
      </c:catAx>
      <c:valAx>
        <c:axId val="1389341216"/>
        <c:scaling>
          <c:orientation val="minMax"/>
          <c:max val="16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Rate of ASC service use per 100,00 population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09796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Relative deprivation distribution in Adult Social Care service users aged 18 to 64 who are known Tower Hamlets Residents, by Primary Support Reason (Mosaic). </a:t>
            </a:r>
          </a:p>
        </c:rich>
      </c:tx>
      <c:layout>
        <c:manualLayout>
          <c:xMode val="edge"/>
          <c:yMode val="edge"/>
          <c:x val="1.4716760404949378E-2"/>
          <c:y val="2.049529764712907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146644851211782"/>
          <c:y val="0.18824402132629434"/>
          <c:w val="0.87428276919930459"/>
          <c:h val="0.57856584558164958"/>
        </c:manualLayout>
      </c:layout>
      <c:barChart>
        <c:barDir val="col"/>
        <c:grouping val="percentStacked"/>
        <c:varyColors val="0"/>
        <c:ser>
          <c:idx val="0"/>
          <c:order val="0"/>
          <c:tx>
            <c:strRef>
              <c:f>'[ASC NA analysis.xlsx]Additional analysis'!$B$4</c:f>
              <c:strCache>
                <c:ptCount val="1"/>
                <c:pt idx="0">
                  <c:v>1 (most deprived)</c:v>
                </c:pt>
              </c:strCache>
            </c:strRef>
          </c:tx>
          <c:spPr>
            <a:solidFill>
              <a:schemeClr val="accent1"/>
            </a:solidFill>
            <a:ln>
              <a:noFill/>
            </a:ln>
            <a:effectLst/>
          </c:spPr>
          <c:invertIfNegative val="0"/>
          <c:cat>
            <c:strRef>
              <c:f>'[ASC NA analysis.xlsx]Additional analysis'!$A$5:$A$11</c:f>
              <c:strCache>
                <c:ptCount val="4"/>
                <c:pt idx="0">
                  <c:v>Reference: all Tower Hamlets residents aged 18 to 64</c:v>
                </c:pt>
                <c:pt idx="1">
                  <c:v>Learning Disability Support</c:v>
                </c:pt>
                <c:pt idx="2">
                  <c:v>Mental Health Support</c:v>
                </c:pt>
                <c:pt idx="3">
                  <c:v>Physical Support</c:v>
                </c:pt>
              </c:strCache>
              <c:extLst/>
            </c:strRef>
          </c:cat>
          <c:val>
            <c:numRef>
              <c:f>'[ASC NA analysis.xlsx]Additional analysis'!$B$5:$B$11</c:f>
              <c:numCache>
                <c:formatCode>General</c:formatCode>
                <c:ptCount val="4"/>
                <c:pt idx="0">
                  <c:v>39118</c:v>
                </c:pt>
                <c:pt idx="1">
                  <c:v>208</c:v>
                </c:pt>
                <c:pt idx="2">
                  <c:v>90</c:v>
                </c:pt>
                <c:pt idx="3">
                  <c:v>170</c:v>
                </c:pt>
              </c:numCache>
              <c:extLst/>
            </c:numRef>
          </c:val>
          <c:extLst>
            <c:ext xmlns:c16="http://schemas.microsoft.com/office/drawing/2014/chart" uri="{C3380CC4-5D6E-409C-BE32-E72D297353CC}">
              <c16:uniqueId val="{00000000-44D8-41CE-9336-43079F382CB8}"/>
            </c:ext>
          </c:extLst>
        </c:ser>
        <c:ser>
          <c:idx val="1"/>
          <c:order val="1"/>
          <c:tx>
            <c:strRef>
              <c:f>'[ASC NA analysis.xlsx]Additional analysis'!$C$4</c:f>
              <c:strCache>
                <c:ptCount val="1"/>
                <c:pt idx="0">
                  <c:v>2</c:v>
                </c:pt>
              </c:strCache>
            </c:strRef>
          </c:tx>
          <c:spPr>
            <a:solidFill>
              <a:schemeClr val="accent2"/>
            </a:solidFill>
            <a:ln>
              <a:noFill/>
            </a:ln>
            <a:effectLst/>
          </c:spPr>
          <c:invertIfNegative val="0"/>
          <c:cat>
            <c:strRef>
              <c:f>'[ASC NA analysis.xlsx]Additional analysis'!$A$5:$A$11</c:f>
              <c:strCache>
                <c:ptCount val="4"/>
                <c:pt idx="0">
                  <c:v>Reference: all Tower Hamlets residents aged 18 to 64</c:v>
                </c:pt>
                <c:pt idx="1">
                  <c:v>Learning Disability Support</c:v>
                </c:pt>
                <c:pt idx="2">
                  <c:v>Mental Health Support</c:v>
                </c:pt>
                <c:pt idx="3">
                  <c:v>Physical Support</c:v>
                </c:pt>
              </c:strCache>
              <c:extLst/>
            </c:strRef>
          </c:cat>
          <c:val>
            <c:numRef>
              <c:f>'[ASC NA analysis.xlsx]Additional analysis'!$C$5:$C$11</c:f>
              <c:numCache>
                <c:formatCode>General</c:formatCode>
                <c:ptCount val="4"/>
                <c:pt idx="0">
                  <c:v>37753</c:v>
                </c:pt>
                <c:pt idx="1">
                  <c:v>145</c:v>
                </c:pt>
                <c:pt idx="2">
                  <c:v>63</c:v>
                </c:pt>
                <c:pt idx="3">
                  <c:v>159</c:v>
                </c:pt>
              </c:numCache>
              <c:extLst/>
            </c:numRef>
          </c:val>
          <c:extLst>
            <c:ext xmlns:c16="http://schemas.microsoft.com/office/drawing/2014/chart" uri="{C3380CC4-5D6E-409C-BE32-E72D297353CC}">
              <c16:uniqueId val="{00000001-44D8-41CE-9336-43079F382CB8}"/>
            </c:ext>
          </c:extLst>
        </c:ser>
        <c:ser>
          <c:idx val="2"/>
          <c:order val="2"/>
          <c:tx>
            <c:strRef>
              <c:f>'[ASC NA analysis.xlsx]Additional analysis'!$D$4</c:f>
              <c:strCache>
                <c:ptCount val="1"/>
                <c:pt idx="0">
                  <c:v>3</c:v>
                </c:pt>
              </c:strCache>
            </c:strRef>
          </c:tx>
          <c:spPr>
            <a:solidFill>
              <a:schemeClr val="accent3"/>
            </a:solidFill>
            <a:ln>
              <a:noFill/>
            </a:ln>
            <a:effectLst/>
          </c:spPr>
          <c:invertIfNegative val="0"/>
          <c:cat>
            <c:strRef>
              <c:f>'[ASC NA analysis.xlsx]Additional analysis'!$A$5:$A$11</c:f>
              <c:strCache>
                <c:ptCount val="4"/>
                <c:pt idx="0">
                  <c:v>Reference: all Tower Hamlets residents aged 18 to 64</c:v>
                </c:pt>
                <c:pt idx="1">
                  <c:v>Learning Disability Support</c:v>
                </c:pt>
                <c:pt idx="2">
                  <c:v>Mental Health Support</c:v>
                </c:pt>
                <c:pt idx="3">
                  <c:v>Physical Support</c:v>
                </c:pt>
              </c:strCache>
              <c:extLst/>
            </c:strRef>
          </c:cat>
          <c:val>
            <c:numRef>
              <c:f>'[ASC NA analysis.xlsx]Additional analysis'!$D$5:$D$11</c:f>
              <c:numCache>
                <c:formatCode>General</c:formatCode>
                <c:ptCount val="4"/>
                <c:pt idx="0">
                  <c:v>52416</c:v>
                </c:pt>
                <c:pt idx="1">
                  <c:v>172</c:v>
                </c:pt>
                <c:pt idx="2">
                  <c:v>62</c:v>
                </c:pt>
                <c:pt idx="3">
                  <c:v>179</c:v>
                </c:pt>
              </c:numCache>
              <c:extLst/>
            </c:numRef>
          </c:val>
          <c:extLst>
            <c:ext xmlns:c16="http://schemas.microsoft.com/office/drawing/2014/chart" uri="{C3380CC4-5D6E-409C-BE32-E72D297353CC}">
              <c16:uniqueId val="{00000002-44D8-41CE-9336-43079F382CB8}"/>
            </c:ext>
          </c:extLst>
        </c:ser>
        <c:ser>
          <c:idx val="3"/>
          <c:order val="3"/>
          <c:tx>
            <c:strRef>
              <c:f>'[ASC NA analysis.xlsx]Additional analysis'!$E$4</c:f>
              <c:strCache>
                <c:ptCount val="1"/>
                <c:pt idx="0">
                  <c:v>4</c:v>
                </c:pt>
              </c:strCache>
            </c:strRef>
          </c:tx>
          <c:spPr>
            <a:solidFill>
              <a:schemeClr val="accent4"/>
            </a:solidFill>
            <a:ln>
              <a:noFill/>
            </a:ln>
            <a:effectLst/>
          </c:spPr>
          <c:invertIfNegative val="0"/>
          <c:cat>
            <c:strRef>
              <c:f>'[ASC NA analysis.xlsx]Additional analysis'!$A$5:$A$11</c:f>
              <c:strCache>
                <c:ptCount val="4"/>
                <c:pt idx="0">
                  <c:v>Reference: all Tower Hamlets residents aged 18 to 64</c:v>
                </c:pt>
                <c:pt idx="1">
                  <c:v>Learning Disability Support</c:v>
                </c:pt>
                <c:pt idx="2">
                  <c:v>Mental Health Support</c:v>
                </c:pt>
                <c:pt idx="3">
                  <c:v>Physical Support</c:v>
                </c:pt>
              </c:strCache>
              <c:extLst/>
            </c:strRef>
          </c:cat>
          <c:val>
            <c:numRef>
              <c:f>'[ASC NA analysis.xlsx]Additional analysis'!$E$5:$E$11</c:f>
              <c:numCache>
                <c:formatCode>General</c:formatCode>
                <c:ptCount val="4"/>
                <c:pt idx="0">
                  <c:v>49731</c:v>
                </c:pt>
                <c:pt idx="1">
                  <c:v>101</c:v>
                </c:pt>
                <c:pt idx="2">
                  <c:v>42</c:v>
                </c:pt>
                <c:pt idx="3">
                  <c:v>112</c:v>
                </c:pt>
              </c:numCache>
              <c:extLst/>
            </c:numRef>
          </c:val>
          <c:extLst>
            <c:ext xmlns:c16="http://schemas.microsoft.com/office/drawing/2014/chart" uri="{C3380CC4-5D6E-409C-BE32-E72D297353CC}">
              <c16:uniqueId val="{00000003-44D8-41CE-9336-43079F382CB8}"/>
            </c:ext>
          </c:extLst>
        </c:ser>
        <c:ser>
          <c:idx val="4"/>
          <c:order val="4"/>
          <c:tx>
            <c:strRef>
              <c:f>'[ASC NA analysis.xlsx]Additional analysis'!$F$4</c:f>
              <c:strCache>
                <c:ptCount val="1"/>
                <c:pt idx="0">
                  <c:v>5 (least deprived)</c:v>
                </c:pt>
              </c:strCache>
            </c:strRef>
          </c:tx>
          <c:spPr>
            <a:solidFill>
              <a:schemeClr val="accent5"/>
            </a:solidFill>
            <a:ln>
              <a:noFill/>
            </a:ln>
            <a:effectLst/>
          </c:spPr>
          <c:invertIfNegative val="0"/>
          <c:cat>
            <c:strRef>
              <c:f>'[ASC NA analysis.xlsx]Additional analysis'!$A$5:$A$11</c:f>
              <c:strCache>
                <c:ptCount val="4"/>
                <c:pt idx="0">
                  <c:v>Reference: all Tower Hamlets residents aged 18 to 64</c:v>
                </c:pt>
                <c:pt idx="1">
                  <c:v>Learning Disability Support</c:v>
                </c:pt>
                <c:pt idx="2">
                  <c:v>Mental Health Support</c:v>
                </c:pt>
                <c:pt idx="3">
                  <c:v>Physical Support</c:v>
                </c:pt>
              </c:strCache>
              <c:extLst/>
            </c:strRef>
          </c:cat>
          <c:val>
            <c:numRef>
              <c:f>'[ASC NA analysis.xlsx]Additional analysis'!$F$5:$F$11</c:f>
              <c:numCache>
                <c:formatCode>General</c:formatCode>
                <c:ptCount val="4"/>
                <c:pt idx="0">
                  <c:v>49634</c:v>
                </c:pt>
                <c:pt idx="1">
                  <c:v>66</c:v>
                </c:pt>
                <c:pt idx="2">
                  <c:v>24</c:v>
                </c:pt>
                <c:pt idx="3">
                  <c:v>80</c:v>
                </c:pt>
              </c:numCache>
              <c:extLst/>
            </c:numRef>
          </c:val>
          <c:extLst>
            <c:ext xmlns:c16="http://schemas.microsoft.com/office/drawing/2014/chart" uri="{C3380CC4-5D6E-409C-BE32-E72D297353CC}">
              <c16:uniqueId val="{00000004-44D8-41CE-9336-43079F382CB8}"/>
            </c:ext>
          </c:extLst>
        </c:ser>
        <c:ser>
          <c:idx val="5"/>
          <c:order val="5"/>
          <c:tx>
            <c:strRef>
              <c:f>'Additional analysis'!#REF!</c:f>
              <c:strCache>
                <c:ptCount val="1"/>
                <c:pt idx="0">
                  <c:v>#REF!</c:v>
                </c:pt>
              </c:strCache>
            </c:strRef>
          </c:tx>
          <c:spPr>
            <a:solidFill>
              <a:schemeClr val="accent6"/>
            </a:solidFill>
            <a:ln>
              <a:noFill/>
            </a:ln>
            <a:effectLst/>
          </c:spPr>
          <c:invertIfNegative val="0"/>
          <c:cat>
            <c:strRef>
              <c:f>'[ASC NA analysis.xlsx]Additional analysis'!$A$5:$A$11</c:f>
              <c:strCache>
                <c:ptCount val="7"/>
                <c:pt idx="0">
                  <c:v>Reference: all Tower Hamlets residents aged 18 to 64</c:v>
                </c:pt>
                <c:pt idx="1">
                  <c:v>Learning Disability Support</c:v>
                </c:pt>
                <c:pt idx="2">
                  <c:v>Mental Health Support</c:v>
                </c:pt>
                <c:pt idx="3">
                  <c:v>Physical Support</c:v>
                </c:pt>
                <c:pt idx="4">
                  <c:v>Sensory Support</c:v>
                </c:pt>
                <c:pt idx="5">
                  <c:v>Social Support</c:v>
                </c:pt>
                <c:pt idx="6">
                  <c:v>Support with Memory and Cognition</c:v>
                </c:pt>
              </c:strCache>
              <c:extLst/>
            </c:strRef>
          </c:cat>
          <c:val>
            <c:numRef>
              <c:f>'Additional analysis'!#REF!</c:f>
              <c:numCache>
                <c:formatCode>General</c:formatCode>
                <c:ptCount val="1"/>
                <c:pt idx="0">
                  <c:v>1</c:v>
                </c:pt>
              </c:numCache>
              <c:extLst/>
            </c:numRef>
          </c:val>
          <c:extLst>
            <c:ext xmlns:c16="http://schemas.microsoft.com/office/drawing/2014/chart" uri="{C3380CC4-5D6E-409C-BE32-E72D297353CC}">
              <c16:uniqueId val="{00000005-44D8-41CE-9336-43079F382CB8}"/>
            </c:ext>
          </c:extLst>
        </c:ser>
        <c:ser>
          <c:idx val="6"/>
          <c:order val="6"/>
          <c:tx>
            <c:strRef>
              <c:f>'Additional analysis'!#REF!</c:f>
              <c:strCache>
                <c:ptCount val="1"/>
                <c:pt idx="0">
                  <c:v>#REF!</c:v>
                </c:pt>
              </c:strCache>
            </c:strRef>
          </c:tx>
          <c:spPr>
            <a:solidFill>
              <a:schemeClr val="accent1">
                <a:lumMod val="60000"/>
              </a:schemeClr>
            </a:solidFill>
            <a:ln>
              <a:noFill/>
            </a:ln>
            <a:effectLst/>
          </c:spPr>
          <c:invertIfNegative val="0"/>
          <c:cat>
            <c:strRef>
              <c:f>'[ASC NA analysis.xlsx]Additional analysis'!$A$5:$A$11</c:f>
              <c:strCache>
                <c:ptCount val="7"/>
                <c:pt idx="0">
                  <c:v>Reference: all Tower Hamlets residents aged 18 to 64</c:v>
                </c:pt>
                <c:pt idx="1">
                  <c:v>Learning Disability Support</c:v>
                </c:pt>
                <c:pt idx="2">
                  <c:v>Mental Health Support</c:v>
                </c:pt>
                <c:pt idx="3">
                  <c:v>Physical Support</c:v>
                </c:pt>
                <c:pt idx="4">
                  <c:v>Sensory Support</c:v>
                </c:pt>
                <c:pt idx="5">
                  <c:v>Social Support</c:v>
                </c:pt>
                <c:pt idx="6">
                  <c:v>Support with Memory and Cognition</c:v>
                </c:pt>
              </c:strCache>
              <c:extLst/>
            </c:strRef>
          </c:cat>
          <c:val>
            <c:numRef>
              <c:f>'Additional analysis'!#REF!</c:f>
              <c:numCache>
                <c:formatCode>General</c:formatCode>
                <c:ptCount val="1"/>
                <c:pt idx="0">
                  <c:v>1</c:v>
                </c:pt>
              </c:numCache>
              <c:extLst/>
            </c:numRef>
          </c:val>
          <c:extLst>
            <c:ext xmlns:c16="http://schemas.microsoft.com/office/drawing/2014/chart" uri="{C3380CC4-5D6E-409C-BE32-E72D297353CC}">
              <c16:uniqueId val="{00000006-44D8-41CE-9336-43079F382CB8}"/>
            </c:ext>
          </c:extLst>
        </c:ser>
        <c:dLbls>
          <c:showLegendKey val="0"/>
          <c:showVal val="0"/>
          <c:showCatName val="0"/>
          <c:showSerName val="0"/>
          <c:showPercent val="0"/>
          <c:showBubbleSize val="0"/>
        </c:dLbls>
        <c:gapWidth val="150"/>
        <c:overlap val="100"/>
        <c:axId val="794555103"/>
        <c:axId val="1384382912"/>
      </c:barChart>
      <c:catAx>
        <c:axId val="7945551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4382912"/>
        <c:crosses val="autoZero"/>
        <c:auto val="1"/>
        <c:lblAlgn val="ctr"/>
        <c:lblOffset val="100"/>
        <c:noMultiLvlLbl val="0"/>
      </c:catAx>
      <c:valAx>
        <c:axId val="13843829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service users in </a:t>
                </a:r>
              </a:p>
              <a:p>
                <a:pPr>
                  <a:defRPr/>
                </a:pPr>
                <a:r>
                  <a:rPr lang="en-GB" sz="1000" b="0" i="0" u="none" strike="noStrike" kern="1200" baseline="0">
                    <a:solidFill>
                      <a:srgbClr val="00445E">
                        <a:lumMod val="65000"/>
                        <a:lumOff val="35000"/>
                      </a:srgbClr>
                    </a:solidFill>
                  </a:rPr>
                  <a:t>relative deprivation quintiles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4555103"/>
        <c:crosses val="autoZero"/>
        <c:crossBetween val="between"/>
      </c:valAx>
      <c:spPr>
        <a:noFill/>
        <a:ln>
          <a:noFill/>
        </a:ln>
        <a:effectLst/>
      </c:spPr>
    </c:plotArea>
    <c:legend>
      <c:legendPos val="b"/>
      <c:legendEntry>
        <c:idx val="5"/>
        <c:delete val="1"/>
      </c:legendEntry>
      <c:legendEntry>
        <c:idx val="6"/>
        <c:delete val="1"/>
      </c:legendEntry>
      <c:layout>
        <c:manualLayout>
          <c:xMode val="edge"/>
          <c:yMode val="edge"/>
          <c:x val="5.0000047291385873E-2"/>
          <c:y val="0.85354361544581581"/>
          <c:w val="0.8999999054172283"/>
          <c:h val="0.1259610869070551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Relative deprivation distribution in Adult Social Care service users aged 65+ who are known Tower Hamlets residents, by Primary Support Reason (Mosaic). </a:t>
            </a:r>
          </a:p>
        </c:rich>
      </c:tx>
      <c:layout>
        <c:manualLayout>
          <c:xMode val="edge"/>
          <c:yMode val="edge"/>
          <c:x val="2.1678246926777126E-2"/>
          <c:y val="1.2232415902140673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377885420655929"/>
          <c:y val="0.23953125125414368"/>
          <c:w val="0.85270430987681856"/>
          <c:h val="0.55947217606973443"/>
        </c:manualLayout>
      </c:layout>
      <c:barChart>
        <c:barDir val="col"/>
        <c:grouping val="percentStacked"/>
        <c:varyColors val="0"/>
        <c:ser>
          <c:idx val="0"/>
          <c:order val="0"/>
          <c:tx>
            <c:strRef>
              <c:f>'[ASC NA analysis.xlsx]Additional analysis'!$B$24</c:f>
              <c:strCache>
                <c:ptCount val="1"/>
                <c:pt idx="0">
                  <c:v>1 (most deprived)</c:v>
                </c:pt>
              </c:strCache>
            </c:strRef>
          </c:tx>
          <c:spPr>
            <a:solidFill>
              <a:schemeClr val="accent1"/>
            </a:solidFill>
            <a:ln>
              <a:noFill/>
            </a:ln>
            <a:effectLst/>
          </c:spPr>
          <c:invertIfNegative val="0"/>
          <c:cat>
            <c:strRef>
              <c:f>'[ASC NA analysis.xlsx]Additional analysis'!$A$25:$A$31</c:f>
              <c:strCache>
                <c:ptCount val="4"/>
                <c:pt idx="0">
                  <c:v>Reference: all Tower Hamlets residents aged 65+</c:v>
                </c:pt>
                <c:pt idx="1">
                  <c:v>Learning Disability Support</c:v>
                </c:pt>
                <c:pt idx="2">
                  <c:v>Mental Health Support</c:v>
                </c:pt>
                <c:pt idx="3">
                  <c:v>Physical Support</c:v>
                </c:pt>
              </c:strCache>
              <c:extLst/>
            </c:strRef>
          </c:cat>
          <c:val>
            <c:numRef>
              <c:f>'[ASC NA analysis.xlsx]Additional analysis'!$B$25:$B$31</c:f>
              <c:numCache>
                <c:formatCode>General</c:formatCode>
                <c:ptCount val="4"/>
                <c:pt idx="0">
                  <c:v>3999</c:v>
                </c:pt>
                <c:pt idx="1">
                  <c:v>8</c:v>
                </c:pt>
                <c:pt idx="2">
                  <c:v>62</c:v>
                </c:pt>
                <c:pt idx="3">
                  <c:v>379</c:v>
                </c:pt>
              </c:numCache>
              <c:extLst/>
            </c:numRef>
          </c:val>
          <c:extLst>
            <c:ext xmlns:c16="http://schemas.microsoft.com/office/drawing/2014/chart" uri="{C3380CC4-5D6E-409C-BE32-E72D297353CC}">
              <c16:uniqueId val="{00000000-9628-4A3A-B2F8-3E5B9F529214}"/>
            </c:ext>
          </c:extLst>
        </c:ser>
        <c:ser>
          <c:idx val="1"/>
          <c:order val="1"/>
          <c:tx>
            <c:strRef>
              <c:f>'[ASC NA analysis.xlsx]Additional analysis'!$C$24</c:f>
              <c:strCache>
                <c:ptCount val="1"/>
                <c:pt idx="0">
                  <c:v>2</c:v>
                </c:pt>
              </c:strCache>
            </c:strRef>
          </c:tx>
          <c:spPr>
            <a:solidFill>
              <a:schemeClr val="accent2"/>
            </a:solidFill>
            <a:ln>
              <a:noFill/>
            </a:ln>
            <a:effectLst/>
          </c:spPr>
          <c:invertIfNegative val="0"/>
          <c:cat>
            <c:strRef>
              <c:f>'[ASC NA analysis.xlsx]Additional analysis'!$A$25:$A$31</c:f>
              <c:strCache>
                <c:ptCount val="4"/>
                <c:pt idx="0">
                  <c:v>Reference: all Tower Hamlets residents aged 65+</c:v>
                </c:pt>
                <c:pt idx="1">
                  <c:v>Learning Disability Support</c:v>
                </c:pt>
                <c:pt idx="2">
                  <c:v>Mental Health Support</c:v>
                </c:pt>
                <c:pt idx="3">
                  <c:v>Physical Support</c:v>
                </c:pt>
              </c:strCache>
              <c:extLst/>
            </c:strRef>
          </c:cat>
          <c:val>
            <c:numRef>
              <c:f>'[ASC NA analysis.xlsx]Additional analysis'!$C$25:$C$31</c:f>
              <c:numCache>
                <c:formatCode>General</c:formatCode>
                <c:ptCount val="4"/>
                <c:pt idx="0">
                  <c:v>3560</c:v>
                </c:pt>
                <c:pt idx="1">
                  <c:v>20</c:v>
                </c:pt>
                <c:pt idx="2">
                  <c:v>72</c:v>
                </c:pt>
                <c:pt idx="3">
                  <c:v>410</c:v>
                </c:pt>
              </c:numCache>
              <c:extLst/>
            </c:numRef>
          </c:val>
          <c:extLst>
            <c:ext xmlns:c16="http://schemas.microsoft.com/office/drawing/2014/chart" uri="{C3380CC4-5D6E-409C-BE32-E72D297353CC}">
              <c16:uniqueId val="{00000001-9628-4A3A-B2F8-3E5B9F529214}"/>
            </c:ext>
          </c:extLst>
        </c:ser>
        <c:ser>
          <c:idx val="2"/>
          <c:order val="2"/>
          <c:tx>
            <c:strRef>
              <c:f>'[ASC NA analysis.xlsx]Additional analysis'!$D$24</c:f>
              <c:strCache>
                <c:ptCount val="1"/>
                <c:pt idx="0">
                  <c:v>3</c:v>
                </c:pt>
              </c:strCache>
            </c:strRef>
          </c:tx>
          <c:spPr>
            <a:solidFill>
              <a:schemeClr val="accent3"/>
            </a:solidFill>
            <a:ln>
              <a:noFill/>
            </a:ln>
            <a:effectLst/>
          </c:spPr>
          <c:invertIfNegative val="0"/>
          <c:cat>
            <c:strRef>
              <c:f>'[ASC NA analysis.xlsx]Additional analysis'!$A$25:$A$31</c:f>
              <c:strCache>
                <c:ptCount val="4"/>
                <c:pt idx="0">
                  <c:v>Reference: all Tower Hamlets residents aged 65+</c:v>
                </c:pt>
                <c:pt idx="1">
                  <c:v>Learning Disability Support</c:v>
                </c:pt>
                <c:pt idx="2">
                  <c:v>Mental Health Support</c:v>
                </c:pt>
                <c:pt idx="3">
                  <c:v>Physical Support</c:v>
                </c:pt>
              </c:strCache>
              <c:extLst/>
            </c:strRef>
          </c:cat>
          <c:val>
            <c:numRef>
              <c:f>'[ASC NA analysis.xlsx]Additional analysis'!$D$25:$D$31</c:f>
              <c:numCache>
                <c:formatCode>General</c:formatCode>
                <c:ptCount val="4"/>
                <c:pt idx="0">
                  <c:v>4023</c:v>
                </c:pt>
                <c:pt idx="1">
                  <c:v>7</c:v>
                </c:pt>
                <c:pt idx="2">
                  <c:v>42</c:v>
                </c:pt>
                <c:pt idx="3">
                  <c:v>376</c:v>
                </c:pt>
              </c:numCache>
              <c:extLst/>
            </c:numRef>
          </c:val>
          <c:extLst>
            <c:ext xmlns:c16="http://schemas.microsoft.com/office/drawing/2014/chart" uri="{C3380CC4-5D6E-409C-BE32-E72D297353CC}">
              <c16:uniqueId val="{00000002-9628-4A3A-B2F8-3E5B9F529214}"/>
            </c:ext>
          </c:extLst>
        </c:ser>
        <c:ser>
          <c:idx val="3"/>
          <c:order val="3"/>
          <c:tx>
            <c:strRef>
              <c:f>'[ASC NA analysis.xlsx]Additional analysis'!$E$24</c:f>
              <c:strCache>
                <c:ptCount val="1"/>
                <c:pt idx="0">
                  <c:v>4</c:v>
                </c:pt>
              </c:strCache>
            </c:strRef>
          </c:tx>
          <c:spPr>
            <a:solidFill>
              <a:schemeClr val="accent4"/>
            </a:solidFill>
            <a:ln>
              <a:noFill/>
            </a:ln>
            <a:effectLst/>
          </c:spPr>
          <c:invertIfNegative val="0"/>
          <c:cat>
            <c:strRef>
              <c:f>'[ASC NA analysis.xlsx]Additional analysis'!$A$25:$A$31</c:f>
              <c:strCache>
                <c:ptCount val="4"/>
                <c:pt idx="0">
                  <c:v>Reference: all Tower Hamlets residents aged 65+</c:v>
                </c:pt>
                <c:pt idx="1">
                  <c:v>Learning Disability Support</c:v>
                </c:pt>
                <c:pt idx="2">
                  <c:v>Mental Health Support</c:v>
                </c:pt>
                <c:pt idx="3">
                  <c:v>Physical Support</c:v>
                </c:pt>
              </c:strCache>
              <c:extLst/>
            </c:strRef>
          </c:cat>
          <c:val>
            <c:numRef>
              <c:f>'[ASC NA analysis.xlsx]Additional analysis'!$E$25:$E$31</c:f>
              <c:numCache>
                <c:formatCode>General</c:formatCode>
                <c:ptCount val="4"/>
                <c:pt idx="0">
                  <c:v>3281</c:v>
                </c:pt>
                <c:pt idx="1">
                  <c:v>5</c:v>
                </c:pt>
                <c:pt idx="2">
                  <c:v>24</c:v>
                </c:pt>
                <c:pt idx="3">
                  <c:v>199</c:v>
                </c:pt>
              </c:numCache>
              <c:extLst/>
            </c:numRef>
          </c:val>
          <c:extLst>
            <c:ext xmlns:c16="http://schemas.microsoft.com/office/drawing/2014/chart" uri="{C3380CC4-5D6E-409C-BE32-E72D297353CC}">
              <c16:uniqueId val="{00000003-9628-4A3A-B2F8-3E5B9F529214}"/>
            </c:ext>
          </c:extLst>
        </c:ser>
        <c:ser>
          <c:idx val="4"/>
          <c:order val="4"/>
          <c:tx>
            <c:strRef>
              <c:f>'[ASC NA analysis.xlsx]Additional analysis'!$F$24</c:f>
              <c:strCache>
                <c:ptCount val="1"/>
                <c:pt idx="0">
                  <c:v>5 (least deprived)</c:v>
                </c:pt>
              </c:strCache>
            </c:strRef>
          </c:tx>
          <c:spPr>
            <a:solidFill>
              <a:schemeClr val="accent5"/>
            </a:solidFill>
            <a:ln>
              <a:noFill/>
            </a:ln>
            <a:effectLst/>
          </c:spPr>
          <c:invertIfNegative val="0"/>
          <c:cat>
            <c:strRef>
              <c:f>'[ASC NA analysis.xlsx]Additional analysis'!$A$25:$A$31</c:f>
              <c:strCache>
                <c:ptCount val="4"/>
                <c:pt idx="0">
                  <c:v>Reference: all Tower Hamlets residents aged 65+</c:v>
                </c:pt>
                <c:pt idx="1">
                  <c:v>Learning Disability Support</c:v>
                </c:pt>
                <c:pt idx="2">
                  <c:v>Mental Health Support</c:v>
                </c:pt>
                <c:pt idx="3">
                  <c:v>Physical Support</c:v>
                </c:pt>
              </c:strCache>
              <c:extLst/>
            </c:strRef>
          </c:cat>
          <c:val>
            <c:numRef>
              <c:f>'[ASC NA analysis.xlsx]Additional analysis'!$F$25:$F$31</c:f>
              <c:numCache>
                <c:formatCode>General</c:formatCode>
                <c:ptCount val="4"/>
                <c:pt idx="0">
                  <c:v>2607</c:v>
                </c:pt>
                <c:pt idx="1">
                  <c:v>1</c:v>
                </c:pt>
                <c:pt idx="2">
                  <c:v>5</c:v>
                </c:pt>
                <c:pt idx="3">
                  <c:v>134</c:v>
                </c:pt>
              </c:numCache>
              <c:extLst/>
            </c:numRef>
          </c:val>
          <c:extLst>
            <c:ext xmlns:c16="http://schemas.microsoft.com/office/drawing/2014/chart" uri="{C3380CC4-5D6E-409C-BE32-E72D297353CC}">
              <c16:uniqueId val="{00000004-9628-4A3A-B2F8-3E5B9F529214}"/>
            </c:ext>
          </c:extLst>
        </c:ser>
        <c:dLbls>
          <c:showLegendKey val="0"/>
          <c:showVal val="0"/>
          <c:showCatName val="0"/>
          <c:showSerName val="0"/>
          <c:showPercent val="0"/>
          <c:showBubbleSize val="0"/>
        </c:dLbls>
        <c:gapWidth val="150"/>
        <c:overlap val="100"/>
        <c:axId val="763894959"/>
        <c:axId val="74077583"/>
      </c:barChart>
      <c:catAx>
        <c:axId val="7638949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077583"/>
        <c:crosses val="autoZero"/>
        <c:auto val="1"/>
        <c:lblAlgn val="ctr"/>
        <c:lblOffset val="100"/>
        <c:noMultiLvlLbl val="0"/>
      </c:catAx>
      <c:valAx>
        <c:axId val="740775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service users in </a:t>
                </a:r>
              </a:p>
              <a:p>
                <a:pPr>
                  <a:defRPr/>
                </a:pPr>
                <a:r>
                  <a:rPr lang="en-GB" sz="1000" b="0" i="0" u="none" strike="noStrike" kern="1200" baseline="0">
                    <a:solidFill>
                      <a:srgbClr val="00445E">
                        <a:lumMod val="65000"/>
                        <a:lumOff val="35000"/>
                      </a:srgbClr>
                    </a:solidFill>
                  </a:rPr>
                  <a:t>relative deprivation quintiles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389495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[Book1]Sheet3!PivotTable2</c:name>
    <c:fmtId val="44"/>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Ethnic group distribution of Adult Social Care service users, by age and gender (Mosaic) (unknown gender excluded).</a:t>
            </a:r>
          </a:p>
        </c:rich>
      </c:tx>
      <c:layout>
        <c:manualLayout>
          <c:xMode val="edge"/>
          <c:yMode val="edge"/>
          <c:x val="5.3850470295087119E-3"/>
          <c:y val="2.960222016651249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2654597952754648"/>
          <c:y val="0.18068455134135061"/>
          <c:w val="0.66599237092908692"/>
          <c:h val="0.55253039253534564"/>
        </c:manualLayout>
      </c:layout>
      <c:barChart>
        <c:barDir val="col"/>
        <c:grouping val="percentStacked"/>
        <c:varyColors val="0"/>
        <c:ser>
          <c:idx val="0"/>
          <c:order val="0"/>
          <c:tx>
            <c:strRef>
              <c:f>Sheet3!$B$8:$B$9</c:f>
              <c:strCache>
                <c:ptCount val="1"/>
                <c:pt idx="0">
                  <c:v>Any other Black background</c:v>
                </c:pt>
              </c:strCache>
            </c:strRef>
          </c:tx>
          <c:spPr>
            <a:solidFill>
              <a:schemeClr val="accent1"/>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Sheet3!$B$10:$B$16</c:f>
              <c:numCache>
                <c:formatCode>General</c:formatCode>
                <c:ptCount val="4"/>
                <c:pt idx="0">
                  <c:v>24</c:v>
                </c:pt>
                <c:pt idx="1">
                  <c:v>6</c:v>
                </c:pt>
                <c:pt idx="2">
                  <c:v>26</c:v>
                </c:pt>
                <c:pt idx="3">
                  <c:v>11</c:v>
                </c:pt>
              </c:numCache>
            </c:numRef>
          </c:val>
          <c:extLst>
            <c:ext xmlns:c16="http://schemas.microsoft.com/office/drawing/2014/chart" uri="{C3380CC4-5D6E-409C-BE32-E72D297353CC}">
              <c16:uniqueId val="{00000000-FA13-476A-8C2D-1A5255C299FD}"/>
            </c:ext>
          </c:extLst>
        </c:ser>
        <c:ser>
          <c:idx val="1"/>
          <c:order val="1"/>
          <c:tx>
            <c:strRef>
              <c:f>Sheet3!$C$8:$C$9</c:f>
              <c:strCache>
                <c:ptCount val="1"/>
                <c:pt idx="0">
                  <c:v>Any other White background</c:v>
                </c:pt>
              </c:strCache>
            </c:strRef>
          </c:tx>
          <c:spPr>
            <a:solidFill>
              <a:schemeClr val="accent2"/>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Sheet3!$C$10:$C$16</c:f>
              <c:numCache>
                <c:formatCode>General</c:formatCode>
                <c:ptCount val="4"/>
                <c:pt idx="0">
                  <c:v>31</c:v>
                </c:pt>
                <c:pt idx="1">
                  <c:v>67</c:v>
                </c:pt>
                <c:pt idx="2">
                  <c:v>40</c:v>
                </c:pt>
                <c:pt idx="3">
                  <c:v>52</c:v>
                </c:pt>
              </c:numCache>
            </c:numRef>
          </c:val>
          <c:extLst>
            <c:ext xmlns:c16="http://schemas.microsoft.com/office/drawing/2014/chart" uri="{C3380CC4-5D6E-409C-BE32-E72D297353CC}">
              <c16:uniqueId val="{00000001-FA13-476A-8C2D-1A5255C299FD}"/>
            </c:ext>
          </c:extLst>
        </c:ser>
        <c:ser>
          <c:idx val="2"/>
          <c:order val="2"/>
          <c:tx>
            <c:strRef>
              <c:f>Sheet3!$D$8:$D$9</c:f>
              <c:strCache>
                <c:ptCount val="1"/>
                <c:pt idx="0">
                  <c:v>Asian or Asian British (not Bangladeshi)</c:v>
                </c:pt>
              </c:strCache>
            </c:strRef>
          </c:tx>
          <c:spPr>
            <a:solidFill>
              <a:schemeClr val="accent3"/>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Sheet3!$D$10:$D$16</c:f>
              <c:numCache>
                <c:formatCode>General</c:formatCode>
                <c:ptCount val="4"/>
                <c:pt idx="0">
                  <c:v>59</c:v>
                </c:pt>
                <c:pt idx="1">
                  <c:v>50</c:v>
                </c:pt>
                <c:pt idx="2">
                  <c:v>46</c:v>
                </c:pt>
                <c:pt idx="3">
                  <c:v>40</c:v>
                </c:pt>
              </c:numCache>
            </c:numRef>
          </c:val>
          <c:extLst>
            <c:ext xmlns:c16="http://schemas.microsoft.com/office/drawing/2014/chart" uri="{C3380CC4-5D6E-409C-BE32-E72D297353CC}">
              <c16:uniqueId val="{00000002-FA13-476A-8C2D-1A5255C299FD}"/>
            </c:ext>
          </c:extLst>
        </c:ser>
        <c:ser>
          <c:idx val="3"/>
          <c:order val="3"/>
          <c:tx>
            <c:strRef>
              <c:f>Sheet3!$E$8:$E$9</c:f>
              <c:strCache>
                <c:ptCount val="1"/>
                <c:pt idx="0">
                  <c:v>Asian or Asian British: Bangladeshi</c:v>
                </c:pt>
              </c:strCache>
            </c:strRef>
          </c:tx>
          <c:spPr>
            <a:solidFill>
              <a:schemeClr val="accent4"/>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Sheet3!$E$10:$E$16</c:f>
              <c:numCache>
                <c:formatCode>General</c:formatCode>
                <c:ptCount val="4"/>
                <c:pt idx="0">
                  <c:v>468</c:v>
                </c:pt>
                <c:pt idx="1">
                  <c:v>432</c:v>
                </c:pt>
                <c:pt idx="2">
                  <c:v>463</c:v>
                </c:pt>
                <c:pt idx="3">
                  <c:v>155</c:v>
                </c:pt>
              </c:numCache>
            </c:numRef>
          </c:val>
          <c:extLst>
            <c:ext xmlns:c16="http://schemas.microsoft.com/office/drawing/2014/chart" uri="{C3380CC4-5D6E-409C-BE32-E72D297353CC}">
              <c16:uniqueId val="{00000003-FA13-476A-8C2D-1A5255C299FD}"/>
            </c:ext>
          </c:extLst>
        </c:ser>
        <c:ser>
          <c:idx val="4"/>
          <c:order val="4"/>
          <c:tx>
            <c:strRef>
              <c:f>Sheet3!$F$8:$F$9</c:f>
              <c:strCache>
                <c:ptCount val="1"/>
                <c:pt idx="0">
                  <c:v>Black or Black British: African</c:v>
                </c:pt>
              </c:strCache>
            </c:strRef>
          </c:tx>
          <c:spPr>
            <a:solidFill>
              <a:schemeClr val="accent5"/>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Sheet3!$F$10:$F$16</c:f>
              <c:numCache>
                <c:formatCode>General</c:formatCode>
                <c:ptCount val="4"/>
                <c:pt idx="0">
                  <c:v>92</c:v>
                </c:pt>
                <c:pt idx="1">
                  <c:v>66</c:v>
                </c:pt>
                <c:pt idx="2">
                  <c:v>105</c:v>
                </c:pt>
                <c:pt idx="3">
                  <c:v>38</c:v>
                </c:pt>
              </c:numCache>
            </c:numRef>
          </c:val>
          <c:extLst>
            <c:ext xmlns:c16="http://schemas.microsoft.com/office/drawing/2014/chart" uri="{C3380CC4-5D6E-409C-BE32-E72D297353CC}">
              <c16:uniqueId val="{00000004-FA13-476A-8C2D-1A5255C299FD}"/>
            </c:ext>
          </c:extLst>
        </c:ser>
        <c:ser>
          <c:idx val="5"/>
          <c:order val="5"/>
          <c:tx>
            <c:strRef>
              <c:f>Sheet3!$G$8:$G$9</c:f>
              <c:strCache>
                <c:ptCount val="1"/>
                <c:pt idx="0">
                  <c:v>Black or Black British: Caribbean</c:v>
                </c:pt>
              </c:strCache>
            </c:strRef>
          </c:tx>
          <c:spPr>
            <a:solidFill>
              <a:schemeClr val="accent6"/>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Sheet3!$G$10:$G$16</c:f>
              <c:numCache>
                <c:formatCode>General</c:formatCode>
                <c:ptCount val="4"/>
                <c:pt idx="0">
                  <c:v>42</c:v>
                </c:pt>
                <c:pt idx="1">
                  <c:v>79</c:v>
                </c:pt>
                <c:pt idx="2">
                  <c:v>45</c:v>
                </c:pt>
                <c:pt idx="3">
                  <c:v>40</c:v>
                </c:pt>
              </c:numCache>
            </c:numRef>
          </c:val>
          <c:extLst>
            <c:ext xmlns:c16="http://schemas.microsoft.com/office/drawing/2014/chart" uri="{C3380CC4-5D6E-409C-BE32-E72D297353CC}">
              <c16:uniqueId val="{00000005-FA13-476A-8C2D-1A5255C299FD}"/>
            </c:ext>
          </c:extLst>
        </c:ser>
        <c:ser>
          <c:idx val="6"/>
          <c:order val="6"/>
          <c:tx>
            <c:strRef>
              <c:f>Sheet3!$H$8:$H$9</c:f>
              <c:strCache>
                <c:ptCount val="1"/>
                <c:pt idx="0">
                  <c:v>Mixed or Multiple ethnic groups</c:v>
                </c:pt>
              </c:strCache>
            </c:strRef>
          </c:tx>
          <c:spPr>
            <a:solidFill>
              <a:schemeClr val="accent1">
                <a:lumMod val="60000"/>
              </a:schemeClr>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Sheet3!$H$10:$H$16</c:f>
              <c:numCache>
                <c:formatCode>General</c:formatCode>
                <c:ptCount val="4"/>
                <c:pt idx="0">
                  <c:v>30</c:v>
                </c:pt>
                <c:pt idx="1">
                  <c:v>8</c:v>
                </c:pt>
                <c:pt idx="2">
                  <c:v>30</c:v>
                </c:pt>
                <c:pt idx="3">
                  <c:v>5</c:v>
                </c:pt>
              </c:numCache>
            </c:numRef>
          </c:val>
          <c:extLst>
            <c:ext xmlns:c16="http://schemas.microsoft.com/office/drawing/2014/chart" uri="{C3380CC4-5D6E-409C-BE32-E72D297353CC}">
              <c16:uniqueId val="{00000006-FA13-476A-8C2D-1A5255C299FD}"/>
            </c:ext>
          </c:extLst>
        </c:ser>
        <c:ser>
          <c:idx val="7"/>
          <c:order val="7"/>
          <c:tx>
            <c:strRef>
              <c:f>Sheet3!$I$8:$I$9</c:f>
              <c:strCache>
                <c:ptCount val="1"/>
                <c:pt idx="0">
                  <c:v>Other ethnic group</c:v>
                </c:pt>
              </c:strCache>
            </c:strRef>
          </c:tx>
          <c:spPr>
            <a:solidFill>
              <a:schemeClr val="accent2">
                <a:lumMod val="60000"/>
              </a:schemeClr>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Sheet3!$I$10:$I$16</c:f>
              <c:numCache>
                <c:formatCode>General</c:formatCode>
                <c:ptCount val="4"/>
                <c:pt idx="0">
                  <c:v>31</c:v>
                </c:pt>
                <c:pt idx="1">
                  <c:v>20</c:v>
                </c:pt>
                <c:pt idx="2">
                  <c:v>23</c:v>
                </c:pt>
                <c:pt idx="3">
                  <c:v>11</c:v>
                </c:pt>
              </c:numCache>
            </c:numRef>
          </c:val>
          <c:extLst>
            <c:ext xmlns:c16="http://schemas.microsoft.com/office/drawing/2014/chart" uri="{C3380CC4-5D6E-409C-BE32-E72D297353CC}">
              <c16:uniqueId val="{00000007-FA13-476A-8C2D-1A5255C299FD}"/>
            </c:ext>
          </c:extLst>
        </c:ser>
        <c:ser>
          <c:idx val="8"/>
          <c:order val="8"/>
          <c:tx>
            <c:strRef>
              <c:f>Sheet3!$J$8:$J$9</c:f>
              <c:strCache>
                <c:ptCount val="1"/>
                <c:pt idx="0">
                  <c:v>Unknown</c:v>
                </c:pt>
              </c:strCache>
            </c:strRef>
          </c:tx>
          <c:spPr>
            <a:solidFill>
              <a:schemeClr val="accent3">
                <a:lumMod val="60000"/>
              </a:schemeClr>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Sheet3!$J$10:$J$16</c:f>
              <c:numCache>
                <c:formatCode>General</c:formatCode>
                <c:ptCount val="4"/>
                <c:pt idx="0">
                  <c:v>36</c:v>
                </c:pt>
                <c:pt idx="1">
                  <c:v>86</c:v>
                </c:pt>
                <c:pt idx="2">
                  <c:v>73</c:v>
                </c:pt>
                <c:pt idx="3">
                  <c:v>76</c:v>
                </c:pt>
              </c:numCache>
            </c:numRef>
          </c:val>
          <c:extLst>
            <c:ext xmlns:c16="http://schemas.microsoft.com/office/drawing/2014/chart" uri="{C3380CC4-5D6E-409C-BE32-E72D297353CC}">
              <c16:uniqueId val="{00000008-FA13-476A-8C2D-1A5255C299FD}"/>
            </c:ext>
          </c:extLst>
        </c:ser>
        <c:ser>
          <c:idx val="9"/>
          <c:order val="9"/>
          <c:tx>
            <c:strRef>
              <c:f>Sheet3!$K$8:$K$9</c:f>
              <c:strCache>
                <c:ptCount val="1"/>
                <c:pt idx="0">
                  <c:v>White British</c:v>
                </c:pt>
              </c:strCache>
            </c:strRef>
          </c:tx>
          <c:spPr>
            <a:solidFill>
              <a:srgbClr val="FFFF00"/>
            </a:solidFill>
            <a:ln>
              <a:noFill/>
            </a:ln>
            <a:effectLst/>
          </c:spPr>
          <c:invertIfNegative val="0"/>
          <c:cat>
            <c:multiLvlStrRef>
              <c:f>Sheet3!$A$10:$A$16</c:f>
              <c:multiLvlStrCache>
                <c:ptCount val="4"/>
                <c:lvl>
                  <c:pt idx="0">
                    <c:v>18-64</c:v>
                  </c:pt>
                  <c:pt idx="1">
                    <c:v>65+</c:v>
                  </c:pt>
                  <c:pt idx="2">
                    <c:v>18-64</c:v>
                  </c:pt>
                  <c:pt idx="3">
                    <c:v>65+</c:v>
                  </c:pt>
                </c:lvl>
                <c:lvl>
                  <c:pt idx="0">
                    <c:v>Female</c:v>
                  </c:pt>
                  <c:pt idx="2">
                    <c:v>Male</c:v>
                  </c:pt>
                </c:lvl>
              </c:multiLvlStrCache>
            </c:multiLvlStrRef>
          </c:cat>
          <c:val>
            <c:numRef>
              <c:f>Sheet3!$K$10:$K$16</c:f>
              <c:numCache>
                <c:formatCode>General</c:formatCode>
                <c:ptCount val="4"/>
                <c:pt idx="0">
                  <c:v>195</c:v>
                </c:pt>
                <c:pt idx="1">
                  <c:v>466</c:v>
                </c:pt>
                <c:pt idx="2">
                  <c:v>240</c:v>
                </c:pt>
                <c:pt idx="3">
                  <c:v>359</c:v>
                </c:pt>
              </c:numCache>
            </c:numRef>
          </c:val>
          <c:extLst>
            <c:ext xmlns:c16="http://schemas.microsoft.com/office/drawing/2014/chart" uri="{C3380CC4-5D6E-409C-BE32-E72D297353CC}">
              <c16:uniqueId val="{00000009-FA13-476A-8C2D-1A5255C299FD}"/>
            </c:ext>
          </c:extLst>
        </c:ser>
        <c:dLbls>
          <c:showLegendKey val="0"/>
          <c:showVal val="0"/>
          <c:showCatName val="0"/>
          <c:showSerName val="0"/>
          <c:showPercent val="0"/>
          <c:showBubbleSize val="0"/>
        </c:dLbls>
        <c:gapWidth val="219"/>
        <c:overlap val="100"/>
        <c:axId val="750418911"/>
        <c:axId val="892476623"/>
      </c:barChart>
      <c:catAx>
        <c:axId val="7504189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r>
                  <a:rPr lang="en-GB" baseline="0"/>
                  <a:t> band and gender</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476623"/>
        <c:crosses val="autoZero"/>
        <c:auto val="1"/>
        <c:lblAlgn val="ctr"/>
        <c:lblOffset val="100"/>
        <c:noMultiLvlLbl val="0"/>
      </c:catAx>
      <c:valAx>
        <c:axId val="8924766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service users in </a:t>
                </a:r>
              </a:p>
              <a:p>
                <a:pPr>
                  <a:defRPr/>
                </a:pPr>
                <a:r>
                  <a:rPr lang="en-GB" sz="1000" b="0" i="0" u="none" strike="noStrike" kern="1200" baseline="0">
                    <a:solidFill>
                      <a:srgbClr val="00445E">
                        <a:lumMod val="65000"/>
                        <a:lumOff val="35000"/>
                      </a:srgbClr>
                    </a:solidFill>
                  </a:rPr>
                  <a:t>ethnic group</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0418911"/>
        <c:crosses val="autoZero"/>
        <c:crossBetween val="between"/>
      </c:valAx>
      <c:spPr>
        <a:noFill/>
        <a:ln>
          <a:noFill/>
        </a:ln>
        <a:effectLst/>
      </c:spPr>
    </c:plotArea>
    <c:legend>
      <c:legendPos val="r"/>
      <c:layout>
        <c:manualLayout>
          <c:xMode val="edge"/>
          <c:yMode val="edge"/>
          <c:x val="0.77323534173634678"/>
          <c:y val="0.15116158121307913"/>
          <c:w val="0.21293388162742866"/>
          <c:h val="0.70444834543693158"/>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Rate of Adult Social Care service use per 100,000 population in Tower Hamlets residents aged 65+, by ethnic group and sex (Mosaic, population numbers from 2021 Census).</a:t>
            </a:r>
          </a:p>
        </c:rich>
      </c:tx>
      <c:layout>
        <c:manualLayout>
          <c:xMode val="edge"/>
          <c:yMode val="edge"/>
          <c:x val="8.8457306455047447E-3"/>
          <c:y val="1.9994447736035505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747783131186258"/>
          <c:y val="0.19074352178767442"/>
          <c:w val="0.86135067748771843"/>
          <c:h val="0.56858575007653755"/>
        </c:manualLayout>
      </c:layout>
      <c:barChart>
        <c:barDir val="col"/>
        <c:grouping val="clustered"/>
        <c:varyColors val="0"/>
        <c:ser>
          <c:idx val="0"/>
          <c:order val="0"/>
          <c:tx>
            <c:strRef>
              <c:f>'[ASC NA analysis.xlsx]Additional analysis'!$A$121</c:f>
              <c:strCache>
                <c:ptCount val="1"/>
                <c:pt idx="0">
                  <c:v>Female 65+</c:v>
                </c:pt>
              </c:strCache>
            </c:strRef>
          </c:tx>
          <c:spPr>
            <a:solidFill>
              <a:schemeClr val="accent6"/>
            </a:solidFill>
            <a:ln>
              <a:noFill/>
            </a:ln>
            <a:effectLst/>
          </c:spPr>
          <c:invertIfNegative val="0"/>
          <c:errBars>
            <c:errBarType val="both"/>
            <c:errValType val="cust"/>
            <c:noEndCap val="0"/>
            <c:plus>
              <c:numRef>
                <c:f>'[ASC NA analysis.xlsx]Additional analysis'!$W$118:$AE$118</c:f>
                <c:numCache>
                  <c:formatCode>General</c:formatCode>
                  <c:ptCount val="9"/>
                  <c:pt idx="0">
                    <c:v>10381.579444880415</c:v>
                  </c:pt>
                  <c:pt idx="1">
                    <c:v>2325.0544498241525</c:v>
                  </c:pt>
                  <c:pt idx="2">
                    <c:v>2297.2809082190079</c:v>
                  </c:pt>
                  <c:pt idx="3">
                    <c:v>1598.3386101966571</c:v>
                  </c:pt>
                  <c:pt idx="4">
                    <c:v>4208.3090809968598</c:v>
                  </c:pt>
                  <c:pt idx="5">
                    <c:v>4757.6536069909635</c:v>
                  </c:pt>
                  <c:pt idx="6">
                    <c:v>5881.203954691905</c:v>
                  </c:pt>
                  <c:pt idx="7">
                    <c:v>4391.0807940310751</c:v>
                  </c:pt>
                  <c:pt idx="8">
                    <c:v>1025.3439614086128</c:v>
                  </c:pt>
                </c:numCache>
              </c:numRef>
            </c:plus>
            <c:minus>
              <c:numRef>
                <c:f>'[ASC NA analysis.xlsx]Additional analysis'!$M$118:$U$118</c:f>
                <c:numCache>
                  <c:formatCode>General</c:formatCode>
                  <c:ptCount val="9"/>
                  <c:pt idx="0">
                    <c:v>5585.4496272193355</c:v>
                  </c:pt>
                  <c:pt idx="1">
                    <c:v>1938.0868863332598</c:v>
                  </c:pt>
                  <c:pt idx="2">
                    <c:v>1860.3029712793377</c:v>
                  </c:pt>
                  <c:pt idx="3">
                    <c:v>1488.3142906147605</c:v>
                  </c:pt>
                  <c:pt idx="4">
                    <c:v>3503.0497335909276</c:v>
                  </c:pt>
                  <c:pt idx="5">
                    <c:v>4023.7471119614383</c:v>
                  </c:pt>
                  <c:pt idx="6">
                    <c:v>3444.0665327662878</c:v>
                  </c:pt>
                  <c:pt idx="7">
                    <c:v>3140.5528891629283</c:v>
                  </c:pt>
                  <c:pt idx="8">
                    <c:v>957.30611627693361</c:v>
                  </c:pt>
                </c:numCache>
              </c:numRef>
            </c:minus>
            <c:spPr>
              <a:noFill/>
              <a:ln w="9525" cap="flat" cmpd="sng" algn="ctr">
                <a:solidFill>
                  <a:schemeClr val="tx1">
                    <a:lumMod val="65000"/>
                    <a:lumOff val="35000"/>
                  </a:schemeClr>
                </a:solidFill>
                <a:round/>
              </a:ln>
              <a:effectLst/>
            </c:spPr>
          </c:errBars>
          <c:cat>
            <c:strRef>
              <c:f>'[ASC NA analysis.xlsx]Additional analysis'!$B$120:$J$120</c:f>
              <c:strCache>
                <c:ptCount val="9"/>
                <c:pt idx="0">
                  <c:v>Any other Black background</c:v>
                </c:pt>
                <c:pt idx="1">
                  <c:v>Any other White background</c:v>
                </c:pt>
                <c:pt idx="2">
                  <c:v>Asian or Asian British (not Bangladeshi)</c:v>
                </c:pt>
                <c:pt idx="3">
                  <c:v>Asian or Asian British: Bangladeshi</c:v>
                </c:pt>
                <c:pt idx="4">
                  <c:v>Black or Black British: African</c:v>
                </c:pt>
                <c:pt idx="5">
                  <c:v>Black or Black British: Caribbean</c:v>
                </c:pt>
                <c:pt idx="6">
                  <c:v>Mixed or Multiple ethnic groups</c:v>
                </c:pt>
                <c:pt idx="7">
                  <c:v>Other ethnic group</c:v>
                </c:pt>
                <c:pt idx="8">
                  <c:v>White British</c:v>
                </c:pt>
              </c:strCache>
            </c:strRef>
          </c:cat>
          <c:val>
            <c:numRef>
              <c:f>'[ASC NA analysis.xlsx]Additional analysis'!$B$121:$J$121</c:f>
              <c:numCache>
                <c:formatCode>General</c:formatCode>
                <c:ptCount val="9"/>
                <c:pt idx="0">
                  <c:v>8823.5294117647063</c:v>
                </c:pt>
                <c:pt idx="1">
                  <c:v>8611.8251928020563</c:v>
                </c:pt>
                <c:pt idx="2">
                  <c:v>7215.0072150072147</c:v>
                </c:pt>
                <c:pt idx="3">
                  <c:v>16161.616161616163</c:v>
                </c:pt>
                <c:pt idx="4">
                  <c:v>15456.674473067917</c:v>
                </c:pt>
                <c:pt idx="5">
                  <c:v>19315.403422982887</c:v>
                </c:pt>
                <c:pt idx="6">
                  <c:v>6060.606060606061</c:v>
                </c:pt>
                <c:pt idx="7">
                  <c:v>8064.5161290322576</c:v>
                </c:pt>
                <c:pt idx="8">
                  <c:v>10787.037037037036</c:v>
                </c:pt>
              </c:numCache>
            </c:numRef>
          </c:val>
          <c:extLst>
            <c:ext xmlns:c16="http://schemas.microsoft.com/office/drawing/2014/chart" uri="{C3380CC4-5D6E-409C-BE32-E72D297353CC}">
              <c16:uniqueId val="{00000000-7B2F-441F-AC6C-91998782C32B}"/>
            </c:ext>
          </c:extLst>
        </c:ser>
        <c:ser>
          <c:idx val="1"/>
          <c:order val="1"/>
          <c:tx>
            <c:strRef>
              <c:f>'[ASC NA analysis.xlsx]Additional analysis'!$A$122</c:f>
              <c:strCache>
                <c:ptCount val="1"/>
                <c:pt idx="0">
                  <c:v>Male 65+</c:v>
                </c:pt>
              </c:strCache>
            </c:strRef>
          </c:tx>
          <c:spPr>
            <a:solidFill>
              <a:schemeClr val="accent5"/>
            </a:solidFill>
            <a:ln>
              <a:noFill/>
            </a:ln>
            <a:effectLst/>
          </c:spPr>
          <c:invertIfNegative val="0"/>
          <c:errBars>
            <c:errBarType val="both"/>
            <c:errValType val="cust"/>
            <c:noEndCap val="0"/>
            <c:plus>
              <c:numRef>
                <c:f>'[ASC NA analysis.xlsx]Additional analysis'!$W$119:$AE$119</c:f>
                <c:numCache>
                  <c:formatCode>General</c:formatCode>
                  <c:ptCount val="9"/>
                  <c:pt idx="0">
                    <c:v>18474.972587545519</c:v>
                  </c:pt>
                  <c:pt idx="1">
                    <c:v>2820.9859773692315</c:v>
                  </c:pt>
                  <c:pt idx="2">
                    <c:v>2684.6195398931841</c:v>
                  </c:pt>
                  <c:pt idx="3">
                    <c:v>1711.8527333118527</c:v>
                  </c:pt>
                  <c:pt idx="4">
                    <c:v>4466.6982432096574</c:v>
                  </c:pt>
                  <c:pt idx="5">
                    <c:v>5608.5656279163813</c:v>
                  </c:pt>
                  <c:pt idx="6">
                    <c:v>6411.8577685794908</c:v>
                  </c:pt>
                  <c:pt idx="7">
                    <c:v>3326.9107724698824</c:v>
                  </c:pt>
                  <c:pt idx="8">
                    <c:v>959.21323184096218</c:v>
                  </c:pt>
                </c:numCache>
              </c:numRef>
            </c:plus>
            <c:minus>
              <c:numRef>
                <c:f>'[ASC NA analysis.xlsx]Additional analysis'!$M$119:$U$119</c:f>
                <c:numCache>
                  <c:formatCode>General</c:formatCode>
                  <c:ptCount val="9"/>
                  <c:pt idx="0">
                    <c:v>11736.829365000054</c:v>
                  </c:pt>
                  <c:pt idx="1">
                    <c:v>2293.8515772593873</c:v>
                  </c:pt>
                  <c:pt idx="2">
                    <c:v>2119.9814719040987</c:v>
                  </c:pt>
                  <c:pt idx="3">
                    <c:v>1519.268159434303</c:v>
                  </c:pt>
                  <c:pt idx="4">
                    <c:v>3505.4673560900155</c:v>
                  </c:pt>
                  <c:pt idx="5">
                    <c:v>4428.953540140732</c:v>
                  </c:pt>
                  <c:pt idx="6">
                    <c:v>3246.6477018092119</c:v>
                  </c:pt>
                  <c:pt idx="7">
                    <c:v>2113.5286595977113</c:v>
                  </c:pt>
                  <c:pt idx="8">
                    <c:v>887.00393138980508</c:v>
                  </c:pt>
                </c:numCache>
              </c:numRef>
            </c:minus>
            <c:spPr>
              <a:noFill/>
              <a:ln w="9525" cap="flat" cmpd="sng" algn="ctr">
                <a:solidFill>
                  <a:schemeClr val="tx1">
                    <a:lumMod val="65000"/>
                    <a:lumOff val="35000"/>
                  </a:schemeClr>
                </a:solidFill>
                <a:round/>
              </a:ln>
              <a:effectLst/>
            </c:spPr>
          </c:errBars>
          <c:cat>
            <c:strRef>
              <c:f>'[ASC NA analysis.xlsx]Additional analysis'!$B$120:$J$120</c:f>
              <c:strCache>
                <c:ptCount val="9"/>
                <c:pt idx="0">
                  <c:v>Any other Black background</c:v>
                </c:pt>
                <c:pt idx="1">
                  <c:v>Any other White background</c:v>
                </c:pt>
                <c:pt idx="2">
                  <c:v>Asian or Asian British (not Bangladeshi)</c:v>
                </c:pt>
                <c:pt idx="3">
                  <c:v>Asian or Asian British: Bangladeshi</c:v>
                </c:pt>
                <c:pt idx="4">
                  <c:v>Black or Black British: African</c:v>
                </c:pt>
                <c:pt idx="5">
                  <c:v>Black or Black British: Caribbean</c:v>
                </c:pt>
                <c:pt idx="6">
                  <c:v>Mixed or Multiple ethnic groups</c:v>
                </c:pt>
                <c:pt idx="7">
                  <c:v>Other ethnic group</c:v>
                </c:pt>
                <c:pt idx="8">
                  <c:v>White British</c:v>
                </c:pt>
              </c:strCache>
            </c:strRef>
          </c:cat>
          <c:val>
            <c:numRef>
              <c:f>'[ASC NA analysis.xlsx]Additional analysis'!$B$122:$J$122</c:f>
              <c:numCache>
                <c:formatCode>General</c:formatCode>
                <c:ptCount val="9"/>
                <c:pt idx="0">
                  <c:v>23404.255319148935</c:v>
                </c:pt>
                <c:pt idx="1">
                  <c:v>9059.2334494773531</c:v>
                </c:pt>
                <c:pt idx="2">
                  <c:v>7421.1502782931357</c:v>
                </c:pt>
                <c:pt idx="3">
                  <c:v>10045.366169799094</c:v>
                </c:pt>
                <c:pt idx="4">
                  <c:v>11987.381703470031</c:v>
                </c:pt>
                <c:pt idx="5">
                  <c:v>15503.875968992248</c:v>
                </c:pt>
                <c:pt idx="6">
                  <c:v>4807.6923076923076</c:v>
                </c:pt>
                <c:pt idx="7">
                  <c:v>4214.5593869731802</c:v>
                </c:pt>
                <c:pt idx="8">
                  <c:v>8801.1767590095624</c:v>
                </c:pt>
              </c:numCache>
            </c:numRef>
          </c:val>
          <c:extLst>
            <c:ext xmlns:c16="http://schemas.microsoft.com/office/drawing/2014/chart" uri="{C3380CC4-5D6E-409C-BE32-E72D297353CC}">
              <c16:uniqueId val="{00000001-7B2F-441F-AC6C-91998782C32B}"/>
            </c:ext>
          </c:extLst>
        </c:ser>
        <c:dLbls>
          <c:showLegendKey val="0"/>
          <c:showVal val="0"/>
          <c:showCatName val="0"/>
          <c:showSerName val="0"/>
          <c:showPercent val="0"/>
          <c:showBubbleSize val="0"/>
        </c:dLbls>
        <c:gapWidth val="219"/>
        <c:overlap val="-27"/>
        <c:axId val="736140943"/>
        <c:axId val="1388975072"/>
      </c:barChart>
      <c:catAx>
        <c:axId val="7361409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Ethnic group</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388975072"/>
        <c:crosses val="autoZero"/>
        <c:auto val="1"/>
        <c:lblAlgn val="ctr"/>
        <c:lblOffset val="100"/>
        <c:noMultiLvlLbl val="0"/>
      </c:catAx>
      <c:valAx>
        <c:axId val="13889750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Rate of ASC service use </a:t>
                </a:r>
              </a:p>
              <a:p>
                <a:pPr>
                  <a:defRPr/>
                </a:pPr>
                <a:r>
                  <a:rPr lang="en-GB" sz="1000" b="0" i="0" u="none" strike="noStrike" kern="1200" baseline="0">
                    <a:solidFill>
                      <a:srgbClr val="00445E">
                        <a:lumMod val="65000"/>
                        <a:lumOff val="35000"/>
                      </a:srgbClr>
                    </a:solidFill>
                  </a:rPr>
                  <a:t>per 100,00 population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6140943"/>
        <c:crosses val="autoZero"/>
        <c:crossBetween val="between"/>
      </c:valAx>
      <c:spPr>
        <a:solidFill>
          <a:schemeClr val="bg1"/>
        </a:solidFill>
        <a:ln>
          <a:noFill/>
        </a:ln>
        <a:effectLst/>
      </c:spPr>
    </c:plotArea>
    <c:legend>
      <c:legendPos val="b"/>
      <c:layout>
        <c:manualLayout>
          <c:xMode val="edge"/>
          <c:yMode val="edge"/>
          <c:x val="0.3782436179396032"/>
          <c:y val="0.92155042326595016"/>
          <c:w val="0.2396632505346673"/>
          <c:h val="6.3111884839295404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NA analysis.xlsx]Pivot chart!PivotTable2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Ethnic group distribution of Adult Social Care service users, by Primary Support Reason and broad age band (Mosaic) (selected PSRs only).</a:t>
            </a:r>
          </a:p>
        </c:rich>
      </c:tx>
      <c:layout>
        <c:manualLayout>
          <c:xMode val="edge"/>
          <c:yMode val="edge"/>
          <c:x val="4.2515323842153696E-4"/>
          <c:y val="2.069958543541601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percentStacked"/>
        <c:varyColors val="0"/>
        <c:ser>
          <c:idx val="0"/>
          <c:order val="0"/>
          <c:tx>
            <c:strRef>
              <c:f>'Pivot chart'!$B$9:$B$10</c:f>
              <c:strCache>
                <c:ptCount val="1"/>
                <c:pt idx="0">
                  <c:v>Any other Black background</c:v>
                </c:pt>
              </c:strCache>
            </c:strRef>
          </c:tx>
          <c:spPr>
            <a:solidFill>
              <a:schemeClr val="accent1"/>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chart'!$B$11:$B$20</c:f>
              <c:numCache>
                <c:formatCode>General</c:formatCode>
                <c:ptCount val="6"/>
                <c:pt idx="0">
                  <c:v>20</c:v>
                </c:pt>
                <c:pt idx="1">
                  <c:v>1</c:v>
                </c:pt>
                <c:pt idx="2">
                  <c:v>17</c:v>
                </c:pt>
                <c:pt idx="3">
                  <c:v>4</c:v>
                </c:pt>
                <c:pt idx="4">
                  <c:v>10</c:v>
                </c:pt>
                <c:pt idx="5">
                  <c:v>10</c:v>
                </c:pt>
              </c:numCache>
            </c:numRef>
          </c:val>
          <c:extLst>
            <c:ext xmlns:c16="http://schemas.microsoft.com/office/drawing/2014/chart" uri="{C3380CC4-5D6E-409C-BE32-E72D297353CC}">
              <c16:uniqueId val="{00000000-FE93-460B-B2B0-971A3A126930}"/>
            </c:ext>
          </c:extLst>
        </c:ser>
        <c:ser>
          <c:idx val="1"/>
          <c:order val="1"/>
          <c:tx>
            <c:strRef>
              <c:f>'Pivot chart'!$C$9:$C$10</c:f>
              <c:strCache>
                <c:ptCount val="1"/>
                <c:pt idx="0">
                  <c:v>Any other White background</c:v>
                </c:pt>
              </c:strCache>
            </c:strRef>
          </c:tx>
          <c:spPr>
            <a:solidFill>
              <a:schemeClr val="accent2"/>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chart'!$C$11:$C$20</c:f>
              <c:numCache>
                <c:formatCode>General</c:formatCode>
                <c:ptCount val="6"/>
                <c:pt idx="0">
                  <c:v>15</c:v>
                </c:pt>
                <c:pt idx="1">
                  <c:v>3</c:v>
                </c:pt>
                <c:pt idx="2">
                  <c:v>14</c:v>
                </c:pt>
                <c:pt idx="3">
                  <c:v>22</c:v>
                </c:pt>
                <c:pt idx="4">
                  <c:v>36</c:v>
                </c:pt>
                <c:pt idx="5">
                  <c:v>86</c:v>
                </c:pt>
              </c:numCache>
            </c:numRef>
          </c:val>
          <c:extLst>
            <c:ext xmlns:c16="http://schemas.microsoft.com/office/drawing/2014/chart" uri="{C3380CC4-5D6E-409C-BE32-E72D297353CC}">
              <c16:uniqueId val="{00000001-FE93-460B-B2B0-971A3A126930}"/>
            </c:ext>
          </c:extLst>
        </c:ser>
        <c:ser>
          <c:idx val="2"/>
          <c:order val="2"/>
          <c:tx>
            <c:strRef>
              <c:f>'Pivot chart'!$D$9:$D$10</c:f>
              <c:strCache>
                <c:ptCount val="1"/>
                <c:pt idx="0">
                  <c:v>Asian or Asian British (not Bangladeshi)</c:v>
                </c:pt>
              </c:strCache>
            </c:strRef>
          </c:tx>
          <c:spPr>
            <a:solidFill>
              <a:schemeClr val="accent3"/>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chart'!$D$11:$D$20</c:f>
              <c:numCache>
                <c:formatCode>General</c:formatCode>
                <c:ptCount val="6"/>
                <c:pt idx="0">
                  <c:v>36</c:v>
                </c:pt>
                <c:pt idx="1">
                  <c:v>2</c:v>
                </c:pt>
                <c:pt idx="2">
                  <c:v>29</c:v>
                </c:pt>
                <c:pt idx="3">
                  <c:v>14</c:v>
                </c:pt>
                <c:pt idx="4">
                  <c:v>34</c:v>
                </c:pt>
                <c:pt idx="5">
                  <c:v>66</c:v>
                </c:pt>
              </c:numCache>
            </c:numRef>
          </c:val>
          <c:extLst>
            <c:ext xmlns:c16="http://schemas.microsoft.com/office/drawing/2014/chart" uri="{C3380CC4-5D6E-409C-BE32-E72D297353CC}">
              <c16:uniqueId val="{00000002-FE93-460B-B2B0-971A3A126930}"/>
            </c:ext>
          </c:extLst>
        </c:ser>
        <c:ser>
          <c:idx val="3"/>
          <c:order val="3"/>
          <c:tx>
            <c:strRef>
              <c:f>'Pivot chart'!$E$9:$E$10</c:f>
              <c:strCache>
                <c:ptCount val="1"/>
                <c:pt idx="0">
                  <c:v>Asian or Asian British: Bangladeshi</c:v>
                </c:pt>
              </c:strCache>
            </c:strRef>
          </c:tx>
          <c:spPr>
            <a:solidFill>
              <a:schemeClr val="accent4"/>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chart'!$E$11:$E$20</c:f>
              <c:numCache>
                <c:formatCode>General</c:formatCode>
                <c:ptCount val="6"/>
                <c:pt idx="0">
                  <c:v>426</c:v>
                </c:pt>
                <c:pt idx="1">
                  <c:v>5</c:v>
                </c:pt>
                <c:pt idx="2">
                  <c:v>117</c:v>
                </c:pt>
                <c:pt idx="3">
                  <c:v>51</c:v>
                </c:pt>
                <c:pt idx="4">
                  <c:v>336</c:v>
                </c:pt>
                <c:pt idx="5">
                  <c:v>503</c:v>
                </c:pt>
              </c:numCache>
            </c:numRef>
          </c:val>
          <c:extLst>
            <c:ext xmlns:c16="http://schemas.microsoft.com/office/drawing/2014/chart" uri="{C3380CC4-5D6E-409C-BE32-E72D297353CC}">
              <c16:uniqueId val="{00000003-FE93-460B-B2B0-971A3A126930}"/>
            </c:ext>
          </c:extLst>
        </c:ser>
        <c:ser>
          <c:idx val="4"/>
          <c:order val="4"/>
          <c:tx>
            <c:strRef>
              <c:f>'Pivot chart'!$F$9:$F$10</c:f>
              <c:strCache>
                <c:ptCount val="1"/>
                <c:pt idx="0">
                  <c:v>Black or Black British: African</c:v>
                </c:pt>
              </c:strCache>
            </c:strRef>
          </c:tx>
          <c:spPr>
            <a:solidFill>
              <a:schemeClr val="accent5"/>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chart'!$F$11:$F$20</c:f>
              <c:numCache>
                <c:formatCode>General</c:formatCode>
                <c:ptCount val="6"/>
                <c:pt idx="0">
                  <c:v>64</c:v>
                </c:pt>
                <c:pt idx="1">
                  <c:v>1</c:v>
                </c:pt>
                <c:pt idx="2">
                  <c:v>46</c:v>
                </c:pt>
                <c:pt idx="3">
                  <c:v>13</c:v>
                </c:pt>
                <c:pt idx="4">
                  <c:v>78</c:v>
                </c:pt>
                <c:pt idx="5">
                  <c:v>83</c:v>
                </c:pt>
              </c:numCache>
            </c:numRef>
          </c:val>
          <c:extLst>
            <c:ext xmlns:c16="http://schemas.microsoft.com/office/drawing/2014/chart" uri="{C3380CC4-5D6E-409C-BE32-E72D297353CC}">
              <c16:uniqueId val="{00000004-FE93-460B-B2B0-971A3A126930}"/>
            </c:ext>
          </c:extLst>
        </c:ser>
        <c:ser>
          <c:idx val="5"/>
          <c:order val="5"/>
          <c:tx>
            <c:strRef>
              <c:f>'Pivot chart'!$G$9:$G$10</c:f>
              <c:strCache>
                <c:ptCount val="1"/>
                <c:pt idx="0">
                  <c:v>Black or Black British: Caribbean</c:v>
                </c:pt>
              </c:strCache>
            </c:strRef>
          </c:tx>
          <c:spPr>
            <a:solidFill>
              <a:schemeClr val="accent6"/>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chart'!$G$11:$G$20</c:f>
              <c:numCache>
                <c:formatCode>General</c:formatCode>
                <c:ptCount val="6"/>
                <c:pt idx="0">
                  <c:v>29</c:v>
                </c:pt>
                <c:pt idx="1">
                  <c:v>2</c:v>
                </c:pt>
                <c:pt idx="2">
                  <c:v>32</c:v>
                </c:pt>
                <c:pt idx="3">
                  <c:v>22</c:v>
                </c:pt>
                <c:pt idx="4">
                  <c:v>25</c:v>
                </c:pt>
                <c:pt idx="5">
                  <c:v>83</c:v>
                </c:pt>
              </c:numCache>
            </c:numRef>
          </c:val>
          <c:extLst>
            <c:ext xmlns:c16="http://schemas.microsoft.com/office/drawing/2014/chart" uri="{C3380CC4-5D6E-409C-BE32-E72D297353CC}">
              <c16:uniqueId val="{00000005-FE93-460B-B2B0-971A3A126930}"/>
            </c:ext>
          </c:extLst>
        </c:ser>
        <c:ser>
          <c:idx val="6"/>
          <c:order val="6"/>
          <c:tx>
            <c:strRef>
              <c:f>'Pivot chart'!$H$9:$H$10</c:f>
              <c:strCache>
                <c:ptCount val="1"/>
                <c:pt idx="0">
                  <c:v>Mixed or Multiple ethnic groups</c:v>
                </c:pt>
              </c:strCache>
            </c:strRef>
          </c:tx>
          <c:spPr>
            <a:solidFill>
              <a:schemeClr val="accent1">
                <a:lumMod val="60000"/>
              </a:schemeClr>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chart'!$H$11:$H$20</c:f>
              <c:numCache>
                <c:formatCode>General</c:formatCode>
                <c:ptCount val="6"/>
                <c:pt idx="0">
                  <c:v>33</c:v>
                </c:pt>
                <c:pt idx="1">
                  <c:v>1</c:v>
                </c:pt>
                <c:pt idx="2">
                  <c:v>6</c:v>
                </c:pt>
                <c:pt idx="3">
                  <c:v>1</c:v>
                </c:pt>
                <c:pt idx="4">
                  <c:v>19</c:v>
                </c:pt>
                <c:pt idx="5">
                  <c:v>10</c:v>
                </c:pt>
              </c:numCache>
            </c:numRef>
          </c:val>
          <c:extLst>
            <c:ext xmlns:c16="http://schemas.microsoft.com/office/drawing/2014/chart" uri="{C3380CC4-5D6E-409C-BE32-E72D297353CC}">
              <c16:uniqueId val="{00000006-FE93-460B-B2B0-971A3A126930}"/>
            </c:ext>
          </c:extLst>
        </c:ser>
        <c:ser>
          <c:idx val="7"/>
          <c:order val="7"/>
          <c:tx>
            <c:strRef>
              <c:f>'Pivot chart'!$I$9:$I$10</c:f>
              <c:strCache>
                <c:ptCount val="1"/>
                <c:pt idx="0">
                  <c:v>Other ethnic group</c:v>
                </c:pt>
              </c:strCache>
            </c:strRef>
          </c:tx>
          <c:spPr>
            <a:solidFill>
              <a:schemeClr val="accent2">
                <a:lumMod val="60000"/>
              </a:schemeClr>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chart'!$I$11:$I$20</c:f>
              <c:numCache>
                <c:formatCode>General</c:formatCode>
                <c:ptCount val="6"/>
                <c:pt idx="0">
                  <c:v>11</c:v>
                </c:pt>
                <c:pt idx="2">
                  <c:v>15</c:v>
                </c:pt>
                <c:pt idx="3">
                  <c:v>4</c:v>
                </c:pt>
                <c:pt idx="4">
                  <c:v>26</c:v>
                </c:pt>
                <c:pt idx="5">
                  <c:v>24</c:v>
                </c:pt>
              </c:numCache>
            </c:numRef>
          </c:val>
          <c:extLst>
            <c:ext xmlns:c16="http://schemas.microsoft.com/office/drawing/2014/chart" uri="{C3380CC4-5D6E-409C-BE32-E72D297353CC}">
              <c16:uniqueId val="{00000007-FE93-460B-B2B0-971A3A126930}"/>
            </c:ext>
          </c:extLst>
        </c:ser>
        <c:ser>
          <c:idx val="8"/>
          <c:order val="8"/>
          <c:tx>
            <c:strRef>
              <c:f>'Pivot chart'!$J$9:$J$10</c:f>
              <c:strCache>
                <c:ptCount val="1"/>
                <c:pt idx="0">
                  <c:v>Unknown</c:v>
                </c:pt>
              </c:strCache>
            </c:strRef>
          </c:tx>
          <c:spPr>
            <a:solidFill>
              <a:schemeClr val="accent3">
                <a:lumMod val="60000"/>
              </a:schemeClr>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chart'!$J$11:$J$20</c:f>
              <c:numCache>
                <c:formatCode>General</c:formatCode>
                <c:ptCount val="6"/>
                <c:pt idx="0">
                  <c:v>11</c:v>
                </c:pt>
                <c:pt idx="1">
                  <c:v>1</c:v>
                </c:pt>
                <c:pt idx="2">
                  <c:v>39</c:v>
                </c:pt>
                <c:pt idx="3">
                  <c:v>20</c:v>
                </c:pt>
                <c:pt idx="4">
                  <c:v>57</c:v>
                </c:pt>
                <c:pt idx="5">
                  <c:v>133</c:v>
                </c:pt>
              </c:numCache>
            </c:numRef>
          </c:val>
          <c:extLst>
            <c:ext xmlns:c16="http://schemas.microsoft.com/office/drawing/2014/chart" uri="{C3380CC4-5D6E-409C-BE32-E72D297353CC}">
              <c16:uniqueId val="{00000008-FE93-460B-B2B0-971A3A126930}"/>
            </c:ext>
          </c:extLst>
        </c:ser>
        <c:ser>
          <c:idx val="9"/>
          <c:order val="9"/>
          <c:tx>
            <c:strRef>
              <c:f>'Pivot chart'!$K$9:$K$10</c:f>
              <c:strCache>
                <c:ptCount val="1"/>
                <c:pt idx="0">
                  <c:v>White British</c:v>
                </c:pt>
              </c:strCache>
            </c:strRef>
          </c:tx>
          <c:spPr>
            <a:solidFill>
              <a:srgbClr val="FFFF00"/>
            </a:solidFill>
            <a:ln>
              <a:noFill/>
            </a:ln>
            <a:effectLst/>
          </c:spPr>
          <c:invertIfNegative val="0"/>
          <c:cat>
            <c:multiLvlStrRef>
              <c:f>'Pivot chart'!$A$11:$A$20</c:f>
              <c:multiLvlStrCache>
                <c:ptCount val="6"/>
                <c:lvl>
                  <c:pt idx="0">
                    <c:v>18-64</c:v>
                  </c:pt>
                  <c:pt idx="1">
                    <c:v>65+</c:v>
                  </c:pt>
                  <c:pt idx="2">
                    <c:v>18-64</c:v>
                  </c:pt>
                  <c:pt idx="3">
                    <c:v>65+</c:v>
                  </c:pt>
                  <c:pt idx="4">
                    <c:v>18-64</c:v>
                  </c:pt>
                  <c:pt idx="5">
                    <c:v>65+</c:v>
                  </c:pt>
                </c:lvl>
                <c:lvl>
                  <c:pt idx="0">
                    <c:v>Learning Disability Support</c:v>
                  </c:pt>
                  <c:pt idx="2">
                    <c:v>Mental Health Support</c:v>
                  </c:pt>
                  <c:pt idx="4">
                    <c:v>Physical Support</c:v>
                  </c:pt>
                </c:lvl>
              </c:multiLvlStrCache>
            </c:multiLvlStrRef>
          </c:cat>
          <c:val>
            <c:numRef>
              <c:f>'Pivot chart'!$K$11:$K$20</c:f>
              <c:numCache>
                <c:formatCode>General</c:formatCode>
                <c:ptCount val="6"/>
                <c:pt idx="0">
                  <c:v>175</c:v>
                </c:pt>
                <c:pt idx="1">
                  <c:v>47</c:v>
                </c:pt>
                <c:pt idx="2">
                  <c:v>94</c:v>
                </c:pt>
                <c:pt idx="3">
                  <c:v>116</c:v>
                </c:pt>
                <c:pt idx="4">
                  <c:v>152</c:v>
                </c:pt>
                <c:pt idx="5">
                  <c:v>595</c:v>
                </c:pt>
              </c:numCache>
            </c:numRef>
          </c:val>
          <c:extLst>
            <c:ext xmlns:c16="http://schemas.microsoft.com/office/drawing/2014/chart" uri="{C3380CC4-5D6E-409C-BE32-E72D297353CC}">
              <c16:uniqueId val="{00000009-FE93-460B-B2B0-971A3A126930}"/>
            </c:ext>
          </c:extLst>
        </c:ser>
        <c:dLbls>
          <c:showLegendKey val="0"/>
          <c:showVal val="0"/>
          <c:showCatName val="0"/>
          <c:showSerName val="0"/>
          <c:showPercent val="0"/>
          <c:showBubbleSize val="0"/>
        </c:dLbls>
        <c:gapWidth val="219"/>
        <c:overlap val="100"/>
        <c:axId val="750418911"/>
        <c:axId val="892476623"/>
      </c:barChart>
      <c:catAx>
        <c:axId val="7504189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476623"/>
        <c:crosses val="autoZero"/>
        <c:auto val="1"/>
        <c:lblAlgn val="ctr"/>
        <c:lblOffset val="100"/>
        <c:noMultiLvlLbl val="0"/>
      </c:catAx>
      <c:valAx>
        <c:axId val="8924766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service users in </a:t>
                </a:r>
              </a:p>
              <a:p>
                <a:pPr>
                  <a:defRPr/>
                </a:pPr>
                <a:r>
                  <a:rPr lang="en-GB" sz="1000" b="0" i="0" u="none" strike="noStrike" kern="1200" baseline="0">
                    <a:solidFill>
                      <a:srgbClr val="00445E">
                        <a:lumMod val="65000"/>
                        <a:lumOff val="35000"/>
                      </a:srgbClr>
                    </a:solidFill>
                  </a:rPr>
                  <a:t>ethnic group</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041891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[Book1]Pivot chart!PivotTable2</c:name>
    <c:fmtId val="7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Number of Adult Social Care service users by age and gender (Mosaic).</a:t>
            </a:r>
          </a:p>
        </c:rich>
      </c:tx>
      <c:layout>
        <c:manualLayout>
          <c:xMode val="edge"/>
          <c:yMode val="edge"/>
          <c:x val="4.6282472594447819E-3"/>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6"/>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0456730510337497"/>
          <c:y val="0.18004254632584812"/>
          <c:w val="0.78103613674089645"/>
          <c:h val="0.61892751571016236"/>
        </c:manualLayout>
      </c:layout>
      <c:barChart>
        <c:barDir val="col"/>
        <c:grouping val="clustered"/>
        <c:varyColors val="0"/>
        <c:ser>
          <c:idx val="0"/>
          <c:order val="0"/>
          <c:tx>
            <c:strRef>
              <c:f>'Pivot chart'!$B$9:$B$10</c:f>
              <c:strCache>
                <c:ptCount val="1"/>
                <c:pt idx="0">
                  <c:v>Female</c:v>
                </c:pt>
              </c:strCache>
            </c:strRef>
          </c:tx>
          <c:spPr>
            <a:solidFill>
              <a:schemeClr val="accent6"/>
            </a:solidFill>
            <a:ln>
              <a:noFill/>
            </a:ln>
            <a:effectLst/>
          </c:spPr>
          <c:invertIfNegative val="0"/>
          <c:cat>
            <c:strRef>
              <c:f>'Pivot chart'!$A$11:$A$19</c:f>
              <c:strCache>
                <c:ptCount val="8"/>
                <c:pt idx="0">
                  <c:v>18-24</c:v>
                </c:pt>
                <c:pt idx="1">
                  <c:v>25-34</c:v>
                </c:pt>
                <c:pt idx="2">
                  <c:v>35-44</c:v>
                </c:pt>
                <c:pt idx="3">
                  <c:v>45-54</c:v>
                </c:pt>
                <c:pt idx="4">
                  <c:v>55-64</c:v>
                </c:pt>
                <c:pt idx="5">
                  <c:v>65-74</c:v>
                </c:pt>
                <c:pt idx="6">
                  <c:v>75-84</c:v>
                </c:pt>
                <c:pt idx="7">
                  <c:v>85+</c:v>
                </c:pt>
              </c:strCache>
            </c:strRef>
          </c:cat>
          <c:val>
            <c:numRef>
              <c:f>'Pivot chart'!$B$11:$B$19</c:f>
              <c:numCache>
                <c:formatCode>General</c:formatCode>
                <c:ptCount val="8"/>
                <c:pt idx="0">
                  <c:v>89</c:v>
                </c:pt>
                <c:pt idx="1">
                  <c:v>152</c:v>
                </c:pt>
                <c:pt idx="2">
                  <c:v>208</c:v>
                </c:pt>
                <c:pt idx="3">
                  <c:v>258</c:v>
                </c:pt>
                <c:pt idx="4">
                  <c:v>301</c:v>
                </c:pt>
                <c:pt idx="5">
                  <c:v>330</c:v>
                </c:pt>
                <c:pt idx="6">
                  <c:v>500</c:v>
                </c:pt>
                <c:pt idx="7">
                  <c:v>450</c:v>
                </c:pt>
              </c:numCache>
            </c:numRef>
          </c:val>
          <c:extLst>
            <c:ext xmlns:c16="http://schemas.microsoft.com/office/drawing/2014/chart" uri="{C3380CC4-5D6E-409C-BE32-E72D297353CC}">
              <c16:uniqueId val="{00000000-8365-4000-B699-5708EB7A7D85}"/>
            </c:ext>
          </c:extLst>
        </c:ser>
        <c:ser>
          <c:idx val="1"/>
          <c:order val="1"/>
          <c:tx>
            <c:strRef>
              <c:f>'Pivot chart'!$C$9:$C$10</c:f>
              <c:strCache>
                <c:ptCount val="1"/>
                <c:pt idx="0">
                  <c:v>Male</c:v>
                </c:pt>
              </c:strCache>
            </c:strRef>
          </c:tx>
          <c:spPr>
            <a:solidFill>
              <a:schemeClr val="accent5"/>
            </a:solidFill>
            <a:ln>
              <a:noFill/>
            </a:ln>
            <a:effectLst/>
          </c:spPr>
          <c:invertIfNegative val="0"/>
          <c:cat>
            <c:strRef>
              <c:f>'Pivot chart'!$A$11:$A$19</c:f>
              <c:strCache>
                <c:ptCount val="8"/>
                <c:pt idx="0">
                  <c:v>18-24</c:v>
                </c:pt>
                <c:pt idx="1">
                  <c:v>25-34</c:v>
                </c:pt>
                <c:pt idx="2">
                  <c:v>35-44</c:v>
                </c:pt>
                <c:pt idx="3">
                  <c:v>45-54</c:v>
                </c:pt>
                <c:pt idx="4">
                  <c:v>55-64</c:v>
                </c:pt>
                <c:pt idx="5">
                  <c:v>65-74</c:v>
                </c:pt>
                <c:pt idx="6">
                  <c:v>75-84</c:v>
                </c:pt>
                <c:pt idx="7">
                  <c:v>85+</c:v>
                </c:pt>
              </c:strCache>
            </c:strRef>
          </c:cat>
          <c:val>
            <c:numRef>
              <c:f>'Pivot chart'!$C$11:$C$19</c:f>
              <c:numCache>
                <c:formatCode>General</c:formatCode>
                <c:ptCount val="8"/>
                <c:pt idx="0">
                  <c:v>130</c:v>
                </c:pt>
                <c:pt idx="1">
                  <c:v>205</c:v>
                </c:pt>
                <c:pt idx="2">
                  <c:v>220</c:v>
                </c:pt>
                <c:pt idx="3">
                  <c:v>249</c:v>
                </c:pt>
                <c:pt idx="4">
                  <c:v>287</c:v>
                </c:pt>
                <c:pt idx="5">
                  <c:v>285</c:v>
                </c:pt>
                <c:pt idx="6">
                  <c:v>281</c:v>
                </c:pt>
                <c:pt idx="7">
                  <c:v>221</c:v>
                </c:pt>
              </c:numCache>
            </c:numRef>
          </c:val>
          <c:extLst>
            <c:ext xmlns:c16="http://schemas.microsoft.com/office/drawing/2014/chart" uri="{C3380CC4-5D6E-409C-BE32-E72D297353CC}">
              <c16:uniqueId val="{00000001-8365-4000-B699-5708EB7A7D85}"/>
            </c:ext>
          </c:extLst>
        </c:ser>
        <c:dLbls>
          <c:showLegendKey val="0"/>
          <c:showVal val="0"/>
          <c:showCatName val="0"/>
          <c:showSerName val="0"/>
          <c:showPercent val="0"/>
          <c:showBubbleSize val="0"/>
        </c:dLbls>
        <c:gapWidth val="219"/>
        <c:axId val="750418911"/>
        <c:axId val="892476623"/>
      </c:barChart>
      <c:catAx>
        <c:axId val="7504189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a:t>
                </a:r>
                <a:r>
                  <a:rPr lang="en-GB" baseline="0"/>
                  <a:t> band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476623"/>
        <c:crosses val="autoZero"/>
        <c:auto val="1"/>
        <c:lblAlgn val="ctr"/>
        <c:lblOffset val="100"/>
        <c:noMultiLvlLbl val="0"/>
      </c:catAx>
      <c:valAx>
        <c:axId val="892476623"/>
        <c:scaling>
          <c:orientation val="minMax"/>
          <c:max val="5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service users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0418911"/>
        <c:crosses val="autoZero"/>
        <c:crossBetween val="between"/>
        <c:majorUnit val="100"/>
      </c:valAx>
      <c:spPr>
        <a:noFill/>
        <a:ln>
          <a:noFill/>
        </a:ln>
        <a:effectLst/>
      </c:spPr>
    </c:plotArea>
    <c:legend>
      <c:legendPos val="r"/>
      <c:layout>
        <c:manualLayout>
          <c:xMode val="edge"/>
          <c:yMode val="edge"/>
          <c:x val="0.8781337891441543"/>
          <c:y val="0.46289431978760848"/>
          <c:w val="0.1168924474577705"/>
          <c:h val="0.1733980528564893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Rate of Adult Social Care service use per 100,000 population in Tower Hamlets residents, by age and sex (Mosaic, population numbers from 2021 Census</a:t>
            </a:r>
            <a:r>
              <a:rPr lang="en-GB" sz="1100" b="1" i="0" u="none" strike="noStrike" kern="1200" spc="0" baseline="30000">
                <a:solidFill>
                  <a:srgbClr val="00445E"/>
                </a:solidFill>
              </a:rPr>
              <a:t>9</a:t>
            </a:r>
            <a:r>
              <a:rPr lang="en-GB" sz="1100" b="1" i="0" u="none" strike="noStrike" kern="1200" spc="0" baseline="0">
                <a:solidFill>
                  <a:srgbClr val="00445E"/>
                </a:solidFill>
              </a:rPr>
              <a:t>).</a:t>
            </a:r>
          </a:p>
        </c:rich>
      </c:tx>
      <c:layout>
        <c:manualLayout>
          <c:xMode val="edge"/>
          <c:yMode val="edge"/>
          <c:x val="1.1689065320239545E-2"/>
          <c:y val="1.0875643439888949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6311141702567647"/>
          <c:y val="0.19479937007950945"/>
          <c:w val="0.81607538067931973"/>
          <c:h val="0.60852450467646968"/>
        </c:manualLayout>
      </c:layout>
      <c:barChart>
        <c:barDir val="col"/>
        <c:grouping val="clustered"/>
        <c:varyColors val="0"/>
        <c:ser>
          <c:idx val="0"/>
          <c:order val="0"/>
          <c:tx>
            <c:strRef>
              <c:f>'[ASC NA analysis.xlsx]Additional analysis'!$A$146</c:f>
              <c:strCache>
                <c:ptCount val="1"/>
                <c:pt idx="0">
                  <c:v>Female</c:v>
                </c:pt>
              </c:strCache>
            </c:strRef>
          </c:tx>
          <c:spPr>
            <a:solidFill>
              <a:schemeClr val="accent6"/>
            </a:solidFill>
            <a:ln>
              <a:noFill/>
            </a:ln>
            <a:effectLst/>
          </c:spPr>
          <c:invertIfNegative val="0"/>
          <c:errBars>
            <c:errBarType val="both"/>
            <c:errValType val="cust"/>
            <c:noEndCap val="0"/>
            <c:plus>
              <c:numRef>
                <c:f>'[ASC NA analysis.xlsx]Additional analysis'!$W$149:$AD$149</c:f>
                <c:numCache>
                  <c:formatCode>General</c:formatCode>
                  <c:ptCount val="8"/>
                  <c:pt idx="0">
                    <c:v>97.092184929638165</c:v>
                  </c:pt>
                  <c:pt idx="1">
                    <c:v>61.053329804414261</c:v>
                  </c:pt>
                  <c:pt idx="2">
                    <c:v>116.8933018621243</c:v>
                  </c:pt>
                  <c:pt idx="3">
                    <c:v>236.55515625297994</c:v>
                  </c:pt>
                  <c:pt idx="4">
                    <c:v>395.586100209498</c:v>
                  </c:pt>
                  <c:pt idx="5">
                    <c:v>674.01659755559649</c:v>
                  </c:pt>
                  <c:pt idx="6">
                    <c:v>1592.2793135704087</c:v>
                  </c:pt>
                  <c:pt idx="7">
                    <c:v>3374.347769192711</c:v>
                  </c:pt>
                </c:numCache>
              </c:numRef>
            </c:plus>
            <c:minus>
              <c:numRef>
                <c:f>'[ASC NA analysis.xlsx]Additional analysis'!$M$149:$T$149</c:f>
                <c:numCache>
                  <c:formatCode>General</c:formatCode>
                  <c:ptCount val="8"/>
                  <c:pt idx="0">
                    <c:v>82.920392319171981</c:v>
                  </c:pt>
                  <c:pt idx="1">
                    <c:v>54.120957928601797</c:v>
                  </c:pt>
                  <c:pt idx="2">
                    <c:v>105.45836851762431</c:v>
                  </c:pt>
                  <c:pt idx="3">
                    <c:v>215.67998892264859</c:v>
                  </c:pt>
                  <c:pt idx="4">
                    <c:v>363.16784666551121</c:v>
                  </c:pt>
                  <c:pt idx="5">
                    <c:v>621.17350947448813</c:v>
                  </c:pt>
                  <c:pt idx="6">
                    <c:v>1490.169596535643</c:v>
                  </c:pt>
                  <c:pt idx="7">
                    <c:v>3146.6159335212215</c:v>
                  </c:pt>
                </c:numCache>
              </c:numRef>
            </c:minus>
            <c:spPr>
              <a:noFill/>
              <a:ln w="9525" cap="flat" cmpd="sng" algn="ctr">
                <a:solidFill>
                  <a:schemeClr val="tx1">
                    <a:lumMod val="65000"/>
                    <a:lumOff val="35000"/>
                  </a:schemeClr>
                </a:solidFill>
                <a:round/>
              </a:ln>
              <a:effectLst/>
            </c:spPr>
          </c:errBars>
          <c:cat>
            <c:strRef>
              <c:f>'[ASC NA analysis.xlsx]Additional analysis'!$B$145:$I$145</c:f>
              <c:strCache>
                <c:ptCount val="8"/>
                <c:pt idx="0">
                  <c:v>18-24</c:v>
                </c:pt>
                <c:pt idx="1">
                  <c:v>25-34</c:v>
                </c:pt>
                <c:pt idx="2">
                  <c:v>35-44</c:v>
                </c:pt>
                <c:pt idx="3">
                  <c:v>45-54</c:v>
                </c:pt>
                <c:pt idx="4">
                  <c:v>55-64</c:v>
                </c:pt>
                <c:pt idx="5">
                  <c:v>65-74</c:v>
                </c:pt>
                <c:pt idx="6">
                  <c:v>75-84</c:v>
                </c:pt>
                <c:pt idx="7">
                  <c:v>85+</c:v>
                </c:pt>
              </c:strCache>
            </c:strRef>
          </c:cat>
          <c:val>
            <c:numRef>
              <c:f>'[ASC NA analysis.xlsx]Additional analysis'!$B$146:$I$146</c:f>
              <c:numCache>
                <c:formatCode>General</c:formatCode>
                <c:ptCount val="8"/>
                <c:pt idx="0">
                  <c:v>421.04267196518117</c:v>
                </c:pt>
                <c:pt idx="1">
                  <c:v>354.51068196660134</c:v>
                </c:pt>
                <c:pt idx="2">
                  <c:v>803.21285140562236</c:v>
                </c:pt>
                <c:pt idx="3">
                  <c:v>1822.9350667702961</c:v>
                </c:pt>
                <c:pt idx="4">
                  <c:v>3307.6923076923081</c:v>
                </c:pt>
                <c:pt idx="5">
                  <c:v>5916.0989602007885</c:v>
                </c:pt>
                <c:pt idx="6">
                  <c:v>17379.214459506431</c:v>
                </c:pt>
                <c:pt idx="7">
                  <c:v>34856.700232378003</c:v>
                </c:pt>
              </c:numCache>
            </c:numRef>
          </c:val>
          <c:extLst>
            <c:ext xmlns:c16="http://schemas.microsoft.com/office/drawing/2014/chart" uri="{C3380CC4-5D6E-409C-BE32-E72D297353CC}">
              <c16:uniqueId val="{00000000-D0A4-4A94-AE04-6070DE1C9E09}"/>
            </c:ext>
          </c:extLst>
        </c:ser>
        <c:ser>
          <c:idx val="1"/>
          <c:order val="1"/>
          <c:tx>
            <c:strRef>
              <c:f>'[ASC NA analysis.xlsx]Additional analysis'!$A$147</c:f>
              <c:strCache>
                <c:ptCount val="1"/>
                <c:pt idx="0">
                  <c:v>Male</c:v>
                </c:pt>
              </c:strCache>
            </c:strRef>
          </c:tx>
          <c:spPr>
            <a:solidFill>
              <a:schemeClr val="accent5"/>
            </a:solidFill>
            <a:ln>
              <a:noFill/>
            </a:ln>
            <a:effectLst/>
          </c:spPr>
          <c:invertIfNegative val="0"/>
          <c:errBars>
            <c:errBarType val="both"/>
            <c:errValType val="cust"/>
            <c:noEndCap val="0"/>
            <c:plus>
              <c:numRef>
                <c:f>'[ASC NA analysis.xlsx]Additional analysis'!$W$150:$AD$150</c:f>
                <c:numCache>
                  <c:formatCode>General</c:formatCode>
                  <c:ptCount val="8"/>
                  <c:pt idx="0">
                    <c:v>127.12207759815954</c:v>
                  </c:pt>
                  <c:pt idx="1">
                    <c:v>71.072495019681071</c:v>
                  </c:pt>
                  <c:pt idx="2">
                    <c:v>117.21276207439303</c:v>
                  </c:pt>
                  <c:pt idx="3">
                    <c:v>190.20610984413929</c:v>
                  </c:pt>
                  <c:pt idx="4">
                    <c:v>345.83661943583684</c:v>
                  </c:pt>
                  <c:pt idx="5">
                    <c:v>728.78112180548305</c:v>
                  </c:pt>
                  <c:pt idx="6">
                    <c:v>1630.8304275898699</c:v>
                  </c:pt>
                  <c:pt idx="7">
                    <c:v>4033.5460372048037</c:v>
                  </c:pt>
                </c:numCache>
              </c:numRef>
            </c:plus>
            <c:minus>
              <c:numRef>
                <c:f>'[ASC NA analysis.xlsx]Additional analysis'!$M$150:$T$150</c:f>
                <c:numCache>
                  <c:formatCode>General</c:formatCode>
                  <c:ptCount val="8"/>
                  <c:pt idx="0">
                    <c:v>111.58218793491676</c:v>
                  </c:pt>
                  <c:pt idx="1">
                    <c:v>64.071573680614904</c:v>
                  </c:pt>
                  <c:pt idx="2">
                    <c:v>106.04953835280628</c:v>
                  </c:pt>
                  <c:pt idx="3">
                    <c:v>173.13301365171151</c:v>
                  </c:pt>
                  <c:pt idx="4">
                    <c:v>316.83891852721808</c:v>
                  </c:pt>
                  <c:pt idx="5">
                    <c:v>667.46863481527362</c:v>
                  </c:pt>
                  <c:pt idx="6">
                    <c:v>1492.6936186737985</c:v>
                  </c:pt>
                  <c:pt idx="7">
                    <c:v>3650.2266570883257</c:v>
                  </c:pt>
                </c:numCache>
              </c:numRef>
            </c:minus>
            <c:spPr>
              <a:noFill/>
              <a:ln w="9525" cap="flat" cmpd="sng" algn="ctr">
                <a:solidFill>
                  <a:schemeClr val="tx1">
                    <a:lumMod val="65000"/>
                    <a:lumOff val="35000"/>
                  </a:schemeClr>
                </a:solidFill>
                <a:round/>
              </a:ln>
              <a:effectLst/>
            </c:spPr>
          </c:errBars>
          <c:cat>
            <c:strRef>
              <c:f>'[ASC NA analysis.xlsx]Additional analysis'!$B$145:$I$145</c:f>
              <c:strCache>
                <c:ptCount val="8"/>
                <c:pt idx="0">
                  <c:v>18-24</c:v>
                </c:pt>
                <c:pt idx="1">
                  <c:v>25-34</c:v>
                </c:pt>
                <c:pt idx="2">
                  <c:v>35-44</c:v>
                </c:pt>
                <c:pt idx="3">
                  <c:v>45-54</c:v>
                </c:pt>
                <c:pt idx="4">
                  <c:v>55-64</c:v>
                </c:pt>
                <c:pt idx="5">
                  <c:v>65-74</c:v>
                </c:pt>
                <c:pt idx="6">
                  <c:v>75-84</c:v>
                </c:pt>
                <c:pt idx="7">
                  <c:v>85+</c:v>
                </c:pt>
              </c:strCache>
            </c:strRef>
          </c:cat>
          <c:val>
            <c:numRef>
              <c:f>'[ASC NA analysis.xlsx]Additional analysis'!$B$147:$I$147</c:f>
              <c:numCache>
                <c:formatCode>General</c:formatCode>
                <c:ptCount val="8"/>
                <c:pt idx="0">
                  <c:v>678.24907392914906</c:v>
                </c:pt>
                <c:pt idx="1">
                  <c:v>484.58774583963685</c:v>
                </c:pt>
                <c:pt idx="2">
                  <c:v>829.87551867219918</c:v>
                </c:pt>
                <c:pt idx="3">
                  <c:v>1438.3917740165214</c:v>
                </c:pt>
                <c:pt idx="4">
                  <c:v>2819.8074277854193</c:v>
                </c:pt>
                <c:pt idx="5">
                  <c:v>5920.2326547569583</c:v>
                </c:pt>
                <c:pt idx="6">
                  <c:v>13149.274684136641</c:v>
                </c:pt>
                <c:pt idx="7">
                  <c:v>28626.943005181351</c:v>
                </c:pt>
              </c:numCache>
            </c:numRef>
          </c:val>
          <c:extLst>
            <c:ext xmlns:c16="http://schemas.microsoft.com/office/drawing/2014/chart" uri="{C3380CC4-5D6E-409C-BE32-E72D297353CC}">
              <c16:uniqueId val="{00000001-D0A4-4A94-AE04-6070DE1C9E09}"/>
            </c:ext>
          </c:extLst>
        </c:ser>
        <c:dLbls>
          <c:showLegendKey val="0"/>
          <c:showVal val="0"/>
          <c:showCatName val="0"/>
          <c:showSerName val="0"/>
          <c:showPercent val="0"/>
          <c:showBubbleSize val="0"/>
        </c:dLbls>
        <c:gapWidth val="219"/>
        <c:overlap val="-27"/>
        <c:axId val="1030288176"/>
        <c:axId val="743332927"/>
      </c:barChart>
      <c:catAx>
        <c:axId val="10302881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Age band</a:t>
                </a:r>
              </a:p>
            </c:rich>
          </c:tx>
          <c:layout>
            <c:manualLayout>
              <c:xMode val="edge"/>
              <c:yMode val="edge"/>
              <c:x val="0.51135973397237966"/>
              <c:y val="0.8723950193549343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3332927"/>
        <c:crosses val="autoZero"/>
        <c:auto val="1"/>
        <c:lblAlgn val="ctr"/>
        <c:lblOffset val="100"/>
        <c:noMultiLvlLbl val="0"/>
      </c:catAx>
      <c:valAx>
        <c:axId val="743332927"/>
        <c:scaling>
          <c:orientation val="minMax"/>
          <c:max val="40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Rate of ASC service use </a:t>
                </a:r>
              </a:p>
              <a:p>
                <a:pPr>
                  <a:defRPr/>
                </a:pPr>
                <a:r>
                  <a:rPr lang="en-GB" sz="1000" b="0" i="0" u="none" strike="noStrike" kern="1200" baseline="0">
                    <a:solidFill>
                      <a:srgbClr val="00445E">
                        <a:lumMod val="65000"/>
                        <a:lumOff val="35000"/>
                      </a:srgbClr>
                    </a:solidFill>
                  </a:rPr>
                  <a:t>per 100,00 population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0288176"/>
        <c:crosses val="autoZero"/>
        <c:crossBetween val="between"/>
        <c:majorUnit val="5000"/>
      </c:valAx>
      <c:spPr>
        <a:noFill/>
        <a:ln>
          <a:noFill/>
        </a:ln>
        <a:effectLst/>
      </c:spPr>
    </c:plotArea>
    <c:legend>
      <c:legendPos val="b"/>
      <c:layout>
        <c:manualLayout>
          <c:xMode val="edge"/>
          <c:yMode val="edge"/>
          <c:x val="0.42931993701490367"/>
          <c:y val="0.93230217132054338"/>
          <c:w val="0.21810714758370131"/>
          <c:h val="6.382036152648859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a:solidFill>
                  <a:srgbClr val="00445E"/>
                </a:solidFill>
              </a:rPr>
              <a:t>Rate of long term care service use per 100,000 population for adults aged 18</a:t>
            </a:r>
            <a:r>
              <a:rPr lang="en-GB" sz="1100" b="1" baseline="0">
                <a:solidFill>
                  <a:srgbClr val="00445E"/>
                </a:solidFill>
              </a:rPr>
              <a:t> to 64</a:t>
            </a:r>
            <a:r>
              <a:rPr lang="en-GB" sz="1100" b="1">
                <a:solidFill>
                  <a:srgbClr val="00445E"/>
                </a:solidFill>
              </a:rPr>
              <a:t> in Tower Hamlets, London and England, 2016/17 to 2021/22 </a:t>
            </a:r>
            <a:r>
              <a:rPr lang="en-GB" sz="1100" b="1" baseline="0">
                <a:solidFill>
                  <a:srgbClr val="00445E"/>
                </a:solidFill>
              </a:rPr>
              <a:t>(SALT returns</a:t>
            </a:r>
            <a:r>
              <a:rPr lang="en-GB" sz="1100" b="1" baseline="30000">
                <a:solidFill>
                  <a:srgbClr val="00445E"/>
                </a:solidFill>
              </a:rPr>
              <a:t>1</a:t>
            </a:r>
            <a:r>
              <a:rPr lang="en-GB" sz="1100" b="1" baseline="0">
                <a:solidFill>
                  <a:srgbClr val="00445E"/>
                </a:solidFill>
              </a:rPr>
              <a:t>).</a:t>
            </a:r>
            <a:endParaRPr lang="en-GB" sz="1100" b="1">
              <a:solidFill>
                <a:srgbClr val="00445E"/>
              </a:solidFill>
            </a:endParaRPr>
          </a:p>
        </c:rich>
      </c:tx>
      <c:layout>
        <c:manualLayout>
          <c:xMode val="edge"/>
          <c:yMode val="edge"/>
          <c:x val="1.2060648156325753E-2"/>
          <c:y val="2.6862752903476211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217221390005844"/>
          <c:y val="0.23202370052645721"/>
          <c:w val="0.85174443505549891"/>
          <c:h val="0.58959195834121192"/>
        </c:manualLayout>
      </c:layout>
      <c:lineChart>
        <c:grouping val="standard"/>
        <c:varyColors val="0"/>
        <c:ser>
          <c:idx val="0"/>
          <c:order val="0"/>
          <c:tx>
            <c:strRef>
              <c:f>'[ASC NA analysis.xlsx]SALT returns'!$A$3</c:f>
              <c:strCache>
                <c:ptCount val="1"/>
                <c:pt idx="0">
                  <c:v>Tower Hamlets</c:v>
                </c:pt>
              </c:strCache>
            </c:strRef>
          </c:tx>
          <c:spPr>
            <a:ln w="28575" cap="rnd">
              <a:solidFill>
                <a:schemeClr val="accent2"/>
              </a:solidFill>
              <a:round/>
            </a:ln>
            <a:effectLst/>
          </c:spPr>
          <c:marker>
            <c:symbol val="none"/>
          </c:marker>
          <c:cat>
            <c:strRef>
              <c:f>'[ASC NA analysis.xlsx]SALT returns'!$B$2:$G$2</c:f>
              <c:strCache>
                <c:ptCount val="6"/>
                <c:pt idx="0">
                  <c:v>16/17</c:v>
                </c:pt>
                <c:pt idx="1">
                  <c:v>17/18</c:v>
                </c:pt>
                <c:pt idx="2">
                  <c:v>18/19</c:v>
                </c:pt>
                <c:pt idx="3">
                  <c:v>19/20</c:v>
                </c:pt>
                <c:pt idx="4">
                  <c:v>20/21</c:v>
                </c:pt>
                <c:pt idx="5">
                  <c:v>21/22</c:v>
                </c:pt>
              </c:strCache>
            </c:strRef>
          </c:cat>
          <c:val>
            <c:numRef>
              <c:f>'[ASC NA analysis.xlsx]SALT returns'!$B$3:$G$3</c:f>
              <c:numCache>
                <c:formatCode>General</c:formatCode>
                <c:ptCount val="6"/>
                <c:pt idx="0">
                  <c:v>675</c:v>
                </c:pt>
                <c:pt idx="1">
                  <c:v>725</c:v>
                </c:pt>
                <c:pt idx="2">
                  <c:v>725</c:v>
                </c:pt>
                <c:pt idx="3">
                  <c:v>750</c:v>
                </c:pt>
                <c:pt idx="4">
                  <c:v>725</c:v>
                </c:pt>
                <c:pt idx="5">
                  <c:v>735</c:v>
                </c:pt>
              </c:numCache>
            </c:numRef>
          </c:val>
          <c:smooth val="0"/>
          <c:extLst>
            <c:ext xmlns:c16="http://schemas.microsoft.com/office/drawing/2014/chart" uri="{C3380CC4-5D6E-409C-BE32-E72D297353CC}">
              <c16:uniqueId val="{00000000-97DB-4247-ABF3-9A9B1822D7D0}"/>
            </c:ext>
          </c:extLst>
        </c:ser>
        <c:ser>
          <c:idx val="1"/>
          <c:order val="1"/>
          <c:tx>
            <c:strRef>
              <c:f>'[ASC NA analysis.xlsx]SALT returns'!$A$4</c:f>
              <c:strCache>
                <c:ptCount val="1"/>
                <c:pt idx="0">
                  <c:v>London</c:v>
                </c:pt>
              </c:strCache>
            </c:strRef>
          </c:tx>
          <c:spPr>
            <a:ln w="28575" cap="rnd">
              <a:solidFill>
                <a:schemeClr val="accent4"/>
              </a:solidFill>
              <a:round/>
            </a:ln>
            <a:effectLst/>
          </c:spPr>
          <c:marker>
            <c:symbol val="none"/>
          </c:marker>
          <c:cat>
            <c:strRef>
              <c:f>'[ASC NA analysis.xlsx]SALT returns'!$B$2:$G$2</c:f>
              <c:strCache>
                <c:ptCount val="6"/>
                <c:pt idx="0">
                  <c:v>16/17</c:v>
                </c:pt>
                <c:pt idx="1">
                  <c:v>17/18</c:v>
                </c:pt>
                <c:pt idx="2">
                  <c:v>18/19</c:v>
                </c:pt>
                <c:pt idx="3">
                  <c:v>19/20</c:v>
                </c:pt>
                <c:pt idx="4">
                  <c:v>20/21</c:v>
                </c:pt>
                <c:pt idx="5">
                  <c:v>21/22</c:v>
                </c:pt>
              </c:strCache>
            </c:strRef>
          </c:cat>
          <c:val>
            <c:numRef>
              <c:f>'[ASC NA analysis.xlsx]SALT returns'!$B$4:$G$4</c:f>
              <c:numCache>
                <c:formatCode>General</c:formatCode>
                <c:ptCount val="6"/>
                <c:pt idx="0">
                  <c:v>830</c:v>
                </c:pt>
                <c:pt idx="1">
                  <c:v>795</c:v>
                </c:pt>
                <c:pt idx="2">
                  <c:v>800</c:v>
                </c:pt>
                <c:pt idx="3">
                  <c:v>780</c:v>
                </c:pt>
                <c:pt idx="4">
                  <c:v>795</c:v>
                </c:pt>
                <c:pt idx="5">
                  <c:v>805</c:v>
                </c:pt>
              </c:numCache>
            </c:numRef>
          </c:val>
          <c:smooth val="0"/>
          <c:extLst>
            <c:ext xmlns:c16="http://schemas.microsoft.com/office/drawing/2014/chart" uri="{C3380CC4-5D6E-409C-BE32-E72D297353CC}">
              <c16:uniqueId val="{00000001-97DB-4247-ABF3-9A9B1822D7D0}"/>
            </c:ext>
          </c:extLst>
        </c:ser>
        <c:ser>
          <c:idx val="2"/>
          <c:order val="2"/>
          <c:tx>
            <c:strRef>
              <c:f>'[ASC NA analysis.xlsx]SALT returns'!$A$5</c:f>
              <c:strCache>
                <c:ptCount val="1"/>
                <c:pt idx="0">
                  <c:v>England</c:v>
                </c:pt>
              </c:strCache>
            </c:strRef>
          </c:tx>
          <c:spPr>
            <a:ln w="28575" cap="rnd">
              <a:solidFill>
                <a:schemeClr val="accent6"/>
              </a:solidFill>
              <a:round/>
            </a:ln>
            <a:effectLst/>
          </c:spPr>
          <c:marker>
            <c:symbol val="none"/>
          </c:marker>
          <c:cat>
            <c:strRef>
              <c:f>'[ASC NA analysis.xlsx]SALT returns'!$B$2:$G$2</c:f>
              <c:strCache>
                <c:ptCount val="6"/>
                <c:pt idx="0">
                  <c:v>16/17</c:v>
                </c:pt>
                <c:pt idx="1">
                  <c:v>17/18</c:v>
                </c:pt>
                <c:pt idx="2">
                  <c:v>18/19</c:v>
                </c:pt>
                <c:pt idx="3">
                  <c:v>19/20</c:v>
                </c:pt>
                <c:pt idx="4">
                  <c:v>20/21</c:v>
                </c:pt>
                <c:pt idx="5">
                  <c:v>21/22</c:v>
                </c:pt>
              </c:strCache>
            </c:strRef>
          </c:cat>
          <c:val>
            <c:numRef>
              <c:f>'[ASC NA analysis.xlsx]SALT returns'!$B$5:$G$5</c:f>
              <c:numCache>
                <c:formatCode>General</c:formatCode>
                <c:ptCount val="6"/>
                <c:pt idx="0">
                  <c:v>865</c:v>
                </c:pt>
                <c:pt idx="1">
                  <c:v>865</c:v>
                </c:pt>
                <c:pt idx="2">
                  <c:v>865</c:v>
                </c:pt>
                <c:pt idx="3">
                  <c:v>855</c:v>
                </c:pt>
                <c:pt idx="4">
                  <c:v>850</c:v>
                </c:pt>
                <c:pt idx="5">
                  <c:v>850</c:v>
                </c:pt>
              </c:numCache>
            </c:numRef>
          </c:val>
          <c:smooth val="0"/>
          <c:extLst>
            <c:ext xmlns:c16="http://schemas.microsoft.com/office/drawing/2014/chart" uri="{C3380CC4-5D6E-409C-BE32-E72D297353CC}">
              <c16:uniqueId val="{00000002-97DB-4247-ABF3-9A9B1822D7D0}"/>
            </c:ext>
          </c:extLst>
        </c:ser>
        <c:dLbls>
          <c:showLegendKey val="0"/>
          <c:showVal val="0"/>
          <c:showCatName val="0"/>
          <c:showSerName val="0"/>
          <c:showPercent val="0"/>
          <c:showBubbleSize val="0"/>
        </c:dLbls>
        <c:smooth val="0"/>
        <c:axId val="899647743"/>
        <c:axId val="1176702575"/>
      </c:lineChart>
      <c:catAx>
        <c:axId val="899647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6702575"/>
        <c:crosses val="autoZero"/>
        <c:auto val="1"/>
        <c:lblAlgn val="ctr"/>
        <c:lblOffset val="100"/>
        <c:noMultiLvlLbl val="0"/>
      </c:catAx>
      <c:valAx>
        <c:axId val="11767025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800"/>
                  <a:t>Rate of long term care service</a:t>
                </a:r>
              </a:p>
              <a:p>
                <a:pPr>
                  <a:defRPr/>
                </a:pPr>
                <a:r>
                  <a:rPr lang="en-GB" sz="800"/>
                  <a:t>Use</a:t>
                </a:r>
                <a:r>
                  <a:rPr lang="en-GB" sz="800" baseline="0"/>
                  <a:t> per 100,000 population</a:t>
                </a:r>
                <a:endParaRPr lang="en-GB" sz="80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9647743"/>
        <c:crosses val="autoZero"/>
        <c:crossBetween val="between"/>
        <c:majorUnit val="20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Rate of long term care service use per 100,000 population for adults aged 65+ in Tower Hamlets, London and England, 2016/17 to 2021/22 (SALT returns</a:t>
            </a:r>
            <a:r>
              <a:rPr lang="en-GB" sz="1100" b="1" i="0" u="none" strike="noStrike" kern="1200" spc="0" baseline="30000">
                <a:solidFill>
                  <a:srgbClr val="00445E"/>
                </a:solidFill>
              </a:rPr>
              <a:t>1</a:t>
            </a:r>
            <a:r>
              <a:rPr lang="en-GB" sz="1100" b="1" i="0" u="none" strike="noStrike" kern="1200" spc="0" baseline="0">
                <a:solidFill>
                  <a:srgbClr val="00445E"/>
                </a:solidFill>
              </a:rPr>
              <a:t>).</a:t>
            </a:r>
          </a:p>
        </c:rich>
      </c:tx>
      <c:layout>
        <c:manualLayout>
          <c:xMode val="edge"/>
          <c:yMode val="edge"/>
          <c:x val="1.2763117563334783E-2"/>
          <c:y val="5.0267725112330556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472018068921983"/>
          <c:y val="0.23601893815489022"/>
          <c:w val="0.85267910660369528"/>
          <c:h val="0.58252510419085446"/>
        </c:manualLayout>
      </c:layout>
      <c:lineChart>
        <c:grouping val="standard"/>
        <c:varyColors val="0"/>
        <c:ser>
          <c:idx val="0"/>
          <c:order val="0"/>
          <c:tx>
            <c:strRef>
              <c:f>'[ASC NA analysis.xlsx]SALT returns'!$A$10</c:f>
              <c:strCache>
                <c:ptCount val="1"/>
                <c:pt idx="0">
                  <c:v>Tower Hamlets</c:v>
                </c:pt>
              </c:strCache>
            </c:strRef>
          </c:tx>
          <c:spPr>
            <a:ln w="28575" cap="rnd">
              <a:solidFill>
                <a:schemeClr val="accent2"/>
              </a:solidFill>
              <a:round/>
            </a:ln>
            <a:effectLst/>
          </c:spPr>
          <c:marker>
            <c:symbol val="none"/>
          </c:marker>
          <c:cat>
            <c:strRef>
              <c:f>'[ASC NA analysis.xlsx]SALT returns'!$B$9:$G$9</c:f>
              <c:strCache>
                <c:ptCount val="6"/>
                <c:pt idx="0">
                  <c:v>16/17</c:v>
                </c:pt>
                <c:pt idx="1">
                  <c:v>17/18</c:v>
                </c:pt>
                <c:pt idx="2">
                  <c:v>18/19</c:v>
                </c:pt>
                <c:pt idx="3">
                  <c:v>19/20</c:v>
                </c:pt>
                <c:pt idx="4">
                  <c:v>20/21</c:v>
                </c:pt>
                <c:pt idx="5">
                  <c:v>21/22</c:v>
                </c:pt>
              </c:strCache>
            </c:strRef>
          </c:cat>
          <c:val>
            <c:numRef>
              <c:f>'[ASC NA analysis.xlsx]SALT returns'!$B$10:$G$10</c:f>
              <c:numCache>
                <c:formatCode>#,##0</c:formatCode>
                <c:ptCount val="6"/>
                <c:pt idx="0">
                  <c:v>12235</c:v>
                </c:pt>
                <c:pt idx="1">
                  <c:v>12450</c:v>
                </c:pt>
                <c:pt idx="2">
                  <c:v>11905</c:v>
                </c:pt>
                <c:pt idx="3">
                  <c:v>11690</c:v>
                </c:pt>
                <c:pt idx="4">
                  <c:v>10400</c:v>
                </c:pt>
                <c:pt idx="5">
                  <c:v>9250</c:v>
                </c:pt>
              </c:numCache>
            </c:numRef>
          </c:val>
          <c:smooth val="0"/>
          <c:extLst>
            <c:ext xmlns:c16="http://schemas.microsoft.com/office/drawing/2014/chart" uri="{C3380CC4-5D6E-409C-BE32-E72D297353CC}">
              <c16:uniqueId val="{00000000-7C80-498C-B6FC-F489AC8430F3}"/>
            </c:ext>
          </c:extLst>
        </c:ser>
        <c:ser>
          <c:idx val="1"/>
          <c:order val="1"/>
          <c:tx>
            <c:strRef>
              <c:f>'[ASC NA analysis.xlsx]SALT returns'!$A$11</c:f>
              <c:strCache>
                <c:ptCount val="1"/>
                <c:pt idx="0">
                  <c:v>London</c:v>
                </c:pt>
              </c:strCache>
            </c:strRef>
          </c:tx>
          <c:spPr>
            <a:ln w="28575" cap="rnd">
              <a:solidFill>
                <a:schemeClr val="accent4"/>
              </a:solidFill>
              <a:round/>
            </a:ln>
            <a:effectLst/>
          </c:spPr>
          <c:marker>
            <c:symbol val="none"/>
          </c:marker>
          <c:cat>
            <c:strRef>
              <c:f>'[ASC NA analysis.xlsx]SALT returns'!$B$9:$G$9</c:f>
              <c:strCache>
                <c:ptCount val="6"/>
                <c:pt idx="0">
                  <c:v>16/17</c:v>
                </c:pt>
                <c:pt idx="1">
                  <c:v>17/18</c:v>
                </c:pt>
                <c:pt idx="2">
                  <c:v>18/19</c:v>
                </c:pt>
                <c:pt idx="3">
                  <c:v>19/20</c:v>
                </c:pt>
                <c:pt idx="4">
                  <c:v>20/21</c:v>
                </c:pt>
                <c:pt idx="5">
                  <c:v>21/22</c:v>
                </c:pt>
              </c:strCache>
            </c:strRef>
          </c:cat>
          <c:val>
            <c:numRef>
              <c:f>'[ASC NA analysis.xlsx]SALT returns'!$B$11:$G$11</c:f>
              <c:numCache>
                <c:formatCode>#,##0</c:formatCode>
                <c:ptCount val="6"/>
                <c:pt idx="0">
                  <c:v>7515</c:v>
                </c:pt>
                <c:pt idx="1">
                  <c:v>7255</c:v>
                </c:pt>
                <c:pt idx="2">
                  <c:v>7045</c:v>
                </c:pt>
                <c:pt idx="3">
                  <c:v>6830</c:v>
                </c:pt>
                <c:pt idx="4">
                  <c:v>6725</c:v>
                </c:pt>
                <c:pt idx="5">
                  <c:v>6605</c:v>
                </c:pt>
              </c:numCache>
            </c:numRef>
          </c:val>
          <c:smooth val="0"/>
          <c:extLst>
            <c:ext xmlns:c16="http://schemas.microsoft.com/office/drawing/2014/chart" uri="{C3380CC4-5D6E-409C-BE32-E72D297353CC}">
              <c16:uniqueId val="{00000001-7C80-498C-B6FC-F489AC8430F3}"/>
            </c:ext>
          </c:extLst>
        </c:ser>
        <c:ser>
          <c:idx val="2"/>
          <c:order val="2"/>
          <c:tx>
            <c:strRef>
              <c:f>'[ASC NA analysis.xlsx]SALT returns'!$A$12</c:f>
              <c:strCache>
                <c:ptCount val="1"/>
                <c:pt idx="0">
                  <c:v>England</c:v>
                </c:pt>
              </c:strCache>
            </c:strRef>
          </c:tx>
          <c:spPr>
            <a:ln w="28575" cap="rnd">
              <a:solidFill>
                <a:schemeClr val="accent6"/>
              </a:solidFill>
              <a:round/>
            </a:ln>
            <a:effectLst/>
          </c:spPr>
          <c:marker>
            <c:symbol val="none"/>
          </c:marker>
          <c:cat>
            <c:strRef>
              <c:f>'[ASC NA analysis.xlsx]SALT returns'!$B$9:$G$9</c:f>
              <c:strCache>
                <c:ptCount val="6"/>
                <c:pt idx="0">
                  <c:v>16/17</c:v>
                </c:pt>
                <c:pt idx="1">
                  <c:v>17/18</c:v>
                </c:pt>
                <c:pt idx="2">
                  <c:v>18/19</c:v>
                </c:pt>
                <c:pt idx="3">
                  <c:v>19/20</c:v>
                </c:pt>
                <c:pt idx="4">
                  <c:v>20/21</c:v>
                </c:pt>
                <c:pt idx="5">
                  <c:v>21/22</c:v>
                </c:pt>
              </c:strCache>
            </c:strRef>
          </c:cat>
          <c:val>
            <c:numRef>
              <c:f>'[ASC NA analysis.xlsx]SALT returns'!$B$12:$G$12</c:f>
              <c:numCache>
                <c:formatCode>#,##0</c:formatCode>
                <c:ptCount val="6"/>
                <c:pt idx="0">
                  <c:v>5845</c:v>
                </c:pt>
                <c:pt idx="1">
                  <c:v>5635</c:v>
                </c:pt>
                <c:pt idx="2">
                  <c:v>5390</c:v>
                </c:pt>
                <c:pt idx="3">
                  <c:v>5295</c:v>
                </c:pt>
                <c:pt idx="4">
                  <c:v>5270</c:v>
                </c:pt>
                <c:pt idx="5">
                  <c:v>5055</c:v>
                </c:pt>
              </c:numCache>
            </c:numRef>
          </c:val>
          <c:smooth val="0"/>
          <c:extLst>
            <c:ext xmlns:c16="http://schemas.microsoft.com/office/drawing/2014/chart" uri="{C3380CC4-5D6E-409C-BE32-E72D297353CC}">
              <c16:uniqueId val="{00000002-7C80-498C-B6FC-F489AC8430F3}"/>
            </c:ext>
          </c:extLst>
        </c:ser>
        <c:dLbls>
          <c:showLegendKey val="0"/>
          <c:showVal val="0"/>
          <c:showCatName val="0"/>
          <c:showSerName val="0"/>
          <c:showPercent val="0"/>
          <c:showBubbleSize val="0"/>
        </c:dLbls>
        <c:smooth val="0"/>
        <c:axId val="2089263743"/>
        <c:axId val="1184852239"/>
      </c:lineChart>
      <c:catAx>
        <c:axId val="2089263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84852239"/>
        <c:crosses val="autoZero"/>
        <c:auto val="1"/>
        <c:lblAlgn val="ctr"/>
        <c:lblOffset val="100"/>
        <c:noMultiLvlLbl val="0"/>
      </c:catAx>
      <c:valAx>
        <c:axId val="118485223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800" b="0" i="0" u="none" strike="noStrike" kern="1200" baseline="0">
                    <a:solidFill>
                      <a:srgbClr val="00445E">
                        <a:lumMod val="65000"/>
                        <a:lumOff val="35000"/>
                      </a:srgbClr>
                    </a:solidFill>
                  </a:rPr>
                  <a:t>Rate of long term care service</a:t>
                </a:r>
              </a:p>
              <a:p>
                <a:pPr>
                  <a:defRPr/>
                </a:pPr>
                <a:r>
                  <a:rPr lang="en-GB" sz="800" b="0" i="0" u="none" strike="noStrike" kern="1200" baseline="0">
                    <a:solidFill>
                      <a:srgbClr val="00445E">
                        <a:lumMod val="65000"/>
                        <a:lumOff val="35000"/>
                      </a:srgbClr>
                    </a:solidFill>
                  </a:rPr>
                  <a:t>Use per 100,000 population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926374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71"/>
  </c:pivotSource>
  <c:chart>
    <c:title>
      <c:tx>
        <c:rich>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445E">
                    <a:lumMod val="65000"/>
                    <a:lumOff val="35000"/>
                  </a:srgbClr>
                </a:solidFill>
                <a:latin typeface="+mn-lt"/>
                <a:ea typeface="+mn-ea"/>
                <a:cs typeface="+mn-cs"/>
              </a:defRPr>
            </a:pPr>
            <a:r>
              <a:rPr lang="en-GB" sz="1200" b="1" i="0" u="none" strike="noStrike" kern="1200" spc="0" baseline="0">
                <a:solidFill>
                  <a:srgbClr val="00445E"/>
                </a:solidFill>
              </a:rPr>
              <a:t>Smoking prevalence for ASC service users and all residents by broad age band, Tower Hamlets (WSDP 2017-18).</a:t>
            </a:r>
          </a:p>
        </c:rich>
      </c:tx>
      <c:layout>
        <c:manualLayout>
          <c:xMode val="edge"/>
          <c:yMode val="edge"/>
          <c:x val="8.2078644786413284E-3"/>
          <c:y val="0"/>
        </c:manualLayout>
      </c:layout>
      <c:overlay val="0"/>
      <c:spPr>
        <a:noFill/>
        <a:ln>
          <a:noFill/>
        </a:ln>
        <a:effectLst/>
      </c:spPr>
      <c:txPr>
        <a:bodyPr rot="0" spcFirstLastPara="1" vertOverflow="ellipsis" vert="horz" wrap="square" anchor="ctr" anchorCtr="1"/>
        <a:lstStyle/>
        <a:p>
          <a:pPr marL="0" marR="0" lvl="0" indent="0" algn="l"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rgbClr val="00445E">
                  <a:lumMod val="65000"/>
                  <a:lumOff val="35000"/>
                </a:srgb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7458671228244425E-2"/>
          <c:y val="0.19149546453396996"/>
          <c:w val="0.71660680477832206"/>
          <c:h val="0.6850846526382719"/>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Sheet2!$J$140:$J$141</c:f>
                <c:numCache>
                  <c:formatCode>General</c:formatCode>
                  <c:ptCount val="2"/>
                  <c:pt idx="0">
                    <c:v>2.7430156528455985E-2</c:v>
                  </c:pt>
                  <c:pt idx="1">
                    <c:v>2.1026883923763007E-2</c:v>
                  </c:pt>
                </c:numCache>
              </c:numRef>
            </c:plus>
            <c:minus>
              <c:numRef>
                <c:f>Sheet2!$I$140:$I$141</c:f>
                <c:numCache>
                  <c:formatCode>General</c:formatCode>
                  <c:ptCount val="2"/>
                  <c:pt idx="0">
                    <c:v>2.533444872342E-2</c:v>
                  </c:pt>
                  <c:pt idx="1">
                    <c:v>1.8890687886640001E-2</c:v>
                  </c:pt>
                </c:numCache>
              </c:numRef>
            </c:minus>
            <c:spPr>
              <a:noFill/>
              <a:ln w="9525" cap="flat" cmpd="sng" algn="ctr">
                <a:solidFill>
                  <a:schemeClr val="tx1">
                    <a:lumMod val="65000"/>
                    <a:lumOff val="35000"/>
                  </a:schemeClr>
                </a:solidFill>
                <a:round/>
              </a:ln>
              <a:effectLst/>
            </c:spPr>
          </c:errBars>
          <c:cat>
            <c:multiLvlStrRef>
              <c:f>Sheet2!$J$140:$J$141</c:f>
              <c:multiLvlStrCache>
                <c:ptCount val="2"/>
                <c:lvl>
                  <c:pt idx="0">
                    <c:v>19-64</c:v>
                  </c:pt>
                  <c:pt idx="1">
                    <c:v>65+</c:v>
                  </c:pt>
                </c:lvl>
                <c:lvl>
                  <c:pt idx="0">
                    <c:v>Current smoker</c:v>
                  </c:pt>
                </c:lvl>
              </c:multiLvlStrCache>
            </c:multiLvlStrRef>
          </c:cat>
          <c:val>
            <c:numRef>
              <c:f>Sheet2!$J$140:$J$141</c:f>
              <c:numCache>
                <c:formatCode>General</c:formatCode>
                <c:ptCount val="2"/>
                <c:pt idx="0">
                  <c:v>0.23163265306122399</c:v>
                </c:pt>
                <c:pt idx="1">
                  <c:v>0.152487961476725</c:v>
                </c:pt>
              </c:numCache>
            </c:numRef>
          </c:val>
          <c:extLst>
            <c:ext xmlns:c16="http://schemas.microsoft.com/office/drawing/2014/chart" uri="{C3380CC4-5D6E-409C-BE32-E72D297353CC}">
              <c16:uniqueId val="{00000000-6378-4CD2-AA04-698C080015A8}"/>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Sheet2!$J$142:$J$143</c:f>
                <c:numCache>
                  <c:formatCode>General</c:formatCode>
                  <c:ptCount val="2"/>
                  <c:pt idx="0">
                    <c:v>1.6635950962820001E-3</c:v>
                  </c:pt>
                  <c:pt idx="1">
                    <c:v>5.6894309988869962E-3</c:v>
                  </c:pt>
                </c:numCache>
              </c:numRef>
            </c:plus>
            <c:minus>
              <c:numRef>
                <c:f>Sheet2!$I$142:$I$143</c:f>
                <c:numCache>
                  <c:formatCode>General</c:formatCode>
                  <c:ptCount val="2"/>
                  <c:pt idx="0">
                    <c:v>1.6543913136380095E-3</c:v>
                  </c:pt>
                  <c:pt idx="1">
                    <c:v>5.5461867996720038E-3</c:v>
                  </c:pt>
                </c:numCache>
              </c:numRef>
            </c:minus>
            <c:spPr>
              <a:noFill/>
              <a:ln w="9525" cap="flat" cmpd="sng" algn="ctr">
                <a:solidFill>
                  <a:schemeClr val="tx1">
                    <a:lumMod val="65000"/>
                    <a:lumOff val="35000"/>
                  </a:schemeClr>
                </a:solidFill>
                <a:round/>
              </a:ln>
              <a:effectLst/>
            </c:spPr>
          </c:errBars>
          <c:cat>
            <c:multiLvlStrRef>
              <c:f>Sheet2!$J$140:$J$141</c:f>
              <c:multiLvlStrCache>
                <c:ptCount val="2"/>
                <c:lvl>
                  <c:pt idx="0">
                    <c:v>19-64</c:v>
                  </c:pt>
                  <c:pt idx="1">
                    <c:v>65+</c:v>
                  </c:pt>
                </c:lvl>
                <c:lvl>
                  <c:pt idx="0">
                    <c:v>Current smoker</c:v>
                  </c:pt>
                </c:lvl>
              </c:multiLvlStrCache>
            </c:multiLvlStrRef>
          </c:cat>
          <c:val>
            <c:numRef>
              <c:f>Sheet2!$J$140:$J$141</c:f>
              <c:numCache>
                <c:formatCode>General</c:formatCode>
                <c:ptCount val="2"/>
                <c:pt idx="0">
                  <c:v>0.21643487224550401</c:v>
                </c:pt>
                <c:pt idx="1">
                  <c:v>0.173910557017042</c:v>
                </c:pt>
              </c:numCache>
            </c:numRef>
          </c:val>
          <c:extLst>
            <c:ext xmlns:c16="http://schemas.microsoft.com/office/drawing/2014/chart" uri="{C3380CC4-5D6E-409C-BE32-E72D297353CC}">
              <c16:uniqueId val="{00000001-6378-4CD2-AA04-698C080015A8}"/>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80010692691466856"/>
          <c:y val="0.40910222294332904"/>
          <c:w val="0.19574316851555434"/>
          <c:h val="0.2603996751858818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19"/>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Prevalence of obesity in ASC service users and all residents in Tower Hamlets, by broad age band and obesity class (WSDP 2017-18)</a:t>
            </a:r>
          </a:p>
        </c:rich>
      </c:tx>
      <c:layout>
        <c:manualLayout>
          <c:xMode val="edge"/>
          <c:yMode val="edge"/>
          <c:x val="1.5186633726696893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5.0194150607496407E-2"/>
          <c:y val="0.13680487861028862"/>
          <c:w val="0.76936492095177889"/>
          <c:h val="0.66712240698947667"/>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Sheet2!$J$2:$J$9</c:f>
                <c:numCache>
                  <c:formatCode>General</c:formatCode>
                  <c:ptCount val="8"/>
                  <c:pt idx="0">
                    <c:v>3.0180610796199991E-2</c:v>
                  </c:pt>
                  <c:pt idx="1">
                    <c:v>2.7772894370160978E-2</c:v>
                  </c:pt>
                  <c:pt idx="2">
                    <c:v>2.3221575103970993E-2</c:v>
                  </c:pt>
                  <c:pt idx="3">
                    <c:v>2.0718369133363709E-2</c:v>
                  </c:pt>
                  <c:pt idx="4">
                    <c:v>2.7516319445407E-2</c:v>
                  </c:pt>
                  <c:pt idx="5">
                    <c:v>2.3500623143701993E-2</c:v>
                  </c:pt>
                  <c:pt idx="6">
                    <c:v>1.8098737410060198E-2</c:v>
                  </c:pt>
                  <c:pt idx="7">
                    <c:v>1.4802138368338991E-2</c:v>
                  </c:pt>
                </c:numCache>
              </c:numRef>
            </c:plus>
            <c:minus>
              <c:numRef>
                <c:f>Sheet2!$I$2:$I$13</c:f>
                <c:numCache>
                  <c:formatCode>General</c:formatCode>
                  <c:ptCount val="12"/>
                  <c:pt idx="0">
                    <c:v>2.8283251234772988E-2</c:v>
                  </c:pt>
                  <c:pt idx="1">
                    <c:v>2.5287353344690011E-2</c:v>
                  </c:pt>
                  <c:pt idx="2">
                    <c:v>2.0024524242964997E-2</c:v>
                  </c:pt>
                  <c:pt idx="3">
                    <c:v>1.7246201135950892E-2</c:v>
                  </c:pt>
                  <c:pt idx="4">
                    <c:v>2.6391604710210015E-2</c:v>
                  </c:pt>
                  <c:pt idx="5">
                    <c:v>2.1454659655552988E-2</c:v>
                  </c:pt>
                  <c:pt idx="6">
                    <c:v>1.5425420476651394E-2</c:v>
                  </c:pt>
                  <c:pt idx="7">
                    <c:v>1.1885792622801705E-2</c:v>
                  </c:pt>
                  <c:pt idx="8">
                    <c:v>1.9524403894976006E-2</c:v>
                  </c:pt>
                  <c:pt idx="9">
                    <c:v>1.661004943119801E-2</c:v>
                  </c:pt>
                  <c:pt idx="10">
                    <c:v>1.2628854857587704E-2</c:v>
                  </c:pt>
                  <c:pt idx="11">
                    <c:v>1.0397979994584507E-2</c:v>
                  </c:pt>
                </c:numCache>
              </c:numRef>
            </c:minus>
            <c:spPr>
              <a:noFill/>
              <a:ln w="9525" cap="flat" cmpd="sng" algn="ctr">
                <a:solidFill>
                  <a:schemeClr val="tx1">
                    <a:lumMod val="65000"/>
                    <a:lumOff val="35000"/>
                  </a:schemeClr>
                </a:solidFill>
                <a:round/>
              </a:ln>
              <a:effectLst/>
            </c:spPr>
          </c:errBars>
          <c:cat>
            <c:multiLvlStrRef>
              <c:f>Sheet2!$J$2:$J$9</c:f>
              <c:multiLvlStrCache>
                <c:ptCount val="8"/>
                <c:lvl>
                  <c:pt idx="0">
                    <c:v>Overweight</c:v>
                  </c:pt>
                  <c:pt idx="1">
                    <c:v>Class I Obese</c:v>
                  </c:pt>
                  <c:pt idx="2">
                    <c:v>Class II Obese</c:v>
                  </c:pt>
                  <c:pt idx="3">
                    <c:v>Class III Obese</c:v>
                  </c:pt>
                  <c:pt idx="4">
                    <c:v>Overweight</c:v>
                  </c:pt>
                  <c:pt idx="5">
                    <c:v>Class I Obese</c:v>
                  </c:pt>
                  <c:pt idx="6">
                    <c:v>Class II Obese</c:v>
                  </c:pt>
                  <c:pt idx="7">
                    <c:v>Class III Obese</c:v>
                  </c:pt>
                </c:lvl>
                <c:lvl>
                  <c:pt idx="0">
                    <c:v>19-64</c:v>
                  </c:pt>
                  <c:pt idx="4">
                    <c:v>65+</c:v>
                  </c:pt>
                </c:lvl>
              </c:multiLvlStrCache>
            </c:multiLvlStrRef>
          </c:cat>
          <c:val>
            <c:numRef>
              <c:f>Sheet2!$J$2:$J$9</c:f>
              <c:numCache>
                <c:formatCode>General</c:formatCode>
                <c:ptCount val="8"/>
                <c:pt idx="0">
                  <c:v>0.27728285077950998</c:v>
                </c:pt>
                <c:pt idx="1">
                  <c:v>0.20824053452115801</c:v>
                </c:pt>
                <c:pt idx="2">
                  <c:v>0.124721603563474</c:v>
                </c:pt>
                <c:pt idx="3">
                  <c:v>9.2427616926503295E-2</c:v>
                </c:pt>
                <c:pt idx="4">
                  <c:v>0.329037800687285</c:v>
                </c:pt>
                <c:pt idx="5">
                  <c:v>0.189003436426116</c:v>
                </c:pt>
                <c:pt idx="6">
                  <c:v>9.3642611683848798E-2</c:v>
                </c:pt>
                <c:pt idx="7">
                  <c:v>5.6701030927835003E-2</c:v>
                </c:pt>
              </c:numCache>
            </c:numRef>
          </c:val>
          <c:extLst>
            <c:ext xmlns:c16="http://schemas.microsoft.com/office/drawing/2014/chart" uri="{C3380CC4-5D6E-409C-BE32-E72D297353CC}">
              <c16:uniqueId val="{00000000-C4AA-4A23-880B-B42C306CA7A4}"/>
            </c:ext>
          </c:extLst>
        </c:ser>
        <c:ser>
          <c:idx val="1"/>
          <c:order val="1"/>
          <c:tx>
            <c:strRef>
              <c:f>Sheet1!$C$3:$C$4</c:f>
              <c:strCache>
                <c:ptCount val="1"/>
                <c:pt idx="0">
                  <c:v>All Tower Hamlets residents</c:v>
                </c:pt>
              </c:strCache>
            </c:strRef>
          </c:tx>
          <c:spPr>
            <a:solidFill>
              <a:srgbClr val="EC8794"/>
            </a:solidFill>
            <a:ln>
              <a:noFill/>
            </a:ln>
            <a:effectLst/>
          </c:spPr>
          <c:invertIfNegative val="0"/>
          <c:errBars>
            <c:errBarType val="both"/>
            <c:errValType val="cust"/>
            <c:noEndCap val="0"/>
            <c:plus>
              <c:numRef>
                <c:f>Sheet2!$J$14:$J$21</c:f>
                <c:numCache>
                  <c:formatCode>General</c:formatCode>
                  <c:ptCount val="8"/>
                  <c:pt idx="0">
                    <c:v>2.046643124261005E-3</c:v>
                  </c:pt>
                  <c:pt idx="1">
                    <c:v>1.3690082915230051E-3</c:v>
                  </c:pt>
                  <c:pt idx="2">
                    <c:v>8.2671763557249506E-4</c:v>
                  </c:pt>
                  <c:pt idx="3">
                    <c:v>6.3334158171720126E-4</c:v>
                  </c:pt>
                  <c:pt idx="4">
                    <c:v>7.3797734648100022E-3</c:v>
                  </c:pt>
                  <c:pt idx="5">
                    <c:v>6.0277135616649824E-3</c:v>
                  </c:pt>
                  <c:pt idx="6">
                    <c:v>4.0409624992218951E-3</c:v>
                  </c:pt>
                  <c:pt idx="7">
                    <c:v>2.8192319287899045E-3</c:v>
                  </c:pt>
                </c:numCache>
              </c:numRef>
            </c:plus>
            <c:minus>
              <c:numRef>
                <c:f>Sheet2!$I$14:$I$21</c:f>
                <c:numCache>
                  <c:formatCode>General</c:formatCode>
                  <c:ptCount val="8"/>
                  <c:pt idx="0">
                    <c:v>2.0395865079210207E-3</c:v>
                  </c:pt>
                  <c:pt idx="1">
                    <c:v>1.3538828789420032E-3</c:v>
                  </c:pt>
                  <c:pt idx="2">
                    <c:v>8.0882488831280491E-4</c:v>
                  </c:pt>
                  <c:pt idx="3">
                    <c:v>6.1485681565999831E-4</c:v>
                  </c:pt>
                  <c:pt idx="4">
                    <c:v>7.3274129407950306E-3</c:v>
                  </c:pt>
                  <c:pt idx="5">
                    <c:v>5.8872983254140143E-3</c:v>
                  </c:pt>
                  <c:pt idx="6">
                    <c:v>3.8462052364921923E-3</c:v>
                  </c:pt>
                  <c:pt idx="7">
                    <c:v>2.6061254103661967E-3</c:v>
                  </c:pt>
                </c:numCache>
              </c:numRef>
            </c:minus>
            <c:spPr>
              <a:noFill/>
              <a:ln w="9525" cap="flat" cmpd="sng" algn="ctr">
                <a:solidFill>
                  <a:schemeClr val="tx1">
                    <a:lumMod val="65000"/>
                    <a:lumOff val="35000"/>
                  </a:schemeClr>
                </a:solidFill>
                <a:round/>
              </a:ln>
              <a:effectLst/>
            </c:spPr>
          </c:errBars>
          <c:cat>
            <c:multiLvlStrRef>
              <c:f>Sheet2!$J$2:$J$9</c:f>
              <c:multiLvlStrCache>
                <c:ptCount val="8"/>
                <c:lvl>
                  <c:pt idx="0">
                    <c:v>Overweight</c:v>
                  </c:pt>
                  <c:pt idx="1">
                    <c:v>Class I Obese</c:v>
                  </c:pt>
                  <c:pt idx="2">
                    <c:v>Class II Obese</c:v>
                  </c:pt>
                  <c:pt idx="3">
                    <c:v>Class III Obese</c:v>
                  </c:pt>
                  <c:pt idx="4">
                    <c:v>Overweight</c:v>
                  </c:pt>
                  <c:pt idx="5">
                    <c:v>Class I Obese</c:v>
                  </c:pt>
                  <c:pt idx="6">
                    <c:v>Class II Obese</c:v>
                  </c:pt>
                  <c:pt idx="7">
                    <c:v>Class III Obese</c:v>
                  </c:pt>
                </c:lvl>
                <c:lvl>
                  <c:pt idx="0">
                    <c:v>19-64</c:v>
                  </c:pt>
                  <c:pt idx="4">
                    <c:v>65+</c:v>
                  </c:pt>
                </c:lvl>
              </c:multiLvlStrCache>
            </c:multiLvlStrRef>
          </c:cat>
          <c:val>
            <c:numRef>
              <c:f>Sheet2!$J$2:$J$9</c:f>
              <c:numCache>
                <c:formatCode>General</c:formatCode>
                <c:ptCount val="8"/>
                <c:pt idx="0">
                  <c:v>0.31699641641822501</c:v>
                </c:pt>
                <c:pt idx="1">
                  <c:v>0.107743347286214</c:v>
                </c:pt>
                <c:pt idx="2">
                  <c:v>3.5976350367894303E-2</c:v>
                </c:pt>
                <c:pt idx="3">
                  <c:v>2.0623161783158098E-2</c:v>
                </c:pt>
                <c:pt idx="4">
                  <c:v>0.38532873617881302</c:v>
                </c:pt>
                <c:pt idx="5">
                  <c:v>0.19248603019854901</c:v>
                </c:pt>
                <c:pt idx="6">
                  <c:v>7.3475211033170798E-2</c:v>
                </c:pt>
                <c:pt idx="7">
                  <c:v>3.3289739626679297E-2</c:v>
                </c:pt>
              </c:numCache>
            </c:numRef>
          </c:val>
          <c:extLst>
            <c:ext xmlns:c16="http://schemas.microsoft.com/office/drawing/2014/chart" uri="{C3380CC4-5D6E-409C-BE32-E72D297353CC}">
              <c16:uniqueId val="{00000001-C4AA-4A23-880B-B42C306CA7A4}"/>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Broad</a:t>
                </a:r>
                <a:r>
                  <a:rPr lang="en-GB" baseline="0"/>
                  <a:t> age band and obesity classification</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max val="0.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a:t>
                </a:r>
                <a:r>
                  <a:rPr lang="en-GB" baseline="0"/>
                  <a:t> prevalence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81441860067584415"/>
          <c:y val="0.5084551931008624"/>
          <c:w val="0.18179490813336321"/>
          <c:h val="0.1306292963379577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[Chart in Microsoft PowerPoint]Sheet1!PivotTable179</c:name>
    <c:fmtId val="27"/>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Housing status of ASC service users and overall residents by broad age band, Tower Hamlets (WSDP 2017-18).</a:t>
            </a:r>
          </a:p>
        </c:rich>
      </c:tx>
      <c:layout>
        <c:manualLayout>
          <c:xMode val="edge"/>
          <c:yMode val="edge"/>
          <c:x val="1.1833808231188144E-2"/>
          <c:y val="1.387752158391693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1147847785402382E-2"/>
          <c:y val="0.20567597426702497"/>
          <c:w val="0.75035294183765788"/>
          <c:h val="0.4972243259725137"/>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Sheet2!$J$33:$J$38</c:f>
                <c:numCache>
                  <c:formatCode>General</c:formatCode>
                  <c:ptCount val="6"/>
                  <c:pt idx="0">
                    <c:v>1.9963060370755598E-2</c:v>
                  </c:pt>
                  <c:pt idx="1">
                    <c:v>2.5020475849429014E-2</c:v>
                  </c:pt>
                  <c:pt idx="2">
                    <c:v>2.6835759559400096E-2</c:v>
                  </c:pt>
                  <c:pt idx="3">
                    <c:v>2.3499833280371002E-2</c:v>
                  </c:pt>
                  <c:pt idx="4">
                    <c:v>2.1186774253004997E-2</c:v>
                  </c:pt>
                  <c:pt idx="5">
                    <c:v>2.6296598734900978E-2</c:v>
                  </c:pt>
                </c:numCache>
              </c:numRef>
            </c:plus>
            <c:minus>
              <c:numRef>
                <c:f>Sheet2!$I$33:$I$38</c:f>
                <c:numCache>
                  <c:formatCode>General</c:formatCode>
                  <c:ptCount val="6"/>
                  <c:pt idx="0">
                    <c:v>1.6799577486348194E-2</c:v>
                  </c:pt>
                  <c:pt idx="1">
                    <c:v>2.247853368286401E-2</c:v>
                  </c:pt>
                  <c:pt idx="2">
                    <c:v>2.8636633946998002E-2</c:v>
                  </c:pt>
                  <c:pt idx="3">
                    <c:v>2.1718847669743996E-2</c:v>
                  </c:pt>
                  <c:pt idx="4">
                    <c:v>1.9070312128463995E-2</c:v>
                  </c:pt>
                  <c:pt idx="5">
                    <c:v>2.7120489585246044E-2</c:v>
                  </c:pt>
                </c:numCache>
              </c:numRef>
            </c:minus>
            <c:spPr>
              <a:noFill/>
              <a:ln w="9525" cap="flat" cmpd="sng" algn="ctr">
                <a:solidFill>
                  <a:schemeClr val="tx1">
                    <a:lumMod val="65000"/>
                    <a:lumOff val="35000"/>
                  </a:schemeClr>
                </a:solidFill>
                <a:round/>
              </a:ln>
              <a:effectLst/>
            </c:spPr>
          </c:errBars>
          <c:cat>
            <c:multiLvlStrRef>
              <c:f>Sheet1!$A$5:$A$13</c:f>
              <c:multiLvlStrCache>
                <c:ptCount val="6"/>
                <c:lvl>
                  <c:pt idx="0">
                    <c:v>Unknown housing tenure</c:v>
                  </c:pt>
                  <c:pt idx="1">
                    <c:v>Private housing</c:v>
                  </c:pt>
                  <c:pt idx="2">
                    <c:v>Social housing</c:v>
                  </c:pt>
                  <c:pt idx="3">
                    <c:v>Unknown housing tenure</c:v>
                  </c:pt>
                  <c:pt idx="4">
                    <c:v>Private housing</c:v>
                  </c:pt>
                  <c:pt idx="5">
                    <c:v>Social housing</c:v>
                  </c:pt>
                </c:lvl>
                <c:lvl>
                  <c:pt idx="0">
                    <c:v>19-64</c:v>
                  </c:pt>
                  <c:pt idx="3">
                    <c:v>65+</c:v>
                  </c:pt>
                </c:lvl>
              </c:multiLvlStrCache>
            </c:multiLvlStrRef>
          </c:cat>
          <c:val>
            <c:numRef>
              <c:f>Sheet1!$B$5:$B$13</c:f>
              <c:numCache>
                <c:formatCode>General</c:formatCode>
                <c:ptCount val="6"/>
                <c:pt idx="0">
                  <c:v>9.48979591836734E-2</c:v>
                </c:pt>
                <c:pt idx="1">
                  <c:v>0.174489795918367</c:v>
                </c:pt>
                <c:pt idx="2">
                  <c:v>0.73061224489795895</c:v>
                </c:pt>
                <c:pt idx="3">
                  <c:v>0.210272873194221</c:v>
                </c:pt>
                <c:pt idx="4">
                  <c:v>0.155698234349919</c:v>
                </c:pt>
                <c:pt idx="5">
                  <c:v>0.63402889245585803</c:v>
                </c:pt>
              </c:numCache>
            </c:numRef>
          </c:val>
          <c:extLst>
            <c:ext xmlns:c16="http://schemas.microsoft.com/office/drawing/2014/chart" uri="{C3380CC4-5D6E-409C-BE32-E72D297353CC}">
              <c16:uniqueId val="{00000000-6472-44CB-A148-69F788D1E8C4}"/>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Sheet2!$J$42:$J$47</c:f>
                <c:numCache>
                  <c:formatCode>General</c:formatCode>
                  <c:ptCount val="6"/>
                  <c:pt idx="0">
                    <c:v>1.3873470454240089E-3</c:v>
                  </c:pt>
                  <c:pt idx="1">
                    <c:v>2.0142536928360322E-3</c:v>
                  </c:pt>
                  <c:pt idx="2">
                    <c:v>1.9413534715749803E-3</c:v>
                  </c:pt>
                  <c:pt idx="3">
                    <c:v>4.2360730296153032E-3</c:v>
                  </c:pt>
                  <c:pt idx="4">
                    <c:v>6.8592798773829955E-3</c:v>
                  </c:pt>
                  <c:pt idx="5">
                    <c:v>7.2020925748050857E-3</c:v>
                  </c:pt>
                </c:numCache>
              </c:numRef>
            </c:plus>
            <c:minus>
              <c:numRef>
                <c:f>Sheet2!$I$42:$I$47</c:f>
                <c:numCache>
                  <c:formatCode>General</c:formatCode>
                  <c:ptCount val="6"/>
                  <c:pt idx="0">
                    <c:v>1.3755364316579977E-3</c:v>
                  </c:pt>
                  <c:pt idx="1">
                    <c:v>2.0142253085300155E-3</c:v>
                  </c:pt>
                  <c:pt idx="2">
                    <c:v>1.9369637769390269E-3</c:v>
                  </c:pt>
                  <c:pt idx="3">
                    <c:v>4.0539906101292045E-3</c:v>
                  </c:pt>
                  <c:pt idx="4">
                    <c:v>6.773112286482974E-3</c:v>
                  </c:pt>
                  <c:pt idx="5">
                    <c:v>7.2507031545099299E-3</c:v>
                  </c:pt>
                </c:numCache>
              </c:numRef>
            </c:minus>
            <c:spPr>
              <a:noFill/>
              <a:ln w="9525" cap="flat" cmpd="sng" algn="ctr">
                <a:solidFill>
                  <a:schemeClr val="tx1">
                    <a:lumMod val="65000"/>
                    <a:lumOff val="35000"/>
                  </a:schemeClr>
                </a:solidFill>
                <a:round/>
              </a:ln>
              <a:effectLst/>
            </c:spPr>
          </c:errBars>
          <c:cat>
            <c:multiLvlStrRef>
              <c:f>Sheet1!$A$5:$A$13</c:f>
              <c:multiLvlStrCache>
                <c:ptCount val="6"/>
                <c:lvl>
                  <c:pt idx="0">
                    <c:v>Unknown housing tenure</c:v>
                  </c:pt>
                  <c:pt idx="1">
                    <c:v>Private housing</c:v>
                  </c:pt>
                  <c:pt idx="2">
                    <c:v>Social housing</c:v>
                  </c:pt>
                  <c:pt idx="3">
                    <c:v>Unknown housing tenure</c:v>
                  </c:pt>
                  <c:pt idx="4">
                    <c:v>Private housing</c:v>
                  </c:pt>
                  <c:pt idx="5">
                    <c:v>Social housing</c:v>
                  </c:pt>
                </c:lvl>
                <c:lvl>
                  <c:pt idx="0">
                    <c:v>19-64</c:v>
                  </c:pt>
                  <c:pt idx="3">
                    <c:v>65+</c:v>
                  </c:pt>
                </c:lvl>
              </c:multiLvlStrCache>
            </c:multiLvlStrRef>
          </c:cat>
          <c:val>
            <c:numRef>
              <c:f>Sheet1!$C$5:$C$13</c:f>
              <c:numCache>
                <c:formatCode>General</c:formatCode>
                <c:ptCount val="6"/>
                <c:pt idx="0">
                  <c:v>0.136119372718669</c:v>
                </c:pt>
                <c:pt idx="1">
                  <c:v>0.49912549006353901</c:v>
                </c:pt>
                <c:pt idx="2">
                  <c:v>0.36475513721779101</c:v>
                </c:pt>
                <c:pt idx="3">
                  <c:v>8.5496969003774403E-2</c:v>
                </c:pt>
                <c:pt idx="4">
                  <c:v>0.30384307445956699</c:v>
                </c:pt>
                <c:pt idx="5">
                  <c:v>0.61065995653665694</c:v>
                </c:pt>
              </c:numCache>
            </c:numRef>
          </c:val>
          <c:extLst>
            <c:ext xmlns:c16="http://schemas.microsoft.com/office/drawing/2014/chart" uri="{C3380CC4-5D6E-409C-BE32-E72D297353CC}">
              <c16:uniqueId val="{00000001-6472-44CB-A148-69F788D1E8C4}"/>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Broad age band</a:t>
                </a:r>
                <a:r>
                  <a:rPr lang="en-GB" baseline="0"/>
                  <a:t> and housing status</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 of residents</a:t>
                </a:r>
              </a:p>
            </c:rich>
          </c:tx>
          <c:layout>
            <c:manualLayout>
              <c:xMode val="edge"/>
              <c:yMode val="edge"/>
              <c:x val="0"/>
              <c:y val="0.1865107286017448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82685392816397185"/>
          <c:y val="0.41942221174251354"/>
          <c:w val="0.17314607183602818"/>
          <c:h val="0.2504075946214035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34"/>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Proportion of ASC service users and overall residents who live alone, by broad age band, Tower Hamlets (WSDP 2017-18).</a:t>
            </a:r>
          </a:p>
        </c:rich>
      </c:tx>
      <c:layout>
        <c:manualLayout>
          <c:xMode val="edge"/>
          <c:yMode val="edge"/>
          <c:x val="1.2121070696045769E-2"/>
          <c:y val="2.7813055676847612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076325100941045"/>
          <c:y val="0.29213468111763918"/>
          <c:w val="0.65093980125054407"/>
          <c:h val="0.57374337949303367"/>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Sheet2!$J$54:$J$55</c:f>
                <c:numCache>
                  <c:formatCode>General</c:formatCode>
                  <c:ptCount val="2"/>
                  <c:pt idx="0">
                    <c:v>2.8722843088860972E-2</c:v>
                  </c:pt>
                  <c:pt idx="1">
                    <c:v>2.7688390671498031E-2</c:v>
                  </c:pt>
                </c:numCache>
              </c:numRef>
            </c:plus>
            <c:minus>
              <c:numRef>
                <c:f>Sheet2!$I$54:$I$55</c:f>
                <c:numCache>
                  <c:formatCode>General</c:formatCode>
                  <c:ptCount val="2"/>
                  <c:pt idx="0">
                    <c:v>2.6945874113487006E-2</c:v>
                  </c:pt>
                  <c:pt idx="1">
                    <c:v>2.7293712419835969E-2</c:v>
                  </c:pt>
                </c:numCache>
              </c:numRef>
            </c:minus>
            <c:spPr>
              <a:noFill/>
              <a:ln w="9525" cap="flat" cmpd="sng" algn="ctr">
                <a:solidFill>
                  <a:schemeClr val="tx1">
                    <a:lumMod val="65000"/>
                    <a:lumOff val="35000"/>
                  </a:schemeClr>
                </a:solidFill>
                <a:round/>
              </a:ln>
              <a:effectLst/>
            </c:spPr>
          </c:errBars>
          <c:cat>
            <c:strRef>
              <c:f>Sheet2!$J$54:$J$55</c:f>
              <c:strCache>
                <c:ptCount val="2"/>
                <c:pt idx="0">
                  <c:v>19-64</c:v>
                </c:pt>
                <c:pt idx="1">
                  <c:v>65+</c:v>
                </c:pt>
              </c:strCache>
            </c:strRef>
          </c:cat>
          <c:val>
            <c:numRef>
              <c:f>Sheet2!$J$54:$J$55</c:f>
              <c:numCache>
                <c:formatCode>General</c:formatCode>
                <c:ptCount val="2"/>
                <c:pt idx="0">
                  <c:v>0.272448979591836</c:v>
                </c:pt>
                <c:pt idx="1">
                  <c:v>0.43579454253611499</c:v>
                </c:pt>
              </c:numCache>
            </c:numRef>
          </c:val>
          <c:extLst>
            <c:ext xmlns:c16="http://schemas.microsoft.com/office/drawing/2014/chart" uri="{C3380CC4-5D6E-409C-BE32-E72D297353CC}">
              <c16:uniqueId val="{00000000-54B3-489A-9133-106C2C57DC9C}"/>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Sheet2!$J$57:$J$58</c:f>
                <c:numCache>
                  <c:formatCode>General</c:formatCode>
                  <c:ptCount val="2"/>
                  <c:pt idx="0">
                    <c:v>1.3559351468570013E-3</c:v>
                  </c:pt>
                  <c:pt idx="1">
                    <c:v>6.8738214576030132E-3</c:v>
                  </c:pt>
                </c:numCache>
              </c:numRef>
            </c:plus>
            <c:minus>
              <c:numRef>
                <c:f>Sheet2!$I$57:$I$58</c:f>
                <c:numCache>
                  <c:formatCode>General</c:formatCode>
                  <c:ptCount val="2"/>
                  <c:pt idx="0">
                    <c:v>1.3438901911639878E-3</c:v>
                  </c:pt>
                  <c:pt idx="1">
                    <c:v>6.7887089800620082E-3</c:v>
                  </c:pt>
                </c:numCache>
              </c:numRef>
            </c:minus>
            <c:spPr>
              <a:noFill/>
              <a:ln w="9525" cap="flat" cmpd="sng" algn="ctr">
                <a:solidFill>
                  <a:schemeClr val="tx1">
                    <a:lumMod val="65000"/>
                    <a:lumOff val="35000"/>
                  </a:schemeClr>
                </a:solidFill>
                <a:round/>
              </a:ln>
              <a:effectLst/>
            </c:spPr>
          </c:errBars>
          <c:cat>
            <c:strRef>
              <c:f>Sheet2!$J$54:$J$55</c:f>
              <c:strCache>
                <c:ptCount val="2"/>
                <c:pt idx="0">
                  <c:v>19-64</c:v>
                </c:pt>
                <c:pt idx="1">
                  <c:v>65+</c:v>
                </c:pt>
              </c:strCache>
            </c:strRef>
          </c:cat>
          <c:val>
            <c:numRef>
              <c:f>Sheet2!$J$54:$J$55</c:f>
              <c:numCache>
                <c:formatCode>General</c:formatCode>
                <c:ptCount val="2"/>
                <c:pt idx="0">
                  <c:v>0.128899384885764</c:v>
                </c:pt>
                <c:pt idx="1">
                  <c:v>0.306244995996797</c:v>
                </c:pt>
              </c:numCache>
            </c:numRef>
          </c:val>
          <c:extLst>
            <c:ext xmlns:c16="http://schemas.microsoft.com/office/drawing/2014/chart" uri="{C3380CC4-5D6E-409C-BE32-E72D297353CC}">
              <c16:uniqueId val="{00000001-54B3-489A-9133-106C2C57DC9C}"/>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Broad age band</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Percentage of residents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majorUnit val="0.1"/>
      </c:valAx>
      <c:spPr>
        <a:noFill/>
        <a:ln>
          <a:noFill/>
        </a:ln>
        <a:effectLst/>
      </c:spPr>
    </c:plotArea>
    <c:legend>
      <c:legendPos val="r"/>
      <c:layout>
        <c:manualLayout>
          <c:xMode val="edge"/>
          <c:yMode val="edge"/>
          <c:x val="0.75819696761895361"/>
          <c:y val="0.43545809045515216"/>
          <c:w val="0.23285268055959457"/>
          <c:h val="0.32506696378621341"/>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a:solidFill>
                  <a:srgbClr val="00445E"/>
                </a:solidFill>
              </a:rPr>
              <a:t>Prevalence of long term conditions in Adult</a:t>
            </a:r>
            <a:r>
              <a:rPr lang="en-GB" sz="1200" b="1" baseline="0">
                <a:solidFill>
                  <a:srgbClr val="00445E"/>
                </a:solidFill>
              </a:rPr>
              <a:t> Social Care service users and overall residents aged 19-64 in Tower Hamlets (WSDP 2017-18).</a:t>
            </a:r>
            <a:endParaRPr lang="en-GB" sz="1200" b="1">
              <a:solidFill>
                <a:srgbClr val="00445E"/>
              </a:solidFill>
            </a:endParaRPr>
          </a:p>
        </c:rich>
      </c:tx>
      <c:layout>
        <c:manualLayout>
          <c:xMode val="edge"/>
          <c:yMode val="edge"/>
          <c:x val="8.7033186946355763E-3"/>
          <c:y val="4.554277847526364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7.220576396316955E-2"/>
          <c:y val="0.15682669801362348"/>
          <c:w val="0.90858249236687305"/>
          <c:h val="0.62454103099526737"/>
        </c:manualLayout>
      </c:layout>
      <c:barChart>
        <c:barDir val="col"/>
        <c:grouping val="clustered"/>
        <c:varyColors val="0"/>
        <c:ser>
          <c:idx val="0"/>
          <c:order val="0"/>
          <c:tx>
            <c:strRef>
              <c:f>Analysis!$A$3</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'19-64 LTCs'!$J$2:$J$13</c:f>
                <c:numCache>
                  <c:formatCode>General</c:formatCode>
                  <c:ptCount val="12"/>
                  <c:pt idx="0">
                    <c:v>8.1775244654829493E-3</c:v>
                  </c:pt>
                  <c:pt idx="1">
                    <c:v>1.3998146369376102E-2</c:v>
                  </c:pt>
                  <c:pt idx="2">
                    <c:v>1.42860661408971E-2</c:v>
                  </c:pt>
                  <c:pt idx="3">
                    <c:v>1.78528564707916E-2</c:v>
                  </c:pt>
                  <c:pt idx="4">
                    <c:v>9.7938017946962008E-3</c:v>
                  </c:pt>
                  <c:pt idx="5">
                    <c:v>2.7282879059578991E-2</c:v>
                  </c:pt>
                  <c:pt idx="6">
                    <c:v>1.5613840404802994E-2</c:v>
                  </c:pt>
                  <c:pt idx="7">
                    <c:v>1.1501629205351301E-2</c:v>
                  </c:pt>
                  <c:pt idx="8">
                    <c:v>2.6105656892693979E-2</c:v>
                  </c:pt>
                  <c:pt idx="9">
                    <c:v>1.1108072104319196E-2</c:v>
                  </c:pt>
                  <c:pt idx="10">
                    <c:v>7.8619189087296495E-3</c:v>
                  </c:pt>
                  <c:pt idx="11">
                    <c:v>1.8152157567695698E-2</c:v>
                  </c:pt>
                </c:numCache>
              </c:numRef>
            </c:plus>
            <c:minus>
              <c:numRef>
                <c:f>'19-64 LTCs'!$I$2:$I$13</c:f>
                <c:numCache>
                  <c:formatCode>General</c:formatCode>
                  <c:ptCount val="12"/>
                  <c:pt idx="0">
                    <c:v>4.3446900387822604E-3</c:v>
                  </c:pt>
                  <c:pt idx="1">
                    <c:v>1.0396397594181199E-2</c:v>
                  </c:pt>
                  <c:pt idx="2">
                    <c:v>1.0700254307185401E-2</c:v>
                  </c:pt>
                  <c:pt idx="3">
                    <c:v>1.4506098759327395E-2</c:v>
                  </c:pt>
                  <c:pt idx="4">
                    <c:v>6.0087781924448493E-3</c:v>
                  </c:pt>
                  <c:pt idx="5">
                    <c:v>2.5155297371576985E-2</c:v>
                  </c:pt>
                  <c:pt idx="6">
                    <c:v>1.2107713278507203E-2</c:v>
                  </c:pt>
                  <c:pt idx="7">
                    <c:v>7.7803533690327005E-3</c:v>
                  </c:pt>
                  <c:pt idx="8">
                    <c:v>2.3746989553186021E-2</c:v>
                  </c:pt>
                  <c:pt idx="9">
                    <c:v>7.370859326517501E-3</c:v>
                  </c:pt>
                  <c:pt idx="10">
                    <c:v>4.0211160112873694E-3</c:v>
                  </c:pt>
                  <c:pt idx="11">
                    <c:v>1.4829305268456196E-2</c:v>
                  </c:pt>
                </c:numCache>
              </c:numRef>
            </c:minus>
            <c:spPr>
              <a:noFill/>
              <a:ln w="9525" cap="flat" cmpd="sng" algn="ctr">
                <a:solidFill>
                  <a:schemeClr val="tx1">
                    <a:lumMod val="65000"/>
                    <a:lumOff val="35000"/>
                  </a:schemeClr>
                </a:solidFill>
                <a:round/>
              </a:ln>
              <a:effectLst/>
            </c:spPr>
          </c:errBars>
          <c:cat>
            <c:strRef>
              <c:f>Analysis!$B$2:$M$2</c:f>
              <c:strCache>
                <c:ptCount val="12"/>
                <c:pt idx="0">
                  <c:v>Atrial Fibrillation</c:v>
                </c:pt>
                <c:pt idx="1">
                  <c:v>Cancer</c:v>
                </c:pt>
                <c:pt idx="2">
                  <c:v>Coronary heart disease</c:v>
                </c:pt>
                <c:pt idx="3">
                  <c:v>Chronic kidney disease</c:v>
                </c:pt>
                <c:pt idx="4">
                  <c:v>Dementia</c:v>
                </c:pt>
                <c:pt idx="5">
                  <c:v>Diabetes</c:v>
                </c:pt>
                <c:pt idx="6">
                  <c:v>Complex diabetes</c:v>
                </c:pt>
                <c:pt idx="7">
                  <c:v>Heart failure</c:v>
                </c:pt>
                <c:pt idx="8">
                  <c:v>Hypertension</c:v>
                </c:pt>
                <c:pt idx="9">
                  <c:v>Osteoporosis</c:v>
                </c:pt>
                <c:pt idx="10">
                  <c:v>Rheumatoid arthritis</c:v>
                </c:pt>
                <c:pt idx="11">
                  <c:v>Stroke</c:v>
                </c:pt>
              </c:strCache>
            </c:strRef>
          </c:cat>
          <c:val>
            <c:numRef>
              <c:f>Analysis!$B$3:$M$3</c:f>
              <c:numCache>
                <c:formatCode>0.00%</c:formatCode>
                <c:ptCount val="12"/>
                <c:pt idx="0">
                  <c:v>9.1836734693877507E-3</c:v>
                </c:pt>
                <c:pt idx="1">
                  <c:v>3.8775510204081598E-2</c:v>
                </c:pt>
                <c:pt idx="2">
                  <c:v>4.08163265306122E-2</c:v>
                </c:pt>
                <c:pt idx="3">
                  <c:v>7.1428571428571397E-2</c:v>
                </c:pt>
                <c:pt idx="4">
                  <c:v>1.53061224489795E-2</c:v>
                </c:pt>
                <c:pt idx="5">
                  <c:v>0.227551020408163</c:v>
                </c:pt>
                <c:pt idx="6">
                  <c:v>5.10204081632653E-2</c:v>
                </c:pt>
                <c:pt idx="7">
                  <c:v>2.3469387755102E-2</c:v>
                </c:pt>
                <c:pt idx="8">
                  <c:v>0.19795918367346901</c:v>
                </c:pt>
                <c:pt idx="9">
                  <c:v>2.1428571428571401E-2</c:v>
                </c:pt>
                <c:pt idx="10">
                  <c:v>8.1632653061224497E-3</c:v>
                </c:pt>
                <c:pt idx="11">
                  <c:v>7.4489795918367296E-2</c:v>
                </c:pt>
              </c:numCache>
            </c:numRef>
          </c:val>
          <c:extLst>
            <c:ext xmlns:c16="http://schemas.microsoft.com/office/drawing/2014/chart" uri="{C3380CC4-5D6E-409C-BE32-E72D297353CC}">
              <c16:uniqueId val="{00000000-1EAF-47DF-AA87-BCDA0B77E16A}"/>
            </c:ext>
          </c:extLst>
        </c:ser>
        <c:ser>
          <c:idx val="1"/>
          <c:order val="1"/>
          <c:tx>
            <c:strRef>
              <c:f>Analysis!$A$4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'19-64 LTCs'!$J$14:$J$25</c:f>
                <c:numCache>
                  <c:formatCode>General</c:formatCode>
                  <c:ptCount val="12"/>
                  <c:pt idx="0">
                    <c:v>1.9357919447006997E-4</c:v>
                  </c:pt>
                  <c:pt idx="1">
                    <c:v>4.1525063585210083E-4</c:v>
                  </c:pt>
                  <c:pt idx="2">
                    <c:v>4.0269530567146015E-4</c:v>
                  </c:pt>
                  <c:pt idx="3">
                    <c:v>3.7404619700102948E-4</c:v>
                  </c:pt>
                  <c:pt idx="4">
                    <c:v>6.7790410047352003E-5</c:v>
                  </c:pt>
                  <c:pt idx="5">
                    <c:v>8.8179853855760437E-4</c:v>
                  </c:pt>
                  <c:pt idx="6">
                    <c:v>2.6592458474322071E-4</c:v>
                  </c:pt>
                  <c:pt idx="7">
                    <c:v>2.390726283503699E-4</c:v>
                  </c:pt>
                  <c:pt idx="8">
                    <c:v>9.4423131148150402E-4</c:v>
                  </c:pt>
                  <c:pt idx="9">
                    <c:v>2.0774832962334967E-4</c:v>
                  </c:pt>
                  <c:pt idx="10">
                    <c:v>2.2649608983351006E-4</c:v>
                  </c:pt>
                  <c:pt idx="11">
                    <c:v>2.5487884662695999E-4</c:v>
                  </c:pt>
                </c:numCache>
              </c:numRef>
            </c:plus>
            <c:minus>
              <c:numRef>
                <c:f>'19-64 LTCs'!$I$14:$I$25</c:f>
                <c:numCache>
                  <c:formatCode>General</c:formatCode>
                  <c:ptCount val="12"/>
                  <c:pt idx="0">
                    <c:v>1.7741933713195002E-4</c:v>
                  </c:pt>
                  <c:pt idx="1">
                    <c:v>3.9935706992637841E-4</c:v>
                  </c:pt>
                  <c:pt idx="2">
                    <c:v>3.8678117140810049E-4</c:v>
                  </c:pt>
                  <c:pt idx="3">
                    <c:v>3.5808763512809941E-4</c:v>
                  </c:pt>
                  <c:pt idx="4">
                    <c:v>5.1568710573818012E-5</c:v>
                  </c:pt>
                  <c:pt idx="5">
                    <c:v>8.6717897547049921E-4</c:v>
                  </c:pt>
                  <c:pt idx="6">
                    <c:v>2.4982931198555981E-4</c:v>
                  </c:pt>
                  <c:pt idx="7">
                    <c:v>2.2295089099818016E-4</c:v>
                  </c:pt>
                  <c:pt idx="8">
                    <c:v>9.2986556168189738E-4</c:v>
                  </c:pt>
                  <c:pt idx="9">
                    <c:v>1.9159944206537018E-4</c:v>
                  </c:pt>
                  <c:pt idx="10">
                    <c:v>2.1036297133443993E-4</c:v>
                  </c:pt>
                  <c:pt idx="11">
                    <c:v>2.3877232984468016E-4</c:v>
                  </c:pt>
                </c:numCache>
              </c:numRef>
            </c:minus>
            <c:spPr>
              <a:noFill/>
              <a:ln w="9525" cap="flat" cmpd="sng" algn="ctr">
                <a:solidFill>
                  <a:schemeClr val="tx1">
                    <a:lumMod val="65000"/>
                    <a:lumOff val="35000"/>
                  </a:schemeClr>
                </a:solidFill>
                <a:round/>
              </a:ln>
              <a:effectLst/>
            </c:spPr>
          </c:errBars>
          <c:cat>
            <c:strRef>
              <c:f>Analysis!$B$2:$M$2</c:f>
              <c:strCache>
                <c:ptCount val="12"/>
                <c:pt idx="0">
                  <c:v>Atrial Fibrillation</c:v>
                </c:pt>
                <c:pt idx="1">
                  <c:v>Cancer</c:v>
                </c:pt>
                <c:pt idx="2">
                  <c:v>Coronary heart disease</c:v>
                </c:pt>
                <c:pt idx="3">
                  <c:v>Chronic kidney disease</c:v>
                </c:pt>
                <c:pt idx="4">
                  <c:v>Dementia</c:v>
                </c:pt>
                <c:pt idx="5">
                  <c:v>Diabetes</c:v>
                </c:pt>
                <c:pt idx="6">
                  <c:v>Complex diabetes</c:v>
                </c:pt>
                <c:pt idx="7">
                  <c:v>Heart failure</c:v>
                </c:pt>
                <c:pt idx="8">
                  <c:v>Hypertension</c:v>
                </c:pt>
                <c:pt idx="9">
                  <c:v>Osteoporosis</c:v>
                </c:pt>
                <c:pt idx="10">
                  <c:v>Rheumatoid arthritis</c:v>
                </c:pt>
                <c:pt idx="11">
                  <c:v>Stroke</c:v>
                </c:pt>
              </c:strCache>
            </c:strRef>
          </c:cat>
          <c:val>
            <c:numRef>
              <c:f>Analysis!$B$4:$M$4</c:f>
              <c:numCache>
                <c:formatCode>0.00%</c:formatCode>
                <c:ptCount val="12"/>
                <c:pt idx="0">
                  <c:v>2.12079221305934E-3</c:v>
                </c:pt>
                <c:pt idx="1">
                  <c:v>1.0325131810193299E-2</c:v>
                </c:pt>
                <c:pt idx="2">
                  <c:v>9.6914289576855404E-3</c:v>
                </c:pt>
                <c:pt idx="3">
                  <c:v>8.3226307962687499E-3</c:v>
                </c:pt>
                <c:pt idx="4">
                  <c:v>2.1545896985264201E-4</c:v>
                </c:pt>
                <c:pt idx="5">
                  <c:v>4.9576686494524798E-2</c:v>
                </c:pt>
                <c:pt idx="6">
                  <c:v>4.1106191699337496E-3</c:v>
                </c:pt>
                <c:pt idx="7">
                  <c:v>3.2952548330404201E-3</c:v>
                </c:pt>
                <c:pt idx="8">
                  <c:v>5.7396579694470699E-2</c:v>
                </c:pt>
                <c:pt idx="9">
                  <c:v>2.4587670677301602E-3</c:v>
                </c:pt>
                <c:pt idx="10">
                  <c:v>2.9446059213194499E-3</c:v>
                </c:pt>
                <c:pt idx="11">
                  <c:v>3.7641949438961702E-3</c:v>
                </c:pt>
              </c:numCache>
            </c:numRef>
          </c:val>
          <c:extLst>
            <c:ext xmlns:c16="http://schemas.microsoft.com/office/drawing/2014/chart" uri="{C3380CC4-5D6E-409C-BE32-E72D297353CC}">
              <c16:uniqueId val="{00000001-1EAF-47DF-AA87-BCDA0B77E16A}"/>
            </c:ext>
          </c:extLst>
        </c:ser>
        <c:dLbls>
          <c:showLegendKey val="0"/>
          <c:showVal val="0"/>
          <c:showCatName val="0"/>
          <c:showSerName val="0"/>
          <c:showPercent val="0"/>
          <c:showBubbleSize val="0"/>
        </c:dLbls>
        <c:gapWidth val="219"/>
        <c:overlap val="-27"/>
        <c:axId val="381626704"/>
        <c:axId val="1661599199"/>
      </c:barChart>
      <c:catAx>
        <c:axId val="38162670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Long term condition</a:t>
                </a:r>
              </a:p>
            </c:rich>
          </c:tx>
          <c:layout>
            <c:manualLayout>
              <c:xMode val="edge"/>
              <c:yMode val="edge"/>
              <c:x val="0.43760776523001699"/>
              <c:y val="0.8629226990558900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1661599199"/>
        <c:crosses val="autoZero"/>
        <c:auto val="1"/>
        <c:lblAlgn val="ctr"/>
        <c:lblOffset val="100"/>
        <c:noMultiLvlLbl val="0"/>
      </c:catAx>
      <c:valAx>
        <c:axId val="1661599199"/>
        <c:scaling>
          <c:orientation val="minMax"/>
          <c:max val="0.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162670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Prevalence of long term conditions in Adult Social Care service users and overall residents aged 65+ in Tower Hamlets (WSDP 2017-18).</a:t>
            </a:r>
          </a:p>
        </c:rich>
      </c:tx>
      <c:layout>
        <c:manualLayout>
          <c:xMode val="edge"/>
          <c:yMode val="edge"/>
          <c:x val="1.0925664991747339E-2"/>
          <c:y val="4.554277847526364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6624465007259751E-2"/>
          <c:y val="0.1704895705244269"/>
          <c:w val="0.90416379132278302"/>
          <c:h val="0.59721536391010932"/>
        </c:manualLayout>
      </c:layout>
      <c:barChart>
        <c:barDir val="col"/>
        <c:grouping val="clustered"/>
        <c:varyColors val="0"/>
        <c:ser>
          <c:idx val="0"/>
          <c:order val="0"/>
          <c:tx>
            <c:strRef>
              <c:f>Analysis!$A$23</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'65+ LTCs'!$J$2:$J$13</c:f>
                <c:numCache>
                  <c:formatCode>General</c:formatCode>
                  <c:ptCount val="12"/>
                  <c:pt idx="0">
                    <c:v>2.0355971097603981E-2</c:v>
                  </c:pt>
                  <c:pt idx="1">
                    <c:v>2.0224292360525004E-2</c:v>
                  </c:pt>
                  <c:pt idx="2">
                    <c:v>2.3202717719098986E-2</c:v>
                  </c:pt>
                  <c:pt idx="3">
                    <c:v>2.7694798013190025E-2</c:v>
                  </c:pt>
                  <c:pt idx="4">
                    <c:v>2.646800783381098E-2</c:v>
                  </c:pt>
                  <c:pt idx="5">
                    <c:v>2.7678232101586986E-2</c:v>
                  </c:pt>
                  <c:pt idx="6">
                    <c:v>2.4186328074983998E-2</c:v>
                  </c:pt>
                  <c:pt idx="7">
                    <c:v>2.0613626931246992E-2</c:v>
                  </c:pt>
                  <c:pt idx="8">
                    <c:v>2.4670253806489906E-2</c:v>
                  </c:pt>
                  <c:pt idx="9">
                    <c:v>2.0739683066464981E-2</c:v>
                  </c:pt>
                  <c:pt idx="10">
                    <c:v>1.1084605048362998E-2</c:v>
                  </c:pt>
                  <c:pt idx="11">
                    <c:v>2.4134240900688025E-2</c:v>
                  </c:pt>
                </c:numCache>
              </c:numRef>
            </c:plus>
            <c:minus>
              <c:numRef>
                <c:f>'65+ LTCs'!$I$2:$I$13</c:f>
                <c:numCache>
                  <c:formatCode>General</c:formatCode>
                  <c:ptCount val="12"/>
                  <c:pt idx="0">
                    <c:v>1.8140839410147019E-2</c:v>
                  </c:pt>
                  <c:pt idx="1">
                    <c:v>1.7994360238631005E-2</c:v>
                  </c:pt>
                  <c:pt idx="2">
                    <c:v>2.1372397327013015E-2</c:v>
                  </c:pt>
                  <c:pt idx="3">
                    <c:v>2.7309986717818979E-2</c:v>
                  </c:pt>
                  <c:pt idx="4">
                    <c:v>2.5377709163594053E-2</c:v>
                  </c:pt>
                  <c:pt idx="5">
                    <c:v>2.7268753415487013E-2</c:v>
                  </c:pt>
                  <c:pt idx="6">
                    <c:v>2.2528679418002018E-2</c:v>
                  </c:pt>
                  <c:pt idx="7">
                    <c:v>1.8428096112664993E-2</c:v>
                  </c:pt>
                  <c:pt idx="8">
                    <c:v>2.5928290733664094E-2</c:v>
                  </c:pt>
                  <c:pt idx="9">
                    <c:v>1.8568952682321005E-2</c:v>
                  </c:pt>
                  <c:pt idx="10">
                    <c:v>8.1985203330809005E-3</c:v>
                  </c:pt>
                  <c:pt idx="11">
                    <c:v>2.2466725287414002E-2</c:v>
                  </c:pt>
                </c:numCache>
              </c:numRef>
            </c:minus>
            <c:spPr>
              <a:noFill/>
              <a:ln w="9525" cap="flat" cmpd="sng" algn="ctr">
                <a:solidFill>
                  <a:schemeClr val="tx1">
                    <a:lumMod val="65000"/>
                    <a:lumOff val="35000"/>
                  </a:schemeClr>
                </a:solidFill>
                <a:round/>
              </a:ln>
              <a:effectLst/>
            </c:spPr>
          </c:errBars>
          <c:cat>
            <c:strRef>
              <c:f>Analysis!$B$22:$M$22</c:f>
              <c:strCache>
                <c:ptCount val="12"/>
                <c:pt idx="0">
                  <c:v>Atrial Fibrillation</c:v>
                </c:pt>
                <c:pt idx="1">
                  <c:v>Cancer</c:v>
                </c:pt>
                <c:pt idx="2">
                  <c:v>Coronary heart disease</c:v>
                </c:pt>
                <c:pt idx="3">
                  <c:v>Chronic kidney disease</c:v>
                </c:pt>
                <c:pt idx="4">
                  <c:v>Dementia</c:v>
                </c:pt>
                <c:pt idx="5">
                  <c:v>Diabetes</c:v>
                </c:pt>
                <c:pt idx="6">
                  <c:v>Complex diabetes</c:v>
                </c:pt>
                <c:pt idx="7">
                  <c:v>Heart failure</c:v>
                </c:pt>
                <c:pt idx="8">
                  <c:v>Hypertension</c:v>
                </c:pt>
                <c:pt idx="9">
                  <c:v>Osteoporosis</c:v>
                </c:pt>
                <c:pt idx="10">
                  <c:v>Rheumatoid arthritis</c:v>
                </c:pt>
                <c:pt idx="11">
                  <c:v>Stroke</c:v>
                </c:pt>
              </c:strCache>
            </c:strRef>
          </c:cat>
          <c:val>
            <c:numRef>
              <c:f>Analysis!$B$23:$M$23</c:f>
              <c:numCache>
                <c:formatCode>0.00%</c:formatCode>
                <c:ptCount val="12"/>
                <c:pt idx="0">
                  <c:v>0.13964686998394801</c:v>
                </c:pt>
                <c:pt idx="1">
                  <c:v>0.137239165329052</c:v>
                </c:pt>
                <c:pt idx="2">
                  <c:v>0.20224719101123501</c:v>
                </c:pt>
                <c:pt idx="3">
                  <c:v>0.43739967897271198</c:v>
                </c:pt>
                <c:pt idx="4">
                  <c:v>0.32263242375601903</c:v>
                </c:pt>
                <c:pt idx="5">
                  <c:v>0.43338683788121901</c:v>
                </c:pt>
                <c:pt idx="6">
                  <c:v>0.23033707865168501</c:v>
                </c:pt>
                <c:pt idx="7">
                  <c:v>0.144462279293739</c:v>
                </c:pt>
                <c:pt idx="8">
                  <c:v>0.70465489566613104</c:v>
                </c:pt>
                <c:pt idx="9">
                  <c:v>0.14686998394863501</c:v>
                </c:pt>
                <c:pt idx="10">
                  <c:v>3.04975922953451E-2</c:v>
                </c:pt>
                <c:pt idx="11">
                  <c:v>0.228731942215088</c:v>
                </c:pt>
              </c:numCache>
            </c:numRef>
          </c:val>
          <c:extLst>
            <c:ext xmlns:c16="http://schemas.microsoft.com/office/drawing/2014/chart" uri="{C3380CC4-5D6E-409C-BE32-E72D297353CC}">
              <c16:uniqueId val="{00000000-9D24-45D0-A55E-0FF9054DFAEF}"/>
            </c:ext>
          </c:extLst>
        </c:ser>
        <c:ser>
          <c:idx val="1"/>
          <c:order val="1"/>
          <c:tx>
            <c:strRef>
              <c:f>Analysis!$A$24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'65+ LTCs'!$J$14:$J$25</c:f>
                <c:numCache>
                  <c:formatCode>General</c:formatCode>
                  <c:ptCount val="12"/>
                  <c:pt idx="0">
                    <c:v>4.0443862078515108E-3</c:v>
                  </c:pt>
                  <c:pt idx="1">
                    <c:v>4.8959642068669984E-3</c:v>
                  </c:pt>
                  <c:pt idx="2">
                    <c:v>5.4554152401830036E-3</c:v>
                  </c:pt>
                  <c:pt idx="3">
                    <c:v>6.6164843512060423E-3</c:v>
                  </c:pt>
                  <c:pt idx="4">
                    <c:v>3.5335126928644003E-3</c:v>
                  </c:pt>
                  <c:pt idx="5">
                    <c:v>6.9959333144600233E-3</c:v>
                  </c:pt>
                  <c:pt idx="6">
                    <c:v>5.0418414722530058E-3</c:v>
                  </c:pt>
                  <c:pt idx="7">
                    <c:v>3.9288009012143077E-3</c:v>
                  </c:pt>
                  <c:pt idx="8">
                    <c:v>7.2649087175480354E-3</c:v>
                  </c:pt>
                  <c:pt idx="9">
                    <c:v>4.1101928172379981E-3</c:v>
                  </c:pt>
                  <c:pt idx="10">
                    <c:v>2.2293988859331017E-3</c:v>
                  </c:pt>
                  <c:pt idx="11">
                    <c:v>4.1732076502511983E-3</c:v>
                  </c:pt>
                </c:numCache>
              </c:numRef>
            </c:plus>
            <c:minus>
              <c:numRef>
                <c:f>'65+ LTCs'!$I$14:$I$25</c:f>
                <c:numCache>
                  <c:formatCode>General</c:formatCode>
                  <c:ptCount val="12"/>
                  <c:pt idx="0">
                    <c:v>3.8585606481193885E-3</c:v>
                  </c:pt>
                  <c:pt idx="1">
                    <c:v>4.7289297136050013E-3</c:v>
                  </c:pt>
                  <c:pt idx="2">
                    <c:v>5.304358177769003E-3</c:v>
                  </c:pt>
                  <c:pt idx="3">
                    <c:v>6.5146407904169701E-3</c:v>
                  </c:pt>
                  <c:pt idx="4">
                    <c:v>3.3388945218160021E-3</c:v>
                  </c:pt>
                  <c:pt idx="5">
                    <c:v>6.9203922223800007E-3</c:v>
                  </c:pt>
                  <c:pt idx="6">
                    <c:v>4.8786506062239998E-3</c:v>
                  </c:pt>
                  <c:pt idx="7">
                    <c:v>3.7408399930195929E-3</c:v>
                  </c:pt>
                  <c:pt idx="8">
                    <c:v>7.3051035121349805E-3</c:v>
                  </c:pt>
                  <c:pt idx="9">
                    <c:v>3.9256233448367039E-3</c:v>
                  </c:pt>
                  <c:pt idx="10">
                    <c:v>2.0189540145153992E-3</c:v>
                  </c:pt>
                  <c:pt idx="11">
                    <c:v>3.9898691434343131E-3</c:v>
                  </c:pt>
                </c:numCache>
              </c:numRef>
            </c:minus>
            <c:spPr>
              <a:noFill/>
              <a:ln w="9525" cap="flat" cmpd="sng" algn="ctr">
                <a:solidFill>
                  <a:schemeClr val="tx1">
                    <a:lumMod val="65000"/>
                    <a:lumOff val="35000"/>
                  </a:schemeClr>
                </a:solidFill>
                <a:round/>
              </a:ln>
              <a:effectLst/>
            </c:spPr>
          </c:errBars>
          <c:cat>
            <c:strRef>
              <c:f>Analysis!$B$22:$M$22</c:f>
              <c:strCache>
                <c:ptCount val="12"/>
                <c:pt idx="0">
                  <c:v>Atrial Fibrillation</c:v>
                </c:pt>
                <c:pt idx="1">
                  <c:v>Cancer</c:v>
                </c:pt>
                <c:pt idx="2">
                  <c:v>Coronary heart disease</c:v>
                </c:pt>
                <c:pt idx="3">
                  <c:v>Chronic kidney disease</c:v>
                </c:pt>
                <c:pt idx="4">
                  <c:v>Dementia</c:v>
                </c:pt>
                <c:pt idx="5">
                  <c:v>Diabetes</c:v>
                </c:pt>
                <c:pt idx="6">
                  <c:v>Complex diabetes</c:v>
                </c:pt>
                <c:pt idx="7">
                  <c:v>Heart failure</c:v>
                </c:pt>
                <c:pt idx="8">
                  <c:v>Hypertension</c:v>
                </c:pt>
                <c:pt idx="9">
                  <c:v>Osteoporosis</c:v>
                </c:pt>
                <c:pt idx="10">
                  <c:v>Rheumatoid arthritis</c:v>
                </c:pt>
                <c:pt idx="11">
                  <c:v>Stroke</c:v>
                </c:pt>
              </c:strCache>
            </c:strRef>
          </c:cat>
          <c:val>
            <c:numRef>
              <c:f>Analysis!$B$24:$M$24</c:f>
              <c:numCache>
                <c:formatCode>0.00%</c:formatCode>
                <c:ptCount val="12"/>
                <c:pt idx="0">
                  <c:v>7.6975866407411594E-2</c:v>
                </c:pt>
                <c:pt idx="1">
                  <c:v>0.11975294521331301</c:v>
                </c:pt>
                <c:pt idx="2">
                  <c:v>0.156124899919935</c:v>
                </c:pt>
                <c:pt idx="3">
                  <c:v>0.26815738304929598</c:v>
                </c:pt>
                <c:pt idx="4">
                  <c:v>5.69598535971634E-2</c:v>
                </c:pt>
                <c:pt idx="5">
                  <c:v>0.328033855655953</c:v>
                </c:pt>
                <c:pt idx="6">
                  <c:v>0.128502802241793</c:v>
                </c:pt>
                <c:pt idx="7">
                  <c:v>7.2114834724922694E-2</c:v>
                </c:pt>
                <c:pt idx="8">
                  <c:v>0.59150177284684802</c:v>
                </c:pt>
                <c:pt idx="9">
                  <c:v>7.9835296808875605E-2</c:v>
                </c:pt>
                <c:pt idx="10">
                  <c:v>2.0931030538716599E-2</c:v>
                </c:pt>
                <c:pt idx="11">
                  <c:v>8.2637538602310406E-2</c:v>
                </c:pt>
              </c:numCache>
            </c:numRef>
          </c:val>
          <c:extLst>
            <c:ext xmlns:c16="http://schemas.microsoft.com/office/drawing/2014/chart" uri="{C3380CC4-5D6E-409C-BE32-E72D297353CC}">
              <c16:uniqueId val="{00000001-9D24-45D0-A55E-0FF9054DFAEF}"/>
            </c:ext>
          </c:extLst>
        </c:ser>
        <c:dLbls>
          <c:showLegendKey val="0"/>
          <c:showVal val="0"/>
          <c:showCatName val="0"/>
          <c:showSerName val="0"/>
          <c:showPercent val="0"/>
          <c:showBubbleSize val="0"/>
        </c:dLbls>
        <c:gapWidth val="219"/>
        <c:overlap val="-27"/>
        <c:axId val="381631504"/>
        <c:axId val="486563392"/>
      </c:barChart>
      <c:catAx>
        <c:axId val="381631504"/>
        <c:scaling>
          <c:orientation val="minMax"/>
        </c:scaling>
        <c:delete val="0"/>
        <c:axPos val="b"/>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rgbClr val="00445E">
                        <a:lumMod val="65000"/>
                        <a:lumOff val="35000"/>
                      </a:srgbClr>
                    </a:solidFill>
                    <a:latin typeface="+mn-lt"/>
                    <a:ea typeface="+mn-ea"/>
                    <a:cs typeface="+mn-cs"/>
                  </a:defRPr>
                </a:pPr>
                <a:r>
                  <a:rPr lang="en-GB" sz="1000" b="0" i="0" u="none" strike="noStrike" kern="1200" baseline="0">
                    <a:solidFill>
                      <a:srgbClr val="00445E">
                        <a:lumMod val="65000"/>
                        <a:lumOff val="35000"/>
                      </a:srgbClr>
                    </a:solidFill>
                  </a:rPr>
                  <a:t>Long term condition</a:t>
                </a:r>
              </a:p>
              <a:p>
                <a:pPr marL="0" marR="0" lvl="0" indent="0" algn="ctr" defTabSz="914400" rtl="0" eaLnBrk="1" fontAlgn="auto" latinLnBrk="0" hangingPunct="1">
                  <a:lnSpc>
                    <a:spcPct val="100000"/>
                  </a:lnSpc>
                  <a:spcBef>
                    <a:spcPts val="0"/>
                  </a:spcBef>
                  <a:spcAft>
                    <a:spcPts val="0"/>
                  </a:spcAft>
                  <a:buClrTx/>
                  <a:buSzTx/>
                  <a:buFontTx/>
                  <a:buNone/>
                  <a:tabLst/>
                  <a:defRPr>
                    <a:solidFill>
                      <a:srgbClr val="00445E">
                        <a:lumMod val="65000"/>
                        <a:lumOff val="35000"/>
                      </a:srgbClr>
                    </a:solidFill>
                  </a:defRPr>
                </a:pPr>
                <a:endParaRPr lang="en-GB"/>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rgbClr val="00445E">
                      <a:lumMod val="65000"/>
                      <a:lumOff val="35000"/>
                    </a:srgb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486563392"/>
        <c:crosses val="autoZero"/>
        <c:auto val="1"/>
        <c:lblAlgn val="ctr"/>
        <c:lblOffset val="100"/>
        <c:noMultiLvlLbl val="0"/>
      </c:catAx>
      <c:valAx>
        <c:axId val="4865633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layout>
            <c:manualLayout>
              <c:xMode val="edge"/>
              <c:yMode val="edge"/>
              <c:x val="2.200617911286026E-3"/>
              <c:y val="0.2526322470842760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1631504"/>
        <c:crosses val="autoZero"/>
        <c:crossBetween val="between"/>
      </c:valAx>
      <c:spPr>
        <a:noFill/>
        <a:ln>
          <a:noFill/>
        </a:ln>
        <a:effectLst/>
      </c:spPr>
    </c:plotArea>
    <c:legend>
      <c:legendPos val="b"/>
      <c:layout>
        <c:manualLayout>
          <c:xMode val="edge"/>
          <c:yMode val="edge"/>
          <c:x val="0.22212640034633396"/>
          <c:y val="0.92263206361379291"/>
          <c:w val="0.55574719930733207"/>
          <c:h val="7.736793638620714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chartSpace>
</file>

<file path=ppt/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4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Prevalence of Multiple Long Term Conditions (MLTCs) in ASC service users and all residents by broad age band and number of conditions, Tower Hamlets (WSDP 2017-18).</a:t>
            </a:r>
          </a:p>
        </c:rich>
      </c:tx>
      <c:layout>
        <c:manualLayout>
          <c:xMode val="edge"/>
          <c:yMode val="edge"/>
          <c:x val="8.4054042398075488E-3"/>
          <c:y val="1.980260266453945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6.1673628450550154E-2"/>
          <c:y val="0.18286755680784061"/>
          <c:w val="0.76732894285232423"/>
          <c:h val="0.5907301152011275"/>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Sheet2!$J$65:$J$72</c:f>
                <c:numCache>
                  <c:formatCode>General</c:formatCode>
                  <c:ptCount val="8"/>
                  <c:pt idx="0">
                    <c:v>1.9290890725875087E-2</c:v>
                  </c:pt>
                  <c:pt idx="1">
                    <c:v>3.1024261705501988E-2</c:v>
                  </c:pt>
                  <c:pt idx="2">
                    <c:v>2.7502499593565016E-2</c:v>
                  </c:pt>
                  <c:pt idx="3">
                    <c:v>2.0844719661595013E-2</c:v>
                  </c:pt>
                  <c:pt idx="4">
                    <c:v>7.0210648040129886E-3</c:v>
                  </c:pt>
                  <c:pt idx="5">
                    <c:v>1.707279641144499E-2</c:v>
                  </c:pt>
                  <c:pt idx="6">
                    <c:v>2.5160185066990026E-2</c:v>
                  </c:pt>
                  <c:pt idx="7">
                    <c:v>2.776246123204501E-2</c:v>
                  </c:pt>
                </c:numCache>
              </c:numRef>
            </c:plus>
            <c:minus>
              <c:numRef>
                <c:f>Sheet2!$I$65:$I$72</c:f>
                <c:numCache>
                  <c:formatCode>General</c:formatCode>
                  <c:ptCount val="8"/>
                  <c:pt idx="0">
                    <c:v>2.2215319488035901E-2</c:v>
                  </c:pt>
                  <c:pt idx="1">
                    <c:v>3.1303158181457014E-2</c:v>
                  </c:pt>
                  <c:pt idx="2">
                    <c:v>2.5422728730013E-2</c:v>
                  </c:pt>
                  <c:pt idx="3">
                    <c:v>1.7768889955342995E-2</c:v>
                  </c:pt>
                  <c:pt idx="4">
                    <c:v>9.9515508226060145E-3</c:v>
                  </c:pt>
                  <c:pt idx="5">
                    <c:v>1.9391531139962948E-2</c:v>
                  </c:pt>
                  <c:pt idx="6">
                    <c:v>2.6304751996810039E-2</c:v>
                  </c:pt>
                  <c:pt idx="7">
                    <c:v>2.758485601879801E-2</c:v>
                  </c:pt>
                </c:numCache>
              </c:numRef>
            </c:minus>
            <c:spPr>
              <a:noFill/>
              <a:ln w="9525" cap="flat" cmpd="sng" algn="ctr">
                <a:solidFill>
                  <a:schemeClr val="tx1">
                    <a:lumMod val="65000"/>
                    <a:lumOff val="35000"/>
                  </a:schemeClr>
                </a:solidFill>
                <a:round/>
              </a:ln>
              <a:effectLst/>
            </c:spPr>
          </c:errBars>
          <c:cat>
            <c:multiLvlStrRef>
              <c:f>Sheet2!$J$65:$J$72</c:f>
              <c:multiLvlStrCache>
                <c:ptCount val="8"/>
                <c:lvl>
                  <c:pt idx="0">
                    <c:v>1+</c:v>
                  </c:pt>
                  <c:pt idx="1">
                    <c:v>2+</c:v>
                  </c:pt>
                  <c:pt idx="2">
                    <c:v>3+</c:v>
                  </c:pt>
                  <c:pt idx="3">
                    <c:v>4+</c:v>
                  </c:pt>
                  <c:pt idx="4">
                    <c:v>1+</c:v>
                  </c:pt>
                  <c:pt idx="5">
                    <c:v>2+</c:v>
                  </c:pt>
                  <c:pt idx="6">
                    <c:v>3+</c:v>
                  </c:pt>
                  <c:pt idx="7">
                    <c:v>4+</c:v>
                  </c:pt>
                </c:lvl>
                <c:lvl>
                  <c:pt idx="0">
                    <c:v>19-64</c:v>
                  </c:pt>
                  <c:pt idx="4">
                    <c:v>65+</c:v>
                  </c:pt>
                </c:lvl>
              </c:multiLvlStrCache>
            </c:multiLvlStrRef>
          </c:cat>
          <c:val>
            <c:numRef>
              <c:f>Sheet2!$J$65:$J$72</c:f>
              <c:numCache>
                <c:formatCode>General</c:formatCode>
                <c:ptCount val="8"/>
                <c:pt idx="0">
                  <c:v>0.87448979591836695</c:v>
                </c:pt>
                <c:pt idx="1">
                  <c:v>0.53571428571428503</c:v>
                </c:pt>
                <c:pt idx="2">
                  <c:v>0.23367346938775499</c:v>
                </c:pt>
                <c:pt idx="3">
                  <c:v>0.106122448979591</c:v>
                </c:pt>
                <c:pt idx="4">
                  <c:v>0.97672552166934101</c:v>
                </c:pt>
                <c:pt idx="5">
                  <c:v>0.877207062600321</c:v>
                </c:pt>
                <c:pt idx="6">
                  <c:v>0.68619582664526402</c:v>
                </c:pt>
                <c:pt idx="7">
                  <c:v>0.471107544141252</c:v>
                </c:pt>
              </c:numCache>
            </c:numRef>
          </c:val>
          <c:extLst>
            <c:ext xmlns:c16="http://schemas.microsoft.com/office/drawing/2014/chart" uri="{C3380CC4-5D6E-409C-BE32-E72D297353CC}">
              <c16:uniqueId val="{00000000-71AC-4A38-BEE0-5FD308C6DFB9}"/>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Sheet2!$J$77:$J$84</c:f>
                <c:numCache>
                  <c:formatCode>General</c:formatCode>
                  <c:ptCount val="8"/>
                  <c:pt idx="0">
                    <c:v>1.6687655371000198E-3</c:v>
                  </c:pt>
                  <c:pt idx="1">
                    <c:v>9.5840878123199663E-4</c:v>
                  </c:pt>
                  <c:pt idx="2">
                    <c:v>5.4815256939300117E-4</c:v>
                  </c:pt>
                  <c:pt idx="3">
                    <c:v>3.0947598081684964E-4</c:v>
                  </c:pt>
                  <c:pt idx="4">
                    <c:v>5.3870065745430518E-3</c:v>
                  </c:pt>
                  <c:pt idx="5">
                    <c:v>7.1457340082109466E-3</c:v>
                  </c:pt>
                  <c:pt idx="6">
                    <c:v>7.2485386853280431E-3</c:v>
                  </c:pt>
                  <c:pt idx="7">
                    <c:v>6.0724374232720146E-3</c:v>
                  </c:pt>
                </c:numCache>
              </c:numRef>
            </c:plus>
            <c:minus>
              <c:numRef>
                <c:f>Sheet2!$I$77:$I$84</c:f>
                <c:numCache>
                  <c:formatCode>General</c:formatCode>
                  <c:ptCount val="8"/>
                  <c:pt idx="0">
                    <c:v>1.6596229109809846E-3</c:v>
                  </c:pt>
                  <c:pt idx="1">
                    <c:v>9.441037765898011E-4</c:v>
                  </c:pt>
                  <c:pt idx="2">
                    <c:v>5.3251857588939785E-4</c:v>
                  </c:pt>
                  <c:pt idx="3">
                    <c:v>2.934299349474697E-4</c:v>
                  </c:pt>
                  <c:pt idx="4">
                    <c:v>5.5354760970549588E-3</c:v>
                  </c:pt>
                  <c:pt idx="5">
                    <c:v>7.2008259985439915E-3</c:v>
                  </c:pt>
                  <c:pt idx="6">
                    <c:v>7.199626644662005E-3</c:v>
                  </c:pt>
                  <c:pt idx="7">
                    <c:v>5.9438643240830036E-3</c:v>
                  </c:pt>
                </c:numCache>
              </c:numRef>
            </c:minus>
            <c:spPr>
              <a:noFill/>
              <a:ln w="9525" cap="flat" cmpd="sng" algn="ctr">
                <a:solidFill>
                  <a:schemeClr val="tx1">
                    <a:lumMod val="65000"/>
                    <a:lumOff val="35000"/>
                  </a:schemeClr>
                </a:solidFill>
                <a:round/>
              </a:ln>
              <a:effectLst/>
            </c:spPr>
          </c:errBars>
          <c:cat>
            <c:multiLvlStrRef>
              <c:f>Sheet2!$J$65:$J$72</c:f>
              <c:multiLvlStrCache>
                <c:ptCount val="8"/>
                <c:lvl>
                  <c:pt idx="0">
                    <c:v>1+</c:v>
                  </c:pt>
                  <c:pt idx="1">
                    <c:v>2+</c:v>
                  </c:pt>
                  <c:pt idx="2">
                    <c:v>3+</c:v>
                  </c:pt>
                  <c:pt idx="3">
                    <c:v>4+</c:v>
                  </c:pt>
                  <c:pt idx="4">
                    <c:v>1+</c:v>
                  </c:pt>
                  <c:pt idx="5">
                    <c:v>2+</c:v>
                  </c:pt>
                  <c:pt idx="6">
                    <c:v>3+</c:v>
                  </c:pt>
                  <c:pt idx="7">
                    <c:v>4+</c:v>
                  </c:pt>
                </c:lvl>
                <c:lvl>
                  <c:pt idx="0">
                    <c:v>19-64</c:v>
                  </c:pt>
                  <c:pt idx="4">
                    <c:v>65+</c:v>
                  </c:pt>
                </c:lvl>
              </c:multiLvlStrCache>
            </c:multiLvlStrRef>
          </c:cat>
          <c:val>
            <c:numRef>
              <c:f>Sheet2!$J$65:$J$72</c:f>
              <c:numCache>
                <c:formatCode>General</c:formatCode>
                <c:ptCount val="8"/>
                <c:pt idx="0">
                  <c:v>0.21831908206029399</c:v>
                </c:pt>
                <c:pt idx="1">
                  <c:v>5.92681154522103E-2</c:v>
                </c:pt>
                <c:pt idx="2">
                  <c:v>1.8322461808841398E-2</c:v>
                </c:pt>
                <c:pt idx="3">
                  <c:v>5.6272813302690201E-3</c:v>
                </c:pt>
                <c:pt idx="4">
                  <c:v>0.83798467345304795</c:v>
                </c:pt>
                <c:pt idx="5">
                  <c:v>0.62541461740821203</c:v>
                </c:pt>
                <c:pt idx="6">
                  <c:v>0.38865378016698998</c:v>
                </c:pt>
                <c:pt idx="7">
                  <c:v>0.20730870410614199</c:v>
                </c:pt>
              </c:numCache>
            </c:numRef>
          </c:val>
          <c:extLst>
            <c:ext xmlns:c16="http://schemas.microsoft.com/office/drawing/2014/chart" uri="{C3380CC4-5D6E-409C-BE32-E72D297353CC}">
              <c16:uniqueId val="{00000001-71AC-4A38-BEE0-5FD308C6DFB9}"/>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Broad age band and number of conditions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max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solidFill>
          <a:schemeClr val="bg1"/>
        </a:solid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68"/>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Prevalence of depression and severe mental illness in ASC service users and all residents by broad age band, Tower Hamlets (WSDP 2017-18).</a:t>
            </a:r>
          </a:p>
        </c:rich>
      </c:tx>
      <c:layout>
        <c:manualLayout>
          <c:xMode val="edge"/>
          <c:yMode val="edge"/>
          <c:x val="1.2345170851273318E-2"/>
          <c:y val="9.5048449762279094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6905838077614475E-2"/>
          <c:y val="0.19447088048088565"/>
          <c:w val="0.73620951249884403"/>
          <c:h val="0.65125275008126815"/>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Sheet2!$J$128:$J$131</c:f>
                <c:numCache>
                  <c:formatCode>General</c:formatCode>
                  <c:ptCount val="4"/>
                  <c:pt idx="0">
                    <c:v>1.6902391711701895E-2</c:v>
                  </c:pt>
                  <c:pt idx="1">
                    <c:v>1.2181923334420502E-2</c:v>
                  </c:pt>
                  <c:pt idx="2">
                    <c:v>2.6819715851128995E-2</c:v>
                  </c:pt>
                  <c:pt idx="3">
                    <c:v>1.9535647475758977E-2</c:v>
                  </c:pt>
                </c:numCache>
              </c:numRef>
            </c:plus>
            <c:minus>
              <c:numRef>
                <c:f>Sheet2!$I$128:$I$131</c:f>
                <c:numCache>
                  <c:formatCode>General</c:formatCode>
                  <c:ptCount val="4"/>
                  <c:pt idx="0">
                    <c:v>1.3483917763563301E-2</c:v>
                  </c:pt>
                  <c:pt idx="1">
                    <c:v>9.3451734005960997E-3</c:v>
                  </c:pt>
                  <c:pt idx="2">
                    <c:v>2.4596512514228008E-2</c:v>
                  </c:pt>
                  <c:pt idx="3">
                    <c:v>1.7231713181679015E-2</c:v>
                  </c:pt>
                </c:numCache>
              </c:numRef>
            </c:minus>
            <c:spPr>
              <a:noFill/>
              <a:ln w="9525" cap="flat" cmpd="sng" algn="ctr">
                <a:solidFill>
                  <a:schemeClr val="tx1">
                    <a:lumMod val="65000"/>
                    <a:lumOff val="35000"/>
                  </a:schemeClr>
                </a:solidFill>
                <a:round/>
              </a:ln>
              <a:effectLst/>
            </c:spPr>
          </c:errBars>
          <c:cat>
            <c:multiLvlStrRef>
              <c:f>Sheet2!$J$128:$J$131</c:f>
              <c:multiLvlStrCache>
                <c:ptCount val="4"/>
                <c:lvl>
                  <c:pt idx="0">
                    <c:v>19-64</c:v>
                  </c:pt>
                  <c:pt idx="1">
                    <c:v>65+</c:v>
                  </c:pt>
                  <c:pt idx="2">
                    <c:v>19-64</c:v>
                  </c:pt>
                  <c:pt idx="3">
                    <c:v>65+</c:v>
                  </c:pt>
                </c:lvl>
                <c:lvl>
                  <c:pt idx="0">
                    <c:v>Depression</c:v>
                  </c:pt>
                  <c:pt idx="2">
                    <c:v>Severe mental illness</c:v>
                  </c:pt>
                </c:lvl>
              </c:multiLvlStrCache>
            </c:multiLvlStrRef>
          </c:cat>
          <c:val>
            <c:numRef>
              <c:f>Sheet2!$J$128:$J$131</c:f>
              <c:numCache>
                <c:formatCode>General</c:formatCode>
                <c:ptCount val="4"/>
                <c:pt idx="0">
                  <c:v>6.2244897959183601E-2</c:v>
                </c:pt>
                <c:pt idx="1">
                  <c:v>3.8523274478330601E-2</c:v>
                </c:pt>
                <c:pt idx="2">
                  <c:v>0.21530612244897901</c:v>
                </c:pt>
                <c:pt idx="3">
                  <c:v>0.12520064205457401</c:v>
                </c:pt>
              </c:numCache>
            </c:numRef>
          </c:val>
          <c:extLst>
            <c:ext xmlns:c16="http://schemas.microsoft.com/office/drawing/2014/chart" uri="{C3380CC4-5D6E-409C-BE32-E72D297353CC}">
              <c16:uniqueId val="{00000000-95CF-447B-9C7C-3AA7B38428B6}"/>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Sheet2!$J$132:$J$135</c:f>
                <c:numCache>
                  <c:formatCode>General</c:formatCode>
                  <c:ptCount val="4"/>
                  <c:pt idx="0">
                    <c:v>7.2657622913650105E-4</c:v>
                  </c:pt>
                  <c:pt idx="1">
                    <c:v>2.563755472642499E-3</c:v>
                  </c:pt>
                  <c:pt idx="2">
                    <c:v>5.0928980166499785E-4</c:v>
                  </c:pt>
                  <c:pt idx="3">
                    <c:v>2.503025931014799E-3</c:v>
                  </c:pt>
                </c:numCache>
              </c:numRef>
            </c:plus>
            <c:minus>
              <c:numRef>
                <c:f>Sheet2!$I$132:$I$135</c:f>
                <c:numCache>
                  <c:formatCode>General</c:formatCode>
                  <c:ptCount val="4"/>
                  <c:pt idx="0">
                    <c:v>7.1141654150069789E-4</c:v>
                  </c:pt>
                  <c:pt idx="1">
                    <c:v>2.3565513065385985E-3</c:v>
                  </c:pt>
                  <c:pt idx="2">
                    <c:v>4.9357188934350156E-4</c:v>
                  </c:pt>
                  <c:pt idx="3">
                    <c:v>2.2951937212455018E-3</c:v>
                  </c:pt>
                </c:numCache>
              </c:numRef>
            </c:minus>
            <c:spPr>
              <a:noFill/>
              <a:ln w="9525" cap="flat" cmpd="sng" algn="ctr">
                <a:solidFill>
                  <a:schemeClr val="tx1">
                    <a:lumMod val="65000"/>
                    <a:lumOff val="35000"/>
                  </a:schemeClr>
                </a:solidFill>
                <a:round/>
              </a:ln>
              <a:effectLst/>
            </c:spPr>
          </c:errBars>
          <c:cat>
            <c:multiLvlStrRef>
              <c:f>Sheet2!$J$128:$J$131</c:f>
              <c:multiLvlStrCache>
                <c:ptCount val="4"/>
                <c:lvl>
                  <c:pt idx="0">
                    <c:v>19-64</c:v>
                  </c:pt>
                  <c:pt idx="1">
                    <c:v>65+</c:v>
                  </c:pt>
                  <c:pt idx="2">
                    <c:v>19-64</c:v>
                  </c:pt>
                  <c:pt idx="3">
                    <c:v>65+</c:v>
                  </c:pt>
                </c:lvl>
                <c:lvl>
                  <c:pt idx="0">
                    <c:v>Depression</c:v>
                  </c:pt>
                  <c:pt idx="2">
                    <c:v>Severe mental illness</c:v>
                  </c:pt>
                </c:lvl>
              </c:multiLvlStrCache>
            </c:multiLvlStrRef>
          </c:cat>
          <c:val>
            <c:numRef>
              <c:f>Sheet2!$J$128:$J$131</c:f>
              <c:numCache>
                <c:formatCode>General</c:formatCode>
                <c:ptCount val="4"/>
                <c:pt idx="0">
                  <c:v>3.2935649587670597E-2</c:v>
                </c:pt>
                <c:pt idx="1">
                  <c:v>2.8308360974493799E-2</c:v>
                </c:pt>
                <c:pt idx="2">
                  <c:v>1.5736954170609701E-2</c:v>
                </c:pt>
                <c:pt idx="3">
                  <c:v>2.6878645773761801E-2</c:v>
                </c:pt>
              </c:numCache>
            </c:numRef>
          </c:val>
          <c:extLst>
            <c:ext xmlns:c16="http://schemas.microsoft.com/office/drawing/2014/chart" uri="{C3380CC4-5D6E-409C-BE32-E72D297353CC}">
              <c16:uniqueId val="{00000001-95CF-447B-9C7C-3AA7B38428B6}"/>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Condition and broad age band</a:t>
                </a:r>
              </a:p>
            </c:rich>
          </c:tx>
          <c:layout>
            <c:manualLayout>
              <c:xMode val="edge"/>
              <c:yMode val="edge"/>
              <c:x val="0.30535363257228698"/>
              <c:y val="0.9469195206676304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Crude prevalence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80930271375683427"/>
          <c:y val="0.42451780998392913"/>
          <c:w val="0.17925937578429241"/>
          <c:h val="0.2215217631013435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5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Number of GP appointments attended in 12 month period by Adult Social Care service users and all residents, Tower Hamlets (WSDP 2017-18).</a:t>
            </a:r>
          </a:p>
        </c:rich>
      </c:tx>
      <c:layout>
        <c:manualLayout>
          <c:xMode val="edge"/>
          <c:yMode val="edge"/>
          <c:x val="1.0282313786724048E-2"/>
          <c:y val="1.909114140973798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3551730500523877E-2"/>
          <c:y val="0.23587442451067875"/>
          <c:w val="0.71198007561058674"/>
          <c:h val="0.61774927490783205"/>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Sheet2!$J$94:$J$99</c:f>
                <c:numCache>
                  <c:formatCode>General</c:formatCode>
                  <c:ptCount val="6"/>
                  <c:pt idx="0">
                    <c:v>1.6695104303123043E-2</c:v>
                  </c:pt>
                  <c:pt idx="1">
                    <c:v>1.7662506455093985E-2</c:v>
                  </c:pt>
                  <c:pt idx="2">
                    <c:v>1.7318806895940009E-2</c:v>
                  </c:pt>
                  <c:pt idx="3">
                    <c:v>1.6699757009515981E-2</c:v>
                  </c:pt>
                  <c:pt idx="4">
                    <c:v>1.6037402564547998E-2</c:v>
                  </c:pt>
                  <c:pt idx="5">
                    <c:v>1.5224815444600998E-2</c:v>
                  </c:pt>
                </c:numCache>
              </c:numRef>
            </c:plus>
            <c:minus>
              <c:numRef>
                <c:f>Sheet2!$I$94:$I$99</c:f>
                <c:numCache>
                  <c:formatCode>General</c:formatCode>
                  <c:ptCount val="6"/>
                  <c:pt idx="0">
                    <c:v>1.766250645509293E-2</c:v>
                  </c:pt>
                  <c:pt idx="1">
                    <c:v>1.6695104303123015E-2</c:v>
                  </c:pt>
                  <c:pt idx="2">
                    <c:v>1.6308065127560001E-2</c:v>
                  </c:pt>
                  <c:pt idx="3">
                    <c:v>1.5617814442752009E-2</c:v>
                  </c:pt>
                  <c:pt idx="4">
                    <c:v>1.488735488628401E-2</c:v>
                  </c:pt>
                  <c:pt idx="5">
                    <c:v>1.400047128106699E-2</c:v>
                  </c:pt>
                </c:numCache>
              </c:numRef>
            </c:minus>
            <c:spPr>
              <a:noFill/>
              <a:ln w="9525" cap="flat" cmpd="sng" algn="ctr">
                <a:solidFill>
                  <a:schemeClr val="tx1">
                    <a:lumMod val="65000"/>
                    <a:lumOff val="35000"/>
                  </a:schemeClr>
                </a:solidFill>
                <a:round/>
              </a:ln>
              <a:effectLst/>
            </c:spPr>
          </c:errBars>
          <c:cat>
            <c:strRef>
              <c:f>Sheet2!$J$94:$J$99</c:f>
              <c:strCache>
                <c:ptCount val="6"/>
                <c:pt idx="0">
                  <c:v>0 GP appointments</c:v>
                </c:pt>
                <c:pt idx="1">
                  <c:v>1+ GP appointments</c:v>
                </c:pt>
                <c:pt idx="2">
                  <c:v>2+ GP appointments</c:v>
                </c:pt>
                <c:pt idx="3">
                  <c:v>3+ GP appointments</c:v>
                </c:pt>
                <c:pt idx="4">
                  <c:v>4+ GP appointments</c:v>
                </c:pt>
                <c:pt idx="5">
                  <c:v>5+ GP appointments</c:v>
                </c:pt>
              </c:strCache>
            </c:strRef>
          </c:cat>
          <c:val>
            <c:numRef>
              <c:f>Sheet2!$J$94:$J$99</c:f>
              <c:numCache>
                <c:formatCode>General</c:formatCode>
                <c:ptCount val="6"/>
                <c:pt idx="0">
                  <c:v>0.78077268643306297</c:v>
                </c:pt>
                <c:pt idx="1">
                  <c:v>0.21922731356693601</c:v>
                </c:pt>
                <c:pt idx="2">
                  <c:v>0.206648697214734</c:v>
                </c:pt>
                <c:pt idx="3">
                  <c:v>0.18598382749326101</c:v>
                </c:pt>
                <c:pt idx="4">
                  <c:v>0.166217430368373</c:v>
                </c:pt>
                <c:pt idx="5">
                  <c:v>0.14465408805031399</c:v>
                </c:pt>
              </c:numCache>
            </c:numRef>
          </c:val>
          <c:extLst>
            <c:ext xmlns:c16="http://schemas.microsoft.com/office/drawing/2014/chart" uri="{C3380CC4-5D6E-409C-BE32-E72D297353CC}">
              <c16:uniqueId val="{00000000-E058-4DC4-A76E-0B3E494D9280}"/>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Sheet2!$J$100:$J$105</c:f>
                <c:numCache>
                  <c:formatCode>General</c:formatCode>
                  <c:ptCount val="6"/>
                  <c:pt idx="0">
                    <c:v>1.7784972160830304E-3</c:v>
                  </c:pt>
                  <c:pt idx="1">
                    <c:v>1.7845410741629819E-3</c:v>
                  </c:pt>
                  <c:pt idx="2">
                    <c:v>1.621310591547992E-3</c:v>
                  </c:pt>
                  <c:pt idx="3">
                    <c:v>1.4456882598649912E-3</c:v>
                  </c:pt>
                  <c:pt idx="4">
                    <c:v>1.2860840544319935E-3</c:v>
                  </c:pt>
                  <c:pt idx="5">
                    <c:v>1.1323058756663035E-3</c:v>
                  </c:pt>
                </c:numCache>
              </c:numRef>
            </c:plus>
            <c:minus>
              <c:numRef>
                <c:f>Sheet2!$I$100:$I$105</c:f>
                <c:numCache>
                  <c:formatCode>General</c:formatCode>
                  <c:ptCount val="6"/>
                  <c:pt idx="0">
                    <c:v>1.7845410741630374E-3</c:v>
                  </c:pt>
                  <c:pt idx="1">
                    <c:v>1.7784972160829748E-3</c:v>
                  </c:pt>
                  <c:pt idx="2">
                    <c:v>1.612925836855017E-3</c:v>
                  </c:pt>
                  <c:pt idx="3">
                    <c:v>1.4355428683960059E-3</c:v>
                  </c:pt>
                  <c:pt idx="4">
                    <c:v>1.2747138152980064E-3</c:v>
                  </c:pt>
                  <c:pt idx="5">
                    <c:v>1.1199883147798989E-3</c:v>
                  </c:pt>
                </c:numCache>
              </c:numRef>
            </c:minus>
            <c:spPr>
              <a:noFill/>
              <a:ln w="9525" cap="flat" cmpd="sng" algn="ctr">
                <a:solidFill>
                  <a:schemeClr val="tx1">
                    <a:lumMod val="65000"/>
                    <a:lumOff val="35000"/>
                  </a:schemeClr>
                </a:solidFill>
                <a:round/>
              </a:ln>
              <a:effectLst/>
            </c:spPr>
          </c:errBars>
          <c:cat>
            <c:strRef>
              <c:f>Sheet2!$J$94:$J$99</c:f>
              <c:strCache>
                <c:ptCount val="6"/>
                <c:pt idx="0">
                  <c:v>0 GP appointments</c:v>
                </c:pt>
                <c:pt idx="1">
                  <c:v>1+ GP appointments</c:v>
                </c:pt>
                <c:pt idx="2">
                  <c:v>2+ GP appointments</c:v>
                </c:pt>
                <c:pt idx="3">
                  <c:v>3+ GP appointments</c:v>
                </c:pt>
                <c:pt idx="4">
                  <c:v>4+ GP appointments</c:v>
                </c:pt>
                <c:pt idx="5">
                  <c:v>5+ GP appointments</c:v>
                </c:pt>
              </c:strCache>
            </c:strRef>
          </c:cat>
          <c:val>
            <c:numRef>
              <c:f>Sheet2!$J$94:$J$99</c:f>
              <c:numCache>
                <c:formatCode>General</c:formatCode>
                <c:ptCount val="6"/>
                <c:pt idx="0">
                  <c:v>0.699964593414375</c:v>
                </c:pt>
                <c:pt idx="1">
                  <c:v>0.300035406585624</c:v>
                </c:pt>
                <c:pt idx="2">
                  <c:v>0.22258546756363301</c:v>
                </c:pt>
                <c:pt idx="3">
                  <c:v>0.16433376608049</c:v>
                </c:pt>
                <c:pt idx="4">
                  <c:v>0.123808961800228</c:v>
                </c:pt>
                <c:pt idx="5">
                  <c:v>9.2466265392029498E-2</c:v>
                </c:pt>
              </c:numCache>
            </c:numRef>
          </c:val>
          <c:extLst>
            <c:ext xmlns:c16="http://schemas.microsoft.com/office/drawing/2014/chart" uri="{C3380CC4-5D6E-409C-BE32-E72D297353CC}">
              <c16:uniqueId val="{00000001-E058-4DC4-A76E-0B3E494D9280}"/>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GP appointments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 of residents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79966104477866706"/>
          <c:y val="0.422256888830425"/>
          <c:w val="0.1879512392186635"/>
          <c:h val="0.2232124026584183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[Results_WSDP all.csv]Sheet1!PivotTable179</c:name>
    <c:fmtId val="6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445E"/>
                </a:solidFill>
              </a:rPr>
              <a:t>Number of A+E attendances in 12 month period by Adult Social Care service users and all residents in Tower Hamlets (WSDP 2017-18).</a:t>
            </a:r>
          </a:p>
        </c:rich>
      </c:tx>
      <c:layout>
        <c:manualLayout>
          <c:xMode val="edge"/>
          <c:yMode val="edge"/>
          <c:x val="3.3818588057275237E-2"/>
          <c:y val="3.0770096053482626E-4"/>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3353055867355461E-2"/>
          <c:y val="0.20433060834518219"/>
          <c:w val="0.72436080279001647"/>
          <c:h val="0.62434577878696007"/>
        </c:manualLayout>
      </c:layout>
      <c:barChart>
        <c:barDir val="col"/>
        <c:grouping val="clustered"/>
        <c:varyColors val="0"/>
        <c:ser>
          <c:idx val="0"/>
          <c:order val="0"/>
          <c:tx>
            <c:strRef>
              <c:f>Sheet1!$B$3:$B$4</c:f>
              <c:strCache>
                <c:ptCount val="1"/>
                <c:pt idx="0">
                  <c:v>Adult Social Care service users</c:v>
                </c:pt>
              </c:strCache>
            </c:strRef>
          </c:tx>
          <c:spPr>
            <a:solidFill>
              <a:schemeClr val="accent1">
                <a:shade val="76000"/>
              </a:schemeClr>
            </a:solidFill>
            <a:ln>
              <a:noFill/>
            </a:ln>
            <a:effectLst/>
          </c:spPr>
          <c:invertIfNegative val="0"/>
          <c:errBars>
            <c:errBarType val="both"/>
            <c:errValType val="cust"/>
            <c:noEndCap val="0"/>
            <c:plus>
              <c:numRef>
                <c:f>Sheet2!$J$112:$J$117</c:f>
                <c:numCache>
                  <c:formatCode>General</c:formatCode>
                  <c:ptCount val="6"/>
                  <c:pt idx="0">
                    <c:v>2.0510597670363007E-2</c:v>
                  </c:pt>
                  <c:pt idx="1">
                    <c:v>2.0711817317973003E-2</c:v>
                  </c:pt>
                  <c:pt idx="2">
                    <c:v>1.7949790380165004E-2</c:v>
                  </c:pt>
                  <c:pt idx="3">
                    <c:v>1.475899749984802E-2</c:v>
                  </c:pt>
                  <c:pt idx="4">
                    <c:v>1.1777502145258703E-2</c:v>
                  </c:pt>
                  <c:pt idx="5">
                    <c:v>9.8806369397871976E-3</c:v>
                  </c:pt>
                </c:numCache>
              </c:numRef>
            </c:plus>
            <c:minus>
              <c:numRef>
                <c:f>Sheet2!$I$112:$I$117</c:f>
                <c:numCache>
                  <c:formatCode>General</c:formatCode>
                  <c:ptCount val="6"/>
                  <c:pt idx="0">
                    <c:v>2.0711817317973003E-2</c:v>
                  </c:pt>
                  <c:pt idx="1">
                    <c:v>2.0510597670363007E-2</c:v>
                  </c:pt>
                  <c:pt idx="2">
                    <c:v>1.7021084314273016E-2</c:v>
                  </c:pt>
                  <c:pt idx="3">
                    <c:v>1.3495957250234988E-2</c:v>
                  </c:pt>
                  <c:pt idx="4">
                    <c:v>1.0317885778365399E-2</c:v>
                  </c:pt>
                  <c:pt idx="5">
                    <c:v>8.3312456531910023E-3</c:v>
                  </c:pt>
                </c:numCache>
              </c:numRef>
            </c:minus>
            <c:spPr>
              <a:noFill/>
              <a:ln w="9525" cap="flat" cmpd="sng" algn="ctr">
                <a:solidFill>
                  <a:schemeClr val="tx1">
                    <a:lumMod val="65000"/>
                    <a:lumOff val="35000"/>
                  </a:schemeClr>
                </a:solidFill>
                <a:round/>
              </a:ln>
              <a:effectLst/>
            </c:spPr>
          </c:errBars>
          <c:cat>
            <c:strRef>
              <c:f>Sheet2!$J$112:$J$117</c:f>
              <c:strCache>
                <c:ptCount val="6"/>
                <c:pt idx="0">
                  <c:v>0 A+E attendances</c:v>
                </c:pt>
                <c:pt idx="1">
                  <c:v>1+ A+E attendances</c:v>
                </c:pt>
                <c:pt idx="2">
                  <c:v>2+ A+E attendances</c:v>
                </c:pt>
                <c:pt idx="3">
                  <c:v>3+ A+E attendances</c:v>
                </c:pt>
                <c:pt idx="4">
                  <c:v>4+ A+E attendances</c:v>
                </c:pt>
                <c:pt idx="5">
                  <c:v>5+ A+E attendances</c:v>
                </c:pt>
              </c:strCache>
            </c:strRef>
          </c:cat>
          <c:val>
            <c:numRef>
              <c:f>Sheet2!$J$112:$J$117</c:f>
              <c:numCache>
                <c:formatCode>General</c:formatCode>
                <c:ptCount val="6"/>
                <c:pt idx="0">
                  <c:v>0.55840071877807695</c:v>
                </c:pt>
                <c:pt idx="1">
                  <c:v>0.44159928122192199</c:v>
                </c:pt>
                <c:pt idx="2">
                  <c:v>0.230458221024258</c:v>
                </c:pt>
                <c:pt idx="3">
                  <c:v>0.13342318059299099</c:v>
                </c:pt>
                <c:pt idx="4">
                  <c:v>7.6370170709793295E-2</c:v>
                </c:pt>
                <c:pt idx="5">
                  <c:v>5.0314465408804999E-2</c:v>
                </c:pt>
              </c:numCache>
            </c:numRef>
          </c:val>
          <c:extLst>
            <c:ext xmlns:c16="http://schemas.microsoft.com/office/drawing/2014/chart" uri="{C3380CC4-5D6E-409C-BE32-E72D297353CC}">
              <c16:uniqueId val="{00000000-13A4-45CA-88CC-906846A3E7D6}"/>
            </c:ext>
          </c:extLst>
        </c:ser>
        <c:ser>
          <c:idx val="1"/>
          <c:order val="1"/>
          <c:tx>
            <c:strRef>
              <c:f>Sheet1!$C$3:$C$4</c:f>
              <c:strCache>
                <c:ptCount val="1"/>
                <c:pt idx="0">
                  <c:v>All Tower Hamlets residents</c:v>
                </c:pt>
              </c:strCache>
            </c:strRef>
          </c:tx>
          <c:spPr>
            <a:solidFill>
              <a:schemeClr val="accent1">
                <a:tint val="77000"/>
              </a:schemeClr>
            </a:solidFill>
            <a:ln>
              <a:noFill/>
            </a:ln>
            <a:effectLst/>
          </c:spPr>
          <c:invertIfNegative val="0"/>
          <c:errBars>
            <c:errBarType val="both"/>
            <c:errValType val="cust"/>
            <c:noEndCap val="0"/>
            <c:plus>
              <c:numRef>
                <c:f>Sheet2!$J$118:$J$123</c:f>
                <c:numCache>
                  <c:formatCode>General</c:formatCode>
                  <c:ptCount val="6"/>
                  <c:pt idx="0">
                    <c:v>1.4762855712429079E-3</c:v>
                  </c:pt>
                  <c:pt idx="1">
                    <c:v>1.4860715107649913E-3</c:v>
                  </c:pt>
                  <c:pt idx="2">
                    <c:v>9.0355617645859754E-4</c:v>
                  </c:pt>
                  <c:pt idx="3">
                    <c:v>5.843586997696E-4</c:v>
                  </c:pt>
                  <c:pt idx="4">
                    <c:v>4.0518043165999919E-4</c:v>
                  </c:pt>
                  <c:pt idx="5">
                    <c:v>3.0392392985892011E-4</c:v>
                  </c:pt>
                </c:numCache>
              </c:numRef>
            </c:plus>
            <c:minus>
              <c:numRef>
                <c:f>Sheet2!$I$118:$I$123</c:f>
                <c:numCache>
                  <c:formatCode>General</c:formatCode>
                  <c:ptCount val="6"/>
                  <c:pt idx="0">
                    <c:v>1.4860715107650746E-3</c:v>
                  </c:pt>
                  <c:pt idx="1">
                    <c:v>1.476285571243019E-3</c:v>
                  </c:pt>
                  <c:pt idx="2">
                    <c:v>8.9014860697450571E-4</c:v>
                  </c:pt>
                  <c:pt idx="3">
                    <c:v>5.6992782778839818E-4</c:v>
                  </c:pt>
                  <c:pt idx="4">
                    <c:v>3.9038784852420128E-4</c:v>
                  </c:pt>
                  <c:pt idx="5">
                    <c:v>2.8898830316005999E-4</c:v>
                  </c:pt>
                </c:numCache>
              </c:numRef>
            </c:minus>
            <c:spPr>
              <a:noFill/>
              <a:ln w="9525" cap="flat" cmpd="sng" algn="ctr">
                <a:solidFill>
                  <a:schemeClr val="tx1">
                    <a:lumMod val="65000"/>
                    <a:lumOff val="35000"/>
                  </a:schemeClr>
                </a:solidFill>
                <a:round/>
              </a:ln>
              <a:effectLst/>
            </c:spPr>
          </c:errBars>
          <c:cat>
            <c:strRef>
              <c:f>Sheet2!$J$112:$J$117</c:f>
              <c:strCache>
                <c:ptCount val="6"/>
                <c:pt idx="0">
                  <c:v>0 A+E attendances</c:v>
                </c:pt>
                <c:pt idx="1">
                  <c:v>1+ A+E attendances</c:v>
                </c:pt>
                <c:pt idx="2">
                  <c:v>2+ A+E attendances</c:v>
                </c:pt>
                <c:pt idx="3">
                  <c:v>3+ A+E attendances</c:v>
                </c:pt>
                <c:pt idx="4">
                  <c:v>4+ A+E attendances</c:v>
                </c:pt>
                <c:pt idx="5">
                  <c:v>5+ A+E attendances</c:v>
                </c:pt>
              </c:strCache>
            </c:strRef>
          </c:cat>
          <c:val>
            <c:numRef>
              <c:f>Sheet2!$J$112:$J$117</c:f>
              <c:numCache>
                <c:formatCode>General</c:formatCode>
                <c:ptCount val="6"/>
                <c:pt idx="0">
                  <c:v>0.82377355521460305</c:v>
                </c:pt>
                <c:pt idx="1">
                  <c:v>0.17622644478539601</c:v>
                </c:pt>
                <c:pt idx="2">
                  <c:v>5.6402690900507403E-2</c:v>
                </c:pt>
                <c:pt idx="3">
                  <c:v>2.2546126912939099E-2</c:v>
                </c:pt>
                <c:pt idx="4">
                  <c:v>1.0578700971714001E-2</c:v>
                </c:pt>
                <c:pt idx="5">
                  <c:v>5.8460206931822602E-3</c:v>
                </c:pt>
              </c:numCache>
            </c:numRef>
          </c:val>
          <c:extLst>
            <c:ext xmlns:c16="http://schemas.microsoft.com/office/drawing/2014/chart" uri="{C3380CC4-5D6E-409C-BE32-E72D297353CC}">
              <c16:uniqueId val="{00000001-13A4-45CA-88CC-906846A3E7D6}"/>
            </c:ext>
          </c:extLst>
        </c:ser>
        <c:dLbls>
          <c:showLegendKey val="0"/>
          <c:showVal val="0"/>
          <c:showCatName val="0"/>
          <c:showSerName val="0"/>
          <c:showPercent val="0"/>
          <c:showBubbleSize val="0"/>
        </c:dLbls>
        <c:gapWidth val="219"/>
        <c:overlap val="-27"/>
        <c:axId val="1013052143"/>
        <c:axId val="880617551"/>
      </c:barChart>
      <c:catAx>
        <c:axId val="10130521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GP appointments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0617551"/>
        <c:crosses val="autoZero"/>
        <c:auto val="1"/>
        <c:lblAlgn val="ctr"/>
        <c:lblOffset val="100"/>
        <c:noMultiLvlLbl val="0"/>
      </c:catAx>
      <c:valAx>
        <c:axId val="880617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 of</a:t>
                </a:r>
                <a:r>
                  <a:rPr lang="en-GB" baseline="0"/>
                  <a:t> residents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13052143"/>
        <c:crosses val="autoZero"/>
        <c:crossBetween val="between"/>
      </c:valAx>
      <c:spPr>
        <a:noFill/>
        <a:ln>
          <a:noFill/>
        </a:ln>
        <a:effectLst/>
      </c:spPr>
    </c:plotArea>
    <c:legend>
      <c:legendPos val="r"/>
      <c:layout>
        <c:manualLayout>
          <c:xMode val="edge"/>
          <c:yMode val="edge"/>
          <c:x val="0.79048099310429243"/>
          <c:y val="0.40330239087596192"/>
          <c:w val="0.20694905593990717"/>
          <c:h val="0.1762250547844961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200" b="1" i="0" u="none" strike="noStrike" kern="1200" spc="0" baseline="0">
                <a:solidFill>
                  <a:srgbClr val="003366"/>
                </a:solidFill>
              </a:rPr>
              <a:t>Number of adult social care service users per month in Tower Hamlets, January 2018 - November 2023 (Mosaic).</a:t>
            </a:r>
          </a:p>
        </c:rich>
      </c:tx>
      <c:layout>
        <c:manualLayout>
          <c:xMode val="edge"/>
          <c:yMode val="edge"/>
          <c:x val="1.5720602123843652E-3"/>
          <c:y val="1.264517270851230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1302778904654387"/>
          <c:y val="0.19128437788416036"/>
          <c:w val="0.87560485438689029"/>
          <c:h val="0.6014074048897059"/>
        </c:manualLayout>
      </c:layout>
      <c:lineChart>
        <c:grouping val="standard"/>
        <c:varyColors val="0"/>
        <c:ser>
          <c:idx val="0"/>
          <c:order val="0"/>
          <c:tx>
            <c:strRef>
              <c:f>'services over time'!$V$11</c:f>
              <c:strCache>
                <c:ptCount val="1"/>
                <c:pt idx="0">
                  <c:v>Total</c:v>
                </c:pt>
              </c:strCache>
            </c:strRef>
          </c:tx>
          <c:spPr>
            <a:ln w="28575" cap="rnd">
              <a:solidFill>
                <a:schemeClr val="accent1"/>
              </a:solidFill>
              <a:round/>
            </a:ln>
            <a:effectLst/>
          </c:spPr>
          <c:marker>
            <c:symbol val="none"/>
          </c:marker>
          <c:cat>
            <c:multiLvlStrRef>
              <c:f>'services over time'!$U$12:$U$89</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time'!$V$12:$V$89</c:f>
              <c:numCache>
                <c:formatCode>General</c:formatCode>
                <c:ptCount val="71"/>
                <c:pt idx="0">
                  <c:v>4009</c:v>
                </c:pt>
                <c:pt idx="1">
                  <c:v>3976</c:v>
                </c:pt>
                <c:pt idx="2">
                  <c:v>3985</c:v>
                </c:pt>
                <c:pt idx="3">
                  <c:v>3955</c:v>
                </c:pt>
                <c:pt idx="4">
                  <c:v>3721</c:v>
                </c:pt>
                <c:pt idx="5">
                  <c:v>3686</c:v>
                </c:pt>
                <c:pt idx="6">
                  <c:v>3689</c:v>
                </c:pt>
                <c:pt idx="7">
                  <c:v>3692</c:v>
                </c:pt>
                <c:pt idx="8">
                  <c:v>3552</c:v>
                </c:pt>
                <c:pt idx="9">
                  <c:v>3568</c:v>
                </c:pt>
                <c:pt idx="10">
                  <c:v>3560</c:v>
                </c:pt>
                <c:pt idx="11">
                  <c:v>3566</c:v>
                </c:pt>
                <c:pt idx="12">
                  <c:v>3590</c:v>
                </c:pt>
                <c:pt idx="13">
                  <c:v>3580</c:v>
                </c:pt>
                <c:pt idx="14">
                  <c:v>3590</c:v>
                </c:pt>
                <c:pt idx="15">
                  <c:v>3584</c:v>
                </c:pt>
                <c:pt idx="16">
                  <c:v>3602</c:v>
                </c:pt>
                <c:pt idx="17">
                  <c:v>3598</c:v>
                </c:pt>
                <c:pt idx="18">
                  <c:v>3626</c:v>
                </c:pt>
                <c:pt idx="19">
                  <c:v>3610</c:v>
                </c:pt>
                <c:pt idx="20">
                  <c:v>3617</c:v>
                </c:pt>
                <c:pt idx="21">
                  <c:v>3601</c:v>
                </c:pt>
                <c:pt idx="22">
                  <c:v>3580</c:v>
                </c:pt>
                <c:pt idx="23">
                  <c:v>3559</c:v>
                </c:pt>
                <c:pt idx="24">
                  <c:v>3547</c:v>
                </c:pt>
                <c:pt idx="25">
                  <c:v>3525</c:v>
                </c:pt>
                <c:pt idx="26">
                  <c:v>3526</c:v>
                </c:pt>
                <c:pt idx="27">
                  <c:v>3450</c:v>
                </c:pt>
                <c:pt idx="28">
                  <c:v>3338</c:v>
                </c:pt>
                <c:pt idx="29">
                  <c:v>3355</c:v>
                </c:pt>
                <c:pt idx="30">
                  <c:v>3376</c:v>
                </c:pt>
                <c:pt idx="31">
                  <c:v>3368</c:v>
                </c:pt>
                <c:pt idx="32">
                  <c:v>3379</c:v>
                </c:pt>
                <c:pt idx="33">
                  <c:v>3370</c:v>
                </c:pt>
                <c:pt idx="34">
                  <c:v>3358</c:v>
                </c:pt>
                <c:pt idx="35">
                  <c:v>3371</c:v>
                </c:pt>
                <c:pt idx="36">
                  <c:v>3385</c:v>
                </c:pt>
                <c:pt idx="37">
                  <c:v>3320</c:v>
                </c:pt>
                <c:pt idx="38">
                  <c:v>3345</c:v>
                </c:pt>
                <c:pt idx="39">
                  <c:v>3347</c:v>
                </c:pt>
                <c:pt idx="40">
                  <c:v>3327</c:v>
                </c:pt>
                <c:pt idx="41">
                  <c:v>3354</c:v>
                </c:pt>
                <c:pt idx="42">
                  <c:v>3392</c:v>
                </c:pt>
                <c:pt idx="43">
                  <c:v>3407</c:v>
                </c:pt>
                <c:pt idx="44">
                  <c:v>3427</c:v>
                </c:pt>
                <c:pt idx="45">
                  <c:v>3472</c:v>
                </c:pt>
                <c:pt idx="46">
                  <c:v>3508</c:v>
                </c:pt>
                <c:pt idx="47">
                  <c:v>3500</c:v>
                </c:pt>
                <c:pt idx="48">
                  <c:v>3516</c:v>
                </c:pt>
                <c:pt idx="49">
                  <c:v>3520</c:v>
                </c:pt>
                <c:pt idx="50">
                  <c:v>3540</c:v>
                </c:pt>
                <c:pt idx="51">
                  <c:v>3551</c:v>
                </c:pt>
                <c:pt idx="52">
                  <c:v>3591</c:v>
                </c:pt>
                <c:pt idx="53">
                  <c:v>3594</c:v>
                </c:pt>
                <c:pt idx="54">
                  <c:v>3641</c:v>
                </c:pt>
                <c:pt idx="55">
                  <c:v>3697</c:v>
                </c:pt>
                <c:pt idx="56">
                  <c:v>3734</c:v>
                </c:pt>
                <c:pt idx="57">
                  <c:v>3750</c:v>
                </c:pt>
                <c:pt idx="58">
                  <c:v>3774</c:v>
                </c:pt>
                <c:pt idx="59">
                  <c:v>3780</c:v>
                </c:pt>
                <c:pt idx="60">
                  <c:v>3768</c:v>
                </c:pt>
                <c:pt idx="61">
                  <c:v>3798</c:v>
                </c:pt>
                <c:pt idx="62">
                  <c:v>3849</c:v>
                </c:pt>
                <c:pt idx="63">
                  <c:v>3858</c:v>
                </c:pt>
                <c:pt idx="64">
                  <c:v>3908</c:v>
                </c:pt>
                <c:pt idx="65">
                  <c:v>3966</c:v>
                </c:pt>
                <c:pt idx="66">
                  <c:v>4026</c:v>
                </c:pt>
                <c:pt idx="67">
                  <c:v>4087</c:v>
                </c:pt>
                <c:pt idx="68">
                  <c:v>4117</c:v>
                </c:pt>
                <c:pt idx="69">
                  <c:v>4155</c:v>
                </c:pt>
                <c:pt idx="70">
                  <c:v>4171</c:v>
                </c:pt>
              </c:numCache>
            </c:numRef>
          </c:val>
          <c:smooth val="0"/>
          <c:extLst>
            <c:ext xmlns:c16="http://schemas.microsoft.com/office/drawing/2014/chart" uri="{C3380CC4-5D6E-409C-BE32-E72D297353CC}">
              <c16:uniqueId val="{00000000-368A-4AAA-BC3E-DD2CC747F442}"/>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min val="3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service users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4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Number of Adult Social Care service users in Tower Hamlets aged 18 to 64 by ethnic group, January 2018 - November 2023 (Mosaic).</a:t>
            </a:r>
          </a:p>
        </c:rich>
      </c:tx>
      <c:layout>
        <c:manualLayout>
          <c:xMode val="edge"/>
          <c:yMode val="edge"/>
          <c:x val="8.4299584671882356E-3"/>
          <c:y val="2.9821487637048496E-4"/>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8185690410047752E-2"/>
          <c:y val="0.12707346927628133"/>
          <c:w val="0.66638594929579853"/>
          <c:h val="0.7217657962157884"/>
        </c:manualLayout>
      </c:layout>
      <c:lineChart>
        <c:grouping val="standard"/>
        <c:varyColors val="0"/>
        <c:ser>
          <c:idx val="0"/>
          <c:order val="0"/>
          <c:tx>
            <c:strRef>
              <c:f>'services over time'!$V$11:$V$12</c:f>
              <c:strCache>
                <c:ptCount val="1"/>
                <c:pt idx="0">
                  <c:v>Any Other Black Background</c:v>
                </c:pt>
              </c:strCache>
            </c:strRef>
          </c:tx>
          <c:spPr>
            <a:ln w="28575" cap="rnd">
              <a:solidFill>
                <a:schemeClr val="accent1"/>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time'!$V$13:$V$90</c:f>
              <c:numCache>
                <c:formatCode>General</c:formatCode>
                <c:ptCount val="71"/>
                <c:pt idx="0">
                  <c:v>34</c:v>
                </c:pt>
                <c:pt idx="1">
                  <c:v>34</c:v>
                </c:pt>
                <c:pt idx="2">
                  <c:v>36</c:v>
                </c:pt>
                <c:pt idx="3">
                  <c:v>34</c:v>
                </c:pt>
                <c:pt idx="4">
                  <c:v>33</c:v>
                </c:pt>
                <c:pt idx="5">
                  <c:v>32</c:v>
                </c:pt>
                <c:pt idx="6">
                  <c:v>31</c:v>
                </c:pt>
                <c:pt idx="7">
                  <c:v>32</c:v>
                </c:pt>
                <c:pt idx="8">
                  <c:v>36</c:v>
                </c:pt>
                <c:pt idx="9">
                  <c:v>34</c:v>
                </c:pt>
                <c:pt idx="10">
                  <c:v>36</c:v>
                </c:pt>
                <c:pt idx="11">
                  <c:v>36</c:v>
                </c:pt>
                <c:pt idx="12">
                  <c:v>37</c:v>
                </c:pt>
                <c:pt idx="13">
                  <c:v>34</c:v>
                </c:pt>
                <c:pt idx="14">
                  <c:v>34</c:v>
                </c:pt>
                <c:pt idx="15">
                  <c:v>34</c:v>
                </c:pt>
                <c:pt idx="16">
                  <c:v>35</c:v>
                </c:pt>
                <c:pt idx="17">
                  <c:v>35</c:v>
                </c:pt>
                <c:pt idx="18">
                  <c:v>36</c:v>
                </c:pt>
                <c:pt idx="19">
                  <c:v>36</c:v>
                </c:pt>
                <c:pt idx="20">
                  <c:v>38</c:v>
                </c:pt>
                <c:pt idx="21">
                  <c:v>37</c:v>
                </c:pt>
                <c:pt idx="22">
                  <c:v>38</c:v>
                </c:pt>
                <c:pt idx="23">
                  <c:v>37</c:v>
                </c:pt>
                <c:pt idx="24">
                  <c:v>37</c:v>
                </c:pt>
                <c:pt idx="25">
                  <c:v>38</c:v>
                </c:pt>
                <c:pt idx="26">
                  <c:v>40</c:v>
                </c:pt>
                <c:pt idx="27">
                  <c:v>41</c:v>
                </c:pt>
                <c:pt idx="28">
                  <c:v>41</c:v>
                </c:pt>
                <c:pt idx="29">
                  <c:v>41</c:v>
                </c:pt>
                <c:pt idx="30">
                  <c:v>42</c:v>
                </c:pt>
                <c:pt idx="31">
                  <c:v>42</c:v>
                </c:pt>
                <c:pt idx="32">
                  <c:v>42</c:v>
                </c:pt>
                <c:pt idx="33">
                  <c:v>42</c:v>
                </c:pt>
                <c:pt idx="34">
                  <c:v>40</c:v>
                </c:pt>
                <c:pt idx="35">
                  <c:v>40</c:v>
                </c:pt>
                <c:pt idx="36">
                  <c:v>40</c:v>
                </c:pt>
                <c:pt idx="37">
                  <c:v>37</c:v>
                </c:pt>
                <c:pt idx="38">
                  <c:v>37</c:v>
                </c:pt>
                <c:pt idx="39">
                  <c:v>37</c:v>
                </c:pt>
                <c:pt idx="40">
                  <c:v>38</c:v>
                </c:pt>
                <c:pt idx="41">
                  <c:v>39</c:v>
                </c:pt>
                <c:pt idx="42">
                  <c:v>40</c:v>
                </c:pt>
                <c:pt idx="43">
                  <c:v>37</c:v>
                </c:pt>
                <c:pt idx="44">
                  <c:v>38</c:v>
                </c:pt>
                <c:pt idx="45">
                  <c:v>37</c:v>
                </c:pt>
                <c:pt idx="46">
                  <c:v>35</c:v>
                </c:pt>
                <c:pt idx="47">
                  <c:v>35</c:v>
                </c:pt>
                <c:pt idx="48">
                  <c:v>35</c:v>
                </c:pt>
                <c:pt idx="49">
                  <c:v>35</c:v>
                </c:pt>
                <c:pt idx="50">
                  <c:v>34</c:v>
                </c:pt>
                <c:pt idx="51">
                  <c:v>35</c:v>
                </c:pt>
                <c:pt idx="52">
                  <c:v>36</c:v>
                </c:pt>
                <c:pt idx="53">
                  <c:v>40</c:v>
                </c:pt>
                <c:pt idx="54">
                  <c:v>38</c:v>
                </c:pt>
                <c:pt idx="55">
                  <c:v>43</c:v>
                </c:pt>
                <c:pt idx="56">
                  <c:v>43</c:v>
                </c:pt>
                <c:pt idx="57">
                  <c:v>46</c:v>
                </c:pt>
                <c:pt idx="58">
                  <c:v>46</c:v>
                </c:pt>
                <c:pt idx="59">
                  <c:v>45</c:v>
                </c:pt>
                <c:pt idx="60">
                  <c:v>44</c:v>
                </c:pt>
                <c:pt idx="61">
                  <c:v>44</c:v>
                </c:pt>
                <c:pt idx="62">
                  <c:v>44</c:v>
                </c:pt>
                <c:pt idx="63">
                  <c:v>43</c:v>
                </c:pt>
                <c:pt idx="64">
                  <c:v>43</c:v>
                </c:pt>
                <c:pt idx="65">
                  <c:v>44</c:v>
                </c:pt>
                <c:pt idx="66">
                  <c:v>46</c:v>
                </c:pt>
                <c:pt idx="67">
                  <c:v>47</c:v>
                </c:pt>
                <c:pt idx="68">
                  <c:v>48</c:v>
                </c:pt>
                <c:pt idx="69">
                  <c:v>48</c:v>
                </c:pt>
                <c:pt idx="70">
                  <c:v>50</c:v>
                </c:pt>
              </c:numCache>
            </c:numRef>
          </c:val>
          <c:smooth val="0"/>
          <c:extLst>
            <c:ext xmlns:c16="http://schemas.microsoft.com/office/drawing/2014/chart" uri="{C3380CC4-5D6E-409C-BE32-E72D297353CC}">
              <c16:uniqueId val="{00000000-9298-4C8C-BA77-0477A6F67E24}"/>
            </c:ext>
          </c:extLst>
        </c:ser>
        <c:ser>
          <c:idx val="1"/>
          <c:order val="1"/>
          <c:tx>
            <c:strRef>
              <c:f>'services over time'!$W$11:$W$12</c:f>
              <c:strCache>
                <c:ptCount val="1"/>
                <c:pt idx="0">
                  <c:v>Any Other White Background</c:v>
                </c:pt>
              </c:strCache>
            </c:strRef>
          </c:tx>
          <c:spPr>
            <a:ln w="28575" cap="rnd">
              <a:solidFill>
                <a:schemeClr val="accent2"/>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time'!$W$13:$W$90</c:f>
              <c:numCache>
                <c:formatCode>General</c:formatCode>
                <c:ptCount val="71"/>
                <c:pt idx="0">
                  <c:v>68</c:v>
                </c:pt>
                <c:pt idx="1">
                  <c:v>69</c:v>
                </c:pt>
                <c:pt idx="2">
                  <c:v>71</c:v>
                </c:pt>
                <c:pt idx="3">
                  <c:v>71</c:v>
                </c:pt>
                <c:pt idx="4">
                  <c:v>73</c:v>
                </c:pt>
                <c:pt idx="5">
                  <c:v>73</c:v>
                </c:pt>
                <c:pt idx="6">
                  <c:v>74</c:v>
                </c:pt>
                <c:pt idx="7">
                  <c:v>76</c:v>
                </c:pt>
                <c:pt idx="8">
                  <c:v>74</c:v>
                </c:pt>
                <c:pt idx="9">
                  <c:v>72</c:v>
                </c:pt>
                <c:pt idx="10">
                  <c:v>72</c:v>
                </c:pt>
                <c:pt idx="11">
                  <c:v>72</c:v>
                </c:pt>
                <c:pt idx="12">
                  <c:v>71</c:v>
                </c:pt>
                <c:pt idx="13">
                  <c:v>74</c:v>
                </c:pt>
                <c:pt idx="14">
                  <c:v>76</c:v>
                </c:pt>
                <c:pt idx="15">
                  <c:v>75</c:v>
                </c:pt>
                <c:pt idx="16">
                  <c:v>78</c:v>
                </c:pt>
                <c:pt idx="17">
                  <c:v>77</c:v>
                </c:pt>
                <c:pt idx="18">
                  <c:v>76</c:v>
                </c:pt>
                <c:pt idx="19">
                  <c:v>76</c:v>
                </c:pt>
                <c:pt idx="20">
                  <c:v>77</c:v>
                </c:pt>
                <c:pt idx="21">
                  <c:v>73</c:v>
                </c:pt>
                <c:pt idx="22">
                  <c:v>74</c:v>
                </c:pt>
                <c:pt idx="23">
                  <c:v>75</c:v>
                </c:pt>
                <c:pt idx="24">
                  <c:v>70</c:v>
                </c:pt>
                <c:pt idx="25">
                  <c:v>70</c:v>
                </c:pt>
                <c:pt idx="26">
                  <c:v>71</c:v>
                </c:pt>
                <c:pt idx="27">
                  <c:v>69</c:v>
                </c:pt>
                <c:pt idx="28">
                  <c:v>63</c:v>
                </c:pt>
                <c:pt idx="29">
                  <c:v>62</c:v>
                </c:pt>
                <c:pt idx="30">
                  <c:v>64</c:v>
                </c:pt>
                <c:pt idx="31">
                  <c:v>61</c:v>
                </c:pt>
                <c:pt idx="32">
                  <c:v>62</c:v>
                </c:pt>
                <c:pt idx="33">
                  <c:v>64</c:v>
                </c:pt>
                <c:pt idx="34">
                  <c:v>62</c:v>
                </c:pt>
                <c:pt idx="35">
                  <c:v>64</c:v>
                </c:pt>
                <c:pt idx="36">
                  <c:v>60</c:v>
                </c:pt>
                <c:pt idx="37">
                  <c:v>61</c:v>
                </c:pt>
                <c:pt idx="38">
                  <c:v>64</c:v>
                </c:pt>
                <c:pt idx="39">
                  <c:v>62</c:v>
                </c:pt>
                <c:pt idx="40">
                  <c:v>62</c:v>
                </c:pt>
                <c:pt idx="41">
                  <c:v>63</c:v>
                </c:pt>
                <c:pt idx="42">
                  <c:v>63</c:v>
                </c:pt>
                <c:pt idx="43">
                  <c:v>65</c:v>
                </c:pt>
                <c:pt idx="44">
                  <c:v>63</c:v>
                </c:pt>
                <c:pt idx="45">
                  <c:v>64</c:v>
                </c:pt>
                <c:pt idx="46">
                  <c:v>62</c:v>
                </c:pt>
                <c:pt idx="47">
                  <c:v>60</c:v>
                </c:pt>
                <c:pt idx="48">
                  <c:v>60</c:v>
                </c:pt>
                <c:pt idx="49">
                  <c:v>60</c:v>
                </c:pt>
                <c:pt idx="50">
                  <c:v>62</c:v>
                </c:pt>
                <c:pt idx="51">
                  <c:v>59</c:v>
                </c:pt>
                <c:pt idx="52">
                  <c:v>59</c:v>
                </c:pt>
                <c:pt idx="53">
                  <c:v>57</c:v>
                </c:pt>
                <c:pt idx="54">
                  <c:v>59</c:v>
                </c:pt>
                <c:pt idx="55">
                  <c:v>59</c:v>
                </c:pt>
                <c:pt idx="56">
                  <c:v>61</c:v>
                </c:pt>
                <c:pt idx="57">
                  <c:v>59</c:v>
                </c:pt>
                <c:pt idx="58">
                  <c:v>64</c:v>
                </c:pt>
                <c:pt idx="59">
                  <c:v>62</c:v>
                </c:pt>
                <c:pt idx="60">
                  <c:v>60</c:v>
                </c:pt>
                <c:pt idx="61">
                  <c:v>63</c:v>
                </c:pt>
                <c:pt idx="62">
                  <c:v>63</c:v>
                </c:pt>
                <c:pt idx="63">
                  <c:v>66</c:v>
                </c:pt>
                <c:pt idx="64">
                  <c:v>67</c:v>
                </c:pt>
                <c:pt idx="65">
                  <c:v>70</c:v>
                </c:pt>
                <c:pt idx="66">
                  <c:v>68</c:v>
                </c:pt>
                <c:pt idx="67">
                  <c:v>66</c:v>
                </c:pt>
                <c:pt idx="68">
                  <c:v>66</c:v>
                </c:pt>
                <c:pt idx="69">
                  <c:v>71</c:v>
                </c:pt>
                <c:pt idx="70">
                  <c:v>71</c:v>
                </c:pt>
              </c:numCache>
            </c:numRef>
          </c:val>
          <c:smooth val="0"/>
          <c:extLst>
            <c:ext xmlns:c16="http://schemas.microsoft.com/office/drawing/2014/chart" uri="{C3380CC4-5D6E-409C-BE32-E72D297353CC}">
              <c16:uniqueId val="{00000001-9298-4C8C-BA77-0477A6F67E24}"/>
            </c:ext>
          </c:extLst>
        </c:ser>
        <c:ser>
          <c:idx val="2"/>
          <c:order val="2"/>
          <c:tx>
            <c:strRef>
              <c:f>'services over time'!$X$11:$X$12</c:f>
              <c:strCache>
                <c:ptCount val="1"/>
                <c:pt idx="0">
                  <c:v>Asian or Asian British</c:v>
                </c:pt>
              </c:strCache>
            </c:strRef>
          </c:tx>
          <c:spPr>
            <a:ln w="28575" cap="rnd">
              <a:solidFill>
                <a:schemeClr val="accent3"/>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time'!$X$13:$X$90</c:f>
              <c:numCache>
                <c:formatCode>General</c:formatCode>
                <c:ptCount val="71"/>
                <c:pt idx="0">
                  <c:v>69</c:v>
                </c:pt>
                <c:pt idx="1">
                  <c:v>68</c:v>
                </c:pt>
                <c:pt idx="2">
                  <c:v>67</c:v>
                </c:pt>
                <c:pt idx="3">
                  <c:v>67</c:v>
                </c:pt>
                <c:pt idx="4">
                  <c:v>65</c:v>
                </c:pt>
                <c:pt idx="5">
                  <c:v>66</c:v>
                </c:pt>
                <c:pt idx="6">
                  <c:v>69</c:v>
                </c:pt>
                <c:pt idx="7">
                  <c:v>69</c:v>
                </c:pt>
                <c:pt idx="8">
                  <c:v>69</c:v>
                </c:pt>
                <c:pt idx="9">
                  <c:v>71</c:v>
                </c:pt>
                <c:pt idx="10">
                  <c:v>67</c:v>
                </c:pt>
                <c:pt idx="11">
                  <c:v>69</c:v>
                </c:pt>
                <c:pt idx="12">
                  <c:v>68</c:v>
                </c:pt>
                <c:pt idx="13">
                  <c:v>71</c:v>
                </c:pt>
                <c:pt idx="14">
                  <c:v>71</c:v>
                </c:pt>
                <c:pt idx="15">
                  <c:v>72</c:v>
                </c:pt>
                <c:pt idx="16">
                  <c:v>75</c:v>
                </c:pt>
                <c:pt idx="17">
                  <c:v>76</c:v>
                </c:pt>
                <c:pt idx="18">
                  <c:v>74</c:v>
                </c:pt>
                <c:pt idx="19">
                  <c:v>73</c:v>
                </c:pt>
                <c:pt idx="20">
                  <c:v>74</c:v>
                </c:pt>
                <c:pt idx="21">
                  <c:v>74</c:v>
                </c:pt>
                <c:pt idx="22">
                  <c:v>76</c:v>
                </c:pt>
                <c:pt idx="23">
                  <c:v>77</c:v>
                </c:pt>
                <c:pt idx="24">
                  <c:v>73</c:v>
                </c:pt>
                <c:pt idx="25">
                  <c:v>73</c:v>
                </c:pt>
                <c:pt idx="26">
                  <c:v>73</c:v>
                </c:pt>
                <c:pt idx="27">
                  <c:v>70</c:v>
                </c:pt>
                <c:pt idx="28">
                  <c:v>75</c:v>
                </c:pt>
                <c:pt idx="29">
                  <c:v>75</c:v>
                </c:pt>
                <c:pt idx="30">
                  <c:v>74</c:v>
                </c:pt>
                <c:pt idx="31">
                  <c:v>73</c:v>
                </c:pt>
                <c:pt idx="32">
                  <c:v>71</c:v>
                </c:pt>
                <c:pt idx="33">
                  <c:v>71</c:v>
                </c:pt>
                <c:pt idx="34">
                  <c:v>71</c:v>
                </c:pt>
                <c:pt idx="35">
                  <c:v>69</c:v>
                </c:pt>
                <c:pt idx="36">
                  <c:v>66</c:v>
                </c:pt>
                <c:pt idx="37">
                  <c:v>70</c:v>
                </c:pt>
                <c:pt idx="38">
                  <c:v>71</c:v>
                </c:pt>
                <c:pt idx="39">
                  <c:v>70</c:v>
                </c:pt>
                <c:pt idx="40">
                  <c:v>72</c:v>
                </c:pt>
                <c:pt idx="41">
                  <c:v>73</c:v>
                </c:pt>
                <c:pt idx="42">
                  <c:v>74</c:v>
                </c:pt>
                <c:pt idx="43">
                  <c:v>77</c:v>
                </c:pt>
                <c:pt idx="44">
                  <c:v>77</c:v>
                </c:pt>
                <c:pt idx="45">
                  <c:v>76</c:v>
                </c:pt>
                <c:pt idx="46">
                  <c:v>82</c:v>
                </c:pt>
                <c:pt idx="47">
                  <c:v>82</c:v>
                </c:pt>
                <c:pt idx="48">
                  <c:v>82</c:v>
                </c:pt>
                <c:pt idx="49">
                  <c:v>84</c:v>
                </c:pt>
                <c:pt idx="50">
                  <c:v>83</c:v>
                </c:pt>
                <c:pt idx="51">
                  <c:v>80</c:v>
                </c:pt>
                <c:pt idx="52">
                  <c:v>80</c:v>
                </c:pt>
                <c:pt idx="53">
                  <c:v>86</c:v>
                </c:pt>
                <c:pt idx="54">
                  <c:v>82</c:v>
                </c:pt>
                <c:pt idx="55">
                  <c:v>82</c:v>
                </c:pt>
                <c:pt idx="56">
                  <c:v>82</c:v>
                </c:pt>
                <c:pt idx="57">
                  <c:v>88</c:v>
                </c:pt>
                <c:pt idx="58">
                  <c:v>86</c:v>
                </c:pt>
                <c:pt idx="59">
                  <c:v>90</c:v>
                </c:pt>
                <c:pt idx="60">
                  <c:v>84</c:v>
                </c:pt>
                <c:pt idx="61">
                  <c:v>90</c:v>
                </c:pt>
                <c:pt idx="62">
                  <c:v>91</c:v>
                </c:pt>
                <c:pt idx="63">
                  <c:v>96</c:v>
                </c:pt>
                <c:pt idx="64">
                  <c:v>99</c:v>
                </c:pt>
                <c:pt idx="65">
                  <c:v>99</c:v>
                </c:pt>
                <c:pt idx="66">
                  <c:v>100</c:v>
                </c:pt>
                <c:pt idx="67">
                  <c:v>100</c:v>
                </c:pt>
                <c:pt idx="68">
                  <c:v>104</c:v>
                </c:pt>
                <c:pt idx="69">
                  <c:v>106</c:v>
                </c:pt>
                <c:pt idx="70">
                  <c:v>105</c:v>
                </c:pt>
              </c:numCache>
            </c:numRef>
          </c:val>
          <c:smooth val="0"/>
          <c:extLst>
            <c:ext xmlns:c16="http://schemas.microsoft.com/office/drawing/2014/chart" uri="{C3380CC4-5D6E-409C-BE32-E72D297353CC}">
              <c16:uniqueId val="{00000002-9298-4C8C-BA77-0477A6F67E24}"/>
            </c:ext>
          </c:extLst>
        </c:ser>
        <c:ser>
          <c:idx val="3"/>
          <c:order val="3"/>
          <c:tx>
            <c:strRef>
              <c:f>'services over time'!$Y$11:$Y$12</c:f>
              <c:strCache>
                <c:ptCount val="1"/>
                <c:pt idx="0">
                  <c:v>Bangladeshi</c:v>
                </c:pt>
              </c:strCache>
            </c:strRef>
          </c:tx>
          <c:spPr>
            <a:ln w="28575" cap="rnd">
              <a:solidFill>
                <a:schemeClr val="accent4"/>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time'!$Y$13:$Y$90</c:f>
              <c:numCache>
                <c:formatCode>General</c:formatCode>
                <c:ptCount val="71"/>
                <c:pt idx="0">
                  <c:v>575</c:v>
                </c:pt>
                <c:pt idx="1">
                  <c:v>572</c:v>
                </c:pt>
                <c:pt idx="2">
                  <c:v>573</c:v>
                </c:pt>
                <c:pt idx="3">
                  <c:v>575</c:v>
                </c:pt>
                <c:pt idx="4">
                  <c:v>574</c:v>
                </c:pt>
                <c:pt idx="5">
                  <c:v>580</c:v>
                </c:pt>
                <c:pt idx="6">
                  <c:v>585</c:v>
                </c:pt>
                <c:pt idx="7">
                  <c:v>593</c:v>
                </c:pt>
                <c:pt idx="8">
                  <c:v>596</c:v>
                </c:pt>
                <c:pt idx="9">
                  <c:v>597</c:v>
                </c:pt>
                <c:pt idx="10">
                  <c:v>598</c:v>
                </c:pt>
                <c:pt idx="11">
                  <c:v>593</c:v>
                </c:pt>
                <c:pt idx="12">
                  <c:v>586</c:v>
                </c:pt>
                <c:pt idx="13">
                  <c:v>589</c:v>
                </c:pt>
                <c:pt idx="14">
                  <c:v>592</c:v>
                </c:pt>
                <c:pt idx="15">
                  <c:v>590</c:v>
                </c:pt>
                <c:pt idx="16">
                  <c:v>589</c:v>
                </c:pt>
                <c:pt idx="17">
                  <c:v>592</c:v>
                </c:pt>
                <c:pt idx="18">
                  <c:v>598</c:v>
                </c:pt>
                <c:pt idx="19">
                  <c:v>597</c:v>
                </c:pt>
                <c:pt idx="20">
                  <c:v>613</c:v>
                </c:pt>
                <c:pt idx="21">
                  <c:v>618</c:v>
                </c:pt>
                <c:pt idx="22">
                  <c:v>625</c:v>
                </c:pt>
                <c:pt idx="23">
                  <c:v>632</c:v>
                </c:pt>
                <c:pt idx="24">
                  <c:v>617</c:v>
                </c:pt>
                <c:pt idx="25">
                  <c:v>625</c:v>
                </c:pt>
                <c:pt idx="26">
                  <c:v>627</c:v>
                </c:pt>
                <c:pt idx="27">
                  <c:v>621</c:v>
                </c:pt>
                <c:pt idx="28">
                  <c:v>613</c:v>
                </c:pt>
                <c:pt idx="29">
                  <c:v>619</c:v>
                </c:pt>
                <c:pt idx="30">
                  <c:v>616</c:v>
                </c:pt>
                <c:pt idx="31">
                  <c:v>618</c:v>
                </c:pt>
                <c:pt idx="32">
                  <c:v>617</c:v>
                </c:pt>
                <c:pt idx="33">
                  <c:v>620</c:v>
                </c:pt>
                <c:pt idx="34">
                  <c:v>621</c:v>
                </c:pt>
                <c:pt idx="35">
                  <c:v>624</c:v>
                </c:pt>
                <c:pt idx="36">
                  <c:v>612</c:v>
                </c:pt>
                <c:pt idx="37">
                  <c:v>609</c:v>
                </c:pt>
                <c:pt idx="38">
                  <c:v>616</c:v>
                </c:pt>
                <c:pt idx="39">
                  <c:v>630</c:v>
                </c:pt>
                <c:pt idx="40">
                  <c:v>643</c:v>
                </c:pt>
                <c:pt idx="41">
                  <c:v>646</c:v>
                </c:pt>
                <c:pt idx="42">
                  <c:v>662</c:v>
                </c:pt>
                <c:pt idx="43">
                  <c:v>667</c:v>
                </c:pt>
                <c:pt idx="44">
                  <c:v>684</c:v>
                </c:pt>
                <c:pt idx="45">
                  <c:v>704</c:v>
                </c:pt>
                <c:pt idx="46">
                  <c:v>708</c:v>
                </c:pt>
                <c:pt idx="47">
                  <c:v>711</c:v>
                </c:pt>
                <c:pt idx="48">
                  <c:v>703</c:v>
                </c:pt>
                <c:pt idx="49">
                  <c:v>700</c:v>
                </c:pt>
                <c:pt idx="50">
                  <c:v>716</c:v>
                </c:pt>
                <c:pt idx="51">
                  <c:v>729</c:v>
                </c:pt>
                <c:pt idx="52">
                  <c:v>738</c:v>
                </c:pt>
                <c:pt idx="53">
                  <c:v>744</c:v>
                </c:pt>
                <c:pt idx="54">
                  <c:v>760</c:v>
                </c:pt>
                <c:pt idx="55">
                  <c:v>775</c:v>
                </c:pt>
                <c:pt idx="56">
                  <c:v>787</c:v>
                </c:pt>
                <c:pt idx="57">
                  <c:v>798</c:v>
                </c:pt>
                <c:pt idx="58">
                  <c:v>810</c:v>
                </c:pt>
                <c:pt idx="59">
                  <c:v>816</c:v>
                </c:pt>
                <c:pt idx="60">
                  <c:v>802</c:v>
                </c:pt>
                <c:pt idx="61">
                  <c:v>815</c:v>
                </c:pt>
                <c:pt idx="62">
                  <c:v>825</c:v>
                </c:pt>
                <c:pt idx="63">
                  <c:v>830</c:v>
                </c:pt>
                <c:pt idx="64">
                  <c:v>858</c:v>
                </c:pt>
                <c:pt idx="65">
                  <c:v>865</c:v>
                </c:pt>
                <c:pt idx="66">
                  <c:v>884</c:v>
                </c:pt>
                <c:pt idx="67">
                  <c:v>895</c:v>
                </c:pt>
                <c:pt idx="68">
                  <c:v>902</c:v>
                </c:pt>
                <c:pt idx="69">
                  <c:v>918</c:v>
                </c:pt>
                <c:pt idx="70">
                  <c:v>932</c:v>
                </c:pt>
              </c:numCache>
            </c:numRef>
          </c:val>
          <c:smooth val="0"/>
          <c:extLst>
            <c:ext xmlns:c16="http://schemas.microsoft.com/office/drawing/2014/chart" uri="{C3380CC4-5D6E-409C-BE32-E72D297353CC}">
              <c16:uniqueId val="{00000003-9298-4C8C-BA77-0477A6F67E24}"/>
            </c:ext>
          </c:extLst>
        </c:ser>
        <c:ser>
          <c:idx val="4"/>
          <c:order val="4"/>
          <c:tx>
            <c:strRef>
              <c:f>'services over time'!$Z$11:$Z$12</c:f>
              <c:strCache>
                <c:ptCount val="1"/>
                <c:pt idx="0">
                  <c:v>Black African</c:v>
                </c:pt>
              </c:strCache>
            </c:strRef>
          </c:tx>
          <c:spPr>
            <a:ln w="28575" cap="rnd">
              <a:solidFill>
                <a:schemeClr val="accent5"/>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time'!$Z$13:$Z$90</c:f>
              <c:numCache>
                <c:formatCode>General</c:formatCode>
                <c:ptCount val="71"/>
                <c:pt idx="0">
                  <c:v>117</c:v>
                </c:pt>
                <c:pt idx="1">
                  <c:v>120</c:v>
                </c:pt>
                <c:pt idx="2">
                  <c:v>117</c:v>
                </c:pt>
                <c:pt idx="3">
                  <c:v>117</c:v>
                </c:pt>
                <c:pt idx="4">
                  <c:v>112</c:v>
                </c:pt>
                <c:pt idx="5">
                  <c:v>114</c:v>
                </c:pt>
                <c:pt idx="6">
                  <c:v>114</c:v>
                </c:pt>
                <c:pt idx="7">
                  <c:v>117</c:v>
                </c:pt>
                <c:pt idx="8">
                  <c:v>116</c:v>
                </c:pt>
                <c:pt idx="9">
                  <c:v>115</c:v>
                </c:pt>
                <c:pt idx="10">
                  <c:v>118</c:v>
                </c:pt>
                <c:pt idx="11">
                  <c:v>119</c:v>
                </c:pt>
                <c:pt idx="12">
                  <c:v>120</c:v>
                </c:pt>
                <c:pt idx="13">
                  <c:v>118</c:v>
                </c:pt>
                <c:pt idx="14">
                  <c:v>114</c:v>
                </c:pt>
                <c:pt idx="15">
                  <c:v>115</c:v>
                </c:pt>
                <c:pt idx="16">
                  <c:v>119</c:v>
                </c:pt>
                <c:pt idx="17">
                  <c:v>118</c:v>
                </c:pt>
                <c:pt idx="18">
                  <c:v>124</c:v>
                </c:pt>
                <c:pt idx="19">
                  <c:v>122</c:v>
                </c:pt>
                <c:pt idx="20">
                  <c:v>124</c:v>
                </c:pt>
                <c:pt idx="21">
                  <c:v>120</c:v>
                </c:pt>
                <c:pt idx="22">
                  <c:v>123</c:v>
                </c:pt>
                <c:pt idx="23">
                  <c:v>126</c:v>
                </c:pt>
                <c:pt idx="24">
                  <c:v>127</c:v>
                </c:pt>
                <c:pt idx="25">
                  <c:v>127</c:v>
                </c:pt>
                <c:pt idx="26">
                  <c:v>128</c:v>
                </c:pt>
                <c:pt idx="27">
                  <c:v>123</c:v>
                </c:pt>
                <c:pt idx="28">
                  <c:v>128</c:v>
                </c:pt>
                <c:pt idx="29">
                  <c:v>131</c:v>
                </c:pt>
                <c:pt idx="30">
                  <c:v>133</c:v>
                </c:pt>
                <c:pt idx="31">
                  <c:v>131</c:v>
                </c:pt>
                <c:pt idx="32">
                  <c:v>132</c:v>
                </c:pt>
                <c:pt idx="33">
                  <c:v>130</c:v>
                </c:pt>
                <c:pt idx="34">
                  <c:v>131</c:v>
                </c:pt>
                <c:pt idx="35">
                  <c:v>130</c:v>
                </c:pt>
                <c:pt idx="36">
                  <c:v>131</c:v>
                </c:pt>
                <c:pt idx="37">
                  <c:v>128</c:v>
                </c:pt>
                <c:pt idx="38">
                  <c:v>129</c:v>
                </c:pt>
                <c:pt idx="39">
                  <c:v>130</c:v>
                </c:pt>
                <c:pt idx="40">
                  <c:v>132</c:v>
                </c:pt>
                <c:pt idx="41">
                  <c:v>133</c:v>
                </c:pt>
                <c:pt idx="42">
                  <c:v>136</c:v>
                </c:pt>
                <c:pt idx="43">
                  <c:v>138</c:v>
                </c:pt>
                <c:pt idx="44">
                  <c:v>140</c:v>
                </c:pt>
                <c:pt idx="45">
                  <c:v>142</c:v>
                </c:pt>
                <c:pt idx="46">
                  <c:v>145</c:v>
                </c:pt>
                <c:pt idx="47">
                  <c:v>146</c:v>
                </c:pt>
                <c:pt idx="48">
                  <c:v>148</c:v>
                </c:pt>
                <c:pt idx="49">
                  <c:v>156</c:v>
                </c:pt>
                <c:pt idx="50">
                  <c:v>161</c:v>
                </c:pt>
                <c:pt idx="51">
                  <c:v>164</c:v>
                </c:pt>
                <c:pt idx="52">
                  <c:v>164</c:v>
                </c:pt>
                <c:pt idx="53">
                  <c:v>165</c:v>
                </c:pt>
                <c:pt idx="54">
                  <c:v>172</c:v>
                </c:pt>
                <c:pt idx="55">
                  <c:v>175</c:v>
                </c:pt>
                <c:pt idx="56">
                  <c:v>178</c:v>
                </c:pt>
                <c:pt idx="57">
                  <c:v>176</c:v>
                </c:pt>
                <c:pt idx="58">
                  <c:v>179</c:v>
                </c:pt>
                <c:pt idx="59">
                  <c:v>179</c:v>
                </c:pt>
                <c:pt idx="60">
                  <c:v>176</c:v>
                </c:pt>
                <c:pt idx="61">
                  <c:v>177</c:v>
                </c:pt>
                <c:pt idx="62">
                  <c:v>183</c:v>
                </c:pt>
                <c:pt idx="63">
                  <c:v>185</c:v>
                </c:pt>
                <c:pt idx="64">
                  <c:v>189</c:v>
                </c:pt>
                <c:pt idx="65">
                  <c:v>201</c:v>
                </c:pt>
                <c:pt idx="66">
                  <c:v>203</c:v>
                </c:pt>
                <c:pt idx="67">
                  <c:v>206</c:v>
                </c:pt>
                <c:pt idx="68">
                  <c:v>203</c:v>
                </c:pt>
                <c:pt idx="69">
                  <c:v>200</c:v>
                </c:pt>
                <c:pt idx="70">
                  <c:v>197</c:v>
                </c:pt>
              </c:numCache>
            </c:numRef>
          </c:val>
          <c:smooth val="0"/>
          <c:extLst>
            <c:ext xmlns:c16="http://schemas.microsoft.com/office/drawing/2014/chart" uri="{C3380CC4-5D6E-409C-BE32-E72D297353CC}">
              <c16:uniqueId val="{00000004-9298-4C8C-BA77-0477A6F67E24}"/>
            </c:ext>
          </c:extLst>
        </c:ser>
        <c:ser>
          <c:idx val="5"/>
          <c:order val="5"/>
          <c:tx>
            <c:strRef>
              <c:f>'services over time'!$AA$11:$AA$12</c:f>
              <c:strCache>
                <c:ptCount val="1"/>
                <c:pt idx="0">
                  <c:v>Black Caribbean</c:v>
                </c:pt>
              </c:strCache>
            </c:strRef>
          </c:tx>
          <c:spPr>
            <a:ln w="28575" cap="rnd">
              <a:solidFill>
                <a:schemeClr val="accent6"/>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time'!$AA$13:$AA$90</c:f>
              <c:numCache>
                <c:formatCode>General</c:formatCode>
                <c:ptCount val="71"/>
                <c:pt idx="0">
                  <c:v>74</c:v>
                </c:pt>
                <c:pt idx="1">
                  <c:v>74</c:v>
                </c:pt>
                <c:pt idx="2">
                  <c:v>73</c:v>
                </c:pt>
                <c:pt idx="3">
                  <c:v>76</c:v>
                </c:pt>
                <c:pt idx="4">
                  <c:v>77</c:v>
                </c:pt>
                <c:pt idx="5">
                  <c:v>77</c:v>
                </c:pt>
                <c:pt idx="6">
                  <c:v>76</c:v>
                </c:pt>
                <c:pt idx="7">
                  <c:v>78</c:v>
                </c:pt>
                <c:pt idx="8">
                  <c:v>80</c:v>
                </c:pt>
                <c:pt idx="9">
                  <c:v>83</c:v>
                </c:pt>
                <c:pt idx="10">
                  <c:v>84</c:v>
                </c:pt>
                <c:pt idx="11">
                  <c:v>85</c:v>
                </c:pt>
                <c:pt idx="12">
                  <c:v>84</c:v>
                </c:pt>
                <c:pt idx="13">
                  <c:v>83</c:v>
                </c:pt>
                <c:pt idx="14">
                  <c:v>84</c:v>
                </c:pt>
                <c:pt idx="15">
                  <c:v>83</c:v>
                </c:pt>
                <c:pt idx="16">
                  <c:v>84</c:v>
                </c:pt>
                <c:pt idx="17">
                  <c:v>81</c:v>
                </c:pt>
                <c:pt idx="18">
                  <c:v>83</c:v>
                </c:pt>
                <c:pt idx="19">
                  <c:v>85</c:v>
                </c:pt>
                <c:pt idx="20">
                  <c:v>80</c:v>
                </c:pt>
                <c:pt idx="21">
                  <c:v>82</c:v>
                </c:pt>
                <c:pt idx="22">
                  <c:v>80</c:v>
                </c:pt>
                <c:pt idx="23">
                  <c:v>81</c:v>
                </c:pt>
                <c:pt idx="24">
                  <c:v>82</c:v>
                </c:pt>
                <c:pt idx="25">
                  <c:v>83</c:v>
                </c:pt>
                <c:pt idx="26">
                  <c:v>83</c:v>
                </c:pt>
                <c:pt idx="27">
                  <c:v>81</c:v>
                </c:pt>
                <c:pt idx="28">
                  <c:v>80</c:v>
                </c:pt>
                <c:pt idx="29">
                  <c:v>80</c:v>
                </c:pt>
                <c:pt idx="30">
                  <c:v>81</c:v>
                </c:pt>
                <c:pt idx="31">
                  <c:v>83</c:v>
                </c:pt>
                <c:pt idx="32">
                  <c:v>80</c:v>
                </c:pt>
                <c:pt idx="33">
                  <c:v>80</c:v>
                </c:pt>
                <c:pt idx="34">
                  <c:v>82</c:v>
                </c:pt>
                <c:pt idx="35">
                  <c:v>82</c:v>
                </c:pt>
                <c:pt idx="36">
                  <c:v>81</c:v>
                </c:pt>
                <c:pt idx="37">
                  <c:v>83</c:v>
                </c:pt>
                <c:pt idx="38">
                  <c:v>82</c:v>
                </c:pt>
                <c:pt idx="39">
                  <c:v>82</c:v>
                </c:pt>
                <c:pt idx="40">
                  <c:v>80</c:v>
                </c:pt>
                <c:pt idx="41">
                  <c:v>81</c:v>
                </c:pt>
                <c:pt idx="42">
                  <c:v>80</c:v>
                </c:pt>
                <c:pt idx="43">
                  <c:v>82</c:v>
                </c:pt>
                <c:pt idx="44">
                  <c:v>84</c:v>
                </c:pt>
                <c:pt idx="45">
                  <c:v>86</c:v>
                </c:pt>
                <c:pt idx="46">
                  <c:v>88</c:v>
                </c:pt>
                <c:pt idx="47">
                  <c:v>89</c:v>
                </c:pt>
                <c:pt idx="48">
                  <c:v>82</c:v>
                </c:pt>
                <c:pt idx="49">
                  <c:v>84</c:v>
                </c:pt>
                <c:pt idx="50">
                  <c:v>85</c:v>
                </c:pt>
                <c:pt idx="51">
                  <c:v>86</c:v>
                </c:pt>
                <c:pt idx="52">
                  <c:v>87</c:v>
                </c:pt>
                <c:pt idx="53">
                  <c:v>86</c:v>
                </c:pt>
                <c:pt idx="54">
                  <c:v>86</c:v>
                </c:pt>
                <c:pt idx="55">
                  <c:v>84</c:v>
                </c:pt>
                <c:pt idx="56">
                  <c:v>84</c:v>
                </c:pt>
                <c:pt idx="57">
                  <c:v>82</c:v>
                </c:pt>
                <c:pt idx="58">
                  <c:v>82</c:v>
                </c:pt>
                <c:pt idx="59">
                  <c:v>83</c:v>
                </c:pt>
                <c:pt idx="60">
                  <c:v>84</c:v>
                </c:pt>
                <c:pt idx="61">
                  <c:v>84</c:v>
                </c:pt>
                <c:pt idx="62">
                  <c:v>85</c:v>
                </c:pt>
                <c:pt idx="63">
                  <c:v>87</c:v>
                </c:pt>
                <c:pt idx="64">
                  <c:v>87</c:v>
                </c:pt>
                <c:pt idx="65">
                  <c:v>88</c:v>
                </c:pt>
                <c:pt idx="66">
                  <c:v>87</c:v>
                </c:pt>
                <c:pt idx="67">
                  <c:v>88</c:v>
                </c:pt>
                <c:pt idx="68">
                  <c:v>88</c:v>
                </c:pt>
                <c:pt idx="69">
                  <c:v>88</c:v>
                </c:pt>
                <c:pt idx="70">
                  <c:v>87</c:v>
                </c:pt>
              </c:numCache>
            </c:numRef>
          </c:val>
          <c:smooth val="0"/>
          <c:extLst>
            <c:ext xmlns:c16="http://schemas.microsoft.com/office/drawing/2014/chart" uri="{C3380CC4-5D6E-409C-BE32-E72D297353CC}">
              <c16:uniqueId val="{00000005-9298-4C8C-BA77-0477A6F67E24}"/>
            </c:ext>
          </c:extLst>
        </c:ser>
        <c:ser>
          <c:idx val="6"/>
          <c:order val="6"/>
          <c:tx>
            <c:strRef>
              <c:f>'services over time'!$AB$11:$AB$12</c:f>
              <c:strCache>
                <c:ptCount val="1"/>
                <c:pt idx="0">
                  <c:v>Mixed or Multiple Ethnic Groups</c:v>
                </c:pt>
              </c:strCache>
            </c:strRef>
          </c:tx>
          <c:spPr>
            <a:ln w="28575" cap="rnd">
              <a:solidFill>
                <a:schemeClr val="accent1">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time'!$AB$13:$AB$90</c:f>
              <c:numCache>
                <c:formatCode>General</c:formatCode>
                <c:ptCount val="71"/>
                <c:pt idx="0">
                  <c:v>43</c:v>
                </c:pt>
                <c:pt idx="1">
                  <c:v>44</c:v>
                </c:pt>
                <c:pt idx="2">
                  <c:v>44</c:v>
                </c:pt>
                <c:pt idx="3">
                  <c:v>45</c:v>
                </c:pt>
                <c:pt idx="4">
                  <c:v>44</c:v>
                </c:pt>
                <c:pt idx="5">
                  <c:v>45</c:v>
                </c:pt>
                <c:pt idx="6">
                  <c:v>44</c:v>
                </c:pt>
                <c:pt idx="7">
                  <c:v>45</c:v>
                </c:pt>
                <c:pt idx="8">
                  <c:v>47</c:v>
                </c:pt>
                <c:pt idx="9">
                  <c:v>49</c:v>
                </c:pt>
                <c:pt idx="10">
                  <c:v>48</c:v>
                </c:pt>
                <c:pt idx="11">
                  <c:v>50</c:v>
                </c:pt>
                <c:pt idx="12">
                  <c:v>50</c:v>
                </c:pt>
                <c:pt idx="13">
                  <c:v>50</c:v>
                </c:pt>
                <c:pt idx="14">
                  <c:v>55</c:v>
                </c:pt>
                <c:pt idx="15">
                  <c:v>53</c:v>
                </c:pt>
                <c:pt idx="16">
                  <c:v>54</c:v>
                </c:pt>
                <c:pt idx="17">
                  <c:v>54</c:v>
                </c:pt>
                <c:pt idx="18">
                  <c:v>55</c:v>
                </c:pt>
                <c:pt idx="19">
                  <c:v>55</c:v>
                </c:pt>
                <c:pt idx="20">
                  <c:v>55</c:v>
                </c:pt>
                <c:pt idx="21">
                  <c:v>57</c:v>
                </c:pt>
                <c:pt idx="22">
                  <c:v>55</c:v>
                </c:pt>
                <c:pt idx="23">
                  <c:v>56</c:v>
                </c:pt>
                <c:pt idx="24">
                  <c:v>57</c:v>
                </c:pt>
                <c:pt idx="25">
                  <c:v>58</c:v>
                </c:pt>
                <c:pt idx="26">
                  <c:v>60</c:v>
                </c:pt>
                <c:pt idx="27">
                  <c:v>61</c:v>
                </c:pt>
                <c:pt idx="28">
                  <c:v>62</c:v>
                </c:pt>
                <c:pt idx="29">
                  <c:v>61</c:v>
                </c:pt>
                <c:pt idx="30">
                  <c:v>63</c:v>
                </c:pt>
                <c:pt idx="31">
                  <c:v>60</c:v>
                </c:pt>
                <c:pt idx="32">
                  <c:v>60</c:v>
                </c:pt>
                <c:pt idx="33">
                  <c:v>61</c:v>
                </c:pt>
                <c:pt idx="34">
                  <c:v>62</c:v>
                </c:pt>
                <c:pt idx="35">
                  <c:v>61</c:v>
                </c:pt>
                <c:pt idx="36">
                  <c:v>61</c:v>
                </c:pt>
                <c:pt idx="37">
                  <c:v>60</c:v>
                </c:pt>
                <c:pt idx="38">
                  <c:v>59</c:v>
                </c:pt>
                <c:pt idx="39">
                  <c:v>59</c:v>
                </c:pt>
                <c:pt idx="40">
                  <c:v>59</c:v>
                </c:pt>
                <c:pt idx="41">
                  <c:v>58</c:v>
                </c:pt>
                <c:pt idx="42">
                  <c:v>59</c:v>
                </c:pt>
                <c:pt idx="43">
                  <c:v>59</c:v>
                </c:pt>
                <c:pt idx="44">
                  <c:v>58</c:v>
                </c:pt>
                <c:pt idx="45">
                  <c:v>61</c:v>
                </c:pt>
                <c:pt idx="46">
                  <c:v>58</c:v>
                </c:pt>
                <c:pt idx="47">
                  <c:v>60</c:v>
                </c:pt>
                <c:pt idx="48">
                  <c:v>58</c:v>
                </c:pt>
                <c:pt idx="49">
                  <c:v>59</c:v>
                </c:pt>
                <c:pt idx="50">
                  <c:v>58</c:v>
                </c:pt>
                <c:pt idx="51">
                  <c:v>60</c:v>
                </c:pt>
                <c:pt idx="52">
                  <c:v>57</c:v>
                </c:pt>
                <c:pt idx="53">
                  <c:v>55</c:v>
                </c:pt>
                <c:pt idx="54">
                  <c:v>55</c:v>
                </c:pt>
                <c:pt idx="55">
                  <c:v>56</c:v>
                </c:pt>
                <c:pt idx="56">
                  <c:v>58</c:v>
                </c:pt>
                <c:pt idx="57">
                  <c:v>57</c:v>
                </c:pt>
                <c:pt idx="58">
                  <c:v>57</c:v>
                </c:pt>
                <c:pt idx="59">
                  <c:v>56</c:v>
                </c:pt>
                <c:pt idx="60">
                  <c:v>56</c:v>
                </c:pt>
                <c:pt idx="61">
                  <c:v>56</c:v>
                </c:pt>
                <c:pt idx="62">
                  <c:v>56</c:v>
                </c:pt>
                <c:pt idx="63">
                  <c:v>56</c:v>
                </c:pt>
                <c:pt idx="64">
                  <c:v>58</c:v>
                </c:pt>
                <c:pt idx="65">
                  <c:v>59</c:v>
                </c:pt>
                <c:pt idx="66">
                  <c:v>57</c:v>
                </c:pt>
                <c:pt idx="67">
                  <c:v>59</c:v>
                </c:pt>
                <c:pt idx="68">
                  <c:v>58</c:v>
                </c:pt>
                <c:pt idx="69">
                  <c:v>60</c:v>
                </c:pt>
                <c:pt idx="70">
                  <c:v>60</c:v>
                </c:pt>
              </c:numCache>
            </c:numRef>
          </c:val>
          <c:smooth val="0"/>
          <c:extLst>
            <c:ext xmlns:c16="http://schemas.microsoft.com/office/drawing/2014/chart" uri="{C3380CC4-5D6E-409C-BE32-E72D297353CC}">
              <c16:uniqueId val="{00000006-9298-4C8C-BA77-0477A6F67E24}"/>
            </c:ext>
          </c:extLst>
        </c:ser>
        <c:ser>
          <c:idx val="7"/>
          <c:order val="7"/>
          <c:tx>
            <c:strRef>
              <c:f>'services over time'!$AC$11:$AC$12</c:f>
              <c:strCache>
                <c:ptCount val="1"/>
                <c:pt idx="0">
                  <c:v>Other Ethnic Group</c:v>
                </c:pt>
              </c:strCache>
            </c:strRef>
          </c:tx>
          <c:spPr>
            <a:ln w="28575" cap="rnd">
              <a:solidFill>
                <a:schemeClr val="accent2">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time'!$AC$13:$AC$90</c:f>
              <c:numCache>
                <c:formatCode>General</c:formatCode>
                <c:ptCount val="71"/>
                <c:pt idx="0">
                  <c:v>37</c:v>
                </c:pt>
                <c:pt idx="1">
                  <c:v>37</c:v>
                </c:pt>
                <c:pt idx="2">
                  <c:v>37</c:v>
                </c:pt>
                <c:pt idx="3">
                  <c:v>36</c:v>
                </c:pt>
                <c:pt idx="4">
                  <c:v>36</c:v>
                </c:pt>
                <c:pt idx="5">
                  <c:v>37</c:v>
                </c:pt>
                <c:pt idx="6">
                  <c:v>34</c:v>
                </c:pt>
                <c:pt idx="7">
                  <c:v>36</c:v>
                </c:pt>
                <c:pt idx="8">
                  <c:v>35</c:v>
                </c:pt>
                <c:pt idx="9">
                  <c:v>36</c:v>
                </c:pt>
                <c:pt idx="10">
                  <c:v>38</c:v>
                </c:pt>
                <c:pt idx="11">
                  <c:v>38</c:v>
                </c:pt>
                <c:pt idx="12">
                  <c:v>38</c:v>
                </c:pt>
                <c:pt idx="13">
                  <c:v>41</c:v>
                </c:pt>
                <c:pt idx="14">
                  <c:v>40</c:v>
                </c:pt>
                <c:pt idx="15">
                  <c:v>39</c:v>
                </c:pt>
                <c:pt idx="16">
                  <c:v>39</c:v>
                </c:pt>
                <c:pt idx="17">
                  <c:v>37</c:v>
                </c:pt>
                <c:pt idx="18">
                  <c:v>37</c:v>
                </c:pt>
                <c:pt idx="19">
                  <c:v>39</c:v>
                </c:pt>
                <c:pt idx="20">
                  <c:v>39</c:v>
                </c:pt>
                <c:pt idx="21">
                  <c:v>39</c:v>
                </c:pt>
                <c:pt idx="22">
                  <c:v>40</c:v>
                </c:pt>
                <c:pt idx="23">
                  <c:v>38</c:v>
                </c:pt>
                <c:pt idx="24">
                  <c:v>36</c:v>
                </c:pt>
                <c:pt idx="25">
                  <c:v>35</c:v>
                </c:pt>
                <c:pt idx="26">
                  <c:v>35</c:v>
                </c:pt>
                <c:pt idx="27">
                  <c:v>35</c:v>
                </c:pt>
                <c:pt idx="28">
                  <c:v>35</c:v>
                </c:pt>
                <c:pt idx="29">
                  <c:v>36</c:v>
                </c:pt>
                <c:pt idx="30">
                  <c:v>35</c:v>
                </c:pt>
                <c:pt idx="31">
                  <c:v>37</c:v>
                </c:pt>
                <c:pt idx="32">
                  <c:v>38</c:v>
                </c:pt>
                <c:pt idx="33">
                  <c:v>38</c:v>
                </c:pt>
                <c:pt idx="34">
                  <c:v>39</c:v>
                </c:pt>
                <c:pt idx="35">
                  <c:v>40</c:v>
                </c:pt>
                <c:pt idx="36">
                  <c:v>40</c:v>
                </c:pt>
                <c:pt idx="37">
                  <c:v>39</c:v>
                </c:pt>
                <c:pt idx="38">
                  <c:v>40</c:v>
                </c:pt>
                <c:pt idx="39">
                  <c:v>40</c:v>
                </c:pt>
                <c:pt idx="40">
                  <c:v>40</c:v>
                </c:pt>
                <c:pt idx="41">
                  <c:v>39</c:v>
                </c:pt>
                <c:pt idx="42">
                  <c:v>38</c:v>
                </c:pt>
                <c:pt idx="43">
                  <c:v>40</c:v>
                </c:pt>
                <c:pt idx="44">
                  <c:v>43</c:v>
                </c:pt>
                <c:pt idx="45">
                  <c:v>44</c:v>
                </c:pt>
                <c:pt idx="46">
                  <c:v>43</c:v>
                </c:pt>
                <c:pt idx="47">
                  <c:v>45</c:v>
                </c:pt>
                <c:pt idx="48">
                  <c:v>45</c:v>
                </c:pt>
                <c:pt idx="49">
                  <c:v>43</c:v>
                </c:pt>
                <c:pt idx="50">
                  <c:v>42</c:v>
                </c:pt>
                <c:pt idx="51">
                  <c:v>44</c:v>
                </c:pt>
                <c:pt idx="52">
                  <c:v>46</c:v>
                </c:pt>
                <c:pt idx="53">
                  <c:v>48</c:v>
                </c:pt>
                <c:pt idx="54">
                  <c:v>47</c:v>
                </c:pt>
                <c:pt idx="55">
                  <c:v>47</c:v>
                </c:pt>
                <c:pt idx="56">
                  <c:v>49</c:v>
                </c:pt>
                <c:pt idx="57">
                  <c:v>52</c:v>
                </c:pt>
                <c:pt idx="58">
                  <c:v>50</c:v>
                </c:pt>
                <c:pt idx="59">
                  <c:v>48</c:v>
                </c:pt>
                <c:pt idx="60">
                  <c:v>47</c:v>
                </c:pt>
                <c:pt idx="61">
                  <c:v>48</c:v>
                </c:pt>
                <c:pt idx="62">
                  <c:v>48</c:v>
                </c:pt>
                <c:pt idx="63">
                  <c:v>49</c:v>
                </c:pt>
                <c:pt idx="64">
                  <c:v>48</c:v>
                </c:pt>
                <c:pt idx="65">
                  <c:v>50</c:v>
                </c:pt>
                <c:pt idx="66">
                  <c:v>51</c:v>
                </c:pt>
                <c:pt idx="67">
                  <c:v>54</c:v>
                </c:pt>
                <c:pt idx="68">
                  <c:v>54</c:v>
                </c:pt>
                <c:pt idx="69">
                  <c:v>53</c:v>
                </c:pt>
                <c:pt idx="70">
                  <c:v>54</c:v>
                </c:pt>
              </c:numCache>
            </c:numRef>
          </c:val>
          <c:smooth val="0"/>
          <c:extLst>
            <c:ext xmlns:c16="http://schemas.microsoft.com/office/drawing/2014/chart" uri="{C3380CC4-5D6E-409C-BE32-E72D297353CC}">
              <c16:uniqueId val="{00000007-9298-4C8C-BA77-0477A6F67E24}"/>
            </c:ext>
          </c:extLst>
        </c:ser>
        <c:ser>
          <c:idx val="8"/>
          <c:order val="8"/>
          <c:tx>
            <c:strRef>
              <c:f>'services over time'!$AD$11:$AD$12</c:f>
              <c:strCache>
                <c:ptCount val="1"/>
                <c:pt idx="0">
                  <c:v>Unknown</c:v>
                </c:pt>
              </c:strCache>
            </c:strRef>
          </c:tx>
          <c:spPr>
            <a:ln w="28575" cap="rnd">
              <a:solidFill>
                <a:schemeClr val="accent3">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time'!$AD$13:$AD$90</c:f>
              <c:numCache>
                <c:formatCode>General</c:formatCode>
                <c:ptCount val="71"/>
                <c:pt idx="0">
                  <c:v>79</c:v>
                </c:pt>
                <c:pt idx="1">
                  <c:v>76</c:v>
                </c:pt>
                <c:pt idx="2">
                  <c:v>77</c:v>
                </c:pt>
                <c:pt idx="3">
                  <c:v>76</c:v>
                </c:pt>
                <c:pt idx="4">
                  <c:v>62</c:v>
                </c:pt>
                <c:pt idx="5">
                  <c:v>61</c:v>
                </c:pt>
                <c:pt idx="6">
                  <c:v>63</c:v>
                </c:pt>
                <c:pt idx="7">
                  <c:v>58</c:v>
                </c:pt>
                <c:pt idx="8">
                  <c:v>48</c:v>
                </c:pt>
                <c:pt idx="9">
                  <c:v>49</c:v>
                </c:pt>
                <c:pt idx="10">
                  <c:v>48</c:v>
                </c:pt>
                <c:pt idx="11">
                  <c:v>55</c:v>
                </c:pt>
                <c:pt idx="12">
                  <c:v>51</c:v>
                </c:pt>
                <c:pt idx="13">
                  <c:v>47</c:v>
                </c:pt>
                <c:pt idx="14">
                  <c:v>46</c:v>
                </c:pt>
                <c:pt idx="15">
                  <c:v>44</c:v>
                </c:pt>
                <c:pt idx="16">
                  <c:v>45</c:v>
                </c:pt>
                <c:pt idx="17">
                  <c:v>42</c:v>
                </c:pt>
                <c:pt idx="18">
                  <c:v>44</c:v>
                </c:pt>
                <c:pt idx="19">
                  <c:v>44</c:v>
                </c:pt>
                <c:pt idx="20">
                  <c:v>42</c:v>
                </c:pt>
                <c:pt idx="21">
                  <c:v>42</c:v>
                </c:pt>
                <c:pt idx="22">
                  <c:v>44</c:v>
                </c:pt>
                <c:pt idx="23">
                  <c:v>38</c:v>
                </c:pt>
                <c:pt idx="24">
                  <c:v>35</c:v>
                </c:pt>
                <c:pt idx="25">
                  <c:v>35</c:v>
                </c:pt>
                <c:pt idx="26">
                  <c:v>33</c:v>
                </c:pt>
                <c:pt idx="27">
                  <c:v>35</c:v>
                </c:pt>
                <c:pt idx="28">
                  <c:v>35</c:v>
                </c:pt>
                <c:pt idx="29">
                  <c:v>40</c:v>
                </c:pt>
                <c:pt idx="30">
                  <c:v>41</c:v>
                </c:pt>
                <c:pt idx="31">
                  <c:v>42</c:v>
                </c:pt>
                <c:pt idx="32">
                  <c:v>43</c:v>
                </c:pt>
                <c:pt idx="33">
                  <c:v>39</c:v>
                </c:pt>
                <c:pt idx="34">
                  <c:v>40</c:v>
                </c:pt>
                <c:pt idx="35">
                  <c:v>42</c:v>
                </c:pt>
                <c:pt idx="36">
                  <c:v>41</c:v>
                </c:pt>
                <c:pt idx="37">
                  <c:v>43</c:v>
                </c:pt>
                <c:pt idx="38">
                  <c:v>46</c:v>
                </c:pt>
                <c:pt idx="39">
                  <c:v>52</c:v>
                </c:pt>
                <c:pt idx="40">
                  <c:v>50</c:v>
                </c:pt>
                <c:pt idx="41">
                  <c:v>50</c:v>
                </c:pt>
                <c:pt idx="42">
                  <c:v>52</c:v>
                </c:pt>
                <c:pt idx="43">
                  <c:v>55</c:v>
                </c:pt>
                <c:pt idx="44">
                  <c:v>57</c:v>
                </c:pt>
                <c:pt idx="45">
                  <c:v>58</c:v>
                </c:pt>
                <c:pt idx="46">
                  <c:v>67</c:v>
                </c:pt>
                <c:pt idx="47">
                  <c:v>72</c:v>
                </c:pt>
                <c:pt idx="48">
                  <c:v>72</c:v>
                </c:pt>
                <c:pt idx="49">
                  <c:v>68</c:v>
                </c:pt>
                <c:pt idx="50">
                  <c:v>67</c:v>
                </c:pt>
                <c:pt idx="51">
                  <c:v>68</c:v>
                </c:pt>
                <c:pt idx="52">
                  <c:v>70</c:v>
                </c:pt>
                <c:pt idx="53">
                  <c:v>72</c:v>
                </c:pt>
                <c:pt idx="54">
                  <c:v>76</c:v>
                </c:pt>
                <c:pt idx="55">
                  <c:v>83</c:v>
                </c:pt>
                <c:pt idx="56">
                  <c:v>89</c:v>
                </c:pt>
                <c:pt idx="57">
                  <c:v>91</c:v>
                </c:pt>
                <c:pt idx="58">
                  <c:v>93</c:v>
                </c:pt>
                <c:pt idx="59">
                  <c:v>89</c:v>
                </c:pt>
                <c:pt idx="60">
                  <c:v>84</c:v>
                </c:pt>
                <c:pt idx="61">
                  <c:v>81</c:v>
                </c:pt>
                <c:pt idx="62">
                  <c:v>82</c:v>
                </c:pt>
                <c:pt idx="63">
                  <c:v>86</c:v>
                </c:pt>
                <c:pt idx="64">
                  <c:v>90</c:v>
                </c:pt>
                <c:pt idx="65">
                  <c:v>96</c:v>
                </c:pt>
                <c:pt idx="66">
                  <c:v>101</c:v>
                </c:pt>
                <c:pt idx="67">
                  <c:v>100</c:v>
                </c:pt>
                <c:pt idx="68">
                  <c:v>106</c:v>
                </c:pt>
                <c:pt idx="69">
                  <c:v>113</c:v>
                </c:pt>
                <c:pt idx="70">
                  <c:v>111</c:v>
                </c:pt>
              </c:numCache>
            </c:numRef>
          </c:val>
          <c:smooth val="0"/>
          <c:extLst>
            <c:ext xmlns:c16="http://schemas.microsoft.com/office/drawing/2014/chart" uri="{C3380CC4-5D6E-409C-BE32-E72D297353CC}">
              <c16:uniqueId val="{00000008-9298-4C8C-BA77-0477A6F67E24}"/>
            </c:ext>
          </c:extLst>
        </c:ser>
        <c:ser>
          <c:idx val="9"/>
          <c:order val="9"/>
          <c:tx>
            <c:strRef>
              <c:f>'services over time'!$AE$11:$AE$12</c:f>
              <c:strCache>
                <c:ptCount val="1"/>
                <c:pt idx="0">
                  <c:v>White British</c:v>
                </c:pt>
              </c:strCache>
            </c:strRef>
          </c:tx>
          <c:spPr>
            <a:ln w="28575" cap="rnd">
              <a:solidFill>
                <a:schemeClr val="accent4">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time'!$AE$13:$AE$90</c:f>
              <c:numCache>
                <c:formatCode>General</c:formatCode>
                <c:ptCount val="71"/>
                <c:pt idx="0">
                  <c:v>406</c:v>
                </c:pt>
                <c:pt idx="1">
                  <c:v>408</c:v>
                </c:pt>
                <c:pt idx="2">
                  <c:v>411</c:v>
                </c:pt>
                <c:pt idx="3">
                  <c:v>411</c:v>
                </c:pt>
                <c:pt idx="4">
                  <c:v>413</c:v>
                </c:pt>
                <c:pt idx="5">
                  <c:v>409</c:v>
                </c:pt>
                <c:pt idx="6">
                  <c:v>413</c:v>
                </c:pt>
                <c:pt idx="7">
                  <c:v>413</c:v>
                </c:pt>
                <c:pt idx="8">
                  <c:v>410</c:v>
                </c:pt>
                <c:pt idx="9">
                  <c:v>413</c:v>
                </c:pt>
                <c:pt idx="10">
                  <c:v>416</c:v>
                </c:pt>
                <c:pt idx="11">
                  <c:v>416</c:v>
                </c:pt>
                <c:pt idx="12">
                  <c:v>408</c:v>
                </c:pt>
                <c:pt idx="13">
                  <c:v>416</c:v>
                </c:pt>
                <c:pt idx="14">
                  <c:v>420</c:v>
                </c:pt>
                <c:pt idx="15">
                  <c:v>431</c:v>
                </c:pt>
                <c:pt idx="16">
                  <c:v>435</c:v>
                </c:pt>
                <c:pt idx="17">
                  <c:v>428</c:v>
                </c:pt>
                <c:pt idx="18">
                  <c:v>429</c:v>
                </c:pt>
                <c:pt idx="19">
                  <c:v>434</c:v>
                </c:pt>
                <c:pt idx="20">
                  <c:v>427</c:v>
                </c:pt>
                <c:pt idx="21">
                  <c:v>426</c:v>
                </c:pt>
                <c:pt idx="22">
                  <c:v>427</c:v>
                </c:pt>
                <c:pt idx="23">
                  <c:v>423</c:v>
                </c:pt>
                <c:pt idx="24">
                  <c:v>400</c:v>
                </c:pt>
                <c:pt idx="25">
                  <c:v>401</c:v>
                </c:pt>
                <c:pt idx="26">
                  <c:v>403</c:v>
                </c:pt>
                <c:pt idx="27">
                  <c:v>402</c:v>
                </c:pt>
                <c:pt idx="28">
                  <c:v>396</c:v>
                </c:pt>
                <c:pt idx="29">
                  <c:v>400</c:v>
                </c:pt>
                <c:pt idx="30">
                  <c:v>404</c:v>
                </c:pt>
                <c:pt idx="31">
                  <c:v>407</c:v>
                </c:pt>
                <c:pt idx="32">
                  <c:v>408</c:v>
                </c:pt>
                <c:pt idx="33">
                  <c:v>410</c:v>
                </c:pt>
                <c:pt idx="34">
                  <c:v>406</c:v>
                </c:pt>
                <c:pt idx="35">
                  <c:v>402</c:v>
                </c:pt>
                <c:pt idx="36">
                  <c:v>400</c:v>
                </c:pt>
                <c:pt idx="37">
                  <c:v>398</c:v>
                </c:pt>
                <c:pt idx="38">
                  <c:v>407</c:v>
                </c:pt>
                <c:pt idx="39">
                  <c:v>406</c:v>
                </c:pt>
                <c:pt idx="40">
                  <c:v>399</c:v>
                </c:pt>
                <c:pt idx="41">
                  <c:v>404</c:v>
                </c:pt>
                <c:pt idx="42">
                  <c:v>408</c:v>
                </c:pt>
                <c:pt idx="43">
                  <c:v>405</c:v>
                </c:pt>
                <c:pt idx="44">
                  <c:v>408</c:v>
                </c:pt>
                <c:pt idx="45">
                  <c:v>413</c:v>
                </c:pt>
                <c:pt idx="46">
                  <c:v>418</c:v>
                </c:pt>
                <c:pt idx="47">
                  <c:v>419</c:v>
                </c:pt>
                <c:pt idx="48">
                  <c:v>398</c:v>
                </c:pt>
                <c:pt idx="49">
                  <c:v>406</c:v>
                </c:pt>
                <c:pt idx="50">
                  <c:v>408</c:v>
                </c:pt>
                <c:pt idx="51">
                  <c:v>411</c:v>
                </c:pt>
                <c:pt idx="52">
                  <c:v>412</c:v>
                </c:pt>
                <c:pt idx="53">
                  <c:v>409</c:v>
                </c:pt>
                <c:pt idx="54">
                  <c:v>412</c:v>
                </c:pt>
                <c:pt idx="55">
                  <c:v>411</c:v>
                </c:pt>
                <c:pt idx="56">
                  <c:v>418</c:v>
                </c:pt>
                <c:pt idx="57">
                  <c:v>424</c:v>
                </c:pt>
                <c:pt idx="58">
                  <c:v>428</c:v>
                </c:pt>
                <c:pt idx="59">
                  <c:v>437</c:v>
                </c:pt>
                <c:pt idx="60">
                  <c:v>413</c:v>
                </c:pt>
                <c:pt idx="61">
                  <c:v>414</c:v>
                </c:pt>
                <c:pt idx="62">
                  <c:v>413</c:v>
                </c:pt>
                <c:pt idx="63">
                  <c:v>418</c:v>
                </c:pt>
                <c:pt idx="64">
                  <c:v>420</c:v>
                </c:pt>
                <c:pt idx="65">
                  <c:v>424</c:v>
                </c:pt>
                <c:pt idx="66">
                  <c:v>428</c:v>
                </c:pt>
                <c:pt idx="67">
                  <c:v>430</c:v>
                </c:pt>
                <c:pt idx="68">
                  <c:v>428</c:v>
                </c:pt>
                <c:pt idx="69">
                  <c:v>434</c:v>
                </c:pt>
                <c:pt idx="70">
                  <c:v>437</c:v>
                </c:pt>
              </c:numCache>
            </c:numRef>
          </c:val>
          <c:smooth val="0"/>
          <c:extLst>
            <c:ext xmlns:c16="http://schemas.microsoft.com/office/drawing/2014/chart" uri="{C3380CC4-5D6E-409C-BE32-E72D297353CC}">
              <c16:uniqueId val="{00000009-9298-4C8C-BA77-0477A6F67E24}"/>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max val="14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service users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majorUnit val="200"/>
      </c:valAx>
      <c:spPr>
        <a:noFill/>
        <a:ln>
          <a:noFill/>
        </a:ln>
        <a:effectLst/>
      </c:spPr>
    </c:plotArea>
    <c:legend>
      <c:legendPos val="r"/>
      <c:layout>
        <c:manualLayout>
          <c:xMode val="edge"/>
          <c:yMode val="edge"/>
          <c:x val="0.77796591876668575"/>
          <c:y val="0.15296161028308897"/>
          <c:w val="0.2153369417028945"/>
          <c:h val="0.7370652400905624"/>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Number of Adult Social Care service users in Tower Hamlets aged 65+ by ethnic group, January 2018 - November 2023 (Mosaic).</a:t>
            </a:r>
          </a:p>
        </c:rich>
      </c:tx>
      <c:layout>
        <c:manualLayout>
          <c:xMode val="edge"/>
          <c:yMode val="edge"/>
          <c:x val="1.4210691627177139E-2"/>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3905253801681757E-2"/>
          <c:y val="0.16134965675343155"/>
          <c:w val="0.69824509443601657"/>
          <c:h val="0.70236633812102822"/>
        </c:manualLayout>
      </c:layout>
      <c:lineChart>
        <c:grouping val="standard"/>
        <c:varyColors val="0"/>
        <c:ser>
          <c:idx val="0"/>
          <c:order val="0"/>
          <c:tx>
            <c:strRef>
              <c:f>'services over time'!$V$11:$V$12</c:f>
              <c:strCache>
                <c:ptCount val="1"/>
                <c:pt idx="0">
                  <c:v>Any Other Black Background</c:v>
                </c:pt>
              </c:strCache>
            </c:strRef>
          </c:tx>
          <c:spPr>
            <a:ln w="28575" cap="rnd">
              <a:solidFill>
                <a:schemeClr val="accent1"/>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time'!$V$13:$V$90</c:f>
              <c:numCache>
                <c:formatCode>General</c:formatCode>
                <c:ptCount val="71"/>
                <c:pt idx="0">
                  <c:v>21</c:v>
                </c:pt>
                <c:pt idx="1">
                  <c:v>20</c:v>
                </c:pt>
                <c:pt idx="2">
                  <c:v>19</c:v>
                </c:pt>
                <c:pt idx="3">
                  <c:v>19</c:v>
                </c:pt>
                <c:pt idx="4">
                  <c:v>18</c:v>
                </c:pt>
                <c:pt idx="5">
                  <c:v>18</c:v>
                </c:pt>
                <c:pt idx="6">
                  <c:v>18</c:v>
                </c:pt>
                <c:pt idx="7">
                  <c:v>19</c:v>
                </c:pt>
                <c:pt idx="8">
                  <c:v>18</c:v>
                </c:pt>
                <c:pt idx="9">
                  <c:v>17</c:v>
                </c:pt>
                <c:pt idx="10">
                  <c:v>17</c:v>
                </c:pt>
                <c:pt idx="11">
                  <c:v>18</c:v>
                </c:pt>
                <c:pt idx="12">
                  <c:v>17</c:v>
                </c:pt>
                <c:pt idx="13">
                  <c:v>17</c:v>
                </c:pt>
                <c:pt idx="14">
                  <c:v>17</c:v>
                </c:pt>
                <c:pt idx="15">
                  <c:v>18</c:v>
                </c:pt>
                <c:pt idx="16">
                  <c:v>17</c:v>
                </c:pt>
                <c:pt idx="17">
                  <c:v>17</c:v>
                </c:pt>
                <c:pt idx="18">
                  <c:v>19</c:v>
                </c:pt>
                <c:pt idx="19">
                  <c:v>18</c:v>
                </c:pt>
                <c:pt idx="20">
                  <c:v>17</c:v>
                </c:pt>
                <c:pt idx="21">
                  <c:v>16</c:v>
                </c:pt>
                <c:pt idx="22">
                  <c:v>15</c:v>
                </c:pt>
                <c:pt idx="23">
                  <c:v>15</c:v>
                </c:pt>
                <c:pt idx="24">
                  <c:v>14</c:v>
                </c:pt>
                <c:pt idx="25">
                  <c:v>14</c:v>
                </c:pt>
                <c:pt idx="26">
                  <c:v>13</c:v>
                </c:pt>
                <c:pt idx="27">
                  <c:v>13</c:v>
                </c:pt>
                <c:pt idx="28">
                  <c:v>13</c:v>
                </c:pt>
                <c:pt idx="29">
                  <c:v>13</c:v>
                </c:pt>
                <c:pt idx="30">
                  <c:v>13</c:v>
                </c:pt>
                <c:pt idx="31">
                  <c:v>14</c:v>
                </c:pt>
                <c:pt idx="32">
                  <c:v>15</c:v>
                </c:pt>
                <c:pt idx="33">
                  <c:v>13</c:v>
                </c:pt>
                <c:pt idx="34">
                  <c:v>12</c:v>
                </c:pt>
                <c:pt idx="35">
                  <c:v>12</c:v>
                </c:pt>
                <c:pt idx="36">
                  <c:v>12</c:v>
                </c:pt>
                <c:pt idx="37">
                  <c:v>13</c:v>
                </c:pt>
                <c:pt idx="38">
                  <c:v>13</c:v>
                </c:pt>
                <c:pt idx="39">
                  <c:v>12</c:v>
                </c:pt>
                <c:pt idx="40">
                  <c:v>12</c:v>
                </c:pt>
                <c:pt idx="41">
                  <c:v>12</c:v>
                </c:pt>
                <c:pt idx="42">
                  <c:v>12</c:v>
                </c:pt>
                <c:pt idx="43">
                  <c:v>12</c:v>
                </c:pt>
                <c:pt idx="44">
                  <c:v>12</c:v>
                </c:pt>
                <c:pt idx="45">
                  <c:v>12</c:v>
                </c:pt>
                <c:pt idx="46">
                  <c:v>12</c:v>
                </c:pt>
                <c:pt idx="47">
                  <c:v>12</c:v>
                </c:pt>
                <c:pt idx="48">
                  <c:v>13</c:v>
                </c:pt>
                <c:pt idx="49">
                  <c:v>12</c:v>
                </c:pt>
                <c:pt idx="50">
                  <c:v>11</c:v>
                </c:pt>
                <c:pt idx="51">
                  <c:v>10</c:v>
                </c:pt>
                <c:pt idx="52">
                  <c:v>11</c:v>
                </c:pt>
                <c:pt idx="53">
                  <c:v>11</c:v>
                </c:pt>
                <c:pt idx="54">
                  <c:v>11</c:v>
                </c:pt>
                <c:pt idx="55">
                  <c:v>13</c:v>
                </c:pt>
                <c:pt idx="56">
                  <c:v>13</c:v>
                </c:pt>
                <c:pt idx="57">
                  <c:v>13</c:v>
                </c:pt>
                <c:pt idx="58">
                  <c:v>15</c:v>
                </c:pt>
                <c:pt idx="59">
                  <c:v>17</c:v>
                </c:pt>
                <c:pt idx="60">
                  <c:v>17</c:v>
                </c:pt>
                <c:pt idx="61">
                  <c:v>16</c:v>
                </c:pt>
                <c:pt idx="62">
                  <c:v>15</c:v>
                </c:pt>
                <c:pt idx="63">
                  <c:v>15</c:v>
                </c:pt>
                <c:pt idx="64">
                  <c:v>15</c:v>
                </c:pt>
                <c:pt idx="65">
                  <c:v>15</c:v>
                </c:pt>
                <c:pt idx="66">
                  <c:v>14</c:v>
                </c:pt>
                <c:pt idx="67">
                  <c:v>15</c:v>
                </c:pt>
                <c:pt idx="68">
                  <c:v>15</c:v>
                </c:pt>
                <c:pt idx="69">
                  <c:v>15</c:v>
                </c:pt>
                <c:pt idx="70">
                  <c:v>17</c:v>
                </c:pt>
              </c:numCache>
            </c:numRef>
          </c:val>
          <c:smooth val="0"/>
          <c:extLst>
            <c:ext xmlns:c16="http://schemas.microsoft.com/office/drawing/2014/chart" uri="{C3380CC4-5D6E-409C-BE32-E72D297353CC}">
              <c16:uniqueId val="{00000000-607A-4140-8FC9-C337E9161DE2}"/>
            </c:ext>
          </c:extLst>
        </c:ser>
        <c:ser>
          <c:idx val="1"/>
          <c:order val="1"/>
          <c:tx>
            <c:strRef>
              <c:f>'services over time'!$W$11:$W$12</c:f>
              <c:strCache>
                <c:ptCount val="1"/>
                <c:pt idx="0">
                  <c:v>Any Other White Background</c:v>
                </c:pt>
              </c:strCache>
            </c:strRef>
          </c:tx>
          <c:spPr>
            <a:ln w="28575" cap="rnd">
              <a:solidFill>
                <a:schemeClr val="accent2"/>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time'!$W$13:$W$90</c:f>
              <c:numCache>
                <c:formatCode>General</c:formatCode>
                <c:ptCount val="71"/>
                <c:pt idx="0">
                  <c:v>181</c:v>
                </c:pt>
                <c:pt idx="1">
                  <c:v>178</c:v>
                </c:pt>
                <c:pt idx="2">
                  <c:v>184</c:v>
                </c:pt>
                <c:pt idx="3">
                  <c:v>183</c:v>
                </c:pt>
                <c:pt idx="4">
                  <c:v>173</c:v>
                </c:pt>
                <c:pt idx="5">
                  <c:v>174</c:v>
                </c:pt>
                <c:pt idx="6">
                  <c:v>172</c:v>
                </c:pt>
                <c:pt idx="7">
                  <c:v>168</c:v>
                </c:pt>
                <c:pt idx="8">
                  <c:v>162</c:v>
                </c:pt>
                <c:pt idx="9">
                  <c:v>162</c:v>
                </c:pt>
                <c:pt idx="10">
                  <c:v>159</c:v>
                </c:pt>
                <c:pt idx="11">
                  <c:v>160</c:v>
                </c:pt>
                <c:pt idx="12">
                  <c:v>169</c:v>
                </c:pt>
                <c:pt idx="13">
                  <c:v>169</c:v>
                </c:pt>
                <c:pt idx="14">
                  <c:v>165</c:v>
                </c:pt>
                <c:pt idx="15">
                  <c:v>162</c:v>
                </c:pt>
                <c:pt idx="16">
                  <c:v>161</c:v>
                </c:pt>
                <c:pt idx="17">
                  <c:v>160</c:v>
                </c:pt>
                <c:pt idx="18">
                  <c:v>158</c:v>
                </c:pt>
                <c:pt idx="19">
                  <c:v>157</c:v>
                </c:pt>
                <c:pt idx="20">
                  <c:v>156</c:v>
                </c:pt>
                <c:pt idx="21">
                  <c:v>156</c:v>
                </c:pt>
                <c:pt idx="22">
                  <c:v>149</c:v>
                </c:pt>
                <c:pt idx="23">
                  <c:v>146</c:v>
                </c:pt>
                <c:pt idx="24">
                  <c:v>148</c:v>
                </c:pt>
                <c:pt idx="25">
                  <c:v>147</c:v>
                </c:pt>
                <c:pt idx="26">
                  <c:v>146</c:v>
                </c:pt>
                <c:pt idx="27">
                  <c:v>141</c:v>
                </c:pt>
                <c:pt idx="28">
                  <c:v>137</c:v>
                </c:pt>
                <c:pt idx="29">
                  <c:v>140</c:v>
                </c:pt>
                <c:pt idx="30">
                  <c:v>141</c:v>
                </c:pt>
                <c:pt idx="31">
                  <c:v>138</c:v>
                </c:pt>
                <c:pt idx="32">
                  <c:v>140</c:v>
                </c:pt>
                <c:pt idx="33">
                  <c:v>140</c:v>
                </c:pt>
                <c:pt idx="34">
                  <c:v>142</c:v>
                </c:pt>
                <c:pt idx="35">
                  <c:v>147</c:v>
                </c:pt>
                <c:pt idx="36">
                  <c:v>148</c:v>
                </c:pt>
                <c:pt idx="37">
                  <c:v>142</c:v>
                </c:pt>
                <c:pt idx="38">
                  <c:v>142</c:v>
                </c:pt>
                <c:pt idx="39">
                  <c:v>137</c:v>
                </c:pt>
                <c:pt idx="40">
                  <c:v>137</c:v>
                </c:pt>
                <c:pt idx="41">
                  <c:v>136</c:v>
                </c:pt>
                <c:pt idx="42">
                  <c:v>127</c:v>
                </c:pt>
                <c:pt idx="43">
                  <c:v>131</c:v>
                </c:pt>
                <c:pt idx="44">
                  <c:v>132</c:v>
                </c:pt>
                <c:pt idx="45">
                  <c:v>131</c:v>
                </c:pt>
                <c:pt idx="46">
                  <c:v>131</c:v>
                </c:pt>
                <c:pt idx="47">
                  <c:v>127</c:v>
                </c:pt>
                <c:pt idx="48">
                  <c:v>127</c:v>
                </c:pt>
                <c:pt idx="49">
                  <c:v>129</c:v>
                </c:pt>
                <c:pt idx="50">
                  <c:v>129</c:v>
                </c:pt>
                <c:pt idx="51">
                  <c:v>126</c:v>
                </c:pt>
                <c:pt idx="52">
                  <c:v>129</c:v>
                </c:pt>
                <c:pt idx="53">
                  <c:v>128</c:v>
                </c:pt>
                <c:pt idx="54">
                  <c:v>131</c:v>
                </c:pt>
                <c:pt idx="55">
                  <c:v>129</c:v>
                </c:pt>
                <c:pt idx="56">
                  <c:v>126</c:v>
                </c:pt>
                <c:pt idx="57">
                  <c:v>125</c:v>
                </c:pt>
                <c:pt idx="58">
                  <c:v>125</c:v>
                </c:pt>
                <c:pt idx="59">
                  <c:v>127</c:v>
                </c:pt>
                <c:pt idx="60">
                  <c:v>122</c:v>
                </c:pt>
                <c:pt idx="61">
                  <c:v>123</c:v>
                </c:pt>
                <c:pt idx="62">
                  <c:v>122</c:v>
                </c:pt>
                <c:pt idx="63">
                  <c:v>120</c:v>
                </c:pt>
                <c:pt idx="64">
                  <c:v>119</c:v>
                </c:pt>
                <c:pt idx="65">
                  <c:v>120</c:v>
                </c:pt>
                <c:pt idx="66">
                  <c:v>117</c:v>
                </c:pt>
                <c:pt idx="67">
                  <c:v>119</c:v>
                </c:pt>
                <c:pt idx="68">
                  <c:v>119</c:v>
                </c:pt>
                <c:pt idx="69">
                  <c:v>119</c:v>
                </c:pt>
                <c:pt idx="70">
                  <c:v>119</c:v>
                </c:pt>
              </c:numCache>
            </c:numRef>
          </c:val>
          <c:smooth val="0"/>
          <c:extLst>
            <c:ext xmlns:c16="http://schemas.microsoft.com/office/drawing/2014/chart" uri="{C3380CC4-5D6E-409C-BE32-E72D297353CC}">
              <c16:uniqueId val="{00000001-607A-4140-8FC9-C337E9161DE2}"/>
            </c:ext>
          </c:extLst>
        </c:ser>
        <c:ser>
          <c:idx val="2"/>
          <c:order val="2"/>
          <c:tx>
            <c:strRef>
              <c:f>'services over time'!$X$11:$X$12</c:f>
              <c:strCache>
                <c:ptCount val="1"/>
                <c:pt idx="0">
                  <c:v>Asian or Asian British</c:v>
                </c:pt>
              </c:strCache>
            </c:strRef>
          </c:tx>
          <c:spPr>
            <a:ln w="28575" cap="rnd">
              <a:solidFill>
                <a:schemeClr val="accent3"/>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time'!$X$13:$X$90</c:f>
              <c:numCache>
                <c:formatCode>General</c:formatCode>
                <c:ptCount val="71"/>
                <c:pt idx="0">
                  <c:v>86</c:v>
                </c:pt>
                <c:pt idx="1">
                  <c:v>80</c:v>
                </c:pt>
                <c:pt idx="2">
                  <c:v>83</c:v>
                </c:pt>
                <c:pt idx="3">
                  <c:v>85</c:v>
                </c:pt>
                <c:pt idx="4">
                  <c:v>83</c:v>
                </c:pt>
                <c:pt idx="5">
                  <c:v>78</c:v>
                </c:pt>
                <c:pt idx="6">
                  <c:v>79</c:v>
                </c:pt>
                <c:pt idx="7">
                  <c:v>80</c:v>
                </c:pt>
                <c:pt idx="8">
                  <c:v>73</c:v>
                </c:pt>
                <c:pt idx="9">
                  <c:v>70</c:v>
                </c:pt>
                <c:pt idx="10">
                  <c:v>68</c:v>
                </c:pt>
                <c:pt idx="11">
                  <c:v>70</c:v>
                </c:pt>
                <c:pt idx="12">
                  <c:v>74</c:v>
                </c:pt>
                <c:pt idx="13">
                  <c:v>72</c:v>
                </c:pt>
                <c:pt idx="14">
                  <c:v>71</c:v>
                </c:pt>
                <c:pt idx="15">
                  <c:v>74</c:v>
                </c:pt>
                <c:pt idx="16">
                  <c:v>77</c:v>
                </c:pt>
                <c:pt idx="17">
                  <c:v>81</c:v>
                </c:pt>
                <c:pt idx="18">
                  <c:v>82</c:v>
                </c:pt>
                <c:pt idx="19">
                  <c:v>79</c:v>
                </c:pt>
                <c:pt idx="20">
                  <c:v>79</c:v>
                </c:pt>
                <c:pt idx="21">
                  <c:v>74</c:v>
                </c:pt>
                <c:pt idx="22">
                  <c:v>72</c:v>
                </c:pt>
                <c:pt idx="23">
                  <c:v>71</c:v>
                </c:pt>
                <c:pt idx="24">
                  <c:v>78</c:v>
                </c:pt>
                <c:pt idx="25">
                  <c:v>77</c:v>
                </c:pt>
                <c:pt idx="26">
                  <c:v>78</c:v>
                </c:pt>
                <c:pt idx="27">
                  <c:v>76</c:v>
                </c:pt>
                <c:pt idx="28">
                  <c:v>72</c:v>
                </c:pt>
                <c:pt idx="29">
                  <c:v>67</c:v>
                </c:pt>
                <c:pt idx="30">
                  <c:v>68</c:v>
                </c:pt>
                <c:pt idx="31">
                  <c:v>70</c:v>
                </c:pt>
                <c:pt idx="32">
                  <c:v>69</c:v>
                </c:pt>
                <c:pt idx="33">
                  <c:v>69</c:v>
                </c:pt>
                <c:pt idx="34">
                  <c:v>69</c:v>
                </c:pt>
                <c:pt idx="35">
                  <c:v>69</c:v>
                </c:pt>
                <c:pt idx="36">
                  <c:v>72</c:v>
                </c:pt>
                <c:pt idx="37">
                  <c:v>70</c:v>
                </c:pt>
                <c:pt idx="38">
                  <c:v>70</c:v>
                </c:pt>
                <c:pt idx="39">
                  <c:v>72</c:v>
                </c:pt>
                <c:pt idx="40">
                  <c:v>70</c:v>
                </c:pt>
                <c:pt idx="41">
                  <c:v>76</c:v>
                </c:pt>
                <c:pt idx="42">
                  <c:v>78</c:v>
                </c:pt>
                <c:pt idx="43">
                  <c:v>81</c:v>
                </c:pt>
                <c:pt idx="44">
                  <c:v>78</c:v>
                </c:pt>
                <c:pt idx="45">
                  <c:v>79</c:v>
                </c:pt>
                <c:pt idx="46">
                  <c:v>75</c:v>
                </c:pt>
                <c:pt idx="47">
                  <c:v>77</c:v>
                </c:pt>
                <c:pt idx="48">
                  <c:v>87</c:v>
                </c:pt>
                <c:pt idx="49">
                  <c:v>89</c:v>
                </c:pt>
                <c:pt idx="50">
                  <c:v>85</c:v>
                </c:pt>
                <c:pt idx="51">
                  <c:v>81</c:v>
                </c:pt>
                <c:pt idx="52">
                  <c:v>80</c:v>
                </c:pt>
                <c:pt idx="53">
                  <c:v>81</c:v>
                </c:pt>
                <c:pt idx="54">
                  <c:v>80</c:v>
                </c:pt>
                <c:pt idx="55">
                  <c:v>80</c:v>
                </c:pt>
                <c:pt idx="56">
                  <c:v>78</c:v>
                </c:pt>
                <c:pt idx="57">
                  <c:v>76</c:v>
                </c:pt>
                <c:pt idx="58">
                  <c:v>76</c:v>
                </c:pt>
                <c:pt idx="59">
                  <c:v>78</c:v>
                </c:pt>
                <c:pt idx="60">
                  <c:v>89</c:v>
                </c:pt>
                <c:pt idx="61">
                  <c:v>91</c:v>
                </c:pt>
                <c:pt idx="62">
                  <c:v>93</c:v>
                </c:pt>
                <c:pt idx="63">
                  <c:v>91</c:v>
                </c:pt>
                <c:pt idx="64">
                  <c:v>90</c:v>
                </c:pt>
                <c:pt idx="65">
                  <c:v>91</c:v>
                </c:pt>
                <c:pt idx="66">
                  <c:v>91</c:v>
                </c:pt>
                <c:pt idx="67">
                  <c:v>93</c:v>
                </c:pt>
                <c:pt idx="68">
                  <c:v>93</c:v>
                </c:pt>
                <c:pt idx="69">
                  <c:v>91</c:v>
                </c:pt>
                <c:pt idx="70">
                  <c:v>90</c:v>
                </c:pt>
              </c:numCache>
            </c:numRef>
          </c:val>
          <c:smooth val="0"/>
          <c:extLst>
            <c:ext xmlns:c16="http://schemas.microsoft.com/office/drawing/2014/chart" uri="{C3380CC4-5D6E-409C-BE32-E72D297353CC}">
              <c16:uniqueId val="{00000002-607A-4140-8FC9-C337E9161DE2}"/>
            </c:ext>
          </c:extLst>
        </c:ser>
        <c:ser>
          <c:idx val="3"/>
          <c:order val="3"/>
          <c:tx>
            <c:strRef>
              <c:f>'services over time'!$Y$11:$Y$12</c:f>
              <c:strCache>
                <c:ptCount val="1"/>
                <c:pt idx="0">
                  <c:v>Bangladeshi</c:v>
                </c:pt>
              </c:strCache>
            </c:strRef>
          </c:tx>
          <c:spPr>
            <a:ln w="28575" cap="rnd">
              <a:solidFill>
                <a:schemeClr val="accent4"/>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time'!$Y$13:$Y$90</c:f>
              <c:numCache>
                <c:formatCode>General</c:formatCode>
                <c:ptCount val="71"/>
                <c:pt idx="0">
                  <c:v>477</c:v>
                </c:pt>
                <c:pt idx="1">
                  <c:v>474</c:v>
                </c:pt>
                <c:pt idx="2">
                  <c:v>478</c:v>
                </c:pt>
                <c:pt idx="3">
                  <c:v>474</c:v>
                </c:pt>
                <c:pt idx="4">
                  <c:v>465</c:v>
                </c:pt>
                <c:pt idx="5">
                  <c:v>466</c:v>
                </c:pt>
                <c:pt idx="6">
                  <c:v>461</c:v>
                </c:pt>
                <c:pt idx="7">
                  <c:v>464</c:v>
                </c:pt>
                <c:pt idx="8">
                  <c:v>444</c:v>
                </c:pt>
                <c:pt idx="9">
                  <c:v>452</c:v>
                </c:pt>
                <c:pt idx="10">
                  <c:v>450</c:v>
                </c:pt>
                <c:pt idx="11">
                  <c:v>447</c:v>
                </c:pt>
                <c:pt idx="12">
                  <c:v>468</c:v>
                </c:pt>
                <c:pt idx="13">
                  <c:v>465</c:v>
                </c:pt>
                <c:pt idx="14">
                  <c:v>476</c:v>
                </c:pt>
                <c:pt idx="15">
                  <c:v>485</c:v>
                </c:pt>
                <c:pt idx="16">
                  <c:v>481</c:v>
                </c:pt>
                <c:pt idx="17">
                  <c:v>488</c:v>
                </c:pt>
                <c:pt idx="18">
                  <c:v>502</c:v>
                </c:pt>
                <c:pt idx="19">
                  <c:v>504</c:v>
                </c:pt>
                <c:pt idx="20">
                  <c:v>508</c:v>
                </c:pt>
                <c:pt idx="21">
                  <c:v>510</c:v>
                </c:pt>
                <c:pt idx="22">
                  <c:v>500</c:v>
                </c:pt>
                <c:pt idx="23">
                  <c:v>489</c:v>
                </c:pt>
                <c:pt idx="24">
                  <c:v>503</c:v>
                </c:pt>
                <c:pt idx="25">
                  <c:v>499</c:v>
                </c:pt>
                <c:pt idx="26">
                  <c:v>496</c:v>
                </c:pt>
                <c:pt idx="27">
                  <c:v>456</c:v>
                </c:pt>
                <c:pt idx="28">
                  <c:v>446</c:v>
                </c:pt>
                <c:pt idx="29">
                  <c:v>444</c:v>
                </c:pt>
                <c:pt idx="30">
                  <c:v>449</c:v>
                </c:pt>
                <c:pt idx="31">
                  <c:v>457</c:v>
                </c:pt>
                <c:pt idx="32">
                  <c:v>452</c:v>
                </c:pt>
                <c:pt idx="33">
                  <c:v>451</c:v>
                </c:pt>
                <c:pt idx="34">
                  <c:v>449</c:v>
                </c:pt>
                <c:pt idx="35">
                  <c:v>439</c:v>
                </c:pt>
                <c:pt idx="36">
                  <c:v>455</c:v>
                </c:pt>
                <c:pt idx="37">
                  <c:v>419</c:v>
                </c:pt>
                <c:pt idx="38">
                  <c:v>418</c:v>
                </c:pt>
                <c:pt idx="39">
                  <c:v>414</c:v>
                </c:pt>
                <c:pt idx="40">
                  <c:v>414</c:v>
                </c:pt>
                <c:pt idx="41">
                  <c:v>423</c:v>
                </c:pt>
                <c:pt idx="42">
                  <c:v>419</c:v>
                </c:pt>
                <c:pt idx="43">
                  <c:v>420</c:v>
                </c:pt>
                <c:pt idx="44">
                  <c:v>428</c:v>
                </c:pt>
                <c:pt idx="45">
                  <c:v>432</c:v>
                </c:pt>
                <c:pt idx="46">
                  <c:v>430</c:v>
                </c:pt>
                <c:pt idx="47">
                  <c:v>431</c:v>
                </c:pt>
                <c:pt idx="48">
                  <c:v>434</c:v>
                </c:pt>
                <c:pt idx="49">
                  <c:v>441</c:v>
                </c:pt>
                <c:pt idx="50">
                  <c:v>437</c:v>
                </c:pt>
                <c:pt idx="51">
                  <c:v>440</c:v>
                </c:pt>
                <c:pt idx="52">
                  <c:v>451</c:v>
                </c:pt>
                <c:pt idx="53">
                  <c:v>456</c:v>
                </c:pt>
                <c:pt idx="54">
                  <c:v>467</c:v>
                </c:pt>
                <c:pt idx="55">
                  <c:v>480</c:v>
                </c:pt>
                <c:pt idx="56">
                  <c:v>485</c:v>
                </c:pt>
                <c:pt idx="57">
                  <c:v>477</c:v>
                </c:pt>
                <c:pt idx="58">
                  <c:v>480</c:v>
                </c:pt>
                <c:pt idx="59">
                  <c:v>474</c:v>
                </c:pt>
                <c:pt idx="60">
                  <c:v>493</c:v>
                </c:pt>
                <c:pt idx="61">
                  <c:v>508</c:v>
                </c:pt>
                <c:pt idx="62">
                  <c:v>511</c:v>
                </c:pt>
                <c:pt idx="63">
                  <c:v>513</c:v>
                </c:pt>
                <c:pt idx="64">
                  <c:v>522</c:v>
                </c:pt>
                <c:pt idx="65">
                  <c:v>539</c:v>
                </c:pt>
                <c:pt idx="66">
                  <c:v>554</c:v>
                </c:pt>
                <c:pt idx="67">
                  <c:v>565</c:v>
                </c:pt>
                <c:pt idx="68">
                  <c:v>572</c:v>
                </c:pt>
                <c:pt idx="69">
                  <c:v>577</c:v>
                </c:pt>
                <c:pt idx="70">
                  <c:v>587</c:v>
                </c:pt>
              </c:numCache>
            </c:numRef>
          </c:val>
          <c:smooth val="0"/>
          <c:extLst>
            <c:ext xmlns:c16="http://schemas.microsoft.com/office/drawing/2014/chart" uri="{C3380CC4-5D6E-409C-BE32-E72D297353CC}">
              <c16:uniqueId val="{00000003-607A-4140-8FC9-C337E9161DE2}"/>
            </c:ext>
          </c:extLst>
        </c:ser>
        <c:ser>
          <c:idx val="4"/>
          <c:order val="4"/>
          <c:tx>
            <c:strRef>
              <c:f>'services over time'!$Z$11:$Z$12</c:f>
              <c:strCache>
                <c:ptCount val="1"/>
                <c:pt idx="0">
                  <c:v>Black African</c:v>
                </c:pt>
              </c:strCache>
            </c:strRef>
          </c:tx>
          <c:spPr>
            <a:ln w="28575" cap="rnd">
              <a:solidFill>
                <a:schemeClr val="accent5"/>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time'!$Z$13:$Z$90</c:f>
              <c:numCache>
                <c:formatCode>General</c:formatCode>
                <c:ptCount val="71"/>
                <c:pt idx="0">
                  <c:v>145</c:v>
                </c:pt>
                <c:pt idx="1">
                  <c:v>145</c:v>
                </c:pt>
                <c:pt idx="2">
                  <c:v>144</c:v>
                </c:pt>
                <c:pt idx="3">
                  <c:v>137</c:v>
                </c:pt>
                <c:pt idx="4">
                  <c:v>124</c:v>
                </c:pt>
                <c:pt idx="5">
                  <c:v>120</c:v>
                </c:pt>
                <c:pt idx="6">
                  <c:v>120</c:v>
                </c:pt>
                <c:pt idx="7">
                  <c:v>121</c:v>
                </c:pt>
                <c:pt idx="8">
                  <c:v>118</c:v>
                </c:pt>
                <c:pt idx="9">
                  <c:v>117</c:v>
                </c:pt>
                <c:pt idx="10">
                  <c:v>118</c:v>
                </c:pt>
                <c:pt idx="11">
                  <c:v>114</c:v>
                </c:pt>
                <c:pt idx="12">
                  <c:v>114</c:v>
                </c:pt>
                <c:pt idx="13">
                  <c:v>116</c:v>
                </c:pt>
                <c:pt idx="14">
                  <c:v>114</c:v>
                </c:pt>
                <c:pt idx="15">
                  <c:v>116</c:v>
                </c:pt>
                <c:pt idx="16">
                  <c:v>119</c:v>
                </c:pt>
                <c:pt idx="17">
                  <c:v>122</c:v>
                </c:pt>
                <c:pt idx="18">
                  <c:v>123</c:v>
                </c:pt>
                <c:pt idx="19">
                  <c:v>119</c:v>
                </c:pt>
                <c:pt idx="20">
                  <c:v>122</c:v>
                </c:pt>
                <c:pt idx="21">
                  <c:v>122</c:v>
                </c:pt>
                <c:pt idx="22">
                  <c:v>124</c:v>
                </c:pt>
                <c:pt idx="23">
                  <c:v>123</c:v>
                </c:pt>
                <c:pt idx="24">
                  <c:v>122</c:v>
                </c:pt>
                <c:pt idx="25">
                  <c:v>122</c:v>
                </c:pt>
                <c:pt idx="26">
                  <c:v>122</c:v>
                </c:pt>
                <c:pt idx="27">
                  <c:v>118</c:v>
                </c:pt>
                <c:pt idx="28">
                  <c:v>109</c:v>
                </c:pt>
                <c:pt idx="29">
                  <c:v>113</c:v>
                </c:pt>
                <c:pt idx="30">
                  <c:v>113</c:v>
                </c:pt>
                <c:pt idx="31">
                  <c:v>113</c:v>
                </c:pt>
                <c:pt idx="32">
                  <c:v>111</c:v>
                </c:pt>
                <c:pt idx="33">
                  <c:v>110</c:v>
                </c:pt>
                <c:pt idx="34">
                  <c:v>110</c:v>
                </c:pt>
                <c:pt idx="35">
                  <c:v>109</c:v>
                </c:pt>
                <c:pt idx="36">
                  <c:v>113</c:v>
                </c:pt>
                <c:pt idx="37">
                  <c:v>107</c:v>
                </c:pt>
                <c:pt idx="38">
                  <c:v>107</c:v>
                </c:pt>
                <c:pt idx="39">
                  <c:v>105</c:v>
                </c:pt>
                <c:pt idx="40">
                  <c:v>99</c:v>
                </c:pt>
                <c:pt idx="41">
                  <c:v>99</c:v>
                </c:pt>
                <c:pt idx="42">
                  <c:v>101</c:v>
                </c:pt>
                <c:pt idx="43">
                  <c:v>101</c:v>
                </c:pt>
                <c:pt idx="44">
                  <c:v>100</c:v>
                </c:pt>
                <c:pt idx="45">
                  <c:v>101</c:v>
                </c:pt>
                <c:pt idx="46">
                  <c:v>103</c:v>
                </c:pt>
                <c:pt idx="47">
                  <c:v>101</c:v>
                </c:pt>
                <c:pt idx="48">
                  <c:v>104</c:v>
                </c:pt>
                <c:pt idx="49">
                  <c:v>104</c:v>
                </c:pt>
                <c:pt idx="50">
                  <c:v>104</c:v>
                </c:pt>
                <c:pt idx="51">
                  <c:v>100</c:v>
                </c:pt>
                <c:pt idx="52">
                  <c:v>100</c:v>
                </c:pt>
                <c:pt idx="53">
                  <c:v>99</c:v>
                </c:pt>
                <c:pt idx="54">
                  <c:v>98</c:v>
                </c:pt>
                <c:pt idx="55">
                  <c:v>106</c:v>
                </c:pt>
                <c:pt idx="56">
                  <c:v>103</c:v>
                </c:pt>
                <c:pt idx="57">
                  <c:v>102</c:v>
                </c:pt>
                <c:pt idx="58">
                  <c:v>104</c:v>
                </c:pt>
                <c:pt idx="59">
                  <c:v>103</c:v>
                </c:pt>
                <c:pt idx="60">
                  <c:v>104</c:v>
                </c:pt>
                <c:pt idx="61">
                  <c:v>102</c:v>
                </c:pt>
                <c:pt idx="62">
                  <c:v>101</c:v>
                </c:pt>
                <c:pt idx="63">
                  <c:v>100</c:v>
                </c:pt>
                <c:pt idx="64">
                  <c:v>102</c:v>
                </c:pt>
                <c:pt idx="65">
                  <c:v>102</c:v>
                </c:pt>
                <c:pt idx="66">
                  <c:v>106</c:v>
                </c:pt>
                <c:pt idx="67">
                  <c:v>110</c:v>
                </c:pt>
                <c:pt idx="68">
                  <c:v>107</c:v>
                </c:pt>
                <c:pt idx="69">
                  <c:v>106</c:v>
                </c:pt>
                <c:pt idx="70">
                  <c:v>103</c:v>
                </c:pt>
              </c:numCache>
            </c:numRef>
          </c:val>
          <c:smooth val="0"/>
          <c:extLst>
            <c:ext xmlns:c16="http://schemas.microsoft.com/office/drawing/2014/chart" uri="{C3380CC4-5D6E-409C-BE32-E72D297353CC}">
              <c16:uniqueId val="{00000004-607A-4140-8FC9-C337E9161DE2}"/>
            </c:ext>
          </c:extLst>
        </c:ser>
        <c:ser>
          <c:idx val="5"/>
          <c:order val="5"/>
          <c:tx>
            <c:strRef>
              <c:f>'services over time'!$AA$11:$AA$12</c:f>
              <c:strCache>
                <c:ptCount val="1"/>
                <c:pt idx="0">
                  <c:v>Black Caribbean</c:v>
                </c:pt>
              </c:strCache>
            </c:strRef>
          </c:tx>
          <c:spPr>
            <a:ln w="28575" cap="rnd">
              <a:solidFill>
                <a:schemeClr val="accent6"/>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time'!$AA$13:$AA$90</c:f>
              <c:numCache>
                <c:formatCode>General</c:formatCode>
                <c:ptCount val="71"/>
                <c:pt idx="0">
                  <c:v>146</c:v>
                </c:pt>
                <c:pt idx="1">
                  <c:v>150</c:v>
                </c:pt>
                <c:pt idx="2">
                  <c:v>150</c:v>
                </c:pt>
                <c:pt idx="3">
                  <c:v>145</c:v>
                </c:pt>
                <c:pt idx="4">
                  <c:v>142</c:v>
                </c:pt>
                <c:pt idx="5">
                  <c:v>140</c:v>
                </c:pt>
                <c:pt idx="6">
                  <c:v>136</c:v>
                </c:pt>
                <c:pt idx="7">
                  <c:v>136</c:v>
                </c:pt>
                <c:pt idx="8">
                  <c:v>132</c:v>
                </c:pt>
                <c:pt idx="9">
                  <c:v>128</c:v>
                </c:pt>
                <c:pt idx="10">
                  <c:v>128</c:v>
                </c:pt>
                <c:pt idx="11">
                  <c:v>129</c:v>
                </c:pt>
                <c:pt idx="12">
                  <c:v>128</c:v>
                </c:pt>
                <c:pt idx="13">
                  <c:v>125</c:v>
                </c:pt>
                <c:pt idx="14">
                  <c:v>124</c:v>
                </c:pt>
                <c:pt idx="15">
                  <c:v>125</c:v>
                </c:pt>
                <c:pt idx="16">
                  <c:v>123</c:v>
                </c:pt>
                <c:pt idx="17">
                  <c:v>120</c:v>
                </c:pt>
                <c:pt idx="18">
                  <c:v>118</c:v>
                </c:pt>
                <c:pt idx="19">
                  <c:v>119</c:v>
                </c:pt>
                <c:pt idx="20">
                  <c:v>117</c:v>
                </c:pt>
                <c:pt idx="21">
                  <c:v>118</c:v>
                </c:pt>
                <c:pt idx="22">
                  <c:v>119</c:v>
                </c:pt>
                <c:pt idx="23">
                  <c:v>120</c:v>
                </c:pt>
                <c:pt idx="24">
                  <c:v>123</c:v>
                </c:pt>
                <c:pt idx="25">
                  <c:v>119</c:v>
                </c:pt>
                <c:pt idx="26">
                  <c:v>117</c:v>
                </c:pt>
                <c:pt idx="27">
                  <c:v>115</c:v>
                </c:pt>
                <c:pt idx="28">
                  <c:v>110</c:v>
                </c:pt>
                <c:pt idx="29">
                  <c:v>106</c:v>
                </c:pt>
                <c:pt idx="30">
                  <c:v>108</c:v>
                </c:pt>
                <c:pt idx="31">
                  <c:v>106</c:v>
                </c:pt>
                <c:pt idx="32">
                  <c:v>108</c:v>
                </c:pt>
                <c:pt idx="33">
                  <c:v>107</c:v>
                </c:pt>
                <c:pt idx="34">
                  <c:v>107</c:v>
                </c:pt>
                <c:pt idx="35">
                  <c:v>108</c:v>
                </c:pt>
                <c:pt idx="36">
                  <c:v>113</c:v>
                </c:pt>
                <c:pt idx="37">
                  <c:v>109</c:v>
                </c:pt>
                <c:pt idx="38">
                  <c:v>107</c:v>
                </c:pt>
                <c:pt idx="39">
                  <c:v>106</c:v>
                </c:pt>
                <c:pt idx="40">
                  <c:v>101</c:v>
                </c:pt>
                <c:pt idx="41">
                  <c:v>98</c:v>
                </c:pt>
                <c:pt idx="42">
                  <c:v>100</c:v>
                </c:pt>
                <c:pt idx="43">
                  <c:v>103</c:v>
                </c:pt>
                <c:pt idx="44">
                  <c:v>103</c:v>
                </c:pt>
                <c:pt idx="45">
                  <c:v>103</c:v>
                </c:pt>
                <c:pt idx="46">
                  <c:v>103</c:v>
                </c:pt>
                <c:pt idx="47">
                  <c:v>103</c:v>
                </c:pt>
                <c:pt idx="48">
                  <c:v>109</c:v>
                </c:pt>
                <c:pt idx="49">
                  <c:v>107</c:v>
                </c:pt>
                <c:pt idx="50">
                  <c:v>111</c:v>
                </c:pt>
                <c:pt idx="51">
                  <c:v>114</c:v>
                </c:pt>
                <c:pt idx="52">
                  <c:v>115</c:v>
                </c:pt>
                <c:pt idx="53">
                  <c:v>115</c:v>
                </c:pt>
                <c:pt idx="54">
                  <c:v>116</c:v>
                </c:pt>
                <c:pt idx="55">
                  <c:v>113</c:v>
                </c:pt>
                <c:pt idx="56">
                  <c:v>111</c:v>
                </c:pt>
                <c:pt idx="57">
                  <c:v>112</c:v>
                </c:pt>
                <c:pt idx="58">
                  <c:v>111</c:v>
                </c:pt>
                <c:pt idx="59">
                  <c:v>105</c:v>
                </c:pt>
                <c:pt idx="60">
                  <c:v>104</c:v>
                </c:pt>
                <c:pt idx="61">
                  <c:v>103</c:v>
                </c:pt>
                <c:pt idx="62">
                  <c:v>105</c:v>
                </c:pt>
                <c:pt idx="63">
                  <c:v>104</c:v>
                </c:pt>
                <c:pt idx="64">
                  <c:v>105</c:v>
                </c:pt>
                <c:pt idx="65">
                  <c:v>114</c:v>
                </c:pt>
                <c:pt idx="66">
                  <c:v>111</c:v>
                </c:pt>
                <c:pt idx="67">
                  <c:v>112</c:v>
                </c:pt>
                <c:pt idx="68">
                  <c:v>117</c:v>
                </c:pt>
                <c:pt idx="69">
                  <c:v>120</c:v>
                </c:pt>
                <c:pt idx="70">
                  <c:v>119</c:v>
                </c:pt>
              </c:numCache>
            </c:numRef>
          </c:val>
          <c:smooth val="0"/>
          <c:extLst>
            <c:ext xmlns:c16="http://schemas.microsoft.com/office/drawing/2014/chart" uri="{C3380CC4-5D6E-409C-BE32-E72D297353CC}">
              <c16:uniqueId val="{00000005-607A-4140-8FC9-C337E9161DE2}"/>
            </c:ext>
          </c:extLst>
        </c:ser>
        <c:ser>
          <c:idx val="6"/>
          <c:order val="6"/>
          <c:tx>
            <c:strRef>
              <c:f>'services over time'!$AB$11:$AB$12</c:f>
              <c:strCache>
                <c:ptCount val="1"/>
                <c:pt idx="0">
                  <c:v>Mixed or Multiple Ethnic Groups</c:v>
                </c:pt>
              </c:strCache>
            </c:strRef>
          </c:tx>
          <c:spPr>
            <a:ln w="28575" cap="rnd">
              <a:solidFill>
                <a:schemeClr val="accent1">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time'!$AB$13:$AB$90</c:f>
              <c:numCache>
                <c:formatCode>General</c:formatCode>
                <c:ptCount val="71"/>
                <c:pt idx="0">
                  <c:v>9</c:v>
                </c:pt>
                <c:pt idx="1">
                  <c:v>9</c:v>
                </c:pt>
                <c:pt idx="2">
                  <c:v>9</c:v>
                </c:pt>
                <c:pt idx="3">
                  <c:v>9</c:v>
                </c:pt>
                <c:pt idx="4">
                  <c:v>9</c:v>
                </c:pt>
                <c:pt idx="5">
                  <c:v>9</c:v>
                </c:pt>
                <c:pt idx="6">
                  <c:v>9</c:v>
                </c:pt>
                <c:pt idx="7">
                  <c:v>11</c:v>
                </c:pt>
                <c:pt idx="8">
                  <c:v>9</c:v>
                </c:pt>
                <c:pt idx="9">
                  <c:v>8</c:v>
                </c:pt>
                <c:pt idx="10">
                  <c:v>8</c:v>
                </c:pt>
                <c:pt idx="11">
                  <c:v>10</c:v>
                </c:pt>
                <c:pt idx="12">
                  <c:v>13</c:v>
                </c:pt>
                <c:pt idx="13">
                  <c:v>12</c:v>
                </c:pt>
                <c:pt idx="14">
                  <c:v>13</c:v>
                </c:pt>
                <c:pt idx="15">
                  <c:v>12</c:v>
                </c:pt>
                <c:pt idx="16">
                  <c:v>11</c:v>
                </c:pt>
                <c:pt idx="17">
                  <c:v>11</c:v>
                </c:pt>
                <c:pt idx="18">
                  <c:v>11</c:v>
                </c:pt>
                <c:pt idx="19">
                  <c:v>10</c:v>
                </c:pt>
                <c:pt idx="20">
                  <c:v>11</c:v>
                </c:pt>
                <c:pt idx="21">
                  <c:v>11</c:v>
                </c:pt>
                <c:pt idx="22">
                  <c:v>9</c:v>
                </c:pt>
                <c:pt idx="23">
                  <c:v>9</c:v>
                </c:pt>
                <c:pt idx="24">
                  <c:v>8</c:v>
                </c:pt>
                <c:pt idx="25">
                  <c:v>9</c:v>
                </c:pt>
                <c:pt idx="26">
                  <c:v>10</c:v>
                </c:pt>
                <c:pt idx="27">
                  <c:v>10</c:v>
                </c:pt>
                <c:pt idx="28">
                  <c:v>9</c:v>
                </c:pt>
                <c:pt idx="29">
                  <c:v>9</c:v>
                </c:pt>
                <c:pt idx="30">
                  <c:v>10</c:v>
                </c:pt>
                <c:pt idx="31">
                  <c:v>7</c:v>
                </c:pt>
                <c:pt idx="32">
                  <c:v>8</c:v>
                </c:pt>
                <c:pt idx="33">
                  <c:v>9</c:v>
                </c:pt>
                <c:pt idx="34">
                  <c:v>8</c:v>
                </c:pt>
                <c:pt idx="35">
                  <c:v>7</c:v>
                </c:pt>
                <c:pt idx="36">
                  <c:v>10</c:v>
                </c:pt>
                <c:pt idx="37">
                  <c:v>11</c:v>
                </c:pt>
                <c:pt idx="38">
                  <c:v>11</c:v>
                </c:pt>
                <c:pt idx="39">
                  <c:v>10</c:v>
                </c:pt>
                <c:pt idx="40">
                  <c:v>10</c:v>
                </c:pt>
                <c:pt idx="41">
                  <c:v>10</c:v>
                </c:pt>
                <c:pt idx="42">
                  <c:v>10</c:v>
                </c:pt>
                <c:pt idx="43">
                  <c:v>11</c:v>
                </c:pt>
                <c:pt idx="44">
                  <c:v>12</c:v>
                </c:pt>
                <c:pt idx="45">
                  <c:v>12</c:v>
                </c:pt>
                <c:pt idx="46">
                  <c:v>14</c:v>
                </c:pt>
                <c:pt idx="47">
                  <c:v>14</c:v>
                </c:pt>
                <c:pt idx="48">
                  <c:v>15</c:v>
                </c:pt>
                <c:pt idx="49">
                  <c:v>15</c:v>
                </c:pt>
                <c:pt idx="50">
                  <c:v>12</c:v>
                </c:pt>
                <c:pt idx="51">
                  <c:v>11</c:v>
                </c:pt>
                <c:pt idx="52">
                  <c:v>11</c:v>
                </c:pt>
                <c:pt idx="53">
                  <c:v>11</c:v>
                </c:pt>
                <c:pt idx="54">
                  <c:v>11</c:v>
                </c:pt>
                <c:pt idx="55">
                  <c:v>12</c:v>
                </c:pt>
                <c:pt idx="56">
                  <c:v>12</c:v>
                </c:pt>
                <c:pt idx="57">
                  <c:v>11</c:v>
                </c:pt>
                <c:pt idx="58">
                  <c:v>11</c:v>
                </c:pt>
                <c:pt idx="59">
                  <c:v>13</c:v>
                </c:pt>
                <c:pt idx="60">
                  <c:v>17</c:v>
                </c:pt>
                <c:pt idx="61">
                  <c:v>17</c:v>
                </c:pt>
                <c:pt idx="62">
                  <c:v>17</c:v>
                </c:pt>
                <c:pt idx="63">
                  <c:v>17</c:v>
                </c:pt>
                <c:pt idx="64">
                  <c:v>17</c:v>
                </c:pt>
                <c:pt idx="65">
                  <c:v>17</c:v>
                </c:pt>
                <c:pt idx="66">
                  <c:v>17</c:v>
                </c:pt>
                <c:pt idx="67">
                  <c:v>17</c:v>
                </c:pt>
                <c:pt idx="68">
                  <c:v>13</c:v>
                </c:pt>
                <c:pt idx="69">
                  <c:v>13</c:v>
                </c:pt>
                <c:pt idx="70">
                  <c:v>13</c:v>
                </c:pt>
              </c:numCache>
            </c:numRef>
          </c:val>
          <c:smooth val="0"/>
          <c:extLst>
            <c:ext xmlns:c16="http://schemas.microsoft.com/office/drawing/2014/chart" uri="{C3380CC4-5D6E-409C-BE32-E72D297353CC}">
              <c16:uniqueId val="{00000006-607A-4140-8FC9-C337E9161DE2}"/>
            </c:ext>
          </c:extLst>
        </c:ser>
        <c:ser>
          <c:idx val="7"/>
          <c:order val="7"/>
          <c:tx>
            <c:strRef>
              <c:f>'services over time'!$AC$11:$AC$12</c:f>
              <c:strCache>
                <c:ptCount val="1"/>
                <c:pt idx="0">
                  <c:v>Other Ethnic Group</c:v>
                </c:pt>
              </c:strCache>
            </c:strRef>
          </c:tx>
          <c:spPr>
            <a:ln w="28575" cap="rnd">
              <a:solidFill>
                <a:schemeClr val="accent2">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time'!$AC$13:$AC$90</c:f>
              <c:numCache>
                <c:formatCode>General</c:formatCode>
                <c:ptCount val="71"/>
                <c:pt idx="0">
                  <c:v>32</c:v>
                </c:pt>
                <c:pt idx="1">
                  <c:v>33</c:v>
                </c:pt>
                <c:pt idx="2">
                  <c:v>30</c:v>
                </c:pt>
                <c:pt idx="3">
                  <c:v>28</c:v>
                </c:pt>
                <c:pt idx="4">
                  <c:v>26</c:v>
                </c:pt>
                <c:pt idx="5">
                  <c:v>25</c:v>
                </c:pt>
                <c:pt idx="6">
                  <c:v>24</c:v>
                </c:pt>
                <c:pt idx="7">
                  <c:v>27</c:v>
                </c:pt>
                <c:pt idx="8">
                  <c:v>26</c:v>
                </c:pt>
                <c:pt idx="9">
                  <c:v>24</c:v>
                </c:pt>
                <c:pt idx="10">
                  <c:v>29</c:v>
                </c:pt>
                <c:pt idx="11">
                  <c:v>29</c:v>
                </c:pt>
                <c:pt idx="12">
                  <c:v>30</c:v>
                </c:pt>
                <c:pt idx="13">
                  <c:v>29</c:v>
                </c:pt>
                <c:pt idx="14">
                  <c:v>28</c:v>
                </c:pt>
                <c:pt idx="15">
                  <c:v>28</c:v>
                </c:pt>
                <c:pt idx="16">
                  <c:v>27</c:v>
                </c:pt>
                <c:pt idx="17">
                  <c:v>28</c:v>
                </c:pt>
                <c:pt idx="18">
                  <c:v>29</c:v>
                </c:pt>
                <c:pt idx="19">
                  <c:v>27</c:v>
                </c:pt>
                <c:pt idx="20">
                  <c:v>27</c:v>
                </c:pt>
                <c:pt idx="21">
                  <c:v>29</c:v>
                </c:pt>
                <c:pt idx="22">
                  <c:v>28</c:v>
                </c:pt>
                <c:pt idx="23">
                  <c:v>28</c:v>
                </c:pt>
                <c:pt idx="24">
                  <c:v>29</c:v>
                </c:pt>
                <c:pt idx="25">
                  <c:v>31</c:v>
                </c:pt>
                <c:pt idx="26">
                  <c:v>30</c:v>
                </c:pt>
                <c:pt idx="27">
                  <c:v>30</c:v>
                </c:pt>
                <c:pt idx="28">
                  <c:v>29</c:v>
                </c:pt>
                <c:pt idx="29">
                  <c:v>30</c:v>
                </c:pt>
                <c:pt idx="30">
                  <c:v>30</c:v>
                </c:pt>
                <c:pt idx="31">
                  <c:v>28</c:v>
                </c:pt>
                <c:pt idx="32">
                  <c:v>27</c:v>
                </c:pt>
                <c:pt idx="33">
                  <c:v>28</c:v>
                </c:pt>
                <c:pt idx="34">
                  <c:v>27</c:v>
                </c:pt>
                <c:pt idx="35">
                  <c:v>27</c:v>
                </c:pt>
                <c:pt idx="36">
                  <c:v>30</c:v>
                </c:pt>
                <c:pt idx="37">
                  <c:v>31</c:v>
                </c:pt>
                <c:pt idx="38">
                  <c:v>30</c:v>
                </c:pt>
                <c:pt idx="39">
                  <c:v>32</c:v>
                </c:pt>
                <c:pt idx="40">
                  <c:v>29</c:v>
                </c:pt>
                <c:pt idx="41">
                  <c:v>30</c:v>
                </c:pt>
                <c:pt idx="42">
                  <c:v>33</c:v>
                </c:pt>
                <c:pt idx="43">
                  <c:v>34</c:v>
                </c:pt>
                <c:pt idx="44">
                  <c:v>32</c:v>
                </c:pt>
                <c:pt idx="45">
                  <c:v>31</c:v>
                </c:pt>
                <c:pt idx="46">
                  <c:v>30</c:v>
                </c:pt>
                <c:pt idx="47">
                  <c:v>29</c:v>
                </c:pt>
                <c:pt idx="48">
                  <c:v>31</c:v>
                </c:pt>
                <c:pt idx="49">
                  <c:v>30</c:v>
                </c:pt>
                <c:pt idx="50">
                  <c:v>33</c:v>
                </c:pt>
                <c:pt idx="51">
                  <c:v>31</c:v>
                </c:pt>
                <c:pt idx="52">
                  <c:v>26</c:v>
                </c:pt>
                <c:pt idx="53">
                  <c:v>27</c:v>
                </c:pt>
                <c:pt idx="54">
                  <c:v>31</c:v>
                </c:pt>
                <c:pt idx="55">
                  <c:v>28</c:v>
                </c:pt>
                <c:pt idx="56">
                  <c:v>28</c:v>
                </c:pt>
                <c:pt idx="57">
                  <c:v>29</c:v>
                </c:pt>
                <c:pt idx="58">
                  <c:v>30</c:v>
                </c:pt>
                <c:pt idx="59">
                  <c:v>29</c:v>
                </c:pt>
                <c:pt idx="60">
                  <c:v>30</c:v>
                </c:pt>
                <c:pt idx="61">
                  <c:v>30</c:v>
                </c:pt>
                <c:pt idx="62">
                  <c:v>33</c:v>
                </c:pt>
                <c:pt idx="63">
                  <c:v>32</c:v>
                </c:pt>
                <c:pt idx="64">
                  <c:v>28</c:v>
                </c:pt>
                <c:pt idx="65">
                  <c:v>30</c:v>
                </c:pt>
                <c:pt idx="66">
                  <c:v>31</c:v>
                </c:pt>
                <c:pt idx="67">
                  <c:v>31</c:v>
                </c:pt>
                <c:pt idx="68">
                  <c:v>33</c:v>
                </c:pt>
                <c:pt idx="69">
                  <c:v>30</c:v>
                </c:pt>
                <c:pt idx="70">
                  <c:v>31</c:v>
                </c:pt>
              </c:numCache>
            </c:numRef>
          </c:val>
          <c:smooth val="0"/>
          <c:extLst>
            <c:ext xmlns:c16="http://schemas.microsoft.com/office/drawing/2014/chart" uri="{C3380CC4-5D6E-409C-BE32-E72D297353CC}">
              <c16:uniqueId val="{00000007-607A-4140-8FC9-C337E9161DE2}"/>
            </c:ext>
          </c:extLst>
        </c:ser>
        <c:ser>
          <c:idx val="8"/>
          <c:order val="8"/>
          <c:tx>
            <c:strRef>
              <c:f>'services over time'!$AD$11:$AD$12</c:f>
              <c:strCache>
                <c:ptCount val="1"/>
                <c:pt idx="0">
                  <c:v>Unknown</c:v>
                </c:pt>
              </c:strCache>
            </c:strRef>
          </c:tx>
          <c:spPr>
            <a:ln w="28575" cap="rnd">
              <a:solidFill>
                <a:schemeClr val="accent3">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time'!$AD$13:$AD$90</c:f>
              <c:numCache>
                <c:formatCode>General</c:formatCode>
                <c:ptCount val="71"/>
                <c:pt idx="0">
                  <c:v>202</c:v>
                </c:pt>
                <c:pt idx="1">
                  <c:v>200</c:v>
                </c:pt>
                <c:pt idx="2">
                  <c:v>200</c:v>
                </c:pt>
                <c:pt idx="3">
                  <c:v>201</c:v>
                </c:pt>
                <c:pt idx="4">
                  <c:v>91</c:v>
                </c:pt>
                <c:pt idx="5">
                  <c:v>86</c:v>
                </c:pt>
                <c:pt idx="6">
                  <c:v>87</c:v>
                </c:pt>
                <c:pt idx="7">
                  <c:v>86</c:v>
                </c:pt>
                <c:pt idx="8">
                  <c:v>34</c:v>
                </c:pt>
                <c:pt idx="9">
                  <c:v>38</c:v>
                </c:pt>
                <c:pt idx="10">
                  <c:v>39</c:v>
                </c:pt>
                <c:pt idx="11">
                  <c:v>38</c:v>
                </c:pt>
                <c:pt idx="12">
                  <c:v>37</c:v>
                </c:pt>
                <c:pt idx="13">
                  <c:v>37</c:v>
                </c:pt>
                <c:pt idx="14">
                  <c:v>36</c:v>
                </c:pt>
                <c:pt idx="15">
                  <c:v>30</c:v>
                </c:pt>
                <c:pt idx="16">
                  <c:v>28</c:v>
                </c:pt>
                <c:pt idx="17">
                  <c:v>29</c:v>
                </c:pt>
                <c:pt idx="18">
                  <c:v>28</c:v>
                </c:pt>
                <c:pt idx="19">
                  <c:v>27</c:v>
                </c:pt>
                <c:pt idx="20">
                  <c:v>29</c:v>
                </c:pt>
                <c:pt idx="21">
                  <c:v>32</c:v>
                </c:pt>
                <c:pt idx="22">
                  <c:v>32</c:v>
                </c:pt>
                <c:pt idx="23">
                  <c:v>36</c:v>
                </c:pt>
                <c:pt idx="24">
                  <c:v>33</c:v>
                </c:pt>
                <c:pt idx="25">
                  <c:v>31</c:v>
                </c:pt>
                <c:pt idx="26">
                  <c:v>30</c:v>
                </c:pt>
                <c:pt idx="27">
                  <c:v>32</c:v>
                </c:pt>
                <c:pt idx="28">
                  <c:v>32</c:v>
                </c:pt>
                <c:pt idx="29">
                  <c:v>36</c:v>
                </c:pt>
                <c:pt idx="30">
                  <c:v>35</c:v>
                </c:pt>
                <c:pt idx="31">
                  <c:v>38</c:v>
                </c:pt>
                <c:pt idx="32">
                  <c:v>42</c:v>
                </c:pt>
                <c:pt idx="33">
                  <c:v>47</c:v>
                </c:pt>
                <c:pt idx="34">
                  <c:v>49</c:v>
                </c:pt>
                <c:pt idx="35">
                  <c:v>57</c:v>
                </c:pt>
                <c:pt idx="36">
                  <c:v>62</c:v>
                </c:pt>
                <c:pt idx="37">
                  <c:v>65</c:v>
                </c:pt>
                <c:pt idx="38">
                  <c:v>63</c:v>
                </c:pt>
                <c:pt idx="39">
                  <c:v>62</c:v>
                </c:pt>
                <c:pt idx="40">
                  <c:v>63</c:v>
                </c:pt>
                <c:pt idx="41">
                  <c:v>64</c:v>
                </c:pt>
                <c:pt idx="42">
                  <c:v>71</c:v>
                </c:pt>
                <c:pt idx="43">
                  <c:v>71</c:v>
                </c:pt>
                <c:pt idx="44">
                  <c:v>73</c:v>
                </c:pt>
                <c:pt idx="45">
                  <c:v>75</c:v>
                </c:pt>
                <c:pt idx="46">
                  <c:v>77</c:v>
                </c:pt>
                <c:pt idx="47">
                  <c:v>73</c:v>
                </c:pt>
                <c:pt idx="48">
                  <c:v>75</c:v>
                </c:pt>
                <c:pt idx="49">
                  <c:v>76</c:v>
                </c:pt>
                <c:pt idx="50">
                  <c:v>83</c:v>
                </c:pt>
                <c:pt idx="51">
                  <c:v>86</c:v>
                </c:pt>
                <c:pt idx="52">
                  <c:v>86</c:v>
                </c:pt>
                <c:pt idx="53">
                  <c:v>84</c:v>
                </c:pt>
                <c:pt idx="54">
                  <c:v>92</c:v>
                </c:pt>
                <c:pt idx="55">
                  <c:v>98</c:v>
                </c:pt>
                <c:pt idx="56">
                  <c:v>99</c:v>
                </c:pt>
                <c:pt idx="57">
                  <c:v>112</c:v>
                </c:pt>
                <c:pt idx="58">
                  <c:v>116</c:v>
                </c:pt>
                <c:pt idx="59">
                  <c:v>115</c:v>
                </c:pt>
                <c:pt idx="60">
                  <c:v>129</c:v>
                </c:pt>
                <c:pt idx="61">
                  <c:v>130</c:v>
                </c:pt>
                <c:pt idx="62">
                  <c:v>141</c:v>
                </c:pt>
                <c:pt idx="63">
                  <c:v>141</c:v>
                </c:pt>
                <c:pt idx="64">
                  <c:v>141</c:v>
                </c:pt>
                <c:pt idx="65">
                  <c:v>138</c:v>
                </c:pt>
                <c:pt idx="66">
                  <c:v>146</c:v>
                </c:pt>
                <c:pt idx="67">
                  <c:v>150</c:v>
                </c:pt>
                <c:pt idx="68">
                  <c:v>163</c:v>
                </c:pt>
                <c:pt idx="69">
                  <c:v>167</c:v>
                </c:pt>
                <c:pt idx="70">
                  <c:v>166</c:v>
                </c:pt>
              </c:numCache>
            </c:numRef>
          </c:val>
          <c:smooth val="0"/>
          <c:extLst>
            <c:ext xmlns:c16="http://schemas.microsoft.com/office/drawing/2014/chart" uri="{C3380CC4-5D6E-409C-BE32-E72D297353CC}">
              <c16:uniqueId val="{00000008-607A-4140-8FC9-C337E9161DE2}"/>
            </c:ext>
          </c:extLst>
        </c:ser>
        <c:ser>
          <c:idx val="9"/>
          <c:order val="9"/>
          <c:tx>
            <c:strRef>
              <c:f>'services over time'!$AE$11:$AE$12</c:f>
              <c:strCache>
                <c:ptCount val="1"/>
                <c:pt idx="0">
                  <c:v>White British</c:v>
                </c:pt>
              </c:strCache>
            </c:strRef>
          </c:tx>
          <c:spPr>
            <a:ln w="28575" cap="rnd">
              <a:solidFill>
                <a:schemeClr val="accent4">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time'!$AE$13:$AE$90</c:f>
              <c:numCache>
                <c:formatCode>General</c:formatCode>
                <c:ptCount val="71"/>
                <c:pt idx="0">
                  <c:v>1208</c:v>
                </c:pt>
                <c:pt idx="1">
                  <c:v>1185</c:v>
                </c:pt>
                <c:pt idx="2">
                  <c:v>1182</c:v>
                </c:pt>
                <c:pt idx="3">
                  <c:v>1166</c:v>
                </c:pt>
                <c:pt idx="4">
                  <c:v>1101</c:v>
                </c:pt>
                <c:pt idx="5">
                  <c:v>1076</c:v>
                </c:pt>
                <c:pt idx="6">
                  <c:v>1080</c:v>
                </c:pt>
                <c:pt idx="7">
                  <c:v>1063</c:v>
                </c:pt>
                <c:pt idx="8">
                  <c:v>1025</c:v>
                </c:pt>
                <c:pt idx="9">
                  <c:v>1033</c:v>
                </c:pt>
                <c:pt idx="10">
                  <c:v>1019</c:v>
                </c:pt>
                <c:pt idx="11">
                  <c:v>1018</c:v>
                </c:pt>
                <c:pt idx="12">
                  <c:v>1027</c:v>
                </c:pt>
                <c:pt idx="13">
                  <c:v>1015</c:v>
                </c:pt>
                <c:pt idx="14">
                  <c:v>1014</c:v>
                </c:pt>
                <c:pt idx="15">
                  <c:v>998</c:v>
                </c:pt>
                <c:pt idx="16">
                  <c:v>1005</c:v>
                </c:pt>
                <c:pt idx="17">
                  <c:v>1002</c:v>
                </c:pt>
                <c:pt idx="18">
                  <c:v>1000</c:v>
                </c:pt>
                <c:pt idx="19">
                  <c:v>989</c:v>
                </c:pt>
                <c:pt idx="20">
                  <c:v>982</c:v>
                </c:pt>
                <c:pt idx="21">
                  <c:v>965</c:v>
                </c:pt>
                <c:pt idx="22">
                  <c:v>950</c:v>
                </c:pt>
                <c:pt idx="23">
                  <c:v>939</c:v>
                </c:pt>
                <c:pt idx="24">
                  <c:v>955</c:v>
                </c:pt>
                <c:pt idx="25">
                  <c:v>931</c:v>
                </c:pt>
                <c:pt idx="26">
                  <c:v>931</c:v>
                </c:pt>
                <c:pt idx="27">
                  <c:v>921</c:v>
                </c:pt>
                <c:pt idx="28">
                  <c:v>853</c:v>
                </c:pt>
                <c:pt idx="29">
                  <c:v>852</c:v>
                </c:pt>
                <c:pt idx="30">
                  <c:v>856</c:v>
                </c:pt>
                <c:pt idx="31">
                  <c:v>843</c:v>
                </c:pt>
                <c:pt idx="32">
                  <c:v>854</c:v>
                </c:pt>
                <c:pt idx="33">
                  <c:v>841</c:v>
                </c:pt>
                <c:pt idx="34">
                  <c:v>831</c:v>
                </c:pt>
                <c:pt idx="35">
                  <c:v>842</c:v>
                </c:pt>
                <c:pt idx="36">
                  <c:v>838</c:v>
                </c:pt>
                <c:pt idx="37">
                  <c:v>825</c:v>
                </c:pt>
                <c:pt idx="38">
                  <c:v>833</c:v>
                </c:pt>
                <c:pt idx="39">
                  <c:v>829</c:v>
                </c:pt>
                <c:pt idx="40">
                  <c:v>817</c:v>
                </c:pt>
                <c:pt idx="41">
                  <c:v>820</c:v>
                </c:pt>
                <c:pt idx="42">
                  <c:v>829</c:v>
                </c:pt>
                <c:pt idx="43">
                  <c:v>818</c:v>
                </c:pt>
                <c:pt idx="44">
                  <c:v>805</c:v>
                </c:pt>
                <c:pt idx="45">
                  <c:v>811</c:v>
                </c:pt>
                <c:pt idx="46">
                  <c:v>827</c:v>
                </c:pt>
                <c:pt idx="47">
                  <c:v>814</c:v>
                </c:pt>
                <c:pt idx="48">
                  <c:v>838</c:v>
                </c:pt>
                <c:pt idx="49">
                  <c:v>822</c:v>
                </c:pt>
                <c:pt idx="50">
                  <c:v>819</c:v>
                </c:pt>
                <c:pt idx="51">
                  <c:v>816</c:v>
                </c:pt>
                <c:pt idx="52">
                  <c:v>833</c:v>
                </c:pt>
                <c:pt idx="53">
                  <c:v>820</c:v>
                </c:pt>
                <c:pt idx="54">
                  <c:v>817</c:v>
                </c:pt>
                <c:pt idx="55">
                  <c:v>823</c:v>
                </c:pt>
                <c:pt idx="56">
                  <c:v>830</c:v>
                </c:pt>
                <c:pt idx="57">
                  <c:v>820</c:v>
                </c:pt>
                <c:pt idx="58">
                  <c:v>811</c:v>
                </c:pt>
                <c:pt idx="59">
                  <c:v>814</c:v>
                </c:pt>
                <c:pt idx="60">
                  <c:v>813</c:v>
                </c:pt>
                <c:pt idx="61">
                  <c:v>806</c:v>
                </c:pt>
                <c:pt idx="62">
                  <c:v>821</c:v>
                </c:pt>
                <c:pt idx="63">
                  <c:v>809</c:v>
                </c:pt>
                <c:pt idx="64">
                  <c:v>810</c:v>
                </c:pt>
                <c:pt idx="65">
                  <c:v>804</c:v>
                </c:pt>
                <c:pt idx="66">
                  <c:v>814</c:v>
                </c:pt>
                <c:pt idx="67">
                  <c:v>830</c:v>
                </c:pt>
                <c:pt idx="68">
                  <c:v>828</c:v>
                </c:pt>
                <c:pt idx="69">
                  <c:v>826</c:v>
                </c:pt>
                <c:pt idx="70">
                  <c:v>822</c:v>
                </c:pt>
              </c:numCache>
            </c:numRef>
          </c:val>
          <c:smooth val="0"/>
          <c:extLst>
            <c:ext xmlns:c16="http://schemas.microsoft.com/office/drawing/2014/chart" uri="{C3380CC4-5D6E-409C-BE32-E72D297353CC}">
              <c16:uniqueId val="{00000009-607A-4140-8FC9-C337E9161DE2}"/>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service users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valAx>
      <c:spPr>
        <a:noFill/>
        <a:ln>
          <a:noFill/>
        </a:ln>
        <a:effectLst/>
      </c:spPr>
    </c:plotArea>
    <c:legend>
      <c:legendPos val="r"/>
      <c:layout>
        <c:manualLayout>
          <c:xMode val="edge"/>
          <c:yMode val="edge"/>
          <c:x val="0.80042620671139542"/>
          <c:y val="0.17790063113034893"/>
          <c:w val="0.19543586405175609"/>
          <c:h val="0.68979522702960427"/>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Number of Adult Social Care service users in Tower Hamlets aged 18 to 64 by ethnic group, January 2018 - November 2023 (Mosaic).</a:t>
            </a:r>
          </a:p>
        </c:rich>
      </c:tx>
      <c:layout>
        <c:manualLayout>
          <c:xMode val="edge"/>
          <c:yMode val="edge"/>
          <c:x val="8.4299584671882356E-3"/>
          <c:y val="2.9821487637048496E-4"/>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8185690410047752E-2"/>
          <c:y val="0.12707346927628133"/>
          <c:w val="0.66638594929579853"/>
          <c:h val="0.7217657962157884"/>
        </c:manualLayout>
      </c:layout>
      <c:lineChart>
        <c:grouping val="standard"/>
        <c:varyColors val="0"/>
        <c:ser>
          <c:idx val="0"/>
          <c:order val="0"/>
          <c:tx>
            <c:strRef>
              <c:f>'services over time'!$V$11:$V$12</c:f>
              <c:strCache>
                <c:ptCount val="1"/>
                <c:pt idx="0">
                  <c:v>Any Other Black Background</c:v>
                </c:pt>
              </c:strCache>
            </c:strRef>
          </c:tx>
          <c:spPr>
            <a:ln w="28575" cap="rnd">
              <a:solidFill>
                <a:schemeClr val="accent1"/>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time'!$V$13:$V$90</c:f>
              <c:numCache>
                <c:formatCode>General</c:formatCode>
                <c:ptCount val="71"/>
                <c:pt idx="0">
                  <c:v>34</c:v>
                </c:pt>
                <c:pt idx="1">
                  <c:v>34</c:v>
                </c:pt>
                <c:pt idx="2">
                  <c:v>36</c:v>
                </c:pt>
                <c:pt idx="3">
                  <c:v>34</c:v>
                </c:pt>
                <c:pt idx="4">
                  <c:v>33</c:v>
                </c:pt>
                <c:pt idx="5">
                  <c:v>32</c:v>
                </c:pt>
                <c:pt idx="6">
                  <c:v>31</c:v>
                </c:pt>
                <c:pt idx="7">
                  <c:v>32</c:v>
                </c:pt>
                <c:pt idx="8">
                  <c:v>36</c:v>
                </c:pt>
                <c:pt idx="9">
                  <c:v>34</c:v>
                </c:pt>
                <c:pt idx="10">
                  <c:v>36</c:v>
                </c:pt>
                <c:pt idx="11">
                  <c:v>36</c:v>
                </c:pt>
                <c:pt idx="12">
                  <c:v>37</c:v>
                </c:pt>
                <c:pt idx="13">
                  <c:v>34</c:v>
                </c:pt>
                <c:pt idx="14">
                  <c:v>34</c:v>
                </c:pt>
                <c:pt idx="15">
                  <c:v>34</c:v>
                </c:pt>
                <c:pt idx="16">
                  <c:v>35</c:v>
                </c:pt>
                <c:pt idx="17">
                  <c:v>35</c:v>
                </c:pt>
                <c:pt idx="18">
                  <c:v>36</c:v>
                </c:pt>
                <c:pt idx="19">
                  <c:v>36</c:v>
                </c:pt>
                <c:pt idx="20">
                  <c:v>38</c:v>
                </c:pt>
                <c:pt idx="21">
                  <c:v>37</c:v>
                </c:pt>
                <c:pt idx="22">
                  <c:v>38</c:v>
                </c:pt>
                <c:pt idx="23">
                  <c:v>37</c:v>
                </c:pt>
                <c:pt idx="24">
                  <c:v>37</c:v>
                </c:pt>
                <c:pt idx="25">
                  <c:v>38</c:v>
                </c:pt>
                <c:pt idx="26">
                  <c:v>40</c:v>
                </c:pt>
                <c:pt idx="27">
                  <c:v>41</c:v>
                </c:pt>
                <c:pt idx="28">
                  <c:v>41</c:v>
                </c:pt>
                <c:pt idx="29">
                  <c:v>41</c:v>
                </c:pt>
                <c:pt idx="30">
                  <c:v>42</c:v>
                </c:pt>
                <c:pt idx="31">
                  <c:v>42</c:v>
                </c:pt>
                <c:pt idx="32">
                  <c:v>42</c:v>
                </c:pt>
                <c:pt idx="33">
                  <c:v>42</c:v>
                </c:pt>
                <c:pt idx="34">
                  <c:v>40</c:v>
                </c:pt>
                <c:pt idx="35">
                  <c:v>40</c:v>
                </c:pt>
                <c:pt idx="36">
                  <c:v>40</c:v>
                </c:pt>
                <c:pt idx="37">
                  <c:v>37</c:v>
                </c:pt>
                <c:pt idx="38">
                  <c:v>37</c:v>
                </c:pt>
                <c:pt idx="39">
                  <c:v>37</c:v>
                </c:pt>
                <c:pt idx="40">
                  <c:v>38</c:v>
                </c:pt>
                <c:pt idx="41">
                  <c:v>39</c:v>
                </c:pt>
                <c:pt idx="42">
                  <c:v>40</c:v>
                </c:pt>
                <c:pt idx="43">
                  <c:v>37</c:v>
                </c:pt>
                <c:pt idx="44">
                  <c:v>38</c:v>
                </c:pt>
                <c:pt idx="45">
                  <c:v>37</c:v>
                </c:pt>
                <c:pt idx="46">
                  <c:v>35</c:v>
                </c:pt>
                <c:pt idx="47">
                  <c:v>35</c:v>
                </c:pt>
                <c:pt idx="48">
                  <c:v>35</c:v>
                </c:pt>
                <c:pt idx="49">
                  <c:v>35</c:v>
                </c:pt>
                <c:pt idx="50">
                  <c:v>34</c:v>
                </c:pt>
                <c:pt idx="51">
                  <c:v>35</c:v>
                </c:pt>
                <c:pt idx="52">
                  <c:v>36</c:v>
                </c:pt>
                <c:pt idx="53">
                  <c:v>40</c:v>
                </c:pt>
                <c:pt idx="54">
                  <c:v>38</c:v>
                </c:pt>
                <c:pt idx="55">
                  <c:v>43</c:v>
                </c:pt>
                <c:pt idx="56">
                  <c:v>43</c:v>
                </c:pt>
                <c:pt idx="57">
                  <c:v>46</c:v>
                </c:pt>
                <c:pt idx="58">
                  <c:v>46</c:v>
                </c:pt>
                <c:pt idx="59">
                  <c:v>45</c:v>
                </c:pt>
                <c:pt idx="60">
                  <c:v>44</c:v>
                </c:pt>
                <c:pt idx="61">
                  <c:v>44</c:v>
                </c:pt>
                <c:pt idx="62">
                  <c:v>44</c:v>
                </c:pt>
                <c:pt idx="63">
                  <c:v>43</c:v>
                </c:pt>
                <c:pt idx="64">
                  <c:v>43</c:v>
                </c:pt>
                <c:pt idx="65">
                  <c:v>44</c:v>
                </c:pt>
                <c:pt idx="66">
                  <c:v>46</c:v>
                </c:pt>
                <c:pt idx="67">
                  <c:v>47</c:v>
                </c:pt>
                <c:pt idx="68">
                  <c:v>48</c:v>
                </c:pt>
                <c:pt idx="69">
                  <c:v>48</c:v>
                </c:pt>
                <c:pt idx="70">
                  <c:v>50</c:v>
                </c:pt>
              </c:numCache>
            </c:numRef>
          </c:val>
          <c:smooth val="0"/>
          <c:extLst>
            <c:ext xmlns:c16="http://schemas.microsoft.com/office/drawing/2014/chart" uri="{C3380CC4-5D6E-409C-BE32-E72D297353CC}">
              <c16:uniqueId val="{00000000-1C4C-46B2-90A4-3679962782ED}"/>
            </c:ext>
          </c:extLst>
        </c:ser>
        <c:ser>
          <c:idx val="1"/>
          <c:order val="1"/>
          <c:tx>
            <c:strRef>
              <c:f>'services over time'!$W$11:$W$12</c:f>
              <c:strCache>
                <c:ptCount val="1"/>
                <c:pt idx="0">
                  <c:v>Any Other White Background</c:v>
                </c:pt>
              </c:strCache>
            </c:strRef>
          </c:tx>
          <c:spPr>
            <a:ln w="28575" cap="rnd">
              <a:solidFill>
                <a:schemeClr val="accent2"/>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time'!$W$13:$W$90</c:f>
              <c:numCache>
                <c:formatCode>General</c:formatCode>
                <c:ptCount val="71"/>
                <c:pt idx="0">
                  <c:v>68</c:v>
                </c:pt>
                <c:pt idx="1">
                  <c:v>69</c:v>
                </c:pt>
                <c:pt idx="2">
                  <c:v>71</c:v>
                </c:pt>
                <c:pt idx="3">
                  <c:v>71</c:v>
                </c:pt>
                <c:pt idx="4">
                  <c:v>73</c:v>
                </c:pt>
                <c:pt idx="5">
                  <c:v>73</c:v>
                </c:pt>
                <c:pt idx="6">
                  <c:v>74</c:v>
                </c:pt>
                <c:pt idx="7">
                  <c:v>76</c:v>
                </c:pt>
                <c:pt idx="8">
                  <c:v>74</c:v>
                </c:pt>
                <c:pt idx="9">
                  <c:v>72</c:v>
                </c:pt>
                <c:pt idx="10">
                  <c:v>72</c:v>
                </c:pt>
                <c:pt idx="11">
                  <c:v>72</c:v>
                </c:pt>
                <c:pt idx="12">
                  <c:v>71</c:v>
                </c:pt>
                <c:pt idx="13">
                  <c:v>74</c:v>
                </c:pt>
                <c:pt idx="14">
                  <c:v>76</c:v>
                </c:pt>
                <c:pt idx="15">
                  <c:v>75</c:v>
                </c:pt>
                <c:pt idx="16">
                  <c:v>78</c:v>
                </c:pt>
                <c:pt idx="17">
                  <c:v>77</c:v>
                </c:pt>
                <c:pt idx="18">
                  <c:v>76</c:v>
                </c:pt>
                <c:pt idx="19">
                  <c:v>76</c:v>
                </c:pt>
                <c:pt idx="20">
                  <c:v>77</c:v>
                </c:pt>
                <c:pt idx="21">
                  <c:v>73</c:v>
                </c:pt>
                <c:pt idx="22">
                  <c:v>74</c:v>
                </c:pt>
                <c:pt idx="23">
                  <c:v>75</c:v>
                </c:pt>
                <c:pt idx="24">
                  <c:v>70</c:v>
                </c:pt>
                <c:pt idx="25">
                  <c:v>70</c:v>
                </c:pt>
                <c:pt idx="26">
                  <c:v>71</c:v>
                </c:pt>
                <c:pt idx="27">
                  <c:v>69</c:v>
                </c:pt>
                <c:pt idx="28">
                  <c:v>63</c:v>
                </c:pt>
                <c:pt idx="29">
                  <c:v>62</c:v>
                </c:pt>
                <c:pt idx="30">
                  <c:v>64</c:v>
                </c:pt>
                <c:pt idx="31">
                  <c:v>61</c:v>
                </c:pt>
                <c:pt idx="32">
                  <c:v>62</c:v>
                </c:pt>
                <c:pt idx="33">
                  <c:v>64</c:v>
                </c:pt>
                <c:pt idx="34">
                  <c:v>62</c:v>
                </c:pt>
                <c:pt idx="35">
                  <c:v>64</c:v>
                </c:pt>
                <c:pt idx="36">
                  <c:v>60</c:v>
                </c:pt>
                <c:pt idx="37">
                  <c:v>61</c:v>
                </c:pt>
                <c:pt idx="38">
                  <c:v>64</c:v>
                </c:pt>
                <c:pt idx="39">
                  <c:v>62</c:v>
                </c:pt>
                <c:pt idx="40">
                  <c:v>62</c:v>
                </c:pt>
                <c:pt idx="41">
                  <c:v>63</c:v>
                </c:pt>
                <c:pt idx="42">
                  <c:v>63</c:v>
                </c:pt>
                <c:pt idx="43">
                  <c:v>65</c:v>
                </c:pt>
                <c:pt idx="44">
                  <c:v>63</c:v>
                </c:pt>
                <c:pt idx="45">
                  <c:v>64</c:v>
                </c:pt>
                <c:pt idx="46">
                  <c:v>62</c:v>
                </c:pt>
                <c:pt idx="47">
                  <c:v>60</c:v>
                </c:pt>
                <c:pt idx="48">
                  <c:v>60</c:v>
                </c:pt>
                <c:pt idx="49">
                  <c:v>60</c:v>
                </c:pt>
                <c:pt idx="50">
                  <c:v>62</c:v>
                </c:pt>
                <c:pt idx="51">
                  <c:v>59</c:v>
                </c:pt>
                <c:pt idx="52">
                  <c:v>59</c:v>
                </c:pt>
                <c:pt idx="53">
                  <c:v>57</c:v>
                </c:pt>
                <c:pt idx="54">
                  <c:v>59</c:v>
                </c:pt>
                <c:pt idx="55">
                  <c:v>59</c:v>
                </c:pt>
                <c:pt idx="56">
                  <c:v>61</c:v>
                </c:pt>
                <c:pt idx="57">
                  <c:v>59</c:v>
                </c:pt>
                <c:pt idx="58">
                  <c:v>64</c:v>
                </c:pt>
                <c:pt idx="59">
                  <c:v>62</c:v>
                </c:pt>
                <c:pt idx="60">
                  <c:v>60</c:v>
                </c:pt>
                <c:pt idx="61">
                  <c:v>63</c:v>
                </c:pt>
                <c:pt idx="62">
                  <c:v>63</c:v>
                </c:pt>
                <c:pt idx="63">
                  <c:v>66</c:v>
                </c:pt>
                <c:pt idx="64">
                  <c:v>67</c:v>
                </c:pt>
                <c:pt idx="65">
                  <c:v>70</c:v>
                </c:pt>
                <c:pt idx="66">
                  <c:v>68</c:v>
                </c:pt>
                <c:pt idx="67">
                  <c:v>66</c:v>
                </c:pt>
                <c:pt idx="68">
                  <c:v>66</c:v>
                </c:pt>
                <c:pt idx="69">
                  <c:v>71</c:v>
                </c:pt>
                <c:pt idx="70">
                  <c:v>71</c:v>
                </c:pt>
              </c:numCache>
            </c:numRef>
          </c:val>
          <c:smooth val="0"/>
          <c:extLst>
            <c:ext xmlns:c16="http://schemas.microsoft.com/office/drawing/2014/chart" uri="{C3380CC4-5D6E-409C-BE32-E72D297353CC}">
              <c16:uniqueId val="{00000001-1C4C-46B2-90A4-3679962782ED}"/>
            </c:ext>
          </c:extLst>
        </c:ser>
        <c:ser>
          <c:idx val="2"/>
          <c:order val="2"/>
          <c:tx>
            <c:strRef>
              <c:f>'services over time'!$X$11:$X$12</c:f>
              <c:strCache>
                <c:ptCount val="1"/>
                <c:pt idx="0">
                  <c:v>Asian or Asian British</c:v>
                </c:pt>
              </c:strCache>
            </c:strRef>
          </c:tx>
          <c:spPr>
            <a:ln w="28575" cap="rnd">
              <a:solidFill>
                <a:schemeClr val="accent3"/>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time'!$X$13:$X$90</c:f>
              <c:numCache>
                <c:formatCode>General</c:formatCode>
                <c:ptCount val="71"/>
                <c:pt idx="0">
                  <c:v>69</c:v>
                </c:pt>
                <c:pt idx="1">
                  <c:v>68</c:v>
                </c:pt>
                <c:pt idx="2">
                  <c:v>67</c:v>
                </c:pt>
                <c:pt idx="3">
                  <c:v>67</c:v>
                </c:pt>
                <c:pt idx="4">
                  <c:v>65</c:v>
                </c:pt>
                <c:pt idx="5">
                  <c:v>66</c:v>
                </c:pt>
                <c:pt idx="6">
                  <c:v>69</c:v>
                </c:pt>
                <c:pt idx="7">
                  <c:v>69</c:v>
                </c:pt>
                <c:pt idx="8">
                  <c:v>69</c:v>
                </c:pt>
                <c:pt idx="9">
                  <c:v>71</c:v>
                </c:pt>
                <c:pt idx="10">
                  <c:v>67</c:v>
                </c:pt>
                <c:pt idx="11">
                  <c:v>69</c:v>
                </c:pt>
                <c:pt idx="12">
                  <c:v>68</c:v>
                </c:pt>
                <c:pt idx="13">
                  <c:v>71</c:v>
                </c:pt>
                <c:pt idx="14">
                  <c:v>71</c:v>
                </c:pt>
                <c:pt idx="15">
                  <c:v>72</c:v>
                </c:pt>
                <c:pt idx="16">
                  <c:v>75</c:v>
                </c:pt>
                <c:pt idx="17">
                  <c:v>76</c:v>
                </c:pt>
                <c:pt idx="18">
                  <c:v>74</c:v>
                </c:pt>
                <c:pt idx="19">
                  <c:v>73</c:v>
                </c:pt>
                <c:pt idx="20">
                  <c:v>74</c:v>
                </c:pt>
                <c:pt idx="21">
                  <c:v>74</c:v>
                </c:pt>
                <c:pt idx="22">
                  <c:v>76</c:v>
                </c:pt>
                <c:pt idx="23">
                  <c:v>77</c:v>
                </c:pt>
                <c:pt idx="24">
                  <c:v>73</c:v>
                </c:pt>
                <c:pt idx="25">
                  <c:v>73</c:v>
                </c:pt>
                <c:pt idx="26">
                  <c:v>73</c:v>
                </c:pt>
                <c:pt idx="27">
                  <c:v>70</c:v>
                </c:pt>
                <c:pt idx="28">
                  <c:v>75</c:v>
                </c:pt>
                <c:pt idx="29">
                  <c:v>75</c:v>
                </c:pt>
                <c:pt idx="30">
                  <c:v>74</c:v>
                </c:pt>
                <c:pt idx="31">
                  <c:v>73</c:v>
                </c:pt>
                <c:pt idx="32">
                  <c:v>71</c:v>
                </c:pt>
                <c:pt idx="33">
                  <c:v>71</c:v>
                </c:pt>
                <c:pt idx="34">
                  <c:v>71</c:v>
                </c:pt>
                <c:pt idx="35">
                  <c:v>69</c:v>
                </c:pt>
                <c:pt idx="36">
                  <c:v>66</c:v>
                </c:pt>
                <c:pt idx="37">
                  <c:v>70</c:v>
                </c:pt>
                <c:pt idx="38">
                  <c:v>71</c:v>
                </c:pt>
                <c:pt idx="39">
                  <c:v>70</c:v>
                </c:pt>
                <c:pt idx="40">
                  <c:v>72</c:v>
                </c:pt>
                <c:pt idx="41">
                  <c:v>73</c:v>
                </c:pt>
                <c:pt idx="42">
                  <c:v>74</c:v>
                </c:pt>
                <c:pt idx="43">
                  <c:v>77</c:v>
                </c:pt>
                <c:pt idx="44">
                  <c:v>77</c:v>
                </c:pt>
                <c:pt idx="45">
                  <c:v>76</c:v>
                </c:pt>
                <c:pt idx="46">
                  <c:v>82</c:v>
                </c:pt>
                <c:pt idx="47">
                  <c:v>82</c:v>
                </c:pt>
                <c:pt idx="48">
                  <c:v>82</c:v>
                </c:pt>
                <c:pt idx="49">
                  <c:v>84</c:v>
                </c:pt>
                <c:pt idx="50">
                  <c:v>83</c:v>
                </c:pt>
                <c:pt idx="51">
                  <c:v>80</c:v>
                </c:pt>
                <c:pt idx="52">
                  <c:v>80</c:v>
                </c:pt>
                <c:pt idx="53">
                  <c:v>86</c:v>
                </c:pt>
                <c:pt idx="54">
                  <c:v>82</c:v>
                </c:pt>
                <c:pt idx="55">
                  <c:v>82</c:v>
                </c:pt>
                <c:pt idx="56">
                  <c:v>82</c:v>
                </c:pt>
                <c:pt idx="57">
                  <c:v>88</c:v>
                </c:pt>
                <c:pt idx="58">
                  <c:v>86</c:v>
                </c:pt>
                <c:pt idx="59">
                  <c:v>90</c:v>
                </c:pt>
                <c:pt idx="60">
                  <c:v>84</c:v>
                </c:pt>
                <c:pt idx="61">
                  <c:v>90</c:v>
                </c:pt>
                <c:pt idx="62">
                  <c:v>91</c:v>
                </c:pt>
                <c:pt idx="63">
                  <c:v>96</c:v>
                </c:pt>
                <c:pt idx="64">
                  <c:v>99</c:v>
                </c:pt>
                <c:pt idx="65">
                  <c:v>99</c:v>
                </c:pt>
                <c:pt idx="66">
                  <c:v>100</c:v>
                </c:pt>
                <c:pt idx="67">
                  <c:v>100</c:v>
                </c:pt>
                <c:pt idx="68">
                  <c:v>104</c:v>
                </c:pt>
                <c:pt idx="69">
                  <c:v>106</c:v>
                </c:pt>
                <c:pt idx="70">
                  <c:v>105</c:v>
                </c:pt>
              </c:numCache>
            </c:numRef>
          </c:val>
          <c:smooth val="0"/>
          <c:extLst>
            <c:ext xmlns:c16="http://schemas.microsoft.com/office/drawing/2014/chart" uri="{C3380CC4-5D6E-409C-BE32-E72D297353CC}">
              <c16:uniqueId val="{00000002-1C4C-46B2-90A4-3679962782ED}"/>
            </c:ext>
          </c:extLst>
        </c:ser>
        <c:ser>
          <c:idx val="3"/>
          <c:order val="3"/>
          <c:tx>
            <c:strRef>
              <c:f>'services over time'!$Y$11:$Y$12</c:f>
              <c:strCache>
                <c:ptCount val="1"/>
                <c:pt idx="0">
                  <c:v>Bangladeshi</c:v>
                </c:pt>
              </c:strCache>
            </c:strRef>
          </c:tx>
          <c:spPr>
            <a:ln w="28575" cap="rnd">
              <a:solidFill>
                <a:schemeClr val="accent4"/>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time'!$Y$13:$Y$90</c:f>
              <c:numCache>
                <c:formatCode>General</c:formatCode>
                <c:ptCount val="71"/>
                <c:pt idx="0">
                  <c:v>575</c:v>
                </c:pt>
                <c:pt idx="1">
                  <c:v>572</c:v>
                </c:pt>
                <c:pt idx="2">
                  <c:v>573</c:v>
                </c:pt>
                <c:pt idx="3">
                  <c:v>575</c:v>
                </c:pt>
                <c:pt idx="4">
                  <c:v>574</c:v>
                </c:pt>
                <c:pt idx="5">
                  <c:v>580</c:v>
                </c:pt>
                <c:pt idx="6">
                  <c:v>585</c:v>
                </c:pt>
                <c:pt idx="7">
                  <c:v>593</c:v>
                </c:pt>
                <c:pt idx="8">
                  <c:v>596</c:v>
                </c:pt>
                <c:pt idx="9">
                  <c:v>597</c:v>
                </c:pt>
                <c:pt idx="10">
                  <c:v>598</c:v>
                </c:pt>
                <c:pt idx="11">
                  <c:v>593</c:v>
                </c:pt>
                <c:pt idx="12">
                  <c:v>586</c:v>
                </c:pt>
                <c:pt idx="13">
                  <c:v>589</c:v>
                </c:pt>
                <c:pt idx="14">
                  <c:v>592</c:v>
                </c:pt>
                <c:pt idx="15">
                  <c:v>590</c:v>
                </c:pt>
                <c:pt idx="16">
                  <c:v>589</c:v>
                </c:pt>
                <c:pt idx="17">
                  <c:v>592</c:v>
                </c:pt>
                <c:pt idx="18">
                  <c:v>598</c:v>
                </c:pt>
                <c:pt idx="19">
                  <c:v>597</c:v>
                </c:pt>
                <c:pt idx="20">
                  <c:v>613</c:v>
                </c:pt>
                <c:pt idx="21">
                  <c:v>618</c:v>
                </c:pt>
                <c:pt idx="22">
                  <c:v>625</c:v>
                </c:pt>
                <c:pt idx="23">
                  <c:v>632</c:v>
                </c:pt>
                <c:pt idx="24">
                  <c:v>617</c:v>
                </c:pt>
                <c:pt idx="25">
                  <c:v>625</c:v>
                </c:pt>
                <c:pt idx="26">
                  <c:v>627</c:v>
                </c:pt>
                <c:pt idx="27">
                  <c:v>621</c:v>
                </c:pt>
                <c:pt idx="28">
                  <c:v>613</c:v>
                </c:pt>
                <c:pt idx="29">
                  <c:v>619</c:v>
                </c:pt>
                <c:pt idx="30">
                  <c:v>616</c:v>
                </c:pt>
                <c:pt idx="31">
                  <c:v>618</c:v>
                </c:pt>
                <c:pt idx="32">
                  <c:v>617</c:v>
                </c:pt>
                <c:pt idx="33">
                  <c:v>620</c:v>
                </c:pt>
                <c:pt idx="34">
                  <c:v>621</c:v>
                </c:pt>
                <c:pt idx="35">
                  <c:v>624</c:v>
                </c:pt>
                <c:pt idx="36">
                  <c:v>612</c:v>
                </c:pt>
                <c:pt idx="37">
                  <c:v>609</c:v>
                </c:pt>
                <c:pt idx="38">
                  <c:v>616</c:v>
                </c:pt>
                <c:pt idx="39">
                  <c:v>630</c:v>
                </c:pt>
                <c:pt idx="40">
                  <c:v>643</c:v>
                </c:pt>
                <c:pt idx="41">
                  <c:v>646</c:v>
                </c:pt>
                <c:pt idx="42">
                  <c:v>662</c:v>
                </c:pt>
                <c:pt idx="43">
                  <c:v>667</c:v>
                </c:pt>
                <c:pt idx="44">
                  <c:v>684</c:v>
                </c:pt>
                <c:pt idx="45">
                  <c:v>704</c:v>
                </c:pt>
                <c:pt idx="46">
                  <c:v>708</c:v>
                </c:pt>
                <c:pt idx="47">
                  <c:v>711</c:v>
                </c:pt>
                <c:pt idx="48">
                  <c:v>703</c:v>
                </c:pt>
                <c:pt idx="49">
                  <c:v>700</c:v>
                </c:pt>
                <c:pt idx="50">
                  <c:v>716</c:v>
                </c:pt>
                <c:pt idx="51">
                  <c:v>729</c:v>
                </c:pt>
                <c:pt idx="52">
                  <c:v>738</c:v>
                </c:pt>
                <c:pt idx="53">
                  <c:v>744</c:v>
                </c:pt>
                <c:pt idx="54">
                  <c:v>760</c:v>
                </c:pt>
                <c:pt idx="55">
                  <c:v>775</c:v>
                </c:pt>
                <c:pt idx="56">
                  <c:v>787</c:v>
                </c:pt>
                <c:pt idx="57">
                  <c:v>798</c:v>
                </c:pt>
                <c:pt idx="58">
                  <c:v>810</c:v>
                </c:pt>
                <c:pt idx="59">
                  <c:v>816</c:v>
                </c:pt>
                <c:pt idx="60">
                  <c:v>802</c:v>
                </c:pt>
                <c:pt idx="61">
                  <c:v>815</c:v>
                </c:pt>
                <c:pt idx="62">
                  <c:v>825</c:v>
                </c:pt>
                <c:pt idx="63">
                  <c:v>830</c:v>
                </c:pt>
                <c:pt idx="64">
                  <c:v>858</c:v>
                </c:pt>
                <c:pt idx="65">
                  <c:v>865</c:v>
                </c:pt>
                <c:pt idx="66">
                  <c:v>884</c:v>
                </c:pt>
                <c:pt idx="67">
                  <c:v>895</c:v>
                </c:pt>
                <c:pt idx="68">
                  <c:v>902</c:v>
                </c:pt>
                <c:pt idx="69">
                  <c:v>918</c:v>
                </c:pt>
                <c:pt idx="70">
                  <c:v>932</c:v>
                </c:pt>
              </c:numCache>
            </c:numRef>
          </c:val>
          <c:smooth val="0"/>
          <c:extLst>
            <c:ext xmlns:c16="http://schemas.microsoft.com/office/drawing/2014/chart" uri="{C3380CC4-5D6E-409C-BE32-E72D297353CC}">
              <c16:uniqueId val="{00000003-1C4C-46B2-90A4-3679962782ED}"/>
            </c:ext>
          </c:extLst>
        </c:ser>
        <c:ser>
          <c:idx val="4"/>
          <c:order val="4"/>
          <c:tx>
            <c:strRef>
              <c:f>'services over time'!$Z$11:$Z$12</c:f>
              <c:strCache>
                <c:ptCount val="1"/>
                <c:pt idx="0">
                  <c:v>Black African</c:v>
                </c:pt>
              </c:strCache>
            </c:strRef>
          </c:tx>
          <c:spPr>
            <a:ln w="28575" cap="rnd">
              <a:solidFill>
                <a:schemeClr val="accent5"/>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time'!$Z$13:$Z$90</c:f>
              <c:numCache>
                <c:formatCode>General</c:formatCode>
                <c:ptCount val="71"/>
                <c:pt idx="0">
                  <c:v>117</c:v>
                </c:pt>
                <c:pt idx="1">
                  <c:v>120</c:v>
                </c:pt>
                <c:pt idx="2">
                  <c:v>117</c:v>
                </c:pt>
                <c:pt idx="3">
                  <c:v>117</c:v>
                </c:pt>
                <c:pt idx="4">
                  <c:v>112</c:v>
                </c:pt>
                <c:pt idx="5">
                  <c:v>114</c:v>
                </c:pt>
                <c:pt idx="6">
                  <c:v>114</c:v>
                </c:pt>
                <c:pt idx="7">
                  <c:v>117</c:v>
                </c:pt>
                <c:pt idx="8">
                  <c:v>116</c:v>
                </c:pt>
                <c:pt idx="9">
                  <c:v>115</c:v>
                </c:pt>
                <c:pt idx="10">
                  <c:v>118</c:v>
                </c:pt>
                <c:pt idx="11">
                  <c:v>119</c:v>
                </c:pt>
                <c:pt idx="12">
                  <c:v>120</c:v>
                </c:pt>
                <c:pt idx="13">
                  <c:v>118</c:v>
                </c:pt>
                <c:pt idx="14">
                  <c:v>114</c:v>
                </c:pt>
                <c:pt idx="15">
                  <c:v>115</c:v>
                </c:pt>
                <c:pt idx="16">
                  <c:v>119</c:v>
                </c:pt>
                <c:pt idx="17">
                  <c:v>118</c:v>
                </c:pt>
                <c:pt idx="18">
                  <c:v>124</c:v>
                </c:pt>
                <c:pt idx="19">
                  <c:v>122</c:v>
                </c:pt>
                <c:pt idx="20">
                  <c:v>124</c:v>
                </c:pt>
                <c:pt idx="21">
                  <c:v>120</c:v>
                </c:pt>
                <c:pt idx="22">
                  <c:v>123</c:v>
                </c:pt>
                <c:pt idx="23">
                  <c:v>126</c:v>
                </c:pt>
                <c:pt idx="24">
                  <c:v>127</c:v>
                </c:pt>
                <c:pt idx="25">
                  <c:v>127</c:v>
                </c:pt>
                <c:pt idx="26">
                  <c:v>128</c:v>
                </c:pt>
                <c:pt idx="27">
                  <c:v>123</c:v>
                </c:pt>
                <c:pt idx="28">
                  <c:v>128</c:v>
                </c:pt>
                <c:pt idx="29">
                  <c:v>131</c:v>
                </c:pt>
                <c:pt idx="30">
                  <c:v>133</c:v>
                </c:pt>
                <c:pt idx="31">
                  <c:v>131</c:v>
                </c:pt>
                <c:pt idx="32">
                  <c:v>132</c:v>
                </c:pt>
                <c:pt idx="33">
                  <c:v>130</c:v>
                </c:pt>
                <c:pt idx="34">
                  <c:v>131</c:v>
                </c:pt>
                <c:pt idx="35">
                  <c:v>130</c:v>
                </c:pt>
                <c:pt idx="36">
                  <c:v>131</c:v>
                </c:pt>
                <c:pt idx="37">
                  <c:v>128</c:v>
                </c:pt>
                <c:pt idx="38">
                  <c:v>129</c:v>
                </c:pt>
                <c:pt idx="39">
                  <c:v>130</c:v>
                </c:pt>
                <c:pt idx="40">
                  <c:v>132</c:v>
                </c:pt>
                <c:pt idx="41">
                  <c:v>133</c:v>
                </c:pt>
                <c:pt idx="42">
                  <c:v>136</c:v>
                </c:pt>
                <c:pt idx="43">
                  <c:v>138</c:v>
                </c:pt>
                <c:pt idx="44">
                  <c:v>140</c:v>
                </c:pt>
                <c:pt idx="45">
                  <c:v>142</c:v>
                </c:pt>
                <c:pt idx="46">
                  <c:v>145</c:v>
                </c:pt>
                <c:pt idx="47">
                  <c:v>146</c:v>
                </c:pt>
                <c:pt idx="48">
                  <c:v>148</c:v>
                </c:pt>
                <c:pt idx="49">
                  <c:v>156</c:v>
                </c:pt>
                <c:pt idx="50">
                  <c:v>161</c:v>
                </c:pt>
                <c:pt idx="51">
                  <c:v>164</c:v>
                </c:pt>
                <c:pt idx="52">
                  <c:v>164</c:v>
                </c:pt>
                <c:pt idx="53">
                  <c:v>165</c:v>
                </c:pt>
                <c:pt idx="54">
                  <c:v>172</c:v>
                </c:pt>
                <c:pt idx="55">
                  <c:v>175</c:v>
                </c:pt>
                <c:pt idx="56">
                  <c:v>178</c:v>
                </c:pt>
                <c:pt idx="57">
                  <c:v>176</c:v>
                </c:pt>
                <c:pt idx="58">
                  <c:v>179</c:v>
                </c:pt>
                <c:pt idx="59">
                  <c:v>179</c:v>
                </c:pt>
                <c:pt idx="60">
                  <c:v>176</c:v>
                </c:pt>
                <c:pt idx="61">
                  <c:v>177</c:v>
                </c:pt>
                <c:pt idx="62">
                  <c:v>183</c:v>
                </c:pt>
                <c:pt idx="63">
                  <c:v>185</c:v>
                </c:pt>
                <c:pt idx="64">
                  <c:v>189</c:v>
                </c:pt>
                <c:pt idx="65">
                  <c:v>201</c:v>
                </c:pt>
                <c:pt idx="66">
                  <c:v>203</c:v>
                </c:pt>
                <c:pt idx="67">
                  <c:v>206</c:v>
                </c:pt>
                <c:pt idx="68">
                  <c:v>203</c:v>
                </c:pt>
                <c:pt idx="69">
                  <c:v>200</c:v>
                </c:pt>
                <c:pt idx="70">
                  <c:v>197</c:v>
                </c:pt>
              </c:numCache>
            </c:numRef>
          </c:val>
          <c:smooth val="0"/>
          <c:extLst>
            <c:ext xmlns:c16="http://schemas.microsoft.com/office/drawing/2014/chart" uri="{C3380CC4-5D6E-409C-BE32-E72D297353CC}">
              <c16:uniqueId val="{00000004-1C4C-46B2-90A4-3679962782ED}"/>
            </c:ext>
          </c:extLst>
        </c:ser>
        <c:ser>
          <c:idx val="5"/>
          <c:order val="5"/>
          <c:tx>
            <c:strRef>
              <c:f>'services over time'!$AA$11:$AA$12</c:f>
              <c:strCache>
                <c:ptCount val="1"/>
                <c:pt idx="0">
                  <c:v>Black Caribbean</c:v>
                </c:pt>
              </c:strCache>
            </c:strRef>
          </c:tx>
          <c:spPr>
            <a:ln w="28575" cap="rnd">
              <a:solidFill>
                <a:schemeClr val="accent6"/>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time'!$AA$13:$AA$90</c:f>
              <c:numCache>
                <c:formatCode>General</c:formatCode>
                <c:ptCount val="71"/>
                <c:pt idx="0">
                  <c:v>74</c:v>
                </c:pt>
                <c:pt idx="1">
                  <c:v>74</c:v>
                </c:pt>
                <c:pt idx="2">
                  <c:v>73</c:v>
                </c:pt>
                <c:pt idx="3">
                  <c:v>76</c:v>
                </c:pt>
                <c:pt idx="4">
                  <c:v>77</c:v>
                </c:pt>
                <c:pt idx="5">
                  <c:v>77</c:v>
                </c:pt>
                <c:pt idx="6">
                  <c:v>76</c:v>
                </c:pt>
                <c:pt idx="7">
                  <c:v>78</c:v>
                </c:pt>
                <c:pt idx="8">
                  <c:v>80</c:v>
                </c:pt>
                <c:pt idx="9">
                  <c:v>83</c:v>
                </c:pt>
                <c:pt idx="10">
                  <c:v>84</c:v>
                </c:pt>
                <c:pt idx="11">
                  <c:v>85</c:v>
                </c:pt>
                <c:pt idx="12">
                  <c:v>84</c:v>
                </c:pt>
                <c:pt idx="13">
                  <c:v>83</c:v>
                </c:pt>
                <c:pt idx="14">
                  <c:v>84</c:v>
                </c:pt>
                <c:pt idx="15">
                  <c:v>83</c:v>
                </c:pt>
                <c:pt idx="16">
                  <c:v>84</c:v>
                </c:pt>
                <c:pt idx="17">
                  <c:v>81</c:v>
                </c:pt>
                <c:pt idx="18">
                  <c:v>83</c:v>
                </c:pt>
                <c:pt idx="19">
                  <c:v>85</c:v>
                </c:pt>
                <c:pt idx="20">
                  <c:v>80</c:v>
                </c:pt>
                <c:pt idx="21">
                  <c:v>82</c:v>
                </c:pt>
                <c:pt idx="22">
                  <c:v>80</c:v>
                </c:pt>
                <c:pt idx="23">
                  <c:v>81</c:v>
                </c:pt>
                <c:pt idx="24">
                  <c:v>82</c:v>
                </c:pt>
                <c:pt idx="25">
                  <c:v>83</c:v>
                </c:pt>
                <c:pt idx="26">
                  <c:v>83</c:v>
                </c:pt>
                <c:pt idx="27">
                  <c:v>81</c:v>
                </c:pt>
                <c:pt idx="28">
                  <c:v>80</c:v>
                </c:pt>
                <c:pt idx="29">
                  <c:v>80</c:v>
                </c:pt>
                <c:pt idx="30">
                  <c:v>81</c:v>
                </c:pt>
                <c:pt idx="31">
                  <c:v>83</c:v>
                </c:pt>
                <c:pt idx="32">
                  <c:v>80</c:v>
                </c:pt>
                <c:pt idx="33">
                  <c:v>80</c:v>
                </c:pt>
                <c:pt idx="34">
                  <c:v>82</c:v>
                </c:pt>
                <c:pt idx="35">
                  <c:v>82</c:v>
                </c:pt>
                <c:pt idx="36">
                  <c:v>81</c:v>
                </c:pt>
                <c:pt idx="37">
                  <c:v>83</c:v>
                </c:pt>
                <c:pt idx="38">
                  <c:v>82</c:v>
                </c:pt>
                <c:pt idx="39">
                  <c:v>82</c:v>
                </c:pt>
                <c:pt idx="40">
                  <c:v>80</c:v>
                </c:pt>
                <c:pt idx="41">
                  <c:v>81</c:v>
                </c:pt>
                <c:pt idx="42">
                  <c:v>80</c:v>
                </c:pt>
                <c:pt idx="43">
                  <c:v>82</c:v>
                </c:pt>
                <c:pt idx="44">
                  <c:v>84</c:v>
                </c:pt>
                <c:pt idx="45">
                  <c:v>86</c:v>
                </c:pt>
                <c:pt idx="46">
                  <c:v>88</c:v>
                </c:pt>
                <c:pt idx="47">
                  <c:v>89</c:v>
                </c:pt>
                <c:pt idx="48">
                  <c:v>82</c:v>
                </c:pt>
                <c:pt idx="49">
                  <c:v>84</c:v>
                </c:pt>
                <c:pt idx="50">
                  <c:v>85</c:v>
                </c:pt>
                <c:pt idx="51">
                  <c:v>86</c:v>
                </c:pt>
                <c:pt idx="52">
                  <c:v>87</c:v>
                </c:pt>
                <c:pt idx="53">
                  <c:v>86</c:v>
                </c:pt>
                <c:pt idx="54">
                  <c:v>86</c:v>
                </c:pt>
                <c:pt idx="55">
                  <c:v>84</c:v>
                </c:pt>
                <c:pt idx="56">
                  <c:v>84</c:v>
                </c:pt>
                <c:pt idx="57">
                  <c:v>82</c:v>
                </c:pt>
                <c:pt idx="58">
                  <c:v>82</c:v>
                </c:pt>
                <c:pt idx="59">
                  <c:v>83</c:v>
                </c:pt>
                <c:pt idx="60">
                  <c:v>84</c:v>
                </c:pt>
                <c:pt idx="61">
                  <c:v>84</c:v>
                </c:pt>
                <c:pt idx="62">
                  <c:v>85</c:v>
                </c:pt>
                <c:pt idx="63">
                  <c:v>87</c:v>
                </c:pt>
                <c:pt idx="64">
                  <c:v>87</c:v>
                </c:pt>
                <c:pt idx="65">
                  <c:v>88</c:v>
                </c:pt>
                <c:pt idx="66">
                  <c:v>87</c:v>
                </c:pt>
                <c:pt idx="67">
                  <c:v>88</c:v>
                </c:pt>
                <c:pt idx="68">
                  <c:v>88</c:v>
                </c:pt>
                <c:pt idx="69">
                  <c:v>88</c:v>
                </c:pt>
                <c:pt idx="70">
                  <c:v>87</c:v>
                </c:pt>
              </c:numCache>
            </c:numRef>
          </c:val>
          <c:smooth val="0"/>
          <c:extLst>
            <c:ext xmlns:c16="http://schemas.microsoft.com/office/drawing/2014/chart" uri="{C3380CC4-5D6E-409C-BE32-E72D297353CC}">
              <c16:uniqueId val="{00000005-1C4C-46B2-90A4-3679962782ED}"/>
            </c:ext>
          </c:extLst>
        </c:ser>
        <c:ser>
          <c:idx val="6"/>
          <c:order val="6"/>
          <c:tx>
            <c:strRef>
              <c:f>'services over time'!$AB$11:$AB$12</c:f>
              <c:strCache>
                <c:ptCount val="1"/>
                <c:pt idx="0">
                  <c:v>Mixed or Multiple Ethnic Groups</c:v>
                </c:pt>
              </c:strCache>
            </c:strRef>
          </c:tx>
          <c:spPr>
            <a:ln w="28575" cap="rnd">
              <a:solidFill>
                <a:schemeClr val="accent1">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time'!$AB$13:$AB$90</c:f>
              <c:numCache>
                <c:formatCode>General</c:formatCode>
                <c:ptCount val="71"/>
                <c:pt idx="0">
                  <c:v>43</c:v>
                </c:pt>
                <c:pt idx="1">
                  <c:v>44</c:v>
                </c:pt>
                <c:pt idx="2">
                  <c:v>44</c:v>
                </c:pt>
                <c:pt idx="3">
                  <c:v>45</c:v>
                </c:pt>
                <c:pt idx="4">
                  <c:v>44</c:v>
                </c:pt>
                <c:pt idx="5">
                  <c:v>45</c:v>
                </c:pt>
                <c:pt idx="6">
                  <c:v>44</c:v>
                </c:pt>
                <c:pt idx="7">
                  <c:v>45</c:v>
                </c:pt>
                <c:pt idx="8">
                  <c:v>47</c:v>
                </c:pt>
                <c:pt idx="9">
                  <c:v>49</c:v>
                </c:pt>
                <c:pt idx="10">
                  <c:v>48</c:v>
                </c:pt>
                <c:pt idx="11">
                  <c:v>50</c:v>
                </c:pt>
                <c:pt idx="12">
                  <c:v>50</c:v>
                </c:pt>
                <c:pt idx="13">
                  <c:v>50</c:v>
                </c:pt>
                <c:pt idx="14">
                  <c:v>55</c:v>
                </c:pt>
                <c:pt idx="15">
                  <c:v>53</c:v>
                </c:pt>
                <c:pt idx="16">
                  <c:v>54</c:v>
                </c:pt>
                <c:pt idx="17">
                  <c:v>54</c:v>
                </c:pt>
                <c:pt idx="18">
                  <c:v>55</c:v>
                </c:pt>
                <c:pt idx="19">
                  <c:v>55</c:v>
                </c:pt>
                <c:pt idx="20">
                  <c:v>55</c:v>
                </c:pt>
                <c:pt idx="21">
                  <c:v>57</c:v>
                </c:pt>
                <c:pt idx="22">
                  <c:v>55</c:v>
                </c:pt>
                <c:pt idx="23">
                  <c:v>56</c:v>
                </c:pt>
                <c:pt idx="24">
                  <c:v>57</c:v>
                </c:pt>
                <c:pt idx="25">
                  <c:v>58</c:v>
                </c:pt>
                <c:pt idx="26">
                  <c:v>60</c:v>
                </c:pt>
                <c:pt idx="27">
                  <c:v>61</c:v>
                </c:pt>
                <c:pt idx="28">
                  <c:v>62</c:v>
                </c:pt>
                <c:pt idx="29">
                  <c:v>61</c:v>
                </c:pt>
                <c:pt idx="30">
                  <c:v>63</c:v>
                </c:pt>
                <c:pt idx="31">
                  <c:v>60</c:v>
                </c:pt>
                <c:pt idx="32">
                  <c:v>60</c:v>
                </c:pt>
                <c:pt idx="33">
                  <c:v>61</c:v>
                </c:pt>
                <c:pt idx="34">
                  <c:v>62</c:v>
                </c:pt>
                <c:pt idx="35">
                  <c:v>61</c:v>
                </c:pt>
                <c:pt idx="36">
                  <c:v>61</c:v>
                </c:pt>
                <c:pt idx="37">
                  <c:v>60</c:v>
                </c:pt>
                <c:pt idx="38">
                  <c:v>59</c:v>
                </c:pt>
                <c:pt idx="39">
                  <c:v>59</c:v>
                </c:pt>
                <c:pt idx="40">
                  <c:v>59</c:v>
                </c:pt>
                <c:pt idx="41">
                  <c:v>58</c:v>
                </c:pt>
                <c:pt idx="42">
                  <c:v>59</c:v>
                </c:pt>
                <c:pt idx="43">
                  <c:v>59</c:v>
                </c:pt>
                <c:pt idx="44">
                  <c:v>58</c:v>
                </c:pt>
                <c:pt idx="45">
                  <c:v>61</c:v>
                </c:pt>
                <c:pt idx="46">
                  <c:v>58</c:v>
                </c:pt>
                <c:pt idx="47">
                  <c:v>60</c:v>
                </c:pt>
                <c:pt idx="48">
                  <c:v>58</c:v>
                </c:pt>
                <c:pt idx="49">
                  <c:v>59</c:v>
                </c:pt>
                <c:pt idx="50">
                  <c:v>58</c:v>
                </c:pt>
                <c:pt idx="51">
                  <c:v>60</c:v>
                </c:pt>
                <c:pt idx="52">
                  <c:v>57</c:v>
                </c:pt>
                <c:pt idx="53">
                  <c:v>55</c:v>
                </c:pt>
                <c:pt idx="54">
                  <c:v>55</c:v>
                </c:pt>
                <c:pt idx="55">
                  <c:v>56</c:v>
                </c:pt>
                <c:pt idx="56">
                  <c:v>58</c:v>
                </c:pt>
                <c:pt idx="57">
                  <c:v>57</c:v>
                </c:pt>
                <c:pt idx="58">
                  <c:v>57</c:v>
                </c:pt>
                <c:pt idx="59">
                  <c:v>56</c:v>
                </c:pt>
                <c:pt idx="60">
                  <c:v>56</c:v>
                </c:pt>
                <c:pt idx="61">
                  <c:v>56</c:v>
                </c:pt>
                <c:pt idx="62">
                  <c:v>56</c:v>
                </c:pt>
                <c:pt idx="63">
                  <c:v>56</c:v>
                </c:pt>
                <c:pt idx="64">
                  <c:v>58</c:v>
                </c:pt>
                <c:pt idx="65">
                  <c:v>59</c:v>
                </c:pt>
                <c:pt idx="66">
                  <c:v>57</c:v>
                </c:pt>
                <c:pt idx="67">
                  <c:v>59</c:v>
                </c:pt>
                <c:pt idx="68">
                  <c:v>58</c:v>
                </c:pt>
                <c:pt idx="69">
                  <c:v>60</c:v>
                </c:pt>
                <c:pt idx="70">
                  <c:v>60</c:v>
                </c:pt>
              </c:numCache>
            </c:numRef>
          </c:val>
          <c:smooth val="0"/>
          <c:extLst>
            <c:ext xmlns:c16="http://schemas.microsoft.com/office/drawing/2014/chart" uri="{C3380CC4-5D6E-409C-BE32-E72D297353CC}">
              <c16:uniqueId val="{00000006-1C4C-46B2-90A4-3679962782ED}"/>
            </c:ext>
          </c:extLst>
        </c:ser>
        <c:ser>
          <c:idx val="7"/>
          <c:order val="7"/>
          <c:tx>
            <c:strRef>
              <c:f>'services over time'!$AC$11:$AC$12</c:f>
              <c:strCache>
                <c:ptCount val="1"/>
                <c:pt idx="0">
                  <c:v>Other Ethnic Group</c:v>
                </c:pt>
              </c:strCache>
            </c:strRef>
          </c:tx>
          <c:spPr>
            <a:ln w="28575" cap="rnd">
              <a:solidFill>
                <a:schemeClr val="accent2">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time'!$AC$13:$AC$90</c:f>
              <c:numCache>
                <c:formatCode>General</c:formatCode>
                <c:ptCount val="71"/>
                <c:pt idx="0">
                  <c:v>37</c:v>
                </c:pt>
                <c:pt idx="1">
                  <c:v>37</c:v>
                </c:pt>
                <c:pt idx="2">
                  <c:v>37</c:v>
                </c:pt>
                <c:pt idx="3">
                  <c:v>36</c:v>
                </c:pt>
                <c:pt idx="4">
                  <c:v>36</c:v>
                </c:pt>
                <c:pt idx="5">
                  <c:v>37</c:v>
                </c:pt>
                <c:pt idx="6">
                  <c:v>34</c:v>
                </c:pt>
                <c:pt idx="7">
                  <c:v>36</c:v>
                </c:pt>
                <c:pt idx="8">
                  <c:v>35</c:v>
                </c:pt>
                <c:pt idx="9">
                  <c:v>36</c:v>
                </c:pt>
                <c:pt idx="10">
                  <c:v>38</c:v>
                </c:pt>
                <c:pt idx="11">
                  <c:v>38</c:v>
                </c:pt>
                <c:pt idx="12">
                  <c:v>38</c:v>
                </c:pt>
                <c:pt idx="13">
                  <c:v>41</c:v>
                </c:pt>
                <c:pt idx="14">
                  <c:v>40</c:v>
                </c:pt>
                <c:pt idx="15">
                  <c:v>39</c:v>
                </c:pt>
                <c:pt idx="16">
                  <c:v>39</c:v>
                </c:pt>
                <c:pt idx="17">
                  <c:v>37</c:v>
                </c:pt>
                <c:pt idx="18">
                  <c:v>37</c:v>
                </c:pt>
                <c:pt idx="19">
                  <c:v>39</c:v>
                </c:pt>
                <c:pt idx="20">
                  <c:v>39</c:v>
                </c:pt>
                <c:pt idx="21">
                  <c:v>39</c:v>
                </c:pt>
                <c:pt idx="22">
                  <c:v>40</c:v>
                </c:pt>
                <c:pt idx="23">
                  <c:v>38</c:v>
                </c:pt>
                <c:pt idx="24">
                  <c:v>36</c:v>
                </c:pt>
                <c:pt idx="25">
                  <c:v>35</c:v>
                </c:pt>
                <c:pt idx="26">
                  <c:v>35</c:v>
                </c:pt>
                <c:pt idx="27">
                  <c:v>35</c:v>
                </c:pt>
                <c:pt idx="28">
                  <c:v>35</c:v>
                </c:pt>
                <c:pt idx="29">
                  <c:v>36</c:v>
                </c:pt>
                <c:pt idx="30">
                  <c:v>35</c:v>
                </c:pt>
                <c:pt idx="31">
                  <c:v>37</c:v>
                </c:pt>
                <c:pt idx="32">
                  <c:v>38</c:v>
                </c:pt>
                <c:pt idx="33">
                  <c:v>38</c:v>
                </c:pt>
                <c:pt idx="34">
                  <c:v>39</c:v>
                </c:pt>
                <c:pt idx="35">
                  <c:v>40</c:v>
                </c:pt>
                <c:pt idx="36">
                  <c:v>40</c:v>
                </c:pt>
                <c:pt idx="37">
                  <c:v>39</c:v>
                </c:pt>
                <c:pt idx="38">
                  <c:v>40</c:v>
                </c:pt>
                <c:pt idx="39">
                  <c:v>40</c:v>
                </c:pt>
                <c:pt idx="40">
                  <c:v>40</c:v>
                </c:pt>
                <c:pt idx="41">
                  <c:v>39</c:v>
                </c:pt>
                <c:pt idx="42">
                  <c:v>38</c:v>
                </c:pt>
                <c:pt idx="43">
                  <c:v>40</c:v>
                </c:pt>
                <c:pt idx="44">
                  <c:v>43</c:v>
                </c:pt>
                <c:pt idx="45">
                  <c:v>44</c:v>
                </c:pt>
                <c:pt idx="46">
                  <c:v>43</c:v>
                </c:pt>
                <c:pt idx="47">
                  <c:v>45</c:v>
                </c:pt>
                <c:pt idx="48">
                  <c:v>45</c:v>
                </c:pt>
                <c:pt idx="49">
                  <c:v>43</c:v>
                </c:pt>
                <c:pt idx="50">
                  <c:v>42</c:v>
                </c:pt>
                <c:pt idx="51">
                  <c:v>44</c:v>
                </c:pt>
                <c:pt idx="52">
                  <c:v>46</c:v>
                </c:pt>
                <c:pt idx="53">
                  <c:v>48</c:v>
                </c:pt>
                <c:pt idx="54">
                  <c:v>47</c:v>
                </c:pt>
                <c:pt idx="55">
                  <c:v>47</c:v>
                </c:pt>
                <c:pt idx="56">
                  <c:v>49</c:v>
                </c:pt>
                <c:pt idx="57">
                  <c:v>52</c:v>
                </c:pt>
                <c:pt idx="58">
                  <c:v>50</c:v>
                </c:pt>
                <c:pt idx="59">
                  <c:v>48</c:v>
                </c:pt>
                <c:pt idx="60">
                  <c:v>47</c:v>
                </c:pt>
                <c:pt idx="61">
                  <c:v>48</c:v>
                </c:pt>
                <c:pt idx="62">
                  <c:v>48</c:v>
                </c:pt>
                <c:pt idx="63">
                  <c:v>49</c:v>
                </c:pt>
                <c:pt idx="64">
                  <c:v>48</c:v>
                </c:pt>
                <c:pt idx="65">
                  <c:v>50</c:v>
                </c:pt>
                <c:pt idx="66">
                  <c:v>51</c:v>
                </c:pt>
                <c:pt idx="67">
                  <c:v>54</c:v>
                </c:pt>
                <c:pt idx="68">
                  <c:v>54</c:v>
                </c:pt>
                <c:pt idx="69">
                  <c:v>53</c:v>
                </c:pt>
                <c:pt idx="70">
                  <c:v>54</c:v>
                </c:pt>
              </c:numCache>
            </c:numRef>
          </c:val>
          <c:smooth val="0"/>
          <c:extLst>
            <c:ext xmlns:c16="http://schemas.microsoft.com/office/drawing/2014/chart" uri="{C3380CC4-5D6E-409C-BE32-E72D297353CC}">
              <c16:uniqueId val="{00000007-1C4C-46B2-90A4-3679962782ED}"/>
            </c:ext>
          </c:extLst>
        </c:ser>
        <c:ser>
          <c:idx val="8"/>
          <c:order val="8"/>
          <c:tx>
            <c:strRef>
              <c:f>'services over time'!$AD$11:$AD$12</c:f>
              <c:strCache>
                <c:ptCount val="1"/>
                <c:pt idx="0">
                  <c:v>Unknown</c:v>
                </c:pt>
              </c:strCache>
            </c:strRef>
          </c:tx>
          <c:spPr>
            <a:ln w="28575" cap="rnd">
              <a:solidFill>
                <a:schemeClr val="accent3">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time'!$AD$13:$AD$90</c:f>
              <c:numCache>
                <c:formatCode>General</c:formatCode>
                <c:ptCount val="71"/>
                <c:pt idx="0">
                  <c:v>79</c:v>
                </c:pt>
                <c:pt idx="1">
                  <c:v>76</c:v>
                </c:pt>
                <c:pt idx="2">
                  <c:v>77</c:v>
                </c:pt>
                <c:pt idx="3">
                  <c:v>76</c:v>
                </c:pt>
                <c:pt idx="4">
                  <c:v>62</c:v>
                </c:pt>
                <c:pt idx="5">
                  <c:v>61</c:v>
                </c:pt>
                <c:pt idx="6">
                  <c:v>63</c:v>
                </c:pt>
                <c:pt idx="7">
                  <c:v>58</c:v>
                </c:pt>
                <c:pt idx="8">
                  <c:v>48</c:v>
                </c:pt>
                <c:pt idx="9">
                  <c:v>49</c:v>
                </c:pt>
                <c:pt idx="10">
                  <c:v>48</c:v>
                </c:pt>
                <c:pt idx="11">
                  <c:v>55</c:v>
                </c:pt>
                <c:pt idx="12">
                  <c:v>51</c:v>
                </c:pt>
                <c:pt idx="13">
                  <c:v>47</c:v>
                </c:pt>
                <c:pt idx="14">
                  <c:v>46</c:v>
                </c:pt>
                <c:pt idx="15">
                  <c:v>44</c:v>
                </c:pt>
                <c:pt idx="16">
                  <c:v>45</c:v>
                </c:pt>
                <c:pt idx="17">
                  <c:v>42</c:v>
                </c:pt>
                <c:pt idx="18">
                  <c:v>44</c:v>
                </c:pt>
                <c:pt idx="19">
                  <c:v>44</c:v>
                </c:pt>
                <c:pt idx="20">
                  <c:v>42</c:v>
                </c:pt>
                <c:pt idx="21">
                  <c:v>42</c:v>
                </c:pt>
                <c:pt idx="22">
                  <c:v>44</c:v>
                </c:pt>
                <c:pt idx="23">
                  <c:v>38</c:v>
                </c:pt>
                <c:pt idx="24">
                  <c:v>35</c:v>
                </c:pt>
                <c:pt idx="25">
                  <c:v>35</c:v>
                </c:pt>
                <c:pt idx="26">
                  <c:v>33</c:v>
                </c:pt>
                <c:pt idx="27">
                  <c:v>35</c:v>
                </c:pt>
                <c:pt idx="28">
                  <c:v>35</c:v>
                </c:pt>
                <c:pt idx="29">
                  <c:v>40</c:v>
                </c:pt>
                <c:pt idx="30">
                  <c:v>41</c:v>
                </c:pt>
                <c:pt idx="31">
                  <c:v>42</c:v>
                </c:pt>
                <c:pt idx="32">
                  <c:v>43</c:v>
                </c:pt>
                <c:pt idx="33">
                  <c:v>39</c:v>
                </c:pt>
                <c:pt idx="34">
                  <c:v>40</c:v>
                </c:pt>
                <c:pt idx="35">
                  <c:v>42</c:v>
                </c:pt>
                <c:pt idx="36">
                  <c:v>41</c:v>
                </c:pt>
                <c:pt idx="37">
                  <c:v>43</c:v>
                </c:pt>
                <c:pt idx="38">
                  <c:v>46</c:v>
                </c:pt>
                <c:pt idx="39">
                  <c:v>52</c:v>
                </c:pt>
                <c:pt idx="40">
                  <c:v>50</c:v>
                </c:pt>
                <c:pt idx="41">
                  <c:v>50</c:v>
                </c:pt>
                <c:pt idx="42">
                  <c:v>52</c:v>
                </c:pt>
                <c:pt idx="43">
                  <c:v>55</c:v>
                </c:pt>
                <c:pt idx="44">
                  <c:v>57</c:v>
                </c:pt>
                <c:pt idx="45">
                  <c:v>58</c:v>
                </c:pt>
                <c:pt idx="46">
                  <c:v>67</c:v>
                </c:pt>
                <c:pt idx="47">
                  <c:v>72</c:v>
                </c:pt>
                <c:pt idx="48">
                  <c:v>72</c:v>
                </c:pt>
                <c:pt idx="49">
                  <c:v>68</c:v>
                </c:pt>
                <c:pt idx="50">
                  <c:v>67</c:v>
                </c:pt>
                <c:pt idx="51">
                  <c:v>68</c:v>
                </c:pt>
                <c:pt idx="52">
                  <c:v>70</c:v>
                </c:pt>
                <c:pt idx="53">
                  <c:v>72</c:v>
                </c:pt>
                <c:pt idx="54">
                  <c:v>76</c:v>
                </c:pt>
                <c:pt idx="55">
                  <c:v>83</c:v>
                </c:pt>
                <c:pt idx="56">
                  <c:v>89</c:v>
                </c:pt>
                <c:pt idx="57">
                  <c:v>91</c:v>
                </c:pt>
                <c:pt idx="58">
                  <c:v>93</c:v>
                </c:pt>
                <c:pt idx="59">
                  <c:v>89</c:v>
                </c:pt>
                <c:pt idx="60">
                  <c:v>84</c:v>
                </c:pt>
                <c:pt idx="61">
                  <c:v>81</c:v>
                </c:pt>
                <c:pt idx="62">
                  <c:v>82</c:v>
                </c:pt>
                <c:pt idx="63">
                  <c:v>86</c:v>
                </c:pt>
                <c:pt idx="64">
                  <c:v>90</c:v>
                </c:pt>
                <c:pt idx="65">
                  <c:v>96</c:v>
                </c:pt>
                <c:pt idx="66">
                  <c:v>101</c:v>
                </c:pt>
                <c:pt idx="67">
                  <c:v>100</c:v>
                </c:pt>
                <c:pt idx="68">
                  <c:v>106</c:v>
                </c:pt>
                <c:pt idx="69">
                  <c:v>113</c:v>
                </c:pt>
                <c:pt idx="70">
                  <c:v>111</c:v>
                </c:pt>
              </c:numCache>
            </c:numRef>
          </c:val>
          <c:smooth val="0"/>
          <c:extLst>
            <c:ext xmlns:c16="http://schemas.microsoft.com/office/drawing/2014/chart" uri="{C3380CC4-5D6E-409C-BE32-E72D297353CC}">
              <c16:uniqueId val="{00000008-1C4C-46B2-90A4-3679962782ED}"/>
            </c:ext>
          </c:extLst>
        </c:ser>
        <c:ser>
          <c:idx val="9"/>
          <c:order val="9"/>
          <c:tx>
            <c:strRef>
              <c:f>'services over time'!$AE$11:$AE$12</c:f>
              <c:strCache>
                <c:ptCount val="1"/>
                <c:pt idx="0">
                  <c:v>White British</c:v>
                </c:pt>
              </c:strCache>
            </c:strRef>
          </c:tx>
          <c:spPr>
            <a:ln w="28575" cap="rnd">
              <a:solidFill>
                <a:schemeClr val="accent4">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time'!$AE$13:$AE$90</c:f>
              <c:numCache>
                <c:formatCode>General</c:formatCode>
                <c:ptCount val="71"/>
                <c:pt idx="0">
                  <c:v>406</c:v>
                </c:pt>
                <c:pt idx="1">
                  <c:v>408</c:v>
                </c:pt>
                <c:pt idx="2">
                  <c:v>411</c:v>
                </c:pt>
                <c:pt idx="3">
                  <c:v>411</c:v>
                </c:pt>
                <c:pt idx="4">
                  <c:v>413</c:v>
                </c:pt>
                <c:pt idx="5">
                  <c:v>409</c:v>
                </c:pt>
                <c:pt idx="6">
                  <c:v>413</c:v>
                </c:pt>
                <c:pt idx="7">
                  <c:v>413</c:v>
                </c:pt>
                <c:pt idx="8">
                  <c:v>410</c:v>
                </c:pt>
                <c:pt idx="9">
                  <c:v>413</c:v>
                </c:pt>
                <c:pt idx="10">
                  <c:v>416</c:v>
                </c:pt>
                <c:pt idx="11">
                  <c:v>416</c:v>
                </c:pt>
                <c:pt idx="12">
                  <c:v>408</c:v>
                </c:pt>
                <c:pt idx="13">
                  <c:v>416</c:v>
                </c:pt>
                <c:pt idx="14">
                  <c:v>420</c:v>
                </c:pt>
                <c:pt idx="15">
                  <c:v>431</c:v>
                </c:pt>
                <c:pt idx="16">
                  <c:v>435</c:v>
                </c:pt>
                <c:pt idx="17">
                  <c:v>428</c:v>
                </c:pt>
                <c:pt idx="18">
                  <c:v>429</c:v>
                </c:pt>
                <c:pt idx="19">
                  <c:v>434</c:v>
                </c:pt>
                <c:pt idx="20">
                  <c:v>427</c:v>
                </c:pt>
                <c:pt idx="21">
                  <c:v>426</c:v>
                </c:pt>
                <c:pt idx="22">
                  <c:v>427</c:v>
                </c:pt>
                <c:pt idx="23">
                  <c:v>423</c:v>
                </c:pt>
                <c:pt idx="24">
                  <c:v>400</c:v>
                </c:pt>
                <c:pt idx="25">
                  <c:v>401</c:v>
                </c:pt>
                <c:pt idx="26">
                  <c:v>403</c:v>
                </c:pt>
                <c:pt idx="27">
                  <c:v>402</c:v>
                </c:pt>
                <c:pt idx="28">
                  <c:v>396</c:v>
                </c:pt>
                <c:pt idx="29">
                  <c:v>400</c:v>
                </c:pt>
                <c:pt idx="30">
                  <c:v>404</c:v>
                </c:pt>
                <c:pt idx="31">
                  <c:v>407</c:v>
                </c:pt>
                <c:pt idx="32">
                  <c:v>408</c:v>
                </c:pt>
                <c:pt idx="33">
                  <c:v>410</c:v>
                </c:pt>
                <c:pt idx="34">
                  <c:v>406</c:v>
                </c:pt>
                <c:pt idx="35">
                  <c:v>402</c:v>
                </c:pt>
                <c:pt idx="36">
                  <c:v>400</c:v>
                </c:pt>
                <c:pt idx="37">
                  <c:v>398</c:v>
                </c:pt>
                <c:pt idx="38">
                  <c:v>407</c:v>
                </c:pt>
                <c:pt idx="39">
                  <c:v>406</c:v>
                </c:pt>
                <c:pt idx="40">
                  <c:v>399</c:v>
                </c:pt>
                <c:pt idx="41">
                  <c:v>404</c:v>
                </c:pt>
                <c:pt idx="42">
                  <c:v>408</c:v>
                </c:pt>
                <c:pt idx="43">
                  <c:v>405</c:v>
                </c:pt>
                <c:pt idx="44">
                  <c:v>408</c:v>
                </c:pt>
                <c:pt idx="45">
                  <c:v>413</c:v>
                </c:pt>
                <c:pt idx="46">
                  <c:v>418</c:v>
                </c:pt>
                <c:pt idx="47">
                  <c:v>419</c:v>
                </c:pt>
                <c:pt idx="48">
                  <c:v>398</c:v>
                </c:pt>
                <c:pt idx="49">
                  <c:v>406</c:v>
                </c:pt>
                <c:pt idx="50">
                  <c:v>408</c:v>
                </c:pt>
                <c:pt idx="51">
                  <c:v>411</c:v>
                </c:pt>
                <c:pt idx="52">
                  <c:v>412</c:v>
                </c:pt>
                <c:pt idx="53">
                  <c:v>409</c:v>
                </c:pt>
                <c:pt idx="54">
                  <c:v>412</c:v>
                </c:pt>
                <c:pt idx="55">
                  <c:v>411</c:v>
                </c:pt>
                <c:pt idx="56">
                  <c:v>418</c:v>
                </c:pt>
                <c:pt idx="57">
                  <c:v>424</c:v>
                </c:pt>
                <c:pt idx="58">
                  <c:v>428</c:v>
                </c:pt>
                <c:pt idx="59">
                  <c:v>437</c:v>
                </c:pt>
                <c:pt idx="60">
                  <c:v>413</c:v>
                </c:pt>
                <c:pt idx="61">
                  <c:v>414</c:v>
                </c:pt>
                <c:pt idx="62">
                  <c:v>413</c:v>
                </c:pt>
                <c:pt idx="63">
                  <c:v>418</c:v>
                </c:pt>
                <c:pt idx="64">
                  <c:v>420</c:v>
                </c:pt>
                <c:pt idx="65">
                  <c:v>424</c:v>
                </c:pt>
                <c:pt idx="66">
                  <c:v>428</c:v>
                </c:pt>
                <c:pt idx="67">
                  <c:v>430</c:v>
                </c:pt>
                <c:pt idx="68">
                  <c:v>428</c:v>
                </c:pt>
                <c:pt idx="69">
                  <c:v>434</c:v>
                </c:pt>
                <c:pt idx="70">
                  <c:v>437</c:v>
                </c:pt>
              </c:numCache>
            </c:numRef>
          </c:val>
          <c:smooth val="0"/>
          <c:extLst>
            <c:ext xmlns:c16="http://schemas.microsoft.com/office/drawing/2014/chart" uri="{C3380CC4-5D6E-409C-BE32-E72D297353CC}">
              <c16:uniqueId val="{00000009-1C4C-46B2-90A4-3679962782ED}"/>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max val="14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service users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majorUnit val="200"/>
      </c:valAx>
      <c:spPr>
        <a:noFill/>
        <a:ln>
          <a:noFill/>
        </a:ln>
        <a:effectLst/>
      </c:spPr>
    </c:plotArea>
    <c:legend>
      <c:legendPos val="r"/>
      <c:layout>
        <c:manualLayout>
          <c:xMode val="edge"/>
          <c:yMode val="edge"/>
          <c:x val="0.77796591876668575"/>
          <c:y val="0.15296161028308897"/>
          <c:w val="0.2153369417028945"/>
          <c:h val="0.7370652400905624"/>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4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Number of Adult Social Care service users in Tower Hamlets aged 18 to 64 by ethnic group, January 2018 - November 2023 (Mosaic).</a:t>
            </a:r>
          </a:p>
        </c:rich>
      </c:tx>
      <c:layout>
        <c:manualLayout>
          <c:xMode val="edge"/>
          <c:yMode val="edge"/>
          <c:x val="8.4299584671882356E-3"/>
          <c:y val="2.9821487637048496E-4"/>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8185690410047752E-2"/>
          <c:y val="0.12707346927628133"/>
          <c:w val="0.66638594929579853"/>
          <c:h val="0.7217657962157884"/>
        </c:manualLayout>
      </c:layout>
      <c:lineChart>
        <c:grouping val="standard"/>
        <c:varyColors val="0"/>
        <c:ser>
          <c:idx val="0"/>
          <c:order val="0"/>
          <c:tx>
            <c:strRef>
              <c:f>'services over time'!$V$11:$V$12</c:f>
              <c:strCache>
                <c:ptCount val="1"/>
                <c:pt idx="0">
                  <c:v>Any Other Black Background</c:v>
                </c:pt>
              </c:strCache>
            </c:strRef>
          </c:tx>
          <c:spPr>
            <a:ln w="28575" cap="rnd">
              <a:solidFill>
                <a:schemeClr val="accent1"/>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time'!$V$13:$V$90</c:f>
              <c:numCache>
                <c:formatCode>General</c:formatCode>
                <c:ptCount val="71"/>
                <c:pt idx="0">
                  <c:v>34</c:v>
                </c:pt>
                <c:pt idx="1">
                  <c:v>34</c:v>
                </c:pt>
                <c:pt idx="2">
                  <c:v>36</c:v>
                </c:pt>
                <c:pt idx="3">
                  <c:v>34</c:v>
                </c:pt>
                <c:pt idx="4">
                  <c:v>33</c:v>
                </c:pt>
                <c:pt idx="5">
                  <c:v>32</c:v>
                </c:pt>
                <c:pt idx="6">
                  <c:v>31</c:v>
                </c:pt>
                <c:pt idx="7">
                  <c:v>32</c:v>
                </c:pt>
                <c:pt idx="8">
                  <c:v>36</c:v>
                </c:pt>
                <c:pt idx="9">
                  <c:v>34</c:v>
                </c:pt>
                <c:pt idx="10">
                  <c:v>36</c:v>
                </c:pt>
                <c:pt idx="11">
                  <c:v>36</c:v>
                </c:pt>
                <c:pt idx="12">
                  <c:v>37</c:v>
                </c:pt>
                <c:pt idx="13">
                  <c:v>34</c:v>
                </c:pt>
                <c:pt idx="14">
                  <c:v>34</c:v>
                </c:pt>
                <c:pt idx="15">
                  <c:v>34</c:v>
                </c:pt>
                <c:pt idx="16">
                  <c:v>35</c:v>
                </c:pt>
                <c:pt idx="17">
                  <c:v>35</c:v>
                </c:pt>
                <c:pt idx="18">
                  <c:v>36</c:v>
                </c:pt>
                <c:pt idx="19">
                  <c:v>36</c:v>
                </c:pt>
                <c:pt idx="20">
                  <c:v>38</c:v>
                </c:pt>
                <c:pt idx="21">
                  <c:v>37</c:v>
                </c:pt>
                <c:pt idx="22">
                  <c:v>38</c:v>
                </c:pt>
                <c:pt idx="23">
                  <c:v>37</c:v>
                </c:pt>
                <c:pt idx="24">
                  <c:v>37</c:v>
                </c:pt>
                <c:pt idx="25">
                  <c:v>38</c:v>
                </c:pt>
                <c:pt idx="26">
                  <c:v>40</c:v>
                </c:pt>
                <c:pt idx="27">
                  <c:v>41</c:v>
                </c:pt>
                <c:pt idx="28">
                  <c:v>41</c:v>
                </c:pt>
                <c:pt idx="29">
                  <c:v>41</c:v>
                </c:pt>
                <c:pt idx="30">
                  <c:v>42</c:v>
                </c:pt>
                <c:pt idx="31">
                  <c:v>42</c:v>
                </c:pt>
                <c:pt idx="32">
                  <c:v>42</c:v>
                </c:pt>
                <c:pt idx="33">
                  <c:v>42</c:v>
                </c:pt>
                <c:pt idx="34">
                  <c:v>40</c:v>
                </c:pt>
                <c:pt idx="35">
                  <c:v>40</c:v>
                </c:pt>
                <c:pt idx="36">
                  <c:v>40</c:v>
                </c:pt>
                <c:pt idx="37">
                  <c:v>37</c:v>
                </c:pt>
                <c:pt idx="38">
                  <c:v>37</c:v>
                </c:pt>
                <c:pt idx="39">
                  <c:v>37</c:v>
                </c:pt>
                <c:pt idx="40">
                  <c:v>38</c:v>
                </c:pt>
                <c:pt idx="41">
                  <c:v>39</c:v>
                </c:pt>
                <c:pt idx="42">
                  <c:v>40</c:v>
                </c:pt>
                <c:pt idx="43">
                  <c:v>37</c:v>
                </c:pt>
                <c:pt idx="44">
                  <c:v>38</c:v>
                </c:pt>
                <c:pt idx="45">
                  <c:v>37</c:v>
                </c:pt>
                <c:pt idx="46">
                  <c:v>35</c:v>
                </c:pt>
                <c:pt idx="47">
                  <c:v>35</c:v>
                </c:pt>
                <c:pt idx="48">
                  <c:v>35</c:v>
                </c:pt>
                <c:pt idx="49">
                  <c:v>35</c:v>
                </c:pt>
                <c:pt idx="50">
                  <c:v>34</c:v>
                </c:pt>
                <c:pt idx="51">
                  <c:v>35</c:v>
                </c:pt>
                <c:pt idx="52">
                  <c:v>36</c:v>
                </c:pt>
                <c:pt idx="53">
                  <c:v>40</c:v>
                </c:pt>
                <c:pt idx="54">
                  <c:v>38</c:v>
                </c:pt>
                <c:pt idx="55">
                  <c:v>43</c:v>
                </c:pt>
                <c:pt idx="56">
                  <c:v>43</c:v>
                </c:pt>
                <c:pt idx="57">
                  <c:v>46</c:v>
                </c:pt>
                <c:pt idx="58">
                  <c:v>46</c:v>
                </c:pt>
                <c:pt idx="59">
                  <c:v>45</c:v>
                </c:pt>
                <c:pt idx="60">
                  <c:v>44</c:v>
                </c:pt>
                <c:pt idx="61">
                  <c:v>44</c:v>
                </c:pt>
                <c:pt idx="62">
                  <c:v>44</c:v>
                </c:pt>
                <c:pt idx="63">
                  <c:v>43</c:v>
                </c:pt>
                <c:pt idx="64">
                  <c:v>43</c:v>
                </c:pt>
                <c:pt idx="65">
                  <c:v>44</c:v>
                </c:pt>
                <c:pt idx="66">
                  <c:v>46</c:v>
                </c:pt>
                <c:pt idx="67">
                  <c:v>47</c:v>
                </c:pt>
                <c:pt idx="68">
                  <c:v>48</c:v>
                </c:pt>
                <c:pt idx="69">
                  <c:v>48</c:v>
                </c:pt>
                <c:pt idx="70">
                  <c:v>50</c:v>
                </c:pt>
              </c:numCache>
            </c:numRef>
          </c:val>
          <c:smooth val="0"/>
          <c:extLst>
            <c:ext xmlns:c16="http://schemas.microsoft.com/office/drawing/2014/chart" uri="{C3380CC4-5D6E-409C-BE32-E72D297353CC}">
              <c16:uniqueId val="{00000000-9298-4C8C-BA77-0477A6F67E24}"/>
            </c:ext>
          </c:extLst>
        </c:ser>
        <c:ser>
          <c:idx val="1"/>
          <c:order val="1"/>
          <c:tx>
            <c:strRef>
              <c:f>'services over time'!$W$11:$W$12</c:f>
              <c:strCache>
                <c:ptCount val="1"/>
                <c:pt idx="0">
                  <c:v>Any Other White Background</c:v>
                </c:pt>
              </c:strCache>
            </c:strRef>
          </c:tx>
          <c:spPr>
            <a:ln w="28575" cap="rnd">
              <a:solidFill>
                <a:schemeClr val="accent2"/>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time'!$W$13:$W$90</c:f>
              <c:numCache>
                <c:formatCode>General</c:formatCode>
                <c:ptCount val="71"/>
                <c:pt idx="0">
                  <c:v>68</c:v>
                </c:pt>
                <c:pt idx="1">
                  <c:v>69</c:v>
                </c:pt>
                <c:pt idx="2">
                  <c:v>71</c:v>
                </c:pt>
                <c:pt idx="3">
                  <c:v>71</c:v>
                </c:pt>
                <c:pt idx="4">
                  <c:v>73</c:v>
                </c:pt>
                <c:pt idx="5">
                  <c:v>73</c:v>
                </c:pt>
                <c:pt idx="6">
                  <c:v>74</c:v>
                </c:pt>
                <c:pt idx="7">
                  <c:v>76</c:v>
                </c:pt>
                <c:pt idx="8">
                  <c:v>74</c:v>
                </c:pt>
                <c:pt idx="9">
                  <c:v>72</c:v>
                </c:pt>
                <c:pt idx="10">
                  <c:v>72</c:v>
                </c:pt>
                <c:pt idx="11">
                  <c:v>72</c:v>
                </c:pt>
                <c:pt idx="12">
                  <c:v>71</c:v>
                </c:pt>
                <c:pt idx="13">
                  <c:v>74</c:v>
                </c:pt>
                <c:pt idx="14">
                  <c:v>76</c:v>
                </c:pt>
                <c:pt idx="15">
                  <c:v>75</c:v>
                </c:pt>
                <c:pt idx="16">
                  <c:v>78</c:v>
                </c:pt>
                <c:pt idx="17">
                  <c:v>77</c:v>
                </c:pt>
                <c:pt idx="18">
                  <c:v>76</c:v>
                </c:pt>
                <c:pt idx="19">
                  <c:v>76</c:v>
                </c:pt>
                <c:pt idx="20">
                  <c:v>77</c:v>
                </c:pt>
                <c:pt idx="21">
                  <c:v>73</c:v>
                </c:pt>
                <c:pt idx="22">
                  <c:v>74</c:v>
                </c:pt>
                <c:pt idx="23">
                  <c:v>75</c:v>
                </c:pt>
                <c:pt idx="24">
                  <c:v>70</c:v>
                </c:pt>
                <c:pt idx="25">
                  <c:v>70</c:v>
                </c:pt>
                <c:pt idx="26">
                  <c:v>71</c:v>
                </c:pt>
                <c:pt idx="27">
                  <c:v>69</c:v>
                </c:pt>
                <c:pt idx="28">
                  <c:v>63</c:v>
                </c:pt>
                <c:pt idx="29">
                  <c:v>62</c:v>
                </c:pt>
                <c:pt idx="30">
                  <c:v>64</c:v>
                </c:pt>
                <c:pt idx="31">
                  <c:v>61</c:v>
                </c:pt>
                <c:pt idx="32">
                  <c:v>62</c:v>
                </c:pt>
                <c:pt idx="33">
                  <c:v>64</c:v>
                </c:pt>
                <c:pt idx="34">
                  <c:v>62</c:v>
                </c:pt>
                <c:pt idx="35">
                  <c:v>64</c:v>
                </c:pt>
                <c:pt idx="36">
                  <c:v>60</c:v>
                </c:pt>
                <c:pt idx="37">
                  <c:v>61</c:v>
                </c:pt>
                <c:pt idx="38">
                  <c:v>64</c:v>
                </c:pt>
                <c:pt idx="39">
                  <c:v>62</c:v>
                </c:pt>
                <c:pt idx="40">
                  <c:v>62</c:v>
                </c:pt>
                <c:pt idx="41">
                  <c:v>63</c:v>
                </c:pt>
                <c:pt idx="42">
                  <c:v>63</c:v>
                </c:pt>
                <c:pt idx="43">
                  <c:v>65</c:v>
                </c:pt>
                <c:pt idx="44">
                  <c:v>63</c:v>
                </c:pt>
                <c:pt idx="45">
                  <c:v>64</c:v>
                </c:pt>
                <c:pt idx="46">
                  <c:v>62</c:v>
                </c:pt>
                <c:pt idx="47">
                  <c:v>60</c:v>
                </c:pt>
                <c:pt idx="48">
                  <c:v>60</c:v>
                </c:pt>
                <c:pt idx="49">
                  <c:v>60</c:v>
                </c:pt>
                <c:pt idx="50">
                  <c:v>62</c:v>
                </c:pt>
                <c:pt idx="51">
                  <c:v>59</c:v>
                </c:pt>
                <c:pt idx="52">
                  <c:v>59</c:v>
                </c:pt>
                <c:pt idx="53">
                  <c:v>57</c:v>
                </c:pt>
                <c:pt idx="54">
                  <c:v>59</c:v>
                </c:pt>
                <c:pt idx="55">
                  <c:v>59</c:v>
                </c:pt>
                <c:pt idx="56">
                  <c:v>61</c:v>
                </c:pt>
                <c:pt idx="57">
                  <c:v>59</c:v>
                </c:pt>
                <c:pt idx="58">
                  <c:v>64</c:v>
                </c:pt>
                <c:pt idx="59">
                  <c:v>62</c:v>
                </c:pt>
                <c:pt idx="60">
                  <c:v>60</c:v>
                </c:pt>
                <c:pt idx="61">
                  <c:v>63</c:v>
                </c:pt>
                <c:pt idx="62">
                  <c:v>63</c:v>
                </c:pt>
                <c:pt idx="63">
                  <c:v>66</c:v>
                </c:pt>
                <c:pt idx="64">
                  <c:v>67</c:v>
                </c:pt>
                <c:pt idx="65">
                  <c:v>70</c:v>
                </c:pt>
                <c:pt idx="66">
                  <c:v>68</c:v>
                </c:pt>
                <c:pt idx="67">
                  <c:v>66</c:v>
                </c:pt>
                <c:pt idx="68">
                  <c:v>66</c:v>
                </c:pt>
                <c:pt idx="69">
                  <c:v>71</c:v>
                </c:pt>
                <c:pt idx="70">
                  <c:v>71</c:v>
                </c:pt>
              </c:numCache>
            </c:numRef>
          </c:val>
          <c:smooth val="0"/>
          <c:extLst>
            <c:ext xmlns:c16="http://schemas.microsoft.com/office/drawing/2014/chart" uri="{C3380CC4-5D6E-409C-BE32-E72D297353CC}">
              <c16:uniqueId val="{00000001-9298-4C8C-BA77-0477A6F67E24}"/>
            </c:ext>
          </c:extLst>
        </c:ser>
        <c:ser>
          <c:idx val="2"/>
          <c:order val="2"/>
          <c:tx>
            <c:strRef>
              <c:f>'services over time'!$X$11:$X$12</c:f>
              <c:strCache>
                <c:ptCount val="1"/>
                <c:pt idx="0">
                  <c:v>Asian or Asian British</c:v>
                </c:pt>
              </c:strCache>
            </c:strRef>
          </c:tx>
          <c:spPr>
            <a:ln w="28575" cap="rnd">
              <a:solidFill>
                <a:schemeClr val="accent3"/>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time'!$X$13:$X$90</c:f>
              <c:numCache>
                <c:formatCode>General</c:formatCode>
                <c:ptCount val="71"/>
                <c:pt idx="0">
                  <c:v>69</c:v>
                </c:pt>
                <c:pt idx="1">
                  <c:v>68</c:v>
                </c:pt>
                <c:pt idx="2">
                  <c:v>67</c:v>
                </c:pt>
                <c:pt idx="3">
                  <c:v>67</c:v>
                </c:pt>
                <c:pt idx="4">
                  <c:v>65</c:v>
                </c:pt>
                <c:pt idx="5">
                  <c:v>66</c:v>
                </c:pt>
                <c:pt idx="6">
                  <c:v>69</c:v>
                </c:pt>
                <c:pt idx="7">
                  <c:v>69</c:v>
                </c:pt>
                <c:pt idx="8">
                  <c:v>69</c:v>
                </c:pt>
                <c:pt idx="9">
                  <c:v>71</c:v>
                </c:pt>
                <c:pt idx="10">
                  <c:v>67</c:v>
                </c:pt>
                <c:pt idx="11">
                  <c:v>69</c:v>
                </c:pt>
                <c:pt idx="12">
                  <c:v>68</c:v>
                </c:pt>
                <c:pt idx="13">
                  <c:v>71</c:v>
                </c:pt>
                <c:pt idx="14">
                  <c:v>71</c:v>
                </c:pt>
                <c:pt idx="15">
                  <c:v>72</c:v>
                </c:pt>
                <c:pt idx="16">
                  <c:v>75</c:v>
                </c:pt>
                <c:pt idx="17">
                  <c:v>76</c:v>
                </c:pt>
                <c:pt idx="18">
                  <c:v>74</c:v>
                </c:pt>
                <c:pt idx="19">
                  <c:v>73</c:v>
                </c:pt>
                <c:pt idx="20">
                  <c:v>74</c:v>
                </c:pt>
                <c:pt idx="21">
                  <c:v>74</c:v>
                </c:pt>
                <c:pt idx="22">
                  <c:v>76</c:v>
                </c:pt>
                <c:pt idx="23">
                  <c:v>77</c:v>
                </c:pt>
                <c:pt idx="24">
                  <c:v>73</c:v>
                </c:pt>
                <c:pt idx="25">
                  <c:v>73</c:v>
                </c:pt>
                <c:pt idx="26">
                  <c:v>73</c:v>
                </c:pt>
                <c:pt idx="27">
                  <c:v>70</c:v>
                </c:pt>
                <c:pt idx="28">
                  <c:v>75</c:v>
                </c:pt>
                <c:pt idx="29">
                  <c:v>75</c:v>
                </c:pt>
                <c:pt idx="30">
                  <c:v>74</c:v>
                </c:pt>
                <c:pt idx="31">
                  <c:v>73</c:v>
                </c:pt>
                <c:pt idx="32">
                  <c:v>71</c:v>
                </c:pt>
                <c:pt idx="33">
                  <c:v>71</c:v>
                </c:pt>
                <c:pt idx="34">
                  <c:v>71</c:v>
                </c:pt>
                <c:pt idx="35">
                  <c:v>69</c:v>
                </c:pt>
                <c:pt idx="36">
                  <c:v>66</c:v>
                </c:pt>
                <c:pt idx="37">
                  <c:v>70</c:v>
                </c:pt>
                <c:pt idx="38">
                  <c:v>71</c:v>
                </c:pt>
                <c:pt idx="39">
                  <c:v>70</c:v>
                </c:pt>
                <c:pt idx="40">
                  <c:v>72</c:v>
                </c:pt>
                <c:pt idx="41">
                  <c:v>73</c:v>
                </c:pt>
                <c:pt idx="42">
                  <c:v>74</c:v>
                </c:pt>
                <c:pt idx="43">
                  <c:v>77</c:v>
                </c:pt>
                <c:pt idx="44">
                  <c:v>77</c:v>
                </c:pt>
                <c:pt idx="45">
                  <c:v>76</c:v>
                </c:pt>
                <c:pt idx="46">
                  <c:v>82</c:v>
                </c:pt>
                <c:pt idx="47">
                  <c:v>82</c:v>
                </c:pt>
                <c:pt idx="48">
                  <c:v>82</c:v>
                </c:pt>
                <c:pt idx="49">
                  <c:v>84</c:v>
                </c:pt>
                <c:pt idx="50">
                  <c:v>83</c:v>
                </c:pt>
                <c:pt idx="51">
                  <c:v>80</c:v>
                </c:pt>
                <c:pt idx="52">
                  <c:v>80</c:v>
                </c:pt>
                <c:pt idx="53">
                  <c:v>86</c:v>
                </c:pt>
                <c:pt idx="54">
                  <c:v>82</c:v>
                </c:pt>
                <c:pt idx="55">
                  <c:v>82</c:v>
                </c:pt>
                <c:pt idx="56">
                  <c:v>82</c:v>
                </c:pt>
                <c:pt idx="57">
                  <c:v>88</c:v>
                </c:pt>
                <c:pt idx="58">
                  <c:v>86</c:v>
                </c:pt>
                <c:pt idx="59">
                  <c:v>90</c:v>
                </c:pt>
                <c:pt idx="60">
                  <c:v>84</c:v>
                </c:pt>
                <c:pt idx="61">
                  <c:v>90</c:v>
                </c:pt>
                <c:pt idx="62">
                  <c:v>91</c:v>
                </c:pt>
                <c:pt idx="63">
                  <c:v>96</c:v>
                </c:pt>
                <c:pt idx="64">
                  <c:v>99</c:v>
                </c:pt>
                <c:pt idx="65">
                  <c:v>99</c:v>
                </c:pt>
                <c:pt idx="66">
                  <c:v>100</c:v>
                </c:pt>
                <c:pt idx="67">
                  <c:v>100</c:v>
                </c:pt>
                <c:pt idx="68">
                  <c:v>104</c:v>
                </c:pt>
                <c:pt idx="69">
                  <c:v>106</c:v>
                </c:pt>
                <c:pt idx="70">
                  <c:v>105</c:v>
                </c:pt>
              </c:numCache>
            </c:numRef>
          </c:val>
          <c:smooth val="0"/>
          <c:extLst>
            <c:ext xmlns:c16="http://schemas.microsoft.com/office/drawing/2014/chart" uri="{C3380CC4-5D6E-409C-BE32-E72D297353CC}">
              <c16:uniqueId val="{00000002-9298-4C8C-BA77-0477A6F67E24}"/>
            </c:ext>
          </c:extLst>
        </c:ser>
        <c:ser>
          <c:idx val="3"/>
          <c:order val="3"/>
          <c:tx>
            <c:strRef>
              <c:f>'services over time'!$Y$11:$Y$12</c:f>
              <c:strCache>
                <c:ptCount val="1"/>
                <c:pt idx="0">
                  <c:v>Bangladeshi</c:v>
                </c:pt>
              </c:strCache>
            </c:strRef>
          </c:tx>
          <c:spPr>
            <a:ln w="28575" cap="rnd">
              <a:solidFill>
                <a:schemeClr val="accent4"/>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time'!$Y$13:$Y$90</c:f>
              <c:numCache>
                <c:formatCode>General</c:formatCode>
                <c:ptCount val="71"/>
                <c:pt idx="0">
                  <c:v>575</c:v>
                </c:pt>
                <c:pt idx="1">
                  <c:v>572</c:v>
                </c:pt>
                <c:pt idx="2">
                  <c:v>573</c:v>
                </c:pt>
                <c:pt idx="3">
                  <c:v>575</c:v>
                </c:pt>
                <c:pt idx="4">
                  <c:v>574</c:v>
                </c:pt>
                <c:pt idx="5">
                  <c:v>580</c:v>
                </c:pt>
                <c:pt idx="6">
                  <c:v>585</c:v>
                </c:pt>
                <c:pt idx="7">
                  <c:v>593</c:v>
                </c:pt>
                <c:pt idx="8">
                  <c:v>596</c:v>
                </c:pt>
                <c:pt idx="9">
                  <c:v>597</c:v>
                </c:pt>
                <c:pt idx="10">
                  <c:v>598</c:v>
                </c:pt>
                <c:pt idx="11">
                  <c:v>593</c:v>
                </c:pt>
                <c:pt idx="12">
                  <c:v>586</c:v>
                </c:pt>
                <c:pt idx="13">
                  <c:v>589</c:v>
                </c:pt>
                <c:pt idx="14">
                  <c:v>592</c:v>
                </c:pt>
                <c:pt idx="15">
                  <c:v>590</c:v>
                </c:pt>
                <c:pt idx="16">
                  <c:v>589</c:v>
                </c:pt>
                <c:pt idx="17">
                  <c:v>592</c:v>
                </c:pt>
                <c:pt idx="18">
                  <c:v>598</c:v>
                </c:pt>
                <c:pt idx="19">
                  <c:v>597</c:v>
                </c:pt>
                <c:pt idx="20">
                  <c:v>613</c:v>
                </c:pt>
                <c:pt idx="21">
                  <c:v>618</c:v>
                </c:pt>
                <c:pt idx="22">
                  <c:v>625</c:v>
                </c:pt>
                <c:pt idx="23">
                  <c:v>632</c:v>
                </c:pt>
                <c:pt idx="24">
                  <c:v>617</c:v>
                </c:pt>
                <c:pt idx="25">
                  <c:v>625</c:v>
                </c:pt>
                <c:pt idx="26">
                  <c:v>627</c:v>
                </c:pt>
                <c:pt idx="27">
                  <c:v>621</c:v>
                </c:pt>
                <c:pt idx="28">
                  <c:v>613</c:v>
                </c:pt>
                <c:pt idx="29">
                  <c:v>619</c:v>
                </c:pt>
                <c:pt idx="30">
                  <c:v>616</c:v>
                </c:pt>
                <c:pt idx="31">
                  <c:v>618</c:v>
                </c:pt>
                <c:pt idx="32">
                  <c:v>617</c:v>
                </c:pt>
                <c:pt idx="33">
                  <c:v>620</c:v>
                </c:pt>
                <c:pt idx="34">
                  <c:v>621</c:v>
                </c:pt>
                <c:pt idx="35">
                  <c:v>624</c:v>
                </c:pt>
                <c:pt idx="36">
                  <c:v>612</c:v>
                </c:pt>
                <c:pt idx="37">
                  <c:v>609</c:v>
                </c:pt>
                <c:pt idx="38">
                  <c:v>616</c:v>
                </c:pt>
                <c:pt idx="39">
                  <c:v>630</c:v>
                </c:pt>
                <c:pt idx="40">
                  <c:v>643</c:v>
                </c:pt>
                <c:pt idx="41">
                  <c:v>646</c:v>
                </c:pt>
                <c:pt idx="42">
                  <c:v>662</c:v>
                </c:pt>
                <c:pt idx="43">
                  <c:v>667</c:v>
                </c:pt>
                <c:pt idx="44">
                  <c:v>684</c:v>
                </c:pt>
                <c:pt idx="45">
                  <c:v>704</c:v>
                </c:pt>
                <c:pt idx="46">
                  <c:v>708</c:v>
                </c:pt>
                <c:pt idx="47">
                  <c:v>711</c:v>
                </c:pt>
                <c:pt idx="48">
                  <c:v>703</c:v>
                </c:pt>
                <c:pt idx="49">
                  <c:v>700</c:v>
                </c:pt>
                <c:pt idx="50">
                  <c:v>716</c:v>
                </c:pt>
                <c:pt idx="51">
                  <c:v>729</c:v>
                </c:pt>
                <c:pt idx="52">
                  <c:v>738</c:v>
                </c:pt>
                <c:pt idx="53">
                  <c:v>744</c:v>
                </c:pt>
                <c:pt idx="54">
                  <c:v>760</c:v>
                </c:pt>
                <c:pt idx="55">
                  <c:v>775</c:v>
                </c:pt>
                <c:pt idx="56">
                  <c:v>787</c:v>
                </c:pt>
                <c:pt idx="57">
                  <c:v>798</c:v>
                </c:pt>
                <c:pt idx="58">
                  <c:v>810</c:v>
                </c:pt>
                <c:pt idx="59">
                  <c:v>816</c:v>
                </c:pt>
                <c:pt idx="60">
                  <c:v>802</c:v>
                </c:pt>
                <c:pt idx="61">
                  <c:v>815</c:v>
                </c:pt>
                <c:pt idx="62">
                  <c:v>825</c:v>
                </c:pt>
                <c:pt idx="63">
                  <c:v>830</c:v>
                </c:pt>
                <c:pt idx="64">
                  <c:v>858</c:v>
                </c:pt>
                <c:pt idx="65">
                  <c:v>865</c:v>
                </c:pt>
                <c:pt idx="66">
                  <c:v>884</c:v>
                </c:pt>
                <c:pt idx="67">
                  <c:v>895</c:v>
                </c:pt>
                <c:pt idx="68">
                  <c:v>902</c:v>
                </c:pt>
                <c:pt idx="69">
                  <c:v>918</c:v>
                </c:pt>
                <c:pt idx="70">
                  <c:v>932</c:v>
                </c:pt>
              </c:numCache>
            </c:numRef>
          </c:val>
          <c:smooth val="0"/>
          <c:extLst>
            <c:ext xmlns:c16="http://schemas.microsoft.com/office/drawing/2014/chart" uri="{C3380CC4-5D6E-409C-BE32-E72D297353CC}">
              <c16:uniqueId val="{00000003-9298-4C8C-BA77-0477A6F67E24}"/>
            </c:ext>
          </c:extLst>
        </c:ser>
        <c:ser>
          <c:idx val="4"/>
          <c:order val="4"/>
          <c:tx>
            <c:strRef>
              <c:f>'services over time'!$Z$11:$Z$12</c:f>
              <c:strCache>
                <c:ptCount val="1"/>
                <c:pt idx="0">
                  <c:v>Black African</c:v>
                </c:pt>
              </c:strCache>
            </c:strRef>
          </c:tx>
          <c:spPr>
            <a:ln w="28575" cap="rnd">
              <a:solidFill>
                <a:schemeClr val="accent5"/>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time'!$Z$13:$Z$90</c:f>
              <c:numCache>
                <c:formatCode>General</c:formatCode>
                <c:ptCount val="71"/>
                <c:pt idx="0">
                  <c:v>117</c:v>
                </c:pt>
                <c:pt idx="1">
                  <c:v>120</c:v>
                </c:pt>
                <c:pt idx="2">
                  <c:v>117</c:v>
                </c:pt>
                <c:pt idx="3">
                  <c:v>117</c:v>
                </c:pt>
                <c:pt idx="4">
                  <c:v>112</c:v>
                </c:pt>
                <c:pt idx="5">
                  <c:v>114</c:v>
                </c:pt>
                <c:pt idx="6">
                  <c:v>114</c:v>
                </c:pt>
                <c:pt idx="7">
                  <c:v>117</c:v>
                </c:pt>
                <c:pt idx="8">
                  <c:v>116</c:v>
                </c:pt>
                <c:pt idx="9">
                  <c:v>115</c:v>
                </c:pt>
                <c:pt idx="10">
                  <c:v>118</c:v>
                </c:pt>
                <c:pt idx="11">
                  <c:v>119</c:v>
                </c:pt>
                <c:pt idx="12">
                  <c:v>120</c:v>
                </c:pt>
                <c:pt idx="13">
                  <c:v>118</c:v>
                </c:pt>
                <c:pt idx="14">
                  <c:v>114</c:v>
                </c:pt>
                <c:pt idx="15">
                  <c:v>115</c:v>
                </c:pt>
                <c:pt idx="16">
                  <c:v>119</c:v>
                </c:pt>
                <c:pt idx="17">
                  <c:v>118</c:v>
                </c:pt>
                <c:pt idx="18">
                  <c:v>124</c:v>
                </c:pt>
                <c:pt idx="19">
                  <c:v>122</c:v>
                </c:pt>
                <c:pt idx="20">
                  <c:v>124</c:v>
                </c:pt>
                <c:pt idx="21">
                  <c:v>120</c:v>
                </c:pt>
                <c:pt idx="22">
                  <c:v>123</c:v>
                </c:pt>
                <c:pt idx="23">
                  <c:v>126</c:v>
                </c:pt>
                <c:pt idx="24">
                  <c:v>127</c:v>
                </c:pt>
                <c:pt idx="25">
                  <c:v>127</c:v>
                </c:pt>
                <c:pt idx="26">
                  <c:v>128</c:v>
                </c:pt>
                <c:pt idx="27">
                  <c:v>123</c:v>
                </c:pt>
                <c:pt idx="28">
                  <c:v>128</c:v>
                </c:pt>
                <c:pt idx="29">
                  <c:v>131</c:v>
                </c:pt>
                <c:pt idx="30">
                  <c:v>133</c:v>
                </c:pt>
                <c:pt idx="31">
                  <c:v>131</c:v>
                </c:pt>
                <c:pt idx="32">
                  <c:v>132</c:v>
                </c:pt>
                <c:pt idx="33">
                  <c:v>130</c:v>
                </c:pt>
                <c:pt idx="34">
                  <c:v>131</c:v>
                </c:pt>
                <c:pt idx="35">
                  <c:v>130</c:v>
                </c:pt>
                <c:pt idx="36">
                  <c:v>131</c:v>
                </c:pt>
                <c:pt idx="37">
                  <c:v>128</c:v>
                </c:pt>
                <c:pt idx="38">
                  <c:v>129</c:v>
                </c:pt>
                <c:pt idx="39">
                  <c:v>130</c:v>
                </c:pt>
                <c:pt idx="40">
                  <c:v>132</c:v>
                </c:pt>
                <c:pt idx="41">
                  <c:v>133</c:v>
                </c:pt>
                <c:pt idx="42">
                  <c:v>136</c:v>
                </c:pt>
                <c:pt idx="43">
                  <c:v>138</c:v>
                </c:pt>
                <c:pt idx="44">
                  <c:v>140</c:v>
                </c:pt>
                <c:pt idx="45">
                  <c:v>142</c:v>
                </c:pt>
                <c:pt idx="46">
                  <c:v>145</c:v>
                </c:pt>
                <c:pt idx="47">
                  <c:v>146</c:v>
                </c:pt>
                <c:pt idx="48">
                  <c:v>148</c:v>
                </c:pt>
                <c:pt idx="49">
                  <c:v>156</c:v>
                </c:pt>
                <c:pt idx="50">
                  <c:v>161</c:v>
                </c:pt>
                <c:pt idx="51">
                  <c:v>164</c:v>
                </c:pt>
                <c:pt idx="52">
                  <c:v>164</c:v>
                </c:pt>
                <c:pt idx="53">
                  <c:v>165</c:v>
                </c:pt>
                <c:pt idx="54">
                  <c:v>172</c:v>
                </c:pt>
                <c:pt idx="55">
                  <c:v>175</c:v>
                </c:pt>
                <c:pt idx="56">
                  <c:v>178</c:v>
                </c:pt>
                <c:pt idx="57">
                  <c:v>176</c:v>
                </c:pt>
                <c:pt idx="58">
                  <c:v>179</c:v>
                </c:pt>
                <c:pt idx="59">
                  <c:v>179</c:v>
                </c:pt>
                <c:pt idx="60">
                  <c:v>176</c:v>
                </c:pt>
                <c:pt idx="61">
                  <c:v>177</c:v>
                </c:pt>
                <c:pt idx="62">
                  <c:v>183</c:v>
                </c:pt>
                <c:pt idx="63">
                  <c:v>185</c:v>
                </c:pt>
                <c:pt idx="64">
                  <c:v>189</c:v>
                </c:pt>
                <c:pt idx="65">
                  <c:v>201</c:v>
                </c:pt>
                <c:pt idx="66">
                  <c:v>203</c:v>
                </c:pt>
                <c:pt idx="67">
                  <c:v>206</c:v>
                </c:pt>
                <c:pt idx="68">
                  <c:v>203</c:v>
                </c:pt>
                <c:pt idx="69">
                  <c:v>200</c:v>
                </c:pt>
                <c:pt idx="70">
                  <c:v>197</c:v>
                </c:pt>
              </c:numCache>
            </c:numRef>
          </c:val>
          <c:smooth val="0"/>
          <c:extLst>
            <c:ext xmlns:c16="http://schemas.microsoft.com/office/drawing/2014/chart" uri="{C3380CC4-5D6E-409C-BE32-E72D297353CC}">
              <c16:uniqueId val="{00000004-9298-4C8C-BA77-0477A6F67E24}"/>
            </c:ext>
          </c:extLst>
        </c:ser>
        <c:ser>
          <c:idx val="5"/>
          <c:order val="5"/>
          <c:tx>
            <c:strRef>
              <c:f>'services over time'!$AA$11:$AA$12</c:f>
              <c:strCache>
                <c:ptCount val="1"/>
                <c:pt idx="0">
                  <c:v>Black Caribbean</c:v>
                </c:pt>
              </c:strCache>
            </c:strRef>
          </c:tx>
          <c:spPr>
            <a:ln w="28575" cap="rnd">
              <a:solidFill>
                <a:schemeClr val="accent6"/>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time'!$AA$13:$AA$90</c:f>
              <c:numCache>
                <c:formatCode>General</c:formatCode>
                <c:ptCount val="71"/>
                <c:pt idx="0">
                  <c:v>74</c:v>
                </c:pt>
                <c:pt idx="1">
                  <c:v>74</c:v>
                </c:pt>
                <c:pt idx="2">
                  <c:v>73</c:v>
                </c:pt>
                <c:pt idx="3">
                  <c:v>76</c:v>
                </c:pt>
                <c:pt idx="4">
                  <c:v>77</c:v>
                </c:pt>
                <c:pt idx="5">
                  <c:v>77</c:v>
                </c:pt>
                <c:pt idx="6">
                  <c:v>76</c:v>
                </c:pt>
                <c:pt idx="7">
                  <c:v>78</c:v>
                </c:pt>
                <c:pt idx="8">
                  <c:v>80</c:v>
                </c:pt>
                <c:pt idx="9">
                  <c:v>83</c:v>
                </c:pt>
                <c:pt idx="10">
                  <c:v>84</c:v>
                </c:pt>
                <c:pt idx="11">
                  <c:v>85</c:v>
                </c:pt>
                <c:pt idx="12">
                  <c:v>84</c:v>
                </c:pt>
                <c:pt idx="13">
                  <c:v>83</c:v>
                </c:pt>
                <c:pt idx="14">
                  <c:v>84</c:v>
                </c:pt>
                <c:pt idx="15">
                  <c:v>83</c:v>
                </c:pt>
                <c:pt idx="16">
                  <c:v>84</c:v>
                </c:pt>
                <c:pt idx="17">
                  <c:v>81</c:v>
                </c:pt>
                <c:pt idx="18">
                  <c:v>83</c:v>
                </c:pt>
                <c:pt idx="19">
                  <c:v>85</c:v>
                </c:pt>
                <c:pt idx="20">
                  <c:v>80</c:v>
                </c:pt>
                <c:pt idx="21">
                  <c:v>82</c:v>
                </c:pt>
                <c:pt idx="22">
                  <c:v>80</c:v>
                </c:pt>
                <c:pt idx="23">
                  <c:v>81</c:v>
                </c:pt>
                <c:pt idx="24">
                  <c:v>82</c:v>
                </c:pt>
                <c:pt idx="25">
                  <c:v>83</c:v>
                </c:pt>
                <c:pt idx="26">
                  <c:v>83</c:v>
                </c:pt>
                <c:pt idx="27">
                  <c:v>81</c:v>
                </c:pt>
                <c:pt idx="28">
                  <c:v>80</c:v>
                </c:pt>
                <c:pt idx="29">
                  <c:v>80</c:v>
                </c:pt>
                <c:pt idx="30">
                  <c:v>81</c:v>
                </c:pt>
                <c:pt idx="31">
                  <c:v>83</c:v>
                </c:pt>
                <c:pt idx="32">
                  <c:v>80</c:v>
                </c:pt>
                <c:pt idx="33">
                  <c:v>80</c:v>
                </c:pt>
                <c:pt idx="34">
                  <c:v>82</c:v>
                </c:pt>
                <c:pt idx="35">
                  <c:v>82</c:v>
                </c:pt>
                <c:pt idx="36">
                  <c:v>81</c:v>
                </c:pt>
                <c:pt idx="37">
                  <c:v>83</c:v>
                </c:pt>
                <c:pt idx="38">
                  <c:v>82</c:v>
                </c:pt>
                <c:pt idx="39">
                  <c:v>82</c:v>
                </c:pt>
                <c:pt idx="40">
                  <c:v>80</c:v>
                </c:pt>
                <c:pt idx="41">
                  <c:v>81</c:v>
                </c:pt>
                <c:pt idx="42">
                  <c:v>80</c:v>
                </c:pt>
                <c:pt idx="43">
                  <c:v>82</c:v>
                </c:pt>
                <c:pt idx="44">
                  <c:v>84</c:v>
                </c:pt>
                <c:pt idx="45">
                  <c:v>86</c:v>
                </c:pt>
                <c:pt idx="46">
                  <c:v>88</c:v>
                </c:pt>
                <c:pt idx="47">
                  <c:v>89</c:v>
                </c:pt>
                <c:pt idx="48">
                  <c:v>82</c:v>
                </c:pt>
                <c:pt idx="49">
                  <c:v>84</c:v>
                </c:pt>
                <c:pt idx="50">
                  <c:v>85</c:v>
                </c:pt>
                <c:pt idx="51">
                  <c:v>86</c:v>
                </c:pt>
                <c:pt idx="52">
                  <c:v>87</c:v>
                </c:pt>
                <c:pt idx="53">
                  <c:v>86</c:v>
                </c:pt>
                <c:pt idx="54">
                  <c:v>86</c:v>
                </c:pt>
                <c:pt idx="55">
                  <c:v>84</c:v>
                </c:pt>
                <c:pt idx="56">
                  <c:v>84</c:v>
                </c:pt>
                <c:pt idx="57">
                  <c:v>82</c:v>
                </c:pt>
                <c:pt idx="58">
                  <c:v>82</c:v>
                </c:pt>
                <c:pt idx="59">
                  <c:v>83</c:v>
                </c:pt>
                <c:pt idx="60">
                  <c:v>84</c:v>
                </c:pt>
                <c:pt idx="61">
                  <c:v>84</c:v>
                </c:pt>
                <c:pt idx="62">
                  <c:v>85</c:v>
                </c:pt>
                <c:pt idx="63">
                  <c:v>87</c:v>
                </c:pt>
                <c:pt idx="64">
                  <c:v>87</c:v>
                </c:pt>
                <c:pt idx="65">
                  <c:v>88</c:v>
                </c:pt>
                <c:pt idx="66">
                  <c:v>87</c:v>
                </c:pt>
                <c:pt idx="67">
                  <c:v>88</c:v>
                </c:pt>
                <c:pt idx="68">
                  <c:v>88</c:v>
                </c:pt>
                <c:pt idx="69">
                  <c:v>88</c:v>
                </c:pt>
                <c:pt idx="70">
                  <c:v>87</c:v>
                </c:pt>
              </c:numCache>
            </c:numRef>
          </c:val>
          <c:smooth val="0"/>
          <c:extLst>
            <c:ext xmlns:c16="http://schemas.microsoft.com/office/drawing/2014/chart" uri="{C3380CC4-5D6E-409C-BE32-E72D297353CC}">
              <c16:uniqueId val="{00000005-9298-4C8C-BA77-0477A6F67E24}"/>
            </c:ext>
          </c:extLst>
        </c:ser>
        <c:ser>
          <c:idx val="6"/>
          <c:order val="6"/>
          <c:tx>
            <c:strRef>
              <c:f>'services over time'!$AB$11:$AB$12</c:f>
              <c:strCache>
                <c:ptCount val="1"/>
                <c:pt idx="0">
                  <c:v>Mixed or Multiple Ethnic Groups</c:v>
                </c:pt>
              </c:strCache>
            </c:strRef>
          </c:tx>
          <c:spPr>
            <a:ln w="28575" cap="rnd">
              <a:solidFill>
                <a:schemeClr val="accent1">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time'!$AB$13:$AB$90</c:f>
              <c:numCache>
                <c:formatCode>General</c:formatCode>
                <c:ptCount val="71"/>
                <c:pt idx="0">
                  <c:v>43</c:v>
                </c:pt>
                <c:pt idx="1">
                  <c:v>44</c:v>
                </c:pt>
                <c:pt idx="2">
                  <c:v>44</c:v>
                </c:pt>
                <c:pt idx="3">
                  <c:v>45</c:v>
                </c:pt>
                <c:pt idx="4">
                  <c:v>44</c:v>
                </c:pt>
                <c:pt idx="5">
                  <c:v>45</c:v>
                </c:pt>
                <c:pt idx="6">
                  <c:v>44</c:v>
                </c:pt>
                <c:pt idx="7">
                  <c:v>45</c:v>
                </c:pt>
                <c:pt idx="8">
                  <c:v>47</c:v>
                </c:pt>
                <c:pt idx="9">
                  <c:v>49</c:v>
                </c:pt>
                <c:pt idx="10">
                  <c:v>48</c:v>
                </c:pt>
                <c:pt idx="11">
                  <c:v>50</c:v>
                </c:pt>
                <c:pt idx="12">
                  <c:v>50</c:v>
                </c:pt>
                <c:pt idx="13">
                  <c:v>50</c:v>
                </c:pt>
                <c:pt idx="14">
                  <c:v>55</c:v>
                </c:pt>
                <c:pt idx="15">
                  <c:v>53</c:v>
                </c:pt>
                <c:pt idx="16">
                  <c:v>54</c:v>
                </c:pt>
                <c:pt idx="17">
                  <c:v>54</c:v>
                </c:pt>
                <c:pt idx="18">
                  <c:v>55</c:v>
                </c:pt>
                <c:pt idx="19">
                  <c:v>55</c:v>
                </c:pt>
                <c:pt idx="20">
                  <c:v>55</c:v>
                </c:pt>
                <c:pt idx="21">
                  <c:v>57</c:v>
                </c:pt>
                <c:pt idx="22">
                  <c:v>55</c:v>
                </c:pt>
                <c:pt idx="23">
                  <c:v>56</c:v>
                </c:pt>
                <c:pt idx="24">
                  <c:v>57</c:v>
                </c:pt>
                <c:pt idx="25">
                  <c:v>58</c:v>
                </c:pt>
                <c:pt idx="26">
                  <c:v>60</c:v>
                </c:pt>
                <c:pt idx="27">
                  <c:v>61</c:v>
                </c:pt>
                <c:pt idx="28">
                  <c:v>62</c:v>
                </c:pt>
                <c:pt idx="29">
                  <c:v>61</c:v>
                </c:pt>
                <c:pt idx="30">
                  <c:v>63</c:v>
                </c:pt>
                <c:pt idx="31">
                  <c:v>60</c:v>
                </c:pt>
                <c:pt idx="32">
                  <c:v>60</c:v>
                </c:pt>
                <c:pt idx="33">
                  <c:v>61</c:v>
                </c:pt>
                <c:pt idx="34">
                  <c:v>62</c:v>
                </c:pt>
                <c:pt idx="35">
                  <c:v>61</c:v>
                </c:pt>
                <c:pt idx="36">
                  <c:v>61</c:v>
                </c:pt>
                <c:pt idx="37">
                  <c:v>60</c:v>
                </c:pt>
                <c:pt idx="38">
                  <c:v>59</c:v>
                </c:pt>
                <c:pt idx="39">
                  <c:v>59</c:v>
                </c:pt>
                <c:pt idx="40">
                  <c:v>59</c:v>
                </c:pt>
                <c:pt idx="41">
                  <c:v>58</c:v>
                </c:pt>
                <c:pt idx="42">
                  <c:v>59</c:v>
                </c:pt>
                <c:pt idx="43">
                  <c:v>59</c:v>
                </c:pt>
                <c:pt idx="44">
                  <c:v>58</c:v>
                </c:pt>
                <c:pt idx="45">
                  <c:v>61</c:v>
                </c:pt>
                <c:pt idx="46">
                  <c:v>58</c:v>
                </c:pt>
                <c:pt idx="47">
                  <c:v>60</c:v>
                </c:pt>
                <c:pt idx="48">
                  <c:v>58</c:v>
                </c:pt>
                <c:pt idx="49">
                  <c:v>59</c:v>
                </c:pt>
                <c:pt idx="50">
                  <c:v>58</c:v>
                </c:pt>
                <c:pt idx="51">
                  <c:v>60</c:v>
                </c:pt>
                <c:pt idx="52">
                  <c:v>57</c:v>
                </c:pt>
                <c:pt idx="53">
                  <c:v>55</c:v>
                </c:pt>
                <c:pt idx="54">
                  <c:v>55</c:v>
                </c:pt>
                <c:pt idx="55">
                  <c:v>56</c:v>
                </c:pt>
                <c:pt idx="56">
                  <c:v>58</c:v>
                </c:pt>
                <c:pt idx="57">
                  <c:v>57</c:v>
                </c:pt>
                <c:pt idx="58">
                  <c:v>57</c:v>
                </c:pt>
                <c:pt idx="59">
                  <c:v>56</c:v>
                </c:pt>
                <c:pt idx="60">
                  <c:v>56</c:v>
                </c:pt>
                <c:pt idx="61">
                  <c:v>56</c:v>
                </c:pt>
                <c:pt idx="62">
                  <c:v>56</c:v>
                </c:pt>
                <c:pt idx="63">
                  <c:v>56</c:v>
                </c:pt>
                <c:pt idx="64">
                  <c:v>58</c:v>
                </c:pt>
                <c:pt idx="65">
                  <c:v>59</c:v>
                </c:pt>
                <c:pt idx="66">
                  <c:v>57</c:v>
                </c:pt>
                <c:pt idx="67">
                  <c:v>59</c:v>
                </c:pt>
                <c:pt idx="68">
                  <c:v>58</c:v>
                </c:pt>
                <c:pt idx="69">
                  <c:v>60</c:v>
                </c:pt>
                <c:pt idx="70">
                  <c:v>60</c:v>
                </c:pt>
              </c:numCache>
            </c:numRef>
          </c:val>
          <c:smooth val="0"/>
          <c:extLst>
            <c:ext xmlns:c16="http://schemas.microsoft.com/office/drawing/2014/chart" uri="{C3380CC4-5D6E-409C-BE32-E72D297353CC}">
              <c16:uniqueId val="{00000006-9298-4C8C-BA77-0477A6F67E24}"/>
            </c:ext>
          </c:extLst>
        </c:ser>
        <c:ser>
          <c:idx val="7"/>
          <c:order val="7"/>
          <c:tx>
            <c:strRef>
              <c:f>'services over time'!$AC$11:$AC$12</c:f>
              <c:strCache>
                <c:ptCount val="1"/>
                <c:pt idx="0">
                  <c:v>Other Ethnic Group</c:v>
                </c:pt>
              </c:strCache>
            </c:strRef>
          </c:tx>
          <c:spPr>
            <a:ln w="28575" cap="rnd">
              <a:solidFill>
                <a:schemeClr val="accent2">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time'!$AC$13:$AC$90</c:f>
              <c:numCache>
                <c:formatCode>General</c:formatCode>
                <c:ptCount val="71"/>
                <c:pt idx="0">
                  <c:v>37</c:v>
                </c:pt>
                <c:pt idx="1">
                  <c:v>37</c:v>
                </c:pt>
                <c:pt idx="2">
                  <c:v>37</c:v>
                </c:pt>
                <c:pt idx="3">
                  <c:v>36</c:v>
                </c:pt>
                <c:pt idx="4">
                  <c:v>36</c:v>
                </c:pt>
                <c:pt idx="5">
                  <c:v>37</c:v>
                </c:pt>
                <c:pt idx="6">
                  <c:v>34</c:v>
                </c:pt>
                <c:pt idx="7">
                  <c:v>36</c:v>
                </c:pt>
                <c:pt idx="8">
                  <c:v>35</c:v>
                </c:pt>
                <c:pt idx="9">
                  <c:v>36</c:v>
                </c:pt>
                <c:pt idx="10">
                  <c:v>38</c:v>
                </c:pt>
                <c:pt idx="11">
                  <c:v>38</c:v>
                </c:pt>
                <c:pt idx="12">
                  <c:v>38</c:v>
                </c:pt>
                <c:pt idx="13">
                  <c:v>41</c:v>
                </c:pt>
                <c:pt idx="14">
                  <c:v>40</c:v>
                </c:pt>
                <c:pt idx="15">
                  <c:v>39</c:v>
                </c:pt>
                <c:pt idx="16">
                  <c:v>39</c:v>
                </c:pt>
                <c:pt idx="17">
                  <c:v>37</c:v>
                </c:pt>
                <c:pt idx="18">
                  <c:v>37</c:v>
                </c:pt>
                <c:pt idx="19">
                  <c:v>39</c:v>
                </c:pt>
                <c:pt idx="20">
                  <c:v>39</c:v>
                </c:pt>
                <c:pt idx="21">
                  <c:v>39</c:v>
                </c:pt>
                <c:pt idx="22">
                  <c:v>40</c:v>
                </c:pt>
                <c:pt idx="23">
                  <c:v>38</c:v>
                </c:pt>
                <c:pt idx="24">
                  <c:v>36</c:v>
                </c:pt>
                <c:pt idx="25">
                  <c:v>35</c:v>
                </c:pt>
                <c:pt idx="26">
                  <c:v>35</c:v>
                </c:pt>
                <c:pt idx="27">
                  <c:v>35</c:v>
                </c:pt>
                <c:pt idx="28">
                  <c:v>35</c:v>
                </c:pt>
                <c:pt idx="29">
                  <c:v>36</c:v>
                </c:pt>
                <c:pt idx="30">
                  <c:v>35</c:v>
                </c:pt>
                <c:pt idx="31">
                  <c:v>37</c:v>
                </c:pt>
                <c:pt idx="32">
                  <c:v>38</c:v>
                </c:pt>
                <c:pt idx="33">
                  <c:v>38</c:v>
                </c:pt>
                <c:pt idx="34">
                  <c:v>39</c:v>
                </c:pt>
                <c:pt idx="35">
                  <c:v>40</c:v>
                </c:pt>
                <c:pt idx="36">
                  <c:v>40</c:v>
                </c:pt>
                <c:pt idx="37">
                  <c:v>39</c:v>
                </c:pt>
                <c:pt idx="38">
                  <c:v>40</c:v>
                </c:pt>
                <c:pt idx="39">
                  <c:v>40</c:v>
                </c:pt>
                <c:pt idx="40">
                  <c:v>40</c:v>
                </c:pt>
                <c:pt idx="41">
                  <c:v>39</c:v>
                </c:pt>
                <c:pt idx="42">
                  <c:v>38</c:v>
                </c:pt>
                <c:pt idx="43">
                  <c:v>40</c:v>
                </c:pt>
                <c:pt idx="44">
                  <c:v>43</c:v>
                </c:pt>
                <c:pt idx="45">
                  <c:v>44</c:v>
                </c:pt>
                <c:pt idx="46">
                  <c:v>43</c:v>
                </c:pt>
                <c:pt idx="47">
                  <c:v>45</c:v>
                </c:pt>
                <c:pt idx="48">
                  <c:v>45</c:v>
                </c:pt>
                <c:pt idx="49">
                  <c:v>43</c:v>
                </c:pt>
                <c:pt idx="50">
                  <c:v>42</c:v>
                </c:pt>
                <c:pt idx="51">
                  <c:v>44</c:v>
                </c:pt>
                <c:pt idx="52">
                  <c:v>46</c:v>
                </c:pt>
                <c:pt idx="53">
                  <c:v>48</c:v>
                </c:pt>
                <c:pt idx="54">
                  <c:v>47</c:v>
                </c:pt>
                <c:pt idx="55">
                  <c:v>47</c:v>
                </c:pt>
                <c:pt idx="56">
                  <c:v>49</c:v>
                </c:pt>
                <c:pt idx="57">
                  <c:v>52</c:v>
                </c:pt>
                <c:pt idx="58">
                  <c:v>50</c:v>
                </c:pt>
                <c:pt idx="59">
                  <c:v>48</c:v>
                </c:pt>
                <c:pt idx="60">
                  <c:v>47</c:v>
                </c:pt>
                <c:pt idx="61">
                  <c:v>48</c:v>
                </c:pt>
                <c:pt idx="62">
                  <c:v>48</c:v>
                </c:pt>
                <c:pt idx="63">
                  <c:v>49</c:v>
                </c:pt>
                <c:pt idx="64">
                  <c:v>48</c:v>
                </c:pt>
                <c:pt idx="65">
                  <c:v>50</c:v>
                </c:pt>
                <c:pt idx="66">
                  <c:v>51</c:v>
                </c:pt>
                <c:pt idx="67">
                  <c:v>54</c:v>
                </c:pt>
                <c:pt idx="68">
                  <c:v>54</c:v>
                </c:pt>
                <c:pt idx="69">
                  <c:v>53</c:v>
                </c:pt>
                <c:pt idx="70">
                  <c:v>54</c:v>
                </c:pt>
              </c:numCache>
            </c:numRef>
          </c:val>
          <c:smooth val="0"/>
          <c:extLst>
            <c:ext xmlns:c16="http://schemas.microsoft.com/office/drawing/2014/chart" uri="{C3380CC4-5D6E-409C-BE32-E72D297353CC}">
              <c16:uniqueId val="{00000007-9298-4C8C-BA77-0477A6F67E24}"/>
            </c:ext>
          </c:extLst>
        </c:ser>
        <c:ser>
          <c:idx val="8"/>
          <c:order val="8"/>
          <c:tx>
            <c:strRef>
              <c:f>'services over time'!$AD$11:$AD$12</c:f>
              <c:strCache>
                <c:ptCount val="1"/>
                <c:pt idx="0">
                  <c:v>Unknown</c:v>
                </c:pt>
              </c:strCache>
            </c:strRef>
          </c:tx>
          <c:spPr>
            <a:ln w="28575" cap="rnd">
              <a:solidFill>
                <a:schemeClr val="accent3">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time'!$AD$13:$AD$90</c:f>
              <c:numCache>
                <c:formatCode>General</c:formatCode>
                <c:ptCount val="71"/>
                <c:pt idx="0">
                  <c:v>79</c:v>
                </c:pt>
                <c:pt idx="1">
                  <c:v>76</c:v>
                </c:pt>
                <c:pt idx="2">
                  <c:v>77</c:v>
                </c:pt>
                <c:pt idx="3">
                  <c:v>76</c:v>
                </c:pt>
                <c:pt idx="4">
                  <c:v>62</c:v>
                </c:pt>
                <c:pt idx="5">
                  <c:v>61</c:v>
                </c:pt>
                <c:pt idx="6">
                  <c:v>63</c:v>
                </c:pt>
                <c:pt idx="7">
                  <c:v>58</c:v>
                </c:pt>
                <c:pt idx="8">
                  <c:v>48</c:v>
                </c:pt>
                <c:pt idx="9">
                  <c:v>49</c:v>
                </c:pt>
                <c:pt idx="10">
                  <c:v>48</c:v>
                </c:pt>
                <c:pt idx="11">
                  <c:v>55</c:v>
                </c:pt>
                <c:pt idx="12">
                  <c:v>51</c:v>
                </c:pt>
                <c:pt idx="13">
                  <c:v>47</c:v>
                </c:pt>
                <c:pt idx="14">
                  <c:v>46</c:v>
                </c:pt>
                <c:pt idx="15">
                  <c:v>44</c:v>
                </c:pt>
                <c:pt idx="16">
                  <c:v>45</c:v>
                </c:pt>
                <c:pt idx="17">
                  <c:v>42</c:v>
                </c:pt>
                <c:pt idx="18">
                  <c:v>44</c:v>
                </c:pt>
                <c:pt idx="19">
                  <c:v>44</c:v>
                </c:pt>
                <c:pt idx="20">
                  <c:v>42</c:v>
                </c:pt>
                <c:pt idx="21">
                  <c:v>42</c:v>
                </c:pt>
                <c:pt idx="22">
                  <c:v>44</c:v>
                </c:pt>
                <c:pt idx="23">
                  <c:v>38</c:v>
                </c:pt>
                <c:pt idx="24">
                  <c:v>35</c:v>
                </c:pt>
                <c:pt idx="25">
                  <c:v>35</c:v>
                </c:pt>
                <c:pt idx="26">
                  <c:v>33</c:v>
                </c:pt>
                <c:pt idx="27">
                  <c:v>35</c:v>
                </c:pt>
                <c:pt idx="28">
                  <c:v>35</c:v>
                </c:pt>
                <c:pt idx="29">
                  <c:v>40</c:v>
                </c:pt>
                <c:pt idx="30">
                  <c:v>41</c:v>
                </c:pt>
                <c:pt idx="31">
                  <c:v>42</c:v>
                </c:pt>
                <c:pt idx="32">
                  <c:v>43</c:v>
                </c:pt>
                <c:pt idx="33">
                  <c:v>39</c:v>
                </c:pt>
                <c:pt idx="34">
                  <c:v>40</c:v>
                </c:pt>
                <c:pt idx="35">
                  <c:v>42</c:v>
                </c:pt>
                <c:pt idx="36">
                  <c:v>41</c:v>
                </c:pt>
                <c:pt idx="37">
                  <c:v>43</c:v>
                </c:pt>
                <c:pt idx="38">
                  <c:v>46</c:v>
                </c:pt>
                <c:pt idx="39">
                  <c:v>52</c:v>
                </c:pt>
                <c:pt idx="40">
                  <c:v>50</c:v>
                </c:pt>
                <c:pt idx="41">
                  <c:v>50</c:v>
                </c:pt>
                <c:pt idx="42">
                  <c:v>52</c:v>
                </c:pt>
                <c:pt idx="43">
                  <c:v>55</c:v>
                </c:pt>
                <c:pt idx="44">
                  <c:v>57</c:v>
                </c:pt>
                <c:pt idx="45">
                  <c:v>58</c:v>
                </c:pt>
                <c:pt idx="46">
                  <c:v>67</c:v>
                </c:pt>
                <c:pt idx="47">
                  <c:v>72</c:v>
                </c:pt>
                <c:pt idx="48">
                  <c:v>72</c:v>
                </c:pt>
                <c:pt idx="49">
                  <c:v>68</c:v>
                </c:pt>
                <c:pt idx="50">
                  <c:v>67</c:v>
                </c:pt>
                <c:pt idx="51">
                  <c:v>68</c:v>
                </c:pt>
                <c:pt idx="52">
                  <c:v>70</c:v>
                </c:pt>
                <c:pt idx="53">
                  <c:v>72</c:v>
                </c:pt>
                <c:pt idx="54">
                  <c:v>76</c:v>
                </c:pt>
                <c:pt idx="55">
                  <c:v>83</c:v>
                </c:pt>
                <c:pt idx="56">
                  <c:v>89</c:v>
                </c:pt>
                <c:pt idx="57">
                  <c:v>91</c:v>
                </c:pt>
                <c:pt idx="58">
                  <c:v>93</c:v>
                </c:pt>
                <c:pt idx="59">
                  <c:v>89</c:v>
                </c:pt>
                <c:pt idx="60">
                  <c:v>84</c:v>
                </c:pt>
                <c:pt idx="61">
                  <c:v>81</c:v>
                </c:pt>
                <c:pt idx="62">
                  <c:v>82</c:v>
                </c:pt>
                <c:pt idx="63">
                  <c:v>86</c:v>
                </c:pt>
                <c:pt idx="64">
                  <c:v>90</c:v>
                </c:pt>
                <c:pt idx="65">
                  <c:v>96</c:v>
                </c:pt>
                <c:pt idx="66">
                  <c:v>101</c:v>
                </c:pt>
                <c:pt idx="67">
                  <c:v>100</c:v>
                </c:pt>
                <c:pt idx="68">
                  <c:v>106</c:v>
                </c:pt>
                <c:pt idx="69">
                  <c:v>113</c:v>
                </c:pt>
                <c:pt idx="70">
                  <c:v>111</c:v>
                </c:pt>
              </c:numCache>
            </c:numRef>
          </c:val>
          <c:smooth val="0"/>
          <c:extLst>
            <c:ext xmlns:c16="http://schemas.microsoft.com/office/drawing/2014/chart" uri="{C3380CC4-5D6E-409C-BE32-E72D297353CC}">
              <c16:uniqueId val="{00000008-9298-4C8C-BA77-0477A6F67E24}"/>
            </c:ext>
          </c:extLst>
        </c:ser>
        <c:ser>
          <c:idx val="9"/>
          <c:order val="9"/>
          <c:tx>
            <c:strRef>
              <c:f>'services over time'!$AE$11:$AE$12</c:f>
              <c:strCache>
                <c:ptCount val="1"/>
                <c:pt idx="0">
                  <c:v>White British</c:v>
                </c:pt>
              </c:strCache>
            </c:strRef>
          </c:tx>
          <c:spPr>
            <a:ln w="28575" cap="rnd">
              <a:solidFill>
                <a:schemeClr val="accent4">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time'!$AE$13:$AE$90</c:f>
              <c:numCache>
                <c:formatCode>General</c:formatCode>
                <c:ptCount val="71"/>
                <c:pt idx="0">
                  <c:v>406</c:v>
                </c:pt>
                <c:pt idx="1">
                  <c:v>408</c:v>
                </c:pt>
                <c:pt idx="2">
                  <c:v>411</c:v>
                </c:pt>
                <c:pt idx="3">
                  <c:v>411</c:v>
                </c:pt>
                <c:pt idx="4">
                  <c:v>413</c:v>
                </c:pt>
                <c:pt idx="5">
                  <c:v>409</c:v>
                </c:pt>
                <c:pt idx="6">
                  <c:v>413</c:v>
                </c:pt>
                <c:pt idx="7">
                  <c:v>413</c:v>
                </c:pt>
                <c:pt idx="8">
                  <c:v>410</c:v>
                </c:pt>
                <c:pt idx="9">
                  <c:v>413</c:v>
                </c:pt>
                <c:pt idx="10">
                  <c:v>416</c:v>
                </c:pt>
                <c:pt idx="11">
                  <c:v>416</c:v>
                </c:pt>
                <c:pt idx="12">
                  <c:v>408</c:v>
                </c:pt>
                <c:pt idx="13">
                  <c:v>416</c:v>
                </c:pt>
                <c:pt idx="14">
                  <c:v>420</c:v>
                </c:pt>
                <c:pt idx="15">
                  <c:v>431</c:v>
                </c:pt>
                <c:pt idx="16">
                  <c:v>435</c:v>
                </c:pt>
                <c:pt idx="17">
                  <c:v>428</c:v>
                </c:pt>
                <c:pt idx="18">
                  <c:v>429</c:v>
                </c:pt>
                <c:pt idx="19">
                  <c:v>434</c:v>
                </c:pt>
                <c:pt idx="20">
                  <c:v>427</c:v>
                </c:pt>
                <c:pt idx="21">
                  <c:v>426</c:v>
                </c:pt>
                <c:pt idx="22">
                  <c:v>427</c:v>
                </c:pt>
                <c:pt idx="23">
                  <c:v>423</c:v>
                </c:pt>
                <c:pt idx="24">
                  <c:v>400</c:v>
                </c:pt>
                <c:pt idx="25">
                  <c:v>401</c:v>
                </c:pt>
                <c:pt idx="26">
                  <c:v>403</c:v>
                </c:pt>
                <c:pt idx="27">
                  <c:v>402</c:v>
                </c:pt>
                <c:pt idx="28">
                  <c:v>396</c:v>
                </c:pt>
                <c:pt idx="29">
                  <c:v>400</c:v>
                </c:pt>
                <c:pt idx="30">
                  <c:v>404</c:v>
                </c:pt>
                <c:pt idx="31">
                  <c:v>407</c:v>
                </c:pt>
                <c:pt idx="32">
                  <c:v>408</c:v>
                </c:pt>
                <c:pt idx="33">
                  <c:v>410</c:v>
                </c:pt>
                <c:pt idx="34">
                  <c:v>406</c:v>
                </c:pt>
                <c:pt idx="35">
                  <c:v>402</c:v>
                </c:pt>
                <c:pt idx="36">
                  <c:v>400</c:v>
                </c:pt>
                <c:pt idx="37">
                  <c:v>398</c:v>
                </c:pt>
                <c:pt idx="38">
                  <c:v>407</c:v>
                </c:pt>
                <c:pt idx="39">
                  <c:v>406</c:v>
                </c:pt>
                <c:pt idx="40">
                  <c:v>399</c:v>
                </c:pt>
                <c:pt idx="41">
                  <c:v>404</c:v>
                </c:pt>
                <c:pt idx="42">
                  <c:v>408</c:v>
                </c:pt>
                <c:pt idx="43">
                  <c:v>405</c:v>
                </c:pt>
                <c:pt idx="44">
                  <c:v>408</c:v>
                </c:pt>
                <c:pt idx="45">
                  <c:v>413</c:v>
                </c:pt>
                <c:pt idx="46">
                  <c:v>418</c:v>
                </c:pt>
                <c:pt idx="47">
                  <c:v>419</c:v>
                </c:pt>
                <c:pt idx="48">
                  <c:v>398</c:v>
                </c:pt>
                <c:pt idx="49">
                  <c:v>406</c:v>
                </c:pt>
                <c:pt idx="50">
                  <c:v>408</c:v>
                </c:pt>
                <c:pt idx="51">
                  <c:v>411</c:v>
                </c:pt>
                <c:pt idx="52">
                  <c:v>412</c:v>
                </c:pt>
                <c:pt idx="53">
                  <c:v>409</c:v>
                </c:pt>
                <c:pt idx="54">
                  <c:v>412</c:v>
                </c:pt>
                <c:pt idx="55">
                  <c:v>411</c:v>
                </c:pt>
                <c:pt idx="56">
                  <c:v>418</c:v>
                </c:pt>
                <c:pt idx="57">
                  <c:v>424</c:v>
                </c:pt>
                <c:pt idx="58">
                  <c:v>428</c:v>
                </c:pt>
                <c:pt idx="59">
                  <c:v>437</c:v>
                </c:pt>
                <c:pt idx="60">
                  <c:v>413</c:v>
                </c:pt>
                <c:pt idx="61">
                  <c:v>414</c:v>
                </c:pt>
                <c:pt idx="62">
                  <c:v>413</c:v>
                </c:pt>
                <c:pt idx="63">
                  <c:v>418</c:v>
                </c:pt>
                <c:pt idx="64">
                  <c:v>420</c:v>
                </c:pt>
                <c:pt idx="65">
                  <c:v>424</c:v>
                </c:pt>
                <c:pt idx="66">
                  <c:v>428</c:v>
                </c:pt>
                <c:pt idx="67">
                  <c:v>430</c:v>
                </c:pt>
                <c:pt idx="68">
                  <c:v>428</c:v>
                </c:pt>
                <c:pt idx="69">
                  <c:v>434</c:v>
                </c:pt>
                <c:pt idx="70">
                  <c:v>437</c:v>
                </c:pt>
              </c:numCache>
            </c:numRef>
          </c:val>
          <c:smooth val="0"/>
          <c:extLst>
            <c:ext xmlns:c16="http://schemas.microsoft.com/office/drawing/2014/chart" uri="{C3380CC4-5D6E-409C-BE32-E72D297353CC}">
              <c16:uniqueId val="{00000009-9298-4C8C-BA77-0477A6F67E24}"/>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max val="14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service users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majorUnit val="200"/>
      </c:valAx>
      <c:spPr>
        <a:noFill/>
        <a:ln>
          <a:noFill/>
        </a:ln>
        <a:effectLst/>
      </c:spPr>
    </c:plotArea>
    <c:legend>
      <c:legendPos val="r"/>
      <c:layout>
        <c:manualLayout>
          <c:xMode val="edge"/>
          <c:yMode val="edge"/>
          <c:x val="0.77796591876668575"/>
          <c:y val="0.15296161028308897"/>
          <c:w val="0.2153369417028945"/>
          <c:h val="0.7370652400905624"/>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[Services and Intensity Over Time.xlsx]services over time!PivotTable3</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Number of Adult Social Care service users in Tower Hamlets aged 18 to 64 by ethnic group, January 2018 - November 2023 (Mosaic).</a:t>
            </a:r>
          </a:p>
        </c:rich>
      </c:tx>
      <c:layout>
        <c:manualLayout>
          <c:xMode val="edge"/>
          <c:yMode val="edge"/>
          <c:x val="8.4299584671882356E-3"/>
          <c:y val="2.9821487637048496E-4"/>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8185690410047752E-2"/>
          <c:y val="0.12707346927628133"/>
          <c:w val="0.66638594929579853"/>
          <c:h val="0.7217657962157884"/>
        </c:manualLayout>
      </c:layout>
      <c:lineChart>
        <c:grouping val="standard"/>
        <c:varyColors val="0"/>
        <c:ser>
          <c:idx val="0"/>
          <c:order val="0"/>
          <c:tx>
            <c:strRef>
              <c:f>'services over time'!$V$11:$V$12</c:f>
              <c:strCache>
                <c:ptCount val="1"/>
                <c:pt idx="0">
                  <c:v>Any Other Black Background</c:v>
                </c:pt>
              </c:strCache>
            </c:strRef>
          </c:tx>
          <c:spPr>
            <a:ln w="28575" cap="rnd">
              <a:solidFill>
                <a:schemeClr val="accent1"/>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time'!$V$13:$V$90</c:f>
              <c:numCache>
                <c:formatCode>General</c:formatCode>
                <c:ptCount val="71"/>
                <c:pt idx="0">
                  <c:v>34</c:v>
                </c:pt>
                <c:pt idx="1">
                  <c:v>34</c:v>
                </c:pt>
                <c:pt idx="2">
                  <c:v>36</c:v>
                </c:pt>
                <c:pt idx="3">
                  <c:v>34</c:v>
                </c:pt>
                <c:pt idx="4">
                  <c:v>33</c:v>
                </c:pt>
                <c:pt idx="5">
                  <c:v>32</c:v>
                </c:pt>
                <c:pt idx="6">
                  <c:v>31</c:v>
                </c:pt>
                <c:pt idx="7">
                  <c:v>32</c:v>
                </c:pt>
                <c:pt idx="8">
                  <c:v>36</c:v>
                </c:pt>
                <c:pt idx="9">
                  <c:v>34</c:v>
                </c:pt>
                <c:pt idx="10">
                  <c:v>36</c:v>
                </c:pt>
                <c:pt idx="11">
                  <c:v>36</c:v>
                </c:pt>
                <c:pt idx="12">
                  <c:v>37</c:v>
                </c:pt>
                <c:pt idx="13">
                  <c:v>34</c:v>
                </c:pt>
                <c:pt idx="14">
                  <c:v>34</c:v>
                </c:pt>
                <c:pt idx="15">
                  <c:v>34</c:v>
                </c:pt>
                <c:pt idx="16">
                  <c:v>35</c:v>
                </c:pt>
                <c:pt idx="17">
                  <c:v>35</c:v>
                </c:pt>
                <c:pt idx="18">
                  <c:v>36</c:v>
                </c:pt>
                <c:pt idx="19">
                  <c:v>36</c:v>
                </c:pt>
                <c:pt idx="20">
                  <c:v>38</c:v>
                </c:pt>
                <c:pt idx="21">
                  <c:v>37</c:v>
                </c:pt>
                <c:pt idx="22">
                  <c:v>38</c:v>
                </c:pt>
                <c:pt idx="23">
                  <c:v>37</c:v>
                </c:pt>
                <c:pt idx="24">
                  <c:v>37</c:v>
                </c:pt>
                <c:pt idx="25">
                  <c:v>38</c:v>
                </c:pt>
                <c:pt idx="26">
                  <c:v>40</c:v>
                </c:pt>
                <c:pt idx="27">
                  <c:v>41</c:v>
                </c:pt>
                <c:pt idx="28">
                  <c:v>41</c:v>
                </c:pt>
                <c:pt idx="29">
                  <c:v>41</c:v>
                </c:pt>
                <c:pt idx="30">
                  <c:v>42</c:v>
                </c:pt>
                <c:pt idx="31">
                  <c:v>42</c:v>
                </c:pt>
                <c:pt idx="32">
                  <c:v>42</c:v>
                </c:pt>
                <c:pt idx="33">
                  <c:v>42</c:v>
                </c:pt>
                <c:pt idx="34">
                  <c:v>40</c:v>
                </c:pt>
                <c:pt idx="35">
                  <c:v>40</c:v>
                </c:pt>
                <c:pt idx="36">
                  <c:v>40</c:v>
                </c:pt>
                <c:pt idx="37">
                  <c:v>37</c:v>
                </c:pt>
                <c:pt idx="38">
                  <c:v>37</c:v>
                </c:pt>
                <c:pt idx="39">
                  <c:v>37</c:v>
                </c:pt>
                <c:pt idx="40">
                  <c:v>38</c:v>
                </c:pt>
                <c:pt idx="41">
                  <c:v>39</c:v>
                </c:pt>
                <c:pt idx="42">
                  <c:v>40</c:v>
                </c:pt>
                <c:pt idx="43">
                  <c:v>37</c:v>
                </c:pt>
                <c:pt idx="44">
                  <c:v>38</c:v>
                </c:pt>
                <c:pt idx="45">
                  <c:v>37</c:v>
                </c:pt>
                <c:pt idx="46">
                  <c:v>35</c:v>
                </c:pt>
                <c:pt idx="47">
                  <c:v>35</c:v>
                </c:pt>
                <c:pt idx="48">
                  <c:v>35</c:v>
                </c:pt>
                <c:pt idx="49">
                  <c:v>35</c:v>
                </c:pt>
                <c:pt idx="50">
                  <c:v>34</c:v>
                </c:pt>
                <c:pt idx="51">
                  <c:v>35</c:v>
                </c:pt>
                <c:pt idx="52">
                  <c:v>36</c:v>
                </c:pt>
                <c:pt idx="53">
                  <c:v>40</c:v>
                </c:pt>
                <c:pt idx="54">
                  <c:v>38</c:v>
                </c:pt>
                <c:pt idx="55">
                  <c:v>43</c:v>
                </c:pt>
                <c:pt idx="56">
                  <c:v>43</c:v>
                </c:pt>
                <c:pt idx="57">
                  <c:v>46</c:v>
                </c:pt>
                <c:pt idx="58">
                  <c:v>46</c:v>
                </c:pt>
                <c:pt idx="59">
                  <c:v>45</c:v>
                </c:pt>
                <c:pt idx="60">
                  <c:v>44</c:v>
                </c:pt>
                <c:pt idx="61">
                  <c:v>44</c:v>
                </c:pt>
                <c:pt idx="62">
                  <c:v>44</c:v>
                </c:pt>
                <c:pt idx="63">
                  <c:v>43</c:v>
                </c:pt>
                <c:pt idx="64">
                  <c:v>43</c:v>
                </c:pt>
                <c:pt idx="65">
                  <c:v>44</c:v>
                </c:pt>
                <c:pt idx="66">
                  <c:v>46</c:v>
                </c:pt>
                <c:pt idx="67">
                  <c:v>47</c:v>
                </c:pt>
                <c:pt idx="68">
                  <c:v>48</c:v>
                </c:pt>
                <c:pt idx="69">
                  <c:v>48</c:v>
                </c:pt>
                <c:pt idx="70">
                  <c:v>50</c:v>
                </c:pt>
              </c:numCache>
            </c:numRef>
          </c:val>
          <c:smooth val="0"/>
          <c:extLst>
            <c:ext xmlns:c16="http://schemas.microsoft.com/office/drawing/2014/chart" uri="{C3380CC4-5D6E-409C-BE32-E72D297353CC}">
              <c16:uniqueId val="{00000000-1C4C-46B2-90A4-3679962782ED}"/>
            </c:ext>
          </c:extLst>
        </c:ser>
        <c:ser>
          <c:idx val="1"/>
          <c:order val="1"/>
          <c:tx>
            <c:strRef>
              <c:f>'services over time'!$W$11:$W$12</c:f>
              <c:strCache>
                <c:ptCount val="1"/>
                <c:pt idx="0">
                  <c:v>Any Other White Background</c:v>
                </c:pt>
              </c:strCache>
            </c:strRef>
          </c:tx>
          <c:spPr>
            <a:ln w="28575" cap="rnd">
              <a:solidFill>
                <a:schemeClr val="accent2"/>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time'!$W$13:$W$90</c:f>
              <c:numCache>
                <c:formatCode>General</c:formatCode>
                <c:ptCount val="71"/>
                <c:pt idx="0">
                  <c:v>68</c:v>
                </c:pt>
                <c:pt idx="1">
                  <c:v>69</c:v>
                </c:pt>
                <c:pt idx="2">
                  <c:v>71</c:v>
                </c:pt>
                <c:pt idx="3">
                  <c:v>71</c:v>
                </c:pt>
                <c:pt idx="4">
                  <c:v>73</c:v>
                </c:pt>
                <c:pt idx="5">
                  <c:v>73</c:v>
                </c:pt>
                <c:pt idx="6">
                  <c:v>74</c:v>
                </c:pt>
                <c:pt idx="7">
                  <c:v>76</c:v>
                </c:pt>
                <c:pt idx="8">
                  <c:v>74</c:v>
                </c:pt>
                <c:pt idx="9">
                  <c:v>72</c:v>
                </c:pt>
                <c:pt idx="10">
                  <c:v>72</c:v>
                </c:pt>
                <c:pt idx="11">
                  <c:v>72</c:v>
                </c:pt>
                <c:pt idx="12">
                  <c:v>71</c:v>
                </c:pt>
                <c:pt idx="13">
                  <c:v>74</c:v>
                </c:pt>
                <c:pt idx="14">
                  <c:v>76</c:v>
                </c:pt>
                <c:pt idx="15">
                  <c:v>75</c:v>
                </c:pt>
                <c:pt idx="16">
                  <c:v>78</c:v>
                </c:pt>
                <c:pt idx="17">
                  <c:v>77</c:v>
                </c:pt>
                <c:pt idx="18">
                  <c:v>76</c:v>
                </c:pt>
                <c:pt idx="19">
                  <c:v>76</c:v>
                </c:pt>
                <c:pt idx="20">
                  <c:v>77</c:v>
                </c:pt>
                <c:pt idx="21">
                  <c:v>73</c:v>
                </c:pt>
                <c:pt idx="22">
                  <c:v>74</c:v>
                </c:pt>
                <c:pt idx="23">
                  <c:v>75</c:v>
                </c:pt>
                <c:pt idx="24">
                  <c:v>70</c:v>
                </c:pt>
                <c:pt idx="25">
                  <c:v>70</c:v>
                </c:pt>
                <c:pt idx="26">
                  <c:v>71</c:v>
                </c:pt>
                <c:pt idx="27">
                  <c:v>69</c:v>
                </c:pt>
                <c:pt idx="28">
                  <c:v>63</c:v>
                </c:pt>
                <c:pt idx="29">
                  <c:v>62</c:v>
                </c:pt>
                <c:pt idx="30">
                  <c:v>64</c:v>
                </c:pt>
                <c:pt idx="31">
                  <c:v>61</c:v>
                </c:pt>
                <c:pt idx="32">
                  <c:v>62</c:v>
                </c:pt>
                <c:pt idx="33">
                  <c:v>64</c:v>
                </c:pt>
                <c:pt idx="34">
                  <c:v>62</c:v>
                </c:pt>
                <c:pt idx="35">
                  <c:v>64</c:v>
                </c:pt>
                <c:pt idx="36">
                  <c:v>60</c:v>
                </c:pt>
                <c:pt idx="37">
                  <c:v>61</c:v>
                </c:pt>
                <c:pt idx="38">
                  <c:v>64</c:v>
                </c:pt>
                <c:pt idx="39">
                  <c:v>62</c:v>
                </c:pt>
                <c:pt idx="40">
                  <c:v>62</c:v>
                </c:pt>
                <c:pt idx="41">
                  <c:v>63</c:v>
                </c:pt>
                <c:pt idx="42">
                  <c:v>63</c:v>
                </c:pt>
                <c:pt idx="43">
                  <c:v>65</c:v>
                </c:pt>
                <c:pt idx="44">
                  <c:v>63</c:v>
                </c:pt>
                <c:pt idx="45">
                  <c:v>64</c:v>
                </c:pt>
                <c:pt idx="46">
                  <c:v>62</c:v>
                </c:pt>
                <c:pt idx="47">
                  <c:v>60</c:v>
                </c:pt>
                <c:pt idx="48">
                  <c:v>60</c:v>
                </c:pt>
                <c:pt idx="49">
                  <c:v>60</c:v>
                </c:pt>
                <c:pt idx="50">
                  <c:v>62</c:v>
                </c:pt>
                <c:pt idx="51">
                  <c:v>59</c:v>
                </c:pt>
                <c:pt idx="52">
                  <c:v>59</c:v>
                </c:pt>
                <c:pt idx="53">
                  <c:v>57</c:v>
                </c:pt>
                <c:pt idx="54">
                  <c:v>59</c:v>
                </c:pt>
                <c:pt idx="55">
                  <c:v>59</c:v>
                </c:pt>
                <c:pt idx="56">
                  <c:v>61</c:v>
                </c:pt>
                <c:pt idx="57">
                  <c:v>59</c:v>
                </c:pt>
                <c:pt idx="58">
                  <c:v>64</c:v>
                </c:pt>
                <c:pt idx="59">
                  <c:v>62</c:v>
                </c:pt>
                <c:pt idx="60">
                  <c:v>60</c:v>
                </c:pt>
                <c:pt idx="61">
                  <c:v>63</c:v>
                </c:pt>
                <c:pt idx="62">
                  <c:v>63</c:v>
                </c:pt>
                <c:pt idx="63">
                  <c:v>66</c:v>
                </c:pt>
                <c:pt idx="64">
                  <c:v>67</c:v>
                </c:pt>
                <c:pt idx="65">
                  <c:v>70</c:v>
                </c:pt>
                <c:pt idx="66">
                  <c:v>68</c:v>
                </c:pt>
                <c:pt idx="67">
                  <c:v>66</c:v>
                </c:pt>
                <c:pt idx="68">
                  <c:v>66</c:v>
                </c:pt>
                <c:pt idx="69">
                  <c:v>71</c:v>
                </c:pt>
                <c:pt idx="70">
                  <c:v>71</c:v>
                </c:pt>
              </c:numCache>
            </c:numRef>
          </c:val>
          <c:smooth val="0"/>
          <c:extLst>
            <c:ext xmlns:c16="http://schemas.microsoft.com/office/drawing/2014/chart" uri="{C3380CC4-5D6E-409C-BE32-E72D297353CC}">
              <c16:uniqueId val="{00000001-1C4C-46B2-90A4-3679962782ED}"/>
            </c:ext>
          </c:extLst>
        </c:ser>
        <c:ser>
          <c:idx val="2"/>
          <c:order val="2"/>
          <c:tx>
            <c:strRef>
              <c:f>'services over time'!$X$11:$X$12</c:f>
              <c:strCache>
                <c:ptCount val="1"/>
                <c:pt idx="0">
                  <c:v>Asian or Asian British</c:v>
                </c:pt>
              </c:strCache>
            </c:strRef>
          </c:tx>
          <c:spPr>
            <a:ln w="28575" cap="rnd">
              <a:solidFill>
                <a:schemeClr val="accent3"/>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time'!$X$13:$X$90</c:f>
              <c:numCache>
                <c:formatCode>General</c:formatCode>
                <c:ptCount val="71"/>
                <c:pt idx="0">
                  <c:v>69</c:v>
                </c:pt>
                <c:pt idx="1">
                  <c:v>68</c:v>
                </c:pt>
                <c:pt idx="2">
                  <c:v>67</c:v>
                </c:pt>
                <c:pt idx="3">
                  <c:v>67</c:v>
                </c:pt>
                <c:pt idx="4">
                  <c:v>65</c:v>
                </c:pt>
                <c:pt idx="5">
                  <c:v>66</c:v>
                </c:pt>
                <c:pt idx="6">
                  <c:v>69</c:v>
                </c:pt>
                <c:pt idx="7">
                  <c:v>69</c:v>
                </c:pt>
                <c:pt idx="8">
                  <c:v>69</c:v>
                </c:pt>
                <c:pt idx="9">
                  <c:v>71</c:v>
                </c:pt>
                <c:pt idx="10">
                  <c:v>67</c:v>
                </c:pt>
                <c:pt idx="11">
                  <c:v>69</c:v>
                </c:pt>
                <c:pt idx="12">
                  <c:v>68</c:v>
                </c:pt>
                <c:pt idx="13">
                  <c:v>71</c:v>
                </c:pt>
                <c:pt idx="14">
                  <c:v>71</c:v>
                </c:pt>
                <c:pt idx="15">
                  <c:v>72</c:v>
                </c:pt>
                <c:pt idx="16">
                  <c:v>75</c:v>
                </c:pt>
                <c:pt idx="17">
                  <c:v>76</c:v>
                </c:pt>
                <c:pt idx="18">
                  <c:v>74</c:v>
                </c:pt>
                <c:pt idx="19">
                  <c:v>73</c:v>
                </c:pt>
                <c:pt idx="20">
                  <c:v>74</c:v>
                </c:pt>
                <c:pt idx="21">
                  <c:v>74</c:v>
                </c:pt>
                <c:pt idx="22">
                  <c:v>76</c:v>
                </c:pt>
                <c:pt idx="23">
                  <c:v>77</c:v>
                </c:pt>
                <c:pt idx="24">
                  <c:v>73</c:v>
                </c:pt>
                <c:pt idx="25">
                  <c:v>73</c:v>
                </c:pt>
                <c:pt idx="26">
                  <c:v>73</c:v>
                </c:pt>
                <c:pt idx="27">
                  <c:v>70</c:v>
                </c:pt>
                <c:pt idx="28">
                  <c:v>75</c:v>
                </c:pt>
                <c:pt idx="29">
                  <c:v>75</c:v>
                </c:pt>
                <c:pt idx="30">
                  <c:v>74</c:v>
                </c:pt>
                <c:pt idx="31">
                  <c:v>73</c:v>
                </c:pt>
                <c:pt idx="32">
                  <c:v>71</c:v>
                </c:pt>
                <c:pt idx="33">
                  <c:v>71</c:v>
                </c:pt>
                <c:pt idx="34">
                  <c:v>71</c:v>
                </c:pt>
                <c:pt idx="35">
                  <c:v>69</c:v>
                </c:pt>
                <c:pt idx="36">
                  <c:v>66</c:v>
                </c:pt>
                <c:pt idx="37">
                  <c:v>70</c:v>
                </c:pt>
                <c:pt idx="38">
                  <c:v>71</c:v>
                </c:pt>
                <c:pt idx="39">
                  <c:v>70</c:v>
                </c:pt>
                <c:pt idx="40">
                  <c:v>72</c:v>
                </c:pt>
                <c:pt idx="41">
                  <c:v>73</c:v>
                </c:pt>
                <c:pt idx="42">
                  <c:v>74</c:v>
                </c:pt>
                <c:pt idx="43">
                  <c:v>77</c:v>
                </c:pt>
                <c:pt idx="44">
                  <c:v>77</c:v>
                </c:pt>
                <c:pt idx="45">
                  <c:v>76</c:v>
                </c:pt>
                <c:pt idx="46">
                  <c:v>82</c:v>
                </c:pt>
                <c:pt idx="47">
                  <c:v>82</c:v>
                </c:pt>
                <c:pt idx="48">
                  <c:v>82</c:v>
                </c:pt>
                <c:pt idx="49">
                  <c:v>84</c:v>
                </c:pt>
                <c:pt idx="50">
                  <c:v>83</c:v>
                </c:pt>
                <c:pt idx="51">
                  <c:v>80</c:v>
                </c:pt>
                <c:pt idx="52">
                  <c:v>80</c:v>
                </c:pt>
                <c:pt idx="53">
                  <c:v>86</c:v>
                </c:pt>
                <c:pt idx="54">
                  <c:v>82</c:v>
                </c:pt>
                <c:pt idx="55">
                  <c:v>82</c:v>
                </c:pt>
                <c:pt idx="56">
                  <c:v>82</c:v>
                </c:pt>
                <c:pt idx="57">
                  <c:v>88</c:v>
                </c:pt>
                <c:pt idx="58">
                  <c:v>86</c:v>
                </c:pt>
                <c:pt idx="59">
                  <c:v>90</c:v>
                </c:pt>
                <c:pt idx="60">
                  <c:v>84</c:v>
                </c:pt>
                <c:pt idx="61">
                  <c:v>90</c:v>
                </c:pt>
                <c:pt idx="62">
                  <c:v>91</c:v>
                </c:pt>
                <c:pt idx="63">
                  <c:v>96</c:v>
                </c:pt>
                <c:pt idx="64">
                  <c:v>99</c:v>
                </c:pt>
                <c:pt idx="65">
                  <c:v>99</c:v>
                </c:pt>
                <c:pt idx="66">
                  <c:v>100</c:v>
                </c:pt>
                <c:pt idx="67">
                  <c:v>100</c:v>
                </c:pt>
                <c:pt idx="68">
                  <c:v>104</c:v>
                </c:pt>
                <c:pt idx="69">
                  <c:v>106</c:v>
                </c:pt>
                <c:pt idx="70">
                  <c:v>105</c:v>
                </c:pt>
              </c:numCache>
            </c:numRef>
          </c:val>
          <c:smooth val="0"/>
          <c:extLst>
            <c:ext xmlns:c16="http://schemas.microsoft.com/office/drawing/2014/chart" uri="{C3380CC4-5D6E-409C-BE32-E72D297353CC}">
              <c16:uniqueId val="{00000002-1C4C-46B2-90A4-3679962782ED}"/>
            </c:ext>
          </c:extLst>
        </c:ser>
        <c:ser>
          <c:idx val="3"/>
          <c:order val="3"/>
          <c:tx>
            <c:strRef>
              <c:f>'services over time'!$Y$11:$Y$12</c:f>
              <c:strCache>
                <c:ptCount val="1"/>
                <c:pt idx="0">
                  <c:v>Bangladeshi</c:v>
                </c:pt>
              </c:strCache>
            </c:strRef>
          </c:tx>
          <c:spPr>
            <a:ln w="28575" cap="rnd">
              <a:solidFill>
                <a:schemeClr val="accent4"/>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time'!$Y$13:$Y$90</c:f>
              <c:numCache>
                <c:formatCode>General</c:formatCode>
                <c:ptCount val="71"/>
                <c:pt idx="0">
                  <c:v>575</c:v>
                </c:pt>
                <c:pt idx="1">
                  <c:v>572</c:v>
                </c:pt>
                <c:pt idx="2">
                  <c:v>573</c:v>
                </c:pt>
                <c:pt idx="3">
                  <c:v>575</c:v>
                </c:pt>
                <c:pt idx="4">
                  <c:v>574</c:v>
                </c:pt>
                <c:pt idx="5">
                  <c:v>580</c:v>
                </c:pt>
                <c:pt idx="6">
                  <c:v>585</c:v>
                </c:pt>
                <c:pt idx="7">
                  <c:v>593</c:v>
                </c:pt>
                <c:pt idx="8">
                  <c:v>596</c:v>
                </c:pt>
                <c:pt idx="9">
                  <c:v>597</c:v>
                </c:pt>
                <c:pt idx="10">
                  <c:v>598</c:v>
                </c:pt>
                <c:pt idx="11">
                  <c:v>593</c:v>
                </c:pt>
                <c:pt idx="12">
                  <c:v>586</c:v>
                </c:pt>
                <c:pt idx="13">
                  <c:v>589</c:v>
                </c:pt>
                <c:pt idx="14">
                  <c:v>592</c:v>
                </c:pt>
                <c:pt idx="15">
                  <c:v>590</c:v>
                </c:pt>
                <c:pt idx="16">
                  <c:v>589</c:v>
                </c:pt>
                <c:pt idx="17">
                  <c:v>592</c:v>
                </c:pt>
                <c:pt idx="18">
                  <c:v>598</c:v>
                </c:pt>
                <c:pt idx="19">
                  <c:v>597</c:v>
                </c:pt>
                <c:pt idx="20">
                  <c:v>613</c:v>
                </c:pt>
                <c:pt idx="21">
                  <c:v>618</c:v>
                </c:pt>
                <c:pt idx="22">
                  <c:v>625</c:v>
                </c:pt>
                <c:pt idx="23">
                  <c:v>632</c:v>
                </c:pt>
                <c:pt idx="24">
                  <c:v>617</c:v>
                </c:pt>
                <c:pt idx="25">
                  <c:v>625</c:v>
                </c:pt>
                <c:pt idx="26">
                  <c:v>627</c:v>
                </c:pt>
                <c:pt idx="27">
                  <c:v>621</c:v>
                </c:pt>
                <c:pt idx="28">
                  <c:v>613</c:v>
                </c:pt>
                <c:pt idx="29">
                  <c:v>619</c:v>
                </c:pt>
                <c:pt idx="30">
                  <c:v>616</c:v>
                </c:pt>
                <c:pt idx="31">
                  <c:v>618</c:v>
                </c:pt>
                <c:pt idx="32">
                  <c:v>617</c:v>
                </c:pt>
                <c:pt idx="33">
                  <c:v>620</c:v>
                </c:pt>
                <c:pt idx="34">
                  <c:v>621</c:v>
                </c:pt>
                <c:pt idx="35">
                  <c:v>624</c:v>
                </c:pt>
                <c:pt idx="36">
                  <c:v>612</c:v>
                </c:pt>
                <c:pt idx="37">
                  <c:v>609</c:v>
                </c:pt>
                <c:pt idx="38">
                  <c:v>616</c:v>
                </c:pt>
                <c:pt idx="39">
                  <c:v>630</c:v>
                </c:pt>
                <c:pt idx="40">
                  <c:v>643</c:v>
                </c:pt>
                <c:pt idx="41">
                  <c:v>646</c:v>
                </c:pt>
                <c:pt idx="42">
                  <c:v>662</c:v>
                </c:pt>
                <c:pt idx="43">
                  <c:v>667</c:v>
                </c:pt>
                <c:pt idx="44">
                  <c:v>684</c:v>
                </c:pt>
                <c:pt idx="45">
                  <c:v>704</c:v>
                </c:pt>
                <c:pt idx="46">
                  <c:v>708</c:v>
                </c:pt>
                <c:pt idx="47">
                  <c:v>711</c:v>
                </c:pt>
                <c:pt idx="48">
                  <c:v>703</c:v>
                </c:pt>
                <c:pt idx="49">
                  <c:v>700</c:v>
                </c:pt>
                <c:pt idx="50">
                  <c:v>716</c:v>
                </c:pt>
                <c:pt idx="51">
                  <c:v>729</c:v>
                </c:pt>
                <c:pt idx="52">
                  <c:v>738</c:v>
                </c:pt>
                <c:pt idx="53">
                  <c:v>744</c:v>
                </c:pt>
                <c:pt idx="54">
                  <c:v>760</c:v>
                </c:pt>
                <c:pt idx="55">
                  <c:v>775</c:v>
                </c:pt>
                <c:pt idx="56">
                  <c:v>787</c:v>
                </c:pt>
                <c:pt idx="57">
                  <c:v>798</c:v>
                </c:pt>
                <c:pt idx="58">
                  <c:v>810</c:v>
                </c:pt>
                <c:pt idx="59">
                  <c:v>816</c:v>
                </c:pt>
                <c:pt idx="60">
                  <c:v>802</c:v>
                </c:pt>
                <c:pt idx="61">
                  <c:v>815</c:v>
                </c:pt>
                <c:pt idx="62">
                  <c:v>825</c:v>
                </c:pt>
                <c:pt idx="63">
                  <c:v>830</c:v>
                </c:pt>
                <c:pt idx="64">
                  <c:v>858</c:v>
                </c:pt>
                <c:pt idx="65">
                  <c:v>865</c:v>
                </c:pt>
                <c:pt idx="66">
                  <c:v>884</c:v>
                </c:pt>
                <c:pt idx="67">
                  <c:v>895</c:v>
                </c:pt>
                <c:pt idx="68">
                  <c:v>902</c:v>
                </c:pt>
                <c:pt idx="69">
                  <c:v>918</c:v>
                </c:pt>
                <c:pt idx="70">
                  <c:v>932</c:v>
                </c:pt>
              </c:numCache>
            </c:numRef>
          </c:val>
          <c:smooth val="0"/>
          <c:extLst>
            <c:ext xmlns:c16="http://schemas.microsoft.com/office/drawing/2014/chart" uri="{C3380CC4-5D6E-409C-BE32-E72D297353CC}">
              <c16:uniqueId val="{00000003-1C4C-46B2-90A4-3679962782ED}"/>
            </c:ext>
          </c:extLst>
        </c:ser>
        <c:ser>
          <c:idx val="4"/>
          <c:order val="4"/>
          <c:tx>
            <c:strRef>
              <c:f>'services over time'!$Z$11:$Z$12</c:f>
              <c:strCache>
                <c:ptCount val="1"/>
                <c:pt idx="0">
                  <c:v>Black African</c:v>
                </c:pt>
              </c:strCache>
            </c:strRef>
          </c:tx>
          <c:spPr>
            <a:ln w="28575" cap="rnd">
              <a:solidFill>
                <a:schemeClr val="accent5"/>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time'!$Z$13:$Z$90</c:f>
              <c:numCache>
                <c:formatCode>General</c:formatCode>
                <c:ptCount val="71"/>
                <c:pt idx="0">
                  <c:v>117</c:v>
                </c:pt>
                <c:pt idx="1">
                  <c:v>120</c:v>
                </c:pt>
                <c:pt idx="2">
                  <c:v>117</c:v>
                </c:pt>
                <c:pt idx="3">
                  <c:v>117</c:v>
                </c:pt>
                <c:pt idx="4">
                  <c:v>112</c:v>
                </c:pt>
                <c:pt idx="5">
                  <c:v>114</c:v>
                </c:pt>
                <c:pt idx="6">
                  <c:v>114</c:v>
                </c:pt>
                <c:pt idx="7">
                  <c:v>117</c:v>
                </c:pt>
                <c:pt idx="8">
                  <c:v>116</c:v>
                </c:pt>
                <c:pt idx="9">
                  <c:v>115</c:v>
                </c:pt>
                <c:pt idx="10">
                  <c:v>118</c:v>
                </c:pt>
                <c:pt idx="11">
                  <c:v>119</c:v>
                </c:pt>
                <c:pt idx="12">
                  <c:v>120</c:v>
                </c:pt>
                <c:pt idx="13">
                  <c:v>118</c:v>
                </c:pt>
                <c:pt idx="14">
                  <c:v>114</c:v>
                </c:pt>
                <c:pt idx="15">
                  <c:v>115</c:v>
                </c:pt>
                <c:pt idx="16">
                  <c:v>119</c:v>
                </c:pt>
                <c:pt idx="17">
                  <c:v>118</c:v>
                </c:pt>
                <c:pt idx="18">
                  <c:v>124</c:v>
                </c:pt>
                <c:pt idx="19">
                  <c:v>122</c:v>
                </c:pt>
                <c:pt idx="20">
                  <c:v>124</c:v>
                </c:pt>
                <c:pt idx="21">
                  <c:v>120</c:v>
                </c:pt>
                <c:pt idx="22">
                  <c:v>123</c:v>
                </c:pt>
                <c:pt idx="23">
                  <c:v>126</c:v>
                </c:pt>
                <c:pt idx="24">
                  <c:v>127</c:v>
                </c:pt>
                <c:pt idx="25">
                  <c:v>127</c:v>
                </c:pt>
                <c:pt idx="26">
                  <c:v>128</c:v>
                </c:pt>
                <c:pt idx="27">
                  <c:v>123</c:v>
                </c:pt>
                <c:pt idx="28">
                  <c:v>128</c:v>
                </c:pt>
                <c:pt idx="29">
                  <c:v>131</c:v>
                </c:pt>
                <c:pt idx="30">
                  <c:v>133</c:v>
                </c:pt>
                <c:pt idx="31">
                  <c:v>131</c:v>
                </c:pt>
                <c:pt idx="32">
                  <c:v>132</c:v>
                </c:pt>
                <c:pt idx="33">
                  <c:v>130</c:v>
                </c:pt>
                <c:pt idx="34">
                  <c:v>131</c:v>
                </c:pt>
                <c:pt idx="35">
                  <c:v>130</c:v>
                </c:pt>
                <c:pt idx="36">
                  <c:v>131</c:v>
                </c:pt>
                <c:pt idx="37">
                  <c:v>128</c:v>
                </c:pt>
                <c:pt idx="38">
                  <c:v>129</c:v>
                </c:pt>
                <c:pt idx="39">
                  <c:v>130</c:v>
                </c:pt>
                <c:pt idx="40">
                  <c:v>132</c:v>
                </c:pt>
                <c:pt idx="41">
                  <c:v>133</c:v>
                </c:pt>
                <c:pt idx="42">
                  <c:v>136</c:v>
                </c:pt>
                <c:pt idx="43">
                  <c:v>138</c:v>
                </c:pt>
                <c:pt idx="44">
                  <c:v>140</c:v>
                </c:pt>
                <c:pt idx="45">
                  <c:v>142</c:v>
                </c:pt>
                <c:pt idx="46">
                  <c:v>145</c:v>
                </c:pt>
                <c:pt idx="47">
                  <c:v>146</c:v>
                </c:pt>
                <c:pt idx="48">
                  <c:v>148</c:v>
                </c:pt>
                <c:pt idx="49">
                  <c:v>156</c:v>
                </c:pt>
                <c:pt idx="50">
                  <c:v>161</c:v>
                </c:pt>
                <c:pt idx="51">
                  <c:v>164</c:v>
                </c:pt>
                <c:pt idx="52">
                  <c:v>164</c:v>
                </c:pt>
                <c:pt idx="53">
                  <c:v>165</c:v>
                </c:pt>
                <c:pt idx="54">
                  <c:v>172</c:v>
                </c:pt>
                <c:pt idx="55">
                  <c:v>175</c:v>
                </c:pt>
                <c:pt idx="56">
                  <c:v>178</c:v>
                </c:pt>
                <c:pt idx="57">
                  <c:v>176</c:v>
                </c:pt>
                <c:pt idx="58">
                  <c:v>179</c:v>
                </c:pt>
                <c:pt idx="59">
                  <c:v>179</c:v>
                </c:pt>
                <c:pt idx="60">
                  <c:v>176</c:v>
                </c:pt>
                <c:pt idx="61">
                  <c:v>177</c:v>
                </c:pt>
                <c:pt idx="62">
                  <c:v>183</c:v>
                </c:pt>
                <c:pt idx="63">
                  <c:v>185</c:v>
                </c:pt>
                <c:pt idx="64">
                  <c:v>189</c:v>
                </c:pt>
                <c:pt idx="65">
                  <c:v>201</c:v>
                </c:pt>
                <c:pt idx="66">
                  <c:v>203</c:v>
                </c:pt>
                <c:pt idx="67">
                  <c:v>206</c:v>
                </c:pt>
                <c:pt idx="68">
                  <c:v>203</c:v>
                </c:pt>
                <c:pt idx="69">
                  <c:v>200</c:v>
                </c:pt>
                <c:pt idx="70">
                  <c:v>197</c:v>
                </c:pt>
              </c:numCache>
            </c:numRef>
          </c:val>
          <c:smooth val="0"/>
          <c:extLst>
            <c:ext xmlns:c16="http://schemas.microsoft.com/office/drawing/2014/chart" uri="{C3380CC4-5D6E-409C-BE32-E72D297353CC}">
              <c16:uniqueId val="{00000004-1C4C-46B2-90A4-3679962782ED}"/>
            </c:ext>
          </c:extLst>
        </c:ser>
        <c:ser>
          <c:idx val="5"/>
          <c:order val="5"/>
          <c:tx>
            <c:strRef>
              <c:f>'services over time'!$AA$11:$AA$12</c:f>
              <c:strCache>
                <c:ptCount val="1"/>
                <c:pt idx="0">
                  <c:v>Black Caribbean</c:v>
                </c:pt>
              </c:strCache>
            </c:strRef>
          </c:tx>
          <c:spPr>
            <a:ln w="28575" cap="rnd">
              <a:solidFill>
                <a:schemeClr val="accent6"/>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time'!$AA$13:$AA$90</c:f>
              <c:numCache>
                <c:formatCode>General</c:formatCode>
                <c:ptCount val="71"/>
                <c:pt idx="0">
                  <c:v>74</c:v>
                </c:pt>
                <c:pt idx="1">
                  <c:v>74</c:v>
                </c:pt>
                <c:pt idx="2">
                  <c:v>73</c:v>
                </c:pt>
                <c:pt idx="3">
                  <c:v>76</c:v>
                </c:pt>
                <c:pt idx="4">
                  <c:v>77</c:v>
                </c:pt>
                <c:pt idx="5">
                  <c:v>77</c:v>
                </c:pt>
                <c:pt idx="6">
                  <c:v>76</c:v>
                </c:pt>
                <c:pt idx="7">
                  <c:v>78</c:v>
                </c:pt>
                <c:pt idx="8">
                  <c:v>80</c:v>
                </c:pt>
                <c:pt idx="9">
                  <c:v>83</c:v>
                </c:pt>
                <c:pt idx="10">
                  <c:v>84</c:v>
                </c:pt>
                <c:pt idx="11">
                  <c:v>85</c:v>
                </c:pt>
                <c:pt idx="12">
                  <c:v>84</c:v>
                </c:pt>
                <c:pt idx="13">
                  <c:v>83</c:v>
                </c:pt>
                <c:pt idx="14">
                  <c:v>84</c:v>
                </c:pt>
                <c:pt idx="15">
                  <c:v>83</c:v>
                </c:pt>
                <c:pt idx="16">
                  <c:v>84</c:v>
                </c:pt>
                <c:pt idx="17">
                  <c:v>81</c:v>
                </c:pt>
                <c:pt idx="18">
                  <c:v>83</c:v>
                </c:pt>
                <c:pt idx="19">
                  <c:v>85</c:v>
                </c:pt>
                <c:pt idx="20">
                  <c:v>80</c:v>
                </c:pt>
                <c:pt idx="21">
                  <c:v>82</c:v>
                </c:pt>
                <c:pt idx="22">
                  <c:v>80</c:v>
                </c:pt>
                <c:pt idx="23">
                  <c:v>81</c:v>
                </c:pt>
                <c:pt idx="24">
                  <c:v>82</c:v>
                </c:pt>
                <c:pt idx="25">
                  <c:v>83</c:v>
                </c:pt>
                <c:pt idx="26">
                  <c:v>83</c:v>
                </c:pt>
                <c:pt idx="27">
                  <c:v>81</c:v>
                </c:pt>
                <c:pt idx="28">
                  <c:v>80</c:v>
                </c:pt>
                <c:pt idx="29">
                  <c:v>80</c:v>
                </c:pt>
                <c:pt idx="30">
                  <c:v>81</c:v>
                </c:pt>
                <c:pt idx="31">
                  <c:v>83</c:v>
                </c:pt>
                <c:pt idx="32">
                  <c:v>80</c:v>
                </c:pt>
                <c:pt idx="33">
                  <c:v>80</c:v>
                </c:pt>
                <c:pt idx="34">
                  <c:v>82</c:v>
                </c:pt>
                <c:pt idx="35">
                  <c:v>82</c:v>
                </c:pt>
                <c:pt idx="36">
                  <c:v>81</c:v>
                </c:pt>
                <c:pt idx="37">
                  <c:v>83</c:v>
                </c:pt>
                <c:pt idx="38">
                  <c:v>82</c:v>
                </c:pt>
                <c:pt idx="39">
                  <c:v>82</c:v>
                </c:pt>
                <c:pt idx="40">
                  <c:v>80</c:v>
                </c:pt>
                <c:pt idx="41">
                  <c:v>81</c:v>
                </c:pt>
                <c:pt idx="42">
                  <c:v>80</c:v>
                </c:pt>
                <c:pt idx="43">
                  <c:v>82</c:v>
                </c:pt>
                <c:pt idx="44">
                  <c:v>84</c:v>
                </c:pt>
                <c:pt idx="45">
                  <c:v>86</c:v>
                </c:pt>
                <c:pt idx="46">
                  <c:v>88</c:v>
                </c:pt>
                <c:pt idx="47">
                  <c:v>89</c:v>
                </c:pt>
                <c:pt idx="48">
                  <c:v>82</c:v>
                </c:pt>
                <c:pt idx="49">
                  <c:v>84</c:v>
                </c:pt>
                <c:pt idx="50">
                  <c:v>85</c:v>
                </c:pt>
                <c:pt idx="51">
                  <c:v>86</c:v>
                </c:pt>
                <c:pt idx="52">
                  <c:v>87</c:v>
                </c:pt>
                <c:pt idx="53">
                  <c:v>86</c:v>
                </c:pt>
                <c:pt idx="54">
                  <c:v>86</c:v>
                </c:pt>
                <c:pt idx="55">
                  <c:v>84</c:v>
                </c:pt>
                <c:pt idx="56">
                  <c:v>84</c:v>
                </c:pt>
                <c:pt idx="57">
                  <c:v>82</c:v>
                </c:pt>
                <c:pt idx="58">
                  <c:v>82</c:v>
                </c:pt>
                <c:pt idx="59">
                  <c:v>83</c:v>
                </c:pt>
                <c:pt idx="60">
                  <c:v>84</c:v>
                </c:pt>
                <c:pt idx="61">
                  <c:v>84</c:v>
                </c:pt>
                <c:pt idx="62">
                  <c:v>85</c:v>
                </c:pt>
                <c:pt idx="63">
                  <c:v>87</c:v>
                </c:pt>
                <c:pt idx="64">
                  <c:v>87</c:v>
                </c:pt>
                <c:pt idx="65">
                  <c:v>88</c:v>
                </c:pt>
                <c:pt idx="66">
                  <c:v>87</c:v>
                </c:pt>
                <c:pt idx="67">
                  <c:v>88</c:v>
                </c:pt>
                <c:pt idx="68">
                  <c:v>88</c:v>
                </c:pt>
                <c:pt idx="69">
                  <c:v>88</c:v>
                </c:pt>
                <c:pt idx="70">
                  <c:v>87</c:v>
                </c:pt>
              </c:numCache>
            </c:numRef>
          </c:val>
          <c:smooth val="0"/>
          <c:extLst>
            <c:ext xmlns:c16="http://schemas.microsoft.com/office/drawing/2014/chart" uri="{C3380CC4-5D6E-409C-BE32-E72D297353CC}">
              <c16:uniqueId val="{00000005-1C4C-46B2-90A4-3679962782ED}"/>
            </c:ext>
          </c:extLst>
        </c:ser>
        <c:ser>
          <c:idx val="6"/>
          <c:order val="6"/>
          <c:tx>
            <c:strRef>
              <c:f>'services over time'!$AB$11:$AB$12</c:f>
              <c:strCache>
                <c:ptCount val="1"/>
                <c:pt idx="0">
                  <c:v>Mixed or Multiple Ethnic Groups</c:v>
                </c:pt>
              </c:strCache>
            </c:strRef>
          </c:tx>
          <c:spPr>
            <a:ln w="28575" cap="rnd">
              <a:solidFill>
                <a:schemeClr val="accent1">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time'!$AB$13:$AB$90</c:f>
              <c:numCache>
                <c:formatCode>General</c:formatCode>
                <c:ptCount val="71"/>
                <c:pt idx="0">
                  <c:v>43</c:v>
                </c:pt>
                <c:pt idx="1">
                  <c:v>44</c:v>
                </c:pt>
                <c:pt idx="2">
                  <c:v>44</c:v>
                </c:pt>
                <c:pt idx="3">
                  <c:v>45</c:v>
                </c:pt>
                <c:pt idx="4">
                  <c:v>44</c:v>
                </c:pt>
                <c:pt idx="5">
                  <c:v>45</c:v>
                </c:pt>
                <c:pt idx="6">
                  <c:v>44</c:v>
                </c:pt>
                <c:pt idx="7">
                  <c:v>45</c:v>
                </c:pt>
                <c:pt idx="8">
                  <c:v>47</c:v>
                </c:pt>
                <c:pt idx="9">
                  <c:v>49</c:v>
                </c:pt>
                <c:pt idx="10">
                  <c:v>48</c:v>
                </c:pt>
                <c:pt idx="11">
                  <c:v>50</c:v>
                </c:pt>
                <c:pt idx="12">
                  <c:v>50</c:v>
                </c:pt>
                <c:pt idx="13">
                  <c:v>50</c:v>
                </c:pt>
                <c:pt idx="14">
                  <c:v>55</c:v>
                </c:pt>
                <c:pt idx="15">
                  <c:v>53</c:v>
                </c:pt>
                <c:pt idx="16">
                  <c:v>54</c:v>
                </c:pt>
                <c:pt idx="17">
                  <c:v>54</c:v>
                </c:pt>
                <c:pt idx="18">
                  <c:v>55</c:v>
                </c:pt>
                <c:pt idx="19">
                  <c:v>55</c:v>
                </c:pt>
                <c:pt idx="20">
                  <c:v>55</c:v>
                </c:pt>
                <c:pt idx="21">
                  <c:v>57</c:v>
                </c:pt>
                <c:pt idx="22">
                  <c:v>55</c:v>
                </c:pt>
                <c:pt idx="23">
                  <c:v>56</c:v>
                </c:pt>
                <c:pt idx="24">
                  <c:v>57</c:v>
                </c:pt>
                <c:pt idx="25">
                  <c:v>58</c:v>
                </c:pt>
                <c:pt idx="26">
                  <c:v>60</c:v>
                </c:pt>
                <c:pt idx="27">
                  <c:v>61</c:v>
                </c:pt>
                <c:pt idx="28">
                  <c:v>62</c:v>
                </c:pt>
                <c:pt idx="29">
                  <c:v>61</c:v>
                </c:pt>
                <c:pt idx="30">
                  <c:v>63</c:v>
                </c:pt>
                <c:pt idx="31">
                  <c:v>60</c:v>
                </c:pt>
                <c:pt idx="32">
                  <c:v>60</c:v>
                </c:pt>
                <c:pt idx="33">
                  <c:v>61</c:v>
                </c:pt>
                <c:pt idx="34">
                  <c:v>62</c:v>
                </c:pt>
                <c:pt idx="35">
                  <c:v>61</c:v>
                </c:pt>
                <c:pt idx="36">
                  <c:v>61</c:v>
                </c:pt>
                <c:pt idx="37">
                  <c:v>60</c:v>
                </c:pt>
                <c:pt idx="38">
                  <c:v>59</c:v>
                </c:pt>
                <c:pt idx="39">
                  <c:v>59</c:v>
                </c:pt>
                <c:pt idx="40">
                  <c:v>59</c:v>
                </c:pt>
                <c:pt idx="41">
                  <c:v>58</c:v>
                </c:pt>
                <c:pt idx="42">
                  <c:v>59</c:v>
                </c:pt>
                <c:pt idx="43">
                  <c:v>59</c:v>
                </c:pt>
                <c:pt idx="44">
                  <c:v>58</c:v>
                </c:pt>
                <c:pt idx="45">
                  <c:v>61</c:v>
                </c:pt>
                <c:pt idx="46">
                  <c:v>58</c:v>
                </c:pt>
                <c:pt idx="47">
                  <c:v>60</c:v>
                </c:pt>
                <c:pt idx="48">
                  <c:v>58</c:v>
                </c:pt>
                <c:pt idx="49">
                  <c:v>59</c:v>
                </c:pt>
                <c:pt idx="50">
                  <c:v>58</c:v>
                </c:pt>
                <c:pt idx="51">
                  <c:v>60</c:v>
                </c:pt>
                <c:pt idx="52">
                  <c:v>57</c:v>
                </c:pt>
                <c:pt idx="53">
                  <c:v>55</c:v>
                </c:pt>
                <c:pt idx="54">
                  <c:v>55</c:v>
                </c:pt>
                <c:pt idx="55">
                  <c:v>56</c:v>
                </c:pt>
                <c:pt idx="56">
                  <c:v>58</c:v>
                </c:pt>
                <c:pt idx="57">
                  <c:v>57</c:v>
                </c:pt>
                <c:pt idx="58">
                  <c:v>57</c:v>
                </c:pt>
                <c:pt idx="59">
                  <c:v>56</c:v>
                </c:pt>
                <c:pt idx="60">
                  <c:v>56</c:v>
                </c:pt>
                <c:pt idx="61">
                  <c:v>56</c:v>
                </c:pt>
                <c:pt idx="62">
                  <c:v>56</c:v>
                </c:pt>
                <c:pt idx="63">
                  <c:v>56</c:v>
                </c:pt>
                <c:pt idx="64">
                  <c:v>58</c:v>
                </c:pt>
                <c:pt idx="65">
                  <c:v>59</c:v>
                </c:pt>
                <c:pt idx="66">
                  <c:v>57</c:v>
                </c:pt>
                <c:pt idx="67">
                  <c:v>59</c:v>
                </c:pt>
                <c:pt idx="68">
                  <c:v>58</c:v>
                </c:pt>
                <c:pt idx="69">
                  <c:v>60</c:v>
                </c:pt>
                <c:pt idx="70">
                  <c:v>60</c:v>
                </c:pt>
              </c:numCache>
            </c:numRef>
          </c:val>
          <c:smooth val="0"/>
          <c:extLst>
            <c:ext xmlns:c16="http://schemas.microsoft.com/office/drawing/2014/chart" uri="{C3380CC4-5D6E-409C-BE32-E72D297353CC}">
              <c16:uniqueId val="{00000006-1C4C-46B2-90A4-3679962782ED}"/>
            </c:ext>
          </c:extLst>
        </c:ser>
        <c:ser>
          <c:idx val="7"/>
          <c:order val="7"/>
          <c:tx>
            <c:strRef>
              <c:f>'services over time'!$AC$11:$AC$12</c:f>
              <c:strCache>
                <c:ptCount val="1"/>
                <c:pt idx="0">
                  <c:v>Other Ethnic Group</c:v>
                </c:pt>
              </c:strCache>
            </c:strRef>
          </c:tx>
          <c:spPr>
            <a:ln w="28575" cap="rnd">
              <a:solidFill>
                <a:schemeClr val="accent2">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time'!$AC$13:$AC$90</c:f>
              <c:numCache>
                <c:formatCode>General</c:formatCode>
                <c:ptCount val="71"/>
                <c:pt idx="0">
                  <c:v>37</c:v>
                </c:pt>
                <c:pt idx="1">
                  <c:v>37</c:v>
                </c:pt>
                <c:pt idx="2">
                  <c:v>37</c:v>
                </c:pt>
                <c:pt idx="3">
                  <c:v>36</c:v>
                </c:pt>
                <c:pt idx="4">
                  <c:v>36</c:v>
                </c:pt>
                <c:pt idx="5">
                  <c:v>37</c:v>
                </c:pt>
                <c:pt idx="6">
                  <c:v>34</c:v>
                </c:pt>
                <c:pt idx="7">
                  <c:v>36</c:v>
                </c:pt>
                <c:pt idx="8">
                  <c:v>35</c:v>
                </c:pt>
                <c:pt idx="9">
                  <c:v>36</c:v>
                </c:pt>
                <c:pt idx="10">
                  <c:v>38</c:v>
                </c:pt>
                <c:pt idx="11">
                  <c:v>38</c:v>
                </c:pt>
                <c:pt idx="12">
                  <c:v>38</c:v>
                </c:pt>
                <c:pt idx="13">
                  <c:v>41</c:v>
                </c:pt>
                <c:pt idx="14">
                  <c:v>40</c:v>
                </c:pt>
                <c:pt idx="15">
                  <c:v>39</c:v>
                </c:pt>
                <c:pt idx="16">
                  <c:v>39</c:v>
                </c:pt>
                <c:pt idx="17">
                  <c:v>37</c:v>
                </c:pt>
                <c:pt idx="18">
                  <c:v>37</c:v>
                </c:pt>
                <c:pt idx="19">
                  <c:v>39</c:v>
                </c:pt>
                <c:pt idx="20">
                  <c:v>39</c:v>
                </c:pt>
                <c:pt idx="21">
                  <c:v>39</c:v>
                </c:pt>
                <c:pt idx="22">
                  <c:v>40</c:v>
                </c:pt>
                <c:pt idx="23">
                  <c:v>38</c:v>
                </c:pt>
                <c:pt idx="24">
                  <c:v>36</c:v>
                </c:pt>
                <c:pt idx="25">
                  <c:v>35</c:v>
                </c:pt>
                <c:pt idx="26">
                  <c:v>35</c:v>
                </c:pt>
                <c:pt idx="27">
                  <c:v>35</c:v>
                </c:pt>
                <c:pt idx="28">
                  <c:v>35</c:v>
                </c:pt>
                <c:pt idx="29">
                  <c:v>36</c:v>
                </c:pt>
                <c:pt idx="30">
                  <c:v>35</c:v>
                </c:pt>
                <c:pt idx="31">
                  <c:v>37</c:v>
                </c:pt>
                <c:pt idx="32">
                  <c:v>38</c:v>
                </c:pt>
                <c:pt idx="33">
                  <c:v>38</c:v>
                </c:pt>
                <c:pt idx="34">
                  <c:v>39</c:v>
                </c:pt>
                <c:pt idx="35">
                  <c:v>40</c:v>
                </c:pt>
                <c:pt idx="36">
                  <c:v>40</c:v>
                </c:pt>
                <c:pt idx="37">
                  <c:v>39</c:v>
                </c:pt>
                <c:pt idx="38">
                  <c:v>40</c:v>
                </c:pt>
                <c:pt idx="39">
                  <c:v>40</c:v>
                </c:pt>
                <c:pt idx="40">
                  <c:v>40</c:v>
                </c:pt>
                <c:pt idx="41">
                  <c:v>39</c:v>
                </c:pt>
                <c:pt idx="42">
                  <c:v>38</c:v>
                </c:pt>
                <c:pt idx="43">
                  <c:v>40</c:v>
                </c:pt>
                <c:pt idx="44">
                  <c:v>43</c:v>
                </c:pt>
                <c:pt idx="45">
                  <c:v>44</c:v>
                </c:pt>
                <c:pt idx="46">
                  <c:v>43</c:v>
                </c:pt>
                <c:pt idx="47">
                  <c:v>45</c:v>
                </c:pt>
                <c:pt idx="48">
                  <c:v>45</c:v>
                </c:pt>
                <c:pt idx="49">
                  <c:v>43</c:v>
                </c:pt>
                <c:pt idx="50">
                  <c:v>42</c:v>
                </c:pt>
                <c:pt idx="51">
                  <c:v>44</c:v>
                </c:pt>
                <c:pt idx="52">
                  <c:v>46</c:v>
                </c:pt>
                <c:pt idx="53">
                  <c:v>48</c:v>
                </c:pt>
                <c:pt idx="54">
                  <c:v>47</c:v>
                </c:pt>
                <c:pt idx="55">
                  <c:v>47</c:v>
                </c:pt>
                <c:pt idx="56">
                  <c:v>49</c:v>
                </c:pt>
                <c:pt idx="57">
                  <c:v>52</c:v>
                </c:pt>
                <c:pt idx="58">
                  <c:v>50</c:v>
                </c:pt>
                <c:pt idx="59">
                  <c:v>48</c:v>
                </c:pt>
                <c:pt idx="60">
                  <c:v>47</c:v>
                </c:pt>
                <c:pt idx="61">
                  <c:v>48</c:v>
                </c:pt>
                <c:pt idx="62">
                  <c:v>48</c:v>
                </c:pt>
                <c:pt idx="63">
                  <c:v>49</c:v>
                </c:pt>
                <c:pt idx="64">
                  <c:v>48</c:v>
                </c:pt>
                <c:pt idx="65">
                  <c:v>50</c:v>
                </c:pt>
                <c:pt idx="66">
                  <c:v>51</c:v>
                </c:pt>
                <c:pt idx="67">
                  <c:v>54</c:v>
                </c:pt>
                <c:pt idx="68">
                  <c:v>54</c:v>
                </c:pt>
                <c:pt idx="69">
                  <c:v>53</c:v>
                </c:pt>
                <c:pt idx="70">
                  <c:v>54</c:v>
                </c:pt>
              </c:numCache>
            </c:numRef>
          </c:val>
          <c:smooth val="0"/>
          <c:extLst>
            <c:ext xmlns:c16="http://schemas.microsoft.com/office/drawing/2014/chart" uri="{C3380CC4-5D6E-409C-BE32-E72D297353CC}">
              <c16:uniqueId val="{00000007-1C4C-46B2-90A4-3679962782ED}"/>
            </c:ext>
          </c:extLst>
        </c:ser>
        <c:ser>
          <c:idx val="8"/>
          <c:order val="8"/>
          <c:tx>
            <c:strRef>
              <c:f>'services over time'!$AD$11:$AD$12</c:f>
              <c:strCache>
                <c:ptCount val="1"/>
                <c:pt idx="0">
                  <c:v>Unknown</c:v>
                </c:pt>
              </c:strCache>
            </c:strRef>
          </c:tx>
          <c:spPr>
            <a:ln w="28575" cap="rnd">
              <a:solidFill>
                <a:schemeClr val="accent3">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time'!$AD$13:$AD$90</c:f>
              <c:numCache>
                <c:formatCode>General</c:formatCode>
                <c:ptCount val="71"/>
                <c:pt idx="0">
                  <c:v>79</c:v>
                </c:pt>
                <c:pt idx="1">
                  <c:v>76</c:v>
                </c:pt>
                <c:pt idx="2">
                  <c:v>77</c:v>
                </c:pt>
                <c:pt idx="3">
                  <c:v>76</c:v>
                </c:pt>
                <c:pt idx="4">
                  <c:v>62</c:v>
                </c:pt>
                <c:pt idx="5">
                  <c:v>61</c:v>
                </c:pt>
                <c:pt idx="6">
                  <c:v>63</c:v>
                </c:pt>
                <c:pt idx="7">
                  <c:v>58</c:v>
                </c:pt>
                <c:pt idx="8">
                  <c:v>48</c:v>
                </c:pt>
                <c:pt idx="9">
                  <c:v>49</c:v>
                </c:pt>
                <c:pt idx="10">
                  <c:v>48</c:v>
                </c:pt>
                <c:pt idx="11">
                  <c:v>55</c:v>
                </c:pt>
                <c:pt idx="12">
                  <c:v>51</c:v>
                </c:pt>
                <c:pt idx="13">
                  <c:v>47</c:v>
                </c:pt>
                <c:pt idx="14">
                  <c:v>46</c:v>
                </c:pt>
                <c:pt idx="15">
                  <c:v>44</c:v>
                </c:pt>
                <c:pt idx="16">
                  <c:v>45</c:v>
                </c:pt>
                <c:pt idx="17">
                  <c:v>42</c:v>
                </c:pt>
                <c:pt idx="18">
                  <c:v>44</c:v>
                </c:pt>
                <c:pt idx="19">
                  <c:v>44</c:v>
                </c:pt>
                <c:pt idx="20">
                  <c:v>42</c:v>
                </c:pt>
                <c:pt idx="21">
                  <c:v>42</c:v>
                </c:pt>
                <c:pt idx="22">
                  <c:v>44</c:v>
                </c:pt>
                <c:pt idx="23">
                  <c:v>38</c:v>
                </c:pt>
                <c:pt idx="24">
                  <c:v>35</c:v>
                </c:pt>
                <c:pt idx="25">
                  <c:v>35</c:v>
                </c:pt>
                <c:pt idx="26">
                  <c:v>33</c:v>
                </c:pt>
                <c:pt idx="27">
                  <c:v>35</c:v>
                </c:pt>
                <c:pt idx="28">
                  <c:v>35</c:v>
                </c:pt>
                <c:pt idx="29">
                  <c:v>40</c:v>
                </c:pt>
                <c:pt idx="30">
                  <c:v>41</c:v>
                </c:pt>
                <c:pt idx="31">
                  <c:v>42</c:v>
                </c:pt>
                <c:pt idx="32">
                  <c:v>43</c:v>
                </c:pt>
                <c:pt idx="33">
                  <c:v>39</c:v>
                </c:pt>
                <c:pt idx="34">
                  <c:v>40</c:v>
                </c:pt>
                <c:pt idx="35">
                  <c:v>42</c:v>
                </c:pt>
                <c:pt idx="36">
                  <c:v>41</c:v>
                </c:pt>
                <c:pt idx="37">
                  <c:v>43</c:v>
                </c:pt>
                <c:pt idx="38">
                  <c:v>46</c:v>
                </c:pt>
                <c:pt idx="39">
                  <c:v>52</c:v>
                </c:pt>
                <c:pt idx="40">
                  <c:v>50</c:v>
                </c:pt>
                <c:pt idx="41">
                  <c:v>50</c:v>
                </c:pt>
                <c:pt idx="42">
                  <c:v>52</c:v>
                </c:pt>
                <c:pt idx="43">
                  <c:v>55</c:v>
                </c:pt>
                <c:pt idx="44">
                  <c:v>57</c:v>
                </c:pt>
                <c:pt idx="45">
                  <c:v>58</c:v>
                </c:pt>
                <c:pt idx="46">
                  <c:v>67</c:v>
                </c:pt>
                <c:pt idx="47">
                  <c:v>72</c:v>
                </c:pt>
                <c:pt idx="48">
                  <c:v>72</c:v>
                </c:pt>
                <c:pt idx="49">
                  <c:v>68</c:v>
                </c:pt>
                <c:pt idx="50">
                  <c:v>67</c:v>
                </c:pt>
                <c:pt idx="51">
                  <c:v>68</c:v>
                </c:pt>
                <c:pt idx="52">
                  <c:v>70</c:v>
                </c:pt>
                <c:pt idx="53">
                  <c:v>72</c:v>
                </c:pt>
                <c:pt idx="54">
                  <c:v>76</c:v>
                </c:pt>
                <c:pt idx="55">
                  <c:v>83</c:v>
                </c:pt>
                <c:pt idx="56">
                  <c:v>89</c:v>
                </c:pt>
                <c:pt idx="57">
                  <c:v>91</c:v>
                </c:pt>
                <c:pt idx="58">
                  <c:v>93</c:v>
                </c:pt>
                <c:pt idx="59">
                  <c:v>89</c:v>
                </c:pt>
                <c:pt idx="60">
                  <c:v>84</c:v>
                </c:pt>
                <c:pt idx="61">
                  <c:v>81</c:v>
                </c:pt>
                <c:pt idx="62">
                  <c:v>82</c:v>
                </c:pt>
                <c:pt idx="63">
                  <c:v>86</c:v>
                </c:pt>
                <c:pt idx="64">
                  <c:v>90</c:v>
                </c:pt>
                <c:pt idx="65">
                  <c:v>96</c:v>
                </c:pt>
                <c:pt idx="66">
                  <c:v>101</c:v>
                </c:pt>
                <c:pt idx="67">
                  <c:v>100</c:v>
                </c:pt>
                <c:pt idx="68">
                  <c:v>106</c:v>
                </c:pt>
                <c:pt idx="69">
                  <c:v>113</c:v>
                </c:pt>
                <c:pt idx="70">
                  <c:v>111</c:v>
                </c:pt>
              </c:numCache>
            </c:numRef>
          </c:val>
          <c:smooth val="0"/>
          <c:extLst>
            <c:ext xmlns:c16="http://schemas.microsoft.com/office/drawing/2014/chart" uri="{C3380CC4-5D6E-409C-BE32-E72D297353CC}">
              <c16:uniqueId val="{00000008-1C4C-46B2-90A4-3679962782ED}"/>
            </c:ext>
          </c:extLst>
        </c:ser>
        <c:ser>
          <c:idx val="9"/>
          <c:order val="9"/>
          <c:tx>
            <c:strRef>
              <c:f>'services over time'!$AE$11:$AE$12</c:f>
              <c:strCache>
                <c:ptCount val="1"/>
                <c:pt idx="0">
                  <c:v>White British</c:v>
                </c:pt>
              </c:strCache>
            </c:strRef>
          </c:tx>
          <c:spPr>
            <a:ln w="28575" cap="rnd">
              <a:solidFill>
                <a:schemeClr val="accent4">
                  <a:lumMod val="60000"/>
                </a:schemeClr>
              </a:solidFill>
              <a:round/>
            </a:ln>
            <a:effectLst/>
          </c:spPr>
          <c:marker>
            <c:symbol val="none"/>
          </c:marker>
          <c:cat>
            <c:multiLvlStrRef>
              <c:f>'services over time'!$U$13:$U$90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'services over time'!$AE$13:$AE$90</c:f>
              <c:numCache>
                <c:formatCode>General</c:formatCode>
                <c:ptCount val="71"/>
                <c:pt idx="0">
                  <c:v>406</c:v>
                </c:pt>
                <c:pt idx="1">
                  <c:v>408</c:v>
                </c:pt>
                <c:pt idx="2">
                  <c:v>411</c:v>
                </c:pt>
                <c:pt idx="3">
                  <c:v>411</c:v>
                </c:pt>
                <c:pt idx="4">
                  <c:v>413</c:v>
                </c:pt>
                <c:pt idx="5">
                  <c:v>409</c:v>
                </c:pt>
                <c:pt idx="6">
                  <c:v>413</c:v>
                </c:pt>
                <c:pt idx="7">
                  <c:v>413</c:v>
                </c:pt>
                <c:pt idx="8">
                  <c:v>410</c:v>
                </c:pt>
                <c:pt idx="9">
                  <c:v>413</c:v>
                </c:pt>
                <c:pt idx="10">
                  <c:v>416</c:v>
                </c:pt>
                <c:pt idx="11">
                  <c:v>416</c:v>
                </c:pt>
                <c:pt idx="12">
                  <c:v>408</c:v>
                </c:pt>
                <c:pt idx="13">
                  <c:v>416</c:v>
                </c:pt>
                <c:pt idx="14">
                  <c:v>420</c:v>
                </c:pt>
                <c:pt idx="15">
                  <c:v>431</c:v>
                </c:pt>
                <c:pt idx="16">
                  <c:v>435</c:v>
                </c:pt>
                <c:pt idx="17">
                  <c:v>428</c:v>
                </c:pt>
                <c:pt idx="18">
                  <c:v>429</c:v>
                </c:pt>
                <c:pt idx="19">
                  <c:v>434</c:v>
                </c:pt>
                <c:pt idx="20">
                  <c:v>427</c:v>
                </c:pt>
                <c:pt idx="21">
                  <c:v>426</c:v>
                </c:pt>
                <c:pt idx="22">
                  <c:v>427</c:v>
                </c:pt>
                <c:pt idx="23">
                  <c:v>423</c:v>
                </c:pt>
                <c:pt idx="24">
                  <c:v>400</c:v>
                </c:pt>
                <c:pt idx="25">
                  <c:v>401</c:v>
                </c:pt>
                <c:pt idx="26">
                  <c:v>403</c:v>
                </c:pt>
                <c:pt idx="27">
                  <c:v>402</c:v>
                </c:pt>
                <c:pt idx="28">
                  <c:v>396</c:v>
                </c:pt>
                <c:pt idx="29">
                  <c:v>400</c:v>
                </c:pt>
                <c:pt idx="30">
                  <c:v>404</c:v>
                </c:pt>
                <c:pt idx="31">
                  <c:v>407</c:v>
                </c:pt>
                <c:pt idx="32">
                  <c:v>408</c:v>
                </c:pt>
                <c:pt idx="33">
                  <c:v>410</c:v>
                </c:pt>
                <c:pt idx="34">
                  <c:v>406</c:v>
                </c:pt>
                <c:pt idx="35">
                  <c:v>402</c:v>
                </c:pt>
                <c:pt idx="36">
                  <c:v>400</c:v>
                </c:pt>
                <c:pt idx="37">
                  <c:v>398</c:v>
                </c:pt>
                <c:pt idx="38">
                  <c:v>407</c:v>
                </c:pt>
                <c:pt idx="39">
                  <c:v>406</c:v>
                </c:pt>
                <c:pt idx="40">
                  <c:v>399</c:v>
                </c:pt>
                <c:pt idx="41">
                  <c:v>404</c:v>
                </c:pt>
                <c:pt idx="42">
                  <c:v>408</c:v>
                </c:pt>
                <c:pt idx="43">
                  <c:v>405</c:v>
                </c:pt>
                <c:pt idx="44">
                  <c:v>408</c:v>
                </c:pt>
                <c:pt idx="45">
                  <c:v>413</c:v>
                </c:pt>
                <c:pt idx="46">
                  <c:v>418</c:v>
                </c:pt>
                <c:pt idx="47">
                  <c:v>419</c:v>
                </c:pt>
                <c:pt idx="48">
                  <c:v>398</c:v>
                </c:pt>
                <c:pt idx="49">
                  <c:v>406</c:v>
                </c:pt>
                <c:pt idx="50">
                  <c:v>408</c:v>
                </c:pt>
                <c:pt idx="51">
                  <c:v>411</c:v>
                </c:pt>
                <c:pt idx="52">
                  <c:v>412</c:v>
                </c:pt>
                <c:pt idx="53">
                  <c:v>409</c:v>
                </c:pt>
                <c:pt idx="54">
                  <c:v>412</c:v>
                </c:pt>
                <c:pt idx="55">
                  <c:v>411</c:v>
                </c:pt>
                <c:pt idx="56">
                  <c:v>418</c:v>
                </c:pt>
                <c:pt idx="57">
                  <c:v>424</c:v>
                </c:pt>
                <c:pt idx="58">
                  <c:v>428</c:v>
                </c:pt>
                <c:pt idx="59">
                  <c:v>437</c:v>
                </c:pt>
                <c:pt idx="60">
                  <c:v>413</c:v>
                </c:pt>
                <c:pt idx="61">
                  <c:v>414</c:v>
                </c:pt>
                <c:pt idx="62">
                  <c:v>413</c:v>
                </c:pt>
                <c:pt idx="63">
                  <c:v>418</c:v>
                </c:pt>
                <c:pt idx="64">
                  <c:v>420</c:v>
                </c:pt>
                <c:pt idx="65">
                  <c:v>424</c:v>
                </c:pt>
                <c:pt idx="66">
                  <c:v>428</c:v>
                </c:pt>
                <c:pt idx="67">
                  <c:v>430</c:v>
                </c:pt>
                <c:pt idx="68">
                  <c:v>428</c:v>
                </c:pt>
                <c:pt idx="69">
                  <c:v>434</c:v>
                </c:pt>
                <c:pt idx="70">
                  <c:v>437</c:v>
                </c:pt>
              </c:numCache>
            </c:numRef>
          </c:val>
          <c:smooth val="0"/>
          <c:extLst>
            <c:ext xmlns:c16="http://schemas.microsoft.com/office/drawing/2014/chart" uri="{C3380CC4-5D6E-409C-BE32-E72D297353CC}">
              <c16:uniqueId val="{00000009-1C4C-46B2-90A4-3679962782ED}"/>
            </c:ext>
          </c:extLst>
        </c:ser>
        <c:dLbls>
          <c:showLegendKey val="0"/>
          <c:showVal val="0"/>
          <c:showCatName val="0"/>
          <c:showSerName val="0"/>
          <c:showPercent val="0"/>
          <c:showBubbleSize val="0"/>
        </c:dLbls>
        <c:smooth val="0"/>
        <c:axId val="32652831"/>
        <c:axId val="651418239"/>
      </c:lineChart>
      <c:catAx>
        <c:axId val="326528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1418239"/>
        <c:crosses val="autoZero"/>
        <c:auto val="1"/>
        <c:lblAlgn val="ctr"/>
        <c:lblOffset val="100"/>
        <c:noMultiLvlLbl val="0"/>
      </c:catAx>
      <c:valAx>
        <c:axId val="651418239"/>
        <c:scaling>
          <c:orientation val="minMax"/>
          <c:max val="14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service users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652831"/>
        <c:crosses val="autoZero"/>
        <c:crossBetween val="between"/>
        <c:majorUnit val="200"/>
      </c:valAx>
      <c:spPr>
        <a:noFill/>
        <a:ln>
          <a:noFill/>
        </a:ln>
        <a:effectLst/>
      </c:spPr>
    </c:plotArea>
    <c:legend>
      <c:legendPos val="r"/>
      <c:layout>
        <c:manualLayout>
          <c:xMode val="edge"/>
          <c:yMode val="edge"/>
          <c:x val="0.77796591876668575"/>
          <c:y val="0.15296161028308897"/>
          <c:w val="0.2153369417028945"/>
          <c:h val="0.7370652400905624"/>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200" b="1" i="0" u="none" strike="noStrike" kern="1200" spc="0" baseline="0">
                <a:solidFill>
                  <a:srgbClr val="003366"/>
                </a:solidFill>
              </a:rPr>
              <a:t>Hours of home care received per home care service user per month, January 2018 – November 2023 (Mosaic). </a:t>
            </a:r>
          </a:p>
        </c:rich>
      </c:tx>
      <c:layout>
        <c:manualLayout>
          <c:xMode val="edge"/>
          <c:yMode val="edge"/>
          <c:x val="1.4054127067851675E-2"/>
          <c:y val="1.9320233683443723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lineChart>
        <c:grouping val="standard"/>
        <c:varyColors val="0"/>
        <c:ser>
          <c:idx val="0"/>
          <c:order val="0"/>
          <c:tx>
            <c:strRef>
              <c:f>'Intensity Redo'!$Q$12</c:f>
              <c:strCache>
                <c:ptCount val="1"/>
                <c:pt idx="0">
                  <c:v>Total</c:v>
                </c:pt>
              </c:strCache>
            </c:strRef>
          </c:tx>
          <c:spPr>
            <a:ln w="28575" cap="rnd">
              <a:solidFill>
                <a:schemeClr val="accent1"/>
              </a:solidFill>
              <a:round/>
            </a:ln>
            <a:effectLst/>
          </c:spPr>
          <c:marker>
            <c:symbol val="none"/>
          </c:marker>
          <c:cat>
            <c:multiLvlStrRef>
              <c:f>'Intensity Redo'!$P$13:$P$90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Redo'!$Q$13:$Q$90</c:f>
              <c:numCache>
                <c:formatCode>General</c:formatCode>
                <c:ptCount val="71"/>
                <c:pt idx="0">
                  <c:v>73.855645870652239</c:v>
                </c:pt>
                <c:pt idx="1">
                  <c:v>68.989357881280412</c:v>
                </c:pt>
                <c:pt idx="2">
                  <c:v>75.416937585041524</c:v>
                </c:pt>
                <c:pt idx="3">
                  <c:v>74.42994215053055</c:v>
                </c:pt>
                <c:pt idx="4">
                  <c:v>77.869479776661166</c:v>
                </c:pt>
                <c:pt idx="5">
                  <c:v>77.656274276582124</c:v>
                </c:pt>
                <c:pt idx="6">
                  <c:v>78.907883998300235</c:v>
                </c:pt>
                <c:pt idx="7">
                  <c:v>76.850714029197135</c:v>
                </c:pt>
                <c:pt idx="8">
                  <c:v>73.650036031213205</c:v>
                </c:pt>
                <c:pt idx="9">
                  <c:v>75.91450058121093</c:v>
                </c:pt>
                <c:pt idx="10">
                  <c:v>74.087301188957056</c:v>
                </c:pt>
                <c:pt idx="11">
                  <c:v>75.363308154195224</c:v>
                </c:pt>
                <c:pt idx="12">
                  <c:v>74.569993580101254</c:v>
                </c:pt>
                <c:pt idx="13">
                  <c:v>68.810049833986938</c:v>
                </c:pt>
                <c:pt idx="14">
                  <c:v>77.119487764805527</c:v>
                </c:pt>
                <c:pt idx="15">
                  <c:v>74.475966786717905</c:v>
                </c:pt>
                <c:pt idx="16">
                  <c:v>77.107985518045567</c:v>
                </c:pt>
                <c:pt idx="17">
                  <c:v>74.012811321603621</c:v>
                </c:pt>
                <c:pt idx="18">
                  <c:v>77.749819475636471</c:v>
                </c:pt>
                <c:pt idx="19">
                  <c:v>76.571970853281655</c:v>
                </c:pt>
                <c:pt idx="20">
                  <c:v>74.269469983824635</c:v>
                </c:pt>
                <c:pt idx="21">
                  <c:v>77.168847176733593</c:v>
                </c:pt>
                <c:pt idx="22">
                  <c:v>73.178473561828071</c:v>
                </c:pt>
                <c:pt idx="23">
                  <c:v>74.219866893018249</c:v>
                </c:pt>
                <c:pt idx="24">
                  <c:v>73.37171322865197</c:v>
                </c:pt>
                <c:pt idx="25">
                  <c:v>68.970675652050389</c:v>
                </c:pt>
                <c:pt idx="26">
                  <c:v>71.983846666667077</c:v>
                </c:pt>
                <c:pt idx="27">
                  <c:v>73.438402638148773</c:v>
                </c:pt>
                <c:pt idx="28">
                  <c:v>79.055797899999945</c:v>
                </c:pt>
                <c:pt idx="29">
                  <c:v>77.414823704974836</c:v>
                </c:pt>
                <c:pt idx="30">
                  <c:v>80.452887242352716</c:v>
                </c:pt>
                <c:pt idx="31">
                  <c:v>80.461144808032998</c:v>
                </c:pt>
                <c:pt idx="32">
                  <c:v>77.226197274125184</c:v>
                </c:pt>
                <c:pt idx="33">
                  <c:v>80.618677388591721</c:v>
                </c:pt>
                <c:pt idx="34">
                  <c:v>78.121842423879144</c:v>
                </c:pt>
                <c:pt idx="35">
                  <c:v>80.382486918042417</c:v>
                </c:pt>
                <c:pt idx="36">
                  <c:v>83.157735811863191</c:v>
                </c:pt>
                <c:pt idx="37">
                  <c:v>76.859818794761779</c:v>
                </c:pt>
                <c:pt idx="38">
                  <c:v>85.873039831317755</c:v>
                </c:pt>
                <c:pt idx="39">
                  <c:v>83.364670526977065</c:v>
                </c:pt>
                <c:pt idx="40">
                  <c:v>89.088745580508203</c:v>
                </c:pt>
                <c:pt idx="41">
                  <c:v>84.880831670869625</c:v>
                </c:pt>
                <c:pt idx="42">
                  <c:v>86.410873492590085</c:v>
                </c:pt>
                <c:pt idx="43">
                  <c:v>84.867770053091846</c:v>
                </c:pt>
                <c:pt idx="44">
                  <c:v>82.103779618412162</c:v>
                </c:pt>
                <c:pt idx="45">
                  <c:v>85.671465645905002</c:v>
                </c:pt>
                <c:pt idx="46">
                  <c:v>82.099092050452256</c:v>
                </c:pt>
                <c:pt idx="47">
                  <c:v>83.320546547698868</c:v>
                </c:pt>
                <c:pt idx="48">
                  <c:v>86.75037517680137</c:v>
                </c:pt>
                <c:pt idx="49">
                  <c:v>80.401939680802315</c:v>
                </c:pt>
                <c:pt idx="50">
                  <c:v>92.063267627287274</c:v>
                </c:pt>
                <c:pt idx="51">
                  <c:v>88.689445474231221</c:v>
                </c:pt>
                <c:pt idx="52">
                  <c:v>90.32304564150887</c:v>
                </c:pt>
                <c:pt idx="53">
                  <c:v>89.232158934769643</c:v>
                </c:pt>
                <c:pt idx="54">
                  <c:v>93.079131192327509</c:v>
                </c:pt>
                <c:pt idx="55">
                  <c:v>91.762305199478462</c:v>
                </c:pt>
                <c:pt idx="56">
                  <c:v>87.785995045500243</c:v>
                </c:pt>
                <c:pt idx="57">
                  <c:v>93.63110850674191</c:v>
                </c:pt>
                <c:pt idx="58">
                  <c:v>87.839205213028563</c:v>
                </c:pt>
                <c:pt idx="59">
                  <c:v>92.308871917707521</c:v>
                </c:pt>
                <c:pt idx="60">
                  <c:v>92.890449268024284</c:v>
                </c:pt>
                <c:pt idx="61">
                  <c:v>84.346591191630495</c:v>
                </c:pt>
                <c:pt idx="62">
                  <c:v>92.51714422648169</c:v>
                </c:pt>
                <c:pt idx="63">
                  <c:v>87.639023641459715</c:v>
                </c:pt>
                <c:pt idx="64">
                  <c:v>90.214002750385973</c:v>
                </c:pt>
                <c:pt idx="65">
                  <c:v>87.470956789338757</c:v>
                </c:pt>
                <c:pt idx="66">
                  <c:v>90.093804466899726</c:v>
                </c:pt>
                <c:pt idx="67">
                  <c:v>91.136877029396175</c:v>
                </c:pt>
                <c:pt idx="68">
                  <c:v>90.316155258126742</c:v>
                </c:pt>
                <c:pt idx="69">
                  <c:v>90.25160519320309</c:v>
                </c:pt>
                <c:pt idx="70">
                  <c:v>86.323784369605534</c:v>
                </c:pt>
              </c:numCache>
            </c:numRef>
          </c:val>
          <c:smooth val="0"/>
          <c:extLst>
            <c:ext xmlns:c16="http://schemas.microsoft.com/office/drawing/2014/chart" uri="{C3380CC4-5D6E-409C-BE32-E72D297353CC}">
              <c16:uniqueId val="{00000000-B488-4B64-912A-14596992AF4B}"/>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in val="6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Hours of home care received per</a:t>
                </a:r>
                <a:r>
                  <a:rPr lang="en-GB" baseline="0"/>
                  <a:t> person per month</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5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000" b="1" i="0" u="none" strike="noStrike" kern="1200" spc="0" baseline="0">
                <a:solidFill>
                  <a:srgbClr val="00445E"/>
                </a:solidFill>
                <a:effectLst/>
              </a:rPr>
              <a:t>Hours of home care received per home care service user per month by broad age band, January 2018 – November 2023 (Mosaic). </a:t>
            </a:r>
            <a:endParaRPr lang="en-GB" sz="800" b="0" i="0" u="none" strike="noStrike" kern="1200" spc="0" baseline="0">
              <a:solidFill>
                <a:srgbClr val="00445E"/>
              </a:solidFill>
              <a:effectLst/>
            </a:endParaRPr>
          </a:p>
        </c:rich>
      </c:tx>
      <c:layout>
        <c:manualLayout>
          <c:xMode val="edge"/>
          <c:yMode val="edge"/>
          <c:x val="3.2714152616110327E-4"/>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471875627616876"/>
          <c:y val="0.16805117967402761"/>
          <c:w val="0.83912338042987356"/>
          <c:h val="0.61991913936213883"/>
        </c:manualLayout>
      </c:layout>
      <c:lineChart>
        <c:grouping val="standard"/>
        <c:varyColors val="0"/>
        <c:ser>
          <c:idx val="0"/>
          <c:order val="0"/>
          <c:tx>
            <c:strRef>
              <c:f>'Intensity Redo'!$Q$12:$Q$13</c:f>
              <c:strCache>
                <c:ptCount val="1"/>
                <c:pt idx="0">
                  <c:v>18-64</c:v>
                </c:pt>
              </c:strCache>
            </c:strRef>
          </c:tx>
          <c:spPr>
            <a:ln w="28575" cap="rnd">
              <a:solidFill>
                <a:schemeClr val="accent1"/>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Redo'!$Q$14:$Q$91</c:f>
              <c:numCache>
                <c:formatCode>General</c:formatCode>
                <c:ptCount val="71"/>
                <c:pt idx="0">
                  <c:v>70.090598309278562</c:v>
                </c:pt>
                <c:pt idx="1">
                  <c:v>64.381928259067166</c:v>
                </c:pt>
                <c:pt idx="2">
                  <c:v>70.279397267605731</c:v>
                </c:pt>
                <c:pt idx="3">
                  <c:v>68.49620825823186</c:v>
                </c:pt>
                <c:pt idx="4">
                  <c:v>73.028073949212072</c:v>
                </c:pt>
                <c:pt idx="5">
                  <c:v>71.451059977430134</c:v>
                </c:pt>
                <c:pt idx="6">
                  <c:v>74.124814454389139</c:v>
                </c:pt>
                <c:pt idx="7">
                  <c:v>71.817699806122704</c:v>
                </c:pt>
                <c:pt idx="8">
                  <c:v>67.033505458261956</c:v>
                </c:pt>
                <c:pt idx="9">
                  <c:v>68.995407395973345</c:v>
                </c:pt>
                <c:pt idx="10">
                  <c:v>67.676841148899783</c:v>
                </c:pt>
                <c:pt idx="11">
                  <c:v>68.722939890388062</c:v>
                </c:pt>
                <c:pt idx="12">
                  <c:v>69.486089707401263</c:v>
                </c:pt>
                <c:pt idx="13">
                  <c:v>62.891954888324769</c:v>
                </c:pt>
                <c:pt idx="14">
                  <c:v>70.518369401680872</c:v>
                </c:pt>
                <c:pt idx="15">
                  <c:v>70.056408284013116</c:v>
                </c:pt>
                <c:pt idx="16">
                  <c:v>70.53486812251677</c:v>
                </c:pt>
                <c:pt idx="17">
                  <c:v>67.95876413442582</c:v>
                </c:pt>
                <c:pt idx="18">
                  <c:v>71.473145266009993</c:v>
                </c:pt>
                <c:pt idx="19">
                  <c:v>68.909203923200124</c:v>
                </c:pt>
                <c:pt idx="20">
                  <c:v>67.184283188006063</c:v>
                </c:pt>
                <c:pt idx="21">
                  <c:v>71.026147460784415</c:v>
                </c:pt>
                <c:pt idx="22">
                  <c:v>67.778505668316413</c:v>
                </c:pt>
                <c:pt idx="23">
                  <c:v>69.701284698541471</c:v>
                </c:pt>
                <c:pt idx="24">
                  <c:v>70.595103168053356</c:v>
                </c:pt>
                <c:pt idx="25">
                  <c:v>64.9895793355481</c:v>
                </c:pt>
                <c:pt idx="26">
                  <c:v>68.069671949180417</c:v>
                </c:pt>
                <c:pt idx="27">
                  <c:v>66.306563746243398</c:v>
                </c:pt>
                <c:pt idx="28">
                  <c:v>70.693422365979472</c:v>
                </c:pt>
                <c:pt idx="29">
                  <c:v>69.543094902396817</c:v>
                </c:pt>
                <c:pt idx="30">
                  <c:v>73.275257741438409</c:v>
                </c:pt>
                <c:pt idx="31">
                  <c:v>73.531589553448342</c:v>
                </c:pt>
                <c:pt idx="32">
                  <c:v>71.34874887001682</c:v>
                </c:pt>
                <c:pt idx="33">
                  <c:v>73.705832348275933</c:v>
                </c:pt>
                <c:pt idx="34">
                  <c:v>71.205355846421853</c:v>
                </c:pt>
                <c:pt idx="35">
                  <c:v>74.122991597561082</c:v>
                </c:pt>
                <c:pt idx="36">
                  <c:v>74.823792326126252</c:v>
                </c:pt>
                <c:pt idx="37">
                  <c:v>65.551359716577366</c:v>
                </c:pt>
                <c:pt idx="38">
                  <c:v>72.879933098245729</c:v>
                </c:pt>
                <c:pt idx="39">
                  <c:v>68.313340455479093</c:v>
                </c:pt>
                <c:pt idx="40">
                  <c:v>72.203977483705089</c:v>
                </c:pt>
                <c:pt idx="41">
                  <c:v>70.404218628619645</c:v>
                </c:pt>
                <c:pt idx="42">
                  <c:v>72.374602522167621</c:v>
                </c:pt>
                <c:pt idx="43">
                  <c:v>72.40605337479812</c:v>
                </c:pt>
                <c:pt idx="44">
                  <c:v>67.015362662460163</c:v>
                </c:pt>
                <c:pt idx="45">
                  <c:v>68.212377752336593</c:v>
                </c:pt>
                <c:pt idx="46">
                  <c:v>66.748904146746824</c:v>
                </c:pt>
                <c:pt idx="47">
                  <c:v>66.268079084444651</c:v>
                </c:pt>
                <c:pt idx="48">
                  <c:v>66.933805078101329</c:v>
                </c:pt>
                <c:pt idx="49">
                  <c:v>62.633698378011992</c:v>
                </c:pt>
                <c:pt idx="50">
                  <c:v>71.346556298953942</c:v>
                </c:pt>
                <c:pt idx="51">
                  <c:v>66.185625375366072</c:v>
                </c:pt>
                <c:pt idx="52">
                  <c:v>68.40930869164292</c:v>
                </c:pt>
                <c:pt idx="53">
                  <c:v>68.801565891395711</c:v>
                </c:pt>
                <c:pt idx="54">
                  <c:v>71.794391912863333</c:v>
                </c:pt>
                <c:pt idx="55">
                  <c:v>71.33443932513687</c:v>
                </c:pt>
                <c:pt idx="56">
                  <c:v>67.577980692616748</c:v>
                </c:pt>
                <c:pt idx="57">
                  <c:v>70.254698382666902</c:v>
                </c:pt>
                <c:pt idx="58">
                  <c:v>67.203737083443073</c:v>
                </c:pt>
                <c:pt idx="59">
                  <c:v>69.599258160950114</c:v>
                </c:pt>
                <c:pt idx="60">
                  <c:v>70.337713284924163</c:v>
                </c:pt>
                <c:pt idx="61">
                  <c:v>64.57373975983711</c:v>
                </c:pt>
                <c:pt idx="62">
                  <c:v>71.676945352075194</c:v>
                </c:pt>
                <c:pt idx="63">
                  <c:v>70.615302465862726</c:v>
                </c:pt>
                <c:pt idx="64">
                  <c:v>71.404304882430878</c:v>
                </c:pt>
                <c:pt idx="65">
                  <c:v>67.955075608020024</c:v>
                </c:pt>
                <c:pt idx="66">
                  <c:v>68.540000232120732</c:v>
                </c:pt>
                <c:pt idx="67">
                  <c:v>71.194382621967023</c:v>
                </c:pt>
                <c:pt idx="68">
                  <c:v>69.051474915189146</c:v>
                </c:pt>
                <c:pt idx="69">
                  <c:v>70.560277556662811</c:v>
                </c:pt>
                <c:pt idx="70">
                  <c:v>69.165003502426458</c:v>
                </c:pt>
              </c:numCache>
            </c:numRef>
          </c:val>
          <c:smooth val="0"/>
          <c:extLst>
            <c:ext xmlns:c16="http://schemas.microsoft.com/office/drawing/2014/chart" uri="{C3380CC4-5D6E-409C-BE32-E72D297353CC}">
              <c16:uniqueId val="{00000000-2A9F-484E-95B4-606DD7E850D4}"/>
            </c:ext>
          </c:extLst>
        </c:ser>
        <c:ser>
          <c:idx val="1"/>
          <c:order val="1"/>
          <c:tx>
            <c:strRef>
              <c:f>'Intensity Redo'!$R$12:$R$13</c:f>
              <c:strCache>
                <c:ptCount val="1"/>
                <c:pt idx="0">
                  <c:v>65+</c:v>
                </c:pt>
              </c:strCache>
            </c:strRef>
          </c:tx>
          <c:spPr>
            <a:ln w="28575" cap="rnd">
              <a:solidFill>
                <a:schemeClr val="accent2"/>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Redo'!$R$14:$R$91</c:f>
              <c:numCache>
                <c:formatCode>General</c:formatCode>
                <c:ptCount val="71"/>
                <c:pt idx="0">
                  <c:v>75.59750412241695</c:v>
                </c:pt>
                <c:pt idx="1">
                  <c:v>71.154700211850084</c:v>
                </c:pt>
                <c:pt idx="2">
                  <c:v>77.775969840744125</c:v>
                </c:pt>
                <c:pt idx="3">
                  <c:v>77.259499552064895</c:v>
                </c:pt>
                <c:pt idx="4">
                  <c:v>80.135416438525112</c:v>
                </c:pt>
                <c:pt idx="5">
                  <c:v>80.654767092280693</c:v>
                </c:pt>
                <c:pt idx="6">
                  <c:v>81.254981468750472</c:v>
                </c:pt>
                <c:pt idx="7">
                  <c:v>79.331361441743894</c:v>
                </c:pt>
                <c:pt idx="8">
                  <c:v>76.955485772764874</c:v>
                </c:pt>
                <c:pt idx="9">
                  <c:v>79.436088573014885</c:v>
                </c:pt>
                <c:pt idx="10">
                  <c:v>77.336513782160111</c:v>
                </c:pt>
                <c:pt idx="11">
                  <c:v>78.726022398804787</c:v>
                </c:pt>
                <c:pt idx="12">
                  <c:v>77.035559648581213</c:v>
                </c:pt>
                <c:pt idx="13">
                  <c:v>71.744273083053059</c:v>
                </c:pt>
                <c:pt idx="14">
                  <c:v>80.453668941426471</c:v>
                </c:pt>
                <c:pt idx="15">
                  <c:v>76.661585289317628</c:v>
                </c:pt>
                <c:pt idx="16">
                  <c:v>80.424746509607573</c:v>
                </c:pt>
                <c:pt idx="17">
                  <c:v>77.067376072786246</c:v>
                </c:pt>
                <c:pt idx="18">
                  <c:v>80.943215126148871</c:v>
                </c:pt>
                <c:pt idx="19">
                  <c:v>80.603308674242598</c:v>
                </c:pt>
                <c:pt idx="20">
                  <c:v>77.986783124148545</c:v>
                </c:pt>
                <c:pt idx="21">
                  <c:v>80.365558253401574</c:v>
                </c:pt>
                <c:pt idx="22">
                  <c:v>75.987383899569707</c:v>
                </c:pt>
                <c:pt idx="23">
                  <c:v>76.625358880931998</c:v>
                </c:pt>
                <c:pt idx="24">
                  <c:v>74.787101393553968</c:v>
                </c:pt>
                <c:pt idx="25">
                  <c:v>71.047469397747108</c:v>
                </c:pt>
                <c:pt idx="26">
                  <c:v>74.036853182287317</c:v>
                </c:pt>
                <c:pt idx="27">
                  <c:v>77.215565764808744</c:v>
                </c:pt>
                <c:pt idx="28">
                  <c:v>83.488313893442864</c:v>
                </c:pt>
                <c:pt idx="29">
                  <c:v>81.578854158513394</c:v>
                </c:pt>
                <c:pt idx="30">
                  <c:v>84.208922751792258</c:v>
                </c:pt>
                <c:pt idx="31">
                  <c:v>84.072233799640742</c:v>
                </c:pt>
                <c:pt idx="32">
                  <c:v>80.275916455034803</c:v>
                </c:pt>
                <c:pt idx="33">
                  <c:v>84.253718298277562</c:v>
                </c:pt>
                <c:pt idx="34">
                  <c:v>81.718164392013307</c:v>
                </c:pt>
                <c:pt idx="35">
                  <c:v>83.584759925133824</c:v>
                </c:pt>
                <c:pt idx="36">
                  <c:v>87.309745358168868</c:v>
                </c:pt>
                <c:pt idx="37">
                  <c:v>82.728501073079812</c:v>
                </c:pt>
                <c:pt idx="38">
                  <c:v>92.705208500922609</c:v>
                </c:pt>
                <c:pt idx="39">
                  <c:v>91.473505178043069</c:v>
                </c:pt>
                <c:pt idx="40">
                  <c:v>98.297183186155394</c:v>
                </c:pt>
                <c:pt idx="41">
                  <c:v>92.763736917438436</c:v>
                </c:pt>
                <c:pt idx="42">
                  <c:v>94.340455144712521</c:v>
                </c:pt>
                <c:pt idx="43">
                  <c:v>91.912338659360756</c:v>
                </c:pt>
                <c:pt idx="44">
                  <c:v>90.85588972826956</c:v>
                </c:pt>
                <c:pt idx="45">
                  <c:v>95.935874462454322</c:v>
                </c:pt>
                <c:pt idx="46">
                  <c:v>91.298071383498339</c:v>
                </c:pt>
                <c:pt idx="47">
                  <c:v>93.718392561879128</c:v>
                </c:pt>
                <c:pt idx="48">
                  <c:v>98.27327835975089</c:v>
                </c:pt>
                <c:pt idx="49">
                  <c:v>90.861259029254782</c:v>
                </c:pt>
                <c:pt idx="50">
                  <c:v>104.28503118871271</c:v>
                </c:pt>
                <c:pt idx="51">
                  <c:v>102.1286795437815</c:v>
                </c:pt>
                <c:pt idx="52">
                  <c:v>103.42221312058581</c:v>
                </c:pt>
                <c:pt idx="53">
                  <c:v>101.87202845287827</c:v>
                </c:pt>
                <c:pt idx="54">
                  <c:v>106.41437079289456</c:v>
                </c:pt>
                <c:pt idx="55">
                  <c:v>104.34917205134697</c:v>
                </c:pt>
                <c:pt idx="56">
                  <c:v>100.4478711539095</c:v>
                </c:pt>
                <c:pt idx="57">
                  <c:v>108.51422191341281</c:v>
                </c:pt>
                <c:pt idx="58">
                  <c:v>101.05360592366284</c:v>
                </c:pt>
                <c:pt idx="59">
                  <c:v>107.12288846471623</c:v>
                </c:pt>
                <c:pt idx="60">
                  <c:v>106.5811529756508</c:v>
                </c:pt>
                <c:pt idx="61">
                  <c:v>96.500545741450665</c:v>
                </c:pt>
                <c:pt idx="62">
                  <c:v>105.39359464764291</c:v>
                </c:pt>
                <c:pt idx="63">
                  <c:v>98.262849638261017</c:v>
                </c:pt>
                <c:pt idx="64">
                  <c:v>102.26048437986492</c:v>
                </c:pt>
                <c:pt idx="65">
                  <c:v>100.07394438596356</c:v>
                </c:pt>
                <c:pt idx="66">
                  <c:v>104.44500077025933</c:v>
                </c:pt>
                <c:pt idx="67">
                  <c:v>103.89420801062113</c:v>
                </c:pt>
                <c:pt idx="68">
                  <c:v>103.86381450886964</c:v>
                </c:pt>
                <c:pt idx="69">
                  <c:v>102.83087018297553</c:v>
                </c:pt>
                <c:pt idx="70">
                  <c:v>97.527298977019356</c:v>
                </c:pt>
              </c:numCache>
            </c:numRef>
          </c:val>
          <c:smooth val="0"/>
          <c:extLst>
            <c:ext xmlns:c16="http://schemas.microsoft.com/office/drawing/2014/chart" uri="{C3380CC4-5D6E-409C-BE32-E72D297353CC}">
              <c16:uniqueId val="{00000001-2A9F-484E-95B4-606DD7E850D4}"/>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ax val="140"/>
          <c:min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GB" sz="800" b="0" i="0" u="none" strike="noStrike" kern="1200" baseline="0">
                    <a:solidFill>
                      <a:srgbClr val="00445E">
                        <a:lumMod val="65000"/>
                        <a:lumOff val="35000"/>
                      </a:srgbClr>
                    </a:solidFill>
                  </a:rPr>
                  <a:t>Hours of home care received </a:t>
                </a:r>
              </a:p>
              <a:p>
                <a:pPr>
                  <a:defRPr sz="800"/>
                </a:pPr>
                <a:r>
                  <a:rPr lang="en-GB" sz="800" b="0" i="0" u="none" strike="noStrike" kern="1200" baseline="0">
                    <a:solidFill>
                      <a:srgbClr val="00445E">
                        <a:lumMod val="65000"/>
                        <a:lumOff val="35000"/>
                      </a:srgbClr>
                    </a:solidFill>
                  </a:rPr>
                  <a:t>per person per month</a:t>
                </a: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legend>
      <c:legendPos val="b"/>
      <c:layout>
        <c:manualLayout>
          <c:xMode val="edge"/>
          <c:yMode val="edge"/>
          <c:x val="0.32773331723646409"/>
          <c:y val="0.90159795132146048"/>
          <c:w val="0.34453310077593263"/>
          <c:h val="9.84020486785395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000" b="1" i="0" u="none" strike="noStrike" kern="1200" spc="0" baseline="0">
                <a:solidFill>
                  <a:srgbClr val="00445E"/>
                </a:solidFill>
                <a:effectLst/>
              </a:rPr>
              <a:t>Hours of home care received per home care service user per month by 10-year age band (aged 45+), January 2018 – November 2023 (Mosaic). </a:t>
            </a:r>
            <a:endParaRPr lang="en-GB" sz="800" b="0" i="0" u="none" strike="noStrike" kern="1200" spc="0" baseline="0">
              <a:solidFill>
                <a:srgbClr val="00445E"/>
              </a:solidFill>
              <a:effectLst/>
            </a:endParaRPr>
          </a:p>
        </c:rich>
      </c:tx>
      <c:layout>
        <c:manualLayout>
          <c:xMode val="edge"/>
          <c:yMode val="edge"/>
          <c:x val="9.2105186920583208E-4"/>
          <c:y val="2.0113209389859721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8767218058384131E-2"/>
          <c:y val="0.18012488895634651"/>
          <c:w val="0.90562075399583664"/>
          <c:h val="0.60294859586837046"/>
        </c:manualLayout>
      </c:layout>
      <c:lineChart>
        <c:grouping val="standard"/>
        <c:varyColors val="0"/>
        <c:ser>
          <c:idx val="0"/>
          <c:order val="0"/>
          <c:tx>
            <c:strRef>
              <c:f>'Intensity Redo'!$Q$12:$Q$13</c:f>
              <c:strCache>
                <c:ptCount val="1"/>
                <c:pt idx="0">
                  <c:v>45-54</c:v>
                </c:pt>
              </c:strCache>
            </c:strRef>
          </c:tx>
          <c:spPr>
            <a:ln w="28575" cap="rnd">
              <a:solidFill>
                <a:schemeClr val="accent1"/>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Redo'!$Q$14:$Q$91</c:f>
              <c:numCache>
                <c:formatCode>General</c:formatCode>
                <c:ptCount val="71"/>
                <c:pt idx="0">
                  <c:v>63.395653707316988</c:v>
                </c:pt>
                <c:pt idx="1">
                  <c:v>57.949492709677351</c:v>
                </c:pt>
                <c:pt idx="2">
                  <c:v>66.771199605041915</c:v>
                </c:pt>
                <c:pt idx="3">
                  <c:v>61.565705000000044</c:v>
                </c:pt>
                <c:pt idx="4">
                  <c:v>67.306558297520553</c:v>
                </c:pt>
                <c:pt idx="5">
                  <c:v>65.144277330645195</c:v>
                </c:pt>
                <c:pt idx="6">
                  <c:v>67.623826418604594</c:v>
                </c:pt>
                <c:pt idx="7">
                  <c:v>65.035232705426267</c:v>
                </c:pt>
                <c:pt idx="8">
                  <c:v>62.963423244094521</c:v>
                </c:pt>
                <c:pt idx="9">
                  <c:v>67.156882171874969</c:v>
                </c:pt>
                <c:pt idx="10">
                  <c:v>69.98854151562513</c:v>
                </c:pt>
                <c:pt idx="11">
                  <c:v>67.938185603053427</c:v>
                </c:pt>
                <c:pt idx="12">
                  <c:v>62.731584727272669</c:v>
                </c:pt>
                <c:pt idx="13">
                  <c:v>54.025381977777684</c:v>
                </c:pt>
                <c:pt idx="14">
                  <c:v>58.865655052238687</c:v>
                </c:pt>
                <c:pt idx="15">
                  <c:v>58.901970263157928</c:v>
                </c:pt>
                <c:pt idx="16">
                  <c:v>59.673452407142811</c:v>
                </c:pt>
                <c:pt idx="17">
                  <c:v>58.649379436619775</c:v>
                </c:pt>
                <c:pt idx="18">
                  <c:v>62.977207644927503</c:v>
                </c:pt>
                <c:pt idx="19">
                  <c:v>58.102233404109555</c:v>
                </c:pt>
                <c:pt idx="20">
                  <c:v>55.825875993055604</c:v>
                </c:pt>
                <c:pt idx="21">
                  <c:v>59.431823239436554</c:v>
                </c:pt>
                <c:pt idx="22">
                  <c:v>56.569164286713338</c:v>
                </c:pt>
                <c:pt idx="23">
                  <c:v>57.557865868965443</c:v>
                </c:pt>
                <c:pt idx="24">
                  <c:v>60.471961207692182</c:v>
                </c:pt>
                <c:pt idx="25">
                  <c:v>52.603880515151474</c:v>
                </c:pt>
                <c:pt idx="26">
                  <c:v>55.341339818840488</c:v>
                </c:pt>
                <c:pt idx="27">
                  <c:v>56.850035035461026</c:v>
                </c:pt>
                <c:pt idx="28">
                  <c:v>64.218533776119386</c:v>
                </c:pt>
                <c:pt idx="29">
                  <c:v>65.260911641791154</c:v>
                </c:pt>
                <c:pt idx="30">
                  <c:v>65.733726850746308</c:v>
                </c:pt>
                <c:pt idx="31">
                  <c:v>71.167105748091672</c:v>
                </c:pt>
                <c:pt idx="32">
                  <c:v>68.930465320610793</c:v>
                </c:pt>
                <c:pt idx="33">
                  <c:v>69.732939310606127</c:v>
                </c:pt>
                <c:pt idx="34">
                  <c:v>63.136571351145086</c:v>
                </c:pt>
                <c:pt idx="35">
                  <c:v>68.606586598484881</c:v>
                </c:pt>
                <c:pt idx="36">
                  <c:v>63.299092171874896</c:v>
                </c:pt>
                <c:pt idx="37">
                  <c:v>56.188271903999919</c:v>
                </c:pt>
                <c:pt idx="38">
                  <c:v>63.378891421874904</c:v>
                </c:pt>
                <c:pt idx="39">
                  <c:v>57.70328270000001</c:v>
                </c:pt>
                <c:pt idx="40">
                  <c:v>57.188721323076827</c:v>
                </c:pt>
                <c:pt idx="41">
                  <c:v>56.127183338461549</c:v>
                </c:pt>
                <c:pt idx="42">
                  <c:v>56.223655437956111</c:v>
                </c:pt>
                <c:pt idx="43">
                  <c:v>58.417841671428469</c:v>
                </c:pt>
                <c:pt idx="44">
                  <c:v>55.055316838028183</c:v>
                </c:pt>
                <c:pt idx="45">
                  <c:v>57.48100321678313</c:v>
                </c:pt>
                <c:pt idx="46">
                  <c:v>59.148793472222273</c:v>
                </c:pt>
                <c:pt idx="47">
                  <c:v>62.117672691275153</c:v>
                </c:pt>
                <c:pt idx="48">
                  <c:v>65.629507140000001</c:v>
                </c:pt>
                <c:pt idx="49">
                  <c:v>57.620286013157788</c:v>
                </c:pt>
                <c:pt idx="50">
                  <c:v>62.243026409090909</c:v>
                </c:pt>
                <c:pt idx="51">
                  <c:v>55.812823626582329</c:v>
                </c:pt>
                <c:pt idx="52">
                  <c:v>58.3207513765432</c:v>
                </c:pt>
                <c:pt idx="53">
                  <c:v>57.307042923077063</c:v>
                </c:pt>
                <c:pt idx="54">
                  <c:v>61.68110649404769</c:v>
                </c:pt>
                <c:pt idx="55">
                  <c:v>61.30691662352946</c:v>
                </c:pt>
                <c:pt idx="56">
                  <c:v>57.195681923976757</c:v>
                </c:pt>
                <c:pt idx="57">
                  <c:v>64.012306023391886</c:v>
                </c:pt>
                <c:pt idx="58">
                  <c:v>60.089579786127302</c:v>
                </c:pt>
                <c:pt idx="59">
                  <c:v>61.219951698863703</c:v>
                </c:pt>
                <c:pt idx="60">
                  <c:v>63.72380690909096</c:v>
                </c:pt>
                <c:pt idx="61">
                  <c:v>55.64919198888871</c:v>
                </c:pt>
                <c:pt idx="62">
                  <c:v>60.718610613259713</c:v>
                </c:pt>
                <c:pt idx="63">
                  <c:v>59.439864222222404</c:v>
                </c:pt>
                <c:pt idx="64">
                  <c:v>62.221683770491843</c:v>
                </c:pt>
                <c:pt idx="65">
                  <c:v>60.515586005263337</c:v>
                </c:pt>
                <c:pt idx="66">
                  <c:v>62.192986191919267</c:v>
                </c:pt>
                <c:pt idx="67">
                  <c:v>64.25397232487316</c:v>
                </c:pt>
                <c:pt idx="68">
                  <c:v>61.631175798995166</c:v>
                </c:pt>
                <c:pt idx="69">
                  <c:v>63.95957950505052</c:v>
                </c:pt>
                <c:pt idx="70">
                  <c:v>60.845337421052847</c:v>
                </c:pt>
              </c:numCache>
            </c:numRef>
          </c:val>
          <c:smooth val="0"/>
          <c:extLst>
            <c:ext xmlns:c16="http://schemas.microsoft.com/office/drawing/2014/chart" uri="{C3380CC4-5D6E-409C-BE32-E72D297353CC}">
              <c16:uniqueId val="{00000000-DF74-45EE-9CCB-8F595883B758}"/>
            </c:ext>
          </c:extLst>
        </c:ser>
        <c:ser>
          <c:idx val="1"/>
          <c:order val="1"/>
          <c:tx>
            <c:strRef>
              <c:f>'Intensity Redo'!$R$12:$R$13</c:f>
              <c:strCache>
                <c:ptCount val="1"/>
                <c:pt idx="0">
                  <c:v>55-64</c:v>
                </c:pt>
              </c:strCache>
            </c:strRef>
          </c:tx>
          <c:spPr>
            <a:ln w="28575" cap="rnd">
              <a:solidFill>
                <a:schemeClr val="accent2"/>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Redo'!$R$14:$R$91</c:f>
              <c:numCache>
                <c:formatCode>General</c:formatCode>
                <c:ptCount val="71"/>
                <c:pt idx="0">
                  <c:v>61.539685373786511</c:v>
                </c:pt>
                <c:pt idx="1">
                  <c:v>55.484603193069205</c:v>
                </c:pt>
                <c:pt idx="2">
                  <c:v>55.829388913705621</c:v>
                </c:pt>
                <c:pt idx="3">
                  <c:v>52.292948351485293</c:v>
                </c:pt>
                <c:pt idx="4">
                  <c:v>54.830797512315328</c:v>
                </c:pt>
                <c:pt idx="5">
                  <c:v>54.391066288557369</c:v>
                </c:pt>
                <c:pt idx="6">
                  <c:v>60.249330595000082</c:v>
                </c:pt>
                <c:pt idx="7">
                  <c:v>58.064903413793211</c:v>
                </c:pt>
                <c:pt idx="8">
                  <c:v>53.466186395122087</c:v>
                </c:pt>
                <c:pt idx="9">
                  <c:v>55.475895896713688</c:v>
                </c:pt>
                <c:pt idx="10">
                  <c:v>53.483376204878184</c:v>
                </c:pt>
                <c:pt idx="11">
                  <c:v>54.52930646305424</c:v>
                </c:pt>
                <c:pt idx="12">
                  <c:v>59.071412820000106</c:v>
                </c:pt>
                <c:pt idx="13">
                  <c:v>53.562845454106196</c:v>
                </c:pt>
                <c:pt idx="14">
                  <c:v>61.245177455399158</c:v>
                </c:pt>
                <c:pt idx="15">
                  <c:v>63.092289560386654</c:v>
                </c:pt>
                <c:pt idx="16">
                  <c:v>60.880662497695937</c:v>
                </c:pt>
                <c:pt idx="17">
                  <c:v>59.759078226851997</c:v>
                </c:pt>
                <c:pt idx="18">
                  <c:v>61.10229867579914</c:v>
                </c:pt>
                <c:pt idx="19">
                  <c:v>59.314363292035459</c:v>
                </c:pt>
                <c:pt idx="20">
                  <c:v>57.750943618834235</c:v>
                </c:pt>
                <c:pt idx="21">
                  <c:v>60.455966436937018</c:v>
                </c:pt>
                <c:pt idx="22">
                  <c:v>57.423594222222391</c:v>
                </c:pt>
                <c:pt idx="23">
                  <c:v>59.731704345454631</c:v>
                </c:pt>
                <c:pt idx="24">
                  <c:v>60.037767485981377</c:v>
                </c:pt>
                <c:pt idx="25">
                  <c:v>56.951972499999997</c:v>
                </c:pt>
                <c:pt idx="26">
                  <c:v>60.202309558139618</c:v>
                </c:pt>
                <c:pt idx="27">
                  <c:v>58.005111028708271</c:v>
                </c:pt>
                <c:pt idx="28">
                  <c:v>59.507624039801037</c:v>
                </c:pt>
                <c:pt idx="29">
                  <c:v>57.835698450000137</c:v>
                </c:pt>
                <c:pt idx="30">
                  <c:v>63.263002812807962</c:v>
                </c:pt>
                <c:pt idx="31">
                  <c:v>60.844866482587122</c:v>
                </c:pt>
                <c:pt idx="32">
                  <c:v>59.912031467661855</c:v>
                </c:pt>
                <c:pt idx="33">
                  <c:v>63.290075735294202</c:v>
                </c:pt>
                <c:pt idx="34">
                  <c:v>62.406986495049672</c:v>
                </c:pt>
                <c:pt idx="35">
                  <c:v>62.88789102475257</c:v>
                </c:pt>
                <c:pt idx="36">
                  <c:v>66.135593287128813</c:v>
                </c:pt>
                <c:pt idx="37">
                  <c:v>56.074986966666565</c:v>
                </c:pt>
                <c:pt idx="38">
                  <c:v>63.052969840375695</c:v>
                </c:pt>
                <c:pt idx="39">
                  <c:v>61.353474706976876</c:v>
                </c:pt>
                <c:pt idx="40">
                  <c:v>63.666312114285809</c:v>
                </c:pt>
                <c:pt idx="41">
                  <c:v>63.596465649289257</c:v>
                </c:pt>
                <c:pt idx="42">
                  <c:v>68.791295506912547</c:v>
                </c:pt>
                <c:pt idx="43">
                  <c:v>65.422179508928721</c:v>
                </c:pt>
                <c:pt idx="44">
                  <c:v>58.745719075221395</c:v>
                </c:pt>
                <c:pt idx="45">
                  <c:v>58.83217499126647</c:v>
                </c:pt>
                <c:pt idx="46">
                  <c:v>59.482662914893808</c:v>
                </c:pt>
                <c:pt idx="47">
                  <c:v>56.366283159663929</c:v>
                </c:pt>
                <c:pt idx="48">
                  <c:v>55.972720191964349</c:v>
                </c:pt>
                <c:pt idx="49">
                  <c:v>55.303635371178892</c:v>
                </c:pt>
                <c:pt idx="50">
                  <c:v>66.294860634782722</c:v>
                </c:pt>
                <c:pt idx="51">
                  <c:v>62.415335059574645</c:v>
                </c:pt>
                <c:pt idx="52">
                  <c:v>64.388228808333437</c:v>
                </c:pt>
                <c:pt idx="53">
                  <c:v>66.142694809917543</c:v>
                </c:pt>
                <c:pt idx="54">
                  <c:v>66.995875111111161</c:v>
                </c:pt>
                <c:pt idx="55">
                  <c:v>69.310446389763783</c:v>
                </c:pt>
                <c:pt idx="56">
                  <c:v>67.115391835294346</c:v>
                </c:pt>
                <c:pt idx="57">
                  <c:v>68.814882680933891</c:v>
                </c:pt>
                <c:pt idx="58">
                  <c:v>66.261890519841486</c:v>
                </c:pt>
                <c:pt idx="59">
                  <c:v>69.706648237154141</c:v>
                </c:pt>
                <c:pt idx="60">
                  <c:v>68.202068258333426</c:v>
                </c:pt>
                <c:pt idx="61">
                  <c:v>64.247238838056532</c:v>
                </c:pt>
                <c:pt idx="62">
                  <c:v>71.429024933070991</c:v>
                </c:pt>
                <c:pt idx="63">
                  <c:v>70.722470957198666</c:v>
                </c:pt>
                <c:pt idx="64">
                  <c:v>70.949875019380016</c:v>
                </c:pt>
                <c:pt idx="65">
                  <c:v>67.346786405405581</c:v>
                </c:pt>
                <c:pt idx="66">
                  <c:v>69.527792843511577</c:v>
                </c:pt>
                <c:pt idx="67">
                  <c:v>71.528230912547642</c:v>
                </c:pt>
                <c:pt idx="68">
                  <c:v>69.070475120300941</c:v>
                </c:pt>
                <c:pt idx="69">
                  <c:v>69.521415410714397</c:v>
                </c:pt>
                <c:pt idx="70">
                  <c:v>69.262725195804336</c:v>
                </c:pt>
              </c:numCache>
            </c:numRef>
          </c:val>
          <c:smooth val="0"/>
          <c:extLst>
            <c:ext xmlns:c16="http://schemas.microsoft.com/office/drawing/2014/chart" uri="{C3380CC4-5D6E-409C-BE32-E72D297353CC}">
              <c16:uniqueId val="{00000001-DF74-45EE-9CCB-8F595883B758}"/>
            </c:ext>
          </c:extLst>
        </c:ser>
        <c:ser>
          <c:idx val="2"/>
          <c:order val="2"/>
          <c:tx>
            <c:strRef>
              <c:f>'Intensity Redo'!$S$12:$S$13</c:f>
              <c:strCache>
                <c:ptCount val="1"/>
                <c:pt idx="0">
                  <c:v>65-74</c:v>
                </c:pt>
              </c:strCache>
            </c:strRef>
          </c:tx>
          <c:spPr>
            <a:ln w="28575" cap="rnd">
              <a:solidFill>
                <a:schemeClr val="accent3"/>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Redo'!$S$14:$S$91</c:f>
              <c:numCache>
                <c:formatCode>General</c:formatCode>
                <c:ptCount val="71"/>
                <c:pt idx="0">
                  <c:v>57.554504144981486</c:v>
                </c:pt>
                <c:pt idx="1">
                  <c:v>51.686296868420939</c:v>
                </c:pt>
                <c:pt idx="2">
                  <c:v>58.546992102189868</c:v>
                </c:pt>
                <c:pt idx="3">
                  <c:v>58.099500000000177</c:v>
                </c:pt>
                <c:pt idx="4">
                  <c:v>61.912908776173389</c:v>
                </c:pt>
                <c:pt idx="5">
                  <c:v>61.435540394927727</c:v>
                </c:pt>
                <c:pt idx="6">
                  <c:v>64.459758522058948</c:v>
                </c:pt>
                <c:pt idx="7">
                  <c:v>66.264240733813025</c:v>
                </c:pt>
                <c:pt idx="8">
                  <c:v>66.87491744169634</c:v>
                </c:pt>
                <c:pt idx="9">
                  <c:v>70.99167214583332</c:v>
                </c:pt>
                <c:pt idx="10">
                  <c:v>68.6207059718312</c:v>
                </c:pt>
                <c:pt idx="11">
                  <c:v>72.07174761702133</c:v>
                </c:pt>
                <c:pt idx="12">
                  <c:v>69.447395316546775</c:v>
                </c:pt>
                <c:pt idx="13">
                  <c:v>63.648620188405602</c:v>
                </c:pt>
                <c:pt idx="14">
                  <c:v>72.703905644444532</c:v>
                </c:pt>
                <c:pt idx="15">
                  <c:v>68.642323404332359</c:v>
                </c:pt>
                <c:pt idx="16">
                  <c:v>71.043378929078102</c:v>
                </c:pt>
                <c:pt idx="17">
                  <c:v>69.0859476280704</c:v>
                </c:pt>
                <c:pt idx="18">
                  <c:v>69.550840758503369</c:v>
                </c:pt>
                <c:pt idx="19">
                  <c:v>68.991802581632712</c:v>
                </c:pt>
                <c:pt idx="20">
                  <c:v>66.456509741379548</c:v>
                </c:pt>
                <c:pt idx="21">
                  <c:v>69.896547839041105</c:v>
                </c:pt>
                <c:pt idx="22">
                  <c:v>68.878450600694734</c:v>
                </c:pt>
                <c:pt idx="23">
                  <c:v>66.089587560402705</c:v>
                </c:pt>
                <c:pt idx="24">
                  <c:v>65.626381463087299</c:v>
                </c:pt>
                <c:pt idx="25">
                  <c:v>60.845462661073768</c:v>
                </c:pt>
                <c:pt idx="26">
                  <c:v>64.391667095394766</c:v>
                </c:pt>
                <c:pt idx="27">
                  <c:v>67.826898279863684</c:v>
                </c:pt>
                <c:pt idx="28">
                  <c:v>70.509433993127146</c:v>
                </c:pt>
                <c:pt idx="29">
                  <c:v>69.329845260416889</c:v>
                </c:pt>
                <c:pt idx="30">
                  <c:v>70.875045443299001</c:v>
                </c:pt>
                <c:pt idx="31">
                  <c:v>73.604009241496613</c:v>
                </c:pt>
                <c:pt idx="32">
                  <c:v>71.135918030612459</c:v>
                </c:pt>
                <c:pt idx="33">
                  <c:v>73.924305129251664</c:v>
                </c:pt>
                <c:pt idx="34">
                  <c:v>70.820104850000206</c:v>
                </c:pt>
                <c:pt idx="35">
                  <c:v>76.181582184818453</c:v>
                </c:pt>
                <c:pt idx="36">
                  <c:v>73.784636896428594</c:v>
                </c:pt>
                <c:pt idx="37">
                  <c:v>67.482346989050924</c:v>
                </c:pt>
                <c:pt idx="38">
                  <c:v>76.885052246323539</c:v>
                </c:pt>
                <c:pt idx="39">
                  <c:v>79.516586626760798</c:v>
                </c:pt>
                <c:pt idx="40">
                  <c:v>91.986958146853212</c:v>
                </c:pt>
                <c:pt idx="41">
                  <c:v>83.33799338225279</c:v>
                </c:pt>
                <c:pt idx="42">
                  <c:v>79.771617918644125</c:v>
                </c:pt>
                <c:pt idx="43">
                  <c:v>78.427432574324342</c:v>
                </c:pt>
                <c:pt idx="44">
                  <c:v>75.581654706666853</c:v>
                </c:pt>
                <c:pt idx="45">
                  <c:v>83.53306894389442</c:v>
                </c:pt>
                <c:pt idx="46">
                  <c:v>78.183066915857822</c:v>
                </c:pt>
                <c:pt idx="47">
                  <c:v>81.668874321543456</c:v>
                </c:pt>
                <c:pt idx="48">
                  <c:v>81.634976171232935</c:v>
                </c:pt>
                <c:pt idx="49">
                  <c:v>76.011893234482528</c:v>
                </c:pt>
                <c:pt idx="50">
                  <c:v>81.848139882758758</c:v>
                </c:pt>
                <c:pt idx="51">
                  <c:v>75.315056130137222</c:v>
                </c:pt>
                <c:pt idx="52">
                  <c:v>79.608539967105315</c:v>
                </c:pt>
                <c:pt idx="53">
                  <c:v>79.76098554966913</c:v>
                </c:pt>
                <c:pt idx="54">
                  <c:v>89.05354071666676</c:v>
                </c:pt>
                <c:pt idx="55">
                  <c:v>84.032195161290332</c:v>
                </c:pt>
                <c:pt idx="56">
                  <c:v>83.378584519355073</c:v>
                </c:pt>
                <c:pt idx="57">
                  <c:v>82.855329889610474</c:v>
                </c:pt>
                <c:pt idx="58">
                  <c:v>77.5366208360131</c:v>
                </c:pt>
                <c:pt idx="59">
                  <c:v>85.677974784313818</c:v>
                </c:pt>
                <c:pt idx="60">
                  <c:v>85.245303006557435</c:v>
                </c:pt>
                <c:pt idx="61">
                  <c:v>80.241538854889285</c:v>
                </c:pt>
                <c:pt idx="62">
                  <c:v>87.391221500000057</c:v>
                </c:pt>
                <c:pt idx="63">
                  <c:v>83.469282792683174</c:v>
                </c:pt>
                <c:pt idx="64">
                  <c:v>88.203712317073268</c:v>
                </c:pt>
                <c:pt idx="65">
                  <c:v>84.928669736196568</c:v>
                </c:pt>
                <c:pt idx="66">
                  <c:v>86.477920662686643</c:v>
                </c:pt>
                <c:pt idx="67">
                  <c:v>85.643046291316637</c:v>
                </c:pt>
                <c:pt idx="68">
                  <c:v>84.865069022222428</c:v>
                </c:pt>
                <c:pt idx="69">
                  <c:v>89.498480825352217</c:v>
                </c:pt>
                <c:pt idx="70">
                  <c:v>85.004069618384619</c:v>
                </c:pt>
              </c:numCache>
            </c:numRef>
          </c:val>
          <c:smooth val="0"/>
          <c:extLst>
            <c:ext xmlns:c16="http://schemas.microsoft.com/office/drawing/2014/chart" uri="{C3380CC4-5D6E-409C-BE32-E72D297353CC}">
              <c16:uniqueId val="{00000002-DF74-45EE-9CCB-8F595883B758}"/>
            </c:ext>
          </c:extLst>
        </c:ser>
        <c:ser>
          <c:idx val="3"/>
          <c:order val="3"/>
          <c:tx>
            <c:strRef>
              <c:f>'Intensity Redo'!$T$12:$T$13</c:f>
              <c:strCache>
                <c:ptCount val="1"/>
                <c:pt idx="0">
                  <c:v>75-84</c:v>
                </c:pt>
              </c:strCache>
            </c:strRef>
          </c:tx>
          <c:spPr>
            <a:ln w="28575" cap="rnd">
              <a:solidFill>
                <a:schemeClr val="accent4"/>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Redo'!$T$14:$T$91</c:f>
              <c:numCache>
                <c:formatCode>General</c:formatCode>
                <c:ptCount val="71"/>
                <c:pt idx="0">
                  <c:v>79.004410765656729</c:v>
                </c:pt>
                <c:pt idx="1">
                  <c:v>77.951445991631672</c:v>
                </c:pt>
                <c:pt idx="2">
                  <c:v>83.803918337526397</c:v>
                </c:pt>
                <c:pt idx="3">
                  <c:v>82.380085263157653</c:v>
                </c:pt>
                <c:pt idx="4">
                  <c:v>85.868684025052332</c:v>
                </c:pt>
                <c:pt idx="5">
                  <c:v>85.087328460554133</c:v>
                </c:pt>
                <c:pt idx="6">
                  <c:v>86.88422170488343</c:v>
                </c:pt>
                <c:pt idx="7">
                  <c:v>85.008233989626746</c:v>
                </c:pt>
                <c:pt idx="8">
                  <c:v>83.062007293361617</c:v>
                </c:pt>
                <c:pt idx="9">
                  <c:v>84.737382286334281</c:v>
                </c:pt>
                <c:pt idx="10">
                  <c:v>82.048877587336065</c:v>
                </c:pt>
                <c:pt idx="11">
                  <c:v>81.608585020044728</c:v>
                </c:pt>
                <c:pt idx="12">
                  <c:v>77.108717276497785</c:v>
                </c:pt>
                <c:pt idx="13">
                  <c:v>70.863419075170626</c:v>
                </c:pt>
                <c:pt idx="14">
                  <c:v>79.174238180180282</c:v>
                </c:pt>
                <c:pt idx="15">
                  <c:v>73.379442790749053</c:v>
                </c:pt>
                <c:pt idx="16">
                  <c:v>76.423929255458646</c:v>
                </c:pt>
                <c:pt idx="17">
                  <c:v>73.731061631004394</c:v>
                </c:pt>
                <c:pt idx="18">
                  <c:v>78.238078693156922</c:v>
                </c:pt>
                <c:pt idx="19">
                  <c:v>79.159865802660988</c:v>
                </c:pt>
                <c:pt idx="20">
                  <c:v>76.488078894736759</c:v>
                </c:pt>
                <c:pt idx="21">
                  <c:v>79.729064379691081</c:v>
                </c:pt>
                <c:pt idx="22">
                  <c:v>75.95197337061397</c:v>
                </c:pt>
                <c:pt idx="23">
                  <c:v>75.963567565502302</c:v>
                </c:pt>
                <c:pt idx="24">
                  <c:v>73.313520769596266</c:v>
                </c:pt>
                <c:pt idx="25">
                  <c:v>72.116489079404417</c:v>
                </c:pt>
                <c:pt idx="26">
                  <c:v>74.401871420147558</c:v>
                </c:pt>
                <c:pt idx="27">
                  <c:v>77.17982707633611</c:v>
                </c:pt>
                <c:pt idx="28">
                  <c:v>83.201542603133262</c:v>
                </c:pt>
                <c:pt idx="29">
                  <c:v>80.454995976863984</c:v>
                </c:pt>
                <c:pt idx="30">
                  <c:v>82.951748845569739</c:v>
                </c:pt>
                <c:pt idx="31">
                  <c:v>81.464959964010433</c:v>
                </c:pt>
                <c:pt idx="32">
                  <c:v>77.717351497462175</c:v>
                </c:pt>
                <c:pt idx="33">
                  <c:v>80.919514295629952</c:v>
                </c:pt>
                <c:pt idx="34">
                  <c:v>77.508134246154071</c:v>
                </c:pt>
                <c:pt idx="35">
                  <c:v>77.599641545905826</c:v>
                </c:pt>
                <c:pt idx="36">
                  <c:v>80.262315901719987</c:v>
                </c:pt>
                <c:pt idx="37">
                  <c:v>78.741006233668216</c:v>
                </c:pt>
                <c:pt idx="38">
                  <c:v>85.919466851010199</c:v>
                </c:pt>
                <c:pt idx="39">
                  <c:v>81.538238443325184</c:v>
                </c:pt>
                <c:pt idx="40">
                  <c:v>86.463262367609317</c:v>
                </c:pt>
                <c:pt idx="41">
                  <c:v>81.15683909414777</c:v>
                </c:pt>
                <c:pt idx="42">
                  <c:v>81.45499086881199</c:v>
                </c:pt>
                <c:pt idx="43">
                  <c:v>78.977268746988059</c:v>
                </c:pt>
                <c:pt idx="44">
                  <c:v>77.42830306474842</c:v>
                </c:pt>
                <c:pt idx="45">
                  <c:v>82.422466265403003</c:v>
                </c:pt>
                <c:pt idx="46">
                  <c:v>80.154971569767369</c:v>
                </c:pt>
                <c:pt idx="47">
                  <c:v>82.995854349537225</c:v>
                </c:pt>
                <c:pt idx="48">
                  <c:v>85.355774986046711</c:v>
                </c:pt>
                <c:pt idx="49">
                  <c:v>77.909475208816573</c:v>
                </c:pt>
                <c:pt idx="50">
                  <c:v>92.735362815242553</c:v>
                </c:pt>
                <c:pt idx="51">
                  <c:v>95.279315119265604</c:v>
                </c:pt>
                <c:pt idx="52">
                  <c:v>94.222211577011635</c:v>
                </c:pt>
                <c:pt idx="53">
                  <c:v>96.566069451612506</c:v>
                </c:pt>
                <c:pt idx="54">
                  <c:v>103.51741362500012</c:v>
                </c:pt>
                <c:pt idx="55">
                  <c:v>103.63014988026622</c:v>
                </c:pt>
                <c:pt idx="56">
                  <c:v>97.920668118161473</c:v>
                </c:pt>
                <c:pt idx="57">
                  <c:v>107.11616944946246</c:v>
                </c:pt>
                <c:pt idx="58">
                  <c:v>102.52111428085055</c:v>
                </c:pt>
                <c:pt idx="59">
                  <c:v>103.83705118142555</c:v>
                </c:pt>
                <c:pt idx="60">
                  <c:v>105.61261458552646</c:v>
                </c:pt>
                <c:pt idx="61">
                  <c:v>96.275251017738142</c:v>
                </c:pt>
                <c:pt idx="62">
                  <c:v>110.29543525900922</c:v>
                </c:pt>
                <c:pt idx="63">
                  <c:v>99.719052736961089</c:v>
                </c:pt>
                <c:pt idx="64">
                  <c:v>102.21402698387121</c:v>
                </c:pt>
                <c:pt idx="65">
                  <c:v>97.490134932885425</c:v>
                </c:pt>
                <c:pt idx="66">
                  <c:v>105.99364992617474</c:v>
                </c:pt>
                <c:pt idx="67">
                  <c:v>105.8018650860929</c:v>
                </c:pt>
                <c:pt idx="68">
                  <c:v>103.57582399134144</c:v>
                </c:pt>
                <c:pt idx="69">
                  <c:v>99.527932817991868</c:v>
                </c:pt>
                <c:pt idx="70">
                  <c:v>90.352761045642694</c:v>
                </c:pt>
              </c:numCache>
            </c:numRef>
          </c:val>
          <c:smooth val="0"/>
          <c:extLst>
            <c:ext xmlns:c16="http://schemas.microsoft.com/office/drawing/2014/chart" uri="{C3380CC4-5D6E-409C-BE32-E72D297353CC}">
              <c16:uniqueId val="{00000003-DF74-45EE-9CCB-8F595883B758}"/>
            </c:ext>
          </c:extLst>
        </c:ser>
        <c:ser>
          <c:idx val="4"/>
          <c:order val="4"/>
          <c:tx>
            <c:strRef>
              <c:f>'Intensity Redo'!$U$12:$U$13</c:f>
              <c:strCache>
                <c:ptCount val="1"/>
                <c:pt idx="0">
                  <c:v>85+</c:v>
                </c:pt>
              </c:strCache>
            </c:strRef>
          </c:tx>
          <c:spPr>
            <a:ln w="28575" cap="rnd">
              <a:solidFill>
                <a:schemeClr val="accent5"/>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Redo'!$U$14:$U$91</c:f>
              <c:numCache>
                <c:formatCode>General</c:formatCode>
                <c:ptCount val="71"/>
                <c:pt idx="0">
                  <c:v>82.008735307692447</c:v>
                </c:pt>
                <c:pt idx="1">
                  <c:v>75.109107602458948</c:v>
                </c:pt>
                <c:pt idx="2">
                  <c:v>82.700678621399305</c:v>
                </c:pt>
                <c:pt idx="3">
                  <c:v>82.993349269230535</c:v>
                </c:pt>
                <c:pt idx="4">
                  <c:v>85.095329043103575</c:v>
                </c:pt>
                <c:pt idx="5">
                  <c:v>87.87095341610717</c:v>
                </c:pt>
                <c:pt idx="6">
                  <c:v>85.601758090703072</c:v>
                </c:pt>
                <c:pt idx="7">
                  <c:v>81.401585434180291</c:v>
                </c:pt>
                <c:pt idx="8">
                  <c:v>76.957968802353207</c:v>
                </c:pt>
                <c:pt idx="9">
                  <c:v>79.407878926540434</c:v>
                </c:pt>
                <c:pt idx="10">
                  <c:v>78.084218488207625</c:v>
                </c:pt>
                <c:pt idx="11">
                  <c:v>80.049283470454739</c:v>
                </c:pt>
                <c:pt idx="12">
                  <c:v>81.310784491769752</c:v>
                </c:pt>
                <c:pt idx="13">
                  <c:v>77.239231381551207</c:v>
                </c:pt>
                <c:pt idx="14">
                  <c:v>86.187512364224446</c:v>
                </c:pt>
                <c:pt idx="15">
                  <c:v>84.765140390829515</c:v>
                </c:pt>
                <c:pt idx="16">
                  <c:v>90.223258457330658</c:v>
                </c:pt>
                <c:pt idx="17">
                  <c:v>85.227760452789454</c:v>
                </c:pt>
                <c:pt idx="18">
                  <c:v>91.10940372222241</c:v>
                </c:pt>
                <c:pt idx="19">
                  <c:v>89.778874196388472</c:v>
                </c:pt>
                <c:pt idx="20">
                  <c:v>87.352337565116159</c:v>
                </c:pt>
                <c:pt idx="21">
                  <c:v>88.1272352041765</c:v>
                </c:pt>
                <c:pt idx="22">
                  <c:v>80.888856562945378</c:v>
                </c:pt>
                <c:pt idx="23">
                  <c:v>85.168188349876004</c:v>
                </c:pt>
                <c:pt idx="24">
                  <c:v>82.070301354348004</c:v>
                </c:pt>
                <c:pt idx="25">
                  <c:v>76.807696938189878</c:v>
                </c:pt>
                <c:pt idx="26">
                  <c:v>80.195203066371931</c:v>
                </c:pt>
                <c:pt idx="27">
                  <c:v>83.428880096629058</c:v>
                </c:pt>
                <c:pt idx="28">
                  <c:v>92.655029589622828</c:v>
                </c:pt>
                <c:pt idx="29">
                  <c:v>90.864323468383844</c:v>
                </c:pt>
                <c:pt idx="30">
                  <c:v>94.38739249534909</c:v>
                </c:pt>
                <c:pt idx="31">
                  <c:v>93.588251339535105</c:v>
                </c:pt>
                <c:pt idx="32">
                  <c:v>88.991091290094133</c:v>
                </c:pt>
                <c:pt idx="33">
                  <c:v>94.572415509523964</c:v>
                </c:pt>
                <c:pt idx="34">
                  <c:v>93.638867351941528</c:v>
                </c:pt>
                <c:pt idx="35">
                  <c:v>94.775061757211759</c:v>
                </c:pt>
                <c:pt idx="36">
                  <c:v>102.89600802341951</c:v>
                </c:pt>
                <c:pt idx="37">
                  <c:v>96.822557711491356</c:v>
                </c:pt>
                <c:pt idx="38">
                  <c:v>109.50866089182728</c:v>
                </c:pt>
                <c:pt idx="39">
                  <c:v>109.68706786352314</c:v>
                </c:pt>
                <c:pt idx="40">
                  <c:v>114.56144602791903</c:v>
                </c:pt>
                <c:pt idx="41">
                  <c:v>111.44550656122412</c:v>
                </c:pt>
                <c:pt idx="42">
                  <c:v>119.41574419261242</c:v>
                </c:pt>
                <c:pt idx="43">
                  <c:v>116.28626109375021</c:v>
                </c:pt>
                <c:pt idx="44">
                  <c:v>117.93454436968044</c:v>
                </c:pt>
                <c:pt idx="45">
                  <c:v>121.71437127792944</c:v>
                </c:pt>
                <c:pt idx="46">
                  <c:v>115.59496506593374</c:v>
                </c:pt>
                <c:pt idx="47">
                  <c:v>116.7390977280222</c:v>
                </c:pt>
                <c:pt idx="48">
                  <c:v>124.24063668827949</c:v>
                </c:pt>
                <c:pt idx="49">
                  <c:v>115.15741359213736</c:v>
                </c:pt>
                <c:pt idx="50">
                  <c:v>132.28431314598564</c:v>
                </c:pt>
                <c:pt idx="51">
                  <c:v>128.25404409903331</c:v>
                </c:pt>
                <c:pt idx="52">
                  <c:v>130.06050058530829</c:v>
                </c:pt>
                <c:pt idx="53">
                  <c:v>123.77525080243852</c:v>
                </c:pt>
                <c:pt idx="54">
                  <c:v>122.07357411835773</c:v>
                </c:pt>
                <c:pt idx="55">
                  <c:v>119.85863770726019</c:v>
                </c:pt>
                <c:pt idx="56">
                  <c:v>115.72372576066297</c:v>
                </c:pt>
                <c:pt idx="57">
                  <c:v>129.63282225679023</c:v>
                </c:pt>
                <c:pt idx="58">
                  <c:v>117.69695626130604</c:v>
                </c:pt>
                <c:pt idx="59">
                  <c:v>127.69155576335896</c:v>
                </c:pt>
                <c:pt idx="60">
                  <c:v>122.74182215348856</c:v>
                </c:pt>
                <c:pt idx="61">
                  <c:v>108.69477567981416</c:v>
                </c:pt>
                <c:pt idx="62">
                  <c:v>114.04730937701166</c:v>
                </c:pt>
                <c:pt idx="63">
                  <c:v>108.09954206542008</c:v>
                </c:pt>
                <c:pt idx="64">
                  <c:v>113.28615996666682</c:v>
                </c:pt>
                <c:pt idx="65">
                  <c:v>114.44262920047117</c:v>
                </c:pt>
                <c:pt idx="66">
                  <c:v>117.28048429638568</c:v>
                </c:pt>
                <c:pt idx="67">
                  <c:v>117.54516472222235</c:v>
                </c:pt>
                <c:pt idx="68">
                  <c:v>120.5446757392339</c:v>
                </c:pt>
                <c:pt idx="69">
                  <c:v>117.71719632075485</c:v>
                </c:pt>
                <c:pt idx="70">
                  <c:v>116.42033133491636</c:v>
                </c:pt>
              </c:numCache>
            </c:numRef>
          </c:val>
          <c:smooth val="0"/>
          <c:extLst>
            <c:ext xmlns:c16="http://schemas.microsoft.com/office/drawing/2014/chart" uri="{C3380CC4-5D6E-409C-BE32-E72D297353CC}">
              <c16:uniqueId val="{00000004-DF74-45EE-9CCB-8F595883B758}"/>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3366"/>
                </a:solidFill>
              </a:rPr>
              <a:t>Hours of home care received per home care service user per month for four largest ethnic groups, January 2018 – November 2023 (Mosaic). </a:t>
            </a:r>
          </a:p>
        </c:rich>
      </c:tx>
      <c:layout>
        <c:manualLayout>
          <c:xMode val="edge"/>
          <c:yMode val="edge"/>
          <c:x val="2.0385539590103453E-2"/>
          <c:y val="1.2951433958292711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1307551404551504"/>
          <c:y val="0.18162097650077541"/>
          <c:w val="0.86567748200510741"/>
          <c:h val="0.57394108559153512"/>
        </c:manualLayout>
      </c:layout>
      <c:lineChart>
        <c:grouping val="standard"/>
        <c:varyColors val="0"/>
        <c:ser>
          <c:idx val="0"/>
          <c:order val="0"/>
          <c:tx>
            <c:strRef>
              <c:f>'Intensity Redo'!$Q$12:$Q$13</c:f>
              <c:strCache>
                <c:ptCount val="1"/>
                <c:pt idx="0">
                  <c:v>Bangladeshi</c:v>
                </c:pt>
              </c:strCache>
            </c:strRef>
          </c:tx>
          <c:spPr>
            <a:ln w="28575" cap="rnd">
              <a:solidFill>
                <a:schemeClr val="accent1"/>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Redo'!$Q$14:$Q$91</c:f>
              <c:numCache>
                <c:formatCode>General</c:formatCode>
                <c:ptCount val="71"/>
                <c:pt idx="0">
                  <c:v>65.620749917293423</c:v>
                </c:pt>
                <c:pt idx="1">
                  <c:v>62.739060670212687</c:v>
                </c:pt>
                <c:pt idx="2">
                  <c:v>68.45964338009064</c:v>
                </c:pt>
                <c:pt idx="3">
                  <c:v>67.328475768071755</c:v>
                </c:pt>
                <c:pt idx="4">
                  <c:v>70.697189208643948</c:v>
                </c:pt>
                <c:pt idx="5">
                  <c:v>70.133697988094681</c:v>
                </c:pt>
                <c:pt idx="6">
                  <c:v>71.239408390207984</c:v>
                </c:pt>
                <c:pt idx="7">
                  <c:v>70.026568769343285</c:v>
                </c:pt>
                <c:pt idx="8">
                  <c:v>66.961323708394175</c:v>
                </c:pt>
                <c:pt idx="9">
                  <c:v>68.366632177941426</c:v>
                </c:pt>
                <c:pt idx="10">
                  <c:v>66.384992349557081</c:v>
                </c:pt>
                <c:pt idx="11">
                  <c:v>68.32142974079548</c:v>
                </c:pt>
                <c:pt idx="12">
                  <c:v>67.227686289051263</c:v>
                </c:pt>
                <c:pt idx="13">
                  <c:v>63.822800938053049</c:v>
                </c:pt>
                <c:pt idx="14">
                  <c:v>69.954543288433612</c:v>
                </c:pt>
                <c:pt idx="15">
                  <c:v>68.007599164977776</c:v>
                </c:pt>
                <c:pt idx="16">
                  <c:v>69.728325857962929</c:v>
                </c:pt>
                <c:pt idx="17">
                  <c:v>66.069797947739659</c:v>
                </c:pt>
                <c:pt idx="18">
                  <c:v>70.814157440056618</c:v>
                </c:pt>
                <c:pt idx="19">
                  <c:v>70.35120614484704</c:v>
                </c:pt>
                <c:pt idx="20">
                  <c:v>68.066089275765535</c:v>
                </c:pt>
                <c:pt idx="21">
                  <c:v>71.077978497206928</c:v>
                </c:pt>
                <c:pt idx="22">
                  <c:v>67.774173492349931</c:v>
                </c:pt>
                <c:pt idx="23">
                  <c:v>69.066309274618789</c:v>
                </c:pt>
                <c:pt idx="24">
                  <c:v>69.909225584269819</c:v>
                </c:pt>
                <c:pt idx="25">
                  <c:v>64.775532061797762</c:v>
                </c:pt>
                <c:pt idx="26">
                  <c:v>68.322238266666872</c:v>
                </c:pt>
                <c:pt idx="27">
                  <c:v>68.266270710878871</c:v>
                </c:pt>
                <c:pt idx="28">
                  <c:v>72.259098627871509</c:v>
                </c:pt>
                <c:pt idx="29">
                  <c:v>71.815880361962655</c:v>
                </c:pt>
                <c:pt idx="30">
                  <c:v>76.588720416923294</c:v>
                </c:pt>
                <c:pt idx="31">
                  <c:v>75.974645402140879</c:v>
                </c:pt>
                <c:pt idx="32">
                  <c:v>73.214215435384034</c:v>
                </c:pt>
                <c:pt idx="33">
                  <c:v>76.891725355932451</c:v>
                </c:pt>
                <c:pt idx="34">
                  <c:v>72.479853103875456</c:v>
                </c:pt>
                <c:pt idx="35">
                  <c:v>74.290846880249063</c:v>
                </c:pt>
                <c:pt idx="36">
                  <c:v>72.469924001567577</c:v>
                </c:pt>
                <c:pt idx="37">
                  <c:v>66.332383977086664</c:v>
                </c:pt>
                <c:pt idx="38">
                  <c:v>75.147890371287374</c:v>
                </c:pt>
                <c:pt idx="39">
                  <c:v>71.187775168830768</c:v>
                </c:pt>
                <c:pt idx="40">
                  <c:v>75.263706034091129</c:v>
                </c:pt>
                <c:pt idx="41">
                  <c:v>73.17632074638793</c:v>
                </c:pt>
                <c:pt idx="42">
                  <c:v>75.352700977848357</c:v>
                </c:pt>
                <c:pt idx="43">
                  <c:v>73.624632792835129</c:v>
                </c:pt>
                <c:pt idx="44">
                  <c:v>71.221664491628161</c:v>
                </c:pt>
                <c:pt idx="45">
                  <c:v>75.127916627627926</c:v>
                </c:pt>
                <c:pt idx="46">
                  <c:v>73.064432305262471</c:v>
                </c:pt>
                <c:pt idx="47">
                  <c:v>73.514444843517495</c:v>
                </c:pt>
                <c:pt idx="48">
                  <c:v>75.310264486405217</c:v>
                </c:pt>
                <c:pt idx="49">
                  <c:v>70.215348511111046</c:v>
                </c:pt>
                <c:pt idx="50">
                  <c:v>80.208888824742573</c:v>
                </c:pt>
                <c:pt idx="51">
                  <c:v>77.765284954677625</c:v>
                </c:pt>
                <c:pt idx="52">
                  <c:v>79.175804780142144</c:v>
                </c:pt>
                <c:pt idx="53">
                  <c:v>76.934651402796476</c:v>
                </c:pt>
                <c:pt idx="54">
                  <c:v>83.75373431756789</c:v>
                </c:pt>
                <c:pt idx="55">
                  <c:v>83.302298244415624</c:v>
                </c:pt>
                <c:pt idx="56">
                  <c:v>78.726530499354126</c:v>
                </c:pt>
                <c:pt idx="57">
                  <c:v>82.692521178153783</c:v>
                </c:pt>
                <c:pt idx="58">
                  <c:v>77.380326557839936</c:v>
                </c:pt>
                <c:pt idx="59">
                  <c:v>79.734551370611484</c:v>
                </c:pt>
                <c:pt idx="60">
                  <c:v>80.303261327225414</c:v>
                </c:pt>
                <c:pt idx="61">
                  <c:v>73.293424505128129</c:v>
                </c:pt>
                <c:pt idx="62">
                  <c:v>81.330992901660608</c:v>
                </c:pt>
                <c:pt idx="63">
                  <c:v>77.466173859314878</c:v>
                </c:pt>
                <c:pt idx="64">
                  <c:v>79.816591140898012</c:v>
                </c:pt>
                <c:pt idx="65">
                  <c:v>76.322840409034683</c:v>
                </c:pt>
                <c:pt idx="66">
                  <c:v>77.116966828709607</c:v>
                </c:pt>
                <c:pt idx="67">
                  <c:v>78.239010224220863</c:v>
                </c:pt>
                <c:pt idx="68">
                  <c:v>75.551762633135382</c:v>
                </c:pt>
                <c:pt idx="69">
                  <c:v>77.482116234813674</c:v>
                </c:pt>
                <c:pt idx="70">
                  <c:v>74.951510178127748</c:v>
                </c:pt>
              </c:numCache>
            </c:numRef>
          </c:val>
          <c:smooth val="0"/>
          <c:extLst>
            <c:ext xmlns:c16="http://schemas.microsoft.com/office/drawing/2014/chart" uri="{C3380CC4-5D6E-409C-BE32-E72D297353CC}">
              <c16:uniqueId val="{00000000-836B-4EBD-B10C-436FB4FF7C44}"/>
            </c:ext>
          </c:extLst>
        </c:ser>
        <c:ser>
          <c:idx val="1"/>
          <c:order val="1"/>
          <c:tx>
            <c:strRef>
              <c:f>'Intensity Redo'!$R$12:$R$13</c:f>
              <c:strCache>
                <c:ptCount val="1"/>
                <c:pt idx="0">
                  <c:v>Black African</c:v>
                </c:pt>
              </c:strCache>
            </c:strRef>
          </c:tx>
          <c:spPr>
            <a:ln w="28575" cap="rnd">
              <a:solidFill>
                <a:schemeClr val="accent2"/>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Redo'!$R$14:$R$91</c:f>
              <c:numCache>
                <c:formatCode>General</c:formatCode>
                <c:ptCount val="71"/>
                <c:pt idx="0">
                  <c:v>73.098966194444372</c:v>
                </c:pt>
                <c:pt idx="1">
                  <c:v>69.814512990654137</c:v>
                </c:pt>
                <c:pt idx="2">
                  <c:v>82.748437435185139</c:v>
                </c:pt>
                <c:pt idx="3">
                  <c:v>83.131162009615451</c:v>
                </c:pt>
                <c:pt idx="4">
                  <c:v>89.047483883495104</c:v>
                </c:pt>
                <c:pt idx="5">
                  <c:v>92.396051530000065</c:v>
                </c:pt>
                <c:pt idx="6">
                  <c:v>92.644237705882347</c:v>
                </c:pt>
                <c:pt idx="7">
                  <c:v>87.512342509615351</c:v>
                </c:pt>
                <c:pt idx="8">
                  <c:v>81.846919638095315</c:v>
                </c:pt>
                <c:pt idx="9">
                  <c:v>85.633128271844669</c:v>
                </c:pt>
                <c:pt idx="10">
                  <c:v>85.527609688679306</c:v>
                </c:pt>
                <c:pt idx="11">
                  <c:v>85.510134568627464</c:v>
                </c:pt>
                <c:pt idx="12">
                  <c:v>88.061700679611661</c:v>
                </c:pt>
                <c:pt idx="13">
                  <c:v>73.33476352336443</c:v>
                </c:pt>
                <c:pt idx="14">
                  <c:v>89.72374293877553</c:v>
                </c:pt>
                <c:pt idx="15">
                  <c:v>88.392110326530727</c:v>
                </c:pt>
                <c:pt idx="16">
                  <c:v>92.674045097087443</c:v>
                </c:pt>
                <c:pt idx="17">
                  <c:v>89.145153435185307</c:v>
                </c:pt>
                <c:pt idx="18">
                  <c:v>83.650108230088549</c:v>
                </c:pt>
                <c:pt idx="19">
                  <c:v>83.368162636363692</c:v>
                </c:pt>
                <c:pt idx="20">
                  <c:v>79.228953878504797</c:v>
                </c:pt>
                <c:pt idx="21">
                  <c:v>83.889776380952426</c:v>
                </c:pt>
                <c:pt idx="22">
                  <c:v>76.111463467289752</c:v>
                </c:pt>
                <c:pt idx="23">
                  <c:v>76.827962651376154</c:v>
                </c:pt>
                <c:pt idx="24">
                  <c:v>72.951830857142809</c:v>
                </c:pt>
                <c:pt idx="25">
                  <c:v>69.728807345132751</c:v>
                </c:pt>
                <c:pt idx="26">
                  <c:v>74.821732936936939</c:v>
                </c:pt>
                <c:pt idx="27">
                  <c:v>73.987964480769264</c:v>
                </c:pt>
                <c:pt idx="28">
                  <c:v>88.530056873684231</c:v>
                </c:pt>
                <c:pt idx="29">
                  <c:v>82.951768710000053</c:v>
                </c:pt>
                <c:pt idx="30">
                  <c:v>82.553203960784316</c:v>
                </c:pt>
                <c:pt idx="31">
                  <c:v>84.277482540000022</c:v>
                </c:pt>
                <c:pt idx="32">
                  <c:v>81.624238729166692</c:v>
                </c:pt>
                <c:pt idx="33">
                  <c:v>83.129161606382922</c:v>
                </c:pt>
                <c:pt idx="34">
                  <c:v>80.235232228260898</c:v>
                </c:pt>
                <c:pt idx="35">
                  <c:v>81.514192311827898</c:v>
                </c:pt>
                <c:pt idx="36">
                  <c:v>79.263958380434715</c:v>
                </c:pt>
                <c:pt idx="37">
                  <c:v>70.993085306818102</c:v>
                </c:pt>
                <c:pt idx="38">
                  <c:v>78.026199808510583</c:v>
                </c:pt>
                <c:pt idx="39">
                  <c:v>80.459331521276596</c:v>
                </c:pt>
                <c:pt idx="40">
                  <c:v>80.100288191489298</c:v>
                </c:pt>
                <c:pt idx="41">
                  <c:v>73.067531097826119</c:v>
                </c:pt>
                <c:pt idx="42">
                  <c:v>73.086773043010695</c:v>
                </c:pt>
                <c:pt idx="43">
                  <c:v>74.227567308510586</c:v>
                </c:pt>
                <c:pt idx="44">
                  <c:v>71.242696040816369</c:v>
                </c:pt>
                <c:pt idx="45">
                  <c:v>76.349027144329838</c:v>
                </c:pt>
                <c:pt idx="46">
                  <c:v>76.529374145833359</c:v>
                </c:pt>
                <c:pt idx="47">
                  <c:v>80.167732323232286</c:v>
                </c:pt>
                <c:pt idx="48">
                  <c:v>84.691604692307692</c:v>
                </c:pt>
                <c:pt idx="49">
                  <c:v>79.071414541284241</c:v>
                </c:pt>
                <c:pt idx="50">
                  <c:v>89.489733712963002</c:v>
                </c:pt>
                <c:pt idx="51">
                  <c:v>90.566311790476334</c:v>
                </c:pt>
                <c:pt idx="52">
                  <c:v>94.541763358490599</c:v>
                </c:pt>
                <c:pt idx="53">
                  <c:v>92.646413981818341</c:v>
                </c:pt>
                <c:pt idx="54">
                  <c:v>98.737342123893882</c:v>
                </c:pt>
                <c:pt idx="55">
                  <c:v>86.25805926956528</c:v>
                </c:pt>
                <c:pt idx="56">
                  <c:v>76.954205845454595</c:v>
                </c:pt>
                <c:pt idx="57">
                  <c:v>81.183516185185198</c:v>
                </c:pt>
                <c:pt idx="58">
                  <c:v>81.332656759259336</c:v>
                </c:pt>
                <c:pt idx="59">
                  <c:v>86.37448430841124</c:v>
                </c:pt>
                <c:pt idx="60">
                  <c:v>80.905621302752309</c:v>
                </c:pt>
                <c:pt idx="61">
                  <c:v>78.290801704761805</c:v>
                </c:pt>
                <c:pt idx="62">
                  <c:v>82.109420513761449</c:v>
                </c:pt>
                <c:pt idx="63">
                  <c:v>85.946922400000105</c:v>
                </c:pt>
                <c:pt idx="64">
                  <c:v>84.239201056603775</c:v>
                </c:pt>
                <c:pt idx="65">
                  <c:v>75.013026817391349</c:v>
                </c:pt>
                <c:pt idx="66">
                  <c:v>74.877834999999976</c:v>
                </c:pt>
                <c:pt idx="67">
                  <c:v>76.787577771929833</c:v>
                </c:pt>
                <c:pt idx="68">
                  <c:v>78.216867063636357</c:v>
                </c:pt>
                <c:pt idx="69">
                  <c:v>80.657776972727191</c:v>
                </c:pt>
                <c:pt idx="70">
                  <c:v>75.569187233644854</c:v>
                </c:pt>
              </c:numCache>
            </c:numRef>
          </c:val>
          <c:smooth val="0"/>
          <c:extLst>
            <c:ext xmlns:c16="http://schemas.microsoft.com/office/drawing/2014/chart" uri="{C3380CC4-5D6E-409C-BE32-E72D297353CC}">
              <c16:uniqueId val="{00000001-836B-4EBD-B10C-436FB4FF7C44}"/>
            </c:ext>
          </c:extLst>
        </c:ser>
        <c:ser>
          <c:idx val="2"/>
          <c:order val="2"/>
          <c:tx>
            <c:strRef>
              <c:f>'Intensity Redo'!$S$12:$S$13</c:f>
              <c:strCache>
                <c:ptCount val="1"/>
                <c:pt idx="0">
                  <c:v>Black Caribbean</c:v>
                </c:pt>
              </c:strCache>
            </c:strRef>
          </c:tx>
          <c:spPr>
            <a:ln w="28575" cap="rnd">
              <a:solidFill>
                <a:schemeClr val="accent3"/>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Redo'!$S$14:$S$91</c:f>
              <c:numCache>
                <c:formatCode>General</c:formatCode>
                <c:ptCount val="71"/>
                <c:pt idx="0">
                  <c:v>104.43959345454557</c:v>
                </c:pt>
                <c:pt idx="1">
                  <c:v>95.873148747663464</c:v>
                </c:pt>
                <c:pt idx="2">
                  <c:v>101.96630948571436</c:v>
                </c:pt>
                <c:pt idx="3">
                  <c:v>96.185079721153997</c:v>
                </c:pt>
                <c:pt idx="4">
                  <c:v>98.131744048543752</c:v>
                </c:pt>
                <c:pt idx="5">
                  <c:v>100.44501057843152</c:v>
                </c:pt>
                <c:pt idx="6">
                  <c:v>97.021263575757629</c:v>
                </c:pt>
                <c:pt idx="7">
                  <c:v>92.841369431372613</c:v>
                </c:pt>
                <c:pt idx="8">
                  <c:v>82.014270290000027</c:v>
                </c:pt>
                <c:pt idx="9">
                  <c:v>87.654119810526311</c:v>
                </c:pt>
                <c:pt idx="10">
                  <c:v>84.14172603125003</c:v>
                </c:pt>
                <c:pt idx="11">
                  <c:v>85.61259508163262</c:v>
                </c:pt>
                <c:pt idx="12">
                  <c:v>88.474213319587662</c:v>
                </c:pt>
                <c:pt idx="13">
                  <c:v>83.189428467391195</c:v>
                </c:pt>
                <c:pt idx="14">
                  <c:v>95.418352703296733</c:v>
                </c:pt>
                <c:pt idx="15">
                  <c:v>88.646724478260936</c:v>
                </c:pt>
                <c:pt idx="16">
                  <c:v>96.910497853932597</c:v>
                </c:pt>
                <c:pt idx="17">
                  <c:v>96.01476267816102</c:v>
                </c:pt>
                <c:pt idx="18">
                  <c:v>95.623477626505917</c:v>
                </c:pt>
                <c:pt idx="19">
                  <c:v>90.134463456790044</c:v>
                </c:pt>
                <c:pt idx="20">
                  <c:v>88.167107807692375</c:v>
                </c:pt>
                <c:pt idx="21">
                  <c:v>91.525029025973936</c:v>
                </c:pt>
                <c:pt idx="22">
                  <c:v>89.065845272727344</c:v>
                </c:pt>
                <c:pt idx="23">
                  <c:v>91.087234063291049</c:v>
                </c:pt>
                <c:pt idx="24">
                  <c:v>92.470798975609682</c:v>
                </c:pt>
                <c:pt idx="25">
                  <c:v>84.458246470588207</c:v>
                </c:pt>
                <c:pt idx="26">
                  <c:v>89.574854373493906</c:v>
                </c:pt>
                <c:pt idx="27">
                  <c:v>85.44173752380955</c:v>
                </c:pt>
                <c:pt idx="28">
                  <c:v>90.045280414634078</c:v>
                </c:pt>
                <c:pt idx="29">
                  <c:v>92.860292177215214</c:v>
                </c:pt>
                <c:pt idx="30">
                  <c:v>93.393735087499934</c:v>
                </c:pt>
                <c:pt idx="31">
                  <c:v>96.775117629629548</c:v>
                </c:pt>
                <c:pt idx="32">
                  <c:v>94.563139731707352</c:v>
                </c:pt>
                <c:pt idx="33">
                  <c:v>100.5636298717948</c:v>
                </c:pt>
                <c:pt idx="34">
                  <c:v>99.36453374390247</c:v>
                </c:pt>
                <c:pt idx="35">
                  <c:v>102.63107896470586</c:v>
                </c:pt>
                <c:pt idx="36">
                  <c:v>100.35713031818177</c:v>
                </c:pt>
                <c:pt idx="37">
                  <c:v>87.904492173912942</c:v>
                </c:pt>
                <c:pt idx="38">
                  <c:v>96.338082366666654</c:v>
                </c:pt>
                <c:pt idx="39">
                  <c:v>95.390515239130423</c:v>
                </c:pt>
                <c:pt idx="40">
                  <c:v>110.47911982022475</c:v>
                </c:pt>
                <c:pt idx="41">
                  <c:v>107.33318530681824</c:v>
                </c:pt>
                <c:pt idx="42">
                  <c:v>103.19210466666668</c:v>
                </c:pt>
                <c:pt idx="43">
                  <c:v>98.33359060227275</c:v>
                </c:pt>
                <c:pt idx="44">
                  <c:v>104.12939838823534</c:v>
                </c:pt>
                <c:pt idx="45">
                  <c:v>106.8457837058824</c:v>
                </c:pt>
                <c:pt idx="46">
                  <c:v>105.25413833720935</c:v>
                </c:pt>
                <c:pt idx="47">
                  <c:v>100.27942115384619</c:v>
                </c:pt>
                <c:pt idx="48">
                  <c:v>99.882246857142874</c:v>
                </c:pt>
                <c:pt idx="49">
                  <c:v>94.42855949999992</c:v>
                </c:pt>
                <c:pt idx="50">
                  <c:v>107.01896000000006</c:v>
                </c:pt>
                <c:pt idx="51">
                  <c:v>99.72617820202025</c:v>
                </c:pt>
                <c:pt idx="52">
                  <c:v>103.30595174226802</c:v>
                </c:pt>
                <c:pt idx="53">
                  <c:v>117.19486256521745</c:v>
                </c:pt>
                <c:pt idx="54">
                  <c:v>108.07331440425529</c:v>
                </c:pt>
                <c:pt idx="55">
                  <c:v>110.16186401086958</c:v>
                </c:pt>
                <c:pt idx="56">
                  <c:v>102.43058571590915</c:v>
                </c:pt>
                <c:pt idx="57">
                  <c:v>99.920346862068968</c:v>
                </c:pt>
                <c:pt idx="58">
                  <c:v>97.687178321839085</c:v>
                </c:pt>
                <c:pt idx="59">
                  <c:v>98.268693428571453</c:v>
                </c:pt>
                <c:pt idx="60">
                  <c:v>98.384236204819231</c:v>
                </c:pt>
                <c:pt idx="61">
                  <c:v>88.04775426249995</c:v>
                </c:pt>
                <c:pt idx="62">
                  <c:v>99.346104629629608</c:v>
                </c:pt>
                <c:pt idx="63">
                  <c:v>99.473306722891564</c:v>
                </c:pt>
                <c:pt idx="64">
                  <c:v>108.18561559302326</c:v>
                </c:pt>
                <c:pt idx="65">
                  <c:v>102.31685557446814</c:v>
                </c:pt>
                <c:pt idx="66">
                  <c:v>107.66574581521742</c:v>
                </c:pt>
                <c:pt idx="67">
                  <c:v>103.88779608695657</c:v>
                </c:pt>
                <c:pt idx="68">
                  <c:v>101.7281825684211</c:v>
                </c:pt>
                <c:pt idx="69">
                  <c:v>105.07154026804128</c:v>
                </c:pt>
                <c:pt idx="70">
                  <c:v>97.216935170212835</c:v>
                </c:pt>
              </c:numCache>
            </c:numRef>
          </c:val>
          <c:smooth val="0"/>
          <c:extLst>
            <c:ext xmlns:c16="http://schemas.microsoft.com/office/drawing/2014/chart" uri="{C3380CC4-5D6E-409C-BE32-E72D297353CC}">
              <c16:uniqueId val="{00000002-836B-4EBD-B10C-436FB4FF7C44}"/>
            </c:ext>
          </c:extLst>
        </c:ser>
        <c:ser>
          <c:idx val="3"/>
          <c:order val="3"/>
          <c:tx>
            <c:strRef>
              <c:f>'Intensity Redo'!$T$12:$T$13</c:f>
              <c:strCache>
                <c:ptCount val="1"/>
                <c:pt idx="0">
                  <c:v>White British</c:v>
                </c:pt>
              </c:strCache>
            </c:strRef>
          </c:tx>
          <c:spPr>
            <a:ln w="28575" cap="rnd">
              <a:solidFill>
                <a:schemeClr val="accent4"/>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Redo'!$T$14:$T$91</c:f>
              <c:numCache>
                <c:formatCode>General</c:formatCode>
                <c:ptCount val="71"/>
                <c:pt idx="0">
                  <c:v>81.876139308823582</c:v>
                </c:pt>
                <c:pt idx="1">
                  <c:v>75.2167765970147</c:v>
                </c:pt>
                <c:pt idx="2">
                  <c:v>81.541994598784228</c:v>
                </c:pt>
                <c:pt idx="3">
                  <c:v>82.094336933332855</c:v>
                </c:pt>
                <c:pt idx="4">
                  <c:v>85.883692901234653</c:v>
                </c:pt>
                <c:pt idx="5">
                  <c:v>84.367842147618575</c:v>
                </c:pt>
                <c:pt idx="6">
                  <c:v>87.762945781299592</c:v>
                </c:pt>
                <c:pt idx="7">
                  <c:v>84.992161221690807</c:v>
                </c:pt>
                <c:pt idx="8">
                  <c:v>83.171030296595973</c:v>
                </c:pt>
                <c:pt idx="9">
                  <c:v>85.488966969841456</c:v>
                </c:pt>
                <c:pt idx="10">
                  <c:v>84.64781914586662</c:v>
                </c:pt>
                <c:pt idx="11">
                  <c:v>85.222704428341501</c:v>
                </c:pt>
                <c:pt idx="12">
                  <c:v>83.117885168539459</c:v>
                </c:pt>
                <c:pt idx="13">
                  <c:v>75.452762700475191</c:v>
                </c:pt>
                <c:pt idx="14">
                  <c:v>85.184336945860039</c:v>
                </c:pt>
                <c:pt idx="15">
                  <c:v>82.433146268799447</c:v>
                </c:pt>
                <c:pt idx="16">
                  <c:v>84.487609429700044</c:v>
                </c:pt>
                <c:pt idx="17">
                  <c:v>81.741440785488422</c:v>
                </c:pt>
                <c:pt idx="18">
                  <c:v>86.289583400000154</c:v>
                </c:pt>
                <c:pt idx="19">
                  <c:v>85.37238394303813</c:v>
                </c:pt>
                <c:pt idx="20">
                  <c:v>83.242829054926787</c:v>
                </c:pt>
                <c:pt idx="21">
                  <c:v>85.292234183575061</c:v>
                </c:pt>
                <c:pt idx="22">
                  <c:v>81.715146396720783</c:v>
                </c:pt>
                <c:pt idx="23">
                  <c:v>82.4285945476976</c:v>
                </c:pt>
                <c:pt idx="24">
                  <c:v>78.20613309577945</c:v>
                </c:pt>
                <c:pt idx="25">
                  <c:v>74.772659704081477</c:v>
                </c:pt>
                <c:pt idx="26">
                  <c:v>76.355679909688192</c:v>
                </c:pt>
                <c:pt idx="27">
                  <c:v>80.369377628018782</c:v>
                </c:pt>
                <c:pt idx="28">
                  <c:v>87.409884271666868</c:v>
                </c:pt>
                <c:pt idx="29">
                  <c:v>84.599465128712296</c:v>
                </c:pt>
                <c:pt idx="30">
                  <c:v>88.135331177235898</c:v>
                </c:pt>
                <c:pt idx="31">
                  <c:v>87.166221200658072</c:v>
                </c:pt>
                <c:pt idx="32">
                  <c:v>83.769273590459918</c:v>
                </c:pt>
                <c:pt idx="33">
                  <c:v>86.396340452145409</c:v>
                </c:pt>
                <c:pt idx="34">
                  <c:v>85.136810656565103</c:v>
                </c:pt>
                <c:pt idx="35">
                  <c:v>89.021363800664602</c:v>
                </c:pt>
                <c:pt idx="36">
                  <c:v>95.814907061538648</c:v>
                </c:pt>
                <c:pt idx="37">
                  <c:v>91.751826541666446</c:v>
                </c:pt>
                <c:pt idx="38">
                  <c:v>101.52625828813576</c:v>
                </c:pt>
                <c:pt idx="39">
                  <c:v>99.572992327673333</c:v>
                </c:pt>
                <c:pt idx="40">
                  <c:v>106.17812324695674</c:v>
                </c:pt>
                <c:pt idx="41">
                  <c:v>99.640240559027177</c:v>
                </c:pt>
                <c:pt idx="42">
                  <c:v>97.912767188775675</c:v>
                </c:pt>
                <c:pt idx="43">
                  <c:v>96.494663606365293</c:v>
                </c:pt>
                <c:pt idx="44">
                  <c:v>96.709328632478048</c:v>
                </c:pt>
                <c:pt idx="45">
                  <c:v>100.24113522906002</c:v>
                </c:pt>
                <c:pt idx="46">
                  <c:v>92.215623280787696</c:v>
                </c:pt>
                <c:pt idx="47">
                  <c:v>95.326425803630457</c:v>
                </c:pt>
                <c:pt idx="48">
                  <c:v>99.959085936561124</c:v>
                </c:pt>
                <c:pt idx="49">
                  <c:v>92.432621550166957</c:v>
                </c:pt>
                <c:pt idx="50">
                  <c:v>104.7355480382697</c:v>
                </c:pt>
                <c:pt idx="51">
                  <c:v>102.35009252180883</c:v>
                </c:pt>
                <c:pt idx="52">
                  <c:v>101.97358579650258</c:v>
                </c:pt>
                <c:pt idx="53">
                  <c:v>102.45175676527272</c:v>
                </c:pt>
                <c:pt idx="54">
                  <c:v>105.37789614820863</c:v>
                </c:pt>
                <c:pt idx="55">
                  <c:v>105.20657040359494</c:v>
                </c:pt>
                <c:pt idx="56">
                  <c:v>101.23617950888472</c:v>
                </c:pt>
                <c:pt idx="57">
                  <c:v>112.85796969836076</c:v>
                </c:pt>
                <c:pt idx="58">
                  <c:v>104.40650449503248</c:v>
                </c:pt>
                <c:pt idx="59">
                  <c:v>112.00272154242948</c:v>
                </c:pt>
                <c:pt idx="60">
                  <c:v>113.43625554882172</c:v>
                </c:pt>
                <c:pt idx="61">
                  <c:v>99.56907687562996</c:v>
                </c:pt>
                <c:pt idx="62">
                  <c:v>107.59804835294132</c:v>
                </c:pt>
                <c:pt idx="63">
                  <c:v>99.795157693771046</c:v>
                </c:pt>
                <c:pt idx="64">
                  <c:v>102.39627103508801</c:v>
                </c:pt>
                <c:pt idx="65">
                  <c:v>104.5871487584363</c:v>
                </c:pt>
                <c:pt idx="66">
                  <c:v>107.96700980175466</c:v>
                </c:pt>
                <c:pt idx="67">
                  <c:v>107.32035982086983</c:v>
                </c:pt>
                <c:pt idx="68">
                  <c:v>106.19317899303067</c:v>
                </c:pt>
                <c:pt idx="69">
                  <c:v>103.35832914871823</c:v>
                </c:pt>
                <c:pt idx="70">
                  <c:v>103.58660732711803</c:v>
                </c:pt>
              </c:numCache>
            </c:numRef>
          </c:val>
          <c:smooth val="0"/>
          <c:extLst>
            <c:ext xmlns:c16="http://schemas.microsoft.com/office/drawing/2014/chart" uri="{C3380CC4-5D6E-409C-BE32-E72D297353CC}">
              <c16:uniqueId val="{00000003-836B-4EBD-B10C-436FB4FF7C44}"/>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in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900" b="0" i="0" u="none" strike="noStrike" kern="1200" baseline="0">
                    <a:solidFill>
                      <a:srgbClr val="00445E">
                        <a:lumMod val="65000"/>
                        <a:lumOff val="35000"/>
                      </a:srgbClr>
                    </a:solidFill>
                  </a:rPr>
                  <a:t>Hours of home care received </a:t>
                </a:r>
              </a:p>
              <a:p>
                <a:pPr>
                  <a:defRPr/>
                </a:pPr>
                <a:r>
                  <a:rPr lang="en-GB" sz="900" b="0" i="0" u="none" strike="noStrike" kern="1200" baseline="0">
                    <a:solidFill>
                      <a:srgbClr val="00445E">
                        <a:lumMod val="65000"/>
                        <a:lumOff val="35000"/>
                      </a:srgbClr>
                    </a:solidFill>
                  </a:rPr>
                  <a:t>per person per month</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100" b="1" i="0" u="none" strike="noStrike" kern="1200" spc="0" baseline="0">
                <a:solidFill>
                  <a:srgbClr val="00445E"/>
                </a:solidFill>
                <a:effectLst/>
              </a:rPr>
              <a:t>Hours of home care received per home care service user per month by Primary Support Reason (three largest PSRs only), January 2018 – November 2023 (Mosaic). </a:t>
            </a:r>
            <a:endParaRPr lang="en-GB" sz="1000" b="0" i="0" u="none" strike="noStrike" kern="1200" spc="0" baseline="0">
              <a:solidFill>
                <a:srgbClr val="00445E"/>
              </a:solidFill>
              <a:effectLst/>
            </a:endParaRPr>
          </a:p>
        </c:rich>
      </c:tx>
      <c:layout>
        <c:manualLayout>
          <c:xMode val="edge"/>
          <c:yMode val="edge"/>
          <c:x val="1.3818567026320439E-2"/>
          <c:y val="2.0853950099398354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3723599852245779E-2"/>
          <c:y val="0.19214315114680305"/>
          <c:w val="0.86336357720399437"/>
          <c:h val="0.53615998318547642"/>
        </c:manualLayout>
      </c:layout>
      <c:lineChart>
        <c:grouping val="standard"/>
        <c:varyColors val="0"/>
        <c:ser>
          <c:idx val="0"/>
          <c:order val="0"/>
          <c:tx>
            <c:strRef>
              <c:f>'Intensity Redo'!$Q$12:$Q$13</c:f>
              <c:strCache>
                <c:ptCount val="1"/>
                <c:pt idx="0">
                  <c:v>Learning Disability Support</c:v>
                </c:pt>
              </c:strCache>
            </c:strRef>
          </c:tx>
          <c:spPr>
            <a:ln w="28575" cap="rnd">
              <a:solidFill>
                <a:schemeClr val="accent1"/>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Redo'!$Q$14:$Q$91</c:f>
              <c:numCache>
                <c:formatCode>General</c:formatCode>
                <c:ptCount val="71"/>
                <c:pt idx="0">
                  <c:v>80.729296944700678</c:v>
                </c:pt>
                <c:pt idx="1">
                  <c:v>73.838658004524731</c:v>
                </c:pt>
                <c:pt idx="2">
                  <c:v>85.205026870370617</c:v>
                </c:pt>
                <c:pt idx="3">
                  <c:v>88.252673797170047</c:v>
                </c:pt>
                <c:pt idx="4">
                  <c:v>93.206460880952591</c:v>
                </c:pt>
                <c:pt idx="5">
                  <c:v>89.903377866666958</c:v>
                </c:pt>
                <c:pt idx="6">
                  <c:v>88.069710057692546</c:v>
                </c:pt>
                <c:pt idx="7">
                  <c:v>86.813953350961683</c:v>
                </c:pt>
                <c:pt idx="8">
                  <c:v>86.297248485294318</c:v>
                </c:pt>
                <c:pt idx="9">
                  <c:v>89.900498886138806</c:v>
                </c:pt>
                <c:pt idx="10">
                  <c:v>81.715601731707494</c:v>
                </c:pt>
                <c:pt idx="11">
                  <c:v>86.576861477832651</c:v>
                </c:pt>
                <c:pt idx="12">
                  <c:v>85.51211876847303</c:v>
                </c:pt>
                <c:pt idx="13">
                  <c:v>73.23507220388332</c:v>
                </c:pt>
                <c:pt idx="14">
                  <c:v>85.465679648515007</c:v>
                </c:pt>
                <c:pt idx="15">
                  <c:v>84.218466936274694</c:v>
                </c:pt>
                <c:pt idx="16">
                  <c:v>88.699661748768591</c:v>
                </c:pt>
                <c:pt idx="17">
                  <c:v>83.172713028846346</c:v>
                </c:pt>
                <c:pt idx="18">
                  <c:v>90.996493921951384</c:v>
                </c:pt>
                <c:pt idx="19">
                  <c:v>88.046681788461697</c:v>
                </c:pt>
                <c:pt idx="20">
                  <c:v>85.550358671497776</c:v>
                </c:pt>
                <c:pt idx="21">
                  <c:v>89.402594578199185</c:v>
                </c:pt>
                <c:pt idx="22">
                  <c:v>87.477757813397361</c:v>
                </c:pt>
                <c:pt idx="23">
                  <c:v>89.595496377990543</c:v>
                </c:pt>
                <c:pt idx="24">
                  <c:v>88.652152915094447</c:v>
                </c:pt>
                <c:pt idx="25">
                  <c:v>81.993715741783987</c:v>
                </c:pt>
                <c:pt idx="26">
                  <c:v>86.400030947619143</c:v>
                </c:pt>
                <c:pt idx="27">
                  <c:v>83.681683551219706</c:v>
                </c:pt>
                <c:pt idx="28">
                  <c:v>88.750744537313537</c:v>
                </c:pt>
                <c:pt idx="29">
                  <c:v>86.298949935643762</c:v>
                </c:pt>
                <c:pt idx="30">
                  <c:v>90.434319245000111</c:v>
                </c:pt>
                <c:pt idx="31">
                  <c:v>90.010981035175973</c:v>
                </c:pt>
                <c:pt idx="32">
                  <c:v>85.459941174129582</c:v>
                </c:pt>
                <c:pt idx="33">
                  <c:v>86.483969270936086</c:v>
                </c:pt>
                <c:pt idx="34">
                  <c:v>84.950515315000189</c:v>
                </c:pt>
                <c:pt idx="35">
                  <c:v>88.373728820000139</c:v>
                </c:pt>
                <c:pt idx="36">
                  <c:v>89.536418116751406</c:v>
                </c:pt>
                <c:pt idx="37">
                  <c:v>81.850695144999875</c:v>
                </c:pt>
                <c:pt idx="38">
                  <c:v>91.286053969697079</c:v>
                </c:pt>
                <c:pt idx="39">
                  <c:v>84.237542452736534</c:v>
                </c:pt>
                <c:pt idx="40">
                  <c:v>91.020514685000137</c:v>
                </c:pt>
                <c:pt idx="41">
                  <c:v>85.611586595000233</c:v>
                </c:pt>
                <c:pt idx="42">
                  <c:v>85.872032495145774</c:v>
                </c:pt>
                <c:pt idx="43">
                  <c:v>87.191876865671858</c:v>
                </c:pt>
                <c:pt idx="44">
                  <c:v>79.338235798077136</c:v>
                </c:pt>
                <c:pt idx="45">
                  <c:v>81.025465769953271</c:v>
                </c:pt>
                <c:pt idx="46">
                  <c:v>76.538130063636558</c:v>
                </c:pt>
                <c:pt idx="47">
                  <c:v>78.491700709091106</c:v>
                </c:pt>
                <c:pt idx="48">
                  <c:v>77.686916851351569</c:v>
                </c:pt>
                <c:pt idx="49">
                  <c:v>69.799531396396233</c:v>
                </c:pt>
                <c:pt idx="50">
                  <c:v>79.696077537037226</c:v>
                </c:pt>
                <c:pt idx="51">
                  <c:v>75.967351050000232</c:v>
                </c:pt>
                <c:pt idx="52">
                  <c:v>78.896753548245741</c:v>
                </c:pt>
                <c:pt idx="53">
                  <c:v>80.001828168103714</c:v>
                </c:pt>
                <c:pt idx="54">
                  <c:v>79.001365715517323</c:v>
                </c:pt>
                <c:pt idx="55">
                  <c:v>79.171836017094108</c:v>
                </c:pt>
                <c:pt idx="56">
                  <c:v>75.25162486610904</c:v>
                </c:pt>
                <c:pt idx="57">
                  <c:v>77.818557966386606</c:v>
                </c:pt>
                <c:pt idx="58">
                  <c:v>74.043793680328037</c:v>
                </c:pt>
                <c:pt idx="59">
                  <c:v>77.851891778242745</c:v>
                </c:pt>
                <c:pt idx="60">
                  <c:v>78.676021554166724</c:v>
                </c:pt>
                <c:pt idx="61">
                  <c:v>70.567897438524369</c:v>
                </c:pt>
                <c:pt idx="62">
                  <c:v>81.539758853658611</c:v>
                </c:pt>
                <c:pt idx="63">
                  <c:v>76.96426653658564</c:v>
                </c:pt>
                <c:pt idx="64">
                  <c:v>77.70034632283479</c:v>
                </c:pt>
                <c:pt idx="65">
                  <c:v>75.877451055336223</c:v>
                </c:pt>
                <c:pt idx="66">
                  <c:v>75.334698193798545</c:v>
                </c:pt>
                <c:pt idx="67">
                  <c:v>79.491760785714376</c:v>
                </c:pt>
                <c:pt idx="68">
                  <c:v>75.814151253906488</c:v>
                </c:pt>
                <c:pt idx="69">
                  <c:v>75.440080246093871</c:v>
                </c:pt>
                <c:pt idx="70">
                  <c:v>74.379476041985001</c:v>
                </c:pt>
              </c:numCache>
            </c:numRef>
          </c:val>
          <c:smooth val="0"/>
          <c:extLst>
            <c:ext xmlns:c16="http://schemas.microsoft.com/office/drawing/2014/chart" uri="{C3380CC4-5D6E-409C-BE32-E72D297353CC}">
              <c16:uniqueId val="{00000000-23AF-48FA-AA93-EAD9941B6130}"/>
            </c:ext>
          </c:extLst>
        </c:ser>
        <c:ser>
          <c:idx val="1"/>
          <c:order val="1"/>
          <c:tx>
            <c:strRef>
              <c:f>'Intensity Redo'!$R$12:$R$13</c:f>
              <c:strCache>
                <c:ptCount val="1"/>
                <c:pt idx="0">
                  <c:v>Mental Health Support</c:v>
                </c:pt>
              </c:strCache>
            </c:strRef>
          </c:tx>
          <c:spPr>
            <a:ln w="28575" cap="rnd">
              <a:solidFill>
                <a:schemeClr val="accent2"/>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Redo'!$R$14:$R$91</c:f>
              <c:numCache>
                <c:formatCode>General</c:formatCode>
                <c:ptCount val="71"/>
                <c:pt idx="0">
                  <c:v>58.053328569620241</c:v>
                </c:pt>
                <c:pt idx="1">
                  <c:v>56.724138157894508</c:v>
                </c:pt>
                <c:pt idx="2">
                  <c:v>57.433192623376556</c:v>
                </c:pt>
                <c:pt idx="3">
                  <c:v>57.633731422818919</c:v>
                </c:pt>
                <c:pt idx="4">
                  <c:v>59.492551946308694</c:v>
                </c:pt>
                <c:pt idx="5">
                  <c:v>58.07807761333347</c:v>
                </c:pt>
                <c:pt idx="6">
                  <c:v>57.704869335526311</c:v>
                </c:pt>
                <c:pt idx="7">
                  <c:v>58.717887155405371</c:v>
                </c:pt>
                <c:pt idx="8">
                  <c:v>57.604051185430585</c:v>
                </c:pt>
                <c:pt idx="9">
                  <c:v>60.691078402597419</c:v>
                </c:pt>
                <c:pt idx="10">
                  <c:v>63.174298350993524</c:v>
                </c:pt>
                <c:pt idx="11">
                  <c:v>60.982011283870982</c:v>
                </c:pt>
                <c:pt idx="12">
                  <c:v>62.872751562500049</c:v>
                </c:pt>
                <c:pt idx="13">
                  <c:v>54.759194452829973</c:v>
                </c:pt>
                <c:pt idx="14">
                  <c:v>60.486018435897456</c:v>
                </c:pt>
                <c:pt idx="15">
                  <c:v>57.212637065359566</c:v>
                </c:pt>
                <c:pt idx="16">
                  <c:v>60.025917891719743</c:v>
                </c:pt>
                <c:pt idx="17">
                  <c:v>60.648267329114063</c:v>
                </c:pt>
                <c:pt idx="18">
                  <c:v>59.73383353503182</c:v>
                </c:pt>
                <c:pt idx="19">
                  <c:v>55.893702891566257</c:v>
                </c:pt>
                <c:pt idx="20">
                  <c:v>56.705943889570683</c:v>
                </c:pt>
                <c:pt idx="21">
                  <c:v>58.977742191616763</c:v>
                </c:pt>
                <c:pt idx="22">
                  <c:v>58.051004202381073</c:v>
                </c:pt>
                <c:pt idx="23">
                  <c:v>57.737515970414208</c:v>
                </c:pt>
                <c:pt idx="24">
                  <c:v>55.033997005952401</c:v>
                </c:pt>
                <c:pt idx="25">
                  <c:v>51.873072842424271</c:v>
                </c:pt>
                <c:pt idx="26">
                  <c:v>54.478389750000019</c:v>
                </c:pt>
                <c:pt idx="27">
                  <c:v>61.151067715151633</c:v>
                </c:pt>
                <c:pt idx="28">
                  <c:v>63.544522441176518</c:v>
                </c:pt>
                <c:pt idx="29">
                  <c:v>64.313334880952524</c:v>
                </c:pt>
                <c:pt idx="30">
                  <c:v>64.226949881656836</c:v>
                </c:pt>
                <c:pt idx="31">
                  <c:v>65.149496416149091</c:v>
                </c:pt>
                <c:pt idx="32">
                  <c:v>61.116847582278602</c:v>
                </c:pt>
                <c:pt idx="33">
                  <c:v>61.559508540880529</c:v>
                </c:pt>
                <c:pt idx="34">
                  <c:v>62.034343208860875</c:v>
                </c:pt>
                <c:pt idx="35">
                  <c:v>73.408993171974572</c:v>
                </c:pt>
                <c:pt idx="36">
                  <c:v>76.414453299363132</c:v>
                </c:pt>
                <c:pt idx="37">
                  <c:v>69.11362299350634</c:v>
                </c:pt>
                <c:pt idx="38">
                  <c:v>79.983139125786252</c:v>
                </c:pt>
                <c:pt idx="39">
                  <c:v>78.925616676470781</c:v>
                </c:pt>
                <c:pt idx="40">
                  <c:v>87.260527337349487</c:v>
                </c:pt>
                <c:pt idx="41">
                  <c:v>77.517944265536897</c:v>
                </c:pt>
                <c:pt idx="42">
                  <c:v>76.921100373626473</c:v>
                </c:pt>
                <c:pt idx="43">
                  <c:v>73.819638530386811</c:v>
                </c:pt>
                <c:pt idx="44">
                  <c:v>69.653461335135319</c:v>
                </c:pt>
                <c:pt idx="45">
                  <c:v>70.067235664893673</c:v>
                </c:pt>
                <c:pt idx="46">
                  <c:v>64.800518888298043</c:v>
                </c:pt>
                <c:pt idx="47">
                  <c:v>64.184935948979629</c:v>
                </c:pt>
                <c:pt idx="48">
                  <c:v>70.122281035353581</c:v>
                </c:pt>
                <c:pt idx="49">
                  <c:v>61.020524134999796</c:v>
                </c:pt>
                <c:pt idx="50">
                  <c:v>72.257021752525318</c:v>
                </c:pt>
                <c:pt idx="51">
                  <c:v>75.750530756345398</c:v>
                </c:pt>
                <c:pt idx="52">
                  <c:v>71.924345143589775</c:v>
                </c:pt>
                <c:pt idx="53">
                  <c:v>64.516932607143033</c:v>
                </c:pt>
                <c:pt idx="54">
                  <c:v>72.674024878172645</c:v>
                </c:pt>
                <c:pt idx="55">
                  <c:v>72.221553300970939</c:v>
                </c:pt>
                <c:pt idx="56">
                  <c:v>68.770762028846306</c:v>
                </c:pt>
                <c:pt idx="57">
                  <c:v>72.023627478873323</c:v>
                </c:pt>
                <c:pt idx="58">
                  <c:v>71.731098163461724</c:v>
                </c:pt>
                <c:pt idx="59">
                  <c:v>72.138650586854524</c:v>
                </c:pt>
                <c:pt idx="60">
                  <c:v>75.065865553398126</c:v>
                </c:pt>
                <c:pt idx="61">
                  <c:v>67.349343260663318</c:v>
                </c:pt>
                <c:pt idx="62">
                  <c:v>69.245576314814869</c:v>
                </c:pt>
                <c:pt idx="63">
                  <c:v>69.334995408450879</c:v>
                </c:pt>
                <c:pt idx="64">
                  <c:v>74.616224490566097</c:v>
                </c:pt>
                <c:pt idx="65">
                  <c:v>72.985212645454723</c:v>
                </c:pt>
                <c:pt idx="66">
                  <c:v>71.289191351111143</c:v>
                </c:pt>
                <c:pt idx="67">
                  <c:v>73.4362439372198</c:v>
                </c:pt>
                <c:pt idx="68">
                  <c:v>78.344362009049973</c:v>
                </c:pt>
                <c:pt idx="69">
                  <c:v>81.888233668202972</c:v>
                </c:pt>
                <c:pt idx="70">
                  <c:v>81.799689875576234</c:v>
                </c:pt>
              </c:numCache>
            </c:numRef>
          </c:val>
          <c:smooth val="0"/>
          <c:extLst>
            <c:ext xmlns:c16="http://schemas.microsoft.com/office/drawing/2014/chart" uri="{C3380CC4-5D6E-409C-BE32-E72D297353CC}">
              <c16:uniqueId val="{00000001-23AF-48FA-AA93-EAD9941B6130}"/>
            </c:ext>
          </c:extLst>
        </c:ser>
        <c:ser>
          <c:idx val="2"/>
          <c:order val="2"/>
          <c:tx>
            <c:strRef>
              <c:f>'Intensity Redo'!$S$12:$S$13</c:f>
              <c:strCache>
                <c:ptCount val="1"/>
                <c:pt idx="0">
                  <c:v>Physical Support</c:v>
                </c:pt>
              </c:strCache>
            </c:strRef>
          </c:tx>
          <c:spPr>
            <a:ln w="28575" cap="rnd">
              <a:solidFill>
                <a:schemeClr val="accent3"/>
              </a:solidFill>
              <a:round/>
            </a:ln>
            <a:effectLst/>
          </c:spPr>
          <c:marker>
            <c:symbol val="none"/>
          </c:marker>
          <c:cat>
            <c:multiLvlStrRef>
              <c:f>'Intensity Redo'!$P$14:$P$91</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Redo'!$S$14:$S$91</c:f>
              <c:numCache>
                <c:formatCode>General</c:formatCode>
                <c:ptCount val="71"/>
                <c:pt idx="0">
                  <c:v>74.471310820185224</c:v>
                </c:pt>
                <c:pt idx="1">
                  <c:v>69.323703221899393</c:v>
                </c:pt>
                <c:pt idx="2">
                  <c:v>75.391070570806505</c:v>
                </c:pt>
                <c:pt idx="3">
                  <c:v>73.655497065836357</c:v>
                </c:pt>
                <c:pt idx="4">
                  <c:v>76.835958531729162</c:v>
                </c:pt>
                <c:pt idx="5">
                  <c:v>77.469259038631719</c:v>
                </c:pt>
                <c:pt idx="6">
                  <c:v>79.271745953835207</c:v>
                </c:pt>
                <c:pt idx="7">
                  <c:v>76.715650371512922</c:v>
                </c:pt>
                <c:pt idx="8">
                  <c:v>72.858766931110054</c:v>
                </c:pt>
                <c:pt idx="9">
                  <c:v>75.026844035555897</c:v>
                </c:pt>
                <c:pt idx="10">
                  <c:v>73.478566288273711</c:v>
                </c:pt>
                <c:pt idx="11">
                  <c:v>74.786504340030106</c:v>
                </c:pt>
                <c:pt idx="12">
                  <c:v>74.029108166297391</c:v>
                </c:pt>
                <c:pt idx="13">
                  <c:v>69.585891951146721</c:v>
                </c:pt>
                <c:pt idx="14">
                  <c:v>77.632412386043427</c:v>
                </c:pt>
                <c:pt idx="15">
                  <c:v>75.049778371300548</c:v>
                </c:pt>
                <c:pt idx="16">
                  <c:v>77.661630104151783</c:v>
                </c:pt>
                <c:pt idx="17">
                  <c:v>74.592653988454757</c:v>
                </c:pt>
                <c:pt idx="18">
                  <c:v>78.226806249637448</c:v>
                </c:pt>
                <c:pt idx="19">
                  <c:v>77.512071497454826</c:v>
                </c:pt>
                <c:pt idx="20">
                  <c:v>74.819659771889931</c:v>
                </c:pt>
                <c:pt idx="21">
                  <c:v>77.46507494353672</c:v>
                </c:pt>
                <c:pt idx="22">
                  <c:v>72.687430489456602</c:v>
                </c:pt>
                <c:pt idx="23">
                  <c:v>74.029037615153982</c:v>
                </c:pt>
                <c:pt idx="24">
                  <c:v>73.283074804932866</c:v>
                </c:pt>
                <c:pt idx="25">
                  <c:v>69.088570586808331</c:v>
                </c:pt>
                <c:pt idx="26">
                  <c:v>72.386976814199613</c:v>
                </c:pt>
                <c:pt idx="27">
                  <c:v>73.683159215060812</c:v>
                </c:pt>
                <c:pt idx="28">
                  <c:v>79.254291613581572</c:v>
                </c:pt>
                <c:pt idx="29">
                  <c:v>77.369472650320319</c:v>
                </c:pt>
                <c:pt idx="30">
                  <c:v>80.811067243200242</c:v>
                </c:pt>
                <c:pt idx="31">
                  <c:v>80.820170250000231</c:v>
                </c:pt>
                <c:pt idx="32">
                  <c:v>77.315837399998756</c:v>
                </c:pt>
                <c:pt idx="33">
                  <c:v>80.872276454027855</c:v>
                </c:pt>
                <c:pt idx="34">
                  <c:v>77.917465650818414</c:v>
                </c:pt>
                <c:pt idx="35">
                  <c:v>79.30234342236534</c:v>
                </c:pt>
                <c:pt idx="36">
                  <c:v>82.556258767784271</c:v>
                </c:pt>
                <c:pt idx="37">
                  <c:v>76.850563555741175</c:v>
                </c:pt>
                <c:pt idx="38">
                  <c:v>85.631004897840668</c:v>
                </c:pt>
                <c:pt idx="39">
                  <c:v>83.280359576537847</c:v>
                </c:pt>
                <c:pt idx="40">
                  <c:v>88.644638001683717</c:v>
                </c:pt>
                <c:pt idx="41">
                  <c:v>85.095545177701979</c:v>
                </c:pt>
                <c:pt idx="42">
                  <c:v>87.389731600668469</c:v>
                </c:pt>
                <c:pt idx="43">
                  <c:v>85.273932468775456</c:v>
                </c:pt>
                <c:pt idx="44">
                  <c:v>83.555243402437753</c:v>
                </c:pt>
                <c:pt idx="45">
                  <c:v>87.38511753777432</c:v>
                </c:pt>
                <c:pt idx="46">
                  <c:v>84.10280180861119</c:v>
                </c:pt>
                <c:pt idx="47">
                  <c:v>86.318563018312304</c:v>
                </c:pt>
                <c:pt idx="48">
                  <c:v>89.700099944756062</c:v>
                </c:pt>
                <c:pt idx="49">
                  <c:v>83.933687959619448</c:v>
                </c:pt>
                <c:pt idx="50">
                  <c:v>95.909052023364595</c:v>
                </c:pt>
                <c:pt idx="51">
                  <c:v>92.251367578376986</c:v>
                </c:pt>
                <c:pt idx="52">
                  <c:v>93.774879235427832</c:v>
                </c:pt>
                <c:pt idx="53">
                  <c:v>93.525370798783754</c:v>
                </c:pt>
                <c:pt idx="54">
                  <c:v>97.608103420581884</c:v>
                </c:pt>
                <c:pt idx="55">
                  <c:v>97.47018010818708</c:v>
                </c:pt>
                <c:pt idx="56">
                  <c:v>93.255262290391641</c:v>
                </c:pt>
                <c:pt idx="57">
                  <c:v>100.08591841228058</c:v>
                </c:pt>
                <c:pt idx="58">
                  <c:v>93.075136996356989</c:v>
                </c:pt>
                <c:pt idx="59">
                  <c:v>98.285956740250199</c:v>
                </c:pt>
                <c:pt idx="60">
                  <c:v>98.296882486427009</c:v>
                </c:pt>
                <c:pt idx="61">
                  <c:v>89.334457764191555</c:v>
                </c:pt>
                <c:pt idx="62">
                  <c:v>98.215570463590367</c:v>
                </c:pt>
                <c:pt idx="63">
                  <c:v>93.085383225197731</c:v>
                </c:pt>
                <c:pt idx="64">
                  <c:v>96.017763480643055</c:v>
                </c:pt>
                <c:pt idx="65">
                  <c:v>93.067166644347054</c:v>
                </c:pt>
                <c:pt idx="66">
                  <c:v>97.184174105263097</c:v>
                </c:pt>
                <c:pt idx="67">
                  <c:v>97.076607289712996</c:v>
                </c:pt>
                <c:pt idx="68">
                  <c:v>95.803794385250214</c:v>
                </c:pt>
                <c:pt idx="69">
                  <c:v>95.014017140646033</c:v>
                </c:pt>
                <c:pt idx="70">
                  <c:v>90.183053720264269</c:v>
                </c:pt>
              </c:numCache>
            </c:numRef>
          </c:val>
          <c:smooth val="0"/>
          <c:extLst>
            <c:ext xmlns:c16="http://schemas.microsoft.com/office/drawing/2014/chart" uri="{C3380CC4-5D6E-409C-BE32-E72D297353CC}">
              <c16:uniqueId val="{00000002-23AF-48FA-AA93-EAD9941B6130}"/>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ax val="110"/>
          <c:min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900" b="0" i="0" u="none" strike="noStrike" kern="1200" baseline="0">
                    <a:solidFill>
                      <a:srgbClr val="00445E">
                        <a:lumMod val="65000"/>
                        <a:lumOff val="35000"/>
                      </a:srgbClr>
                    </a:solidFill>
                  </a:rPr>
                  <a:t>Hours of home care received </a:t>
                </a:r>
              </a:p>
              <a:p>
                <a:pPr>
                  <a:defRPr/>
                </a:pPr>
                <a:r>
                  <a:rPr lang="en-GB" sz="900" b="0" i="0" u="none" strike="noStrike" kern="1200" baseline="0">
                    <a:solidFill>
                      <a:srgbClr val="00445E">
                        <a:lumMod val="65000"/>
                        <a:lumOff val="35000"/>
                      </a:srgbClr>
                    </a:solidFill>
                  </a:rPr>
                  <a:t>per person per month</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legend>
      <c:legendPos val="b"/>
      <c:layout>
        <c:manualLayout>
          <c:xMode val="edge"/>
          <c:yMode val="edge"/>
          <c:x val="5.0000043158847866E-2"/>
          <c:y val="0.87675561797752821"/>
          <c:w val="0.8999999653484525"/>
          <c:h val="5.606386516757499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[Intensity Over Time Redo.xlsx]Intensity Redo!PivotTable2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200" b="1" i="0" u="none" strike="noStrike" kern="1200" spc="0" baseline="0">
                <a:solidFill>
                  <a:srgbClr val="003366"/>
                </a:solidFill>
              </a:rPr>
              <a:t>Total hours of home care support delivered per month by Adult Social Care, January 2018 – November 2023 (Mosaic).</a:t>
            </a:r>
          </a:p>
        </c:rich>
      </c:tx>
      <c:layout>
        <c:manualLayout>
          <c:xMode val="edge"/>
          <c:yMode val="edge"/>
          <c:x val="5.0566990073130664E-3"/>
          <c:y val="1.992437463641652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lineChart>
        <c:grouping val="standard"/>
        <c:varyColors val="0"/>
        <c:ser>
          <c:idx val="0"/>
          <c:order val="0"/>
          <c:tx>
            <c:strRef>
              <c:f>'Intensity Redo'!$Q$12</c:f>
              <c:strCache>
                <c:ptCount val="1"/>
                <c:pt idx="0">
                  <c:v>Total</c:v>
                </c:pt>
              </c:strCache>
            </c:strRef>
          </c:tx>
          <c:spPr>
            <a:ln w="28575" cap="rnd">
              <a:solidFill>
                <a:schemeClr val="accent1"/>
              </a:solidFill>
              <a:round/>
            </a:ln>
            <a:effectLst/>
          </c:spPr>
          <c:marker>
            <c:symbol val="none"/>
          </c:marker>
          <c:cat>
            <c:multiLvlStrRef>
              <c:f>'Intensity Redo'!$P$13:$P$90</c:f>
              <c:multiLvlStrCache>
                <c:ptCount val="71"/>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lvl>
                <c:lvl>
                  <c:pt idx="0">
                    <c:v>2018</c:v>
                  </c:pt>
                  <c:pt idx="12">
                    <c:v>2019</c:v>
                  </c:pt>
                  <c:pt idx="24">
                    <c:v>2020</c:v>
                  </c:pt>
                  <c:pt idx="36">
                    <c:v>2021</c:v>
                  </c:pt>
                  <c:pt idx="48">
                    <c:v>2022</c:v>
                  </c:pt>
                  <c:pt idx="60">
                    <c:v>2023</c:v>
                  </c:pt>
                </c:lvl>
              </c:multiLvlStrCache>
            </c:multiLvlStrRef>
          </c:cat>
          <c:val>
            <c:numRef>
              <c:f>'Intensity Redo'!$Q$13:$Q$90</c:f>
              <c:numCache>
                <c:formatCode>General</c:formatCode>
                <c:ptCount val="71"/>
                <c:pt idx="0">
                  <c:v>135894.38840200013</c:v>
                </c:pt>
                <c:pt idx="1">
                  <c:v>124939.72712299883</c:v>
                </c:pt>
                <c:pt idx="2">
                  <c:v>136127.57234099996</c:v>
                </c:pt>
                <c:pt idx="3">
                  <c:v>133006.30662299809</c:v>
                </c:pt>
                <c:pt idx="4">
                  <c:v>139464.23828000014</c:v>
                </c:pt>
                <c:pt idx="5">
                  <c:v>137296.29292099719</c:v>
                </c:pt>
                <c:pt idx="6">
                  <c:v>139272.41525699993</c:v>
                </c:pt>
                <c:pt idx="7">
                  <c:v>136871.12168600009</c:v>
                </c:pt>
                <c:pt idx="8">
                  <c:v>129771.36348699767</c:v>
                </c:pt>
                <c:pt idx="9">
                  <c:v>134140.92252699973</c:v>
                </c:pt>
                <c:pt idx="10">
                  <c:v>130171.38818899756</c:v>
                </c:pt>
                <c:pt idx="11">
                  <c:v>132940.87558400037</c:v>
                </c:pt>
                <c:pt idx="12">
                  <c:v>132660.01857900014</c:v>
                </c:pt>
                <c:pt idx="13">
                  <c:v>122688.3188539987</c:v>
                </c:pt>
                <c:pt idx="14">
                  <c:v>136732.8518070002</c:v>
                </c:pt>
                <c:pt idx="15">
                  <c:v>132343.79297999773</c:v>
                </c:pt>
                <c:pt idx="16">
                  <c:v>138871.48191800006</c:v>
                </c:pt>
                <c:pt idx="17">
                  <c:v>134629.30379399698</c:v>
                </c:pt>
                <c:pt idx="18">
                  <c:v>140416.17397299947</c:v>
                </c:pt>
                <c:pt idx="19">
                  <c:v>138824.98315699963</c:v>
                </c:pt>
                <c:pt idx="20">
                  <c:v>133165.15968099757</c:v>
                </c:pt>
                <c:pt idx="21">
                  <c:v>137977.89875199966</c:v>
                </c:pt>
                <c:pt idx="22">
                  <c:v>129599.07667799751</c:v>
                </c:pt>
                <c:pt idx="23">
                  <c:v>131814.4836020004</c:v>
                </c:pt>
                <c:pt idx="24">
                  <c:v>130601.6495470005</c:v>
                </c:pt>
                <c:pt idx="25">
                  <c:v>121112.50644500049</c:v>
                </c:pt>
                <c:pt idx="26">
                  <c:v>127627.36014000072</c:v>
                </c:pt>
                <c:pt idx="27">
                  <c:v>127048.43656399737</c:v>
                </c:pt>
                <c:pt idx="28">
                  <c:v>132813.74047199992</c:v>
                </c:pt>
                <c:pt idx="29">
                  <c:v>130676.22241399753</c:v>
                </c:pt>
                <c:pt idx="30">
                  <c:v>136769.90831199961</c:v>
                </c:pt>
                <c:pt idx="31">
                  <c:v>136220.71815999987</c:v>
                </c:pt>
                <c:pt idx="32">
                  <c:v>130435.04719599744</c:v>
                </c:pt>
                <c:pt idx="33">
                  <c:v>135681.23404499987</c:v>
                </c:pt>
                <c:pt idx="34">
                  <c:v>130854.08605999756</c:v>
                </c:pt>
                <c:pt idx="35">
                  <c:v>136328.69781299995</c:v>
                </c:pt>
                <c:pt idx="36">
                  <c:v>138790.26106999966</c:v>
                </c:pt>
                <c:pt idx="37">
                  <c:v>126203.82246099884</c:v>
                </c:pt>
                <c:pt idx="38">
                  <c:v>142034.00788099956</c:v>
                </c:pt>
                <c:pt idx="39">
                  <c:v>139052.27043899774</c:v>
                </c:pt>
                <c:pt idx="40">
                  <c:v>147174.60769899955</c:v>
                </c:pt>
                <c:pt idx="41">
                  <c:v>141326.58473199792</c:v>
                </c:pt>
                <c:pt idx="42">
                  <c:v>145775.14358199947</c:v>
                </c:pt>
                <c:pt idx="43">
                  <c:v>145463.35787099943</c:v>
                </c:pt>
                <c:pt idx="44">
                  <c:v>141793.2274009978</c:v>
                </c:pt>
                <c:pt idx="45">
                  <c:v>148554.32142999928</c:v>
                </c:pt>
                <c:pt idx="46">
                  <c:v>144822.79837699779</c:v>
                </c:pt>
                <c:pt idx="47">
                  <c:v>148477.21394799938</c:v>
                </c:pt>
                <c:pt idx="48">
                  <c:v>154068.66631399925</c:v>
                </c:pt>
                <c:pt idx="49">
                  <c:v>144080.27590799774</c:v>
                </c:pt>
                <c:pt idx="50">
                  <c:v>165990.07153199895</c:v>
                </c:pt>
                <c:pt idx="51">
                  <c:v>161769.54854499776</c:v>
                </c:pt>
                <c:pt idx="52">
                  <c:v>167549.24966499896</c:v>
                </c:pt>
                <c:pt idx="53">
                  <c:v>165525.6548239977</c:v>
                </c:pt>
                <c:pt idx="54">
                  <c:v>174709.52924799873</c:v>
                </c:pt>
                <c:pt idx="55">
                  <c:v>176183.62598299864</c:v>
                </c:pt>
                <c:pt idx="56">
                  <c:v>169778.11441799748</c:v>
                </c:pt>
                <c:pt idx="57">
                  <c:v>180520.77720099839</c:v>
                </c:pt>
                <c:pt idx="58">
                  <c:v>169881.02288199725</c:v>
                </c:pt>
                <c:pt idx="59">
                  <c:v>177233.03408199843</c:v>
                </c:pt>
                <c:pt idx="60">
                  <c:v>177792.31989899848</c:v>
                </c:pt>
                <c:pt idx="61">
                  <c:v>163295.00054699663</c:v>
                </c:pt>
                <c:pt idx="62">
                  <c:v>180963.53410699818</c:v>
                </c:pt>
                <c:pt idx="63">
                  <c:v>170370.2619589977</c:v>
                </c:pt>
                <c:pt idx="64">
                  <c:v>174924.9513329984</c:v>
                </c:pt>
                <c:pt idx="65">
                  <c:v>172317.78487499736</c:v>
                </c:pt>
                <c:pt idx="66">
                  <c:v>179647.04610699805</c:v>
                </c:pt>
                <c:pt idx="67">
                  <c:v>182911.71219799813</c:v>
                </c:pt>
                <c:pt idx="68">
                  <c:v>183341.79517399729</c:v>
                </c:pt>
                <c:pt idx="69">
                  <c:v>185918.30669799837</c:v>
                </c:pt>
                <c:pt idx="70">
                  <c:v>180071.41419499714</c:v>
                </c:pt>
              </c:numCache>
            </c:numRef>
          </c:val>
          <c:smooth val="0"/>
          <c:extLst>
            <c:ext xmlns:c16="http://schemas.microsoft.com/office/drawing/2014/chart" uri="{C3380CC4-5D6E-409C-BE32-E72D297353CC}">
              <c16:uniqueId val="{00000000-9E6A-415E-A4E7-009AF35AF031}"/>
            </c:ext>
          </c:extLst>
        </c:ser>
        <c:dLbls>
          <c:showLegendKey val="0"/>
          <c:showVal val="0"/>
          <c:showCatName val="0"/>
          <c:showSerName val="0"/>
          <c:showPercent val="0"/>
          <c:showBubbleSize val="0"/>
        </c:dLbls>
        <c:smooth val="0"/>
        <c:axId val="678859856"/>
        <c:axId val="564058015"/>
      </c:lineChart>
      <c:catAx>
        <c:axId val="678859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058015"/>
        <c:crosses val="autoZero"/>
        <c:auto val="1"/>
        <c:lblAlgn val="ctr"/>
        <c:lblOffset val="100"/>
        <c:noMultiLvlLbl val="0"/>
      </c:catAx>
      <c:valAx>
        <c:axId val="564058015"/>
        <c:scaling>
          <c:orientation val="minMax"/>
          <c:min val="100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Hours of home</a:t>
                </a:r>
                <a:r>
                  <a:rPr lang="en-GB" baseline="0"/>
                  <a:t> care provided</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885985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5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[Contacts Outcomed To Assessment.xlsx]NumbersOverTime!PivotTable1</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3366"/>
                </a:solidFill>
              </a:rPr>
              <a:t>Number of recorded Adult Social Care contacts, assessments and reviews, 2020/21 to 2022/23 (Mosaic).</a:t>
            </a:r>
          </a:p>
        </c:rich>
      </c:tx>
      <c:layout>
        <c:manualLayout>
          <c:xMode val="edge"/>
          <c:yMode val="edge"/>
          <c:x val="1.1147288529797857E-3"/>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173177637305646"/>
          <c:y val="0.18596631449938736"/>
          <c:w val="0.86301648630827221"/>
          <c:h val="0.6448146339377544"/>
        </c:manualLayout>
      </c:layout>
      <c:barChart>
        <c:barDir val="col"/>
        <c:grouping val="clustered"/>
        <c:varyColors val="0"/>
        <c:ser>
          <c:idx val="0"/>
          <c:order val="0"/>
          <c:tx>
            <c:strRef>
              <c:f>NumbersOverTime!$I$5:$I$6</c:f>
              <c:strCache>
                <c:ptCount val="1"/>
                <c:pt idx="0">
                  <c:v>2020/2021</c:v>
                </c:pt>
              </c:strCache>
            </c:strRef>
          </c:tx>
          <c:spPr>
            <a:solidFill>
              <a:schemeClr val="accent1"/>
            </a:solidFill>
            <a:ln>
              <a:noFill/>
            </a:ln>
            <a:effectLst/>
          </c:spPr>
          <c:invertIfNegative val="0"/>
          <c:cat>
            <c:strRef>
              <c:f>NumbersOverTime!$H$7:$H$10</c:f>
              <c:strCache>
                <c:ptCount val="3"/>
                <c:pt idx="0">
                  <c:v>Contact</c:v>
                </c:pt>
                <c:pt idx="1">
                  <c:v>Assessment</c:v>
                </c:pt>
                <c:pt idx="2">
                  <c:v>Review</c:v>
                </c:pt>
              </c:strCache>
            </c:strRef>
          </c:cat>
          <c:val>
            <c:numRef>
              <c:f>NumbersOverTime!$I$7:$I$10</c:f>
              <c:numCache>
                <c:formatCode>General</c:formatCode>
                <c:ptCount val="3"/>
                <c:pt idx="0">
                  <c:v>10891</c:v>
                </c:pt>
                <c:pt idx="1">
                  <c:v>2797</c:v>
                </c:pt>
                <c:pt idx="2">
                  <c:v>2595</c:v>
                </c:pt>
              </c:numCache>
            </c:numRef>
          </c:val>
          <c:extLst>
            <c:ext xmlns:c16="http://schemas.microsoft.com/office/drawing/2014/chart" uri="{C3380CC4-5D6E-409C-BE32-E72D297353CC}">
              <c16:uniqueId val="{00000000-787F-4FFA-8B6F-1620D5C0C60C}"/>
            </c:ext>
          </c:extLst>
        </c:ser>
        <c:ser>
          <c:idx val="1"/>
          <c:order val="1"/>
          <c:tx>
            <c:strRef>
              <c:f>NumbersOverTime!$J$5:$J$6</c:f>
              <c:strCache>
                <c:ptCount val="1"/>
                <c:pt idx="0">
                  <c:v>2021/2022</c:v>
                </c:pt>
              </c:strCache>
            </c:strRef>
          </c:tx>
          <c:spPr>
            <a:solidFill>
              <a:schemeClr val="accent2"/>
            </a:solidFill>
            <a:ln>
              <a:noFill/>
            </a:ln>
            <a:effectLst/>
          </c:spPr>
          <c:invertIfNegative val="0"/>
          <c:cat>
            <c:strRef>
              <c:f>NumbersOverTime!$H$7:$H$10</c:f>
              <c:strCache>
                <c:ptCount val="3"/>
                <c:pt idx="0">
                  <c:v>Contact</c:v>
                </c:pt>
                <c:pt idx="1">
                  <c:v>Assessment</c:v>
                </c:pt>
                <c:pt idx="2">
                  <c:v>Review</c:v>
                </c:pt>
              </c:strCache>
            </c:strRef>
          </c:cat>
          <c:val>
            <c:numRef>
              <c:f>NumbersOverTime!$J$7:$J$10</c:f>
              <c:numCache>
                <c:formatCode>General</c:formatCode>
                <c:ptCount val="3"/>
                <c:pt idx="0">
                  <c:v>12935</c:v>
                </c:pt>
                <c:pt idx="1">
                  <c:v>2942</c:v>
                </c:pt>
                <c:pt idx="2">
                  <c:v>2852</c:v>
                </c:pt>
              </c:numCache>
            </c:numRef>
          </c:val>
          <c:extLst>
            <c:ext xmlns:c16="http://schemas.microsoft.com/office/drawing/2014/chart" uri="{C3380CC4-5D6E-409C-BE32-E72D297353CC}">
              <c16:uniqueId val="{00000001-787F-4FFA-8B6F-1620D5C0C60C}"/>
            </c:ext>
          </c:extLst>
        </c:ser>
        <c:ser>
          <c:idx val="2"/>
          <c:order val="2"/>
          <c:tx>
            <c:strRef>
              <c:f>NumbersOverTime!$K$5:$K$6</c:f>
              <c:strCache>
                <c:ptCount val="1"/>
                <c:pt idx="0">
                  <c:v>2022/2023</c:v>
                </c:pt>
              </c:strCache>
            </c:strRef>
          </c:tx>
          <c:spPr>
            <a:solidFill>
              <a:schemeClr val="accent3"/>
            </a:solidFill>
            <a:ln>
              <a:noFill/>
            </a:ln>
            <a:effectLst/>
          </c:spPr>
          <c:invertIfNegative val="0"/>
          <c:cat>
            <c:strRef>
              <c:f>NumbersOverTime!$H$7:$H$10</c:f>
              <c:strCache>
                <c:ptCount val="3"/>
                <c:pt idx="0">
                  <c:v>Contact</c:v>
                </c:pt>
                <c:pt idx="1">
                  <c:v>Assessment</c:v>
                </c:pt>
                <c:pt idx="2">
                  <c:v>Review</c:v>
                </c:pt>
              </c:strCache>
            </c:strRef>
          </c:cat>
          <c:val>
            <c:numRef>
              <c:f>NumbersOverTime!$K$7:$K$10</c:f>
              <c:numCache>
                <c:formatCode>General</c:formatCode>
                <c:ptCount val="3"/>
                <c:pt idx="0">
                  <c:v>13843</c:v>
                </c:pt>
                <c:pt idx="1">
                  <c:v>2819</c:v>
                </c:pt>
                <c:pt idx="2">
                  <c:v>2829</c:v>
                </c:pt>
              </c:numCache>
            </c:numRef>
          </c:val>
          <c:extLst>
            <c:ext xmlns:c16="http://schemas.microsoft.com/office/drawing/2014/chart" uri="{C3380CC4-5D6E-409C-BE32-E72D297353CC}">
              <c16:uniqueId val="{00000002-787F-4FFA-8B6F-1620D5C0C60C}"/>
            </c:ext>
          </c:extLst>
        </c:ser>
        <c:dLbls>
          <c:showLegendKey val="0"/>
          <c:showVal val="0"/>
          <c:showCatName val="0"/>
          <c:showSerName val="0"/>
          <c:showPercent val="0"/>
          <c:showBubbleSize val="0"/>
        </c:dLbls>
        <c:gapWidth val="219"/>
        <c:overlap val="-27"/>
        <c:axId val="1803304719"/>
        <c:axId val="1804005391"/>
      </c:barChart>
      <c:catAx>
        <c:axId val="18033047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4005391"/>
        <c:crosses val="autoZero"/>
        <c:auto val="1"/>
        <c:lblAlgn val="ctr"/>
        <c:lblOffset val="100"/>
        <c:noMultiLvlLbl val="0"/>
      </c:catAx>
      <c:valAx>
        <c:axId val="180400539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outcome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3304719"/>
        <c:crosses val="autoZero"/>
        <c:crossBetween val="between"/>
      </c:valAx>
      <c:spPr>
        <a:noFill/>
        <a:ln>
          <a:noFill/>
        </a:ln>
        <a:effectLst/>
      </c:spPr>
    </c:plotArea>
    <c:legend>
      <c:legendPos val="b"/>
      <c:layout>
        <c:manualLayout>
          <c:xMode val="edge"/>
          <c:yMode val="edge"/>
          <c:x val="0.24974906404649827"/>
          <c:y val="0.92922326500788577"/>
          <c:w val="0.50050187190700346"/>
          <c:h val="7.0776734992114204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5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[Contacts Outcomed To Assessment.xlsx]Contacts to assessment!PivotTable1</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Adult Social Care contacts where outcome was referral for assessment, January 2018 – November 2023 (Mosaic).</a:t>
            </a:r>
          </a:p>
        </c:rich>
      </c:tx>
      <c:layout>
        <c:manualLayout>
          <c:xMode val="edge"/>
          <c:yMode val="edge"/>
          <c:x val="8.4916419512648753E-3"/>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2484215828675114E-2"/>
          <c:y val="0.1426775444697071"/>
          <c:w val="0.89549466443658698"/>
          <c:h val="0.65940953100055355"/>
        </c:manualLayout>
      </c:layout>
      <c:lineChart>
        <c:grouping val="standard"/>
        <c:varyColors val="0"/>
        <c:ser>
          <c:idx val="0"/>
          <c:order val="0"/>
          <c:tx>
            <c:strRef>
              <c:f>'Contacts to assessment'!$M$4</c:f>
              <c:strCache>
                <c:ptCount val="1"/>
                <c:pt idx="0">
                  <c:v>Total</c:v>
                </c:pt>
              </c:strCache>
            </c:strRef>
          </c:tx>
          <c:spPr>
            <a:ln w="28575" cap="rnd">
              <a:solidFill>
                <a:schemeClr val="accent1"/>
              </a:solidFill>
              <a:round/>
            </a:ln>
            <a:effectLst/>
          </c:spPr>
          <c:marker>
            <c:symbol val="none"/>
          </c:marker>
          <c:cat>
            <c:multiLvlStrRef>
              <c:f>'Contacts to assessment'!$L$5:$L$83</c:f>
              <c:multiLvlStrCache>
                <c:ptCount val="72"/>
                <c:lvl>
                  <c:pt idx="0">
                    <c:v>Jan</c:v>
                  </c:pt>
                  <c:pt idx="1">
                    <c:v>Feb</c:v>
                  </c:pt>
                  <c:pt idx="2">
                    <c:v>Mar</c:v>
                  </c:pt>
                  <c:pt idx="3">
                    <c:v>Apr</c:v>
                  </c:pt>
                  <c:pt idx="4">
                    <c:v>May</c:v>
                  </c:pt>
                  <c:pt idx="5">
                    <c:v>Jun</c:v>
                  </c:pt>
                  <c:pt idx="6">
                    <c:v>Jul</c:v>
                  </c:pt>
                  <c:pt idx="7">
                    <c:v>Aug</c:v>
                  </c:pt>
                  <c:pt idx="8">
                    <c:v>Sep</c:v>
                  </c:pt>
                  <c:pt idx="9">
                    <c:v>Oct</c:v>
                  </c:pt>
                  <c:pt idx="10">
                    <c:v>Nov</c:v>
                  </c:pt>
                  <c:pt idx="11">
                    <c:v>Dec</c:v>
                  </c:pt>
                  <c:pt idx="12">
                    <c:v>Jan</c:v>
                  </c:pt>
                  <c:pt idx="13">
                    <c:v>Feb</c:v>
                  </c:pt>
                  <c:pt idx="14">
                    <c:v>Mar</c:v>
                  </c:pt>
                  <c:pt idx="15">
                    <c:v>Apr</c:v>
                  </c:pt>
                  <c:pt idx="16">
                    <c:v>May</c:v>
                  </c:pt>
                  <c:pt idx="17">
                    <c:v>Jun</c:v>
                  </c:pt>
                  <c:pt idx="18">
                    <c:v>Jul</c:v>
                  </c:pt>
                  <c:pt idx="19">
                    <c:v>Aug</c:v>
                  </c:pt>
                  <c:pt idx="20">
                    <c:v>Sep</c:v>
                  </c:pt>
                  <c:pt idx="21">
                    <c:v>Oct</c:v>
                  </c:pt>
                  <c:pt idx="22">
                    <c:v>Nov</c:v>
                  </c:pt>
                  <c:pt idx="23">
                    <c:v>Dec</c:v>
                  </c:pt>
                  <c:pt idx="24">
                    <c:v>Jan</c:v>
                  </c:pt>
                  <c:pt idx="25">
                    <c:v>Feb</c:v>
                  </c:pt>
                  <c:pt idx="26">
                    <c:v>Mar</c:v>
                  </c:pt>
                  <c:pt idx="27">
                    <c:v>Apr</c:v>
                  </c:pt>
                  <c:pt idx="28">
                    <c:v>May</c:v>
                  </c:pt>
                  <c:pt idx="29">
                    <c:v>Jun</c:v>
                  </c:pt>
                  <c:pt idx="30">
                    <c:v>Jul</c:v>
                  </c:pt>
                  <c:pt idx="31">
                    <c:v>Aug</c:v>
                  </c:pt>
                  <c:pt idx="32">
                    <c:v>Sep</c:v>
                  </c:pt>
                  <c:pt idx="33">
                    <c:v>Oct</c:v>
                  </c:pt>
                  <c:pt idx="34">
                    <c:v>Nov</c:v>
                  </c:pt>
                  <c:pt idx="35">
                    <c:v>Dec</c:v>
                  </c:pt>
                  <c:pt idx="36">
                    <c:v>Jan</c:v>
                  </c:pt>
                  <c:pt idx="37">
                    <c:v>Feb</c:v>
                  </c:pt>
                  <c:pt idx="38">
                    <c:v>Mar</c:v>
                  </c:pt>
                  <c:pt idx="39">
                    <c:v>Apr</c:v>
                  </c:pt>
                  <c:pt idx="40">
                    <c:v>May</c:v>
                  </c:pt>
                  <c:pt idx="41">
                    <c:v>Jun</c:v>
                  </c:pt>
                  <c:pt idx="42">
                    <c:v>Jul</c:v>
                  </c:pt>
                  <c:pt idx="43">
                    <c:v>Aug</c:v>
                  </c:pt>
                  <c:pt idx="44">
                    <c:v>Sep</c:v>
                  </c:pt>
                  <c:pt idx="45">
                    <c:v>Oct</c:v>
                  </c:pt>
                  <c:pt idx="46">
                    <c:v>Nov</c:v>
                  </c:pt>
                  <c:pt idx="47">
                    <c:v>Dec</c:v>
                  </c:pt>
                  <c:pt idx="48">
                    <c:v>Jan</c:v>
                  </c:pt>
                  <c:pt idx="49">
                    <c:v>Feb</c:v>
                  </c:pt>
                  <c:pt idx="50">
                    <c:v>Mar</c:v>
                  </c:pt>
                  <c:pt idx="51">
                    <c:v>Apr</c:v>
                  </c:pt>
                  <c:pt idx="52">
                    <c:v>May</c:v>
                  </c:pt>
                  <c:pt idx="53">
                    <c:v>Jun</c:v>
                  </c:pt>
                  <c:pt idx="54">
                    <c:v>Jul</c:v>
                  </c:pt>
                  <c:pt idx="55">
                    <c:v>Aug</c:v>
                  </c:pt>
                  <c:pt idx="56">
                    <c:v>Sep</c:v>
                  </c:pt>
                  <c:pt idx="57">
                    <c:v>Oct</c:v>
                  </c:pt>
                  <c:pt idx="58">
                    <c:v>Nov</c:v>
                  </c:pt>
                  <c:pt idx="59">
                    <c:v>Dec</c:v>
                  </c:pt>
                  <c:pt idx="60">
                    <c:v>Jan</c:v>
                  </c:pt>
                  <c:pt idx="61">
                    <c:v>Feb</c:v>
                  </c:pt>
                  <c:pt idx="62">
                    <c:v>Mar</c:v>
                  </c:pt>
                  <c:pt idx="63">
                    <c:v>Apr</c:v>
                  </c:pt>
                  <c:pt idx="64">
                    <c:v>May</c:v>
                  </c:pt>
                  <c:pt idx="65">
                    <c:v>Jun</c:v>
                  </c:pt>
                  <c:pt idx="66">
                    <c:v>Jul</c:v>
                  </c:pt>
                  <c:pt idx="67">
                    <c:v>Aug</c:v>
                  </c:pt>
                  <c:pt idx="68">
                    <c:v>Sep</c:v>
                  </c:pt>
                  <c:pt idx="69">
                    <c:v>Oct</c:v>
                  </c:pt>
                  <c:pt idx="70">
                    <c:v>Nov</c:v>
                  </c:pt>
                  <c:pt idx="71">
                    <c:v>Dec</c:v>
                  </c:pt>
                </c:lvl>
                <c:lvl>
                  <c:pt idx="0">
                    <c:v>2018</c:v>
                  </c:pt>
                  <c:pt idx="12">
                    <c:v>2019</c:v>
                  </c:pt>
                  <c:pt idx="24">
                    <c:v>2020</c:v>
                  </c:pt>
                  <c:pt idx="36">
                    <c:v>2021</c:v>
                  </c:pt>
                  <c:pt idx="48">
                    <c:v>2022</c:v>
                  </c:pt>
                  <c:pt idx="60">
                    <c:v>2023</c:v>
                  </c:pt>
                </c:lvl>
              </c:multiLvlStrCache>
            </c:multiLvlStrRef>
          </c:cat>
          <c:val>
            <c:numRef>
              <c:f>'Contacts to assessment'!$M$5:$M$83</c:f>
              <c:numCache>
                <c:formatCode>General</c:formatCode>
                <c:ptCount val="72"/>
                <c:pt idx="0">
                  <c:v>204</c:v>
                </c:pt>
                <c:pt idx="1">
                  <c:v>199</c:v>
                </c:pt>
                <c:pt idx="2">
                  <c:v>229</c:v>
                </c:pt>
                <c:pt idx="3">
                  <c:v>206</c:v>
                </c:pt>
                <c:pt idx="4">
                  <c:v>187</c:v>
                </c:pt>
                <c:pt idx="5">
                  <c:v>137</c:v>
                </c:pt>
                <c:pt idx="6">
                  <c:v>214</c:v>
                </c:pt>
                <c:pt idx="7">
                  <c:v>217</c:v>
                </c:pt>
                <c:pt idx="8">
                  <c:v>259</c:v>
                </c:pt>
                <c:pt idx="9">
                  <c:v>296</c:v>
                </c:pt>
                <c:pt idx="10">
                  <c:v>341</c:v>
                </c:pt>
                <c:pt idx="11">
                  <c:v>208</c:v>
                </c:pt>
                <c:pt idx="12">
                  <c:v>298</c:v>
                </c:pt>
                <c:pt idx="13">
                  <c:v>264</c:v>
                </c:pt>
                <c:pt idx="14">
                  <c:v>297</c:v>
                </c:pt>
                <c:pt idx="15">
                  <c:v>319</c:v>
                </c:pt>
                <c:pt idx="16">
                  <c:v>261</c:v>
                </c:pt>
                <c:pt idx="17">
                  <c:v>298</c:v>
                </c:pt>
                <c:pt idx="18">
                  <c:v>360</c:v>
                </c:pt>
                <c:pt idx="19">
                  <c:v>251</c:v>
                </c:pt>
                <c:pt idx="20">
                  <c:v>264</c:v>
                </c:pt>
                <c:pt idx="21">
                  <c:v>291</c:v>
                </c:pt>
                <c:pt idx="22">
                  <c:v>246</c:v>
                </c:pt>
                <c:pt idx="23">
                  <c:v>216</c:v>
                </c:pt>
                <c:pt idx="24">
                  <c:v>247</c:v>
                </c:pt>
                <c:pt idx="25">
                  <c:v>268</c:v>
                </c:pt>
                <c:pt idx="26">
                  <c:v>304</c:v>
                </c:pt>
                <c:pt idx="27">
                  <c:v>155</c:v>
                </c:pt>
                <c:pt idx="28">
                  <c:v>171</c:v>
                </c:pt>
                <c:pt idx="29">
                  <c:v>207</c:v>
                </c:pt>
                <c:pt idx="30">
                  <c:v>234</c:v>
                </c:pt>
                <c:pt idx="31">
                  <c:v>270</c:v>
                </c:pt>
                <c:pt idx="32">
                  <c:v>177</c:v>
                </c:pt>
                <c:pt idx="33">
                  <c:v>231</c:v>
                </c:pt>
                <c:pt idx="34">
                  <c:v>220</c:v>
                </c:pt>
                <c:pt idx="35">
                  <c:v>126</c:v>
                </c:pt>
                <c:pt idx="36">
                  <c:v>174</c:v>
                </c:pt>
                <c:pt idx="37">
                  <c:v>160</c:v>
                </c:pt>
                <c:pt idx="38">
                  <c:v>193</c:v>
                </c:pt>
                <c:pt idx="39">
                  <c:v>172</c:v>
                </c:pt>
                <c:pt idx="40">
                  <c:v>190</c:v>
                </c:pt>
                <c:pt idx="41">
                  <c:v>220</c:v>
                </c:pt>
                <c:pt idx="42">
                  <c:v>218</c:v>
                </c:pt>
                <c:pt idx="43">
                  <c:v>149</c:v>
                </c:pt>
                <c:pt idx="44">
                  <c:v>179</c:v>
                </c:pt>
                <c:pt idx="45">
                  <c:v>178</c:v>
                </c:pt>
                <c:pt idx="46">
                  <c:v>144</c:v>
                </c:pt>
                <c:pt idx="47">
                  <c:v>105</c:v>
                </c:pt>
                <c:pt idx="48">
                  <c:v>156</c:v>
                </c:pt>
                <c:pt idx="49">
                  <c:v>146</c:v>
                </c:pt>
                <c:pt idx="50">
                  <c:v>186</c:v>
                </c:pt>
                <c:pt idx="51">
                  <c:v>148</c:v>
                </c:pt>
                <c:pt idx="52">
                  <c:v>136</c:v>
                </c:pt>
                <c:pt idx="53">
                  <c:v>135</c:v>
                </c:pt>
                <c:pt idx="54">
                  <c:v>164</c:v>
                </c:pt>
                <c:pt idx="55">
                  <c:v>208</c:v>
                </c:pt>
                <c:pt idx="56">
                  <c:v>160</c:v>
                </c:pt>
                <c:pt idx="57">
                  <c:v>156</c:v>
                </c:pt>
                <c:pt idx="58">
                  <c:v>193</c:v>
                </c:pt>
                <c:pt idx="59">
                  <c:v>169</c:v>
                </c:pt>
                <c:pt idx="60">
                  <c:v>214</c:v>
                </c:pt>
                <c:pt idx="61">
                  <c:v>208</c:v>
                </c:pt>
                <c:pt idx="62">
                  <c:v>225</c:v>
                </c:pt>
                <c:pt idx="63">
                  <c:v>149</c:v>
                </c:pt>
                <c:pt idx="64">
                  <c:v>145</c:v>
                </c:pt>
                <c:pt idx="65">
                  <c:v>169</c:v>
                </c:pt>
                <c:pt idx="66">
                  <c:v>159</c:v>
                </c:pt>
                <c:pt idx="67">
                  <c:v>155</c:v>
                </c:pt>
                <c:pt idx="68">
                  <c:v>161</c:v>
                </c:pt>
                <c:pt idx="69">
                  <c:v>138</c:v>
                </c:pt>
                <c:pt idx="70">
                  <c:v>136</c:v>
                </c:pt>
                <c:pt idx="71">
                  <c:v>113</c:v>
                </c:pt>
              </c:numCache>
            </c:numRef>
          </c:val>
          <c:smooth val="0"/>
          <c:extLst>
            <c:ext xmlns:c16="http://schemas.microsoft.com/office/drawing/2014/chart" uri="{C3380CC4-5D6E-409C-BE32-E72D297353CC}">
              <c16:uniqueId val="{00000000-1ADA-426A-A92C-06AA00418472}"/>
            </c:ext>
          </c:extLst>
        </c:ser>
        <c:dLbls>
          <c:showLegendKey val="0"/>
          <c:showVal val="0"/>
          <c:showCatName val="0"/>
          <c:showSerName val="0"/>
          <c:showPercent val="0"/>
          <c:showBubbleSize val="0"/>
        </c:dLbls>
        <c:smooth val="0"/>
        <c:axId val="2135097423"/>
        <c:axId val="1801516415"/>
      </c:lineChart>
      <c:catAx>
        <c:axId val="21350974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1516415"/>
        <c:crosses val="autoZero"/>
        <c:auto val="1"/>
        <c:lblAlgn val="ctr"/>
        <c:lblOffset val="100"/>
        <c:noMultiLvlLbl val="0"/>
      </c:catAx>
      <c:valAx>
        <c:axId val="180151641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IA referrals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35097423"/>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5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Needs Assessment Data v0.3.xlsx]5yr eligibility!PivotTable2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a:solidFill>
                  <a:srgbClr val="003366"/>
                </a:solidFill>
              </a:rPr>
              <a:t>Number</a:t>
            </a:r>
            <a:r>
              <a:rPr lang="en-GB" sz="1200" b="1" baseline="0">
                <a:solidFill>
                  <a:srgbClr val="003366"/>
                </a:solidFill>
              </a:rPr>
              <a:t> of Adult Social Care Initial Assessments (IAs) conducted by broad age category of individual assessed, January 2019 – September 2023 (Mosaic).</a:t>
            </a:r>
            <a:endParaRPr lang="en-GB" sz="1200" b="1">
              <a:solidFill>
                <a:srgbClr val="003366"/>
              </a:solidFill>
            </a:endParaRPr>
          </a:p>
        </c:rich>
      </c:tx>
      <c:layout>
        <c:manualLayout>
          <c:xMode val="edge"/>
          <c:yMode val="edge"/>
          <c:x val="7.390823286558817E-3"/>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7484050042731631E-2"/>
          <c:y val="0.19770406837347612"/>
          <c:w val="0.90221706660759882"/>
          <c:h val="0.5899117081078239"/>
        </c:manualLayout>
      </c:layout>
      <c:lineChart>
        <c:grouping val="standard"/>
        <c:varyColors val="0"/>
        <c:ser>
          <c:idx val="0"/>
          <c:order val="0"/>
          <c:tx>
            <c:strRef>
              <c:f>'5yr eligibility'!$B$13:$B$14</c:f>
              <c:strCache>
                <c:ptCount val="1"/>
                <c:pt idx="0">
                  <c:v>18-64</c:v>
                </c:pt>
              </c:strCache>
            </c:strRef>
          </c:tx>
          <c:spPr>
            <a:ln w="28575" cap="rnd">
              <a:solidFill>
                <a:schemeClr val="accent1"/>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eligibility'!$B$15:$B$39</c:f>
              <c:numCache>
                <c:formatCode>General</c:formatCode>
                <c:ptCount val="19"/>
                <c:pt idx="0">
                  <c:v>109</c:v>
                </c:pt>
                <c:pt idx="1">
                  <c:v>88</c:v>
                </c:pt>
                <c:pt idx="2">
                  <c:v>93</c:v>
                </c:pt>
                <c:pt idx="3">
                  <c:v>58</c:v>
                </c:pt>
                <c:pt idx="4">
                  <c:v>64</c:v>
                </c:pt>
                <c:pt idx="5">
                  <c:v>83</c:v>
                </c:pt>
                <c:pt idx="6">
                  <c:v>87</c:v>
                </c:pt>
                <c:pt idx="7">
                  <c:v>78</c:v>
                </c:pt>
                <c:pt idx="8">
                  <c:v>66</c:v>
                </c:pt>
                <c:pt idx="9">
                  <c:v>72</c:v>
                </c:pt>
                <c:pt idx="10">
                  <c:v>81</c:v>
                </c:pt>
                <c:pt idx="11">
                  <c:v>99</c:v>
                </c:pt>
                <c:pt idx="12">
                  <c:v>116</c:v>
                </c:pt>
                <c:pt idx="13">
                  <c:v>111</c:v>
                </c:pt>
                <c:pt idx="14">
                  <c:v>66</c:v>
                </c:pt>
                <c:pt idx="15">
                  <c:v>88</c:v>
                </c:pt>
                <c:pt idx="16">
                  <c:v>90</c:v>
                </c:pt>
                <c:pt idx="17">
                  <c:v>100</c:v>
                </c:pt>
                <c:pt idx="18">
                  <c:v>95</c:v>
                </c:pt>
              </c:numCache>
            </c:numRef>
          </c:val>
          <c:smooth val="0"/>
          <c:extLst>
            <c:ext xmlns:c16="http://schemas.microsoft.com/office/drawing/2014/chart" uri="{C3380CC4-5D6E-409C-BE32-E72D297353CC}">
              <c16:uniqueId val="{00000000-26FF-4B33-B1ED-485D1A4462D0}"/>
            </c:ext>
          </c:extLst>
        </c:ser>
        <c:ser>
          <c:idx val="1"/>
          <c:order val="1"/>
          <c:tx>
            <c:strRef>
              <c:f>'5yr eligibility'!$C$13:$C$14</c:f>
              <c:strCache>
                <c:ptCount val="1"/>
                <c:pt idx="0">
                  <c:v>65+</c:v>
                </c:pt>
              </c:strCache>
            </c:strRef>
          </c:tx>
          <c:spPr>
            <a:ln w="28575" cap="rnd">
              <a:solidFill>
                <a:schemeClr val="accent2"/>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eligibility'!$C$15:$C$39</c:f>
              <c:numCache>
                <c:formatCode>General</c:formatCode>
                <c:ptCount val="19"/>
                <c:pt idx="0">
                  <c:v>216</c:v>
                </c:pt>
                <c:pt idx="1">
                  <c:v>193</c:v>
                </c:pt>
                <c:pt idx="2">
                  <c:v>164</c:v>
                </c:pt>
                <c:pt idx="3">
                  <c:v>127</c:v>
                </c:pt>
                <c:pt idx="4">
                  <c:v>131</c:v>
                </c:pt>
                <c:pt idx="5">
                  <c:v>134</c:v>
                </c:pt>
                <c:pt idx="6">
                  <c:v>133</c:v>
                </c:pt>
                <c:pt idx="7">
                  <c:v>94</c:v>
                </c:pt>
                <c:pt idx="8">
                  <c:v>115</c:v>
                </c:pt>
                <c:pt idx="9">
                  <c:v>117</c:v>
                </c:pt>
                <c:pt idx="10">
                  <c:v>119</c:v>
                </c:pt>
                <c:pt idx="11">
                  <c:v>153</c:v>
                </c:pt>
                <c:pt idx="12">
                  <c:v>164</c:v>
                </c:pt>
                <c:pt idx="13">
                  <c:v>164</c:v>
                </c:pt>
                <c:pt idx="14">
                  <c:v>141</c:v>
                </c:pt>
                <c:pt idx="15">
                  <c:v>133</c:v>
                </c:pt>
                <c:pt idx="16">
                  <c:v>121</c:v>
                </c:pt>
                <c:pt idx="17">
                  <c:v>129</c:v>
                </c:pt>
                <c:pt idx="18">
                  <c:v>166</c:v>
                </c:pt>
              </c:numCache>
            </c:numRef>
          </c:val>
          <c:smooth val="0"/>
          <c:extLst>
            <c:ext xmlns:c16="http://schemas.microsoft.com/office/drawing/2014/chart" uri="{C3380CC4-5D6E-409C-BE32-E72D297353CC}">
              <c16:uniqueId val="{00000001-26FF-4B33-B1ED-485D1A4462D0}"/>
            </c:ext>
          </c:extLst>
        </c:ser>
        <c:ser>
          <c:idx val="2"/>
          <c:order val="2"/>
          <c:tx>
            <c:strRef>
              <c:f>'5yr eligibility'!$D$13:$D$14</c:f>
              <c:strCache>
                <c:ptCount val="1"/>
                <c:pt idx="0">
                  <c:v>Unknown</c:v>
                </c:pt>
              </c:strCache>
            </c:strRef>
          </c:tx>
          <c:spPr>
            <a:ln w="28575" cap="rnd">
              <a:solidFill>
                <a:schemeClr val="accent3"/>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eligibility'!$D$15:$D$39</c:f>
              <c:numCache>
                <c:formatCode>General</c:formatCode>
                <c:ptCount val="19"/>
                <c:pt idx="0">
                  <c:v>2</c:v>
                </c:pt>
                <c:pt idx="1">
                  <c:v>1</c:v>
                </c:pt>
                <c:pt idx="3">
                  <c:v>1</c:v>
                </c:pt>
                <c:pt idx="9">
                  <c:v>1</c:v>
                </c:pt>
                <c:pt idx="13">
                  <c:v>3</c:v>
                </c:pt>
                <c:pt idx="15">
                  <c:v>1</c:v>
                </c:pt>
                <c:pt idx="18">
                  <c:v>1</c:v>
                </c:pt>
              </c:numCache>
            </c:numRef>
          </c:val>
          <c:smooth val="0"/>
          <c:extLst>
            <c:ext xmlns:c16="http://schemas.microsoft.com/office/drawing/2014/chart" uri="{C3380CC4-5D6E-409C-BE32-E72D297353CC}">
              <c16:uniqueId val="{00000002-26FF-4B33-B1ED-485D1A4462D0}"/>
            </c:ext>
          </c:extLst>
        </c:ser>
        <c:dLbls>
          <c:showLegendKey val="0"/>
          <c:showVal val="0"/>
          <c:showCatName val="0"/>
          <c:showSerName val="0"/>
          <c:showPercent val="0"/>
          <c:showBubbleSize val="0"/>
        </c:dLbls>
        <c:smooth val="0"/>
        <c:axId val="1230272991"/>
        <c:axId val="893634975"/>
      </c:lineChart>
      <c:catAx>
        <c:axId val="1230272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3634975"/>
        <c:crosses val="autoZero"/>
        <c:auto val="1"/>
        <c:lblAlgn val="ctr"/>
        <c:lblOffset val="100"/>
        <c:noMultiLvlLbl val="0"/>
      </c:catAx>
      <c:valAx>
        <c:axId val="8936349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272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6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Needs Assessment Data v0.3.xlsx]5yr eligibility!PivotTable2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Adult Social Care Initial Assessments (IAs) conducted by eligibility outcome, January 2019 – September 2023 (Mosaic).</a:t>
            </a:r>
          </a:p>
        </c:rich>
      </c:tx>
      <c:layout>
        <c:manualLayout>
          <c:xMode val="edge"/>
          <c:yMode val="edge"/>
          <c:x val="1.2886536343480735E-3"/>
          <c:y val="1.527929809053799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7645176246301665E-2"/>
          <c:y val="0.20158697934597103"/>
          <c:w val="0.89227220926000639"/>
          <c:h val="0.58088470444932683"/>
        </c:manualLayout>
      </c:layout>
      <c:lineChart>
        <c:grouping val="standard"/>
        <c:varyColors val="0"/>
        <c:ser>
          <c:idx val="0"/>
          <c:order val="0"/>
          <c:tx>
            <c:strRef>
              <c:f>'5yr eligibility'!$B$13:$B$14</c:f>
              <c:strCache>
                <c:ptCount val="1"/>
                <c:pt idx="0">
                  <c:v>Eligible</c:v>
                </c:pt>
              </c:strCache>
            </c:strRef>
          </c:tx>
          <c:spPr>
            <a:ln w="28575" cap="rnd">
              <a:solidFill>
                <a:schemeClr val="accent1"/>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eligibility'!$B$15:$B$39</c:f>
              <c:numCache>
                <c:formatCode>General</c:formatCode>
                <c:ptCount val="19"/>
                <c:pt idx="0">
                  <c:v>285</c:v>
                </c:pt>
                <c:pt idx="1">
                  <c:v>239</c:v>
                </c:pt>
                <c:pt idx="2">
                  <c:v>217</c:v>
                </c:pt>
                <c:pt idx="3">
                  <c:v>144</c:v>
                </c:pt>
                <c:pt idx="4">
                  <c:v>157</c:v>
                </c:pt>
                <c:pt idx="5">
                  <c:v>131</c:v>
                </c:pt>
                <c:pt idx="6">
                  <c:v>132</c:v>
                </c:pt>
                <c:pt idx="7">
                  <c:v>104</c:v>
                </c:pt>
                <c:pt idx="8">
                  <c:v>118</c:v>
                </c:pt>
                <c:pt idx="9">
                  <c:v>147</c:v>
                </c:pt>
                <c:pt idx="10">
                  <c:v>151</c:v>
                </c:pt>
                <c:pt idx="11">
                  <c:v>202</c:v>
                </c:pt>
                <c:pt idx="12">
                  <c:v>194</c:v>
                </c:pt>
                <c:pt idx="13">
                  <c:v>190</c:v>
                </c:pt>
                <c:pt idx="14">
                  <c:v>163</c:v>
                </c:pt>
                <c:pt idx="15">
                  <c:v>157</c:v>
                </c:pt>
                <c:pt idx="16">
                  <c:v>148</c:v>
                </c:pt>
                <c:pt idx="17">
                  <c:v>151</c:v>
                </c:pt>
                <c:pt idx="18">
                  <c:v>165</c:v>
                </c:pt>
              </c:numCache>
            </c:numRef>
          </c:val>
          <c:smooth val="0"/>
          <c:extLst>
            <c:ext xmlns:c16="http://schemas.microsoft.com/office/drawing/2014/chart" uri="{C3380CC4-5D6E-409C-BE32-E72D297353CC}">
              <c16:uniqueId val="{00000000-4E07-4C57-A0AF-18A9835527F3}"/>
            </c:ext>
          </c:extLst>
        </c:ser>
        <c:ser>
          <c:idx val="1"/>
          <c:order val="1"/>
          <c:tx>
            <c:strRef>
              <c:f>'5yr eligibility'!$C$13:$C$14</c:f>
              <c:strCache>
                <c:ptCount val="1"/>
                <c:pt idx="0">
                  <c:v>Not eligible</c:v>
                </c:pt>
              </c:strCache>
            </c:strRef>
          </c:tx>
          <c:spPr>
            <a:ln w="28575" cap="rnd">
              <a:solidFill>
                <a:schemeClr val="accent2"/>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eligibility'!$C$15:$C$39</c:f>
              <c:numCache>
                <c:formatCode>General</c:formatCode>
                <c:ptCount val="19"/>
                <c:pt idx="0">
                  <c:v>34</c:v>
                </c:pt>
                <c:pt idx="1">
                  <c:v>35</c:v>
                </c:pt>
                <c:pt idx="2">
                  <c:v>29</c:v>
                </c:pt>
                <c:pt idx="3">
                  <c:v>28</c:v>
                </c:pt>
                <c:pt idx="4">
                  <c:v>29</c:v>
                </c:pt>
                <c:pt idx="5">
                  <c:v>78</c:v>
                </c:pt>
                <c:pt idx="6">
                  <c:v>82</c:v>
                </c:pt>
                <c:pt idx="7">
                  <c:v>64</c:v>
                </c:pt>
                <c:pt idx="8">
                  <c:v>57</c:v>
                </c:pt>
                <c:pt idx="9">
                  <c:v>40</c:v>
                </c:pt>
                <c:pt idx="10">
                  <c:v>42</c:v>
                </c:pt>
                <c:pt idx="11">
                  <c:v>42</c:v>
                </c:pt>
                <c:pt idx="12">
                  <c:v>69</c:v>
                </c:pt>
                <c:pt idx="13">
                  <c:v>73</c:v>
                </c:pt>
                <c:pt idx="14">
                  <c:v>34</c:v>
                </c:pt>
                <c:pt idx="15">
                  <c:v>52</c:v>
                </c:pt>
                <c:pt idx="16">
                  <c:v>55</c:v>
                </c:pt>
                <c:pt idx="17">
                  <c:v>67</c:v>
                </c:pt>
                <c:pt idx="18">
                  <c:v>85</c:v>
                </c:pt>
              </c:numCache>
            </c:numRef>
          </c:val>
          <c:smooth val="0"/>
          <c:extLst>
            <c:ext xmlns:c16="http://schemas.microsoft.com/office/drawing/2014/chart" uri="{C3380CC4-5D6E-409C-BE32-E72D297353CC}">
              <c16:uniqueId val="{00000001-4E07-4C57-A0AF-18A9835527F3}"/>
            </c:ext>
          </c:extLst>
        </c:ser>
        <c:dLbls>
          <c:showLegendKey val="0"/>
          <c:showVal val="0"/>
          <c:showCatName val="0"/>
          <c:showSerName val="0"/>
          <c:showPercent val="0"/>
          <c:showBubbleSize val="0"/>
        </c:dLbls>
        <c:smooth val="0"/>
        <c:axId val="1230272991"/>
        <c:axId val="893634975"/>
      </c:lineChart>
      <c:catAx>
        <c:axId val="1230272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3634975"/>
        <c:crosses val="autoZero"/>
        <c:auto val="1"/>
        <c:lblAlgn val="ctr"/>
        <c:lblOffset val="100"/>
        <c:noMultiLvlLbl val="0"/>
      </c:catAx>
      <c:valAx>
        <c:axId val="8936349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272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6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Needs Assessment Data v0.3.xlsx]5yr eligibility!PivotTable2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Adult Social Care Initial Assessments (IAs) conducted by relative deprivation quintile, January 2019 – December 2023 (Mosaic).</a:t>
            </a:r>
          </a:p>
        </c:rich>
      </c:tx>
      <c:layout>
        <c:manualLayout>
          <c:xMode val="edge"/>
          <c:yMode val="edge"/>
          <c:x val="1.2593903056095615E-4"/>
          <c:y val="2.0707336527806854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8.3321326426960787E-2"/>
          <c:y val="0.22176807391769116"/>
          <c:w val="0.89529983646593525"/>
          <c:h val="0.62100389167486814"/>
        </c:manualLayout>
      </c:layout>
      <c:barChart>
        <c:barDir val="col"/>
        <c:grouping val="clustered"/>
        <c:varyColors val="0"/>
        <c:ser>
          <c:idx val="0"/>
          <c:order val="0"/>
          <c:tx>
            <c:strRef>
              <c:f>'5yr eligibility'!$B$13:$B$14</c:f>
              <c:strCache>
                <c:ptCount val="1"/>
                <c:pt idx="0">
                  <c:v>1</c:v>
                </c:pt>
              </c:strCache>
            </c:strRef>
          </c:tx>
          <c:spPr>
            <a:solidFill>
              <a:schemeClr val="accent1"/>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eligibility'!$B$15:$B$20</c:f>
              <c:numCache>
                <c:formatCode>General</c:formatCode>
                <c:ptCount val="5"/>
                <c:pt idx="0">
                  <c:v>248</c:v>
                </c:pt>
                <c:pt idx="1">
                  <c:v>183</c:v>
                </c:pt>
                <c:pt idx="2">
                  <c:v>181</c:v>
                </c:pt>
                <c:pt idx="3">
                  <c:v>218</c:v>
                </c:pt>
                <c:pt idx="4">
                  <c:v>200</c:v>
                </c:pt>
              </c:numCache>
            </c:numRef>
          </c:val>
          <c:extLst>
            <c:ext xmlns:c16="http://schemas.microsoft.com/office/drawing/2014/chart" uri="{C3380CC4-5D6E-409C-BE32-E72D297353CC}">
              <c16:uniqueId val="{00000000-072A-4B05-A9EB-7328EAF7D3A6}"/>
            </c:ext>
          </c:extLst>
        </c:ser>
        <c:ser>
          <c:idx val="1"/>
          <c:order val="1"/>
          <c:tx>
            <c:strRef>
              <c:f>'5yr eligibility'!$C$13:$C$14</c:f>
              <c:strCache>
                <c:ptCount val="1"/>
                <c:pt idx="0">
                  <c:v>2</c:v>
                </c:pt>
              </c:strCache>
            </c:strRef>
          </c:tx>
          <c:spPr>
            <a:solidFill>
              <a:schemeClr val="accent2"/>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eligibility'!$C$15:$C$20</c:f>
              <c:numCache>
                <c:formatCode>General</c:formatCode>
                <c:ptCount val="5"/>
                <c:pt idx="0">
                  <c:v>231</c:v>
                </c:pt>
                <c:pt idx="1">
                  <c:v>186</c:v>
                </c:pt>
                <c:pt idx="2">
                  <c:v>182</c:v>
                </c:pt>
                <c:pt idx="3">
                  <c:v>212</c:v>
                </c:pt>
                <c:pt idx="4">
                  <c:v>183</c:v>
                </c:pt>
              </c:numCache>
            </c:numRef>
          </c:val>
          <c:extLst>
            <c:ext xmlns:c16="http://schemas.microsoft.com/office/drawing/2014/chart" uri="{C3380CC4-5D6E-409C-BE32-E72D297353CC}">
              <c16:uniqueId val="{00000001-072A-4B05-A9EB-7328EAF7D3A6}"/>
            </c:ext>
          </c:extLst>
        </c:ser>
        <c:ser>
          <c:idx val="2"/>
          <c:order val="2"/>
          <c:tx>
            <c:strRef>
              <c:f>'5yr eligibility'!$D$13:$D$14</c:f>
              <c:strCache>
                <c:ptCount val="1"/>
                <c:pt idx="0">
                  <c:v>3</c:v>
                </c:pt>
              </c:strCache>
            </c:strRef>
          </c:tx>
          <c:spPr>
            <a:solidFill>
              <a:schemeClr val="accent3"/>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eligibility'!$D$15:$D$20</c:f>
              <c:numCache>
                <c:formatCode>General</c:formatCode>
                <c:ptCount val="5"/>
                <c:pt idx="0">
                  <c:v>237</c:v>
                </c:pt>
                <c:pt idx="1">
                  <c:v>185</c:v>
                </c:pt>
                <c:pt idx="2">
                  <c:v>191</c:v>
                </c:pt>
                <c:pt idx="3">
                  <c:v>218</c:v>
                </c:pt>
                <c:pt idx="4">
                  <c:v>200</c:v>
                </c:pt>
              </c:numCache>
            </c:numRef>
          </c:val>
          <c:extLst>
            <c:ext xmlns:c16="http://schemas.microsoft.com/office/drawing/2014/chart" uri="{C3380CC4-5D6E-409C-BE32-E72D297353CC}">
              <c16:uniqueId val="{00000002-072A-4B05-A9EB-7328EAF7D3A6}"/>
            </c:ext>
          </c:extLst>
        </c:ser>
        <c:ser>
          <c:idx val="3"/>
          <c:order val="3"/>
          <c:tx>
            <c:strRef>
              <c:f>'5yr eligibility'!$E$13:$E$14</c:f>
              <c:strCache>
                <c:ptCount val="1"/>
                <c:pt idx="0">
                  <c:v>4</c:v>
                </c:pt>
              </c:strCache>
            </c:strRef>
          </c:tx>
          <c:spPr>
            <a:solidFill>
              <a:schemeClr val="accent4"/>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eligibility'!$E$15:$E$20</c:f>
              <c:numCache>
                <c:formatCode>General</c:formatCode>
                <c:ptCount val="5"/>
                <c:pt idx="0">
                  <c:v>139</c:v>
                </c:pt>
                <c:pt idx="1">
                  <c:v>115</c:v>
                </c:pt>
                <c:pt idx="2">
                  <c:v>122</c:v>
                </c:pt>
                <c:pt idx="3">
                  <c:v>154</c:v>
                </c:pt>
                <c:pt idx="4">
                  <c:v>131</c:v>
                </c:pt>
              </c:numCache>
            </c:numRef>
          </c:val>
          <c:extLst>
            <c:ext xmlns:c16="http://schemas.microsoft.com/office/drawing/2014/chart" uri="{C3380CC4-5D6E-409C-BE32-E72D297353CC}">
              <c16:uniqueId val="{00000003-072A-4B05-A9EB-7328EAF7D3A6}"/>
            </c:ext>
          </c:extLst>
        </c:ser>
        <c:ser>
          <c:idx val="4"/>
          <c:order val="4"/>
          <c:tx>
            <c:strRef>
              <c:f>'5yr eligibility'!$F$13:$F$14</c:f>
              <c:strCache>
                <c:ptCount val="1"/>
                <c:pt idx="0">
                  <c:v>5</c:v>
                </c:pt>
              </c:strCache>
            </c:strRef>
          </c:tx>
          <c:spPr>
            <a:solidFill>
              <a:schemeClr val="accent5"/>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eligibility'!$F$15:$F$20</c:f>
              <c:numCache>
                <c:formatCode>General</c:formatCode>
                <c:ptCount val="5"/>
                <c:pt idx="0">
                  <c:v>92</c:v>
                </c:pt>
                <c:pt idx="1">
                  <c:v>53</c:v>
                </c:pt>
                <c:pt idx="2">
                  <c:v>80</c:v>
                </c:pt>
                <c:pt idx="3">
                  <c:v>83</c:v>
                </c:pt>
                <c:pt idx="4">
                  <c:v>77</c:v>
                </c:pt>
              </c:numCache>
            </c:numRef>
          </c:val>
          <c:extLst>
            <c:ext xmlns:c16="http://schemas.microsoft.com/office/drawing/2014/chart" uri="{C3380CC4-5D6E-409C-BE32-E72D297353CC}">
              <c16:uniqueId val="{00000004-072A-4B05-A9EB-7328EAF7D3A6}"/>
            </c:ext>
          </c:extLst>
        </c:ser>
        <c:ser>
          <c:idx val="5"/>
          <c:order val="5"/>
          <c:tx>
            <c:strRef>
              <c:f>'5yr eligibility'!$G$13:$G$14</c:f>
              <c:strCache>
                <c:ptCount val="1"/>
                <c:pt idx="0">
                  <c:v>Not Tower Hamlets resident</c:v>
                </c:pt>
              </c:strCache>
            </c:strRef>
          </c:tx>
          <c:spPr>
            <a:solidFill>
              <a:schemeClr val="accent6"/>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eligibility'!$G$15:$G$20</c:f>
              <c:numCache>
                <c:formatCode>General</c:formatCode>
                <c:ptCount val="5"/>
                <c:pt idx="0">
                  <c:v>54</c:v>
                </c:pt>
                <c:pt idx="1">
                  <c:v>43</c:v>
                </c:pt>
                <c:pt idx="2">
                  <c:v>29</c:v>
                </c:pt>
                <c:pt idx="3">
                  <c:v>35</c:v>
                </c:pt>
                <c:pt idx="4">
                  <c:v>11</c:v>
                </c:pt>
              </c:numCache>
            </c:numRef>
          </c:val>
          <c:extLst>
            <c:ext xmlns:c16="http://schemas.microsoft.com/office/drawing/2014/chart" uri="{C3380CC4-5D6E-409C-BE32-E72D297353CC}">
              <c16:uniqueId val="{00000005-072A-4B05-A9EB-7328EAF7D3A6}"/>
            </c:ext>
          </c:extLst>
        </c:ser>
        <c:ser>
          <c:idx val="6"/>
          <c:order val="6"/>
          <c:tx>
            <c:strRef>
              <c:f>'5yr eligibility'!$H$13:$H$14</c:f>
              <c:strCache>
                <c:ptCount val="1"/>
                <c:pt idx="0">
                  <c:v>Unknown</c:v>
                </c:pt>
              </c:strCache>
            </c:strRef>
          </c:tx>
          <c:spPr>
            <a:solidFill>
              <a:schemeClr val="accent1">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eligibility'!$H$15:$H$20</c:f>
              <c:numCache>
                <c:formatCode>General</c:formatCode>
                <c:ptCount val="5"/>
                <c:pt idx="0">
                  <c:v>10</c:v>
                </c:pt>
                <c:pt idx="1">
                  <c:v>12</c:v>
                </c:pt>
                <c:pt idx="2">
                  <c:v>14</c:v>
                </c:pt>
                <c:pt idx="3">
                  <c:v>12</c:v>
                </c:pt>
                <c:pt idx="4">
                  <c:v>12</c:v>
                </c:pt>
              </c:numCache>
            </c:numRef>
          </c:val>
          <c:extLst>
            <c:ext xmlns:c16="http://schemas.microsoft.com/office/drawing/2014/chart" uri="{C3380CC4-5D6E-409C-BE32-E72D297353CC}">
              <c16:uniqueId val="{00000006-072A-4B05-A9EB-7328EAF7D3A6}"/>
            </c:ext>
          </c:extLst>
        </c:ser>
        <c:dLbls>
          <c:showLegendKey val="0"/>
          <c:showVal val="0"/>
          <c:showCatName val="0"/>
          <c:showSerName val="0"/>
          <c:showPercent val="0"/>
          <c:showBubbleSize val="0"/>
        </c:dLbls>
        <c:gapWidth val="150"/>
        <c:axId val="1230272991"/>
        <c:axId val="893634975"/>
      </c:barChart>
      <c:catAx>
        <c:axId val="1230272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3634975"/>
        <c:crosses val="autoZero"/>
        <c:auto val="1"/>
        <c:lblAlgn val="ctr"/>
        <c:lblOffset val="100"/>
        <c:noMultiLvlLbl val="0"/>
      </c:catAx>
      <c:valAx>
        <c:axId val="8936349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272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6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Needs Assessment Data v0.3.xlsx]5yr eligibility!PivotTable2</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Adult Social Care Initial Assessments (IAs) conducted by ethnic group, January 2019 – September 2023 (Mosaic).</a:t>
            </a:r>
          </a:p>
        </c:rich>
      </c:tx>
      <c:layout>
        <c:manualLayout>
          <c:xMode val="edge"/>
          <c:yMode val="edge"/>
          <c:x val="0"/>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2894190907729819E-2"/>
          <c:y val="0.17843055840952368"/>
          <c:w val="0.90616835389773975"/>
          <c:h val="0.53758932763211775"/>
        </c:manualLayout>
      </c:layout>
      <c:lineChart>
        <c:grouping val="standard"/>
        <c:varyColors val="0"/>
        <c:ser>
          <c:idx val="0"/>
          <c:order val="0"/>
          <c:tx>
            <c:strRef>
              <c:f>'5yr eligibility'!$B$13:$B$14</c:f>
              <c:strCache>
                <c:ptCount val="1"/>
                <c:pt idx="0">
                  <c:v>Any Other Black background</c:v>
                </c:pt>
              </c:strCache>
            </c:strRef>
          </c:tx>
          <c:spPr>
            <a:ln w="28575" cap="rnd">
              <a:solidFill>
                <a:schemeClr val="accent1"/>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eligibility'!$B$15:$B$39</c:f>
              <c:numCache>
                <c:formatCode>General</c:formatCode>
                <c:ptCount val="19"/>
                <c:pt idx="0">
                  <c:v>4</c:v>
                </c:pt>
                <c:pt idx="1">
                  <c:v>2</c:v>
                </c:pt>
                <c:pt idx="2">
                  <c:v>3</c:v>
                </c:pt>
                <c:pt idx="3">
                  <c:v>2</c:v>
                </c:pt>
                <c:pt idx="4">
                  <c:v>1</c:v>
                </c:pt>
                <c:pt idx="6">
                  <c:v>1</c:v>
                </c:pt>
                <c:pt idx="7">
                  <c:v>1</c:v>
                </c:pt>
                <c:pt idx="8">
                  <c:v>6</c:v>
                </c:pt>
                <c:pt idx="9">
                  <c:v>2</c:v>
                </c:pt>
                <c:pt idx="10">
                  <c:v>2</c:v>
                </c:pt>
                <c:pt idx="11">
                  <c:v>3</c:v>
                </c:pt>
                <c:pt idx="12">
                  <c:v>3</c:v>
                </c:pt>
                <c:pt idx="13">
                  <c:v>3</c:v>
                </c:pt>
                <c:pt idx="14">
                  <c:v>2</c:v>
                </c:pt>
                <c:pt idx="15">
                  <c:v>3</c:v>
                </c:pt>
                <c:pt idx="16">
                  <c:v>3</c:v>
                </c:pt>
                <c:pt idx="17">
                  <c:v>3</c:v>
                </c:pt>
              </c:numCache>
            </c:numRef>
          </c:val>
          <c:smooth val="0"/>
          <c:extLst>
            <c:ext xmlns:c16="http://schemas.microsoft.com/office/drawing/2014/chart" uri="{C3380CC4-5D6E-409C-BE32-E72D297353CC}">
              <c16:uniqueId val="{00000000-B247-4E7F-AAEA-FA80BBB1862E}"/>
            </c:ext>
          </c:extLst>
        </c:ser>
        <c:ser>
          <c:idx val="1"/>
          <c:order val="1"/>
          <c:tx>
            <c:strRef>
              <c:f>'5yr eligibility'!$C$13:$C$14</c:f>
              <c:strCache>
                <c:ptCount val="1"/>
                <c:pt idx="0">
                  <c:v>Any Other ethnic group</c:v>
                </c:pt>
              </c:strCache>
            </c:strRef>
          </c:tx>
          <c:spPr>
            <a:ln w="28575" cap="rnd">
              <a:solidFill>
                <a:schemeClr val="accent2"/>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eligibility'!$C$15:$C$39</c:f>
              <c:numCache>
                <c:formatCode>General</c:formatCode>
                <c:ptCount val="19"/>
                <c:pt idx="0">
                  <c:v>7</c:v>
                </c:pt>
                <c:pt idx="1">
                  <c:v>5</c:v>
                </c:pt>
                <c:pt idx="2">
                  <c:v>6</c:v>
                </c:pt>
                <c:pt idx="3">
                  <c:v>1</c:v>
                </c:pt>
                <c:pt idx="4">
                  <c:v>3</c:v>
                </c:pt>
                <c:pt idx="5">
                  <c:v>4</c:v>
                </c:pt>
                <c:pt idx="6">
                  <c:v>4</c:v>
                </c:pt>
                <c:pt idx="7">
                  <c:v>7</c:v>
                </c:pt>
                <c:pt idx="8">
                  <c:v>4</c:v>
                </c:pt>
                <c:pt idx="9">
                  <c:v>2</c:v>
                </c:pt>
                <c:pt idx="10">
                  <c:v>1</c:v>
                </c:pt>
                <c:pt idx="11">
                  <c:v>5</c:v>
                </c:pt>
                <c:pt idx="12">
                  <c:v>5</c:v>
                </c:pt>
                <c:pt idx="13">
                  <c:v>6</c:v>
                </c:pt>
                <c:pt idx="14">
                  <c:v>5</c:v>
                </c:pt>
                <c:pt idx="15">
                  <c:v>10</c:v>
                </c:pt>
                <c:pt idx="16">
                  <c:v>6</c:v>
                </c:pt>
                <c:pt idx="17">
                  <c:v>6</c:v>
                </c:pt>
                <c:pt idx="18">
                  <c:v>8</c:v>
                </c:pt>
              </c:numCache>
            </c:numRef>
          </c:val>
          <c:smooth val="0"/>
          <c:extLst>
            <c:ext xmlns:c16="http://schemas.microsoft.com/office/drawing/2014/chart" uri="{C3380CC4-5D6E-409C-BE32-E72D297353CC}">
              <c16:uniqueId val="{00000001-B247-4E7F-AAEA-FA80BBB1862E}"/>
            </c:ext>
          </c:extLst>
        </c:ser>
        <c:ser>
          <c:idx val="2"/>
          <c:order val="2"/>
          <c:tx>
            <c:strRef>
              <c:f>'5yr eligibility'!$D$13:$D$14</c:f>
              <c:strCache>
                <c:ptCount val="1"/>
                <c:pt idx="0">
                  <c:v>Any Other White Background</c:v>
                </c:pt>
              </c:strCache>
            </c:strRef>
          </c:tx>
          <c:spPr>
            <a:ln w="28575" cap="rnd">
              <a:solidFill>
                <a:schemeClr val="accent3"/>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eligibility'!$D$15:$D$39</c:f>
              <c:numCache>
                <c:formatCode>General</c:formatCode>
                <c:ptCount val="19"/>
                <c:pt idx="0">
                  <c:v>17</c:v>
                </c:pt>
                <c:pt idx="1">
                  <c:v>14</c:v>
                </c:pt>
                <c:pt idx="2">
                  <c:v>7</c:v>
                </c:pt>
                <c:pt idx="3">
                  <c:v>11</c:v>
                </c:pt>
                <c:pt idx="4">
                  <c:v>17</c:v>
                </c:pt>
                <c:pt idx="5">
                  <c:v>14</c:v>
                </c:pt>
                <c:pt idx="6">
                  <c:v>11</c:v>
                </c:pt>
                <c:pt idx="7">
                  <c:v>17</c:v>
                </c:pt>
                <c:pt idx="8">
                  <c:v>5</c:v>
                </c:pt>
                <c:pt idx="9">
                  <c:v>10</c:v>
                </c:pt>
                <c:pt idx="10">
                  <c:v>13</c:v>
                </c:pt>
                <c:pt idx="11">
                  <c:v>15</c:v>
                </c:pt>
                <c:pt idx="12">
                  <c:v>14</c:v>
                </c:pt>
                <c:pt idx="13">
                  <c:v>17</c:v>
                </c:pt>
                <c:pt idx="14">
                  <c:v>7</c:v>
                </c:pt>
                <c:pt idx="15">
                  <c:v>14</c:v>
                </c:pt>
                <c:pt idx="16">
                  <c:v>6</c:v>
                </c:pt>
                <c:pt idx="17">
                  <c:v>12</c:v>
                </c:pt>
                <c:pt idx="18">
                  <c:v>8</c:v>
                </c:pt>
              </c:numCache>
            </c:numRef>
          </c:val>
          <c:smooth val="0"/>
          <c:extLst>
            <c:ext xmlns:c16="http://schemas.microsoft.com/office/drawing/2014/chart" uri="{C3380CC4-5D6E-409C-BE32-E72D297353CC}">
              <c16:uniqueId val="{00000002-B247-4E7F-AAEA-FA80BBB1862E}"/>
            </c:ext>
          </c:extLst>
        </c:ser>
        <c:ser>
          <c:idx val="3"/>
          <c:order val="3"/>
          <c:tx>
            <c:strRef>
              <c:f>'5yr eligibility'!$E$13:$E$14</c:f>
              <c:strCache>
                <c:ptCount val="1"/>
                <c:pt idx="0">
                  <c:v>Asian or Asian British (not Bangladeshi)</c:v>
                </c:pt>
              </c:strCache>
            </c:strRef>
          </c:tx>
          <c:spPr>
            <a:ln w="28575" cap="rnd">
              <a:solidFill>
                <a:schemeClr val="accent4"/>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eligibility'!$E$15:$E$39</c:f>
              <c:numCache>
                <c:formatCode>General</c:formatCode>
                <c:ptCount val="19"/>
                <c:pt idx="0">
                  <c:v>15</c:v>
                </c:pt>
                <c:pt idx="1">
                  <c:v>14</c:v>
                </c:pt>
                <c:pt idx="2">
                  <c:v>13</c:v>
                </c:pt>
                <c:pt idx="3">
                  <c:v>6</c:v>
                </c:pt>
                <c:pt idx="4">
                  <c:v>9</c:v>
                </c:pt>
                <c:pt idx="5">
                  <c:v>6</c:v>
                </c:pt>
                <c:pt idx="6">
                  <c:v>7</c:v>
                </c:pt>
                <c:pt idx="7">
                  <c:v>8</c:v>
                </c:pt>
                <c:pt idx="8">
                  <c:v>14</c:v>
                </c:pt>
                <c:pt idx="9">
                  <c:v>7</c:v>
                </c:pt>
                <c:pt idx="10">
                  <c:v>3</c:v>
                </c:pt>
                <c:pt idx="11">
                  <c:v>12</c:v>
                </c:pt>
                <c:pt idx="12">
                  <c:v>7</c:v>
                </c:pt>
                <c:pt idx="13">
                  <c:v>14</c:v>
                </c:pt>
                <c:pt idx="14">
                  <c:v>8</c:v>
                </c:pt>
                <c:pt idx="15">
                  <c:v>7</c:v>
                </c:pt>
                <c:pt idx="16">
                  <c:v>9</c:v>
                </c:pt>
                <c:pt idx="17">
                  <c:v>11</c:v>
                </c:pt>
                <c:pt idx="18">
                  <c:v>10</c:v>
                </c:pt>
              </c:numCache>
            </c:numRef>
          </c:val>
          <c:smooth val="0"/>
          <c:extLst>
            <c:ext xmlns:c16="http://schemas.microsoft.com/office/drawing/2014/chart" uri="{C3380CC4-5D6E-409C-BE32-E72D297353CC}">
              <c16:uniqueId val="{00000003-B247-4E7F-AAEA-FA80BBB1862E}"/>
            </c:ext>
          </c:extLst>
        </c:ser>
        <c:ser>
          <c:idx val="4"/>
          <c:order val="4"/>
          <c:tx>
            <c:strRef>
              <c:f>'5yr eligibility'!$F$13:$F$14</c:f>
              <c:strCache>
                <c:ptCount val="1"/>
                <c:pt idx="0">
                  <c:v>Bangladeshi</c:v>
                </c:pt>
              </c:strCache>
            </c:strRef>
          </c:tx>
          <c:spPr>
            <a:ln w="28575" cap="rnd">
              <a:solidFill>
                <a:schemeClr val="accent5"/>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eligibility'!$F$15:$F$39</c:f>
              <c:numCache>
                <c:formatCode>General</c:formatCode>
                <c:ptCount val="19"/>
                <c:pt idx="0">
                  <c:v>92</c:v>
                </c:pt>
                <c:pt idx="1">
                  <c:v>65</c:v>
                </c:pt>
                <c:pt idx="2">
                  <c:v>77</c:v>
                </c:pt>
                <c:pt idx="3">
                  <c:v>49</c:v>
                </c:pt>
                <c:pt idx="4">
                  <c:v>43</c:v>
                </c:pt>
                <c:pt idx="5">
                  <c:v>63</c:v>
                </c:pt>
                <c:pt idx="6">
                  <c:v>60</c:v>
                </c:pt>
                <c:pt idx="7">
                  <c:v>62</c:v>
                </c:pt>
                <c:pt idx="8">
                  <c:v>56</c:v>
                </c:pt>
                <c:pt idx="9">
                  <c:v>61</c:v>
                </c:pt>
                <c:pt idx="10">
                  <c:v>62</c:v>
                </c:pt>
                <c:pt idx="11">
                  <c:v>73</c:v>
                </c:pt>
                <c:pt idx="12">
                  <c:v>91</c:v>
                </c:pt>
                <c:pt idx="13">
                  <c:v>87</c:v>
                </c:pt>
                <c:pt idx="14">
                  <c:v>70</c:v>
                </c:pt>
                <c:pt idx="15">
                  <c:v>68</c:v>
                </c:pt>
                <c:pt idx="16">
                  <c:v>73</c:v>
                </c:pt>
                <c:pt idx="17">
                  <c:v>68</c:v>
                </c:pt>
                <c:pt idx="18">
                  <c:v>92</c:v>
                </c:pt>
              </c:numCache>
            </c:numRef>
          </c:val>
          <c:smooth val="0"/>
          <c:extLst>
            <c:ext xmlns:c16="http://schemas.microsoft.com/office/drawing/2014/chart" uri="{C3380CC4-5D6E-409C-BE32-E72D297353CC}">
              <c16:uniqueId val="{00000004-B247-4E7F-AAEA-FA80BBB1862E}"/>
            </c:ext>
          </c:extLst>
        </c:ser>
        <c:ser>
          <c:idx val="5"/>
          <c:order val="5"/>
          <c:tx>
            <c:strRef>
              <c:f>'5yr eligibility'!$G$13:$G$14</c:f>
              <c:strCache>
                <c:ptCount val="1"/>
                <c:pt idx="0">
                  <c:v>Black African</c:v>
                </c:pt>
              </c:strCache>
            </c:strRef>
          </c:tx>
          <c:spPr>
            <a:ln w="28575" cap="rnd">
              <a:solidFill>
                <a:schemeClr val="accent6"/>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eligibility'!$G$15:$G$39</c:f>
              <c:numCache>
                <c:formatCode>General</c:formatCode>
                <c:ptCount val="19"/>
                <c:pt idx="0">
                  <c:v>9</c:v>
                </c:pt>
                <c:pt idx="1">
                  <c:v>13</c:v>
                </c:pt>
                <c:pt idx="2">
                  <c:v>21</c:v>
                </c:pt>
                <c:pt idx="3">
                  <c:v>11</c:v>
                </c:pt>
                <c:pt idx="4">
                  <c:v>8</c:v>
                </c:pt>
                <c:pt idx="5">
                  <c:v>15</c:v>
                </c:pt>
                <c:pt idx="6">
                  <c:v>13</c:v>
                </c:pt>
                <c:pt idx="7">
                  <c:v>4</c:v>
                </c:pt>
                <c:pt idx="8">
                  <c:v>8</c:v>
                </c:pt>
                <c:pt idx="9">
                  <c:v>9</c:v>
                </c:pt>
                <c:pt idx="10">
                  <c:v>8</c:v>
                </c:pt>
                <c:pt idx="11">
                  <c:v>15</c:v>
                </c:pt>
                <c:pt idx="12">
                  <c:v>18</c:v>
                </c:pt>
                <c:pt idx="13">
                  <c:v>11</c:v>
                </c:pt>
                <c:pt idx="14">
                  <c:v>11</c:v>
                </c:pt>
                <c:pt idx="15">
                  <c:v>8</c:v>
                </c:pt>
                <c:pt idx="16">
                  <c:v>16</c:v>
                </c:pt>
                <c:pt idx="17">
                  <c:v>13</c:v>
                </c:pt>
                <c:pt idx="18">
                  <c:v>16</c:v>
                </c:pt>
              </c:numCache>
            </c:numRef>
          </c:val>
          <c:smooth val="0"/>
          <c:extLst>
            <c:ext xmlns:c16="http://schemas.microsoft.com/office/drawing/2014/chart" uri="{C3380CC4-5D6E-409C-BE32-E72D297353CC}">
              <c16:uniqueId val="{00000005-B247-4E7F-AAEA-FA80BBB1862E}"/>
            </c:ext>
          </c:extLst>
        </c:ser>
        <c:ser>
          <c:idx val="6"/>
          <c:order val="6"/>
          <c:tx>
            <c:strRef>
              <c:f>'5yr eligibility'!$H$13:$H$14</c:f>
              <c:strCache>
                <c:ptCount val="1"/>
                <c:pt idx="0">
                  <c:v>Black Caribbean</c:v>
                </c:pt>
              </c:strCache>
            </c:strRef>
          </c:tx>
          <c:spPr>
            <a:ln w="28575" cap="rnd">
              <a:solidFill>
                <a:schemeClr val="accent1">
                  <a:lumMod val="60000"/>
                </a:schemeClr>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eligibility'!$H$15:$H$39</c:f>
              <c:numCache>
                <c:formatCode>General</c:formatCode>
                <c:ptCount val="19"/>
                <c:pt idx="0">
                  <c:v>9</c:v>
                </c:pt>
                <c:pt idx="1">
                  <c:v>15</c:v>
                </c:pt>
                <c:pt idx="2">
                  <c:v>11</c:v>
                </c:pt>
                <c:pt idx="3">
                  <c:v>8</c:v>
                </c:pt>
                <c:pt idx="4">
                  <c:v>7</c:v>
                </c:pt>
                <c:pt idx="5">
                  <c:v>4</c:v>
                </c:pt>
                <c:pt idx="6">
                  <c:v>13</c:v>
                </c:pt>
                <c:pt idx="7">
                  <c:v>9</c:v>
                </c:pt>
                <c:pt idx="8">
                  <c:v>9</c:v>
                </c:pt>
                <c:pt idx="9">
                  <c:v>4</c:v>
                </c:pt>
                <c:pt idx="10">
                  <c:v>7</c:v>
                </c:pt>
                <c:pt idx="11">
                  <c:v>7</c:v>
                </c:pt>
                <c:pt idx="12">
                  <c:v>11</c:v>
                </c:pt>
                <c:pt idx="13">
                  <c:v>14</c:v>
                </c:pt>
                <c:pt idx="14">
                  <c:v>7</c:v>
                </c:pt>
                <c:pt idx="15">
                  <c:v>18</c:v>
                </c:pt>
                <c:pt idx="16">
                  <c:v>8</c:v>
                </c:pt>
                <c:pt idx="17">
                  <c:v>5</c:v>
                </c:pt>
                <c:pt idx="18">
                  <c:v>16</c:v>
                </c:pt>
              </c:numCache>
            </c:numRef>
          </c:val>
          <c:smooth val="0"/>
          <c:extLst>
            <c:ext xmlns:c16="http://schemas.microsoft.com/office/drawing/2014/chart" uri="{C3380CC4-5D6E-409C-BE32-E72D297353CC}">
              <c16:uniqueId val="{00000006-B247-4E7F-AAEA-FA80BBB1862E}"/>
            </c:ext>
          </c:extLst>
        </c:ser>
        <c:ser>
          <c:idx val="7"/>
          <c:order val="7"/>
          <c:tx>
            <c:strRef>
              <c:f>'5yr eligibility'!$I$13:$I$14</c:f>
              <c:strCache>
                <c:ptCount val="1"/>
                <c:pt idx="0">
                  <c:v>Mixed or Multiple ethnic groups</c:v>
                </c:pt>
              </c:strCache>
            </c:strRef>
          </c:tx>
          <c:spPr>
            <a:ln w="28575" cap="rnd">
              <a:solidFill>
                <a:schemeClr val="accent2">
                  <a:lumMod val="60000"/>
                </a:schemeClr>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eligibility'!$I$15:$I$39</c:f>
              <c:numCache>
                <c:formatCode>General</c:formatCode>
                <c:ptCount val="19"/>
                <c:pt idx="0">
                  <c:v>5</c:v>
                </c:pt>
                <c:pt idx="1">
                  <c:v>2</c:v>
                </c:pt>
                <c:pt idx="2">
                  <c:v>3</c:v>
                </c:pt>
                <c:pt idx="3">
                  <c:v>2</c:v>
                </c:pt>
                <c:pt idx="4">
                  <c:v>3</c:v>
                </c:pt>
                <c:pt idx="5">
                  <c:v>5</c:v>
                </c:pt>
                <c:pt idx="6">
                  <c:v>1</c:v>
                </c:pt>
                <c:pt idx="7">
                  <c:v>3</c:v>
                </c:pt>
                <c:pt idx="8">
                  <c:v>1</c:v>
                </c:pt>
                <c:pt idx="9">
                  <c:v>4</c:v>
                </c:pt>
                <c:pt idx="10">
                  <c:v>5</c:v>
                </c:pt>
                <c:pt idx="11">
                  <c:v>3</c:v>
                </c:pt>
                <c:pt idx="12">
                  <c:v>2</c:v>
                </c:pt>
                <c:pt idx="13">
                  <c:v>2</c:v>
                </c:pt>
                <c:pt idx="14">
                  <c:v>3</c:v>
                </c:pt>
                <c:pt idx="15">
                  <c:v>2</c:v>
                </c:pt>
                <c:pt idx="16">
                  <c:v>1</c:v>
                </c:pt>
                <c:pt idx="17">
                  <c:v>1</c:v>
                </c:pt>
                <c:pt idx="18">
                  <c:v>4</c:v>
                </c:pt>
              </c:numCache>
            </c:numRef>
          </c:val>
          <c:smooth val="0"/>
          <c:extLst>
            <c:ext xmlns:c16="http://schemas.microsoft.com/office/drawing/2014/chart" uri="{C3380CC4-5D6E-409C-BE32-E72D297353CC}">
              <c16:uniqueId val="{00000007-B247-4E7F-AAEA-FA80BBB1862E}"/>
            </c:ext>
          </c:extLst>
        </c:ser>
        <c:ser>
          <c:idx val="8"/>
          <c:order val="8"/>
          <c:tx>
            <c:strRef>
              <c:f>'5yr eligibility'!$J$13:$J$14</c:f>
              <c:strCache>
                <c:ptCount val="1"/>
                <c:pt idx="0">
                  <c:v>Unknown</c:v>
                </c:pt>
              </c:strCache>
            </c:strRef>
          </c:tx>
          <c:spPr>
            <a:ln w="28575" cap="rnd">
              <a:solidFill>
                <a:schemeClr val="accent3">
                  <a:lumMod val="60000"/>
                </a:schemeClr>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eligibility'!$J$15:$J$39</c:f>
              <c:numCache>
                <c:formatCode>General</c:formatCode>
                <c:ptCount val="19"/>
                <c:pt idx="0">
                  <c:v>17</c:v>
                </c:pt>
                <c:pt idx="1">
                  <c:v>13</c:v>
                </c:pt>
                <c:pt idx="2">
                  <c:v>9</c:v>
                </c:pt>
                <c:pt idx="3">
                  <c:v>13</c:v>
                </c:pt>
                <c:pt idx="4">
                  <c:v>13</c:v>
                </c:pt>
                <c:pt idx="5">
                  <c:v>27</c:v>
                </c:pt>
                <c:pt idx="6">
                  <c:v>37</c:v>
                </c:pt>
                <c:pt idx="7">
                  <c:v>18</c:v>
                </c:pt>
                <c:pt idx="8">
                  <c:v>22</c:v>
                </c:pt>
                <c:pt idx="9">
                  <c:v>20</c:v>
                </c:pt>
                <c:pt idx="10">
                  <c:v>27</c:v>
                </c:pt>
                <c:pt idx="11">
                  <c:v>28</c:v>
                </c:pt>
                <c:pt idx="12">
                  <c:v>26</c:v>
                </c:pt>
                <c:pt idx="13">
                  <c:v>28</c:v>
                </c:pt>
                <c:pt idx="14">
                  <c:v>15</c:v>
                </c:pt>
                <c:pt idx="15">
                  <c:v>19</c:v>
                </c:pt>
                <c:pt idx="16">
                  <c:v>24</c:v>
                </c:pt>
                <c:pt idx="17">
                  <c:v>22</c:v>
                </c:pt>
                <c:pt idx="18">
                  <c:v>29</c:v>
                </c:pt>
              </c:numCache>
            </c:numRef>
          </c:val>
          <c:smooth val="0"/>
          <c:extLst>
            <c:ext xmlns:c16="http://schemas.microsoft.com/office/drawing/2014/chart" uri="{C3380CC4-5D6E-409C-BE32-E72D297353CC}">
              <c16:uniqueId val="{00000008-B247-4E7F-AAEA-FA80BBB1862E}"/>
            </c:ext>
          </c:extLst>
        </c:ser>
        <c:ser>
          <c:idx val="9"/>
          <c:order val="9"/>
          <c:tx>
            <c:strRef>
              <c:f>'5yr eligibility'!$K$13:$K$14</c:f>
              <c:strCache>
                <c:ptCount val="1"/>
                <c:pt idx="0">
                  <c:v>White British</c:v>
                </c:pt>
              </c:strCache>
            </c:strRef>
          </c:tx>
          <c:spPr>
            <a:ln w="28575" cap="rnd">
              <a:solidFill>
                <a:schemeClr val="accent4">
                  <a:lumMod val="60000"/>
                </a:schemeClr>
              </a:solidFill>
              <a:round/>
            </a:ln>
            <a:effectLst/>
          </c:spPr>
          <c:marker>
            <c:symbol val="none"/>
          </c:marker>
          <c:cat>
            <c:multiLvlStrRef>
              <c:f>'5yr eligibility'!$A$15:$A$39</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'5yr eligibility'!$K$15:$K$39</c:f>
              <c:numCache>
                <c:formatCode>General</c:formatCode>
                <c:ptCount val="19"/>
                <c:pt idx="0">
                  <c:v>144</c:v>
                </c:pt>
                <c:pt idx="1">
                  <c:v>131</c:v>
                </c:pt>
                <c:pt idx="2">
                  <c:v>96</c:v>
                </c:pt>
                <c:pt idx="3">
                  <c:v>69</c:v>
                </c:pt>
                <c:pt idx="4">
                  <c:v>82</c:v>
                </c:pt>
                <c:pt idx="5">
                  <c:v>71</c:v>
                </c:pt>
                <c:pt idx="6">
                  <c:v>67</c:v>
                </c:pt>
                <c:pt idx="7">
                  <c:v>39</c:v>
                </c:pt>
                <c:pt idx="8">
                  <c:v>50</c:v>
                </c:pt>
                <c:pt idx="9">
                  <c:v>68</c:v>
                </c:pt>
                <c:pt idx="10">
                  <c:v>65</c:v>
                </c:pt>
                <c:pt idx="11">
                  <c:v>83</c:v>
                </c:pt>
                <c:pt idx="12">
                  <c:v>86</c:v>
                </c:pt>
                <c:pt idx="13">
                  <c:v>81</c:v>
                </c:pt>
                <c:pt idx="14">
                  <c:v>69</c:v>
                </c:pt>
                <c:pt idx="15">
                  <c:v>60</c:v>
                </c:pt>
                <c:pt idx="16">
                  <c:v>57</c:v>
                </c:pt>
                <c:pt idx="17">
                  <c:v>77</c:v>
                </c:pt>
                <c:pt idx="18">
                  <c:v>67</c:v>
                </c:pt>
              </c:numCache>
            </c:numRef>
          </c:val>
          <c:smooth val="0"/>
          <c:extLst>
            <c:ext xmlns:c16="http://schemas.microsoft.com/office/drawing/2014/chart" uri="{C3380CC4-5D6E-409C-BE32-E72D297353CC}">
              <c16:uniqueId val="{00000009-B247-4E7F-AAEA-FA80BBB1862E}"/>
            </c:ext>
          </c:extLst>
        </c:ser>
        <c:dLbls>
          <c:showLegendKey val="0"/>
          <c:showVal val="0"/>
          <c:showCatName val="0"/>
          <c:showSerName val="0"/>
          <c:showPercent val="0"/>
          <c:showBubbleSize val="0"/>
        </c:dLbls>
        <c:smooth val="0"/>
        <c:axId val="1230272991"/>
        <c:axId val="893634975"/>
      </c:lineChart>
      <c:catAx>
        <c:axId val="1230272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3634975"/>
        <c:crosses val="autoZero"/>
        <c:auto val="1"/>
        <c:lblAlgn val="ctr"/>
        <c:lblOffset val="100"/>
        <c:noMultiLvlLbl val="0"/>
      </c:catAx>
      <c:valAx>
        <c:axId val="8936349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0272991"/>
        <c:crosses val="autoZero"/>
        <c:crossBetween val="between"/>
      </c:valAx>
      <c:spPr>
        <a:noFill/>
        <a:ln>
          <a:noFill/>
        </a:ln>
        <a:effectLst/>
      </c:spPr>
    </c:plotArea>
    <c:legend>
      <c:legendPos val="b"/>
      <c:layout>
        <c:manualLayout>
          <c:xMode val="edge"/>
          <c:yMode val="edge"/>
          <c:x val="2.0979683958594442E-2"/>
          <c:y val="0.84052915195208089"/>
          <c:w val="0.9790203160414056"/>
          <c:h val="0.13624050055606504"/>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6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 Needs Assessment Data v0.3.xlsx]5yr eligibility!PivotTable2</c:name>
    <c:fmtId val="-1"/>
  </c:pivotSource>
  <c:chart>
    <c:title>
      <c:tx>
        <c:rich>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Adult Social Care Initial Assessments (IAs) conducted by ten-year age band, January 2019 – December 2023 (Mosaic).</a:t>
            </a:r>
          </a:p>
        </c:rich>
      </c:tx>
      <c:layout>
        <c:manualLayout>
          <c:xMode val="edge"/>
          <c:yMode val="edge"/>
          <c:x val="1.8666178594364796E-3"/>
          <c:y val="0"/>
        </c:manualLayout>
      </c:layout>
      <c:overlay val="0"/>
      <c:spPr>
        <a:noFill/>
        <a:ln>
          <a:noFill/>
        </a:ln>
        <a:effectLst/>
      </c:spPr>
      <c:txPr>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a:noFill/>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a:noFill/>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a:noFill/>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a:noFill/>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a:noFill/>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0565139866991675"/>
          <c:y val="0.11207091164438501"/>
          <c:w val="0.80546429710151024"/>
          <c:h val="0.82204618524770889"/>
        </c:manualLayout>
      </c:layout>
      <c:barChart>
        <c:barDir val="col"/>
        <c:grouping val="clustered"/>
        <c:varyColors val="0"/>
        <c:ser>
          <c:idx val="0"/>
          <c:order val="0"/>
          <c:tx>
            <c:strRef>
              <c:f>'5yr eligibility'!$B$13:$B$14</c:f>
              <c:strCache>
                <c:ptCount val="1"/>
                <c:pt idx="0">
                  <c:v>(blank)</c:v>
                </c:pt>
              </c:strCache>
            </c:strRef>
          </c:tx>
          <c:spPr>
            <a:solidFill>
              <a:schemeClr val="accent1"/>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eligibility'!$B$15:$B$20</c:f>
              <c:numCache>
                <c:formatCode>General</c:formatCode>
                <c:ptCount val="5"/>
                <c:pt idx="4">
                  <c:v>1</c:v>
                </c:pt>
              </c:numCache>
            </c:numRef>
          </c:val>
          <c:extLst>
            <c:ext xmlns:c16="http://schemas.microsoft.com/office/drawing/2014/chart" uri="{C3380CC4-5D6E-409C-BE32-E72D297353CC}">
              <c16:uniqueId val="{00000000-6422-40C3-8A26-D0B8950426F7}"/>
            </c:ext>
          </c:extLst>
        </c:ser>
        <c:ser>
          <c:idx val="1"/>
          <c:order val="1"/>
          <c:tx>
            <c:strRef>
              <c:f>'5yr eligibility'!$C$13:$C$14</c:f>
              <c:strCache>
                <c:ptCount val="1"/>
                <c:pt idx="0">
                  <c:v>15-24</c:v>
                </c:pt>
              </c:strCache>
            </c:strRef>
          </c:tx>
          <c:spPr>
            <a:solidFill>
              <a:schemeClr val="accent2"/>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eligibility'!$C$15:$C$20</c:f>
              <c:numCache>
                <c:formatCode>General</c:formatCode>
                <c:ptCount val="5"/>
                <c:pt idx="0">
                  <c:v>12</c:v>
                </c:pt>
                <c:pt idx="1">
                  <c:v>13</c:v>
                </c:pt>
                <c:pt idx="2">
                  <c:v>17</c:v>
                </c:pt>
                <c:pt idx="3">
                  <c:v>22</c:v>
                </c:pt>
                <c:pt idx="4">
                  <c:v>21</c:v>
                </c:pt>
              </c:numCache>
            </c:numRef>
          </c:val>
          <c:extLst>
            <c:ext xmlns:c16="http://schemas.microsoft.com/office/drawing/2014/chart" uri="{C3380CC4-5D6E-409C-BE32-E72D297353CC}">
              <c16:uniqueId val="{00000001-6422-40C3-8A26-D0B8950426F7}"/>
            </c:ext>
          </c:extLst>
        </c:ser>
        <c:ser>
          <c:idx val="2"/>
          <c:order val="2"/>
          <c:tx>
            <c:strRef>
              <c:f>'5yr eligibility'!$D$13:$D$14</c:f>
              <c:strCache>
                <c:ptCount val="1"/>
                <c:pt idx="0">
                  <c:v>25-34</c:v>
                </c:pt>
              </c:strCache>
            </c:strRef>
          </c:tx>
          <c:spPr>
            <a:solidFill>
              <a:schemeClr val="accent3"/>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eligibility'!$D$15:$D$20</c:f>
              <c:numCache>
                <c:formatCode>General</c:formatCode>
                <c:ptCount val="5"/>
                <c:pt idx="0">
                  <c:v>32</c:v>
                </c:pt>
                <c:pt idx="1">
                  <c:v>35</c:v>
                </c:pt>
                <c:pt idx="2">
                  <c:v>35</c:v>
                </c:pt>
                <c:pt idx="3">
                  <c:v>39</c:v>
                </c:pt>
                <c:pt idx="4">
                  <c:v>28</c:v>
                </c:pt>
              </c:numCache>
            </c:numRef>
          </c:val>
          <c:extLst>
            <c:ext xmlns:c16="http://schemas.microsoft.com/office/drawing/2014/chart" uri="{C3380CC4-5D6E-409C-BE32-E72D297353CC}">
              <c16:uniqueId val="{00000002-6422-40C3-8A26-D0B8950426F7}"/>
            </c:ext>
          </c:extLst>
        </c:ser>
        <c:ser>
          <c:idx val="3"/>
          <c:order val="3"/>
          <c:tx>
            <c:strRef>
              <c:f>'5yr eligibility'!$E$13:$E$14</c:f>
              <c:strCache>
                <c:ptCount val="1"/>
                <c:pt idx="0">
                  <c:v>35-44</c:v>
                </c:pt>
              </c:strCache>
            </c:strRef>
          </c:tx>
          <c:spPr>
            <a:solidFill>
              <a:schemeClr val="accent4"/>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eligibility'!$E$15:$E$20</c:f>
              <c:numCache>
                <c:formatCode>General</c:formatCode>
                <c:ptCount val="5"/>
                <c:pt idx="0">
                  <c:v>64</c:v>
                </c:pt>
                <c:pt idx="1">
                  <c:v>68</c:v>
                </c:pt>
                <c:pt idx="2">
                  <c:v>62</c:v>
                </c:pt>
                <c:pt idx="3">
                  <c:v>87</c:v>
                </c:pt>
                <c:pt idx="4">
                  <c:v>68</c:v>
                </c:pt>
              </c:numCache>
            </c:numRef>
          </c:val>
          <c:extLst>
            <c:ext xmlns:c16="http://schemas.microsoft.com/office/drawing/2014/chart" uri="{C3380CC4-5D6E-409C-BE32-E72D297353CC}">
              <c16:uniqueId val="{00000003-6422-40C3-8A26-D0B8950426F7}"/>
            </c:ext>
          </c:extLst>
        </c:ser>
        <c:ser>
          <c:idx val="4"/>
          <c:order val="4"/>
          <c:tx>
            <c:strRef>
              <c:f>'5yr eligibility'!$F$13:$F$14</c:f>
              <c:strCache>
                <c:ptCount val="1"/>
                <c:pt idx="0">
                  <c:v>45-54</c:v>
                </c:pt>
              </c:strCache>
            </c:strRef>
          </c:tx>
          <c:spPr>
            <a:solidFill>
              <a:schemeClr val="accent5"/>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eligibility'!$F$15:$F$20</c:f>
              <c:numCache>
                <c:formatCode>General</c:formatCode>
                <c:ptCount val="5"/>
                <c:pt idx="0">
                  <c:v>84</c:v>
                </c:pt>
                <c:pt idx="1">
                  <c:v>74</c:v>
                </c:pt>
                <c:pt idx="2">
                  <c:v>83</c:v>
                </c:pt>
                <c:pt idx="3">
                  <c:v>92</c:v>
                </c:pt>
                <c:pt idx="4">
                  <c:v>84</c:v>
                </c:pt>
              </c:numCache>
            </c:numRef>
          </c:val>
          <c:extLst>
            <c:ext xmlns:c16="http://schemas.microsoft.com/office/drawing/2014/chart" uri="{C3380CC4-5D6E-409C-BE32-E72D297353CC}">
              <c16:uniqueId val="{00000004-6422-40C3-8A26-D0B8950426F7}"/>
            </c:ext>
          </c:extLst>
        </c:ser>
        <c:ser>
          <c:idx val="5"/>
          <c:order val="5"/>
          <c:tx>
            <c:strRef>
              <c:f>'5yr eligibility'!$G$13:$G$14</c:f>
              <c:strCache>
                <c:ptCount val="1"/>
                <c:pt idx="0">
                  <c:v>55-64</c:v>
                </c:pt>
              </c:strCache>
            </c:strRef>
          </c:tx>
          <c:spPr>
            <a:solidFill>
              <a:schemeClr val="accent6"/>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eligibility'!$G$15:$G$20</c:f>
              <c:numCache>
                <c:formatCode>General</c:formatCode>
                <c:ptCount val="5"/>
                <c:pt idx="0">
                  <c:v>151</c:v>
                </c:pt>
                <c:pt idx="1">
                  <c:v>128</c:v>
                </c:pt>
                <c:pt idx="2">
                  <c:v>124</c:v>
                </c:pt>
                <c:pt idx="3">
                  <c:v>143</c:v>
                </c:pt>
                <c:pt idx="4">
                  <c:v>146</c:v>
                </c:pt>
              </c:numCache>
            </c:numRef>
          </c:val>
          <c:extLst>
            <c:ext xmlns:c16="http://schemas.microsoft.com/office/drawing/2014/chart" uri="{C3380CC4-5D6E-409C-BE32-E72D297353CC}">
              <c16:uniqueId val="{00000005-6422-40C3-8A26-D0B8950426F7}"/>
            </c:ext>
          </c:extLst>
        </c:ser>
        <c:ser>
          <c:idx val="6"/>
          <c:order val="6"/>
          <c:tx>
            <c:strRef>
              <c:f>'5yr eligibility'!$H$13:$H$14</c:f>
              <c:strCache>
                <c:ptCount val="1"/>
                <c:pt idx="0">
                  <c:v>65-74</c:v>
                </c:pt>
              </c:strCache>
            </c:strRef>
          </c:tx>
          <c:spPr>
            <a:solidFill>
              <a:schemeClr val="accent1">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eligibility'!$H$15:$H$20</c:f>
              <c:numCache>
                <c:formatCode>General</c:formatCode>
                <c:ptCount val="5"/>
                <c:pt idx="0">
                  <c:v>176</c:v>
                </c:pt>
                <c:pt idx="1">
                  <c:v>142</c:v>
                </c:pt>
                <c:pt idx="2">
                  <c:v>161</c:v>
                </c:pt>
                <c:pt idx="3">
                  <c:v>191</c:v>
                </c:pt>
                <c:pt idx="4">
                  <c:v>190</c:v>
                </c:pt>
              </c:numCache>
            </c:numRef>
          </c:val>
          <c:extLst>
            <c:ext xmlns:c16="http://schemas.microsoft.com/office/drawing/2014/chart" uri="{C3380CC4-5D6E-409C-BE32-E72D297353CC}">
              <c16:uniqueId val="{00000006-6422-40C3-8A26-D0B8950426F7}"/>
            </c:ext>
          </c:extLst>
        </c:ser>
        <c:ser>
          <c:idx val="7"/>
          <c:order val="7"/>
          <c:tx>
            <c:strRef>
              <c:f>'5yr eligibility'!$I$13:$I$14</c:f>
              <c:strCache>
                <c:ptCount val="1"/>
                <c:pt idx="0">
                  <c:v>75-84</c:v>
                </c:pt>
              </c:strCache>
            </c:strRef>
          </c:tx>
          <c:spPr>
            <a:solidFill>
              <a:schemeClr val="accent2">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eligibility'!$I$15:$I$20</c:f>
              <c:numCache>
                <c:formatCode>General</c:formatCode>
                <c:ptCount val="5"/>
                <c:pt idx="0">
                  <c:v>244</c:v>
                </c:pt>
                <c:pt idx="1">
                  <c:v>177</c:v>
                </c:pt>
                <c:pt idx="2">
                  <c:v>178</c:v>
                </c:pt>
                <c:pt idx="3">
                  <c:v>239</c:v>
                </c:pt>
                <c:pt idx="4">
                  <c:v>188</c:v>
                </c:pt>
              </c:numCache>
            </c:numRef>
          </c:val>
          <c:extLst>
            <c:ext xmlns:c16="http://schemas.microsoft.com/office/drawing/2014/chart" uri="{C3380CC4-5D6E-409C-BE32-E72D297353CC}">
              <c16:uniqueId val="{00000007-6422-40C3-8A26-D0B8950426F7}"/>
            </c:ext>
          </c:extLst>
        </c:ser>
        <c:ser>
          <c:idx val="8"/>
          <c:order val="8"/>
          <c:tx>
            <c:strRef>
              <c:f>'5yr eligibility'!$J$13:$J$14</c:f>
              <c:strCache>
                <c:ptCount val="1"/>
                <c:pt idx="0">
                  <c:v>85+</c:v>
                </c:pt>
              </c:strCache>
            </c:strRef>
          </c:tx>
          <c:spPr>
            <a:solidFill>
              <a:schemeClr val="accent3">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eligibility'!$J$15:$J$20</c:f>
              <c:numCache>
                <c:formatCode>General</c:formatCode>
                <c:ptCount val="5"/>
                <c:pt idx="0">
                  <c:v>323</c:v>
                </c:pt>
                <c:pt idx="1">
                  <c:v>195</c:v>
                </c:pt>
                <c:pt idx="2">
                  <c:v>179</c:v>
                </c:pt>
                <c:pt idx="3">
                  <c:v>205</c:v>
                </c:pt>
                <c:pt idx="4">
                  <c:v>162</c:v>
                </c:pt>
              </c:numCache>
            </c:numRef>
          </c:val>
          <c:extLst>
            <c:ext xmlns:c16="http://schemas.microsoft.com/office/drawing/2014/chart" uri="{C3380CC4-5D6E-409C-BE32-E72D297353CC}">
              <c16:uniqueId val="{00000008-6422-40C3-8A26-D0B8950426F7}"/>
            </c:ext>
          </c:extLst>
        </c:ser>
        <c:ser>
          <c:idx val="9"/>
          <c:order val="9"/>
          <c:tx>
            <c:strRef>
              <c:f>'5yr eligibility'!$K$13:$K$14</c:f>
              <c:strCache>
                <c:ptCount val="1"/>
                <c:pt idx="0">
                  <c:v>Under 16</c:v>
                </c:pt>
              </c:strCache>
            </c:strRef>
          </c:tx>
          <c:spPr>
            <a:solidFill>
              <a:schemeClr val="accent4">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eligibility'!$K$15:$K$20</c:f>
              <c:numCache>
                <c:formatCode>General</c:formatCode>
                <c:ptCount val="5"/>
                <c:pt idx="0">
                  <c:v>7</c:v>
                </c:pt>
                <c:pt idx="1">
                  <c:v>1</c:v>
                </c:pt>
                <c:pt idx="2">
                  <c:v>2</c:v>
                </c:pt>
                <c:pt idx="3">
                  <c:v>2</c:v>
                </c:pt>
              </c:numCache>
            </c:numRef>
          </c:val>
          <c:extLst>
            <c:ext xmlns:c16="http://schemas.microsoft.com/office/drawing/2014/chart" uri="{C3380CC4-5D6E-409C-BE32-E72D297353CC}">
              <c16:uniqueId val="{00000009-6422-40C3-8A26-D0B8950426F7}"/>
            </c:ext>
          </c:extLst>
        </c:ser>
        <c:ser>
          <c:idx val="10"/>
          <c:order val="10"/>
          <c:tx>
            <c:strRef>
              <c:f>'5yr eligibility'!$L$13:$L$14</c:f>
              <c:strCache>
                <c:ptCount val="1"/>
                <c:pt idx="0">
                  <c:v>Unknown</c:v>
                </c:pt>
              </c:strCache>
            </c:strRef>
          </c:tx>
          <c:spPr>
            <a:solidFill>
              <a:schemeClr val="accent5">
                <a:lumMod val="60000"/>
              </a:schemeClr>
            </a:solidFill>
            <a:ln>
              <a:noFill/>
            </a:ln>
            <a:effectLst/>
          </c:spPr>
          <c:invertIfNegative val="0"/>
          <c:cat>
            <c:strRef>
              <c:f>'5yr eligibility'!$A$15:$A$20</c:f>
              <c:strCache>
                <c:ptCount val="5"/>
                <c:pt idx="0">
                  <c:v>2019</c:v>
                </c:pt>
                <c:pt idx="1">
                  <c:v>2020</c:v>
                </c:pt>
                <c:pt idx="2">
                  <c:v>2021</c:v>
                </c:pt>
                <c:pt idx="3">
                  <c:v>2022</c:v>
                </c:pt>
                <c:pt idx="4">
                  <c:v>2023</c:v>
                </c:pt>
              </c:strCache>
            </c:strRef>
          </c:cat>
          <c:val>
            <c:numRef>
              <c:f>'5yr eligibility'!$L$15:$L$20</c:f>
              <c:numCache>
                <c:formatCode>General</c:formatCode>
                <c:ptCount val="5"/>
                <c:pt idx="0">
                  <c:v>4</c:v>
                </c:pt>
                <c:pt idx="2">
                  <c:v>1</c:v>
                </c:pt>
                <c:pt idx="3">
                  <c:v>4</c:v>
                </c:pt>
                <c:pt idx="4">
                  <c:v>1</c:v>
                </c:pt>
              </c:numCache>
            </c:numRef>
          </c:val>
          <c:extLst>
            <c:ext xmlns:c16="http://schemas.microsoft.com/office/drawing/2014/chart" uri="{C3380CC4-5D6E-409C-BE32-E72D297353CC}">
              <c16:uniqueId val="{0000000A-6422-40C3-8A26-D0B8950426F7}"/>
            </c:ext>
          </c:extLst>
        </c:ser>
        <c:dLbls>
          <c:showLegendKey val="0"/>
          <c:showVal val="0"/>
          <c:showCatName val="0"/>
          <c:showSerName val="0"/>
          <c:showPercent val="0"/>
          <c:showBubbleSize val="0"/>
        </c:dLbls>
        <c:gapWidth val="219"/>
        <c:overlap val="-27"/>
        <c:axId val="1230272991"/>
        <c:axId val="893634975"/>
      </c:barChart>
      <c:catAx>
        <c:axId val="1230272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93634975"/>
        <c:crosses val="autoZero"/>
        <c:auto val="1"/>
        <c:lblAlgn val="ctr"/>
        <c:lblOffset val="100"/>
        <c:noMultiLvlLbl val="0"/>
      </c:catAx>
      <c:valAx>
        <c:axId val="8936349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a:t>Number of IAs conducted</a:t>
                </a:r>
                <a:r>
                  <a:rPr lang="en-GB" baseline="0"/>
                  <a:t> per year</a:t>
                </a:r>
                <a:endParaRPr lang="en-GB"/>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30272991"/>
        <c:crosses val="autoZero"/>
        <c:crossBetween val="between"/>
      </c:valAx>
      <c:spPr>
        <a:noFill/>
        <a:ln>
          <a:noFill/>
        </a:ln>
        <a:effectLst/>
      </c:spPr>
    </c:plotArea>
    <c:legend>
      <c:legendPos val="r"/>
      <c:legendEntry>
        <c:idx val="0"/>
        <c:delete val="1"/>
      </c:legendEntry>
      <c:layout>
        <c:manualLayout>
          <c:xMode val="edge"/>
          <c:yMode val="edge"/>
          <c:x val="0.89829206740177259"/>
          <c:y val="0.25453326113844732"/>
          <c:w val="0.10065707139703825"/>
          <c:h val="0.5411860701187447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6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a:solidFill>
                  <a:srgbClr val="00445E"/>
                </a:solidFill>
              </a:rPr>
              <a:t>Directly standardised</a:t>
            </a:r>
            <a:r>
              <a:rPr lang="en-GB" sz="1100" b="1" baseline="0">
                <a:solidFill>
                  <a:srgbClr val="00445E"/>
                </a:solidFill>
              </a:rPr>
              <a:t> proportion of population providing unpaid care, by hours of care provided per week (Census 2021)</a:t>
            </a:r>
            <a:endParaRPr lang="en-GB" sz="1100" b="1">
              <a:solidFill>
                <a:srgbClr val="00445E"/>
              </a:solidFill>
            </a:endParaRPr>
          </a:p>
        </c:rich>
      </c:tx>
      <c:layout>
        <c:manualLayout>
          <c:xMode val="edge"/>
          <c:yMode val="edge"/>
          <c:x val="1.1025118524718344E-2"/>
          <c:y val="6.1758440352347342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0757406957732653"/>
          <c:y val="0.19344117860269555"/>
          <c:w val="0.86833073867095922"/>
          <c:h val="0.66458448051908425"/>
        </c:manualLayout>
      </c:layout>
      <c:barChart>
        <c:barDir val="col"/>
        <c:grouping val="clustered"/>
        <c:varyColors val="0"/>
        <c:ser>
          <c:idx val="0"/>
          <c:order val="0"/>
          <c:tx>
            <c:strRef>
              <c:f>'[Census Carers by Hours of care.xlsx]Carers Rate by Hours'!$B$38</c:f>
              <c:strCache>
                <c:ptCount val="1"/>
                <c:pt idx="0">
                  <c:v>19 or less hours</c:v>
                </c:pt>
              </c:strCache>
            </c:strRef>
          </c:tx>
          <c:spPr>
            <a:solidFill>
              <a:schemeClr val="accent2"/>
            </a:solidFill>
            <a:ln>
              <a:noFill/>
            </a:ln>
            <a:effectLst/>
          </c:spPr>
          <c:invertIfNegative val="0"/>
          <c:cat>
            <c:strRef>
              <c:f>'[Census Carers by Hours of care.xlsx]Carers Rate by Hours'!$A$39:$A$41</c:f>
              <c:strCache>
                <c:ptCount val="3"/>
                <c:pt idx="0">
                  <c:v>Tower Hamlets</c:v>
                </c:pt>
                <c:pt idx="1">
                  <c:v>London</c:v>
                </c:pt>
                <c:pt idx="2">
                  <c:v>England</c:v>
                </c:pt>
              </c:strCache>
            </c:strRef>
          </c:cat>
          <c:val>
            <c:numRef>
              <c:f>'[Census Carers by Hours of care.xlsx]Carers Rate by Hours'!$B$39:$B$41</c:f>
              <c:numCache>
                <c:formatCode>0.0</c:formatCode>
                <c:ptCount val="3"/>
                <c:pt idx="0">
                  <c:v>2.9794134750197698</c:v>
                </c:pt>
                <c:pt idx="1">
                  <c:v>3.6420838723184277</c:v>
                </c:pt>
                <c:pt idx="2">
                  <c:v>4.2090184287822332</c:v>
                </c:pt>
              </c:numCache>
            </c:numRef>
          </c:val>
          <c:extLst>
            <c:ext xmlns:c16="http://schemas.microsoft.com/office/drawing/2014/chart" uri="{C3380CC4-5D6E-409C-BE32-E72D297353CC}">
              <c16:uniqueId val="{00000000-094D-4305-B0AA-37ADAFD9D201}"/>
            </c:ext>
          </c:extLst>
        </c:ser>
        <c:ser>
          <c:idx val="1"/>
          <c:order val="1"/>
          <c:tx>
            <c:strRef>
              <c:f>'[Census Carers by Hours of care.xlsx]Carers Rate by Hours'!$C$38</c:f>
              <c:strCache>
                <c:ptCount val="1"/>
                <c:pt idx="0">
                  <c:v>20 to 49 hours</c:v>
                </c:pt>
              </c:strCache>
            </c:strRef>
          </c:tx>
          <c:spPr>
            <a:solidFill>
              <a:schemeClr val="accent4"/>
            </a:solidFill>
            <a:ln>
              <a:noFill/>
            </a:ln>
            <a:effectLst/>
          </c:spPr>
          <c:invertIfNegative val="0"/>
          <c:cat>
            <c:strRef>
              <c:f>'[Census Carers by Hours of care.xlsx]Carers Rate by Hours'!$A$39:$A$41</c:f>
              <c:strCache>
                <c:ptCount val="3"/>
                <c:pt idx="0">
                  <c:v>Tower Hamlets</c:v>
                </c:pt>
                <c:pt idx="1">
                  <c:v>London</c:v>
                </c:pt>
                <c:pt idx="2">
                  <c:v>England</c:v>
                </c:pt>
              </c:strCache>
            </c:strRef>
          </c:cat>
          <c:val>
            <c:numRef>
              <c:f>'[Census Carers by Hours of care.xlsx]Carers Rate by Hours'!$C$39:$C$41</c:f>
              <c:numCache>
                <c:formatCode>0.0</c:formatCode>
                <c:ptCount val="3"/>
                <c:pt idx="0">
                  <c:v>1.9347369354070694</c:v>
                </c:pt>
                <c:pt idx="1">
                  <c:v>1.662127656129269</c:v>
                </c:pt>
                <c:pt idx="2">
                  <c:v>1.7624262021614387</c:v>
                </c:pt>
              </c:numCache>
            </c:numRef>
          </c:val>
          <c:extLst>
            <c:ext xmlns:c16="http://schemas.microsoft.com/office/drawing/2014/chart" uri="{C3380CC4-5D6E-409C-BE32-E72D297353CC}">
              <c16:uniqueId val="{00000001-094D-4305-B0AA-37ADAFD9D201}"/>
            </c:ext>
          </c:extLst>
        </c:ser>
        <c:ser>
          <c:idx val="2"/>
          <c:order val="2"/>
          <c:tx>
            <c:strRef>
              <c:f>'[Census Carers by Hours of care.xlsx]Carers Rate by Hours'!$D$38</c:f>
              <c:strCache>
                <c:ptCount val="1"/>
                <c:pt idx="0">
                  <c:v>50 or more hours</c:v>
                </c:pt>
              </c:strCache>
            </c:strRef>
          </c:tx>
          <c:spPr>
            <a:solidFill>
              <a:schemeClr val="accent6"/>
            </a:solidFill>
            <a:ln>
              <a:noFill/>
            </a:ln>
            <a:effectLst/>
          </c:spPr>
          <c:invertIfNegative val="0"/>
          <c:cat>
            <c:strRef>
              <c:f>'[Census Carers by Hours of care.xlsx]Carers Rate by Hours'!$A$39:$A$41</c:f>
              <c:strCache>
                <c:ptCount val="3"/>
                <c:pt idx="0">
                  <c:v>Tower Hamlets</c:v>
                </c:pt>
                <c:pt idx="1">
                  <c:v>London</c:v>
                </c:pt>
                <c:pt idx="2">
                  <c:v>England</c:v>
                </c:pt>
              </c:strCache>
            </c:strRef>
          </c:cat>
          <c:val>
            <c:numRef>
              <c:f>'[Census Carers by Hours of care.xlsx]Carers Rate by Hours'!$D$39:$D$41</c:f>
              <c:numCache>
                <c:formatCode>0.0</c:formatCode>
                <c:ptCount val="3"/>
                <c:pt idx="0">
                  <c:v>2.4275806071664441</c:v>
                </c:pt>
                <c:pt idx="1">
                  <c:v>2.1622731726361204</c:v>
                </c:pt>
                <c:pt idx="2">
                  <c:v>2.5796879544696214</c:v>
                </c:pt>
              </c:numCache>
            </c:numRef>
          </c:val>
          <c:extLst>
            <c:ext xmlns:c16="http://schemas.microsoft.com/office/drawing/2014/chart" uri="{C3380CC4-5D6E-409C-BE32-E72D297353CC}">
              <c16:uniqueId val="{00000002-094D-4305-B0AA-37ADAFD9D201}"/>
            </c:ext>
          </c:extLst>
        </c:ser>
        <c:dLbls>
          <c:showLegendKey val="0"/>
          <c:showVal val="0"/>
          <c:showCatName val="0"/>
          <c:showSerName val="0"/>
          <c:showPercent val="0"/>
          <c:showBubbleSize val="0"/>
        </c:dLbls>
        <c:gapWidth val="219"/>
        <c:overlap val="-27"/>
        <c:axId val="300188079"/>
        <c:axId val="1374501391"/>
      </c:barChart>
      <c:catAx>
        <c:axId val="3001880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74501391"/>
        <c:crosses val="autoZero"/>
        <c:auto val="1"/>
        <c:lblAlgn val="ctr"/>
        <c:lblOffset val="100"/>
        <c:noMultiLvlLbl val="0"/>
      </c:catAx>
      <c:valAx>
        <c:axId val="1374501391"/>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900" b="0" i="0" u="none" strike="noStrike" kern="1200" baseline="0">
                    <a:solidFill>
                      <a:srgbClr val="00ADF0"/>
                    </a:solidFill>
                  </a:rPr>
                  <a:t>Directly standardised proportion (%)</a:t>
                </a:r>
              </a:p>
            </c:rich>
          </c:tx>
          <c:layout>
            <c:manualLayout>
              <c:xMode val="edge"/>
              <c:yMode val="edge"/>
              <c:x val="1.8819750916245142E-2"/>
              <c:y val="0.300934460544555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188079"/>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a:solidFill>
                  <a:srgbClr val="00445E"/>
                </a:solidFill>
              </a:rPr>
              <a:t>Directly standardised proportion of population providing unpaid care, by hours of care provided per week and national IMD deprivation decile, Tower Hamlets (Census 2021).</a:t>
            </a:r>
          </a:p>
        </c:rich>
      </c:tx>
      <c:layout>
        <c:manualLayout>
          <c:xMode val="edge"/>
          <c:yMode val="edge"/>
          <c:x val="4.9144812476952307E-4"/>
          <c:y val="9.2592592592592587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615211709073556"/>
          <c:y val="0.13888729986475587"/>
          <c:w val="0.87017364048502188"/>
          <c:h val="0.60727713683093243"/>
        </c:manualLayout>
      </c:layout>
      <c:barChart>
        <c:barDir val="col"/>
        <c:grouping val="stacked"/>
        <c:varyColors val="0"/>
        <c:ser>
          <c:idx val="0"/>
          <c:order val="0"/>
          <c:tx>
            <c:strRef>
              <c:f>'[Census Carers by Deprivation.xlsx]Sheet2'!$B$6</c:f>
              <c:strCache>
                <c:ptCount val="1"/>
                <c:pt idx="0">
                  <c:v>19 or less hours</c:v>
                </c:pt>
              </c:strCache>
            </c:strRef>
          </c:tx>
          <c:spPr>
            <a:solidFill>
              <a:schemeClr val="accent1"/>
            </a:solidFill>
            <a:ln>
              <a:noFill/>
            </a:ln>
            <a:effectLst/>
          </c:spPr>
          <c:invertIfNegative val="0"/>
          <c:cat>
            <c:strRef>
              <c:f>'[Census Carers by Deprivation.xlsx]Sheet2'!$A$7:$A$16</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'[Census Carers by Deprivation.xlsx]Sheet2'!$B$7:$B$16</c:f>
              <c:numCache>
                <c:formatCode>0.0</c:formatCode>
                <c:ptCount val="10"/>
                <c:pt idx="0">
                  <c:v>2.3963219222308343</c:v>
                </c:pt>
                <c:pt idx="1">
                  <c:v>3.0285384719707817</c:v>
                </c:pt>
                <c:pt idx="2">
                  <c:v>2.9747712952029177</c:v>
                </c:pt>
                <c:pt idx="3">
                  <c:v>3.0467514617767866</c:v>
                </c:pt>
                <c:pt idx="4">
                  <c:v>2.9840986655958996</c:v>
                </c:pt>
                <c:pt idx="5">
                  <c:v>2.2906378600769135</c:v>
                </c:pt>
                <c:pt idx="6">
                  <c:v>3.0511669064987745</c:v>
                </c:pt>
                <c:pt idx="7">
                  <c:v>3.387785439504325</c:v>
                </c:pt>
                <c:pt idx="8">
                  <c:v>2.6829594901758664</c:v>
                </c:pt>
                <c:pt idx="9">
                  <c:v>3.0922001319890078</c:v>
                </c:pt>
              </c:numCache>
            </c:numRef>
          </c:val>
          <c:extLst>
            <c:ext xmlns:c16="http://schemas.microsoft.com/office/drawing/2014/chart" uri="{C3380CC4-5D6E-409C-BE32-E72D297353CC}">
              <c16:uniqueId val="{00000000-4FA2-4BB0-8056-BB70974BB085}"/>
            </c:ext>
          </c:extLst>
        </c:ser>
        <c:ser>
          <c:idx val="1"/>
          <c:order val="1"/>
          <c:tx>
            <c:strRef>
              <c:f>'[Census Carers by Deprivation.xlsx]Sheet2'!$C$6</c:f>
              <c:strCache>
                <c:ptCount val="1"/>
                <c:pt idx="0">
                  <c:v>20 to 49 hours</c:v>
                </c:pt>
              </c:strCache>
            </c:strRef>
          </c:tx>
          <c:spPr>
            <a:solidFill>
              <a:schemeClr val="accent2"/>
            </a:solidFill>
            <a:ln>
              <a:noFill/>
            </a:ln>
            <a:effectLst/>
          </c:spPr>
          <c:invertIfNegative val="0"/>
          <c:cat>
            <c:strRef>
              <c:f>'[Census Carers by Deprivation.xlsx]Sheet2'!$A$7:$A$16</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'[Census Carers by Deprivation.xlsx]Sheet2'!$C$7:$C$16</c:f>
              <c:numCache>
                <c:formatCode>0.0</c:formatCode>
                <c:ptCount val="10"/>
                <c:pt idx="0">
                  <c:v>2.354335957634341</c:v>
                </c:pt>
                <c:pt idx="1">
                  <c:v>2.3571888742499691</c:v>
                </c:pt>
                <c:pt idx="2">
                  <c:v>2.0602500341130097</c:v>
                </c:pt>
                <c:pt idx="3">
                  <c:v>1.8064548377841785</c:v>
                </c:pt>
                <c:pt idx="4">
                  <c:v>1.4203037150730891</c:v>
                </c:pt>
                <c:pt idx="5">
                  <c:v>1.5021587838075707</c:v>
                </c:pt>
                <c:pt idx="6">
                  <c:v>1.3067592699406949</c:v>
                </c:pt>
                <c:pt idx="7">
                  <c:v>1.1408870767099153</c:v>
                </c:pt>
                <c:pt idx="8">
                  <c:v>1.2736061321151719</c:v>
                </c:pt>
                <c:pt idx="9">
                  <c:v>0.74295140863476694</c:v>
                </c:pt>
              </c:numCache>
            </c:numRef>
          </c:val>
          <c:extLst>
            <c:ext xmlns:c16="http://schemas.microsoft.com/office/drawing/2014/chart" uri="{C3380CC4-5D6E-409C-BE32-E72D297353CC}">
              <c16:uniqueId val="{00000001-4FA2-4BB0-8056-BB70974BB085}"/>
            </c:ext>
          </c:extLst>
        </c:ser>
        <c:ser>
          <c:idx val="2"/>
          <c:order val="2"/>
          <c:tx>
            <c:strRef>
              <c:f>'[Census Carers by Deprivation.xlsx]Sheet2'!$D$6</c:f>
              <c:strCache>
                <c:ptCount val="1"/>
                <c:pt idx="0">
                  <c:v>50 or more hours</c:v>
                </c:pt>
              </c:strCache>
            </c:strRef>
          </c:tx>
          <c:spPr>
            <a:solidFill>
              <a:schemeClr val="accent3"/>
            </a:solidFill>
            <a:ln>
              <a:noFill/>
            </a:ln>
            <a:effectLst/>
          </c:spPr>
          <c:invertIfNegative val="0"/>
          <c:cat>
            <c:strRef>
              <c:f>'[Census Carers by Deprivation.xlsx]Sheet2'!$A$7:$A$16</c:f>
              <c:strCache>
                <c:ptCount val="10"/>
                <c:pt idx="0">
                  <c:v>1 (most deprived)</c:v>
                </c:pt>
                <c:pt idx="1">
                  <c:v>2</c:v>
                </c:pt>
                <c:pt idx="2">
                  <c:v>3</c:v>
                </c:pt>
                <c:pt idx="3">
                  <c:v>4</c:v>
                </c:pt>
                <c:pt idx="4">
                  <c:v>5</c:v>
                </c:pt>
                <c:pt idx="5">
                  <c:v>6</c:v>
                </c:pt>
                <c:pt idx="6">
                  <c:v>7</c:v>
                </c:pt>
                <c:pt idx="7">
                  <c:v>8</c:v>
                </c:pt>
                <c:pt idx="8">
                  <c:v>9</c:v>
                </c:pt>
                <c:pt idx="9">
                  <c:v>10 (least deprived</c:v>
                </c:pt>
              </c:strCache>
            </c:strRef>
          </c:cat>
          <c:val>
            <c:numRef>
              <c:f>'[Census Carers by Deprivation.xlsx]Sheet2'!$D$7:$D$16</c:f>
              <c:numCache>
                <c:formatCode>0.0</c:formatCode>
                <c:ptCount val="10"/>
                <c:pt idx="0">
                  <c:v>3.1981703170579174</c:v>
                </c:pt>
                <c:pt idx="1">
                  <c:v>2.8525788005419082</c:v>
                </c:pt>
                <c:pt idx="2">
                  <c:v>2.5698016155953356</c:v>
                </c:pt>
                <c:pt idx="3">
                  <c:v>2.2040639465938234</c:v>
                </c:pt>
                <c:pt idx="4">
                  <c:v>1.5754160666163084</c:v>
                </c:pt>
                <c:pt idx="5">
                  <c:v>1.5322895207568608</c:v>
                </c:pt>
                <c:pt idx="6">
                  <c:v>1.6880460960412358</c:v>
                </c:pt>
                <c:pt idx="7">
                  <c:v>1.8323670958970883</c:v>
                </c:pt>
                <c:pt idx="8">
                  <c:v>1.5360298454370704</c:v>
                </c:pt>
                <c:pt idx="9">
                  <c:v>0.77426599074365532</c:v>
                </c:pt>
              </c:numCache>
            </c:numRef>
          </c:val>
          <c:extLst>
            <c:ext xmlns:c16="http://schemas.microsoft.com/office/drawing/2014/chart" uri="{C3380CC4-5D6E-409C-BE32-E72D297353CC}">
              <c16:uniqueId val="{00000002-4FA2-4BB0-8056-BB70974BB085}"/>
            </c:ext>
          </c:extLst>
        </c:ser>
        <c:dLbls>
          <c:showLegendKey val="0"/>
          <c:showVal val="0"/>
          <c:showCatName val="0"/>
          <c:showSerName val="0"/>
          <c:showPercent val="0"/>
          <c:showBubbleSize val="0"/>
        </c:dLbls>
        <c:gapWidth val="219"/>
        <c:overlap val="100"/>
        <c:axId val="892234591"/>
        <c:axId val="1184832895"/>
      </c:barChart>
      <c:catAx>
        <c:axId val="89223459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National IMD deprivation</a:t>
                </a:r>
                <a:r>
                  <a:rPr lang="en-GB" baseline="0"/>
                  <a:t> decile</a:t>
                </a:r>
                <a:endParaRPr lang="en-GB"/>
              </a:p>
            </c:rich>
          </c:tx>
          <c:layout>
            <c:manualLayout>
              <c:xMode val="edge"/>
              <c:yMode val="edge"/>
              <c:x val="0.39685721394239776"/>
              <c:y val="0.8081599895638054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84832895"/>
        <c:crosses val="autoZero"/>
        <c:auto val="1"/>
        <c:lblAlgn val="ctr"/>
        <c:lblOffset val="100"/>
        <c:noMultiLvlLbl val="0"/>
      </c:catAx>
      <c:valAx>
        <c:axId val="1184832895"/>
        <c:scaling>
          <c:orientation val="minMax"/>
          <c:max val="1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ADF0"/>
                    </a:solidFill>
                  </a:rPr>
                  <a:t>Directly standardised </a:t>
                </a:r>
              </a:p>
              <a:p>
                <a:pPr>
                  <a:defRPr/>
                </a:pPr>
                <a:r>
                  <a:rPr lang="en-GB" sz="1000" b="0" i="0" u="none" strike="noStrike" kern="1200" baseline="0">
                    <a:solidFill>
                      <a:srgbClr val="00ADF0"/>
                    </a:solidFill>
                  </a:rPr>
                  <a:t>proportion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234591"/>
        <c:crosses val="autoZero"/>
        <c:crossBetween val="between"/>
        <c:majorUnit val="2"/>
      </c:valAx>
      <c:spPr>
        <a:noFill/>
        <a:ln>
          <a:noFill/>
        </a:ln>
        <a:effectLst/>
      </c:spPr>
    </c:plotArea>
    <c:legend>
      <c:legendPos val="b"/>
      <c:layout>
        <c:manualLayout>
          <c:xMode val="edge"/>
          <c:yMode val="edge"/>
          <c:x val="0.21372655284050238"/>
          <c:y val="0.82657735491396911"/>
          <c:w val="0.57685130203249391"/>
          <c:h val="7.620042286380869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1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dirty="0">
                <a:solidFill>
                  <a:srgbClr val="00445E"/>
                </a:solidFill>
              </a:rPr>
              <a:t>Proportion of unpaid carers receiving Carers Allowance, Tower Hamlets (orange) and all London boroughs (purple).</a:t>
            </a:r>
            <a:endParaRPr lang="en-GB" sz="1200" b="1" dirty="0">
              <a:solidFill>
                <a:srgbClr val="00445E"/>
              </a:solidFill>
            </a:endParaRPr>
          </a:p>
        </c:rich>
      </c:tx>
      <c:layout>
        <c:manualLayout>
          <c:xMode val="edge"/>
          <c:yMode val="edge"/>
          <c:x val="2.5915681439201775E-2"/>
          <c:y val="2.14937011630803E-2"/>
        </c:manualLayout>
      </c:layout>
      <c:overlay val="0"/>
      <c:spPr>
        <a:noFill/>
        <a:ln>
          <a:noFill/>
        </a:ln>
        <a:effectLst/>
      </c:spPr>
      <c:txPr>
        <a:bodyPr rot="0" spcFirstLastPara="1" vertOverflow="ellipsis" vert="horz" wrap="square" anchor="ctr" anchorCtr="1"/>
        <a:lstStyle/>
        <a:p>
          <a:pPr algn="l">
            <a:defRPr sz="11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9.8150481189851271E-2"/>
          <c:y val="0.12167436729626818"/>
          <c:w val="0.87129396325459318"/>
          <c:h val="0.55938718341355576"/>
        </c:manualLayout>
      </c:layout>
      <c:barChart>
        <c:barDir val="col"/>
        <c:grouping val="clustered"/>
        <c:varyColors val="0"/>
        <c:ser>
          <c:idx val="0"/>
          <c:order val="0"/>
          <c:spPr>
            <a:solidFill>
              <a:srgbClr val="AF137E"/>
            </a:solidFill>
            <a:ln>
              <a:noFill/>
            </a:ln>
            <a:effectLst/>
          </c:spPr>
          <c:invertIfNegative val="0"/>
          <c:dPt>
            <c:idx val="29"/>
            <c:invertIfNegative val="0"/>
            <c:bubble3D val="0"/>
            <c:spPr>
              <a:solidFill>
                <a:srgbClr val="F7A823"/>
              </a:solidFill>
              <a:ln>
                <a:noFill/>
              </a:ln>
              <a:effectLst/>
            </c:spPr>
            <c:extLst>
              <c:ext xmlns:c16="http://schemas.microsoft.com/office/drawing/2014/chart" uri="{C3380CC4-5D6E-409C-BE32-E72D297353CC}">
                <c16:uniqueId val="{00000001-D54D-42CB-82AD-63EACAE6411E}"/>
              </c:ext>
            </c:extLst>
          </c:dPt>
          <c:cat>
            <c:strRef>
              <c:f>'[Carers Allowance by LA Analysis.xlsx]Carers Rates'!$A$10:$A$42</c:f>
              <c:strCache>
                <c:ptCount val="33"/>
                <c:pt idx="0">
                  <c:v>Barking and Dagenham</c:v>
                </c:pt>
                <c:pt idx="1">
                  <c:v>Barnet</c:v>
                </c:pt>
                <c:pt idx="2">
                  <c:v>Bexley</c:v>
                </c:pt>
                <c:pt idx="3">
                  <c:v>Brent</c:v>
                </c:pt>
                <c:pt idx="4">
                  <c:v>Bromley</c:v>
                </c:pt>
                <c:pt idx="5">
                  <c:v>Camden</c:v>
                </c:pt>
                <c:pt idx="6">
                  <c:v>City of London</c:v>
                </c:pt>
                <c:pt idx="7">
                  <c:v>Croydon</c:v>
                </c:pt>
                <c:pt idx="8">
                  <c:v>Ealing</c:v>
                </c:pt>
                <c:pt idx="9">
                  <c:v>Enfield</c:v>
                </c:pt>
                <c:pt idx="10">
                  <c:v>Greenwich</c:v>
                </c:pt>
                <c:pt idx="11">
                  <c:v>Hackney</c:v>
                </c:pt>
                <c:pt idx="12">
                  <c:v>Hammersmith and Fulham</c:v>
                </c:pt>
                <c:pt idx="13">
                  <c:v>Haringey</c:v>
                </c:pt>
                <c:pt idx="14">
                  <c:v>Harrow</c:v>
                </c:pt>
                <c:pt idx="15">
                  <c:v>Havering</c:v>
                </c:pt>
                <c:pt idx="16">
                  <c:v>Hillingdon</c:v>
                </c:pt>
                <c:pt idx="17">
                  <c:v>Hounslow</c:v>
                </c:pt>
                <c:pt idx="18">
                  <c:v>Islington</c:v>
                </c:pt>
                <c:pt idx="19">
                  <c:v>Kensington and Chelsea</c:v>
                </c:pt>
                <c:pt idx="20">
                  <c:v>Kingston upon Thames</c:v>
                </c:pt>
                <c:pt idx="21">
                  <c:v>Lambeth</c:v>
                </c:pt>
                <c:pt idx="22">
                  <c:v>Lewisham</c:v>
                </c:pt>
                <c:pt idx="23">
                  <c:v>Merton</c:v>
                </c:pt>
                <c:pt idx="24">
                  <c:v>Newham</c:v>
                </c:pt>
                <c:pt idx="25">
                  <c:v>Redbridge</c:v>
                </c:pt>
                <c:pt idx="26">
                  <c:v>Richmond upon Thames</c:v>
                </c:pt>
                <c:pt idx="27">
                  <c:v>Southwark</c:v>
                </c:pt>
                <c:pt idx="28">
                  <c:v>Sutton</c:v>
                </c:pt>
                <c:pt idx="29">
                  <c:v>Tower Hamlets</c:v>
                </c:pt>
                <c:pt idx="30">
                  <c:v>Waltham Forest</c:v>
                </c:pt>
                <c:pt idx="31">
                  <c:v>Wandsworth</c:v>
                </c:pt>
                <c:pt idx="32">
                  <c:v>Westminster</c:v>
                </c:pt>
              </c:strCache>
            </c:strRef>
          </c:cat>
          <c:val>
            <c:numRef>
              <c:f>'[Carers Allowance by LA Analysis.xlsx]Carers Rates'!$BY$10:$BY$42</c:f>
              <c:numCache>
                <c:formatCode>0.0</c:formatCode>
                <c:ptCount val="33"/>
                <c:pt idx="0">
                  <c:v>33.907359246503127</c:v>
                </c:pt>
                <c:pt idx="1">
                  <c:v>18.831168831168831</c:v>
                </c:pt>
                <c:pt idx="2">
                  <c:v>21.830912863070541</c:v>
                </c:pt>
                <c:pt idx="3">
                  <c:v>27.721341623609774</c:v>
                </c:pt>
                <c:pt idx="4">
                  <c:v>17.183864989550884</c:v>
                </c:pt>
                <c:pt idx="5">
                  <c:v>25.516910858551277</c:v>
                </c:pt>
                <c:pt idx="6">
                  <c:v>11.178861788617885</c:v>
                </c:pt>
                <c:pt idx="7">
                  <c:v>20.500815038324141</c:v>
                </c:pt>
                <c:pt idx="8">
                  <c:v>23.51174558769079</c:v>
                </c:pt>
                <c:pt idx="9">
                  <c:v>29.607962624416007</c:v>
                </c:pt>
                <c:pt idx="10">
                  <c:v>26.591354585783556</c:v>
                </c:pt>
                <c:pt idx="11">
                  <c:v>32.610161181589753</c:v>
                </c:pt>
                <c:pt idx="12">
                  <c:v>22.08143110034473</c:v>
                </c:pt>
                <c:pt idx="13">
                  <c:v>27.606417618850276</c:v>
                </c:pt>
                <c:pt idx="14">
                  <c:v>19.049757947796575</c:v>
                </c:pt>
                <c:pt idx="15">
                  <c:v>21.303610370729341</c:v>
                </c:pt>
                <c:pt idx="16">
                  <c:v>22.203427553972848</c:v>
                </c:pt>
                <c:pt idx="17">
                  <c:v>23.128865979381445</c:v>
                </c:pt>
                <c:pt idx="18">
                  <c:v>29.424838362068968</c:v>
                </c:pt>
                <c:pt idx="19">
                  <c:v>17.128787067765764</c:v>
                </c:pt>
                <c:pt idx="20">
                  <c:v>15.97149808828641</c:v>
                </c:pt>
                <c:pt idx="21">
                  <c:v>20.874920365258017</c:v>
                </c:pt>
                <c:pt idx="22">
                  <c:v>22.456034871486548</c:v>
                </c:pt>
                <c:pt idx="23">
                  <c:v>18.172004318100036</c:v>
                </c:pt>
                <c:pt idx="24">
                  <c:v>32.138052604722361</c:v>
                </c:pt>
                <c:pt idx="25">
                  <c:v>22.129270458475485</c:v>
                </c:pt>
                <c:pt idx="26">
                  <c:v>12.914511712808032</c:v>
                </c:pt>
                <c:pt idx="27">
                  <c:v>24.610807077200999</c:v>
                </c:pt>
                <c:pt idx="28">
                  <c:v>18.465318465318465</c:v>
                </c:pt>
                <c:pt idx="29">
                  <c:v>40.238249245364379</c:v>
                </c:pt>
                <c:pt idx="30">
                  <c:v>25.593479925609891</c:v>
                </c:pt>
                <c:pt idx="31">
                  <c:v>20.642538535373497</c:v>
                </c:pt>
                <c:pt idx="32">
                  <c:v>25.567635529916426</c:v>
                </c:pt>
              </c:numCache>
            </c:numRef>
          </c:val>
          <c:extLst>
            <c:ext xmlns:c16="http://schemas.microsoft.com/office/drawing/2014/chart" uri="{C3380CC4-5D6E-409C-BE32-E72D297353CC}">
              <c16:uniqueId val="{00000000-D54D-42CB-82AD-63EACAE6411E}"/>
            </c:ext>
          </c:extLst>
        </c:ser>
        <c:dLbls>
          <c:showLegendKey val="0"/>
          <c:showVal val="0"/>
          <c:showCatName val="0"/>
          <c:showSerName val="0"/>
          <c:showPercent val="0"/>
          <c:showBubbleSize val="0"/>
        </c:dLbls>
        <c:gapWidth val="50"/>
        <c:overlap val="-27"/>
        <c:axId val="964852671"/>
        <c:axId val="720776271"/>
      </c:barChart>
      <c:catAx>
        <c:axId val="964852671"/>
        <c:scaling>
          <c:orientation val="minMax"/>
        </c:scaling>
        <c:delete val="0"/>
        <c:axPos val="b"/>
        <c:numFmt formatCode="General" sourceLinked="1"/>
        <c:majorTickMark val="out"/>
        <c:minorTickMark val="none"/>
        <c:tickLblPos val="nextTo"/>
        <c:spPr>
          <a:noFill/>
          <a:ln w="9525" cap="flat" cmpd="sng" algn="ctr">
            <a:solidFill>
              <a:schemeClr val="bg1">
                <a:lumMod val="6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0776271"/>
        <c:crosses val="autoZero"/>
        <c:auto val="1"/>
        <c:lblAlgn val="ctr"/>
        <c:lblOffset val="100"/>
        <c:tickLblSkip val="1"/>
        <c:noMultiLvlLbl val="0"/>
      </c:catAx>
      <c:valAx>
        <c:axId val="720776271"/>
        <c:scaling>
          <c:orientation val="minMax"/>
          <c:max val="50"/>
          <c:min val="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Proportion of unpaid carers receiving </a:t>
                </a:r>
              </a:p>
              <a:p>
                <a:pPr>
                  <a:defRPr/>
                </a:pPr>
                <a:r>
                  <a:rPr lang="en-GB" dirty="0"/>
                  <a:t>Carers Allowance (%)</a:t>
                </a:r>
              </a:p>
            </c:rich>
          </c:tx>
          <c:layout>
            <c:manualLayout>
              <c:xMode val="edge"/>
              <c:yMode val="edge"/>
              <c:x val="1.1519597249173639E-3"/>
              <c:y val="0.1825172624175074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out"/>
        <c:minorTickMark val="none"/>
        <c:tickLblPos val="nextTo"/>
        <c:spPr>
          <a:noFill/>
          <a:ln>
            <a:solidFill>
              <a:srgbClr val="00ADF0"/>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64852671"/>
        <c:crosses val="autoZero"/>
        <c:crossBetween val="between"/>
        <c:majorUnit val="1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alpha val="0"/>
      </a:schemeClr>
    </a:solidFill>
    <a:ln w="9525" cap="flat" cmpd="sng" algn="ctr">
      <a:noFill/>
      <a:round/>
    </a:ln>
    <a:effectLst/>
  </c:spPr>
  <c:txPr>
    <a:bodyPr/>
    <a:lstStyle/>
    <a:p>
      <a:pPr>
        <a:defRPr/>
      </a:pPr>
      <a:endParaRPr lang="en-US"/>
    </a:p>
  </c:txPr>
  <c:externalData r:id="rId3">
    <c:autoUpdate val="0"/>
  </c:externalData>
</c:chartSpace>
</file>

<file path=ppt/charts/chart6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r>
              <a:rPr lang="en-GB" sz="1200" b="1" i="0" u="none" strike="noStrike" kern="1200" spc="0" baseline="0" dirty="0">
                <a:solidFill>
                  <a:srgbClr val="003366"/>
                </a:solidFill>
                <a:latin typeface="+mn-lt"/>
                <a:ea typeface="+mn-ea"/>
                <a:cs typeface="+mn-cs"/>
              </a:rPr>
              <a:t>Percentage of care recipients with conditions as reported by their carers, Tower Hamlets, London and England (Carers Survey 2021/22</a:t>
            </a:r>
            <a:r>
              <a:rPr lang="en-GB" sz="1200" b="1" i="0" u="none" strike="noStrike" kern="1200" spc="0" baseline="30000" dirty="0">
                <a:solidFill>
                  <a:srgbClr val="003366"/>
                </a:solidFill>
              </a:rPr>
              <a:t>25</a:t>
            </a:r>
            <a:r>
              <a:rPr lang="en-GB" sz="1200" b="1" i="0" u="none" strike="noStrike" kern="1200" spc="0" baseline="0" dirty="0">
                <a:solidFill>
                  <a:srgbClr val="003366"/>
                </a:solidFill>
                <a:latin typeface="+mn-lt"/>
                <a:ea typeface="+mn-ea"/>
                <a:cs typeface="+mn-cs"/>
              </a:rPr>
              <a:t>).</a:t>
            </a:r>
          </a:p>
        </c:rich>
      </c:tx>
      <c:layout>
        <c:manualLayout>
          <c:xMode val="edge"/>
          <c:yMode val="edge"/>
          <c:x val="8.2117896984516409E-3"/>
          <c:y val="1.8544240607871448E-2"/>
        </c:manualLayout>
      </c:layout>
      <c:overlay val="0"/>
      <c:spPr>
        <a:noFill/>
        <a:ln>
          <a:noFill/>
        </a:ln>
        <a:effectLst/>
      </c:spPr>
      <c:txPr>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endParaRPr lang="en-US"/>
        </a:p>
      </c:txPr>
    </c:title>
    <c:autoTitleDeleted val="0"/>
    <c:plotArea>
      <c:layout>
        <c:manualLayout>
          <c:layoutTarget val="inner"/>
          <c:xMode val="edge"/>
          <c:yMode val="edge"/>
          <c:x val="7.345223989088559E-2"/>
          <c:y val="0.26359827936306246"/>
          <c:w val="0.90687845986720139"/>
          <c:h val="0.52891895069929407"/>
        </c:manualLayout>
      </c:layout>
      <c:barChart>
        <c:barDir val="col"/>
        <c:grouping val="clustered"/>
        <c:varyColors val="0"/>
        <c:ser>
          <c:idx val="0"/>
          <c:order val="0"/>
          <c:tx>
            <c:strRef>
              <c:f>Conditions!$A$3</c:f>
              <c:strCache>
                <c:ptCount val="1"/>
                <c:pt idx="0">
                  <c:v>Tower Hamlets</c:v>
                </c:pt>
              </c:strCache>
            </c:strRef>
          </c:tx>
          <c:spPr>
            <a:solidFill>
              <a:schemeClr val="accent2"/>
            </a:solidFill>
            <a:ln>
              <a:noFill/>
            </a:ln>
            <a:effectLst/>
          </c:spPr>
          <c:invertIfNegative val="0"/>
          <c:cat>
            <c:strRef>
              <c:f>Conditions!$B$2:$J$2</c:f>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f>Conditions!$B$3:$J$3</c:f>
              <c:numCache>
                <c:formatCode>0.0</c:formatCode>
                <c:ptCount val="9"/>
                <c:pt idx="0">
                  <c:v>26.7</c:v>
                </c:pt>
                <c:pt idx="1">
                  <c:v>49.2</c:v>
                </c:pt>
                <c:pt idx="2">
                  <c:v>23.3</c:v>
                </c:pt>
                <c:pt idx="3">
                  <c:v>35</c:v>
                </c:pt>
                <c:pt idx="4">
                  <c:v>35.4</c:v>
                </c:pt>
                <c:pt idx="5">
                  <c:v>25</c:v>
                </c:pt>
                <c:pt idx="6">
                  <c:v>42.5</c:v>
                </c:pt>
                <c:pt idx="7">
                  <c:v>5</c:v>
                </c:pt>
                <c:pt idx="8">
                  <c:v>3.7</c:v>
                </c:pt>
              </c:numCache>
            </c:numRef>
          </c:val>
          <c:extLst>
            <c:ext xmlns:c16="http://schemas.microsoft.com/office/drawing/2014/chart" uri="{C3380CC4-5D6E-409C-BE32-E72D297353CC}">
              <c16:uniqueId val="{00000000-0E30-4F7B-81A2-DA91A35B9130}"/>
            </c:ext>
          </c:extLst>
        </c:ser>
        <c:ser>
          <c:idx val="6"/>
          <c:order val="6"/>
          <c:tx>
            <c:strRef>
              <c:f>Conditions!$A$9</c:f>
              <c:strCache>
                <c:ptCount val="1"/>
                <c:pt idx="0">
                  <c:v>England</c:v>
                </c:pt>
              </c:strCache>
            </c:strRef>
          </c:tx>
          <c:spPr>
            <a:solidFill>
              <a:srgbClr val="AF137E"/>
            </a:solidFill>
            <a:ln>
              <a:noFill/>
            </a:ln>
            <a:effectLst/>
          </c:spPr>
          <c:invertIfNegative val="0"/>
          <c:cat>
            <c:strRef>
              <c:f>Conditions!$B$2:$J$2</c:f>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f>Conditions!$B$9:$J$9</c:f>
              <c:numCache>
                <c:formatCode>0.0</c:formatCode>
                <c:ptCount val="9"/>
                <c:pt idx="0">
                  <c:v>35.4</c:v>
                </c:pt>
                <c:pt idx="1">
                  <c:v>49.9</c:v>
                </c:pt>
                <c:pt idx="2">
                  <c:v>29.1</c:v>
                </c:pt>
                <c:pt idx="3">
                  <c:v>23.4</c:v>
                </c:pt>
                <c:pt idx="4">
                  <c:v>32.799999999999997</c:v>
                </c:pt>
                <c:pt idx="5">
                  <c:v>21.5</c:v>
                </c:pt>
                <c:pt idx="6">
                  <c:v>38.5</c:v>
                </c:pt>
                <c:pt idx="7">
                  <c:v>5.9</c:v>
                </c:pt>
                <c:pt idx="8">
                  <c:v>1.8</c:v>
                </c:pt>
              </c:numCache>
            </c:numRef>
          </c:val>
          <c:extLst>
            <c:ext xmlns:c16="http://schemas.microsoft.com/office/drawing/2014/chart" uri="{C3380CC4-5D6E-409C-BE32-E72D297353CC}">
              <c16:uniqueId val="{00000001-0E30-4F7B-81A2-DA91A35B9130}"/>
            </c:ext>
          </c:extLst>
        </c:ser>
        <c:ser>
          <c:idx val="7"/>
          <c:order val="7"/>
          <c:tx>
            <c:strRef>
              <c:f>Conditions!$A$10</c:f>
              <c:strCache>
                <c:ptCount val="1"/>
                <c:pt idx="0">
                  <c:v>London</c:v>
                </c:pt>
              </c:strCache>
            </c:strRef>
          </c:tx>
          <c:spPr>
            <a:solidFill>
              <a:srgbClr val="A8CE78"/>
            </a:solidFill>
            <a:ln>
              <a:noFill/>
            </a:ln>
            <a:effectLst/>
          </c:spPr>
          <c:invertIfNegative val="0"/>
          <c:cat>
            <c:strRef>
              <c:f>Conditions!$B$2:$J$2</c:f>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f>Conditions!$B$10:$J$10</c:f>
              <c:numCache>
                <c:formatCode>0.0</c:formatCode>
                <c:ptCount val="9"/>
                <c:pt idx="0">
                  <c:v>30.2</c:v>
                </c:pt>
                <c:pt idx="1">
                  <c:v>50.7</c:v>
                </c:pt>
                <c:pt idx="2">
                  <c:v>25.8</c:v>
                </c:pt>
                <c:pt idx="3">
                  <c:v>26.2</c:v>
                </c:pt>
                <c:pt idx="4">
                  <c:v>30.1</c:v>
                </c:pt>
                <c:pt idx="5">
                  <c:v>31</c:v>
                </c:pt>
                <c:pt idx="6">
                  <c:v>36.9</c:v>
                </c:pt>
                <c:pt idx="7">
                  <c:v>4.7</c:v>
                </c:pt>
                <c:pt idx="8">
                  <c:v>1.8</c:v>
                </c:pt>
              </c:numCache>
            </c:numRef>
          </c:val>
          <c:extLst>
            <c:ext xmlns:c16="http://schemas.microsoft.com/office/drawing/2014/chart" uri="{C3380CC4-5D6E-409C-BE32-E72D297353CC}">
              <c16:uniqueId val="{00000002-0E30-4F7B-81A2-DA91A35B9130}"/>
            </c:ext>
          </c:extLst>
        </c:ser>
        <c:dLbls>
          <c:showLegendKey val="0"/>
          <c:showVal val="0"/>
          <c:showCatName val="0"/>
          <c:showSerName val="0"/>
          <c:showPercent val="0"/>
          <c:showBubbleSize val="0"/>
        </c:dLbls>
        <c:gapWidth val="219"/>
        <c:overlap val="-27"/>
        <c:axId val="157145343"/>
        <c:axId val="1038095359"/>
        <c:extLst>
          <c:ext xmlns:c15="http://schemas.microsoft.com/office/drawing/2012/chart" uri="{02D57815-91ED-43cb-92C2-25804820EDAC}">
            <c15:filteredBarSeries>
              <c15:ser>
                <c:idx val="1"/>
                <c:order val="1"/>
                <c:tx>
                  <c:strRef>
                    <c:extLst>
                      <c:ext uri="{02D57815-91ED-43cb-92C2-25804820EDAC}">
                        <c15:formulaRef>
                          <c15:sqref>Conditions!$A$4</c15:sqref>
                        </c15:formulaRef>
                      </c:ext>
                    </c:extLst>
                    <c:strCache>
                      <c:ptCount val="1"/>
                      <c:pt idx="0">
                        <c:v>Barking and Dagenham</c:v>
                      </c:pt>
                    </c:strCache>
                  </c:strRef>
                </c:tx>
                <c:spPr>
                  <a:solidFill>
                    <a:schemeClr val="accent4"/>
                  </a:solidFill>
                  <a:ln>
                    <a:noFill/>
                  </a:ln>
                  <a:effectLst/>
                </c:spPr>
                <c:invertIfNegative val="0"/>
                <c:cat>
                  <c:strRef>
                    <c:extLst>
                      <c:ext uri="{02D57815-91ED-43cb-92C2-25804820EDAC}">
                        <c15:formulaRef>
                          <c15:sqref>Conditions!$B$2:$J$2</c15:sqref>
                        </c15:formulaRef>
                      </c:ext>
                    </c:extLst>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extLst>
                      <c:ext uri="{02D57815-91ED-43cb-92C2-25804820EDAC}">
                        <c15:formulaRef>
                          <c15:sqref>Conditions!$B$4:$J$4</c15:sqref>
                        </c15:formulaRef>
                      </c:ext>
                    </c:extLst>
                    <c:numCache>
                      <c:formatCode>0.0</c:formatCode>
                      <c:ptCount val="9"/>
                      <c:pt idx="0">
                        <c:v>14.3</c:v>
                      </c:pt>
                      <c:pt idx="1">
                        <c:v>69.400000000000006</c:v>
                      </c:pt>
                      <c:pt idx="2">
                        <c:v>24.5</c:v>
                      </c:pt>
                      <c:pt idx="3">
                        <c:v>20.399999999999999</c:v>
                      </c:pt>
                      <c:pt idx="4">
                        <c:v>32.700000000000003</c:v>
                      </c:pt>
                      <c:pt idx="5">
                        <c:v>14.3</c:v>
                      </c:pt>
                      <c:pt idx="6">
                        <c:v>50</c:v>
                      </c:pt>
                      <c:pt idx="7">
                        <c:v>2</c:v>
                      </c:pt>
                      <c:pt idx="8">
                        <c:v>2</c:v>
                      </c:pt>
                    </c:numCache>
                  </c:numRef>
                </c:val>
                <c:extLst>
                  <c:ext xmlns:c16="http://schemas.microsoft.com/office/drawing/2014/chart" uri="{C3380CC4-5D6E-409C-BE32-E72D297353CC}">
                    <c16:uniqueId val="{00000003-0E30-4F7B-81A2-DA91A35B9130}"/>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Conditions!$A$5</c15:sqref>
                        </c15:formulaRef>
                      </c:ext>
                    </c:extLst>
                    <c:strCache>
                      <c:ptCount val="1"/>
                      <c:pt idx="0">
                        <c:v>Havering</c:v>
                      </c:pt>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Conditions!$B$2:$J$2</c15:sqref>
                        </c15:formulaRef>
                      </c:ext>
                    </c:extLst>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extLst xmlns:c15="http://schemas.microsoft.com/office/drawing/2012/chart">
                      <c:ext xmlns:c15="http://schemas.microsoft.com/office/drawing/2012/chart" uri="{02D57815-91ED-43cb-92C2-25804820EDAC}">
                        <c15:formulaRef>
                          <c15:sqref>Conditions!$B$5:$J$5</c15:sqref>
                        </c15:formulaRef>
                      </c:ext>
                    </c:extLst>
                    <c:numCache>
                      <c:formatCode>0.0</c:formatCode>
                      <c:ptCount val="9"/>
                      <c:pt idx="0">
                        <c:v>35.299999999999997</c:v>
                      </c:pt>
                      <c:pt idx="1">
                        <c:v>47.8</c:v>
                      </c:pt>
                      <c:pt idx="2">
                        <c:v>24.7</c:v>
                      </c:pt>
                      <c:pt idx="3">
                        <c:v>19.7</c:v>
                      </c:pt>
                      <c:pt idx="4">
                        <c:v>26.4</c:v>
                      </c:pt>
                      <c:pt idx="5">
                        <c:v>26.7</c:v>
                      </c:pt>
                      <c:pt idx="6">
                        <c:v>35</c:v>
                      </c:pt>
                      <c:pt idx="7">
                        <c:v>5</c:v>
                      </c:pt>
                      <c:pt idx="8">
                        <c:v>1.7</c:v>
                      </c:pt>
                    </c:numCache>
                  </c:numRef>
                </c:val>
                <c:extLst xmlns:c15="http://schemas.microsoft.com/office/drawing/2012/chart">
                  <c:ext xmlns:c16="http://schemas.microsoft.com/office/drawing/2014/chart" uri="{C3380CC4-5D6E-409C-BE32-E72D297353CC}">
                    <c16:uniqueId val="{00000004-0E30-4F7B-81A2-DA91A35B913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Conditions!$A$6</c15:sqref>
                        </c15:formulaRef>
                      </c:ext>
                    </c:extLst>
                    <c:strCache>
                      <c:ptCount val="1"/>
                      <c:pt idx="0">
                        <c:v>Newham</c:v>
                      </c:pt>
                    </c:strCache>
                  </c:strRef>
                </c:tx>
                <c:spPr>
                  <a:solidFill>
                    <a:schemeClr val="accent2">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Conditions!$B$2:$J$2</c15:sqref>
                        </c15:formulaRef>
                      </c:ext>
                    </c:extLst>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extLst xmlns:c15="http://schemas.microsoft.com/office/drawing/2012/chart">
                      <c:ext xmlns:c15="http://schemas.microsoft.com/office/drawing/2012/chart" uri="{02D57815-91ED-43cb-92C2-25804820EDAC}">
                        <c15:formulaRef>
                          <c15:sqref>Conditions!$B$6:$J$6</c15:sqref>
                        </c15:formulaRef>
                      </c:ext>
                    </c:extLst>
                    <c:numCache>
                      <c:formatCode>0.0</c:formatCode>
                      <c:ptCount val="9"/>
                      <c:pt idx="0">
                        <c:v>22.5</c:v>
                      </c:pt>
                      <c:pt idx="1">
                        <c:v>55.2</c:v>
                      </c:pt>
                      <c:pt idx="2">
                        <c:v>20.3</c:v>
                      </c:pt>
                      <c:pt idx="3">
                        <c:v>28.9</c:v>
                      </c:pt>
                      <c:pt idx="4">
                        <c:v>25.8</c:v>
                      </c:pt>
                      <c:pt idx="5">
                        <c:v>42</c:v>
                      </c:pt>
                      <c:pt idx="6">
                        <c:v>39.200000000000003</c:v>
                      </c:pt>
                      <c:pt idx="7">
                        <c:v>3</c:v>
                      </c:pt>
                      <c:pt idx="8">
                        <c:v>1.5</c:v>
                      </c:pt>
                    </c:numCache>
                  </c:numRef>
                </c:val>
                <c:extLst xmlns:c15="http://schemas.microsoft.com/office/drawing/2012/chart">
                  <c:ext xmlns:c16="http://schemas.microsoft.com/office/drawing/2014/chart" uri="{C3380CC4-5D6E-409C-BE32-E72D297353CC}">
                    <c16:uniqueId val="{00000005-0E30-4F7B-81A2-DA91A35B9130}"/>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Conditions!$A$7</c15:sqref>
                        </c15:formulaRef>
                      </c:ext>
                    </c:extLst>
                    <c:strCache>
                      <c:ptCount val="1"/>
                      <c:pt idx="0">
                        <c:v>Redbridge</c:v>
                      </c:pt>
                    </c:strCache>
                  </c:strRef>
                </c:tx>
                <c:spPr>
                  <a:solidFill>
                    <a:schemeClr val="accent4">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Conditions!$B$2:$J$2</c15:sqref>
                        </c15:formulaRef>
                      </c:ext>
                    </c:extLst>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extLst xmlns:c15="http://schemas.microsoft.com/office/drawing/2012/chart">
                      <c:ext xmlns:c15="http://schemas.microsoft.com/office/drawing/2012/chart" uri="{02D57815-91ED-43cb-92C2-25804820EDAC}">
                        <c15:formulaRef>
                          <c15:sqref>Conditions!$B$7:$J$7</c15:sqref>
                        </c15:formulaRef>
                      </c:ext>
                    </c:extLst>
                    <c:numCache>
                      <c:formatCode>0.0</c:formatCode>
                      <c:ptCount val="9"/>
                      <c:pt idx="0">
                        <c:v>29</c:v>
                      </c:pt>
                      <c:pt idx="1">
                        <c:v>57.1</c:v>
                      </c:pt>
                      <c:pt idx="2">
                        <c:v>30.2</c:v>
                      </c:pt>
                      <c:pt idx="3">
                        <c:v>19.600000000000001</c:v>
                      </c:pt>
                      <c:pt idx="4">
                        <c:v>27.8</c:v>
                      </c:pt>
                      <c:pt idx="5">
                        <c:v>42.4</c:v>
                      </c:pt>
                      <c:pt idx="6">
                        <c:v>35.1</c:v>
                      </c:pt>
                      <c:pt idx="7">
                        <c:v>4.5</c:v>
                      </c:pt>
                      <c:pt idx="8">
                        <c:v>0</c:v>
                      </c:pt>
                    </c:numCache>
                  </c:numRef>
                </c:val>
                <c:extLst xmlns:c15="http://schemas.microsoft.com/office/drawing/2012/chart">
                  <c:ext xmlns:c16="http://schemas.microsoft.com/office/drawing/2014/chart" uri="{C3380CC4-5D6E-409C-BE32-E72D297353CC}">
                    <c16:uniqueId val="{00000006-0E30-4F7B-81A2-DA91A35B9130}"/>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Conditions!$A$8</c15:sqref>
                        </c15:formulaRef>
                      </c:ext>
                    </c:extLst>
                    <c:strCache>
                      <c:ptCount val="1"/>
                      <c:pt idx="0">
                        <c:v>Waltham Forest</c:v>
                      </c:pt>
                    </c:strCache>
                  </c:strRef>
                </c:tx>
                <c:spPr>
                  <a:solidFill>
                    <a:schemeClr val="accent6">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Conditions!$B$2:$J$2</c15:sqref>
                        </c15:formulaRef>
                      </c:ext>
                    </c:extLst>
                    <c:strCache>
                      <c:ptCount val="9"/>
                      <c:pt idx="0">
                        <c:v>Dementia</c:v>
                      </c:pt>
                      <c:pt idx="1">
                        <c:v>A physical disability</c:v>
                      </c:pt>
                      <c:pt idx="2">
                        <c:v>Sight or hearing loss</c:v>
                      </c:pt>
                      <c:pt idx="3">
                        <c:v>A mental health problem</c:v>
                      </c:pt>
                      <c:pt idx="4">
                        <c:v>Problems connected to ageing</c:v>
                      </c:pt>
                      <c:pt idx="5">
                        <c:v>A learning disability or difficulty</c:v>
                      </c:pt>
                      <c:pt idx="6">
                        <c:v>Long-standing illness</c:v>
                      </c:pt>
                      <c:pt idx="7">
                        <c:v>Terminal illness</c:v>
                      </c:pt>
                      <c:pt idx="8">
                        <c:v>Alcohol or drug dependency</c:v>
                      </c:pt>
                    </c:strCache>
                  </c:strRef>
                </c:cat>
                <c:val>
                  <c:numRef>
                    <c:extLst xmlns:c15="http://schemas.microsoft.com/office/drawing/2012/chart">
                      <c:ext xmlns:c15="http://schemas.microsoft.com/office/drawing/2012/chart" uri="{02D57815-91ED-43cb-92C2-25804820EDAC}">
                        <c15:formulaRef>
                          <c15:sqref>Conditions!$B$8:$J$8</c15:sqref>
                        </c15:formulaRef>
                      </c:ext>
                    </c:extLst>
                    <c:numCache>
                      <c:formatCode>0.0</c:formatCode>
                      <c:ptCount val="9"/>
                      <c:pt idx="0">
                        <c:v>25.6</c:v>
                      </c:pt>
                      <c:pt idx="1">
                        <c:v>44.9</c:v>
                      </c:pt>
                      <c:pt idx="2">
                        <c:v>27.6</c:v>
                      </c:pt>
                      <c:pt idx="3">
                        <c:v>30.8</c:v>
                      </c:pt>
                      <c:pt idx="4">
                        <c:v>23.7</c:v>
                      </c:pt>
                      <c:pt idx="5">
                        <c:v>37.200000000000003</c:v>
                      </c:pt>
                      <c:pt idx="6">
                        <c:v>39.1</c:v>
                      </c:pt>
                      <c:pt idx="7">
                        <c:v>3.8</c:v>
                      </c:pt>
                      <c:pt idx="8">
                        <c:v>1.3</c:v>
                      </c:pt>
                    </c:numCache>
                  </c:numRef>
                </c:val>
                <c:extLst xmlns:c15="http://schemas.microsoft.com/office/drawing/2012/chart">
                  <c:ext xmlns:c16="http://schemas.microsoft.com/office/drawing/2014/chart" uri="{C3380CC4-5D6E-409C-BE32-E72D297353CC}">
                    <c16:uniqueId val="{00000007-0E30-4F7B-81A2-DA91A35B9130}"/>
                  </c:ext>
                </c:extLst>
              </c15:ser>
            </c15:filteredBarSeries>
          </c:ext>
        </c:extLst>
      </c:barChart>
      <c:catAx>
        <c:axId val="1571453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0" i="0" u="none" strike="noStrike" kern="1200" baseline="0">
                <a:solidFill>
                  <a:schemeClr val="tx1">
                    <a:lumMod val="65000"/>
                    <a:lumOff val="35000"/>
                  </a:schemeClr>
                </a:solidFill>
                <a:latin typeface="+mn-lt"/>
                <a:ea typeface="+mn-ea"/>
                <a:cs typeface="+mn-cs"/>
              </a:defRPr>
            </a:pPr>
            <a:endParaRPr lang="en-US"/>
          </a:p>
        </c:txPr>
        <c:crossAx val="1038095359"/>
        <c:crosses val="autoZero"/>
        <c:auto val="1"/>
        <c:lblAlgn val="ctr"/>
        <c:lblOffset val="100"/>
        <c:noMultiLvlLbl val="0"/>
      </c:catAx>
      <c:valAx>
        <c:axId val="10380953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Proportion</a:t>
                </a:r>
                <a:r>
                  <a:rPr lang="en-GB" baseline="0"/>
                  <a:t> of residents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145343"/>
        <c:crosses val="autoZero"/>
        <c:crossBetween val="between"/>
      </c:valAx>
      <c:spPr>
        <a:noFill/>
        <a:ln>
          <a:noFill/>
        </a:ln>
        <a:effectLst/>
      </c:spPr>
    </c:plotArea>
    <c:legend>
      <c:legendPos val="b"/>
      <c:layout>
        <c:manualLayout>
          <c:xMode val="edge"/>
          <c:yMode val="edge"/>
          <c:x val="0.29340653939570183"/>
          <c:y val="0.92369373529556709"/>
          <c:w val="0.41318692120859635"/>
          <c:h val="7.630626470443291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6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r>
              <a:rPr lang="en-GB" sz="1200" b="1" i="0" u="none" strike="noStrike" kern="1200" spc="0" baseline="0" dirty="0">
                <a:solidFill>
                  <a:srgbClr val="003366"/>
                </a:solidFill>
                <a:latin typeface="+mn-lt"/>
                <a:ea typeface="+mn-ea"/>
                <a:cs typeface="+mn-cs"/>
              </a:rPr>
              <a:t>Percentage of unpaid carers with self-reported conditions, Tower Hamlets, London and England (Carers Survey 2021/22</a:t>
            </a:r>
            <a:r>
              <a:rPr lang="en-GB" sz="1200" b="1" i="0" u="none" strike="noStrike" kern="1200" spc="0" baseline="30000" dirty="0">
                <a:solidFill>
                  <a:srgbClr val="003366"/>
                </a:solidFill>
              </a:rPr>
              <a:t>25</a:t>
            </a:r>
            <a:r>
              <a:rPr lang="en-GB" sz="1200" b="1" i="0" u="none" strike="noStrike" kern="1200" spc="0" baseline="0" dirty="0">
                <a:solidFill>
                  <a:srgbClr val="003366"/>
                </a:solidFill>
                <a:latin typeface="+mn-lt"/>
                <a:ea typeface="+mn-ea"/>
                <a:cs typeface="+mn-cs"/>
              </a:rPr>
              <a:t>).</a:t>
            </a:r>
          </a:p>
        </c:rich>
      </c:tx>
      <c:layout>
        <c:manualLayout>
          <c:xMode val="edge"/>
          <c:yMode val="edge"/>
          <c:x val="2.7447324265174693E-2"/>
          <c:y val="0"/>
        </c:manualLayout>
      </c:layout>
      <c:overlay val="0"/>
      <c:spPr>
        <a:noFill/>
        <a:ln>
          <a:noFill/>
        </a:ln>
        <a:effectLst/>
      </c:spPr>
      <c:txPr>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endParaRPr lang="en-US"/>
        </a:p>
      </c:txPr>
    </c:title>
    <c:autoTitleDeleted val="0"/>
    <c:plotArea>
      <c:layout>
        <c:manualLayout>
          <c:layoutTarget val="inner"/>
          <c:xMode val="edge"/>
          <c:yMode val="edge"/>
          <c:x val="7.6351315374501835E-2"/>
          <c:y val="0.20297989349314433"/>
          <c:w val="0.90630968813015989"/>
          <c:h val="0.49005896579172858"/>
        </c:manualLayout>
      </c:layout>
      <c:barChart>
        <c:barDir val="col"/>
        <c:grouping val="clustered"/>
        <c:varyColors val="0"/>
        <c:ser>
          <c:idx val="0"/>
          <c:order val="0"/>
          <c:tx>
            <c:strRef>
              <c:f>Conditions!$A$504</c:f>
              <c:strCache>
                <c:ptCount val="1"/>
                <c:pt idx="0">
                  <c:v>Tower Hamlets</c:v>
                </c:pt>
              </c:strCache>
            </c:strRef>
          </c:tx>
          <c:spPr>
            <a:solidFill>
              <a:schemeClr val="accent2"/>
            </a:solidFill>
            <a:ln>
              <a:noFill/>
            </a:ln>
            <a:effectLst/>
          </c:spPr>
          <c:invertIfNegative val="0"/>
          <c:cat>
            <c:strRef>
              <c:f>Conditions!$B$503:$H$503</c:f>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f>Conditions!$B$504:$H$504</c:f>
              <c:numCache>
                <c:formatCode>0.0</c:formatCode>
                <c:ptCount val="7"/>
                <c:pt idx="0">
                  <c:v>16.2</c:v>
                </c:pt>
                <c:pt idx="1">
                  <c:v>9.1999999999999993</c:v>
                </c:pt>
                <c:pt idx="2">
                  <c:v>14.9</c:v>
                </c:pt>
                <c:pt idx="3">
                  <c:v>8.3000000000000007</c:v>
                </c:pt>
                <c:pt idx="4">
                  <c:v>25</c:v>
                </c:pt>
                <c:pt idx="5">
                  <c:v>17.5</c:v>
                </c:pt>
                <c:pt idx="6">
                  <c:v>38.6</c:v>
                </c:pt>
              </c:numCache>
            </c:numRef>
          </c:val>
          <c:extLst>
            <c:ext xmlns:c16="http://schemas.microsoft.com/office/drawing/2014/chart" uri="{C3380CC4-5D6E-409C-BE32-E72D297353CC}">
              <c16:uniqueId val="{00000000-F500-448A-A89F-0AF26E8B3E33}"/>
            </c:ext>
          </c:extLst>
        </c:ser>
        <c:ser>
          <c:idx val="6"/>
          <c:order val="6"/>
          <c:tx>
            <c:strRef>
              <c:f>Conditions!$A$510</c:f>
              <c:strCache>
                <c:ptCount val="1"/>
                <c:pt idx="0">
                  <c:v>England</c:v>
                </c:pt>
              </c:strCache>
            </c:strRef>
          </c:tx>
          <c:spPr>
            <a:solidFill>
              <a:srgbClr val="AF137E"/>
            </a:solidFill>
            <a:ln>
              <a:noFill/>
            </a:ln>
            <a:effectLst/>
          </c:spPr>
          <c:invertIfNegative val="0"/>
          <c:cat>
            <c:strRef>
              <c:f>Conditions!$B$503:$H$503</c:f>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f>Conditions!$B$510:$H$510</c:f>
              <c:numCache>
                <c:formatCode>0.0</c:formatCode>
                <c:ptCount val="7"/>
                <c:pt idx="0">
                  <c:v>20.2</c:v>
                </c:pt>
                <c:pt idx="1">
                  <c:v>16.399999999999999</c:v>
                </c:pt>
                <c:pt idx="2">
                  <c:v>13.2</c:v>
                </c:pt>
                <c:pt idx="3">
                  <c:v>3.1</c:v>
                </c:pt>
                <c:pt idx="4">
                  <c:v>29.4</c:v>
                </c:pt>
                <c:pt idx="5">
                  <c:v>11.4</c:v>
                </c:pt>
                <c:pt idx="6">
                  <c:v>38.5</c:v>
                </c:pt>
              </c:numCache>
            </c:numRef>
          </c:val>
          <c:extLst>
            <c:ext xmlns:c16="http://schemas.microsoft.com/office/drawing/2014/chart" uri="{C3380CC4-5D6E-409C-BE32-E72D297353CC}">
              <c16:uniqueId val="{00000001-F500-448A-A89F-0AF26E8B3E33}"/>
            </c:ext>
          </c:extLst>
        </c:ser>
        <c:ser>
          <c:idx val="7"/>
          <c:order val="7"/>
          <c:tx>
            <c:strRef>
              <c:f>Conditions!$A$511</c:f>
              <c:strCache>
                <c:ptCount val="1"/>
                <c:pt idx="0">
                  <c:v>London</c:v>
                </c:pt>
              </c:strCache>
            </c:strRef>
          </c:tx>
          <c:spPr>
            <a:solidFill>
              <a:srgbClr val="A8CE78"/>
            </a:solidFill>
            <a:ln>
              <a:noFill/>
            </a:ln>
            <a:effectLst/>
          </c:spPr>
          <c:invertIfNegative val="0"/>
          <c:cat>
            <c:strRef>
              <c:f>Conditions!$B$503:$H$503</c:f>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f>Conditions!$B$511:$H$511</c:f>
              <c:numCache>
                <c:formatCode>0.0</c:formatCode>
                <c:ptCount val="7"/>
                <c:pt idx="0">
                  <c:v>16.7</c:v>
                </c:pt>
                <c:pt idx="1">
                  <c:v>11.7</c:v>
                </c:pt>
                <c:pt idx="2">
                  <c:v>11.2</c:v>
                </c:pt>
                <c:pt idx="3">
                  <c:v>4.4000000000000004</c:v>
                </c:pt>
                <c:pt idx="4">
                  <c:v>26.2</c:v>
                </c:pt>
                <c:pt idx="5">
                  <c:v>13.6</c:v>
                </c:pt>
                <c:pt idx="6">
                  <c:v>42.9</c:v>
                </c:pt>
              </c:numCache>
            </c:numRef>
          </c:val>
          <c:extLst>
            <c:ext xmlns:c16="http://schemas.microsoft.com/office/drawing/2014/chart" uri="{C3380CC4-5D6E-409C-BE32-E72D297353CC}">
              <c16:uniqueId val="{00000002-F500-448A-A89F-0AF26E8B3E33}"/>
            </c:ext>
          </c:extLst>
        </c:ser>
        <c:dLbls>
          <c:showLegendKey val="0"/>
          <c:showVal val="0"/>
          <c:showCatName val="0"/>
          <c:showSerName val="0"/>
          <c:showPercent val="0"/>
          <c:showBubbleSize val="0"/>
        </c:dLbls>
        <c:gapWidth val="219"/>
        <c:overlap val="-27"/>
        <c:axId val="158786367"/>
        <c:axId val="318450431"/>
        <c:extLst>
          <c:ext xmlns:c15="http://schemas.microsoft.com/office/drawing/2012/chart" uri="{02D57815-91ED-43cb-92C2-25804820EDAC}">
            <c15:filteredBarSeries>
              <c15:ser>
                <c:idx val="1"/>
                <c:order val="1"/>
                <c:tx>
                  <c:strRef>
                    <c:extLst>
                      <c:ext uri="{02D57815-91ED-43cb-92C2-25804820EDAC}">
                        <c15:formulaRef>
                          <c15:sqref>Conditions!$A$505</c15:sqref>
                        </c15:formulaRef>
                      </c:ext>
                    </c:extLst>
                    <c:strCache>
                      <c:ptCount val="1"/>
                      <c:pt idx="0">
                        <c:v>Barking and Dagenham</c:v>
                      </c:pt>
                    </c:strCache>
                  </c:strRef>
                </c:tx>
                <c:spPr>
                  <a:solidFill>
                    <a:schemeClr val="accent4"/>
                  </a:solidFill>
                  <a:ln>
                    <a:noFill/>
                  </a:ln>
                  <a:effectLst/>
                </c:spPr>
                <c:invertIfNegative val="0"/>
                <c:cat>
                  <c:strRef>
                    <c:extLst>
                      <c:ext uri="{02D57815-91ED-43cb-92C2-25804820EDAC}">
                        <c15:formulaRef>
                          <c15:sqref>Conditions!$B$503:$H$503</c15:sqref>
                        </c15:formulaRef>
                      </c:ext>
                    </c:extLst>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extLst>
                      <c:ext uri="{02D57815-91ED-43cb-92C2-25804820EDAC}">
                        <c15:formulaRef>
                          <c15:sqref>Conditions!$B$505:$H$505</c15:sqref>
                        </c15:formulaRef>
                      </c:ext>
                    </c:extLst>
                    <c:numCache>
                      <c:formatCode>0.0</c:formatCode>
                      <c:ptCount val="7"/>
                      <c:pt idx="0">
                        <c:v>14.1</c:v>
                      </c:pt>
                      <c:pt idx="1">
                        <c:v>14.1</c:v>
                      </c:pt>
                      <c:pt idx="2">
                        <c:v>17.399999999999999</c:v>
                      </c:pt>
                      <c:pt idx="3">
                        <c:v>2.2000000000000002</c:v>
                      </c:pt>
                      <c:pt idx="4">
                        <c:v>23.9</c:v>
                      </c:pt>
                      <c:pt idx="5">
                        <c:v>10.9</c:v>
                      </c:pt>
                      <c:pt idx="6">
                        <c:v>43.5</c:v>
                      </c:pt>
                    </c:numCache>
                  </c:numRef>
                </c:val>
                <c:extLst>
                  <c:ext xmlns:c16="http://schemas.microsoft.com/office/drawing/2014/chart" uri="{C3380CC4-5D6E-409C-BE32-E72D297353CC}">
                    <c16:uniqueId val="{00000003-F500-448A-A89F-0AF26E8B3E33}"/>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Conditions!$A$506</c15:sqref>
                        </c15:formulaRef>
                      </c:ext>
                    </c:extLst>
                    <c:strCache>
                      <c:ptCount val="1"/>
                      <c:pt idx="0">
                        <c:v>Havering</c:v>
                      </c:pt>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Conditions!$B$503:$H$503</c15:sqref>
                        </c15:formulaRef>
                      </c:ext>
                    </c:extLst>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extLst xmlns:c15="http://schemas.microsoft.com/office/drawing/2012/chart">
                      <c:ext xmlns:c15="http://schemas.microsoft.com/office/drawing/2012/chart" uri="{02D57815-91ED-43cb-92C2-25804820EDAC}">
                        <c15:formulaRef>
                          <c15:sqref>Conditions!$B$506:$H$506</c15:sqref>
                        </c15:formulaRef>
                      </c:ext>
                    </c:extLst>
                    <c:numCache>
                      <c:formatCode>0.0</c:formatCode>
                      <c:ptCount val="7"/>
                      <c:pt idx="0">
                        <c:v>18.100000000000001</c:v>
                      </c:pt>
                      <c:pt idx="1">
                        <c:v>13.9</c:v>
                      </c:pt>
                      <c:pt idx="2">
                        <c:v>10.199999999999999</c:v>
                      </c:pt>
                      <c:pt idx="3">
                        <c:v>0.6</c:v>
                      </c:pt>
                      <c:pt idx="4">
                        <c:v>22.9</c:v>
                      </c:pt>
                      <c:pt idx="5">
                        <c:v>14.7</c:v>
                      </c:pt>
                      <c:pt idx="6">
                        <c:v>41.6</c:v>
                      </c:pt>
                    </c:numCache>
                  </c:numRef>
                </c:val>
                <c:extLst xmlns:c15="http://schemas.microsoft.com/office/drawing/2012/chart">
                  <c:ext xmlns:c16="http://schemas.microsoft.com/office/drawing/2014/chart" uri="{C3380CC4-5D6E-409C-BE32-E72D297353CC}">
                    <c16:uniqueId val="{00000004-F500-448A-A89F-0AF26E8B3E33}"/>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Conditions!$A$507</c15:sqref>
                        </c15:formulaRef>
                      </c:ext>
                    </c:extLst>
                    <c:strCache>
                      <c:ptCount val="1"/>
                      <c:pt idx="0">
                        <c:v>Newham</c:v>
                      </c:pt>
                    </c:strCache>
                  </c:strRef>
                </c:tx>
                <c:spPr>
                  <a:solidFill>
                    <a:schemeClr val="accent2">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Conditions!$B$503:$H$503</c15:sqref>
                        </c15:formulaRef>
                      </c:ext>
                    </c:extLst>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extLst xmlns:c15="http://schemas.microsoft.com/office/drawing/2012/chart">
                      <c:ext xmlns:c15="http://schemas.microsoft.com/office/drawing/2012/chart" uri="{02D57815-91ED-43cb-92C2-25804820EDAC}">
                        <c15:formulaRef>
                          <c15:sqref>Conditions!$B$507:$H$507</c15:sqref>
                        </c15:formulaRef>
                      </c:ext>
                    </c:extLst>
                    <c:numCache>
                      <c:formatCode>0.0</c:formatCode>
                      <c:ptCount val="7"/>
                      <c:pt idx="0">
                        <c:v>12.5</c:v>
                      </c:pt>
                      <c:pt idx="1">
                        <c:v>6.1</c:v>
                      </c:pt>
                      <c:pt idx="2">
                        <c:v>10.1</c:v>
                      </c:pt>
                      <c:pt idx="3">
                        <c:v>5.6</c:v>
                      </c:pt>
                      <c:pt idx="4">
                        <c:v>23.7</c:v>
                      </c:pt>
                      <c:pt idx="5">
                        <c:v>15.7</c:v>
                      </c:pt>
                      <c:pt idx="6">
                        <c:v>46.5</c:v>
                      </c:pt>
                    </c:numCache>
                  </c:numRef>
                </c:val>
                <c:extLst xmlns:c15="http://schemas.microsoft.com/office/drawing/2012/chart">
                  <c:ext xmlns:c16="http://schemas.microsoft.com/office/drawing/2014/chart" uri="{C3380CC4-5D6E-409C-BE32-E72D297353CC}">
                    <c16:uniqueId val="{00000005-F500-448A-A89F-0AF26E8B3E33}"/>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Conditions!$A$508</c15:sqref>
                        </c15:formulaRef>
                      </c:ext>
                    </c:extLst>
                    <c:strCache>
                      <c:ptCount val="1"/>
                      <c:pt idx="0">
                        <c:v>Redbridge</c:v>
                      </c:pt>
                    </c:strCache>
                  </c:strRef>
                </c:tx>
                <c:spPr>
                  <a:solidFill>
                    <a:schemeClr val="accent4">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Conditions!$B$503:$H$503</c15:sqref>
                        </c15:formulaRef>
                      </c:ext>
                    </c:extLst>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extLst xmlns:c15="http://schemas.microsoft.com/office/drawing/2012/chart">
                      <c:ext xmlns:c15="http://schemas.microsoft.com/office/drawing/2012/chart" uri="{02D57815-91ED-43cb-92C2-25804820EDAC}">
                        <c15:formulaRef>
                          <c15:sqref>Conditions!$B$508:$H$508</c15:sqref>
                        </c15:formulaRef>
                      </c:ext>
                    </c:extLst>
                    <c:numCache>
                      <c:formatCode>0.0</c:formatCode>
                      <c:ptCount val="7"/>
                      <c:pt idx="0">
                        <c:v>18.5</c:v>
                      </c:pt>
                      <c:pt idx="1">
                        <c:v>16</c:v>
                      </c:pt>
                      <c:pt idx="2">
                        <c:v>8</c:v>
                      </c:pt>
                      <c:pt idx="3">
                        <c:v>5</c:v>
                      </c:pt>
                      <c:pt idx="4">
                        <c:v>27.7</c:v>
                      </c:pt>
                      <c:pt idx="5">
                        <c:v>11.3</c:v>
                      </c:pt>
                      <c:pt idx="6">
                        <c:v>44.1</c:v>
                      </c:pt>
                    </c:numCache>
                  </c:numRef>
                </c:val>
                <c:extLst xmlns:c15="http://schemas.microsoft.com/office/drawing/2012/chart">
                  <c:ext xmlns:c16="http://schemas.microsoft.com/office/drawing/2014/chart" uri="{C3380CC4-5D6E-409C-BE32-E72D297353CC}">
                    <c16:uniqueId val="{00000006-F500-448A-A89F-0AF26E8B3E33}"/>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Conditions!$A$509</c15:sqref>
                        </c15:formulaRef>
                      </c:ext>
                    </c:extLst>
                    <c:strCache>
                      <c:ptCount val="1"/>
                      <c:pt idx="0">
                        <c:v>Waltham Forest</c:v>
                      </c:pt>
                    </c:strCache>
                  </c:strRef>
                </c:tx>
                <c:spPr>
                  <a:solidFill>
                    <a:schemeClr val="accent6">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Conditions!$B$503:$H$503</c15:sqref>
                        </c15:formulaRef>
                      </c:ext>
                    </c:extLst>
                    <c:strCache>
                      <c:ptCount val="7"/>
                      <c:pt idx="0">
                        <c:v>A physical impairment or disability</c:v>
                      </c:pt>
                      <c:pt idx="1">
                        <c:v>Sight or hearing loss</c:v>
                      </c:pt>
                      <c:pt idx="2">
                        <c:v>A mental health problem or illness</c:v>
                      </c:pt>
                      <c:pt idx="3">
                        <c:v>A learning disability or difficulty</c:v>
                      </c:pt>
                      <c:pt idx="4">
                        <c:v>A long-standing illness</c:v>
                      </c:pt>
                      <c:pt idx="5">
                        <c:v>Other </c:v>
                      </c:pt>
                      <c:pt idx="6">
                        <c:v>None of the above</c:v>
                      </c:pt>
                    </c:strCache>
                  </c:strRef>
                </c:cat>
                <c:val>
                  <c:numRef>
                    <c:extLst xmlns:c15="http://schemas.microsoft.com/office/drawing/2012/chart">
                      <c:ext xmlns:c15="http://schemas.microsoft.com/office/drawing/2012/chart" uri="{02D57815-91ED-43cb-92C2-25804820EDAC}">
                        <c15:formulaRef>
                          <c15:sqref>Conditions!$B$509:$H$509</c15:sqref>
                        </c15:formulaRef>
                      </c:ext>
                    </c:extLst>
                    <c:numCache>
                      <c:formatCode>0.0</c:formatCode>
                      <c:ptCount val="7"/>
                      <c:pt idx="0">
                        <c:v>14.3</c:v>
                      </c:pt>
                      <c:pt idx="1">
                        <c:v>11.6</c:v>
                      </c:pt>
                      <c:pt idx="2">
                        <c:v>6.1</c:v>
                      </c:pt>
                      <c:pt idx="3">
                        <c:v>6.1</c:v>
                      </c:pt>
                      <c:pt idx="4">
                        <c:v>28.6</c:v>
                      </c:pt>
                      <c:pt idx="5">
                        <c:v>14.3</c:v>
                      </c:pt>
                      <c:pt idx="6">
                        <c:v>42.2</c:v>
                      </c:pt>
                    </c:numCache>
                  </c:numRef>
                </c:val>
                <c:extLst xmlns:c15="http://schemas.microsoft.com/office/drawing/2012/chart">
                  <c:ext xmlns:c16="http://schemas.microsoft.com/office/drawing/2014/chart" uri="{C3380CC4-5D6E-409C-BE32-E72D297353CC}">
                    <c16:uniqueId val="{00000007-F500-448A-A89F-0AF26E8B3E33}"/>
                  </c:ext>
                </c:extLst>
              </c15:ser>
            </c15:filteredBarSeries>
          </c:ext>
        </c:extLst>
      </c:barChart>
      <c:catAx>
        <c:axId val="1587863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8450431"/>
        <c:crosses val="autoZero"/>
        <c:auto val="1"/>
        <c:lblAlgn val="ctr"/>
        <c:lblOffset val="100"/>
        <c:noMultiLvlLbl val="0"/>
      </c:catAx>
      <c:valAx>
        <c:axId val="318450431"/>
        <c:scaling>
          <c:orientation val="minMax"/>
          <c:max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residents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786367"/>
        <c:crosses val="autoZero"/>
        <c:crossBetween val="between"/>
        <c:majorUnit val="1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r>
              <a:rPr lang="en-GB" sz="1200" b="1" i="0" u="none" strike="noStrike" kern="1200" spc="0" baseline="0" dirty="0">
                <a:solidFill>
                  <a:srgbClr val="003366"/>
                </a:solidFill>
                <a:latin typeface="+mn-lt"/>
                <a:ea typeface="+mn-ea"/>
                <a:cs typeface="+mn-cs"/>
              </a:rPr>
              <a:t>Employment status of unpaid carers, Tower Hamlets, London and England (Carers Survey 2021/22</a:t>
            </a:r>
            <a:r>
              <a:rPr lang="en-GB" sz="1200" b="1" i="0" u="none" strike="noStrike" kern="1200" spc="0" baseline="30000" dirty="0">
                <a:solidFill>
                  <a:srgbClr val="003366"/>
                </a:solidFill>
              </a:rPr>
              <a:t>25</a:t>
            </a:r>
            <a:r>
              <a:rPr lang="en-GB" sz="1200" b="1" i="0" u="none" strike="noStrike" kern="1200" spc="0" baseline="0" dirty="0">
                <a:solidFill>
                  <a:srgbClr val="003366"/>
                </a:solidFill>
                <a:latin typeface="+mn-lt"/>
                <a:ea typeface="+mn-ea"/>
                <a:cs typeface="+mn-cs"/>
              </a:rPr>
              <a:t>).</a:t>
            </a:r>
          </a:p>
        </c:rich>
      </c:tx>
      <c:layout>
        <c:manualLayout>
          <c:xMode val="edge"/>
          <c:yMode val="edge"/>
          <c:x val="2.5111822095430943E-2"/>
          <c:y val="1.6475340825505384E-2"/>
        </c:manualLayout>
      </c:layout>
      <c:overlay val="0"/>
      <c:spPr>
        <a:noFill/>
        <a:ln>
          <a:noFill/>
        </a:ln>
        <a:effectLst/>
      </c:spPr>
      <c:txPr>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endParaRPr lang="en-US"/>
        </a:p>
      </c:txPr>
    </c:title>
    <c:autoTitleDeleted val="0"/>
    <c:plotArea>
      <c:layout>
        <c:manualLayout>
          <c:layoutTarget val="inner"/>
          <c:xMode val="edge"/>
          <c:yMode val="edge"/>
          <c:x val="6.9141257843755799E-2"/>
          <c:y val="0.17066409893507029"/>
          <c:w val="0.90763399325202176"/>
          <c:h val="0.59041913526514267"/>
        </c:manualLayout>
      </c:layout>
      <c:barChart>
        <c:barDir val="col"/>
        <c:grouping val="clustered"/>
        <c:varyColors val="0"/>
        <c:ser>
          <c:idx val="0"/>
          <c:order val="0"/>
          <c:tx>
            <c:strRef>
              <c:f>Conditions!$A$358</c:f>
              <c:strCache>
                <c:ptCount val="1"/>
                <c:pt idx="0">
                  <c:v>Tower Hamlets</c:v>
                </c:pt>
              </c:strCache>
            </c:strRef>
          </c:tx>
          <c:spPr>
            <a:solidFill>
              <a:schemeClr val="accent2"/>
            </a:solidFill>
            <a:ln>
              <a:noFill/>
            </a:ln>
            <a:effectLst/>
          </c:spPr>
          <c:invertIfNegative val="0"/>
          <c:cat>
            <c:strRef>
              <c:f>Conditions!$B$357:$I$357</c:f>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f>Conditions!$B$358:$I$358</c:f>
              <c:numCache>
                <c:formatCode>0.0</c:formatCode>
                <c:ptCount val="8"/>
                <c:pt idx="0">
                  <c:v>25</c:v>
                </c:pt>
                <c:pt idx="1">
                  <c:v>11.9</c:v>
                </c:pt>
                <c:pt idx="2">
                  <c:v>13.6</c:v>
                </c:pt>
                <c:pt idx="3">
                  <c:v>2.5</c:v>
                </c:pt>
                <c:pt idx="4">
                  <c:v>2.5</c:v>
                </c:pt>
                <c:pt idx="5">
                  <c:v>37.299999999999997</c:v>
                </c:pt>
                <c:pt idx="6">
                  <c:v>3.8</c:v>
                </c:pt>
                <c:pt idx="7">
                  <c:v>13.1</c:v>
                </c:pt>
              </c:numCache>
            </c:numRef>
          </c:val>
          <c:extLst>
            <c:ext xmlns:c16="http://schemas.microsoft.com/office/drawing/2014/chart" uri="{C3380CC4-5D6E-409C-BE32-E72D297353CC}">
              <c16:uniqueId val="{00000000-163F-4B44-B965-732E19C93690}"/>
            </c:ext>
          </c:extLst>
        </c:ser>
        <c:ser>
          <c:idx val="6"/>
          <c:order val="6"/>
          <c:tx>
            <c:strRef>
              <c:f>Conditions!$A$364</c:f>
              <c:strCache>
                <c:ptCount val="1"/>
                <c:pt idx="0">
                  <c:v>England</c:v>
                </c:pt>
              </c:strCache>
            </c:strRef>
          </c:tx>
          <c:spPr>
            <a:solidFill>
              <a:srgbClr val="AF137E"/>
            </a:solidFill>
            <a:ln>
              <a:noFill/>
            </a:ln>
            <a:effectLst/>
          </c:spPr>
          <c:invertIfNegative val="0"/>
          <c:cat>
            <c:strRef>
              <c:f>Conditions!$B$357:$I$357</c:f>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f>Conditions!$B$364:$I$364</c:f>
              <c:numCache>
                <c:formatCode>0.0</c:formatCode>
                <c:ptCount val="8"/>
                <c:pt idx="0">
                  <c:v>56.7</c:v>
                </c:pt>
                <c:pt idx="1">
                  <c:v>9.4</c:v>
                </c:pt>
                <c:pt idx="2">
                  <c:v>10.6</c:v>
                </c:pt>
                <c:pt idx="3">
                  <c:v>2.1</c:v>
                </c:pt>
                <c:pt idx="4">
                  <c:v>3.6</c:v>
                </c:pt>
                <c:pt idx="5">
                  <c:v>20.5</c:v>
                </c:pt>
                <c:pt idx="6">
                  <c:v>5.2</c:v>
                </c:pt>
                <c:pt idx="7">
                  <c:v>6.1</c:v>
                </c:pt>
              </c:numCache>
            </c:numRef>
          </c:val>
          <c:extLst>
            <c:ext xmlns:c16="http://schemas.microsoft.com/office/drawing/2014/chart" uri="{C3380CC4-5D6E-409C-BE32-E72D297353CC}">
              <c16:uniqueId val="{00000001-163F-4B44-B965-732E19C93690}"/>
            </c:ext>
          </c:extLst>
        </c:ser>
        <c:ser>
          <c:idx val="7"/>
          <c:order val="7"/>
          <c:tx>
            <c:strRef>
              <c:f>Conditions!$A$365</c:f>
              <c:strCache>
                <c:ptCount val="1"/>
                <c:pt idx="0">
                  <c:v>London</c:v>
                </c:pt>
              </c:strCache>
            </c:strRef>
          </c:tx>
          <c:spPr>
            <a:solidFill>
              <a:srgbClr val="A8CE78"/>
            </a:solidFill>
            <a:ln>
              <a:noFill/>
            </a:ln>
            <a:effectLst/>
          </c:spPr>
          <c:invertIfNegative val="0"/>
          <c:cat>
            <c:strRef>
              <c:f>Conditions!$B$357:$I$357</c:f>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f>Conditions!$B$365:$I$365</c:f>
              <c:numCache>
                <c:formatCode>0.0</c:formatCode>
                <c:ptCount val="8"/>
                <c:pt idx="0">
                  <c:v>44.3</c:v>
                </c:pt>
                <c:pt idx="1">
                  <c:v>12.3</c:v>
                </c:pt>
                <c:pt idx="2">
                  <c:v>11.6</c:v>
                </c:pt>
                <c:pt idx="3">
                  <c:v>2.4</c:v>
                </c:pt>
                <c:pt idx="4">
                  <c:v>4.3</c:v>
                </c:pt>
                <c:pt idx="5">
                  <c:v>23.4</c:v>
                </c:pt>
                <c:pt idx="6">
                  <c:v>5.4</c:v>
                </c:pt>
                <c:pt idx="7">
                  <c:v>8.5</c:v>
                </c:pt>
              </c:numCache>
            </c:numRef>
          </c:val>
          <c:extLst>
            <c:ext xmlns:c16="http://schemas.microsoft.com/office/drawing/2014/chart" uri="{C3380CC4-5D6E-409C-BE32-E72D297353CC}">
              <c16:uniqueId val="{00000002-163F-4B44-B965-732E19C93690}"/>
            </c:ext>
          </c:extLst>
        </c:ser>
        <c:dLbls>
          <c:showLegendKey val="0"/>
          <c:showVal val="0"/>
          <c:showCatName val="0"/>
          <c:showSerName val="0"/>
          <c:showPercent val="0"/>
          <c:showBubbleSize val="0"/>
        </c:dLbls>
        <c:gapWidth val="219"/>
        <c:overlap val="-27"/>
        <c:axId val="906064768"/>
        <c:axId val="2141588559"/>
        <c:extLst>
          <c:ext xmlns:c15="http://schemas.microsoft.com/office/drawing/2012/chart" uri="{02D57815-91ED-43cb-92C2-25804820EDAC}">
            <c15:filteredBarSeries>
              <c15:ser>
                <c:idx val="1"/>
                <c:order val="1"/>
                <c:tx>
                  <c:strRef>
                    <c:extLst>
                      <c:ext uri="{02D57815-91ED-43cb-92C2-25804820EDAC}">
                        <c15:formulaRef>
                          <c15:sqref>Conditions!$A$359</c15:sqref>
                        </c15:formulaRef>
                      </c:ext>
                    </c:extLst>
                    <c:strCache>
                      <c:ptCount val="1"/>
                      <c:pt idx="0">
                        <c:v>Barking and Dagenham</c:v>
                      </c:pt>
                    </c:strCache>
                  </c:strRef>
                </c:tx>
                <c:spPr>
                  <a:solidFill>
                    <a:schemeClr val="accent4"/>
                  </a:solidFill>
                  <a:ln>
                    <a:noFill/>
                  </a:ln>
                  <a:effectLst/>
                </c:spPr>
                <c:invertIfNegative val="0"/>
                <c:cat>
                  <c:strRef>
                    <c:extLst>
                      <c:ext uri="{02D57815-91ED-43cb-92C2-25804820EDAC}">
                        <c15:formulaRef>
                          <c15:sqref>Conditions!$B$357:$I$357</c15:sqref>
                        </c15:formulaRef>
                      </c:ext>
                    </c:extLst>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extLst>
                      <c:ext uri="{02D57815-91ED-43cb-92C2-25804820EDAC}">
                        <c15:formulaRef>
                          <c15:sqref>Conditions!$B$359:$I$359</c15:sqref>
                        </c15:formulaRef>
                      </c:ext>
                    </c:extLst>
                    <c:numCache>
                      <c:formatCode>0.0</c:formatCode>
                      <c:ptCount val="8"/>
                      <c:pt idx="0">
                        <c:v>46</c:v>
                      </c:pt>
                      <c:pt idx="1">
                        <c:v>12</c:v>
                      </c:pt>
                      <c:pt idx="2">
                        <c:v>10</c:v>
                      </c:pt>
                      <c:pt idx="3">
                        <c:v>0</c:v>
                      </c:pt>
                      <c:pt idx="4">
                        <c:v>4</c:v>
                      </c:pt>
                      <c:pt idx="5">
                        <c:v>25</c:v>
                      </c:pt>
                      <c:pt idx="6">
                        <c:v>3</c:v>
                      </c:pt>
                      <c:pt idx="7">
                        <c:v>8</c:v>
                      </c:pt>
                    </c:numCache>
                  </c:numRef>
                </c:val>
                <c:extLst>
                  <c:ext xmlns:c16="http://schemas.microsoft.com/office/drawing/2014/chart" uri="{C3380CC4-5D6E-409C-BE32-E72D297353CC}">
                    <c16:uniqueId val="{00000003-163F-4B44-B965-732E19C93690}"/>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Conditions!$A$360</c15:sqref>
                        </c15:formulaRef>
                      </c:ext>
                    </c:extLst>
                    <c:strCache>
                      <c:ptCount val="1"/>
                      <c:pt idx="0">
                        <c:v>Havering</c:v>
                      </c:pt>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Conditions!$B$357:$I$357</c15:sqref>
                        </c15:formulaRef>
                      </c:ext>
                    </c:extLst>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extLst xmlns:c15="http://schemas.microsoft.com/office/drawing/2012/chart">
                      <c:ext xmlns:c15="http://schemas.microsoft.com/office/drawing/2012/chart" uri="{02D57815-91ED-43cb-92C2-25804820EDAC}">
                        <c15:formulaRef>
                          <c15:sqref>Conditions!$B$360:$I$360</c15:sqref>
                        </c15:formulaRef>
                      </c:ext>
                    </c:extLst>
                    <c:numCache>
                      <c:formatCode>0.0</c:formatCode>
                      <c:ptCount val="8"/>
                      <c:pt idx="0">
                        <c:v>59.5</c:v>
                      </c:pt>
                      <c:pt idx="1">
                        <c:v>10.5</c:v>
                      </c:pt>
                      <c:pt idx="2">
                        <c:v>8.8000000000000007</c:v>
                      </c:pt>
                      <c:pt idx="3">
                        <c:v>1.7</c:v>
                      </c:pt>
                      <c:pt idx="4">
                        <c:v>2.2000000000000002</c:v>
                      </c:pt>
                      <c:pt idx="5">
                        <c:v>18.7</c:v>
                      </c:pt>
                      <c:pt idx="6">
                        <c:v>5</c:v>
                      </c:pt>
                      <c:pt idx="7">
                        <c:v>4.0999999999999996</c:v>
                      </c:pt>
                    </c:numCache>
                  </c:numRef>
                </c:val>
                <c:extLst xmlns:c15="http://schemas.microsoft.com/office/drawing/2012/chart">
                  <c:ext xmlns:c16="http://schemas.microsoft.com/office/drawing/2014/chart" uri="{C3380CC4-5D6E-409C-BE32-E72D297353CC}">
                    <c16:uniqueId val="{00000004-163F-4B44-B965-732E19C9369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Conditions!$A$361</c15:sqref>
                        </c15:formulaRef>
                      </c:ext>
                    </c:extLst>
                    <c:strCache>
                      <c:ptCount val="1"/>
                      <c:pt idx="0">
                        <c:v>Newham</c:v>
                      </c:pt>
                    </c:strCache>
                  </c:strRef>
                </c:tx>
                <c:spPr>
                  <a:solidFill>
                    <a:schemeClr val="accent2">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Conditions!$B$357:$I$357</c15:sqref>
                        </c15:formulaRef>
                      </c:ext>
                    </c:extLst>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extLst xmlns:c15="http://schemas.microsoft.com/office/drawing/2012/chart">
                      <c:ext xmlns:c15="http://schemas.microsoft.com/office/drawing/2012/chart" uri="{02D57815-91ED-43cb-92C2-25804820EDAC}">
                        <c15:formulaRef>
                          <c15:sqref>Conditions!$B$361:$I$361</c15:sqref>
                        </c15:formulaRef>
                      </c:ext>
                    </c:extLst>
                    <c:numCache>
                      <c:formatCode>0.0</c:formatCode>
                      <c:ptCount val="8"/>
                      <c:pt idx="0">
                        <c:v>39.299999999999997</c:v>
                      </c:pt>
                      <c:pt idx="1">
                        <c:v>15.6</c:v>
                      </c:pt>
                      <c:pt idx="2">
                        <c:v>13.8</c:v>
                      </c:pt>
                      <c:pt idx="3">
                        <c:v>1.8</c:v>
                      </c:pt>
                      <c:pt idx="4">
                        <c:v>2.2999999999999998</c:v>
                      </c:pt>
                      <c:pt idx="5">
                        <c:v>24</c:v>
                      </c:pt>
                      <c:pt idx="6">
                        <c:v>5.0999999999999996</c:v>
                      </c:pt>
                      <c:pt idx="7">
                        <c:v>11.5</c:v>
                      </c:pt>
                    </c:numCache>
                  </c:numRef>
                </c:val>
                <c:extLst xmlns:c15="http://schemas.microsoft.com/office/drawing/2012/chart">
                  <c:ext xmlns:c16="http://schemas.microsoft.com/office/drawing/2014/chart" uri="{C3380CC4-5D6E-409C-BE32-E72D297353CC}">
                    <c16:uniqueId val="{00000005-163F-4B44-B965-732E19C93690}"/>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Conditions!$A$362</c15:sqref>
                        </c15:formulaRef>
                      </c:ext>
                    </c:extLst>
                    <c:strCache>
                      <c:ptCount val="1"/>
                      <c:pt idx="0">
                        <c:v>Redbridge</c:v>
                      </c:pt>
                    </c:strCache>
                  </c:strRef>
                </c:tx>
                <c:spPr>
                  <a:solidFill>
                    <a:schemeClr val="accent4">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Conditions!$B$357:$I$357</c15:sqref>
                        </c15:formulaRef>
                      </c:ext>
                    </c:extLst>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extLst xmlns:c15="http://schemas.microsoft.com/office/drawing/2012/chart">
                      <c:ext xmlns:c15="http://schemas.microsoft.com/office/drawing/2012/chart" uri="{02D57815-91ED-43cb-92C2-25804820EDAC}">
                        <c15:formulaRef>
                          <c15:sqref>Conditions!$B$362:$I$362</c15:sqref>
                        </c15:formulaRef>
                      </c:ext>
                    </c:extLst>
                    <c:numCache>
                      <c:formatCode>0.0</c:formatCode>
                      <c:ptCount val="8"/>
                      <c:pt idx="0">
                        <c:v>46.7</c:v>
                      </c:pt>
                      <c:pt idx="1">
                        <c:v>13.4</c:v>
                      </c:pt>
                      <c:pt idx="2">
                        <c:v>9.8000000000000007</c:v>
                      </c:pt>
                      <c:pt idx="3">
                        <c:v>1.6</c:v>
                      </c:pt>
                      <c:pt idx="4">
                        <c:v>4.0999999999999996</c:v>
                      </c:pt>
                      <c:pt idx="5">
                        <c:v>21.5</c:v>
                      </c:pt>
                      <c:pt idx="6">
                        <c:v>5.3</c:v>
                      </c:pt>
                      <c:pt idx="7">
                        <c:v>6.5</c:v>
                      </c:pt>
                    </c:numCache>
                  </c:numRef>
                </c:val>
                <c:extLst xmlns:c15="http://schemas.microsoft.com/office/drawing/2012/chart">
                  <c:ext xmlns:c16="http://schemas.microsoft.com/office/drawing/2014/chart" uri="{C3380CC4-5D6E-409C-BE32-E72D297353CC}">
                    <c16:uniqueId val="{00000006-163F-4B44-B965-732E19C93690}"/>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Conditions!$A$363</c15:sqref>
                        </c15:formulaRef>
                      </c:ext>
                    </c:extLst>
                    <c:strCache>
                      <c:ptCount val="1"/>
                      <c:pt idx="0">
                        <c:v>Waltham Forest</c:v>
                      </c:pt>
                    </c:strCache>
                  </c:strRef>
                </c:tx>
                <c:spPr>
                  <a:solidFill>
                    <a:schemeClr val="accent6">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Conditions!$B$357:$I$357</c15:sqref>
                        </c15:formulaRef>
                      </c:ext>
                    </c:extLst>
                    <c:strCache>
                      <c:ptCount val="8"/>
                      <c:pt idx="0">
                        <c:v>Retired</c:v>
                      </c:pt>
                      <c:pt idx="1">
                        <c:v>Employed full-time</c:v>
                      </c:pt>
                      <c:pt idx="2">
                        <c:v>Employed part-time (working 30 hours or less)</c:v>
                      </c:pt>
                      <c:pt idx="3">
                        <c:v>Self-employed full-time</c:v>
                      </c:pt>
                      <c:pt idx="4">
                        <c:v>Self-employed part-time</c:v>
                      </c:pt>
                      <c:pt idx="5">
                        <c:v>Not in paid work</c:v>
                      </c:pt>
                      <c:pt idx="6">
                        <c:v>Doing voluntary work</c:v>
                      </c:pt>
                      <c:pt idx="7">
                        <c:v>Other</c:v>
                      </c:pt>
                    </c:strCache>
                  </c:strRef>
                </c:cat>
                <c:val>
                  <c:numRef>
                    <c:extLst xmlns:c15="http://schemas.microsoft.com/office/drawing/2012/chart">
                      <c:ext xmlns:c15="http://schemas.microsoft.com/office/drawing/2012/chart" uri="{02D57815-91ED-43cb-92C2-25804820EDAC}">
                        <c15:formulaRef>
                          <c15:sqref>Conditions!$B$363:$I$363</c15:sqref>
                        </c15:formulaRef>
                      </c:ext>
                    </c:extLst>
                    <c:numCache>
                      <c:formatCode>0.0</c:formatCode>
                      <c:ptCount val="8"/>
                      <c:pt idx="0">
                        <c:v>42.9</c:v>
                      </c:pt>
                      <c:pt idx="1">
                        <c:v>5.8</c:v>
                      </c:pt>
                      <c:pt idx="2">
                        <c:v>12.2</c:v>
                      </c:pt>
                      <c:pt idx="3">
                        <c:v>3.2</c:v>
                      </c:pt>
                      <c:pt idx="4">
                        <c:v>3.8</c:v>
                      </c:pt>
                      <c:pt idx="5">
                        <c:v>27.6</c:v>
                      </c:pt>
                      <c:pt idx="6">
                        <c:v>2.6</c:v>
                      </c:pt>
                      <c:pt idx="7">
                        <c:v>11.5</c:v>
                      </c:pt>
                    </c:numCache>
                  </c:numRef>
                </c:val>
                <c:extLst xmlns:c15="http://schemas.microsoft.com/office/drawing/2012/chart">
                  <c:ext xmlns:c16="http://schemas.microsoft.com/office/drawing/2014/chart" uri="{C3380CC4-5D6E-409C-BE32-E72D297353CC}">
                    <c16:uniqueId val="{00000007-163F-4B44-B965-732E19C93690}"/>
                  </c:ext>
                </c:extLst>
              </c15:ser>
            </c15:filteredBarSeries>
          </c:ext>
        </c:extLst>
      </c:barChart>
      <c:catAx>
        <c:axId val="906064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2141588559"/>
        <c:crosses val="autoZero"/>
        <c:auto val="1"/>
        <c:lblAlgn val="ctr"/>
        <c:lblOffset val="100"/>
        <c:noMultiLvlLbl val="0"/>
      </c:catAx>
      <c:valAx>
        <c:axId val="21415885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residents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6064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7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r>
              <a:rPr lang="en-GB" sz="1200" b="1" i="0" u="none" strike="noStrike" kern="1200" spc="0" baseline="0" dirty="0">
                <a:solidFill>
                  <a:srgbClr val="003366"/>
                </a:solidFill>
                <a:latin typeface="+mn-lt"/>
                <a:ea typeface="+mn-ea"/>
                <a:cs typeface="+mn-cs"/>
              </a:rPr>
              <a:t>Reported support received from social services by unpaid carers, Tower Hamlets, London and England (Carers Survey 2021/22</a:t>
            </a:r>
            <a:r>
              <a:rPr lang="en-GB" sz="1200" b="1" i="0" u="none" strike="noStrike" kern="1200" spc="0" baseline="30000" dirty="0">
                <a:solidFill>
                  <a:srgbClr val="003366"/>
                </a:solidFill>
              </a:rPr>
              <a:t>25</a:t>
            </a:r>
            <a:r>
              <a:rPr lang="en-GB" sz="1200" b="1" i="0" u="none" strike="noStrike" kern="1200" spc="0" baseline="0" dirty="0">
                <a:solidFill>
                  <a:srgbClr val="003366"/>
                </a:solidFill>
              </a:rPr>
              <a:t>).</a:t>
            </a:r>
            <a:endParaRPr lang="en-GB" sz="1200" b="1" i="0" u="none" strike="noStrike" kern="1200" spc="0" baseline="0" dirty="0">
              <a:solidFill>
                <a:srgbClr val="003366"/>
              </a:solidFill>
              <a:latin typeface="+mn-lt"/>
              <a:ea typeface="+mn-ea"/>
              <a:cs typeface="+mn-cs"/>
            </a:endParaRPr>
          </a:p>
        </c:rich>
      </c:tx>
      <c:layout>
        <c:manualLayout>
          <c:xMode val="edge"/>
          <c:yMode val="edge"/>
          <c:x val="6.7655891320854327E-3"/>
          <c:y val="1.2543494709195462E-2"/>
        </c:manualLayout>
      </c:layout>
      <c:overlay val="0"/>
      <c:spPr>
        <a:noFill/>
        <a:ln>
          <a:noFill/>
        </a:ln>
        <a:effectLst/>
      </c:spPr>
      <c:txPr>
        <a:bodyPr rot="0" spcFirstLastPara="1" vertOverflow="ellipsis" vert="horz" wrap="square" anchor="ctr" anchorCtr="1"/>
        <a:lstStyle/>
        <a:p>
          <a:pPr algn="l">
            <a:defRPr lang="en-GB" sz="1200" b="1" i="0" u="none" strike="noStrike" kern="1200" spc="0" baseline="0" dirty="0" smtClean="0">
              <a:solidFill>
                <a:srgbClr val="003366"/>
              </a:solidFill>
              <a:latin typeface="+mn-lt"/>
              <a:ea typeface="+mn-ea"/>
              <a:cs typeface="+mn-cs"/>
            </a:defRPr>
          </a:pPr>
          <a:endParaRPr lang="en-GB"/>
        </a:p>
      </c:txPr>
    </c:title>
    <c:autoTitleDeleted val="0"/>
    <c:plotArea>
      <c:layout/>
      <c:barChart>
        <c:barDir val="col"/>
        <c:grouping val="clustered"/>
        <c:varyColors val="0"/>
        <c:ser>
          <c:idx val="0"/>
          <c:order val="0"/>
          <c:tx>
            <c:strRef>
              <c:f>Conditions!$A$84</c:f>
              <c:strCache>
                <c:ptCount val="1"/>
                <c:pt idx="0">
                  <c:v>Tower Hamlets</c:v>
                </c:pt>
              </c:strCache>
            </c:strRef>
          </c:tx>
          <c:spPr>
            <a:solidFill>
              <a:schemeClr val="accent2"/>
            </a:solidFill>
            <a:ln>
              <a:noFill/>
            </a:ln>
            <a:effectLst/>
          </c:spPr>
          <c:invertIfNegative val="0"/>
          <c:cat>
            <c:strRef>
              <c:f>Conditions!$B$83:$E$83</c:f>
              <c:strCache>
                <c:ptCount val="4"/>
                <c:pt idx="0">
                  <c:v>Information and advice</c:v>
                </c:pt>
                <c:pt idx="1">
                  <c:v>Support from carer's groups or someone to talk to in confidence</c:v>
                </c:pt>
                <c:pt idx="2">
                  <c:v>Training for carers</c:v>
                </c:pt>
                <c:pt idx="3">
                  <c:v>Support to keep you in employment</c:v>
                </c:pt>
              </c:strCache>
            </c:strRef>
          </c:cat>
          <c:val>
            <c:numRef>
              <c:f>Conditions!$B$84:$E$84</c:f>
              <c:numCache>
                <c:formatCode>0.0</c:formatCode>
                <c:ptCount val="4"/>
                <c:pt idx="0">
                  <c:v>49.3</c:v>
                </c:pt>
                <c:pt idx="1">
                  <c:v>38.799999999999997</c:v>
                </c:pt>
                <c:pt idx="2">
                  <c:v>3.4</c:v>
                </c:pt>
                <c:pt idx="3">
                  <c:v>4</c:v>
                </c:pt>
              </c:numCache>
            </c:numRef>
          </c:val>
          <c:extLst>
            <c:ext xmlns:c16="http://schemas.microsoft.com/office/drawing/2014/chart" uri="{C3380CC4-5D6E-409C-BE32-E72D297353CC}">
              <c16:uniqueId val="{00000000-0BF8-4F07-BAA9-DD9244787170}"/>
            </c:ext>
          </c:extLst>
        </c:ser>
        <c:ser>
          <c:idx val="6"/>
          <c:order val="6"/>
          <c:tx>
            <c:strRef>
              <c:f>Conditions!$A$90</c:f>
              <c:strCache>
                <c:ptCount val="1"/>
                <c:pt idx="0">
                  <c:v>England</c:v>
                </c:pt>
              </c:strCache>
            </c:strRef>
          </c:tx>
          <c:spPr>
            <a:solidFill>
              <a:srgbClr val="AF137E"/>
            </a:solidFill>
            <a:ln>
              <a:noFill/>
            </a:ln>
            <a:effectLst/>
          </c:spPr>
          <c:invertIfNegative val="0"/>
          <c:cat>
            <c:strRef>
              <c:f>Conditions!$B$83:$E$83</c:f>
              <c:strCache>
                <c:ptCount val="4"/>
                <c:pt idx="0">
                  <c:v>Information and advice</c:v>
                </c:pt>
                <c:pt idx="1">
                  <c:v>Support from carer's groups or someone to talk to in confidence</c:v>
                </c:pt>
                <c:pt idx="2">
                  <c:v>Training for carers</c:v>
                </c:pt>
                <c:pt idx="3">
                  <c:v>Support to keep you in employment</c:v>
                </c:pt>
              </c:strCache>
            </c:strRef>
          </c:cat>
          <c:val>
            <c:numRef>
              <c:f>Conditions!$B$90:$E$90</c:f>
              <c:numCache>
                <c:formatCode>0.0</c:formatCode>
                <c:ptCount val="4"/>
                <c:pt idx="0">
                  <c:v>49.9</c:v>
                </c:pt>
                <c:pt idx="1">
                  <c:v>31.8</c:v>
                </c:pt>
                <c:pt idx="2">
                  <c:v>4</c:v>
                </c:pt>
                <c:pt idx="3">
                  <c:v>2.8</c:v>
                </c:pt>
              </c:numCache>
            </c:numRef>
          </c:val>
          <c:extLst>
            <c:ext xmlns:c16="http://schemas.microsoft.com/office/drawing/2014/chart" uri="{C3380CC4-5D6E-409C-BE32-E72D297353CC}">
              <c16:uniqueId val="{00000001-0BF8-4F07-BAA9-DD9244787170}"/>
            </c:ext>
          </c:extLst>
        </c:ser>
        <c:ser>
          <c:idx val="7"/>
          <c:order val="7"/>
          <c:tx>
            <c:strRef>
              <c:f>Conditions!$A$91</c:f>
              <c:strCache>
                <c:ptCount val="1"/>
                <c:pt idx="0">
                  <c:v>London</c:v>
                </c:pt>
              </c:strCache>
            </c:strRef>
          </c:tx>
          <c:spPr>
            <a:solidFill>
              <a:srgbClr val="A8CE78"/>
            </a:solidFill>
            <a:ln>
              <a:noFill/>
            </a:ln>
            <a:effectLst/>
          </c:spPr>
          <c:invertIfNegative val="0"/>
          <c:cat>
            <c:strRef>
              <c:f>Conditions!$B$83:$E$83</c:f>
              <c:strCache>
                <c:ptCount val="4"/>
                <c:pt idx="0">
                  <c:v>Information and advice</c:v>
                </c:pt>
                <c:pt idx="1">
                  <c:v>Support from carer's groups or someone to talk to in confidence</c:v>
                </c:pt>
                <c:pt idx="2">
                  <c:v>Training for carers</c:v>
                </c:pt>
                <c:pt idx="3">
                  <c:v>Support to keep you in employment</c:v>
                </c:pt>
              </c:strCache>
            </c:strRef>
          </c:cat>
          <c:val>
            <c:numRef>
              <c:f>Conditions!$B$91:$E$91</c:f>
              <c:numCache>
                <c:formatCode>0.0</c:formatCode>
                <c:ptCount val="4"/>
                <c:pt idx="0">
                  <c:v>41.7</c:v>
                </c:pt>
                <c:pt idx="1">
                  <c:v>26.7</c:v>
                </c:pt>
                <c:pt idx="2">
                  <c:v>5.2</c:v>
                </c:pt>
                <c:pt idx="3">
                  <c:v>4</c:v>
                </c:pt>
              </c:numCache>
            </c:numRef>
          </c:val>
          <c:extLst>
            <c:ext xmlns:c16="http://schemas.microsoft.com/office/drawing/2014/chart" uri="{C3380CC4-5D6E-409C-BE32-E72D297353CC}">
              <c16:uniqueId val="{00000002-0BF8-4F07-BAA9-DD9244787170}"/>
            </c:ext>
          </c:extLst>
        </c:ser>
        <c:dLbls>
          <c:showLegendKey val="0"/>
          <c:showVal val="0"/>
          <c:showCatName val="0"/>
          <c:showSerName val="0"/>
          <c:showPercent val="0"/>
          <c:showBubbleSize val="0"/>
        </c:dLbls>
        <c:gapWidth val="219"/>
        <c:overlap val="-27"/>
        <c:axId val="2021160880"/>
        <c:axId val="160004799"/>
        <c:extLst>
          <c:ext xmlns:c15="http://schemas.microsoft.com/office/drawing/2012/chart" uri="{02D57815-91ED-43cb-92C2-25804820EDAC}">
            <c15:filteredBarSeries>
              <c15:ser>
                <c:idx val="1"/>
                <c:order val="1"/>
                <c:tx>
                  <c:strRef>
                    <c:extLst>
                      <c:ext uri="{02D57815-91ED-43cb-92C2-25804820EDAC}">
                        <c15:formulaRef>
                          <c15:sqref>Conditions!$A$85</c15:sqref>
                        </c15:formulaRef>
                      </c:ext>
                    </c:extLst>
                    <c:strCache>
                      <c:ptCount val="1"/>
                      <c:pt idx="0">
                        <c:v>Barking and Dagenham</c:v>
                      </c:pt>
                    </c:strCache>
                  </c:strRef>
                </c:tx>
                <c:spPr>
                  <a:solidFill>
                    <a:schemeClr val="accent4"/>
                  </a:solidFill>
                  <a:ln>
                    <a:noFill/>
                  </a:ln>
                  <a:effectLst/>
                </c:spPr>
                <c:invertIfNegative val="0"/>
                <c:cat>
                  <c:strRef>
                    <c:extLst>
                      <c:ext uri="{02D57815-91ED-43cb-92C2-25804820EDAC}">
                        <c15:formulaRef>
                          <c15:sqref>Conditions!$B$83:$E$83</c15:sqref>
                        </c15:formulaRef>
                      </c:ext>
                    </c:extLst>
                    <c:strCache>
                      <c:ptCount val="4"/>
                      <c:pt idx="0">
                        <c:v>Information and advice</c:v>
                      </c:pt>
                      <c:pt idx="1">
                        <c:v>Support from carer's groups or someone to talk to in confidence</c:v>
                      </c:pt>
                      <c:pt idx="2">
                        <c:v>Training for carers</c:v>
                      </c:pt>
                      <c:pt idx="3">
                        <c:v>Support to keep you in employment</c:v>
                      </c:pt>
                    </c:strCache>
                  </c:strRef>
                </c:cat>
                <c:val>
                  <c:numRef>
                    <c:extLst>
                      <c:ext uri="{02D57815-91ED-43cb-92C2-25804820EDAC}">
                        <c15:formulaRef>
                          <c15:sqref>Conditions!$B$85:$E$85</c15:sqref>
                        </c15:formulaRef>
                      </c:ext>
                    </c:extLst>
                    <c:numCache>
                      <c:formatCode>0.0</c:formatCode>
                      <c:ptCount val="4"/>
                      <c:pt idx="0">
                        <c:v>28</c:v>
                      </c:pt>
                      <c:pt idx="1">
                        <c:v>23.7</c:v>
                      </c:pt>
                      <c:pt idx="2">
                        <c:v>3.2</c:v>
                      </c:pt>
                      <c:pt idx="3">
                        <c:v>7.7</c:v>
                      </c:pt>
                    </c:numCache>
                  </c:numRef>
                </c:val>
                <c:extLst>
                  <c:ext xmlns:c16="http://schemas.microsoft.com/office/drawing/2014/chart" uri="{C3380CC4-5D6E-409C-BE32-E72D297353CC}">
                    <c16:uniqueId val="{00000003-0BF8-4F07-BAA9-DD9244787170}"/>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Conditions!$A$86</c15:sqref>
                        </c15:formulaRef>
                      </c:ext>
                    </c:extLst>
                    <c:strCache>
                      <c:ptCount val="1"/>
                      <c:pt idx="0">
                        <c:v>Havering</c:v>
                      </c:pt>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Conditions!$B$83:$E$83</c15:sqref>
                        </c15:formulaRef>
                      </c:ext>
                    </c:extLst>
                    <c:strCache>
                      <c:ptCount val="4"/>
                      <c:pt idx="0">
                        <c:v>Information and advice</c:v>
                      </c:pt>
                      <c:pt idx="1">
                        <c:v>Support from carer's groups or someone to talk to in confidence</c:v>
                      </c:pt>
                      <c:pt idx="2">
                        <c:v>Training for carers</c:v>
                      </c:pt>
                      <c:pt idx="3">
                        <c:v>Support to keep you in employment</c:v>
                      </c:pt>
                    </c:strCache>
                  </c:strRef>
                </c:cat>
                <c:val>
                  <c:numRef>
                    <c:extLst xmlns:c15="http://schemas.microsoft.com/office/drawing/2012/chart">
                      <c:ext xmlns:c15="http://schemas.microsoft.com/office/drawing/2012/chart" uri="{02D57815-91ED-43cb-92C2-25804820EDAC}">
                        <c15:formulaRef>
                          <c15:sqref>Conditions!$B$86:$E$86</c15:sqref>
                        </c15:formulaRef>
                      </c:ext>
                    </c:extLst>
                    <c:numCache>
                      <c:formatCode>0.0</c:formatCode>
                      <c:ptCount val="4"/>
                      <c:pt idx="0">
                        <c:v>41.6</c:v>
                      </c:pt>
                      <c:pt idx="1">
                        <c:v>29.9</c:v>
                      </c:pt>
                      <c:pt idx="2">
                        <c:v>2.1</c:v>
                      </c:pt>
                      <c:pt idx="3">
                        <c:v>1.6</c:v>
                      </c:pt>
                    </c:numCache>
                  </c:numRef>
                </c:val>
                <c:extLst xmlns:c15="http://schemas.microsoft.com/office/drawing/2012/chart">
                  <c:ext xmlns:c16="http://schemas.microsoft.com/office/drawing/2014/chart" uri="{C3380CC4-5D6E-409C-BE32-E72D297353CC}">
                    <c16:uniqueId val="{00000004-0BF8-4F07-BAA9-DD924478717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Conditions!$A$87</c15:sqref>
                        </c15:formulaRef>
                      </c:ext>
                    </c:extLst>
                    <c:strCache>
                      <c:ptCount val="1"/>
                      <c:pt idx="0">
                        <c:v>Newham</c:v>
                      </c:pt>
                    </c:strCache>
                  </c:strRef>
                </c:tx>
                <c:spPr>
                  <a:solidFill>
                    <a:schemeClr val="accent2">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Conditions!$B$83:$E$83</c15:sqref>
                        </c15:formulaRef>
                      </c:ext>
                    </c:extLst>
                    <c:strCache>
                      <c:ptCount val="4"/>
                      <c:pt idx="0">
                        <c:v>Information and advice</c:v>
                      </c:pt>
                      <c:pt idx="1">
                        <c:v>Support from carer's groups or someone to talk to in confidence</c:v>
                      </c:pt>
                      <c:pt idx="2">
                        <c:v>Training for carers</c:v>
                      </c:pt>
                      <c:pt idx="3">
                        <c:v>Support to keep you in employment</c:v>
                      </c:pt>
                    </c:strCache>
                  </c:strRef>
                </c:cat>
                <c:val>
                  <c:numRef>
                    <c:extLst xmlns:c15="http://schemas.microsoft.com/office/drawing/2012/chart">
                      <c:ext xmlns:c15="http://schemas.microsoft.com/office/drawing/2012/chart" uri="{02D57815-91ED-43cb-92C2-25804820EDAC}">
                        <c15:formulaRef>
                          <c15:sqref>Conditions!$B$87:$E$87</c15:sqref>
                        </c15:formulaRef>
                      </c:ext>
                    </c:extLst>
                    <c:numCache>
                      <c:formatCode>0.0</c:formatCode>
                      <c:ptCount val="4"/>
                      <c:pt idx="0">
                        <c:v>38.4</c:v>
                      </c:pt>
                      <c:pt idx="1">
                        <c:v>21.8</c:v>
                      </c:pt>
                      <c:pt idx="2">
                        <c:v>6.9</c:v>
                      </c:pt>
                      <c:pt idx="3">
                        <c:v>6.1</c:v>
                      </c:pt>
                    </c:numCache>
                  </c:numRef>
                </c:val>
                <c:extLst xmlns:c15="http://schemas.microsoft.com/office/drawing/2012/chart">
                  <c:ext xmlns:c16="http://schemas.microsoft.com/office/drawing/2014/chart" uri="{C3380CC4-5D6E-409C-BE32-E72D297353CC}">
                    <c16:uniqueId val="{00000005-0BF8-4F07-BAA9-DD9244787170}"/>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Conditions!$A$88</c15:sqref>
                        </c15:formulaRef>
                      </c:ext>
                    </c:extLst>
                    <c:strCache>
                      <c:ptCount val="1"/>
                      <c:pt idx="0">
                        <c:v>Redbridge</c:v>
                      </c:pt>
                    </c:strCache>
                  </c:strRef>
                </c:tx>
                <c:spPr>
                  <a:solidFill>
                    <a:schemeClr val="accent4">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Conditions!$B$83:$E$83</c15:sqref>
                        </c15:formulaRef>
                      </c:ext>
                    </c:extLst>
                    <c:strCache>
                      <c:ptCount val="4"/>
                      <c:pt idx="0">
                        <c:v>Information and advice</c:v>
                      </c:pt>
                      <c:pt idx="1">
                        <c:v>Support from carer's groups or someone to talk to in confidence</c:v>
                      </c:pt>
                      <c:pt idx="2">
                        <c:v>Training for carers</c:v>
                      </c:pt>
                      <c:pt idx="3">
                        <c:v>Support to keep you in employment</c:v>
                      </c:pt>
                    </c:strCache>
                  </c:strRef>
                </c:cat>
                <c:val>
                  <c:numRef>
                    <c:extLst xmlns:c15="http://schemas.microsoft.com/office/drawing/2012/chart">
                      <c:ext xmlns:c15="http://schemas.microsoft.com/office/drawing/2012/chart" uri="{02D57815-91ED-43cb-92C2-25804820EDAC}">
                        <c15:formulaRef>
                          <c15:sqref>Conditions!$B$88:$E$88</c15:sqref>
                        </c15:formulaRef>
                      </c:ext>
                    </c:extLst>
                    <c:numCache>
                      <c:formatCode>0.0</c:formatCode>
                      <c:ptCount val="4"/>
                      <c:pt idx="0">
                        <c:v>31.6</c:v>
                      </c:pt>
                      <c:pt idx="1">
                        <c:v>14.9</c:v>
                      </c:pt>
                      <c:pt idx="2">
                        <c:v>2.2000000000000002</c:v>
                      </c:pt>
                      <c:pt idx="3">
                        <c:v>4.5</c:v>
                      </c:pt>
                    </c:numCache>
                  </c:numRef>
                </c:val>
                <c:extLst xmlns:c15="http://schemas.microsoft.com/office/drawing/2012/chart">
                  <c:ext xmlns:c16="http://schemas.microsoft.com/office/drawing/2014/chart" uri="{C3380CC4-5D6E-409C-BE32-E72D297353CC}">
                    <c16:uniqueId val="{00000006-0BF8-4F07-BAA9-DD9244787170}"/>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Conditions!$A$89</c15:sqref>
                        </c15:formulaRef>
                      </c:ext>
                    </c:extLst>
                    <c:strCache>
                      <c:ptCount val="1"/>
                      <c:pt idx="0">
                        <c:v>Waltham Forest</c:v>
                      </c:pt>
                    </c:strCache>
                  </c:strRef>
                </c:tx>
                <c:spPr>
                  <a:solidFill>
                    <a:schemeClr val="accent6">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Conditions!$B$83:$E$83</c15:sqref>
                        </c15:formulaRef>
                      </c:ext>
                    </c:extLst>
                    <c:strCache>
                      <c:ptCount val="4"/>
                      <c:pt idx="0">
                        <c:v>Information and advice</c:v>
                      </c:pt>
                      <c:pt idx="1">
                        <c:v>Support from carer's groups or someone to talk to in confidence</c:v>
                      </c:pt>
                      <c:pt idx="2">
                        <c:v>Training for carers</c:v>
                      </c:pt>
                      <c:pt idx="3">
                        <c:v>Support to keep you in employment</c:v>
                      </c:pt>
                    </c:strCache>
                  </c:strRef>
                </c:cat>
                <c:val>
                  <c:numRef>
                    <c:extLst xmlns:c15="http://schemas.microsoft.com/office/drawing/2012/chart">
                      <c:ext xmlns:c15="http://schemas.microsoft.com/office/drawing/2012/chart" uri="{02D57815-91ED-43cb-92C2-25804820EDAC}">
                        <c15:formulaRef>
                          <c15:sqref>Conditions!$B$89:$E$89</c15:sqref>
                        </c15:formulaRef>
                      </c:ext>
                    </c:extLst>
                    <c:numCache>
                      <c:formatCode>0.0</c:formatCode>
                      <c:ptCount val="4"/>
                      <c:pt idx="0">
                        <c:v>40.799999999999997</c:v>
                      </c:pt>
                      <c:pt idx="1">
                        <c:v>23</c:v>
                      </c:pt>
                      <c:pt idx="2">
                        <c:v>6.3</c:v>
                      </c:pt>
                      <c:pt idx="3">
                        <c:v>6.5</c:v>
                      </c:pt>
                    </c:numCache>
                  </c:numRef>
                </c:val>
                <c:extLst xmlns:c15="http://schemas.microsoft.com/office/drawing/2012/chart">
                  <c:ext xmlns:c16="http://schemas.microsoft.com/office/drawing/2014/chart" uri="{C3380CC4-5D6E-409C-BE32-E72D297353CC}">
                    <c16:uniqueId val="{00000007-0BF8-4F07-BAA9-DD9244787170}"/>
                  </c:ext>
                </c:extLst>
              </c15:ser>
            </c15:filteredBarSeries>
          </c:ext>
        </c:extLst>
      </c:barChart>
      <c:catAx>
        <c:axId val="2021160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60004799"/>
        <c:crosses val="autoZero"/>
        <c:auto val="1"/>
        <c:lblAlgn val="ctr"/>
        <c:lblOffset val="100"/>
        <c:noMultiLvlLbl val="0"/>
      </c:catAx>
      <c:valAx>
        <c:axId val="1600047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Proportion of residents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21160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7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[ASC_Carers Assessment analysis.xlsx]Sheet5!PivotTable19</c:name>
    <c:fmtId val="38"/>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dirty="0">
                <a:solidFill>
                  <a:srgbClr val="003366"/>
                </a:solidFill>
              </a:rPr>
              <a:t>Eligibility outcome of Carers Assessments conducted per quarter in Tower Hamlets by level of need, October 2018 – October 2023 (Mosaic). </a:t>
            </a:r>
          </a:p>
        </c:rich>
      </c:tx>
      <c:layout>
        <c:manualLayout>
          <c:xMode val="edge"/>
          <c:yMode val="edge"/>
          <c:x val="2.999023132441556E-3"/>
          <c:y val="0"/>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7415172243718675E-2"/>
          <c:y val="0.11156874648379041"/>
          <c:w val="0.91532813936231849"/>
          <c:h val="0.717921383668777"/>
        </c:manualLayout>
      </c:layout>
      <c:lineChart>
        <c:grouping val="standard"/>
        <c:varyColors val="0"/>
        <c:ser>
          <c:idx val="0"/>
          <c:order val="0"/>
          <c:tx>
            <c:strRef>
              <c:f>Sheet5!$B$8:$B$9</c:f>
              <c:strCache>
                <c:ptCount val="1"/>
                <c:pt idx="0">
                  <c:v>No</c:v>
                </c:pt>
              </c:strCache>
            </c:strRef>
          </c:tx>
          <c:spPr>
            <a:ln w="28575" cap="rnd">
              <a:solidFill>
                <a:schemeClr val="accent1"/>
              </a:solidFill>
              <a:round/>
            </a:ln>
            <a:effectLst/>
          </c:spPr>
          <c:marker>
            <c:symbol val="none"/>
          </c:marker>
          <c:cat>
            <c:multiLvlStrRef>
              <c:f>Sheet5!$A$10:$A$36</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Sheet5!$B$10:$B$36</c:f>
              <c:numCache>
                <c:formatCode>General</c:formatCode>
                <c:ptCount val="20"/>
                <c:pt idx="0">
                  <c:v>30</c:v>
                </c:pt>
                <c:pt idx="1">
                  <c:v>43</c:v>
                </c:pt>
                <c:pt idx="2">
                  <c:v>16</c:v>
                </c:pt>
                <c:pt idx="3">
                  <c:v>29</c:v>
                </c:pt>
                <c:pt idx="4">
                  <c:v>15</c:v>
                </c:pt>
                <c:pt idx="5">
                  <c:v>19</c:v>
                </c:pt>
                <c:pt idx="6">
                  <c:v>13</c:v>
                </c:pt>
                <c:pt idx="7">
                  <c:v>21</c:v>
                </c:pt>
                <c:pt idx="8">
                  <c:v>77</c:v>
                </c:pt>
                <c:pt idx="9">
                  <c:v>248</c:v>
                </c:pt>
                <c:pt idx="10">
                  <c:v>192</c:v>
                </c:pt>
                <c:pt idx="11">
                  <c:v>73</c:v>
                </c:pt>
                <c:pt idx="12">
                  <c:v>37</c:v>
                </c:pt>
                <c:pt idx="13">
                  <c:v>42</c:v>
                </c:pt>
                <c:pt idx="14">
                  <c:v>33</c:v>
                </c:pt>
                <c:pt idx="15">
                  <c:v>44</c:v>
                </c:pt>
                <c:pt idx="16">
                  <c:v>34</c:v>
                </c:pt>
                <c:pt idx="17">
                  <c:v>30</c:v>
                </c:pt>
                <c:pt idx="18">
                  <c:v>36</c:v>
                </c:pt>
                <c:pt idx="19">
                  <c:v>21</c:v>
                </c:pt>
              </c:numCache>
            </c:numRef>
          </c:val>
          <c:smooth val="0"/>
          <c:extLst>
            <c:ext xmlns:c16="http://schemas.microsoft.com/office/drawing/2014/chart" uri="{C3380CC4-5D6E-409C-BE32-E72D297353CC}">
              <c16:uniqueId val="{00000000-63FB-4271-9A50-68B0159BA634}"/>
            </c:ext>
          </c:extLst>
        </c:ser>
        <c:ser>
          <c:idx val="1"/>
          <c:order val="1"/>
          <c:tx>
            <c:strRef>
              <c:f>Sheet5!$C$8:$C$9</c:f>
              <c:strCache>
                <c:ptCount val="1"/>
                <c:pt idx="0">
                  <c:v>Yes (High)</c:v>
                </c:pt>
              </c:strCache>
            </c:strRef>
          </c:tx>
          <c:spPr>
            <a:ln w="28575" cap="rnd">
              <a:solidFill>
                <a:schemeClr val="accent2"/>
              </a:solidFill>
              <a:round/>
            </a:ln>
            <a:effectLst/>
          </c:spPr>
          <c:marker>
            <c:symbol val="none"/>
          </c:marker>
          <c:cat>
            <c:multiLvlStrRef>
              <c:f>Sheet5!$A$10:$A$36</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Sheet5!$C$10:$C$36</c:f>
              <c:numCache>
                <c:formatCode>General</c:formatCode>
                <c:ptCount val="20"/>
                <c:pt idx="0">
                  <c:v>7</c:v>
                </c:pt>
                <c:pt idx="1">
                  <c:v>9</c:v>
                </c:pt>
                <c:pt idx="2">
                  <c:v>28</c:v>
                </c:pt>
                <c:pt idx="3">
                  <c:v>47</c:v>
                </c:pt>
                <c:pt idx="4">
                  <c:v>37</c:v>
                </c:pt>
                <c:pt idx="5">
                  <c:v>35</c:v>
                </c:pt>
                <c:pt idx="6">
                  <c:v>19</c:v>
                </c:pt>
                <c:pt idx="7">
                  <c:v>17</c:v>
                </c:pt>
                <c:pt idx="8">
                  <c:v>20</c:v>
                </c:pt>
                <c:pt idx="9">
                  <c:v>21</c:v>
                </c:pt>
                <c:pt idx="10">
                  <c:v>52</c:v>
                </c:pt>
                <c:pt idx="11">
                  <c:v>49</c:v>
                </c:pt>
                <c:pt idx="12">
                  <c:v>70</c:v>
                </c:pt>
                <c:pt idx="13">
                  <c:v>97</c:v>
                </c:pt>
                <c:pt idx="14">
                  <c:v>73</c:v>
                </c:pt>
                <c:pt idx="15">
                  <c:v>70</c:v>
                </c:pt>
                <c:pt idx="16">
                  <c:v>92</c:v>
                </c:pt>
                <c:pt idx="17">
                  <c:v>98</c:v>
                </c:pt>
                <c:pt idx="18">
                  <c:v>106</c:v>
                </c:pt>
                <c:pt idx="19">
                  <c:v>107</c:v>
                </c:pt>
              </c:numCache>
            </c:numRef>
          </c:val>
          <c:smooth val="0"/>
          <c:extLst>
            <c:ext xmlns:c16="http://schemas.microsoft.com/office/drawing/2014/chart" uri="{C3380CC4-5D6E-409C-BE32-E72D297353CC}">
              <c16:uniqueId val="{00000001-63FB-4271-9A50-68B0159BA634}"/>
            </c:ext>
          </c:extLst>
        </c:ser>
        <c:ser>
          <c:idx val="2"/>
          <c:order val="2"/>
          <c:tx>
            <c:strRef>
              <c:f>Sheet5!$D$8:$D$9</c:f>
              <c:strCache>
                <c:ptCount val="1"/>
                <c:pt idx="0">
                  <c:v>Yes (Medium)</c:v>
                </c:pt>
              </c:strCache>
            </c:strRef>
          </c:tx>
          <c:spPr>
            <a:ln w="28575" cap="rnd">
              <a:solidFill>
                <a:schemeClr val="accent3"/>
              </a:solidFill>
              <a:round/>
            </a:ln>
            <a:effectLst/>
          </c:spPr>
          <c:marker>
            <c:symbol val="none"/>
          </c:marker>
          <c:cat>
            <c:multiLvlStrRef>
              <c:f>Sheet5!$A$10:$A$36</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Sheet5!$D$10:$D$36</c:f>
              <c:numCache>
                <c:formatCode>General</c:formatCode>
                <c:ptCount val="20"/>
                <c:pt idx="0">
                  <c:v>35</c:v>
                </c:pt>
                <c:pt idx="1">
                  <c:v>25</c:v>
                </c:pt>
                <c:pt idx="2">
                  <c:v>10</c:v>
                </c:pt>
                <c:pt idx="3">
                  <c:v>8</c:v>
                </c:pt>
                <c:pt idx="4">
                  <c:v>5</c:v>
                </c:pt>
                <c:pt idx="5">
                  <c:v>11</c:v>
                </c:pt>
                <c:pt idx="6">
                  <c:v>4</c:v>
                </c:pt>
                <c:pt idx="7">
                  <c:v>4</c:v>
                </c:pt>
                <c:pt idx="8">
                  <c:v>4</c:v>
                </c:pt>
                <c:pt idx="9">
                  <c:v>3</c:v>
                </c:pt>
                <c:pt idx="10">
                  <c:v>5</c:v>
                </c:pt>
                <c:pt idx="11">
                  <c:v>7</c:v>
                </c:pt>
                <c:pt idx="12">
                  <c:v>33</c:v>
                </c:pt>
                <c:pt idx="13">
                  <c:v>35</c:v>
                </c:pt>
                <c:pt idx="14">
                  <c:v>26</c:v>
                </c:pt>
                <c:pt idx="15">
                  <c:v>40</c:v>
                </c:pt>
                <c:pt idx="16">
                  <c:v>40</c:v>
                </c:pt>
                <c:pt idx="17">
                  <c:v>34</c:v>
                </c:pt>
                <c:pt idx="18">
                  <c:v>25</c:v>
                </c:pt>
                <c:pt idx="19">
                  <c:v>20</c:v>
                </c:pt>
              </c:numCache>
            </c:numRef>
          </c:val>
          <c:smooth val="0"/>
          <c:extLst>
            <c:ext xmlns:c16="http://schemas.microsoft.com/office/drawing/2014/chart" uri="{C3380CC4-5D6E-409C-BE32-E72D297353CC}">
              <c16:uniqueId val="{00000002-63FB-4271-9A50-68B0159BA634}"/>
            </c:ext>
          </c:extLst>
        </c:ser>
        <c:dLbls>
          <c:showLegendKey val="0"/>
          <c:showVal val="0"/>
          <c:showCatName val="0"/>
          <c:showSerName val="0"/>
          <c:showPercent val="0"/>
          <c:showBubbleSize val="0"/>
        </c:dLbls>
        <c:smooth val="0"/>
        <c:axId val="1503970383"/>
        <c:axId val="634318895"/>
      </c:lineChart>
      <c:catAx>
        <c:axId val="1503970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318895"/>
        <c:crosses val="autoZero"/>
        <c:auto val="1"/>
        <c:lblAlgn val="ctr"/>
        <c:lblOffset val="100"/>
        <c:noMultiLvlLbl val="0"/>
      </c:catAx>
      <c:valAx>
        <c:axId val="6343188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39703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7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[ASC_Carers Assessment analysis.xlsx]Sheet5!PivotTable19</c:name>
    <c:fmtId val="57"/>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dirty="0">
                <a:solidFill>
                  <a:srgbClr val="003366"/>
                </a:solidFill>
              </a:rPr>
              <a:t>Number of Carers</a:t>
            </a:r>
            <a:r>
              <a:rPr lang="en-GB" sz="1200" b="1" baseline="0" dirty="0">
                <a:solidFill>
                  <a:srgbClr val="003366"/>
                </a:solidFill>
              </a:rPr>
              <a:t> Assessments with “high need” outcome per quarter, by gender of carer, October 2018 – October 2023 (Mosaic).</a:t>
            </a:r>
            <a:endParaRPr lang="en-GB" sz="1200" b="1" dirty="0">
              <a:solidFill>
                <a:srgbClr val="003366"/>
              </a:solidFill>
            </a:endParaRPr>
          </a:p>
        </c:rich>
      </c:tx>
      <c:layout>
        <c:manualLayout>
          <c:xMode val="edge"/>
          <c:yMode val="edge"/>
          <c:x val="1.1977096672738162E-3"/>
          <c:y val="1.7697758516175333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ivotFmts>
      <c:pivotFmt>
        <c:idx val="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0"/>
        <c:spPr>
          <a:solidFill>
            <a:schemeClr val="accent1"/>
          </a:solidFill>
          <a:ln w="28575" cap="rnd">
            <a:solidFill>
              <a:schemeClr val="accent1"/>
            </a:solidFill>
            <a:round/>
          </a:ln>
          <a:effectLst/>
        </c:spPr>
        <c:marker>
          <c:symbol val="none"/>
        </c:marker>
      </c:pivotFmt>
      <c:pivotFmt>
        <c:idx val="31"/>
        <c:spPr>
          <a:solidFill>
            <a:schemeClr val="accent1"/>
          </a:solidFill>
          <a:ln w="28575" cap="rnd">
            <a:solidFill>
              <a:schemeClr val="accent1"/>
            </a:solidFill>
            <a:round/>
          </a:ln>
          <a:effectLst/>
        </c:spPr>
        <c:marker>
          <c:symbol val="none"/>
        </c:marker>
      </c:pivotFmt>
      <c:pivotFmt>
        <c:idx val="3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0.10081355446720069"/>
          <c:y val="0.17843326059335315"/>
          <c:w val="0.87716990441508347"/>
          <c:h val="0.61768052870035084"/>
        </c:manualLayout>
      </c:layout>
      <c:lineChart>
        <c:grouping val="standard"/>
        <c:varyColors val="0"/>
        <c:ser>
          <c:idx val="0"/>
          <c:order val="0"/>
          <c:tx>
            <c:strRef>
              <c:f>Sheet5!$B$8:$B$10</c:f>
              <c:strCache>
                <c:ptCount val="1"/>
                <c:pt idx="0">
                  <c:v>Yes (High) - Female</c:v>
                </c:pt>
              </c:strCache>
            </c:strRef>
          </c:tx>
          <c:spPr>
            <a:ln w="28575" cap="rnd">
              <a:solidFill>
                <a:schemeClr val="accent1"/>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Sheet5!$B$11:$B$37</c:f>
              <c:numCache>
                <c:formatCode>General</c:formatCode>
                <c:ptCount val="20"/>
                <c:pt idx="0">
                  <c:v>7</c:v>
                </c:pt>
                <c:pt idx="1">
                  <c:v>8</c:v>
                </c:pt>
                <c:pt idx="2">
                  <c:v>20</c:v>
                </c:pt>
                <c:pt idx="3">
                  <c:v>34</c:v>
                </c:pt>
                <c:pt idx="4">
                  <c:v>27</c:v>
                </c:pt>
                <c:pt idx="5">
                  <c:v>26</c:v>
                </c:pt>
                <c:pt idx="6">
                  <c:v>10</c:v>
                </c:pt>
                <c:pt idx="7">
                  <c:v>9</c:v>
                </c:pt>
                <c:pt idx="8">
                  <c:v>14</c:v>
                </c:pt>
                <c:pt idx="9">
                  <c:v>13</c:v>
                </c:pt>
                <c:pt idx="10">
                  <c:v>38</c:v>
                </c:pt>
                <c:pt idx="11">
                  <c:v>37</c:v>
                </c:pt>
                <c:pt idx="12">
                  <c:v>46</c:v>
                </c:pt>
                <c:pt idx="13">
                  <c:v>65</c:v>
                </c:pt>
                <c:pt idx="14">
                  <c:v>56</c:v>
                </c:pt>
                <c:pt idx="15">
                  <c:v>50</c:v>
                </c:pt>
                <c:pt idx="16">
                  <c:v>74</c:v>
                </c:pt>
                <c:pt idx="17">
                  <c:v>67</c:v>
                </c:pt>
                <c:pt idx="18">
                  <c:v>75</c:v>
                </c:pt>
                <c:pt idx="19">
                  <c:v>77</c:v>
                </c:pt>
              </c:numCache>
            </c:numRef>
          </c:val>
          <c:smooth val="0"/>
          <c:extLst>
            <c:ext xmlns:c16="http://schemas.microsoft.com/office/drawing/2014/chart" uri="{C3380CC4-5D6E-409C-BE32-E72D297353CC}">
              <c16:uniqueId val="{00000000-99AA-4B06-BA93-D2AA0D139035}"/>
            </c:ext>
          </c:extLst>
        </c:ser>
        <c:ser>
          <c:idx val="1"/>
          <c:order val="1"/>
          <c:tx>
            <c:strRef>
              <c:f>Sheet5!$C$8:$C$10</c:f>
              <c:strCache>
                <c:ptCount val="1"/>
                <c:pt idx="0">
                  <c:v>Yes (High) - Male</c:v>
                </c:pt>
              </c:strCache>
            </c:strRef>
          </c:tx>
          <c:spPr>
            <a:ln w="28575" cap="rnd">
              <a:solidFill>
                <a:schemeClr val="accent2"/>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Sheet5!$C$11:$C$37</c:f>
              <c:numCache>
                <c:formatCode>General</c:formatCode>
                <c:ptCount val="20"/>
                <c:pt idx="1">
                  <c:v>1</c:v>
                </c:pt>
                <c:pt idx="2">
                  <c:v>8</c:v>
                </c:pt>
                <c:pt idx="3">
                  <c:v>13</c:v>
                </c:pt>
                <c:pt idx="4">
                  <c:v>10</c:v>
                </c:pt>
                <c:pt idx="5">
                  <c:v>9</c:v>
                </c:pt>
                <c:pt idx="6">
                  <c:v>9</c:v>
                </c:pt>
                <c:pt idx="7">
                  <c:v>8</c:v>
                </c:pt>
                <c:pt idx="8">
                  <c:v>5</c:v>
                </c:pt>
                <c:pt idx="9">
                  <c:v>8</c:v>
                </c:pt>
                <c:pt idx="10">
                  <c:v>14</c:v>
                </c:pt>
                <c:pt idx="11">
                  <c:v>12</c:v>
                </c:pt>
                <c:pt idx="12">
                  <c:v>24</c:v>
                </c:pt>
                <c:pt idx="13">
                  <c:v>32</c:v>
                </c:pt>
                <c:pt idx="14">
                  <c:v>17</c:v>
                </c:pt>
                <c:pt idx="15">
                  <c:v>20</c:v>
                </c:pt>
                <c:pt idx="16">
                  <c:v>18</c:v>
                </c:pt>
                <c:pt idx="17">
                  <c:v>29</c:v>
                </c:pt>
                <c:pt idx="18">
                  <c:v>30</c:v>
                </c:pt>
                <c:pt idx="19">
                  <c:v>30</c:v>
                </c:pt>
              </c:numCache>
            </c:numRef>
          </c:val>
          <c:smooth val="0"/>
          <c:extLst>
            <c:ext xmlns:c16="http://schemas.microsoft.com/office/drawing/2014/chart" uri="{C3380CC4-5D6E-409C-BE32-E72D297353CC}">
              <c16:uniqueId val="{00000001-99AA-4B06-BA93-D2AA0D139035}"/>
            </c:ext>
          </c:extLst>
        </c:ser>
        <c:dLbls>
          <c:showLegendKey val="0"/>
          <c:showVal val="0"/>
          <c:showCatName val="0"/>
          <c:showSerName val="0"/>
          <c:showPercent val="0"/>
          <c:showBubbleSize val="0"/>
        </c:dLbls>
        <c:smooth val="0"/>
        <c:axId val="1503970383"/>
        <c:axId val="634318895"/>
      </c:lineChart>
      <c:catAx>
        <c:axId val="1503970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634318895"/>
        <c:crosses val="autoZero"/>
        <c:auto val="1"/>
        <c:lblAlgn val="ctr"/>
        <c:lblOffset val="100"/>
        <c:noMultiLvlLbl val="0"/>
      </c:catAx>
      <c:valAx>
        <c:axId val="634318895"/>
        <c:scaling>
          <c:orientation val="minMax"/>
          <c:max val="8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 with</a:t>
                </a:r>
                <a:r>
                  <a:rPr lang="en-GB" baseline="0"/>
                  <a:t> high</a:t>
                </a:r>
              </a:p>
              <a:p>
                <a:pPr>
                  <a:defRPr/>
                </a:pPr>
                <a:r>
                  <a:rPr lang="en-GB" baseline="0"/>
                  <a:t>Need outcome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3970383"/>
        <c:crosses val="autoZero"/>
        <c:crossBetween val="between"/>
      </c:valAx>
      <c:spPr>
        <a:noFill/>
        <a:ln>
          <a:noFill/>
        </a:ln>
        <a:effectLst/>
      </c:spPr>
    </c:plotArea>
    <c:legend>
      <c:legendPos val="b"/>
      <c:layout>
        <c:manualLayout>
          <c:xMode val="edge"/>
          <c:yMode val="edge"/>
          <c:x val="3.8369961462903848E-2"/>
          <c:y val="0.91252731620720917"/>
          <c:w val="0.94079017511408858"/>
          <c:h val="8.3100497083261185E-2"/>
        </c:manualLayout>
      </c:layout>
      <c:overlay val="0"/>
      <c:spPr>
        <a:noFill/>
        <a:ln>
          <a:noFill/>
        </a:ln>
        <a:effectLst/>
      </c:spPr>
      <c:txPr>
        <a:bodyPr rot="0" spcFirstLastPara="1" vertOverflow="ellipsis" vert="horz" wrap="square" anchor="b" anchorCtr="0"/>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7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[ASC_Carers Assessment analysis.xlsx]Sheet5!PivotTable19</c:name>
    <c:fmtId val="-1"/>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100" b="1" i="0" u="none" strike="noStrike" kern="1200" spc="0" baseline="0" dirty="0">
                <a:solidFill>
                  <a:srgbClr val="003366"/>
                </a:solidFill>
              </a:rPr>
              <a:t>Number of Carers Assessments with “high need” outcome per quarter, by broad age band of carer (excluding under 18 and unknown ages), January 2019 – October 2023 (Mosaic).</a:t>
            </a:r>
          </a:p>
        </c:rich>
      </c:tx>
      <c:layout>
        <c:manualLayout>
          <c:xMode val="edge"/>
          <c:yMode val="edge"/>
          <c:x val="1.1245163202829103E-3"/>
          <c:y val="1.8300988891567362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0"/>
        <c:spPr>
          <a:solidFill>
            <a:schemeClr val="accent1"/>
          </a:solidFill>
          <a:ln w="28575" cap="rnd">
            <a:solidFill>
              <a:schemeClr val="accent1"/>
            </a:solidFill>
            <a:round/>
          </a:ln>
          <a:effectLst/>
        </c:spPr>
        <c:marker>
          <c:symbol val="none"/>
        </c:marker>
      </c:pivotFmt>
      <c:pivotFmt>
        <c:idx val="31"/>
        <c:spPr>
          <a:solidFill>
            <a:schemeClr val="accent1"/>
          </a:solidFill>
          <a:ln w="28575" cap="rnd">
            <a:solidFill>
              <a:schemeClr val="accent1"/>
            </a:solidFill>
            <a:round/>
          </a:ln>
          <a:effectLst/>
        </c:spPr>
        <c:marker>
          <c:symbol val="none"/>
        </c:marker>
      </c:pivotFmt>
      <c:pivotFmt>
        <c:idx val="3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pivotFmt>
      <c:pivotFmt>
        <c:idx val="5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8"/>
        <c:spPr>
          <a:solidFill>
            <a:schemeClr val="accent1"/>
          </a:solidFill>
          <a:ln w="28575" cap="rnd">
            <a:solidFill>
              <a:schemeClr val="accent1"/>
            </a:solidFill>
            <a:round/>
          </a:ln>
          <a:effectLst/>
        </c:spPr>
        <c:marker>
          <c:symbol val="none"/>
        </c:marker>
      </c:pivotFmt>
      <c:pivotFmt>
        <c:idx val="59"/>
        <c:spPr>
          <a:solidFill>
            <a:schemeClr val="accent1"/>
          </a:solidFill>
          <a:ln w="28575" cap="rnd">
            <a:solidFill>
              <a:schemeClr val="accent1"/>
            </a:solidFill>
            <a:round/>
          </a:ln>
          <a:effectLst/>
        </c:spPr>
        <c:marker>
          <c:symbol val="none"/>
        </c:marker>
      </c:pivotFmt>
      <c:pivotFmt>
        <c:idx val="60"/>
        <c:spPr>
          <a:solidFill>
            <a:schemeClr val="accent1"/>
          </a:solidFill>
          <a:ln w="28575" cap="rnd">
            <a:solidFill>
              <a:schemeClr val="accent1"/>
            </a:solidFill>
            <a:round/>
          </a:ln>
          <a:effectLst/>
        </c:spPr>
        <c:marker>
          <c:symbol val="none"/>
        </c:marker>
      </c:pivotFmt>
      <c:pivotFmt>
        <c:idx val="61"/>
        <c:spPr>
          <a:solidFill>
            <a:schemeClr val="accent1"/>
          </a:solidFill>
          <a:ln w="28575" cap="rnd">
            <a:solidFill>
              <a:schemeClr val="accent1"/>
            </a:solidFill>
            <a:round/>
          </a:ln>
          <a:effectLst/>
        </c:spPr>
        <c:marker>
          <c:symbol val="none"/>
        </c:marker>
      </c:pivotFmt>
      <c:pivotFmt>
        <c:idx val="62"/>
        <c:spPr>
          <a:solidFill>
            <a:schemeClr val="accent1"/>
          </a:solidFill>
          <a:ln w="28575" cap="rnd">
            <a:solidFill>
              <a:schemeClr val="accent1"/>
            </a:solidFill>
            <a:round/>
          </a:ln>
          <a:effectLst/>
        </c:spPr>
        <c:marker>
          <c:symbol val="none"/>
        </c:marker>
      </c:pivotFmt>
      <c:pivotFmt>
        <c:idx val="63"/>
        <c:spPr>
          <a:solidFill>
            <a:schemeClr val="accent1"/>
          </a:solidFill>
          <a:ln w="28575" cap="rnd">
            <a:solidFill>
              <a:schemeClr val="accent1"/>
            </a:solidFill>
            <a:round/>
          </a:ln>
          <a:effectLst/>
        </c:spPr>
        <c:marker>
          <c:symbol val="none"/>
        </c:marker>
      </c:pivotFmt>
      <c:pivotFmt>
        <c:idx val="64"/>
        <c:spPr>
          <a:solidFill>
            <a:schemeClr val="accent1"/>
          </a:solidFill>
          <a:ln w="28575" cap="rnd">
            <a:solidFill>
              <a:schemeClr val="accent1"/>
            </a:solidFill>
            <a:round/>
          </a:ln>
          <a:effectLst/>
        </c:spPr>
        <c:marker>
          <c:symbol val="none"/>
        </c:marker>
      </c:pivotFmt>
      <c:pivotFmt>
        <c:idx val="65"/>
        <c:spPr>
          <a:solidFill>
            <a:schemeClr val="accent1"/>
          </a:solidFill>
          <a:ln w="28575" cap="rnd">
            <a:solidFill>
              <a:schemeClr val="accent1"/>
            </a:solidFill>
            <a:round/>
          </a:ln>
          <a:effectLst/>
        </c:spPr>
        <c:marker>
          <c:symbol val="none"/>
        </c:marker>
      </c:pivotFmt>
      <c:pivotFmt>
        <c:idx val="66"/>
        <c:spPr>
          <a:solidFill>
            <a:schemeClr val="accent1"/>
          </a:solidFill>
          <a:ln w="28575" cap="rnd">
            <a:solidFill>
              <a:schemeClr val="accent1"/>
            </a:solidFill>
            <a:round/>
          </a:ln>
          <a:effectLst/>
        </c:spPr>
        <c:marker>
          <c:symbol val="none"/>
        </c:marker>
      </c:pivotFmt>
      <c:pivotFmt>
        <c:idx val="67"/>
        <c:spPr>
          <a:solidFill>
            <a:schemeClr val="accent1"/>
          </a:solidFill>
          <a:ln w="28575" cap="rnd">
            <a:solidFill>
              <a:schemeClr val="accent1"/>
            </a:solidFill>
            <a:round/>
          </a:ln>
          <a:effectLst/>
        </c:spPr>
        <c:marker>
          <c:symbol val="none"/>
        </c:marker>
      </c:pivotFmt>
      <c:pivotFmt>
        <c:idx val="6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1173771585884703E-2"/>
          <c:y val="0.16914590568422269"/>
          <c:w val="0.88640927671644276"/>
          <c:h val="0.61637333083791723"/>
        </c:manualLayout>
      </c:layout>
      <c:lineChart>
        <c:grouping val="standard"/>
        <c:varyColors val="0"/>
        <c:ser>
          <c:idx val="0"/>
          <c:order val="0"/>
          <c:tx>
            <c:strRef>
              <c:f>Sheet5!$B$8:$B$10</c:f>
              <c:strCache>
                <c:ptCount val="1"/>
                <c:pt idx="0">
                  <c:v>Yes (High) - 18-34</c:v>
                </c:pt>
              </c:strCache>
            </c:strRef>
          </c:tx>
          <c:spPr>
            <a:ln w="28575" cap="rnd">
              <a:solidFill>
                <a:schemeClr val="accent1"/>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Sheet5!$B$11:$B$35</c:f>
              <c:numCache>
                <c:formatCode>General</c:formatCode>
                <c:ptCount val="19"/>
                <c:pt idx="1">
                  <c:v>1</c:v>
                </c:pt>
                <c:pt idx="2">
                  <c:v>2</c:v>
                </c:pt>
                <c:pt idx="3">
                  <c:v>2</c:v>
                </c:pt>
                <c:pt idx="4">
                  <c:v>4</c:v>
                </c:pt>
                <c:pt idx="6">
                  <c:v>2</c:v>
                </c:pt>
                <c:pt idx="7">
                  <c:v>4</c:v>
                </c:pt>
                <c:pt idx="8">
                  <c:v>2</c:v>
                </c:pt>
                <c:pt idx="9">
                  <c:v>3</c:v>
                </c:pt>
                <c:pt idx="10">
                  <c:v>4</c:v>
                </c:pt>
                <c:pt idx="11">
                  <c:v>6</c:v>
                </c:pt>
                <c:pt idx="12">
                  <c:v>9</c:v>
                </c:pt>
                <c:pt idx="13">
                  <c:v>8</c:v>
                </c:pt>
                <c:pt idx="14">
                  <c:v>2</c:v>
                </c:pt>
                <c:pt idx="15">
                  <c:v>6</c:v>
                </c:pt>
                <c:pt idx="16">
                  <c:v>11</c:v>
                </c:pt>
                <c:pt idx="17">
                  <c:v>12</c:v>
                </c:pt>
                <c:pt idx="18">
                  <c:v>9</c:v>
                </c:pt>
              </c:numCache>
            </c:numRef>
          </c:val>
          <c:smooth val="0"/>
          <c:extLst>
            <c:ext xmlns:c16="http://schemas.microsoft.com/office/drawing/2014/chart" uri="{C3380CC4-5D6E-409C-BE32-E72D297353CC}">
              <c16:uniqueId val="{00000000-935D-4A88-BBC4-121DEF9FCAB3}"/>
            </c:ext>
          </c:extLst>
        </c:ser>
        <c:ser>
          <c:idx val="1"/>
          <c:order val="1"/>
          <c:tx>
            <c:strRef>
              <c:f>Sheet5!$C$8:$C$10</c:f>
              <c:strCache>
                <c:ptCount val="1"/>
                <c:pt idx="0">
                  <c:v>Yes (High) - 35-49</c:v>
                </c:pt>
              </c:strCache>
            </c:strRef>
          </c:tx>
          <c:spPr>
            <a:ln w="28575" cap="rnd">
              <a:solidFill>
                <a:schemeClr val="accent2"/>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Sheet5!$C$11:$C$35</c:f>
              <c:numCache>
                <c:formatCode>General</c:formatCode>
                <c:ptCount val="19"/>
                <c:pt idx="1">
                  <c:v>5</c:v>
                </c:pt>
                <c:pt idx="2">
                  <c:v>19</c:v>
                </c:pt>
                <c:pt idx="3">
                  <c:v>10</c:v>
                </c:pt>
                <c:pt idx="4">
                  <c:v>8</c:v>
                </c:pt>
                <c:pt idx="5">
                  <c:v>8</c:v>
                </c:pt>
                <c:pt idx="6">
                  <c:v>4</c:v>
                </c:pt>
                <c:pt idx="7">
                  <c:v>8</c:v>
                </c:pt>
                <c:pt idx="8">
                  <c:v>1</c:v>
                </c:pt>
                <c:pt idx="9">
                  <c:v>15</c:v>
                </c:pt>
                <c:pt idx="10">
                  <c:v>13</c:v>
                </c:pt>
                <c:pt idx="11">
                  <c:v>24</c:v>
                </c:pt>
                <c:pt idx="12">
                  <c:v>34</c:v>
                </c:pt>
                <c:pt idx="13">
                  <c:v>23</c:v>
                </c:pt>
                <c:pt idx="14">
                  <c:v>23</c:v>
                </c:pt>
                <c:pt idx="15">
                  <c:v>36</c:v>
                </c:pt>
                <c:pt idx="16">
                  <c:v>38</c:v>
                </c:pt>
                <c:pt idx="17">
                  <c:v>36</c:v>
                </c:pt>
                <c:pt idx="18">
                  <c:v>34</c:v>
                </c:pt>
              </c:numCache>
            </c:numRef>
          </c:val>
          <c:smooth val="0"/>
          <c:extLst>
            <c:ext xmlns:c16="http://schemas.microsoft.com/office/drawing/2014/chart" uri="{C3380CC4-5D6E-409C-BE32-E72D297353CC}">
              <c16:uniqueId val="{00000001-935D-4A88-BBC4-121DEF9FCAB3}"/>
            </c:ext>
          </c:extLst>
        </c:ser>
        <c:ser>
          <c:idx val="2"/>
          <c:order val="2"/>
          <c:tx>
            <c:strRef>
              <c:f>Sheet5!$D$8:$D$10</c:f>
              <c:strCache>
                <c:ptCount val="1"/>
                <c:pt idx="0">
                  <c:v>Yes (High) - 50-64</c:v>
                </c:pt>
              </c:strCache>
            </c:strRef>
          </c:tx>
          <c:spPr>
            <a:ln w="28575" cap="rnd">
              <a:solidFill>
                <a:schemeClr val="accent3"/>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Sheet5!$D$11:$D$35</c:f>
              <c:numCache>
                <c:formatCode>General</c:formatCode>
                <c:ptCount val="19"/>
                <c:pt idx="0">
                  <c:v>1</c:v>
                </c:pt>
                <c:pt idx="1">
                  <c:v>11</c:v>
                </c:pt>
                <c:pt idx="2">
                  <c:v>13</c:v>
                </c:pt>
                <c:pt idx="3">
                  <c:v>7</c:v>
                </c:pt>
                <c:pt idx="4">
                  <c:v>9</c:v>
                </c:pt>
                <c:pt idx="5">
                  <c:v>6</c:v>
                </c:pt>
                <c:pt idx="6">
                  <c:v>4</c:v>
                </c:pt>
                <c:pt idx="7">
                  <c:v>5</c:v>
                </c:pt>
                <c:pt idx="8">
                  <c:v>11</c:v>
                </c:pt>
                <c:pt idx="9">
                  <c:v>19</c:v>
                </c:pt>
                <c:pt idx="10">
                  <c:v>16</c:v>
                </c:pt>
                <c:pt idx="11">
                  <c:v>23</c:v>
                </c:pt>
                <c:pt idx="12">
                  <c:v>34</c:v>
                </c:pt>
                <c:pt idx="13">
                  <c:v>24</c:v>
                </c:pt>
                <c:pt idx="14">
                  <c:v>30</c:v>
                </c:pt>
                <c:pt idx="15">
                  <c:v>30</c:v>
                </c:pt>
                <c:pt idx="16">
                  <c:v>27</c:v>
                </c:pt>
                <c:pt idx="17">
                  <c:v>34</c:v>
                </c:pt>
                <c:pt idx="18">
                  <c:v>35</c:v>
                </c:pt>
              </c:numCache>
            </c:numRef>
          </c:val>
          <c:smooth val="0"/>
          <c:extLst>
            <c:ext xmlns:c16="http://schemas.microsoft.com/office/drawing/2014/chart" uri="{C3380CC4-5D6E-409C-BE32-E72D297353CC}">
              <c16:uniqueId val="{00000002-935D-4A88-BBC4-121DEF9FCAB3}"/>
            </c:ext>
          </c:extLst>
        </c:ser>
        <c:ser>
          <c:idx val="3"/>
          <c:order val="3"/>
          <c:tx>
            <c:strRef>
              <c:f>Sheet5!$E$8:$E$10</c:f>
              <c:strCache>
                <c:ptCount val="1"/>
                <c:pt idx="0">
                  <c:v>Yes (High) - 65-79</c:v>
                </c:pt>
              </c:strCache>
            </c:strRef>
          </c:tx>
          <c:spPr>
            <a:ln w="28575" cap="rnd">
              <a:solidFill>
                <a:schemeClr val="accent4"/>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Sheet5!$E$11:$E$35</c:f>
              <c:numCache>
                <c:formatCode>General</c:formatCode>
                <c:ptCount val="19"/>
                <c:pt idx="0">
                  <c:v>1</c:v>
                </c:pt>
                <c:pt idx="1">
                  <c:v>8</c:v>
                </c:pt>
                <c:pt idx="2">
                  <c:v>3</c:v>
                </c:pt>
                <c:pt idx="3">
                  <c:v>12</c:v>
                </c:pt>
                <c:pt idx="4">
                  <c:v>6</c:v>
                </c:pt>
                <c:pt idx="5">
                  <c:v>5</c:v>
                </c:pt>
                <c:pt idx="6">
                  <c:v>4</c:v>
                </c:pt>
                <c:pt idx="7">
                  <c:v>2</c:v>
                </c:pt>
                <c:pt idx="8">
                  <c:v>3</c:v>
                </c:pt>
                <c:pt idx="9">
                  <c:v>9</c:v>
                </c:pt>
                <c:pt idx="10">
                  <c:v>8</c:v>
                </c:pt>
                <c:pt idx="11">
                  <c:v>12</c:v>
                </c:pt>
                <c:pt idx="12">
                  <c:v>12</c:v>
                </c:pt>
                <c:pt idx="13">
                  <c:v>15</c:v>
                </c:pt>
                <c:pt idx="14">
                  <c:v>8</c:v>
                </c:pt>
                <c:pt idx="15">
                  <c:v>15</c:v>
                </c:pt>
                <c:pt idx="16">
                  <c:v>15</c:v>
                </c:pt>
                <c:pt idx="17">
                  <c:v>12</c:v>
                </c:pt>
                <c:pt idx="18">
                  <c:v>18</c:v>
                </c:pt>
              </c:numCache>
            </c:numRef>
          </c:val>
          <c:smooth val="0"/>
          <c:extLst>
            <c:ext xmlns:c16="http://schemas.microsoft.com/office/drawing/2014/chart" uri="{C3380CC4-5D6E-409C-BE32-E72D297353CC}">
              <c16:uniqueId val="{00000003-935D-4A88-BBC4-121DEF9FCAB3}"/>
            </c:ext>
          </c:extLst>
        </c:ser>
        <c:ser>
          <c:idx val="4"/>
          <c:order val="4"/>
          <c:tx>
            <c:strRef>
              <c:f>Sheet5!$F$8:$F$10</c:f>
              <c:strCache>
                <c:ptCount val="1"/>
                <c:pt idx="0">
                  <c:v>Yes (High) - 80+</c:v>
                </c:pt>
              </c:strCache>
            </c:strRef>
          </c:tx>
          <c:spPr>
            <a:ln w="28575" cap="rnd">
              <a:solidFill>
                <a:schemeClr val="accent5"/>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Sheet5!$F$11:$F$35</c:f>
              <c:numCache>
                <c:formatCode>General</c:formatCode>
                <c:ptCount val="19"/>
                <c:pt idx="1">
                  <c:v>2</c:v>
                </c:pt>
                <c:pt idx="2">
                  <c:v>2</c:v>
                </c:pt>
                <c:pt idx="3">
                  <c:v>2</c:v>
                </c:pt>
                <c:pt idx="4">
                  <c:v>4</c:v>
                </c:pt>
                <c:pt idx="6">
                  <c:v>1</c:v>
                </c:pt>
                <c:pt idx="9">
                  <c:v>3</c:v>
                </c:pt>
                <c:pt idx="10">
                  <c:v>4</c:v>
                </c:pt>
                <c:pt idx="11">
                  <c:v>1</c:v>
                </c:pt>
                <c:pt idx="12">
                  <c:v>1</c:v>
                </c:pt>
                <c:pt idx="13">
                  <c:v>3</c:v>
                </c:pt>
                <c:pt idx="14">
                  <c:v>3</c:v>
                </c:pt>
                <c:pt idx="15">
                  <c:v>2</c:v>
                </c:pt>
                <c:pt idx="16">
                  <c:v>4</c:v>
                </c:pt>
                <c:pt idx="17">
                  <c:v>8</c:v>
                </c:pt>
                <c:pt idx="18">
                  <c:v>6</c:v>
                </c:pt>
              </c:numCache>
            </c:numRef>
          </c:val>
          <c:smooth val="0"/>
          <c:extLst>
            <c:ext xmlns:c16="http://schemas.microsoft.com/office/drawing/2014/chart" uri="{C3380CC4-5D6E-409C-BE32-E72D297353CC}">
              <c16:uniqueId val="{00000004-935D-4A88-BBC4-121DEF9FCAB3}"/>
            </c:ext>
          </c:extLst>
        </c:ser>
        <c:dLbls>
          <c:showLegendKey val="0"/>
          <c:showVal val="0"/>
          <c:showCatName val="0"/>
          <c:showSerName val="0"/>
          <c:showPercent val="0"/>
          <c:showBubbleSize val="0"/>
        </c:dLbls>
        <c:smooth val="0"/>
        <c:axId val="1503970383"/>
        <c:axId val="634318895"/>
      </c:lineChart>
      <c:catAx>
        <c:axId val="1503970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318895"/>
        <c:crosses val="autoZero"/>
        <c:auto val="1"/>
        <c:lblAlgn val="ctr"/>
        <c:lblOffset val="100"/>
        <c:noMultiLvlLbl val="0"/>
      </c:catAx>
      <c:valAx>
        <c:axId val="6343188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kern="1200" baseline="0">
                    <a:solidFill>
                      <a:srgbClr val="00445E">
                        <a:lumMod val="65000"/>
                        <a:lumOff val="35000"/>
                      </a:srgbClr>
                    </a:solidFill>
                  </a:rPr>
                  <a:t>Number of assessments with high</a:t>
                </a:r>
              </a:p>
              <a:p>
                <a:pPr>
                  <a:defRPr/>
                </a:pPr>
                <a:r>
                  <a:rPr lang="en-GB" sz="1000" b="0" i="0" u="none" strike="noStrike" kern="1200" baseline="0">
                    <a:solidFill>
                      <a:srgbClr val="00445E">
                        <a:lumMod val="65000"/>
                        <a:lumOff val="35000"/>
                      </a:srgbClr>
                    </a:solidFill>
                  </a:rPr>
                  <a:t>Need outcome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3970383"/>
        <c:crosses val="autoZero"/>
        <c:crossBetween val="between"/>
      </c:valAx>
      <c:spPr>
        <a:noFill/>
        <a:ln>
          <a:noFill/>
        </a:ln>
        <a:effectLst/>
      </c:spPr>
    </c:plotArea>
    <c:legend>
      <c:legendPos val="b"/>
      <c:layout>
        <c:manualLayout>
          <c:xMode val="edge"/>
          <c:yMode val="edge"/>
          <c:x val="1.9968802968285168E-2"/>
          <c:y val="0.88908306898348799"/>
          <c:w val="0.93399359467019638"/>
          <c:h val="9.1952432458261929E-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7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[ASC_Carers Assessment analysis.xlsx]Sheet5!PivotTable19</c:name>
    <c:fmtId val="64"/>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dirty="0">
                <a:solidFill>
                  <a:srgbClr val="003366"/>
                </a:solidFill>
              </a:rPr>
              <a:t>Number of Carers Assessments with “high need” outcome per quarter, by ethnic group of carer, October 2018 – October 2023 (Mosaic).</a:t>
            </a:r>
          </a:p>
        </c:rich>
      </c:tx>
      <c:layout>
        <c:manualLayout>
          <c:xMode val="edge"/>
          <c:yMode val="edge"/>
          <c:x val="4.1662649116955795E-3"/>
          <c:y val="5.4143121159089119E-3"/>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0"/>
        <c:spPr>
          <a:solidFill>
            <a:schemeClr val="accent1"/>
          </a:solidFill>
          <a:ln w="28575" cap="rnd">
            <a:solidFill>
              <a:schemeClr val="accent1"/>
            </a:solidFill>
            <a:round/>
          </a:ln>
          <a:effectLst/>
        </c:spPr>
        <c:marker>
          <c:symbol val="none"/>
        </c:marker>
      </c:pivotFmt>
      <c:pivotFmt>
        <c:idx val="31"/>
        <c:spPr>
          <a:solidFill>
            <a:schemeClr val="accent1"/>
          </a:solidFill>
          <a:ln w="28575" cap="rnd">
            <a:solidFill>
              <a:schemeClr val="accent1"/>
            </a:solidFill>
            <a:round/>
          </a:ln>
          <a:effectLst/>
        </c:spPr>
        <c:marker>
          <c:symbol val="none"/>
        </c:marker>
      </c:pivotFmt>
      <c:pivotFmt>
        <c:idx val="3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5.6104357236832055E-2"/>
          <c:y val="0.10227784800277961"/>
          <c:w val="0.78893598423118327"/>
          <c:h val="0.76645854960383863"/>
        </c:manualLayout>
      </c:layout>
      <c:lineChart>
        <c:grouping val="standard"/>
        <c:varyColors val="0"/>
        <c:ser>
          <c:idx val="0"/>
          <c:order val="0"/>
          <c:tx>
            <c:strRef>
              <c:f>Sheet5!$B$8:$B$10</c:f>
              <c:strCache>
                <c:ptCount val="1"/>
                <c:pt idx="0">
                  <c:v>Yes (High) - (blank)</c:v>
                </c:pt>
              </c:strCache>
            </c:strRef>
          </c:tx>
          <c:spPr>
            <a:ln w="28575" cap="rnd">
              <a:solidFill>
                <a:schemeClr val="accent1"/>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Sheet5!$B$11:$B$37</c:f>
              <c:numCache>
                <c:formatCode>General</c:formatCode>
                <c:ptCount val="20"/>
                <c:pt idx="0">
                  <c:v>1</c:v>
                </c:pt>
                <c:pt idx="1">
                  <c:v>3</c:v>
                </c:pt>
                <c:pt idx="2">
                  <c:v>5</c:v>
                </c:pt>
                <c:pt idx="3">
                  <c:v>8</c:v>
                </c:pt>
                <c:pt idx="4">
                  <c:v>5</c:v>
                </c:pt>
                <c:pt idx="5">
                  <c:v>5</c:v>
                </c:pt>
                <c:pt idx="6">
                  <c:v>2</c:v>
                </c:pt>
                <c:pt idx="7">
                  <c:v>6</c:v>
                </c:pt>
                <c:pt idx="8">
                  <c:v>5</c:v>
                </c:pt>
                <c:pt idx="9">
                  <c:v>7</c:v>
                </c:pt>
                <c:pt idx="10">
                  <c:v>14</c:v>
                </c:pt>
                <c:pt idx="11">
                  <c:v>7</c:v>
                </c:pt>
                <c:pt idx="12">
                  <c:v>8</c:v>
                </c:pt>
                <c:pt idx="13">
                  <c:v>14</c:v>
                </c:pt>
                <c:pt idx="14">
                  <c:v>4</c:v>
                </c:pt>
                <c:pt idx="15">
                  <c:v>7</c:v>
                </c:pt>
                <c:pt idx="16">
                  <c:v>5</c:v>
                </c:pt>
                <c:pt idx="17">
                  <c:v>8</c:v>
                </c:pt>
                <c:pt idx="18">
                  <c:v>6</c:v>
                </c:pt>
                <c:pt idx="19">
                  <c:v>10</c:v>
                </c:pt>
              </c:numCache>
            </c:numRef>
          </c:val>
          <c:smooth val="0"/>
          <c:extLst>
            <c:ext xmlns:c16="http://schemas.microsoft.com/office/drawing/2014/chart" uri="{C3380CC4-5D6E-409C-BE32-E72D297353CC}">
              <c16:uniqueId val="{00000000-EE76-4B76-8336-FAC9F8F8C50C}"/>
            </c:ext>
          </c:extLst>
        </c:ser>
        <c:ser>
          <c:idx val="1"/>
          <c:order val="1"/>
          <c:tx>
            <c:strRef>
              <c:f>Sheet5!$C$8:$C$10</c:f>
              <c:strCache>
                <c:ptCount val="1"/>
                <c:pt idx="0">
                  <c:v>Yes (High) - Asian</c:v>
                </c:pt>
              </c:strCache>
            </c:strRef>
          </c:tx>
          <c:spPr>
            <a:ln w="28575" cap="rnd">
              <a:solidFill>
                <a:schemeClr val="accent2"/>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Sheet5!$C$11:$C$37</c:f>
              <c:numCache>
                <c:formatCode>General</c:formatCode>
                <c:ptCount val="20"/>
                <c:pt idx="0">
                  <c:v>2</c:v>
                </c:pt>
                <c:pt idx="1">
                  <c:v>2</c:v>
                </c:pt>
                <c:pt idx="2">
                  <c:v>11</c:v>
                </c:pt>
                <c:pt idx="3">
                  <c:v>23</c:v>
                </c:pt>
                <c:pt idx="4">
                  <c:v>21</c:v>
                </c:pt>
                <c:pt idx="5">
                  <c:v>18</c:v>
                </c:pt>
                <c:pt idx="6">
                  <c:v>10</c:v>
                </c:pt>
                <c:pt idx="7">
                  <c:v>4</c:v>
                </c:pt>
                <c:pt idx="8">
                  <c:v>8</c:v>
                </c:pt>
                <c:pt idx="9">
                  <c:v>6</c:v>
                </c:pt>
                <c:pt idx="10">
                  <c:v>20</c:v>
                </c:pt>
                <c:pt idx="11">
                  <c:v>25</c:v>
                </c:pt>
                <c:pt idx="12">
                  <c:v>38</c:v>
                </c:pt>
                <c:pt idx="13">
                  <c:v>42</c:v>
                </c:pt>
                <c:pt idx="14">
                  <c:v>38</c:v>
                </c:pt>
                <c:pt idx="15">
                  <c:v>38</c:v>
                </c:pt>
                <c:pt idx="16">
                  <c:v>55</c:v>
                </c:pt>
                <c:pt idx="17">
                  <c:v>54</c:v>
                </c:pt>
                <c:pt idx="18">
                  <c:v>62</c:v>
                </c:pt>
                <c:pt idx="19">
                  <c:v>58</c:v>
                </c:pt>
              </c:numCache>
            </c:numRef>
          </c:val>
          <c:smooth val="0"/>
          <c:extLst>
            <c:ext xmlns:c16="http://schemas.microsoft.com/office/drawing/2014/chart" uri="{C3380CC4-5D6E-409C-BE32-E72D297353CC}">
              <c16:uniqueId val="{00000001-EE76-4B76-8336-FAC9F8F8C50C}"/>
            </c:ext>
          </c:extLst>
        </c:ser>
        <c:ser>
          <c:idx val="2"/>
          <c:order val="2"/>
          <c:tx>
            <c:strRef>
              <c:f>Sheet5!$D$8:$D$10</c:f>
              <c:strCache>
                <c:ptCount val="1"/>
                <c:pt idx="0">
                  <c:v>Yes (High) - Black</c:v>
                </c:pt>
              </c:strCache>
            </c:strRef>
          </c:tx>
          <c:spPr>
            <a:ln w="28575" cap="rnd">
              <a:solidFill>
                <a:schemeClr val="accent3"/>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Sheet5!$D$11:$D$37</c:f>
              <c:numCache>
                <c:formatCode>General</c:formatCode>
                <c:ptCount val="20"/>
                <c:pt idx="1">
                  <c:v>1</c:v>
                </c:pt>
                <c:pt idx="2">
                  <c:v>1</c:v>
                </c:pt>
                <c:pt idx="3">
                  <c:v>4</c:v>
                </c:pt>
                <c:pt idx="4">
                  <c:v>3</c:v>
                </c:pt>
                <c:pt idx="5">
                  <c:v>2</c:v>
                </c:pt>
                <c:pt idx="6">
                  <c:v>1</c:v>
                </c:pt>
                <c:pt idx="7">
                  <c:v>1</c:v>
                </c:pt>
                <c:pt idx="8">
                  <c:v>1</c:v>
                </c:pt>
                <c:pt idx="9">
                  <c:v>1</c:v>
                </c:pt>
                <c:pt idx="10">
                  <c:v>7</c:v>
                </c:pt>
                <c:pt idx="11">
                  <c:v>4</c:v>
                </c:pt>
                <c:pt idx="12">
                  <c:v>9</c:v>
                </c:pt>
                <c:pt idx="13">
                  <c:v>16</c:v>
                </c:pt>
                <c:pt idx="14">
                  <c:v>11</c:v>
                </c:pt>
                <c:pt idx="15">
                  <c:v>9</c:v>
                </c:pt>
                <c:pt idx="16">
                  <c:v>10</c:v>
                </c:pt>
                <c:pt idx="17">
                  <c:v>9</c:v>
                </c:pt>
                <c:pt idx="18">
                  <c:v>8</c:v>
                </c:pt>
                <c:pt idx="19">
                  <c:v>8</c:v>
                </c:pt>
              </c:numCache>
            </c:numRef>
          </c:val>
          <c:smooth val="0"/>
          <c:extLst>
            <c:ext xmlns:c16="http://schemas.microsoft.com/office/drawing/2014/chart" uri="{C3380CC4-5D6E-409C-BE32-E72D297353CC}">
              <c16:uniqueId val="{00000002-EE76-4B76-8336-FAC9F8F8C50C}"/>
            </c:ext>
          </c:extLst>
        </c:ser>
        <c:ser>
          <c:idx val="3"/>
          <c:order val="3"/>
          <c:tx>
            <c:strRef>
              <c:f>Sheet5!$E$8:$E$10</c:f>
              <c:strCache>
                <c:ptCount val="1"/>
                <c:pt idx="0">
                  <c:v>Yes (High) - Mixed</c:v>
                </c:pt>
              </c:strCache>
            </c:strRef>
          </c:tx>
          <c:spPr>
            <a:ln w="28575" cap="rnd">
              <a:solidFill>
                <a:schemeClr val="accent4"/>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Sheet5!$E$11:$E$37</c:f>
              <c:numCache>
                <c:formatCode>General</c:formatCode>
                <c:ptCount val="20"/>
                <c:pt idx="4">
                  <c:v>1</c:v>
                </c:pt>
                <c:pt idx="6">
                  <c:v>1</c:v>
                </c:pt>
                <c:pt idx="8">
                  <c:v>1</c:v>
                </c:pt>
                <c:pt idx="10">
                  <c:v>1</c:v>
                </c:pt>
                <c:pt idx="12">
                  <c:v>1</c:v>
                </c:pt>
                <c:pt idx="13">
                  <c:v>1</c:v>
                </c:pt>
                <c:pt idx="14">
                  <c:v>1</c:v>
                </c:pt>
                <c:pt idx="15">
                  <c:v>1</c:v>
                </c:pt>
                <c:pt idx="18">
                  <c:v>2</c:v>
                </c:pt>
                <c:pt idx="19">
                  <c:v>3</c:v>
                </c:pt>
              </c:numCache>
            </c:numRef>
          </c:val>
          <c:smooth val="0"/>
          <c:extLst>
            <c:ext xmlns:c16="http://schemas.microsoft.com/office/drawing/2014/chart" uri="{C3380CC4-5D6E-409C-BE32-E72D297353CC}">
              <c16:uniqueId val="{00000003-EE76-4B76-8336-FAC9F8F8C50C}"/>
            </c:ext>
          </c:extLst>
        </c:ser>
        <c:ser>
          <c:idx val="4"/>
          <c:order val="4"/>
          <c:tx>
            <c:strRef>
              <c:f>Sheet5!$F$8:$F$10</c:f>
              <c:strCache>
                <c:ptCount val="1"/>
                <c:pt idx="0">
                  <c:v>Yes (High) - Other</c:v>
                </c:pt>
              </c:strCache>
            </c:strRef>
          </c:tx>
          <c:spPr>
            <a:ln w="28575" cap="rnd">
              <a:solidFill>
                <a:schemeClr val="accent5"/>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Sheet5!$F$11:$F$37</c:f>
              <c:numCache>
                <c:formatCode>General</c:formatCode>
                <c:ptCount val="20"/>
                <c:pt idx="2">
                  <c:v>2</c:v>
                </c:pt>
                <c:pt idx="3">
                  <c:v>1</c:v>
                </c:pt>
                <c:pt idx="5">
                  <c:v>1</c:v>
                </c:pt>
                <c:pt idx="9">
                  <c:v>1</c:v>
                </c:pt>
                <c:pt idx="10">
                  <c:v>1</c:v>
                </c:pt>
                <c:pt idx="11">
                  <c:v>3</c:v>
                </c:pt>
                <c:pt idx="12">
                  <c:v>4</c:v>
                </c:pt>
                <c:pt idx="13">
                  <c:v>3</c:v>
                </c:pt>
                <c:pt idx="14">
                  <c:v>3</c:v>
                </c:pt>
                <c:pt idx="15">
                  <c:v>2</c:v>
                </c:pt>
                <c:pt idx="16">
                  <c:v>1</c:v>
                </c:pt>
                <c:pt idx="17">
                  <c:v>4</c:v>
                </c:pt>
                <c:pt idx="18">
                  <c:v>2</c:v>
                </c:pt>
                <c:pt idx="19">
                  <c:v>5</c:v>
                </c:pt>
              </c:numCache>
            </c:numRef>
          </c:val>
          <c:smooth val="0"/>
          <c:extLst>
            <c:ext xmlns:c16="http://schemas.microsoft.com/office/drawing/2014/chart" uri="{C3380CC4-5D6E-409C-BE32-E72D297353CC}">
              <c16:uniqueId val="{00000004-EE76-4B76-8336-FAC9F8F8C50C}"/>
            </c:ext>
          </c:extLst>
        </c:ser>
        <c:ser>
          <c:idx val="5"/>
          <c:order val="5"/>
          <c:tx>
            <c:strRef>
              <c:f>Sheet5!$G$8:$G$10</c:f>
              <c:strCache>
                <c:ptCount val="1"/>
                <c:pt idx="0">
                  <c:v>Yes (High) - White</c:v>
                </c:pt>
              </c:strCache>
            </c:strRef>
          </c:tx>
          <c:spPr>
            <a:ln w="28575" cap="rnd">
              <a:solidFill>
                <a:schemeClr val="accent6"/>
              </a:solidFill>
              <a:round/>
            </a:ln>
            <a:effectLst/>
          </c:spPr>
          <c:marker>
            <c:symbol val="none"/>
          </c:marker>
          <c:cat>
            <c:multiLvlStrRef>
              <c:f>Sheet5!$A$11:$A$37</c:f>
              <c:multiLvlStrCache>
                <c:ptCount val="20"/>
                <c:lvl>
                  <c:pt idx="0">
                    <c:v>Qtr4</c:v>
                  </c:pt>
                  <c:pt idx="1">
                    <c:v>Qtr1</c:v>
                  </c:pt>
                  <c:pt idx="2">
                    <c:v>Qtr2</c:v>
                  </c:pt>
                  <c:pt idx="3">
                    <c:v>Qtr3</c:v>
                  </c:pt>
                  <c:pt idx="4">
                    <c:v>Qtr4</c:v>
                  </c:pt>
                  <c:pt idx="5">
                    <c:v>Qtr1</c:v>
                  </c:pt>
                  <c:pt idx="6">
                    <c:v>Qtr2</c:v>
                  </c:pt>
                  <c:pt idx="7">
                    <c:v>Qtr3</c:v>
                  </c:pt>
                  <c:pt idx="8">
                    <c:v>Qtr4</c:v>
                  </c:pt>
                  <c:pt idx="9">
                    <c:v>Qtr1</c:v>
                  </c:pt>
                  <c:pt idx="10">
                    <c:v>Qtr2</c:v>
                  </c:pt>
                  <c:pt idx="11">
                    <c:v>Qtr3</c:v>
                  </c:pt>
                  <c:pt idx="12">
                    <c:v>Qtr4</c:v>
                  </c:pt>
                  <c:pt idx="13">
                    <c:v>Qtr1</c:v>
                  </c:pt>
                  <c:pt idx="14">
                    <c:v>Qtr2</c:v>
                  </c:pt>
                  <c:pt idx="15">
                    <c:v>Qtr3</c:v>
                  </c:pt>
                  <c:pt idx="16">
                    <c:v>Qtr4</c:v>
                  </c:pt>
                  <c:pt idx="17">
                    <c:v>Qtr1</c:v>
                  </c:pt>
                  <c:pt idx="18">
                    <c:v>Qtr2</c:v>
                  </c:pt>
                  <c:pt idx="19">
                    <c:v>Qtr3</c:v>
                  </c:pt>
                </c:lvl>
                <c:lvl>
                  <c:pt idx="0">
                    <c:v>2018</c:v>
                  </c:pt>
                  <c:pt idx="1">
                    <c:v>2019</c:v>
                  </c:pt>
                  <c:pt idx="5">
                    <c:v>2020</c:v>
                  </c:pt>
                  <c:pt idx="9">
                    <c:v>2021</c:v>
                  </c:pt>
                  <c:pt idx="13">
                    <c:v>2022</c:v>
                  </c:pt>
                  <c:pt idx="17">
                    <c:v>2023</c:v>
                  </c:pt>
                </c:lvl>
              </c:multiLvlStrCache>
            </c:multiLvlStrRef>
          </c:cat>
          <c:val>
            <c:numRef>
              <c:f>Sheet5!$G$11:$G$37</c:f>
              <c:numCache>
                <c:formatCode>General</c:formatCode>
                <c:ptCount val="20"/>
                <c:pt idx="0">
                  <c:v>4</c:v>
                </c:pt>
                <c:pt idx="1">
                  <c:v>3</c:v>
                </c:pt>
                <c:pt idx="2">
                  <c:v>9</c:v>
                </c:pt>
                <c:pt idx="3">
                  <c:v>11</c:v>
                </c:pt>
                <c:pt idx="4">
                  <c:v>7</c:v>
                </c:pt>
                <c:pt idx="5">
                  <c:v>9</c:v>
                </c:pt>
                <c:pt idx="6">
                  <c:v>5</c:v>
                </c:pt>
                <c:pt idx="7">
                  <c:v>6</c:v>
                </c:pt>
                <c:pt idx="8">
                  <c:v>4</c:v>
                </c:pt>
                <c:pt idx="9">
                  <c:v>6</c:v>
                </c:pt>
                <c:pt idx="10">
                  <c:v>9</c:v>
                </c:pt>
                <c:pt idx="11">
                  <c:v>10</c:v>
                </c:pt>
                <c:pt idx="12">
                  <c:v>10</c:v>
                </c:pt>
                <c:pt idx="13">
                  <c:v>22</c:v>
                </c:pt>
                <c:pt idx="14">
                  <c:v>16</c:v>
                </c:pt>
                <c:pt idx="15">
                  <c:v>13</c:v>
                </c:pt>
                <c:pt idx="16">
                  <c:v>22</c:v>
                </c:pt>
                <c:pt idx="17">
                  <c:v>21</c:v>
                </c:pt>
                <c:pt idx="18">
                  <c:v>25</c:v>
                </c:pt>
                <c:pt idx="19">
                  <c:v>23</c:v>
                </c:pt>
              </c:numCache>
            </c:numRef>
          </c:val>
          <c:smooth val="0"/>
          <c:extLst>
            <c:ext xmlns:c16="http://schemas.microsoft.com/office/drawing/2014/chart" uri="{C3380CC4-5D6E-409C-BE32-E72D297353CC}">
              <c16:uniqueId val="{00000005-EE76-4B76-8336-FAC9F8F8C50C}"/>
            </c:ext>
          </c:extLst>
        </c:ser>
        <c:dLbls>
          <c:showLegendKey val="0"/>
          <c:showVal val="0"/>
          <c:showCatName val="0"/>
          <c:showSerName val="0"/>
          <c:showPercent val="0"/>
          <c:showBubbleSize val="0"/>
        </c:dLbls>
        <c:smooth val="0"/>
        <c:axId val="1503970383"/>
        <c:axId val="634318895"/>
      </c:lineChart>
      <c:catAx>
        <c:axId val="1503970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4318895"/>
        <c:crosses val="autoZero"/>
        <c:auto val="1"/>
        <c:lblAlgn val="ctr"/>
        <c:lblOffset val="100"/>
        <c:noMultiLvlLbl val="0"/>
      </c:catAx>
      <c:valAx>
        <c:axId val="6343188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a:t>
                </a:r>
                <a:r>
                  <a:rPr lang="en-GB" baseline="0"/>
                  <a:t> assessments with high need outcome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3970383"/>
        <c:crosses val="autoZero"/>
        <c:crossBetween val="between"/>
      </c:valAx>
      <c:spPr>
        <a:noFill/>
        <a:ln>
          <a:noFill/>
        </a:ln>
        <a:effectLst/>
      </c:spPr>
    </c:plotArea>
    <c:legend>
      <c:legendPos val="r"/>
      <c:layout>
        <c:manualLayout>
          <c:xMode val="edge"/>
          <c:yMode val="edge"/>
          <c:x val="0.83021848093942696"/>
          <c:y val="0.42610018182709586"/>
          <c:w val="0.15974423093033807"/>
          <c:h val="0.2484516985805549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7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[ASC_Carers Assessment analysis.xlsx]Sheet5!PivotTable19</c:name>
    <c:fmtId val="72"/>
  </c:pivotSource>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GB" sz="1200" b="1" i="0" u="none" strike="noStrike" kern="1200" spc="0" baseline="0">
                <a:solidFill>
                  <a:srgbClr val="003366"/>
                </a:solidFill>
              </a:rPr>
              <a:t>Number of Carers Assessments with “high need” outcome per quarter, by need for support with outcome, October 2018 – October 2023 (Mosaic).</a:t>
            </a:r>
          </a:p>
        </c:rich>
      </c:tx>
      <c:layout>
        <c:manualLayout>
          <c:xMode val="edge"/>
          <c:yMode val="edge"/>
          <c:x val="3.0929795577857817E-2"/>
          <c:y val="1.915525126453746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0"/>
        <c:spPr>
          <a:solidFill>
            <a:schemeClr val="accent1"/>
          </a:solidFill>
          <a:ln w="28575" cap="rnd">
            <a:solidFill>
              <a:schemeClr val="accent1"/>
            </a:solidFill>
            <a:round/>
          </a:ln>
          <a:effectLst/>
        </c:spPr>
        <c:marker>
          <c:symbol val="none"/>
        </c:marker>
      </c:pivotFmt>
      <c:pivotFmt>
        <c:idx val="31"/>
        <c:spPr>
          <a:solidFill>
            <a:schemeClr val="accent1"/>
          </a:solidFill>
          <a:ln w="28575" cap="rnd">
            <a:solidFill>
              <a:schemeClr val="accent1"/>
            </a:solidFill>
            <a:round/>
          </a:ln>
          <a:effectLst/>
        </c:spPr>
        <c:marker>
          <c:symbol val="none"/>
        </c:marker>
      </c:pivotFmt>
      <c:pivotFmt>
        <c:idx val="3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1"/>
          </a:solidFill>
          <a:ln w="28575" cap="rnd">
            <a:solidFill>
              <a:schemeClr val="accent1"/>
            </a:solidFill>
            <a:round/>
          </a:ln>
          <a:effectLst/>
        </c:spPr>
        <c:marker>
          <c:symbol val="none"/>
        </c:marker>
      </c:pivotFmt>
      <c:pivotFmt>
        <c:idx val="5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58"/>
        <c:spPr>
          <a:solidFill>
            <a:schemeClr val="accent1"/>
          </a:solidFill>
          <a:ln w="28575" cap="rnd">
            <a:solidFill>
              <a:schemeClr val="accent1"/>
            </a:solidFill>
            <a:round/>
          </a:ln>
          <a:effectLst/>
        </c:spPr>
        <c:marker>
          <c:symbol val="none"/>
        </c:marker>
      </c:pivotFmt>
      <c:pivotFmt>
        <c:idx val="59"/>
        <c:spPr>
          <a:solidFill>
            <a:schemeClr val="accent1"/>
          </a:solidFill>
          <a:ln w="28575" cap="rnd">
            <a:solidFill>
              <a:schemeClr val="accent1"/>
            </a:solidFill>
            <a:round/>
          </a:ln>
          <a:effectLst/>
        </c:spPr>
        <c:marker>
          <c:symbol val="none"/>
        </c:marker>
      </c:pivotFmt>
      <c:pivotFmt>
        <c:idx val="60"/>
        <c:spPr>
          <a:solidFill>
            <a:schemeClr val="accent1"/>
          </a:solidFill>
          <a:ln w="28575" cap="rnd">
            <a:solidFill>
              <a:schemeClr val="accent1"/>
            </a:solidFill>
            <a:round/>
          </a:ln>
          <a:effectLst/>
        </c:spPr>
        <c:marker>
          <c:symbol val="none"/>
        </c:marker>
      </c:pivotFmt>
      <c:pivotFmt>
        <c:idx val="61"/>
        <c:spPr>
          <a:solidFill>
            <a:schemeClr val="accent1"/>
          </a:solidFill>
          <a:ln w="28575" cap="rnd">
            <a:solidFill>
              <a:schemeClr val="accent1"/>
            </a:solidFill>
            <a:round/>
          </a:ln>
          <a:effectLst/>
        </c:spPr>
        <c:marker>
          <c:symbol val="none"/>
        </c:marker>
      </c:pivotFmt>
      <c:pivotFmt>
        <c:idx val="62"/>
        <c:spPr>
          <a:solidFill>
            <a:schemeClr val="accent1"/>
          </a:solidFill>
          <a:ln w="28575" cap="rnd">
            <a:solidFill>
              <a:schemeClr val="accent1"/>
            </a:solidFill>
            <a:round/>
          </a:ln>
          <a:effectLst/>
        </c:spPr>
        <c:marker>
          <c:symbol val="none"/>
        </c:marker>
      </c:pivotFmt>
      <c:pivotFmt>
        <c:idx val="63"/>
        <c:spPr>
          <a:solidFill>
            <a:schemeClr val="accent1"/>
          </a:solidFill>
          <a:ln w="28575" cap="rnd">
            <a:solidFill>
              <a:schemeClr val="accent1"/>
            </a:solidFill>
            <a:round/>
          </a:ln>
          <a:effectLst/>
        </c:spPr>
        <c:marker>
          <c:symbol val="none"/>
        </c:marker>
      </c:pivotFmt>
      <c:pivotFmt>
        <c:idx val="64"/>
        <c:spPr>
          <a:solidFill>
            <a:schemeClr val="accent1"/>
          </a:solidFill>
          <a:ln w="28575" cap="rnd">
            <a:solidFill>
              <a:schemeClr val="accent1"/>
            </a:solidFill>
            <a:round/>
          </a:ln>
          <a:effectLst/>
        </c:spPr>
        <c:marker>
          <c:symbol val="none"/>
        </c:marker>
      </c:pivotFmt>
      <c:pivotFmt>
        <c:idx val="65"/>
        <c:spPr>
          <a:solidFill>
            <a:schemeClr val="accent1"/>
          </a:solidFill>
          <a:ln w="28575" cap="rnd">
            <a:solidFill>
              <a:schemeClr val="accent1"/>
            </a:solidFill>
            <a:round/>
          </a:ln>
          <a:effectLst/>
        </c:spPr>
        <c:marker>
          <c:symbol val="none"/>
        </c:marker>
      </c:pivotFmt>
      <c:pivotFmt>
        <c:idx val="66"/>
        <c:spPr>
          <a:solidFill>
            <a:schemeClr val="accent1"/>
          </a:solidFill>
          <a:ln w="28575" cap="rnd">
            <a:solidFill>
              <a:schemeClr val="accent1"/>
            </a:solidFill>
            <a:round/>
          </a:ln>
          <a:effectLst/>
        </c:spPr>
        <c:marker>
          <c:symbol val="none"/>
        </c:marker>
      </c:pivotFmt>
      <c:pivotFmt>
        <c:idx val="67"/>
        <c:spPr>
          <a:solidFill>
            <a:schemeClr val="accent1"/>
          </a:solidFill>
          <a:ln w="28575" cap="rnd">
            <a:solidFill>
              <a:schemeClr val="accent1"/>
            </a:solidFill>
            <a:round/>
          </a:ln>
          <a:effectLst/>
        </c:spPr>
        <c:marker>
          <c:symbol val="none"/>
        </c:marker>
      </c:pivotFmt>
      <c:pivotFmt>
        <c:idx val="6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6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7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1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1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2"/>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3"/>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4"/>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5"/>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6"/>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7"/>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8"/>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29"/>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0"/>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1"/>
        <c:spPr>
          <a:solidFill>
            <a:schemeClr val="accent1"/>
          </a:solidFill>
          <a:ln w="28575" cap="rnd">
            <a:solidFill>
              <a:schemeClr val="accent1"/>
            </a:solidFill>
            <a:round/>
          </a:ln>
          <a:effectLst/>
        </c:spPr>
        <c:marker>
          <c:spPr>
            <a:solidFill>
              <a:schemeClr val="accent1"/>
            </a:solidFill>
            <a:ln w="9525">
              <a:solidFill>
                <a:schemeClr val="accent1"/>
              </a:solidFill>
            </a:ln>
            <a:effectLst/>
          </c:spPr>
        </c:marker>
      </c:pivotFmt>
      <c:pivotFmt>
        <c:idx val="13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3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4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4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5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6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7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8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19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0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1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2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2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0"/>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1"/>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2"/>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3"/>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4"/>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5"/>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6"/>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7"/>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8"/>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39"/>
        <c:spPr>
          <a:solidFill>
            <a:schemeClr val="accent1"/>
          </a:solidFill>
          <a:ln w="28575" cap="rnd">
            <a:solidFill>
              <a:schemeClr val="accent1"/>
            </a:solidFill>
            <a:round/>
          </a:ln>
          <a:effectLst/>
        </c:spPr>
        <c:marker>
          <c:symbol val="none"/>
        </c:marker>
        <c:dLbl>
          <c:idx val="0"/>
          <c:showLegendKey val="0"/>
          <c:showVal val="0"/>
          <c:showCatName val="0"/>
          <c:showSerName val="0"/>
          <c:showPercent val="0"/>
          <c:showBubbleSize val="0"/>
          <c:extLst>
            <c:ext xmlns:c15="http://schemas.microsoft.com/office/drawing/2012/chart" uri="{CE6537A1-D6FC-4f65-9D91-7224C49458BB}"/>
          </c:extLst>
        </c:dLbl>
      </c:pivotFmt>
      <c:pivotFmt>
        <c:idx val="24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8"/>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49"/>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0"/>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2"/>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4"/>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6"/>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57"/>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7.0463331290755368E-2"/>
          <c:y val="0.12842400116353608"/>
          <c:w val="0.90058149560010969"/>
          <c:h val="0.61156339386234726"/>
        </c:manualLayout>
      </c:layout>
      <c:lineChart>
        <c:grouping val="standard"/>
        <c:varyColors val="0"/>
        <c:ser>
          <c:idx val="0"/>
          <c:order val="0"/>
          <c:tx>
            <c:strRef>
              <c:f>Sheet5!$B$8:$B$10</c:f>
              <c:strCache>
                <c:ptCount val="1"/>
                <c:pt idx="0">
                  <c:v>High - (blank)</c:v>
                </c:pt>
              </c:strCache>
            </c:strRef>
          </c:tx>
          <c:spPr>
            <a:ln w="28575" cap="rnd">
              <a:solidFill>
                <a:schemeClr val="accent1"/>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Sheet5!$B$11:$B$35</c:f>
              <c:numCache>
                <c:formatCode>General</c:formatCode>
                <c:ptCount val="19"/>
                <c:pt idx="4">
                  <c:v>1</c:v>
                </c:pt>
                <c:pt idx="13">
                  <c:v>1</c:v>
                </c:pt>
                <c:pt idx="16">
                  <c:v>1</c:v>
                </c:pt>
              </c:numCache>
            </c:numRef>
          </c:val>
          <c:smooth val="0"/>
          <c:extLst>
            <c:ext xmlns:c16="http://schemas.microsoft.com/office/drawing/2014/chart" uri="{C3380CC4-5D6E-409C-BE32-E72D297353CC}">
              <c16:uniqueId val="{00000000-3B36-4827-81AD-74575339FC4A}"/>
            </c:ext>
          </c:extLst>
        </c:ser>
        <c:ser>
          <c:idx val="1"/>
          <c:order val="1"/>
          <c:tx>
            <c:strRef>
              <c:f>Sheet5!$C$8:$C$10</c:f>
              <c:strCache>
                <c:ptCount val="1"/>
                <c:pt idx="0">
                  <c:v>High - Caring for others</c:v>
                </c:pt>
              </c:strCache>
            </c:strRef>
          </c:tx>
          <c:spPr>
            <a:ln w="28575" cap="rnd">
              <a:solidFill>
                <a:schemeClr val="accent2"/>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Sheet5!$C$11:$C$35</c:f>
              <c:numCache>
                <c:formatCode>General</c:formatCode>
                <c:ptCount val="19"/>
                <c:pt idx="1">
                  <c:v>3</c:v>
                </c:pt>
                <c:pt idx="2">
                  <c:v>11</c:v>
                </c:pt>
                <c:pt idx="3">
                  <c:v>12</c:v>
                </c:pt>
                <c:pt idx="4">
                  <c:v>7</c:v>
                </c:pt>
                <c:pt idx="5">
                  <c:v>9</c:v>
                </c:pt>
                <c:pt idx="6">
                  <c:v>6</c:v>
                </c:pt>
                <c:pt idx="7">
                  <c:v>8</c:v>
                </c:pt>
                <c:pt idx="8">
                  <c:v>6</c:v>
                </c:pt>
                <c:pt idx="9">
                  <c:v>11</c:v>
                </c:pt>
                <c:pt idx="10">
                  <c:v>12</c:v>
                </c:pt>
                <c:pt idx="11">
                  <c:v>13</c:v>
                </c:pt>
                <c:pt idx="12">
                  <c:v>15</c:v>
                </c:pt>
                <c:pt idx="13">
                  <c:v>15</c:v>
                </c:pt>
                <c:pt idx="14">
                  <c:v>10</c:v>
                </c:pt>
                <c:pt idx="15">
                  <c:v>18</c:v>
                </c:pt>
                <c:pt idx="16">
                  <c:v>18</c:v>
                </c:pt>
                <c:pt idx="17">
                  <c:v>30</c:v>
                </c:pt>
                <c:pt idx="18">
                  <c:v>33</c:v>
                </c:pt>
              </c:numCache>
            </c:numRef>
          </c:val>
          <c:smooth val="0"/>
          <c:extLst>
            <c:ext xmlns:c16="http://schemas.microsoft.com/office/drawing/2014/chart" uri="{C3380CC4-5D6E-409C-BE32-E72D297353CC}">
              <c16:uniqueId val="{00000001-3B36-4827-81AD-74575339FC4A}"/>
            </c:ext>
          </c:extLst>
        </c:ser>
        <c:ser>
          <c:idx val="2"/>
          <c:order val="2"/>
          <c:tx>
            <c:strRef>
              <c:f>Sheet5!$D$8:$D$10</c:f>
              <c:strCache>
                <c:ptCount val="1"/>
                <c:pt idx="0">
                  <c:v>High - Free time and recreational activities</c:v>
                </c:pt>
              </c:strCache>
            </c:strRef>
          </c:tx>
          <c:spPr>
            <a:ln w="28575" cap="rnd">
              <a:solidFill>
                <a:schemeClr val="accent3"/>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Sheet5!$D$11:$D$35</c:f>
              <c:numCache>
                <c:formatCode>General</c:formatCode>
                <c:ptCount val="19"/>
                <c:pt idx="0">
                  <c:v>1</c:v>
                </c:pt>
                <c:pt idx="1">
                  <c:v>11</c:v>
                </c:pt>
                <c:pt idx="2">
                  <c:v>22</c:v>
                </c:pt>
                <c:pt idx="3">
                  <c:v>10</c:v>
                </c:pt>
                <c:pt idx="4">
                  <c:v>10</c:v>
                </c:pt>
                <c:pt idx="5">
                  <c:v>8</c:v>
                </c:pt>
                <c:pt idx="6">
                  <c:v>5</c:v>
                </c:pt>
                <c:pt idx="7">
                  <c:v>5</c:v>
                </c:pt>
                <c:pt idx="8">
                  <c:v>12</c:v>
                </c:pt>
                <c:pt idx="9">
                  <c:v>13</c:v>
                </c:pt>
                <c:pt idx="10">
                  <c:v>26</c:v>
                </c:pt>
                <c:pt idx="11">
                  <c:v>19</c:v>
                </c:pt>
                <c:pt idx="12">
                  <c:v>28</c:v>
                </c:pt>
                <c:pt idx="13">
                  <c:v>19</c:v>
                </c:pt>
                <c:pt idx="14">
                  <c:v>19</c:v>
                </c:pt>
                <c:pt idx="15">
                  <c:v>24</c:v>
                </c:pt>
                <c:pt idx="16">
                  <c:v>21</c:v>
                </c:pt>
                <c:pt idx="17">
                  <c:v>29</c:v>
                </c:pt>
                <c:pt idx="18">
                  <c:v>27</c:v>
                </c:pt>
              </c:numCache>
            </c:numRef>
          </c:val>
          <c:smooth val="0"/>
          <c:extLst>
            <c:ext xmlns:c16="http://schemas.microsoft.com/office/drawing/2014/chart" uri="{C3380CC4-5D6E-409C-BE32-E72D297353CC}">
              <c16:uniqueId val="{00000002-3B36-4827-81AD-74575339FC4A}"/>
            </c:ext>
          </c:extLst>
        </c:ser>
        <c:ser>
          <c:idx val="3"/>
          <c:order val="3"/>
          <c:tx>
            <c:strRef>
              <c:f>Sheet5!$E$8:$E$10</c:f>
              <c:strCache>
                <c:ptCount val="1"/>
                <c:pt idx="0">
                  <c:v>High - Health and wellbeing</c:v>
                </c:pt>
              </c:strCache>
            </c:strRef>
          </c:tx>
          <c:spPr>
            <a:ln w="28575" cap="rnd">
              <a:solidFill>
                <a:schemeClr val="accent4"/>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Sheet5!$E$11:$E$35</c:f>
              <c:numCache>
                <c:formatCode>General</c:formatCode>
                <c:ptCount val="19"/>
                <c:pt idx="0">
                  <c:v>7</c:v>
                </c:pt>
                <c:pt idx="1">
                  <c:v>11</c:v>
                </c:pt>
                <c:pt idx="2">
                  <c:v>22</c:v>
                </c:pt>
                <c:pt idx="3">
                  <c:v>20</c:v>
                </c:pt>
                <c:pt idx="4">
                  <c:v>20</c:v>
                </c:pt>
                <c:pt idx="5">
                  <c:v>12</c:v>
                </c:pt>
                <c:pt idx="6">
                  <c:v>12</c:v>
                </c:pt>
                <c:pt idx="7">
                  <c:v>9</c:v>
                </c:pt>
                <c:pt idx="8">
                  <c:v>10</c:v>
                </c:pt>
                <c:pt idx="9">
                  <c:v>24</c:v>
                </c:pt>
                <c:pt idx="10">
                  <c:v>27</c:v>
                </c:pt>
                <c:pt idx="11">
                  <c:v>26</c:v>
                </c:pt>
                <c:pt idx="12">
                  <c:v>36</c:v>
                </c:pt>
                <c:pt idx="13">
                  <c:v>19</c:v>
                </c:pt>
                <c:pt idx="14">
                  <c:v>26</c:v>
                </c:pt>
                <c:pt idx="15">
                  <c:v>39</c:v>
                </c:pt>
                <c:pt idx="16">
                  <c:v>36</c:v>
                </c:pt>
                <c:pt idx="17">
                  <c:v>40</c:v>
                </c:pt>
                <c:pt idx="18">
                  <c:v>44</c:v>
                </c:pt>
              </c:numCache>
            </c:numRef>
          </c:val>
          <c:smooth val="0"/>
          <c:extLst>
            <c:ext xmlns:c16="http://schemas.microsoft.com/office/drawing/2014/chart" uri="{C3380CC4-5D6E-409C-BE32-E72D297353CC}">
              <c16:uniqueId val="{00000003-3B36-4827-81AD-74575339FC4A}"/>
            </c:ext>
          </c:extLst>
        </c:ser>
        <c:ser>
          <c:idx val="4"/>
          <c:order val="4"/>
          <c:tx>
            <c:strRef>
              <c:f>Sheet5!$F$8:$F$10</c:f>
              <c:strCache>
                <c:ptCount val="1"/>
                <c:pt idx="0">
                  <c:v>High - Maintaining a habitable home</c:v>
                </c:pt>
              </c:strCache>
            </c:strRef>
          </c:tx>
          <c:spPr>
            <a:ln w="28575" cap="rnd">
              <a:solidFill>
                <a:schemeClr val="accent5"/>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Sheet5!$F$11:$F$35</c:f>
              <c:numCache>
                <c:formatCode>General</c:formatCode>
                <c:ptCount val="19"/>
                <c:pt idx="1">
                  <c:v>5</c:v>
                </c:pt>
                <c:pt idx="2">
                  <c:v>10</c:v>
                </c:pt>
                <c:pt idx="3">
                  <c:v>5</c:v>
                </c:pt>
                <c:pt idx="4">
                  <c:v>5</c:v>
                </c:pt>
                <c:pt idx="5">
                  <c:v>1</c:v>
                </c:pt>
                <c:pt idx="6">
                  <c:v>3</c:v>
                </c:pt>
                <c:pt idx="7">
                  <c:v>4</c:v>
                </c:pt>
                <c:pt idx="8">
                  <c:v>6</c:v>
                </c:pt>
                <c:pt idx="9">
                  <c:v>8</c:v>
                </c:pt>
                <c:pt idx="10">
                  <c:v>10</c:v>
                </c:pt>
                <c:pt idx="11">
                  <c:v>31</c:v>
                </c:pt>
                <c:pt idx="12">
                  <c:v>55</c:v>
                </c:pt>
                <c:pt idx="13">
                  <c:v>39</c:v>
                </c:pt>
                <c:pt idx="14">
                  <c:v>34</c:v>
                </c:pt>
                <c:pt idx="15">
                  <c:v>41</c:v>
                </c:pt>
                <c:pt idx="16">
                  <c:v>57</c:v>
                </c:pt>
                <c:pt idx="17">
                  <c:v>50</c:v>
                </c:pt>
                <c:pt idx="18">
                  <c:v>50</c:v>
                </c:pt>
              </c:numCache>
            </c:numRef>
          </c:val>
          <c:smooth val="0"/>
          <c:extLst>
            <c:ext xmlns:c16="http://schemas.microsoft.com/office/drawing/2014/chart" uri="{C3380CC4-5D6E-409C-BE32-E72D297353CC}">
              <c16:uniqueId val="{00000004-3B36-4827-81AD-74575339FC4A}"/>
            </c:ext>
          </c:extLst>
        </c:ser>
        <c:ser>
          <c:idx val="5"/>
          <c:order val="5"/>
          <c:tx>
            <c:strRef>
              <c:f>Sheet5!$G$8:$G$10</c:f>
              <c:strCache>
                <c:ptCount val="1"/>
                <c:pt idx="0">
                  <c:v>High - Nutrition</c:v>
                </c:pt>
              </c:strCache>
            </c:strRef>
          </c:tx>
          <c:spPr>
            <a:ln w="28575" cap="rnd">
              <a:solidFill>
                <a:schemeClr val="accent6"/>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Sheet5!$G$11:$G$35</c:f>
              <c:numCache>
                <c:formatCode>General</c:formatCode>
                <c:ptCount val="19"/>
                <c:pt idx="1">
                  <c:v>3</c:v>
                </c:pt>
                <c:pt idx="2">
                  <c:v>7</c:v>
                </c:pt>
                <c:pt idx="3">
                  <c:v>2</c:v>
                </c:pt>
                <c:pt idx="4">
                  <c:v>4</c:v>
                </c:pt>
                <c:pt idx="5">
                  <c:v>2</c:v>
                </c:pt>
                <c:pt idx="6">
                  <c:v>2</c:v>
                </c:pt>
                <c:pt idx="7">
                  <c:v>5</c:v>
                </c:pt>
                <c:pt idx="8">
                  <c:v>4</c:v>
                </c:pt>
                <c:pt idx="9">
                  <c:v>7</c:v>
                </c:pt>
                <c:pt idx="10">
                  <c:v>5</c:v>
                </c:pt>
                <c:pt idx="11">
                  <c:v>5</c:v>
                </c:pt>
                <c:pt idx="12">
                  <c:v>15</c:v>
                </c:pt>
                <c:pt idx="13">
                  <c:v>3</c:v>
                </c:pt>
                <c:pt idx="14">
                  <c:v>10</c:v>
                </c:pt>
                <c:pt idx="15">
                  <c:v>15</c:v>
                </c:pt>
                <c:pt idx="16">
                  <c:v>8</c:v>
                </c:pt>
                <c:pt idx="17">
                  <c:v>12</c:v>
                </c:pt>
                <c:pt idx="18">
                  <c:v>17</c:v>
                </c:pt>
              </c:numCache>
            </c:numRef>
          </c:val>
          <c:smooth val="0"/>
          <c:extLst>
            <c:ext xmlns:c16="http://schemas.microsoft.com/office/drawing/2014/chart" uri="{C3380CC4-5D6E-409C-BE32-E72D297353CC}">
              <c16:uniqueId val="{00000005-3B36-4827-81AD-74575339FC4A}"/>
            </c:ext>
          </c:extLst>
        </c:ser>
        <c:ser>
          <c:idx val="6"/>
          <c:order val="6"/>
          <c:tx>
            <c:strRef>
              <c:f>Sheet5!$H$8:$H$10</c:f>
              <c:strCache>
                <c:ptCount val="1"/>
                <c:pt idx="0">
                  <c:v>High - Relationships</c:v>
                </c:pt>
              </c:strCache>
            </c:strRef>
          </c:tx>
          <c:spPr>
            <a:ln w="28575" cap="rnd">
              <a:solidFill>
                <a:schemeClr val="accent1">
                  <a:lumMod val="60000"/>
                </a:schemeClr>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Sheet5!$H$11:$H$35</c:f>
              <c:numCache>
                <c:formatCode>General</c:formatCode>
                <c:ptCount val="19"/>
                <c:pt idx="0">
                  <c:v>5</c:v>
                </c:pt>
                <c:pt idx="1">
                  <c:v>7</c:v>
                </c:pt>
                <c:pt idx="2">
                  <c:v>16</c:v>
                </c:pt>
                <c:pt idx="3">
                  <c:v>11</c:v>
                </c:pt>
                <c:pt idx="4">
                  <c:v>17</c:v>
                </c:pt>
                <c:pt idx="5">
                  <c:v>10</c:v>
                </c:pt>
                <c:pt idx="6">
                  <c:v>6</c:v>
                </c:pt>
                <c:pt idx="7">
                  <c:v>8</c:v>
                </c:pt>
                <c:pt idx="8">
                  <c:v>5</c:v>
                </c:pt>
                <c:pt idx="9">
                  <c:v>12</c:v>
                </c:pt>
                <c:pt idx="10">
                  <c:v>16</c:v>
                </c:pt>
                <c:pt idx="11">
                  <c:v>14</c:v>
                </c:pt>
                <c:pt idx="12">
                  <c:v>27</c:v>
                </c:pt>
                <c:pt idx="13">
                  <c:v>14</c:v>
                </c:pt>
                <c:pt idx="14">
                  <c:v>25</c:v>
                </c:pt>
                <c:pt idx="15">
                  <c:v>16</c:v>
                </c:pt>
                <c:pt idx="16">
                  <c:v>18</c:v>
                </c:pt>
                <c:pt idx="17">
                  <c:v>21</c:v>
                </c:pt>
                <c:pt idx="18">
                  <c:v>25</c:v>
                </c:pt>
              </c:numCache>
            </c:numRef>
          </c:val>
          <c:smooth val="0"/>
          <c:extLst>
            <c:ext xmlns:c16="http://schemas.microsoft.com/office/drawing/2014/chart" uri="{C3380CC4-5D6E-409C-BE32-E72D297353CC}">
              <c16:uniqueId val="{00000006-3B36-4827-81AD-74575339FC4A}"/>
            </c:ext>
          </c:extLst>
        </c:ser>
        <c:ser>
          <c:idx val="7"/>
          <c:order val="7"/>
          <c:tx>
            <c:strRef>
              <c:f>Sheet5!$I$8:$I$10</c:f>
              <c:strCache>
                <c:ptCount val="1"/>
                <c:pt idx="0">
                  <c:v>High - Using facilities and services in the community</c:v>
                </c:pt>
              </c:strCache>
            </c:strRef>
          </c:tx>
          <c:spPr>
            <a:ln w="28575" cap="rnd">
              <a:solidFill>
                <a:schemeClr val="accent2">
                  <a:lumMod val="60000"/>
                </a:schemeClr>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Sheet5!$I$11:$I$35</c:f>
              <c:numCache>
                <c:formatCode>General</c:formatCode>
                <c:ptCount val="19"/>
                <c:pt idx="1">
                  <c:v>6</c:v>
                </c:pt>
                <c:pt idx="2">
                  <c:v>8</c:v>
                </c:pt>
                <c:pt idx="3">
                  <c:v>6</c:v>
                </c:pt>
                <c:pt idx="4">
                  <c:v>8</c:v>
                </c:pt>
                <c:pt idx="5">
                  <c:v>1</c:v>
                </c:pt>
                <c:pt idx="6">
                  <c:v>3</c:v>
                </c:pt>
                <c:pt idx="7">
                  <c:v>1</c:v>
                </c:pt>
                <c:pt idx="8">
                  <c:v>6</c:v>
                </c:pt>
                <c:pt idx="9">
                  <c:v>9</c:v>
                </c:pt>
                <c:pt idx="10">
                  <c:v>13</c:v>
                </c:pt>
                <c:pt idx="11">
                  <c:v>8</c:v>
                </c:pt>
                <c:pt idx="12">
                  <c:v>17</c:v>
                </c:pt>
                <c:pt idx="13">
                  <c:v>10</c:v>
                </c:pt>
                <c:pt idx="14">
                  <c:v>9</c:v>
                </c:pt>
                <c:pt idx="15">
                  <c:v>11</c:v>
                </c:pt>
                <c:pt idx="16">
                  <c:v>15</c:v>
                </c:pt>
                <c:pt idx="17">
                  <c:v>20</c:v>
                </c:pt>
                <c:pt idx="18">
                  <c:v>18</c:v>
                </c:pt>
              </c:numCache>
            </c:numRef>
          </c:val>
          <c:smooth val="0"/>
          <c:extLst>
            <c:ext xmlns:c16="http://schemas.microsoft.com/office/drawing/2014/chart" uri="{C3380CC4-5D6E-409C-BE32-E72D297353CC}">
              <c16:uniqueId val="{00000007-3B36-4827-81AD-74575339FC4A}"/>
            </c:ext>
          </c:extLst>
        </c:ser>
        <c:ser>
          <c:idx val="8"/>
          <c:order val="8"/>
          <c:tx>
            <c:strRef>
              <c:f>Sheet5!$J$8:$J$10</c:f>
              <c:strCache>
                <c:ptCount val="1"/>
                <c:pt idx="0">
                  <c:v>High - Work, training, education or volunteering</c:v>
                </c:pt>
              </c:strCache>
            </c:strRef>
          </c:tx>
          <c:spPr>
            <a:ln w="28575" cap="rnd">
              <a:solidFill>
                <a:schemeClr val="accent3">
                  <a:lumMod val="60000"/>
                </a:schemeClr>
              </a:solidFill>
              <a:round/>
            </a:ln>
            <a:effectLst/>
          </c:spPr>
          <c:marker>
            <c:symbol val="none"/>
          </c:marker>
          <c:cat>
            <c:multiLvlStrRef>
              <c:f>Sheet5!$A$11:$A$35</c:f>
              <c:multiLvlStrCache>
                <c:ptCount val="19"/>
                <c:lvl>
                  <c:pt idx="0">
                    <c:v>Qtr1</c:v>
                  </c:pt>
                  <c:pt idx="1">
                    <c:v>Qtr2</c:v>
                  </c:pt>
                  <c:pt idx="2">
                    <c:v>Qtr3</c:v>
                  </c:pt>
                  <c:pt idx="3">
                    <c:v>Qtr4</c:v>
                  </c:pt>
                  <c:pt idx="4">
                    <c:v>Qtr1</c:v>
                  </c:pt>
                  <c:pt idx="5">
                    <c:v>Qtr2</c:v>
                  </c:pt>
                  <c:pt idx="6">
                    <c:v>Qtr3</c:v>
                  </c:pt>
                  <c:pt idx="7">
                    <c:v>Qtr4</c:v>
                  </c:pt>
                  <c:pt idx="8">
                    <c:v>Qtr1</c:v>
                  </c:pt>
                  <c:pt idx="9">
                    <c:v>Qtr2</c:v>
                  </c:pt>
                  <c:pt idx="10">
                    <c:v>Qtr3</c:v>
                  </c:pt>
                  <c:pt idx="11">
                    <c:v>Qtr4</c:v>
                  </c:pt>
                  <c:pt idx="12">
                    <c:v>Qtr1</c:v>
                  </c:pt>
                  <c:pt idx="13">
                    <c:v>Qtr2</c:v>
                  </c:pt>
                  <c:pt idx="14">
                    <c:v>Qtr3</c:v>
                  </c:pt>
                  <c:pt idx="15">
                    <c:v>Qtr4</c:v>
                  </c:pt>
                  <c:pt idx="16">
                    <c:v>Qtr1</c:v>
                  </c:pt>
                  <c:pt idx="17">
                    <c:v>Qtr2</c:v>
                  </c:pt>
                  <c:pt idx="18">
                    <c:v>Qtr3</c:v>
                  </c:pt>
                </c:lvl>
                <c:lvl>
                  <c:pt idx="0">
                    <c:v>2019</c:v>
                  </c:pt>
                  <c:pt idx="4">
                    <c:v>2020</c:v>
                  </c:pt>
                  <c:pt idx="8">
                    <c:v>2021</c:v>
                  </c:pt>
                  <c:pt idx="12">
                    <c:v>2022</c:v>
                  </c:pt>
                  <c:pt idx="16">
                    <c:v>2023</c:v>
                  </c:pt>
                </c:lvl>
              </c:multiLvlStrCache>
            </c:multiLvlStrRef>
          </c:cat>
          <c:val>
            <c:numRef>
              <c:f>Sheet5!$J$11:$J$35</c:f>
              <c:numCache>
                <c:formatCode>General</c:formatCode>
                <c:ptCount val="19"/>
                <c:pt idx="1">
                  <c:v>4</c:v>
                </c:pt>
                <c:pt idx="2">
                  <c:v>2</c:v>
                </c:pt>
                <c:pt idx="3">
                  <c:v>5</c:v>
                </c:pt>
                <c:pt idx="4">
                  <c:v>3</c:v>
                </c:pt>
                <c:pt idx="5">
                  <c:v>1</c:v>
                </c:pt>
                <c:pt idx="6">
                  <c:v>4</c:v>
                </c:pt>
                <c:pt idx="7">
                  <c:v>5</c:v>
                </c:pt>
                <c:pt idx="8">
                  <c:v>2</c:v>
                </c:pt>
                <c:pt idx="9">
                  <c:v>10</c:v>
                </c:pt>
                <c:pt idx="10">
                  <c:v>13</c:v>
                </c:pt>
                <c:pt idx="11">
                  <c:v>11</c:v>
                </c:pt>
                <c:pt idx="12">
                  <c:v>13</c:v>
                </c:pt>
                <c:pt idx="13">
                  <c:v>16</c:v>
                </c:pt>
                <c:pt idx="14">
                  <c:v>9</c:v>
                </c:pt>
                <c:pt idx="15">
                  <c:v>19</c:v>
                </c:pt>
                <c:pt idx="16">
                  <c:v>18</c:v>
                </c:pt>
                <c:pt idx="17">
                  <c:v>22</c:v>
                </c:pt>
                <c:pt idx="18">
                  <c:v>25</c:v>
                </c:pt>
              </c:numCache>
            </c:numRef>
          </c:val>
          <c:smooth val="0"/>
          <c:extLst>
            <c:ext xmlns:c16="http://schemas.microsoft.com/office/drawing/2014/chart" uri="{C3380CC4-5D6E-409C-BE32-E72D297353CC}">
              <c16:uniqueId val="{00000008-3B36-4827-81AD-74575339FC4A}"/>
            </c:ext>
          </c:extLst>
        </c:ser>
        <c:dLbls>
          <c:showLegendKey val="0"/>
          <c:showVal val="0"/>
          <c:showCatName val="0"/>
          <c:showSerName val="0"/>
          <c:showPercent val="0"/>
          <c:showBubbleSize val="0"/>
        </c:dLbls>
        <c:smooth val="0"/>
        <c:axId val="1503970383"/>
        <c:axId val="634318895"/>
      </c:lineChart>
      <c:catAx>
        <c:axId val="1503970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634318895"/>
        <c:crosses val="autoZero"/>
        <c:auto val="1"/>
        <c:lblAlgn val="ctr"/>
        <c:lblOffset val="100"/>
        <c:noMultiLvlLbl val="0"/>
      </c:catAx>
      <c:valAx>
        <c:axId val="6343188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assessments with high need outcome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3970383"/>
        <c:crosses val="autoZero"/>
        <c:crossBetween val="between"/>
      </c:valAx>
      <c:spPr>
        <a:noFill/>
        <a:ln>
          <a:noFill/>
        </a:ln>
        <a:effectLst/>
      </c:spPr>
    </c:plotArea>
    <c:legend>
      <c:legendPos val="b"/>
      <c:layout>
        <c:manualLayout>
          <c:xMode val="edge"/>
          <c:yMode val="edge"/>
          <c:x val="0.16795729942497387"/>
          <c:y val="0.82638490419680988"/>
          <c:w val="0.72929192375069374"/>
          <c:h val="0.1545517246846732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7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1100" b="0" i="0" u="none" strike="noStrike" kern="1200" spc="0" baseline="0">
                <a:solidFill>
                  <a:schemeClr val="tx1">
                    <a:lumMod val="65000"/>
                    <a:lumOff val="35000"/>
                  </a:schemeClr>
                </a:solidFill>
                <a:latin typeface="+mn-lt"/>
                <a:ea typeface="+mn-ea"/>
                <a:cs typeface="+mn-cs"/>
              </a:defRPr>
            </a:pPr>
            <a:r>
              <a:rPr lang="en-GB" sz="1200" b="1">
                <a:solidFill>
                  <a:srgbClr val="00445E"/>
                </a:solidFill>
              </a:rPr>
              <a:t>Population weighted</a:t>
            </a:r>
            <a:r>
              <a:rPr lang="en-GB" sz="1200" b="1" baseline="0">
                <a:solidFill>
                  <a:srgbClr val="00445E"/>
                </a:solidFill>
              </a:rPr>
              <a:t> projection of number of service users in receipt of long term adult social care support in Tower Hamlets to 2026/27</a:t>
            </a:r>
            <a:endParaRPr lang="en-GB" sz="1200" b="1">
              <a:solidFill>
                <a:srgbClr val="00445E"/>
              </a:solidFill>
            </a:endParaRPr>
          </a:p>
        </c:rich>
      </c:tx>
      <c:layout>
        <c:manualLayout>
          <c:xMode val="edge"/>
          <c:yMode val="edge"/>
          <c:x val="2.2367974082939703E-2"/>
          <c:y val="1.2944252407373992E-2"/>
        </c:manualLayout>
      </c:layout>
      <c:overlay val="0"/>
      <c:spPr>
        <a:noFill/>
        <a:ln>
          <a:noFill/>
        </a:ln>
        <a:effectLst/>
      </c:spPr>
      <c:txPr>
        <a:bodyPr rot="0" spcFirstLastPara="1" vertOverflow="ellipsis" vert="horz" wrap="square" anchor="ctr" anchorCtr="1"/>
        <a:lstStyle/>
        <a:p>
          <a:pPr algn="l">
            <a:defRPr sz="11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9.1914260717410323E-2"/>
          <c:y val="0.18955322492966314"/>
          <c:w val="0.87753018372703417"/>
          <c:h val="0.51359358840113711"/>
        </c:manualLayout>
      </c:layout>
      <c:lineChart>
        <c:grouping val="standard"/>
        <c:varyColors val="0"/>
        <c:ser>
          <c:idx val="0"/>
          <c:order val="0"/>
          <c:tx>
            <c:strRef>
              <c:f>'[Projection Model - Summary.xlsx]Pop wgt Model'!$A$22</c:f>
              <c:strCache>
                <c:ptCount val="1"/>
                <c:pt idx="0">
                  <c:v>LTC 65+</c:v>
                </c:pt>
              </c:strCache>
            </c:strRef>
          </c:tx>
          <c:spPr>
            <a:ln w="28575" cap="rnd">
              <a:solidFill>
                <a:schemeClr val="accent1"/>
              </a:solidFill>
              <a:round/>
            </a:ln>
            <a:effectLst/>
          </c:spPr>
          <c:marker>
            <c:symbol val="none"/>
          </c:marker>
          <c:cat>
            <c:multiLvlStrRef>
              <c:f>'[Projection Model - Summary.xlsx]Pop wgt Model'!$B$20:$L$21</c:f>
              <c:multiLvlStrCache>
                <c:ptCount val="11"/>
                <c:lvl>
                  <c:pt idx="0">
                    <c:v>2016/17</c:v>
                  </c:pt>
                  <c:pt idx="1">
                    <c:v>2017/18</c:v>
                  </c:pt>
                  <c:pt idx="2">
                    <c:v>2018/19</c:v>
                  </c:pt>
                  <c:pt idx="3">
                    <c:v>2019/20</c:v>
                  </c:pt>
                  <c:pt idx="4">
                    <c:v>2020/21</c:v>
                  </c:pt>
                  <c:pt idx="5">
                    <c:v>2021/22</c:v>
                  </c:pt>
                  <c:pt idx="6">
                    <c:v>2022/23</c:v>
                  </c:pt>
                  <c:pt idx="7">
                    <c:v>2023/24</c:v>
                  </c:pt>
                  <c:pt idx="8">
                    <c:v>2024/25</c:v>
                  </c:pt>
                  <c:pt idx="9">
                    <c:v>2025/26</c:v>
                  </c:pt>
                  <c:pt idx="10">
                    <c:v>2026/27</c:v>
                  </c:pt>
                </c:lvl>
                <c:lvl>
                  <c:pt idx="0">
                    <c:v>Actuals</c:v>
                  </c:pt>
                  <c:pt idx="7">
                    <c:v>Projection</c:v>
                  </c:pt>
                </c:lvl>
              </c:multiLvlStrCache>
            </c:multiLvlStrRef>
          </c:cat>
          <c:val>
            <c:numRef>
              <c:f>'[Projection Model - Summary.xlsx]Pop wgt Model'!$B$22:$L$22</c:f>
              <c:numCache>
                <c:formatCode>General</c:formatCode>
                <c:ptCount val="11"/>
                <c:pt idx="0">
                  <c:v>2235</c:v>
                </c:pt>
                <c:pt idx="1">
                  <c:v>2375</c:v>
                </c:pt>
                <c:pt idx="2">
                  <c:v>2375</c:v>
                </c:pt>
                <c:pt idx="3">
                  <c:v>2440</c:v>
                </c:pt>
                <c:pt idx="4">
                  <c:v>2265</c:v>
                </c:pt>
                <c:pt idx="5">
                  <c:v>2015</c:v>
                </c:pt>
                <c:pt idx="6">
                  <c:v>1940</c:v>
                </c:pt>
                <c:pt idx="7" formatCode="#,##0">
                  <c:v>1756.1779219596049</c:v>
                </c:pt>
                <c:pt idx="8" formatCode="#,##0">
                  <c:v>1800.9750229918172</c:v>
                </c:pt>
                <c:pt idx="9" formatCode="#,##0">
                  <c:v>1849.9768779835113</c:v>
                </c:pt>
                <c:pt idx="10" formatCode="#,##0">
                  <c:v>1903.6877007785258</c:v>
                </c:pt>
              </c:numCache>
            </c:numRef>
          </c:val>
          <c:smooth val="0"/>
          <c:extLst>
            <c:ext xmlns:c16="http://schemas.microsoft.com/office/drawing/2014/chart" uri="{C3380CC4-5D6E-409C-BE32-E72D297353CC}">
              <c16:uniqueId val="{00000000-468E-4E62-88BD-BE9773789AB0}"/>
            </c:ext>
          </c:extLst>
        </c:ser>
        <c:ser>
          <c:idx val="1"/>
          <c:order val="1"/>
          <c:tx>
            <c:strRef>
              <c:f>'[Projection Model - Summary.xlsx]Pop wgt Model'!$A$23</c:f>
              <c:strCache>
                <c:ptCount val="1"/>
                <c:pt idx="0">
                  <c:v>LTC 18-64</c:v>
                </c:pt>
              </c:strCache>
            </c:strRef>
          </c:tx>
          <c:spPr>
            <a:ln w="28575" cap="rnd">
              <a:solidFill>
                <a:schemeClr val="accent2"/>
              </a:solidFill>
              <a:round/>
            </a:ln>
            <a:effectLst/>
          </c:spPr>
          <c:marker>
            <c:symbol val="none"/>
          </c:marker>
          <c:cat>
            <c:multiLvlStrRef>
              <c:f>'[Projection Model - Summary.xlsx]Pop wgt Model'!$B$20:$L$21</c:f>
              <c:multiLvlStrCache>
                <c:ptCount val="11"/>
                <c:lvl>
                  <c:pt idx="0">
                    <c:v>2016/17</c:v>
                  </c:pt>
                  <c:pt idx="1">
                    <c:v>2017/18</c:v>
                  </c:pt>
                  <c:pt idx="2">
                    <c:v>2018/19</c:v>
                  </c:pt>
                  <c:pt idx="3">
                    <c:v>2019/20</c:v>
                  </c:pt>
                  <c:pt idx="4">
                    <c:v>2020/21</c:v>
                  </c:pt>
                  <c:pt idx="5">
                    <c:v>2021/22</c:v>
                  </c:pt>
                  <c:pt idx="6">
                    <c:v>2022/23</c:v>
                  </c:pt>
                  <c:pt idx="7">
                    <c:v>2023/24</c:v>
                  </c:pt>
                  <c:pt idx="8">
                    <c:v>2024/25</c:v>
                  </c:pt>
                  <c:pt idx="9">
                    <c:v>2025/26</c:v>
                  </c:pt>
                  <c:pt idx="10">
                    <c:v>2026/27</c:v>
                  </c:pt>
                </c:lvl>
                <c:lvl>
                  <c:pt idx="0">
                    <c:v>Actuals</c:v>
                  </c:pt>
                  <c:pt idx="7">
                    <c:v>Projection</c:v>
                  </c:pt>
                </c:lvl>
              </c:multiLvlStrCache>
            </c:multiLvlStrRef>
          </c:cat>
          <c:val>
            <c:numRef>
              <c:f>'[Projection Model - Summary.xlsx]Pop wgt Model'!$B$23:$L$23</c:f>
              <c:numCache>
                <c:formatCode>General</c:formatCode>
                <c:ptCount val="11"/>
                <c:pt idx="0">
                  <c:v>1485</c:v>
                </c:pt>
                <c:pt idx="1">
                  <c:v>1605</c:v>
                </c:pt>
                <c:pt idx="2">
                  <c:v>1640</c:v>
                </c:pt>
                <c:pt idx="3">
                  <c:v>1735</c:v>
                </c:pt>
                <c:pt idx="4">
                  <c:v>1710</c:v>
                </c:pt>
                <c:pt idx="5">
                  <c:v>1735</c:v>
                </c:pt>
                <c:pt idx="6">
                  <c:v>1775</c:v>
                </c:pt>
                <c:pt idx="7" formatCode="#,##0">
                  <c:v>1786.0549140117719</c:v>
                </c:pt>
                <c:pt idx="8" formatCode="#,##0">
                  <c:v>1838.6848339095661</c:v>
                </c:pt>
                <c:pt idx="9" formatCode="#,##0">
                  <c:v>1896.6795986899053</c:v>
                </c:pt>
                <c:pt idx="10" formatCode="#,##0">
                  <c:v>1960.7962260902007</c:v>
                </c:pt>
              </c:numCache>
            </c:numRef>
          </c:val>
          <c:smooth val="0"/>
          <c:extLst>
            <c:ext xmlns:c16="http://schemas.microsoft.com/office/drawing/2014/chart" uri="{C3380CC4-5D6E-409C-BE32-E72D297353CC}">
              <c16:uniqueId val="{00000001-468E-4E62-88BD-BE9773789AB0}"/>
            </c:ext>
          </c:extLst>
        </c:ser>
        <c:dLbls>
          <c:showLegendKey val="0"/>
          <c:showVal val="0"/>
          <c:showCatName val="0"/>
          <c:showSerName val="0"/>
          <c:showPercent val="0"/>
          <c:showBubbleSize val="0"/>
        </c:dLbls>
        <c:smooth val="0"/>
        <c:axId val="906083407"/>
        <c:axId val="1026812335"/>
      </c:lineChart>
      <c:catAx>
        <c:axId val="906083407"/>
        <c:scaling>
          <c:orientation val="minMax"/>
        </c:scaling>
        <c:delete val="0"/>
        <c:axPos val="b"/>
        <c:numFmt formatCode="General" sourceLinked="1"/>
        <c:majorTickMark val="out"/>
        <c:minorTickMark val="none"/>
        <c:tickLblPos val="nextTo"/>
        <c:spPr>
          <a:noFill/>
          <a:ln w="9525" cap="flat" cmpd="sng" algn="ctr">
            <a:solidFill>
              <a:srgbClr val="00ADF0"/>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6812335"/>
        <c:crosses val="autoZero"/>
        <c:auto val="1"/>
        <c:lblAlgn val="ctr"/>
        <c:lblOffset val="100"/>
        <c:noMultiLvlLbl val="0"/>
      </c:catAx>
      <c:valAx>
        <c:axId val="10268123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solidFill>
              <a:srgbClr val="00ADF0"/>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06083407"/>
        <c:crosses val="autoZero"/>
        <c:crossBetween val="between"/>
      </c:valAx>
      <c:spPr>
        <a:noFill/>
        <a:ln>
          <a:noFill/>
        </a:ln>
        <a:effectLst/>
      </c:spPr>
    </c:plotArea>
    <c:legend>
      <c:legendPos val="b"/>
      <c:layout>
        <c:manualLayout>
          <c:xMode val="edge"/>
          <c:yMode val="edge"/>
          <c:x val="0.25945611401432706"/>
          <c:y val="0.90328592099843708"/>
          <c:w val="0.55395016085650439"/>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withinLinear" id="14">
  <a:schemeClr val="accent1"/>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0.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5.xml><?xml version="1.0" encoding="utf-8"?>
<cs:colorStyle xmlns:cs="http://schemas.microsoft.com/office/drawing/2012/chartStyle" xmlns:a="http://schemas.openxmlformats.org/drawingml/2006/main" meth="withinLinear" id="14">
  <a:schemeClr val="accent1"/>
</cs:colorStyle>
</file>

<file path=ppt/charts/colors36.xml><?xml version="1.0" encoding="utf-8"?>
<cs:colorStyle xmlns:cs="http://schemas.microsoft.com/office/drawing/2012/chartStyle" xmlns:a="http://schemas.openxmlformats.org/drawingml/2006/main" meth="withinLinear" id="14">
  <a:schemeClr val="accent1"/>
</cs:colorStyle>
</file>

<file path=ppt/charts/colors37.xml><?xml version="1.0" encoding="utf-8"?>
<cs:colorStyle xmlns:cs="http://schemas.microsoft.com/office/drawing/2012/chartStyle" xmlns:a="http://schemas.openxmlformats.org/drawingml/2006/main" meth="withinLinear" id="14">
  <a:schemeClr val="accent1"/>
</cs:colorStyle>
</file>

<file path=ppt/charts/colors38.xml><?xml version="1.0" encoding="utf-8"?>
<cs:colorStyle xmlns:cs="http://schemas.microsoft.com/office/drawing/2012/chartStyle" xmlns:a="http://schemas.openxmlformats.org/drawingml/2006/main" meth="withinLinear" id="14">
  <a:schemeClr val="accent1"/>
</cs:colorStyle>
</file>

<file path=ppt/charts/colors39.xml><?xml version="1.0" encoding="utf-8"?>
<cs:colorStyle xmlns:cs="http://schemas.microsoft.com/office/drawing/2012/chartStyle" xmlns:a="http://schemas.openxmlformats.org/drawingml/2006/main" meth="withinLinear" id="14">
  <a:schemeClr val="accent1"/>
</cs:colorStyle>
</file>

<file path=ppt/charts/colors40.xml><?xml version="1.0" encoding="utf-8"?>
<cs:colorStyle xmlns:cs="http://schemas.microsoft.com/office/drawing/2012/chartStyle" xmlns:a="http://schemas.openxmlformats.org/drawingml/2006/main" meth="withinLinear" id="14">
  <a:schemeClr val="accent1"/>
</cs:colorStyle>
</file>

<file path=ppt/charts/colors41.xml><?xml version="1.0" encoding="utf-8"?>
<cs:colorStyle xmlns:cs="http://schemas.microsoft.com/office/drawing/2012/chartStyle" xmlns:a="http://schemas.openxmlformats.org/drawingml/2006/main" meth="withinLinear" id="14">
  <a:schemeClr val="accent1"/>
</cs:colorStyle>
</file>

<file path=ppt/charts/colors42.xml><?xml version="1.0" encoding="utf-8"?>
<cs:colorStyle xmlns:cs="http://schemas.microsoft.com/office/drawing/2012/chartStyle" xmlns:a="http://schemas.openxmlformats.org/drawingml/2006/main" meth="withinLinear" id="14">
  <a:schemeClr val="accent1"/>
</cs:colorStyle>
</file>

<file path=ppt/charts/colors43.xml><?xml version="1.0" encoding="utf-8"?>
<cs:colorStyle xmlns:cs="http://schemas.microsoft.com/office/drawing/2012/chartStyle" xmlns:a="http://schemas.openxmlformats.org/drawingml/2006/main" meth="withinLinear" id="14">
  <a:schemeClr val="accent1"/>
</cs:colorStyle>
</file>

<file path=ppt/charts/colors44.xml><?xml version="1.0" encoding="utf-8"?>
<cs:colorStyle xmlns:cs="http://schemas.microsoft.com/office/drawing/2012/chartStyle" xmlns:a="http://schemas.openxmlformats.org/drawingml/2006/main" meth="withinLinear" id="14">
  <a:schemeClr val="accent1"/>
</cs:colorStyle>
</file>

<file path=ppt/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6.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7.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8.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9.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0.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0.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EB751-23AB-46C2-9EF0-1265E708698B}" type="datetimeFigureOut">
              <a:rPr lang="en-GB" smtClean="0"/>
              <a:t>29/04/2026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38DA90-1218-437E-BA34-7B486254E171}" type="slidenum">
              <a:rPr lang="en-GB" smtClean="0"/>
              <a:t>‹#›</a:t>
            </a:fld>
            <a:endParaRPr lang="en-GB"/>
          </a:p>
        </p:txBody>
      </p:sp>
    </p:spTree>
    <p:extLst>
      <p:ext uri="{BB962C8B-B14F-4D97-AF65-F5344CB8AC3E}">
        <p14:creationId xmlns:p14="http://schemas.microsoft.com/office/powerpoint/2010/main" val="202374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38DA90-1218-437E-BA34-7B486254E171}" type="slidenum">
              <a:rPr lang="en-GB" smtClean="0"/>
              <a:t>28</a:t>
            </a:fld>
            <a:endParaRPr lang="en-GB"/>
          </a:p>
        </p:txBody>
      </p:sp>
    </p:spTree>
    <p:extLst>
      <p:ext uri="{BB962C8B-B14F-4D97-AF65-F5344CB8AC3E}">
        <p14:creationId xmlns:p14="http://schemas.microsoft.com/office/powerpoint/2010/main" val="3413343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38DA90-1218-437E-BA34-7B486254E171}" type="slidenum">
              <a:rPr lang="en-GB" smtClean="0"/>
              <a:t>35</a:t>
            </a:fld>
            <a:endParaRPr lang="en-GB"/>
          </a:p>
        </p:txBody>
      </p:sp>
    </p:spTree>
    <p:extLst>
      <p:ext uri="{BB962C8B-B14F-4D97-AF65-F5344CB8AC3E}">
        <p14:creationId xmlns:p14="http://schemas.microsoft.com/office/powerpoint/2010/main" val="1452053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38DA90-1218-437E-BA34-7B486254E171}" type="slidenum">
              <a:rPr lang="en-GB" smtClean="0"/>
              <a:t>41</a:t>
            </a:fld>
            <a:endParaRPr lang="en-GB"/>
          </a:p>
        </p:txBody>
      </p:sp>
    </p:spTree>
    <p:extLst>
      <p:ext uri="{BB962C8B-B14F-4D97-AF65-F5344CB8AC3E}">
        <p14:creationId xmlns:p14="http://schemas.microsoft.com/office/powerpoint/2010/main" val="2034811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38DA90-1218-437E-BA34-7B486254E171}" type="slidenum">
              <a:rPr lang="en-GB" smtClean="0"/>
              <a:t>72</a:t>
            </a:fld>
            <a:endParaRPr lang="en-GB"/>
          </a:p>
        </p:txBody>
      </p:sp>
    </p:spTree>
    <p:extLst>
      <p:ext uri="{BB962C8B-B14F-4D97-AF65-F5344CB8AC3E}">
        <p14:creationId xmlns:p14="http://schemas.microsoft.com/office/powerpoint/2010/main" val="2950797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38DA90-1218-437E-BA34-7B486254E171}" type="slidenum">
              <a:rPr lang="en-GB" smtClean="0"/>
              <a:t>113</a:t>
            </a:fld>
            <a:endParaRPr lang="en-GB"/>
          </a:p>
        </p:txBody>
      </p:sp>
    </p:spTree>
    <p:extLst>
      <p:ext uri="{BB962C8B-B14F-4D97-AF65-F5344CB8AC3E}">
        <p14:creationId xmlns:p14="http://schemas.microsoft.com/office/powerpoint/2010/main" val="1686335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C2FB-60EB-42F9-88DC-B87BE317C79A}"/>
              </a:ext>
            </a:extLst>
          </p:cNvPr>
          <p:cNvSpPr>
            <a:spLocks noGrp="1"/>
          </p:cNvSpPr>
          <p:nvPr>
            <p:ph type="ctrTitle" hasCustomPrompt="1"/>
          </p:nvPr>
        </p:nvSpPr>
        <p:spPr>
          <a:xfrm>
            <a:off x="838201" y="1122363"/>
            <a:ext cx="7186126" cy="2387600"/>
          </a:xfrm>
        </p:spPr>
        <p:txBody>
          <a:bodyPr anchor="b">
            <a:normAutofit/>
          </a:bodyPr>
          <a:lstStyle>
            <a:lvl1pPr algn="l">
              <a:defRPr sz="4400">
                <a:solidFill>
                  <a:schemeClr val="bg1"/>
                </a:solidFill>
                <a:latin typeface="+mj-lt"/>
              </a:defRPr>
            </a:lvl1pPr>
          </a:lstStyle>
          <a:p>
            <a:r>
              <a:rPr lang="en-US"/>
              <a:t>Click to edit Master title style </a:t>
            </a:r>
            <a:endParaRPr lang="en-GB"/>
          </a:p>
        </p:txBody>
      </p:sp>
      <p:sp>
        <p:nvSpPr>
          <p:cNvPr id="3" name="Subtitle 2">
            <a:extLst>
              <a:ext uri="{FF2B5EF4-FFF2-40B4-BE49-F238E27FC236}">
                <a16:creationId xmlns:a16="http://schemas.microsoft.com/office/drawing/2014/main" id="{11C81B1B-C1AD-4610-9765-10AB1B1A3A3C}"/>
              </a:ext>
            </a:extLst>
          </p:cNvPr>
          <p:cNvSpPr>
            <a:spLocks noGrp="1"/>
          </p:cNvSpPr>
          <p:nvPr>
            <p:ph type="subTitle" idx="1"/>
          </p:nvPr>
        </p:nvSpPr>
        <p:spPr>
          <a:xfrm>
            <a:off x="838200" y="3602038"/>
            <a:ext cx="7186127" cy="1655762"/>
          </a:xfrm>
        </p:spPr>
        <p:txBody>
          <a:bodyPr>
            <a:normAutofit/>
          </a:bodyPr>
          <a:lstStyle>
            <a:lvl1pPr marL="0" indent="0" algn="l">
              <a:buNone/>
              <a:defRPr sz="28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28266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B841-276D-4AC1-AE14-C657EFF71100}"/>
              </a:ext>
            </a:extLst>
          </p:cNvPr>
          <p:cNvSpPr>
            <a:spLocks noGrp="1"/>
          </p:cNvSpPr>
          <p:nvPr>
            <p:ph type="title"/>
          </p:nvPr>
        </p:nvSpPr>
        <p:spPr>
          <a:xfrm>
            <a:off x="838200" y="1138"/>
            <a:ext cx="9770616" cy="1325563"/>
          </a:xfrm>
        </p:spPr>
        <p:txBody>
          <a:bodyPr/>
          <a:lstStyle>
            <a:lvl1pPr>
              <a:defRPr>
                <a:latin typeface="+mj-lt"/>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6561FF-A59C-41BF-8DA2-E19D23B8DB7D}"/>
              </a:ext>
            </a:extLst>
          </p:cNvPr>
          <p:cNvSpPr>
            <a:spLocks noGrp="1"/>
          </p:cNvSpPr>
          <p:nvPr>
            <p:ph idx="1"/>
          </p:nvPr>
        </p:nvSpPr>
        <p:spPr>
          <a:xfrm>
            <a:off x="838200" y="1603683"/>
            <a:ext cx="10515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86756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410B32-27A2-4570-A26D-101D582E3C6C}"/>
              </a:ext>
            </a:extLst>
          </p:cNvPr>
          <p:cNvSpPr>
            <a:spLocks noGrp="1"/>
          </p:cNvSpPr>
          <p:nvPr>
            <p:ph sz="half" idx="1"/>
          </p:nvPr>
        </p:nvSpPr>
        <p:spPr>
          <a:xfrm>
            <a:off x="838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8C6104-3F21-449D-B750-5F91268BF49E}"/>
              </a:ext>
            </a:extLst>
          </p:cNvPr>
          <p:cNvSpPr>
            <a:spLocks noGrp="1"/>
          </p:cNvSpPr>
          <p:nvPr>
            <p:ph sz="half" idx="2"/>
          </p:nvPr>
        </p:nvSpPr>
        <p:spPr>
          <a:xfrm>
            <a:off x="6172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Title Placeholder 1">
            <a:extLst>
              <a:ext uri="{FF2B5EF4-FFF2-40B4-BE49-F238E27FC236}">
                <a16:creationId xmlns:a16="http://schemas.microsoft.com/office/drawing/2014/main" id="{3AFE9BBB-7ED8-404A-8BCF-B4EA8611213F}"/>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1883453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B5240745-C3CA-49A7-BF69-697EA98ACD49}"/>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37003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9297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B841-276D-4AC1-AE14-C657EFF71100}"/>
              </a:ext>
            </a:extLst>
          </p:cNvPr>
          <p:cNvSpPr>
            <a:spLocks noGrp="1"/>
          </p:cNvSpPr>
          <p:nvPr>
            <p:ph type="title"/>
          </p:nvPr>
        </p:nvSpPr>
        <p:spPr>
          <a:xfrm>
            <a:off x="838200" y="1138"/>
            <a:ext cx="9770616" cy="1325563"/>
          </a:xfrm>
        </p:spPr>
        <p:txBody>
          <a:bodyPr/>
          <a:lstStyle>
            <a:lvl1pPr>
              <a:defRPr>
                <a:latin typeface="+mj-lt"/>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6561FF-A59C-41BF-8DA2-E19D23B8DB7D}"/>
              </a:ext>
            </a:extLst>
          </p:cNvPr>
          <p:cNvSpPr>
            <a:spLocks noGrp="1"/>
          </p:cNvSpPr>
          <p:nvPr>
            <p:ph idx="1"/>
          </p:nvPr>
        </p:nvSpPr>
        <p:spPr>
          <a:xfrm>
            <a:off x="838200" y="1603683"/>
            <a:ext cx="10515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73160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410B32-27A2-4570-A26D-101D582E3C6C}"/>
              </a:ext>
            </a:extLst>
          </p:cNvPr>
          <p:cNvSpPr>
            <a:spLocks noGrp="1"/>
          </p:cNvSpPr>
          <p:nvPr>
            <p:ph sz="half" idx="1"/>
          </p:nvPr>
        </p:nvSpPr>
        <p:spPr>
          <a:xfrm>
            <a:off x="838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8C6104-3F21-449D-B750-5F91268BF49E}"/>
              </a:ext>
            </a:extLst>
          </p:cNvPr>
          <p:cNvSpPr>
            <a:spLocks noGrp="1"/>
          </p:cNvSpPr>
          <p:nvPr>
            <p:ph sz="half" idx="2"/>
          </p:nvPr>
        </p:nvSpPr>
        <p:spPr>
          <a:xfrm>
            <a:off x="6172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Title Placeholder 1">
            <a:extLst>
              <a:ext uri="{FF2B5EF4-FFF2-40B4-BE49-F238E27FC236}">
                <a16:creationId xmlns:a16="http://schemas.microsoft.com/office/drawing/2014/main" id="{3AFE9BBB-7ED8-404A-8BCF-B4EA8611213F}"/>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938815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B5240745-C3CA-49A7-BF69-697EA98ACD49}"/>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2021331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B841-276D-4AC1-AE14-C657EFF71100}"/>
              </a:ext>
            </a:extLst>
          </p:cNvPr>
          <p:cNvSpPr>
            <a:spLocks noGrp="1"/>
          </p:cNvSpPr>
          <p:nvPr>
            <p:ph type="title"/>
          </p:nvPr>
        </p:nvSpPr>
        <p:spPr>
          <a:xfrm>
            <a:off x="838200" y="1138"/>
            <a:ext cx="9770616" cy="1325563"/>
          </a:xfrm>
        </p:spPr>
        <p:txBody>
          <a:bodyPr/>
          <a:lstStyle>
            <a:lvl1pPr>
              <a:defRPr>
                <a:latin typeface="+mj-lt"/>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6561FF-A59C-41BF-8DA2-E19D23B8DB7D}"/>
              </a:ext>
            </a:extLst>
          </p:cNvPr>
          <p:cNvSpPr>
            <a:spLocks noGrp="1"/>
          </p:cNvSpPr>
          <p:nvPr>
            <p:ph idx="1"/>
          </p:nvPr>
        </p:nvSpPr>
        <p:spPr>
          <a:xfrm>
            <a:off x="838200" y="1603683"/>
            <a:ext cx="10515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13492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410B32-27A2-4570-A26D-101D582E3C6C}"/>
              </a:ext>
            </a:extLst>
          </p:cNvPr>
          <p:cNvSpPr>
            <a:spLocks noGrp="1"/>
          </p:cNvSpPr>
          <p:nvPr>
            <p:ph sz="half" idx="1"/>
          </p:nvPr>
        </p:nvSpPr>
        <p:spPr>
          <a:xfrm>
            <a:off x="838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8C6104-3F21-449D-B750-5F91268BF49E}"/>
              </a:ext>
            </a:extLst>
          </p:cNvPr>
          <p:cNvSpPr>
            <a:spLocks noGrp="1"/>
          </p:cNvSpPr>
          <p:nvPr>
            <p:ph sz="half" idx="2"/>
          </p:nvPr>
        </p:nvSpPr>
        <p:spPr>
          <a:xfrm>
            <a:off x="6172200" y="1603682"/>
            <a:ext cx="5181600" cy="4351338"/>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Title Placeholder 1">
            <a:extLst>
              <a:ext uri="{FF2B5EF4-FFF2-40B4-BE49-F238E27FC236}">
                <a16:creationId xmlns:a16="http://schemas.microsoft.com/office/drawing/2014/main" id="{3AFE9BBB-7ED8-404A-8BCF-B4EA8611213F}"/>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368308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B5240745-C3CA-49A7-BF69-697EA98ACD49}"/>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lvl1pPr>
              <a:defRPr>
                <a:latin typeface="+mj-lt"/>
              </a:defRPr>
            </a:lvl1pPr>
          </a:lstStyle>
          <a:p>
            <a:r>
              <a:rPr lang="en-US"/>
              <a:t>Click to edit Master title style</a:t>
            </a:r>
            <a:endParaRPr lang="en-GB"/>
          </a:p>
        </p:txBody>
      </p:sp>
    </p:spTree>
    <p:extLst>
      <p:ext uri="{BB962C8B-B14F-4D97-AF65-F5344CB8AC3E}">
        <p14:creationId xmlns:p14="http://schemas.microsoft.com/office/powerpoint/2010/main" val="1460602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0929D1-A8E1-47D7-8022-AA09FC3B5902}"/>
              </a:ext>
            </a:extLst>
          </p:cNvPr>
          <p:cNvSpPr>
            <a:spLocks noGrp="1"/>
          </p:cNvSpPr>
          <p:nvPr>
            <p:ph type="title"/>
          </p:nvPr>
        </p:nvSpPr>
        <p:spPr>
          <a:xfrm>
            <a:off x="838200" y="1135"/>
            <a:ext cx="9761738"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30F75A-D3E4-4D2D-B9C9-CFEFCBC0865D}"/>
              </a:ext>
            </a:extLst>
          </p:cNvPr>
          <p:cNvSpPr>
            <a:spLocks noGrp="1"/>
          </p:cNvSpPr>
          <p:nvPr>
            <p:ph type="body" idx="1"/>
          </p:nvPr>
        </p:nvSpPr>
        <p:spPr>
          <a:xfrm>
            <a:off x="838200" y="1603683"/>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36B00B-AAB4-4152-8A58-1AD3A3913E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FB7B13-E777-46A4-AB49-5ED43CC1BF76}" type="datetimeFigureOut">
              <a:rPr lang="en-GB" smtClean="0"/>
              <a:t>29/04/2026</a:t>
            </a:fld>
            <a:endParaRPr lang="en-GB"/>
          </a:p>
        </p:txBody>
      </p:sp>
      <p:sp>
        <p:nvSpPr>
          <p:cNvPr id="5" name="Footer Placeholder 4">
            <a:extLst>
              <a:ext uri="{FF2B5EF4-FFF2-40B4-BE49-F238E27FC236}">
                <a16:creationId xmlns:a16="http://schemas.microsoft.com/office/drawing/2014/main" id="{63C4F3B2-D58D-4AEE-BF91-410881D9E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E49FEE-CE91-4BCC-BD71-9FDC31049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0BCE56-BEE1-4278-9D45-29BCB868D5BE}" type="slidenum">
              <a:rPr lang="en-GB" smtClean="0"/>
              <a:t>‹#›</a:t>
            </a:fld>
            <a:endParaRPr lang="en-GB"/>
          </a:p>
        </p:txBody>
      </p:sp>
    </p:spTree>
    <p:extLst>
      <p:ext uri="{BB962C8B-B14F-4D97-AF65-F5344CB8AC3E}">
        <p14:creationId xmlns:p14="http://schemas.microsoft.com/office/powerpoint/2010/main" val="42247389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b="1" kern="1200">
          <a:solidFill>
            <a:srgbClr val="003366"/>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52.xml"/><Relationship Id="rId13" Type="http://schemas.openxmlformats.org/officeDocument/2006/relationships/slide" Target="slide92.xml"/><Relationship Id="rId3" Type="http://schemas.openxmlformats.org/officeDocument/2006/relationships/slide" Target="slide6.xml"/><Relationship Id="rId7" Type="http://schemas.openxmlformats.org/officeDocument/2006/relationships/slide" Target="slide43.xml"/><Relationship Id="rId12" Type="http://schemas.openxmlformats.org/officeDocument/2006/relationships/slide" Target="slide83.xml"/><Relationship Id="rId17" Type="http://schemas.openxmlformats.org/officeDocument/2006/relationships/slide" Target="slide112.xml"/><Relationship Id="rId2" Type="http://schemas.openxmlformats.org/officeDocument/2006/relationships/slide" Target="slide3.xml"/><Relationship Id="rId16" Type="http://schemas.openxmlformats.org/officeDocument/2006/relationships/slide" Target="slide108.xml"/><Relationship Id="rId1" Type="http://schemas.openxmlformats.org/officeDocument/2006/relationships/slideLayout" Target="../slideLayouts/slideLayout2.xml"/><Relationship Id="rId6" Type="http://schemas.openxmlformats.org/officeDocument/2006/relationships/slide" Target="slide30.xml"/><Relationship Id="rId11" Type="http://schemas.openxmlformats.org/officeDocument/2006/relationships/slide" Target="slide80.xml"/><Relationship Id="rId5" Type="http://schemas.openxmlformats.org/officeDocument/2006/relationships/slide" Target="slide26.xml"/><Relationship Id="rId15" Type="http://schemas.openxmlformats.org/officeDocument/2006/relationships/slide" Target="slide100.xml"/><Relationship Id="rId10" Type="http://schemas.openxmlformats.org/officeDocument/2006/relationships/slide" Target="slide70.xml"/><Relationship Id="rId4" Type="http://schemas.openxmlformats.org/officeDocument/2006/relationships/slide" Target="slide12.xml"/><Relationship Id="rId9" Type="http://schemas.openxmlformats.org/officeDocument/2006/relationships/slide" Target="slide64.xml"/><Relationship Id="rId14" Type="http://schemas.openxmlformats.org/officeDocument/2006/relationships/slide" Target="slide9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chart" Target="../charts/chart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chart" Target="../charts/chart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chart" Target="../charts/chart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chart" Target="../charts/chart16.xml"/><Relationship Id="rId2" Type="http://schemas.openxmlformats.org/officeDocument/2006/relationships/chart" Target="../charts/chart15.xml"/><Relationship Id="rId1" Type="http://schemas.openxmlformats.org/officeDocument/2006/relationships/slideLayout" Target="../slideLayouts/slideLayout2.xml"/><Relationship Id="rId5" Type="http://schemas.openxmlformats.org/officeDocument/2006/relationships/chart" Target="../charts/chart18.xml"/><Relationship Id="rId4" Type="http://schemas.openxmlformats.org/officeDocument/2006/relationships/chart" Target="../charts/chart17.xml"/></Relationships>
</file>

<file path=ppt/slides/_rels/slide23.xml.rels><?xml version="1.0" encoding="UTF-8" standalone="yes"?>
<Relationships xmlns="http://schemas.openxmlformats.org/package/2006/relationships"><Relationship Id="rId3" Type="http://schemas.openxmlformats.org/officeDocument/2006/relationships/chart" Target="../charts/chart20.xml"/><Relationship Id="rId2" Type="http://schemas.openxmlformats.org/officeDocument/2006/relationships/chart" Target="../charts/chart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chart" Target="../charts/chart22.xml"/><Relationship Id="rId2" Type="http://schemas.openxmlformats.org/officeDocument/2006/relationships/chart" Target="../charts/chart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chart" Target="../charts/chart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34.xml.rels><?xml version="1.0" encoding="UTF-8" standalone="yes"?>
<Relationships xmlns="http://schemas.openxmlformats.org/package/2006/relationships"><Relationship Id="rId2" Type="http://schemas.openxmlformats.org/officeDocument/2006/relationships/chart" Target="../charts/chart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chart" Target="../charts/chart25.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chart" Target="../charts/chart27.xml"/><Relationship Id="rId2" Type="http://schemas.openxmlformats.org/officeDocument/2006/relationships/chart" Target="../charts/chart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hart" Target="../charts/chart29.xml"/><Relationship Id="rId2" Type="http://schemas.openxmlformats.org/officeDocument/2006/relationships/chart" Target="../charts/chart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chart" Target="../charts/chart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chart" Target="../charts/chart31.xm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hart" Target="../charts/chart32.xml"/></Relationships>
</file>

<file path=ppt/slides/_rels/slide42.xml.rels><?xml version="1.0" encoding="UTF-8" standalone="yes"?>
<Relationships xmlns="http://schemas.openxmlformats.org/package/2006/relationships"><Relationship Id="rId3" Type="http://schemas.openxmlformats.org/officeDocument/2006/relationships/chart" Target="../charts/chart34.xml"/><Relationship Id="rId2" Type="http://schemas.openxmlformats.org/officeDocument/2006/relationships/chart" Target="../charts/chart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chart" Target="../charts/chart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chart" Target="../charts/chart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chart" Target="../charts/chart38.xml"/><Relationship Id="rId2" Type="http://schemas.openxmlformats.org/officeDocument/2006/relationships/chart" Target="../charts/chart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chart" Target="../charts/chart40.xml"/><Relationship Id="rId2" Type="http://schemas.openxmlformats.org/officeDocument/2006/relationships/chart" Target="../charts/chart3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chart" Target="../charts/chart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chart" Target="../charts/chart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chart" Target="../charts/chart44.xml"/><Relationship Id="rId2" Type="http://schemas.openxmlformats.org/officeDocument/2006/relationships/chart" Target="../charts/chart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chart" Target="../charts/chart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chart" Target="../charts/chart47.xml"/><Relationship Id="rId2" Type="http://schemas.openxmlformats.org/officeDocument/2006/relationships/chart" Target="../charts/chart46.xml"/><Relationship Id="rId1" Type="http://schemas.openxmlformats.org/officeDocument/2006/relationships/slideLayout" Target="../slideLayouts/slideLayout2.xml"/><Relationship Id="rId4" Type="http://schemas.openxmlformats.org/officeDocument/2006/relationships/chart" Target="../charts/chart48.xml"/></Relationships>
</file>

<file path=ppt/slides/_rels/slide55.xml.rels><?xml version="1.0" encoding="UTF-8" standalone="yes"?>
<Relationships xmlns="http://schemas.openxmlformats.org/package/2006/relationships"><Relationship Id="rId3" Type="http://schemas.openxmlformats.org/officeDocument/2006/relationships/chart" Target="../charts/chart50.xml"/><Relationship Id="rId2" Type="http://schemas.openxmlformats.org/officeDocument/2006/relationships/chart" Target="../charts/chart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chart" Target="../charts/chart5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chart" Target="../charts/chart53.xml"/><Relationship Id="rId2" Type="http://schemas.openxmlformats.org/officeDocument/2006/relationships/chart" Target="../charts/chart5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chart" Target="../charts/chart55.xml"/><Relationship Id="rId2" Type="http://schemas.openxmlformats.org/officeDocument/2006/relationships/chart" Target="../charts/chart5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chart" Target="../charts/chart5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chart" Target="../charts/chart5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chart" Target="../charts/chart5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chart" Target="../charts/chart60.xml"/><Relationship Id="rId2" Type="http://schemas.openxmlformats.org/officeDocument/2006/relationships/chart" Target="../charts/chart5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chart" Target="../charts/chart62.xml"/><Relationship Id="rId2" Type="http://schemas.openxmlformats.org/officeDocument/2006/relationships/chart" Target="../charts/chart61.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chart" Target="../charts/chart63.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chart" Target="../charts/chart64.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chart" Target="../charts/chart65.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chart" Target="../charts/chart66.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chart" Target="../charts/chart68.xml"/><Relationship Id="rId2" Type="http://schemas.openxmlformats.org/officeDocument/2006/relationships/chart" Target="../charts/chart6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chart" Target="../charts/chart70.xml"/><Relationship Id="rId2" Type="http://schemas.openxmlformats.org/officeDocument/2006/relationships/chart" Target="../charts/chart69.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chart" Target="../charts/chart71.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chart" Target="../charts/chart73.xml"/><Relationship Id="rId2" Type="http://schemas.openxmlformats.org/officeDocument/2006/relationships/chart" Target="../charts/chart7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chart" Target="../charts/chart74.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chart" Target="../charts/chart7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chart" Target="../charts/chart7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4.sv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1.sv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hyperlink" Target="https://fingertips.phe.org.uk/search/dementia%20prevalence#page/3/gid/1/pat/15/par/E92000001/ati/502/are/E09000030/iid/92949/age/27/sex/4/cat/-1/ctp/-1/yrr/1/cid/4/tbm/1"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www.gov.uk/guidance/housing-for-older-and-disabled-people" TargetMode="External"/><Relationship Id="rId2" Type="http://schemas.openxmlformats.org/officeDocument/2006/relationships/hyperlink" Target="https://www.gov.uk/government/publications/integrating-home-adaptations-for-better-health-and-wellbeing-outcomes" TargetMode="External"/><Relationship Id="rId1" Type="http://schemas.openxmlformats.org/officeDocument/2006/relationships/slideLayout" Target="../slideLayouts/slideLayout2.xml"/><Relationship Id="rId4" Type="http://schemas.openxmlformats.org/officeDocument/2006/relationships/hyperlink" Target="https://talk.towerhamlets.gov.uk/local-plan/widgets/50365/documents" TargetMode="Externa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2" Type="http://schemas.openxmlformats.org/officeDocument/2006/relationships/hyperlink" Target="mailto:liam.crosby@towerhamlets.gov.uk" TargetMode="Externa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healthandlifeexpectancies/datasets/lifeexpectancyestimatesallagesuk" TargetMode="External"/><Relationship Id="rId13" Type="http://schemas.openxmlformats.org/officeDocument/2006/relationships/hyperlink" Target="https://digital.nhs.uk/data-and-information/publications/statistical/health-survey-for-england/2021-part-2/social-care" TargetMode="External"/><Relationship Id="rId18" Type="http://schemas.openxmlformats.org/officeDocument/2006/relationships/hyperlink" Target="https://assets.publishing.service.gov.uk/government/uploads/system/uploads/attachment_data/file/1037884/evidence-review-for-adult-social-care-reform.pdf#page=119&amp;zoom=100,0,352" TargetMode="External"/><Relationship Id="rId3" Type="http://schemas.openxmlformats.org/officeDocument/2006/relationships/hyperlink" Target="https://digital.nhs.uk/data-and-information/publications/statistical/adult-social-care-activity-and-finance-report/2022-23/author-and-copyright" TargetMode="External"/><Relationship Id="rId7" Type="http://schemas.openxmlformats.org/officeDocument/2006/relationships/hyperlink" Target="https://fingertips.phe.org.uk/" TargetMode="External"/><Relationship Id="rId12" Type="http://schemas.openxmlformats.org/officeDocument/2006/relationships/hyperlink" Target="https://digital.nhs.uk/data-and-information/publications/statistical/quality-and-outcomes-framework-achievement-prevalence-and-exceptions-data/" TargetMode="External"/><Relationship Id="rId17" Type="http://schemas.openxmlformats.org/officeDocument/2006/relationships/hyperlink" Target="https://doi.org/10.1186/s12877-018-0925-x" TargetMode="External"/><Relationship Id="rId2" Type="http://schemas.openxmlformats.org/officeDocument/2006/relationships/hyperlink" Target="https://www.ncbi.nlm.nih.gov/pmc/articles/PMC5556462/" TargetMode="External"/><Relationship Id="rId16" Type="http://schemas.openxmlformats.org/officeDocument/2006/relationships/hyperlink" Target="https://doi.org/10.1016/S0140-6736(20)30367-6" TargetMode="External"/><Relationship Id="rId20" Type="http://schemas.openxmlformats.org/officeDocument/2006/relationships/hyperlink" Target="https://www.towerhamletsconnect.org/" TargetMode="External"/><Relationship Id="rId1" Type="http://schemas.openxmlformats.org/officeDocument/2006/relationships/slideLayout" Target="../slideLayouts/slideLayout2.xml"/><Relationship Id="rId6" Type="http://schemas.openxmlformats.org/officeDocument/2006/relationships/hyperlink" Target="https://www.towerhamlets.gov.uk/lgnl/community_and_living/borough_statistics/Borough_profile.aspx" TargetMode="External"/><Relationship Id="rId11" Type="http://schemas.openxmlformats.org/officeDocument/2006/relationships/hyperlink" Target="https://www.health.org.uk/publications/our-ageing-population" TargetMode="External"/><Relationship Id="rId5" Type="http://schemas.openxmlformats.org/officeDocument/2006/relationships/hyperlink" Target="https://www.towerhamlets.gov.uk/Documents/Public-Health/TowerHamletsPublicHealthReport2022.pdf" TargetMode="External"/><Relationship Id="rId15" Type="http://schemas.openxmlformats.org/officeDocument/2006/relationships/hyperlink" Target="https://www.bayes.city.ac.uk/__data/assets/pdf_file/0006/502269/LBTH-WSDP-report-final-03-10-2019-MHALtd.pdf" TargetMode="External"/><Relationship Id="rId10" Type="http://schemas.openxmlformats.org/officeDocument/2006/relationships/hyperlink" Target="https://www.ons.gov.uk/census" TargetMode="External"/><Relationship Id="rId19" Type="http://schemas.openxmlformats.org/officeDocument/2006/relationships/hyperlink" Target="https://khub.net/group/guest" TargetMode="External"/><Relationship Id="rId4" Type="http://schemas.openxmlformats.org/officeDocument/2006/relationships/hyperlink" Target="https://doi.org/10.1186/1477-7525-1-34" TargetMode="External"/><Relationship Id="rId9" Type="http://schemas.openxmlformats.org/officeDocument/2006/relationships/hyperlink" Target="https://www.ons.gov.uk/peoplepopulationandcommunity/healthandsocialcare/healthandlifeexpectancies/datasets/healthstatelifeexpectancyallagesuk" TargetMode="External"/><Relationship Id="rId14" Type="http://schemas.openxmlformats.org/officeDocument/2006/relationships/hyperlink" Target="https://www.towerhamletstogether.com/our-work/whole-systems-dataset-project" TargetMode="External"/></Relationships>
</file>

<file path=ppt/slides/_rels/slide102.xml.rels><?xml version="1.0" encoding="UTF-8" standalone="yes"?>
<Relationships xmlns="http://schemas.openxmlformats.org/package/2006/relationships"><Relationship Id="rId8" Type="http://schemas.openxmlformats.org/officeDocument/2006/relationships/hyperlink" Target="https://www.scie.org.uk/integrated-care/prevention-in-social-care/" TargetMode="External"/><Relationship Id="rId13" Type="http://schemas.openxmlformats.org/officeDocument/2006/relationships/hyperlink" Target="https://assets.publishing.service.gov.uk/media/5a80979be5274a2e8ab51075/gs-15-24-future-ageing-supportive-services-role-er14.pdf" TargetMode="External"/><Relationship Id="rId18" Type="http://schemas.openxmlformats.org/officeDocument/2006/relationships/hyperlink" Target="https://www.towerhamlets.gov.uk/Documents/Public-Health/JSNA/Lonelinesss_and_Isolation_in_older_people.pdf" TargetMode="External"/><Relationship Id="rId3" Type="http://schemas.openxmlformats.org/officeDocument/2006/relationships/hyperlink" Target="https://www.gov.uk/government/collections/dwp-statistical-summaries" TargetMode="External"/><Relationship Id="rId21" Type="http://schemas.openxmlformats.org/officeDocument/2006/relationships/hyperlink" Target="https://doi.org/10.1016/S0140-6736(12)60240-2" TargetMode="External"/><Relationship Id="rId7" Type="http://schemas.openxmlformats.org/officeDocument/2006/relationships/hyperlink" Target="https://www.gov.uk/government/publications/care-act-statutory-guidance/care-and-support-statutory-guidance" TargetMode="External"/><Relationship Id="rId12" Type="http://schemas.openxmlformats.org/officeDocument/2006/relationships/hyperlink" Target="https://www.gov.uk/government/publications/factors-associated-with-loneliness-in-adults-in-england/investigating-factors-associated-with-loneliness-in-adults-in-england" TargetMode="External"/><Relationship Id="rId17" Type="http://schemas.openxmlformats.org/officeDocument/2006/relationships/hyperlink" Target="https://assets.publishing.service.gov.uk/government/uploads/system/uploads/attachment_data/file/1182224/Loneliness_interventions_across_the_life_Rapid_Review.pdf" TargetMode="External"/><Relationship Id="rId2" Type="http://schemas.openxmlformats.org/officeDocument/2006/relationships/hyperlink" Target="https://www.ncbi.nlm.nih.gov/pmc/articles/PMC5556462/" TargetMode="External"/><Relationship Id="rId16" Type="http://schemas.openxmlformats.org/officeDocument/2006/relationships/hyperlink" Target="https://doi.org/10.1186/s12889-020-8251-6" TargetMode="External"/><Relationship Id="rId20" Type="http://schemas.openxmlformats.org/officeDocument/2006/relationships/hyperlink" Target="https://assets.publishing.service.gov.uk/government/uploads/system/uploads/attachment_data/file/216528/dh_134486.pdf"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enacted" TargetMode="External"/><Relationship Id="rId11" Type="http://schemas.openxmlformats.org/officeDocument/2006/relationships/hyperlink" Target="https://www.gov.uk/government/publications/health-matters-life-course-approach-to-prevention/health-matters-prevention-a-life-course-approach" TargetMode="External"/><Relationship Id="rId5" Type="http://schemas.openxmlformats.org/officeDocument/2006/relationships/hyperlink" Target="https://www.ons.gov.uk/peoplepopulationandcommunity/populationandmigration/populationestimates" TargetMode="External"/><Relationship Id="rId15" Type="http://schemas.openxmlformats.org/officeDocument/2006/relationships/hyperlink" Target="https://www.who.int/initiatives/decade-of-healthy-ageing/evidence-gap-map/sil-inperson" TargetMode="External"/><Relationship Id="rId10" Type="http://schemas.openxmlformats.org/officeDocument/2006/relationships/hyperlink" Target="https://www.scie-socialcareonline.org.uk/prevention-in-social-care-where-are-we-now/r/a116f00000UtqoDAAR" TargetMode="External"/><Relationship Id="rId19" Type="http://schemas.openxmlformats.org/officeDocument/2006/relationships/hyperlink" Target="https://thcvs.org.uk/connection-network/" TargetMode="External"/><Relationship Id="rId4" Type="http://schemas.openxmlformats.org/officeDocument/2006/relationships/hyperlink" Target="https://digital.nhs.uk/data-and-information/publications/statistical/personal-social-services-survey-of-adult-carers/england-2021-22" TargetMode="External"/><Relationship Id="rId9" Type="http://schemas.openxmlformats.org/officeDocument/2006/relationships/hyperlink" Target="https://www.birmingham.ac.uk/Documents/college-social-sciences/social-policy/publications/prp-prevention-pdf-121219-acc.pdf" TargetMode="External"/><Relationship Id="rId14" Type="http://schemas.openxmlformats.org/officeDocument/2006/relationships/hyperlink" Target="https://www.campaigntoendloneliness.org/wp-content/uploads/Reconceptualising-Loneliness-Final-for-Pub-29Mar22.pdf" TargetMode="External"/><Relationship Id="rId22" Type="http://schemas.openxmlformats.org/officeDocument/2006/relationships/hyperlink" Target="https://doi.org/10.1093/ageing/afaa134" TargetMode="External"/></Relationships>
</file>

<file path=ppt/slides/_rels/slide103.xml.rels><?xml version="1.0" encoding="UTF-8" standalone="yes"?>
<Relationships xmlns="http://schemas.openxmlformats.org/package/2006/relationships"><Relationship Id="rId8" Type="http://schemas.openxmlformats.org/officeDocument/2006/relationships/hyperlink" Target="https://doi.org/10.3389/fpubh.2022.1035415" TargetMode="External"/><Relationship Id="rId13" Type="http://schemas.openxmlformats.org/officeDocument/2006/relationships/hyperlink" Target="https://doi.org/10.1136/bmj.h181" TargetMode="External"/><Relationship Id="rId18" Type="http://schemas.openxmlformats.org/officeDocument/2006/relationships/hyperlink" Target="https://www.alzheimers.org.uk/sites/default/files/2019-11/cpec_report_november_2019.pdf" TargetMode="External"/><Relationship Id="rId3" Type="http://schemas.openxmlformats.org/officeDocument/2006/relationships/hyperlink" Target="https://evidence.nihr.ac.uk/collection/making-sense-of-the-evidence-multiple-long-term-conditions-multimorbidity/" TargetMode="External"/><Relationship Id="rId21" Type="http://schemas.openxmlformats.org/officeDocument/2006/relationships/hyperlink" Target="https://doi.org/10.1136/bmjment-2023-300719" TargetMode="External"/><Relationship Id="rId7" Type="http://schemas.openxmlformats.org/officeDocument/2006/relationships/hyperlink" Target="https://www.gov.uk/government/publications/health-matters-air-pollution/health-matters-air-pollution" TargetMode="External"/><Relationship Id="rId12" Type="http://schemas.openxmlformats.org/officeDocument/2006/relationships/hyperlink" Target="https://www.nhs.uk/conditions/nhs-screening/" TargetMode="External"/><Relationship Id="rId17" Type="http://schemas.openxmlformats.org/officeDocument/2006/relationships/hyperlink" Target="https://researchbriefings.files.parliament.uk/documents/SN07007/SN07007.pdf" TargetMode="External"/><Relationship Id="rId2" Type="http://schemas.openxmlformats.org/officeDocument/2006/relationships/hyperlink" Target="https://www.ncbi.nlm.nih.gov/pmc/articles/PMC5556462/" TargetMode="External"/><Relationship Id="rId16" Type="http://schemas.openxmlformats.org/officeDocument/2006/relationships/hyperlink" Target="https://www.towerhamlets.gov.uk/lgnl/advice_and_benefits/advice_and_benefits.aspx" TargetMode="External"/><Relationship Id="rId20" Type="http://schemas.openxmlformats.org/officeDocument/2006/relationships/hyperlink" Target="https://cks.nice.org.uk/topics/dementia/" TargetMode="External"/><Relationship Id="rId1" Type="http://schemas.openxmlformats.org/officeDocument/2006/relationships/slideLayout" Target="../slideLayouts/slideLayout2.xml"/><Relationship Id="rId6" Type="http://schemas.openxmlformats.org/officeDocument/2006/relationships/hyperlink" Target="https://cks.nice.org.uk/topics/smoking-cessation/background-information/harms-caused-by-smoking/" TargetMode="External"/><Relationship Id="rId11" Type="http://schemas.openxmlformats.org/officeDocument/2006/relationships/hyperlink" Target="https://www.england.nhs.uk/wp-content/uploads/2019/02/report-of-the-independent-review-of-adult-screening-programme-in-england.pdf" TargetMode="External"/><Relationship Id="rId5" Type="http://schemas.openxmlformats.org/officeDocument/2006/relationships/hyperlink" Target="https://www.gov.uk/government/publications/health-matters-physical-activity/health-matters-physical-activity-prevention-and-management-of-long-term-conditions#health-benefits-of-physical-activity" TargetMode="External"/><Relationship Id="rId15" Type="http://schemas.openxmlformats.org/officeDocument/2006/relationships/hyperlink" Target="https://www.towerhamlets.gov.uk/lgnl/health__social_care/Health-and-adult-social-care/Health-and-wellbeing/joint_strategic_needs_assessme/joint_strategic_needs_assessme.aspx" TargetMode="External"/><Relationship Id="rId10" Type="http://schemas.openxmlformats.org/officeDocument/2006/relationships/hyperlink" Target="https://www.gov.uk/government/publications/nhs-health-check-programme-review" TargetMode="External"/><Relationship Id="rId19" Type="http://schemas.openxmlformats.org/officeDocument/2006/relationships/hyperlink" Target="https://www.nice.org.uk/about/what-we-do/into-practice/measuring-the-use-of-nice-guidance/impact-of-our-guidance/niceimpact-dementia" TargetMode="External"/><Relationship Id="rId4" Type="http://schemas.openxmlformats.org/officeDocument/2006/relationships/hyperlink" Target="https://doi.org/10.1186/s12916-017-0913-6" TargetMode="External"/><Relationship Id="rId9" Type="http://schemas.openxmlformats.org/officeDocument/2006/relationships/hyperlink" Target="https://www.england.nhs.uk/blog/matt-kearney-8/" TargetMode="External"/><Relationship Id="rId14" Type="http://schemas.openxmlformats.org/officeDocument/2006/relationships/hyperlink" Target="https://www.who.int/initiatives/rehabilitation-2030" TargetMode="External"/></Relationships>
</file>

<file path=ppt/slides/_rels/slide104.xml.rels><?xml version="1.0" encoding="UTF-8" standalone="yes"?>
<Relationships xmlns="http://schemas.openxmlformats.org/package/2006/relationships"><Relationship Id="rId8" Type="http://schemas.openxmlformats.org/officeDocument/2006/relationships/hyperlink" Target="https://www.mentalhealth.org.uk/explore-mental-health/a-z-topics/prevention-and-mental-health" TargetMode="External"/><Relationship Id="rId13" Type="http://schemas.openxmlformats.org/officeDocument/2006/relationships/hyperlink" Target="https://www.fph.org.uk/policy-advocacy/special-interest-groups/public-mental-health-special-interest-group/better-mental-health-for-all/interventions/" TargetMode="External"/><Relationship Id="rId3" Type="http://schemas.openxmlformats.org/officeDocument/2006/relationships/hyperlink" Target="https://www.gov.uk/government/publications/wellbeing-in-mental-health-applying-all-our-health/wellbeing-in-mental-health-applying-all-our-health" TargetMode="External"/><Relationship Id="rId7" Type="http://schemas.openxmlformats.org/officeDocument/2006/relationships/hyperlink" Target="https://amhp.org.uk/wp-content/uploads/2022/07/MH-Social-Care-for-ICSs.pdf" TargetMode="External"/><Relationship Id="rId12" Type="http://schemas.openxmlformats.org/officeDocument/2006/relationships/hyperlink" Target="https://doi.org/10.1186/s12889-021-11741-5" TargetMode="External"/><Relationship Id="rId17" Type="http://schemas.openxmlformats.org/officeDocument/2006/relationships/hyperlink" Target="https://doi.org/10.1016/j.schres.2021.08.023" TargetMode="External"/><Relationship Id="rId2" Type="http://schemas.openxmlformats.org/officeDocument/2006/relationships/hyperlink" Target="https://doi.org/10.3998/ujph.3946" TargetMode="External"/><Relationship Id="rId16" Type="http://schemas.openxmlformats.org/officeDocument/2006/relationships/hyperlink" Target="https://www.centreformentalhealth.org.uk/wp-content/uploads/2020/07/CentreforMH_CommissionBriefingTwo.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919160/4_Mental_Health_and_Wellbeing_Advisory_Group_report_accessible.pdf" TargetMode="External"/><Relationship Id="rId11" Type="http://schemas.openxmlformats.org/officeDocument/2006/relationships/hyperlink" Target="https://iris.who.int/bitstream/handle/10665/112828/9789241506809_eng.pdf?sequence=1" TargetMode="External"/><Relationship Id="rId5" Type="http://schemas.openxmlformats.org/officeDocument/2006/relationships/hyperlink" Target="https://www.england.nhs.uk/wp-content/uploads/2016/02/Mental-Health-Taskforce-FYFV-final.pdf" TargetMode="External"/><Relationship Id="rId15" Type="http://schemas.openxmlformats.org/officeDocument/2006/relationships/hyperlink" Target="https://www.nao.org.uk/wp-content/uploads/2023/02/Progress-in-improving-mental-health-services-CS.pdf" TargetMode="External"/><Relationship Id="rId10" Type="http://schemas.openxmlformats.org/officeDocument/2006/relationships/hyperlink" Target="https://journals.sagepub.com/doi/pdf/10.1177/10253823050120020108" TargetMode="External"/><Relationship Id="rId4" Type="http://schemas.openxmlformats.org/officeDocument/2006/relationships/hyperlink" Target="https://www.gov.uk/government/publications/health-profile-for-england-2018/chapter-3-trends-in-morbidity-and-risk-factors#mental-health" TargetMode="External"/><Relationship Id="rId9" Type="http://schemas.openxmlformats.org/officeDocument/2006/relationships/hyperlink" Target="https://journals.sagepub.com/doi/epdf/10.1177/10253823050120020103x" TargetMode="External"/><Relationship Id="rId14" Type="http://schemas.openxmlformats.org/officeDocument/2006/relationships/hyperlink" Target="https://doi.org/10.1186/s12913-023-10030-8" TargetMode="External"/></Relationships>
</file>

<file path=ppt/slides/_rels/slide105.xml.rels><?xml version="1.0" encoding="UTF-8" standalone="yes"?>
<Relationships xmlns="http://schemas.openxmlformats.org/package/2006/relationships"><Relationship Id="rId8" Type="http://schemas.openxmlformats.org/officeDocument/2006/relationships/hyperlink" Target="https://www.researchinpractice.org.uk/all/publications/2023/june/supporting-families-at-the-intersection-of-social-care-and-housing-strategic-briefing-2023/" TargetMode="External"/><Relationship Id="rId13" Type="http://schemas.openxmlformats.org/officeDocument/2006/relationships/hyperlink" Target="https://doi.org/10.1016/S0140-6736(07)61260-4" TargetMode="External"/><Relationship Id="rId18" Type="http://schemas.openxmlformats.org/officeDocument/2006/relationships/hyperlink" Target="https://www.jrf.org.uk/housing/the-links-between-housing-and-poverty" TargetMode="External"/><Relationship Id="rId3" Type="http://schemas.openxmlformats.org/officeDocument/2006/relationships/hyperlink" Target="https://www.england.nhs.uk/long-read/improving-the-physical-health-of-people-living-with-severe-mental-illness/" TargetMode="External"/><Relationship Id="rId7" Type="http://schemas.openxmlformats.org/officeDocument/2006/relationships/hyperlink" Target="https://adcs.org.uk/assets/documentation/ADCS_SAFEGUARDING_PRESSURES_PHASE_6_FINAL.pdf" TargetMode="External"/><Relationship Id="rId12" Type="http://schemas.openxmlformats.org/officeDocument/2006/relationships/hyperlink" Target="https://www.scie.org.uk/housing/role-of-housing/place-we-can-call-home/" TargetMode="External"/><Relationship Id="rId17" Type="http://schemas.openxmlformats.org/officeDocument/2006/relationships/hyperlink" Target="https://doi.org/10.1093/ageing/afaa134" TargetMode="External"/><Relationship Id="rId2" Type="http://schemas.openxmlformats.org/officeDocument/2006/relationships/hyperlink" Target="https://doi.org/10.1016/j.jpsychires.2018.05.017" TargetMode="External"/><Relationship Id="rId16" Type="http://schemas.openxmlformats.org/officeDocument/2006/relationships/hyperlink" Target="https://www.gov.uk/government/publications/affordable-warmth-and-health-impact-evaluation-toolkit" TargetMode="External"/><Relationship Id="rId1" Type="http://schemas.openxmlformats.org/officeDocument/2006/relationships/slideLayout" Target="../slideLayouts/slideLayout2.xml"/><Relationship Id="rId6" Type="http://schemas.openxmlformats.org/officeDocument/2006/relationships/hyperlink" Target="https://www.towerhamlets.gov.uk/lgnl/health__social_care/Health-and-adult-social-care/ASC/Adults_Health_and_Wellbeing/Caring_for_someone/Support_for_adult_carers.aspx" TargetMode="External"/><Relationship Id="rId11" Type="http://schemas.openxmlformats.org/officeDocument/2006/relationships/hyperlink" Target="https://doi.org/10.1136/jech-2017-210370" TargetMode="External"/><Relationship Id="rId5" Type="http://schemas.openxmlformats.org/officeDocument/2006/relationships/hyperlink" Target="https://ccth.org.uk/" TargetMode="External"/><Relationship Id="rId15" Type="http://schemas.openxmlformats.org/officeDocument/2006/relationships/hyperlink" Target="https://www.nice.org.uk/guidance/ng6/chapter/1-Recommendations#recommendation-1-develop-a-strategy" TargetMode="External"/><Relationship Id="rId10" Type="http://schemas.openxmlformats.org/officeDocument/2006/relationships/hyperlink" Target="https://www.health.org.uk/publications/long-reads/better-housing-is-crucial-for-our-health-and-the-covid-19-recovery" TargetMode="External"/><Relationship Id="rId19" Type="http://schemas.openxmlformats.org/officeDocument/2006/relationships/hyperlink" Target="https://assets.publishing.service.gov.uk/media/5a82312440f0b6230269b540/Health_and_environmental_impact_assessment.pdf" TargetMode="External"/><Relationship Id="rId4" Type="http://schemas.openxmlformats.org/officeDocument/2006/relationships/hyperlink" Target="https://www.centreformentalhealth.org.uk/publications/supporting-carers/" TargetMode="External"/><Relationship Id="rId9" Type="http://schemas.openxmlformats.org/officeDocument/2006/relationships/hyperlink" Target="https://doi.org/10.1093/bjsw/bcab130" TargetMode="External"/><Relationship Id="rId14" Type="http://schemas.openxmlformats.org/officeDocument/2006/relationships/hyperlink" Target="https://www.gov.uk/government/publications/improving-health-through-the-home-a-checklist-for-local-plans-and-policies/improving-health-through-the-home-a-checklist-for-local-plans-and-policies" TargetMode="External"/></Relationships>
</file>

<file path=ppt/slides/_rels/slide106.xml.rels><?xml version="1.0" encoding="UTF-8" standalone="yes"?>
<Relationships xmlns="http://schemas.openxmlformats.org/package/2006/relationships"><Relationship Id="rId8" Type="http://schemas.openxmlformats.org/officeDocument/2006/relationships/hyperlink" Target="https://www.gov.uk/government/publications/integrating-home-adaptations-for-better-health-and-wellbeing-outcomes" TargetMode="External"/><Relationship Id="rId13" Type="http://schemas.openxmlformats.org/officeDocument/2006/relationships/hyperlink" Target="https://democracy.towerhamlets.gov.uk/documents/s227726/item%203.3c%20HWC_Strategy_v2.pdf" TargetMode="External"/><Relationship Id="rId18" Type="http://schemas.openxmlformats.org/officeDocument/2006/relationships/hyperlink" Target="https://www.health.org.uk/news-and-comment/charts-and-infographics/quantifying-health-inequalities" TargetMode="External"/><Relationship Id="rId3" Type="http://schemas.openxmlformats.org/officeDocument/2006/relationships/hyperlink" Target="https://www.housinglin.org.uk/_assets/Resources/Housing/Support_materials/Practice_briefings/HLIN_PracticeBriefing_PHE_ActiveAgeing.pdf" TargetMode="External"/><Relationship Id="rId21" Type="http://schemas.openxmlformats.org/officeDocument/2006/relationships/hyperlink" Target="https://www.ageuk.org.uk/discover/2021/october/breaking-down-the-barriers-of-ethnic-inequalities-in-health/" TargetMode="External"/><Relationship Id="rId7" Type="http://schemas.openxmlformats.org/officeDocument/2006/relationships/hyperlink" Target="https://doi.org/10.1177/0898264308324672" TargetMode="External"/><Relationship Id="rId12" Type="http://schemas.openxmlformats.org/officeDocument/2006/relationships/hyperlink" Target="https://talk.towerhamlets.gov.uk/local-plan/widgets/50365/documents" TargetMode="External"/><Relationship Id="rId17" Type="http://schemas.openxmlformats.org/officeDocument/2006/relationships/hyperlink" Target="https://www.ageuk.org.uk/globalassets/age-uk/documents/reports-and-publications/reports-and-briefings/health--wellbeing/age_uk_briefing_state_of_health_and_care_of_older_people_july2023.pdf" TargetMode="External"/><Relationship Id="rId2" Type="http://schemas.openxmlformats.org/officeDocument/2006/relationships/hyperlink" Target="https://assets.publishing.service.gov.uk/media/5b59b090e5274a3ff828c70c/spatial_planning_for_health.pdf" TargetMode="External"/><Relationship Id="rId16" Type="http://schemas.openxmlformats.org/officeDocument/2006/relationships/hyperlink" Target="https://www.ons.gov.uk/peoplepopulationandcommunity/healthandsocialcare/healthandwellbeing/articles/generalhealthbyagesexanddeprivationenglandandwales/census2021" TargetMode="External"/><Relationship Id="rId20" Type="http://schemas.openxmlformats.org/officeDocument/2006/relationships/hyperlink" Target="https://www.sscr.nihr.ac.uk/wp-content/uploads/SSCR-research-findings_RF022.pdf" TargetMode="External"/><Relationship Id="rId1" Type="http://schemas.openxmlformats.org/officeDocument/2006/relationships/slideLayout" Target="../slideLayouts/slideLayout2.xml"/><Relationship Id="rId6" Type="http://schemas.openxmlformats.org/officeDocument/2006/relationships/hyperlink" Target="https://www.local.gov.uk/sites/default/files/documents/25.207%20Care%20and%20Support%20and%20Homelessness%20AA%20WEB.pdf" TargetMode="External"/><Relationship Id="rId11" Type="http://schemas.openxmlformats.org/officeDocument/2006/relationships/hyperlink" Target="https://www.gov.uk/government/publications/supported-housing-national-statement-of-expectations/supported-housing-national-statement-of-expectations" TargetMode="External"/><Relationship Id="rId5" Type="http://schemas.openxmlformats.org/officeDocument/2006/relationships/hyperlink" Target="https://www.nice.org.uk/guidance/ng214/resources/integrated-health-and-social-care-for-people-experiencing-homelessness-pdf-66143775200965" TargetMode="External"/><Relationship Id="rId15" Type="http://schemas.openxmlformats.org/officeDocument/2006/relationships/hyperlink" Target="https://www.health.org.uk/evidence-hub/health-inequalities/proportion-of-population-reporting-good-health-by-age-and-deprivation" TargetMode="External"/><Relationship Id="rId10" Type="http://schemas.openxmlformats.org/officeDocument/2006/relationships/hyperlink" Target="https://www.local.gov.uk/our-support/sector-support-offer/care-and-health-improvement/autistic-and-learning-disabilities/housing" TargetMode="External"/><Relationship Id="rId19" Type="http://schemas.openxmlformats.org/officeDocument/2006/relationships/hyperlink" Target="https://www.listentoact.org/news-ideas/healthcare-access-bangladeshi-community" TargetMode="External"/><Relationship Id="rId4" Type="http://schemas.openxmlformats.org/officeDocument/2006/relationships/hyperlink" Target="https://iris.who.int/bitstream/handle/10665/43755/9789241547307_eng.pdf?sequence=1" TargetMode="External"/><Relationship Id="rId9" Type="http://schemas.openxmlformats.org/officeDocument/2006/relationships/hyperlink" Target="https://www.gov.uk/guidance/housing-for-older-and-disabled-people" TargetMode="External"/><Relationship Id="rId14" Type="http://schemas.openxmlformats.org/officeDocument/2006/relationships/hyperlink" Target="https://assets.publishing.service.gov.uk/media/65562ff2d03a8d000d07faa6/chief-medical-officers-annual-report-2023-web-accessible.pdf" TargetMode="External"/></Relationships>
</file>

<file path=ppt/slides/_rels/slide107.xml.rels><?xml version="1.0" encoding="UTF-8" standalone="yes"?>
<Relationships xmlns="http://schemas.openxmlformats.org/package/2006/relationships"><Relationship Id="rId2" Type="http://schemas.openxmlformats.org/officeDocument/2006/relationships/hyperlink" Target="https://doi.org/10.1093/eurpub/cky098" TargetMode="Externa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3.xml.rels><?xml version="1.0" encoding="UTF-8" standalone="yes"?>
<Relationships xmlns="http://schemas.openxmlformats.org/package/2006/relationships"><Relationship Id="rId3" Type="http://schemas.openxmlformats.org/officeDocument/2006/relationships/hyperlink" Target="https://www.ons.gov.uk/datasets/creat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imd-by-postcode.opendatacommunities.org/imd/2019" TargetMode="External"/></Relationships>
</file>

<file path=ppt/slides/_rels/slide114.xml.rels><?xml version="1.0" encoding="UTF-8" standalone="yes"?>
<Relationships xmlns="http://schemas.openxmlformats.org/package/2006/relationships"><Relationship Id="rId3" Type="http://schemas.openxmlformats.org/officeDocument/2006/relationships/hyperlink" Target="https://www.bayes.city.ac.uk/__data/assets/pdf_file/0006/502269/LBTH-WSDP-report-final-03-10-2019-MHALtd.pdf" TargetMode="External"/><Relationship Id="rId2" Type="http://schemas.openxmlformats.org/officeDocument/2006/relationships/hyperlink" Target="https://www.towerhamletstogether.com/our-work/whole-systems-dataset-project" TargetMode="Externa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a:t>Understanding population-level need for Adult Social Care support in Tower Hamlets</a:t>
            </a:r>
            <a:endParaRPr lang="en-GB" sz="3600" b="1">
              <a:cs typeface="Arial" panose="020B0604020202020204" pitchFamily="34" charset="0"/>
            </a:endParaRPr>
          </a:p>
        </p:txBody>
      </p:sp>
      <p:sp>
        <p:nvSpPr>
          <p:cNvPr id="3" name="Subtitle 2">
            <a:extLst>
              <a:ext uri="{FF2B5EF4-FFF2-40B4-BE49-F238E27FC236}">
                <a16:creationId xmlns:a16="http://schemas.microsoft.com/office/drawing/2014/main" id="{5FC0B97F-1BAF-45C6-1EC1-80CF4CC01814}"/>
              </a:ext>
            </a:extLst>
          </p:cNvPr>
          <p:cNvSpPr>
            <a:spLocks noGrp="1"/>
          </p:cNvSpPr>
          <p:nvPr>
            <p:ph type="subTitle" idx="1"/>
          </p:nvPr>
        </p:nvSpPr>
        <p:spPr>
          <a:xfrm>
            <a:off x="206749" y="4106211"/>
            <a:ext cx="9144000" cy="1645859"/>
          </a:xfrm>
        </p:spPr>
        <p:txBody>
          <a:bodyPr vert="horz" lIns="91440" tIns="45720" rIns="91440" bIns="45720" rtlCol="0" anchor="t">
            <a:normAutofit/>
          </a:bodyPr>
          <a:lstStyle/>
          <a:p>
            <a:pPr algn="l"/>
            <a:r>
              <a:rPr lang="en-GB" sz="2000">
                <a:cs typeface="Arial"/>
              </a:rPr>
              <a:t>Adult Social Care JSNA Chapter</a:t>
            </a:r>
          </a:p>
          <a:p>
            <a:pPr algn="l"/>
            <a:endParaRPr lang="en-GB" sz="2000">
              <a:cs typeface="Arial"/>
            </a:endParaRPr>
          </a:p>
          <a:p>
            <a:pPr algn="l"/>
            <a:r>
              <a:rPr lang="en-GB" sz="1200" b="1">
                <a:cs typeface="Arial"/>
              </a:rPr>
              <a:t>Final version - edited July 2024</a:t>
            </a:r>
          </a:p>
        </p:txBody>
      </p:sp>
    </p:spTree>
    <p:extLst>
      <p:ext uri="{BB962C8B-B14F-4D97-AF65-F5344CB8AC3E}">
        <p14:creationId xmlns:p14="http://schemas.microsoft.com/office/powerpoint/2010/main" val="3424608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30119"/>
            <a:ext cx="11077575" cy="720725"/>
          </a:xfrm>
        </p:spPr>
        <p:txBody>
          <a:bodyPr>
            <a:normAutofit/>
          </a:bodyPr>
          <a:lstStyle/>
          <a:p>
            <a:r>
              <a:rPr lang="en-GB" sz="2400"/>
              <a:t>Contents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187155" y="1225832"/>
            <a:ext cx="11817689" cy="5373712"/>
          </a:xfrm>
        </p:spPr>
        <p:txBody>
          <a:bodyPr>
            <a:normAutofit/>
          </a:bodyPr>
          <a:lstStyle/>
          <a:p>
            <a:pPr marL="0" indent="0">
              <a:buNone/>
            </a:pPr>
            <a:r>
              <a:rPr lang="en-GB" sz="1300" dirty="0">
                <a:solidFill>
                  <a:schemeClr val="tx1"/>
                </a:solidFill>
                <a:hlinkClick r:id="rId2" action="ppaction://hlinksldjump">
                  <a:extLst>
                    <a:ext uri="{A12FA001-AC4F-418D-AE19-62706E023703}">
                      <ahyp:hlinkClr xmlns:ahyp="http://schemas.microsoft.com/office/drawing/2018/hyperlinkcolor" val="tx"/>
                    </a:ext>
                  </a:extLst>
                </a:hlinkClick>
              </a:rPr>
              <a:t>Headline messages and recommendations								               	        </a:t>
            </a:r>
            <a:r>
              <a:rPr lang="en-GB" sz="1300" b="1" dirty="0">
                <a:solidFill>
                  <a:schemeClr val="tx1"/>
                </a:solidFill>
                <a:hlinkClick r:id="rId2" action="ppaction://hlinksldjump">
                  <a:extLst>
                    <a:ext uri="{A12FA001-AC4F-418D-AE19-62706E023703}">
                      <ahyp:hlinkClr xmlns:ahyp="http://schemas.microsoft.com/office/drawing/2018/hyperlinkcolor" val="tx"/>
                    </a:ext>
                  </a:extLst>
                </a:hlinkClick>
              </a:rPr>
              <a:t>3</a:t>
            </a:r>
            <a:endParaRPr lang="en-GB" sz="1300" b="1" dirty="0">
              <a:solidFill>
                <a:schemeClr val="tx1"/>
              </a:solidFill>
            </a:endParaRPr>
          </a:p>
          <a:p>
            <a:pPr marL="0" indent="0">
              <a:buNone/>
            </a:pPr>
            <a:r>
              <a:rPr lang="en-GB" sz="1300" dirty="0">
                <a:solidFill>
                  <a:schemeClr val="tx1"/>
                </a:solidFill>
                <a:hlinkClick r:id="rId3" action="ppaction://hlinksldjump">
                  <a:extLst>
                    <a:ext uri="{A12FA001-AC4F-418D-AE19-62706E023703}">
                      <ahyp:hlinkClr xmlns:ahyp="http://schemas.microsoft.com/office/drawing/2018/hyperlinkcolor" val="tx"/>
                    </a:ext>
                  </a:extLst>
                </a:hlinkClick>
              </a:rPr>
              <a:t>Background and conceptual framework                                                                                                                                              		      	       </a:t>
            </a:r>
            <a:r>
              <a:rPr lang="en-GB" sz="1300" b="1" dirty="0">
                <a:solidFill>
                  <a:schemeClr val="tx1"/>
                </a:solidFill>
                <a:hlinkClick r:id="rId3" action="ppaction://hlinksldjump">
                  <a:extLst>
                    <a:ext uri="{A12FA001-AC4F-418D-AE19-62706E023703}">
                      <ahyp:hlinkClr xmlns:ahyp="http://schemas.microsoft.com/office/drawing/2018/hyperlinkcolor" val="tx"/>
                    </a:ext>
                  </a:extLst>
                </a:hlinkClick>
              </a:rPr>
              <a:t> 6</a:t>
            </a:r>
            <a:endParaRPr lang="en-GB" sz="1300" b="1" dirty="0">
              <a:solidFill>
                <a:schemeClr val="tx1"/>
              </a:solidFill>
              <a:cs typeface="Arial" panose="020B0604020202020204" pitchFamily="34" charset="0"/>
            </a:endParaRPr>
          </a:p>
          <a:p>
            <a:pPr marL="0" indent="0">
              <a:buNone/>
            </a:pPr>
            <a:r>
              <a:rPr lang="en-GB" sz="1300" dirty="0">
                <a:solidFill>
                  <a:schemeClr val="tx1"/>
                </a:solidFill>
                <a:hlinkClick r:id="rId4" action="ppaction://hlinksldjump">
                  <a:extLst>
                    <a:ext uri="{A12FA001-AC4F-418D-AE19-62706E023703}">
                      <ahyp:hlinkClr xmlns:ahyp="http://schemas.microsoft.com/office/drawing/2018/hyperlinkcolor" val="tx"/>
                    </a:ext>
                  </a:extLst>
                </a:hlinkClick>
              </a:rPr>
              <a:t>Understanding demographic, socio-economic and health-related factors that drive social care need in Tower Hamlets                             	      </a:t>
            </a:r>
            <a:r>
              <a:rPr lang="en-GB" sz="1300" b="1" dirty="0">
                <a:solidFill>
                  <a:schemeClr val="tx1"/>
                </a:solidFill>
                <a:hlinkClick r:id="rId4" action="ppaction://hlinksldjump">
                  <a:extLst>
                    <a:ext uri="{A12FA001-AC4F-418D-AE19-62706E023703}">
                      <ahyp:hlinkClr xmlns:ahyp="http://schemas.microsoft.com/office/drawing/2018/hyperlinkcolor" val="tx"/>
                    </a:ext>
                  </a:extLst>
                </a:hlinkClick>
              </a:rPr>
              <a:t>12</a:t>
            </a:r>
            <a:endParaRPr lang="en-GB" sz="1300" b="1" dirty="0">
              <a:solidFill>
                <a:schemeClr val="tx1"/>
              </a:solidFill>
              <a:cs typeface="Arial" panose="020B0604020202020204" pitchFamily="34" charset="0"/>
            </a:endParaRPr>
          </a:p>
          <a:p>
            <a:pPr marL="0" indent="0">
              <a:buNone/>
            </a:pPr>
            <a:r>
              <a:rPr lang="en-GB" sz="1300" dirty="0">
                <a:solidFill>
                  <a:schemeClr val="tx1"/>
                </a:solidFill>
                <a:hlinkClick r:id="rId5" action="ppaction://hlinksldjump">
                  <a:extLst>
                    <a:ext uri="{A12FA001-AC4F-418D-AE19-62706E023703}">
                      <ahyp:hlinkClr xmlns:ahyp="http://schemas.microsoft.com/office/drawing/2018/hyperlinkcolor" val="tx"/>
                    </a:ext>
                  </a:extLst>
                </a:hlinkClick>
              </a:rPr>
              <a:t>Estimating social care need in Tower Hamlets using Activities of Daily Living     				                        	      </a:t>
            </a:r>
            <a:r>
              <a:rPr lang="en-GB" sz="1300" b="1" dirty="0">
                <a:solidFill>
                  <a:schemeClr val="tx1"/>
                </a:solidFill>
                <a:hlinkClick r:id="rId5" action="ppaction://hlinksldjump">
                  <a:extLst>
                    <a:ext uri="{A12FA001-AC4F-418D-AE19-62706E023703}">
                      <ahyp:hlinkClr xmlns:ahyp="http://schemas.microsoft.com/office/drawing/2018/hyperlinkcolor" val="tx"/>
                    </a:ext>
                  </a:extLst>
                </a:hlinkClick>
              </a:rPr>
              <a:t>26</a:t>
            </a:r>
            <a:r>
              <a:rPr lang="en-GB" sz="1300" dirty="0">
                <a:solidFill>
                  <a:schemeClr val="tx1"/>
                </a:solidFill>
                <a:hlinkClick r:id="rId5" action="ppaction://hlinksldjump">
                  <a:extLst>
                    <a:ext uri="{A12FA001-AC4F-418D-AE19-62706E023703}">
                      <ahyp:hlinkClr xmlns:ahyp="http://schemas.microsoft.com/office/drawing/2018/hyperlinkcolor" val="tx"/>
                    </a:ext>
                  </a:extLst>
                </a:hlinkClick>
              </a:rPr>
              <a:t> </a:t>
            </a:r>
            <a:endParaRPr lang="en-GB" sz="1300" dirty="0">
              <a:solidFill>
                <a:schemeClr val="tx1"/>
              </a:solidFill>
            </a:endParaRPr>
          </a:p>
          <a:p>
            <a:pPr marL="0" indent="0">
              <a:buNone/>
            </a:pPr>
            <a:r>
              <a:rPr lang="en-GB" sz="1300" dirty="0">
                <a:solidFill>
                  <a:schemeClr val="tx1"/>
                </a:solidFill>
                <a:hlinkClick r:id="rId6" action="ppaction://hlinksldjump">
                  <a:extLst>
                    <a:ext uri="{A12FA001-AC4F-418D-AE19-62706E023703}">
                      <ahyp:hlinkClr xmlns:ahyp="http://schemas.microsoft.com/office/drawing/2018/hyperlinkcolor" val="tx"/>
                    </a:ext>
                  </a:extLst>
                </a:hlinkClick>
              </a:rPr>
              <a:t>Understanding who is currently using Adult Social Care services in Tower Hamlets				                        	      </a:t>
            </a:r>
            <a:r>
              <a:rPr lang="en-GB" sz="1300" b="1" dirty="0">
                <a:solidFill>
                  <a:schemeClr val="tx1"/>
                </a:solidFill>
                <a:hlinkClick r:id="rId6" action="ppaction://hlinksldjump">
                  <a:extLst>
                    <a:ext uri="{A12FA001-AC4F-418D-AE19-62706E023703}">
                      <ahyp:hlinkClr xmlns:ahyp="http://schemas.microsoft.com/office/drawing/2018/hyperlinkcolor" val="tx"/>
                    </a:ext>
                  </a:extLst>
                </a:hlinkClick>
              </a:rPr>
              <a:t>30</a:t>
            </a:r>
            <a:endParaRPr lang="en-GB" sz="1300" b="1" dirty="0">
              <a:solidFill>
                <a:schemeClr val="tx1"/>
              </a:solidFill>
              <a:cs typeface="Arial" panose="020B0604020202020204" pitchFamily="34" charset="0"/>
            </a:endParaRPr>
          </a:p>
          <a:p>
            <a:pPr marL="0" indent="0">
              <a:buNone/>
            </a:pPr>
            <a:r>
              <a:rPr lang="en-GB" sz="1300" dirty="0">
                <a:solidFill>
                  <a:schemeClr val="tx1"/>
                </a:solidFill>
                <a:hlinkClick r:id="rId7" action="ppaction://hlinksldjump">
                  <a:extLst>
                    <a:ext uri="{A12FA001-AC4F-418D-AE19-62706E023703}">
                      <ahyp:hlinkClr xmlns:ahyp="http://schemas.microsoft.com/office/drawing/2018/hyperlinkcolor" val="tx"/>
                    </a:ext>
                  </a:extLst>
                </a:hlinkClick>
              </a:rPr>
              <a:t>Understanding differences in factors that drive social care need among service users – findings from Whole Systems Dataset Project	      </a:t>
            </a:r>
            <a:r>
              <a:rPr lang="en-GB" sz="1300" b="1" dirty="0">
                <a:solidFill>
                  <a:schemeClr val="tx1"/>
                </a:solidFill>
                <a:hlinkClick r:id="rId7" action="ppaction://hlinksldjump">
                  <a:extLst>
                    <a:ext uri="{A12FA001-AC4F-418D-AE19-62706E023703}">
                      <ahyp:hlinkClr xmlns:ahyp="http://schemas.microsoft.com/office/drawing/2018/hyperlinkcolor" val="tx"/>
                    </a:ext>
                  </a:extLst>
                </a:hlinkClick>
              </a:rPr>
              <a:t>43</a:t>
            </a:r>
            <a:endParaRPr lang="en-GB" sz="1300" b="1" dirty="0">
              <a:solidFill>
                <a:schemeClr val="tx1"/>
              </a:solidFill>
            </a:endParaRPr>
          </a:p>
          <a:p>
            <a:pPr marL="0" indent="0">
              <a:buNone/>
            </a:pPr>
            <a:r>
              <a:rPr lang="en-GB" sz="1300" dirty="0">
                <a:solidFill>
                  <a:schemeClr val="tx1"/>
                </a:solidFill>
                <a:hlinkClick r:id="rId8" action="ppaction://hlinksldjump">
                  <a:extLst>
                    <a:ext uri="{A12FA001-AC4F-418D-AE19-62706E023703}">
                      <ahyp:hlinkClr xmlns:ahyp="http://schemas.microsoft.com/office/drawing/2018/hyperlinkcolor" val="tx"/>
                    </a:ext>
                  </a:extLst>
                </a:hlinkClick>
              </a:rPr>
              <a:t>Changing patterns of Adult Social Care support in TH							                           </a:t>
            </a:r>
            <a:r>
              <a:rPr lang="en-GB" sz="1300" b="1" dirty="0">
                <a:solidFill>
                  <a:schemeClr val="tx1"/>
                </a:solidFill>
                <a:hlinkClick r:id="rId8" action="ppaction://hlinksldjump">
                  <a:extLst>
                    <a:ext uri="{A12FA001-AC4F-418D-AE19-62706E023703}">
                      <ahyp:hlinkClr xmlns:ahyp="http://schemas.microsoft.com/office/drawing/2018/hyperlinkcolor" val="tx"/>
                    </a:ext>
                  </a:extLst>
                </a:hlinkClick>
              </a:rPr>
              <a:t>52</a:t>
            </a:r>
            <a:endParaRPr lang="en-GB" sz="1300" b="1" dirty="0">
              <a:solidFill>
                <a:schemeClr val="tx1"/>
              </a:solidFill>
            </a:endParaRPr>
          </a:p>
          <a:p>
            <a:pPr marL="0" indent="0">
              <a:buNone/>
            </a:pPr>
            <a:r>
              <a:rPr lang="en-GB" sz="1300" dirty="0">
                <a:solidFill>
                  <a:schemeClr val="tx1"/>
                </a:solidFill>
                <a:hlinkClick r:id="rId9" action="ppaction://hlinksldjump">
                  <a:extLst>
                    <a:ext uri="{A12FA001-AC4F-418D-AE19-62706E023703}">
                      <ahyp:hlinkClr xmlns:ahyp="http://schemas.microsoft.com/office/drawing/2018/hyperlinkcolor" val="tx"/>
                    </a:ext>
                  </a:extLst>
                </a:hlinkClick>
              </a:rPr>
              <a:t>Demand for Adult Social Care services						  			      </a:t>
            </a:r>
            <a:r>
              <a:rPr lang="en-GB" sz="1300" b="1" dirty="0">
                <a:solidFill>
                  <a:schemeClr val="tx1"/>
                </a:solidFill>
                <a:hlinkClick r:id="rId9" action="ppaction://hlinksldjump">
                  <a:extLst>
                    <a:ext uri="{A12FA001-AC4F-418D-AE19-62706E023703}">
                      <ahyp:hlinkClr xmlns:ahyp="http://schemas.microsoft.com/office/drawing/2018/hyperlinkcolor" val="tx"/>
                    </a:ext>
                  </a:extLst>
                </a:hlinkClick>
              </a:rPr>
              <a:t>63</a:t>
            </a:r>
            <a:endParaRPr lang="en-GB" sz="1300" b="1" dirty="0">
              <a:solidFill>
                <a:schemeClr val="tx1"/>
              </a:solidFill>
            </a:endParaRPr>
          </a:p>
          <a:p>
            <a:pPr marL="0" indent="0">
              <a:buNone/>
            </a:pPr>
            <a:r>
              <a:rPr lang="en-GB" sz="1300" dirty="0">
                <a:solidFill>
                  <a:schemeClr val="tx1"/>
                </a:solidFill>
                <a:hlinkClick r:id="rId10" action="ppaction://hlinksldjump">
                  <a:extLst>
                    <a:ext uri="{A12FA001-AC4F-418D-AE19-62706E023703}">
                      <ahyp:hlinkClr xmlns:ahyp="http://schemas.microsoft.com/office/drawing/2018/hyperlinkcolor" val="tx"/>
                    </a:ext>
                  </a:extLst>
                </a:hlinkClick>
              </a:rPr>
              <a:t>Carers in Tower Hamlets									                           </a:t>
            </a:r>
            <a:r>
              <a:rPr lang="en-GB" sz="1300" b="1" dirty="0">
                <a:solidFill>
                  <a:schemeClr val="tx1"/>
                </a:solidFill>
                <a:hlinkClick r:id="rId10" action="ppaction://hlinksldjump">
                  <a:extLst>
                    <a:ext uri="{A12FA001-AC4F-418D-AE19-62706E023703}">
                      <ahyp:hlinkClr xmlns:ahyp="http://schemas.microsoft.com/office/drawing/2018/hyperlinkcolor" val="tx"/>
                    </a:ext>
                  </a:extLst>
                </a:hlinkClick>
              </a:rPr>
              <a:t>69</a:t>
            </a:r>
            <a:endParaRPr lang="en-GB" sz="1300" b="1" dirty="0">
              <a:solidFill>
                <a:schemeClr val="tx1"/>
              </a:solidFill>
            </a:endParaRPr>
          </a:p>
          <a:p>
            <a:pPr marL="0" indent="0">
              <a:buNone/>
            </a:pPr>
            <a:r>
              <a:rPr lang="en-GB" sz="1300" dirty="0">
                <a:solidFill>
                  <a:schemeClr val="tx1"/>
                </a:solidFill>
                <a:hlinkClick r:id="rId11" action="ppaction://hlinksldjump">
                  <a:extLst>
                    <a:ext uri="{A12FA001-AC4F-418D-AE19-62706E023703}">
                      <ahyp:hlinkClr xmlns:ahyp="http://schemas.microsoft.com/office/drawing/2018/hyperlinkcolor" val="tx"/>
                    </a:ext>
                  </a:extLst>
                </a:hlinkClick>
              </a:rPr>
              <a:t>Predicting future need for adult social care support in Tower Hamlets					                        	   </a:t>
            </a:r>
            <a:r>
              <a:rPr lang="en-GB" sz="1300" b="1" dirty="0">
                <a:solidFill>
                  <a:schemeClr val="tx1"/>
                </a:solidFill>
                <a:hlinkClick r:id="rId11" action="ppaction://hlinksldjump">
                  <a:extLst>
                    <a:ext uri="{A12FA001-AC4F-418D-AE19-62706E023703}">
                      <ahyp:hlinkClr xmlns:ahyp="http://schemas.microsoft.com/office/drawing/2018/hyperlinkcolor" val="tx"/>
                    </a:ext>
                  </a:extLst>
                </a:hlinkClick>
              </a:rPr>
              <a:t>   79</a:t>
            </a:r>
            <a:endParaRPr lang="en-GB" sz="1300" b="1" dirty="0">
              <a:solidFill>
                <a:schemeClr val="tx1"/>
              </a:solidFill>
            </a:endParaRPr>
          </a:p>
          <a:p>
            <a:pPr marL="0" indent="0">
              <a:buNone/>
            </a:pPr>
            <a:r>
              <a:rPr lang="en-GB" sz="1300" dirty="0">
                <a:solidFill>
                  <a:schemeClr val="tx1"/>
                </a:solidFill>
                <a:hlinkClick r:id="rId12" action="ppaction://hlinksldjump">
                  <a:extLst>
                    <a:ext uri="{A12FA001-AC4F-418D-AE19-62706E023703}">
                      <ahyp:hlinkClr xmlns:ahyp="http://schemas.microsoft.com/office/drawing/2018/hyperlinkcolor" val="tx"/>
                    </a:ext>
                  </a:extLst>
                </a:hlinkClick>
              </a:rPr>
              <a:t>“Prevention” in adult social care: evidence and effective practice						                           </a:t>
            </a:r>
            <a:r>
              <a:rPr lang="en-GB" sz="1300" b="1" dirty="0">
                <a:solidFill>
                  <a:schemeClr val="tx1"/>
                </a:solidFill>
                <a:hlinkClick r:id="rId12" action="ppaction://hlinksldjump">
                  <a:extLst>
                    <a:ext uri="{A12FA001-AC4F-418D-AE19-62706E023703}">
                      <ahyp:hlinkClr xmlns:ahyp="http://schemas.microsoft.com/office/drawing/2018/hyperlinkcolor" val="tx"/>
                    </a:ext>
                  </a:extLst>
                </a:hlinkClick>
              </a:rPr>
              <a:t>82</a:t>
            </a:r>
            <a:endParaRPr lang="en-GB" sz="1300" b="1" dirty="0">
              <a:solidFill>
                <a:schemeClr val="tx1"/>
              </a:solidFill>
            </a:endParaRPr>
          </a:p>
          <a:p>
            <a:pPr marL="0" indent="0">
              <a:buNone/>
            </a:pPr>
            <a:r>
              <a:rPr lang="en-GB" sz="1300" dirty="0">
                <a:solidFill>
                  <a:schemeClr val="tx1"/>
                </a:solidFill>
                <a:hlinkClick r:id="rId13" action="ppaction://hlinksldjump">
                  <a:extLst>
                    <a:ext uri="{A12FA001-AC4F-418D-AE19-62706E023703}">
                      <ahyp:hlinkClr xmlns:ahyp="http://schemas.microsoft.com/office/drawing/2018/hyperlinkcolor" val="tx"/>
                    </a:ext>
                  </a:extLst>
                </a:hlinkClick>
              </a:rPr>
              <a:t>Recommendations and priorities for prevention in adult social care in Tower Hamlets					      </a:t>
            </a:r>
            <a:r>
              <a:rPr lang="en-GB" sz="1300" b="1" dirty="0">
                <a:solidFill>
                  <a:schemeClr val="tx1"/>
                </a:solidFill>
                <a:hlinkClick r:id="rId13" action="ppaction://hlinksldjump">
                  <a:extLst>
                    <a:ext uri="{A12FA001-AC4F-418D-AE19-62706E023703}">
                      <ahyp:hlinkClr xmlns:ahyp="http://schemas.microsoft.com/office/drawing/2018/hyperlinkcolor" val="tx"/>
                    </a:ext>
                  </a:extLst>
                </a:hlinkClick>
              </a:rPr>
              <a:t>91</a:t>
            </a:r>
            <a:endParaRPr lang="en-GB" sz="1300" b="1" dirty="0">
              <a:solidFill>
                <a:schemeClr val="tx1"/>
              </a:solidFill>
            </a:endParaRPr>
          </a:p>
          <a:p>
            <a:pPr marL="0" indent="0">
              <a:buNone/>
            </a:pPr>
            <a:r>
              <a:rPr lang="en-GB" sz="1300" dirty="0">
                <a:solidFill>
                  <a:schemeClr val="tx1"/>
                </a:solidFill>
                <a:hlinkClick r:id="rId14" action="ppaction://hlinksldjump">
                  <a:extLst>
                    <a:ext uri="{A12FA001-AC4F-418D-AE19-62706E023703}">
                      <ahyp:hlinkClr xmlns:ahyp="http://schemas.microsoft.com/office/drawing/2018/hyperlinkcolor" val="tx"/>
                    </a:ext>
                  </a:extLst>
                </a:hlinkClick>
              </a:rPr>
              <a:t>About this JSNA Chapter										      </a:t>
            </a:r>
            <a:r>
              <a:rPr lang="en-GB" sz="1300" b="1" dirty="0">
                <a:solidFill>
                  <a:schemeClr val="tx1"/>
                </a:solidFill>
                <a:hlinkClick r:id="rId14" action="ppaction://hlinksldjump">
                  <a:extLst>
                    <a:ext uri="{A12FA001-AC4F-418D-AE19-62706E023703}">
                      <ahyp:hlinkClr xmlns:ahyp="http://schemas.microsoft.com/office/drawing/2018/hyperlinkcolor" val="tx"/>
                    </a:ext>
                  </a:extLst>
                </a:hlinkClick>
              </a:rPr>
              <a:t>97</a:t>
            </a:r>
            <a:endParaRPr lang="en-GB" sz="1300" b="1" dirty="0">
              <a:solidFill>
                <a:schemeClr val="tx1"/>
              </a:solidFill>
            </a:endParaRPr>
          </a:p>
          <a:p>
            <a:pPr marL="0" indent="0">
              <a:buNone/>
            </a:pPr>
            <a:r>
              <a:rPr lang="en-GB" sz="1300" dirty="0">
                <a:solidFill>
                  <a:schemeClr val="tx1"/>
                </a:solidFill>
                <a:hlinkClick r:id="rId15" action="ppaction://hlinksldjump">
                  <a:extLst>
                    <a:ext uri="{A12FA001-AC4F-418D-AE19-62706E023703}">
                      <ahyp:hlinkClr xmlns:ahyp="http://schemas.microsoft.com/office/drawing/2018/hyperlinkcolor" val="tx"/>
                    </a:ext>
                  </a:extLst>
                </a:hlinkClick>
              </a:rPr>
              <a:t>References 					 					  	</a:t>
            </a:r>
            <a:r>
              <a:rPr lang="en-GB" sz="1300" b="1" dirty="0">
                <a:solidFill>
                  <a:schemeClr val="tx1"/>
                </a:solidFill>
                <a:hlinkClick r:id="rId15" action="ppaction://hlinksldjump">
                  <a:extLst>
                    <a:ext uri="{A12FA001-AC4F-418D-AE19-62706E023703}">
                      <ahyp:hlinkClr xmlns:ahyp="http://schemas.microsoft.com/office/drawing/2018/hyperlinkcolor" val="tx"/>
                    </a:ext>
                  </a:extLst>
                </a:hlinkClick>
              </a:rPr>
              <a:t>      99</a:t>
            </a:r>
            <a:endParaRPr lang="en-GB" sz="1300" b="1" dirty="0">
              <a:solidFill>
                <a:schemeClr val="tx1"/>
              </a:solidFill>
            </a:endParaRPr>
          </a:p>
          <a:p>
            <a:pPr marL="0" indent="0">
              <a:buNone/>
            </a:pPr>
            <a:r>
              <a:rPr lang="en-GB" sz="1300" dirty="0">
                <a:solidFill>
                  <a:schemeClr val="tx1"/>
                </a:solidFill>
                <a:hlinkClick r:id="rId16" action="ppaction://hlinksldjump">
                  <a:extLst>
                    <a:ext uri="{A12FA001-AC4F-418D-AE19-62706E023703}">
                      <ahyp:hlinkClr xmlns:ahyp="http://schemas.microsoft.com/office/drawing/2018/hyperlinkcolor" val="tx"/>
                    </a:ext>
                  </a:extLst>
                </a:hlinkClick>
              </a:rPr>
              <a:t>Appendix A – Identifying contextual factors associated with Adult Social Care need				                      	   </a:t>
            </a:r>
            <a:r>
              <a:rPr lang="en-GB" sz="1300" b="1" dirty="0">
                <a:solidFill>
                  <a:schemeClr val="tx1"/>
                </a:solidFill>
                <a:hlinkClick r:id="rId16" action="ppaction://hlinksldjump">
                  <a:extLst>
                    <a:ext uri="{A12FA001-AC4F-418D-AE19-62706E023703}">
                      <ahyp:hlinkClr xmlns:ahyp="http://schemas.microsoft.com/office/drawing/2018/hyperlinkcolor" val="tx"/>
                    </a:ext>
                  </a:extLst>
                </a:hlinkClick>
              </a:rPr>
              <a:t> 107</a:t>
            </a:r>
            <a:endParaRPr lang="en-GB" sz="1300" b="1" dirty="0">
              <a:solidFill>
                <a:schemeClr val="tx1"/>
              </a:solidFill>
            </a:endParaRPr>
          </a:p>
          <a:p>
            <a:pPr marL="0" indent="0">
              <a:buNone/>
            </a:pPr>
            <a:r>
              <a:rPr lang="en-GB" sz="1300" dirty="0">
                <a:solidFill>
                  <a:schemeClr val="tx1"/>
                </a:solidFill>
                <a:hlinkClick r:id="rId17" action="ppaction://hlinksldjump">
                  <a:extLst>
                    <a:ext uri="{A12FA001-AC4F-418D-AE19-62706E023703}">
                      <ahyp:hlinkClr xmlns:ahyp="http://schemas.microsoft.com/office/drawing/2018/hyperlinkcolor" val="tx"/>
                    </a:ext>
                  </a:extLst>
                </a:hlinkClick>
              </a:rPr>
              <a:t>Appendix B – methodology and technical information							                          </a:t>
            </a:r>
            <a:r>
              <a:rPr lang="en-GB" sz="1300" b="1" dirty="0">
                <a:solidFill>
                  <a:schemeClr val="tx1"/>
                </a:solidFill>
                <a:hlinkClick r:id="rId17" action="ppaction://hlinksldjump">
                  <a:extLst>
                    <a:ext uri="{A12FA001-AC4F-418D-AE19-62706E023703}">
                      <ahyp:hlinkClr xmlns:ahyp="http://schemas.microsoft.com/office/drawing/2018/hyperlinkcolor" val="tx"/>
                    </a:ext>
                  </a:extLst>
                </a:hlinkClick>
              </a:rPr>
              <a:t>111</a:t>
            </a:r>
            <a:endParaRPr lang="en-GB" sz="1300" b="1" dirty="0">
              <a:solidFill>
                <a:schemeClr val="tx1"/>
              </a:solidFill>
            </a:endParaRPr>
          </a:p>
          <a:p>
            <a:pPr marL="0" indent="0">
              <a:buNone/>
            </a:pPr>
            <a:endParaRPr lang="en-GB" sz="1300" dirty="0">
              <a:solidFill>
                <a:schemeClr val="tx1"/>
              </a:solidFill>
            </a:endParaRPr>
          </a:p>
          <a:p>
            <a:pPr marL="0" indent="0">
              <a:buNone/>
            </a:pPr>
            <a:endParaRPr lang="en-GB" sz="1300" dirty="0">
              <a:solidFill>
                <a:schemeClr val="tx1"/>
              </a:solidFill>
              <a:cs typeface="Arial" panose="020B0604020202020204" pitchFamily="34" charset="0"/>
            </a:endParaRPr>
          </a:p>
          <a:p>
            <a:pPr marL="0" indent="0">
              <a:buNone/>
            </a:pPr>
            <a:endParaRPr lang="en-GB" sz="1400" dirty="0">
              <a:cs typeface="Arial" panose="020B0604020202020204" pitchFamily="34" charset="0"/>
            </a:endParaRPr>
          </a:p>
        </p:txBody>
      </p:sp>
    </p:spTree>
    <p:extLst>
      <p:ext uri="{BB962C8B-B14F-4D97-AF65-F5344CB8AC3E}">
        <p14:creationId xmlns:p14="http://schemas.microsoft.com/office/powerpoint/2010/main" val="1322222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Headline messages and recommendations</a:t>
            </a:r>
          </a:p>
        </p:txBody>
      </p:sp>
    </p:spTree>
    <p:extLst>
      <p:ext uri="{BB962C8B-B14F-4D97-AF65-F5344CB8AC3E}">
        <p14:creationId xmlns:p14="http://schemas.microsoft.com/office/powerpoint/2010/main" val="1008792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57320" y="386212"/>
            <a:ext cx="11077575" cy="720725"/>
          </a:xfrm>
        </p:spPr>
        <p:txBody>
          <a:bodyPr>
            <a:normAutofit/>
          </a:bodyPr>
          <a:lstStyle/>
          <a:p>
            <a:r>
              <a:rPr lang="en-GB" sz="2400"/>
              <a:t>Headline messages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1453696" y="1267927"/>
            <a:ext cx="10371360" cy="4825573"/>
          </a:xfrm>
        </p:spPr>
        <p:txBody>
          <a:bodyPr vert="horz" lIns="91440" tIns="45720" rIns="91440" bIns="45720" rtlCol="0" anchor="t">
            <a:normAutofit/>
          </a:bodyPr>
          <a:lstStyle/>
          <a:p>
            <a:pPr marL="0" indent="0">
              <a:buNone/>
            </a:pPr>
            <a:r>
              <a:rPr lang="en-GB" sz="1400">
                <a:cs typeface="Arial"/>
              </a:rPr>
              <a:t>In almost all areas, trends in self-reported health and disability are reflected in trends in social care need – this means preventing ill-health is the best way of reducing future need for long-term adult social care support.</a:t>
            </a:r>
          </a:p>
          <a:p>
            <a:pPr marL="0" indent="0">
              <a:buNone/>
            </a:pPr>
            <a:endParaRPr lang="en-GB" sz="1400"/>
          </a:p>
          <a:p>
            <a:pPr marL="0" indent="0">
              <a:buNone/>
            </a:pPr>
            <a:r>
              <a:rPr lang="en-GB" sz="1400">
                <a:cs typeface="Arial"/>
              </a:rPr>
              <a:t>Socio-economic conditions in Tower Hamlets increase and shape patterns of social care need, with residents living in more deprived areas more represented in services. Need also varies by ethnic group: for our older adult population, residents in Bangladeshi, Black African and Black Caribbean ethnic groups are more represented in social care services relative to other ethnic groups.</a:t>
            </a:r>
          </a:p>
          <a:p>
            <a:pPr marL="0" indent="0">
              <a:buNone/>
            </a:pPr>
            <a:endParaRPr lang="en-GB" sz="1600">
              <a:cs typeface="Arial" panose="020B0604020202020204" pitchFamily="34" charset="0"/>
            </a:endParaRPr>
          </a:p>
          <a:p>
            <a:pPr marL="0" indent="0">
              <a:buNone/>
            </a:pPr>
            <a:r>
              <a:rPr lang="en-GB" sz="1400">
                <a:cs typeface="Arial"/>
              </a:rPr>
              <a:t>Prevalence of long term conditions and multimorbidity are significantly higher in social care service users across all ages, contributing to ill-health. In younger age groups, prevalence of modifiable risk factors (smoking, obesity) are also higher in social care service users than in the population as a whole. This presents opportunities and priorities for prevention.</a:t>
            </a:r>
          </a:p>
          <a:p>
            <a:pPr marL="0" indent="0">
              <a:buNone/>
            </a:pPr>
            <a:endParaRPr lang="en-GB" sz="1400"/>
          </a:p>
          <a:p>
            <a:pPr marL="0" indent="0">
              <a:buNone/>
            </a:pPr>
            <a:r>
              <a:rPr lang="en-GB" sz="1400">
                <a:cs typeface="Arial"/>
              </a:rPr>
              <a:t>Despite this, there are indications those receiving adult social care support were less likely to have attended a GP appointment compared with the population overall, raising possible issues around management of long term conditions. </a:t>
            </a:r>
            <a:endParaRPr lang="en-GB" sz="1400"/>
          </a:p>
          <a:p>
            <a:pPr marL="0" indent="0">
              <a:buNone/>
            </a:pPr>
            <a:endParaRPr lang="en-GB" sz="1400"/>
          </a:p>
          <a:p>
            <a:pPr marL="0" indent="0">
              <a:buNone/>
            </a:pPr>
            <a:r>
              <a:rPr lang="en-GB" sz="1400">
                <a:cs typeface="Arial"/>
              </a:rPr>
              <a:t>Social care services in Tower Hamlets are seeing two major trends: an increase in the number of service users aged 18-64 (with falling numbers of older adults), and an increase in the intensity of home care support for older adults that isn’t reflected in younger ages. Combined, these factors are driving increases in the amount of support provided. </a:t>
            </a:r>
            <a:endParaRPr lang="en-GB" sz="1600" b="1">
              <a:cs typeface="Arial" panose="020B0604020202020204" pitchFamily="34" charset="0"/>
            </a:endParaRPr>
          </a:p>
          <a:p>
            <a:pPr marL="0" indent="0">
              <a:buNone/>
            </a:pPr>
            <a:endParaRPr lang="en-GB" sz="1600" b="1">
              <a:cs typeface="Arial" panose="020B0604020202020204" pitchFamily="34" charset="0"/>
            </a:endParaRPr>
          </a:p>
        </p:txBody>
      </p:sp>
      <p:pic>
        <p:nvPicPr>
          <p:cNvPr id="5" name="Graphic 4">
            <a:extLst>
              <a:ext uri="{FF2B5EF4-FFF2-40B4-BE49-F238E27FC236}">
                <a16:creationId xmlns:a16="http://schemas.microsoft.com/office/drawing/2014/main" id="{6CDE4648-1798-3DFB-1425-1022B0B24F85}"/>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8908" y="1180268"/>
            <a:ext cx="794016" cy="794016"/>
          </a:xfrm>
          <a:prstGeom prst="rect">
            <a:avLst/>
          </a:prstGeom>
        </p:spPr>
      </p:pic>
      <p:pic>
        <p:nvPicPr>
          <p:cNvPr id="9" name="Graphic 8">
            <a:extLst>
              <a:ext uri="{FF2B5EF4-FFF2-40B4-BE49-F238E27FC236}">
                <a16:creationId xmlns:a16="http://schemas.microsoft.com/office/drawing/2014/main" id="{40B3B054-AA59-71A2-B06A-FEB6C1C66289}"/>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504" y="2047615"/>
            <a:ext cx="720726" cy="720726"/>
          </a:xfrm>
          <a:prstGeom prst="rect">
            <a:avLst/>
          </a:prstGeom>
        </p:spPr>
      </p:pic>
      <p:pic>
        <p:nvPicPr>
          <p:cNvPr id="11" name="Graphic 10">
            <a:extLst>
              <a:ext uri="{FF2B5EF4-FFF2-40B4-BE49-F238E27FC236}">
                <a16:creationId xmlns:a16="http://schemas.microsoft.com/office/drawing/2014/main" id="{0DF00C1A-813A-D407-752C-EF54948C2C2D}"/>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4319" y="3273655"/>
            <a:ext cx="720726" cy="720726"/>
          </a:xfrm>
          <a:prstGeom prst="rect">
            <a:avLst/>
          </a:prstGeom>
        </p:spPr>
      </p:pic>
      <p:pic>
        <p:nvPicPr>
          <p:cNvPr id="10" name="Graphic 9">
            <a:extLst>
              <a:ext uri="{FF2B5EF4-FFF2-40B4-BE49-F238E27FC236}">
                <a16:creationId xmlns:a16="http://schemas.microsoft.com/office/drawing/2014/main" id="{AD57A923-BF97-CB32-821A-320188AEC907}"/>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5553" y="5169466"/>
            <a:ext cx="720726" cy="720726"/>
          </a:xfrm>
          <a:prstGeom prst="rect">
            <a:avLst/>
          </a:prstGeom>
        </p:spPr>
      </p:pic>
      <p:pic>
        <p:nvPicPr>
          <p:cNvPr id="14" name="Graphic 13">
            <a:extLst>
              <a:ext uri="{FF2B5EF4-FFF2-40B4-BE49-F238E27FC236}">
                <a16:creationId xmlns:a16="http://schemas.microsoft.com/office/drawing/2014/main" id="{460CBC00-7FBE-9A2E-D81D-8D4B85093985}"/>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4690" y="4210674"/>
            <a:ext cx="680355" cy="680355"/>
          </a:xfrm>
          <a:prstGeom prst="rect">
            <a:avLst/>
          </a:prstGeom>
        </p:spPr>
      </p:pic>
    </p:spTree>
    <p:extLst>
      <p:ext uri="{BB962C8B-B14F-4D97-AF65-F5344CB8AC3E}">
        <p14:creationId xmlns:p14="http://schemas.microsoft.com/office/powerpoint/2010/main" val="3614349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91693" y="166346"/>
            <a:ext cx="10046089" cy="720725"/>
          </a:xfrm>
        </p:spPr>
        <p:txBody>
          <a:bodyPr>
            <a:noAutofit/>
          </a:bodyPr>
          <a:lstStyle/>
          <a:p>
            <a:r>
              <a:rPr lang="en-GB" sz="2400"/>
              <a:t>Proposed whole-system recommendations for addressing social care need in Tower Hamlets</a:t>
            </a:r>
            <a:endParaRPr lang="en-GB" sz="2400">
              <a:cs typeface="Arial" panose="020B0604020202020204" pitchFamily="34" charset="0"/>
            </a:endParaRPr>
          </a:p>
        </p:txBody>
      </p:sp>
      <p:graphicFrame>
        <p:nvGraphicFramePr>
          <p:cNvPr id="3" name="Table 2">
            <a:extLst>
              <a:ext uri="{FF2B5EF4-FFF2-40B4-BE49-F238E27FC236}">
                <a16:creationId xmlns:a16="http://schemas.microsoft.com/office/drawing/2014/main" id="{9183C5D2-8849-3FDD-7AF3-752CD96F1A1D}"/>
              </a:ext>
            </a:extLst>
          </p:cNvPr>
          <p:cNvGraphicFramePr>
            <a:graphicFrameLocks noGrp="1"/>
          </p:cNvGraphicFramePr>
          <p:nvPr>
            <p:extLst>
              <p:ext uri="{D42A27DB-BD31-4B8C-83A1-F6EECF244321}">
                <p14:modId xmlns:p14="http://schemas.microsoft.com/office/powerpoint/2010/main" val="3645585232"/>
              </p:ext>
            </p:extLst>
          </p:nvPr>
        </p:nvGraphicFramePr>
        <p:xfrm>
          <a:off x="143924" y="887071"/>
          <a:ext cx="10093858" cy="5815983"/>
        </p:xfrm>
        <a:graphic>
          <a:graphicData uri="http://schemas.openxmlformats.org/drawingml/2006/table">
            <a:tbl>
              <a:tblPr firstRow="1" bandRow="1">
                <a:tableStyleId>{073A0DAA-6AF3-43AB-8588-CEC1D06C72B9}</a:tableStyleId>
              </a:tblPr>
              <a:tblGrid>
                <a:gridCol w="7103969">
                  <a:extLst>
                    <a:ext uri="{9D8B030D-6E8A-4147-A177-3AD203B41FA5}">
                      <a16:colId xmlns:a16="http://schemas.microsoft.com/office/drawing/2014/main" val="243856706"/>
                    </a:ext>
                  </a:extLst>
                </a:gridCol>
                <a:gridCol w="1179131">
                  <a:extLst>
                    <a:ext uri="{9D8B030D-6E8A-4147-A177-3AD203B41FA5}">
                      <a16:colId xmlns:a16="http://schemas.microsoft.com/office/drawing/2014/main" val="109470152"/>
                    </a:ext>
                  </a:extLst>
                </a:gridCol>
                <a:gridCol w="612494">
                  <a:extLst>
                    <a:ext uri="{9D8B030D-6E8A-4147-A177-3AD203B41FA5}">
                      <a16:colId xmlns:a16="http://schemas.microsoft.com/office/drawing/2014/main" val="1027000400"/>
                    </a:ext>
                  </a:extLst>
                </a:gridCol>
                <a:gridCol w="1198264">
                  <a:extLst>
                    <a:ext uri="{9D8B030D-6E8A-4147-A177-3AD203B41FA5}">
                      <a16:colId xmlns:a16="http://schemas.microsoft.com/office/drawing/2014/main" val="782928844"/>
                    </a:ext>
                  </a:extLst>
                </a:gridCol>
              </a:tblGrid>
              <a:tr h="213954">
                <a:tc>
                  <a:txBody>
                    <a:bodyPr/>
                    <a:lstStyle/>
                    <a:p>
                      <a:r>
                        <a:rPr lang="en-GB" sz="650" dirty="0"/>
                        <a:t>Recommendation</a:t>
                      </a:r>
                    </a:p>
                  </a:txBody>
                  <a:tcPr/>
                </a:tc>
                <a:tc>
                  <a:txBody>
                    <a:bodyPr/>
                    <a:lstStyle/>
                    <a:p>
                      <a:r>
                        <a:rPr lang="en-GB" sz="650"/>
                        <a:t>Identified by:</a:t>
                      </a:r>
                    </a:p>
                  </a:txBody>
                  <a:tcPr/>
                </a:tc>
                <a:tc>
                  <a:txBody>
                    <a:bodyPr/>
                    <a:lstStyle/>
                    <a:p>
                      <a:r>
                        <a:rPr lang="en-GB" sz="650" dirty="0"/>
                        <a:t>Priority</a:t>
                      </a:r>
                    </a:p>
                  </a:txBody>
                  <a:tcPr/>
                </a:tc>
                <a:tc>
                  <a:txBody>
                    <a:bodyPr/>
                    <a:lstStyle/>
                    <a:p>
                      <a:r>
                        <a:rPr lang="en-GB" sz="650"/>
                        <a:t>Division lead</a:t>
                      </a:r>
                    </a:p>
                  </a:txBody>
                  <a:tcPr/>
                </a:tc>
                <a:extLst>
                  <a:ext uri="{0D108BD9-81ED-4DB2-BD59-A6C34878D82A}">
                    <a16:rowId xmlns:a16="http://schemas.microsoft.com/office/drawing/2014/main" val="2443270797"/>
                  </a:ext>
                </a:extLst>
              </a:tr>
              <a:tr h="354007">
                <a:tc>
                  <a:txBody>
                    <a:bodyPr/>
                    <a:lstStyle/>
                    <a:p>
                      <a:r>
                        <a:rPr lang="en-GB" sz="650" b="1" dirty="0">
                          <a:solidFill>
                            <a:schemeClr val="tx1"/>
                          </a:solidFill>
                        </a:rPr>
                        <a:t>Additional analysis/expanding our understanding of social care need</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53497788"/>
                  </a:ext>
                </a:extLst>
              </a:tr>
              <a:tr h="280256">
                <a:tc>
                  <a:txBody>
                    <a:bodyPr/>
                    <a:lstStyle/>
                    <a:p>
                      <a:r>
                        <a:rPr lang="en-GB" sz="650" dirty="0">
                          <a:solidFill>
                            <a:srgbClr val="00445E"/>
                          </a:solidFill>
                        </a:rPr>
                        <a:t>Continue to look at patterns of health and disability at a population level in Tower Hamlets, as a means of understanding potential future need for adult social care support and population groups with high need.</a:t>
                      </a:r>
                    </a:p>
                  </a:txBody>
                  <a:tcPr/>
                </a:tc>
                <a:tc>
                  <a:txBody>
                    <a:bodyPr/>
                    <a:lstStyle/>
                    <a:p>
                      <a:r>
                        <a:rPr lang="en-GB" sz="650">
                          <a:solidFill>
                            <a:srgbClr val="00445E"/>
                          </a:solidFill>
                        </a:rPr>
                        <a:t>Stakeholder workshop</a:t>
                      </a:r>
                    </a:p>
                  </a:txBody>
                  <a:tcPr/>
                </a:tc>
                <a:tc>
                  <a:txBody>
                    <a:bodyPr/>
                    <a:lstStyle/>
                    <a:p>
                      <a:r>
                        <a:rPr lang="en-GB" sz="650" b="1">
                          <a:solidFill>
                            <a:srgbClr val="00445E"/>
                          </a:solidFill>
                        </a:rPr>
                        <a:t>Medium</a:t>
                      </a:r>
                      <a:endParaRPr lang="en-GB" sz="650">
                        <a:solidFill>
                          <a:srgbClr val="00445E"/>
                        </a:solidFill>
                      </a:endParaRPr>
                    </a:p>
                  </a:txBody>
                  <a:tcPr/>
                </a:tc>
                <a:tc>
                  <a:txBody>
                    <a:bodyPr/>
                    <a:lstStyle/>
                    <a:p>
                      <a:r>
                        <a:rPr lang="en-GB" sz="650"/>
                        <a:t>Public Health, ASC</a:t>
                      </a:r>
                      <a:endParaRPr lang="en-GB" sz="650">
                        <a:solidFill>
                          <a:srgbClr val="00445E"/>
                        </a:solidFill>
                      </a:endParaRPr>
                    </a:p>
                  </a:txBody>
                  <a:tcPr/>
                </a:tc>
                <a:extLst>
                  <a:ext uri="{0D108BD9-81ED-4DB2-BD59-A6C34878D82A}">
                    <a16:rowId xmlns:a16="http://schemas.microsoft.com/office/drawing/2014/main" val="4012396297"/>
                  </a:ext>
                </a:extLst>
              </a:tr>
              <a:tr h="337879">
                <a:tc>
                  <a:txBody>
                    <a:bodyPr/>
                    <a:lstStyle/>
                    <a:p>
                      <a:pPr lvl="0">
                        <a:buNone/>
                      </a:pPr>
                      <a:r>
                        <a:rPr lang="en-GB" sz="650" dirty="0">
                          <a:solidFill>
                            <a:srgbClr val="00445E"/>
                          </a:solidFill>
                        </a:rPr>
                        <a:t>Explore possible “under-representation” of service users living in most deprived areas, and ensure commissioning and service planning in social care considers area deprivation</a:t>
                      </a:r>
                      <a:endParaRPr lang="en-US" sz="650" dirty="0">
                        <a:solidFill>
                          <a:srgbClr val="00445E"/>
                        </a:solidFill>
                      </a:endParaRPr>
                    </a:p>
                  </a:txBody>
                  <a:tcPr/>
                </a:tc>
                <a:tc>
                  <a:txBody>
                    <a:bodyPr/>
                    <a:lstStyle/>
                    <a:p>
                      <a:pPr lvl="0">
                        <a:buNone/>
                      </a:pPr>
                      <a:r>
                        <a:rPr lang="en-US" sz="650">
                          <a:solidFill>
                            <a:srgbClr val="00445E"/>
                          </a:solidFill>
                        </a:rPr>
                        <a:t>Project group; stakeholder workshop</a:t>
                      </a:r>
                    </a:p>
                  </a:txBody>
                  <a:tcPr/>
                </a:tc>
                <a:tc>
                  <a:txBody>
                    <a:bodyPr/>
                    <a:lstStyle/>
                    <a:p>
                      <a:pPr lvl="0">
                        <a:buNone/>
                      </a:pPr>
                      <a:r>
                        <a:rPr lang="en-GB" sz="650" b="1"/>
                        <a:t>High</a:t>
                      </a:r>
                      <a:endParaRPr lang="en-US" sz="650">
                        <a:solidFill>
                          <a:srgbClr val="00445E"/>
                        </a:solidFill>
                      </a:endParaRPr>
                    </a:p>
                  </a:txBody>
                  <a:tcPr/>
                </a:tc>
                <a:tc>
                  <a:txBody>
                    <a:bodyPr/>
                    <a:lstStyle/>
                    <a:p>
                      <a:r>
                        <a:rPr lang="en-GB" sz="650"/>
                        <a:t>ASC, Public Health</a:t>
                      </a:r>
                      <a:endParaRPr lang="en-GB" sz="650">
                        <a:solidFill>
                          <a:srgbClr val="00445E"/>
                        </a:solidFill>
                      </a:endParaRPr>
                    </a:p>
                  </a:txBody>
                  <a:tcPr/>
                </a:tc>
                <a:extLst>
                  <a:ext uri="{0D108BD9-81ED-4DB2-BD59-A6C34878D82A}">
                    <a16:rowId xmlns:a16="http://schemas.microsoft.com/office/drawing/2014/main" val="2923846851"/>
                  </a:ext>
                </a:extLst>
              </a:tr>
              <a:tr h="337879">
                <a:tc>
                  <a:txBody>
                    <a:bodyPr/>
                    <a:lstStyle/>
                    <a:p>
                      <a:r>
                        <a:rPr lang="en-GB" sz="650" dirty="0">
                          <a:solidFill>
                            <a:srgbClr val="00445E"/>
                          </a:solidFill>
                        </a:rPr>
                        <a:t>Improve data recording in Adult Social Care around protected characteristics and health conditions to improve understanding of population level need for care and inequalities. Participate in NEL initiatives to link primary care and social care datasets to understand health needs of social care service users.</a:t>
                      </a:r>
                    </a:p>
                  </a:txBody>
                  <a:tcPr/>
                </a:tc>
                <a:tc>
                  <a:txBody>
                    <a:bodyPr/>
                    <a:lstStyle/>
                    <a:p>
                      <a:r>
                        <a:rPr lang="en-GB" sz="650">
                          <a:solidFill>
                            <a:srgbClr val="00445E"/>
                          </a:solidFill>
                        </a:rPr>
                        <a:t>Project group</a:t>
                      </a:r>
                    </a:p>
                  </a:txBody>
                  <a:tcPr/>
                </a:tc>
                <a:tc>
                  <a:txBody>
                    <a:bodyPr/>
                    <a:lstStyle/>
                    <a:p>
                      <a:r>
                        <a:rPr lang="en-GB" sz="650" b="1"/>
                        <a:t>Low</a:t>
                      </a:r>
                      <a:endParaRPr lang="en-GB" sz="650">
                        <a:solidFill>
                          <a:srgbClr val="00445E"/>
                        </a:solidFill>
                      </a:endParaRPr>
                    </a:p>
                  </a:txBody>
                  <a:tcPr/>
                </a:tc>
                <a:tc>
                  <a:txBody>
                    <a:bodyPr/>
                    <a:lstStyle/>
                    <a:p>
                      <a:r>
                        <a:rPr lang="en-GB" sz="650"/>
                        <a:t>ASC, Public Health</a:t>
                      </a:r>
                      <a:endParaRPr lang="en-GB" sz="650">
                        <a:solidFill>
                          <a:srgbClr val="00445E"/>
                        </a:solidFill>
                      </a:endParaRPr>
                    </a:p>
                  </a:txBody>
                  <a:tcPr/>
                </a:tc>
                <a:extLst>
                  <a:ext uri="{0D108BD9-81ED-4DB2-BD59-A6C34878D82A}">
                    <a16:rowId xmlns:a16="http://schemas.microsoft.com/office/drawing/2014/main" val="3350658859"/>
                  </a:ext>
                </a:extLst>
              </a:tr>
              <a:tr h="337879">
                <a:tc>
                  <a:txBody>
                    <a:bodyPr/>
                    <a:lstStyle/>
                    <a:p>
                      <a:r>
                        <a:rPr lang="en-GB" sz="650" dirty="0"/>
                        <a:t>Conduct additional analysis to understand drivers behind male/female gap in health and social care outcomes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50">
                          <a:solidFill>
                            <a:srgbClr val="00445E"/>
                          </a:solidFill>
                        </a:rPr>
                        <a:t>Project group; stakeholder 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b="1"/>
                        <a:t>High</a:t>
                      </a:r>
                      <a:endParaRPr lang="en-US" sz="650">
                        <a:solidFill>
                          <a:srgbClr val="00445E"/>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a:t>Public Health, ASC</a:t>
                      </a:r>
                      <a:endParaRPr lang="en-US" sz="650">
                        <a:solidFill>
                          <a:srgbClr val="00445E"/>
                        </a:solidFill>
                      </a:endParaRPr>
                    </a:p>
                  </a:txBody>
                  <a:tcPr/>
                </a:tc>
                <a:extLst>
                  <a:ext uri="{0D108BD9-81ED-4DB2-BD59-A6C34878D82A}">
                    <a16:rowId xmlns:a16="http://schemas.microsoft.com/office/drawing/2014/main" val="1643147578"/>
                  </a:ext>
                </a:extLst>
              </a:tr>
              <a:tr h="280256">
                <a:tc>
                  <a:txBody>
                    <a:bodyPr/>
                    <a:lstStyle/>
                    <a:p>
                      <a:r>
                        <a:rPr lang="en-GB" sz="650" dirty="0"/>
                        <a:t>Develop a series of research questions that build on the findings from the JSNA Chapter, to use qualitative methodologies to understand social care need, working with an academic partner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50">
                          <a:solidFill>
                            <a:srgbClr val="00445E"/>
                          </a:solidFill>
                        </a:rPr>
                        <a:t>Project group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650" b="1">
                          <a:solidFill>
                            <a:srgbClr val="00445E"/>
                          </a:solidFill>
                        </a:rPr>
                        <a:t>High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a:t>All</a:t>
                      </a:r>
                      <a:endParaRPr lang="en-US" sz="650" b="1">
                        <a:solidFill>
                          <a:srgbClr val="00445E"/>
                        </a:solidFill>
                      </a:endParaRPr>
                    </a:p>
                  </a:txBody>
                  <a:tcPr/>
                </a:tc>
                <a:extLst>
                  <a:ext uri="{0D108BD9-81ED-4DB2-BD59-A6C34878D82A}">
                    <a16:rowId xmlns:a16="http://schemas.microsoft.com/office/drawing/2014/main" val="2181416139"/>
                  </a:ext>
                </a:extLst>
              </a:tr>
              <a:tr h="354007">
                <a:tc>
                  <a:txBody>
                    <a:bodyPr/>
                    <a:lstStyle/>
                    <a:p>
                      <a:r>
                        <a:rPr lang="en-GB" sz="650" b="1" dirty="0">
                          <a:solidFill>
                            <a:schemeClr val="tx1"/>
                          </a:solidFill>
                        </a:rPr>
                        <a:t>Addressing risk factors associated with increased need for adult social care support</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61716882"/>
                  </a:ext>
                </a:extLst>
              </a:tr>
              <a:tr h="337879">
                <a:tc>
                  <a:txBody>
                    <a:bodyPr/>
                    <a:lstStyle/>
                    <a:p>
                      <a:r>
                        <a:rPr lang="en-GB" sz="650"/>
                        <a:t>Develop a prevention strategy for Adult Social Care that links into wider prevention plans within THT, with a focus on factors driving social care need (e.g. reducing modifiable risk factors, improving LTC management, reducing multimorbidity). Target prevention for population groups with high need for social care support</a:t>
                      </a:r>
                    </a:p>
                  </a:txBody>
                  <a:tcPr/>
                </a:tc>
                <a:tc>
                  <a:txBody>
                    <a:bodyPr/>
                    <a:lstStyle/>
                    <a:p>
                      <a:r>
                        <a:rPr lang="en-GB" sz="650"/>
                        <a:t>Project group (in development)</a:t>
                      </a:r>
                    </a:p>
                  </a:txBody>
                  <a:tcPr/>
                </a:tc>
                <a:tc>
                  <a:txBody>
                    <a:bodyPr/>
                    <a:lstStyle/>
                    <a:p>
                      <a:r>
                        <a:rPr lang="en-GB" sz="650" b="1"/>
                        <a:t>High</a:t>
                      </a:r>
                      <a:endParaRPr lang="en-GB" sz="650"/>
                    </a:p>
                  </a:txBody>
                  <a:tcPr/>
                </a:tc>
                <a:tc>
                  <a:txBody>
                    <a:bodyPr/>
                    <a:lstStyle/>
                    <a:p>
                      <a:r>
                        <a:rPr lang="en-GB" sz="650"/>
                        <a:t>All</a:t>
                      </a:r>
                    </a:p>
                  </a:txBody>
                  <a:tcPr/>
                </a:tc>
                <a:extLst>
                  <a:ext uri="{0D108BD9-81ED-4DB2-BD59-A6C34878D82A}">
                    <a16:rowId xmlns:a16="http://schemas.microsoft.com/office/drawing/2014/main" val="2476402111"/>
                  </a:ext>
                </a:extLst>
              </a:tr>
              <a:tr h="337879">
                <a:tc>
                  <a:txBody>
                    <a:bodyPr/>
                    <a:lstStyle/>
                    <a:p>
                      <a:r>
                        <a:rPr lang="en-GB" sz="650"/>
                        <a:t>Improve pathways for prevention-focused services (e.g. smoking cessation, weight management, Communities Keeping Well) to link with ASC cohorts and at-risk cohorts, focused on key risk factors associated with social care need: multimorbidity, social isolation/living alone, deprivation, age-related factors.</a:t>
                      </a:r>
                    </a:p>
                  </a:txBody>
                  <a:tcPr/>
                </a:tc>
                <a:tc>
                  <a:txBody>
                    <a:bodyPr/>
                    <a:lstStyle/>
                    <a:p>
                      <a:r>
                        <a:rPr lang="en-GB" sz="650"/>
                        <a:t>Stakeholder workshop</a:t>
                      </a:r>
                    </a:p>
                  </a:txBody>
                  <a:tcPr/>
                </a:tc>
                <a:tc>
                  <a:txBody>
                    <a:bodyPr/>
                    <a:lstStyle/>
                    <a:p>
                      <a:r>
                        <a:rPr lang="en-GB" sz="650" b="1"/>
                        <a:t>Medium</a:t>
                      </a:r>
                      <a:endParaRPr lang="en-GB" sz="650"/>
                    </a:p>
                  </a:txBody>
                  <a:tcPr/>
                </a:tc>
                <a:tc>
                  <a:txBody>
                    <a:bodyPr/>
                    <a:lstStyle/>
                    <a:p>
                      <a:r>
                        <a:rPr lang="en-GB" sz="650"/>
                        <a:t>All</a:t>
                      </a:r>
                    </a:p>
                  </a:txBody>
                  <a:tcPr/>
                </a:tc>
                <a:extLst>
                  <a:ext uri="{0D108BD9-81ED-4DB2-BD59-A6C34878D82A}">
                    <a16:rowId xmlns:a16="http://schemas.microsoft.com/office/drawing/2014/main" val="2946761391"/>
                  </a:ext>
                </a:extLst>
              </a:tr>
              <a:tr h="280256">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650" b="0" u="none"/>
                        <a:t>Develop training for social care practitioners and encourage practitioners to have MECC conversations around key health risk factors – e.g. on the Vital 5 – as part of routine care. Also embed this approach into Tower Hamlets Connect and Initial Assessments process.</a:t>
                      </a:r>
                      <a:endParaRPr lang="en-GB" sz="650" b="0" i="0" u="none"/>
                    </a:p>
                  </a:txBody>
                  <a:tcPr/>
                </a:tc>
                <a:tc>
                  <a:txBody>
                    <a:bodyPr/>
                    <a:lstStyle/>
                    <a:p>
                      <a:r>
                        <a:rPr lang="en-GB" sz="650"/>
                        <a:t>Stakeholder workshop</a:t>
                      </a:r>
                    </a:p>
                  </a:txBody>
                  <a:tcPr/>
                </a:tc>
                <a:tc>
                  <a:txBody>
                    <a:bodyPr/>
                    <a:lstStyle/>
                    <a:p>
                      <a:r>
                        <a:rPr lang="en-GB" sz="650" b="1"/>
                        <a:t>High</a:t>
                      </a:r>
                      <a:endParaRPr lang="en-GB" sz="650"/>
                    </a:p>
                  </a:txBody>
                  <a:tcPr/>
                </a:tc>
                <a:tc>
                  <a:txBody>
                    <a:bodyPr/>
                    <a:lstStyle/>
                    <a:p>
                      <a:r>
                        <a:rPr lang="en-GB" sz="650"/>
                        <a:t>Public Health, ASC</a:t>
                      </a:r>
                    </a:p>
                  </a:txBody>
                  <a:tcPr/>
                </a:tc>
                <a:extLst>
                  <a:ext uri="{0D108BD9-81ED-4DB2-BD59-A6C34878D82A}">
                    <a16:rowId xmlns:a16="http://schemas.microsoft.com/office/drawing/2014/main" val="3986428767"/>
                  </a:ext>
                </a:extLst>
              </a:tr>
              <a:tr h="280256">
                <a:tc>
                  <a:txBody>
                    <a:bodyPr/>
                    <a:lstStyle/>
                    <a:p>
                      <a:pPr marL="0" indent="0">
                        <a:buFont typeface="Arial" panose="020B0604020202020204" pitchFamily="34" charset="0"/>
                        <a:buNone/>
                      </a:pPr>
                      <a:r>
                        <a:rPr lang="en-GB" sz="650"/>
                        <a:t>Amplify current support around social isolation and loneliness, particularly for those receiving social care support and for those who live alone, and identify opportunities for any additional services to meet these needs across public health and integrated commissioning.</a:t>
                      </a:r>
                    </a:p>
                  </a:txBody>
                  <a:tcPr/>
                </a:tc>
                <a:tc>
                  <a:txBody>
                    <a:bodyPr/>
                    <a:lstStyle/>
                    <a:p>
                      <a:r>
                        <a:rPr lang="en-GB" sz="650" dirty="0"/>
                        <a:t>Stakeholder workshop</a:t>
                      </a:r>
                    </a:p>
                  </a:txBody>
                  <a:tcPr/>
                </a:tc>
                <a:tc>
                  <a:txBody>
                    <a:bodyPr/>
                    <a:lstStyle/>
                    <a:p>
                      <a:r>
                        <a:rPr lang="en-GB" sz="650" b="1"/>
                        <a:t>Medium/Low</a:t>
                      </a:r>
                      <a:endParaRPr lang="en-GB" sz="650"/>
                    </a:p>
                  </a:txBody>
                  <a:tcPr/>
                </a:tc>
                <a:tc>
                  <a:txBody>
                    <a:bodyPr/>
                    <a:lstStyle/>
                    <a:p>
                      <a:r>
                        <a:rPr lang="en-GB" sz="650"/>
                        <a:t>Public Health, ASC</a:t>
                      </a:r>
                    </a:p>
                  </a:txBody>
                  <a:tcPr/>
                </a:tc>
                <a:extLst>
                  <a:ext uri="{0D108BD9-81ED-4DB2-BD59-A6C34878D82A}">
                    <a16:rowId xmlns:a16="http://schemas.microsoft.com/office/drawing/2014/main" val="1501519989"/>
                  </a:ext>
                </a:extLst>
              </a:tr>
              <a:tr h="354007">
                <a:tc>
                  <a:txBody>
                    <a:bodyPr/>
                    <a:lstStyle/>
                    <a:p>
                      <a:r>
                        <a:rPr lang="en-GB" sz="650" b="1" dirty="0">
                          <a:solidFill>
                            <a:schemeClr val="tx1"/>
                          </a:solidFill>
                        </a:rPr>
                        <a:t>Supporting the health of those who currently need social care support, or who may need support in future</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037884030"/>
                  </a:ext>
                </a:extLst>
              </a:tr>
              <a:tr h="246705">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650" b="0"/>
                        <a:t>Support the Localities and Neighbourhoods programme in developing approaches to integrated working across health and social care services.</a:t>
                      </a:r>
                    </a:p>
                  </a:txBody>
                  <a:tcPr/>
                </a:tc>
                <a:tc>
                  <a:txBody>
                    <a:bodyPr/>
                    <a:lstStyle/>
                    <a:p>
                      <a:r>
                        <a:rPr lang="en-GB" sz="650"/>
                        <a:t>Stakeholder workshop</a:t>
                      </a:r>
                    </a:p>
                  </a:txBody>
                  <a:tcPr/>
                </a:tc>
                <a:tc>
                  <a:txBody>
                    <a:bodyPr/>
                    <a:lstStyle/>
                    <a:p>
                      <a:r>
                        <a:rPr lang="en-GB" sz="650" b="1" kern="1200">
                          <a:solidFill>
                            <a:schemeClr val="dk1"/>
                          </a:solidFill>
                        </a:rPr>
                        <a:t>High</a:t>
                      </a:r>
                      <a:endParaRPr lang="en-GB" sz="650"/>
                    </a:p>
                  </a:txBody>
                  <a:tcPr/>
                </a:tc>
                <a:tc>
                  <a:txBody>
                    <a:bodyPr/>
                    <a:lstStyle/>
                    <a:p>
                      <a:r>
                        <a:rPr lang="en-GB" sz="650" kern="1200">
                          <a:solidFill>
                            <a:schemeClr val="dk1"/>
                          </a:solidFill>
                        </a:rPr>
                        <a:t>All</a:t>
                      </a:r>
                      <a:endParaRPr lang="en-GB" sz="650"/>
                    </a:p>
                  </a:txBody>
                  <a:tcPr/>
                </a:tc>
                <a:extLst>
                  <a:ext uri="{0D108BD9-81ED-4DB2-BD59-A6C34878D82A}">
                    <a16:rowId xmlns:a16="http://schemas.microsoft.com/office/drawing/2014/main" val="214959483"/>
                  </a:ext>
                </a:extLst>
              </a:tr>
              <a:tr h="280256">
                <a:tc>
                  <a:txBody>
                    <a:bodyPr/>
                    <a:lstStyle/>
                    <a:p>
                      <a:pPr marL="0" marR="0" lvl="0" indent="0" algn="l" rtl="0" eaLnBrk="1" fontAlgn="auto" latinLnBrk="0" hangingPunct="1">
                        <a:lnSpc>
                          <a:spcPct val="100000"/>
                        </a:lnSpc>
                        <a:spcBef>
                          <a:spcPts val="0"/>
                        </a:spcBef>
                        <a:spcAft>
                          <a:spcPts val="0"/>
                        </a:spcAft>
                        <a:buClrTx/>
                        <a:buSzTx/>
                        <a:buFontTx/>
                        <a:buNone/>
                      </a:pPr>
                      <a:r>
                        <a:rPr lang="en-GB" sz="650" b="0"/>
                        <a:t>Improve access to GP appointments for social care service users through early access appointments/developing improved pathways. </a:t>
                      </a:r>
                    </a:p>
                  </a:txBody>
                  <a:tcPr/>
                </a:tc>
                <a:tc>
                  <a:txBody>
                    <a:bodyPr/>
                    <a:lstStyle/>
                    <a:p>
                      <a:r>
                        <a:rPr lang="en-GB" sz="650"/>
                        <a:t>Stakeholder workshop</a:t>
                      </a:r>
                    </a:p>
                  </a:txBody>
                  <a:tcPr/>
                </a:tc>
                <a:tc>
                  <a:txBody>
                    <a:bodyPr/>
                    <a:lstStyle/>
                    <a:p>
                      <a:r>
                        <a:rPr lang="en-GB" sz="650" b="1" kern="1200">
                          <a:solidFill>
                            <a:schemeClr val="dk1"/>
                          </a:solidFill>
                        </a:rPr>
                        <a:t>High</a:t>
                      </a:r>
                      <a:endParaRPr lang="en-GB" sz="650"/>
                    </a:p>
                  </a:txBody>
                  <a:tcPr/>
                </a:tc>
                <a:tc>
                  <a:txBody>
                    <a:bodyPr/>
                    <a:lstStyle/>
                    <a:p>
                      <a:r>
                        <a:rPr lang="en-GB" sz="650" kern="1200">
                          <a:solidFill>
                            <a:schemeClr val="dk1"/>
                          </a:solidFill>
                        </a:rPr>
                        <a:t>Integrated Commissioning, ASC</a:t>
                      </a:r>
                      <a:endParaRPr lang="en-GB" sz="650"/>
                    </a:p>
                  </a:txBody>
                  <a:tcPr/>
                </a:tc>
                <a:extLst>
                  <a:ext uri="{0D108BD9-81ED-4DB2-BD59-A6C34878D82A}">
                    <a16:rowId xmlns:a16="http://schemas.microsoft.com/office/drawing/2014/main" val="1266947873"/>
                  </a:ext>
                </a:extLst>
              </a:tr>
              <a:tr h="2802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a:t>Review the value of NHS contributions for social care support where LTCs/ multimorbidity are a factor in support need; and ensure equity across NEL Places, and appropriateness to need.</a:t>
                      </a:r>
                    </a:p>
                  </a:txBody>
                  <a:tcPr/>
                </a:tc>
                <a:tc>
                  <a:txBody>
                    <a:bodyPr/>
                    <a:lstStyle/>
                    <a:p>
                      <a:r>
                        <a:rPr lang="en-GB" sz="650"/>
                        <a:t>Stakeholder workshop</a:t>
                      </a:r>
                    </a:p>
                  </a:txBody>
                  <a:tcPr/>
                </a:tc>
                <a:tc>
                  <a:txBody>
                    <a:bodyPr/>
                    <a:lstStyle/>
                    <a:p>
                      <a:r>
                        <a:rPr lang="en-GB" sz="650" b="1"/>
                        <a:t>Medium</a:t>
                      </a:r>
                    </a:p>
                  </a:txBody>
                  <a:tcPr/>
                </a:tc>
                <a:tc>
                  <a:txBody>
                    <a:bodyPr/>
                    <a:lstStyle/>
                    <a:p>
                      <a:r>
                        <a:rPr lang="en-GB" sz="650" kern="1200">
                          <a:solidFill>
                            <a:schemeClr val="dk1"/>
                          </a:solidFill>
                        </a:rPr>
                        <a:t>ASC, NEL ICB.</a:t>
                      </a:r>
                      <a:endParaRPr lang="en-GB" sz="650" b="1"/>
                    </a:p>
                  </a:txBody>
                  <a:tcPr/>
                </a:tc>
                <a:extLst>
                  <a:ext uri="{0D108BD9-81ED-4DB2-BD59-A6C34878D82A}">
                    <a16:rowId xmlns:a16="http://schemas.microsoft.com/office/drawing/2014/main" val="4119556468"/>
                  </a:ext>
                </a:extLst>
              </a:tr>
              <a:tr h="337879">
                <a:tc>
                  <a:txBody>
                    <a:bodyPr/>
                    <a:lstStyle/>
                    <a:p>
                      <a:r>
                        <a:rPr lang="en-GB" sz="650"/>
                        <a:t>Expand work with the Carer’s Centre in Tower Hamlets to design health interventions that support the health of carers and those in receipt of unpaid care, and ensure outreach and pathways to support carers to access routine preventative services. </a:t>
                      </a:r>
                    </a:p>
                  </a:txBody>
                  <a:tcPr/>
                </a:tc>
                <a:tc>
                  <a:txBody>
                    <a:bodyPr/>
                    <a:lstStyle/>
                    <a:p>
                      <a:r>
                        <a:rPr lang="en-GB" sz="650"/>
                        <a:t>Project group</a:t>
                      </a:r>
                    </a:p>
                  </a:txBody>
                  <a:tcPr/>
                </a:tc>
                <a:tc>
                  <a:txBody>
                    <a:bodyPr/>
                    <a:lstStyle/>
                    <a:p>
                      <a:r>
                        <a:rPr lang="en-GB" sz="650" b="1" kern="1200">
                          <a:solidFill>
                            <a:schemeClr val="dk1"/>
                          </a:solidFill>
                        </a:rPr>
                        <a:t>Low</a:t>
                      </a:r>
                      <a:endParaRPr lang="en-GB" sz="650"/>
                    </a:p>
                  </a:txBody>
                  <a:tcPr/>
                </a:tc>
                <a:tc>
                  <a:txBody>
                    <a:bodyPr/>
                    <a:lstStyle/>
                    <a:p>
                      <a:r>
                        <a:rPr lang="en-GB" sz="650" kern="1200">
                          <a:solidFill>
                            <a:schemeClr val="dk1"/>
                          </a:solidFill>
                        </a:rPr>
                        <a:t>ASC, Integrated Commissioning, NEL ICB</a:t>
                      </a:r>
                      <a:endParaRPr lang="en-GB" sz="650"/>
                    </a:p>
                  </a:txBody>
                  <a:tcPr/>
                </a:tc>
                <a:extLst>
                  <a:ext uri="{0D108BD9-81ED-4DB2-BD59-A6C34878D82A}">
                    <a16:rowId xmlns:a16="http://schemas.microsoft.com/office/drawing/2014/main" val="588933821"/>
                  </a:ext>
                </a:extLst>
              </a:tr>
              <a:tr h="24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b="0"/>
                        <a:t>Improve support plan review process to consider how easily care can be stepped up/down as needs change.</a:t>
                      </a:r>
                    </a:p>
                  </a:txBody>
                  <a:tcPr/>
                </a:tc>
                <a:tc>
                  <a:txBody>
                    <a:bodyPr/>
                    <a:lstStyle/>
                    <a:p>
                      <a:r>
                        <a:rPr lang="en-GB" sz="650"/>
                        <a:t>Stakeholder workshop</a:t>
                      </a:r>
                    </a:p>
                  </a:txBody>
                  <a:tcPr/>
                </a:tc>
                <a:tc>
                  <a:txBody>
                    <a:bodyPr/>
                    <a:lstStyle/>
                    <a:p>
                      <a:r>
                        <a:rPr lang="en-GB" sz="650" b="1"/>
                        <a:t>Medium</a:t>
                      </a:r>
                    </a:p>
                  </a:txBody>
                  <a:tcPr/>
                </a:tc>
                <a:tc>
                  <a:txBody>
                    <a:bodyPr/>
                    <a:lstStyle/>
                    <a:p>
                      <a:r>
                        <a:rPr lang="en-GB" sz="650" kern="1200" dirty="0">
                          <a:solidFill>
                            <a:schemeClr val="dk1"/>
                          </a:solidFill>
                        </a:rPr>
                        <a:t>ASC, Barts, NEL ICB.</a:t>
                      </a:r>
                      <a:endParaRPr lang="en-GB" sz="650" b="1" dirty="0"/>
                    </a:p>
                  </a:txBody>
                  <a:tcPr/>
                </a:tc>
                <a:extLst>
                  <a:ext uri="{0D108BD9-81ED-4DB2-BD59-A6C34878D82A}">
                    <a16:rowId xmlns:a16="http://schemas.microsoft.com/office/drawing/2014/main" val="1222436159"/>
                  </a:ext>
                </a:extLst>
              </a:tr>
              <a:tr h="24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50" b="0"/>
                        <a:t>Continue to support pilots within reablement that facilitate closer working between health and social care service teams.</a:t>
                      </a:r>
                      <a:endParaRPr lang="en-GB" sz="650" b="1"/>
                    </a:p>
                  </a:txBody>
                  <a:tcPr/>
                </a:tc>
                <a:tc>
                  <a:txBody>
                    <a:bodyPr/>
                    <a:lstStyle/>
                    <a:p>
                      <a:r>
                        <a:rPr lang="en-GB" sz="650"/>
                        <a:t>Stakeholder workshop</a:t>
                      </a:r>
                    </a:p>
                  </a:txBody>
                  <a:tcPr/>
                </a:tc>
                <a:tc>
                  <a:txBody>
                    <a:bodyPr/>
                    <a:lstStyle/>
                    <a:p>
                      <a:r>
                        <a:rPr lang="en-GB" sz="650" b="1"/>
                        <a:t>Medium</a:t>
                      </a:r>
                    </a:p>
                  </a:txBody>
                  <a:tcPr/>
                </a:tc>
                <a:tc>
                  <a:txBody>
                    <a:bodyPr/>
                    <a:lstStyle/>
                    <a:p>
                      <a:r>
                        <a:rPr lang="en-GB" sz="650" kern="1200" dirty="0">
                          <a:solidFill>
                            <a:schemeClr val="dk1"/>
                          </a:solidFill>
                        </a:rPr>
                        <a:t>ASC</a:t>
                      </a:r>
                      <a:endParaRPr lang="en-GB" sz="650" b="1" dirty="0"/>
                    </a:p>
                  </a:txBody>
                  <a:tcPr/>
                </a:tc>
                <a:extLst>
                  <a:ext uri="{0D108BD9-81ED-4DB2-BD59-A6C34878D82A}">
                    <a16:rowId xmlns:a16="http://schemas.microsoft.com/office/drawing/2014/main" val="805809808"/>
                  </a:ext>
                </a:extLst>
              </a:tr>
            </a:tbl>
          </a:graphicData>
        </a:graphic>
      </p:graphicFrame>
    </p:spTree>
    <p:extLst>
      <p:ext uri="{BB962C8B-B14F-4D97-AF65-F5344CB8AC3E}">
        <p14:creationId xmlns:p14="http://schemas.microsoft.com/office/powerpoint/2010/main" val="37256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Background and conceptual framework</a:t>
            </a:r>
          </a:p>
        </p:txBody>
      </p:sp>
    </p:spTree>
    <p:extLst>
      <p:ext uri="{BB962C8B-B14F-4D97-AF65-F5344CB8AC3E}">
        <p14:creationId xmlns:p14="http://schemas.microsoft.com/office/powerpoint/2010/main" val="3333002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08874" y="239031"/>
            <a:ext cx="11077575" cy="720725"/>
          </a:xfrm>
        </p:spPr>
        <p:txBody>
          <a:bodyPr>
            <a:normAutofit/>
          </a:bodyPr>
          <a:lstStyle/>
          <a:p>
            <a:r>
              <a:rPr lang="en-GB" sz="2400"/>
              <a:t>Background</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259443" y="906884"/>
            <a:ext cx="11673113" cy="5663360"/>
          </a:xfrm>
        </p:spPr>
        <p:txBody>
          <a:bodyPr vert="horz" lIns="91440" tIns="45720" rIns="91440" bIns="45720" rtlCol="0" anchor="t">
            <a:normAutofit/>
          </a:bodyPr>
          <a:lstStyle/>
          <a:p>
            <a:pPr marL="0" indent="0">
              <a:buNone/>
            </a:pPr>
            <a:r>
              <a:rPr lang="en-GB" sz="1200" b="1">
                <a:cs typeface="Arial"/>
              </a:rPr>
              <a:t>Why we have developed an Adult Social Care JSNA Chapter:</a:t>
            </a:r>
          </a:p>
          <a:p>
            <a:r>
              <a:rPr lang="en-GB" sz="1200">
                <a:cs typeface="Arial"/>
              </a:rPr>
              <a:t>Tower Hamlets has high demand for adult social care services given population demographics. Short and Long Term (SALT) data returns show Tower Hamlets has the second highest rate of long term social care service users per 100,000 population for adults aged 65+.</a:t>
            </a:r>
            <a:r>
              <a:rPr lang="en-GB" sz="1200" baseline="30000">
                <a:ea typeface="+mn-lt"/>
                <a:cs typeface="+mn-lt"/>
              </a:rPr>
              <a:t>1</a:t>
            </a:r>
          </a:p>
          <a:p>
            <a:r>
              <a:rPr lang="en-GB" sz="1200">
                <a:cs typeface="Arial"/>
              </a:rPr>
              <a:t>Tower Hamlets also has relatively high adult social care spend, both per head and overall, relative to the demographic profile of the borough.</a:t>
            </a:r>
            <a:r>
              <a:rPr lang="en-GB" sz="1200" baseline="30000">
                <a:ea typeface="+mn-lt"/>
                <a:cs typeface="+mn-lt"/>
              </a:rPr>
              <a:t>1</a:t>
            </a:r>
          </a:p>
          <a:p>
            <a:r>
              <a:rPr lang="en-GB" sz="1200">
                <a:cs typeface="Arial"/>
              </a:rPr>
              <a:t>While population health data suggests high levels of need for “adult social care support” (e.g. high rates of self-reported disability and unpaid care provision), to date there hasn’t been an attempt to explore the relationship between population health and wellbeing, adult social care need, and health and care service utilisation in Tower Hamlets.</a:t>
            </a:r>
          </a:p>
          <a:p>
            <a:r>
              <a:rPr lang="en-GB" sz="1200">
                <a:cs typeface="Arial"/>
              </a:rPr>
              <a:t>The JSNA chapter explores population-level need for adult social care support and the factors associated with this, with a view to understanding how services meet needs and where there may be opportunities for prevention-focused approaches to improving health and care outcomes.</a:t>
            </a:r>
          </a:p>
          <a:p>
            <a:pPr marL="0" indent="0">
              <a:buNone/>
            </a:pPr>
            <a:endParaRPr lang="en-GB" sz="1200" b="1"/>
          </a:p>
          <a:p>
            <a:pPr marL="0" indent="0">
              <a:buNone/>
            </a:pPr>
            <a:r>
              <a:rPr lang="en-GB" sz="1200" b="1"/>
              <a:t>Our approach to developing this report:</a:t>
            </a:r>
          </a:p>
          <a:p>
            <a:r>
              <a:rPr lang="en-GB" sz="1200">
                <a:cs typeface="Arial"/>
              </a:rPr>
              <a:t>We developed a conceptual framework (see below) to shape this report, guided by literature on how to understand ‘Need’ in adult social care, and by input from our Steering Group. </a:t>
            </a:r>
          </a:p>
          <a:p>
            <a:r>
              <a:rPr lang="en-GB" sz="1200">
                <a:cs typeface="Arial"/>
              </a:rPr>
              <a:t>This report brings together insights from public datasets (including the Census, Carer’s Surveys and other insights), health data from primary care, Local Authority Adult Social Care data and outputs from the Whole Systems Dataset Project (WSDP) linked data, to explore the inter-relationships between health needs and social care needs in Tower Hamlets. We have also relied on academic literature to provide insights into factors that drive social care need, and to build the evidence based around prevention approaches to reduce social care need.</a:t>
            </a:r>
          </a:p>
          <a:p>
            <a:r>
              <a:rPr lang="en-GB" sz="1200">
                <a:cs typeface="Arial"/>
              </a:rPr>
              <a:t>This is principally a quantitative report, with some qualitative insights collected from staff working across the health and care system in Tower Hamlets, in Local Authority public health, adult social care and integrated commissioning. </a:t>
            </a:r>
            <a:endParaRPr lang="en-GB" sz="1200"/>
          </a:p>
          <a:p>
            <a:r>
              <a:rPr lang="en-GB" sz="1200">
                <a:cs typeface="Arial"/>
              </a:rPr>
              <a:t>We have adopted a broad approach to “social care need”, considering unpaid care and self-funded care as essential elements of the care infrastructure in the borough. However, limited data across these two domains has restricted our ability to explore this in detail.</a:t>
            </a:r>
          </a:p>
          <a:p>
            <a:r>
              <a:rPr lang="en-GB" sz="1200">
                <a:cs typeface="Arial" panose="020B0604020202020204" pitchFamily="34" charset="0"/>
              </a:rPr>
              <a:t>We also attempt to predict how need for Local Authority funded social care support might change in future, noting the large number of modifiable factors that influence this (including demographic changes and changing socio-economic and health conditions).</a:t>
            </a:r>
          </a:p>
        </p:txBody>
      </p:sp>
    </p:spTree>
    <p:extLst>
      <p:ext uri="{BB962C8B-B14F-4D97-AF65-F5344CB8AC3E}">
        <p14:creationId xmlns:p14="http://schemas.microsoft.com/office/powerpoint/2010/main" val="173411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95740" y="412685"/>
            <a:ext cx="11077575" cy="720725"/>
          </a:xfrm>
        </p:spPr>
        <p:txBody>
          <a:bodyPr>
            <a:normAutofit/>
          </a:bodyPr>
          <a:lstStyle/>
          <a:p>
            <a:r>
              <a:rPr lang="en-GB" sz="2400"/>
              <a:t>Principles of the Adult Social Care JSNA chapter</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1586479" y="1602344"/>
            <a:ext cx="10250501" cy="4825573"/>
          </a:xfrm>
        </p:spPr>
        <p:txBody>
          <a:bodyPr vert="horz" lIns="91440" tIns="45720" rIns="91440" bIns="45720" rtlCol="0" anchor="t">
            <a:normAutofit/>
          </a:bodyPr>
          <a:lstStyle/>
          <a:p>
            <a:pPr marL="0" indent="0">
              <a:buNone/>
            </a:pPr>
            <a:r>
              <a:rPr lang="en-GB" sz="1600" dirty="0">
                <a:cs typeface="Arial"/>
              </a:rPr>
              <a:t>Population-level view of adult social care support ‘need’ in Tower Hamlets – </a:t>
            </a:r>
            <a:r>
              <a:rPr lang="en-GB" sz="1600" i="1" dirty="0">
                <a:cs typeface="Arial"/>
              </a:rPr>
              <a:t>not</a:t>
            </a:r>
            <a:r>
              <a:rPr lang="en-GB" sz="1600" dirty="0">
                <a:cs typeface="Arial"/>
              </a:rPr>
              <a:t> just focused on those already receiving Local Authority support</a:t>
            </a:r>
          </a:p>
          <a:p>
            <a:pPr marL="0" indent="0">
              <a:buNone/>
            </a:pPr>
            <a:endParaRPr lang="en-GB" sz="1600" dirty="0"/>
          </a:p>
          <a:p>
            <a:pPr marL="0" indent="0">
              <a:buNone/>
            </a:pPr>
            <a:r>
              <a:rPr lang="en-GB" sz="1600" dirty="0">
                <a:cs typeface="Arial"/>
              </a:rPr>
              <a:t>Placing need for adult social care support within its wider context – health, socio-economic and demographic factors</a:t>
            </a:r>
          </a:p>
          <a:p>
            <a:pPr marL="0" indent="0">
              <a:buNone/>
            </a:pPr>
            <a:endParaRPr lang="en-GB" sz="1600" dirty="0">
              <a:cs typeface="Arial" panose="020B0604020202020204" pitchFamily="34" charset="0"/>
            </a:endParaRPr>
          </a:p>
          <a:p>
            <a:pPr marL="0" indent="0">
              <a:buNone/>
            </a:pPr>
            <a:r>
              <a:rPr lang="en-GB" sz="1600" dirty="0">
                <a:cs typeface="Arial"/>
              </a:rPr>
              <a:t>Consideration of unpaid or informal care and self-funded care as part of the broader “care infrastructure” in which social care needs are met, while recognising limited data and insights exist in this space</a:t>
            </a:r>
          </a:p>
          <a:p>
            <a:pPr marL="0" indent="0">
              <a:buNone/>
            </a:pPr>
            <a:endParaRPr lang="en-GB" sz="1600" dirty="0">
              <a:cs typeface="Arial"/>
            </a:endParaRPr>
          </a:p>
          <a:p>
            <a:pPr marL="0" indent="0">
              <a:buNone/>
            </a:pPr>
            <a:r>
              <a:rPr lang="en-GB" sz="1600" dirty="0">
                <a:cs typeface="Arial"/>
              </a:rPr>
              <a:t>Analysis of inequalities as a central objective for this work</a:t>
            </a:r>
          </a:p>
          <a:p>
            <a:pPr marL="0" indent="0">
              <a:buNone/>
            </a:pPr>
            <a:endParaRPr lang="en-GB" sz="1600" dirty="0"/>
          </a:p>
          <a:p>
            <a:pPr marL="0" indent="0">
              <a:buNone/>
            </a:pPr>
            <a:r>
              <a:rPr lang="en-GB" sz="1600" dirty="0">
                <a:cs typeface="Arial"/>
              </a:rPr>
              <a:t>Adopting a prevention-focused approach to recommendations – identifying opportunities for whole-system approaches</a:t>
            </a:r>
          </a:p>
          <a:p>
            <a:pPr marL="0" indent="0">
              <a:buNone/>
            </a:pPr>
            <a:endParaRPr lang="en-GB" sz="1600" b="1" dirty="0">
              <a:cs typeface="Arial" panose="020B0604020202020204" pitchFamily="34" charset="0"/>
            </a:endParaRPr>
          </a:p>
          <a:p>
            <a:pPr marL="0" indent="0">
              <a:buNone/>
            </a:pPr>
            <a:endParaRPr lang="en-GB" sz="1600" b="1" dirty="0">
              <a:cs typeface="Arial" panose="020B0604020202020204" pitchFamily="34" charset="0"/>
            </a:endParaRPr>
          </a:p>
        </p:txBody>
      </p:sp>
      <p:pic>
        <p:nvPicPr>
          <p:cNvPr id="5" name="Graphic 4">
            <a:extLst>
              <a:ext uri="{FF2B5EF4-FFF2-40B4-BE49-F238E27FC236}">
                <a16:creationId xmlns:a16="http://schemas.microsoft.com/office/drawing/2014/main" id="{6CDE4648-1798-3DFB-1425-1022B0B24F85}"/>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1835" y="1440476"/>
            <a:ext cx="794016" cy="794016"/>
          </a:xfrm>
          <a:prstGeom prst="rect">
            <a:avLst/>
          </a:prstGeom>
        </p:spPr>
      </p:pic>
      <p:pic>
        <p:nvPicPr>
          <p:cNvPr id="9" name="Graphic 8">
            <a:extLst>
              <a:ext uri="{FF2B5EF4-FFF2-40B4-BE49-F238E27FC236}">
                <a16:creationId xmlns:a16="http://schemas.microsoft.com/office/drawing/2014/main" id="{40B3B054-AA59-71A2-B06A-FEB6C1C66289}"/>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835" y="2334536"/>
            <a:ext cx="720726" cy="720726"/>
          </a:xfrm>
          <a:prstGeom prst="rect">
            <a:avLst/>
          </a:prstGeom>
        </p:spPr>
      </p:pic>
      <p:pic>
        <p:nvPicPr>
          <p:cNvPr id="11" name="Graphic 10">
            <a:extLst>
              <a:ext uri="{FF2B5EF4-FFF2-40B4-BE49-F238E27FC236}">
                <a16:creationId xmlns:a16="http://schemas.microsoft.com/office/drawing/2014/main" id="{0DF00C1A-813A-D407-752C-EF54948C2C2D}"/>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5125" y="3294404"/>
            <a:ext cx="720726" cy="720726"/>
          </a:xfrm>
          <a:prstGeom prst="rect">
            <a:avLst/>
          </a:prstGeom>
        </p:spPr>
      </p:pic>
      <p:pic>
        <p:nvPicPr>
          <p:cNvPr id="13" name="Graphic 12">
            <a:extLst>
              <a:ext uri="{FF2B5EF4-FFF2-40B4-BE49-F238E27FC236}">
                <a16:creationId xmlns:a16="http://schemas.microsoft.com/office/drawing/2014/main" id="{45252C62-D73B-C525-8D4F-A905E59F925F}"/>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3793" y="4129895"/>
            <a:ext cx="720726" cy="720726"/>
          </a:xfrm>
          <a:prstGeom prst="rect">
            <a:avLst/>
          </a:prstGeom>
        </p:spPr>
      </p:pic>
      <p:pic>
        <p:nvPicPr>
          <p:cNvPr id="17" name="Graphic 16">
            <a:extLst>
              <a:ext uri="{FF2B5EF4-FFF2-40B4-BE49-F238E27FC236}">
                <a16:creationId xmlns:a16="http://schemas.microsoft.com/office/drawing/2014/main" id="{E5D57473-B7BE-78C6-A18C-5815212E961F}"/>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63793" y="4986938"/>
            <a:ext cx="720727" cy="720727"/>
          </a:xfrm>
          <a:prstGeom prst="rect">
            <a:avLst/>
          </a:prstGeom>
        </p:spPr>
      </p:pic>
    </p:spTree>
    <p:extLst>
      <p:ext uri="{BB962C8B-B14F-4D97-AF65-F5344CB8AC3E}">
        <p14:creationId xmlns:p14="http://schemas.microsoft.com/office/powerpoint/2010/main" val="1348036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84497" y="448404"/>
            <a:ext cx="9983260" cy="720725"/>
          </a:xfrm>
        </p:spPr>
        <p:txBody>
          <a:bodyPr>
            <a:noAutofit/>
          </a:bodyPr>
          <a:lstStyle/>
          <a:p>
            <a:r>
              <a:rPr lang="en-GB" sz="2400"/>
              <a:t>We developed a conceptual framework to explore the relationship between social care need, and demand for and supply of support</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484497" y="1464147"/>
            <a:ext cx="10726507" cy="572133"/>
          </a:xfrm>
        </p:spPr>
        <p:txBody>
          <a:bodyPr vert="horz" lIns="91440" tIns="45720" rIns="91440" bIns="45720" rtlCol="0" anchor="t">
            <a:normAutofit/>
          </a:bodyPr>
          <a:lstStyle/>
          <a:p>
            <a:r>
              <a:rPr lang="en-GB" sz="1300">
                <a:cs typeface="Arial"/>
              </a:rPr>
              <a:t>The conceptual framework has been developed using principles for defining need, demand and supply in healthcare, while accounting for the different landscape in adult social care.</a:t>
            </a:r>
            <a:r>
              <a:rPr lang="en-GB" sz="1300" baseline="30000">
                <a:cs typeface="Arial"/>
              </a:rPr>
              <a:t>2,3</a:t>
            </a:r>
            <a:endParaRPr lang="en-GB" sz="1300" baseline="30000">
              <a:cs typeface="Arial" panose="020B0604020202020204" pitchFamily="34" charset="0"/>
            </a:endParaRPr>
          </a:p>
        </p:txBody>
      </p:sp>
      <p:pic>
        <p:nvPicPr>
          <p:cNvPr id="4" name="Picture 3" descr="A conceptual framework for the relationship between adult social care need, demand, and supply of support.">
            <a:extLst>
              <a:ext uri="{FF2B5EF4-FFF2-40B4-BE49-F238E27FC236}">
                <a16:creationId xmlns:a16="http://schemas.microsoft.com/office/drawing/2014/main" id="{7FF55CF6-097A-8A07-9407-9EE0AC62F882}"/>
              </a:ext>
            </a:extLst>
          </p:cNvPr>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61339" y="1928704"/>
            <a:ext cx="10350392" cy="4390940"/>
          </a:xfrm>
          <a:prstGeom prst="rect">
            <a:avLst/>
          </a:prstGeom>
          <a:noFill/>
        </p:spPr>
      </p:pic>
    </p:spTree>
    <p:extLst>
      <p:ext uri="{BB962C8B-B14F-4D97-AF65-F5344CB8AC3E}">
        <p14:creationId xmlns:p14="http://schemas.microsoft.com/office/powerpoint/2010/main" val="912728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557213" y="320674"/>
            <a:ext cx="9882928" cy="720725"/>
          </a:xfrm>
        </p:spPr>
        <p:txBody>
          <a:bodyPr>
            <a:noAutofit/>
          </a:bodyPr>
          <a:lstStyle/>
          <a:p>
            <a:r>
              <a:rPr lang="en-GB" sz="2400"/>
              <a:t>Based on the conceptual framework, a scope was defined for the ASC needs assessment</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557212" y="1092199"/>
            <a:ext cx="11672047" cy="5177253"/>
          </a:xfrm>
        </p:spPr>
        <p:txBody>
          <a:bodyPr>
            <a:normAutofit fontScale="92500" lnSpcReduction="10000"/>
          </a:bodyPr>
          <a:lstStyle/>
          <a:p>
            <a:pPr marL="0" marR="0" lvl="0" indent="0" algn="l" defTabSz="914400" rtl="0" eaLnBrk="0" fontAlgn="base" latinLnBrk="0" hangingPunct="0">
              <a:lnSpc>
                <a:spcPct val="100000"/>
              </a:lnSpc>
              <a:spcBef>
                <a:spcPct val="0"/>
              </a:spcBef>
              <a:spcAft>
                <a:spcPct val="0"/>
              </a:spcAft>
              <a:buClrTx/>
              <a:buSzTx/>
              <a:buNone/>
              <a:tabLst/>
            </a:pPr>
            <a:r>
              <a:rPr lang="en-GB" altLang="en-US" sz="1400" b="1" dirty="0"/>
              <a:t>In scope:</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a:t>         Contextual factors associated with need for adult social care support</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a:t>         Population-level need for adult social care support, through three broad “lenses”:</a:t>
            </a:r>
          </a:p>
          <a:p>
            <a:pPr marL="800100" lvl="1" indent="-342900" eaLnBrk="0" fontAlgn="base" hangingPunct="0">
              <a:lnSpc>
                <a:spcPct val="100000"/>
              </a:lnSpc>
              <a:spcBef>
                <a:spcPct val="0"/>
              </a:spcBef>
              <a:spcAft>
                <a:spcPct val="0"/>
              </a:spcAft>
              <a:buFont typeface="+mj-lt"/>
              <a:buAutoNum type="romanUcPeriod"/>
            </a:pPr>
            <a:r>
              <a:rPr lang="en-GB" altLang="en-US" sz="1400" dirty="0"/>
              <a:t>Wider measures of ASC support need: Activities of Daily Living (ADL) and self-reported health</a:t>
            </a:r>
          </a:p>
          <a:p>
            <a:pPr marL="800100" lvl="1" indent="-342900" eaLnBrk="0" fontAlgn="base" hangingPunct="0">
              <a:lnSpc>
                <a:spcPct val="100000"/>
              </a:lnSpc>
              <a:spcBef>
                <a:spcPct val="0"/>
              </a:spcBef>
              <a:spcAft>
                <a:spcPct val="0"/>
              </a:spcAft>
              <a:buFont typeface="+mj-lt"/>
              <a:buAutoNum type="romanUcPeriod"/>
            </a:pPr>
            <a:r>
              <a:rPr lang="en-GB" altLang="en-US" sz="1400" dirty="0"/>
              <a:t>          Population groups associated with ASC support needs (e.g. adults aged 65+)</a:t>
            </a:r>
          </a:p>
          <a:p>
            <a:pPr marL="800100" lvl="1" indent="-342900" eaLnBrk="0" fontAlgn="base" hangingPunct="0">
              <a:lnSpc>
                <a:spcPct val="100000"/>
              </a:lnSpc>
              <a:spcBef>
                <a:spcPct val="0"/>
              </a:spcBef>
              <a:spcAft>
                <a:spcPct val="0"/>
              </a:spcAft>
              <a:buFont typeface="+mj-lt"/>
              <a:buAutoNum type="romanUcPeriod"/>
            </a:pPr>
            <a:r>
              <a:rPr lang="en-GB" altLang="en-US" sz="1400" dirty="0"/>
              <a:t>Populations that we know are currently receiving adult social care support, through Local Authority and through other means (self-funders, informal care etc)           </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a:t>         Demand for Local Authority provided/funded adult social care services in Tower Hamlets</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a:t>         How ASC support needs are currently met, both through Local Authority provision and wider support</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a:t>Inequalities in adult social care support, in relation to wider health and social inequalities in Tower Hamlets</a:t>
            </a:r>
            <a:endParaRPr lang="en-GB" altLang="en-US" sz="1400" dirty="0" bmk=""/>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bmk=""/>
              <a:t>How social care support needs in Tower Hamlets are likely to change in future </a:t>
            </a:r>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r>
              <a:rPr lang="en-GB" altLang="en-US" sz="1400" dirty="0" bmk=""/>
              <a:t>Recommendations for ASC service design and delivery, and opportunities for primary and secondary prevention</a:t>
            </a:r>
          </a:p>
          <a:p>
            <a:pPr marL="0" marR="0" lvl="0" indent="0" algn="l" defTabSz="914400" rtl="0" eaLnBrk="0" fontAlgn="base" latinLnBrk="0" hangingPunct="0">
              <a:lnSpc>
                <a:spcPct val="100000"/>
              </a:lnSpc>
              <a:spcBef>
                <a:spcPct val="0"/>
              </a:spcBef>
              <a:spcAft>
                <a:spcPct val="0"/>
              </a:spcAft>
              <a:buClrTx/>
              <a:buSzTx/>
              <a:buNone/>
              <a:tabLst/>
            </a:pPr>
            <a:endParaRPr lang="en-GB" altLang="en-US" sz="1400" dirty="0" bmk=""/>
          </a:p>
          <a:p>
            <a:pPr marL="0" marR="0" lvl="0" indent="0" algn="l" defTabSz="914400" rtl="0" eaLnBrk="0" fontAlgn="base" latinLnBrk="0" hangingPunct="0">
              <a:lnSpc>
                <a:spcPct val="100000"/>
              </a:lnSpc>
              <a:spcBef>
                <a:spcPct val="0"/>
              </a:spcBef>
              <a:spcAft>
                <a:spcPct val="0"/>
              </a:spcAft>
              <a:buClrTx/>
              <a:buSzTx/>
              <a:buNone/>
              <a:tabLst/>
            </a:pPr>
            <a:endParaRPr lang="en-GB" altLang="en-US" sz="1400" dirty="0" bmk=""/>
          </a:p>
          <a:p>
            <a:pPr marL="0" indent="0" eaLnBrk="0" fontAlgn="base" hangingPunct="0">
              <a:lnSpc>
                <a:spcPct val="100000"/>
              </a:lnSpc>
              <a:spcBef>
                <a:spcPct val="0"/>
              </a:spcBef>
              <a:spcAft>
                <a:spcPct val="0"/>
              </a:spcAft>
              <a:buNone/>
            </a:pPr>
            <a:r>
              <a:rPr lang="en-GB" altLang="en-US" sz="1400" b="1" dirty="0"/>
              <a:t>Out of scope: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lang="en-GB" altLang="en-US" sz="1400" dirty="0" bmk=""/>
              <a:t>A service evaluation of adult social care services – though the process and outcomes of services will be considered.</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lang="en-GB" altLang="en-US" sz="1400" dirty="0" bmk=""/>
              <a:t>Financial analysis or cost-benefit analysis of adult social care services.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lang="en-GB" altLang="en-US" sz="1400" dirty="0" bmk=""/>
              <a:t>Detailed insights into the process for adult social care delivery – though an overview of services will be in scope.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lang="en-GB" altLang="en-US" sz="1400" dirty="0" bmk=""/>
              <a:t>Children’s social care services may be considered as part of understanding the transition to adult social care, but this will not be explored in detail.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GB" altLang="en-US" sz="1400" dirty="0" bmk=""/>
          </a:p>
          <a:p>
            <a:pPr marL="0" indent="0">
              <a:buNone/>
            </a:pPr>
            <a:r>
              <a:rPr lang="en-GB" sz="1400" b="1" dirty="0"/>
              <a:t>Governance</a:t>
            </a:r>
          </a:p>
          <a:p>
            <a:pPr marL="0" indent="0">
              <a:buNone/>
            </a:pPr>
            <a:r>
              <a:rPr lang="en-GB" sz="1400" dirty="0"/>
              <a:t>The development of the scope was done through consultation across Tower Hamlets Council’s Public Health, Adult Social Care, and Integrated Commissioning teams, with input from Tower Hamlets Together, Carers Centre Tower Hamlets and additional relevant stakeholders through sub-groups of the THT Executive Board, Living Well and Promoting Independence. Recommendations from the report were also developed in consultation with partners listed above.</a:t>
            </a:r>
          </a:p>
          <a:p>
            <a:pPr marL="0" marR="0" lvl="0" indent="0" algn="l" defTabSz="914400" rtl="0" eaLnBrk="0" fontAlgn="base" latinLnBrk="0" hangingPunct="0">
              <a:lnSpc>
                <a:spcPct val="100000"/>
              </a:lnSpc>
              <a:spcBef>
                <a:spcPct val="0"/>
              </a:spcBef>
              <a:spcAft>
                <a:spcPct val="0"/>
              </a:spcAft>
              <a:buClrTx/>
              <a:buSzTx/>
              <a:buNone/>
              <a:tabLst/>
            </a:pPr>
            <a:endParaRPr lang="en-GB" altLang="en-US" sz="1200" dirty="0" bmk=""/>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GB" altLang="en-US" sz="1600" dirty="0" bmk=""/>
          </a:p>
          <a:p>
            <a:pPr marL="342900" marR="0" lvl="0" indent="-342900" algn="l" defTabSz="914400" rtl="0" eaLnBrk="0" fontAlgn="base" latinLnBrk="0" hangingPunct="0">
              <a:lnSpc>
                <a:spcPct val="100000"/>
              </a:lnSpc>
              <a:spcBef>
                <a:spcPct val="0"/>
              </a:spcBef>
              <a:spcAft>
                <a:spcPct val="0"/>
              </a:spcAft>
              <a:buClrTx/>
              <a:buSzTx/>
              <a:buFont typeface="+mj-lt"/>
              <a:buAutoNum type="alphaLcParenR"/>
              <a:tabLst/>
            </a:pPr>
            <a:endParaRPr lang="en-GB" sz="1600" dirty="0" bmk=""/>
          </a:p>
          <a:p>
            <a:pPr marL="0" marR="0" lvl="0" indent="0" algn="l" defTabSz="914400" rtl="0" eaLnBrk="0" fontAlgn="base" latinLnBrk="0" hangingPunct="0">
              <a:lnSpc>
                <a:spcPct val="100000"/>
              </a:lnSpc>
              <a:spcBef>
                <a:spcPct val="0"/>
              </a:spcBef>
              <a:spcAft>
                <a:spcPct val="0"/>
              </a:spcAft>
              <a:buClrTx/>
              <a:buSzTx/>
              <a:buNone/>
              <a:tabLst/>
            </a:pPr>
            <a:endParaRPr lang="en-GB" sz="1600" dirty="0"/>
          </a:p>
        </p:txBody>
      </p:sp>
      <p:sp>
        <p:nvSpPr>
          <p:cNvPr id="24" name="Rectangle 23">
            <a:extLst>
              <a:ext uri="{FF2B5EF4-FFF2-40B4-BE49-F238E27FC236}">
                <a16:creationId xmlns:a16="http://schemas.microsoft.com/office/drawing/2014/main" id="{2225223E-4BA5-8F51-685D-C11D867E9753}"/>
              </a:ext>
              <a:ext uri="{C183D7F6-B498-43B3-948B-1728B52AA6E4}">
                <adec:decorative xmlns:adec="http://schemas.microsoft.com/office/drawing/2017/decorative" val="1"/>
              </a:ext>
            </a:extLst>
          </p:cNvPr>
          <p:cNvSpPr/>
          <p:nvPr/>
        </p:nvSpPr>
        <p:spPr>
          <a:xfrm>
            <a:off x="845421" y="1545419"/>
            <a:ext cx="418971" cy="144780"/>
          </a:xfrm>
          <a:prstGeom prst="rect">
            <a:avLst/>
          </a:prstGeom>
          <a:solidFill>
            <a:srgbClr val="A3CEED">
              <a:alpha val="56863"/>
            </a:srgb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algn="ctr">
              <a:lnSpc>
                <a:spcPct val="107000"/>
              </a:lnSpc>
              <a:spcAft>
                <a:spcPts val="800"/>
              </a:spcAft>
            </a:pPr>
            <a:r>
              <a:rPr lang="en-GB" sz="1600" b="1" kern="1200">
                <a:solidFill>
                  <a:srgbClr val="D1EEF9"/>
                </a:solidFill>
                <a:effectLst/>
                <a:latin typeface="Arial" panose="020B0604020202020204" pitchFamily="34" charset="0"/>
                <a:ea typeface="MS PGothic" panose="020B0600070205080204" pitchFamily="34" charset="-128"/>
                <a:cs typeface="Arial" panose="020B0604020202020204" pitchFamily="34" charset="0"/>
              </a:rPr>
              <a:t>  </a:t>
            </a:r>
            <a:endParaRPr lang="en-GB" sz="1100">
              <a:effectLst/>
              <a:ea typeface="MS PGothic" panose="020B0600070205080204" pitchFamily="34" charset="-128"/>
              <a:cs typeface="Arial" panose="020B0604020202020204" pitchFamily="34" charset="0"/>
            </a:endParaRPr>
          </a:p>
        </p:txBody>
      </p:sp>
      <p:sp>
        <p:nvSpPr>
          <p:cNvPr id="26" name="Rectangle 25">
            <a:extLst>
              <a:ext uri="{FF2B5EF4-FFF2-40B4-BE49-F238E27FC236}">
                <a16:creationId xmlns:a16="http://schemas.microsoft.com/office/drawing/2014/main" id="{13A87125-AF49-FA9D-B01C-7DD0DE431BE4}"/>
              </a:ext>
              <a:ext uri="{C183D7F6-B498-43B3-948B-1728B52AA6E4}">
                <adec:decorative xmlns:adec="http://schemas.microsoft.com/office/drawing/2017/decorative" val="1"/>
              </a:ext>
            </a:extLst>
          </p:cNvPr>
          <p:cNvSpPr/>
          <p:nvPr/>
        </p:nvSpPr>
        <p:spPr>
          <a:xfrm>
            <a:off x="1327559" y="1871595"/>
            <a:ext cx="418970" cy="149838"/>
          </a:xfrm>
          <a:prstGeom prst="rect">
            <a:avLst/>
          </a:prstGeom>
          <a:solidFill>
            <a:schemeClr val="bg1">
              <a:alpha val="56863"/>
            </a:scheme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algn="ctr">
              <a:lnSpc>
                <a:spcPct val="107000"/>
              </a:lnSpc>
              <a:spcAft>
                <a:spcPts val="800"/>
              </a:spcAft>
            </a:pPr>
            <a:r>
              <a:rPr lang="en-GB" sz="1600" b="1" kern="1200">
                <a:solidFill>
                  <a:srgbClr val="D1EEF9"/>
                </a:solidFill>
                <a:effectLst/>
                <a:latin typeface="Arial" panose="020B0604020202020204" pitchFamily="34" charset="0"/>
                <a:ea typeface="MS PGothic" panose="020B0600070205080204" pitchFamily="34" charset="-128"/>
                <a:cs typeface="Arial" panose="020B0604020202020204" pitchFamily="34" charset="0"/>
              </a:rPr>
              <a:t>  </a:t>
            </a:r>
            <a:endParaRPr lang="en-GB" sz="1100">
              <a:effectLst/>
              <a:ea typeface="MS PGothic" panose="020B0600070205080204" pitchFamily="34" charset="-128"/>
              <a:cs typeface="Arial" panose="020B0604020202020204" pitchFamily="34" charset="0"/>
            </a:endParaRPr>
          </a:p>
        </p:txBody>
      </p:sp>
      <p:sp>
        <p:nvSpPr>
          <p:cNvPr id="27" name="Rectangle 26">
            <a:extLst>
              <a:ext uri="{FF2B5EF4-FFF2-40B4-BE49-F238E27FC236}">
                <a16:creationId xmlns:a16="http://schemas.microsoft.com/office/drawing/2014/main" id="{375068A2-A8B6-AE5E-12B0-A0B9664F5084}"/>
              </a:ext>
              <a:ext uri="{C183D7F6-B498-43B3-948B-1728B52AA6E4}">
                <adec:decorative xmlns:adec="http://schemas.microsoft.com/office/drawing/2017/decorative" val="1"/>
              </a:ext>
            </a:extLst>
          </p:cNvPr>
          <p:cNvSpPr/>
          <p:nvPr/>
        </p:nvSpPr>
        <p:spPr>
          <a:xfrm>
            <a:off x="840298" y="2379889"/>
            <a:ext cx="424094" cy="144780"/>
          </a:xfrm>
          <a:prstGeom prst="rect">
            <a:avLst/>
          </a:prstGeom>
          <a:solidFill>
            <a:srgbClr val="FFD966"/>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algn="ctr">
              <a:lnSpc>
                <a:spcPct val="107000"/>
              </a:lnSpc>
              <a:spcAft>
                <a:spcPts val="800"/>
              </a:spcAft>
            </a:pPr>
            <a:r>
              <a:rPr lang="en-GB" sz="1600" b="1" kern="1200">
                <a:solidFill>
                  <a:srgbClr val="D1EEF9"/>
                </a:solidFill>
                <a:effectLst/>
                <a:latin typeface="Arial" panose="020B0604020202020204" pitchFamily="34" charset="0"/>
                <a:ea typeface="MS PGothic" panose="020B0600070205080204" pitchFamily="34" charset="-128"/>
                <a:cs typeface="Arial" panose="020B0604020202020204" pitchFamily="34" charset="0"/>
              </a:rPr>
              <a:t>  </a:t>
            </a:r>
            <a:endParaRPr lang="en-GB" sz="1100">
              <a:effectLst/>
              <a:ea typeface="MS PGothic" panose="020B0600070205080204" pitchFamily="34" charset="-128"/>
              <a:cs typeface="Arial" panose="020B0604020202020204" pitchFamily="34" charset="0"/>
            </a:endParaRPr>
          </a:p>
        </p:txBody>
      </p:sp>
      <p:sp>
        <p:nvSpPr>
          <p:cNvPr id="28" name="Rectangle 27">
            <a:extLst>
              <a:ext uri="{FF2B5EF4-FFF2-40B4-BE49-F238E27FC236}">
                <a16:creationId xmlns:a16="http://schemas.microsoft.com/office/drawing/2014/main" id="{C70A15B7-1AF3-5318-E409-CFF3038F4F38}"/>
              </a:ext>
              <a:ext uri="{C183D7F6-B498-43B3-948B-1728B52AA6E4}">
                <adec:decorative xmlns:adec="http://schemas.microsoft.com/office/drawing/2017/decorative" val="1"/>
              </a:ext>
            </a:extLst>
          </p:cNvPr>
          <p:cNvSpPr/>
          <p:nvPr/>
        </p:nvSpPr>
        <p:spPr>
          <a:xfrm>
            <a:off x="840298" y="2585577"/>
            <a:ext cx="424094" cy="144780"/>
          </a:xfrm>
          <a:prstGeom prst="rect">
            <a:avLst/>
          </a:prstGeom>
          <a:solidFill>
            <a:srgbClr val="A9D18E"/>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algn="ctr">
              <a:lnSpc>
                <a:spcPct val="107000"/>
              </a:lnSpc>
              <a:spcAft>
                <a:spcPts val="800"/>
              </a:spcAft>
            </a:pPr>
            <a:r>
              <a:rPr lang="en-GB" sz="1600" b="1" kern="1200">
                <a:solidFill>
                  <a:srgbClr val="D1EEF9"/>
                </a:solidFill>
                <a:effectLst/>
                <a:latin typeface="Arial" panose="020B0604020202020204" pitchFamily="34" charset="0"/>
                <a:ea typeface="MS PGothic" panose="020B0600070205080204" pitchFamily="34" charset="-128"/>
                <a:cs typeface="Arial" panose="020B0604020202020204" pitchFamily="34" charset="0"/>
              </a:rPr>
              <a:t>  </a:t>
            </a:r>
            <a:endParaRPr lang="en-GB" sz="1100">
              <a:effectLst/>
              <a:ea typeface="MS PGothic" panose="020B0600070205080204" pitchFamily="34" charset="-128"/>
              <a:cs typeface="Arial" panose="020B0604020202020204" pitchFamily="34" charset="0"/>
            </a:endParaRPr>
          </a:p>
        </p:txBody>
      </p:sp>
      <p:sp>
        <p:nvSpPr>
          <p:cNvPr id="4" name="Rectangle 3">
            <a:extLst>
              <a:ext uri="{FF2B5EF4-FFF2-40B4-BE49-F238E27FC236}">
                <a16:creationId xmlns:a16="http://schemas.microsoft.com/office/drawing/2014/main" id="{892BCDA7-5274-0A9D-6BF2-AD55D1192744}"/>
              </a:ext>
              <a:ext uri="{C183D7F6-B498-43B3-948B-1728B52AA6E4}">
                <adec:decorative xmlns:adec="http://schemas.microsoft.com/office/drawing/2017/decorative" val="1"/>
              </a:ext>
            </a:extLst>
          </p:cNvPr>
          <p:cNvSpPr/>
          <p:nvPr/>
        </p:nvSpPr>
        <p:spPr>
          <a:xfrm>
            <a:off x="840298" y="1339731"/>
            <a:ext cx="424094" cy="144780"/>
          </a:xfrm>
          <a:prstGeom prst="rect">
            <a:avLst/>
          </a:prstGeom>
          <a:solidFill>
            <a:srgbClr val="FBE5D6">
              <a:alpha val="56863"/>
            </a:srgbClr>
          </a:solid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t">
            <a:noAutofit/>
          </a:bodyPr>
          <a:lstStyle/>
          <a:p>
            <a:pPr algn="ctr">
              <a:lnSpc>
                <a:spcPct val="107000"/>
              </a:lnSpc>
              <a:spcAft>
                <a:spcPts val="800"/>
              </a:spcAft>
            </a:pPr>
            <a:r>
              <a:rPr lang="en-GB" sz="1600" b="1" kern="1200">
                <a:solidFill>
                  <a:srgbClr val="D1EEF9"/>
                </a:solidFill>
                <a:effectLst/>
                <a:latin typeface="Arial" panose="020B0604020202020204" pitchFamily="34" charset="0"/>
                <a:ea typeface="MS PGothic" panose="020B0600070205080204" pitchFamily="34" charset="-128"/>
                <a:cs typeface="Arial" panose="020B0604020202020204" pitchFamily="34" charset="0"/>
              </a:rPr>
              <a:t>  </a:t>
            </a:r>
            <a:endParaRPr lang="en-GB" sz="1100">
              <a:effectLst/>
              <a:ea typeface="MS PGothic" panose="020B0600070205080204" pitchFamily="34" charset="-128"/>
              <a:cs typeface="Arial" panose="020B0604020202020204" pitchFamily="34" charset="0"/>
            </a:endParaRPr>
          </a:p>
        </p:txBody>
      </p:sp>
    </p:spTree>
    <p:extLst>
      <p:ext uri="{BB962C8B-B14F-4D97-AF65-F5344CB8AC3E}">
        <p14:creationId xmlns:p14="http://schemas.microsoft.com/office/powerpoint/2010/main" val="2636720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11990"/>
            <a:ext cx="11077575" cy="720725"/>
          </a:xfrm>
        </p:spPr>
        <p:txBody>
          <a:bodyPr>
            <a:normAutofit/>
          </a:bodyPr>
          <a:lstStyle/>
          <a:p>
            <a:r>
              <a:rPr lang="en-GB" sz="2400"/>
              <a:t>Methodology – further details in Appendix B</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322729" y="1371569"/>
            <a:ext cx="11357002" cy="5393485"/>
          </a:xfrm>
        </p:spPr>
        <p:txBody>
          <a:bodyPr vert="horz" lIns="91440" tIns="45720" rIns="91440" bIns="45720" rtlCol="0" anchor="t">
            <a:normAutofit/>
          </a:bodyPr>
          <a:lstStyle/>
          <a:p>
            <a:r>
              <a:rPr lang="en-GB" sz="1300">
                <a:cs typeface="Arial"/>
              </a:rPr>
              <a:t>This needs assessment has gathered information from various sources, including publicly available datasets on population demographics (such as the 2021 Census), primary care and adult social care datasets, insights from relevant academic literature, and qualitative insights from senior commissioners and practitioners in Adult Social Care.</a:t>
            </a:r>
          </a:p>
          <a:p>
            <a:r>
              <a:rPr lang="en-GB" sz="1300">
                <a:cs typeface="Arial"/>
              </a:rPr>
              <a:t>We recognise that resident involvement, particularly from those who are impacted by adult social care in Tower Hamlets either directly or indirectly, is invaluable in understanding need for social care support and the impact of services on residents. Given time restraints during the production of this report, we have not included an expanded qualitative approach to collect service user views. To address this in future,  we have included in the recommendations that identified “research questions”, informed by the findings of this report, are explored using qualitative methods with the support of a research partner. We are also aware that there are existing processes for collecting service user insights, for example through the Adult Social Care Service User Survey (ASCS) that can and should be used to provide some insight in this regard. </a:t>
            </a:r>
            <a:endParaRPr lang="en-GB" sz="1300"/>
          </a:p>
          <a:p>
            <a:r>
              <a:rPr lang="en-GB" sz="1300">
                <a:cs typeface="Arial"/>
              </a:rPr>
              <a:t>Qualitative insights from service professionals have been collected through group sessions and interviews with staff working across Adult Social Care, Public Health and Integrated Commissioning, as well as from wider partners through the governance structures for the project on slide 10.</a:t>
            </a:r>
            <a:endParaRPr lang="en-GB" sz="1300"/>
          </a:p>
          <a:p>
            <a:r>
              <a:rPr lang="en-GB" sz="1300">
                <a:cs typeface="Arial"/>
              </a:rPr>
              <a:t>Further information on analysis conducted in each chapter of this report is detailed in the additional methodology notes in Appendix B.</a:t>
            </a:r>
          </a:p>
          <a:p>
            <a:r>
              <a:rPr lang="en-GB" sz="1300">
                <a:cs typeface="Arial"/>
              </a:rPr>
              <a:t>Where possible, in addition to the technical information we have attempted to highlight where there may be methodological limitations with the analysis and/or where caution should be applied to interpret findings in the main body of the report. This is particularly relevant in sections relating to the Whole Systems Dataset Project (WSDP), and analysis reflecting changes in social care service provision and intensity over time. Where this is noted, we would suggest findings are taken as indicative of broad trends, given issues around data quality and methodological limitations.</a:t>
            </a:r>
          </a:p>
        </p:txBody>
      </p:sp>
    </p:spTree>
    <p:extLst>
      <p:ext uri="{BB962C8B-B14F-4D97-AF65-F5344CB8AC3E}">
        <p14:creationId xmlns:p14="http://schemas.microsoft.com/office/powerpoint/2010/main" val="1165303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a:t>Understanding demographic, socio-economic and health factors that drive social care need in Tower Hamlets</a:t>
            </a:r>
            <a:endParaRPr lang="en-GB" sz="3600" b="1">
              <a:cs typeface="Arial" panose="020B0604020202020204" pitchFamily="34" charset="0"/>
            </a:endParaRPr>
          </a:p>
        </p:txBody>
      </p:sp>
    </p:spTree>
    <p:extLst>
      <p:ext uri="{BB962C8B-B14F-4D97-AF65-F5344CB8AC3E}">
        <p14:creationId xmlns:p14="http://schemas.microsoft.com/office/powerpoint/2010/main" val="1935045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1823" y="315514"/>
            <a:ext cx="9710738" cy="720725"/>
          </a:xfrm>
        </p:spPr>
        <p:txBody>
          <a:bodyPr>
            <a:noAutofit/>
          </a:bodyPr>
          <a:lstStyle/>
          <a:p>
            <a:r>
              <a:rPr lang="en-GB" sz="2400">
                <a:cs typeface="Arial" panose="020B0604020202020204" pitchFamily="34" charset="0"/>
              </a:rPr>
              <a:t>Demographic and socio-economic factors impact health and social care need</a:t>
            </a:r>
          </a:p>
        </p:txBody>
      </p:sp>
      <p:sp>
        <p:nvSpPr>
          <p:cNvPr id="12" name="Content Placeholder 2">
            <a:extLst>
              <a:ext uri="{FF2B5EF4-FFF2-40B4-BE49-F238E27FC236}">
                <a16:creationId xmlns:a16="http://schemas.microsoft.com/office/drawing/2014/main" id="{76DE0578-2D65-AAE4-F51D-01EADD6BFDE1}"/>
              </a:ext>
            </a:extLst>
          </p:cNvPr>
          <p:cNvSpPr>
            <a:spLocks noGrp="1"/>
          </p:cNvSpPr>
          <p:nvPr>
            <p:ph idx="1"/>
          </p:nvPr>
        </p:nvSpPr>
        <p:spPr>
          <a:xfrm>
            <a:off x="360143" y="1329765"/>
            <a:ext cx="10795580" cy="1569660"/>
          </a:xfrm>
        </p:spPr>
        <p:txBody>
          <a:bodyPr vert="horz" lIns="91440" tIns="45720" rIns="91440" bIns="45720" rtlCol="0" anchor="t">
            <a:normAutofit/>
          </a:bodyPr>
          <a:lstStyle/>
          <a:p>
            <a:pPr marL="285750" indent="-285750"/>
            <a:r>
              <a:rPr lang="en-GB" sz="1300" b="1">
                <a:cs typeface="Arial"/>
              </a:rPr>
              <a:t>Context to Tower Hamlets demography – three important factors</a:t>
            </a:r>
            <a:r>
              <a:rPr lang="en-GB" sz="1300" b="1" baseline="30000">
                <a:cs typeface="Arial"/>
              </a:rPr>
              <a:t>4</a:t>
            </a:r>
            <a:r>
              <a:rPr lang="en-GB" sz="1300" b="1">
                <a:cs typeface="Arial"/>
              </a:rPr>
              <a:t>:</a:t>
            </a:r>
            <a:endParaRPr lang="en-US">
              <a:cs typeface="Arial"/>
            </a:endParaRPr>
          </a:p>
          <a:p>
            <a:pPr lvl="1">
              <a:buFont typeface="Courier New" panose="020B0604020202020204" pitchFamily="34" charset="0"/>
              <a:buChar char="o"/>
            </a:pPr>
            <a:r>
              <a:rPr lang="en-GB" sz="1300" b="1">
                <a:cs typeface="Arial"/>
              </a:rPr>
              <a:t>Age; </a:t>
            </a:r>
            <a:r>
              <a:rPr lang="en-GB" sz="1300">
                <a:cs typeface="Arial"/>
              </a:rPr>
              <a:t>one of the youngest Local Authorities in England, with relatively few older adults (age 65+).</a:t>
            </a:r>
          </a:p>
          <a:p>
            <a:pPr lvl="1">
              <a:buFont typeface="Courier New" panose="020B0604020202020204" pitchFamily="34" charset="0"/>
              <a:buChar char="o"/>
            </a:pPr>
            <a:r>
              <a:rPr lang="en-GB" sz="1300" b="1">
                <a:cs typeface="Arial"/>
              </a:rPr>
              <a:t>Ethnic group diversity: </a:t>
            </a:r>
            <a:r>
              <a:rPr lang="en-GB" sz="1300">
                <a:cs typeface="Arial"/>
              </a:rPr>
              <a:t>with around 34% of residents in the Bangladeshi ethnic group, the highest proportion of Bangladeshi residents in the country.</a:t>
            </a:r>
          </a:p>
          <a:p>
            <a:pPr lvl="1">
              <a:buFont typeface="Courier New" panose="020B0604020202020204" pitchFamily="34" charset="0"/>
              <a:buChar char="o"/>
            </a:pPr>
            <a:r>
              <a:rPr lang="en-GB" sz="1300" b="1">
                <a:cs typeface="Arial"/>
              </a:rPr>
              <a:t>Deprivation: </a:t>
            </a:r>
            <a:r>
              <a:rPr lang="en-GB" sz="1300">
                <a:cs typeface="Arial"/>
              </a:rPr>
              <a:t>50</a:t>
            </a:r>
            <a:r>
              <a:rPr lang="en-GB" sz="1300" baseline="30000">
                <a:cs typeface="Arial"/>
              </a:rPr>
              <a:t>th</a:t>
            </a:r>
            <a:r>
              <a:rPr lang="en-GB" sz="1300">
                <a:cs typeface="Arial"/>
              </a:rPr>
              <a:t> most deprived Local Authority in 2019; 10</a:t>
            </a:r>
            <a:r>
              <a:rPr lang="en-GB" sz="1300" baseline="30000">
                <a:cs typeface="Arial"/>
              </a:rPr>
              <a:t>th</a:t>
            </a:r>
            <a:r>
              <a:rPr lang="en-GB" sz="1300">
                <a:cs typeface="Arial"/>
              </a:rPr>
              <a:t> most deprived in 2015.</a:t>
            </a:r>
          </a:p>
          <a:p>
            <a:pPr marL="0" indent="0">
              <a:buNone/>
            </a:pPr>
            <a:endParaRPr lang="en-GB" sz="1600">
              <a:cs typeface="Arial" panose="020B0604020202020204" pitchFamily="34" charset="0"/>
            </a:endParaRPr>
          </a:p>
        </p:txBody>
      </p:sp>
      <p:sp>
        <p:nvSpPr>
          <p:cNvPr id="13" name="Content Placeholder 2">
            <a:extLst>
              <a:ext uri="{FF2B5EF4-FFF2-40B4-BE49-F238E27FC236}">
                <a16:creationId xmlns:a16="http://schemas.microsoft.com/office/drawing/2014/main" id="{CC2F577C-D6B8-BCF0-3D18-3922AF2EFFB8}"/>
              </a:ext>
            </a:extLst>
          </p:cNvPr>
          <p:cNvSpPr txBox="1">
            <a:spLocks/>
          </p:cNvSpPr>
          <p:nvPr/>
        </p:nvSpPr>
        <p:spPr>
          <a:xfrm>
            <a:off x="55505" y="3061571"/>
            <a:ext cx="3584088" cy="79829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a:cs typeface="Arial"/>
              </a:rPr>
              <a:t>Proportion of population per 5-year age band by gender, Tower Hamlets and London, 2021 Census (DPH Annual Report)</a:t>
            </a:r>
            <a:r>
              <a:rPr lang="en-GB" sz="1100" b="1" baseline="30000">
                <a:cs typeface="Arial"/>
              </a:rPr>
              <a:t>4</a:t>
            </a:r>
            <a:r>
              <a:rPr lang="en-GB" sz="1100" b="1">
                <a:cs typeface="Arial"/>
              </a:rPr>
              <a:t>.</a:t>
            </a:r>
          </a:p>
        </p:txBody>
      </p:sp>
      <p:pic>
        <p:nvPicPr>
          <p:cNvPr id="7" name="Picture 6" descr="A population pyramid showing the population of Tower Hamlets">
            <a:extLst>
              <a:ext uri="{FF2B5EF4-FFF2-40B4-BE49-F238E27FC236}">
                <a16:creationId xmlns:a16="http://schemas.microsoft.com/office/drawing/2014/main" id="{EF3D30B7-3D14-A150-B8F0-8915C2293FDD}"/>
              </a:ext>
            </a:extLst>
          </p:cNvPr>
          <p:cNvPicPr>
            <a:picLocks noChangeAspect="1"/>
          </p:cNvPicPr>
          <p:nvPr/>
        </p:nvPicPr>
        <p:blipFill>
          <a:blip r:embed="rId2"/>
          <a:stretch>
            <a:fillRect/>
          </a:stretch>
        </p:blipFill>
        <p:spPr>
          <a:xfrm>
            <a:off x="8689" y="3479629"/>
            <a:ext cx="3993678" cy="2243082"/>
          </a:xfrm>
          <a:prstGeom prst="rect">
            <a:avLst/>
          </a:prstGeom>
        </p:spPr>
      </p:pic>
      <p:sp>
        <p:nvSpPr>
          <p:cNvPr id="15" name="Content Placeholder 2">
            <a:extLst>
              <a:ext uri="{FF2B5EF4-FFF2-40B4-BE49-F238E27FC236}">
                <a16:creationId xmlns:a16="http://schemas.microsoft.com/office/drawing/2014/main" id="{CBB7AF0A-282C-7C98-B7EE-34ABDE1DEC1B}"/>
              </a:ext>
            </a:extLst>
          </p:cNvPr>
          <p:cNvSpPr txBox="1">
            <a:spLocks/>
          </p:cNvSpPr>
          <p:nvPr/>
        </p:nvSpPr>
        <p:spPr>
          <a:xfrm>
            <a:off x="4110213" y="3061571"/>
            <a:ext cx="3806566" cy="79829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a:cs typeface="Arial"/>
              </a:rPr>
              <a:t>Ethnicity distribution in Tower Hamlets, London and England, 2021 Census (DPH Annual Report)</a:t>
            </a:r>
            <a:r>
              <a:rPr lang="en-GB" sz="1100" b="1" baseline="30000">
                <a:cs typeface="Arial"/>
              </a:rPr>
              <a:t> 4</a:t>
            </a:r>
            <a:r>
              <a:rPr lang="en-GB" sz="1100" b="1">
                <a:cs typeface="Arial"/>
              </a:rPr>
              <a:t>.</a:t>
            </a:r>
          </a:p>
        </p:txBody>
      </p:sp>
      <p:pic>
        <p:nvPicPr>
          <p:cNvPr id="9" name="Picture 8" descr="A bar chart of ethniciy in Tower Hamlets compared to London and England">
            <a:extLst>
              <a:ext uri="{FF2B5EF4-FFF2-40B4-BE49-F238E27FC236}">
                <a16:creationId xmlns:a16="http://schemas.microsoft.com/office/drawing/2014/main" id="{58595B1A-B1C3-E7ED-DD41-8D7428E0A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0213" y="3423837"/>
            <a:ext cx="4738819" cy="2489347"/>
          </a:xfrm>
          <a:prstGeom prst="rect">
            <a:avLst/>
          </a:prstGeom>
        </p:spPr>
      </p:pic>
      <p:sp>
        <p:nvSpPr>
          <p:cNvPr id="14" name="Content Placeholder 2">
            <a:extLst>
              <a:ext uri="{FF2B5EF4-FFF2-40B4-BE49-F238E27FC236}">
                <a16:creationId xmlns:a16="http://schemas.microsoft.com/office/drawing/2014/main" id="{B951A7FE-7F8F-4E34-58C5-00655034573C}"/>
              </a:ext>
            </a:extLst>
          </p:cNvPr>
          <p:cNvSpPr txBox="1">
            <a:spLocks/>
          </p:cNvSpPr>
          <p:nvPr/>
        </p:nvSpPr>
        <p:spPr>
          <a:xfrm>
            <a:off x="9021258" y="3061108"/>
            <a:ext cx="3386622" cy="79829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a:cs typeface="Arial"/>
              </a:rPr>
              <a:t>2019 LSOA IMD deprivation map, Tower Hamlets (Borough Profile 2020)</a:t>
            </a:r>
            <a:r>
              <a:rPr lang="en-GB" sz="1100" b="1" baseline="30000">
                <a:cs typeface="Arial"/>
              </a:rPr>
              <a:t> 5</a:t>
            </a:r>
            <a:r>
              <a:rPr lang="en-GB" sz="1100" b="1">
                <a:cs typeface="Arial"/>
              </a:rPr>
              <a:t>.</a:t>
            </a:r>
          </a:p>
        </p:txBody>
      </p:sp>
      <p:pic>
        <p:nvPicPr>
          <p:cNvPr id="11" name="Picture 10" descr="Map of deprivation 2019">
            <a:extLst>
              <a:ext uri="{FF2B5EF4-FFF2-40B4-BE49-F238E27FC236}">
                <a16:creationId xmlns:a16="http://schemas.microsoft.com/office/drawing/2014/main" id="{4EE0A54D-A52B-435F-9B0B-94E83D7D726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554" b="12956"/>
          <a:stretch/>
        </p:blipFill>
        <p:spPr>
          <a:xfrm>
            <a:off x="9394723" y="3460257"/>
            <a:ext cx="2240064" cy="2417738"/>
          </a:xfrm>
          <a:prstGeom prst="rect">
            <a:avLst/>
          </a:prstGeom>
        </p:spPr>
      </p:pic>
    </p:spTree>
    <p:extLst>
      <p:ext uri="{BB962C8B-B14F-4D97-AF65-F5344CB8AC3E}">
        <p14:creationId xmlns:p14="http://schemas.microsoft.com/office/powerpoint/2010/main" val="1044758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90073" y="434859"/>
            <a:ext cx="10046089" cy="720725"/>
          </a:xfrm>
        </p:spPr>
        <p:txBody>
          <a:bodyPr>
            <a:noAutofit/>
          </a:bodyPr>
          <a:lstStyle/>
          <a:p>
            <a:r>
              <a:rPr lang="en-GB" sz="2400">
                <a:cs typeface="Arial" panose="020B0604020202020204" pitchFamily="34" charset="0"/>
              </a:rPr>
              <a:t>Wh</a:t>
            </a:r>
            <a:r>
              <a:rPr lang="en-GB" sz="2400"/>
              <a:t>ile life expectancy has increased in Tower Hamlets overall, inequalities in life expectancy between the most and least deprived groups have widened</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29738" y="1781507"/>
            <a:ext cx="5410235" cy="3768780"/>
          </a:xfrm>
        </p:spPr>
        <p:txBody>
          <a:bodyPr vert="horz" lIns="91440" tIns="45720" rIns="91440" bIns="45720" rtlCol="0" anchor="t">
            <a:normAutofit/>
          </a:bodyPr>
          <a:lstStyle/>
          <a:p>
            <a:r>
              <a:rPr lang="en-GB" sz="1300">
                <a:cs typeface="Arial"/>
              </a:rPr>
              <a:t>There has </a:t>
            </a:r>
            <a:r>
              <a:rPr lang="en-GB" sz="1300" b="1">
                <a:cs typeface="Arial"/>
              </a:rPr>
              <a:t>been a steady increase in life expectancy for both males and females in Tower Hamlets since the start of the 21</a:t>
            </a:r>
            <a:r>
              <a:rPr lang="en-GB" sz="1300" b="1" baseline="30000">
                <a:cs typeface="Arial"/>
              </a:rPr>
              <a:t>st</a:t>
            </a:r>
            <a:r>
              <a:rPr lang="en-GB" sz="1300" b="1">
                <a:cs typeface="Arial"/>
              </a:rPr>
              <a:t> century</a:t>
            </a:r>
            <a:r>
              <a:rPr lang="en-GB" sz="1300">
                <a:cs typeface="Arial"/>
              </a:rPr>
              <a:t>, with exception of a small drop at the start of the COVID-19 pandemic. In 2018-20, the average life expectancy at birth was 79.9 years for males and 83.3 years for females in Tower Hamlets</a:t>
            </a:r>
            <a:r>
              <a:rPr lang="en-GB" sz="1300" baseline="30000">
                <a:cs typeface="Arial"/>
              </a:rPr>
              <a:t>6,7</a:t>
            </a:r>
            <a:r>
              <a:rPr lang="en-GB" sz="1300">
                <a:cs typeface="Arial"/>
              </a:rPr>
              <a:t>.</a:t>
            </a:r>
          </a:p>
          <a:p>
            <a:r>
              <a:rPr lang="en-GB" sz="1300" b="1">
                <a:cs typeface="Arial"/>
              </a:rPr>
              <a:t>Inequalities in life expectancy between residents living in the most and least deprived areas in Tower Hamlets have widened</a:t>
            </a:r>
            <a:r>
              <a:rPr lang="en-GB" sz="1300">
                <a:cs typeface="Arial"/>
              </a:rPr>
              <a:t>. In 2020/1, males living in the most deprived areas in Tower Hamlets has a life expectancy 8.8 years shorter than males in the least deprived areas. For females, the equivalent gap is 6.3 years</a:t>
            </a:r>
            <a:r>
              <a:rPr lang="en-GB" sz="1300" baseline="30000">
                <a:cs typeface="Arial"/>
              </a:rPr>
              <a:t>6</a:t>
            </a:r>
            <a:r>
              <a:rPr lang="en-GB" sz="1300">
                <a:cs typeface="Arial"/>
              </a:rPr>
              <a:t>. </a:t>
            </a:r>
            <a:endParaRPr lang="en-GB" sz="1300"/>
          </a:p>
          <a:p>
            <a:r>
              <a:rPr lang="en-GB" sz="1300">
                <a:cs typeface="Arial"/>
              </a:rPr>
              <a:t>For both males and females, </a:t>
            </a:r>
            <a:r>
              <a:rPr lang="en-GB" sz="1300" b="1">
                <a:cs typeface="Arial"/>
              </a:rPr>
              <a:t>the gap has increased since 2014-16 i.e. the life expectancy for those living in the least deprived areas has increased faster than among those living in the most deprived areas. Concerningly, there is some evidence life expectancy has </a:t>
            </a:r>
            <a:r>
              <a:rPr lang="en-GB" sz="1300" b="1" i="1">
                <a:cs typeface="Arial"/>
              </a:rPr>
              <a:t>fallen</a:t>
            </a:r>
            <a:r>
              <a:rPr lang="en-GB" sz="1300" b="1">
                <a:cs typeface="Arial"/>
              </a:rPr>
              <a:t> in the most deprived areas since 2017-19</a:t>
            </a:r>
            <a:r>
              <a:rPr lang="en-GB" sz="1300" baseline="30000">
                <a:cs typeface="Arial"/>
              </a:rPr>
              <a:t>6</a:t>
            </a:r>
            <a:r>
              <a:rPr lang="en-GB" sz="1300">
                <a:cs typeface="Arial"/>
              </a:rPr>
              <a:t>.</a:t>
            </a:r>
          </a:p>
          <a:p>
            <a:pPr marL="0" indent="0">
              <a:buNone/>
            </a:pPr>
            <a:endParaRPr lang="en-GB" sz="1200">
              <a:cs typeface="Arial" panose="020B0604020202020204" pitchFamily="34" charset="0"/>
            </a:endParaRPr>
          </a:p>
        </p:txBody>
      </p:sp>
      <p:graphicFrame>
        <p:nvGraphicFramePr>
          <p:cNvPr id="10" name="Chart 9">
            <a:extLst>
              <a:ext uri="{FF2B5EF4-FFF2-40B4-BE49-F238E27FC236}">
                <a16:creationId xmlns:a16="http://schemas.microsoft.com/office/drawing/2014/main" id="{B36B736B-1DA9-DDB7-3593-A149A32D3D73}"/>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47509464"/>
              </p:ext>
            </p:extLst>
          </p:nvPr>
        </p:nvGraphicFramePr>
        <p:xfrm>
          <a:off x="6071152" y="1149791"/>
          <a:ext cx="5988768" cy="227921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a:extLst>
              <a:ext uri="{FF2B5EF4-FFF2-40B4-BE49-F238E27FC236}">
                <a16:creationId xmlns:a16="http://schemas.microsoft.com/office/drawing/2014/main" id="{4D66F1BA-051D-AA15-3339-AF24D2CBE075}"/>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755420968"/>
              </p:ext>
            </p:extLst>
          </p:nvPr>
        </p:nvGraphicFramePr>
        <p:xfrm>
          <a:off x="6071152" y="3518667"/>
          <a:ext cx="6120848" cy="258892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482163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43861" y="329825"/>
            <a:ext cx="10046089" cy="720725"/>
          </a:xfrm>
        </p:spPr>
        <p:txBody>
          <a:bodyPr>
            <a:noAutofit/>
          </a:bodyPr>
          <a:lstStyle/>
          <a:p>
            <a:r>
              <a:rPr lang="en-GB" sz="2400"/>
              <a:t>Females in Tower Hamlets live fewer years in good health compared with males. This is an unusual trend in healthy life expectancy</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43861" y="1879485"/>
            <a:ext cx="5867399" cy="4648690"/>
          </a:xfrm>
        </p:spPr>
        <p:txBody>
          <a:bodyPr>
            <a:normAutofit/>
          </a:bodyPr>
          <a:lstStyle/>
          <a:p>
            <a:pPr fontAlgn="base"/>
            <a:r>
              <a:rPr lang="en-GB" sz="1300" b="1"/>
              <a:t>T</a:t>
            </a:r>
            <a:r>
              <a:rPr lang="en-GB" sz="1300" b="1" i="0" u="none" strike="noStrike">
                <a:solidFill>
                  <a:srgbClr val="003366"/>
                </a:solidFill>
                <a:effectLst/>
              </a:rPr>
              <a:t>here is a known disparity in </a:t>
            </a:r>
            <a:r>
              <a:rPr lang="en-GB" sz="1300" b="1"/>
              <a:t>healthy life expectancy between</a:t>
            </a:r>
            <a:r>
              <a:rPr lang="en-GB" sz="1300" b="1" i="0" u="none" strike="noStrike">
                <a:solidFill>
                  <a:srgbClr val="003366"/>
                </a:solidFill>
                <a:effectLst/>
              </a:rPr>
              <a:t> males </a:t>
            </a:r>
            <a:r>
              <a:rPr lang="en-GB" sz="1300" b="1"/>
              <a:t>and </a:t>
            </a:r>
            <a:r>
              <a:rPr lang="en-GB" sz="1300" b="1" i="0" u="none" strike="noStrike">
                <a:solidFill>
                  <a:srgbClr val="003366"/>
                </a:solidFill>
                <a:effectLst/>
              </a:rPr>
              <a:t>females in Tower Hamlets</a:t>
            </a:r>
            <a:r>
              <a:rPr lang="en-GB" sz="1300" b="0" i="0" u="none" strike="noStrike">
                <a:solidFill>
                  <a:srgbClr val="003366"/>
                </a:solidFill>
                <a:effectLst/>
              </a:rPr>
              <a:t>; on average, females live 7.5 years fewer in good health than males</a:t>
            </a:r>
            <a:r>
              <a:rPr lang="en-GB" sz="1300" baseline="30000"/>
              <a:t>6,8</a:t>
            </a:r>
            <a:r>
              <a:rPr lang="en-GB" sz="1300" b="0" i="0" u="none" strike="noStrike">
                <a:solidFill>
                  <a:srgbClr val="003366"/>
                </a:solidFill>
                <a:effectLst/>
              </a:rPr>
              <a:t>. This is not the </a:t>
            </a:r>
            <a:r>
              <a:rPr lang="en-GB" sz="1300"/>
              <a:t>case elsewhere; a</a:t>
            </a:r>
            <a:r>
              <a:rPr lang="en-GB" sz="1300" b="0" i="0" u="none" strike="noStrike">
                <a:solidFill>
                  <a:srgbClr val="003366"/>
                </a:solidFill>
                <a:effectLst/>
              </a:rPr>
              <a:t>cross London, females live an average 1.2 years </a:t>
            </a:r>
            <a:r>
              <a:rPr lang="en-GB" sz="1300" b="1" i="0">
                <a:solidFill>
                  <a:srgbClr val="003366"/>
                </a:solidFill>
                <a:effectLst/>
              </a:rPr>
              <a:t>more</a:t>
            </a:r>
            <a:r>
              <a:rPr lang="en-GB" sz="1300" b="0" i="0" u="none" strike="noStrike">
                <a:solidFill>
                  <a:srgbClr val="003366"/>
                </a:solidFill>
                <a:effectLst/>
              </a:rPr>
              <a:t> in good health).</a:t>
            </a:r>
            <a:r>
              <a:rPr lang="en-US" sz="1300" b="0" i="0">
                <a:solidFill>
                  <a:srgbClr val="003366"/>
                </a:solidFill>
                <a:effectLst/>
              </a:rPr>
              <a:t>​</a:t>
            </a:r>
            <a:endParaRPr lang="en-GB" sz="1300"/>
          </a:p>
          <a:p>
            <a:r>
              <a:rPr lang="en-GB" sz="1300"/>
              <a:t>Overall l</a:t>
            </a:r>
            <a:r>
              <a:rPr lang="en-GB" sz="1300">
                <a:cs typeface="Arial" panose="020B0604020202020204" pitchFamily="34" charset="0"/>
              </a:rPr>
              <a:t>ife </a:t>
            </a:r>
            <a:r>
              <a:rPr lang="en-GB" sz="1300"/>
              <a:t>e</a:t>
            </a:r>
            <a:r>
              <a:rPr lang="en-GB" sz="1300">
                <a:cs typeface="Arial" panose="020B0604020202020204" pitchFamily="34" charset="0"/>
              </a:rPr>
              <a:t>xpectancy is similar between sexes, so the sex differential in healthy </a:t>
            </a:r>
            <a:r>
              <a:rPr lang="en-GB" sz="1300"/>
              <a:t>l</a:t>
            </a:r>
            <a:r>
              <a:rPr lang="en-GB" sz="1300">
                <a:cs typeface="Arial" panose="020B0604020202020204" pitchFamily="34" charset="0"/>
              </a:rPr>
              <a:t>ife </a:t>
            </a:r>
            <a:r>
              <a:rPr lang="en-GB" sz="1300"/>
              <a:t>e</a:t>
            </a:r>
            <a:r>
              <a:rPr lang="en-GB" sz="1300">
                <a:cs typeface="Arial" panose="020B0604020202020204" pitchFamily="34" charset="0"/>
              </a:rPr>
              <a:t>xpectancy is not driven by mortality differences, but by sex differences in self-reported health.​</a:t>
            </a:r>
          </a:p>
          <a:p>
            <a:r>
              <a:rPr lang="en-GB" sz="1300" b="1"/>
              <a:t>Self-reported health is poor in Tower Hamlets</a:t>
            </a:r>
            <a:r>
              <a:rPr lang="en-GB" sz="1300"/>
              <a:t>; t</a:t>
            </a:r>
            <a:r>
              <a:rPr lang="en-GB" sz="1300">
                <a:cs typeface="Arial" panose="020B0604020202020204" pitchFamily="34" charset="0"/>
              </a:rPr>
              <a:t>he proportion of residents (9.5%) who report being in “Bad” or “Very bad” health is 83% higher than the national average</a:t>
            </a:r>
            <a:r>
              <a:rPr lang="en-GB" sz="1300" baseline="30000">
                <a:cs typeface="Arial" panose="020B0604020202020204" pitchFamily="34" charset="0"/>
              </a:rPr>
              <a:t>9</a:t>
            </a:r>
            <a:r>
              <a:rPr lang="en-GB" sz="1300">
                <a:cs typeface="Arial" panose="020B0604020202020204" pitchFamily="34" charset="0"/>
              </a:rPr>
              <a:t>. ​</a:t>
            </a:r>
          </a:p>
          <a:p>
            <a:r>
              <a:rPr lang="en-GB" sz="1300" b="1"/>
              <a:t>These patterns in healthy life expectancy are reflected in those receiving social care support - there are higher proportions of females than males in receipt of social care support in older ages.</a:t>
            </a:r>
            <a:endParaRPr lang="en-GB" sz="1300" b="1">
              <a:cs typeface="Arial" panose="020B0604020202020204" pitchFamily="34" charset="0"/>
            </a:endParaRPr>
          </a:p>
        </p:txBody>
      </p:sp>
      <p:graphicFrame>
        <p:nvGraphicFramePr>
          <p:cNvPr id="7" name="Chart 6" descr="A line chart showing healthy life expectancy at birth in Tower Hamlets for males - showing an increase since 2014-15">
            <a:extLst>
              <a:ext uri="{FF2B5EF4-FFF2-40B4-BE49-F238E27FC236}">
                <a16:creationId xmlns:a16="http://schemas.microsoft.com/office/drawing/2014/main" id="{3C4E7580-0723-AF50-9997-CF5326C79283}"/>
              </a:ext>
            </a:extLst>
          </p:cNvPr>
          <p:cNvGraphicFramePr>
            <a:graphicFrameLocks/>
          </p:cNvGraphicFramePr>
          <p:nvPr>
            <p:extLst>
              <p:ext uri="{D42A27DB-BD31-4B8C-83A1-F6EECF244321}">
                <p14:modId xmlns:p14="http://schemas.microsoft.com/office/powerpoint/2010/main" val="285850795"/>
              </p:ext>
            </p:extLst>
          </p:nvPr>
        </p:nvGraphicFramePr>
        <p:xfrm>
          <a:off x="6261652" y="1101009"/>
          <a:ext cx="5506384" cy="251649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Chart 7" descr="A line chart showing female healthy life expectancy in Tower Hamlets remains lower than England average.">
            <a:extLst>
              <a:ext uri="{FF2B5EF4-FFF2-40B4-BE49-F238E27FC236}">
                <a16:creationId xmlns:a16="http://schemas.microsoft.com/office/drawing/2014/main" id="{334BAA51-0BE2-02C6-5C99-A447895604C8}"/>
              </a:ext>
            </a:extLst>
          </p:cNvPr>
          <p:cNvGraphicFramePr>
            <a:graphicFrameLocks/>
          </p:cNvGraphicFramePr>
          <p:nvPr>
            <p:extLst>
              <p:ext uri="{D42A27DB-BD31-4B8C-83A1-F6EECF244321}">
                <p14:modId xmlns:p14="http://schemas.microsoft.com/office/powerpoint/2010/main" val="252229566"/>
              </p:ext>
            </p:extLst>
          </p:nvPr>
        </p:nvGraphicFramePr>
        <p:xfrm>
          <a:off x="6194323" y="3561735"/>
          <a:ext cx="5573714" cy="257227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2351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98211" y="392997"/>
            <a:ext cx="10046089" cy="720725"/>
          </a:xfrm>
        </p:spPr>
        <p:txBody>
          <a:bodyPr>
            <a:noAutofit/>
          </a:bodyPr>
          <a:lstStyle/>
          <a:p>
            <a:r>
              <a:rPr lang="en-GB" sz="2400"/>
              <a:t>Female self-reported health is worse than males’ in Tower Hamlets, and is worse than London and England averages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98211" y="1229501"/>
            <a:ext cx="11150892" cy="1376190"/>
          </a:xfrm>
        </p:spPr>
        <p:txBody>
          <a:bodyPr vert="horz" lIns="91440" tIns="45720" rIns="91440" bIns="45720" rtlCol="0" anchor="t">
            <a:normAutofit/>
          </a:bodyPr>
          <a:lstStyle/>
          <a:p>
            <a:pPr fontAlgn="base"/>
            <a:r>
              <a:rPr lang="en-GB" sz="1300" b="0" i="0" u="none" strike="noStrike">
                <a:solidFill>
                  <a:srgbClr val="003366"/>
                </a:solidFill>
                <a:effectLst/>
                <a:cs typeface="Arial"/>
              </a:rPr>
              <a:t>Except for those aged 20 to 39, across all age bands </a:t>
            </a:r>
            <a:r>
              <a:rPr lang="en-GB" sz="1300" b="1" i="0" u="none" strike="noStrike">
                <a:solidFill>
                  <a:srgbClr val="003366"/>
                </a:solidFill>
                <a:effectLst/>
                <a:cs typeface="Arial"/>
              </a:rPr>
              <a:t>a higher proportion of Tower Hamlets residents report being in poor health compared to England</a:t>
            </a:r>
            <a:r>
              <a:rPr lang="en-GB" sz="1300" i="0" u="none" strike="noStrike">
                <a:solidFill>
                  <a:srgbClr val="003366"/>
                </a:solidFill>
                <a:effectLst/>
                <a:cs typeface="Arial"/>
              </a:rPr>
              <a:t>.</a:t>
            </a:r>
            <a:r>
              <a:rPr lang="en-GB" sz="1300" b="0" i="0" u="none" strike="noStrike">
                <a:solidFill>
                  <a:srgbClr val="003366"/>
                </a:solidFill>
                <a:effectLst/>
                <a:cs typeface="Arial"/>
              </a:rPr>
              <a:t>​ A </a:t>
            </a:r>
            <a:r>
              <a:rPr lang="en-GB" sz="1300" b="1" i="0" u="none" strike="noStrike">
                <a:solidFill>
                  <a:srgbClr val="003366"/>
                </a:solidFill>
                <a:effectLst/>
                <a:cs typeface="Arial"/>
              </a:rPr>
              <a:t>greater deviation from the national average was seen in females compared with males</a:t>
            </a:r>
            <a:r>
              <a:rPr lang="en-GB" sz="1300">
                <a:cs typeface="Arial"/>
              </a:rPr>
              <a:t>;</a:t>
            </a:r>
            <a:r>
              <a:rPr lang="en-GB" sz="1300" b="0" i="0" u="none" strike="noStrike">
                <a:solidFill>
                  <a:srgbClr val="003366"/>
                </a:solidFill>
                <a:effectLst/>
                <a:cs typeface="Arial"/>
              </a:rPr>
              <a:t> this is particularly stark in older females (aged 60</a:t>
            </a:r>
            <a:r>
              <a:rPr lang="en-GB" sz="1300">
                <a:cs typeface="Arial"/>
              </a:rPr>
              <a:t>+)</a:t>
            </a:r>
            <a:r>
              <a:rPr lang="en-GB" sz="1300" baseline="30000">
                <a:cs typeface="Arial"/>
              </a:rPr>
              <a:t>9</a:t>
            </a:r>
            <a:r>
              <a:rPr lang="en-GB" sz="1300">
                <a:cs typeface="Arial"/>
              </a:rPr>
              <a:t>.</a:t>
            </a:r>
            <a:r>
              <a:rPr lang="en-GB" sz="1300" b="0" i="0" u="none" strike="noStrike">
                <a:solidFill>
                  <a:srgbClr val="003366"/>
                </a:solidFill>
                <a:effectLst/>
                <a:cs typeface="Arial"/>
              </a:rPr>
              <a:t>​</a:t>
            </a:r>
          </a:p>
          <a:p>
            <a:pPr fontAlgn="base"/>
            <a:r>
              <a:rPr lang="en-GB" sz="1300" b="0" i="0" u="none" strike="noStrike">
                <a:solidFill>
                  <a:srgbClr val="003366"/>
                </a:solidFill>
                <a:effectLst/>
                <a:cs typeface="Arial"/>
              </a:rPr>
              <a:t>A higher proportion of female Tower Hamlets residents (11.6%) reported being in “Bad” or “Very bad” health compared to male residents (8.5%).​ </a:t>
            </a:r>
            <a:r>
              <a:rPr lang="en-GB" sz="1300" b="1" i="0" u="none" strike="noStrike">
                <a:solidFill>
                  <a:srgbClr val="003366"/>
                </a:solidFill>
                <a:effectLst/>
                <a:cs typeface="Arial"/>
              </a:rPr>
              <a:t>The proportion of females </a:t>
            </a:r>
            <a:r>
              <a:rPr lang="en-GB" sz="1300" b="1">
                <a:cs typeface="Arial"/>
              </a:rPr>
              <a:t>in Tower Hamlets </a:t>
            </a:r>
            <a:r>
              <a:rPr lang="en-GB" sz="1300" b="1" i="0" u="none" strike="noStrike">
                <a:solidFill>
                  <a:srgbClr val="003366"/>
                </a:solidFill>
                <a:effectLst/>
                <a:cs typeface="Arial"/>
              </a:rPr>
              <a:t>who report themselves in poor health is substantially higher than the proportion of females in London overall</a:t>
            </a:r>
            <a:r>
              <a:rPr lang="en-GB" sz="1300" b="0" i="0" u="none" strike="noStrike">
                <a:solidFill>
                  <a:srgbClr val="003366"/>
                </a:solidFill>
                <a:effectLst/>
                <a:cs typeface="Arial"/>
              </a:rPr>
              <a:t>. The gap for males is much </a:t>
            </a:r>
            <a:r>
              <a:rPr lang="en-GB" sz="1300">
                <a:cs typeface="Arial"/>
              </a:rPr>
              <a:t>smaller</a:t>
            </a:r>
            <a:r>
              <a:rPr lang="en-GB" sz="1300" baseline="30000">
                <a:cs typeface="Arial"/>
              </a:rPr>
              <a:t>9</a:t>
            </a:r>
            <a:r>
              <a:rPr lang="en-GB" sz="1300" b="0" i="0" u="none" strike="noStrike">
                <a:solidFill>
                  <a:srgbClr val="003366"/>
                </a:solidFill>
                <a:effectLst/>
                <a:cs typeface="Arial"/>
              </a:rPr>
              <a:t>.​</a:t>
            </a:r>
          </a:p>
        </p:txBody>
      </p:sp>
      <p:graphicFrame>
        <p:nvGraphicFramePr>
          <p:cNvPr id="5" name="Chart 4" descr="A bar chart showing self-reported poor health by age, as descibed in the text">
            <a:extLst>
              <a:ext uri="{FF2B5EF4-FFF2-40B4-BE49-F238E27FC236}">
                <a16:creationId xmlns:a16="http://schemas.microsoft.com/office/drawing/2014/main" id="{42AE397C-F715-C1CF-0FC3-577EEA2E9E42}"/>
              </a:ext>
            </a:extLst>
          </p:cNvPr>
          <p:cNvGraphicFramePr>
            <a:graphicFrameLocks/>
          </p:cNvGraphicFramePr>
          <p:nvPr>
            <p:extLst>
              <p:ext uri="{D42A27DB-BD31-4B8C-83A1-F6EECF244321}">
                <p14:modId xmlns:p14="http://schemas.microsoft.com/office/powerpoint/2010/main" val="4181237646"/>
              </p:ext>
            </p:extLst>
          </p:nvPr>
        </p:nvGraphicFramePr>
        <p:xfrm>
          <a:off x="1585451" y="2688849"/>
          <a:ext cx="9276736" cy="347339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73330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05441" y="360561"/>
            <a:ext cx="10046089" cy="720725"/>
          </a:xfrm>
        </p:spPr>
        <p:txBody>
          <a:bodyPr>
            <a:noAutofit/>
          </a:bodyPr>
          <a:lstStyle/>
          <a:p>
            <a:r>
              <a:rPr lang="en-GB" sz="2400"/>
              <a:t>Female self-reported health is worse than males across all ethnic groups, with largest variations in Asian and Mixed ethnic groups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05441" y="1800341"/>
            <a:ext cx="5240866" cy="4117390"/>
          </a:xfrm>
        </p:spPr>
        <p:txBody>
          <a:bodyPr>
            <a:normAutofit/>
          </a:bodyPr>
          <a:lstStyle/>
          <a:p>
            <a:pPr fontAlgn="base"/>
            <a:r>
              <a:rPr lang="en-GB" sz="1400" b="1" i="0" u="none" strike="noStrike">
                <a:solidFill>
                  <a:srgbClr val="003366"/>
                </a:solidFill>
                <a:effectLst/>
              </a:rPr>
              <a:t>Asian residents in Tower Hamlets had the highest proportion of respondents reporting “Bad” or “Very bad” health of any ethnic group in Tower Hamlets</a:t>
            </a:r>
            <a:r>
              <a:rPr lang="en-GB" sz="1400" b="0" i="0" u="none" strike="noStrike">
                <a:solidFill>
                  <a:srgbClr val="003366"/>
                </a:solidFill>
                <a:effectLst/>
              </a:rPr>
              <a:t>.​</a:t>
            </a:r>
          </a:p>
          <a:p>
            <a:pPr fontAlgn="base"/>
            <a:r>
              <a:rPr lang="en-GB" sz="1400" b="0" i="0" u="none" strike="noStrike">
                <a:solidFill>
                  <a:srgbClr val="003366"/>
                </a:solidFill>
                <a:effectLst/>
              </a:rPr>
              <a:t>Larger </a:t>
            </a:r>
            <a:r>
              <a:rPr lang="en-GB" sz="1400" b="1" i="0" u="none" strike="noStrike">
                <a:solidFill>
                  <a:srgbClr val="003366"/>
                </a:solidFill>
                <a:effectLst/>
              </a:rPr>
              <a:t>differentials in self-reported </a:t>
            </a:r>
            <a:r>
              <a:rPr lang="en-GB" sz="1400" b="1"/>
              <a:t>healthy by sex </a:t>
            </a:r>
            <a:r>
              <a:rPr lang="en-GB" sz="1400" b="1" i="0" u="none" strike="noStrike">
                <a:solidFill>
                  <a:srgbClr val="003366"/>
                </a:solidFill>
                <a:effectLst/>
              </a:rPr>
              <a:t>were seen in Asian and Mixed ethnic groups </a:t>
            </a:r>
            <a:r>
              <a:rPr lang="en-GB" sz="1400" b="0" i="0" u="none" strike="noStrike">
                <a:solidFill>
                  <a:srgbClr val="003366"/>
                </a:solidFill>
                <a:effectLst/>
              </a:rPr>
              <a:t>compared with White </a:t>
            </a:r>
            <a:r>
              <a:rPr lang="en-GB" sz="1400"/>
              <a:t>ethnic groups</a:t>
            </a:r>
            <a:r>
              <a:rPr lang="en-GB" sz="1400" baseline="30000"/>
              <a:t>9</a:t>
            </a:r>
            <a:r>
              <a:rPr lang="en-GB" sz="1400" b="0" i="0" u="none" strike="noStrike">
                <a:solidFill>
                  <a:srgbClr val="003366"/>
                </a:solidFill>
                <a:effectLst/>
              </a:rPr>
              <a:t>.</a:t>
            </a:r>
          </a:p>
          <a:p>
            <a:pPr fontAlgn="base"/>
            <a:r>
              <a:rPr lang="en-GB" sz="1400" b="0" i="0" u="none" strike="noStrike">
                <a:solidFill>
                  <a:srgbClr val="003366"/>
                </a:solidFill>
                <a:effectLst/>
              </a:rPr>
              <a:t>These findings </a:t>
            </a:r>
            <a:r>
              <a:rPr lang="en-GB" sz="1400" b="1"/>
              <a:t>partly reflect those receiving social care support</a:t>
            </a:r>
            <a:r>
              <a:rPr lang="en-GB" sz="1400"/>
              <a:t> in Tower Hamlets – there are a higher proportion of Bangladeshi females than males receiving social care support in older ages. However, Black residents (particularly females) have low rates of poor self-reported health but are over-represented in social care services compared with other ethnic groups.</a:t>
            </a:r>
            <a:endParaRPr lang="en-GB" sz="1400" b="0" i="0" u="none" strike="noStrike">
              <a:solidFill>
                <a:srgbClr val="003366"/>
              </a:solidFill>
              <a:effectLst/>
            </a:endParaRPr>
          </a:p>
          <a:p>
            <a:pPr marL="0" indent="0" algn="l" rtl="0" fontAlgn="base">
              <a:buNone/>
            </a:pPr>
            <a:endParaRPr lang="en-GB" sz="1400" b="0" i="0" u="none" strike="noStrike">
              <a:solidFill>
                <a:srgbClr val="003366"/>
              </a:solidFill>
              <a:effectLst/>
            </a:endParaRPr>
          </a:p>
        </p:txBody>
      </p:sp>
      <p:graphicFrame>
        <p:nvGraphicFramePr>
          <p:cNvPr id="4" name="Chart 3" descr="A chart showing self-reported poor healthy by ethniciy, as descibed in the text">
            <a:extLst>
              <a:ext uri="{FF2B5EF4-FFF2-40B4-BE49-F238E27FC236}">
                <a16:creationId xmlns:a16="http://schemas.microsoft.com/office/drawing/2014/main" id="{3FAEF092-D14F-CFD6-6221-644BE13FEFED}"/>
              </a:ext>
              <a:ext uri="{147F2762-F138-4A5C-976F-8EAC2B608ADB}">
                <a16:predDERef xmlns:a16="http://schemas.microsoft.com/office/drawing/2014/main" pred="{E51889C4-111C-4BB8-81EF-31D070C748AA}"/>
              </a:ext>
            </a:extLst>
          </p:cNvPr>
          <p:cNvGraphicFramePr/>
          <p:nvPr>
            <p:extLst>
              <p:ext uri="{D42A27DB-BD31-4B8C-83A1-F6EECF244321}">
                <p14:modId xmlns:p14="http://schemas.microsoft.com/office/powerpoint/2010/main" val="2829055513"/>
              </p:ext>
            </p:extLst>
          </p:nvPr>
        </p:nvGraphicFramePr>
        <p:xfrm>
          <a:off x="5857298" y="1378568"/>
          <a:ext cx="6268603" cy="41008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10224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91993" y="419582"/>
            <a:ext cx="10046089" cy="720725"/>
          </a:xfrm>
        </p:spPr>
        <p:txBody>
          <a:bodyPr>
            <a:noAutofit/>
          </a:bodyPr>
          <a:lstStyle/>
          <a:p>
            <a:r>
              <a:rPr lang="en-GB" sz="2400"/>
              <a:t>The proportion of residents living with a self-reported disability increases with age, and those living in the most deprived areas have higher rates of disability in older age groups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91993" y="1349910"/>
            <a:ext cx="11389658" cy="1463040"/>
          </a:xfrm>
        </p:spPr>
        <p:txBody>
          <a:bodyPr>
            <a:normAutofit fontScale="92500" lnSpcReduction="10000"/>
          </a:bodyPr>
          <a:lstStyle/>
          <a:p>
            <a:r>
              <a:rPr lang="en-GB" sz="1400"/>
              <a:t>Census data shows the impact of social inequalities on rates of self-reported disability. In Tower Hamlets, while rates of self-reported disability by deprivation decile are broadly similar in age bands up to 35, </a:t>
            </a:r>
            <a:r>
              <a:rPr lang="en-GB" sz="1400" b="1"/>
              <a:t>by age 50 to 64 residents in the most deprived decile are almost three times more likely to have a self-reported disability than those in the least deprived decile</a:t>
            </a:r>
            <a:r>
              <a:rPr lang="en-GB" sz="1400"/>
              <a:t>. </a:t>
            </a:r>
          </a:p>
          <a:p>
            <a:r>
              <a:rPr lang="en-GB" sz="1400" b="1"/>
              <a:t>In older adults (aged 65+), over half of Tower Hamlets residents living in the most deprived IMD decile have a self-reported disability</a:t>
            </a:r>
            <a:r>
              <a:rPr lang="en-GB" sz="1400"/>
              <a:t>, 2.5 times higher than those living in the least deprived decile</a:t>
            </a:r>
            <a:r>
              <a:rPr lang="en-GB" sz="1400" baseline="30000"/>
              <a:t>9</a:t>
            </a:r>
            <a:r>
              <a:rPr lang="en-GB" sz="1400"/>
              <a:t>. </a:t>
            </a:r>
          </a:p>
          <a:p>
            <a:r>
              <a:rPr lang="en-GB" sz="1400"/>
              <a:t>As with self-reported health, inequalities in self-reported disability are also reflected in social care service users, where those living in more deprived areas are over-represented in services.</a:t>
            </a:r>
          </a:p>
          <a:p>
            <a:pPr marL="0" indent="0">
              <a:buNone/>
            </a:pPr>
            <a:endParaRPr lang="en-GB" sz="1400"/>
          </a:p>
        </p:txBody>
      </p:sp>
      <p:graphicFrame>
        <p:nvGraphicFramePr>
          <p:cNvPr id="5" name="Chart 4" descr="A chart showing rates of disability by deprivation level, as descibed in the text">
            <a:extLst>
              <a:ext uri="{FF2B5EF4-FFF2-40B4-BE49-F238E27FC236}">
                <a16:creationId xmlns:a16="http://schemas.microsoft.com/office/drawing/2014/main" id="{807F4DED-4FA4-2226-20CD-AF3030A02CB7}"/>
              </a:ext>
            </a:extLst>
          </p:cNvPr>
          <p:cNvGraphicFramePr>
            <a:graphicFrameLocks/>
          </p:cNvGraphicFramePr>
          <p:nvPr>
            <p:extLst>
              <p:ext uri="{D42A27DB-BD31-4B8C-83A1-F6EECF244321}">
                <p14:modId xmlns:p14="http://schemas.microsoft.com/office/powerpoint/2010/main" val="3148297832"/>
              </p:ext>
            </p:extLst>
          </p:nvPr>
        </p:nvGraphicFramePr>
        <p:xfrm>
          <a:off x="291993" y="2813537"/>
          <a:ext cx="5993546" cy="339516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Chart 7" descr="A chart showingself-reported disability in Tower Hamlets vs elsewhere, as descibed in the text">
            <a:extLst>
              <a:ext uri="{FF2B5EF4-FFF2-40B4-BE49-F238E27FC236}">
                <a16:creationId xmlns:a16="http://schemas.microsoft.com/office/drawing/2014/main" id="{8B7D77C4-A802-D921-E568-2B252294669E}"/>
              </a:ext>
            </a:extLst>
          </p:cNvPr>
          <p:cNvGraphicFramePr>
            <a:graphicFrameLocks/>
          </p:cNvGraphicFramePr>
          <p:nvPr>
            <p:extLst>
              <p:ext uri="{D42A27DB-BD31-4B8C-83A1-F6EECF244321}">
                <p14:modId xmlns:p14="http://schemas.microsoft.com/office/powerpoint/2010/main" val="3248004350"/>
              </p:ext>
            </p:extLst>
          </p:nvPr>
        </p:nvGraphicFramePr>
        <p:xfrm>
          <a:off x="6096000" y="2813537"/>
          <a:ext cx="5993546" cy="334137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7442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404877"/>
            <a:ext cx="10046089" cy="720725"/>
          </a:xfrm>
        </p:spPr>
        <p:txBody>
          <a:bodyPr>
            <a:noAutofit/>
          </a:bodyPr>
          <a:lstStyle/>
          <a:p>
            <a:r>
              <a:rPr lang="en-GB" sz="2400"/>
              <a:t>Older adults in Tower Hamlets have slightly a higher prevalence of conditions most strongly associated with social care need compared with neighbouring boroughs, but this is not significant</a:t>
            </a:r>
            <a:endParaRPr lang="en-GB" sz="2400">
              <a:cs typeface="Arial" panose="020B0604020202020204" pitchFamily="34" charset="0"/>
            </a:endParaRPr>
          </a:p>
        </p:txBody>
      </p:sp>
      <p:sp>
        <p:nvSpPr>
          <p:cNvPr id="11" name="Content Placeholder 2">
            <a:extLst>
              <a:ext uri="{FF2B5EF4-FFF2-40B4-BE49-F238E27FC236}">
                <a16:creationId xmlns:a16="http://schemas.microsoft.com/office/drawing/2014/main" id="{CACBEF05-21B4-2AF1-4E18-691A869A5AC6}"/>
              </a:ext>
            </a:extLst>
          </p:cNvPr>
          <p:cNvSpPr txBox="1">
            <a:spLocks/>
          </p:cNvSpPr>
          <p:nvPr/>
        </p:nvSpPr>
        <p:spPr>
          <a:xfrm>
            <a:off x="275873" y="1335359"/>
            <a:ext cx="11094860" cy="170284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a:t>2018 data from the Health Foundation explores the link between social care need (defined as needing support performing Activities of Daily Living) and long-term conditions – with the </a:t>
            </a:r>
            <a:r>
              <a:rPr lang="en-GB" sz="1400" b="1"/>
              <a:t>five conditions most strongly associated with social care need being motor neurone disease or MS, Parkinson’s, dementia, heart failure and stroke</a:t>
            </a:r>
            <a:r>
              <a:rPr lang="en-GB" sz="1400" b="1" baseline="30000"/>
              <a:t>10</a:t>
            </a:r>
            <a:r>
              <a:rPr lang="en-GB" sz="1400"/>
              <a:t>. The data below compares prevalence of these conditions in Tower Hamlets with North East London in adults aged 65+.</a:t>
            </a:r>
          </a:p>
          <a:p>
            <a:r>
              <a:rPr lang="en-GB" sz="1400"/>
              <a:t>In Tower Hamlets, older adults (aged 65+) have a higher crude prevalence of conditions associated with social care need compared with older adults in North East London, but this is not significant in most cases. </a:t>
            </a:r>
          </a:p>
          <a:p>
            <a:r>
              <a:rPr lang="en-GB" sz="1400" b="1"/>
              <a:t>Males in Tower Hamlets have notably higher prevalence of heart failure, Parkinson’s and stroke </a:t>
            </a:r>
            <a:r>
              <a:rPr lang="en-GB" sz="1400"/>
              <a:t>compared with females, Conversely, </a:t>
            </a:r>
            <a:r>
              <a:rPr lang="en-GB" sz="1400" b="1"/>
              <a:t>prevalence of dementia is higher in females</a:t>
            </a:r>
            <a:r>
              <a:rPr lang="en-GB" sz="1400"/>
              <a:t>.</a:t>
            </a:r>
          </a:p>
        </p:txBody>
      </p:sp>
      <p:graphicFrame>
        <p:nvGraphicFramePr>
          <p:cNvPr id="4" name="Chart 3" descr="A chart as descibed in the text">
            <a:extLst>
              <a:ext uri="{FF2B5EF4-FFF2-40B4-BE49-F238E27FC236}">
                <a16:creationId xmlns:a16="http://schemas.microsoft.com/office/drawing/2014/main" id="{D3A5F39E-D0EF-A1D7-3F2C-BCC0620A4DA4}"/>
              </a:ext>
            </a:extLst>
          </p:cNvPr>
          <p:cNvGraphicFramePr>
            <a:graphicFrameLocks/>
          </p:cNvGraphicFramePr>
          <p:nvPr>
            <p:extLst>
              <p:ext uri="{D42A27DB-BD31-4B8C-83A1-F6EECF244321}">
                <p14:modId xmlns:p14="http://schemas.microsoft.com/office/powerpoint/2010/main" val="827012929"/>
              </p:ext>
            </p:extLst>
          </p:nvPr>
        </p:nvGraphicFramePr>
        <p:xfrm>
          <a:off x="275873" y="3038205"/>
          <a:ext cx="5655021" cy="323084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Chart 2" descr="A chart showing the prevalence of selected long-term conditions among over 65s in TH, as descibed in the text">
            <a:extLst>
              <a:ext uri="{FF2B5EF4-FFF2-40B4-BE49-F238E27FC236}">
                <a16:creationId xmlns:a16="http://schemas.microsoft.com/office/drawing/2014/main" id="{88D05844-83E1-C62E-4D6F-35D54326E391}"/>
              </a:ext>
            </a:extLst>
          </p:cNvPr>
          <p:cNvGraphicFramePr>
            <a:graphicFrameLocks/>
          </p:cNvGraphicFramePr>
          <p:nvPr>
            <p:extLst>
              <p:ext uri="{D42A27DB-BD31-4B8C-83A1-F6EECF244321}">
                <p14:modId xmlns:p14="http://schemas.microsoft.com/office/powerpoint/2010/main" val="2623914053"/>
              </p:ext>
            </p:extLst>
          </p:nvPr>
        </p:nvGraphicFramePr>
        <p:xfrm>
          <a:off x="6096000" y="3038205"/>
          <a:ext cx="5908518" cy="332609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22262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2" y="400140"/>
            <a:ext cx="10046089" cy="720725"/>
          </a:xfrm>
        </p:spPr>
        <p:txBody>
          <a:bodyPr>
            <a:noAutofit/>
          </a:bodyPr>
          <a:lstStyle/>
          <a:p>
            <a:r>
              <a:rPr lang="en-GB" sz="2400"/>
              <a:t>Black residents and those living in more deprived areas have the highest prevalence of conditions most associated with social care need</a:t>
            </a:r>
            <a:endParaRPr lang="en-GB" sz="2400">
              <a:cs typeface="Arial" panose="020B0604020202020204" pitchFamily="34" charset="0"/>
            </a:endParaRPr>
          </a:p>
        </p:txBody>
      </p:sp>
      <p:sp>
        <p:nvSpPr>
          <p:cNvPr id="11" name="Content Placeholder 2">
            <a:extLst>
              <a:ext uri="{FF2B5EF4-FFF2-40B4-BE49-F238E27FC236}">
                <a16:creationId xmlns:a16="http://schemas.microsoft.com/office/drawing/2014/main" id="{CACBEF05-21B4-2AF1-4E18-691A869A5AC6}"/>
              </a:ext>
            </a:extLst>
          </p:cNvPr>
          <p:cNvSpPr txBox="1">
            <a:spLocks/>
          </p:cNvSpPr>
          <p:nvPr/>
        </p:nvSpPr>
        <p:spPr>
          <a:xfrm>
            <a:off x="275872" y="1354387"/>
            <a:ext cx="11094860" cy="134786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a:t>Prevalence of conditions associated with high social care need </a:t>
            </a:r>
            <a:r>
              <a:rPr lang="en-GB" sz="1400" b="1"/>
              <a:t>varies by ethnic group and by deprivation</a:t>
            </a:r>
            <a:r>
              <a:rPr lang="en-GB" sz="1400"/>
              <a:t>. Prevalence of dementia is higher in Black ethnic groups, while those in Other ethnic groups have low prevalence of dementia, heart failure and stroke.</a:t>
            </a:r>
          </a:p>
          <a:p>
            <a:r>
              <a:rPr lang="en-GB" sz="1400"/>
              <a:t>Those living in </a:t>
            </a:r>
            <a:r>
              <a:rPr lang="en-GB" sz="1400" b="1"/>
              <a:t>more deprived areas have a higher prevalence of dementia, heart failure and stroke </a:t>
            </a:r>
            <a:r>
              <a:rPr lang="en-GB" sz="1400"/>
              <a:t>as recorded in primary care records, while the reverse is true for Parkinson’s. </a:t>
            </a:r>
          </a:p>
          <a:p>
            <a:r>
              <a:rPr lang="en-GB" sz="1400"/>
              <a:t>Motor neurone disease – another condition associated with ASC need - has been removed from the analysis below due to very low prevalence.</a:t>
            </a:r>
          </a:p>
        </p:txBody>
      </p:sp>
      <p:graphicFrame>
        <p:nvGraphicFramePr>
          <p:cNvPr id="4" name="Chart 3" descr="A chart showing prevelence of selected long term conditions by ethnic group, as descibed in the text">
            <a:extLst>
              <a:ext uri="{FF2B5EF4-FFF2-40B4-BE49-F238E27FC236}">
                <a16:creationId xmlns:a16="http://schemas.microsoft.com/office/drawing/2014/main" id="{53A7DAA8-8E21-0EC1-750D-8A73A22A7DD7}"/>
              </a:ext>
            </a:extLst>
          </p:cNvPr>
          <p:cNvGraphicFramePr>
            <a:graphicFrameLocks/>
          </p:cNvGraphicFramePr>
          <p:nvPr>
            <p:extLst>
              <p:ext uri="{D42A27DB-BD31-4B8C-83A1-F6EECF244321}">
                <p14:modId xmlns:p14="http://schemas.microsoft.com/office/powerpoint/2010/main" val="841617863"/>
              </p:ext>
            </p:extLst>
          </p:nvPr>
        </p:nvGraphicFramePr>
        <p:xfrm>
          <a:off x="275872" y="2702254"/>
          <a:ext cx="5590671" cy="339524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descr="A chart showing prevalence of long term conditions by deprivation quintile among residents aged over 65, as descibed in the text">
            <a:extLst>
              <a:ext uri="{FF2B5EF4-FFF2-40B4-BE49-F238E27FC236}">
                <a16:creationId xmlns:a16="http://schemas.microsoft.com/office/drawing/2014/main" id="{90CF2B56-1D2D-C354-C447-126F430D2ECF}"/>
              </a:ext>
            </a:extLst>
          </p:cNvPr>
          <p:cNvGraphicFramePr>
            <a:graphicFrameLocks/>
          </p:cNvGraphicFramePr>
          <p:nvPr>
            <p:extLst>
              <p:ext uri="{D42A27DB-BD31-4B8C-83A1-F6EECF244321}">
                <p14:modId xmlns:p14="http://schemas.microsoft.com/office/powerpoint/2010/main" val="3611974129"/>
              </p:ext>
            </p:extLst>
          </p:nvPr>
        </p:nvGraphicFramePr>
        <p:xfrm>
          <a:off x="6096000" y="2702253"/>
          <a:ext cx="5996683" cy="339524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53080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33388" y="450691"/>
            <a:ext cx="9856788" cy="720725"/>
          </a:xfrm>
        </p:spPr>
        <p:txBody>
          <a:bodyPr>
            <a:noAutofit/>
          </a:bodyPr>
          <a:lstStyle/>
          <a:p>
            <a:r>
              <a:rPr lang="en-GB" sz="2400"/>
              <a:t>In Tower Hamlets, likelihood of diagnosis of many conditions varies between ethnic groups – this may contribute to differences in social care need</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433388" y="1361144"/>
            <a:ext cx="11125201" cy="4735514"/>
          </a:xfrm>
        </p:spPr>
        <p:txBody>
          <a:bodyPr>
            <a:normAutofit/>
          </a:bodyPr>
          <a:lstStyle/>
          <a:p>
            <a:r>
              <a:rPr lang="en-GB" sz="1300" b="1"/>
              <a:t>For many conditions associated with an increased need for adult social care support (e.g. stroke, diabetes, CKD), Bangladeshi residents are more likely to be diagnosed with the condition overall</a:t>
            </a:r>
            <a:r>
              <a:rPr lang="en-GB" sz="1300"/>
              <a:t>, and are more likely to be diagnosed earlier in life, compared with other ethnic groups. </a:t>
            </a:r>
          </a:p>
          <a:p>
            <a:r>
              <a:rPr lang="en-GB" sz="1300"/>
              <a:t>In general, </a:t>
            </a:r>
            <a:r>
              <a:rPr lang="en-GB" sz="1300" b="1"/>
              <a:t>this gap in likelihood of diagnosis widens as age increases </a:t>
            </a:r>
            <a:r>
              <a:rPr lang="en-GB" sz="1300"/>
              <a:t>(up to age 64), meaning those in the Bangladeshi ethnic group are more likely to be diagnosed earlier and live for longer with conditions than other ethnic groups.</a:t>
            </a:r>
          </a:p>
          <a:p>
            <a:r>
              <a:rPr lang="en-GB" sz="1300" b="1"/>
              <a:t>This trend is not consistent across all conditions</a:t>
            </a:r>
            <a:r>
              <a:rPr lang="en-GB" sz="1300"/>
              <a:t>. For example, residents in White ethnic groups have a higher likelihood of being diagnosed with cancer and chronic obstructive pulmonary disease (COPD).</a:t>
            </a:r>
          </a:p>
          <a:p>
            <a:pPr marL="0" indent="0">
              <a:buNone/>
            </a:pPr>
            <a:endParaRPr lang="en-GB" sz="1200">
              <a:cs typeface="Arial" panose="020B0604020202020204" pitchFamily="34" charset="0"/>
            </a:endParaRPr>
          </a:p>
        </p:txBody>
      </p:sp>
      <p:sp>
        <p:nvSpPr>
          <p:cNvPr id="4" name="Content Placeholder 2">
            <a:extLst>
              <a:ext uri="{FF2B5EF4-FFF2-40B4-BE49-F238E27FC236}">
                <a16:creationId xmlns:a16="http://schemas.microsoft.com/office/drawing/2014/main" id="{8EF791A0-974C-2A13-1816-502771D49264}"/>
              </a:ext>
              <a:ext uri="{C183D7F6-B498-43B3-948B-1728B52AA6E4}">
                <adec:decorative xmlns:adec="http://schemas.microsoft.com/office/drawing/2017/decorative" val="1"/>
              </a:ext>
            </a:extLst>
          </p:cNvPr>
          <p:cNvSpPr txBox="1">
            <a:spLocks/>
          </p:cNvSpPr>
          <p:nvPr/>
        </p:nvSpPr>
        <p:spPr>
          <a:xfrm>
            <a:off x="539389" y="2823965"/>
            <a:ext cx="5487886" cy="8371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ts val="0"/>
              </a:spcBef>
              <a:buFont typeface="Arial" panose="020B0604020202020204" pitchFamily="34" charset="0"/>
              <a:buNone/>
            </a:pPr>
            <a:endParaRPr lang="en-GB" sz="1200" b="1"/>
          </a:p>
        </p:txBody>
      </p:sp>
      <p:graphicFrame>
        <p:nvGraphicFramePr>
          <p:cNvPr id="7" name="Chart 6" descr="A chart showing the cumulaive likelihood of diagnosis ith diabetes, as descibed in the text">
            <a:extLst>
              <a:ext uri="{FF2B5EF4-FFF2-40B4-BE49-F238E27FC236}">
                <a16:creationId xmlns:a16="http://schemas.microsoft.com/office/drawing/2014/main" id="{CB5E2384-BA1F-5B49-5BBA-4EFB4251573A}"/>
              </a:ext>
            </a:extLst>
          </p:cNvPr>
          <p:cNvGraphicFramePr>
            <a:graphicFrameLocks/>
          </p:cNvGraphicFramePr>
          <p:nvPr>
            <p:extLst>
              <p:ext uri="{D42A27DB-BD31-4B8C-83A1-F6EECF244321}">
                <p14:modId xmlns:p14="http://schemas.microsoft.com/office/powerpoint/2010/main" val="35424652"/>
              </p:ext>
            </p:extLst>
          </p:nvPr>
        </p:nvGraphicFramePr>
        <p:xfrm>
          <a:off x="356512" y="2950668"/>
          <a:ext cx="6075284" cy="337552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Chart 7" descr="A chart showing the cumulaive likelihood of diagnosis ith CKD, as descibed in the text">
            <a:extLst>
              <a:ext uri="{FF2B5EF4-FFF2-40B4-BE49-F238E27FC236}">
                <a16:creationId xmlns:a16="http://schemas.microsoft.com/office/drawing/2014/main" id="{C2D7E4B2-BADF-5EC2-D096-82379D9270FF}"/>
              </a:ext>
            </a:extLst>
          </p:cNvPr>
          <p:cNvGraphicFramePr>
            <a:graphicFrameLocks/>
          </p:cNvGraphicFramePr>
          <p:nvPr>
            <p:extLst>
              <p:ext uri="{D42A27DB-BD31-4B8C-83A1-F6EECF244321}">
                <p14:modId xmlns:p14="http://schemas.microsoft.com/office/powerpoint/2010/main" val="2259839338"/>
              </p:ext>
            </p:extLst>
          </p:nvPr>
        </p:nvGraphicFramePr>
        <p:xfrm>
          <a:off x="6247118" y="2950668"/>
          <a:ext cx="5862919" cy="351428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52988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hart 8">
            <a:extLst>
              <a:ext uri="{FF2B5EF4-FFF2-40B4-BE49-F238E27FC236}">
                <a16:creationId xmlns:a16="http://schemas.microsoft.com/office/drawing/2014/main" id="{9798169A-2440-3608-AA06-A23E7DFB5519}"/>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425089540"/>
              </p:ext>
            </p:extLst>
          </p:nvPr>
        </p:nvGraphicFramePr>
        <p:xfrm>
          <a:off x="5711482" y="3342555"/>
          <a:ext cx="5169109" cy="320935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a:extLst>
              <a:ext uri="{FF2B5EF4-FFF2-40B4-BE49-F238E27FC236}">
                <a16:creationId xmlns:a16="http://schemas.microsoft.com/office/drawing/2014/main" id="{D083EDA0-CAAF-594A-DCF1-7ABA46EAEA88}"/>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051992889"/>
              </p:ext>
            </p:extLst>
          </p:nvPr>
        </p:nvGraphicFramePr>
        <p:xfrm>
          <a:off x="-29179" y="0"/>
          <a:ext cx="6015543" cy="334255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0E94DC2B-2B22-9630-2939-4043E4DC5DA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443666910"/>
              </p:ext>
            </p:extLst>
          </p:nvPr>
        </p:nvGraphicFramePr>
        <p:xfrm>
          <a:off x="5711482" y="30676"/>
          <a:ext cx="5169109" cy="3381005"/>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Chart 12">
            <a:extLst>
              <a:ext uri="{FF2B5EF4-FFF2-40B4-BE49-F238E27FC236}">
                <a16:creationId xmlns:a16="http://schemas.microsoft.com/office/drawing/2014/main" id="{780955EC-93B0-3EC3-A4B8-D4D4752C18B0}"/>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441449558"/>
              </p:ext>
            </p:extLst>
          </p:nvPr>
        </p:nvGraphicFramePr>
        <p:xfrm>
          <a:off x="73274" y="3350888"/>
          <a:ext cx="5638208" cy="3201023"/>
        </p:xfrm>
        <a:graphic>
          <a:graphicData uri="http://schemas.openxmlformats.org/drawingml/2006/chart">
            <c:chart xmlns:c="http://schemas.openxmlformats.org/drawingml/2006/chart" xmlns:r="http://schemas.openxmlformats.org/officeDocument/2006/relationships" r:id="rId5"/>
          </a:graphicData>
        </a:graphic>
      </p:graphicFrame>
      <p:sp>
        <p:nvSpPr>
          <p:cNvPr id="2" name="Title 1">
            <a:extLst>
              <a:ext uri="{FF2B5EF4-FFF2-40B4-BE49-F238E27FC236}">
                <a16:creationId xmlns:a16="http://schemas.microsoft.com/office/drawing/2014/main" id="{18D0C9A0-96C9-2B9F-27EA-16154FEB82CA}"/>
              </a:ext>
            </a:extLst>
          </p:cNvPr>
          <p:cNvSpPr>
            <a:spLocks noGrp="1"/>
          </p:cNvSpPr>
          <p:nvPr>
            <p:ph type="title"/>
          </p:nvPr>
        </p:nvSpPr>
        <p:spPr>
          <a:xfrm>
            <a:off x="838200" y="-1325563"/>
            <a:ext cx="9770616" cy="1325563"/>
          </a:xfrm>
        </p:spPr>
        <p:txBody>
          <a:bodyPr vert="horz" lIns="91440" tIns="45720" rIns="91440" bIns="45720" rtlCol="0" anchor="b">
            <a:normAutofit fontScale="90000"/>
          </a:bodyPr>
          <a:lstStyle/>
          <a:p>
            <a:r>
              <a:rPr lang="en-GB"/>
              <a:t>4 Charts describing the cumulative likelihood of being diagnosed with a range of conditions.</a:t>
            </a:r>
          </a:p>
        </p:txBody>
      </p:sp>
    </p:spTree>
    <p:extLst>
      <p:ext uri="{BB962C8B-B14F-4D97-AF65-F5344CB8AC3E}">
        <p14:creationId xmlns:p14="http://schemas.microsoft.com/office/powerpoint/2010/main" val="1210313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30119"/>
            <a:ext cx="10324133" cy="882335"/>
          </a:xfrm>
        </p:spPr>
        <p:txBody>
          <a:bodyPr>
            <a:noAutofit/>
          </a:bodyPr>
          <a:lstStyle/>
          <a:p>
            <a:r>
              <a:rPr lang="en-GB" sz="2400">
                <a:cs typeface="Arial" panose="020B0604020202020204" pitchFamily="34" charset="0"/>
              </a:rPr>
              <a:t>Prevalence of learning disabilities </a:t>
            </a:r>
            <a:r>
              <a:rPr lang="en-GB" sz="2400"/>
              <a:t>is</a:t>
            </a:r>
            <a:r>
              <a:rPr lang="en-GB" sz="2400">
                <a:cs typeface="Arial" panose="020B0604020202020204" pitchFamily="34" charset="0"/>
              </a:rPr>
              <a:t> lower in Tower Hamlets residents aged 18-64 compared with neighbouring boroughs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37346" y="1292845"/>
            <a:ext cx="10603794" cy="1134646"/>
          </a:xfrm>
        </p:spPr>
        <p:txBody>
          <a:bodyPr>
            <a:normAutofit/>
          </a:bodyPr>
          <a:lstStyle/>
          <a:p>
            <a:r>
              <a:rPr lang="en-GB" sz="1300" b="1"/>
              <a:t>Prevalence of learning disabilities is higher in males compared with females</a:t>
            </a:r>
            <a:r>
              <a:rPr lang="en-GB" sz="1300"/>
              <a:t>. This trend is observed both in Tower Hamlets and across North East London.</a:t>
            </a:r>
          </a:p>
          <a:p>
            <a:r>
              <a:rPr lang="en-GB" sz="1300"/>
              <a:t>Coding of learning disabilities in general practice means breakdowns to specific conditions is challenging. </a:t>
            </a:r>
            <a:r>
              <a:rPr lang="en-GB" sz="1300" b="1"/>
              <a:t>There are 979 Tower Hamlets residents aged 18 to 64 on the Learning Disability Register</a:t>
            </a:r>
            <a:r>
              <a:rPr lang="en-GB" sz="1300"/>
              <a:t>, but we know this doesn’t include many individuals with diagnosed learning disabilities. </a:t>
            </a:r>
          </a:p>
        </p:txBody>
      </p:sp>
      <p:graphicFrame>
        <p:nvGraphicFramePr>
          <p:cNvPr id="13" name="Chart 12" descr="A chart showing the prevalence of LD by age group, as descibed in the text">
            <a:extLst>
              <a:ext uri="{FF2B5EF4-FFF2-40B4-BE49-F238E27FC236}">
                <a16:creationId xmlns:a16="http://schemas.microsoft.com/office/drawing/2014/main" id="{E6866B57-9D7D-E326-8154-8C464AA263A5}"/>
              </a:ext>
            </a:extLst>
          </p:cNvPr>
          <p:cNvGraphicFramePr>
            <a:graphicFrameLocks/>
          </p:cNvGraphicFramePr>
          <p:nvPr>
            <p:extLst>
              <p:ext uri="{D42A27DB-BD31-4B8C-83A1-F6EECF244321}">
                <p14:modId xmlns:p14="http://schemas.microsoft.com/office/powerpoint/2010/main" val="1243709595"/>
              </p:ext>
            </p:extLst>
          </p:nvPr>
        </p:nvGraphicFramePr>
        <p:xfrm>
          <a:off x="422560" y="2507881"/>
          <a:ext cx="5820126" cy="361378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7" name="Chart 16" descr="A chart showing the prevalence of DL by sex in TH vs North East London, as descibed in the text">
            <a:extLst>
              <a:ext uri="{FF2B5EF4-FFF2-40B4-BE49-F238E27FC236}">
                <a16:creationId xmlns:a16="http://schemas.microsoft.com/office/drawing/2014/main" id="{FE833E9A-293F-7477-DB91-19C67D0F1370}"/>
              </a:ext>
            </a:extLst>
          </p:cNvPr>
          <p:cNvGraphicFramePr>
            <a:graphicFrameLocks/>
          </p:cNvGraphicFramePr>
          <p:nvPr>
            <p:extLst>
              <p:ext uri="{D42A27DB-BD31-4B8C-83A1-F6EECF244321}">
                <p14:modId xmlns:p14="http://schemas.microsoft.com/office/powerpoint/2010/main" val="2451751016"/>
              </p:ext>
            </p:extLst>
          </p:nvPr>
        </p:nvGraphicFramePr>
        <p:xfrm>
          <a:off x="6242686" y="2427491"/>
          <a:ext cx="5820126" cy="375946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8670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84025" y="202417"/>
            <a:ext cx="10046089" cy="720725"/>
          </a:xfrm>
        </p:spPr>
        <p:txBody>
          <a:bodyPr>
            <a:noAutofit/>
          </a:bodyPr>
          <a:lstStyle/>
          <a:p>
            <a:br>
              <a:rPr lang="en-GB" sz="2400">
                <a:cs typeface="Arial" panose="020B0604020202020204" pitchFamily="34" charset="0"/>
              </a:rPr>
            </a:br>
            <a:r>
              <a:rPr lang="en-GB" sz="2400"/>
              <a:t>P</a:t>
            </a:r>
            <a:r>
              <a:rPr lang="en-GB" sz="2400">
                <a:cs typeface="Arial" panose="020B0604020202020204" pitchFamily="34" charset="0"/>
              </a:rPr>
              <a:t>revalence of learning disabilities are higher in certain ethnic groups, and in areas of higher deprivation</a:t>
            </a:r>
          </a:p>
        </p:txBody>
      </p:sp>
      <p:sp>
        <p:nvSpPr>
          <p:cNvPr id="11" name="Content Placeholder 2">
            <a:extLst>
              <a:ext uri="{FF2B5EF4-FFF2-40B4-BE49-F238E27FC236}">
                <a16:creationId xmlns:a16="http://schemas.microsoft.com/office/drawing/2014/main" id="{CACBEF05-21B4-2AF1-4E18-691A869A5AC6}"/>
              </a:ext>
            </a:extLst>
          </p:cNvPr>
          <p:cNvSpPr txBox="1">
            <a:spLocks/>
          </p:cNvSpPr>
          <p:nvPr/>
        </p:nvSpPr>
        <p:spPr>
          <a:xfrm>
            <a:off x="384025" y="1337569"/>
            <a:ext cx="11423949" cy="122460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300" b="1"/>
              <a:t>Prevalence of learning disabilities in adults aged 18 to 64 living in the most deprived 20% of areas is over four times higher than for than those living in quintile 4</a:t>
            </a:r>
            <a:r>
              <a:rPr lang="en-GB" sz="1300"/>
              <a:t>. Prevalence is higher in the least deprived quintile compared with those in quintiles 3 and 4. This may be due to a small proportion of the Tower Hamlets population living in the least deprived areas nationally meaning data is distorted by small population sizes.</a:t>
            </a:r>
          </a:p>
          <a:p>
            <a:r>
              <a:rPr lang="en-GB" sz="1300"/>
              <a:t>By ethnic group, </a:t>
            </a:r>
            <a:r>
              <a:rPr lang="en-GB" sz="1300" b="1"/>
              <a:t>prevalence of learning disabilities in Asian and Black ethnic groups are over two times higher than in all other ethnic groups</a:t>
            </a:r>
            <a:r>
              <a:rPr lang="en-GB" sz="1300"/>
              <a:t>.</a:t>
            </a:r>
          </a:p>
          <a:p>
            <a:r>
              <a:rPr lang="en-GB" sz="1300" b="1"/>
              <a:t>Prevalence of learning disabilities in the Asian ethnic group in Tower Hamlets is notably higher than in North East London.</a:t>
            </a:r>
            <a:r>
              <a:rPr lang="en-GB" sz="1300"/>
              <a:t> The reverse is true for White, Mixed and Other ethnic groups.</a:t>
            </a:r>
          </a:p>
        </p:txBody>
      </p:sp>
      <p:graphicFrame>
        <p:nvGraphicFramePr>
          <p:cNvPr id="15" name="Chart 14" descr="A chart showing the prevalence of Learning Disabilities by deprivation level in Tower Hamlets: it shows rates of LD are higher among more deprived residents , as descibed in the text">
            <a:extLst>
              <a:ext uri="{FF2B5EF4-FFF2-40B4-BE49-F238E27FC236}">
                <a16:creationId xmlns:a16="http://schemas.microsoft.com/office/drawing/2014/main" id="{5C605A8D-3358-1BA7-1875-AE609598FDF3}"/>
              </a:ext>
            </a:extLst>
          </p:cNvPr>
          <p:cNvGraphicFramePr>
            <a:graphicFrameLocks/>
          </p:cNvGraphicFramePr>
          <p:nvPr>
            <p:extLst>
              <p:ext uri="{D42A27DB-BD31-4B8C-83A1-F6EECF244321}">
                <p14:modId xmlns:p14="http://schemas.microsoft.com/office/powerpoint/2010/main" val="3031867865"/>
              </p:ext>
            </p:extLst>
          </p:nvPr>
        </p:nvGraphicFramePr>
        <p:xfrm>
          <a:off x="229768" y="2670302"/>
          <a:ext cx="5772246" cy="353145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8" name="Chart 17" descr="A chart showing , as descibed in the text">
            <a:extLst>
              <a:ext uri="{FF2B5EF4-FFF2-40B4-BE49-F238E27FC236}">
                <a16:creationId xmlns:a16="http://schemas.microsoft.com/office/drawing/2014/main" id="{E135D7F5-8D53-3A3F-07C5-975DB9FCC5AB}"/>
              </a:ext>
            </a:extLst>
          </p:cNvPr>
          <p:cNvGraphicFramePr>
            <a:graphicFrameLocks/>
          </p:cNvGraphicFramePr>
          <p:nvPr>
            <p:extLst>
              <p:ext uri="{D42A27DB-BD31-4B8C-83A1-F6EECF244321}">
                <p14:modId xmlns:p14="http://schemas.microsoft.com/office/powerpoint/2010/main" val="3070726108"/>
              </p:ext>
            </p:extLst>
          </p:nvPr>
        </p:nvGraphicFramePr>
        <p:xfrm>
          <a:off x="6077493" y="2506327"/>
          <a:ext cx="6114507" cy="38594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36038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Prevalence of severe mental illness (SMI) </a:t>
            </a:r>
            <a:r>
              <a:rPr lang="en-GB" sz="2400"/>
              <a:t>is higher in Tower Hamlets than in most North East London boroughs, with SMI patients also having higher prevalence of LTCs</a:t>
            </a:r>
            <a:endParaRPr lang="en-GB" sz="2400">
              <a:cs typeface="Arial" panose="020B0604020202020204" pitchFamily="34" charset="0"/>
            </a:endParaRPr>
          </a:p>
        </p:txBody>
      </p:sp>
      <p:sp>
        <p:nvSpPr>
          <p:cNvPr id="11" name="Content Placeholder 2">
            <a:extLst>
              <a:ext uri="{FF2B5EF4-FFF2-40B4-BE49-F238E27FC236}">
                <a16:creationId xmlns:a16="http://schemas.microsoft.com/office/drawing/2014/main" id="{CACBEF05-21B4-2AF1-4E18-691A869A5AC6}"/>
              </a:ext>
            </a:extLst>
          </p:cNvPr>
          <p:cNvSpPr txBox="1">
            <a:spLocks/>
          </p:cNvSpPr>
          <p:nvPr/>
        </p:nvSpPr>
        <p:spPr>
          <a:xfrm>
            <a:off x="275873" y="1318764"/>
            <a:ext cx="7132633" cy="24320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300"/>
              <a:t>The SMI Register is a primary care register that includes all individuals with a diagnosed schizophrenia, bipolar and other forms of psychoses. </a:t>
            </a:r>
          </a:p>
          <a:p>
            <a:r>
              <a:rPr lang="en-GB" sz="1300" b="1"/>
              <a:t>In 2021-22, there were 4,864 people on the SMI register in Tower Hamlets</a:t>
            </a:r>
            <a:r>
              <a:rPr lang="en-GB" sz="1300"/>
              <a:t>. This is higher than the total for any other borough in North East London – and prevalence is second highest behind Hackney</a:t>
            </a:r>
            <a:r>
              <a:rPr lang="en-GB" sz="1300" baseline="30000"/>
              <a:t>8,11</a:t>
            </a:r>
            <a:r>
              <a:rPr lang="en-GB" sz="1300"/>
              <a:t>.</a:t>
            </a:r>
          </a:p>
          <a:p>
            <a:r>
              <a:rPr lang="en-GB" sz="1300" b="1"/>
              <a:t>Residents on the SMI Register have a higher prevalence of key long term conditions compared with the wider resident population in Tower Hamlets</a:t>
            </a:r>
            <a:r>
              <a:rPr lang="en-GB" sz="1300"/>
              <a:t>. </a:t>
            </a:r>
          </a:p>
          <a:p>
            <a:r>
              <a:rPr lang="en-GB" sz="1300"/>
              <a:t>In addition to higher prevalence of long term conditions, we know patients on the SMI Register have a high prevalence of obesity (35.2% prevalence) and smoking (34.9%).</a:t>
            </a:r>
          </a:p>
        </p:txBody>
      </p:sp>
      <p:sp>
        <p:nvSpPr>
          <p:cNvPr id="14" name="TextBox 13">
            <a:extLst>
              <a:ext uri="{FF2B5EF4-FFF2-40B4-BE49-F238E27FC236}">
                <a16:creationId xmlns:a16="http://schemas.microsoft.com/office/drawing/2014/main" id="{0E9261F7-12D1-D2FC-0A6E-570C982E0BFB}"/>
              </a:ext>
            </a:extLst>
          </p:cNvPr>
          <p:cNvSpPr txBox="1"/>
          <p:nvPr/>
        </p:nvSpPr>
        <p:spPr>
          <a:xfrm>
            <a:off x="529326" y="3535382"/>
            <a:ext cx="5900533" cy="430887"/>
          </a:xfrm>
          <a:prstGeom prst="rect">
            <a:avLst/>
          </a:prstGeom>
          <a:noFill/>
        </p:spPr>
        <p:txBody>
          <a:bodyPr wrap="square">
            <a:spAutoFit/>
          </a:bodyPr>
          <a:lstStyle/>
          <a:p>
            <a:pPr marL="0" indent="0" fontAlgn="base">
              <a:spcBef>
                <a:spcPts val="0"/>
              </a:spcBef>
              <a:buFont typeface="Arial" panose="020B0604020202020204" pitchFamily="34" charset="0"/>
              <a:buNone/>
            </a:pPr>
            <a:r>
              <a:rPr lang="en-GB" sz="1100" b="1"/>
              <a:t>Number of residents on SMI Register and crude prevalence by North East London borough (OHID Fingertips 2021-22)</a:t>
            </a:r>
            <a:r>
              <a:rPr lang="en-GB" sz="1100" b="1" baseline="30000"/>
              <a:t>6,11</a:t>
            </a:r>
            <a:r>
              <a:rPr lang="en-GB" sz="1100" b="1"/>
              <a:t>.</a:t>
            </a:r>
          </a:p>
        </p:txBody>
      </p:sp>
      <p:graphicFrame>
        <p:nvGraphicFramePr>
          <p:cNvPr id="6" name="Table 5">
            <a:extLst>
              <a:ext uri="{FF2B5EF4-FFF2-40B4-BE49-F238E27FC236}">
                <a16:creationId xmlns:a16="http://schemas.microsoft.com/office/drawing/2014/main" id="{93F02C4F-1463-CC37-B2CE-B18DA5308E9B}"/>
              </a:ext>
            </a:extLst>
          </p:cNvPr>
          <p:cNvGraphicFramePr>
            <a:graphicFrameLocks noGrp="1"/>
          </p:cNvGraphicFramePr>
          <p:nvPr>
            <p:extLst>
              <p:ext uri="{D42A27DB-BD31-4B8C-83A1-F6EECF244321}">
                <p14:modId xmlns:p14="http://schemas.microsoft.com/office/powerpoint/2010/main" val="1590325890"/>
              </p:ext>
            </p:extLst>
          </p:nvPr>
        </p:nvGraphicFramePr>
        <p:xfrm>
          <a:off x="617028" y="3966269"/>
          <a:ext cx="6452282" cy="2377440"/>
        </p:xfrm>
        <a:graphic>
          <a:graphicData uri="http://schemas.openxmlformats.org/drawingml/2006/table">
            <a:tbl>
              <a:tblPr firstRow="1" bandRow="1">
                <a:tableStyleId>{073A0DAA-6AF3-43AB-8588-CEC1D06C72B9}</a:tableStyleId>
              </a:tblPr>
              <a:tblGrid>
                <a:gridCol w="2657996">
                  <a:extLst>
                    <a:ext uri="{9D8B030D-6E8A-4147-A177-3AD203B41FA5}">
                      <a16:colId xmlns:a16="http://schemas.microsoft.com/office/drawing/2014/main" val="2718945516"/>
                    </a:ext>
                  </a:extLst>
                </a:gridCol>
                <a:gridCol w="1904413">
                  <a:extLst>
                    <a:ext uri="{9D8B030D-6E8A-4147-A177-3AD203B41FA5}">
                      <a16:colId xmlns:a16="http://schemas.microsoft.com/office/drawing/2014/main" val="1689562756"/>
                    </a:ext>
                  </a:extLst>
                </a:gridCol>
                <a:gridCol w="1889873">
                  <a:extLst>
                    <a:ext uri="{9D8B030D-6E8A-4147-A177-3AD203B41FA5}">
                      <a16:colId xmlns:a16="http://schemas.microsoft.com/office/drawing/2014/main" val="2378326502"/>
                    </a:ext>
                  </a:extLst>
                </a:gridCol>
              </a:tblGrid>
              <a:tr h="387878">
                <a:tc>
                  <a:txBody>
                    <a:bodyPr/>
                    <a:lstStyle/>
                    <a:p>
                      <a:pPr algn="ctr"/>
                      <a:r>
                        <a:rPr lang="en-GB" sz="1200">
                          <a:solidFill>
                            <a:schemeClr val="bg1"/>
                          </a:solidFill>
                        </a:rPr>
                        <a:t>Borough</a:t>
                      </a:r>
                    </a:p>
                  </a:txBody>
                  <a:tcPr/>
                </a:tc>
                <a:tc>
                  <a:txBody>
                    <a:bodyPr/>
                    <a:lstStyle/>
                    <a:p>
                      <a:pPr algn="ctr"/>
                      <a:r>
                        <a:rPr lang="en-GB" sz="1200">
                          <a:solidFill>
                            <a:schemeClr val="bg1"/>
                          </a:solidFill>
                        </a:rPr>
                        <a:t>Patients on SMI Register (2021-22)</a:t>
                      </a:r>
                    </a:p>
                  </a:txBody>
                  <a:tcPr/>
                </a:tc>
                <a:tc>
                  <a:txBody>
                    <a:bodyPr/>
                    <a:lstStyle/>
                    <a:p>
                      <a:pPr algn="ctr"/>
                      <a:r>
                        <a:rPr lang="en-GB" sz="1200">
                          <a:solidFill>
                            <a:schemeClr val="bg1"/>
                          </a:solidFill>
                        </a:rPr>
                        <a:t>Prevalence of SMI (2021-22)</a:t>
                      </a:r>
                    </a:p>
                  </a:txBody>
                  <a:tcPr/>
                </a:tc>
                <a:extLst>
                  <a:ext uri="{0D108BD9-81ED-4DB2-BD59-A6C34878D82A}">
                    <a16:rowId xmlns:a16="http://schemas.microsoft.com/office/drawing/2014/main" val="3284604098"/>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Barking and Dagenham</a:t>
                      </a:r>
                    </a:p>
                  </a:txBody>
                  <a:tcPr/>
                </a:tc>
                <a:tc>
                  <a:txBody>
                    <a:bodyPr/>
                    <a:lstStyle/>
                    <a:p>
                      <a:pPr algn="ctr" fontAlgn="b"/>
                      <a:r>
                        <a:rPr lang="en-GB" sz="1200" kern="1200">
                          <a:solidFill>
                            <a:srgbClr val="003366"/>
                          </a:solidFill>
                          <a:latin typeface="+mn-lt"/>
                          <a:ea typeface="+mn-ea"/>
                          <a:cs typeface="Arial" panose="020B0604020202020204" pitchFamily="34" charset="0"/>
                        </a:rPr>
                        <a:t>2,142</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0.83%</a:t>
                      </a:r>
                    </a:p>
                  </a:txBody>
                  <a:tcPr marL="6350" marR="6350" marT="6350" anchor="b"/>
                </a:tc>
                <a:extLst>
                  <a:ext uri="{0D108BD9-81ED-4DB2-BD59-A6C34878D82A}">
                    <a16:rowId xmlns:a16="http://schemas.microsoft.com/office/drawing/2014/main" val="2100533166"/>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Hackney</a:t>
                      </a:r>
                    </a:p>
                  </a:txBody>
                  <a:tcPr/>
                </a:tc>
                <a:tc>
                  <a:txBody>
                    <a:bodyPr/>
                    <a:lstStyle/>
                    <a:p>
                      <a:pPr algn="ctr" fontAlgn="b"/>
                      <a:r>
                        <a:rPr lang="en-GB" sz="1200" kern="1200">
                          <a:solidFill>
                            <a:srgbClr val="003366"/>
                          </a:solidFill>
                          <a:latin typeface="+mn-lt"/>
                          <a:ea typeface="+mn-ea"/>
                          <a:cs typeface="Arial" panose="020B0604020202020204" pitchFamily="34" charset="0"/>
                        </a:rPr>
                        <a:t>4,795</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1.44%</a:t>
                      </a:r>
                    </a:p>
                  </a:txBody>
                  <a:tcPr marL="6350" marR="6350" marT="6350" anchor="b"/>
                </a:tc>
                <a:extLst>
                  <a:ext uri="{0D108BD9-81ED-4DB2-BD59-A6C34878D82A}">
                    <a16:rowId xmlns:a16="http://schemas.microsoft.com/office/drawing/2014/main" val="1295875301"/>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Havering</a:t>
                      </a:r>
                    </a:p>
                  </a:txBody>
                  <a:tcPr/>
                </a:tc>
                <a:tc>
                  <a:txBody>
                    <a:bodyPr/>
                    <a:lstStyle/>
                    <a:p>
                      <a:pPr algn="ctr" fontAlgn="b"/>
                      <a:r>
                        <a:rPr lang="en-GB" sz="1200" kern="1200">
                          <a:solidFill>
                            <a:srgbClr val="003366"/>
                          </a:solidFill>
                          <a:latin typeface="+mn-lt"/>
                          <a:ea typeface="+mn-ea"/>
                          <a:cs typeface="Arial" panose="020B0604020202020204" pitchFamily="34" charset="0"/>
                        </a:rPr>
                        <a:t>1,913</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0.71%</a:t>
                      </a:r>
                    </a:p>
                  </a:txBody>
                  <a:tcPr marL="6350" marR="6350" marT="6350" anchor="b"/>
                </a:tc>
                <a:extLst>
                  <a:ext uri="{0D108BD9-81ED-4DB2-BD59-A6C34878D82A}">
                    <a16:rowId xmlns:a16="http://schemas.microsoft.com/office/drawing/2014/main" val="3285704569"/>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Newham</a:t>
                      </a:r>
                    </a:p>
                  </a:txBody>
                  <a:tcPr/>
                </a:tc>
                <a:tc>
                  <a:txBody>
                    <a:bodyPr/>
                    <a:lstStyle/>
                    <a:p>
                      <a:pPr algn="ctr" fontAlgn="b"/>
                      <a:r>
                        <a:rPr lang="en-GB" sz="1200" kern="1200">
                          <a:solidFill>
                            <a:srgbClr val="003366"/>
                          </a:solidFill>
                          <a:latin typeface="+mn-lt"/>
                          <a:ea typeface="+mn-ea"/>
                          <a:cs typeface="Arial" panose="020B0604020202020204" pitchFamily="34" charset="0"/>
                        </a:rPr>
                        <a:t>4,857</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1.08%</a:t>
                      </a:r>
                    </a:p>
                  </a:txBody>
                  <a:tcPr marL="6350" marR="6350" marT="6350" anchor="b"/>
                </a:tc>
                <a:extLst>
                  <a:ext uri="{0D108BD9-81ED-4DB2-BD59-A6C34878D82A}">
                    <a16:rowId xmlns:a16="http://schemas.microsoft.com/office/drawing/2014/main" val="1809308475"/>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Redbridge</a:t>
                      </a:r>
                    </a:p>
                  </a:txBody>
                  <a:tcPr/>
                </a:tc>
                <a:tc>
                  <a:txBody>
                    <a:bodyPr/>
                    <a:lstStyle/>
                    <a:p>
                      <a:pPr algn="ctr" fontAlgn="b"/>
                      <a:r>
                        <a:rPr lang="en-GB" sz="1200" kern="1200">
                          <a:solidFill>
                            <a:srgbClr val="003366"/>
                          </a:solidFill>
                          <a:latin typeface="+mn-lt"/>
                          <a:ea typeface="+mn-ea"/>
                          <a:cs typeface="Arial" panose="020B0604020202020204" pitchFamily="34" charset="0"/>
                        </a:rPr>
                        <a:t>3,233</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0.91%</a:t>
                      </a:r>
                    </a:p>
                  </a:txBody>
                  <a:tcPr marL="6350" marR="6350" marT="6350" anchor="b"/>
                </a:tc>
                <a:extLst>
                  <a:ext uri="{0D108BD9-81ED-4DB2-BD59-A6C34878D82A}">
                    <a16:rowId xmlns:a16="http://schemas.microsoft.com/office/drawing/2014/main" val="537060174"/>
                  </a:ext>
                </a:extLst>
              </a:tr>
              <a:tr h="232727">
                <a:tc>
                  <a:txBody>
                    <a:bodyPr/>
                    <a:lstStyle/>
                    <a:p>
                      <a:pPr marL="0" algn="ctr" defTabSz="914400" rtl="0" eaLnBrk="1" latinLnBrk="0" hangingPunct="1"/>
                      <a:r>
                        <a:rPr lang="en-GB" sz="1200" b="1" kern="1200">
                          <a:solidFill>
                            <a:srgbClr val="003366"/>
                          </a:solidFill>
                          <a:latin typeface="+mn-lt"/>
                          <a:ea typeface="+mn-ea"/>
                          <a:cs typeface="Arial" panose="020B0604020202020204" pitchFamily="34" charset="0"/>
                        </a:rPr>
                        <a:t>Tower Hamlets</a:t>
                      </a:r>
                    </a:p>
                  </a:txBody>
                  <a:tcPr/>
                </a:tc>
                <a:tc>
                  <a:txBody>
                    <a:bodyPr/>
                    <a:lstStyle/>
                    <a:p>
                      <a:pPr algn="ctr" fontAlgn="b"/>
                      <a:r>
                        <a:rPr lang="en-GB" sz="1200" b="1" kern="1200">
                          <a:solidFill>
                            <a:srgbClr val="003366"/>
                          </a:solidFill>
                          <a:latin typeface="+mn-lt"/>
                          <a:ea typeface="+mn-ea"/>
                          <a:cs typeface="Arial" panose="020B0604020202020204" pitchFamily="34" charset="0"/>
                        </a:rPr>
                        <a:t>4,864</a:t>
                      </a:r>
                    </a:p>
                  </a:txBody>
                  <a:tcPr marL="6350" marR="6350" marT="6350" anchor="b"/>
                </a:tc>
                <a:tc>
                  <a:txBody>
                    <a:bodyPr/>
                    <a:lstStyle/>
                    <a:p>
                      <a:pPr algn="ctr" fontAlgn="b"/>
                      <a:r>
                        <a:rPr lang="en-GB" sz="1200" b="1" kern="1200">
                          <a:solidFill>
                            <a:srgbClr val="003366"/>
                          </a:solidFill>
                          <a:latin typeface="+mn-lt"/>
                          <a:ea typeface="+mn-ea"/>
                          <a:cs typeface="Arial" panose="020B0604020202020204" pitchFamily="34" charset="0"/>
                        </a:rPr>
                        <a:t>1.29%</a:t>
                      </a:r>
                    </a:p>
                  </a:txBody>
                  <a:tcPr marL="6350" marR="6350" marT="6350" anchor="b"/>
                </a:tc>
                <a:extLst>
                  <a:ext uri="{0D108BD9-81ED-4DB2-BD59-A6C34878D82A}">
                    <a16:rowId xmlns:a16="http://schemas.microsoft.com/office/drawing/2014/main" val="1838757502"/>
                  </a:ext>
                </a:extLst>
              </a:tr>
              <a:tr h="232727">
                <a:tc>
                  <a:txBody>
                    <a:bodyPr/>
                    <a:lstStyle/>
                    <a:p>
                      <a:pPr marL="0" algn="ctr" defTabSz="914400" rtl="0" eaLnBrk="1" latinLnBrk="0" hangingPunct="1"/>
                      <a:r>
                        <a:rPr lang="en-GB" sz="1200" kern="1200">
                          <a:solidFill>
                            <a:srgbClr val="003366"/>
                          </a:solidFill>
                          <a:latin typeface="+mn-lt"/>
                          <a:ea typeface="+mn-ea"/>
                          <a:cs typeface="Arial" panose="020B0604020202020204" pitchFamily="34" charset="0"/>
                        </a:rPr>
                        <a:t>Waltham Forest</a:t>
                      </a:r>
                    </a:p>
                  </a:txBody>
                  <a:tcPr/>
                </a:tc>
                <a:tc>
                  <a:txBody>
                    <a:bodyPr/>
                    <a:lstStyle/>
                    <a:p>
                      <a:pPr algn="ctr" fontAlgn="b"/>
                      <a:r>
                        <a:rPr lang="en-GB" sz="1200" kern="1200">
                          <a:solidFill>
                            <a:srgbClr val="003366"/>
                          </a:solidFill>
                          <a:latin typeface="+mn-lt"/>
                          <a:ea typeface="+mn-ea"/>
                          <a:cs typeface="Arial" panose="020B0604020202020204" pitchFamily="34" charset="0"/>
                        </a:rPr>
                        <a:t>3,791</a:t>
                      </a:r>
                    </a:p>
                  </a:txBody>
                  <a:tcPr marL="6350" marR="6350" marT="6350" anchor="b"/>
                </a:tc>
                <a:tc>
                  <a:txBody>
                    <a:bodyPr/>
                    <a:lstStyle/>
                    <a:p>
                      <a:pPr algn="ctr" fontAlgn="b"/>
                      <a:r>
                        <a:rPr lang="en-GB" sz="1200" kern="1200">
                          <a:solidFill>
                            <a:srgbClr val="003366"/>
                          </a:solidFill>
                          <a:latin typeface="+mn-lt"/>
                          <a:ea typeface="+mn-ea"/>
                          <a:cs typeface="Arial" panose="020B0604020202020204" pitchFamily="34" charset="0"/>
                        </a:rPr>
                        <a:t>1.17%</a:t>
                      </a:r>
                    </a:p>
                  </a:txBody>
                  <a:tcPr marL="6350" marR="6350" marT="6350" anchor="b"/>
                </a:tc>
                <a:extLst>
                  <a:ext uri="{0D108BD9-81ED-4DB2-BD59-A6C34878D82A}">
                    <a16:rowId xmlns:a16="http://schemas.microsoft.com/office/drawing/2014/main" val="155947788"/>
                  </a:ext>
                </a:extLst>
              </a:tr>
            </a:tbl>
          </a:graphicData>
        </a:graphic>
      </p:graphicFrame>
      <p:graphicFrame>
        <p:nvGraphicFramePr>
          <p:cNvPr id="9" name="Chart 8" descr="A chart showing the prevalence of diabetes, hypertension and COPD comparing all residents vs those on the SMI register, as descibed in the text">
            <a:extLst>
              <a:ext uri="{FF2B5EF4-FFF2-40B4-BE49-F238E27FC236}">
                <a16:creationId xmlns:a16="http://schemas.microsoft.com/office/drawing/2014/main" id="{934778C5-F7BE-AA68-54C1-4E6D1D389614}"/>
              </a:ext>
            </a:extLst>
          </p:cNvPr>
          <p:cNvGraphicFramePr>
            <a:graphicFrameLocks/>
          </p:cNvGraphicFramePr>
          <p:nvPr>
            <p:extLst>
              <p:ext uri="{D42A27DB-BD31-4B8C-83A1-F6EECF244321}">
                <p14:modId xmlns:p14="http://schemas.microsoft.com/office/powerpoint/2010/main" val="636047763"/>
              </p:ext>
            </p:extLst>
          </p:nvPr>
        </p:nvGraphicFramePr>
        <p:xfrm>
          <a:off x="7473367" y="1572080"/>
          <a:ext cx="4553514" cy="399884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88882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Estimating social care need in Tower Hamlets using Activities of Daily Living</a:t>
            </a:r>
          </a:p>
        </p:txBody>
      </p:sp>
    </p:spTree>
    <p:extLst>
      <p:ext uri="{BB962C8B-B14F-4D97-AF65-F5344CB8AC3E}">
        <p14:creationId xmlns:p14="http://schemas.microsoft.com/office/powerpoint/2010/main" val="3243204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507451" y="330119"/>
            <a:ext cx="9812208" cy="720725"/>
          </a:xfrm>
        </p:spPr>
        <p:txBody>
          <a:bodyPr>
            <a:normAutofit/>
          </a:bodyPr>
          <a:lstStyle/>
          <a:p>
            <a:r>
              <a:rPr lang="en-GB" sz="2400"/>
              <a:t>Understanding social care need through Activities of Daily Living</a:t>
            </a:r>
            <a:endParaRPr lang="en-GB" sz="2400">
              <a:cs typeface="Arial" panose="020B0604020202020204" pitchFamily="34" charset="0"/>
            </a:endParaRPr>
          </a:p>
        </p:txBody>
      </p:sp>
      <p:sp>
        <p:nvSpPr>
          <p:cNvPr id="5" name="Content Placeholder 2">
            <a:extLst>
              <a:ext uri="{FF2B5EF4-FFF2-40B4-BE49-F238E27FC236}">
                <a16:creationId xmlns:a16="http://schemas.microsoft.com/office/drawing/2014/main" id="{4EC53BE3-153A-8D91-6E3F-CD57F07A0A82}"/>
              </a:ext>
            </a:extLst>
          </p:cNvPr>
          <p:cNvSpPr>
            <a:spLocks noGrp="1"/>
          </p:cNvSpPr>
          <p:nvPr>
            <p:ph idx="1"/>
          </p:nvPr>
        </p:nvSpPr>
        <p:spPr>
          <a:xfrm>
            <a:off x="463622" y="1213863"/>
            <a:ext cx="11361088" cy="5555699"/>
          </a:xfrm>
        </p:spPr>
        <p:txBody>
          <a:bodyPr>
            <a:normAutofit/>
          </a:bodyPr>
          <a:lstStyle/>
          <a:p>
            <a:pPr>
              <a:lnSpc>
                <a:spcPct val="110000"/>
              </a:lnSpc>
            </a:pPr>
            <a:r>
              <a:rPr lang="en-GB" sz="1300"/>
              <a:t>In comparison to healthcare need, </a:t>
            </a:r>
            <a:r>
              <a:rPr lang="en-GB" sz="1300" b="1"/>
              <a:t>evidence is comparatively limited on measuring population-level social care need </a:t>
            </a:r>
            <a:r>
              <a:rPr lang="en-GB" sz="1300"/>
              <a:t>in academic literature. </a:t>
            </a:r>
          </a:p>
          <a:p>
            <a:pPr>
              <a:lnSpc>
                <a:spcPct val="110000"/>
              </a:lnSpc>
            </a:pPr>
            <a:r>
              <a:rPr lang="en-GB" sz="1300"/>
              <a:t>Some research uses rates of people reporting issues performing Activities of Daily Living (ADLs) and Instrumental Activities of Daily Living. Issues performing ADLs and IADLs are self-reported and is collected (primarily) in the Health Survey for England (HSE)</a:t>
            </a:r>
            <a:r>
              <a:rPr lang="en-GB" sz="1300" baseline="30000"/>
              <a:t>12</a:t>
            </a:r>
            <a:r>
              <a:rPr lang="en-GB" sz="1300"/>
              <a:t>. </a:t>
            </a:r>
          </a:p>
          <a:p>
            <a:pPr>
              <a:lnSpc>
                <a:spcPct val="110000"/>
              </a:lnSpc>
            </a:pPr>
            <a:r>
              <a:rPr lang="en-GB" sz="1300"/>
              <a:t>The HSE asks all respondents aged 65 and over, for each ADL and IADL, whether they could carry out the activity on their own, manage on their own with difficulty, only do the activity with help, or could not do at all. If participants indicated that they needed help for any ADL or IADL, they are asked whether they had received any help in the last month. </a:t>
            </a:r>
            <a:r>
              <a:rPr lang="en-GB" sz="1300" b="1"/>
              <a:t>This is a helpful proxy for estimating social care need, as it can be consistently measured across those in receipt of formal care support through a Local Authority, other forms of care, and those with unmet needs</a:t>
            </a:r>
            <a:r>
              <a:rPr lang="en-GB" sz="1300" baseline="30000"/>
              <a:t>12</a:t>
            </a:r>
            <a:r>
              <a:rPr lang="en-GB" sz="1300" b="1"/>
              <a:t>.</a:t>
            </a:r>
          </a:p>
          <a:p>
            <a:pPr>
              <a:lnSpc>
                <a:spcPct val="110000"/>
              </a:lnSpc>
            </a:pPr>
            <a:r>
              <a:rPr lang="en-GB" sz="1300"/>
              <a:t>Activities covered under (Instrumental) Activities of Daily Living are covered below:</a:t>
            </a:r>
          </a:p>
          <a:p>
            <a:pPr marL="0" indent="0">
              <a:lnSpc>
                <a:spcPct val="110000"/>
              </a:lnSpc>
              <a:buNone/>
            </a:pPr>
            <a:endParaRPr lang="en-GB" sz="1300" b="1"/>
          </a:p>
          <a:p>
            <a:pPr marL="0" indent="0">
              <a:lnSpc>
                <a:spcPct val="110000"/>
              </a:lnSpc>
              <a:buNone/>
            </a:pPr>
            <a:r>
              <a:rPr lang="en-GB" sz="1300" b="1"/>
              <a:t>ADLs:</a:t>
            </a:r>
          </a:p>
          <a:p>
            <a:pPr>
              <a:lnSpc>
                <a:spcPct val="110000"/>
              </a:lnSpc>
            </a:pPr>
            <a:r>
              <a:rPr lang="en-GB" sz="1300"/>
              <a:t>Having a bath or shower</a:t>
            </a:r>
          </a:p>
          <a:p>
            <a:pPr>
              <a:lnSpc>
                <a:spcPct val="110000"/>
              </a:lnSpc>
            </a:pPr>
            <a:r>
              <a:rPr lang="en-GB" sz="1300"/>
              <a:t>Using the toilet</a:t>
            </a:r>
          </a:p>
          <a:p>
            <a:pPr>
              <a:lnSpc>
                <a:spcPct val="110000"/>
              </a:lnSpc>
            </a:pPr>
            <a:r>
              <a:rPr lang="en-GB" sz="1300"/>
              <a:t>Getting up and down stairs</a:t>
            </a:r>
          </a:p>
          <a:p>
            <a:pPr>
              <a:lnSpc>
                <a:spcPct val="110000"/>
              </a:lnSpc>
            </a:pPr>
            <a:r>
              <a:rPr lang="en-GB" sz="1300"/>
              <a:t>Dressing or undressing</a:t>
            </a:r>
          </a:p>
          <a:p>
            <a:pPr>
              <a:lnSpc>
                <a:spcPct val="110000"/>
              </a:lnSpc>
            </a:pPr>
            <a:r>
              <a:rPr lang="en-GB" sz="1300"/>
              <a:t>Getting in and out of bed</a:t>
            </a:r>
          </a:p>
          <a:p>
            <a:pPr marL="0" indent="0">
              <a:lnSpc>
                <a:spcPct val="110000"/>
              </a:lnSpc>
              <a:buNone/>
            </a:pPr>
            <a:endParaRPr lang="en-GB" sz="1300">
              <a:cs typeface="Arial" panose="020B0604020202020204" pitchFamily="34" charset="0"/>
            </a:endParaRPr>
          </a:p>
          <a:p>
            <a:pPr marL="0" indent="0">
              <a:buNone/>
            </a:pPr>
            <a:endParaRPr lang="en-GB" sz="1600">
              <a:cs typeface="Arial" panose="020B0604020202020204" pitchFamily="34" charset="0"/>
            </a:endParaRPr>
          </a:p>
        </p:txBody>
      </p:sp>
      <p:sp>
        <p:nvSpPr>
          <p:cNvPr id="3" name="Content Placeholder 2">
            <a:extLst>
              <a:ext uri="{FF2B5EF4-FFF2-40B4-BE49-F238E27FC236}">
                <a16:creationId xmlns:a16="http://schemas.microsoft.com/office/drawing/2014/main" id="{885BB5FE-3DEC-B7F3-349C-D5788109EDF7}"/>
              </a:ext>
            </a:extLst>
          </p:cNvPr>
          <p:cNvSpPr txBox="1">
            <a:spLocks/>
          </p:cNvSpPr>
          <p:nvPr/>
        </p:nvSpPr>
        <p:spPr>
          <a:xfrm>
            <a:off x="3490481" y="4384766"/>
            <a:ext cx="3184638" cy="16526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300"/>
              <a:t>Washing face and hands</a:t>
            </a:r>
          </a:p>
          <a:p>
            <a:r>
              <a:rPr lang="en-GB" sz="1300"/>
              <a:t>Eating, including cutting up food</a:t>
            </a:r>
          </a:p>
          <a:p>
            <a:r>
              <a:rPr lang="en-GB" sz="1300"/>
              <a:t>Taking medicines</a:t>
            </a:r>
          </a:p>
        </p:txBody>
      </p:sp>
      <p:sp>
        <p:nvSpPr>
          <p:cNvPr id="6" name="Content Placeholder 2">
            <a:extLst>
              <a:ext uri="{FF2B5EF4-FFF2-40B4-BE49-F238E27FC236}">
                <a16:creationId xmlns:a16="http://schemas.microsoft.com/office/drawing/2014/main" id="{78E33424-9EDF-C666-98BD-60E18DDAD8D0}"/>
              </a:ext>
            </a:extLst>
          </p:cNvPr>
          <p:cNvSpPr txBox="1">
            <a:spLocks/>
          </p:cNvSpPr>
          <p:nvPr/>
        </p:nvSpPr>
        <p:spPr>
          <a:xfrm>
            <a:off x="7301352" y="3991713"/>
            <a:ext cx="3940954" cy="20456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00" b="1"/>
              <a:t>IADLs:</a:t>
            </a:r>
          </a:p>
          <a:p>
            <a:r>
              <a:rPr lang="en-GB" sz="1300"/>
              <a:t>Doing routine housework or laundry</a:t>
            </a:r>
          </a:p>
          <a:p>
            <a:r>
              <a:rPr lang="en-GB" sz="1300"/>
              <a:t>Shopping for food</a:t>
            </a:r>
          </a:p>
          <a:p>
            <a:r>
              <a:rPr lang="en-GB" sz="1300"/>
              <a:t>Getting out of the house</a:t>
            </a:r>
          </a:p>
          <a:p>
            <a:r>
              <a:rPr lang="en-GB" sz="1300"/>
              <a:t>Doing paperwork or paying bills</a:t>
            </a:r>
          </a:p>
        </p:txBody>
      </p:sp>
    </p:spTree>
    <p:extLst>
      <p:ext uri="{BB962C8B-B14F-4D97-AF65-F5344CB8AC3E}">
        <p14:creationId xmlns:p14="http://schemas.microsoft.com/office/powerpoint/2010/main" val="944091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88786" y="398116"/>
            <a:ext cx="9812208" cy="720725"/>
          </a:xfrm>
        </p:spPr>
        <p:txBody>
          <a:bodyPr>
            <a:noAutofit/>
          </a:bodyPr>
          <a:lstStyle/>
          <a:p>
            <a:r>
              <a:rPr lang="en-GB" sz="2400"/>
              <a:t>Estimating social care need in Tower Hamlets using Activities of Daily Living (1)</a:t>
            </a:r>
            <a:endParaRPr lang="en-GB" sz="2400">
              <a:cs typeface="Arial" panose="020B0604020202020204" pitchFamily="34" charset="0"/>
            </a:endParaRPr>
          </a:p>
        </p:txBody>
      </p:sp>
      <p:sp>
        <p:nvSpPr>
          <p:cNvPr id="5" name="Content Placeholder 2">
            <a:extLst>
              <a:ext uri="{FF2B5EF4-FFF2-40B4-BE49-F238E27FC236}">
                <a16:creationId xmlns:a16="http://schemas.microsoft.com/office/drawing/2014/main" id="{4EC53BE3-153A-8D91-6E3F-CD57F07A0A82}"/>
              </a:ext>
            </a:extLst>
          </p:cNvPr>
          <p:cNvSpPr>
            <a:spLocks noGrp="1"/>
          </p:cNvSpPr>
          <p:nvPr>
            <p:ph idx="1"/>
          </p:nvPr>
        </p:nvSpPr>
        <p:spPr>
          <a:xfrm>
            <a:off x="488786" y="1247282"/>
            <a:ext cx="11213997" cy="1728156"/>
          </a:xfrm>
        </p:spPr>
        <p:txBody>
          <a:bodyPr>
            <a:normAutofit/>
          </a:bodyPr>
          <a:lstStyle/>
          <a:p>
            <a:pPr fontAlgn="base"/>
            <a:r>
              <a:rPr lang="en-GB" sz="1300"/>
              <a:t>The Health Survey for England provides data by age, gender and deprivation on the proportion of people who needed help – but does not report to Local Authority level. Using the national estimates provided by the HSE in 2021, we can calculate three estimates of the number of people who may report issues performing one or more ADL/IADL in Tower Hamlets, through adjusting national estimates that account for variations by</a:t>
            </a:r>
            <a:r>
              <a:rPr lang="en-GB" sz="1300" baseline="30000"/>
              <a:t>12</a:t>
            </a:r>
            <a:r>
              <a:rPr lang="en-GB" sz="1300"/>
              <a:t>:</a:t>
            </a:r>
          </a:p>
          <a:p>
            <a:pPr lvl="1"/>
            <a:r>
              <a:rPr lang="en-GB" sz="1300">
                <a:cs typeface="Arial" panose="020B0604020202020204" pitchFamily="34" charset="0"/>
              </a:rPr>
              <a:t>Age and gender</a:t>
            </a:r>
          </a:p>
          <a:p>
            <a:pPr lvl="1"/>
            <a:r>
              <a:rPr lang="en-GB" sz="1300"/>
              <a:t>Deprivation (IMD) and gender</a:t>
            </a:r>
          </a:p>
          <a:p>
            <a:pPr lvl="1"/>
            <a:r>
              <a:rPr lang="en-GB" sz="1300">
                <a:cs typeface="Arial" panose="020B0604020202020204" pitchFamily="34" charset="0"/>
              </a:rPr>
              <a:t>An age-adjusted weighted proportion using age and gender estimates and applying deprivation estimates to weighted population.</a:t>
            </a:r>
          </a:p>
        </p:txBody>
      </p:sp>
      <p:sp>
        <p:nvSpPr>
          <p:cNvPr id="6" name="Content Placeholder 2">
            <a:extLst>
              <a:ext uri="{FF2B5EF4-FFF2-40B4-BE49-F238E27FC236}">
                <a16:creationId xmlns:a16="http://schemas.microsoft.com/office/drawing/2014/main" id="{9CF0D3FC-A84F-B7D4-FD9E-66F07520BE2B}"/>
              </a:ext>
            </a:extLst>
          </p:cNvPr>
          <p:cNvSpPr txBox="1">
            <a:spLocks/>
          </p:cNvSpPr>
          <p:nvPr/>
        </p:nvSpPr>
        <p:spPr>
          <a:xfrm>
            <a:off x="1048380" y="2875238"/>
            <a:ext cx="9336345" cy="54081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ts val="0"/>
              </a:spcBef>
              <a:buFont typeface="Arial" panose="020B0604020202020204" pitchFamily="34" charset="0"/>
              <a:buNone/>
            </a:pPr>
            <a:r>
              <a:rPr lang="en-GB" sz="1200" b="1"/>
              <a:t>Estimates of number and proportion of older adults (aged 65+) in Tower Hamlets who report issues with performing Activities of Daily Living (ADLs) and Instrumental Activities of Daily Living (IADLs). </a:t>
            </a:r>
          </a:p>
          <a:p>
            <a:pPr marL="0" indent="0" fontAlgn="base">
              <a:spcBef>
                <a:spcPts val="0"/>
              </a:spcBef>
              <a:buFont typeface="Arial" panose="020B0604020202020204" pitchFamily="34" charset="0"/>
              <a:buNone/>
            </a:pPr>
            <a:r>
              <a:rPr lang="en-GB" sz="1200"/>
              <a:t>Estimates derived from Health Survey England 2021 data (population estimates calculated using population numbers from 2021 Census)</a:t>
            </a:r>
            <a:r>
              <a:rPr lang="en-GB" sz="1200" baseline="30000"/>
              <a:t>9,12</a:t>
            </a:r>
            <a:r>
              <a:rPr lang="en-GB" sz="1200"/>
              <a:t>. </a:t>
            </a:r>
          </a:p>
        </p:txBody>
      </p:sp>
      <p:graphicFrame>
        <p:nvGraphicFramePr>
          <p:cNvPr id="3" name="Table 2">
            <a:extLst>
              <a:ext uri="{FF2B5EF4-FFF2-40B4-BE49-F238E27FC236}">
                <a16:creationId xmlns:a16="http://schemas.microsoft.com/office/drawing/2014/main" id="{F5743380-DD7B-FC03-48C0-665A36B3B52D}"/>
              </a:ext>
            </a:extLst>
          </p:cNvPr>
          <p:cNvGraphicFramePr>
            <a:graphicFrameLocks noGrp="1"/>
          </p:cNvGraphicFramePr>
          <p:nvPr>
            <p:extLst>
              <p:ext uri="{D42A27DB-BD31-4B8C-83A1-F6EECF244321}">
                <p14:modId xmlns:p14="http://schemas.microsoft.com/office/powerpoint/2010/main" val="3612312957"/>
              </p:ext>
            </p:extLst>
          </p:nvPr>
        </p:nvGraphicFramePr>
        <p:xfrm>
          <a:off x="1132114" y="3380792"/>
          <a:ext cx="9168880" cy="1371600"/>
        </p:xfrm>
        <a:graphic>
          <a:graphicData uri="http://schemas.openxmlformats.org/drawingml/2006/table">
            <a:tbl>
              <a:tblPr firstRow="1" bandRow="1">
                <a:tableStyleId>{073A0DAA-6AF3-43AB-8588-CEC1D06C72B9}</a:tableStyleId>
              </a:tblPr>
              <a:tblGrid>
                <a:gridCol w="2544147">
                  <a:extLst>
                    <a:ext uri="{9D8B030D-6E8A-4147-A177-3AD203B41FA5}">
                      <a16:colId xmlns:a16="http://schemas.microsoft.com/office/drawing/2014/main" val="3669334616"/>
                    </a:ext>
                  </a:extLst>
                </a:gridCol>
                <a:gridCol w="1038808">
                  <a:extLst>
                    <a:ext uri="{9D8B030D-6E8A-4147-A177-3AD203B41FA5}">
                      <a16:colId xmlns:a16="http://schemas.microsoft.com/office/drawing/2014/main" val="2660785992"/>
                    </a:ext>
                  </a:extLst>
                </a:gridCol>
                <a:gridCol w="1167947">
                  <a:extLst>
                    <a:ext uri="{9D8B030D-6E8A-4147-A177-3AD203B41FA5}">
                      <a16:colId xmlns:a16="http://schemas.microsoft.com/office/drawing/2014/main" val="3712676087"/>
                    </a:ext>
                  </a:extLst>
                </a:gridCol>
                <a:gridCol w="1142736">
                  <a:extLst>
                    <a:ext uri="{9D8B030D-6E8A-4147-A177-3AD203B41FA5}">
                      <a16:colId xmlns:a16="http://schemas.microsoft.com/office/drawing/2014/main" val="2887788588"/>
                    </a:ext>
                  </a:extLst>
                </a:gridCol>
                <a:gridCol w="1043758">
                  <a:extLst>
                    <a:ext uri="{9D8B030D-6E8A-4147-A177-3AD203B41FA5}">
                      <a16:colId xmlns:a16="http://schemas.microsoft.com/office/drawing/2014/main" val="1104130977"/>
                    </a:ext>
                  </a:extLst>
                </a:gridCol>
                <a:gridCol w="1106744">
                  <a:extLst>
                    <a:ext uri="{9D8B030D-6E8A-4147-A177-3AD203B41FA5}">
                      <a16:colId xmlns:a16="http://schemas.microsoft.com/office/drawing/2014/main" val="578764364"/>
                    </a:ext>
                  </a:extLst>
                </a:gridCol>
                <a:gridCol w="1124740">
                  <a:extLst>
                    <a:ext uri="{9D8B030D-6E8A-4147-A177-3AD203B41FA5}">
                      <a16:colId xmlns:a16="http://schemas.microsoft.com/office/drawing/2014/main" val="541114190"/>
                    </a:ext>
                  </a:extLst>
                </a:gridCol>
              </a:tblGrid>
              <a:tr h="218336">
                <a:tc rowSpan="2">
                  <a:txBody>
                    <a:bodyPr/>
                    <a:lstStyle/>
                    <a:p>
                      <a:pPr marL="0" algn="l" defTabSz="914400" rtl="0" eaLnBrk="1" latinLnBrk="0" hangingPunct="1"/>
                      <a:r>
                        <a:rPr lang="en-GB" sz="1200" b="1" kern="1200">
                          <a:solidFill>
                            <a:schemeClr val="lt1"/>
                          </a:solidFill>
                          <a:latin typeface="+mn-lt"/>
                          <a:ea typeface="+mn-ea"/>
                          <a:cs typeface="+mn-cs"/>
                        </a:rPr>
                        <a:t>Tower Hamlets estimate (using 2021 data) adjusted for:</a:t>
                      </a:r>
                    </a:p>
                  </a:txBody>
                  <a:tcPr>
                    <a:solidFill>
                      <a:srgbClr val="00445E"/>
                    </a:solidFill>
                  </a:tcPr>
                </a:tc>
                <a:tc gridSpan="3">
                  <a:txBody>
                    <a:bodyPr/>
                    <a:lstStyle/>
                    <a:p>
                      <a:pPr algn="ctr"/>
                      <a:r>
                        <a:rPr lang="en-GB" sz="1200"/>
                        <a:t>Activities of Daily Living</a:t>
                      </a:r>
                    </a:p>
                  </a:txBody>
                  <a:tcPr/>
                </a:tc>
                <a:tc hMerge="1">
                  <a:txBody>
                    <a:bodyPr/>
                    <a:lstStyle/>
                    <a:p>
                      <a:endParaRPr lang="en-GB" sz="1200"/>
                    </a:p>
                  </a:txBody>
                  <a:tcPr/>
                </a:tc>
                <a:tc hMerge="1">
                  <a:txBody>
                    <a:bodyPr/>
                    <a:lstStyle/>
                    <a:p>
                      <a:endParaRPr lang="en-GB" sz="1200"/>
                    </a:p>
                  </a:txBody>
                  <a:tcPr/>
                </a:tc>
                <a:tc gridSpan="3">
                  <a:txBody>
                    <a:bodyPr/>
                    <a:lstStyle/>
                    <a:p>
                      <a:pPr algn="ctr"/>
                      <a:r>
                        <a:rPr lang="en-GB" sz="1200"/>
                        <a:t>Instrumental Activities of Daily Living</a:t>
                      </a:r>
                    </a:p>
                  </a:txBody>
                  <a:tcPr/>
                </a:tc>
                <a:tc hMerge="1">
                  <a:txBody>
                    <a:bodyPr/>
                    <a:lstStyle/>
                    <a:p>
                      <a:endParaRPr lang="en-GB" sz="1200"/>
                    </a:p>
                  </a:txBody>
                  <a:tcPr/>
                </a:tc>
                <a:tc hMerge="1">
                  <a:txBody>
                    <a:bodyPr/>
                    <a:lstStyle/>
                    <a:p>
                      <a:endParaRPr lang="en-GB" sz="1200"/>
                    </a:p>
                  </a:txBody>
                  <a:tcPr/>
                </a:tc>
                <a:extLst>
                  <a:ext uri="{0D108BD9-81ED-4DB2-BD59-A6C34878D82A}">
                    <a16:rowId xmlns:a16="http://schemas.microsoft.com/office/drawing/2014/main" val="3214989527"/>
                  </a:ext>
                </a:extLst>
              </a:tr>
              <a:tr h="218336">
                <a:tc vMerge="1">
                  <a:txBody>
                    <a:bodyPr/>
                    <a:lstStyle/>
                    <a:p>
                      <a:pPr marL="0" algn="l" defTabSz="914400" rtl="0" eaLnBrk="1" latinLnBrk="0" hangingPunct="1"/>
                      <a:r>
                        <a:rPr lang="en-GB" sz="1200" b="1" kern="1200">
                          <a:solidFill>
                            <a:schemeClr val="lt1"/>
                          </a:solidFill>
                          <a:latin typeface="+mn-lt"/>
                          <a:ea typeface="+mn-ea"/>
                          <a:cs typeface="+mn-cs"/>
                        </a:rPr>
                        <a:t>Methodology</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Males</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Females</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Persons</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Males</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Females</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Persons</a:t>
                      </a:r>
                    </a:p>
                  </a:txBody>
                  <a:tcPr>
                    <a:solidFill>
                      <a:srgbClr val="00445E"/>
                    </a:solidFill>
                  </a:tcPr>
                </a:tc>
                <a:extLst>
                  <a:ext uri="{0D108BD9-81ED-4DB2-BD59-A6C34878D82A}">
                    <a16:rowId xmlns:a16="http://schemas.microsoft.com/office/drawing/2014/main" val="427365570"/>
                  </a:ext>
                </a:extLst>
              </a:tr>
              <a:tr h="218336">
                <a:tc>
                  <a:txBody>
                    <a:bodyPr/>
                    <a:lstStyle/>
                    <a:p>
                      <a:r>
                        <a:rPr lang="en-GB" sz="1200"/>
                        <a:t>Age and gender</a:t>
                      </a:r>
                    </a:p>
                  </a:txBody>
                  <a:tcPr/>
                </a:tc>
                <a:tc>
                  <a:txBody>
                    <a:bodyPr/>
                    <a:lstStyle/>
                    <a:p>
                      <a:r>
                        <a:rPr lang="en-GB" sz="1200"/>
                        <a:t>2,056 (27%)</a:t>
                      </a:r>
                    </a:p>
                  </a:txBody>
                  <a:tcPr/>
                </a:tc>
                <a:tc>
                  <a:txBody>
                    <a:bodyPr/>
                    <a:lstStyle/>
                    <a:p>
                      <a:r>
                        <a:rPr lang="en-GB" sz="1200"/>
                        <a:t>3,412 (35%)</a:t>
                      </a:r>
                    </a:p>
                  </a:txBody>
                  <a:tcPr/>
                </a:tc>
                <a:tc>
                  <a:txBody>
                    <a:bodyPr/>
                    <a:lstStyle/>
                    <a:p>
                      <a:r>
                        <a:rPr lang="en-GB" sz="1200" b="1"/>
                        <a:t>5,489 (31%)</a:t>
                      </a:r>
                    </a:p>
                  </a:txBody>
                  <a:tcPr/>
                </a:tc>
                <a:tc>
                  <a:txBody>
                    <a:bodyPr/>
                    <a:lstStyle/>
                    <a:p>
                      <a:r>
                        <a:rPr lang="en-GB" sz="1200"/>
                        <a:t>N/A</a:t>
                      </a:r>
                    </a:p>
                  </a:txBody>
                  <a:tcPr/>
                </a:tc>
                <a:tc>
                  <a:txBody>
                    <a:bodyPr/>
                    <a:lstStyle/>
                    <a:p>
                      <a:r>
                        <a:rPr lang="en-GB" sz="1200"/>
                        <a:t>N/A</a:t>
                      </a:r>
                    </a:p>
                  </a:txBody>
                  <a:tcPr/>
                </a:tc>
                <a:tc>
                  <a:txBody>
                    <a:bodyPr/>
                    <a:lstStyle/>
                    <a:p>
                      <a:r>
                        <a:rPr lang="en-GB" sz="1200" b="1"/>
                        <a:t>N/A</a:t>
                      </a:r>
                    </a:p>
                  </a:txBody>
                  <a:tcPr/>
                </a:tc>
                <a:extLst>
                  <a:ext uri="{0D108BD9-81ED-4DB2-BD59-A6C34878D82A}">
                    <a16:rowId xmlns:a16="http://schemas.microsoft.com/office/drawing/2014/main" val="1387744815"/>
                  </a:ext>
                </a:extLst>
              </a:tr>
              <a:tr h="218336">
                <a:tc>
                  <a:txBody>
                    <a:bodyPr/>
                    <a:lstStyle/>
                    <a:p>
                      <a:r>
                        <a:rPr lang="en-GB" sz="1200"/>
                        <a:t>Deprivation and gender</a:t>
                      </a:r>
                    </a:p>
                  </a:txBody>
                  <a:tcPr/>
                </a:tc>
                <a:tc>
                  <a:txBody>
                    <a:bodyPr/>
                    <a:lstStyle/>
                    <a:p>
                      <a:r>
                        <a:rPr lang="en-GB" sz="1200"/>
                        <a:t>2,952  (38%)</a:t>
                      </a:r>
                    </a:p>
                  </a:txBody>
                  <a:tcPr/>
                </a:tc>
                <a:tc>
                  <a:txBody>
                    <a:bodyPr/>
                    <a:lstStyle/>
                    <a:p>
                      <a:r>
                        <a:rPr lang="en-GB" sz="1200"/>
                        <a:t>3,724 (38%)</a:t>
                      </a:r>
                    </a:p>
                  </a:txBody>
                  <a:tcPr/>
                </a:tc>
                <a:tc>
                  <a:txBody>
                    <a:bodyPr/>
                    <a:lstStyle/>
                    <a:p>
                      <a:r>
                        <a:rPr lang="en-GB" sz="1200" b="1"/>
                        <a:t>6,675 (38%)</a:t>
                      </a:r>
                    </a:p>
                  </a:txBody>
                  <a:tcPr/>
                </a:tc>
                <a:tc>
                  <a:txBody>
                    <a:bodyPr/>
                    <a:lstStyle/>
                    <a:p>
                      <a:r>
                        <a:rPr lang="en-GB" sz="1200"/>
                        <a:t>3,175 (41%)</a:t>
                      </a:r>
                    </a:p>
                  </a:txBody>
                  <a:tcPr/>
                </a:tc>
                <a:tc>
                  <a:txBody>
                    <a:bodyPr/>
                    <a:lstStyle/>
                    <a:p>
                      <a:r>
                        <a:rPr lang="en-GB" sz="1200"/>
                        <a:t>4,953 (51%)</a:t>
                      </a:r>
                    </a:p>
                  </a:txBody>
                  <a:tcPr/>
                </a:tc>
                <a:tc>
                  <a:txBody>
                    <a:bodyPr/>
                    <a:lstStyle/>
                    <a:p>
                      <a:r>
                        <a:rPr lang="en-GB" sz="1200" b="1"/>
                        <a:t>8,128 (47%)</a:t>
                      </a:r>
                    </a:p>
                  </a:txBody>
                  <a:tcPr/>
                </a:tc>
                <a:extLst>
                  <a:ext uri="{0D108BD9-81ED-4DB2-BD59-A6C34878D82A}">
                    <a16:rowId xmlns:a16="http://schemas.microsoft.com/office/drawing/2014/main" val="1825460865"/>
                  </a:ext>
                </a:extLst>
              </a:tr>
              <a:tr h="218336">
                <a:tc>
                  <a:txBody>
                    <a:bodyPr/>
                    <a:lstStyle/>
                    <a:p>
                      <a:r>
                        <a:rPr lang="en-GB" sz="1200"/>
                        <a:t>Deprivation, age and gender</a:t>
                      </a:r>
                    </a:p>
                  </a:txBody>
                  <a:tcPr/>
                </a:tc>
                <a:tc>
                  <a:txBody>
                    <a:bodyPr/>
                    <a:lstStyle/>
                    <a:p>
                      <a:r>
                        <a:rPr lang="en-GB" sz="1200"/>
                        <a:t>2,952 (38%)</a:t>
                      </a:r>
                    </a:p>
                  </a:txBody>
                  <a:tcPr/>
                </a:tc>
                <a:tc>
                  <a:txBody>
                    <a:bodyPr/>
                    <a:lstStyle/>
                    <a:p>
                      <a:r>
                        <a:rPr lang="en-GB" sz="1200"/>
                        <a:t>4,463 (46%)</a:t>
                      </a:r>
                    </a:p>
                  </a:txBody>
                  <a:tcPr/>
                </a:tc>
                <a:tc>
                  <a:txBody>
                    <a:bodyPr/>
                    <a:lstStyle/>
                    <a:p>
                      <a:r>
                        <a:rPr lang="en-GB" sz="1200" b="1"/>
                        <a:t>7,415 (42%)</a:t>
                      </a:r>
                    </a:p>
                  </a:txBody>
                  <a:tcPr/>
                </a:tc>
                <a:tc>
                  <a:txBody>
                    <a:bodyPr/>
                    <a:lstStyle/>
                    <a:p>
                      <a:r>
                        <a:rPr lang="en-GB" sz="1200"/>
                        <a:t>2,653 (34%)</a:t>
                      </a:r>
                    </a:p>
                  </a:txBody>
                  <a:tcPr/>
                </a:tc>
                <a:tc>
                  <a:txBody>
                    <a:bodyPr/>
                    <a:lstStyle/>
                    <a:p>
                      <a:r>
                        <a:rPr lang="en-GB" sz="1200"/>
                        <a:t>4,953 (51%)</a:t>
                      </a:r>
                    </a:p>
                  </a:txBody>
                  <a:tcPr/>
                </a:tc>
                <a:tc>
                  <a:txBody>
                    <a:bodyPr/>
                    <a:lstStyle/>
                    <a:p>
                      <a:r>
                        <a:rPr lang="en-GB" sz="1200" b="1" dirty="0"/>
                        <a:t>7,606 (44%)</a:t>
                      </a:r>
                    </a:p>
                  </a:txBody>
                  <a:tcPr/>
                </a:tc>
                <a:extLst>
                  <a:ext uri="{0D108BD9-81ED-4DB2-BD59-A6C34878D82A}">
                    <a16:rowId xmlns:a16="http://schemas.microsoft.com/office/drawing/2014/main" val="3640279146"/>
                  </a:ext>
                </a:extLst>
              </a:tr>
            </a:tbl>
          </a:graphicData>
        </a:graphic>
      </p:graphicFrame>
      <p:sp>
        <p:nvSpPr>
          <p:cNvPr id="7" name="Content Placeholder 2">
            <a:extLst>
              <a:ext uri="{FF2B5EF4-FFF2-40B4-BE49-F238E27FC236}">
                <a16:creationId xmlns:a16="http://schemas.microsoft.com/office/drawing/2014/main" id="{72B05123-63E9-F3EF-5639-703FA6ACF5A6}"/>
              </a:ext>
            </a:extLst>
          </p:cNvPr>
          <p:cNvSpPr txBox="1">
            <a:spLocks/>
          </p:cNvSpPr>
          <p:nvPr/>
        </p:nvSpPr>
        <p:spPr>
          <a:xfrm>
            <a:off x="1048381" y="4757058"/>
            <a:ext cx="9336345" cy="5408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ts val="0"/>
              </a:spcBef>
              <a:buFont typeface="Arial" panose="020B0604020202020204" pitchFamily="34" charset="0"/>
              <a:buNone/>
            </a:pPr>
            <a:r>
              <a:rPr lang="en-GB" sz="900"/>
              <a:t>* Data by age and gender for IADLs only available for 2016 so has been excluded from this table.</a:t>
            </a:r>
          </a:p>
        </p:txBody>
      </p:sp>
      <p:sp>
        <p:nvSpPr>
          <p:cNvPr id="4" name="Content Placeholder 2">
            <a:extLst>
              <a:ext uri="{FF2B5EF4-FFF2-40B4-BE49-F238E27FC236}">
                <a16:creationId xmlns:a16="http://schemas.microsoft.com/office/drawing/2014/main" id="{8B5D7A0E-54D8-09B0-671C-897191888124}"/>
              </a:ext>
            </a:extLst>
          </p:cNvPr>
          <p:cNvSpPr txBox="1">
            <a:spLocks/>
          </p:cNvSpPr>
          <p:nvPr/>
        </p:nvSpPr>
        <p:spPr>
          <a:xfrm>
            <a:off x="669183" y="5027467"/>
            <a:ext cx="10872235" cy="11516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sz="1300"/>
              <a:t>The estimates suggest there are around 2-3,000 males aged 65+ in Tower Hamlets who have issues in performing ADLs, and between 2,500 – 3,200 who have issues performing IADLs. Estimates are higher for females – around 3,400 – 4,500 with issues performing ADLs, and 4,900 – 5,000 performing IADLs. </a:t>
            </a:r>
          </a:p>
          <a:p>
            <a:pPr fontAlgn="base"/>
            <a:r>
              <a:rPr lang="en-GB" sz="1300"/>
              <a:t>Using population estimates from the 2021 Census suggests that between </a:t>
            </a:r>
            <a:r>
              <a:rPr lang="en-GB" sz="1300" b="1"/>
              <a:t>31-42% of older adults in Tower Hamlets have issues in performing ADLs</a:t>
            </a:r>
            <a:r>
              <a:rPr lang="en-GB" sz="1300"/>
              <a:t>, and </a:t>
            </a:r>
            <a:r>
              <a:rPr lang="en-GB" sz="1300" b="1"/>
              <a:t>44-47% have issues performing IADLs.</a:t>
            </a:r>
            <a:endParaRPr lang="en-GB" sz="1300"/>
          </a:p>
        </p:txBody>
      </p:sp>
    </p:spTree>
    <p:extLst>
      <p:ext uri="{BB962C8B-B14F-4D97-AF65-F5344CB8AC3E}">
        <p14:creationId xmlns:p14="http://schemas.microsoft.com/office/powerpoint/2010/main" val="2965857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88786" y="398116"/>
            <a:ext cx="9812208" cy="720725"/>
          </a:xfrm>
        </p:spPr>
        <p:txBody>
          <a:bodyPr>
            <a:noAutofit/>
          </a:bodyPr>
          <a:lstStyle/>
          <a:p>
            <a:r>
              <a:rPr lang="en-GB" sz="2400">
                <a:cs typeface="Arial" panose="020B0604020202020204" pitchFamily="34" charset="0"/>
              </a:rPr>
              <a:t>Residents in the oldest age groups and living in the most deprived areas are most likely to need support performing ADLs</a:t>
            </a:r>
          </a:p>
        </p:txBody>
      </p:sp>
      <p:sp>
        <p:nvSpPr>
          <p:cNvPr id="5" name="Content Placeholder 2">
            <a:extLst>
              <a:ext uri="{FF2B5EF4-FFF2-40B4-BE49-F238E27FC236}">
                <a16:creationId xmlns:a16="http://schemas.microsoft.com/office/drawing/2014/main" id="{4EC53BE3-153A-8D91-6E3F-CD57F07A0A82}"/>
              </a:ext>
            </a:extLst>
          </p:cNvPr>
          <p:cNvSpPr>
            <a:spLocks noGrp="1"/>
          </p:cNvSpPr>
          <p:nvPr>
            <p:ph idx="1"/>
          </p:nvPr>
        </p:nvSpPr>
        <p:spPr>
          <a:xfrm>
            <a:off x="488786" y="1321893"/>
            <a:ext cx="10506076" cy="1055441"/>
          </a:xfrm>
        </p:spPr>
        <p:txBody>
          <a:bodyPr>
            <a:normAutofit lnSpcReduction="10000"/>
          </a:bodyPr>
          <a:lstStyle/>
          <a:p>
            <a:pPr fontAlgn="base"/>
            <a:r>
              <a:rPr lang="en-GB" sz="1300" dirty="0"/>
              <a:t>When broken down by 5-year age band and deprivation quintile, estimates for Tower Hamlets show that the majority of residents projected to have issues performing ADLs live in areas of high deprivation. This is consistent with the deprivation profile of Tower Hamlets, given a large number of the older adults in the borough live in areas of high deprivation. </a:t>
            </a:r>
          </a:p>
          <a:p>
            <a:pPr fontAlgn="base"/>
            <a:r>
              <a:rPr lang="en-GB" sz="1300" dirty="0">
                <a:cs typeface="Arial" panose="020B0604020202020204" pitchFamily="34" charset="0"/>
              </a:rPr>
              <a:t>Age increases your likelihood to report issues performing ADLs, although there are typically more 65 </a:t>
            </a:r>
            <a:r>
              <a:rPr lang="en-GB" sz="1300" dirty="0"/>
              <a:t>t</a:t>
            </a:r>
            <a:r>
              <a:rPr lang="en-GB" sz="1300" dirty="0">
                <a:cs typeface="Arial" panose="020B0604020202020204" pitchFamily="34" charset="0"/>
              </a:rPr>
              <a:t>o 69 year olds projected to report issues than older age groups due to a higher overall population size in these age groups.</a:t>
            </a:r>
          </a:p>
        </p:txBody>
      </p:sp>
      <p:sp>
        <p:nvSpPr>
          <p:cNvPr id="6" name="Content Placeholder 2">
            <a:extLst>
              <a:ext uri="{FF2B5EF4-FFF2-40B4-BE49-F238E27FC236}">
                <a16:creationId xmlns:a16="http://schemas.microsoft.com/office/drawing/2014/main" id="{9CF0D3FC-A84F-B7D4-FD9E-66F07520BE2B}"/>
              </a:ext>
            </a:extLst>
          </p:cNvPr>
          <p:cNvSpPr txBox="1">
            <a:spLocks/>
          </p:cNvSpPr>
          <p:nvPr/>
        </p:nvSpPr>
        <p:spPr>
          <a:xfrm>
            <a:off x="1381907" y="2483471"/>
            <a:ext cx="8423399" cy="5408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ts val="0"/>
              </a:spcBef>
              <a:buFont typeface="Arial" panose="020B0604020202020204" pitchFamily="34" charset="0"/>
              <a:buNone/>
            </a:pPr>
            <a:r>
              <a:rPr lang="en-GB" sz="1200" b="1"/>
              <a:t>Estimates of number of older adults (aged 65+) in Tower Hamlets who report issues with performing Activities of Daily Living (ADLs) by national IMD deprivation quintile and 5 year age band</a:t>
            </a:r>
          </a:p>
        </p:txBody>
      </p:sp>
      <p:graphicFrame>
        <p:nvGraphicFramePr>
          <p:cNvPr id="3" name="Table 2">
            <a:extLst>
              <a:ext uri="{FF2B5EF4-FFF2-40B4-BE49-F238E27FC236}">
                <a16:creationId xmlns:a16="http://schemas.microsoft.com/office/drawing/2014/main" id="{F5743380-DD7B-FC03-48C0-665A36B3B52D}"/>
              </a:ext>
            </a:extLst>
          </p:cNvPr>
          <p:cNvGraphicFramePr>
            <a:graphicFrameLocks noGrp="1"/>
          </p:cNvGraphicFramePr>
          <p:nvPr>
            <p:extLst>
              <p:ext uri="{D42A27DB-BD31-4B8C-83A1-F6EECF244321}">
                <p14:modId xmlns:p14="http://schemas.microsoft.com/office/powerpoint/2010/main" val="2511206711"/>
              </p:ext>
            </p:extLst>
          </p:nvPr>
        </p:nvGraphicFramePr>
        <p:xfrm>
          <a:off x="1500087" y="2941983"/>
          <a:ext cx="8578192" cy="3073928"/>
        </p:xfrm>
        <a:graphic>
          <a:graphicData uri="http://schemas.openxmlformats.org/drawingml/2006/table">
            <a:tbl>
              <a:tblPr firstRow="1" bandRow="1">
                <a:tableStyleId>{073A0DAA-6AF3-43AB-8588-CEC1D06C72B9}</a:tableStyleId>
              </a:tblPr>
              <a:tblGrid>
                <a:gridCol w="1504305">
                  <a:extLst>
                    <a:ext uri="{9D8B030D-6E8A-4147-A177-3AD203B41FA5}">
                      <a16:colId xmlns:a16="http://schemas.microsoft.com/office/drawing/2014/main" val="3669334616"/>
                    </a:ext>
                  </a:extLst>
                </a:gridCol>
                <a:gridCol w="1106225">
                  <a:extLst>
                    <a:ext uri="{9D8B030D-6E8A-4147-A177-3AD203B41FA5}">
                      <a16:colId xmlns:a16="http://schemas.microsoft.com/office/drawing/2014/main" val="2660785992"/>
                    </a:ext>
                  </a:extLst>
                </a:gridCol>
                <a:gridCol w="910840">
                  <a:extLst>
                    <a:ext uri="{9D8B030D-6E8A-4147-A177-3AD203B41FA5}">
                      <a16:colId xmlns:a16="http://schemas.microsoft.com/office/drawing/2014/main" val="3712676087"/>
                    </a:ext>
                  </a:extLst>
                </a:gridCol>
                <a:gridCol w="843636">
                  <a:extLst>
                    <a:ext uri="{9D8B030D-6E8A-4147-A177-3AD203B41FA5}">
                      <a16:colId xmlns:a16="http://schemas.microsoft.com/office/drawing/2014/main" val="2887788588"/>
                    </a:ext>
                  </a:extLst>
                </a:gridCol>
                <a:gridCol w="806609">
                  <a:extLst>
                    <a:ext uri="{9D8B030D-6E8A-4147-A177-3AD203B41FA5}">
                      <a16:colId xmlns:a16="http://schemas.microsoft.com/office/drawing/2014/main" val="3209680827"/>
                    </a:ext>
                  </a:extLst>
                </a:gridCol>
                <a:gridCol w="923682">
                  <a:extLst>
                    <a:ext uri="{9D8B030D-6E8A-4147-A177-3AD203B41FA5}">
                      <a16:colId xmlns:a16="http://schemas.microsoft.com/office/drawing/2014/main" val="578764364"/>
                    </a:ext>
                  </a:extLst>
                </a:gridCol>
                <a:gridCol w="823207">
                  <a:extLst>
                    <a:ext uri="{9D8B030D-6E8A-4147-A177-3AD203B41FA5}">
                      <a16:colId xmlns:a16="http://schemas.microsoft.com/office/drawing/2014/main" val="2940676348"/>
                    </a:ext>
                  </a:extLst>
                </a:gridCol>
                <a:gridCol w="829844">
                  <a:extLst>
                    <a:ext uri="{9D8B030D-6E8A-4147-A177-3AD203B41FA5}">
                      <a16:colId xmlns:a16="http://schemas.microsoft.com/office/drawing/2014/main" val="788656458"/>
                    </a:ext>
                  </a:extLst>
                </a:gridCol>
                <a:gridCol w="829844">
                  <a:extLst>
                    <a:ext uri="{9D8B030D-6E8A-4147-A177-3AD203B41FA5}">
                      <a16:colId xmlns:a16="http://schemas.microsoft.com/office/drawing/2014/main" val="1931684613"/>
                    </a:ext>
                  </a:extLst>
                </a:gridCol>
              </a:tblGrid>
              <a:tr h="591035">
                <a:tc>
                  <a:txBody>
                    <a:bodyPr/>
                    <a:lstStyle/>
                    <a:p>
                      <a:pPr marL="0" algn="l" defTabSz="914400" rtl="0" eaLnBrk="1" latinLnBrk="0" hangingPunct="1"/>
                      <a:r>
                        <a:rPr lang="en-GB" sz="1200" b="1" kern="1200" dirty="0">
                          <a:solidFill>
                            <a:schemeClr val="bg1"/>
                          </a:solidFill>
                        </a:rPr>
                        <a:t>National IMD deprivation quintile</a:t>
                      </a:r>
                      <a:endParaRPr lang="en-GB" sz="1200" b="1" kern="1200" dirty="0">
                        <a:solidFill>
                          <a:schemeClr val="bg1"/>
                        </a:solidFill>
                        <a:latin typeface="+mn-lt"/>
                        <a:ea typeface="+mn-ea"/>
                        <a:cs typeface="+mn-cs"/>
                      </a:endParaRPr>
                    </a:p>
                  </a:txBody>
                  <a:tcPr/>
                </a:tc>
                <a:tc gridSpan="8">
                  <a:txBody>
                    <a:bodyPr/>
                    <a:lstStyle/>
                    <a:p>
                      <a:pPr algn="ctr"/>
                      <a:r>
                        <a:rPr lang="en-GB" sz="1100"/>
                        <a:t>Projected number of Tower Hamlets residents aged 65+with issues performing ADLs</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a:endParaRPr lang="en-GB" sz="1200"/>
                    </a:p>
                  </a:txBody>
                  <a:tcPr/>
                </a:tc>
                <a:tc hMerge="1">
                  <a:txBody>
                    <a:bodyPr/>
                    <a:lstStyle/>
                    <a:p>
                      <a:pPr algn="ctr"/>
                      <a:endParaRPr lang="en-GB" sz="1200"/>
                    </a:p>
                  </a:txBody>
                  <a:tcPr/>
                </a:tc>
                <a:extLst>
                  <a:ext uri="{0D108BD9-81ED-4DB2-BD59-A6C34878D82A}">
                    <a16:rowId xmlns:a16="http://schemas.microsoft.com/office/drawing/2014/main" val="2801500896"/>
                  </a:ext>
                </a:extLst>
              </a:tr>
              <a:tr h="591035">
                <a:tc>
                  <a:txBody>
                    <a:bodyPr/>
                    <a:lstStyle/>
                    <a:p>
                      <a:endParaRPr lang="en-GB" dirty="0"/>
                    </a:p>
                  </a:txBody>
                  <a:tcPr/>
                </a:tc>
                <a:tc>
                  <a:txBody>
                    <a:bodyPr/>
                    <a:lstStyle/>
                    <a:p>
                      <a:pPr marL="0" algn="ctr" defTabSz="914400" rtl="0" eaLnBrk="1" latinLnBrk="0" hangingPunct="1"/>
                      <a:r>
                        <a:rPr lang="en-GB" sz="1200" b="1" kern="1200" dirty="0">
                          <a:solidFill>
                            <a:schemeClr val="tx1"/>
                          </a:solidFill>
                        </a:rPr>
                        <a:t>Aged 65-69</a:t>
                      </a:r>
                      <a:endParaRPr lang="en-GB" sz="1200" b="1" kern="1200" dirty="0">
                        <a:solidFill>
                          <a:schemeClr val="tx1"/>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rPr>
                        <a:t>Aged 65-69</a:t>
                      </a:r>
                    </a:p>
                    <a:p>
                      <a:pPr marL="0" algn="l" defTabSz="914400" rtl="0" eaLnBrk="1" latinLnBrk="0" hangingPunct="1"/>
                      <a:endParaRPr lang="en-GB" sz="1200" b="1" kern="1200" dirty="0">
                        <a:solidFill>
                          <a:schemeClr val="tx1"/>
                        </a:solidFill>
                        <a:latin typeface="+mn-lt"/>
                        <a:ea typeface="+mn-ea"/>
                        <a:cs typeface="+mn-cs"/>
                      </a:endParaRPr>
                    </a:p>
                  </a:txBody>
                  <a:tcPr/>
                </a:tc>
                <a:tc>
                  <a:txBody>
                    <a:bodyPr/>
                    <a:lstStyle/>
                    <a:p>
                      <a:pPr marL="0" algn="ctr" defTabSz="914400" rtl="0" eaLnBrk="1" latinLnBrk="0" hangingPunct="1"/>
                      <a:r>
                        <a:rPr lang="en-GB" sz="1200" b="1" kern="1200" dirty="0">
                          <a:solidFill>
                            <a:schemeClr val="tx1"/>
                          </a:solidFill>
                        </a:rPr>
                        <a:t>Aged 70-74</a:t>
                      </a:r>
                      <a:endParaRPr lang="en-GB" sz="1200" b="1" kern="1200" dirty="0">
                        <a:solidFill>
                          <a:schemeClr val="tx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rPr>
                        <a:t>Aged 70-74</a:t>
                      </a:r>
                    </a:p>
                    <a:p>
                      <a:pPr marL="0" algn="ctr" defTabSz="914400" rtl="0" eaLnBrk="1" latinLnBrk="0" hangingPunct="1"/>
                      <a:endParaRPr lang="en-GB" sz="1200" b="1" kern="1200" dirty="0">
                        <a:solidFill>
                          <a:schemeClr val="tx1"/>
                        </a:solidFill>
                        <a:latin typeface="+mn-lt"/>
                        <a:ea typeface="+mn-ea"/>
                        <a:cs typeface="+mn-cs"/>
                      </a:endParaRPr>
                    </a:p>
                  </a:txBody>
                  <a:tcPr/>
                </a:tc>
                <a:tc>
                  <a:txBody>
                    <a:bodyPr/>
                    <a:lstStyle/>
                    <a:p>
                      <a:pPr marL="0" algn="ctr" defTabSz="914400" rtl="0" eaLnBrk="1" latinLnBrk="0" hangingPunct="1"/>
                      <a:r>
                        <a:rPr lang="en-GB" sz="1200" b="1" kern="1200" dirty="0">
                          <a:solidFill>
                            <a:schemeClr val="tx1"/>
                          </a:solidFill>
                        </a:rPr>
                        <a:t>Aged 75-79</a:t>
                      </a:r>
                      <a:endParaRPr lang="en-GB" sz="1200" b="1" kern="1200" dirty="0">
                        <a:solidFill>
                          <a:schemeClr val="tx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rPr>
                        <a:t>Aged 75-79</a:t>
                      </a:r>
                    </a:p>
                    <a:p>
                      <a:pPr marL="0" algn="ctr" defTabSz="914400" rtl="0" eaLnBrk="1" latinLnBrk="0" hangingPunct="1"/>
                      <a:endParaRPr lang="en-GB" sz="1200" b="1" kern="1200" dirty="0">
                        <a:solidFill>
                          <a:schemeClr val="tx1"/>
                        </a:solidFill>
                        <a:latin typeface="+mn-lt"/>
                        <a:ea typeface="+mn-ea"/>
                        <a:cs typeface="+mn-cs"/>
                      </a:endParaRPr>
                    </a:p>
                  </a:txBody>
                  <a:tcPr/>
                </a:tc>
                <a:tc>
                  <a:txBody>
                    <a:bodyPr/>
                    <a:lstStyle/>
                    <a:p>
                      <a:pPr marL="0" algn="ctr" defTabSz="914400" rtl="0" eaLnBrk="1" latinLnBrk="0" hangingPunct="1"/>
                      <a:r>
                        <a:rPr lang="en-GB" sz="1200" b="1" kern="1200" dirty="0">
                          <a:solidFill>
                            <a:schemeClr val="tx1"/>
                          </a:solidFill>
                        </a:rPr>
                        <a:t>Aged 80+</a:t>
                      </a:r>
                      <a:endParaRPr lang="en-GB" sz="1200" b="1" kern="1200" dirty="0">
                        <a:solidFill>
                          <a:schemeClr val="tx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rPr>
                        <a:t>Aged 80+</a:t>
                      </a:r>
                    </a:p>
                    <a:p>
                      <a:pPr marL="0" algn="ctr" defTabSz="914400" rtl="0" eaLnBrk="1" latinLnBrk="0" hangingPunct="1"/>
                      <a:endParaRPr lang="en-GB" sz="1200" b="1" kern="1200" dirty="0">
                        <a:solidFill>
                          <a:schemeClr val="tx1"/>
                        </a:solidFill>
                        <a:latin typeface="+mn-lt"/>
                        <a:ea typeface="+mn-ea"/>
                        <a:cs typeface="+mn-cs"/>
                      </a:endParaRPr>
                    </a:p>
                  </a:txBody>
                  <a:tcPr/>
                </a:tc>
                <a:extLst>
                  <a:ext uri="{0D108BD9-81ED-4DB2-BD59-A6C34878D82A}">
                    <a16:rowId xmlns:a16="http://schemas.microsoft.com/office/drawing/2014/main" val="9301868"/>
                  </a:ext>
                </a:extLst>
              </a:tr>
              <a:tr h="422168">
                <a:tc>
                  <a:txBody>
                    <a:bodyPr/>
                    <a:lstStyle/>
                    <a:p>
                      <a:pPr marL="0" algn="l" defTabSz="914400" rtl="0" eaLnBrk="1" latinLnBrk="0" hangingPunct="1"/>
                      <a:endParaRPr lang="en-GB" sz="1200" b="1" kern="1200" dirty="0">
                        <a:solidFill>
                          <a:schemeClr val="lt1"/>
                        </a:solidFill>
                        <a:latin typeface="+mn-lt"/>
                        <a:ea typeface="+mn-ea"/>
                        <a:cs typeface="+mn-cs"/>
                      </a:endParaRPr>
                    </a:p>
                  </a:txBody>
                  <a:tcPr/>
                </a:tc>
                <a:tc>
                  <a:txBody>
                    <a:bodyPr/>
                    <a:lstStyle/>
                    <a:p>
                      <a:pPr marL="0" algn="l" defTabSz="914400" rtl="0" eaLnBrk="1" latinLnBrk="0" hangingPunct="1"/>
                      <a:r>
                        <a:rPr lang="en-GB" sz="1200" b="1" kern="1200" dirty="0">
                          <a:solidFill>
                            <a:schemeClr val="tx1"/>
                          </a:solidFill>
                        </a:rPr>
                        <a:t>Males</a:t>
                      </a:r>
                      <a:endParaRPr lang="en-GB" sz="1200" b="1" kern="1200" dirty="0">
                        <a:solidFill>
                          <a:schemeClr val="tx1"/>
                        </a:solidFill>
                        <a:latin typeface="+mn-lt"/>
                        <a:ea typeface="+mn-ea"/>
                        <a:cs typeface="+mn-cs"/>
                      </a:endParaRPr>
                    </a:p>
                  </a:txBody>
                  <a:tcPr/>
                </a:tc>
                <a:tc>
                  <a:txBody>
                    <a:bodyPr/>
                    <a:lstStyle/>
                    <a:p>
                      <a:pPr marL="0" algn="l" defTabSz="914400" rtl="0" eaLnBrk="1" latinLnBrk="0" hangingPunct="1"/>
                      <a:r>
                        <a:rPr lang="en-GB" sz="1200" b="1" kern="1200" dirty="0">
                          <a:solidFill>
                            <a:schemeClr val="tx1"/>
                          </a:solidFill>
                        </a:rPr>
                        <a:t>Females</a:t>
                      </a:r>
                      <a:endParaRPr lang="en-GB" sz="1200" b="1" kern="1200" dirty="0">
                        <a:solidFill>
                          <a:schemeClr val="tx1"/>
                        </a:solidFill>
                        <a:latin typeface="+mn-lt"/>
                        <a:ea typeface="+mn-ea"/>
                        <a:cs typeface="+mn-cs"/>
                      </a:endParaRPr>
                    </a:p>
                  </a:txBody>
                  <a:tcPr/>
                </a:tc>
                <a:tc>
                  <a:txBody>
                    <a:bodyPr/>
                    <a:lstStyle/>
                    <a:p>
                      <a:pPr marL="0" algn="l" defTabSz="914400" rtl="0" eaLnBrk="1" latinLnBrk="0" hangingPunct="1"/>
                      <a:r>
                        <a:rPr lang="en-GB" sz="1200" b="1" kern="1200" dirty="0">
                          <a:solidFill>
                            <a:schemeClr val="tx1"/>
                          </a:solidFill>
                        </a:rPr>
                        <a:t>Males</a:t>
                      </a:r>
                      <a:endParaRPr lang="en-GB" sz="1200" b="1" kern="1200" dirty="0">
                        <a:solidFill>
                          <a:schemeClr val="tx1"/>
                        </a:solidFill>
                        <a:latin typeface="+mn-lt"/>
                        <a:ea typeface="+mn-ea"/>
                        <a:cs typeface="+mn-cs"/>
                      </a:endParaRPr>
                    </a:p>
                  </a:txBody>
                  <a:tcPr/>
                </a:tc>
                <a:tc>
                  <a:txBody>
                    <a:bodyPr/>
                    <a:lstStyle/>
                    <a:p>
                      <a:r>
                        <a:rPr lang="en-GB" sz="1200" b="1" kern="1200" dirty="0">
                          <a:solidFill>
                            <a:schemeClr val="tx1"/>
                          </a:solidFill>
                        </a:rPr>
                        <a:t>Females</a:t>
                      </a:r>
                      <a:endParaRPr lang="en-GB" dirty="0">
                        <a:solidFill>
                          <a:schemeClr val="tx1"/>
                        </a:solidFill>
                      </a:endParaRPr>
                    </a:p>
                  </a:txBody>
                  <a:tcPr/>
                </a:tc>
                <a:tc>
                  <a:txBody>
                    <a:bodyPr/>
                    <a:lstStyle/>
                    <a:p>
                      <a:pPr marL="0" algn="l" defTabSz="914400" rtl="0" eaLnBrk="1" latinLnBrk="0" hangingPunct="1"/>
                      <a:r>
                        <a:rPr lang="en-GB" sz="1200" b="1" kern="1200" dirty="0">
                          <a:solidFill>
                            <a:schemeClr val="tx1"/>
                          </a:solidFill>
                        </a:rPr>
                        <a:t>Males</a:t>
                      </a:r>
                      <a:endParaRPr lang="en-GB" sz="1200" b="1" kern="1200" dirty="0">
                        <a:solidFill>
                          <a:schemeClr val="tx1"/>
                        </a:solidFill>
                        <a:latin typeface="+mn-lt"/>
                        <a:ea typeface="+mn-ea"/>
                        <a:cs typeface="+mn-cs"/>
                      </a:endParaRPr>
                    </a:p>
                  </a:txBody>
                  <a:tcPr/>
                </a:tc>
                <a:tc>
                  <a:txBody>
                    <a:bodyPr/>
                    <a:lstStyle/>
                    <a:p>
                      <a:r>
                        <a:rPr lang="en-GB" sz="1200" b="1" kern="1200" dirty="0">
                          <a:solidFill>
                            <a:schemeClr val="tx1"/>
                          </a:solidFill>
                        </a:rPr>
                        <a:t>Females</a:t>
                      </a:r>
                      <a:endParaRPr lang="en-GB" dirty="0">
                        <a:solidFill>
                          <a:schemeClr val="tx1"/>
                        </a:solidFill>
                      </a:endParaRPr>
                    </a:p>
                  </a:txBody>
                  <a:tcPr/>
                </a:tc>
                <a:tc>
                  <a:txBody>
                    <a:bodyPr/>
                    <a:lstStyle/>
                    <a:p>
                      <a:pPr marL="0" algn="l" defTabSz="914400" rtl="0" eaLnBrk="1" latinLnBrk="0" hangingPunct="1"/>
                      <a:r>
                        <a:rPr lang="en-GB" sz="1200" b="1" kern="1200" dirty="0">
                          <a:solidFill>
                            <a:schemeClr val="tx1"/>
                          </a:solidFill>
                        </a:rPr>
                        <a:t>Males</a:t>
                      </a:r>
                      <a:endParaRPr lang="en-GB" sz="1200" b="1" kern="1200" dirty="0">
                        <a:solidFill>
                          <a:schemeClr val="tx1"/>
                        </a:solidFill>
                        <a:latin typeface="+mn-lt"/>
                        <a:ea typeface="+mn-ea"/>
                        <a:cs typeface="+mn-cs"/>
                      </a:endParaRPr>
                    </a:p>
                  </a:txBody>
                  <a:tcPr/>
                </a:tc>
                <a:tc>
                  <a:txBody>
                    <a:bodyPr/>
                    <a:lstStyle/>
                    <a:p>
                      <a:pPr marL="0" algn="l" defTabSz="914400" rtl="0" eaLnBrk="1" latinLnBrk="0" hangingPunct="1"/>
                      <a:r>
                        <a:rPr lang="en-GB" sz="1200" b="1" kern="1200" dirty="0">
                          <a:solidFill>
                            <a:schemeClr val="tx1"/>
                          </a:solidFill>
                        </a:rPr>
                        <a:t>Females</a:t>
                      </a:r>
                      <a:endParaRPr lang="en-GB" sz="1200" b="1" kern="1200" dirty="0">
                        <a:solidFill>
                          <a:schemeClr val="tx1"/>
                        </a:solidFill>
                        <a:latin typeface="+mn-lt"/>
                        <a:ea typeface="+mn-ea"/>
                        <a:cs typeface="+mn-cs"/>
                      </a:endParaRPr>
                    </a:p>
                  </a:txBody>
                  <a:tcPr/>
                </a:tc>
                <a:extLst>
                  <a:ext uri="{0D108BD9-81ED-4DB2-BD59-A6C34878D82A}">
                    <a16:rowId xmlns:a16="http://schemas.microsoft.com/office/drawing/2014/main" val="427365570"/>
                  </a:ext>
                </a:extLst>
              </a:tr>
              <a:tr h="261585">
                <a:tc>
                  <a:txBody>
                    <a:bodyPr/>
                    <a:lstStyle/>
                    <a:p>
                      <a:r>
                        <a:rPr lang="en-GB" sz="1200" dirty="0"/>
                        <a:t>1 (most deprived)</a:t>
                      </a:r>
                    </a:p>
                  </a:txBody>
                  <a:tcPr/>
                </a:tc>
                <a:tc>
                  <a:txBody>
                    <a:bodyPr/>
                    <a:lstStyle/>
                    <a:p>
                      <a:r>
                        <a:rPr lang="en-GB" sz="1200" b="0" dirty="0"/>
                        <a:t>428</a:t>
                      </a:r>
                    </a:p>
                  </a:txBody>
                  <a:tcPr/>
                </a:tc>
                <a:tc>
                  <a:txBody>
                    <a:bodyPr/>
                    <a:lstStyle/>
                    <a:p>
                      <a:r>
                        <a:rPr lang="en-GB" sz="1200" b="0" dirty="0"/>
                        <a:t>631</a:t>
                      </a:r>
                    </a:p>
                  </a:txBody>
                  <a:tcPr/>
                </a:tc>
                <a:tc>
                  <a:txBody>
                    <a:bodyPr/>
                    <a:lstStyle/>
                    <a:p>
                      <a:r>
                        <a:rPr lang="en-GB" sz="1200" b="0" dirty="0"/>
                        <a:t>317</a:t>
                      </a:r>
                    </a:p>
                  </a:txBody>
                  <a:tcPr/>
                </a:tc>
                <a:tc>
                  <a:txBody>
                    <a:bodyPr/>
                    <a:lstStyle/>
                    <a:p>
                      <a:r>
                        <a:rPr lang="en-GB" sz="1200" b="0"/>
                        <a:t>505</a:t>
                      </a:r>
                      <a:endParaRPr lang="en-GB"/>
                    </a:p>
                  </a:txBody>
                  <a:tcPr/>
                </a:tc>
                <a:tc>
                  <a:txBody>
                    <a:bodyPr/>
                    <a:lstStyle/>
                    <a:p>
                      <a:r>
                        <a:rPr lang="en-GB" sz="1200" b="0"/>
                        <a:t>197</a:t>
                      </a:r>
                    </a:p>
                  </a:txBody>
                  <a:tcPr/>
                </a:tc>
                <a:tc>
                  <a:txBody>
                    <a:bodyPr/>
                    <a:lstStyle/>
                    <a:p>
                      <a:r>
                        <a:rPr lang="en-GB" sz="1200" b="0"/>
                        <a:t>355</a:t>
                      </a:r>
                      <a:endParaRPr lang="en-GB"/>
                    </a:p>
                  </a:txBody>
                  <a:tcPr/>
                </a:tc>
                <a:tc>
                  <a:txBody>
                    <a:bodyPr/>
                    <a:lstStyle/>
                    <a:p>
                      <a:r>
                        <a:rPr lang="en-GB" sz="1200" b="0"/>
                        <a:t>295</a:t>
                      </a:r>
                    </a:p>
                  </a:txBody>
                  <a:tcPr/>
                </a:tc>
                <a:tc>
                  <a:txBody>
                    <a:bodyPr/>
                    <a:lstStyle/>
                    <a:p>
                      <a:r>
                        <a:rPr lang="en-GB" sz="1200" b="0"/>
                        <a:t>587</a:t>
                      </a:r>
                    </a:p>
                  </a:txBody>
                  <a:tcPr/>
                </a:tc>
                <a:extLst>
                  <a:ext uri="{0D108BD9-81ED-4DB2-BD59-A6C34878D82A}">
                    <a16:rowId xmlns:a16="http://schemas.microsoft.com/office/drawing/2014/main" val="1387744815"/>
                  </a:ext>
                </a:extLst>
              </a:tr>
              <a:tr h="261585">
                <a:tc>
                  <a:txBody>
                    <a:bodyPr/>
                    <a:lstStyle/>
                    <a:p>
                      <a:r>
                        <a:rPr lang="en-GB" sz="1200"/>
                        <a:t>2</a:t>
                      </a:r>
                    </a:p>
                  </a:txBody>
                  <a:tcPr/>
                </a:tc>
                <a:tc>
                  <a:txBody>
                    <a:bodyPr/>
                    <a:lstStyle/>
                    <a:p>
                      <a:r>
                        <a:rPr lang="en-GB" sz="1200" b="0"/>
                        <a:t>464</a:t>
                      </a:r>
                    </a:p>
                  </a:txBody>
                  <a:tcPr/>
                </a:tc>
                <a:tc>
                  <a:txBody>
                    <a:bodyPr/>
                    <a:lstStyle/>
                    <a:p>
                      <a:r>
                        <a:rPr lang="en-GB" sz="1200" b="0"/>
                        <a:t>636</a:t>
                      </a:r>
                    </a:p>
                  </a:txBody>
                  <a:tcPr/>
                </a:tc>
                <a:tc>
                  <a:txBody>
                    <a:bodyPr/>
                    <a:lstStyle/>
                    <a:p>
                      <a:r>
                        <a:rPr lang="en-GB" sz="1200" b="0"/>
                        <a:t>307</a:t>
                      </a:r>
                    </a:p>
                  </a:txBody>
                  <a:tcPr/>
                </a:tc>
                <a:tc>
                  <a:txBody>
                    <a:bodyPr/>
                    <a:lstStyle/>
                    <a:p>
                      <a:r>
                        <a:rPr lang="en-GB" sz="1200" b="0"/>
                        <a:t>461</a:t>
                      </a:r>
                      <a:endParaRPr lang="en-GB"/>
                    </a:p>
                  </a:txBody>
                  <a:tcPr/>
                </a:tc>
                <a:tc>
                  <a:txBody>
                    <a:bodyPr/>
                    <a:lstStyle/>
                    <a:p>
                      <a:r>
                        <a:rPr lang="en-GB" sz="1200" b="0" dirty="0"/>
                        <a:t>191</a:t>
                      </a:r>
                    </a:p>
                  </a:txBody>
                  <a:tcPr/>
                </a:tc>
                <a:tc>
                  <a:txBody>
                    <a:bodyPr/>
                    <a:lstStyle/>
                    <a:p>
                      <a:r>
                        <a:rPr lang="en-GB" sz="1200" b="0"/>
                        <a:t>300</a:t>
                      </a:r>
                      <a:endParaRPr lang="en-GB"/>
                    </a:p>
                  </a:txBody>
                  <a:tcPr/>
                </a:tc>
                <a:tc>
                  <a:txBody>
                    <a:bodyPr/>
                    <a:lstStyle/>
                    <a:p>
                      <a:r>
                        <a:rPr lang="en-GB" sz="1200" b="0" dirty="0"/>
                        <a:t>305</a:t>
                      </a:r>
                    </a:p>
                  </a:txBody>
                  <a:tcPr/>
                </a:tc>
                <a:tc>
                  <a:txBody>
                    <a:bodyPr/>
                    <a:lstStyle/>
                    <a:p>
                      <a:r>
                        <a:rPr lang="en-GB" sz="1200" b="0" dirty="0"/>
                        <a:t>479</a:t>
                      </a:r>
                    </a:p>
                  </a:txBody>
                  <a:tcPr/>
                </a:tc>
                <a:extLst>
                  <a:ext uri="{0D108BD9-81ED-4DB2-BD59-A6C34878D82A}">
                    <a16:rowId xmlns:a16="http://schemas.microsoft.com/office/drawing/2014/main" val="1825460865"/>
                  </a:ext>
                </a:extLst>
              </a:tr>
              <a:tr h="261585">
                <a:tc>
                  <a:txBody>
                    <a:bodyPr/>
                    <a:lstStyle/>
                    <a:p>
                      <a:r>
                        <a:rPr lang="en-GB" sz="1200"/>
                        <a:t>3</a:t>
                      </a:r>
                    </a:p>
                  </a:txBody>
                  <a:tcPr/>
                </a:tc>
                <a:tc>
                  <a:txBody>
                    <a:bodyPr/>
                    <a:lstStyle/>
                    <a:p>
                      <a:r>
                        <a:rPr lang="en-GB" sz="1200" b="0"/>
                        <a:t>80</a:t>
                      </a:r>
                    </a:p>
                  </a:txBody>
                  <a:tcPr/>
                </a:tc>
                <a:tc>
                  <a:txBody>
                    <a:bodyPr/>
                    <a:lstStyle/>
                    <a:p>
                      <a:r>
                        <a:rPr lang="en-GB" sz="1200" b="0"/>
                        <a:t>89</a:t>
                      </a:r>
                    </a:p>
                  </a:txBody>
                  <a:tcPr/>
                </a:tc>
                <a:tc>
                  <a:txBody>
                    <a:bodyPr/>
                    <a:lstStyle/>
                    <a:p>
                      <a:r>
                        <a:rPr lang="en-GB" sz="1200" b="0"/>
                        <a:t>45</a:t>
                      </a:r>
                    </a:p>
                  </a:txBody>
                  <a:tcPr/>
                </a:tc>
                <a:tc>
                  <a:txBody>
                    <a:bodyPr/>
                    <a:lstStyle/>
                    <a:p>
                      <a:r>
                        <a:rPr lang="en-GB" sz="1200" b="0"/>
                        <a:t>71</a:t>
                      </a:r>
                      <a:endParaRPr lang="en-GB"/>
                    </a:p>
                  </a:txBody>
                  <a:tcPr/>
                </a:tc>
                <a:tc>
                  <a:txBody>
                    <a:bodyPr/>
                    <a:lstStyle/>
                    <a:p>
                      <a:r>
                        <a:rPr lang="en-GB" sz="1200" b="0"/>
                        <a:t>37</a:t>
                      </a:r>
                    </a:p>
                  </a:txBody>
                  <a:tcPr/>
                </a:tc>
                <a:tc>
                  <a:txBody>
                    <a:bodyPr/>
                    <a:lstStyle/>
                    <a:p>
                      <a:r>
                        <a:rPr lang="en-GB" sz="1200" b="0"/>
                        <a:t>41</a:t>
                      </a:r>
                      <a:endParaRPr lang="en-GB"/>
                    </a:p>
                  </a:txBody>
                  <a:tcPr/>
                </a:tc>
                <a:tc>
                  <a:txBody>
                    <a:bodyPr/>
                    <a:lstStyle/>
                    <a:p>
                      <a:r>
                        <a:rPr lang="en-GB" sz="1200" b="0"/>
                        <a:t>47</a:t>
                      </a:r>
                    </a:p>
                  </a:txBody>
                  <a:tcPr/>
                </a:tc>
                <a:tc>
                  <a:txBody>
                    <a:bodyPr/>
                    <a:lstStyle/>
                    <a:p>
                      <a:r>
                        <a:rPr lang="en-GB" sz="1200" b="0"/>
                        <a:t>60</a:t>
                      </a:r>
                    </a:p>
                  </a:txBody>
                  <a:tcPr/>
                </a:tc>
                <a:extLst>
                  <a:ext uri="{0D108BD9-81ED-4DB2-BD59-A6C34878D82A}">
                    <a16:rowId xmlns:a16="http://schemas.microsoft.com/office/drawing/2014/main" val="2966169882"/>
                  </a:ext>
                </a:extLst>
              </a:tr>
              <a:tr h="261585">
                <a:tc>
                  <a:txBody>
                    <a:bodyPr/>
                    <a:lstStyle/>
                    <a:p>
                      <a:r>
                        <a:rPr lang="en-GB" sz="1200"/>
                        <a:t>4</a:t>
                      </a:r>
                    </a:p>
                  </a:txBody>
                  <a:tcPr/>
                </a:tc>
                <a:tc>
                  <a:txBody>
                    <a:bodyPr/>
                    <a:lstStyle/>
                    <a:p>
                      <a:r>
                        <a:rPr lang="en-GB" sz="1200" b="0"/>
                        <a:t>69</a:t>
                      </a:r>
                    </a:p>
                  </a:txBody>
                  <a:tcPr/>
                </a:tc>
                <a:tc>
                  <a:txBody>
                    <a:bodyPr/>
                    <a:lstStyle/>
                    <a:p>
                      <a:r>
                        <a:rPr lang="en-GB" sz="1200" b="0"/>
                        <a:t>71</a:t>
                      </a:r>
                    </a:p>
                  </a:txBody>
                  <a:tcPr/>
                </a:tc>
                <a:tc>
                  <a:txBody>
                    <a:bodyPr/>
                    <a:lstStyle/>
                    <a:p>
                      <a:r>
                        <a:rPr lang="en-GB" sz="1200" b="0"/>
                        <a:t>51</a:t>
                      </a:r>
                    </a:p>
                  </a:txBody>
                  <a:tcPr/>
                </a:tc>
                <a:tc>
                  <a:txBody>
                    <a:bodyPr/>
                    <a:lstStyle/>
                    <a:p>
                      <a:r>
                        <a:rPr lang="en-GB" sz="1200" b="0"/>
                        <a:t>51</a:t>
                      </a:r>
                      <a:endParaRPr lang="en-GB"/>
                    </a:p>
                  </a:txBody>
                  <a:tcPr/>
                </a:tc>
                <a:tc>
                  <a:txBody>
                    <a:bodyPr/>
                    <a:lstStyle/>
                    <a:p>
                      <a:r>
                        <a:rPr lang="en-GB" sz="1200" b="0"/>
                        <a:t>30</a:t>
                      </a:r>
                    </a:p>
                  </a:txBody>
                  <a:tcPr/>
                </a:tc>
                <a:tc>
                  <a:txBody>
                    <a:bodyPr/>
                    <a:lstStyle/>
                    <a:p>
                      <a:r>
                        <a:rPr lang="en-GB" sz="1200" b="0"/>
                        <a:t>33</a:t>
                      </a:r>
                      <a:endParaRPr lang="en-GB"/>
                    </a:p>
                  </a:txBody>
                  <a:tcPr/>
                </a:tc>
                <a:tc>
                  <a:txBody>
                    <a:bodyPr/>
                    <a:lstStyle/>
                    <a:p>
                      <a:r>
                        <a:rPr lang="en-GB" sz="1200" b="0" dirty="0"/>
                        <a:t>32</a:t>
                      </a:r>
                    </a:p>
                  </a:txBody>
                  <a:tcPr/>
                </a:tc>
                <a:tc>
                  <a:txBody>
                    <a:bodyPr/>
                    <a:lstStyle/>
                    <a:p>
                      <a:r>
                        <a:rPr lang="en-GB" sz="1200" b="0" dirty="0"/>
                        <a:t>43</a:t>
                      </a:r>
                    </a:p>
                  </a:txBody>
                  <a:tcPr/>
                </a:tc>
                <a:extLst>
                  <a:ext uri="{0D108BD9-81ED-4DB2-BD59-A6C34878D82A}">
                    <a16:rowId xmlns:a16="http://schemas.microsoft.com/office/drawing/2014/main" val="3640279146"/>
                  </a:ext>
                </a:extLst>
              </a:tr>
              <a:tr h="261585">
                <a:tc>
                  <a:txBody>
                    <a:bodyPr/>
                    <a:lstStyle/>
                    <a:p>
                      <a:r>
                        <a:rPr lang="en-GB" sz="1200"/>
                        <a:t>5 (least deprived)</a:t>
                      </a:r>
                    </a:p>
                  </a:txBody>
                  <a:tcPr/>
                </a:tc>
                <a:tc>
                  <a:txBody>
                    <a:bodyPr/>
                    <a:lstStyle/>
                    <a:p>
                      <a:r>
                        <a:rPr lang="en-GB" sz="1200" b="0"/>
                        <a:t>23</a:t>
                      </a:r>
                    </a:p>
                  </a:txBody>
                  <a:tcPr/>
                </a:tc>
                <a:tc>
                  <a:txBody>
                    <a:bodyPr/>
                    <a:lstStyle/>
                    <a:p>
                      <a:r>
                        <a:rPr lang="en-GB" sz="1200" b="0"/>
                        <a:t>20</a:t>
                      </a:r>
                    </a:p>
                  </a:txBody>
                  <a:tcPr/>
                </a:tc>
                <a:tc>
                  <a:txBody>
                    <a:bodyPr/>
                    <a:lstStyle/>
                    <a:p>
                      <a:r>
                        <a:rPr lang="en-GB" sz="1200" b="0"/>
                        <a:t>10</a:t>
                      </a:r>
                    </a:p>
                  </a:txBody>
                  <a:tcPr/>
                </a:tc>
                <a:tc>
                  <a:txBody>
                    <a:bodyPr/>
                    <a:lstStyle/>
                    <a:p>
                      <a:r>
                        <a:rPr lang="en-GB" sz="1200" b="0" dirty="0"/>
                        <a:t>12</a:t>
                      </a:r>
                      <a:endParaRPr lang="en-GB" dirty="0"/>
                    </a:p>
                  </a:txBody>
                  <a:tcPr/>
                </a:tc>
                <a:tc>
                  <a:txBody>
                    <a:bodyPr/>
                    <a:lstStyle/>
                    <a:p>
                      <a:r>
                        <a:rPr lang="en-GB" sz="1200" b="0"/>
                        <a:t>8</a:t>
                      </a:r>
                    </a:p>
                  </a:txBody>
                  <a:tcPr/>
                </a:tc>
                <a:tc>
                  <a:txBody>
                    <a:bodyPr/>
                    <a:lstStyle/>
                    <a:p>
                      <a:r>
                        <a:rPr lang="en-GB" sz="1200" b="0" dirty="0"/>
                        <a:t>5</a:t>
                      </a:r>
                      <a:endParaRPr lang="en-GB" dirty="0"/>
                    </a:p>
                  </a:txBody>
                  <a:tcPr/>
                </a:tc>
                <a:tc>
                  <a:txBody>
                    <a:bodyPr/>
                    <a:lstStyle/>
                    <a:p>
                      <a:r>
                        <a:rPr lang="en-GB" sz="1200" b="0"/>
                        <a:t>5</a:t>
                      </a:r>
                    </a:p>
                  </a:txBody>
                  <a:tcPr/>
                </a:tc>
                <a:tc>
                  <a:txBody>
                    <a:bodyPr/>
                    <a:lstStyle/>
                    <a:p>
                      <a:r>
                        <a:rPr lang="en-GB" sz="1200" b="0" dirty="0"/>
                        <a:t>10</a:t>
                      </a:r>
                    </a:p>
                  </a:txBody>
                  <a:tcPr/>
                </a:tc>
                <a:extLst>
                  <a:ext uri="{0D108BD9-81ED-4DB2-BD59-A6C34878D82A}">
                    <a16:rowId xmlns:a16="http://schemas.microsoft.com/office/drawing/2014/main" val="1948482587"/>
                  </a:ext>
                </a:extLst>
              </a:tr>
            </a:tbl>
          </a:graphicData>
        </a:graphic>
      </p:graphicFrame>
    </p:spTree>
    <p:extLst>
      <p:ext uri="{BB962C8B-B14F-4D97-AF65-F5344CB8AC3E}">
        <p14:creationId xmlns:p14="http://schemas.microsoft.com/office/powerpoint/2010/main" val="3625644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Understanding who is currently using Adult Social Care services in Tower Hamlets</a:t>
            </a:r>
          </a:p>
        </p:txBody>
      </p:sp>
    </p:spTree>
    <p:extLst>
      <p:ext uri="{BB962C8B-B14F-4D97-AF65-F5344CB8AC3E}">
        <p14:creationId xmlns:p14="http://schemas.microsoft.com/office/powerpoint/2010/main" val="3064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39788" y="389258"/>
            <a:ext cx="10104512" cy="720725"/>
          </a:xfrm>
        </p:spPr>
        <p:txBody>
          <a:bodyPr>
            <a:noAutofit/>
          </a:bodyPr>
          <a:lstStyle/>
          <a:p>
            <a:r>
              <a:rPr lang="en-GB" sz="2400"/>
              <a:t>Stepney Green, Mile End, Poplar and Old Ford have the highest number of adult social care service users</a:t>
            </a:r>
            <a:endParaRPr lang="en-GB" sz="2400">
              <a:cs typeface="Arial" panose="020B0604020202020204" pitchFamily="34" charset="0"/>
            </a:endParaRPr>
          </a:p>
        </p:txBody>
      </p:sp>
      <p:sp>
        <p:nvSpPr>
          <p:cNvPr id="17" name="Content Placeholder 2">
            <a:extLst>
              <a:ext uri="{FF2B5EF4-FFF2-40B4-BE49-F238E27FC236}">
                <a16:creationId xmlns:a16="http://schemas.microsoft.com/office/drawing/2014/main" id="{52E4BE30-A347-A409-AD6F-719B6F7644B7}"/>
              </a:ext>
            </a:extLst>
          </p:cNvPr>
          <p:cNvSpPr>
            <a:spLocks noGrp="1"/>
          </p:cNvSpPr>
          <p:nvPr>
            <p:ph idx="1"/>
          </p:nvPr>
        </p:nvSpPr>
        <p:spPr>
          <a:xfrm>
            <a:off x="339788" y="1306174"/>
            <a:ext cx="11295706" cy="1002271"/>
          </a:xfrm>
        </p:spPr>
        <p:txBody>
          <a:bodyPr>
            <a:normAutofit fontScale="92500" lnSpcReduction="10000"/>
          </a:bodyPr>
          <a:lstStyle/>
          <a:p>
            <a:r>
              <a:rPr lang="en-GB" sz="1300"/>
              <a:t>Maps have been produced using the listed primary residence of adult social care service users. Primary residence may not be updated, for example when an individual moves into residential care, so may not be fully representative.</a:t>
            </a:r>
          </a:p>
          <a:p>
            <a:r>
              <a:rPr lang="en-GB" sz="1300">
                <a:cs typeface="Arial" panose="020B0604020202020204" pitchFamily="34" charset="0"/>
              </a:rPr>
              <a:t>The number of service users may also be influenced by the location of residential care settings in the borough, where primary residence of the service user is listed as the residential setting. </a:t>
            </a:r>
            <a:r>
              <a:rPr lang="en-GB" sz="1300"/>
              <a:t>T</a:t>
            </a:r>
            <a:r>
              <a:rPr lang="en-GB" sz="1300">
                <a:cs typeface="Arial" panose="020B0604020202020204" pitchFamily="34" charset="0"/>
              </a:rPr>
              <a:t>here are three care homes for older adults around Stepney Green, and a large number of service users in their LSOA areas. This does not seem to be the cause of high numbers of service users in the far north east of the borough.</a:t>
            </a:r>
          </a:p>
          <a:p>
            <a:pPr marL="0" indent="0">
              <a:buNone/>
            </a:pPr>
            <a:endParaRPr lang="en-GB" sz="1600">
              <a:cs typeface="Arial" panose="020B0604020202020204" pitchFamily="34" charset="0"/>
            </a:endParaRPr>
          </a:p>
        </p:txBody>
      </p:sp>
      <p:sp>
        <p:nvSpPr>
          <p:cNvPr id="23" name="TextBox 22">
            <a:extLst>
              <a:ext uri="{FF2B5EF4-FFF2-40B4-BE49-F238E27FC236}">
                <a16:creationId xmlns:a16="http://schemas.microsoft.com/office/drawing/2014/main" id="{A94591A1-1832-5BB5-A232-D58FCB87EFD2}"/>
              </a:ext>
            </a:extLst>
          </p:cNvPr>
          <p:cNvSpPr txBox="1"/>
          <p:nvPr/>
        </p:nvSpPr>
        <p:spPr>
          <a:xfrm>
            <a:off x="438018" y="2293056"/>
            <a:ext cx="4161767" cy="430887"/>
          </a:xfrm>
          <a:prstGeom prst="rect">
            <a:avLst/>
          </a:prstGeom>
          <a:noFill/>
        </p:spPr>
        <p:txBody>
          <a:bodyPr wrap="square" rtlCol="0">
            <a:spAutoFit/>
          </a:bodyPr>
          <a:lstStyle/>
          <a:p>
            <a:r>
              <a:rPr lang="en-GB" sz="1050" b="1">
                <a:solidFill>
                  <a:srgbClr val="00445E"/>
                </a:solidFill>
              </a:rPr>
              <a:t>Number of current Adult Social Care service users by Lower Super Output Area (Mosaic).</a:t>
            </a:r>
          </a:p>
        </p:txBody>
      </p:sp>
      <p:pic>
        <p:nvPicPr>
          <p:cNvPr id="15" name="Picture 14" descr="A heatmap of a Tower Hamlets showing number of ASC users - it shows higher rates in the central belt and north of the borough.">
            <a:extLst>
              <a:ext uri="{FF2B5EF4-FFF2-40B4-BE49-F238E27FC236}">
                <a16:creationId xmlns:a16="http://schemas.microsoft.com/office/drawing/2014/main" id="{E344F74C-9BDE-9632-8ADD-49DF9849B171}"/>
              </a:ext>
            </a:extLst>
          </p:cNvPr>
          <p:cNvPicPr>
            <a:picLocks noChangeAspect="1"/>
          </p:cNvPicPr>
          <p:nvPr/>
        </p:nvPicPr>
        <p:blipFill rotWithShape="1">
          <a:blip r:embed="rId2">
            <a:extLst>
              <a:ext uri="{28A0092B-C50C-407E-A947-70E740481C1C}">
                <a14:useLocalDpi xmlns:a14="http://schemas.microsoft.com/office/drawing/2010/main" val="0"/>
              </a:ext>
            </a:extLst>
          </a:blip>
          <a:srcRect l="2199" t="3809" r="24749" b="3753"/>
          <a:stretch/>
        </p:blipFill>
        <p:spPr>
          <a:xfrm>
            <a:off x="438018" y="2766038"/>
            <a:ext cx="3775969" cy="3378530"/>
          </a:xfrm>
          <a:prstGeom prst="rect">
            <a:avLst/>
          </a:prstGeom>
        </p:spPr>
      </p:pic>
      <p:pic>
        <p:nvPicPr>
          <p:cNvPr id="10" name="Picture 9">
            <a:extLst>
              <a:ext uri="{FF2B5EF4-FFF2-40B4-BE49-F238E27FC236}">
                <a16:creationId xmlns:a16="http://schemas.microsoft.com/office/drawing/2014/main" id="{87D5DA32-2F26-E6EC-998C-8AE8BD6A40CC}"/>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76046" t="26696" r="3858" b="46807"/>
          <a:stretch/>
        </p:blipFill>
        <p:spPr>
          <a:xfrm>
            <a:off x="4356196" y="3733729"/>
            <a:ext cx="1513495" cy="1411129"/>
          </a:xfrm>
          <a:prstGeom prst="rect">
            <a:avLst/>
          </a:prstGeom>
        </p:spPr>
      </p:pic>
      <p:sp>
        <p:nvSpPr>
          <p:cNvPr id="24" name="TextBox 23">
            <a:extLst>
              <a:ext uri="{FF2B5EF4-FFF2-40B4-BE49-F238E27FC236}">
                <a16:creationId xmlns:a16="http://schemas.microsoft.com/office/drawing/2014/main" id="{BF57C042-EF3C-9144-8801-808C80B3964C}"/>
              </a:ext>
            </a:extLst>
          </p:cNvPr>
          <p:cNvSpPr txBox="1"/>
          <p:nvPr/>
        </p:nvSpPr>
        <p:spPr>
          <a:xfrm>
            <a:off x="5943600" y="2308445"/>
            <a:ext cx="5336771" cy="415498"/>
          </a:xfrm>
          <a:prstGeom prst="rect">
            <a:avLst/>
          </a:prstGeom>
          <a:noFill/>
        </p:spPr>
        <p:txBody>
          <a:bodyPr wrap="square" rtlCol="0">
            <a:spAutoFit/>
          </a:bodyPr>
          <a:lstStyle/>
          <a:p>
            <a:r>
              <a:rPr lang="en-GB" sz="1050" b="1">
                <a:solidFill>
                  <a:srgbClr val="00445E"/>
                </a:solidFill>
              </a:rPr>
              <a:t>Number of current Adult Social Care service users by Lower Super Output Area (circles), mapped with Tower Hamlets Relative Deprivation Quintile (Mosaic).</a:t>
            </a:r>
          </a:p>
        </p:txBody>
      </p:sp>
      <p:sp>
        <p:nvSpPr>
          <p:cNvPr id="5" name="AutoShape 2">
            <a:extLst>
              <a:ext uri="{FF2B5EF4-FFF2-40B4-BE49-F238E27FC236}">
                <a16:creationId xmlns:a16="http://schemas.microsoft.com/office/drawing/2014/main" id="{E89E1411-86F0-B9B0-EEFF-9C5F001EAAE8}"/>
              </a:ext>
              <a:ext uri="{C183D7F6-B498-43B3-948B-1728B52AA6E4}">
                <adec:decorative xmlns:adec="http://schemas.microsoft.com/office/drawing/2017/decorative" val="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heatmap of a Tower Hamlets showing number of ASC users in each LSOA. It shows higher numbers in the central belt and north of the borough; and shows that this is aligned to more deprived areas.">
            <a:extLst>
              <a:ext uri="{FF2B5EF4-FFF2-40B4-BE49-F238E27FC236}">
                <a16:creationId xmlns:a16="http://schemas.microsoft.com/office/drawing/2014/main" id="{44152FEF-5B80-C14D-CFA3-3A36B92AE693}"/>
              </a:ext>
            </a:extLst>
          </p:cNvPr>
          <p:cNvPicPr>
            <a:picLocks noChangeAspect="1"/>
          </p:cNvPicPr>
          <p:nvPr/>
        </p:nvPicPr>
        <p:blipFill rotWithShape="1">
          <a:blip r:embed="rId4">
            <a:extLst>
              <a:ext uri="{28A0092B-C50C-407E-A947-70E740481C1C}">
                <a14:useLocalDpi xmlns:a14="http://schemas.microsoft.com/office/drawing/2010/main" val="0"/>
              </a:ext>
            </a:extLst>
          </a:blip>
          <a:srcRect l="2198" t="3585" r="24357" b="3305"/>
          <a:stretch/>
        </p:blipFill>
        <p:spPr>
          <a:xfrm>
            <a:off x="6154540" y="2766038"/>
            <a:ext cx="3926471" cy="3519846"/>
          </a:xfrm>
          <a:prstGeom prst="rect">
            <a:avLst/>
          </a:prstGeom>
        </p:spPr>
      </p:pic>
      <p:pic>
        <p:nvPicPr>
          <p:cNvPr id="9" name="Picture 8">
            <a:extLst>
              <a:ext uri="{FF2B5EF4-FFF2-40B4-BE49-F238E27FC236}">
                <a16:creationId xmlns:a16="http://schemas.microsoft.com/office/drawing/2014/main" id="{075B80F7-5662-EB25-0FD8-8320A5DA7D5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76498" t="25982" r="2403" b="46745"/>
          <a:stretch/>
        </p:blipFill>
        <p:spPr>
          <a:xfrm>
            <a:off x="10209916" y="3079001"/>
            <a:ext cx="1716916" cy="1569293"/>
          </a:xfrm>
          <a:prstGeom prst="rect">
            <a:avLst/>
          </a:prstGeom>
        </p:spPr>
      </p:pic>
      <p:pic>
        <p:nvPicPr>
          <p:cNvPr id="22" name="Picture 21" descr="A heatmap of a Tower Hamlets showing rate of ASC users - it shows higher rates in the central belt and north of the borough.">
            <a:extLst>
              <a:ext uri="{FF2B5EF4-FFF2-40B4-BE49-F238E27FC236}">
                <a16:creationId xmlns:a16="http://schemas.microsoft.com/office/drawing/2014/main" id="{514D47F4-1D9C-153B-9FB2-10A902E88A50}"/>
              </a:ext>
            </a:extLst>
          </p:cNvPr>
          <p:cNvPicPr>
            <a:picLocks noChangeAspect="1"/>
          </p:cNvPicPr>
          <p:nvPr/>
        </p:nvPicPr>
        <p:blipFill rotWithShape="1">
          <a:blip r:embed="rId5">
            <a:extLst>
              <a:ext uri="{28A0092B-C50C-407E-A947-70E740481C1C}">
                <a14:useLocalDpi xmlns:a14="http://schemas.microsoft.com/office/drawing/2010/main" val="0"/>
              </a:ext>
            </a:extLst>
          </a:blip>
          <a:srcRect l="76409" t="55188" r="4858" b="22572"/>
          <a:stretch/>
        </p:blipFill>
        <p:spPr>
          <a:xfrm>
            <a:off x="10195116" y="4744513"/>
            <a:ext cx="1583548" cy="1329397"/>
          </a:xfrm>
          <a:prstGeom prst="rect">
            <a:avLst/>
          </a:prstGeom>
        </p:spPr>
      </p:pic>
    </p:spTree>
    <p:extLst>
      <p:ext uri="{BB962C8B-B14F-4D97-AF65-F5344CB8AC3E}">
        <p14:creationId xmlns:p14="http://schemas.microsoft.com/office/powerpoint/2010/main" val="142812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51298" y="385199"/>
            <a:ext cx="10104512" cy="720725"/>
          </a:xfrm>
        </p:spPr>
        <p:txBody>
          <a:bodyPr>
            <a:noAutofit/>
          </a:bodyPr>
          <a:lstStyle/>
          <a:p>
            <a:r>
              <a:rPr lang="en-GB" sz="2400"/>
              <a:t>The patterns of service users by area are broadly similar across age bands</a:t>
            </a:r>
            <a:endParaRPr lang="en-GB" sz="2400">
              <a:cs typeface="Arial" panose="020B0604020202020204" pitchFamily="34" charset="0"/>
            </a:endParaRPr>
          </a:p>
        </p:txBody>
      </p:sp>
      <p:sp>
        <p:nvSpPr>
          <p:cNvPr id="23" name="Content Placeholder 2">
            <a:extLst>
              <a:ext uri="{FF2B5EF4-FFF2-40B4-BE49-F238E27FC236}">
                <a16:creationId xmlns:a16="http://schemas.microsoft.com/office/drawing/2014/main" id="{EB36D8AC-5C59-9DDF-553E-D2271B6F2D07}"/>
              </a:ext>
            </a:extLst>
          </p:cNvPr>
          <p:cNvSpPr>
            <a:spLocks noGrp="1"/>
          </p:cNvSpPr>
          <p:nvPr>
            <p:ph idx="1"/>
          </p:nvPr>
        </p:nvSpPr>
        <p:spPr>
          <a:xfrm>
            <a:off x="251298" y="1245082"/>
            <a:ext cx="11295706" cy="1052810"/>
          </a:xfrm>
        </p:spPr>
        <p:txBody>
          <a:bodyPr>
            <a:normAutofit/>
          </a:bodyPr>
          <a:lstStyle/>
          <a:p>
            <a:r>
              <a:rPr lang="en-GB" sz="1300">
                <a:cs typeface="Arial" panose="020B0604020202020204" pitchFamily="34" charset="0"/>
              </a:rPr>
              <a:t>Patterns </a:t>
            </a:r>
            <a:r>
              <a:rPr lang="en-GB" sz="1300"/>
              <a:t>of service use by area are broadly consistent across age groups. Although there is some indication that care homes are represented in higher numbers of service users for older adults, around Limehouse/Poplar and Stepney Green, there are also a large number of 18 to 64 year old service users in LSOA areas.</a:t>
            </a:r>
            <a:endParaRPr lang="en-GB" sz="1300">
              <a:cs typeface="Arial" panose="020B0604020202020204" pitchFamily="34" charset="0"/>
            </a:endParaRPr>
          </a:p>
          <a:p>
            <a:pPr marL="0" indent="0">
              <a:buNone/>
            </a:pPr>
            <a:endParaRPr lang="en-GB" sz="1600">
              <a:cs typeface="Arial" panose="020B0604020202020204" pitchFamily="34" charset="0"/>
            </a:endParaRPr>
          </a:p>
        </p:txBody>
      </p:sp>
      <p:sp>
        <p:nvSpPr>
          <p:cNvPr id="10" name="TextBox 9">
            <a:extLst>
              <a:ext uri="{FF2B5EF4-FFF2-40B4-BE49-F238E27FC236}">
                <a16:creationId xmlns:a16="http://schemas.microsoft.com/office/drawing/2014/main" id="{F727B194-3122-8E7E-7796-8248DD5EAF19}"/>
              </a:ext>
            </a:extLst>
          </p:cNvPr>
          <p:cNvSpPr txBox="1"/>
          <p:nvPr/>
        </p:nvSpPr>
        <p:spPr>
          <a:xfrm>
            <a:off x="369583" y="1965091"/>
            <a:ext cx="4055909" cy="430887"/>
          </a:xfrm>
          <a:prstGeom prst="rect">
            <a:avLst/>
          </a:prstGeom>
          <a:noFill/>
        </p:spPr>
        <p:txBody>
          <a:bodyPr wrap="square" rtlCol="0">
            <a:spAutoFit/>
          </a:bodyPr>
          <a:lstStyle/>
          <a:p>
            <a:r>
              <a:rPr lang="en-GB" sz="1100" b="1">
                <a:solidFill>
                  <a:srgbClr val="00445E"/>
                </a:solidFill>
              </a:rPr>
              <a:t>Number of current Adult Social Care service users aged 18 to 64 by Lower Super Output Area (Mosaic).</a:t>
            </a:r>
          </a:p>
        </p:txBody>
      </p:sp>
      <p:pic>
        <p:nvPicPr>
          <p:cNvPr id="18" name="Picture 17" descr="A heatmap of a Tower Hamlets showing number of ASC users aged 18-64- it shows higher rates in the central belt and north of the borough.">
            <a:extLst>
              <a:ext uri="{FF2B5EF4-FFF2-40B4-BE49-F238E27FC236}">
                <a16:creationId xmlns:a16="http://schemas.microsoft.com/office/drawing/2014/main" id="{5B14CD18-FF86-8384-D5CE-A6914076FF0C}"/>
              </a:ext>
            </a:extLst>
          </p:cNvPr>
          <p:cNvPicPr>
            <a:picLocks noChangeAspect="1"/>
          </p:cNvPicPr>
          <p:nvPr/>
        </p:nvPicPr>
        <p:blipFill rotWithShape="1">
          <a:blip r:embed="rId2">
            <a:extLst>
              <a:ext uri="{28A0092B-C50C-407E-A947-70E740481C1C}">
                <a14:useLocalDpi xmlns:a14="http://schemas.microsoft.com/office/drawing/2010/main" val="0"/>
              </a:ext>
            </a:extLst>
          </a:blip>
          <a:srcRect l="2335" t="3362" r="24040" b="3753"/>
          <a:stretch/>
        </p:blipFill>
        <p:spPr>
          <a:xfrm>
            <a:off x="441840" y="2437052"/>
            <a:ext cx="4131769" cy="3685909"/>
          </a:xfrm>
          <a:prstGeom prst="rect">
            <a:avLst/>
          </a:prstGeom>
        </p:spPr>
      </p:pic>
      <p:pic>
        <p:nvPicPr>
          <p:cNvPr id="14" name="Picture 13">
            <a:extLst>
              <a:ext uri="{FF2B5EF4-FFF2-40B4-BE49-F238E27FC236}">
                <a16:creationId xmlns:a16="http://schemas.microsoft.com/office/drawing/2014/main" id="{03128395-D86A-74D3-C9D8-7C52A83DF988}"/>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76318" t="23814" r="4222" b="49869"/>
          <a:stretch/>
        </p:blipFill>
        <p:spPr>
          <a:xfrm>
            <a:off x="4644695" y="3028571"/>
            <a:ext cx="1372045" cy="1312067"/>
          </a:xfrm>
          <a:prstGeom prst="rect">
            <a:avLst/>
          </a:prstGeom>
        </p:spPr>
      </p:pic>
      <p:sp>
        <p:nvSpPr>
          <p:cNvPr id="11" name="TextBox 10">
            <a:extLst>
              <a:ext uri="{FF2B5EF4-FFF2-40B4-BE49-F238E27FC236}">
                <a16:creationId xmlns:a16="http://schemas.microsoft.com/office/drawing/2014/main" id="{F2B2EFD6-D43D-ADB4-74CD-35721713C292}"/>
              </a:ext>
            </a:extLst>
          </p:cNvPr>
          <p:cNvSpPr txBox="1"/>
          <p:nvPr/>
        </p:nvSpPr>
        <p:spPr>
          <a:xfrm>
            <a:off x="6096000" y="1965091"/>
            <a:ext cx="4055909" cy="430887"/>
          </a:xfrm>
          <a:prstGeom prst="rect">
            <a:avLst/>
          </a:prstGeom>
          <a:noFill/>
        </p:spPr>
        <p:txBody>
          <a:bodyPr wrap="square" rtlCol="0">
            <a:spAutoFit/>
          </a:bodyPr>
          <a:lstStyle/>
          <a:p>
            <a:r>
              <a:rPr lang="en-GB" sz="1100" b="1">
                <a:solidFill>
                  <a:srgbClr val="00445E"/>
                </a:solidFill>
              </a:rPr>
              <a:t>Number of current Adult Social Care service users aged 65 and over by Lower Super Output Area (Mosaic).</a:t>
            </a:r>
          </a:p>
        </p:txBody>
      </p:sp>
      <p:pic>
        <p:nvPicPr>
          <p:cNvPr id="20" name="Picture 19" descr="A heatmap of a Tower Hamlets showing number of ASC users aged over 65- it shows higher rates in the central belt and north of the borough.">
            <a:extLst>
              <a:ext uri="{FF2B5EF4-FFF2-40B4-BE49-F238E27FC236}">
                <a16:creationId xmlns:a16="http://schemas.microsoft.com/office/drawing/2014/main" id="{4A93CDB9-645C-EAAB-0416-7F92A7546842}"/>
              </a:ext>
            </a:extLst>
          </p:cNvPr>
          <p:cNvPicPr>
            <a:picLocks noChangeAspect="1"/>
          </p:cNvPicPr>
          <p:nvPr/>
        </p:nvPicPr>
        <p:blipFill rotWithShape="1">
          <a:blip r:embed="rId3">
            <a:extLst>
              <a:ext uri="{28A0092B-C50C-407E-A947-70E740481C1C}">
                <a14:useLocalDpi xmlns:a14="http://schemas.microsoft.com/office/drawing/2010/main" val="0"/>
              </a:ext>
            </a:extLst>
          </a:blip>
          <a:srcRect l="2335" t="3809" r="24357" b="3529"/>
          <a:stretch/>
        </p:blipFill>
        <p:spPr>
          <a:xfrm>
            <a:off x="6175262" y="2437051"/>
            <a:ext cx="4123934" cy="3685910"/>
          </a:xfrm>
          <a:prstGeom prst="rect">
            <a:avLst/>
          </a:prstGeom>
        </p:spPr>
      </p:pic>
      <p:pic>
        <p:nvPicPr>
          <p:cNvPr id="22" name="Picture 21">
            <a:extLst>
              <a:ext uri="{FF2B5EF4-FFF2-40B4-BE49-F238E27FC236}">
                <a16:creationId xmlns:a16="http://schemas.microsoft.com/office/drawing/2014/main" id="{39232580-9874-BE48-C10A-9AC6940E8E9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76465" t="26548" r="4185" b="50217"/>
          <a:stretch/>
        </p:blipFill>
        <p:spPr>
          <a:xfrm>
            <a:off x="10457718" y="3117156"/>
            <a:ext cx="1336584" cy="1134896"/>
          </a:xfrm>
          <a:prstGeom prst="rect">
            <a:avLst/>
          </a:prstGeom>
        </p:spPr>
      </p:pic>
    </p:spTree>
    <p:extLst>
      <p:ext uri="{BB962C8B-B14F-4D97-AF65-F5344CB8AC3E}">
        <p14:creationId xmlns:p14="http://schemas.microsoft.com/office/powerpoint/2010/main" val="31474727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39788" y="417620"/>
            <a:ext cx="10104512" cy="720725"/>
          </a:xfrm>
        </p:spPr>
        <p:txBody>
          <a:bodyPr>
            <a:noAutofit/>
          </a:bodyPr>
          <a:lstStyle/>
          <a:p>
            <a:r>
              <a:rPr lang="en-GB" sz="2400"/>
              <a:t>With exception of Bangladeshi and White British ethnic groups, most areas do not have a large number of residents in receipt of social care services in the same ethnic group </a:t>
            </a:r>
            <a:endParaRPr lang="en-GB" sz="2400">
              <a:cs typeface="Arial" panose="020B0604020202020204" pitchFamily="34" charset="0"/>
            </a:endParaRPr>
          </a:p>
        </p:txBody>
      </p:sp>
      <p:sp>
        <p:nvSpPr>
          <p:cNvPr id="44" name="TextBox 43">
            <a:extLst>
              <a:ext uri="{FF2B5EF4-FFF2-40B4-BE49-F238E27FC236}">
                <a16:creationId xmlns:a16="http://schemas.microsoft.com/office/drawing/2014/main" id="{5BA10EDA-BBD8-1791-F004-98D6AE0DB4D4}"/>
              </a:ext>
            </a:extLst>
          </p:cNvPr>
          <p:cNvSpPr txBox="1"/>
          <p:nvPr/>
        </p:nvSpPr>
        <p:spPr>
          <a:xfrm>
            <a:off x="96357" y="1280273"/>
            <a:ext cx="10347943" cy="261610"/>
          </a:xfrm>
          <a:prstGeom prst="rect">
            <a:avLst/>
          </a:prstGeom>
          <a:noFill/>
        </p:spPr>
        <p:txBody>
          <a:bodyPr wrap="square" rtlCol="0">
            <a:spAutoFit/>
          </a:bodyPr>
          <a:lstStyle/>
          <a:p>
            <a:r>
              <a:rPr lang="en-GB" sz="1100" b="1">
                <a:solidFill>
                  <a:srgbClr val="00445E"/>
                </a:solidFill>
              </a:rPr>
              <a:t>Number of current Adult Social Care service users in each ethnic group by Lower Super Output Area (Mosaic).</a:t>
            </a:r>
          </a:p>
        </p:txBody>
      </p:sp>
      <p:sp>
        <p:nvSpPr>
          <p:cNvPr id="25" name="TextBox 24">
            <a:extLst>
              <a:ext uri="{FF2B5EF4-FFF2-40B4-BE49-F238E27FC236}">
                <a16:creationId xmlns:a16="http://schemas.microsoft.com/office/drawing/2014/main" id="{9AD73F3C-9688-B75A-3114-20545D71F31B}"/>
              </a:ext>
            </a:extLst>
          </p:cNvPr>
          <p:cNvSpPr txBox="1"/>
          <p:nvPr/>
        </p:nvSpPr>
        <p:spPr>
          <a:xfrm>
            <a:off x="136978" y="3301423"/>
            <a:ext cx="2228216" cy="222115"/>
          </a:xfrm>
          <a:prstGeom prst="rect">
            <a:avLst/>
          </a:prstGeom>
          <a:noFill/>
        </p:spPr>
        <p:txBody>
          <a:bodyPr wrap="square" rtlCol="0">
            <a:spAutoFit/>
          </a:bodyPr>
          <a:lstStyle/>
          <a:p>
            <a:r>
              <a:rPr lang="en-GB" sz="1050" b="1">
                <a:solidFill>
                  <a:srgbClr val="00445E"/>
                </a:solidFill>
              </a:rPr>
              <a:t>Any other Black background</a:t>
            </a:r>
          </a:p>
        </p:txBody>
      </p:sp>
      <p:sp>
        <p:nvSpPr>
          <p:cNvPr id="13" name="TextBox 12">
            <a:extLst>
              <a:ext uri="{FF2B5EF4-FFF2-40B4-BE49-F238E27FC236}">
                <a16:creationId xmlns:a16="http://schemas.microsoft.com/office/drawing/2014/main" id="{839BD755-8C5B-AA3E-3C36-9D594A9B84D1}"/>
              </a:ext>
            </a:extLst>
          </p:cNvPr>
          <p:cNvSpPr txBox="1"/>
          <p:nvPr/>
        </p:nvSpPr>
        <p:spPr>
          <a:xfrm>
            <a:off x="2267794" y="3291542"/>
            <a:ext cx="2228216" cy="222115"/>
          </a:xfrm>
          <a:prstGeom prst="rect">
            <a:avLst/>
          </a:prstGeom>
          <a:noFill/>
        </p:spPr>
        <p:txBody>
          <a:bodyPr wrap="square" rtlCol="0">
            <a:spAutoFit/>
          </a:bodyPr>
          <a:lstStyle/>
          <a:p>
            <a:r>
              <a:rPr lang="en-GB" sz="1050" b="1">
                <a:solidFill>
                  <a:srgbClr val="00445E"/>
                </a:solidFill>
              </a:rPr>
              <a:t>Any other White background</a:t>
            </a:r>
          </a:p>
        </p:txBody>
      </p:sp>
      <p:sp>
        <p:nvSpPr>
          <p:cNvPr id="16" name="TextBox 15">
            <a:extLst>
              <a:ext uri="{FF2B5EF4-FFF2-40B4-BE49-F238E27FC236}">
                <a16:creationId xmlns:a16="http://schemas.microsoft.com/office/drawing/2014/main" id="{8E5DBD2A-674E-FF05-B6AB-062ACEB6F597}"/>
              </a:ext>
            </a:extLst>
          </p:cNvPr>
          <p:cNvSpPr txBox="1"/>
          <p:nvPr/>
        </p:nvSpPr>
        <p:spPr>
          <a:xfrm>
            <a:off x="4389465" y="3287151"/>
            <a:ext cx="2228216" cy="352770"/>
          </a:xfrm>
          <a:prstGeom prst="rect">
            <a:avLst/>
          </a:prstGeom>
          <a:noFill/>
        </p:spPr>
        <p:txBody>
          <a:bodyPr wrap="square" rtlCol="0">
            <a:spAutoFit/>
          </a:bodyPr>
          <a:lstStyle/>
          <a:p>
            <a:r>
              <a:rPr lang="en-GB" sz="1050" b="1">
                <a:solidFill>
                  <a:srgbClr val="00445E"/>
                </a:solidFill>
              </a:rPr>
              <a:t>Asian or Asian British (not Bangladeshi)</a:t>
            </a:r>
          </a:p>
        </p:txBody>
      </p:sp>
      <p:sp>
        <p:nvSpPr>
          <p:cNvPr id="19" name="TextBox 18">
            <a:extLst>
              <a:ext uri="{FF2B5EF4-FFF2-40B4-BE49-F238E27FC236}">
                <a16:creationId xmlns:a16="http://schemas.microsoft.com/office/drawing/2014/main" id="{15B93AB1-1027-BD41-4EEE-BDE6DEBCB634}"/>
              </a:ext>
            </a:extLst>
          </p:cNvPr>
          <p:cNvSpPr txBox="1"/>
          <p:nvPr/>
        </p:nvSpPr>
        <p:spPr>
          <a:xfrm>
            <a:off x="6511136" y="3287151"/>
            <a:ext cx="2083334" cy="352770"/>
          </a:xfrm>
          <a:prstGeom prst="rect">
            <a:avLst/>
          </a:prstGeom>
          <a:noFill/>
        </p:spPr>
        <p:txBody>
          <a:bodyPr wrap="square" rtlCol="0">
            <a:spAutoFit/>
          </a:bodyPr>
          <a:lstStyle/>
          <a:p>
            <a:r>
              <a:rPr lang="en-GB" sz="1050" b="1">
                <a:solidFill>
                  <a:srgbClr val="00445E"/>
                </a:solidFill>
              </a:rPr>
              <a:t>Asian or Asian British: Bangladeshi</a:t>
            </a:r>
          </a:p>
        </p:txBody>
      </p:sp>
      <p:sp>
        <p:nvSpPr>
          <p:cNvPr id="22" name="TextBox 21">
            <a:extLst>
              <a:ext uri="{FF2B5EF4-FFF2-40B4-BE49-F238E27FC236}">
                <a16:creationId xmlns:a16="http://schemas.microsoft.com/office/drawing/2014/main" id="{0C917077-0E6C-C87C-9D27-1F73137FC215}"/>
              </a:ext>
            </a:extLst>
          </p:cNvPr>
          <p:cNvSpPr txBox="1"/>
          <p:nvPr/>
        </p:nvSpPr>
        <p:spPr>
          <a:xfrm>
            <a:off x="8616574" y="3278562"/>
            <a:ext cx="2083334" cy="215582"/>
          </a:xfrm>
          <a:prstGeom prst="rect">
            <a:avLst/>
          </a:prstGeom>
          <a:noFill/>
        </p:spPr>
        <p:txBody>
          <a:bodyPr wrap="square" rtlCol="0">
            <a:spAutoFit/>
          </a:bodyPr>
          <a:lstStyle/>
          <a:p>
            <a:r>
              <a:rPr lang="en-GB" sz="1050" b="1">
                <a:solidFill>
                  <a:srgbClr val="00445E"/>
                </a:solidFill>
              </a:rPr>
              <a:t>Black or Black British: African</a:t>
            </a:r>
          </a:p>
        </p:txBody>
      </p:sp>
      <p:sp>
        <p:nvSpPr>
          <p:cNvPr id="10" name="TextBox 9">
            <a:extLst>
              <a:ext uri="{FF2B5EF4-FFF2-40B4-BE49-F238E27FC236}">
                <a16:creationId xmlns:a16="http://schemas.microsoft.com/office/drawing/2014/main" id="{F1D04957-36E6-56F5-8AEA-6575708FE2E9}"/>
              </a:ext>
            </a:extLst>
          </p:cNvPr>
          <p:cNvSpPr txBox="1"/>
          <p:nvPr/>
        </p:nvSpPr>
        <p:spPr>
          <a:xfrm>
            <a:off x="94283" y="5484474"/>
            <a:ext cx="2228216" cy="222115"/>
          </a:xfrm>
          <a:prstGeom prst="rect">
            <a:avLst/>
          </a:prstGeom>
          <a:noFill/>
        </p:spPr>
        <p:txBody>
          <a:bodyPr wrap="square" rtlCol="0">
            <a:spAutoFit/>
          </a:bodyPr>
          <a:lstStyle/>
          <a:p>
            <a:r>
              <a:rPr lang="en-GB" sz="1050" b="1">
                <a:solidFill>
                  <a:srgbClr val="00445E"/>
                </a:solidFill>
              </a:rPr>
              <a:t>Black or Black British: Caribbean</a:t>
            </a:r>
          </a:p>
        </p:txBody>
      </p:sp>
      <p:sp>
        <p:nvSpPr>
          <p:cNvPr id="28" name="TextBox 27">
            <a:extLst>
              <a:ext uri="{FF2B5EF4-FFF2-40B4-BE49-F238E27FC236}">
                <a16:creationId xmlns:a16="http://schemas.microsoft.com/office/drawing/2014/main" id="{464FACDD-EC86-C40C-E814-877AF3277110}"/>
              </a:ext>
            </a:extLst>
          </p:cNvPr>
          <p:cNvSpPr txBox="1"/>
          <p:nvPr/>
        </p:nvSpPr>
        <p:spPr>
          <a:xfrm>
            <a:off x="2267793" y="5475002"/>
            <a:ext cx="2103640" cy="415498"/>
          </a:xfrm>
          <a:prstGeom prst="rect">
            <a:avLst/>
          </a:prstGeom>
          <a:noFill/>
        </p:spPr>
        <p:txBody>
          <a:bodyPr wrap="square" rtlCol="0">
            <a:spAutoFit/>
          </a:bodyPr>
          <a:lstStyle/>
          <a:p>
            <a:r>
              <a:rPr lang="en-GB" sz="1050" b="1">
                <a:solidFill>
                  <a:srgbClr val="00445E"/>
                </a:solidFill>
              </a:rPr>
              <a:t>Mixed or Multiple ethnic groups</a:t>
            </a:r>
          </a:p>
        </p:txBody>
      </p:sp>
      <p:sp>
        <p:nvSpPr>
          <p:cNvPr id="31" name="TextBox 30">
            <a:extLst>
              <a:ext uri="{FF2B5EF4-FFF2-40B4-BE49-F238E27FC236}">
                <a16:creationId xmlns:a16="http://schemas.microsoft.com/office/drawing/2014/main" id="{03C002D5-ECBB-5379-F141-F154ADE761F2}"/>
              </a:ext>
            </a:extLst>
          </p:cNvPr>
          <p:cNvSpPr txBox="1"/>
          <p:nvPr/>
        </p:nvSpPr>
        <p:spPr>
          <a:xfrm>
            <a:off x="4420156" y="5475001"/>
            <a:ext cx="2228216" cy="215582"/>
          </a:xfrm>
          <a:prstGeom prst="rect">
            <a:avLst/>
          </a:prstGeom>
          <a:noFill/>
        </p:spPr>
        <p:txBody>
          <a:bodyPr wrap="square" rtlCol="0">
            <a:spAutoFit/>
          </a:bodyPr>
          <a:lstStyle/>
          <a:p>
            <a:r>
              <a:rPr lang="en-GB" sz="1050" b="1">
                <a:solidFill>
                  <a:srgbClr val="00445E"/>
                </a:solidFill>
              </a:rPr>
              <a:t>Other ethnic groups</a:t>
            </a:r>
          </a:p>
        </p:txBody>
      </p:sp>
      <p:sp>
        <p:nvSpPr>
          <p:cNvPr id="34" name="TextBox 33">
            <a:extLst>
              <a:ext uri="{FF2B5EF4-FFF2-40B4-BE49-F238E27FC236}">
                <a16:creationId xmlns:a16="http://schemas.microsoft.com/office/drawing/2014/main" id="{EE15D405-F65F-B5F2-453B-BFF03852218D}"/>
              </a:ext>
            </a:extLst>
          </p:cNvPr>
          <p:cNvSpPr txBox="1"/>
          <p:nvPr/>
        </p:nvSpPr>
        <p:spPr>
          <a:xfrm>
            <a:off x="6572519" y="5475001"/>
            <a:ext cx="2228216" cy="215582"/>
          </a:xfrm>
          <a:prstGeom prst="rect">
            <a:avLst/>
          </a:prstGeom>
          <a:noFill/>
        </p:spPr>
        <p:txBody>
          <a:bodyPr wrap="square" rtlCol="0">
            <a:spAutoFit/>
          </a:bodyPr>
          <a:lstStyle/>
          <a:p>
            <a:r>
              <a:rPr lang="en-GB" sz="1050" b="1">
                <a:solidFill>
                  <a:srgbClr val="00445E"/>
                </a:solidFill>
              </a:rPr>
              <a:t>Unknown ethnic group</a:t>
            </a:r>
          </a:p>
        </p:txBody>
      </p:sp>
      <p:sp>
        <p:nvSpPr>
          <p:cNvPr id="37" name="TextBox 36">
            <a:extLst>
              <a:ext uri="{FF2B5EF4-FFF2-40B4-BE49-F238E27FC236}">
                <a16:creationId xmlns:a16="http://schemas.microsoft.com/office/drawing/2014/main" id="{33DD1F0D-4332-7EAB-0105-DE92479827DF}"/>
              </a:ext>
            </a:extLst>
          </p:cNvPr>
          <p:cNvSpPr txBox="1"/>
          <p:nvPr/>
        </p:nvSpPr>
        <p:spPr>
          <a:xfrm>
            <a:off x="8621453" y="5481534"/>
            <a:ext cx="2228216" cy="215582"/>
          </a:xfrm>
          <a:prstGeom prst="rect">
            <a:avLst/>
          </a:prstGeom>
          <a:noFill/>
        </p:spPr>
        <p:txBody>
          <a:bodyPr wrap="square" rtlCol="0">
            <a:spAutoFit/>
          </a:bodyPr>
          <a:lstStyle/>
          <a:p>
            <a:r>
              <a:rPr lang="en-GB" sz="1050" b="1">
                <a:solidFill>
                  <a:srgbClr val="00445E"/>
                </a:solidFill>
              </a:rPr>
              <a:t>White British</a:t>
            </a:r>
          </a:p>
        </p:txBody>
      </p:sp>
      <p:pic>
        <p:nvPicPr>
          <p:cNvPr id="43" name="Picture 42">
            <a:extLst>
              <a:ext uri="{FF2B5EF4-FFF2-40B4-BE49-F238E27FC236}">
                <a16:creationId xmlns:a16="http://schemas.microsoft.com/office/drawing/2014/main" id="{82ECF571-4885-3179-F7A4-65D3376180E6}"/>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77115" t="25690" r="5616" b="66833"/>
          <a:stretch/>
        </p:blipFill>
        <p:spPr>
          <a:xfrm>
            <a:off x="10716134" y="2543543"/>
            <a:ext cx="1402307" cy="429301"/>
          </a:xfrm>
          <a:prstGeom prst="rect">
            <a:avLst/>
          </a:prstGeom>
        </p:spPr>
      </p:pic>
      <p:pic>
        <p:nvPicPr>
          <p:cNvPr id="42" name="Picture 41">
            <a:extLst>
              <a:ext uri="{FF2B5EF4-FFF2-40B4-BE49-F238E27FC236}">
                <a16:creationId xmlns:a16="http://schemas.microsoft.com/office/drawing/2014/main" id="{6ADB7C52-84DB-6CBD-2E0F-6BEEC013B2B6}"/>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77025" t="35265" r="15619" b="49284"/>
          <a:stretch/>
        </p:blipFill>
        <p:spPr>
          <a:xfrm>
            <a:off x="10739725" y="2972844"/>
            <a:ext cx="898173" cy="1334153"/>
          </a:xfrm>
          <a:prstGeom prst="rect">
            <a:avLst/>
          </a:prstGeom>
        </p:spPr>
      </p:pic>
      <p:pic>
        <p:nvPicPr>
          <p:cNvPr id="4" name="Picture 3">
            <a:extLst>
              <a:ext uri="{FF2B5EF4-FFF2-40B4-BE49-F238E27FC236}">
                <a16:creationId xmlns:a16="http://schemas.microsoft.com/office/drawing/2014/main" id="{B8962AD7-71C5-9E37-5335-3DC548F46290}"/>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530" t="3809" r="24421" b="3977"/>
          <a:stretch/>
        </p:blipFill>
        <p:spPr>
          <a:xfrm>
            <a:off x="186225" y="1628206"/>
            <a:ext cx="1962012" cy="1659530"/>
          </a:xfrm>
          <a:prstGeom prst="rect">
            <a:avLst/>
          </a:prstGeom>
        </p:spPr>
      </p:pic>
      <p:pic>
        <p:nvPicPr>
          <p:cNvPr id="17" name="Picture 16">
            <a:extLst>
              <a:ext uri="{FF2B5EF4-FFF2-40B4-BE49-F238E27FC236}">
                <a16:creationId xmlns:a16="http://schemas.microsoft.com/office/drawing/2014/main" id="{042E8D4A-47B2-E111-E4F9-BD51C8B20D42}"/>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l="2530" t="3585" r="24239" b="3977"/>
          <a:stretch/>
        </p:blipFill>
        <p:spPr>
          <a:xfrm>
            <a:off x="6494903" y="1618484"/>
            <a:ext cx="2021640" cy="1675535"/>
          </a:xfrm>
          <a:prstGeom prst="rect">
            <a:avLst/>
          </a:prstGeom>
        </p:spPr>
      </p:pic>
      <p:pic>
        <p:nvPicPr>
          <p:cNvPr id="23" name="Picture 22">
            <a:extLst>
              <a:ext uri="{FF2B5EF4-FFF2-40B4-BE49-F238E27FC236}">
                <a16:creationId xmlns:a16="http://schemas.microsoft.com/office/drawing/2014/main" id="{B0B53507-1B08-1755-7FB9-9D748414FBE0}"/>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l="2530" t="3472" r="24421" b="3978"/>
          <a:stretch/>
        </p:blipFill>
        <p:spPr>
          <a:xfrm>
            <a:off x="8694501" y="1595028"/>
            <a:ext cx="1946344" cy="1706395"/>
          </a:xfrm>
          <a:prstGeom prst="rect">
            <a:avLst/>
          </a:prstGeom>
        </p:spPr>
      </p:pic>
      <p:pic>
        <p:nvPicPr>
          <p:cNvPr id="29" name="Picture 28">
            <a:extLst>
              <a:ext uri="{FF2B5EF4-FFF2-40B4-BE49-F238E27FC236}">
                <a16:creationId xmlns:a16="http://schemas.microsoft.com/office/drawing/2014/main" id="{F84781A8-43D7-08F7-05BE-BBE5A8BC77D7}"/>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l="2530" t="3922" r="24570" b="3753"/>
          <a:stretch/>
        </p:blipFill>
        <p:spPr>
          <a:xfrm>
            <a:off x="184645" y="3782536"/>
            <a:ext cx="1940423" cy="1698998"/>
          </a:xfrm>
          <a:prstGeom prst="rect">
            <a:avLst/>
          </a:prstGeom>
        </p:spPr>
      </p:pic>
      <p:pic>
        <p:nvPicPr>
          <p:cNvPr id="35" name="Picture 34">
            <a:extLst>
              <a:ext uri="{FF2B5EF4-FFF2-40B4-BE49-F238E27FC236}">
                <a16:creationId xmlns:a16="http://schemas.microsoft.com/office/drawing/2014/main" id="{B950E4A5-566B-E80B-7BD9-32AB5F93DAF1}"/>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l="2530" t="3699" r="24239" b="3977"/>
          <a:stretch/>
        </p:blipFill>
        <p:spPr>
          <a:xfrm>
            <a:off x="2298519" y="3797374"/>
            <a:ext cx="1987149" cy="1657439"/>
          </a:xfrm>
          <a:prstGeom prst="rect">
            <a:avLst/>
          </a:prstGeom>
        </p:spPr>
      </p:pic>
      <p:pic>
        <p:nvPicPr>
          <p:cNvPr id="40" name="Picture 39">
            <a:extLst>
              <a:ext uri="{FF2B5EF4-FFF2-40B4-BE49-F238E27FC236}">
                <a16:creationId xmlns:a16="http://schemas.microsoft.com/office/drawing/2014/main" id="{DD6AAA28-8848-B443-EB48-8499D2BE8E9F}"/>
              </a:ext>
              <a:ext uri="{C183D7F6-B498-43B3-948B-1728B52AA6E4}">
                <adec:decorative xmlns:adec="http://schemas.microsoft.com/office/drawing/2017/decorative" val="1"/>
              </a:ext>
            </a:extLst>
          </p:cNvPr>
          <p:cNvPicPr>
            <a:picLocks noChangeAspect="1"/>
          </p:cNvPicPr>
          <p:nvPr/>
        </p:nvPicPr>
        <p:blipFill rotWithShape="1">
          <a:blip r:embed="rId8">
            <a:extLst>
              <a:ext uri="{28A0092B-C50C-407E-A947-70E740481C1C}">
                <a14:useLocalDpi xmlns:a14="http://schemas.microsoft.com/office/drawing/2010/main" val="0"/>
              </a:ext>
            </a:extLst>
          </a:blip>
          <a:srcRect l="2530" t="3585" r="24421" b="3529"/>
          <a:stretch/>
        </p:blipFill>
        <p:spPr>
          <a:xfrm>
            <a:off x="4445609" y="3797375"/>
            <a:ext cx="1958070" cy="1667532"/>
          </a:xfrm>
          <a:prstGeom prst="rect">
            <a:avLst/>
          </a:prstGeom>
        </p:spPr>
      </p:pic>
      <p:pic>
        <p:nvPicPr>
          <p:cNvPr id="45" name="Picture 44">
            <a:extLst>
              <a:ext uri="{FF2B5EF4-FFF2-40B4-BE49-F238E27FC236}">
                <a16:creationId xmlns:a16="http://schemas.microsoft.com/office/drawing/2014/main" id="{3D12A189-87AE-EAD1-68AD-386EE5CA6EDB}"/>
              </a:ext>
              <a:ext uri="{C183D7F6-B498-43B3-948B-1728B52AA6E4}">
                <adec:decorative xmlns:adec="http://schemas.microsoft.com/office/drawing/2017/decorative" val="1"/>
              </a:ext>
            </a:extLst>
          </p:cNvPr>
          <p:cNvPicPr>
            <a:picLocks noChangeAspect="1"/>
          </p:cNvPicPr>
          <p:nvPr/>
        </p:nvPicPr>
        <p:blipFill rotWithShape="1">
          <a:blip r:embed="rId9">
            <a:extLst>
              <a:ext uri="{28A0092B-C50C-407E-A947-70E740481C1C}">
                <a14:useLocalDpi xmlns:a14="http://schemas.microsoft.com/office/drawing/2010/main" val="0"/>
              </a:ext>
            </a:extLst>
          </a:blip>
          <a:srcRect l="2530" t="3809" r="24239" b="3866"/>
          <a:stretch/>
        </p:blipFill>
        <p:spPr>
          <a:xfrm>
            <a:off x="6541207" y="3786787"/>
            <a:ext cx="1987150" cy="1667532"/>
          </a:xfrm>
          <a:prstGeom prst="rect">
            <a:avLst/>
          </a:prstGeom>
        </p:spPr>
      </p:pic>
      <p:pic>
        <p:nvPicPr>
          <p:cNvPr id="47" name="Picture 46">
            <a:extLst>
              <a:ext uri="{FF2B5EF4-FFF2-40B4-BE49-F238E27FC236}">
                <a16:creationId xmlns:a16="http://schemas.microsoft.com/office/drawing/2014/main" id="{47C8F8B5-0599-8FFE-CCBD-B369034D573D}"/>
              </a:ext>
              <a:ext uri="{C183D7F6-B498-43B3-948B-1728B52AA6E4}">
                <adec:decorative xmlns:adec="http://schemas.microsoft.com/office/drawing/2017/decorative" val="1"/>
              </a:ext>
            </a:extLst>
          </p:cNvPr>
          <p:cNvPicPr>
            <a:picLocks noChangeAspect="1"/>
          </p:cNvPicPr>
          <p:nvPr/>
        </p:nvPicPr>
        <p:blipFill rotWithShape="1">
          <a:blip r:embed="rId10">
            <a:extLst>
              <a:ext uri="{28A0092B-C50C-407E-A947-70E740481C1C}">
                <a14:useLocalDpi xmlns:a14="http://schemas.microsoft.com/office/drawing/2010/main" val="0"/>
              </a:ext>
            </a:extLst>
          </a:blip>
          <a:srcRect l="2530" t="3698" r="24239" b="3642"/>
          <a:stretch/>
        </p:blipFill>
        <p:spPr>
          <a:xfrm>
            <a:off x="8716493" y="3782536"/>
            <a:ext cx="1940423" cy="1667532"/>
          </a:xfrm>
          <a:prstGeom prst="rect">
            <a:avLst/>
          </a:prstGeom>
        </p:spPr>
      </p:pic>
      <p:pic>
        <p:nvPicPr>
          <p:cNvPr id="9" name="Picture 8">
            <a:extLst>
              <a:ext uri="{FF2B5EF4-FFF2-40B4-BE49-F238E27FC236}">
                <a16:creationId xmlns:a16="http://schemas.microsoft.com/office/drawing/2014/main" id="{A67C93C8-2944-21F3-2276-5B55D214653A}"/>
              </a:ext>
              <a:ext uri="{C183D7F6-B498-43B3-948B-1728B52AA6E4}">
                <adec:decorative xmlns:adec="http://schemas.microsoft.com/office/drawing/2017/decorative" val="1"/>
              </a:ext>
            </a:extLst>
          </p:cNvPr>
          <p:cNvPicPr>
            <a:picLocks noChangeAspect="1"/>
          </p:cNvPicPr>
          <p:nvPr/>
        </p:nvPicPr>
        <p:blipFill rotWithShape="1">
          <a:blip r:embed="rId11">
            <a:extLst>
              <a:ext uri="{28A0092B-C50C-407E-A947-70E740481C1C}">
                <a14:useLocalDpi xmlns:a14="http://schemas.microsoft.com/office/drawing/2010/main" val="0"/>
              </a:ext>
            </a:extLst>
          </a:blip>
          <a:srcRect l="2530" t="3797" r="24421" b="3747"/>
          <a:stretch/>
        </p:blipFill>
        <p:spPr>
          <a:xfrm>
            <a:off x="4405222" y="1628206"/>
            <a:ext cx="1991634" cy="1687225"/>
          </a:xfrm>
          <a:prstGeom prst="rect">
            <a:avLst/>
          </a:prstGeom>
        </p:spPr>
      </p:pic>
      <p:pic>
        <p:nvPicPr>
          <p:cNvPr id="7" name="Picture 6">
            <a:extLst>
              <a:ext uri="{FF2B5EF4-FFF2-40B4-BE49-F238E27FC236}">
                <a16:creationId xmlns:a16="http://schemas.microsoft.com/office/drawing/2014/main" id="{0BE2656F-EA72-5AA4-512A-E2A7AF640899}"/>
              </a:ext>
              <a:ext uri="{C183D7F6-B498-43B3-948B-1728B52AA6E4}">
                <adec:decorative xmlns:adec="http://schemas.microsoft.com/office/drawing/2017/decorative" val="1"/>
              </a:ext>
            </a:extLst>
          </p:cNvPr>
          <p:cNvPicPr>
            <a:picLocks noChangeAspect="1"/>
          </p:cNvPicPr>
          <p:nvPr/>
        </p:nvPicPr>
        <p:blipFill rotWithShape="1">
          <a:blip r:embed="rId12">
            <a:extLst>
              <a:ext uri="{28A0092B-C50C-407E-A947-70E740481C1C}">
                <a14:useLocalDpi xmlns:a14="http://schemas.microsoft.com/office/drawing/2010/main" val="0"/>
              </a:ext>
            </a:extLst>
          </a:blip>
          <a:srcRect l="2530" t="3478" r="24421" b="4348"/>
          <a:stretch/>
        </p:blipFill>
        <p:spPr>
          <a:xfrm>
            <a:off x="2306517" y="1606147"/>
            <a:ext cx="1940424" cy="1731342"/>
          </a:xfrm>
          <a:prstGeom prst="rect">
            <a:avLst/>
          </a:prstGeom>
        </p:spPr>
      </p:pic>
    </p:spTree>
    <p:extLst>
      <p:ext uri="{BB962C8B-B14F-4D97-AF65-F5344CB8AC3E}">
        <p14:creationId xmlns:p14="http://schemas.microsoft.com/office/powerpoint/2010/main" val="42012930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79829" y="489255"/>
            <a:ext cx="10104512" cy="720725"/>
          </a:xfrm>
        </p:spPr>
        <p:txBody>
          <a:bodyPr>
            <a:noAutofit/>
          </a:bodyPr>
          <a:lstStyle/>
          <a:p>
            <a:r>
              <a:rPr lang="en-GB" sz="2400" dirty="0"/>
              <a:t>Tower Hamlets has a high number of residents living in areas of high deprivation – and a higher proportion of residents in deprived areas use adult social care services</a:t>
            </a:r>
            <a:endParaRPr lang="en-GB" sz="2400" dirty="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79829" y="1380056"/>
            <a:ext cx="11295706" cy="2048944"/>
          </a:xfrm>
        </p:spPr>
        <p:txBody>
          <a:bodyPr>
            <a:normAutofit/>
          </a:bodyPr>
          <a:lstStyle/>
          <a:p>
            <a:r>
              <a:rPr lang="en-GB" sz="1100" dirty="0"/>
              <a:t>The deprivation distribution of areas in Tower Hamlets means </a:t>
            </a:r>
            <a:r>
              <a:rPr lang="en-GB" sz="1100" b="1" dirty="0"/>
              <a:t>most residents in receipt of social care support live in areas of higher deprivation.</a:t>
            </a:r>
          </a:p>
          <a:p>
            <a:r>
              <a:rPr lang="en-GB" sz="1100" dirty="0">
                <a:cs typeface="Arial" panose="020B0604020202020204" pitchFamily="34" charset="0"/>
              </a:rPr>
              <a:t>Using census data for population denominators also allows us to estimate the </a:t>
            </a:r>
            <a:r>
              <a:rPr lang="en-GB" sz="1100" i="1" dirty="0">
                <a:cs typeface="Arial" panose="020B0604020202020204" pitchFamily="34" charset="0"/>
              </a:rPr>
              <a:t>rate</a:t>
            </a:r>
            <a:r>
              <a:rPr lang="en-GB" sz="1100" dirty="0">
                <a:cs typeface="Arial" panose="020B0604020202020204" pitchFamily="34" charset="0"/>
              </a:rPr>
              <a:t> (per 100,000 population) of social care service use among population sub-groups</a:t>
            </a:r>
            <a:r>
              <a:rPr lang="en-GB" sz="1100" dirty="0"/>
              <a:t>. </a:t>
            </a:r>
          </a:p>
          <a:p>
            <a:r>
              <a:rPr lang="en-GB" sz="1100" b="1" dirty="0"/>
              <a:t>Residents living in more deprived areas have a higher rate of social care service use, compared with residents living in less deprived areas. </a:t>
            </a:r>
            <a:r>
              <a:rPr lang="en-GB" sz="1100" dirty="0"/>
              <a:t>This will be influenced in part by the financial eligibility for Adult Social Care support, meaning a greater number of individuals in the least deprived areas will not be eligible for Local Authority funded care. As this data only covers those in receipt of local authority care, self-funded or informal care will not be shown in this data.</a:t>
            </a:r>
          </a:p>
          <a:p>
            <a:r>
              <a:rPr lang="en-GB" sz="1100" dirty="0">
                <a:cs typeface="Arial" panose="020B0604020202020204" pitchFamily="34" charset="0"/>
              </a:rPr>
              <a:t>SALT returns for Tower Hamlets show the rate of adult social care service users per 100,000 population in 2022/23 as 11,025 for </a:t>
            </a:r>
            <a:r>
              <a:rPr lang="en-GB" sz="1100" b="1" dirty="0">
                <a:cs typeface="Arial" panose="020B0604020202020204" pitchFamily="34" charset="0"/>
              </a:rPr>
              <a:t>adults aged 65+, the second highest rate of any Local Authority in London and over twice the England average (5,185 per 100,000 population)</a:t>
            </a:r>
            <a:r>
              <a:rPr lang="en-GB" sz="1100" b="1" baseline="30000" dirty="0">
                <a:cs typeface="Arial" panose="020B0604020202020204" pitchFamily="34" charset="0"/>
              </a:rPr>
              <a:t>1</a:t>
            </a:r>
            <a:r>
              <a:rPr lang="en-GB" sz="1100" b="1" dirty="0">
                <a:cs typeface="Arial" panose="020B0604020202020204" pitchFamily="34" charset="0"/>
              </a:rPr>
              <a:t>.</a:t>
            </a:r>
          </a:p>
          <a:p>
            <a:r>
              <a:rPr lang="en-GB" sz="1100" dirty="0"/>
              <a:t>For </a:t>
            </a:r>
            <a:r>
              <a:rPr lang="en-GB" sz="1100" b="1" dirty="0"/>
              <a:t>adults aged 18 to 64</a:t>
            </a:r>
            <a:r>
              <a:rPr lang="en-GB" sz="1100" dirty="0"/>
              <a:t>, the rate is 770 per 100,000 population, </a:t>
            </a:r>
            <a:r>
              <a:rPr lang="en-GB" sz="1100" b="1" dirty="0"/>
              <a:t>in line with London averages (810 per 100k) and lower than the England average (850 per 100k)</a:t>
            </a:r>
            <a:r>
              <a:rPr lang="en-GB" sz="1100" b="1" baseline="30000" dirty="0"/>
              <a:t>1</a:t>
            </a:r>
            <a:r>
              <a:rPr lang="en-GB" sz="1100" b="1" dirty="0"/>
              <a:t>.</a:t>
            </a:r>
            <a:endParaRPr lang="en-GB" sz="1100" b="1" dirty="0">
              <a:cs typeface="Arial" panose="020B0604020202020204" pitchFamily="34" charset="0"/>
            </a:endParaRPr>
          </a:p>
        </p:txBody>
      </p:sp>
      <p:graphicFrame>
        <p:nvGraphicFramePr>
          <p:cNvPr id="4" name="Chart 3" descr="A graph showing the rate of adult social care use in Tower Hamlets, by age, sex and deprivation, as described in the text on this slide.">
            <a:extLst>
              <a:ext uri="{FF2B5EF4-FFF2-40B4-BE49-F238E27FC236}">
                <a16:creationId xmlns:a16="http://schemas.microsoft.com/office/drawing/2014/main" id="{D507523E-D000-F60F-69FF-D0DED3FF5555}"/>
              </a:ext>
            </a:extLst>
          </p:cNvPr>
          <p:cNvGraphicFramePr>
            <a:graphicFrameLocks/>
          </p:cNvGraphicFramePr>
          <p:nvPr>
            <p:extLst>
              <p:ext uri="{D42A27DB-BD31-4B8C-83A1-F6EECF244321}">
                <p14:modId xmlns:p14="http://schemas.microsoft.com/office/powerpoint/2010/main" val="761598268"/>
              </p:ext>
            </p:extLst>
          </p:nvPr>
        </p:nvGraphicFramePr>
        <p:xfrm>
          <a:off x="1140470" y="3223952"/>
          <a:ext cx="9229213" cy="325466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248548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80373" y="330120"/>
            <a:ext cx="9856788" cy="1009610"/>
          </a:xfrm>
        </p:spPr>
        <p:txBody>
          <a:bodyPr>
            <a:noAutofit/>
          </a:bodyPr>
          <a:lstStyle/>
          <a:p>
            <a:r>
              <a:rPr lang="en-GB" sz="2400"/>
              <a:t>Older adults living in the most deprived areas </a:t>
            </a:r>
            <a:r>
              <a:rPr lang="en-GB" sz="2400" i="1"/>
              <a:t>relative</a:t>
            </a:r>
            <a:r>
              <a:rPr lang="en-GB" sz="2400"/>
              <a:t> to other Tower Hamlets residents have a lower rate of service use than those in lower relative deprivation</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90945" y="1506070"/>
            <a:ext cx="5966786" cy="4741049"/>
          </a:xfrm>
        </p:spPr>
        <p:txBody>
          <a:bodyPr>
            <a:normAutofit/>
          </a:bodyPr>
          <a:lstStyle/>
          <a:p>
            <a:r>
              <a:rPr lang="en-GB" sz="1200"/>
              <a:t>Analysis using national Index of Multiple Deprivation (IMD) deciles (as on the previous slide) is limited in Tower Hamlets, as a large number of residents live in deprived areas in the national distribution – mainly IMD deciles 2 and 3.</a:t>
            </a:r>
          </a:p>
          <a:p>
            <a:r>
              <a:rPr lang="en-GB" sz="1200" b="1"/>
              <a:t>Using Tower Hamlets Relative Deprivation Quintiles (i.e. ranking neighbourhood areas according to their deprivation levels </a:t>
            </a:r>
            <a:r>
              <a:rPr lang="en-GB" sz="1200" b="1" i="1"/>
              <a:t>relative</a:t>
            </a:r>
            <a:r>
              <a:rPr lang="en-GB" sz="1200" b="1"/>
              <a:t> to other areas in Tower Hamlets rather than against all areas nationally) allows us to take a locally comparative how deprivation affects social care need</a:t>
            </a:r>
            <a:r>
              <a:rPr lang="en-GB" sz="1200"/>
              <a:t>.</a:t>
            </a:r>
          </a:p>
          <a:p>
            <a:r>
              <a:rPr lang="en-GB" sz="1200">
                <a:cs typeface="Arial" panose="020B0604020202020204" pitchFamily="34" charset="0"/>
              </a:rPr>
              <a:t>Using relative deprivation quintiles, </a:t>
            </a:r>
            <a:r>
              <a:rPr lang="en-GB" sz="1200"/>
              <a:t>there is still a clear association overall between deprivation and use of social care services. </a:t>
            </a:r>
            <a:r>
              <a:rPr lang="en-GB" sz="1200" b="1"/>
              <a:t>However, older adults (aged 65+) living in the 20% of areas with the highest deprivation relative to other residents (quintile 1) had a lower rate of service use than older adults living in the next 20% of areas (quintile 2).</a:t>
            </a:r>
            <a:r>
              <a:rPr lang="en-GB" sz="1200"/>
              <a:t> This pattern is observed for both male and female older adults, but is </a:t>
            </a:r>
            <a:r>
              <a:rPr lang="en-GB" sz="1200" b="1"/>
              <a:t>particularly significant in males</a:t>
            </a:r>
            <a:r>
              <a:rPr lang="en-GB" sz="1200"/>
              <a:t>.</a:t>
            </a:r>
          </a:p>
          <a:p>
            <a:r>
              <a:rPr lang="en-GB" sz="1200" b="1"/>
              <a:t>This could be driven by several factors</a:t>
            </a:r>
            <a:r>
              <a:rPr lang="en-GB" sz="1200"/>
              <a:t>, for example awareness of social care services, issues around service navigation, or support needs being met through other means (e.g. due to living with family who can provide care).</a:t>
            </a:r>
            <a:endParaRPr lang="en-GB" sz="1200">
              <a:cs typeface="Arial" panose="020B0604020202020204" pitchFamily="34" charset="0"/>
            </a:endParaRPr>
          </a:p>
          <a:p>
            <a:r>
              <a:rPr lang="en-GB" sz="1200">
                <a:cs typeface="Arial" panose="020B0604020202020204" pitchFamily="34" charset="0"/>
              </a:rPr>
              <a:t>This trend is not seen in adults aged 18-64, where rates of service use increase consistently age relative deprivation increases.</a:t>
            </a:r>
          </a:p>
          <a:p>
            <a:r>
              <a:rPr lang="en-GB" sz="1200">
                <a:cs typeface="Arial" panose="020B0604020202020204" pitchFamily="34" charset="0"/>
              </a:rPr>
              <a:t>Discussions with social care commissioners highlighted the wide range of support that exists for residents outside of adult social care, meaning individuals may meet their health or social care needs through other means. This includes, for example, information and advice services, social prescribing, and a wide range of health services delivered through primary care.</a:t>
            </a:r>
          </a:p>
          <a:p>
            <a:pPr marL="0" indent="0">
              <a:buNone/>
            </a:pPr>
            <a:endParaRPr lang="en-GB" sz="1600">
              <a:cs typeface="Arial" panose="020B0604020202020204" pitchFamily="34" charset="0"/>
            </a:endParaRPr>
          </a:p>
        </p:txBody>
      </p:sp>
      <p:graphicFrame>
        <p:nvGraphicFramePr>
          <p:cNvPr id="5" name="Chart 4" descr="A graph showing the rate of adult social care use in Tower Hamlets, by age, sex and deprivation, as described in the text on this slide.">
            <a:extLst>
              <a:ext uri="{FF2B5EF4-FFF2-40B4-BE49-F238E27FC236}">
                <a16:creationId xmlns:a16="http://schemas.microsoft.com/office/drawing/2014/main" id="{03EBE842-AAA6-7B51-EA5E-C340B8E19E19}"/>
              </a:ext>
            </a:extLst>
          </p:cNvPr>
          <p:cNvGraphicFramePr>
            <a:graphicFrameLocks/>
          </p:cNvGraphicFramePr>
          <p:nvPr>
            <p:extLst>
              <p:ext uri="{D42A27DB-BD31-4B8C-83A1-F6EECF244321}">
                <p14:modId xmlns:p14="http://schemas.microsoft.com/office/powerpoint/2010/main" val="96671268"/>
              </p:ext>
            </p:extLst>
          </p:nvPr>
        </p:nvGraphicFramePr>
        <p:xfrm>
          <a:off x="6351105" y="1339730"/>
          <a:ext cx="5821870" cy="474104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73266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99772" y="245889"/>
            <a:ext cx="9856788" cy="975872"/>
          </a:xfrm>
        </p:spPr>
        <p:txBody>
          <a:bodyPr>
            <a:noAutofit/>
          </a:bodyPr>
          <a:lstStyle/>
          <a:p>
            <a:r>
              <a:rPr lang="en-GB" sz="2400">
                <a:cs typeface="Arial" panose="020B0604020202020204" pitchFamily="34" charset="0"/>
              </a:rPr>
              <a:t>In the most deprived areas, there are fewer older adult service </a:t>
            </a:r>
            <a:r>
              <a:rPr lang="en-GB" sz="2400"/>
              <a:t>users in the </a:t>
            </a:r>
            <a:r>
              <a:rPr lang="en-GB" sz="2400">
                <a:cs typeface="Arial" panose="020B0604020202020204" pitchFamily="34" charset="0"/>
              </a:rPr>
              <a:t>White British ethnic group compared with those in less deprived quintiles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199772" y="1420094"/>
            <a:ext cx="3268314" cy="5049861"/>
          </a:xfrm>
        </p:spPr>
        <p:txBody>
          <a:bodyPr>
            <a:normAutofit fontScale="92500" lnSpcReduction="10000"/>
          </a:bodyPr>
          <a:lstStyle/>
          <a:p>
            <a:r>
              <a:rPr lang="en-GB" sz="1400"/>
              <a:t>We can explore this “under-utilisation” of adult social care in the most deprived areas in more detail by looking at the ethnic groups of service users by relative deprivation and age band.</a:t>
            </a:r>
          </a:p>
          <a:p>
            <a:r>
              <a:rPr lang="en-GB" sz="1400"/>
              <a:t>Highlighted in yellow are the number of service users aged 65+ in the two largest ethnic groups: Bangladeshi and White British. </a:t>
            </a:r>
            <a:r>
              <a:rPr lang="en-GB" sz="1400" b="1"/>
              <a:t>In the most deprived relative deprivation quintile, individuals in the Bangladeshi ethnic group make up around 36% of all service users, compared with 27% of service users in quintile 2</a:t>
            </a:r>
            <a:r>
              <a:rPr lang="en-GB" sz="1400"/>
              <a:t>. For the White British ethnic group this trend is reversed; around </a:t>
            </a:r>
            <a:r>
              <a:rPr lang="en-GB" sz="1400" b="1"/>
              <a:t>30% of service users in quintile 1</a:t>
            </a:r>
            <a:r>
              <a:rPr lang="en-GB" sz="1400"/>
              <a:t> </a:t>
            </a:r>
            <a:r>
              <a:rPr lang="en-GB" sz="1400" b="1"/>
              <a:t>are White British</a:t>
            </a:r>
            <a:r>
              <a:rPr lang="en-GB" sz="1400"/>
              <a:t>, </a:t>
            </a:r>
            <a:r>
              <a:rPr lang="en-GB" sz="1400" b="1"/>
              <a:t>compared with around 43% in quintile 2</a:t>
            </a:r>
            <a:r>
              <a:rPr lang="en-GB" sz="1400"/>
              <a:t>.</a:t>
            </a:r>
          </a:p>
          <a:p>
            <a:r>
              <a:rPr lang="en-GB" sz="1400"/>
              <a:t>Unfortunately, we are not able to access census data that would allow us to look at ethnic group and deprivation by LSOA area, to compare the rate of social care service use by multiple characteristics.</a:t>
            </a:r>
            <a:endParaRPr lang="en-GB" sz="1400">
              <a:cs typeface="Arial" panose="020B0604020202020204" pitchFamily="34" charset="0"/>
            </a:endParaRPr>
          </a:p>
          <a:p>
            <a:pPr marL="0" indent="0">
              <a:buNone/>
            </a:pPr>
            <a:endParaRPr lang="en-GB" sz="1400">
              <a:cs typeface="Arial" panose="020B0604020202020204" pitchFamily="34" charset="0"/>
            </a:endParaRPr>
          </a:p>
          <a:p>
            <a:pPr marL="0" indent="0">
              <a:buNone/>
            </a:pPr>
            <a:endParaRPr lang="en-GB" sz="1600">
              <a:cs typeface="Arial" panose="020B0604020202020204" pitchFamily="34" charset="0"/>
            </a:endParaRPr>
          </a:p>
        </p:txBody>
      </p:sp>
      <p:graphicFrame>
        <p:nvGraphicFramePr>
          <p:cNvPr id="9" name="Table 8">
            <a:extLst>
              <a:ext uri="{FF2B5EF4-FFF2-40B4-BE49-F238E27FC236}">
                <a16:creationId xmlns:a16="http://schemas.microsoft.com/office/drawing/2014/main" id="{A16606A0-CD7C-0577-7615-8E81F27201EA}"/>
              </a:ext>
            </a:extLst>
          </p:cNvPr>
          <p:cNvGraphicFramePr>
            <a:graphicFrameLocks noGrp="1"/>
          </p:cNvGraphicFramePr>
          <p:nvPr>
            <p:extLst>
              <p:ext uri="{D42A27DB-BD31-4B8C-83A1-F6EECF244321}">
                <p14:modId xmlns:p14="http://schemas.microsoft.com/office/powerpoint/2010/main" val="3095593290"/>
              </p:ext>
            </p:extLst>
          </p:nvPr>
        </p:nvGraphicFramePr>
        <p:xfrm>
          <a:off x="3859078" y="1301857"/>
          <a:ext cx="7405933" cy="4670745"/>
        </p:xfrm>
        <a:graphic>
          <a:graphicData uri="http://schemas.openxmlformats.org/drawingml/2006/table">
            <a:tbl>
              <a:tblPr firstRow="1" bandRow="1">
                <a:tableStyleId>{073A0DAA-6AF3-43AB-8588-CEC1D06C72B9}</a:tableStyleId>
              </a:tblPr>
              <a:tblGrid>
                <a:gridCol w="981676">
                  <a:extLst>
                    <a:ext uri="{9D8B030D-6E8A-4147-A177-3AD203B41FA5}">
                      <a16:colId xmlns:a16="http://schemas.microsoft.com/office/drawing/2014/main" val="2809131394"/>
                    </a:ext>
                  </a:extLst>
                </a:gridCol>
                <a:gridCol w="397887">
                  <a:extLst>
                    <a:ext uri="{9D8B030D-6E8A-4147-A177-3AD203B41FA5}">
                      <a16:colId xmlns:a16="http://schemas.microsoft.com/office/drawing/2014/main" val="4002912892"/>
                    </a:ext>
                  </a:extLst>
                </a:gridCol>
                <a:gridCol w="453604">
                  <a:extLst>
                    <a:ext uri="{9D8B030D-6E8A-4147-A177-3AD203B41FA5}">
                      <a16:colId xmlns:a16="http://schemas.microsoft.com/office/drawing/2014/main" val="382510254"/>
                    </a:ext>
                  </a:extLst>
                </a:gridCol>
                <a:gridCol w="450662">
                  <a:extLst>
                    <a:ext uri="{9D8B030D-6E8A-4147-A177-3AD203B41FA5}">
                      <a16:colId xmlns:a16="http://schemas.microsoft.com/office/drawing/2014/main" val="1592802427"/>
                    </a:ext>
                  </a:extLst>
                </a:gridCol>
                <a:gridCol w="478844">
                  <a:extLst>
                    <a:ext uri="{9D8B030D-6E8A-4147-A177-3AD203B41FA5}">
                      <a16:colId xmlns:a16="http://schemas.microsoft.com/office/drawing/2014/main" val="4035746402"/>
                    </a:ext>
                  </a:extLst>
                </a:gridCol>
                <a:gridCol w="452353">
                  <a:extLst>
                    <a:ext uri="{9D8B030D-6E8A-4147-A177-3AD203B41FA5}">
                      <a16:colId xmlns:a16="http://schemas.microsoft.com/office/drawing/2014/main" val="1146773260"/>
                    </a:ext>
                  </a:extLst>
                </a:gridCol>
                <a:gridCol w="452353">
                  <a:extLst>
                    <a:ext uri="{9D8B030D-6E8A-4147-A177-3AD203B41FA5}">
                      <a16:colId xmlns:a16="http://schemas.microsoft.com/office/drawing/2014/main" val="3669621082"/>
                    </a:ext>
                  </a:extLst>
                </a:gridCol>
                <a:gridCol w="450662">
                  <a:extLst>
                    <a:ext uri="{9D8B030D-6E8A-4147-A177-3AD203B41FA5}">
                      <a16:colId xmlns:a16="http://schemas.microsoft.com/office/drawing/2014/main" val="423452652"/>
                    </a:ext>
                  </a:extLst>
                </a:gridCol>
                <a:gridCol w="450662">
                  <a:extLst>
                    <a:ext uri="{9D8B030D-6E8A-4147-A177-3AD203B41FA5}">
                      <a16:colId xmlns:a16="http://schemas.microsoft.com/office/drawing/2014/main" val="947251789"/>
                    </a:ext>
                  </a:extLst>
                </a:gridCol>
                <a:gridCol w="473920">
                  <a:extLst>
                    <a:ext uri="{9D8B030D-6E8A-4147-A177-3AD203B41FA5}">
                      <a16:colId xmlns:a16="http://schemas.microsoft.com/office/drawing/2014/main" val="2562380223"/>
                    </a:ext>
                  </a:extLst>
                </a:gridCol>
                <a:gridCol w="460173">
                  <a:extLst>
                    <a:ext uri="{9D8B030D-6E8A-4147-A177-3AD203B41FA5}">
                      <a16:colId xmlns:a16="http://schemas.microsoft.com/office/drawing/2014/main" val="4086185447"/>
                    </a:ext>
                  </a:extLst>
                </a:gridCol>
                <a:gridCol w="441152">
                  <a:extLst>
                    <a:ext uri="{9D8B030D-6E8A-4147-A177-3AD203B41FA5}">
                      <a16:colId xmlns:a16="http://schemas.microsoft.com/office/drawing/2014/main" val="3800085173"/>
                    </a:ext>
                  </a:extLst>
                </a:gridCol>
                <a:gridCol w="439603">
                  <a:extLst>
                    <a:ext uri="{9D8B030D-6E8A-4147-A177-3AD203B41FA5}">
                      <a16:colId xmlns:a16="http://schemas.microsoft.com/office/drawing/2014/main" val="3056602733"/>
                    </a:ext>
                  </a:extLst>
                </a:gridCol>
                <a:gridCol w="571720">
                  <a:extLst>
                    <a:ext uri="{9D8B030D-6E8A-4147-A177-3AD203B41FA5}">
                      <a16:colId xmlns:a16="http://schemas.microsoft.com/office/drawing/2014/main" val="1342576019"/>
                    </a:ext>
                  </a:extLst>
                </a:gridCol>
                <a:gridCol w="450662">
                  <a:extLst>
                    <a:ext uri="{9D8B030D-6E8A-4147-A177-3AD203B41FA5}">
                      <a16:colId xmlns:a16="http://schemas.microsoft.com/office/drawing/2014/main" val="4205201455"/>
                    </a:ext>
                  </a:extLst>
                </a:gridCol>
              </a:tblGrid>
              <a:tr h="6783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bg1"/>
                          </a:solidFill>
                        </a:rPr>
                        <a:t>Ethnic group</a:t>
                      </a:r>
                    </a:p>
                    <a:p>
                      <a:endParaRPr lang="en-GB" sz="1400" dirty="0">
                        <a:solidFill>
                          <a:schemeClr val="bg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18-64 </a:t>
                      </a:r>
                    </a:p>
                    <a:p>
                      <a:pPr algn="ctr"/>
                      <a:endParaRPr lang="en-GB" sz="900" b="1" kern="1200" dirty="0">
                        <a:solidFill>
                          <a:schemeClr val="bg1"/>
                        </a:solidFill>
                        <a:latin typeface="+mn-lt"/>
                        <a:ea typeface="+mn-ea"/>
                        <a:cs typeface="+mn-cs"/>
                      </a:endParaRPr>
                    </a:p>
                  </a:txBody>
                  <a:tcPr/>
                </a:tc>
                <a:tc>
                  <a:txBody>
                    <a:bodyPr/>
                    <a:lstStyle/>
                    <a:p>
                      <a:pPr algn="ctr"/>
                      <a:r>
                        <a:rPr lang="en-GB" sz="900" b="1" kern="1200" dirty="0">
                          <a:solidFill>
                            <a:schemeClr val="bg1"/>
                          </a:solidFill>
                        </a:rPr>
                        <a:t>65+</a:t>
                      </a: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65+</a:t>
                      </a:r>
                    </a:p>
                    <a:p>
                      <a:pPr algn="ctr"/>
                      <a:endParaRPr lang="en-GB" sz="900" b="1" kern="1200" dirty="0">
                        <a:solidFill>
                          <a:schemeClr val="bg1"/>
                        </a:solidFill>
                        <a:latin typeface="+mn-lt"/>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1" kern="1200" dirty="0">
                          <a:solidFill>
                            <a:schemeClr val="bg1"/>
                          </a:solidFill>
                        </a:rPr>
                        <a:t>65+</a:t>
                      </a:r>
                    </a:p>
                    <a:p>
                      <a:pPr algn="ctr"/>
                      <a:endParaRPr lang="en-GB" sz="900" b="1" kern="1200" dirty="0">
                        <a:solidFill>
                          <a:schemeClr val="bg1"/>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kern="1200" dirty="0">
                          <a:solidFill>
                            <a:schemeClr val="bg1"/>
                          </a:solidFill>
                        </a:rPr>
                        <a:t>65+</a:t>
                      </a:r>
                      <a:endParaRPr lang="en-GB" sz="1050" b="1" kern="1200" dirty="0">
                        <a:solidFill>
                          <a:schemeClr val="bg1"/>
                        </a:solidFill>
                      </a:endParaRPr>
                    </a:p>
                    <a:p>
                      <a:endParaRPr lang="en-GB" sz="1050"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u="none" strike="noStrike" kern="1200" cap="none" spc="0" normalizeH="0" baseline="0" noProof="0" dirty="0">
                          <a:ln>
                            <a:noFill/>
                          </a:ln>
                          <a:solidFill>
                            <a:schemeClr val="bg1"/>
                          </a:solidFill>
                          <a:effectLst/>
                          <a:uLnTx/>
                          <a:uFillTx/>
                        </a:rPr>
                        <a:t>65+</a:t>
                      </a:r>
                      <a:endParaRPr kumimoji="0" lang="en-GB" sz="1050" b="1" i="0" u="none" strike="noStrike" kern="1200" cap="none" spc="0" normalizeH="0" baseline="0" noProof="0" dirty="0">
                        <a:ln>
                          <a:noFill/>
                        </a:ln>
                        <a:solidFill>
                          <a:schemeClr val="bg1"/>
                        </a:solidFill>
                        <a:effectLst/>
                        <a:uLnTx/>
                        <a:uFillTx/>
                        <a:latin typeface="Raleway"/>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u="none" strike="noStrike" kern="1200" cap="none" spc="0" normalizeH="0" baseline="0" noProof="0" dirty="0">
                          <a:ln>
                            <a:noFill/>
                          </a:ln>
                          <a:solidFill>
                            <a:schemeClr val="bg1"/>
                          </a:solidFill>
                          <a:effectLst/>
                          <a:uLnTx/>
                          <a:uFillTx/>
                        </a:rPr>
                        <a:t>65+</a:t>
                      </a:r>
                      <a:endParaRPr kumimoji="0" lang="en-GB" sz="1050" b="1" i="0" u="none" strike="noStrike" kern="1200" cap="none" spc="0" normalizeH="0" baseline="0" noProof="0" dirty="0">
                        <a:ln>
                          <a:noFill/>
                        </a:ln>
                        <a:solidFill>
                          <a:schemeClr val="bg1"/>
                        </a:solidFill>
                        <a:effectLst/>
                        <a:uLnTx/>
                        <a:uFillTx/>
                        <a:latin typeface="Raleway"/>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u="none" strike="noStrike" kern="1200" cap="none" spc="0" normalizeH="0" baseline="0" noProof="0" dirty="0">
                          <a:ln>
                            <a:noFill/>
                          </a:ln>
                          <a:solidFill>
                            <a:schemeClr val="bg1"/>
                          </a:solidFill>
                          <a:effectLst/>
                          <a:uLnTx/>
                          <a:uFillTx/>
                        </a:rPr>
                        <a:t>65+</a:t>
                      </a:r>
                      <a:endParaRPr kumimoji="0" lang="en-GB" sz="1050" b="1" i="0" u="none" strike="noStrike" kern="1200" cap="none" spc="0" normalizeH="0" baseline="0" noProof="0" dirty="0">
                        <a:ln>
                          <a:noFill/>
                        </a:ln>
                        <a:solidFill>
                          <a:schemeClr val="bg1"/>
                        </a:solidFill>
                        <a:effectLst/>
                        <a:uLnTx/>
                        <a:uFillTx/>
                        <a:latin typeface="Raleway"/>
                        <a:ea typeface="+mn-ea"/>
                        <a:cs typeface="+mn-cs"/>
                      </a:endParaRPr>
                    </a:p>
                  </a:txBody>
                  <a:tcPr/>
                </a:tc>
                <a:extLst>
                  <a:ext uri="{0D108BD9-81ED-4DB2-BD59-A6C34878D82A}">
                    <a16:rowId xmlns:a16="http://schemas.microsoft.com/office/drawing/2014/main" val="3962215461"/>
                  </a:ext>
                </a:extLst>
              </a:tr>
              <a:tr h="848838">
                <a:tc>
                  <a:txBody>
                    <a:bodyPr/>
                    <a:lstStyle/>
                    <a:p>
                      <a:pPr marL="0" algn="l" defTabSz="914400" rtl="0" eaLnBrk="1" latinLnBrk="0" hangingPunct="1"/>
                      <a:endParaRPr lang="en-GB" sz="900" b="1" kern="1200" dirty="0">
                        <a:solidFill>
                          <a:schemeClr val="lt1"/>
                        </a:solidFill>
                        <a:latin typeface="+mn-lt"/>
                        <a:ea typeface="+mn-ea"/>
                        <a:cs typeface="+mn-cs"/>
                      </a:endParaRPr>
                    </a:p>
                  </a:txBody>
                  <a:tcPr/>
                </a:tc>
                <a:tc>
                  <a:txBody>
                    <a:bodyPr/>
                    <a:lstStyle/>
                    <a:p>
                      <a:pPr algn="ctr"/>
                      <a:r>
                        <a:rPr lang="en-GB" sz="900" b="1" kern="1200" dirty="0">
                          <a:solidFill>
                            <a:schemeClr val="tx1"/>
                          </a:solidFill>
                        </a:rPr>
                        <a:t>1 (most deprived)</a:t>
                      </a:r>
                      <a:endParaRPr lang="en-GB" sz="900" b="1" kern="1200" dirty="0">
                        <a:solidFill>
                          <a:schemeClr val="tx1"/>
                        </a:solidFill>
                        <a:latin typeface="+mn-lt"/>
                        <a:ea typeface="+mn-ea"/>
                        <a:cs typeface="+mn-cs"/>
                      </a:endParaRPr>
                    </a:p>
                  </a:txBody>
                  <a:tcPr/>
                </a:tc>
                <a:tc>
                  <a:txBody>
                    <a:bodyPr/>
                    <a:lstStyle/>
                    <a:p>
                      <a:pPr algn="r"/>
                      <a:r>
                        <a:rPr lang="en-GB" sz="900" b="1" kern="1200" dirty="0">
                          <a:solidFill>
                            <a:schemeClr val="tx1"/>
                          </a:solidFill>
                        </a:rPr>
                        <a:t>2</a:t>
                      </a:r>
                      <a:endParaRPr lang="en-GB" sz="900" dirty="0"/>
                    </a:p>
                  </a:txBody>
                  <a:tcPr/>
                </a:tc>
                <a:tc>
                  <a:txBody>
                    <a:bodyPr/>
                    <a:lstStyle/>
                    <a:p>
                      <a:pPr algn="ctr"/>
                      <a:r>
                        <a:rPr lang="en-GB" sz="900" b="1" kern="1200" dirty="0">
                          <a:solidFill>
                            <a:schemeClr val="tx1"/>
                          </a:solidFill>
                        </a:rPr>
                        <a:t>3</a:t>
                      </a:r>
                      <a:endParaRPr lang="en-GB" sz="900" b="1" kern="1200" dirty="0">
                        <a:solidFill>
                          <a:schemeClr val="tx1"/>
                        </a:solidFill>
                        <a:latin typeface="+mn-lt"/>
                        <a:ea typeface="+mn-ea"/>
                        <a:cs typeface="+mn-cs"/>
                      </a:endParaRPr>
                    </a:p>
                  </a:txBody>
                  <a:tcPr/>
                </a:tc>
                <a:tc>
                  <a:txBody>
                    <a:bodyPr/>
                    <a:lstStyle/>
                    <a:p>
                      <a:pPr algn="ctr"/>
                      <a:r>
                        <a:rPr lang="en-GB" sz="900" b="1" kern="1200" dirty="0">
                          <a:solidFill>
                            <a:schemeClr val="tx1"/>
                          </a:solidFill>
                        </a:rPr>
                        <a:t>4</a:t>
                      </a:r>
                      <a:endParaRPr lang="en-GB" sz="900" b="1" kern="1200" dirty="0">
                        <a:solidFill>
                          <a:schemeClr val="tx1"/>
                        </a:solidFill>
                        <a:latin typeface="+mn-lt"/>
                        <a:ea typeface="+mn-ea"/>
                        <a:cs typeface="+mn-cs"/>
                      </a:endParaRPr>
                    </a:p>
                  </a:txBody>
                  <a:tcPr/>
                </a:tc>
                <a:tc>
                  <a:txBody>
                    <a:bodyPr/>
                    <a:lstStyle/>
                    <a:p>
                      <a:pPr algn="ctr"/>
                      <a:r>
                        <a:rPr lang="en-GB" sz="900" b="1" kern="1200" dirty="0">
                          <a:solidFill>
                            <a:schemeClr val="tx1"/>
                          </a:solidFill>
                        </a:rPr>
                        <a:t>5 (least deprived)</a:t>
                      </a:r>
                      <a:endParaRPr lang="en-GB" sz="900" b="1" kern="1200" dirty="0">
                        <a:solidFill>
                          <a:schemeClr val="tx1"/>
                        </a:solidFill>
                        <a:latin typeface="+mn-lt"/>
                        <a:ea typeface="+mn-ea"/>
                        <a:cs typeface="+mn-cs"/>
                      </a:endParaRPr>
                    </a:p>
                  </a:txBody>
                  <a:tcPr/>
                </a:tc>
                <a:tc>
                  <a:txBody>
                    <a:bodyPr/>
                    <a:lstStyle/>
                    <a:p>
                      <a:r>
                        <a:rPr lang="en-GB" sz="900" b="1" kern="1200" dirty="0">
                          <a:solidFill>
                            <a:schemeClr val="tx1"/>
                          </a:solidFill>
                        </a:rPr>
                        <a:t>Not TH resident</a:t>
                      </a:r>
                      <a:endParaRPr lang="en-GB" sz="900" dirty="0"/>
                    </a:p>
                  </a:txBody>
                  <a:tcPr/>
                </a:tc>
                <a:tc>
                  <a:txBody>
                    <a:bodyPr/>
                    <a:lstStyle/>
                    <a:p>
                      <a:pPr algn="ctr"/>
                      <a:r>
                        <a:rPr lang="en-GB" sz="900" b="1" kern="1200" dirty="0">
                          <a:solidFill>
                            <a:schemeClr val="tx1"/>
                          </a:solidFill>
                        </a:rPr>
                        <a:t>Unknown</a:t>
                      </a:r>
                      <a:endParaRPr lang="en-GB" sz="900" b="1" kern="1200" dirty="0">
                        <a:solidFill>
                          <a:schemeClr val="tx1"/>
                        </a:solidFill>
                        <a:latin typeface="+mn-lt"/>
                        <a:ea typeface="+mn-ea"/>
                        <a:cs typeface="+mn-cs"/>
                      </a:endParaRPr>
                    </a:p>
                  </a:txBody>
                  <a:tcPr/>
                </a:tc>
                <a:tc>
                  <a:txBody>
                    <a:bodyPr/>
                    <a:lstStyle/>
                    <a:p>
                      <a:pPr algn="ctr"/>
                      <a:r>
                        <a:rPr lang="en-GB" sz="900" b="1" kern="1200">
                          <a:solidFill>
                            <a:schemeClr val="tx1"/>
                          </a:solidFill>
                        </a:rPr>
                        <a:t>1 (most deprived)</a:t>
                      </a:r>
                      <a:endParaRPr lang="en-GB" sz="900" b="1" kern="1200">
                        <a:solidFill>
                          <a:schemeClr val="tx1"/>
                        </a:solidFill>
                        <a:latin typeface="+mn-lt"/>
                        <a:ea typeface="+mn-ea"/>
                        <a:cs typeface="+mn-cs"/>
                      </a:endParaRPr>
                    </a:p>
                  </a:txBody>
                  <a:tcPr/>
                </a:tc>
                <a:tc>
                  <a:txBody>
                    <a:bodyPr/>
                    <a:lstStyle/>
                    <a:p>
                      <a:pPr algn="ctr"/>
                      <a:r>
                        <a:rPr lang="en-GB" sz="900" b="1" kern="1200" dirty="0">
                          <a:solidFill>
                            <a:schemeClr val="tx1"/>
                          </a:solidFill>
                        </a:rPr>
                        <a:t>2</a:t>
                      </a:r>
                      <a:endParaRPr lang="en-GB" sz="900" b="1" kern="1200" dirty="0">
                        <a:solidFill>
                          <a:schemeClr val="tx1"/>
                        </a:solidFill>
                        <a:latin typeface="+mn-lt"/>
                        <a:ea typeface="+mn-ea"/>
                        <a:cs typeface="+mn-cs"/>
                      </a:endParaRPr>
                    </a:p>
                  </a:txBody>
                  <a:tcPr/>
                </a:tc>
                <a:tc>
                  <a:txBody>
                    <a:bodyPr/>
                    <a:lstStyle/>
                    <a:p>
                      <a:pPr algn="ctr"/>
                      <a:r>
                        <a:rPr lang="en-GB" sz="900" b="1" kern="1200" dirty="0">
                          <a:solidFill>
                            <a:schemeClr val="tx1"/>
                          </a:solidFill>
                        </a:rPr>
                        <a:t>3</a:t>
                      </a:r>
                      <a:endParaRPr lang="en-GB" sz="900" b="1" kern="1200" dirty="0">
                        <a:solidFill>
                          <a:schemeClr val="tx1"/>
                        </a:solidFill>
                        <a:latin typeface="+mn-lt"/>
                        <a:ea typeface="+mn-ea"/>
                        <a:cs typeface="+mn-cs"/>
                      </a:endParaRPr>
                    </a:p>
                  </a:txBody>
                  <a:tcPr/>
                </a:tc>
                <a:tc>
                  <a:txBody>
                    <a:bodyPr/>
                    <a:lstStyle/>
                    <a:p>
                      <a:pPr algn="ctr"/>
                      <a:r>
                        <a:rPr lang="en-GB" sz="900" b="1" kern="1200" dirty="0">
                          <a:solidFill>
                            <a:schemeClr val="tx1"/>
                          </a:solidFill>
                        </a:rPr>
                        <a:t>4</a:t>
                      </a:r>
                      <a:endParaRPr lang="en-GB" sz="900" b="1" kern="1200" dirty="0">
                        <a:solidFill>
                          <a:schemeClr val="tx1"/>
                        </a:solidFill>
                        <a:latin typeface="+mn-lt"/>
                        <a:ea typeface="+mn-ea"/>
                        <a:cs typeface="+mn-cs"/>
                      </a:endParaRPr>
                    </a:p>
                  </a:txBody>
                  <a:tcPr/>
                </a:tc>
                <a:tc>
                  <a:txBody>
                    <a:bodyPr/>
                    <a:lstStyle/>
                    <a:p>
                      <a:pPr algn="ctr"/>
                      <a:r>
                        <a:rPr lang="en-GB" sz="900" b="1" kern="1200" dirty="0">
                          <a:solidFill>
                            <a:schemeClr val="tx1"/>
                          </a:solidFill>
                        </a:rPr>
                        <a:t>5 (least deprived)</a:t>
                      </a:r>
                      <a:endParaRPr lang="en-GB" sz="900" b="1" kern="1200" dirty="0">
                        <a:solidFill>
                          <a:schemeClr val="tx1"/>
                        </a:solidFill>
                        <a:latin typeface="+mn-lt"/>
                        <a:ea typeface="+mn-ea"/>
                        <a:cs typeface="+mn-cs"/>
                      </a:endParaRPr>
                    </a:p>
                  </a:txBody>
                  <a:tcPr/>
                </a:tc>
                <a:tc>
                  <a:txBody>
                    <a:bodyPr/>
                    <a:lstStyle/>
                    <a:p>
                      <a:r>
                        <a:rPr lang="en-GB" sz="900" b="1" kern="1200">
                          <a:solidFill>
                            <a:schemeClr val="tx1"/>
                          </a:solidFill>
                        </a:rPr>
                        <a:t>Not TH resident</a:t>
                      </a:r>
                      <a:endParaRPr lang="en-GB" sz="900"/>
                    </a:p>
                  </a:txBody>
                  <a:tcPr/>
                </a:tc>
                <a:tc>
                  <a:txBody>
                    <a:bodyPr/>
                    <a:lstStyle/>
                    <a:p>
                      <a:pPr algn="ctr"/>
                      <a:r>
                        <a:rPr lang="en-GB" sz="900" b="1" kern="1200" dirty="0">
                          <a:solidFill>
                            <a:schemeClr val="tx1"/>
                          </a:solidFill>
                        </a:rPr>
                        <a:t>Unknown</a:t>
                      </a:r>
                      <a:endParaRPr lang="en-GB" sz="900" b="1" kern="1200" dirty="0">
                        <a:solidFill>
                          <a:schemeClr val="tx1"/>
                        </a:solidFill>
                        <a:latin typeface="+mn-lt"/>
                        <a:ea typeface="+mn-ea"/>
                        <a:cs typeface="+mn-cs"/>
                      </a:endParaRPr>
                    </a:p>
                  </a:txBody>
                  <a:tcPr/>
                </a:tc>
                <a:extLst>
                  <a:ext uri="{0D108BD9-81ED-4DB2-BD59-A6C34878D82A}">
                    <a16:rowId xmlns:a16="http://schemas.microsoft.com/office/drawing/2014/main" val="3809085710"/>
                  </a:ext>
                </a:extLst>
              </a:tr>
              <a:tr h="279369">
                <a:tc>
                  <a:txBody>
                    <a:bodyPr/>
                    <a:lstStyle/>
                    <a:p>
                      <a:pPr algn="l" fontAlgn="b"/>
                      <a:r>
                        <a:rPr lang="en-GB" sz="900" u="none" strike="noStrike" dirty="0">
                          <a:effectLst/>
                        </a:rPr>
                        <a:t>Any other Black background</a:t>
                      </a:r>
                      <a:endParaRPr lang="en-GB" sz="900" b="0" i="0" u="none" strike="noStrike" dirty="0">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12</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5</a:t>
                      </a:r>
                      <a:endParaRPr lang="en-GB" sz="1400"/>
                    </a:p>
                  </a:txBody>
                  <a:tcPr marL="6350" marR="6350" marT="6350" marB="0" anchor="b"/>
                </a:tc>
                <a:tc>
                  <a:txBody>
                    <a:bodyPr/>
                    <a:lstStyle/>
                    <a:p>
                      <a:pPr algn="r" fontAlgn="b"/>
                      <a:r>
                        <a:rPr lang="en-GB" sz="900" u="none" strike="noStrike" kern="1200">
                          <a:solidFill>
                            <a:schemeClr val="dk1"/>
                          </a:solidFill>
                          <a:effectLst/>
                        </a:rPr>
                        <a:t>16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11</a:t>
                      </a:r>
                      <a:endParaRPr lang="en-GB" sz="140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dirty="0">
                          <a:ln>
                            <a:noFill/>
                          </a:ln>
                          <a:solidFill>
                            <a:srgbClr val="00445E"/>
                          </a:solidFill>
                          <a:effectLst/>
                          <a:uLnTx/>
                          <a:uFillTx/>
                        </a:rPr>
                        <a:t>&lt;5</a:t>
                      </a:r>
                      <a:endParaRPr kumimoji="0" lang="en-GB" sz="900" b="0" i="0" u="none" strike="noStrike" kern="1200" cap="none" spc="0" normalizeH="0" baseline="0" noProof="0" dirty="0">
                        <a:ln>
                          <a:noFill/>
                        </a:ln>
                        <a:solidFill>
                          <a:srgbClr val="00445E"/>
                        </a:solidFill>
                        <a:effectLst/>
                        <a:uLnTx/>
                        <a:uFillTx/>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7</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5</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&lt;5</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&lt;5</a:t>
                      </a:r>
                      <a:endParaRPr lang="en-GB" sz="1400" dirty="0"/>
                    </a:p>
                  </a:txBody>
                  <a:tcPr marL="6350" marR="6350" marT="6350" marB="0" anchor="b"/>
                </a:tc>
                <a:tc>
                  <a:txBody>
                    <a:bodyPr/>
                    <a:lstStyle/>
                    <a:p>
                      <a:pPr algn="r" fontAlgn="b"/>
                      <a:r>
                        <a:rPr lang="en-GB" sz="900" u="none" strike="noStrike" kern="1200" dirty="0">
                          <a:solidFill>
                            <a:schemeClr val="dk1"/>
                          </a:solidFill>
                          <a:effectLst/>
                        </a:rPr>
                        <a:t>&lt;5</a:t>
                      </a:r>
                      <a:endParaRPr lang="en-GB" sz="900" u="none" strike="noStrike" kern="1200" dirty="0">
                        <a:solidFill>
                          <a:schemeClr val="dk1"/>
                        </a:solidFill>
                        <a:effectLst/>
                        <a:latin typeface="+mn-lt"/>
                        <a:ea typeface="+mn-ea"/>
                        <a:cs typeface="+mn-cs"/>
                      </a:endParaRPr>
                    </a:p>
                  </a:txBody>
                  <a:tcPr marL="6350" marR="6350" marT="6350" marB="0" anchor="b"/>
                </a:tc>
                <a:extLst>
                  <a:ext uri="{0D108BD9-81ED-4DB2-BD59-A6C34878D82A}">
                    <a16:rowId xmlns:a16="http://schemas.microsoft.com/office/drawing/2014/main" val="2346445888"/>
                  </a:ext>
                </a:extLst>
              </a:tr>
              <a:tr h="279369">
                <a:tc>
                  <a:txBody>
                    <a:bodyPr/>
                    <a:lstStyle/>
                    <a:p>
                      <a:pPr algn="l" fontAlgn="b"/>
                      <a:r>
                        <a:rPr lang="en-GB" sz="900" u="none" strike="noStrike">
                          <a:effectLst/>
                        </a:rPr>
                        <a:t>Any other White background</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15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11</a:t>
                      </a:r>
                      <a:endParaRPr lang="en-GB" sz="1400" dirty="0"/>
                    </a:p>
                  </a:txBody>
                  <a:tcPr marL="6350" marR="6350" marT="6350" marB="0" anchor="b"/>
                </a:tc>
                <a:tc>
                  <a:txBody>
                    <a:bodyPr/>
                    <a:lstStyle/>
                    <a:p>
                      <a:pPr algn="r" fontAlgn="b"/>
                      <a:r>
                        <a:rPr lang="en-GB" sz="900" u="none" strike="noStrike" kern="1200">
                          <a:solidFill>
                            <a:schemeClr val="dk1"/>
                          </a:solidFill>
                          <a:effectLst/>
                        </a:rPr>
                        <a:t>13</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8</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13</a:t>
                      </a:r>
                      <a:endParaRPr lang="en-GB" sz="1400"/>
                    </a:p>
                  </a:txBody>
                  <a:tcPr marL="6350" marR="6350" marT="6350" marB="0" anchor="b"/>
                </a:tc>
                <a:tc>
                  <a:txBody>
                    <a:bodyPr/>
                    <a:lstStyle/>
                    <a:p>
                      <a:pPr algn="r" fontAlgn="b"/>
                      <a:r>
                        <a:rPr lang="en-GB" sz="900" u="none" strike="noStrike" kern="1200">
                          <a:solidFill>
                            <a:schemeClr val="dk1"/>
                          </a:solidFill>
                          <a:effectLst/>
                        </a:rPr>
                        <a: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22</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24</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13</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16</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extLst>
                  <a:ext uri="{0D108BD9-81ED-4DB2-BD59-A6C34878D82A}">
                    <a16:rowId xmlns:a16="http://schemas.microsoft.com/office/drawing/2014/main" val="416551532"/>
                  </a:ext>
                </a:extLst>
              </a:tr>
              <a:tr h="416336">
                <a:tc>
                  <a:txBody>
                    <a:bodyPr/>
                    <a:lstStyle/>
                    <a:p>
                      <a:pPr algn="l" fontAlgn="b"/>
                      <a:r>
                        <a:rPr lang="en-GB" sz="900" u="none" strike="noStrike">
                          <a:effectLst/>
                        </a:rPr>
                        <a:t>Asian or Asian British (not Bangladeshi)</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27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14</a:t>
                      </a:r>
                      <a:endParaRPr lang="en-GB" sz="1400" dirty="0"/>
                    </a:p>
                  </a:txBody>
                  <a:tcPr marL="6350" marR="6350" marT="6350" marB="0" anchor="b"/>
                </a:tc>
                <a:tc>
                  <a:txBody>
                    <a:bodyPr/>
                    <a:lstStyle/>
                    <a:p>
                      <a:pPr algn="r" fontAlgn="b"/>
                      <a:r>
                        <a:rPr lang="en-GB" sz="900" u="none" strike="noStrike" kern="1200">
                          <a:solidFill>
                            <a:schemeClr val="dk1"/>
                          </a:solidFill>
                          <a:effectLst/>
                        </a:rPr>
                        <a:t>22</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18</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10</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11</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22</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20</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14</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5</a:t>
                      </a:r>
                      <a:endParaRPr lang="en-GB" sz="1400" dirty="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extLst>
                  <a:ext uri="{0D108BD9-81ED-4DB2-BD59-A6C34878D82A}">
                    <a16:rowId xmlns:a16="http://schemas.microsoft.com/office/drawing/2014/main" val="3083916252"/>
                  </a:ext>
                </a:extLst>
              </a:tr>
              <a:tr h="416336">
                <a:tc>
                  <a:txBody>
                    <a:bodyPr/>
                    <a:lstStyle/>
                    <a:p>
                      <a:pPr algn="l" fontAlgn="b"/>
                      <a:r>
                        <a:rPr lang="en-GB" sz="900" b="1" u="none" strike="noStrike">
                          <a:effectLst/>
                        </a:rPr>
                        <a:t>Asian or Asian British: Bangladeshi</a:t>
                      </a:r>
                      <a:endParaRPr lang="en-GB" sz="900" b="1"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b="1" u="none" strike="noStrike" kern="1200">
                          <a:solidFill>
                            <a:schemeClr val="dk1"/>
                          </a:solidFill>
                          <a:effectLst/>
                        </a:rPr>
                        <a:t>255</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rPr>
                        <a:t>190</a:t>
                      </a:r>
                      <a:endParaRPr lang="en-GB" sz="1400" dirty="0"/>
                    </a:p>
                  </a:txBody>
                  <a:tcPr marL="6350" marR="6350" marT="6350" marB="0" anchor="b"/>
                </a:tc>
                <a:tc>
                  <a:txBody>
                    <a:bodyPr/>
                    <a:lstStyle/>
                    <a:p>
                      <a:pPr algn="r" fontAlgn="b"/>
                      <a:r>
                        <a:rPr lang="en-GB" sz="900" b="1" u="none" strike="noStrike" kern="1200">
                          <a:solidFill>
                            <a:schemeClr val="dk1"/>
                          </a:solidFill>
                          <a:effectLst/>
                        </a:rPr>
                        <a:t>203</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rPr>
                        <a:t>132</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rPr>
                        <a:t>64</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rPr>
                        <a:t>72</a:t>
                      </a:r>
                      <a:endParaRPr lang="en-GB" sz="1400" dirty="0"/>
                    </a:p>
                  </a:txBody>
                  <a:tcPr marL="6350" marR="6350" marT="6350" marB="0" anchor="b"/>
                </a:tc>
                <a:tc>
                  <a:txBody>
                    <a:bodyPr/>
                    <a:lstStyle/>
                    <a:p>
                      <a:pPr algn="r" fontAlgn="b"/>
                      <a:r>
                        <a:rPr lang="en-GB" sz="900" b="1" u="none" strike="noStrike" kern="1200">
                          <a:solidFill>
                            <a:schemeClr val="dk1"/>
                          </a:solidFill>
                          <a:effectLst/>
                        </a:rPr>
                        <a:t>15</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176</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145</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135</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dirty="0">
                          <a:solidFill>
                            <a:schemeClr val="dk1"/>
                          </a:solidFill>
                          <a:effectLst/>
                          <a:highlight>
                            <a:srgbClr val="FFFF00"/>
                          </a:highlight>
                        </a:rPr>
                        <a:t>86</a:t>
                      </a:r>
                      <a:endParaRPr lang="en-GB" sz="900" b="1" u="none" strike="noStrike" kern="1200" dirty="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31</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highlight>
                            <a:srgbClr val="FFFF00"/>
                          </a:highlight>
                        </a:rPr>
                        <a:t>10</a:t>
                      </a:r>
                      <a:endParaRPr lang="en-GB" sz="1400" dirty="0"/>
                    </a:p>
                  </a:txBody>
                  <a:tcPr marL="6350" marR="6350" marT="6350" marB="0" anchor="b"/>
                </a:tc>
                <a:tc>
                  <a:txBody>
                    <a:bodyPr/>
                    <a:lstStyle/>
                    <a:p>
                      <a:pPr algn="r" fontAlgn="b"/>
                      <a:r>
                        <a:rPr lang="en-GB" sz="900" b="1" u="none" strike="noStrike" kern="1200">
                          <a:solidFill>
                            <a:schemeClr val="dk1"/>
                          </a:solidFill>
                          <a:effectLst/>
                          <a:highlight>
                            <a:srgbClr val="FFFF00"/>
                          </a:highlight>
                        </a:rPr>
                        <a:t>5</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extLst>
                  <a:ext uri="{0D108BD9-81ED-4DB2-BD59-A6C34878D82A}">
                    <a16:rowId xmlns:a16="http://schemas.microsoft.com/office/drawing/2014/main" val="1734605063"/>
                  </a:ext>
                </a:extLst>
              </a:tr>
              <a:tr h="279369">
                <a:tc>
                  <a:txBody>
                    <a:bodyPr/>
                    <a:lstStyle/>
                    <a:p>
                      <a:pPr algn="l" fontAlgn="b"/>
                      <a:r>
                        <a:rPr lang="en-GB" sz="900" u="none" strike="noStrike">
                          <a:effectLst/>
                        </a:rPr>
                        <a:t>Black or Black British: African</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48</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31</a:t>
                      </a:r>
                      <a:endParaRPr lang="en-GB" sz="1400" dirty="0"/>
                    </a:p>
                  </a:txBody>
                  <a:tcPr marL="6350" marR="6350" marT="6350" marB="0" anchor="b"/>
                </a:tc>
                <a:tc>
                  <a:txBody>
                    <a:bodyPr/>
                    <a:lstStyle/>
                    <a:p>
                      <a:pPr algn="r" fontAlgn="b"/>
                      <a:r>
                        <a:rPr lang="en-GB" sz="900" u="none" strike="noStrike" kern="1200">
                          <a:solidFill>
                            <a:schemeClr val="dk1"/>
                          </a:solidFill>
                          <a:effectLst/>
                        </a:rPr>
                        <a:t>45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18</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33</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24</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dirty="0">
                          <a:solidFill>
                            <a:schemeClr val="dk1"/>
                          </a:solidFill>
                          <a:effectLst/>
                        </a:rPr>
                        <a:t>13</a:t>
                      </a:r>
                      <a:endParaRPr lang="en-GB" sz="900" u="none" strike="noStrike" kern="1200" dirty="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8</a:t>
                      </a:r>
                      <a:endParaRPr lang="en-GB" sz="1400" dirty="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a:ln>
                            <a:noFill/>
                          </a:ln>
                          <a:solidFill>
                            <a:srgbClr val="00445E"/>
                          </a:solidFill>
                          <a:effectLst/>
                          <a:uLnTx/>
                          <a:uFillTx/>
                        </a:rPr>
                        <a:t>&lt;5</a:t>
                      </a:r>
                      <a:endParaRPr kumimoji="0" lang="en-GB" sz="900" b="0" i="0" u="none" strike="noStrike" kern="1200" cap="none" spc="0" normalizeH="0" baseline="0" noProof="0">
                        <a:ln>
                          <a:noFill/>
                        </a:ln>
                        <a:solidFill>
                          <a:srgbClr val="00445E"/>
                        </a:solidFill>
                        <a:effectLst/>
                        <a:uLnTx/>
                        <a:uFillTx/>
                        <a:latin typeface="Raleway"/>
                        <a:ea typeface="+mn-ea"/>
                        <a:cs typeface="+mn-cs"/>
                      </a:endParaRPr>
                    </a:p>
                  </a:txBody>
                  <a:tcPr marL="6350" marR="6350" marT="6350" marB="0" anchor="b"/>
                </a:tc>
                <a:extLst>
                  <a:ext uri="{0D108BD9-81ED-4DB2-BD59-A6C34878D82A}">
                    <a16:rowId xmlns:a16="http://schemas.microsoft.com/office/drawing/2014/main" val="2286905699"/>
                  </a:ext>
                </a:extLst>
              </a:tr>
              <a:tr h="416336">
                <a:tc>
                  <a:txBody>
                    <a:bodyPr/>
                    <a:lstStyle/>
                    <a:p>
                      <a:pPr algn="l" fontAlgn="b"/>
                      <a:r>
                        <a:rPr lang="en-GB" sz="900" u="none" strike="noStrike">
                          <a:effectLst/>
                        </a:rPr>
                        <a:t>Black or Black British: Caribbean</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17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12</a:t>
                      </a:r>
                      <a:endParaRPr lang="en-GB" sz="1400" dirty="0"/>
                    </a:p>
                  </a:txBody>
                  <a:tcPr marL="6350" marR="6350" marT="6350" marB="0" anchor="b"/>
                </a:tc>
                <a:tc>
                  <a:txBody>
                    <a:bodyPr/>
                    <a:lstStyle/>
                    <a:p>
                      <a:pPr algn="r" fontAlgn="b"/>
                      <a:r>
                        <a:rPr lang="en-GB" sz="900" u="none" strike="noStrike" kern="1200">
                          <a:solidFill>
                            <a:schemeClr val="dk1"/>
                          </a:solidFill>
                          <a:effectLst/>
                        </a:rPr>
                        <a:t>16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13</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24</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29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39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30</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8</a:t>
                      </a:r>
                      <a:endParaRPr lang="en-GB" sz="1400" dirty="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a:ln>
                            <a:noFill/>
                          </a:ln>
                          <a:solidFill>
                            <a:srgbClr val="00445E"/>
                          </a:solidFill>
                          <a:effectLst/>
                          <a:uLnTx/>
                          <a:uFillTx/>
                        </a:rPr>
                        <a:t>&lt;5</a:t>
                      </a:r>
                      <a:endParaRPr kumimoji="0" lang="en-GB" sz="900" b="0" i="0" u="none" strike="noStrike" kern="1200" cap="none" spc="0" normalizeH="0" baseline="0" noProof="0">
                        <a:ln>
                          <a:noFill/>
                        </a:ln>
                        <a:solidFill>
                          <a:srgbClr val="00445E"/>
                        </a:solidFill>
                        <a:effectLst/>
                        <a:uLnTx/>
                        <a:uFillTx/>
                        <a:latin typeface="Raleway"/>
                        <a:ea typeface="+mn-ea"/>
                        <a:cs typeface="+mn-cs"/>
                      </a:endParaRPr>
                    </a:p>
                  </a:txBody>
                  <a:tcPr marL="6350" marR="6350" marT="6350" marB="0" anchor="b"/>
                </a:tc>
                <a:extLst>
                  <a:ext uri="{0D108BD9-81ED-4DB2-BD59-A6C34878D82A}">
                    <a16:rowId xmlns:a16="http://schemas.microsoft.com/office/drawing/2014/main" val="2807877638"/>
                  </a:ext>
                </a:extLst>
              </a:tr>
              <a:tr h="416336">
                <a:tc>
                  <a:txBody>
                    <a:bodyPr/>
                    <a:lstStyle/>
                    <a:p>
                      <a:pPr algn="l" fontAlgn="b"/>
                      <a:r>
                        <a:rPr lang="en-GB" sz="900" u="none" strike="noStrike">
                          <a:effectLst/>
                        </a:rPr>
                        <a:t>Mixed or multiple ethnic groups</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8</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7</a:t>
                      </a:r>
                      <a:endParaRPr lang="en-GB" sz="1400" dirty="0"/>
                    </a:p>
                  </a:txBody>
                  <a:tcPr marL="6350" marR="6350" marT="6350" marB="0" anchor="b"/>
                </a:tc>
                <a:tc>
                  <a:txBody>
                    <a:bodyPr/>
                    <a:lstStyle/>
                    <a:p>
                      <a:pPr algn="r" fontAlgn="b"/>
                      <a:r>
                        <a:rPr lang="en-GB" sz="900" u="none" strike="noStrike" kern="1200">
                          <a:solidFill>
                            <a:schemeClr val="dk1"/>
                          </a:solidFill>
                          <a:effectLst/>
                        </a:rPr>
                        <a:t>11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10</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16</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7</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&lt;5</a:t>
                      </a:r>
                      <a:endParaRPr lang="en-GB" sz="1400" dirty="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dirty="0">
                          <a:ln>
                            <a:noFill/>
                          </a:ln>
                          <a:solidFill>
                            <a:srgbClr val="00445E"/>
                          </a:solidFill>
                          <a:effectLst/>
                          <a:uLnTx/>
                          <a:uFillTx/>
                        </a:rPr>
                        <a:t>&lt;5</a:t>
                      </a:r>
                      <a:endParaRPr kumimoji="0" lang="en-GB" sz="900" b="0" i="0" u="none" strike="noStrike" kern="1200" cap="none" spc="0" normalizeH="0" baseline="0" noProof="0" dirty="0">
                        <a:ln>
                          <a:noFill/>
                        </a:ln>
                        <a:solidFill>
                          <a:srgbClr val="00445E"/>
                        </a:solidFill>
                        <a:effectLst/>
                        <a:uLnTx/>
                        <a:uFillTx/>
                        <a:latin typeface="Raleway"/>
                        <a:ea typeface="+mn-ea"/>
                        <a:cs typeface="+mn-cs"/>
                      </a:endParaRPr>
                    </a:p>
                  </a:txBody>
                  <a:tcPr marL="6350" marR="6350" marT="6350" marB="0" anchor="b"/>
                </a:tc>
                <a:extLst>
                  <a:ext uri="{0D108BD9-81ED-4DB2-BD59-A6C34878D82A}">
                    <a16:rowId xmlns:a16="http://schemas.microsoft.com/office/drawing/2014/main" val="1587463313"/>
                  </a:ext>
                </a:extLst>
              </a:tr>
              <a:tr h="279369">
                <a:tc>
                  <a:txBody>
                    <a:bodyPr/>
                    <a:lstStyle/>
                    <a:p>
                      <a:pPr algn="l" fontAlgn="b"/>
                      <a:r>
                        <a:rPr lang="en-GB" sz="900" u="none" strike="noStrike">
                          <a:effectLst/>
                        </a:rPr>
                        <a:t>Other ethnic group</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12</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11</a:t>
                      </a:r>
                      <a:endParaRPr lang="en-GB" sz="1400" dirty="0"/>
                    </a:p>
                  </a:txBody>
                  <a:tcPr marL="6350" marR="6350" marT="6350" marB="0" anchor="b"/>
                </a:tc>
                <a:tc>
                  <a:txBody>
                    <a:bodyPr/>
                    <a:lstStyle/>
                    <a:p>
                      <a:pPr algn="r" fontAlgn="b"/>
                      <a:r>
                        <a:rPr lang="en-GB" sz="900" u="none" strike="noStrike" kern="1200">
                          <a:solidFill>
                            <a:schemeClr val="dk1"/>
                          </a:solidFill>
                          <a:effectLst/>
                        </a:rPr>
                        <a:t>11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5</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10</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&lt;5</a:t>
                      </a:r>
                      <a:endParaRPr lang="en-GB" sz="1400" dirty="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dirty="0">
                          <a:ln>
                            <a:noFill/>
                          </a:ln>
                          <a:solidFill>
                            <a:srgbClr val="00445E"/>
                          </a:solidFill>
                          <a:effectLst/>
                          <a:uLnTx/>
                          <a:uFillTx/>
                        </a:rPr>
                        <a:t>&lt;5</a:t>
                      </a:r>
                      <a:endParaRPr kumimoji="0" lang="en-GB" sz="900" b="0" i="0" u="none" strike="noStrike" kern="1200" cap="none" spc="0" normalizeH="0" baseline="0" noProof="0" dirty="0">
                        <a:ln>
                          <a:noFill/>
                        </a:ln>
                        <a:solidFill>
                          <a:srgbClr val="00445E"/>
                        </a:solidFill>
                        <a:effectLst/>
                        <a:uLnTx/>
                        <a:uFillTx/>
                        <a:latin typeface="Raleway"/>
                        <a:ea typeface="+mn-ea"/>
                        <a:cs typeface="+mn-cs"/>
                      </a:endParaRPr>
                    </a:p>
                  </a:txBody>
                  <a:tcPr marL="6350" marR="6350" marT="6350" marB="0" anchor="b"/>
                </a:tc>
                <a:extLst>
                  <a:ext uri="{0D108BD9-81ED-4DB2-BD59-A6C34878D82A}">
                    <a16:rowId xmlns:a16="http://schemas.microsoft.com/office/drawing/2014/main" val="586632614"/>
                  </a:ext>
                </a:extLst>
              </a:tr>
              <a:tr h="142402">
                <a:tc>
                  <a:txBody>
                    <a:bodyPr/>
                    <a:lstStyle/>
                    <a:p>
                      <a:pPr algn="l" fontAlgn="b"/>
                      <a:r>
                        <a:rPr lang="en-GB" sz="900" u="none" strike="noStrike">
                          <a:effectLst/>
                        </a:rPr>
                        <a:t>Unknown</a:t>
                      </a:r>
                      <a:endParaRPr lang="en-GB" sz="9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u="none" strike="noStrike" kern="1200">
                          <a:solidFill>
                            <a:schemeClr val="dk1"/>
                          </a:solidFill>
                          <a:effectLst/>
                        </a:rPr>
                        <a:t>26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21</a:t>
                      </a:r>
                      <a:endParaRPr lang="en-GB" sz="1400" dirty="0"/>
                    </a:p>
                  </a:txBody>
                  <a:tcPr marL="6350" marR="6350" marT="6350" marB="0" anchor="b"/>
                </a:tc>
                <a:tc>
                  <a:txBody>
                    <a:bodyPr/>
                    <a:lstStyle/>
                    <a:p>
                      <a:pPr algn="r" fontAlgn="b"/>
                      <a:r>
                        <a:rPr lang="en-GB" sz="900" u="none" strike="noStrike" kern="1200">
                          <a:solidFill>
                            <a:schemeClr val="dk1"/>
                          </a:solidFill>
                          <a:effectLst/>
                        </a:rPr>
                        <a:t>20</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14</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9</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a:solidFill>
                            <a:schemeClr val="dk1"/>
                          </a:solidFill>
                          <a:effectLst/>
                        </a:rPr>
                        <a:t>17</a:t>
                      </a:r>
                      <a:endParaRPr lang="en-GB" sz="1400"/>
                    </a:p>
                  </a:txBody>
                  <a:tcPr marL="6350" marR="6350" marT="6350" marB="0" anchor="b"/>
                </a:tc>
                <a:tc>
                  <a:txBody>
                    <a:bodyPr/>
                    <a:lstStyle/>
                    <a:p>
                      <a:pPr algn="r" fontAlgn="b"/>
                      <a:r>
                        <a:rPr lang="en-GB" sz="900" u="none" strike="noStrike" kern="1200">
                          <a:solidFill>
                            <a:schemeClr val="dk1"/>
                          </a:solidFill>
                          <a:effectLst/>
                        </a:rPr>
                        <a:t>&lt;5</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51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31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42</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16</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u="none" strike="noStrike" kern="1200">
                          <a:solidFill>
                            <a:schemeClr val="dk1"/>
                          </a:solidFill>
                          <a:effectLst/>
                        </a:rPr>
                        <a:t>11</a:t>
                      </a:r>
                      <a:endParaRPr lang="en-GB" sz="900" u="none" strike="noStrike" kern="1200">
                        <a:solidFill>
                          <a:schemeClr val="dk1"/>
                        </a:solidFill>
                        <a:effectLst/>
                        <a:latin typeface="+mn-lt"/>
                        <a:ea typeface="+mn-ea"/>
                        <a:cs typeface="+mn-cs"/>
                      </a:endParaRPr>
                    </a:p>
                  </a:txBody>
                  <a:tcPr marL="6350" marR="6350" marT="6350" marB="0" anchor="b"/>
                </a:tc>
                <a:tc>
                  <a:txBody>
                    <a:bodyPr/>
                    <a:lstStyle/>
                    <a:p>
                      <a:pPr algn="r"/>
                      <a:r>
                        <a:rPr lang="en-GB" sz="900" u="none" strike="noStrike" kern="1200" dirty="0">
                          <a:solidFill>
                            <a:schemeClr val="dk1"/>
                          </a:solidFill>
                          <a:effectLst/>
                        </a:rPr>
                        <a:t>12</a:t>
                      </a:r>
                      <a:endParaRPr lang="en-GB" sz="1400" dirty="0"/>
                    </a:p>
                  </a:txBody>
                  <a:tcPr marL="6350" marR="6350" marT="6350" marB="0" anchor="b"/>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kumimoji="0" lang="en-GB" sz="900" b="0" u="none" strike="noStrike" kern="1200" cap="none" spc="0" normalizeH="0" baseline="0" noProof="0" dirty="0">
                          <a:ln>
                            <a:noFill/>
                          </a:ln>
                          <a:solidFill>
                            <a:srgbClr val="00445E"/>
                          </a:solidFill>
                          <a:effectLst/>
                          <a:uLnTx/>
                          <a:uFillTx/>
                        </a:rPr>
                        <a:t>&lt;5</a:t>
                      </a:r>
                      <a:endParaRPr kumimoji="0" lang="en-GB" sz="900" b="0" i="0" u="none" strike="noStrike" kern="1200" cap="none" spc="0" normalizeH="0" baseline="0" noProof="0" dirty="0">
                        <a:ln>
                          <a:noFill/>
                        </a:ln>
                        <a:solidFill>
                          <a:srgbClr val="00445E"/>
                        </a:solidFill>
                        <a:effectLst/>
                        <a:uLnTx/>
                        <a:uFillTx/>
                        <a:latin typeface="Raleway"/>
                        <a:ea typeface="+mn-ea"/>
                        <a:cs typeface="+mn-cs"/>
                      </a:endParaRPr>
                    </a:p>
                  </a:txBody>
                  <a:tcPr marL="6350" marR="6350" marT="6350" marB="0" anchor="b"/>
                </a:tc>
                <a:extLst>
                  <a:ext uri="{0D108BD9-81ED-4DB2-BD59-A6C34878D82A}">
                    <a16:rowId xmlns:a16="http://schemas.microsoft.com/office/drawing/2014/main" val="2493495221"/>
                  </a:ext>
                </a:extLst>
              </a:tr>
              <a:tr h="142402">
                <a:tc>
                  <a:txBody>
                    <a:bodyPr/>
                    <a:lstStyle/>
                    <a:p>
                      <a:pPr algn="l" fontAlgn="b"/>
                      <a:r>
                        <a:rPr lang="en-GB" sz="900" b="1" u="none" strike="noStrike">
                          <a:effectLst/>
                        </a:rPr>
                        <a:t>White British</a:t>
                      </a:r>
                      <a:endParaRPr lang="en-GB" sz="900" b="1"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900" b="1" u="none" strike="noStrike" kern="1200">
                          <a:solidFill>
                            <a:schemeClr val="dk1"/>
                          </a:solidFill>
                          <a:effectLst/>
                        </a:rPr>
                        <a:t>72</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rPr>
                        <a:t>84</a:t>
                      </a:r>
                      <a:endParaRPr lang="en-GB" sz="1400" dirty="0"/>
                    </a:p>
                  </a:txBody>
                  <a:tcPr marL="6350" marR="6350" marT="6350" marB="0" anchor="b"/>
                </a:tc>
                <a:tc>
                  <a:txBody>
                    <a:bodyPr/>
                    <a:lstStyle/>
                    <a:p>
                      <a:pPr algn="r" fontAlgn="b"/>
                      <a:r>
                        <a:rPr lang="en-GB" sz="900" b="1" u="none" strike="noStrike" kern="1200">
                          <a:solidFill>
                            <a:schemeClr val="dk1"/>
                          </a:solidFill>
                          <a:effectLst/>
                        </a:rPr>
                        <a:t>77</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rPr>
                        <a:t>52</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rPr>
                        <a:t>50</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rPr>
                        <a:t>93</a:t>
                      </a:r>
                      <a:endParaRPr lang="en-GB" sz="1400" dirty="0"/>
                    </a:p>
                  </a:txBody>
                  <a:tcPr marL="6350" marR="6350" marT="6350" marB="0" anchor="b"/>
                </a:tc>
                <a:tc>
                  <a:txBody>
                    <a:bodyPr/>
                    <a:lstStyle/>
                    <a:p>
                      <a:pPr algn="r" fontAlgn="b"/>
                      <a:r>
                        <a:rPr lang="en-GB" sz="900" b="1" u="none" strike="noStrike" kern="1200">
                          <a:solidFill>
                            <a:schemeClr val="dk1"/>
                          </a:solidFill>
                          <a:effectLst/>
                        </a:rPr>
                        <a:t>8</a:t>
                      </a:r>
                      <a:endParaRPr lang="en-GB" sz="900" b="1" u="none" strike="noStrike" kern="1200">
                        <a:solidFill>
                          <a:schemeClr val="dk1"/>
                        </a:solidFill>
                        <a:effectLs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145</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234</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179</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dirty="0">
                          <a:solidFill>
                            <a:schemeClr val="dk1"/>
                          </a:solidFill>
                          <a:effectLst/>
                          <a:highlight>
                            <a:srgbClr val="FFFF00"/>
                          </a:highlight>
                        </a:rPr>
                        <a:t>88</a:t>
                      </a:r>
                      <a:endParaRPr lang="en-GB" sz="900" b="1" u="none" strike="noStrike" kern="1200" dirty="0">
                        <a:solidFill>
                          <a:schemeClr val="dk1"/>
                        </a:solidFill>
                        <a:effectLst/>
                        <a:highlight>
                          <a:srgbClr val="FFFF00"/>
                        </a:highlight>
                        <a:latin typeface="+mn-lt"/>
                        <a:ea typeface="+mn-ea"/>
                        <a:cs typeface="+mn-cs"/>
                      </a:endParaRPr>
                    </a:p>
                  </a:txBody>
                  <a:tcPr marL="6350" marR="6350" marT="6350" marB="0" anchor="b"/>
                </a:tc>
                <a:tc>
                  <a:txBody>
                    <a:bodyPr/>
                    <a:lstStyle/>
                    <a:p>
                      <a:pPr algn="r" fontAlgn="b"/>
                      <a:r>
                        <a:rPr lang="en-GB" sz="900" b="1" u="none" strike="noStrike" kern="1200">
                          <a:solidFill>
                            <a:schemeClr val="dk1"/>
                          </a:solidFill>
                          <a:effectLst/>
                          <a:highlight>
                            <a:srgbClr val="FFFF00"/>
                          </a:highlight>
                        </a:rPr>
                        <a:t>57</a:t>
                      </a:r>
                      <a:endParaRPr lang="en-GB" sz="900" b="1" u="none" strike="noStrike" kern="1200">
                        <a:solidFill>
                          <a:schemeClr val="dk1"/>
                        </a:solidFill>
                        <a:effectLst/>
                        <a:highlight>
                          <a:srgbClr val="FFFF00"/>
                        </a:highlight>
                        <a:latin typeface="+mn-lt"/>
                        <a:ea typeface="+mn-ea"/>
                        <a:cs typeface="+mn-cs"/>
                      </a:endParaRPr>
                    </a:p>
                  </a:txBody>
                  <a:tcPr marL="6350" marR="6350" marT="6350" marB="0" anchor="b"/>
                </a:tc>
                <a:tc>
                  <a:txBody>
                    <a:bodyPr/>
                    <a:lstStyle/>
                    <a:p>
                      <a:pPr algn="r"/>
                      <a:r>
                        <a:rPr lang="en-GB" sz="900" b="1" u="none" strike="noStrike" kern="1200" dirty="0">
                          <a:solidFill>
                            <a:schemeClr val="dk1"/>
                          </a:solidFill>
                          <a:effectLst/>
                          <a:highlight>
                            <a:srgbClr val="FFFF00"/>
                          </a:highlight>
                        </a:rPr>
                        <a:t>118</a:t>
                      </a:r>
                      <a:endParaRPr lang="en-GB" sz="1400" dirty="0"/>
                    </a:p>
                  </a:txBody>
                  <a:tcPr marL="6350" marR="6350" marT="6350" marB="0" anchor="b"/>
                </a:tc>
                <a:tc>
                  <a:txBody>
                    <a:bodyPr/>
                    <a:lstStyle/>
                    <a:p>
                      <a:pPr algn="r" fontAlgn="b"/>
                      <a:r>
                        <a:rPr lang="en-GB" sz="900" b="1" u="none" strike="noStrike" kern="1200" dirty="0">
                          <a:solidFill>
                            <a:schemeClr val="dk1"/>
                          </a:solidFill>
                          <a:effectLst/>
                          <a:highlight>
                            <a:srgbClr val="FFFF00"/>
                          </a:highlight>
                        </a:rPr>
                        <a:t>5</a:t>
                      </a:r>
                      <a:endParaRPr lang="en-GB" sz="900" b="1" u="none" strike="noStrike" kern="1200" dirty="0">
                        <a:solidFill>
                          <a:schemeClr val="dk1"/>
                        </a:solidFill>
                        <a:effectLst/>
                        <a:highlight>
                          <a:srgbClr val="FFFF00"/>
                        </a:highlight>
                        <a:latin typeface="+mn-lt"/>
                        <a:ea typeface="+mn-ea"/>
                        <a:cs typeface="+mn-cs"/>
                      </a:endParaRPr>
                    </a:p>
                  </a:txBody>
                  <a:tcPr marL="6350" marR="6350" marT="6350" marB="0" anchor="b"/>
                </a:tc>
                <a:extLst>
                  <a:ext uri="{0D108BD9-81ED-4DB2-BD59-A6C34878D82A}">
                    <a16:rowId xmlns:a16="http://schemas.microsoft.com/office/drawing/2014/main" val="248310863"/>
                  </a:ext>
                </a:extLst>
              </a:tr>
            </a:tbl>
          </a:graphicData>
        </a:graphic>
      </p:graphicFrame>
    </p:spTree>
    <p:extLst>
      <p:ext uri="{BB962C8B-B14F-4D97-AF65-F5344CB8AC3E}">
        <p14:creationId xmlns:p14="http://schemas.microsoft.com/office/powerpoint/2010/main" val="3664487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465004" y="320380"/>
            <a:ext cx="10167553" cy="720725"/>
          </a:xfrm>
        </p:spPr>
        <p:txBody>
          <a:bodyPr>
            <a:noAutofit/>
          </a:bodyPr>
          <a:lstStyle/>
          <a:p>
            <a:r>
              <a:rPr lang="en-GB" sz="2400"/>
              <a:t>Learning disability and mental health support have a higher proportion of service users living in more deprived areas, particularly age 65+</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402801" y="1236076"/>
            <a:ext cx="11096624" cy="1748372"/>
          </a:xfrm>
        </p:spPr>
        <p:txBody>
          <a:bodyPr>
            <a:normAutofit/>
          </a:bodyPr>
          <a:lstStyle/>
          <a:p>
            <a:r>
              <a:rPr lang="en-GB" sz="1300"/>
              <a:t>This unequal distribution suggests </a:t>
            </a:r>
            <a:r>
              <a:rPr lang="en-GB" sz="1300" b="1"/>
              <a:t>deprivation drives increases in specific support needs more than others</a:t>
            </a:r>
            <a:r>
              <a:rPr lang="en-GB" sz="1300"/>
              <a:t>, and/or that different </a:t>
            </a:r>
            <a:r>
              <a:rPr lang="en-GB" sz="1300" b="1"/>
              <a:t>services are more/less accessible to those living in areas of higher deprivation</a:t>
            </a:r>
            <a:r>
              <a:rPr lang="en-GB" sz="1300"/>
              <a:t>.</a:t>
            </a:r>
          </a:p>
          <a:p>
            <a:r>
              <a:rPr lang="en-GB" sz="1300" b="1">
                <a:cs typeface="Arial" panose="020B0604020202020204" pitchFamily="34" charset="0"/>
              </a:rPr>
              <a:t>Across all ages and support reasons, residents living in the 40% of areas of highest </a:t>
            </a:r>
            <a:r>
              <a:rPr lang="en-GB" sz="1300" b="1"/>
              <a:t>deprivation relative to other Tower Hamlets residents were over-represented in services compared with the rest of the population</a:t>
            </a:r>
            <a:r>
              <a:rPr lang="en-GB" sz="1300"/>
              <a:t>. O</a:t>
            </a:r>
            <a:r>
              <a:rPr lang="en-GB" sz="1300">
                <a:cs typeface="Arial" panose="020B0604020202020204" pitchFamily="34" charset="0"/>
              </a:rPr>
              <a:t>ver-representation is most marked for those with mental health and social support listed as a PSR.</a:t>
            </a:r>
          </a:p>
          <a:p>
            <a:r>
              <a:rPr lang="en-GB" sz="1300"/>
              <a:t>Service users who are not Tower Hamlets residents or where residence is unknown have also been excluded from this analysis, as well as service users with PSRs where there are fewer service users.</a:t>
            </a:r>
            <a:endParaRPr lang="en-GB" sz="1300">
              <a:cs typeface="Arial" panose="020B0604020202020204" pitchFamily="34" charset="0"/>
            </a:endParaRPr>
          </a:p>
        </p:txBody>
      </p:sp>
      <p:graphicFrame>
        <p:nvGraphicFramePr>
          <p:cNvPr id="4" name="Chart 3">
            <a:extLst>
              <a:ext uri="{FF2B5EF4-FFF2-40B4-BE49-F238E27FC236}">
                <a16:creationId xmlns:a16="http://schemas.microsoft.com/office/drawing/2014/main" id="{F4A714BB-5DF0-D35E-FD91-18FBCD79CEE9}"/>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748459812"/>
              </p:ext>
            </p:extLst>
          </p:nvPr>
        </p:nvGraphicFramePr>
        <p:xfrm>
          <a:off x="104776" y="2715777"/>
          <a:ext cx="6063112" cy="365051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a:extLst>
              <a:ext uri="{FF2B5EF4-FFF2-40B4-BE49-F238E27FC236}">
                <a16:creationId xmlns:a16="http://schemas.microsoft.com/office/drawing/2014/main" id="{D6BAC58A-0133-C002-0D2A-FF6EA85B025D}"/>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898725204"/>
              </p:ext>
            </p:extLst>
          </p:nvPr>
        </p:nvGraphicFramePr>
        <p:xfrm>
          <a:off x="6096000" y="2777706"/>
          <a:ext cx="5940425" cy="340743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849516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28601" y="259977"/>
            <a:ext cx="10046089" cy="720725"/>
          </a:xfrm>
        </p:spPr>
        <p:txBody>
          <a:bodyPr>
            <a:noAutofit/>
          </a:bodyPr>
          <a:lstStyle/>
          <a:p>
            <a:r>
              <a:rPr lang="en-GB" sz="2400">
                <a:cs typeface="Arial" panose="020B0604020202020204" pitchFamily="34" charset="0"/>
              </a:rPr>
              <a:t>White British residents make up the greatest proportion of ASC users aged 65+, but have a lower rate of service use tha</a:t>
            </a:r>
            <a:r>
              <a:rPr lang="en-GB" sz="2400"/>
              <a:t>n some other ethnic groups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28602" y="1141497"/>
            <a:ext cx="11796912" cy="2418776"/>
          </a:xfrm>
        </p:spPr>
        <p:txBody>
          <a:bodyPr>
            <a:normAutofit/>
          </a:bodyPr>
          <a:lstStyle/>
          <a:p>
            <a:r>
              <a:rPr lang="en-GB" sz="1300"/>
              <a:t>In older adults, White British is the most represented ethnic group for both males and females, while Bangladeshi female residents aged 65+ make up a significantly higher proportion of service users in this age group compared with males in the same age group.</a:t>
            </a:r>
          </a:p>
          <a:p>
            <a:r>
              <a:rPr lang="en-GB" sz="1300" b="1"/>
              <a:t>Aged 65+, Bangladeshi, Black African and Black Caribbean residents have a higher rate of service use than other ethnic groups</a:t>
            </a:r>
            <a:r>
              <a:rPr lang="en-GB" sz="1300"/>
              <a:t>. </a:t>
            </a:r>
          </a:p>
          <a:p>
            <a:r>
              <a:rPr lang="en-GB" sz="1300" b="1"/>
              <a:t>In addition, the rate of service use for females in these ethnic groups is higher than in males (this is also true for White British and mixed/multiple ethnic groups, though to a lesser extent)</a:t>
            </a:r>
            <a:r>
              <a:rPr lang="en-GB" sz="1300"/>
              <a:t>. The reverse trend in the Any other Black Background ethnic group is likely due to very small population sizes.</a:t>
            </a:r>
          </a:p>
          <a:p>
            <a:r>
              <a:rPr lang="en-GB" sz="1300" b="1"/>
              <a:t>This male/female gap is proportionately largest in the Bangladeshi ethnic group</a:t>
            </a:r>
            <a:r>
              <a:rPr lang="en-GB" sz="1300"/>
              <a:t>. The higher proportion of females receiving support is consistent with healthy life expectancy data, which shows females have poor rates of self-reported health despite having a higher overall life expectancy. </a:t>
            </a:r>
          </a:p>
          <a:p>
            <a:r>
              <a:rPr lang="en-GB" sz="1300"/>
              <a:t>This trend is not seen in 18 to 64 year olds, where across most ethnic groups males have a slightly higher rate of service use compared with females.</a:t>
            </a:r>
          </a:p>
          <a:p>
            <a:endParaRPr lang="en-GB" sz="1300"/>
          </a:p>
          <a:p>
            <a:endParaRPr lang="en-GB" sz="1300"/>
          </a:p>
          <a:p>
            <a:pPr marL="0" indent="0">
              <a:buNone/>
            </a:pPr>
            <a:endParaRPr lang="en-GB" sz="1200">
              <a:cs typeface="Arial" panose="020B0604020202020204" pitchFamily="34" charset="0"/>
            </a:endParaRPr>
          </a:p>
        </p:txBody>
      </p:sp>
      <p:graphicFrame>
        <p:nvGraphicFramePr>
          <p:cNvPr id="10" name="Chart 9">
            <a:extLst>
              <a:ext uri="{FF2B5EF4-FFF2-40B4-BE49-F238E27FC236}">
                <a16:creationId xmlns:a16="http://schemas.microsoft.com/office/drawing/2014/main" id="{DD9377BA-3093-CF9B-50DC-B27E62FC8974}"/>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4261406588"/>
              </p:ext>
            </p:extLst>
          </p:nvPr>
        </p:nvGraphicFramePr>
        <p:xfrm>
          <a:off x="228601" y="3285921"/>
          <a:ext cx="5509452" cy="331210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 name="Chart 3">
            <a:extLst>
              <a:ext uri="{FF2B5EF4-FFF2-40B4-BE49-F238E27FC236}">
                <a16:creationId xmlns:a16="http://schemas.microsoft.com/office/drawing/2014/main" id="{30702A43-7D5F-8636-9A0F-7415F90F9776}"/>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596030015"/>
              </p:ext>
            </p:extLst>
          </p:nvPr>
        </p:nvGraphicFramePr>
        <p:xfrm>
          <a:off x="5593504" y="3429000"/>
          <a:ext cx="6598496" cy="316902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33278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61149" y="441806"/>
            <a:ext cx="10046089" cy="720725"/>
          </a:xfrm>
        </p:spPr>
        <p:txBody>
          <a:bodyPr>
            <a:noAutofit/>
          </a:bodyPr>
          <a:lstStyle/>
          <a:p>
            <a:r>
              <a:rPr lang="en-GB" sz="2400"/>
              <a:t>Primary Support Reasons of service users are strongly influenced by age</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61149" y="1274219"/>
            <a:ext cx="10882512" cy="1292248"/>
          </a:xfrm>
        </p:spPr>
        <p:txBody>
          <a:bodyPr>
            <a:normAutofit/>
          </a:bodyPr>
          <a:lstStyle/>
          <a:p>
            <a:r>
              <a:rPr lang="en-GB" sz="1300"/>
              <a:t>The </a:t>
            </a:r>
            <a:r>
              <a:rPr lang="en-GB" sz="1300" b="1"/>
              <a:t>majority of service users aged 18 to 64 have learning disability, mental health support or physical support listed as their Primary Support Reason</a:t>
            </a:r>
            <a:r>
              <a:rPr lang="en-GB" sz="1300"/>
              <a:t>. </a:t>
            </a:r>
          </a:p>
          <a:p>
            <a:r>
              <a:rPr lang="en-GB" sz="1300"/>
              <a:t>In </a:t>
            </a:r>
            <a:r>
              <a:rPr lang="en-GB" sz="1300" b="1"/>
              <a:t>older adults, 77% of service users have physical </a:t>
            </a:r>
            <a:r>
              <a:rPr lang="en-GB" sz="1300"/>
              <a:t>support as their listed PSR.</a:t>
            </a:r>
          </a:p>
          <a:p>
            <a:r>
              <a:rPr lang="en-GB" sz="1300"/>
              <a:t>As service users can only have one listed PSR, this gives us a limited view of the support needs of service users. It also </a:t>
            </a:r>
            <a:r>
              <a:rPr lang="en-GB" sz="1300" b="1"/>
              <a:t>doesn’t provide complete insights into the </a:t>
            </a:r>
            <a:r>
              <a:rPr lang="en-GB" sz="1300" b="1" i="1"/>
              <a:t>type </a:t>
            </a:r>
            <a:r>
              <a:rPr lang="en-GB" sz="1300" b="1"/>
              <a:t>of support received </a:t>
            </a:r>
            <a:r>
              <a:rPr lang="en-GB" sz="1300"/>
              <a:t>(for example, home care or residential care).</a:t>
            </a:r>
          </a:p>
          <a:p>
            <a:pPr marL="0" indent="0">
              <a:buNone/>
            </a:pPr>
            <a:endParaRPr lang="en-GB" sz="1400"/>
          </a:p>
          <a:p>
            <a:pPr marL="0" indent="0">
              <a:buNone/>
            </a:pPr>
            <a:endParaRPr lang="en-GB" sz="1400"/>
          </a:p>
          <a:p>
            <a:pPr marL="0" indent="0">
              <a:buNone/>
            </a:pPr>
            <a:endParaRPr lang="en-GB" sz="1400"/>
          </a:p>
          <a:p>
            <a:pPr marL="0" indent="0">
              <a:buNone/>
            </a:pPr>
            <a:endParaRPr lang="en-GB" sz="1200">
              <a:cs typeface="Arial" panose="020B0604020202020204" pitchFamily="34" charset="0"/>
            </a:endParaRPr>
          </a:p>
        </p:txBody>
      </p:sp>
      <p:pic>
        <p:nvPicPr>
          <p:cNvPr id="6" name="Picture 5" descr="A bart chart showing the number of adult social care service users by age band and primary suport reason. It shows that most primary support reasons is physical support followed by LD; and that Bangladeshi groups appear slightly overrepresentated among LD among 17-64.">
            <a:extLst>
              <a:ext uri="{FF2B5EF4-FFF2-40B4-BE49-F238E27FC236}">
                <a16:creationId xmlns:a16="http://schemas.microsoft.com/office/drawing/2014/main" id="{05F24A15-13EC-7D9D-F056-D21A5AE917B3}"/>
              </a:ext>
            </a:extLst>
          </p:cNvPr>
          <p:cNvPicPr>
            <a:picLocks noChangeAspect="1"/>
          </p:cNvPicPr>
          <p:nvPr/>
        </p:nvPicPr>
        <p:blipFill>
          <a:blip r:embed="rId2"/>
          <a:stretch>
            <a:fillRect/>
          </a:stretch>
        </p:blipFill>
        <p:spPr>
          <a:xfrm>
            <a:off x="361149" y="2566467"/>
            <a:ext cx="11296867" cy="3846909"/>
          </a:xfrm>
          <a:prstGeom prst="rect">
            <a:avLst/>
          </a:prstGeom>
        </p:spPr>
      </p:pic>
    </p:spTree>
    <p:extLst>
      <p:ext uri="{BB962C8B-B14F-4D97-AF65-F5344CB8AC3E}">
        <p14:creationId xmlns:p14="http://schemas.microsoft.com/office/powerpoint/2010/main" val="24514956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28601" y="343485"/>
            <a:ext cx="10046089" cy="720725"/>
          </a:xfrm>
        </p:spPr>
        <p:txBody>
          <a:bodyPr>
            <a:noAutofit/>
          </a:bodyPr>
          <a:lstStyle/>
          <a:p>
            <a:r>
              <a:rPr lang="en-GB" sz="2400"/>
              <a:t>Service users in the Bangladeshi ethnic group make up a lower proportion of users with mental health as their listed Primary Support Reason (PSR), compared with other PSRs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28601" y="1251383"/>
            <a:ext cx="11235977" cy="1704229"/>
          </a:xfrm>
        </p:spPr>
        <p:txBody>
          <a:bodyPr>
            <a:normAutofit/>
          </a:bodyPr>
          <a:lstStyle/>
          <a:p>
            <a:r>
              <a:rPr lang="en-GB" sz="1300"/>
              <a:t>For 18 to 64 year olds, </a:t>
            </a:r>
            <a:r>
              <a:rPr lang="en-GB" sz="1300" b="1"/>
              <a:t>service users in the Bangladeshi ethnic group make up 52% of service users with Learning Disability as their listed PSR</a:t>
            </a:r>
            <a:r>
              <a:rPr lang="en-GB" sz="1300"/>
              <a:t>, and </a:t>
            </a:r>
            <a:r>
              <a:rPr lang="en-GB" sz="1300" b="1"/>
              <a:t>43% of those in the physical support </a:t>
            </a:r>
            <a:r>
              <a:rPr lang="en-GB" sz="1300"/>
              <a:t>PSR, but </a:t>
            </a:r>
            <a:r>
              <a:rPr lang="en-GB" sz="1300" b="1"/>
              <a:t>only 29% of those in the mental health support </a:t>
            </a:r>
            <a:r>
              <a:rPr lang="en-GB" sz="1300"/>
              <a:t>PSR.</a:t>
            </a:r>
          </a:p>
          <a:p>
            <a:r>
              <a:rPr lang="en-GB" sz="1300"/>
              <a:t>This trend is matched in older adults; </a:t>
            </a:r>
            <a:r>
              <a:rPr lang="en-GB" sz="1300" b="1"/>
              <a:t>Bangladeshi residents make up 32% of service users aged 65+ in the physical support PSR</a:t>
            </a:r>
            <a:r>
              <a:rPr lang="en-GB" sz="1300"/>
              <a:t>, but </a:t>
            </a:r>
            <a:r>
              <a:rPr lang="en-GB" sz="1300" b="1"/>
              <a:t>only 19% of service users in the mental health support</a:t>
            </a:r>
            <a:r>
              <a:rPr lang="en-GB" sz="1300"/>
              <a:t> PSR.</a:t>
            </a:r>
          </a:p>
          <a:p>
            <a:r>
              <a:rPr lang="en-GB" sz="1300"/>
              <a:t>The Learning Disability support PSR has a markedly different ethnic distribution in older adults compared with younger adults. In 18 to 64-year olds with LD as their listed PSR, over half were Bangladeshi, yet </a:t>
            </a:r>
            <a:r>
              <a:rPr lang="en-GB" sz="1300" b="1"/>
              <a:t>only 8% of service users aged 65+ in the LD PSR are Bangladeshi </a:t>
            </a:r>
            <a:r>
              <a:rPr lang="en-GB" sz="1300"/>
              <a:t>(and more than 75% are White British).</a:t>
            </a:r>
          </a:p>
          <a:p>
            <a:endParaRPr lang="en-GB" sz="1400"/>
          </a:p>
          <a:p>
            <a:pPr marL="0" indent="0">
              <a:buNone/>
            </a:pPr>
            <a:endParaRPr lang="en-GB" sz="1400"/>
          </a:p>
          <a:p>
            <a:pPr marL="0" indent="0">
              <a:buNone/>
            </a:pPr>
            <a:endParaRPr lang="en-GB" sz="1200">
              <a:cs typeface="Arial" panose="020B0604020202020204" pitchFamily="34" charset="0"/>
            </a:endParaRPr>
          </a:p>
        </p:txBody>
      </p:sp>
      <p:graphicFrame>
        <p:nvGraphicFramePr>
          <p:cNvPr id="4" name="Chart 3" descr="A bart chart showing teh ethnic distribution of ASC users separated by LD, Mental Health and Physical Support. White British are over-represented among LD aged over 65, while Badngladeshi grop are overrepresented among LD support age 18-64.&#10;">
            <a:extLst>
              <a:ext uri="{FF2B5EF4-FFF2-40B4-BE49-F238E27FC236}">
                <a16:creationId xmlns:a16="http://schemas.microsoft.com/office/drawing/2014/main" id="{258D2BA4-2E1C-0D99-AEBA-63171D579079}"/>
              </a:ext>
            </a:extLst>
          </p:cNvPr>
          <p:cNvGraphicFramePr>
            <a:graphicFrameLocks/>
          </p:cNvGraphicFramePr>
          <p:nvPr>
            <p:extLst>
              <p:ext uri="{D42A27DB-BD31-4B8C-83A1-F6EECF244321}">
                <p14:modId xmlns:p14="http://schemas.microsoft.com/office/powerpoint/2010/main" val="233006740"/>
              </p:ext>
            </p:extLst>
          </p:nvPr>
        </p:nvGraphicFramePr>
        <p:xfrm>
          <a:off x="483643" y="2955612"/>
          <a:ext cx="10282123" cy="324678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21756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85872" y="345654"/>
            <a:ext cx="10046089" cy="720725"/>
          </a:xfrm>
        </p:spPr>
        <p:txBody>
          <a:bodyPr>
            <a:noAutofit/>
          </a:bodyPr>
          <a:lstStyle/>
          <a:p>
            <a:r>
              <a:rPr lang="en-GB" sz="2400"/>
              <a:t>Aged 75 and above, there are twice as many females as males in receipt of social care support – and females in this age group have a higher rate of service use than males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2" y="1739556"/>
            <a:ext cx="6618309" cy="4291221"/>
          </a:xfrm>
        </p:spPr>
        <p:txBody>
          <a:bodyPr>
            <a:normAutofit/>
          </a:bodyPr>
          <a:lstStyle/>
          <a:p>
            <a:r>
              <a:rPr lang="en-GB" sz="1300"/>
              <a:t>Unsurprisingly, given known patterns of adult social care need, </a:t>
            </a:r>
            <a:r>
              <a:rPr lang="en-GB" sz="1300" b="1"/>
              <a:t>the rate of social care service use increases exponentially with age</a:t>
            </a:r>
            <a:r>
              <a:rPr lang="en-GB" sz="1300"/>
              <a:t>.</a:t>
            </a:r>
          </a:p>
          <a:p>
            <a:r>
              <a:rPr lang="en-GB" sz="1300"/>
              <a:t>In </a:t>
            </a:r>
            <a:r>
              <a:rPr lang="en-GB" sz="1300" b="1"/>
              <a:t>younger age groups, there are slightly more males than females in receipt of adult social care support</a:t>
            </a:r>
            <a:r>
              <a:rPr lang="en-GB" sz="1300"/>
              <a:t>. However, for those </a:t>
            </a:r>
            <a:r>
              <a:rPr lang="en-GB" sz="1300" b="1"/>
              <a:t>aged 75 and above there are significantly more females than males in receipt of support</a:t>
            </a:r>
            <a:r>
              <a:rPr lang="en-GB" sz="1300"/>
              <a:t>. </a:t>
            </a:r>
          </a:p>
          <a:p>
            <a:r>
              <a:rPr lang="en-GB" sz="1300"/>
              <a:t>This </a:t>
            </a:r>
            <a:r>
              <a:rPr lang="en-GB" sz="1300" b="1"/>
              <a:t>in part reflects population demographics </a:t>
            </a:r>
            <a:r>
              <a:rPr lang="en-GB" sz="1300"/>
              <a:t>– there are more females than males in the oldest age groups in Tower Hamlets, and females have a higher life expectancy than males overall. </a:t>
            </a:r>
          </a:p>
          <a:p>
            <a:r>
              <a:rPr lang="en-GB" sz="1300"/>
              <a:t>However, </a:t>
            </a:r>
            <a:r>
              <a:rPr lang="en-GB" sz="1300" b="1"/>
              <a:t>females in the oldest age groups (75+) also have a higher </a:t>
            </a:r>
            <a:r>
              <a:rPr lang="en-GB" sz="1300" b="1" i="1"/>
              <a:t>rate</a:t>
            </a:r>
            <a:r>
              <a:rPr lang="en-GB" sz="1300" b="1"/>
              <a:t> of service use than males</a:t>
            </a:r>
            <a:r>
              <a:rPr lang="en-GB" sz="1300"/>
              <a:t>. These two factors mean there are around twice as many females aged 75+ receiving social care support, compared with males.</a:t>
            </a:r>
          </a:p>
          <a:p>
            <a:r>
              <a:rPr lang="en-GB" sz="1300"/>
              <a:t>This could be driven by several factors. We know, for example, that females have poorer self-reported health than males, and have a lower healthy life expectancy despite a higher overall life expectancy.</a:t>
            </a:r>
          </a:p>
          <a:p>
            <a:pPr marL="0" indent="0">
              <a:buNone/>
            </a:pPr>
            <a:endParaRPr lang="en-GB" sz="1400"/>
          </a:p>
        </p:txBody>
      </p:sp>
      <p:graphicFrame>
        <p:nvGraphicFramePr>
          <p:cNvPr id="12" name="Chart 11">
            <a:extLst>
              <a:ext uri="{FF2B5EF4-FFF2-40B4-BE49-F238E27FC236}">
                <a16:creationId xmlns:a16="http://schemas.microsoft.com/office/drawing/2014/main" id="{DBD13FA7-4FD1-F844-7716-58C12DE72138}"/>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066624292"/>
              </p:ext>
            </p:extLst>
          </p:nvPr>
        </p:nvGraphicFramePr>
        <p:xfrm>
          <a:off x="7085203" y="1338021"/>
          <a:ext cx="5106797" cy="241101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Chart 3">
            <a:extLst>
              <a:ext uri="{FF2B5EF4-FFF2-40B4-BE49-F238E27FC236}">
                <a16:creationId xmlns:a16="http://schemas.microsoft.com/office/drawing/2014/main" id="{870957D1-0713-B311-7A67-AADD575D5CF4}"/>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10330402"/>
              </p:ext>
            </p:extLst>
          </p:nvPr>
        </p:nvGraphicFramePr>
        <p:xfrm>
          <a:off x="7085202" y="3560324"/>
          <a:ext cx="5106797" cy="327533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7651734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85872" y="345654"/>
            <a:ext cx="10046089" cy="720725"/>
          </a:xfrm>
        </p:spPr>
        <p:txBody>
          <a:bodyPr>
            <a:noAutofit/>
          </a:bodyPr>
          <a:lstStyle/>
          <a:p>
            <a:r>
              <a:rPr lang="en-GB" sz="2400"/>
              <a:t>The rate of service long term care service use has been consistently higher in older adults in Tower Hamlets compared with London and England, but this gap is narrowing</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63121" y="1489186"/>
            <a:ext cx="11665757" cy="2113986"/>
          </a:xfrm>
        </p:spPr>
        <p:txBody>
          <a:bodyPr>
            <a:normAutofit/>
          </a:bodyPr>
          <a:lstStyle/>
          <a:p>
            <a:r>
              <a:rPr lang="en-GB" sz="1300"/>
              <a:t>Short and Long Term (SALT) data returns report have reported on the rate long term care service users per 100,000 population for 18 to 64-year olds and adults aged 65+ since 2016/17. This analysis uses a different classification of “service users” than elsewhere in the report, as the focus is on recipients of long term care only. It is also unclear what population denominator is used in this analysis.</a:t>
            </a:r>
          </a:p>
          <a:p>
            <a:r>
              <a:rPr lang="en-GB" sz="1300"/>
              <a:t>For 18 to 64 year olds, the rate of service use in Tower Hamlets has remained broadly consistent since 2016/17, and is slightly below London and England averages. This suggests the increase in service users in this age group (covered later in the report) is driven by increases in population sizes for this age group rather than increasing need.</a:t>
            </a:r>
          </a:p>
          <a:p>
            <a:r>
              <a:rPr lang="en-GB" sz="1300"/>
              <a:t>For older adults, Tower Hamlets has historically had a far higher rate of service use than London and England averages, with the rate of service use more than two times higher than England in 2016/17. This gap has narrowed in recent years, due to a sharper fall in the rate of service use in Tower Hamlets compared with other areas.</a:t>
            </a:r>
          </a:p>
          <a:p>
            <a:pPr marL="0" indent="0">
              <a:buNone/>
            </a:pPr>
            <a:endParaRPr lang="en-GB" sz="1400"/>
          </a:p>
        </p:txBody>
      </p:sp>
      <p:graphicFrame>
        <p:nvGraphicFramePr>
          <p:cNvPr id="4" name="Chart 3" descr="A line chart showing the rate of long-term adult social care service use , as described in the text.">
            <a:extLst>
              <a:ext uri="{FF2B5EF4-FFF2-40B4-BE49-F238E27FC236}">
                <a16:creationId xmlns:a16="http://schemas.microsoft.com/office/drawing/2014/main" id="{FA01345C-0F46-1DC6-2488-3A2A8E7D2FD9}"/>
              </a:ext>
            </a:extLst>
          </p:cNvPr>
          <p:cNvGraphicFramePr>
            <a:graphicFrameLocks/>
          </p:cNvGraphicFramePr>
          <p:nvPr>
            <p:extLst>
              <p:ext uri="{D42A27DB-BD31-4B8C-83A1-F6EECF244321}">
                <p14:modId xmlns:p14="http://schemas.microsoft.com/office/powerpoint/2010/main" val="1799856512"/>
              </p:ext>
            </p:extLst>
          </p:nvPr>
        </p:nvGraphicFramePr>
        <p:xfrm>
          <a:off x="482600" y="3516085"/>
          <a:ext cx="5265057" cy="321545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descr="A line chart showing the rate of long-term adult social care service use , as described in the text.">
            <a:extLst>
              <a:ext uri="{FF2B5EF4-FFF2-40B4-BE49-F238E27FC236}">
                <a16:creationId xmlns:a16="http://schemas.microsoft.com/office/drawing/2014/main" id="{CEF490E2-29E0-80D9-9FB6-34B564D40D5C}"/>
              </a:ext>
            </a:extLst>
          </p:cNvPr>
          <p:cNvGraphicFramePr>
            <a:graphicFrameLocks/>
          </p:cNvGraphicFramePr>
          <p:nvPr>
            <p:extLst>
              <p:ext uri="{D42A27DB-BD31-4B8C-83A1-F6EECF244321}">
                <p14:modId xmlns:p14="http://schemas.microsoft.com/office/powerpoint/2010/main" val="593464824"/>
              </p:ext>
            </p:extLst>
          </p:nvPr>
        </p:nvGraphicFramePr>
        <p:xfrm>
          <a:off x="5747657" y="3570514"/>
          <a:ext cx="6181221" cy="316102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0003518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50" y="2187470"/>
            <a:ext cx="9260808" cy="1909762"/>
          </a:xfrm>
        </p:spPr>
        <p:txBody>
          <a:bodyPr>
            <a:normAutofit fontScale="90000"/>
          </a:bodyPr>
          <a:lstStyle/>
          <a:p>
            <a:pPr algn="l"/>
            <a:r>
              <a:rPr lang="en-GB" sz="3600" b="1">
                <a:cs typeface="Arial" panose="020B0604020202020204" pitchFamily="34" charset="0"/>
              </a:rPr>
              <a:t>Understanding </a:t>
            </a:r>
            <a:r>
              <a:rPr lang="en-GB" sz="3600"/>
              <a:t>differences in factors that drive social care need among service users – findings from Whole Systems Dataset Project (WSDP)</a:t>
            </a:r>
            <a:endParaRPr lang="en-GB" sz="3600" b="1">
              <a:cs typeface="Arial" panose="020B0604020202020204" pitchFamily="34" charset="0"/>
            </a:endParaRPr>
          </a:p>
        </p:txBody>
      </p:sp>
    </p:spTree>
    <p:extLst>
      <p:ext uri="{BB962C8B-B14F-4D97-AF65-F5344CB8AC3E}">
        <p14:creationId xmlns:p14="http://schemas.microsoft.com/office/powerpoint/2010/main" val="28910076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84425"/>
            <a:ext cx="10046089" cy="720725"/>
          </a:xfrm>
        </p:spPr>
        <p:txBody>
          <a:bodyPr>
            <a:noAutofit/>
          </a:bodyPr>
          <a:lstStyle/>
          <a:p>
            <a:r>
              <a:rPr lang="en-GB" sz="2400">
                <a:cs typeface="Arial" panose="020B0604020202020204" pitchFamily="34" charset="0"/>
              </a:rPr>
              <a:t>Using the Whole Systems Dataset Project (WSDP) to understand social care need in Tower Hamlets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1222050"/>
            <a:ext cx="7594805" cy="5042018"/>
          </a:xfrm>
        </p:spPr>
        <p:txBody>
          <a:bodyPr>
            <a:normAutofit fontScale="92500" lnSpcReduction="10000"/>
          </a:bodyPr>
          <a:lstStyle/>
          <a:p>
            <a:pPr marL="0" indent="0">
              <a:buNone/>
            </a:pPr>
            <a:r>
              <a:rPr lang="en-GB" sz="1300" b="1" dirty="0"/>
              <a:t>Background to the Whole Systems Dataset Project (WSDP)</a:t>
            </a:r>
          </a:p>
          <a:p>
            <a:r>
              <a:rPr lang="en-GB" sz="1300" dirty="0"/>
              <a:t>The Whole Systems Dataset Project (WSDP) was a project led by the Public Health division in Tower Hamlets Council, and supported by various partners including the UCL Institute of Health Equity and the Tower Hamlets Together Partnership. The project ran from 2016 to 2018 to link, on a single use basis, Local Authority datasets (including Adult Social Care data) and health data, including primary care and secondary care data</a:t>
            </a:r>
            <a:r>
              <a:rPr lang="en-GB" sz="1300" baseline="30000" dirty="0"/>
              <a:t>13,14</a:t>
            </a:r>
            <a:r>
              <a:rPr lang="en-GB" sz="1300" dirty="0"/>
              <a:t>.</a:t>
            </a:r>
          </a:p>
          <a:p>
            <a:r>
              <a:rPr lang="en-GB" sz="1300" dirty="0"/>
              <a:t>The </a:t>
            </a:r>
            <a:r>
              <a:rPr lang="en-GB" sz="1300" b="1" dirty="0"/>
              <a:t>aim of the project was to produce a dataset that could explore the interrelationships of various factors that are relevant to the health of populations</a:t>
            </a:r>
            <a:r>
              <a:rPr lang="en-GB" sz="1300" dirty="0"/>
              <a:t>, by understanding service use and health outcomes across a wide range of health and Local Authority domains. Some initial analysis of the linked data was done in 2019, with a series of case studies produced.</a:t>
            </a:r>
            <a:r>
              <a:rPr lang="en-GB" sz="1300" baseline="30000" dirty="0"/>
              <a:t> 14,15</a:t>
            </a:r>
            <a:endParaRPr lang="en-GB" sz="1300" dirty="0"/>
          </a:p>
          <a:p>
            <a:pPr marL="0" indent="0">
              <a:buNone/>
            </a:pPr>
            <a:r>
              <a:rPr lang="en-GB" sz="1300" b="1" dirty="0"/>
              <a:t>Using outputs from the WSDP to understand factors associated with social care need</a:t>
            </a:r>
          </a:p>
          <a:p>
            <a:r>
              <a:rPr lang="en-GB" sz="1300" dirty="0"/>
              <a:t>The original individual-level datasets built from the WSDP were destroyed, per the initial WSDP programme arrangements. However, some aggregate outputs were retained </a:t>
            </a:r>
            <a:r>
              <a:rPr lang="en-GB" sz="1300" b="1" dirty="0"/>
              <a:t>that allow us to explore how adult social care service users in Tower Hamlets compare with the wider resident population across a range of variables related to health and socio-economic conditions</a:t>
            </a:r>
            <a:r>
              <a:rPr lang="en-GB" sz="1300" baseline="30000" dirty="0"/>
              <a:t>13,14</a:t>
            </a:r>
            <a:r>
              <a:rPr lang="en-GB" sz="1300" dirty="0"/>
              <a:t>.</a:t>
            </a:r>
          </a:p>
          <a:p>
            <a:r>
              <a:rPr lang="en-GB" sz="1300" dirty="0"/>
              <a:t>There are several limitations with the dataset:</a:t>
            </a:r>
          </a:p>
          <a:p>
            <a:pPr lvl="1"/>
            <a:r>
              <a:rPr lang="en-GB" sz="1300" dirty="0"/>
              <a:t>The data is from 2017/18 meaning it is now several years out of date. We are therefore not able to measure the impact of the COVID-19 pandemic on social care need</a:t>
            </a:r>
          </a:p>
          <a:p>
            <a:pPr lvl="1"/>
            <a:r>
              <a:rPr lang="en-GB" sz="1300" dirty="0"/>
              <a:t>Our ability to validate the analysis is limited without access to the individual level data. </a:t>
            </a:r>
          </a:p>
          <a:p>
            <a:pPr lvl="1"/>
            <a:r>
              <a:rPr lang="en-GB" sz="1300" dirty="0"/>
              <a:t>Although the data does provide breakdowns by adult social care service type, small population numbers mean we have excluded this from the analysis. We are also not able to break down findings by service user demographics, other than broad age classifications.</a:t>
            </a:r>
          </a:p>
          <a:p>
            <a:pPr lvl="1"/>
            <a:r>
              <a:rPr lang="en-GB" sz="1300" dirty="0"/>
              <a:t>Age breakdowns are given from age 19 rather than age 18, though we do not anticipate this will significantly impact findings.</a:t>
            </a:r>
          </a:p>
          <a:p>
            <a:r>
              <a:rPr lang="en-GB" sz="1300" dirty="0"/>
              <a:t>For further information on the WSDP, please see the technical information in Appendix B.</a:t>
            </a:r>
            <a:endParaRPr lang="en-GB" sz="1400" dirty="0"/>
          </a:p>
          <a:p>
            <a:pPr lvl="1"/>
            <a:endParaRPr lang="en-GB" sz="1200" dirty="0"/>
          </a:p>
        </p:txBody>
      </p:sp>
      <p:pic>
        <p:nvPicPr>
          <p:cNvPr id="6" name="Picture 5" descr="A process map showing how data in the Whole Systems Dataset project flows. It shows a range of data from Council, and from Health, flowing into a secure environmnet where it is linked and depersonalised, before analysis.">
            <a:extLst>
              <a:ext uri="{FF2B5EF4-FFF2-40B4-BE49-F238E27FC236}">
                <a16:creationId xmlns:a16="http://schemas.microsoft.com/office/drawing/2014/main" id="{ADDFECD7-E4B7-073A-4F2D-27CC2C446339}"/>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7798583" y="2112948"/>
            <a:ext cx="4393417" cy="2741063"/>
          </a:xfrm>
          <a:prstGeom prst="rect">
            <a:avLst/>
          </a:prstGeom>
        </p:spPr>
      </p:pic>
      <p:sp>
        <p:nvSpPr>
          <p:cNvPr id="7" name="Content Placeholder 2">
            <a:extLst>
              <a:ext uri="{FF2B5EF4-FFF2-40B4-BE49-F238E27FC236}">
                <a16:creationId xmlns:a16="http://schemas.microsoft.com/office/drawing/2014/main" id="{F5DDC052-3197-15AB-BAB2-204939FAD358}"/>
              </a:ext>
            </a:extLst>
          </p:cNvPr>
          <p:cNvSpPr txBox="1">
            <a:spLocks/>
          </p:cNvSpPr>
          <p:nvPr/>
        </p:nvSpPr>
        <p:spPr>
          <a:xfrm>
            <a:off x="7798583" y="1579548"/>
            <a:ext cx="4245732" cy="72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00" b="1"/>
              <a:t>Process map for Whole Systems Dataset Project (WSDP) linked datasets</a:t>
            </a:r>
            <a:r>
              <a:rPr lang="en-GB" sz="1300" b="1" baseline="30000"/>
              <a:t>14</a:t>
            </a:r>
            <a:r>
              <a:rPr lang="en-GB" sz="1300" b="1"/>
              <a:t>,</a:t>
            </a:r>
          </a:p>
          <a:p>
            <a:pPr lvl="1"/>
            <a:endParaRPr lang="en-GB" sz="1200"/>
          </a:p>
        </p:txBody>
      </p:sp>
    </p:spTree>
    <p:extLst>
      <p:ext uri="{BB962C8B-B14F-4D97-AF65-F5344CB8AC3E}">
        <p14:creationId xmlns:p14="http://schemas.microsoft.com/office/powerpoint/2010/main" val="15084335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58780" y="415577"/>
            <a:ext cx="10046089" cy="720725"/>
          </a:xfrm>
        </p:spPr>
        <p:txBody>
          <a:bodyPr>
            <a:noAutofit/>
          </a:bodyPr>
          <a:lstStyle/>
          <a:p>
            <a:r>
              <a:rPr lang="en-GB" sz="2400">
                <a:cs typeface="Arial" panose="020B0604020202020204" pitchFamily="34" charset="0"/>
              </a:rPr>
              <a:t>Smoking prevalence in adult </a:t>
            </a:r>
            <a:r>
              <a:rPr lang="en-GB" sz="2400"/>
              <a:t>s</a:t>
            </a:r>
            <a:r>
              <a:rPr lang="en-GB" sz="2400">
                <a:cs typeface="Arial" panose="020B0604020202020204" pitchFamily="34" charset="0"/>
              </a:rPr>
              <a:t>ocial </a:t>
            </a:r>
            <a:r>
              <a:rPr lang="en-GB" sz="2400"/>
              <a:t>c</a:t>
            </a:r>
            <a:r>
              <a:rPr lang="en-GB" sz="2400">
                <a:cs typeface="Arial" panose="020B0604020202020204" pitchFamily="34" charset="0"/>
              </a:rPr>
              <a:t>are service users is broadly similar to the general population – but higher in some service types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73159" y="1733216"/>
            <a:ext cx="5489255" cy="4981291"/>
          </a:xfrm>
        </p:spPr>
        <p:txBody>
          <a:bodyPr>
            <a:normAutofit/>
          </a:bodyPr>
          <a:lstStyle/>
          <a:p>
            <a:r>
              <a:rPr lang="en-GB" sz="1300"/>
              <a:t>Smoking is a significant health risk factor and is </a:t>
            </a:r>
            <a:r>
              <a:rPr lang="en-GB" sz="1300" b="1"/>
              <a:t>associated with conditions that through their contribution to poorer health outcomes influence adult social care need</a:t>
            </a:r>
            <a:r>
              <a:rPr lang="en-GB" sz="1300"/>
              <a:t>. </a:t>
            </a:r>
          </a:p>
          <a:p>
            <a:r>
              <a:rPr lang="en-GB" sz="1300"/>
              <a:t>“Active smoker” prevalence is taken from primary care data in the WSDP, where recording may not always be consistent.</a:t>
            </a:r>
          </a:p>
          <a:p>
            <a:r>
              <a:rPr lang="en-GB" sz="1300"/>
              <a:t>In adults aged 19-64, </a:t>
            </a:r>
            <a:r>
              <a:rPr lang="en-GB" sz="1300" b="1"/>
              <a:t>smoking prevalence in the Adult Social Care service user population was slightly higher than recorded prevalence in the overall population</a:t>
            </a:r>
            <a:r>
              <a:rPr lang="en-GB" sz="1300"/>
              <a:t>. For older adults, smoking prevalence in service users is slightly lower than the resident population.</a:t>
            </a:r>
          </a:p>
          <a:p>
            <a:r>
              <a:rPr lang="en-GB" sz="1300"/>
              <a:t>Smoking prevalence was notably </a:t>
            </a:r>
            <a:r>
              <a:rPr lang="en-GB" sz="1300" b="1"/>
              <a:t>higher in adult social care service users receiving Extra Care/sheltered housing support, and those in residential care and supported living.</a:t>
            </a:r>
            <a:r>
              <a:rPr lang="en-GB" sz="1300"/>
              <a:t> </a:t>
            </a:r>
            <a:endParaRPr lang="en-GB" sz="1200"/>
          </a:p>
        </p:txBody>
      </p:sp>
      <p:graphicFrame>
        <p:nvGraphicFramePr>
          <p:cNvPr id="4" name="Chart 3" descr="A bar chart showing smoking prevalence among Adult Social Care users, which is similar to all Tower Hamlets residents, as described in the text.">
            <a:extLst>
              <a:ext uri="{FF2B5EF4-FFF2-40B4-BE49-F238E27FC236}">
                <a16:creationId xmlns:a16="http://schemas.microsoft.com/office/drawing/2014/main" id="{04D85FE3-546F-2CE7-0F60-A467CD98C66B}"/>
              </a:ext>
            </a:extLst>
          </p:cNvPr>
          <p:cNvGraphicFramePr>
            <a:graphicFrameLocks/>
          </p:cNvGraphicFramePr>
          <p:nvPr>
            <p:extLst>
              <p:ext uri="{D42A27DB-BD31-4B8C-83A1-F6EECF244321}">
                <p14:modId xmlns:p14="http://schemas.microsoft.com/office/powerpoint/2010/main" val="2829224369"/>
              </p:ext>
            </p:extLst>
          </p:nvPr>
        </p:nvGraphicFramePr>
        <p:xfrm>
          <a:off x="6190004" y="1530683"/>
          <a:ext cx="5858207" cy="407535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1781585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2" y="511964"/>
            <a:ext cx="10046089" cy="720725"/>
          </a:xfrm>
        </p:spPr>
        <p:txBody>
          <a:bodyPr>
            <a:noAutofit/>
          </a:bodyPr>
          <a:lstStyle/>
          <a:p>
            <a:r>
              <a:rPr lang="en-GB" sz="2400">
                <a:cs typeface="Arial" panose="020B0604020202020204" pitchFamily="34" charset="0"/>
              </a:rPr>
              <a:t>Prevalence of overweight/obesity is higher in adult social care service users aged 19-64 than the overall population, but around the same in older adults</a:t>
            </a:r>
          </a:p>
        </p:txBody>
      </p:sp>
      <p:sp>
        <p:nvSpPr>
          <p:cNvPr id="13" name="Content Placeholder 2">
            <a:extLst>
              <a:ext uri="{FF2B5EF4-FFF2-40B4-BE49-F238E27FC236}">
                <a16:creationId xmlns:a16="http://schemas.microsoft.com/office/drawing/2014/main" id="{3A749D5E-FD56-E5EE-8C77-C8E8BC5040C5}"/>
              </a:ext>
            </a:extLst>
          </p:cNvPr>
          <p:cNvSpPr>
            <a:spLocks noGrp="1"/>
          </p:cNvSpPr>
          <p:nvPr>
            <p:ph idx="1"/>
          </p:nvPr>
        </p:nvSpPr>
        <p:spPr>
          <a:xfrm>
            <a:off x="275872" y="1487237"/>
            <a:ext cx="11474031" cy="1754412"/>
          </a:xfrm>
        </p:spPr>
        <p:txBody>
          <a:bodyPr>
            <a:noAutofit/>
          </a:bodyPr>
          <a:lstStyle/>
          <a:p>
            <a:r>
              <a:rPr lang="en-GB" sz="1300"/>
              <a:t>WSDP data shows that around </a:t>
            </a:r>
            <a:r>
              <a:rPr lang="en-GB" sz="1300" b="1"/>
              <a:t>70% of adult social care service users aged 19 to 64 were classed as overweight or obese – compared with around 48% in the overall resident population</a:t>
            </a:r>
            <a:r>
              <a:rPr lang="en-GB" sz="1300"/>
              <a:t>.</a:t>
            </a:r>
          </a:p>
          <a:p>
            <a:r>
              <a:rPr lang="en-GB" sz="1300"/>
              <a:t>In addition, 19-64 year-old service users were notably more likely to have Class 2 or 3 obesity; prevalence of Class 2 obesity was around 3.5 times higher than in the overall population, and Class 3 obesity prevalence was around 4.5 times higher. </a:t>
            </a:r>
          </a:p>
          <a:p>
            <a:r>
              <a:rPr lang="en-GB" sz="1300" b="1"/>
              <a:t>For older adults, prevalence of overweight or obesity was around the same in adult social care service users as in the general population (67% vs 68%)</a:t>
            </a:r>
            <a:r>
              <a:rPr lang="en-GB" sz="1300"/>
              <a:t>. Prevalence of Class 2 and Class 3 obesity was higher in adult social care service users aged 65+, although the difference between service users and the resident population was less significant than in younger adults</a:t>
            </a:r>
          </a:p>
        </p:txBody>
      </p:sp>
      <p:graphicFrame>
        <p:nvGraphicFramePr>
          <p:cNvPr id="10" name="Chart 9" descr="A bar chart showing levels of obesity among Adult Social Care users, compared to all Tower Hamlets residents. It shows that Adult social care users are more likly to be obese than all residents as described in the text.">
            <a:extLst>
              <a:ext uri="{FF2B5EF4-FFF2-40B4-BE49-F238E27FC236}">
                <a16:creationId xmlns:a16="http://schemas.microsoft.com/office/drawing/2014/main" id="{1C769B2C-70F0-D1B9-EB63-BEF3E61B86FB}"/>
              </a:ext>
            </a:extLst>
          </p:cNvPr>
          <p:cNvGraphicFramePr>
            <a:graphicFrameLocks/>
          </p:cNvGraphicFramePr>
          <p:nvPr>
            <p:extLst>
              <p:ext uri="{D42A27DB-BD31-4B8C-83A1-F6EECF244321}">
                <p14:modId xmlns:p14="http://schemas.microsoft.com/office/powerpoint/2010/main" val="2466943768"/>
              </p:ext>
            </p:extLst>
          </p:nvPr>
        </p:nvGraphicFramePr>
        <p:xfrm>
          <a:off x="981844" y="3169729"/>
          <a:ext cx="10062086" cy="316705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114322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18075" y="388978"/>
            <a:ext cx="10046089" cy="720725"/>
          </a:xfrm>
        </p:spPr>
        <p:txBody>
          <a:bodyPr>
            <a:noAutofit/>
          </a:bodyPr>
          <a:lstStyle/>
          <a:p>
            <a:r>
              <a:rPr lang="en-GB" sz="2400"/>
              <a:t>Adult social care service users were more likely to live in social housing and more likely to live alone across all age groups</a:t>
            </a:r>
            <a:endParaRPr lang="en-GB" sz="2400">
              <a:cs typeface="Arial" panose="020B0604020202020204" pitchFamily="34" charset="0"/>
            </a:endParaRPr>
          </a:p>
        </p:txBody>
      </p:sp>
      <p:sp>
        <p:nvSpPr>
          <p:cNvPr id="14" name="Content Placeholder 2">
            <a:extLst>
              <a:ext uri="{FF2B5EF4-FFF2-40B4-BE49-F238E27FC236}">
                <a16:creationId xmlns:a16="http://schemas.microsoft.com/office/drawing/2014/main" id="{4B3BD651-3AB3-7187-B0DC-6B11D42011B1}"/>
              </a:ext>
            </a:extLst>
          </p:cNvPr>
          <p:cNvSpPr>
            <a:spLocks noGrp="1"/>
          </p:cNvSpPr>
          <p:nvPr>
            <p:ph idx="1"/>
          </p:nvPr>
        </p:nvSpPr>
        <p:spPr>
          <a:xfrm>
            <a:off x="362899" y="1226630"/>
            <a:ext cx="11659823" cy="2547290"/>
          </a:xfrm>
        </p:spPr>
        <p:txBody>
          <a:bodyPr>
            <a:noAutofit/>
          </a:bodyPr>
          <a:lstStyle/>
          <a:p>
            <a:r>
              <a:rPr lang="en-GB" sz="1000" b="1"/>
              <a:t>Living arrangements influence whether an individual has appropriate support around them to manage their needs, and can delay or reduce reliance on Local Authority social care services</a:t>
            </a:r>
            <a:r>
              <a:rPr lang="en-GB" sz="1000" b="1" baseline="30000"/>
              <a:t>16</a:t>
            </a:r>
            <a:r>
              <a:rPr lang="en-GB" sz="1000"/>
              <a:t>. </a:t>
            </a:r>
            <a:r>
              <a:rPr lang="en-GB" sz="1000" b="1"/>
              <a:t>Living alone is also a risk factor for social isolation</a:t>
            </a:r>
            <a:r>
              <a:rPr lang="en-GB" sz="1000"/>
              <a:t>, which is associated with increased risk social care need</a:t>
            </a:r>
            <a:r>
              <a:rPr lang="en-GB" sz="1000" baseline="30000"/>
              <a:t>17-19</a:t>
            </a:r>
            <a:r>
              <a:rPr lang="en-GB" sz="1000"/>
              <a:t>.  . </a:t>
            </a:r>
          </a:p>
          <a:p>
            <a:r>
              <a:rPr lang="en-GB" sz="1000"/>
              <a:t>WSDP data shows </a:t>
            </a:r>
            <a:r>
              <a:rPr lang="en-GB" sz="1000" b="1"/>
              <a:t>adult social care service users aged 19-64 were twice as likely to live alone compared with overall residents (27% vs 13%). In older adults, around 44% of ASC service users lived alone, compared with 33% of residents overall </a:t>
            </a:r>
            <a:r>
              <a:rPr lang="en-GB" sz="1000"/>
              <a:t>in that age group.</a:t>
            </a:r>
          </a:p>
          <a:p>
            <a:r>
              <a:rPr lang="en-GB" sz="1000"/>
              <a:t>There is a range of support in place across Tower Hamlets that may be relevant for individuals who live alone, including a wide range of voluntary services. For example, the Connection Coalition in Tower Hamlets brings together partners to address social isolation.</a:t>
            </a:r>
          </a:p>
          <a:p>
            <a:r>
              <a:rPr lang="en-GB" sz="1000"/>
              <a:t>Social care practitioners highlighted that support for individuals may be influenced by whether they live alone. This may include installing alarm systems for falls, or other forms of adaptation that address issues arising from living alone. Tower Hamlets also use a strengths-based approach to care, that encourages individuals to consider who may be able to support them to meet their needs, including friends and neighbours.</a:t>
            </a:r>
          </a:p>
          <a:p>
            <a:r>
              <a:rPr lang="en-GB" sz="1000"/>
              <a:t>In Tower Hamlets, WSDP data shows that, for adults aged 19-64, </a:t>
            </a:r>
            <a:r>
              <a:rPr lang="en-GB" sz="1000" b="1"/>
              <a:t>over 73% of service users lived in social housing (compared with 36% of residents overall in that age group)</a:t>
            </a:r>
            <a:r>
              <a:rPr lang="en-GB" sz="1000"/>
              <a:t>. This </a:t>
            </a:r>
            <a:r>
              <a:rPr lang="en-GB" sz="1000" b="1"/>
              <a:t>gap is less visible in older adults</a:t>
            </a:r>
            <a:r>
              <a:rPr lang="en-GB" sz="1000"/>
              <a:t>, but housing status was unknown for 20% of service users in that age group.</a:t>
            </a:r>
          </a:p>
          <a:p>
            <a:r>
              <a:rPr lang="en-GB" sz="1000"/>
              <a:t>Social care practitioners highlighted that the quality and appropriateness of an individual’s housing, and the ability to make appropriate adaptations, is a significant factor in addressing social care needs. Service users often have issues in homes where adaptations to suit their needs can’t be made, or are living in homes that are overcrowded and compound existing care needs.</a:t>
            </a:r>
          </a:p>
        </p:txBody>
      </p:sp>
      <p:graphicFrame>
        <p:nvGraphicFramePr>
          <p:cNvPr id="5" name="Chart 4" descr="A bar chart showing hgousing status among Adult Social Care users, compared to all Tower Hamlets residents. It shows that ASC users are more likely to live in social housing, as described in the text. ">
            <a:extLst>
              <a:ext uri="{FF2B5EF4-FFF2-40B4-BE49-F238E27FC236}">
                <a16:creationId xmlns:a16="http://schemas.microsoft.com/office/drawing/2014/main" id="{90C99031-2584-3AF0-D9A2-B9E6A17318EA}"/>
              </a:ext>
            </a:extLst>
          </p:cNvPr>
          <p:cNvGraphicFramePr>
            <a:graphicFrameLocks/>
          </p:cNvGraphicFramePr>
          <p:nvPr>
            <p:extLst>
              <p:ext uri="{D42A27DB-BD31-4B8C-83A1-F6EECF244321}">
                <p14:modId xmlns:p14="http://schemas.microsoft.com/office/powerpoint/2010/main" val="3829105757"/>
              </p:ext>
            </p:extLst>
          </p:nvPr>
        </p:nvGraphicFramePr>
        <p:xfrm>
          <a:off x="318075" y="3890848"/>
          <a:ext cx="7117320" cy="265062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52C1995D-75E8-085A-6F19-4BCFEE8A25F3}"/>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505061954"/>
              </p:ext>
            </p:extLst>
          </p:nvPr>
        </p:nvGraphicFramePr>
        <p:xfrm>
          <a:off x="7480219" y="3994085"/>
          <a:ext cx="4542503" cy="25473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729499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03802" y="330119"/>
            <a:ext cx="10046089" cy="720725"/>
          </a:xfrm>
        </p:spPr>
        <p:txBody>
          <a:bodyPr>
            <a:noAutofit/>
          </a:bodyPr>
          <a:lstStyle/>
          <a:p>
            <a:r>
              <a:rPr lang="en-GB" sz="2400">
                <a:cs typeface="Arial" panose="020B0604020202020204" pitchFamily="34" charset="0"/>
              </a:rPr>
              <a:t>Prevalence of most long-term conditions are significantly higher in Adult Social Care users, in both working age and older adults</a:t>
            </a:r>
          </a:p>
        </p:txBody>
      </p:sp>
      <p:sp>
        <p:nvSpPr>
          <p:cNvPr id="3" name="Content Placeholder 2">
            <a:extLst>
              <a:ext uri="{FF2B5EF4-FFF2-40B4-BE49-F238E27FC236}">
                <a16:creationId xmlns:a16="http://schemas.microsoft.com/office/drawing/2014/main" id="{5A0987F1-5833-8DC1-1927-B677164421CA}"/>
              </a:ext>
            </a:extLst>
          </p:cNvPr>
          <p:cNvSpPr>
            <a:spLocks noGrp="1"/>
          </p:cNvSpPr>
          <p:nvPr>
            <p:ph idx="1"/>
          </p:nvPr>
        </p:nvSpPr>
        <p:spPr>
          <a:xfrm>
            <a:off x="299103" y="1225849"/>
            <a:ext cx="4450698" cy="5373581"/>
          </a:xfrm>
        </p:spPr>
        <p:txBody>
          <a:bodyPr>
            <a:normAutofit/>
          </a:bodyPr>
          <a:lstStyle/>
          <a:p>
            <a:r>
              <a:rPr lang="en-GB" sz="1300" b="1"/>
              <a:t>Many long term conditions are associated with increased need for adult social care support</a:t>
            </a:r>
            <a:r>
              <a:rPr lang="en-GB" sz="1300"/>
              <a:t>, either through being the proximal “cause” of care need, e.g. in the case of dementia or strokes, and/or  through contributing to ill-health as with hypertension</a:t>
            </a:r>
            <a:r>
              <a:rPr lang="en-GB" sz="1300" baseline="30000"/>
              <a:t>10</a:t>
            </a:r>
            <a:r>
              <a:rPr lang="en-GB" sz="1300"/>
              <a:t>.</a:t>
            </a:r>
          </a:p>
          <a:p>
            <a:r>
              <a:rPr lang="en-GB" sz="1300" b="1"/>
              <a:t>Across every condition and across every age band, prevalence of long-term conditions was higher in adult social care service users compared with the overall resident population</a:t>
            </a:r>
            <a:r>
              <a:rPr lang="en-GB" sz="1300"/>
              <a:t>. </a:t>
            </a:r>
          </a:p>
          <a:p>
            <a:r>
              <a:rPr lang="en-GB" sz="1300"/>
              <a:t>For 19-64 year olds; prevalence was at least 2.77 times higher in ASC service users for every condition, and 20 and 70 times higher for stroke and dementia respectively. This gap is more expected for conditions that are strongly associated with social care need (stroke, dementia), but there are </a:t>
            </a:r>
            <a:r>
              <a:rPr lang="en-GB" sz="1300" b="1"/>
              <a:t>significant differences in prevalence for more commonly occurring conditions like hypertension and diabetes</a:t>
            </a:r>
            <a:r>
              <a:rPr lang="en-GB" sz="1300"/>
              <a:t>, that may not be the primary drivers of social care need but contribute to ill-health.</a:t>
            </a:r>
          </a:p>
          <a:p>
            <a:r>
              <a:rPr lang="en-GB" sz="1300"/>
              <a:t>In older adults, trends are similar but gaps in prevalence are less pronounced due to overall higher prevalence across all conditions. </a:t>
            </a:r>
            <a:r>
              <a:rPr lang="en-GB" sz="1300" b="1"/>
              <a:t>Hypertension, diabetes and CKD were particularly common in service users aged 65+, with prevalence over 40% for each of these conditions.</a:t>
            </a:r>
          </a:p>
          <a:p>
            <a:pPr marL="0" indent="0">
              <a:buNone/>
            </a:pPr>
            <a:endParaRPr lang="en-GB" sz="1200"/>
          </a:p>
        </p:txBody>
      </p:sp>
      <p:graphicFrame>
        <p:nvGraphicFramePr>
          <p:cNvPr id="6" name="Chart 5" descr="A bar chart showing prevalence of long-term conditions among Adult Social Care users, compared to all Tower Hamlets residents, aged 19-64. It shows that ASC users are more likely to have diagnosis of all LTCs - higher bars for diabetes, hypertension and stroke.">
            <a:extLst>
              <a:ext uri="{FF2B5EF4-FFF2-40B4-BE49-F238E27FC236}">
                <a16:creationId xmlns:a16="http://schemas.microsoft.com/office/drawing/2014/main" id="{61862285-3A02-0508-46F5-11BD2E1428A2}"/>
              </a:ext>
            </a:extLst>
          </p:cNvPr>
          <p:cNvGraphicFramePr>
            <a:graphicFrameLocks/>
          </p:cNvGraphicFramePr>
          <p:nvPr>
            <p:extLst>
              <p:ext uri="{D42A27DB-BD31-4B8C-83A1-F6EECF244321}">
                <p14:modId xmlns:p14="http://schemas.microsoft.com/office/powerpoint/2010/main" val="2725338363"/>
              </p:ext>
            </p:extLst>
          </p:nvPr>
        </p:nvGraphicFramePr>
        <p:xfrm>
          <a:off x="4749801" y="1022370"/>
          <a:ext cx="7271594" cy="270180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descr="A bar chart showing prevalence of long-term conditions among Adult Social Care users, compared to all Tower Hamlets residents, aged 65+. It shows that ASC users are more likely to have diagnosis of all LTCs - higher bars for hypertension diabetes and kidney disease.">
            <a:extLst>
              <a:ext uri="{FF2B5EF4-FFF2-40B4-BE49-F238E27FC236}">
                <a16:creationId xmlns:a16="http://schemas.microsoft.com/office/drawing/2014/main" id="{BB850714-A762-9EF1-C4FF-5A961D26BB8A}"/>
              </a:ext>
            </a:extLst>
          </p:cNvPr>
          <p:cNvGraphicFramePr>
            <a:graphicFrameLocks/>
          </p:cNvGraphicFramePr>
          <p:nvPr>
            <p:extLst>
              <p:ext uri="{D42A27DB-BD31-4B8C-83A1-F6EECF244321}">
                <p14:modId xmlns:p14="http://schemas.microsoft.com/office/powerpoint/2010/main" val="2968164109"/>
              </p:ext>
            </p:extLst>
          </p:nvPr>
        </p:nvGraphicFramePr>
        <p:xfrm>
          <a:off x="4749801" y="3515783"/>
          <a:ext cx="7271594" cy="27018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201583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84418" y="342719"/>
            <a:ext cx="10046089" cy="720725"/>
          </a:xfrm>
        </p:spPr>
        <p:txBody>
          <a:bodyPr>
            <a:noAutofit/>
          </a:bodyPr>
          <a:lstStyle/>
          <a:p>
            <a:r>
              <a:rPr lang="en-GB" sz="2400"/>
              <a:t>Multimorbidity prevalence is also higher in ASC service users – nearly half of service users aged 65 and over have 4 or more long term conditions</a:t>
            </a:r>
            <a:endParaRPr lang="en-GB" sz="2400">
              <a:cs typeface="Arial" panose="020B0604020202020204" pitchFamily="34" charset="0"/>
            </a:endParaRPr>
          </a:p>
        </p:txBody>
      </p:sp>
      <p:sp>
        <p:nvSpPr>
          <p:cNvPr id="11" name="Content Placeholder 2">
            <a:extLst>
              <a:ext uri="{FF2B5EF4-FFF2-40B4-BE49-F238E27FC236}">
                <a16:creationId xmlns:a16="http://schemas.microsoft.com/office/drawing/2014/main" id="{046B939D-2AEB-76FA-4B39-28EEAF460F9D}"/>
              </a:ext>
            </a:extLst>
          </p:cNvPr>
          <p:cNvSpPr>
            <a:spLocks noGrp="1"/>
          </p:cNvSpPr>
          <p:nvPr>
            <p:ph idx="1"/>
          </p:nvPr>
        </p:nvSpPr>
        <p:spPr>
          <a:xfrm>
            <a:off x="284418" y="1396132"/>
            <a:ext cx="11744058" cy="4689190"/>
          </a:xfrm>
        </p:spPr>
        <p:txBody>
          <a:bodyPr>
            <a:normAutofit/>
          </a:bodyPr>
          <a:lstStyle/>
          <a:p>
            <a:r>
              <a:rPr lang="en-GB" sz="1100"/>
              <a:t>WSDP data shows that as well as having a higher prevalence of all long term conditions, </a:t>
            </a:r>
            <a:r>
              <a:rPr lang="en-GB" sz="1100" b="1"/>
              <a:t>service users were more likely to have multiple long term conditions (MLTCs) compared with the resident population</a:t>
            </a:r>
            <a:r>
              <a:rPr lang="en-GB" sz="1100"/>
              <a:t>. For </a:t>
            </a:r>
            <a:r>
              <a:rPr lang="en-GB" sz="1100" b="1"/>
              <a:t>19-64 year olds, 87% of ASC service users had at least one LTC</a:t>
            </a:r>
            <a:r>
              <a:rPr lang="en-GB" sz="1100"/>
              <a:t>, compared with 22% of residents overall. Service users were also </a:t>
            </a:r>
            <a:r>
              <a:rPr lang="en-GB" sz="1100" b="1"/>
              <a:t>more likely to have several conditions; 23% had 3 or more conditions; 11% had four or more</a:t>
            </a:r>
            <a:r>
              <a:rPr lang="en-GB" sz="1100"/>
              <a:t> (compared with 2% and &lt;1% respectively in the resident population).</a:t>
            </a:r>
          </a:p>
          <a:p>
            <a:r>
              <a:rPr lang="en-GB" sz="1100" b="1"/>
              <a:t>In older adults (aged 65+), almost all service users had a diagnosed long term condition </a:t>
            </a:r>
            <a:r>
              <a:rPr lang="en-GB" sz="1100"/>
              <a:t>(98%; 84% in resident population). </a:t>
            </a:r>
            <a:r>
              <a:rPr lang="en-GB" sz="1100" b="1"/>
              <a:t>Prevalence of 3+ and 4+ conditions show marked differences with the resident population – 69% of ASC service users have 3 or more LTCs (39% in resident population), and 47% have 4 or more </a:t>
            </a:r>
            <a:r>
              <a:rPr lang="en-GB" sz="1100"/>
              <a:t>(21% in residents overall).</a:t>
            </a:r>
          </a:p>
          <a:p>
            <a:r>
              <a:rPr lang="en-GB" sz="1100"/>
              <a:t>Adult social care practitioners highlighted the importance of long term condition management in reducing social care needs, and many cases in which ineffective management of conditions has increased needs for individuals. As individuals are often diagnosed with conditions earlier in life in Tower Hamlets, this can exacerbate health and social care needs.</a:t>
            </a:r>
          </a:p>
          <a:p>
            <a:r>
              <a:rPr lang="en-GB" sz="1100"/>
              <a:t>A previous estimate of multimorbidity in Tower Hamlets in 2012/13 estimated multimorbidity prevalence (for 2+ and 3+ conditions) to be significantly below those reported by the WSDP</a:t>
            </a:r>
            <a:r>
              <a:rPr lang="en-GB" sz="1100" baseline="30000"/>
              <a:t>20,21</a:t>
            </a:r>
            <a:r>
              <a:rPr lang="en-GB" sz="1100"/>
              <a:t>. However, WSDP findings for multimorbidity (2+ conditions only) are broadly consistent with findings from a large cohort study in England, which estimated multimorbidity prevalence using a similar methodology to the WSDP</a:t>
            </a:r>
            <a:r>
              <a:rPr lang="en-GB" sz="1100" baseline="30000"/>
              <a:t>22</a:t>
            </a:r>
            <a:r>
              <a:rPr lang="en-GB" sz="1100"/>
              <a:t>. For a full list of conditions included in the WSDP analysis, see the technical information in Appendix B.  </a:t>
            </a:r>
          </a:p>
          <a:p>
            <a:endParaRPr lang="en-GB" sz="1300"/>
          </a:p>
        </p:txBody>
      </p:sp>
      <p:graphicFrame>
        <p:nvGraphicFramePr>
          <p:cNvPr id="5" name="Chart 4" descr="A bar chart showing prevalence of multiple long-term conditions among Adult Social Care users, compared to all Tower Hamlets residents. It shows that ASC users are much more likely to have multiple LTCs.">
            <a:extLst>
              <a:ext uri="{FF2B5EF4-FFF2-40B4-BE49-F238E27FC236}">
                <a16:creationId xmlns:a16="http://schemas.microsoft.com/office/drawing/2014/main" id="{F9C8570D-C260-17C0-9A24-6401E7E01E55}"/>
              </a:ext>
            </a:extLst>
          </p:cNvPr>
          <p:cNvGraphicFramePr>
            <a:graphicFrameLocks/>
          </p:cNvGraphicFramePr>
          <p:nvPr>
            <p:extLst>
              <p:ext uri="{D42A27DB-BD31-4B8C-83A1-F6EECF244321}">
                <p14:modId xmlns:p14="http://schemas.microsoft.com/office/powerpoint/2010/main" val="3429666622"/>
              </p:ext>
            </p:extLst>
          </p:nvPr>
        </p:nvGraphicFramePr>
        <p:xfrm>
          <a:off x="432019" y="3740727"/>
          <a:ext cx="11662959" cy="277455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617658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98211" y="440150"/>
            <a:ext cx="10046089" cy="720725"/>
          </a:xfrm>
        </p:spPr>
        <p:txBody>
          <a:bodyPr>
            <a:noAutofit/>
          </a:bodyPr>
          <a:lstStyle/>
          <a:p>
            <a:r>
              <a:rPr lang="en-GB" sz="2400"/>
              <a:t>Prevalence of depression and severe mental illness (SMI) were higher in service users than residents overall, across all age groups</a:t>
            </a:r>
            <a:endParaRPr lang="en-GB" sz="2400">
              <a:cs typeface="Arial" panose="020B0604020202020204" pitchFamily="34" charset="0"/>
            </a:endParaRPr>
          </a:p>
        </p:txBody>
      </p:sp>
      <p:sp>
        <p:nvSpPr>
          <p:cNvPr id="6" name="Content Placeholder 2">
            <a:extLst>
              <a:ext uri="{FF2B5EF4-FFF2-40B4-BE49-F238E27FC236}">
                <a16:creationId xmlns:a16="http://schemas.microsoft.com/office/drawing/2014/main" id="{7CD93D57-4EE8-4CEB-2921-341A30FC8FDA}"/>
              </a:ext>
            </a:extLst>
          </p:cNvPr>
          <p:cNvSpPr>
            <a:spLocks noGrp="1"/>
          </p:cNvSpPr>
          <p:nvPr>
            <p:ph idx="1"/>
          </p:nvPr>
        </p:nvSpPr>
        <p:spPr>
          <a:xfrm>
            <a:off x="398211" y="1631621"/>
            <a:ext cx="4754903" cy="4705086"/>
          </a:xfrm>
        </p:spPr>
        <p:txBody>
          <a:bodyPr>
            <a:normAutofit/>
          </a:bodyPr>
          <a:lstStyle/>
          <a:p>
            <a:r>
              <a:rPr lang="en-GB" sz="1300"/>
              <a:t>In addition to long-term conditions covered previously, </a:t>
            </a:r>
            <a:r>
              <a:rPr lang="en-GB" sz="1300" b="1"/>
              <a:t>prevalence of depression and severe mental illness were also higher in adult social care service users compared with the resident population overall</a:t>
            </a:r>
            <a:r>
              <a:rPr lang="en-GB" sz="1300"/>
              <a:t>.</a:t>
            </a:r>
          </a:p>
          <a:p>
            <a:r>
              <a:rPr lang="en-GB" sz="1300"/>
              <a:t>This was most significant for </a:t>
            </a:r>
            <a:r>
              <a:rPr lang="en-GB" sz="1300" b="1"/>
              <a:t>SMI in service users aged 19 to 64, where prevalence was nearly 14 times higher than in the overall resident population</a:t>
            </a:r>
            <a:r>
              <a:rPr lang="en-GB" sz="1300"/>
              <a:t>. This is not surprising, given the role adult social care play in supporting individuals with mental health needs.</a:t>
            </a:r>
          </a:p>
          <a:p>
            <a:r>
              <a:rPr lang="en-GB" sz="1300"/>
              <a:t>We know that </a:t>
            </a:r>
            <a:r>
              <a:rPr lang="en-GB" sz="1300" b="1"/>
              <a:t>prevalence of depression has increased in Tower Hamlets since 2017-18</a:t>
            </a:r>
            <a:r>
              <a:rPr lang="en-GB" sz="1300"/>
              <a:t>, so this data should be treated with caution. Published data on the prevalence of depression for 2017/18 is also than recorded prevalence in the WSDP</a:t>
            </a:r>
            <a:r>
              <a:rPr lang="en-GB" sz="1300" baseline="30000"/>
              <a:t>6</a:t>
            </a:r>
            <a:r>
              <a:rPr lang="en-GB" sz="1300"/>
              <a:t>.</a:t>
            </a:r>
          </a:p>
        </p:txBody>
      </p:sp>
      <p:graphicFrame>
        <p:nvGraphicFramePr>
          <p:cNvPr id="8" name="Chart 7" descr="A bar chart showing prevalence of depression and of SMI among Adult Social Care users, compared to all Tower Hamlets residents. It shows thatt rates of depression are similar, but ASC users are much more likely to have SMI.">
            <a:extLst>
              <a:ext uri="{FF2B5EF4-FFF2-40B4-BE49-F238E27FC236}">
                <a16:creationId xmlns:a16="http://schemas.microsoft.com/office/drawing/2014/main" id="{EAFFD4C8-3EE4-5AB2-EB09-98F5472E3771}"/>
              </a:ext>
            </a:extLst>
          </p:cNvPr>
          <p:cNvGraphicFramePr>
            <a:graphicFrameLocks/>
          </p:cNvGraphicFramePr>
          <p:nvPr>
            <p:extLst>
              <p:ext uri="{D42A27DB-BD31-4B8C-83A1-F6EECF244321}">
                <p14:modId xmlns:p14="http://schemas.microsoft.com/office/powerpoint/2010/main" val="2966581338"/>
              </p:ext>
            </p:extLst>
          </p:nvPr>
        </p:nvGraphicFramePr>
        <p:xfrm>
          <a:off x="5365573" y="1424730"/>
          <a:ext cx="6662056" cy="450668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480582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67405" y="448255"/>
            <a:ext cx="10046089" cy="720725"/>
          </a:xfrm>
        </p:spPr>
        <p:txBody>
          <a:bodyPr>
            <a:noAutofit/>
          </a:bodyPr>
          <a:lstStyle/>
          <a:p>
            <a:r>
              <a:rPr lang="en-GB" sz="2400">
                <a:cs typeface="Arial" panose="020B0604020202020204" pitchFamily="34" charset="0"/>
              </a:rPr>
              <a:t>Despite most service users having multiple conditions, a higher proportion had no GP appointments in the previous 12 months compared with the overall resident population </a:t>
            </a:r>
          </a:p>
        </p:txBody>
      </p:sp>
      <p:sp>
        <p:nvSpPr>
          <p:cNvPr id="8" name="Content Placeholder 2">
            <a:extLst>
              <a:ext uri="{FF2B5EF4-FFF2-40B4-BE49-F238E27FC236}">
                <a16:creationId xmlns:a16="http://schemas.microsoft.com/office/drawing/2014/main" id="{2FDA7A31-DB93-B2B8-FA07-859CF9C0EDA9}"/>
              </a:ext>
            </a:extLst>
          </p:cNvPr>
          <p:cNvSpPr>
            <a:spLocks noGrp="1"/>
          </p:cNvSpPr>
          <p:nvPr>
            <p:ph idx="1"/>
          </p:nvPr>
        </p:nvSpPr>
        <p:spPr>
          <a:xfrm>
            <a:off x="327226" y="1411807"/>
            <a:ext cx="11744058" cy="1807945"/>
          </a:xfrm>
        </p:spPr>
        <p:txBody>
          <a:bodyPr>
            <a:noAutofit/>
          </a:bodyPr>
          <a:lstStyle/>
          <a:p>
            <a:r>
              <a:rPr lang="en-GB" sz="1100"/>
              <a:t>Across all ages </a:t>
            </a:r>
            <a:r>
              <a:rPr lang="en-GB" sz="1100" b="1"/>
              <a:t>78% of service users hadn’t attended a GP appointment in the previous 12 months, compared with 70% of the population overall. </a:t>
            </a:r>
            <a:r>
              <a:rPr lang="en-GB" sz="1100"/>
              <a:t>However, </a:t>
            </a:r>
            <a:r>
              <a:rPr lang="en-GB" sz="1100" b="1"/>
              <a:t>service users who have had one or more GP appointment are much more likely to have had several appointments compared with the resident population.</a:t>
            </a:r>
          </a:p>
          <a:p>
            <a:r>
              <a:rPr lang="en-GB" sz="1100"/>
              <a:t>In some areas in Tower Hamlets, there have been examples of effective MDT working across primary care and adult social care to address needs through an integrated approach. There is an ambition to use this model in other areas, given the link between health need and social care need. Neighbourhood mental health teams are also in place in Tower Hamlets, that bring together primary care, NHS Trusts and adult social care to support an integrated approach to meeting mental health needs.</a:t>
            </a:r>
            <a:endParaRPr lang="en-GB" sz="1100" b="1"/>
          </a:p>
          <a:p>
            <a:r>
              <a:rPr lang="en-GB" sz="1100" b="1"/>
              <a:t>A+E attendances are notably higher in service users compared with the resident population </a:t>
            </a:r>
            <a:r>
              <a:rPr lang="en-GB" sz="1100"/>
              <a:t>(44% vs 18%). This is likely influenced in part by age demographics of service users compared with the resident population as a whole.</a:t>
            </a:r>
          </a:p>
          <a:p>
            <a:r>
              <a:rPr lang="en-GB" sz="1100"/>
              <a:t>Due to challenges with the WSDP data, we are unable to break these findings down by age band.</a:t>
            </a:r>
          </a:p>
        </p:txBody>
      </p:sp>
      <p:graphicFrame>
        <p:nvGraphicFramePr>
          <p:cNvPr id="10" name="Chart 9" descr="A bar chart showing the average number of GP appointments in a year among Adult Social Care users, compared to all Tower Hamlets residents. It shows that ASC users are less likely ho have 1 or 2 GP appointments, and more likely to have 0 GP appointments.">
            <a:extLst>
              <a:ext uri="{FF2B5EF4-FFF2-40B4-BE49-F238E27FC236}">
                <a16:creationId xmlns:a16="http://schemas.microsoft.com/office/drawing/2014/main" id="{59824DEE-04C4-E928-D13A-40A5DFF0C591}"/>
              </a:ext>
            </a:extLst>
          </p:cNvPr>
          <p:cNvGraphicFramePr>
            <a:graphicFrameLocks/>
          </p:cNvGraphicFramePr>
          <p:nvPr>
            <p:extLst>
              <p:ext uri="{D42A27DB-BD31-4B8C-83A1-F6EECF244321}">
                <p14:modId xmlns:p14="http://schemas.microsoft.com/office/powerpoint/2010/main" val="2136583326"/>
              </p:ext>
            </p:extLst>
          </p:nvPr>
        </p:nvGraphicFramePr>
        <p:xfrm>
          <a:off x="267405" y="3097762"/>
          <a:ext cx="5872029" cy="317925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4" name="Chart 13" descr="A bar chart showing the average number of A&amp;E attendances in a year among Adult Social Care users, compared to all Tower Hamlets residents. It shows that ASC users are more likely to have attended A&amp;E than other residents.">
            <a:extLst>
              <a:ext uri="{FF2B5EF4-FFF2-40B4-BE49-F238E27FC236}">
                <a16:creationId xmlns:a16="http://schemas.microsoft.com/office/drawing/2014/main" id="{90A11312-F7B2-F099-A56B-75BB5CBBE5C9}"/>
              </a:ext>
            </a:extLst>
          </p:cNvPr>
          <p:cNvGraphicFramePr>
            <a:graphicFrameLocks/>
          </p:cNvGraphicFramePr>
          <p:nvPr>
            <p:extLst>
              <p:ext uri="{D42A27DB-BD31-4B8C-83A1-F6EECF244321}">
                <p14:modId xmlns:p14="http://schemas.microsoft.com/office/powerpoint/2010/main" val="2720303843"/>
              </p:ext>
            </p:extLst>
          </p:nvPr>
        </p:nvGraphicFramePr>
        <p:xfrm>
          <a:off x="6139434" y="3219752"/>
          <a:ext cx="6012581" cy="305726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036859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Changing patterns of Adult Social Care support in Tower Hamlets</a:t>
            </a:r>
          </a:p>
        </p:txBody>
      </p:sp>
    </p:spTree>
    <p:extLst>
      <p:ext uri="{BB962C8B-B14F-4D97-AF65-F5344CB8AC3E}">
        <p14:creationId xmlns:p14="http://schemas.microsoft.com/office/powerpoint/2010/main" val="4373944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62201" y="359639"/>
            <a:ext cx="10134219" cy="720725"/>
          </a:xfrm>
        </p:spPr>
        <p:txBody>
          <a:bodyPr>
            <a:noAutofit/>
          </a:bodyPr>
          <a:lstStyle/>
          <a:p>
            <a:r>
              <a:rPr lang="en-GB" sz="2400">
                <a:cs typeface="Arial" panose="020B0604020202020204" pitchFamily="34" charset="0"/>
              </a:rPr>
              <a:t>The total number of service users has increased steadily since 2021, following a fall in the number of older adults being supported from 2018 to 2021</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62201" y="1351100"/>
            <a:ext cx="11667598" cy="1771227"/>
          </a:xfrm>
        </p:spPr>
        <p:txBody>
          <a:bodyPr>
            <a:normAutofit/>
          </a:bodyPr>
          <a:lstStyle/>
          <a:p>
            <a:r>
              <a:rPr lang="en-GB" sz="1300" b="1"/>
              <a:t>The total number of service users supported in each month fell between January 2018 and May 2020, driven by a significant drop in older adults being supported</a:t>
            </a:r>
            <a:r>
              <a:rPr lang="en-GB" sz="1300"/>
              <a:t>. </a:t>
            </a:r>
          </a:p>
          <a:p>
            <a:r>
              <a:rPr lang="en-GB" sz="1300"/>
              <a:t>Since mid-2021, the number of service users has steadily increased, as the drop in older adults being supported has levelled off and the number of 18 to 65 year olds supported has continued to increase.</a:t>
            </a:r>
          </a:p>
          <a:p>
            <a:r>
              <a:rPr lang="en-GB" sz="1300" b="1"/>
              <a:t>The total number of service users supported in November 2023 was 4,171 – equating to a 25% increase in service users since May 2020.</a:t>
            </a:r>
          </a:p>
          <a:p>
            <a:r>
              <a:rPr lang="en-GB" sz="1300"/>
              <a:t>This only represents adults in receipt of a package of support from adult social care, so excludes those “known to ASC” but not receiving a package of support.</a:t>
            </a:r>
          </a:p>
        </p:txBody>
      </p:sp>
      <p:graphicFrame>
        <p:nvGraphicFramePr>
          <p:cNvPr id="4" name="Chart 3" descr="A line chart showing the number of ASC users since January 2018 to November 2023; showing a steady incraese since early 2021.">
            <a:extLst>
              <a:ext uri="{FF2B5EF4-FFF2-40B4-BE49-F238E27FC236}">
                <a16:creationId xmlns:a16="http://schemas.microsoft.com/office/drawing/2014/main" id="{65A73166-806E-66AE-B41A-3F43F46AB882}"/>
              </a:ext>
            </a:extLst>
          </p:cNvPr>
          <p:cNvGraphicFramePr>
            <a:graphicFrameLocks/>
          </p:cNvGraphicFramePr>
          <p:nvPr>
            <p:extLst>
              <p:ext uri="{D42A27DB-BD31-4B8C-83A1-F6EECF244321}">
                <p14:modId xmlns:p14="http://schemas.microsoft.com/office/powerpoint/2010/main" val="3028751529"/>
              </p:ext>
            </p:extLst>
          </p:nvPr>
        </p:nvGraphicFramePr>
        <p:xfrm>
          <a:off x="262201" y="3122327"/>
          <a:ext cx="5568489" cy="3137999"/>
        </p:xfrm>
        <a:graphic>
          <a:graphicData uri="http://schemas.openxmlformats.org/drawingml/2006/chart">
            <c:chart xmlns:c="http://schemas.openxmlformats.org/drawingml/2006/chart" xmlns:r="http://schemas.openxmlformats.org/officeDocument/2006/relationships" r:id="rId2"/>
          </a:graphicData>
        </a:graphic>
      </p:graphicFrame>
      <p:pic>
        <p:nvPicPr>
          <p:cNvPr id="9" name="Picture 8" descr="A line chart showing the number of ASC users since January 2018 to November 2023; showing a steady incraese since early 2021, primarily among 18-64 year olds.">
            <a:extLst>
              <a:ext uri="{FF2B5EF4-FFF2-40B4-BE49-F238E27FC236}">
                <a16:creationId xmlns:a16="http://schemas.microsoft.com/office/drawing/2014/main" id="{D581D21F-9471-2F4D-5F17-511D7466CF1F}"/>
              </a:ext>
            </a:extLst>
          </p:cNvPr>
          <p:cNvPicPr>
            <a:picLocks noChangeAspect="1"/>
          </p:cNvPicPr>
          <p:nvPr/>
        </p:nvPicPr>
        <p:blipFill>
          <a:blip r:embed="rId3"/>
          <a:stretch>
            <a:fillRect/>
          </a:stretch>
        </p:blipFill>
        <p:spPr>
          <a:xfrm>
            <a:off x="5949155" y="3121471"/>
            <a:ext cx="6242845" cy="3139712"/>
          </a:xfrm>
          <a:prstGeom prst="rect">
            <a:avLst/>
          </a:prstGeom>
        </p:spPr>
      </p:pic>
    </p:spTree>
    <p:extLst>
      <p:ext uri="{BB962C8B-B14F-4D97-AF65-F5344CB8AC3E}">
        <p14:creationId xmlns:p14="http://schemas.microsoft.com/office/powerpoint/2010/main" val="12007348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The increase in service users aged 18 to 64 is being driven by </a:t>
            </a:r>
            <a:r>
              <a:rPr lang="en-GB" sz="2400"/>
              <a:t>significant increases in Bangladeshi service users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39928" y="1226058"/>
            <a:ext cx="11604293" cy="1331178"/>
          </a:xfrm>
        </p:spPr>
        <p:txBody>
          <a:bodyPr>
            <a:normAutofit fontScale="92500"/>
          </a:bodyPr>
          <a:lstStyle/>
          <a:p>
            <a:r>
              <a:rPr lang="en-GB" sz="1200" dirty="0"/>
              <a:t>For </a:t>
            </a:r>
            <a:r>
              <a:rPr lang="en-GB" sz="1200" b="1" dirty="0"/>
              <a:t>18 to 64-year olds there has been increases in the number of service users across all ethnic groups, but this is particularly pronounced for the Bangladeshi ethnic group </a:t>
            </a:r>
            <a:r>
              <a:rPr lang="en-GB" sz="1200" dirty="0"/>
              <a:t>(932 in November ‘23 vs 575 in January ‘18). </a:t>
            </a:r>
          </a:p>
          <a:p>
            <a:r>
              <a:rPr lang="en-GB" sz="1200" dirty="0"/>
              <a:t>Service users in the Black African ethnic group have also increased significantly relative to overall population size, while the number of service users in the White British ethnic group has remained relatively constant, </a:t>
            </a:r>
          </a:p>
          <a:p>
            <a:r>
              <a:rPr lang="en-GB" sz="1200" dirty="0"/>
              <a:t>For </a:t>
            </a:r>
            <a:r>
              <a:rPr lang="en-GB" sz="1200" b="1" dirty="0"/>
              <a:t>older adults (aged 65+), the number of service users in the White British ethnic group has fallen since 2018</a:t>
            </a:r>
            <a:r>
              <a:rPr lang="en-GB" sz="1200" dirty="0"/>
              <a:t>, with similar trends seen across other ethnic groups. Conversely, </a:t>
            </a:r>
            <a:r>
              <a:rPr lang="en-GB" sz="1200" b="1" dirty="0"/>
              <a:t>there are now more service users aged 65+ in the Bangladeshi ethnic group compared with 2018 </a:t>
            </a:r>
            <a:r>
              <a:rPr lang="en-GB" sz="1200" dirty="0"/>
              <a:t>(though the rate of increase is lower than in younger ages).</a:t>
            </a:r>
            <a:endParaRPr lang="en-GB" sz="1100" dirty="0"/>
          </a:p>
          <a:p>
            <a:pPr marL="0" indent="0">
              <a:buNone/>
            </a:pPr>
            <a:endParaRPr lang="en-GB" sz="1200" dirty="0"/>
          </a:p>
        </p:txBody>
      </p:sp>
      <p:graphicFrame>
        <p:nvGraphicFramePr>
          <p:cNvPr id="4" name="Chart 3" descr="A line chart showing the number of ASC users aged 18-64 since January 2018 to November 2023; showing a steady incraese since early 2021, primarily among Bangladeshi ethnic group.">
            <a:extLst>
              <a:ext uri="{FF2B5EF4-FFF2-40B4-BE49-F238E27FC236}">
                <a16:creationId xmlns:a16="http://schemas.microsoft.com/office/drawing/2014/main" id="{65A73166-806E-66AE-B41A-3F43F46AB882}"/>
              </a:ext>
            </a:extLst>
          </p:cNvPr>
          <p:cNvGraphicFramePr>
            <a:graphicFrameLocks/>
          </p:cNvGraphicFramePr>
          <p:nvPr>
            <p:extLst>
              <p:ext uri="{D42A27DB-BD31-4B8C-83A1-F6EECF244321}">
                <p14:modId xmlns:p14="http://schemas.microsoft.com/office/powerpoint/2010/main" val="3591982820"/>
              </p:ext>
            </p:extLst>
          </p:nvPr>
        </p:nvGraphicFramePr>
        <p:xfrm>
          <a:off x="275873" y="2613506"/>
          <a:ext cx="5688996" cy="362490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descr="A line chart showing the number of ASC users aged 65+ since January 2018 to November 2023; decrease amng WHite Britih, and a recent increase among Bangladeshi ethnic group.">
            <a:extLst>
              <a:ext uri="{FF2B5EF4-FFF2-40B4-BE49-F238E27FC236}">
                <a16:creationId xmlns:a16="http://schemas.microsoft.com/office/drawing/2014/main" id="{65A73166-806E-66AE-B41A-3F43F46AB882}"/>
              </a:ext>
            </a:extLst>
          </p:cNvPr>
          <p:cNvGraphicFramePr>
            <a:graphicFrameLocks/>
          </p:cNvGraphicFramePr>
          <p:nvPr>
            <p:extLst>
              <p:ext uri="{D42A27DB-BD31-4B8C-83A1-F6EECF244321}">
                <p14:modId xmlns:p14="http://schemas.microsoft.com/office/powerpoint/2010/main" val="713033370"/>
              </p:ext>
            </p:extLst>
          </p:nvPr>
        </p:nvGraphicFramePr>
        <p:xfrm>
          <a:off x="5964869" y="2557236"/>
          <a:ext cx="6138336" cy="368117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2AD3CDE3-79D5-A9B7-CB5C-6E802DA9FBD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285924184"/>
              </p:ext>
            </p:extLst>
          </p:nvPr>
        </p:nvGraphicFramePr>
        <p:xfrm>
          <a:off x="428273" y="2765906"/>
          <a:ext cx="5688996" cy="362490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696722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The increase in service users aged 18 to 64 is being driven by </a:t>
            </a:r>
            <a:r>
              <a:rPr lang="en-GB" sz="2400"/>
              <a:t>significant increases in Bangladeshi service users (detail)</a:t>
            </a:r>
            <a:endParaRPr lang="en-GB" sz="2400">
              <a:cs typeface="Arial" panose="020B0604020202020204" pitchFamily="34" charset="0"/>
            </a:endParaRPr>
          </a:p>
        </p:txBody>
      </p:sp>
      <p:graphicFrame>
        <p:nvGraphicFramePr>
          <p:cNvPr id="4" name="Chart 3">
            <a:extLst>
              <a:ext uri="{FF2B5EF4-FFF2-40B4-BE49-F238E27FC236}">
                <a16:creationId xmlns:a16="http://schemas.microsoft.com/office/drawing/2014/main" id="{65A73166-806E-66AE-B41A-3F43F46AB88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076280785"/>
              </p:ext>
            </p:extLst>
          </p:nvPr>
        </p:nvGraphicFramePr>
        <p:xfrm>
          <a:off x="275873" y="2613506"/>
          <a:ext cx="5688996" cy="362490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descr="A line chart showing the number of ASC users aged 18-64 since January 2018 to November 2023; showing a substantial increase snce 2021 among Bangladeshi groups.">
            <a:extLst>
              <a:ext uri="{FF2B5EF4-FFF2-40B4-BE49-F238E27FC236}">
                <a16:creationId xmlns:a16="http://schemas.microsoft.com/office/drawing/2014/main" id="{2AD3CDE3-79D5-A9B7-CB5C-6E802DA9FBD2}"/>
              </a:ext>
            </a:extLst>
          </p:cNvPr>
          <p:cNvGraphicFramePr>
            <a:graphicFrameLocks/>
          </p:cNvGraphicFramePr>
          <p:nvPr>
            <p:extLst>
              <p:ext uri="{D42A27DB-BD31-4B8C-83A1-F6EECF244321}">
                <p14:modId xmlns:p14="http://schemas.microsoft.com/office/powerpoint/2010/main" val="200458350"/>
              </p:ext>
            </p:extLst>
          </p:nvPr>
        </p:nvGraphicFramePr>
        <p:xfrm>
          <a:off x="275874" y="1348576"/>
          <a:ext cx="11262670" cy="504223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48528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495189"/>
            <a:ext cx="10046089" cy="720725"/>
          </a:xfrm>
        </p:spPr>
        <p:txBody>
          <a:bodyPr>
            <a:noAutofit/>
          </a:bodyPr>
          <a:lstStyle/>
          <a:p>
            <a:r>
              <a:rPr lang="en-GB" sz="2400">
                <a:cs typeface="Arial" panose="020B0604020202020204" pitchFamily="34" charset="0"/>
              </a:rPr>
              <a:t>The increase in service users is consisten</a:t>
            </a:r>
            <a:r>
              <a:rPr lang="en-GB" sz="2400"/>
              <a:t>t across age groups up to 65</a:t>
            </a:r>
            <a:r>
              <a:rPr lang="en-GB" sz="2400">
                <a:cs typeface="Arial" panose="020B0604020202020204" pitchFamily="34" charset="0"/>
              </a:rPr>
              <a:t>, while the drop in service users over 65 is highest in the oldest age groups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430173" y="1993213"/>
            <a:ext cx="5393235" cy="3285044"/>
          </a:xfrm>
        </p:spPr>
        <p:txBody>
          <a:bodyPr>
            <a:normAutofit/>
          </a:bodyPr>
          <a:lstStyle/>
          <a:p>
            <a:r>
              <a:rPr lang="en-GB" sz="1300"/>
              <a:t>The adjacent table shows the change in the number of service users by ten-year age band between January 2018 and November 2023. </a:t>
            </a:r>
            <a:r>
              <a:rPr lang="en-GB" sz="1300" b="1"/>
              <a:t>There have been consistent increases in the number of service users across the age bands up to age 65</a:t>
            </a:r>
            <a:r>
              <a:rPr lang="en-GB" sz="1300"/>
              <a:t> – particularly for young adults and those in middle ages (35-54).</a:t>
            </a:r>
          </a:p>
          <a:p>
            <a:r>
              <a:rPr lang="en-GB" sz="1300"/>
              <a:t>The trends in younger age groups are broadly reflective of population growth in these age bands, though the rate of increase is significantly larger than population growth during this time.</a:t>
            </a:r>
          </a:p>
          <a:p>
            <a:r>
              <a:rPr lang="en-GB" sz="1300"/>
              <a:t>The reverse trend is true in </a:t>
            </a:r>
            <a:r>
              <a:rPr lang="en-GB" sz="1300" b="1"/>
              <a:t>over 65’s, where there has been decreases in the number of service users across all age bands, and the largest proportionate decreases in the oldest age groups</a:t>
            </a:r>
            <a:r>
              <a:rPr lang="en-GB" sz="1300"/>
              <a:t>.</a:t>
            </a:r>
          </a:p>
        </p:txBody>
      </p:sp>
      <p:graphicFrame>
        <p:nvGraphicFramePr>
          <p:cNvPr id="5" name="Table 4">
            <a:extLst>
              <a:ext uri="{FF2B5EF4-FFF2-40B4-BE49-F238E27FC236}">
                <a16:creationId xmlns:a16="http://schemas.microsoft.com/office/drawing/2014/main" id="{52D8D96D-557C-1422-34BE-69C21A665C83}"/>
              </a:ext>
            </a:extLst>
          </p:cNvPr>
          <p:cNvGraphicFramePr>
            <a:graphicFrameLocks noGrp="1"/>
          </p:cNvGraphicFramePr>
          <p:nvPr>
            <p:extLst>
              <p:ext uri="{D42A27DB-BD31-4B8C-83A1-F6EECF244321}">
                <p14:modId xmlns:p14="http://schemas.microsoft.com/office/powerpoint/2010/main" val="3415997270"/>
              </p:ext>
            </p:extLst>
          </p:nvPr>
        </p:nvGraphicFramePr>
        <p:xfrm>
          <a:off x="6085643" y="2192326"/>
          <a:ext cx="5676184" cy="2781933"/>
        </p:xfrm>
        <a:graphic>
          <a:graphicData uri="http://schemas.openxmlformats.org/drawingml/2006/table">
            <a:tbl>
              <a:tblPr firstRow="1" bandRow="1">
                <a:tableStyleId>{073A0DAA-6AF3-43AB-8588-CEC1D06C72B9}</a:tableStyleId>
              </a:tblPr>
              <a:tblGrid>
                <a:gridCol w="2028558">
                  <a:extLst>
                    <a:ext uri="{9D8B030D-6E8A-4147-A177-3AD203B41FA5}">
                      <a16:colId xmlns:a16="http://schemas.microsoft.com/office/drawing/2014/main" val="1876519387"/>
                    </a:ext>
                  </a:extLst>
                </a:gridCol>
                <a:gridCol w="1299194">
                  <a:extLst>
                    <a:ext uri="{9D8B030D-6E8A-4147-A177-3AD203B41FA5}">
                      <a16:colId xmlns:a16="http://schemas.microsoft.com/office/drawing/2014/main" val="311450219"/>
                    </a:ext>
                  </a:extLst>
                </a:gridCol>
                <a:gridCol w="1351511">
                  <a:extLst>
                    <a:ext uri="{9D8B030D-6E8A-4147-A177-3AD203B41FA5}">
                      <a16:colId xmlns:a16="http://schemas.microsoft.com/office/drawing/2014/main" val="4287352392"/>
                    </a:ext>
                  </a:extLst>
                </a:gridCol>
                <a:gridCol w="996921">
                  <a:extLst>
                    <a:ext uri="{9D8B030D-6E8A-4147-A177-3AD203B41FA5}">
                      <a16:colId xmlns:a16="http://schemas.microsoft.com/office/drawing/2014/main" val="1886384450"/>
                    </a:ext>
                  </a:extLst>
                </a:gridCol>
              </a:tblGrid>
              <a:tr h="187832">
                <a:tc rowSpan="2">
                  <a:txBody>
                    <a:bodyPr/>
                    <a:lstStyle/>
                    <a:p>
                      <a:pPr marL="0" algn="l" defTabSz="914400" rtl="0" eaLnBrk="1" latinLnBrk="0" hangingPunct="1"/>
                      <a:r>
                        <a:rPr lang="en-GB" sz="1200" b="1" kern="1200">
                          <a:solidFill>
                            <a:schemeClr val="lt1"/>
                          </a:solidFill>
                          <a:latin typeface="+mn-lt"/>
                          <a:ea typeface="+mn-ea"/>
                          <a:cs typeface="+mn-cs"/>
                        </a:rPr>
                        <a:t>10-year age band</a:t>
                      </a:r>
                    </a:p>
                  </a:txBody>
                  <a:tcPr>
                    <a:solidFill>
                      <a:srgbClr val="00445E"/>
                    </a:solidFill>
                  </a:tcPr>
                </a:tc>
                <a:tc gridSpan="3">
                  <a:txBody>
                    <a:bodyPr/>
                    <a:lstStyle/>
                    <a:p>
                      <a:pPr algn="ctr"/>
                      <a:r>
                        <a:rPr lang="en-GB" sz="1200"/>
                        <a:t>Number of adult social care service users</a:t>
                      </a:r>
                    </a:p>
                  </a:txBody>
                  <a:tcPr/>
                </a:tc>
                <a:tc hMerge="1">
                  <a:txBody>
                    <a:bodyPr/>
                    <a:lstStyle/>
                    <a:p>
                      <a:endParaRPr lang="en-GB" sz="1200"/>
                    </a:p>
                  </a:txBody>
                  <a:tcPr/>
                </a:tc>
                <a:tc hMerge="1">
                  <a:txBody>
                    <a:bodyPr/>
                    <a:lstStyle/>
                    <a:p>
                      <a:endParaRPr lang="en-GB" sz="1200"/>
                    </a:p>
                  </a:txBody>
                  <a:tcPr/>
                </a:tc>
                <a:extLst>
                  <a:ext uri="{0D108BD9-81ED-4DB2-BD59-A6C34878D82A}">
                    <a16:rowId xmlns:a16="http://schemas.microsoft.com/office/drawing/2014/main" val="454596973"/>
                  </a:ext>
                </a:extLst>
              </a:tr>
              <a:tr h="313053">
                <a:tc vMerge="1">
                  <a:txBody>
                    <a:bodyPr/>
                    <a:lstStyle/>
                    <a:p>
                      <a:pPr marL="0" algn="l" defTabSz="914400" rtl="0" eaLnBrk="1" latinLnBrk="0" hangingPunct="1"/>
                      <a:r>
                        <a:rPr lang="en-GB" sz="1200" b="1" kern="1200">
                          <a:solidFill>
                            <a:schemeClr val="lt1"/>
                          </a:solidFill>
                          <a:latin typeface="+mn-lt"/>
                          <a:ea typeface="+mn-ea"/>
                          <a:cs typeface="+mn-cs"/>
                        </a:rPr>
                        <a:t>Methodology</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January 2018</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November 2023</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 change</a:t>
                      </a:r>
                    </a:p>
                  </a:txBody>
                  <a:tcPr>
                    <a:solidFill>
                      <a:srgbClr val="00445E"/>
                    </a:solidFill>
                  </a:tcPr>
                </a:tc>
                <a:extLst>
                  <a:ext uri="{0D108BD9-81ED-4DB2-BD59-A6C34878D82A}">
                    <a16:rowId xmlns:a16="http://schemas.microsoft.com/office/drawing/2014/main" val="1892839367"/>
                  </a:ext>
                </a:extLst>
              </a:tr>
              <a:tr h="187832">
                <a:tc>
                  <a:txBody>
                    <a:bodyPr/>
                    <a:lstStyle/>
                    <a:p>
                      <a:r>
                        <a:rPr lang="en-GB" sz="1200"/>
                        <a:t>18-24</a:t>
                      </a:r>
                    </a:p>
                  </a:txBody>
                  <a:tcPr/>
                </a:tc>
                <a:tc>
                  <a:txBody>
                    <a:bodyPr/>
                    <a:lstStyle/>
                    <a:p>
                      <a:pPr algn="r"/>
                      <a:r>
                        <a:rPr lang="en-GB" sz="1200"/>
                        <a:t>147</a:t>
                      </a:r>
                    </a:p>
                  </a:txBody>
                  <a:tcPr/>
                </a:tc>
                <a:tc>
                  <a:txBody>
                    <a:bodyPr/>
                    <a:lstStyle/>
                    <a:p>
                      <a:pPr algn="r"/>
                      <a:r>
                        <a:rPr lang="en-GB" sz="1200"/>
                        <a:t>219</a:t>
                      </a:r>
                    </a:p>
                  </a:txBody>
                  <a:tcPr/>
                </a:tc>
                <a:tc>
                  <a:txBody>
                    <a:bodyPr/>
                    <a:lstStyle/>
                    <a:p>
                      <a:pPr algn="r"/>
                      <a:r>
                        <a:rPr lang="en-GB" sz="1200" b="1"/>
                        <a:t>+49.0%</a:t>
                      </a:r>
                    </a:p>
                  </a:txBody>
                  <a:tcPr/>
                </a:tc>
                <a:extLst>
                  <a:ext uri="{0D108BD9-81ED-4DB2-BD59-A6C34878D82A}">
                    <a16:rowId xmlns:a16="http://schemas.microsoft.com/office/drawing/2014/main" val="752359567"/>
                  </a:ext>
                </a:extLst>
              </a:tr>
              <a:tr h="187832">
                <a:tc>
                  <a:txBody>
                    <a:bodyPr/>
                    <a:lstStyle/>
                    <a:p>
                      <a:r>
                        <a:rPr lang="en-GB" sz="1200"/>
                        <a:t>25-34</a:t>
                      </a:r>
                    </a:p>
                  </a:txBody>
                  <a:tcPr/>
                </a:tc>
                <a:tc>
                  <a:txBody>
                    <a:bodyPr/>
                    <a:lstStyle/>
                    <a:p>
                      <a:pPr algn="r"/>
                      <a:r>
                        <a:rPr lang="en-GB" sz="1200"/>
                        <a:t>269</a:t>
                      </a:r>
                    </a:p>
                  </a:txBody>
                  <a:tcPr/>
                </a:tc>
                <a:tc>
                  <a:txBody>
                    <a:bodyPr/>
                    <a:lstStyle/>
                    <a:p>
                      <a:pPr algn="r"/>
                      <a:r>
                        <a:rPr lang="en-GB" sz="1200"/>
                        <a:t>358</a:t>
                      </a:r>
                    </a:p>
                  </a:txBody>
                  <a:tcPr/>
                </a:tc>
                <a:tc>
                  <a:txBody>
                    <a:bodyPr/>
                    <a:lstStyle/>
                    <a:p>
                      <a:pPr algn="r"/>
                      <a:r>
                        <a:rPr lang="en-GB" sz="1200" b="1"/>
                        <a:t>+33.1%</a:t>
                      </a:r>
                    </a:p>
                  </a:txBody>
                  <a:tcPr/>
                </a:tc>
                <a:extLst>
                  <a:ext uri="{0D108BD9-81ED-4DB2-BD59-A6C34878D82A}">
                    <a16:rowId xmlns:a16="http://schemas.microsoft.com/office/drawing/2014/main" val="1386928670"/>
                  </a:ext>
                </a:extLst>
              </a:tr>
              <a:tr h="187832">
                <a:tc>
                  <a:txBody>
                    <a:bodyPr/>
                    <a:lstStyle/>
                    <a:p>
                      <a:r>
                        <a:rPr lang="en-GB" sz="1200"/>
                        <a:t>35-44</a:t>
                      </a:r>
                    </a:p>
                  </a:txBody>
                  <a:tcPr/>
                </a:tc>
                <a:tc>
                  <a:txBody>
                    <a:bodyPr/>
                    <a:lstStyle/>
                    <a:p>
                      <a:pPr algn="r"/>
                      <a:r>
                        <a:rPr lang="en-GB" sz="1200"/>
                        <a:t>286</a:t>
                      </a:r>
                    </a:p>
                  </a:txBody>
                  <a:tcPr/>
                </a:tc>
                <a:tc>
                  <a:txBody>
                    <a:bodyPr/>
                    <a:lstStyle/>
                    <a:p>
                      <a:pPr algn="r"/>
                      <a:r>
                        <a:rPr lang="en-GB" sz="1200"/>
                        <a:t>429</a:t>
                      </a:r>
                    </a:p>
                  </a:txBody>
                  <a:tcPr/>
                </a:tc>
                <a:tc>
                  <a:txBody>
                    <a:bodyPr/>
                    <a:lstStyle/>
                    <a:p>
                      <a:pPr algn="r"/>
                      <a:r>
                        <a:rPr lang="en-GB" sz="1200" b="1"/>
                        <a:t>+50.0%</a:t>
                      </a:r>
                    </a:p>
                  </a:txBody>
                  <a:tcPr/>
                </a:tc>
                <a:extLst>
                  <a:ext uri="{0D108BD9-81ED-4DB2-BD59-A6C34878D82A}">
                    <a16:rowId xmlns:a16="http://schemas.microsoft.com/office/drawing/2014/main" val="1756880521"/>
                  </a:ext>
                </a:extLst>
              </a:tr>
              <a:tr h="187832">
                <a:tc>
                  <a:txBody>
                    <a:bodyPr/>
                    <a:lstStyle/>
                    <a:p>
                      <a:r>
                        <a:rPr lang="en-GB" sz="1200"/>
                        <a:t>45-54</a:t>
                      </a:r>
                    </a:p>
                  </a:txBody>
                  <a:tcPr/>
                </a:tc>
                <a:tc>
                  <a:txBody>
                    <a:bodyPr/>
                    <a:lstStyle/>
                    <a:p>
                      <a:pPr algn="r"/>
                      <a:r>
                        <a:rPr lang="en-GB" sz="1200"/>
                        <a:t>332</a:t>
                      </a:r>
                    </a:p>
                  </a:txBody>
                  <a:tcPr/>
                </a:tc>
                <a:tc>
                  <a:txBody>
                    <a:bodyPr/>
                    <a:lstStyle/>
                    <a:p>
                      <a:pPr algn="r"/>
                      <a:r>
                        <a:rPr lang="en-GB" sz="1200"/>
                        <a:t>507</a:t>
                      </a:r>
                    </a:p>
                  </a:txBody>
                  <a:tcPr/>
                </a:tc>
                <a:tc>
                  <a:txBody>
                    <a:bodyPr/>
                    <a:lstStyle/>
                    <a:p>
                      <a:pPr algn="r"/>
                      <a:r>
                        <a:rPr lang="en-GB" sz="1200" b="1"/>
                        <a:t>+52.7%</a:t>
                      </a:r>
                    </a:p>
                  </a:txBody>
                  <a:tcPr/>
                </a:tc>
                <a:extLst>
                  <a:ext uri="{0D108BD9-81ED-4DB2-BD59-A6C34878D82A}">
                    <a16:rowId xmlns:a16="http://schemas.microsoft.com/office/drawing/2014/main" val="136407735"/>
                  </a:ext>
                </a:extLst>
              </a:tr>
              <a:tr h="187832">
                <a:tc>
                  <a:txBody>
                    <a:bodyPr/>
                    <a:lstStyle/>
                    <a:p>
                      <a:r>
                        <a:rPr lang="en-GB" sz="1200"/>
                        <a:t>55-64</a:t>
                      </a:r>
                    </a:p>
                  </a:txBody>
                  <a:tcPr/>
                </a:tc>
                <a:tc>
                  <a:txBody>
                    <a:bodyPr/>
                    <a:lstStyle/>
                    <a:p>
                      <a:pPr algn="r"/>
                      <a:r>
                        <a:rPr lang="en-GB" sz="1200"/>
                        <a:t>468</a:t>
                      </a:r>
                    </a:p>
                  </a:txBody>
                  <a:tcPr/>
                </a:tc>
                <a:tc>
                  <a:txBody>
                    <a:bodyPr/>
                    <a:lstStyle/>
                    <a:p>
                      <a:pPr algn="r"/>
                      <a:r>
                        <a:rPr lang="en-GB" sz="1200"/>
                        <a:t>591</a:t>
                      </a:r>
                    </a:p>
                  </a:txBody>
                  <a:tcPr/>
                </a:tc>
                <a:tc>
                  <a:txBody>
                    <a:bodyPr/>
                    <a:lstStyle/>
                    <a:p>
                      <a:pPr algn="r"/>
                      <a:r>
                        <a:rPr lang="en-GB" sz="1200" b="1"/>
                        <a:t>+26.2%</a:t>
                      </a:r>
                    </a:p>
                  </a:txBody>
                  <a:tcPr/>
                </a:tc>
                <a:extLst>
                  <a:ext uri="{0D108BD9-81ED-4DB2-BD59-A6C34878D82A}">
                    <a16:rowId xmlns:a16="http://schemas.microsoft.com/office/drawing/2014/main" val="2446087551"/>
                  </a:ext>
                </a:extLst>
              </a:tr>
              <a:tr h="187832">
                <a:tc>
                  <a:txBody>
                    <a:bodyPr/>
                    <a:lstStyle/>
                    <a:p>
                      <a:r>
                        <a:rPr lang="en-GB" sz="1200"/>
                        <a:t>65-74</a:t>
                      </a:r>
                    </a:p>
                  </a:txBody>
                  <a:tcPr/>
                </a:tc>
                <a:tc>
                  <a:txBody>
                    <a:bodyPr/>
                    <a:lstStyle/>
                    <a:p>
                      <a:pPr algn="r"/>
                      <a:r>
                        <a:rPr lang="en-GB" sz="1200"/>
                        <a:t>665</a:t>
                      </a:r>
                    </a:p>
                  </a:txBody>
                  <a:tcPr/>
                </a:tc>
                <a:tc>
                  <a:txBody>
                    <a:bodyPr/>
                    <a:lstStyle/>
                    <a:p>
                      <a:pPr algn="r"/>
                      <a:r>
                        <a:rPr lang="en-GB" sz="1200"/>
                        <a:t>613</a:t>
                      </a:r>
                    </a:p>
                  </a:txBody>
                  <a:tcPr/>
                </a:tc>
                <a:tc>
                  <a:txBody>
                    <a:bodyPr/>
                    <a:lstStyle/>
                    <a:p>
                      <a:pPr algn="r"/>
                      <a:r>
                        <a:rPr lang="en-GB" sz="1200" b="1"/>
                        <a:t>-7.82%</a:t>
                      </a:r>
                    </a:p>
                  </a:txBody>
                  <a:tcPr/>
                </a:tc>
                <a:extLst>
                  <a:ext uri="{0D108BD9-81ED-4DB2-BD59-A6C34878D82A}">
                    <a16:rowId xmlns:a16="http://schemas.microsoft.com/office/drawing/2014/main" val="2011306577"/>
                  </a:ext>
                </a:extLst>
              </a:tr>
              <a:tr h="187832">
                <a:tc>
                  <a:txBody>
                    <a:bodyPr/>
                    <a:lstStyle/>
                    <a:p>
                      <a:r>
                        <a:rPr lang="en-GB" sz="1200"/>
                        <a:t>75-84</a:t>
                      </a:r>
                    </a:p>
                  </a:txBody>
                  <a:tcPr/>
                </a:tc>
                <a:tc>
                  <a:txBody>
                    <a:bodyPr/>
                    <a:lstStyle/>
                    <a:p>
                      <a:pPr algn="r"/>
                      <a:r>
                        <a:rPr lang="en-GB" sz="1200"/>
                        <a:t>952</a:t>
                      </a:r>
                    </a:p>
                  </a:txBody>
                  <a:tcPr/>
                </a:tc>
                <a:tc>
                  <a:txBody>
                    <a:bodyPr/>
                    <a:lstStyle/>
                    <a:p>
                      <a:pPr algn="r"/>
                      <a:r>
                        <a:rPr lang="en-GB" sz="1200"/>
                        <a:t>783</a:t>
                      </a:r>
                    </a:p>
                  </a:txBody>
                  <a:tcPr/>
                </a:tc>
                <a:tc>
                  <a:txBody>
                    <a:bodyPr/>
                    <a:lstStyle/>
                    <a:p>
                      <a:pPr algn="r"/>
                      <a:r>
                        <a:rPr lang="en-GB" sz="1200" b="1"/>
                        <a:t>-17.8%</a:t>
                      </a:r>
                    </a:p>
                  </a:txBody>
                  <a:tcPr/>
                </a:tc>
                <a:extLst>
                  <a:ext uri="{0D108BD9-81ED-4DB2-BD59-A6C34878D82A}">
                    <a16:rowId xmlns:a16="http://schemas.microsoft.com/office/drawing/2014/main" val="1709054633"/>
                  </a:ext>
                </a:extLst>
              </a:tr>
              <a:tr h="187832">
                <a:tc>
                  <a:txBody>
                    <a:bodyPr/>
                    <a:lstStyle/>
                    <a:p>
                      <a:r>
                        <a:rPr lang="en-GB" sz="1200"/>
                        <a:t>85+</a:t>
                      </a:r>
                    </a:p>
                  </a:txBody>
                  <a:tcPr/>
                </a:tc>
                <a:tc>
                  <a:txBody>
                    <a:bodyPr/>
                    <a:lstStyle/>
                    <a:p>
                      <a:pPr algn="r"/>
                      <a:r>
                        <a:rPr lang="en-GB" sz="1200"/>
                        <a:t>890</a:t>
                      </a:r>
                    </a:p>
                  </a:txBody>
                  <a:tcPr/>
                </a:tc>
                <a:tc>
                  <a:txBody>
                    <a:bodyPr/>
                    <a:lstStyle/>
                    <a:p>
                      <a:pPr algn="r"/>
                      <a:r>
                        <a:rPr lang="en-GB" sz="1200"/>
                        <a:t>671</a:t>
                      </a:r>
                    </a:p>
                  </a:txBody>
                  <a:tcPr/>
                </a:tc>
                <a:tc>
                  <a:txBody>
                    <a:bodyPr/>
                    <a:lstStyle/>
                    <a:p>
                      <a:pPr algn="r"/>
                      <a:r>
                        <a:rPr lang="en-GB" sz="1200" b="1"/>
                        <a:t>-24.3%</a:t>
                      </a:r>
                    </a:p>
                  </a:txBody>
                  <a:tcPr/>
                </a:tc>
                <a:extLst>
                  <a:ext uri="{0D108BD9-81ED-4DB2-BD59-A6C34878D82A}">
                    <a16:rowId xmlns:a16="http://schemas.microsoft.com/office/drawing/2014/main" val="2976833623"/>
                  </a:ext>
                </a:extLst>
              </a:tr>
            </a:tbl>
          </a:graphicData>
        </a:graphic>
      </p:graphicFrame>
      <p:sp>
        <p:nvSpPr>
          <p:cNvPr id="6" name="Content Placeholder 2">
            <a:extLst>
              <a:ext uri="{FF2B5EF4-FFF2-40B4-BE49-F238E27FC236}">
                <a16:creationId xmlns:a16="http://schemas.microsoft.com/office/drawing/2014/main" id="{B2BBF644-A1D4-EBE2-CF7E-F33EEC966835}"/>
              </a:ext>
            </a:extLst>
          </p:cNvPr>
          <p:cNvSpPr txBox="1">
            <a:spLocks/>
          </p:cNvSpPr>
          <p:nvPr/>
        </p:nvSpPr>
        <p:spPr>
          <a:xfrm>
            <a:off x="6003771" y="1710015"/>
            <a:ext cx="5528907" cy="14890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Number of Adult Social Care service users in Tower Hamlets in January 2018 and November 2023 by 10-year age band (Mosaic).</a:t>
            </a:r>
          </a:p>
        </p:txBody>
      </p:sp>
    </p:spTree>
    <p:extLst>
      <p:ext uri="{BB962C8B-B14F-4D97-AF65-F5344CB8AC3E}">
        <p14:creationId xmlns:p14="http://schemas.microsoft.com/office/powerpoint/2010/main" val="16858056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467092"/>
            <a:ext cx="10046089" cy="720725"/>
          </a:xfrm>
        </p:spPr>
        <p:txBody>
          <a:bodyPr>
            <a:noAutofit/>
          </a:bodyPr>
          <a:lstStyle/>
          <a:p>
            <a:r>
              <a:rPr lang="en-GB" sz="2400">
                <a:cs typeface="Arial" panose="020B0604020202020204" pitchFamily="34" charset="0"/>
              </a:rPr>
              <a:t>There is no clear association between the </a:t>
            </a:r>
            <a:r>
              <a:rPr lang="en-GB" sz="2400"/>
              <a:t>increase in social care service users and </a:t>
            </a:r>
            <a:r>
              <a:rPr lang="en-GB" sz="2400">
                <a:cs typeface="Arial" panose="020B0604020202020204" pitchFamily="34" charset="0"/>
              </a:rPr>
              <a:t>deprivation</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2482258"/>
            <a:ext cx="5506362" cy="3269130"/>
          </a:xfrm>
        </p:spPr>
        <p:txBody>
          <a:bodyPr>
            <a:normAutofit/>
          </a:bodyPr>
          <a:lstStyle/>
          <a:p>
            <a:r>
              <a:rPr lang="en-GB" sz="1300" b="1"/>
              <a:t>Broadly, the trend in the number of service users by Tower Hamlets relative deprivation quintiles has been broadly consistent,</a:t>
            </a:r>
            <a:r>
              <a:rPr lang="en-GB" sz="1300"/>
              <a:t> with the exception of those in the least deprived 20% of areas, where there has been a slight drop in the number of service users.</a:t>
            </a:r>
          </a:p>
          <a:p>
            <a:r>
              <a:rPr lang="en-GB" sz="1300"/>
              <a:t>The number of service users with a listed residents outside of Tower Hamlets has fallen steadily since 2018.</a:t>
            </a:r>
          </a:p>
        </p:txBody>
      </p:sp>
      <p:pic>
        <p:nvPicPr>
          <p:cNvPr id="12" name="Picture 11">
            <a:extLst>
              <a:ext uri="{FF2B5EF4-FFF2-40B4-BE49-F238E27FC236}">
                <a16:creationId xmlns:a16="http://schemas.microsoft.com/office/drawing/2014/main" id="{F3B29B59-3EE8-BE9A-5310-C31EB49F968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5671834" y="1556659"/>
            <a:ext cx="6431837" cy="4505334"/>
          </a:xfrm>
          <a:prstGeom prst="rect">
            <a:avLst/>
          </a:prstGeom>
        </p:spPr>
      </p:pic>
    </p:spTree>
    <p:extLst>
      <p:ext uri="{BB962C8B-B14F-4D97-AF65-F5344CB8AC3E}">
        <p14:creationId xmlns:p14="http://schemas.microsoft.com/office/powerpoint/2010/main" val="25549425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40610" y="432402"/>
            <a:ext cx="10046089" cy="720725"/>
          </a:xfrm>
        </p:spPr>
        <p:txBody>
          <a:bodyPr>
            <a:noAutofit/>
          </a:bodyPr>
          <a:lstStyle/>
          <a:p>
            <a:r>
              <a:rPr lang="en-GB" sz="2400">
                <a:cs typeface="Arial" panose="020B0604020202020204" pitchFamily="34" charset="0"/>
              </a:rPr>
              <a:t>Increases in service users are being driven by an increase in the number </a:t>
            </a:r>
            <a:r>
              <a:rPr lang="en-GB" sz="2400"/>
              <a:t>of people receiving home care support</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09371" y="1367537"/>
            <a:ext cx="4038433" cy="4720029"/>
          </a:xfrm>
        </p:spPr>
        <p:txBody>
          <a:bodyPr>
            <a:normAutofit lnSpcReduction="10000"/>
          </a:bodyPr>
          <a:lstStyle/>
          <a:p>
            <a:r>
              <a:rPr lang="en-GB" sz="1300" b="1"/>
              <a:t>Looking at the number of service users per month by service type, there has been an increase in the number of service users receiving home care since mid-2021 </a:t>
            </a:r>
            <a:r>
              <a:rPr lang="en-GB" sz="1300"/>
              <a:t>– from 1,635 service users in May ‘21 to 2,221 in November ‘23 – a 36% increase.</a:t>
            </a:r>
          </a:p>
          <a:p>
            <a:r>
              <a:rPr lang="en-GB" sz="1300"/>
              <a:t>Other service types have seen increases in services (see next slide).</a:t>
            </a:r>
          </a:p>
          <a:p>
            <a:r>
              <a:rPr lang="en-GB" sz="1300"/>
              <a:t>There are several reasons that the number of individuals receiving home care support has increased in the previous three years. Closure of day services during the COVID-19 pandemic may have increased need for home care support. </a:t>
            </a:r>
          </a:p>
          <a:p>
            <a:r>
              <a:rPr lang="en-GB" sz="1300"/>
              <a:t>There is also an </a:t>
            </a:r>
            <a:r>
              <a:rPr lang="en-GB" sz="1300" b="1"/>
              <a:t>ambition in Tower Hamlets to support more individuals in their home where possible</a:t>
            </a:r>
            <a:r>
              <a:rPr lang="en-GB" sz="1300"/>
              <a:t>, meaning home care is preferred to residential care options (this is also seen in the drop in service users receiving residential care). Feedback from service users has highlighted that home-based care is generally preferred.</a:t>
            </a:r>
          </a:p>
          <a:p>
            <a:r>
              <a:rPr lang="en-GB" sz="1300"/>
              <a:t>Many service users receive multiple services and, where more than one service is received in a given month, are counted in </a:t>
            </a:r>
            <a:r>
              <a:rPr lang="en-GB" sz="1300" i="1"/>
              <a:t>all </a:t>
            </a:r>
            <a:r>
              <a:rPr lang="en-GB" sz="1300"/>
              <a:t>service totals they received.</a:t>
            </a:r>
          </a:p>
          <a:p>
            <a:pPr marL="0" indent="0">
              <a:buNone/>
            </a:pPr>
            <a:endParaRPr lang="en-GB" sz="1200"/>
          </a:p>
        </p:txBody>
      </p:sp>
      <p:pic>
        <p:nvPicPr>
          <p:cNvPr id="11" name="Picture 10" descr="A line chart showing the number of ASC users aged 18-64 since January 2018 to November 2023, by servcie type. It shows a substantial increase snce 2021 for Home Care.">
            <a:extLst>
              <a:ext uri="{FF2B5EF4-FFF2-40B4-BE49-F238E27FC236}">
                <a16:creationId xmlns:a16="http://schemas.microsoft.com/office/drawing/2014/main" id="{E8F83647-C906-B879-82C3-F832C1F904D6}"/>
              </a:ext>
            </a:extLst>
          </p:cNvPr>
          <p:cNvPicPr>
            <a:picLocks noChangeAspect="1"/>
          </p:cNvPicPr>
          <p:nvPr/>
        </p:nvPicPr>
        <p:blipFill>
          <a:blip r:embed="rId2"/>
          <a:stretch>
            <a:fillRect/>
          </a:stretch>
        </p:blipFill>
        <p:spPr>
          <a:xfrm>
            <a:off x="4247804" y="1255410"/>
            <a:ext cx="7944196" cy="4944285"/>
          </a:xfrm>
          <a:prstGeom prst="rect">
            <a:avLst/>
          </a:prstGeom>
          <a:solidFill>
            <a:schemeClr val="bg1"/>
          </a:solidFill>
        </p:spPr>
      </p:pic>
    </p:spTree>
    <p:extLst>
      <p:ext uri="{BB962C8B-B14F-4D97-AF65-F5344CB8AC3E}">
        <p14:creationId xmlns:p14="http://schemas.microsoft.com/office/powerpoint/2010/main" val="1388923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t>T</a:t>
            </a:r>
            <a:r>
              <a:rPr lang="en-GB" sz="2400">
                <a:cs typeface="Arial" panose="020B0604020202020204" pitchFamily="34" charset="0"/>
              </a:rPr>
              <a:t>here has been notable increases in direct payments and supported living care in the last five years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432262" y="1338021"/>
            <a:ext cx="4056611" cy="5043590"/>
          </a:xfrm>
        </p:spPr>
        <p:txBody>
          <a:bodyPr>
            <a:normAutofit/>
          </a:bodyPr>
          <a:lstStyle/>
          <a:p>
            <a:r>
              <a:rPr lang="en-GB" sz="1300"/>
              <a:t>There are notable increases in two services in particular:</a:t>
            </a:r>
          </a:p>
          <a:p>
            <a:pPr lvl="1"/>
            <a:r>
              <a:rPr lang="en-GB" sz="1300"/>
              <a:t>The number of service users in </a:t>
            </a:r>
            <a:r>
              <a:rPr lang="en-GB" sz="1300" b="1"/>
              <a:t>supported living</a:t>
            </a:r>
            <a:r>
              <a:rPr lang="en-GB" sz="1300"/>
              <a:t> increased from 54 in January 2018 to 266 in November 2023 – </a:t>
            </a:r>
            <a:r>
              <a:rPr lang="en-GB" sz="1300" b="1"/>
              <a:t>a 393% increase</a:t>
            </a:r>
            <a:r>
              <a:rPr lang="en-GB" sz="1300"/>
              <a:t>.</a:t>
            </a:r>
          </a:p>
          <a:p>
            <a:pPr lvl="1"/>
            <a:r>
              <a:rPr lang="en-GB" sz="1300"/>
              <a:t>The number of service users receiving </a:t>
            </a:r>
            <a:r>
              <a:rPr lang="en-GB" sz="1300" b="1"/>
              <a:t>direct payments </a:t>
            </a:r>
            <a:r>
              <a:rPr lang="en-GB" sz="1300"/>
              <a:t>increased from 566 in January 2018 to 730 in November 2023 – </a:t>
            </a:r>
            <a:r>
              <a:rPr lang="en-GB" sz="1300" b="1"/>
              <a:t>a 29% increase</a:t>
            </a:r>
            <a:r>
              <a:rPr lang="en-GB" sz="1300"/>
              <a:t>.</a:t>
            </a:r>
          </a:p>
          <a:p>
            <a:r>
              <a:rPr lang="en-GB" sz="1300" b="1"/>
              <a:t>Day services fell during the COVID-19 pandemic due to the closure of many services</a:t>
            </a:r>
            <a:r>
              <a:rPr lang="en-GB" sz="1300"/>
              <a:t>, but since 2022 have seen an increase in individuals being referred to services on re-opening.</a:t>
            </a:r>
          </a:p>
          <a:p>
            <a:r>
              <a:rPr lang="en-GB" sz="1300"/>
              <a:t>Conversely, the number of service users in </a:t>
            </a:r>
            <a:r>
              <a:rPr lang="en-GB" sz="1300" b="1"/>
              <a:t>residential care </a:t>
            </a:r>
            <a:r>
              <a:rPr lang="en-GB" sz="1300"/>
              <a:t>has decreased from 492 in January 2018 to 379 in November 2023 – </a:t>
            </a:r>
            <a:r>
              <a:rPr lang="en-GB" sz="1300" b="1"/>
              <a:t>a 23% decrease</a:t>
            </a:r>
            <a:r>
              <a:rPr lang="en-GB" sz="1300"/>
              <a:t>. As noted in the previous slide, this is driven by an ambition to, where possible, continue to support individuals in their home in Tower Hamlets.</a:t>
            </a:r>
          </a:p>
          <a:p>
            <a:r>
              <a:rPr lang="en-GB" sz="1300"/>
              <a:t>Other services have remained relatively consistent.</a:t>
            </a:r>
          </a:p>
          <a:p>
            <a:pPr marL="0" indent="0">
              <a:buNone/>
            </a:pPr>
            <a:endParaRPr lang="en-GB" sz="1200"/>
          </a:p>
        </p:txBody>
      </p:sp>
      <p:pic>
        <p:nvPicPr>
          <p:cNvPr id="12" name="Picture 11">
            <a:extLst>
              <a:ext uri="{FF2B5EF4-FFF2-40B4-BE49-F238E27FC236}">
                <a16:creationId xmlns:a16="http://schemas.microsoft.com/office/drawing/2014/main" id="{8BA6AC08-825D-414A-9F16-91BB56C636C1}"/>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673204" y="1260653"/>
            <a:ext cx="7462151" cy="4907705"/>
          </a:xfrm>
          <a:prstGeom prst="rect">
            <a:avLst/>
          </a:prstGeom>
          <a:solidFill>
            <a:schemeClr val="bg1"/>
          </a:solidFill>
        </p:spPr>
      </p:pic>
    </p:spTree>
    <p:extLst>
      <p:ext uri="{BB962C8B-B14F-4D97-AF65-F5344CB8AC3E}">
        <p14:creationId xmlns:p14="http://schemas.microsoft.com/office/powerpoint/2010/main" val="22943396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As well as increasing numbers of service users receiving home care, the intensity of the support they are receiving is </a:t>
            </a:r>
            <a:r>
              <a:rPr lang="en-GB" sz="2400"/>
              <a:t>also increasing</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1338021"/>
            <a:ext cx="5518098" cy="5041061"/>
          </a:xfrm>
        </p:spPr>
        <p:txBody>
          <a:bodyPr>
            <a:normAutofit lnSpcReduction="10000"/>
          </a:bodyPr>
          <a:lstStyle/>
          <a:p>
            <a:r>
              <a:rPr lang="en-GB" sz="1300"/>
              <a:t>To understand how intensity of service use has changed over time, we explored how the number of hours of home care service users received per month has changed since 2018. </a:t>
            </a:r>
          </a:p>
          <a:p>
            <a:r>
              <a:rPr lang="en-GB" sz="1300" b="1"/>
              <a:t>There has been a significant increase in intensity of home care support per person since early 2020</a:t>
            </a:r>
            <a:r>
              <a:rPr lang="en-GB" sz="1300"/>
              <a:t>. Service users were receiving an average of 90 hours of home care per month in October 2023, up from 74 hours in December 2019 - </a:t>
            </a:r>
            <a:r>
              <a:rPr lang="en-GB" sz="1300" b="1"/>
              <a:t>a 21% increase. </a:t>
            </a:r>
          </a:p>
          <a:p>
            <a:r>
              <a:rPr lang="en-GB" sz="1300"/>
              <a:t>Adult social care practitioners have noted that part of this </a:t>
            </a:r>
            <a:r>
              <a:rPr lang="en-GB" sz="1300" b="1"/>
              <a:t>increase is driven by an increase in discharge to assess,</a:t>
            </a:r>
            <a:r>
              <a:rPr lang="en-GB" sz="1300"/>
              <a:t> which is routinely a high-intensity service that was introduced at the beginning of the COVID-19 pandemic. Although D2A is a short term, high intensity service, once high intensity provision is in place it can be challenging to reduce this level of care on a longer-term basis,</a:t>
            </a:r>
          </a:p>
          <a:p>
            <a:r>
              <a:rPr lang="en-GB" sz="1300"/>
              <a:t>Feedback has also noted that there has been </a:t>
            </a:r>
            <a:r>
              <a:rPr lang="en-GB" sz="1300" b="1"/>
              <a:t>increasing “complexity” in social care support for service users in recent years, driven by a range of factors including :</a:t>
            </a:r>
          </a:p>
          <a:p>
            <a:pPr lvl="1"/>
            <a:r>
              <a:rPr lang="en-GB" sz="1300" b="1"/>
              <a:t>Lack of management of health conditions resulting in complications</a:t>
            </a:r>
          </a:p>
          <a:p>
            <a:pPr lvl="1"/>
            <a:r>
              <a:rPr lang="en-GB" sz="1300" b="1"/>
              <a:t>Service users with alcohol and substance dependence</a:t>
            </a:r>
          </a:p>
          <a:p>
            <a:pPr lvl="1"/>
            <a:r>
              <a:rPr lang="en-GB" sz="1300" b="1"/>
              <a:t>An increase in hoarding cases</a:t>
            </a:r>
          </a:p>
          <a:p>
            <a:pPr lvl="1"/>
            <a:r>
              <a:rPr lang="en-GB" sz="1300" b="1"/>
              <a:t>Supporting service users with no recourse to public funds</a:t>
            </a:r>
            <a:r>
              <a:rPr lang="en-GB" sz="1300"/>
              <a:t>.</a:t>
            </a:r>
          </a:p>
          <a:p>
            <a:r>
              <a:rPr lang="en-GB" sz="1300"/>
              <a:t>While “complexity” is not necessarily analogous to intensity of support, it may be these factors are partly driving increases in support intensity, for example through the need to double up care.</a:t>
            </a:r>
          </a:p>
        </p:txBody>
      </p:sp>
      <p:graphicFrame>
        <p:nvGraphicFramePr>
          <p:cNvPr id="4" name="Chart 3" descr="A line chart showing the number of total hours of home care received by service users, showing a steady increase since early 2020.">
            <a:extLst>
              <a:ext uri="{FF2B5EF4-FFF2-40B4-BE49-F238E27FC236}">
                <a16:creationId xmlns:a16="http://schemas.microsoft.com/office/drawing/2014/main" id="{F7FA5EAE-54CA-0CC1-DFAC-122BE06D99E2}"/>
              </a:ext>
            </a:extLst>
          </p:cNvPr>
          <p:cNvGraphicFramePr>
            <a:graphicFrameLocks/>
          </p:cNvGraphicFramePr>
          <p:nvPr>
            <p:extLst>
              <p:ext uri="{D42A27DB-BD31-4B8C-83A1-F6EECF244321}">
                <p14:modId xmlns:p14="http://schemas.microsoft.com/office/powerpoint/2010/main" val="4210037142"/>
              </p:ext>
            </p:extLst>
          </p:nvPr>
        </p:nvGraphicFramePr>
        <p:xfrm>
          <a:off x="5627715" y="1338021"/>
          <a:ext cx="6177213" cy="462882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370596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2" y="330119"/>
            <a:ext cx="10046089" cy="720725"/>
          </a:xfrm>
        </p:spPr>
        <p:txBody>
          <a:bodyPr>
            <a:noAutofit/>
          </a:bodyPr>
          <a:lstStyle/>
          <a:p>
            <a:r>
              <a:rPr lang="en-GB" sz="2400">
                <a:cs typeface="Arial" panose="020B0604020202020204" pitchFamily="34" charset="0"/>
              </a:rPr>
              <a:t>Increasing intensity is driven by service users aged 65+ - with the highest increases in the oldest age groups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05828" y="1111849"/>
            <a:ext cx="11695733" cy="1696789"/>
          </a:xfrm>
        </p:spPr>
        <p:txBody>
          <a:bodyPr>
            <a:normAutofit fontScale="92500"/>
          </a:bodyPr>
          <a:lstStyle/>
          <a:p>
            <a:r>
              <a:rPr lang="en-GB" sz="1300"/>
              <a:t>Unlike the number of service users, where increases are largely in 18 to 64-year olds, </a:t>
            </a:r>
            <a:r>
              <a:rPr lang="en-GB" sz="1300" b="1"/>
              <a:t>increasing intensity in home care is almost exclusively being driven by older adults (aged 65+).</a:t>
            </a:r>
            <a:r>
              <a:rPr lang="en-GB" sz="1300"/>
              <a:t> This is most notable in the oldest age groups, with </a:t>
            </a:r>
            <a:r>
              <a:rPr lang="en-GB" sz="1300" b="1"/>
              <a:t>intensity of home care support for service users aged 85+ increasing by 38% between December 2019 and October 2023</a:t>
            </a:r>
            <a:r>
              <a:rPr lang="en-GB" sz="1300"/>
              <a:t>. </a:t>
            </a:r>
          </a:p>
          <a:p>
            <a:r>
              <a:rPr lang="en-GB" sz="1300"/>
              <a:t>The patterns of intensity by age reflect social care practitioner feedback, particularly around the provision of discharge to assess packages since 2020. Practitioners note the high number of service users receiving 24 hour care, caused by complex comorbidities. In some cases this support can be part-funded by NHS Continuing Healthcare, but this is not always possible.</a:t>
            </a:r>
          </a:p>
          <a:p>
            <a:r>
              <a:rPr lang="en-GB" sz="1300" b="1"/>
              <a:t>Intensity of support in older adults is higher in females than males</a:t>
            </a:r>
            <a:r>
              <a:rPr lang="en-GB" sz="1300"/>
              <a:t>, and this has been a consistent trend since 2018. Increasing intensity of support in older adults has proportionately impacted males and females equally. In younger adults, there is no observed gap in intensity of support between males and females.</a:t>
            </a:r>
          </a:p>
        </p:txBody>
      </p:sp>
      <p:graphicFrame>
        <p:nvGraphicFramePr>
          <p:cNvPr id="5" name="Chart 4">
            <a:extLst>
              <a:ext uri="{FF2B5EF4-FFF2-40B4-BE49-F238E27FC236}">
                <a16:creationId xmlns:a16="http://schemas.microsoft.com/office/drawing/2014/main" id="{F7FA5EAE-54CA-0CC1-DFAC-122BE06D99E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869331839"/>
              </p:ext>
            </p:extLst>
          </p:nvPr>
        </p:nvGraphicFramePr>
        <p:xfrm>
          <a:off x="66305" y="2783496"/>
          <a:ext cx="5650683" cy="349452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F7FA5EAE-54CA-0CC1-DFAC-122BE06D99E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485452055"/>
              </p:ext>
            </p:extLst>
          </p:nvPr>
        </p:nvGraphicFramePr>
        <p:xfrm>
          <a:off x="5818677" y="2744804"/>
          <a:ext cx="6082884" cy="359705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2067917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19994" y="394634"/>
            <a:ext cx="10046089" cy="720725"/>
          </a:xfrm>
        </p:spPr>
        <p:txBody>
          <a:bodyPr>
            <a:noAutofit/>
          </a:bodyPr>
          <a:lstStyle/>
          <a:p>
            <a:r>
              <a:rPr lang="en-GB" sz="2400">
                <a:cs typeface="Arial" panose="020B0604020202020204" pitchFamily="34" charset="0"/>
              </a:rPr>
              <a:t>Changes in intensity have differed</a:t>
            </a:r>
            <a:r>
              <a:rPr lang="en-GB" sz="2400"/>
              <a:t> across ethnic groups, with Black Caribbean and White British service users receiving the highest intensity support</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19994" y="1494237"/>
            <a:ext cx="11097436" cy="1423210"/>
          </a:xfrm>
        </p:spPr>
        <p:txBody>
          <a:bodyPr>
            <a:normAutofit/>
          </a:bodyPr>
          <a:lstStyle/>
          <a:p>
            <a:r>
              <a:rPr lang="en-GB" sz="1400"/>
              <a:t>Since 2020, </a:t>
            </a:r>
            <a:r>
              <a:rPr lang="en-GB" sz="1400" b="1"/>
              <a:t>service users in the Black Caribbean and White British ethnic groups have consistently received among the highest intensity of home care support</a:t>
            </a:r>
            <a:r>
              <a:rPr lang="en-GB" sz="1400"/>
              <a:t>, while service users in Bangladeshi and Black African ethnic groups have received the lowest intensity support. This is influenced by the age profile of service users.</a:t>
            </a:r>
          </a:p>
          <a:p>
            <a:r>
              <a:rPr lang="en-GB" sz="1400"/>
              <a:t>By Primary Support Reason, intensity of home care has </a:t>
            </a:r>
            <a:r>
              <a:rPr lang="en-GB" sz="1400" b="1"/>
              <a:t>increased for those with mental health support and physical support listed as their PSR</a:t>
            </a:r>
            <a:r>
              <a:rPr lang="en-GB" sz="1400"/>
              <a:t>, while </a:t>
            </a:r>
            <a:r>
              <a:rPr lang="en-GB" sz="1400" b="1"/>
              <a:t>intensity has fallen for those with learning disability support as their PSR</a:t>
            </a:r>
            <a:r>
              <a:rPr lang="en-GB" sz="1400"/>
              <a:t>.</a:t>
            </a:r>
            <a:endParaRPr lang="en-GB" sz="1600"/>
          </a:p>
        </p:txBody>
      </p:sp>
      <p:graphicFrame>
        <p:nvGraphicFramePr>
          <p:cNvPr id="4" name="Chart 3">
            <a:extLst>
              <a:ext uri="{FF2B5EF4-FFF2-40B4-BE49-F238E27FC236}">
                <a16:creationId xmlns:a16="http://schemas.microsoft.com/office/drawing/2014/main" id="{F7FA5EAE-54CA-0CC1-DFAC-122BE06D99E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020048308"/>
              </p:ext>
            </p:extLst>
          </p:nvPr>
        </p:nvGraphicFramePr>
        <p:xfrm>
          <a:off x="248134" y="2809383"/>
          <a:ext cx="5537524" cy="34085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F7FA5EAE-54CA-0CC1-DFAC-122BE06D99E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548787042"/>
              </p:ext>
            </p:extLst>
          </p:nvPr>
        </p:nvGraphicFramePr>
        <p:xfrm>
          <a:off x="6096000" y="2734887"/>
          <a:ext cx="5771748" cy="372848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293983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A combination of increasing home care service users and intensity of support has resulted in significant increases in total amount of support provided</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83938" y="2506830"/>
            <a:ext cx="4227703" cy="4812747"/>
          </a:xfrm>
        </p:spPr>
        <p:txBody>
          <a:bodyPr>
            <a:normAutofit/>
          </a:bodyPr>
          <a:lstStyle/>
          <a:p>
            <a:r>
              <a:rPr lang="en-GB" sz="1300"/>
              <a:t>Previous slides have highlighted the rising number of service users since 2021, as well as increasing intensity of home care support for service users aged 65+.</a:t>
            </a:r>
          </a:p>
          <a:p>
            <a:r>
              <a:rPr lang="en-GB" sz="1300"/>
              <a:t>The combination of these factors means that the total amount of home care support provided has increased significantly since 2019 – from around 132,000 hours in December 2019 to nearly 186,000 hours at its peak in October 2023. </a:t>
            </a:r>
            <a:r>
              <a:rPr lang="en-GB" sz="1300" b="1"/>
              <a:t>This represents a 41% increase over this period.</a:t>
            </a:r>
          </a:p>
        </p:txBody>
      </p:sp>
      <p:graphicFrame>
        <p:nvGraphicFramePr>
          <p:cNvPr id="4" name="Chart 3">
            <a:extLst>
              <a:ext uri="{FF2B5EF4-FFF2-40B4-BE49-F238E27FC236}">
                <a16:creationId xmlns:a16="http://schemas.microsoft.com/office/drawing/2014/main" id="{F7FA5EAE-54CA-0CC1-DFAC-122BE06D99E2}"/>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750129794"/>
              </p:ext>
            </p:extLst>
          </p:nvPr>
        </p:nvGraphicFramePr>
        <p:xfrm>
          <a:off x="4879571" y="1191361"/>
          <a:ext cx="6658494" cy="462754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233234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Demand for Adult Social Care services</a:t>
            </a:r>
          </a:p>
        </p:txBody>
      </p:sp>
    </p:spTree>
    <p:extLst>
      <p:ext uri="{BB962C8B-B14F-4D97-AF65-F5344CB8AC3E}">
        <p14:creationId xmlns:p14="http://schemas.microsoft.com/office/powerpoint/2010/main" val="16556670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400461"/>
            <a:ext cx="10046089" cy="720725"/>
          </a:xfrm>
        </p:spPr>
        <p:txBody>
          <a:bodyPr>
            <a:noAutofit/>
          </a:bodyPr>
          <a:lstStyle/>
          <a:p>
            <a:r>
              <a:rPr lang="en-GB" sz="2400">
                <a:cs typeface="Arial" panose="020B0604020202020204" pitchFamily="34" charset="0"/>
              </a:rPr>
              <a:t>Reco</a:t>
            </a:r>
            <a:r>
              <a:rPr lang="en-GB" sz="2400"/>
              <a:t>rded contacts have increased over the previous three years, with one-off service requests the most common outcome of contacts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524642" y="1567292"/>
            <a:ext cx="5917721" cy="4409559"/>
          </a:xfrm>
        </p:spPr>
        <p:txBody>
          <a:bodyPr>
            <a:normAutofit/>
          </a:bodyPr>
          <a:lstStyle/>
          <a:p>
            <a:r>
              <a:rPr lang="en-GB" sz="1300"/>
              <a:t>The number of contacts recorded denotes interactions with social care, Tower Hamlets Connect and other related services. This does not necessarily correspond directly to demand, as contacts can be raised for many reasons that may not be driven by changing/increasing need. </a:t>
            </a:r>
          </a:p>
          <a:p>
            <a:r>
              <a:rPr lang="en-GB" sz="1300" b="1"/>
              <a:t>Tower Hamlets Connect was established in July 2021 as a “single point of access” and to refer people to appropriate advice and information</a:t>
            </a:r>
            <a:r>
              <a:rPr lang="en-GB" sz="1300"/>
              <a:t>, or an assessment or further support if required</a:t>
            </a:r>
            <a:r>
              <a:rPr lang="en-GB" sz="1300" baseline="30000"/>
              <a:t>23</a:t>
            </a:r>
            <a:r>
              <a:rPr lang="en-GB" sz="1300"/>
              <a:t>. </a:t>
            </a:r>
          </a:p>
          <a:p>
            <a:r>
              <a:rPr lang="en-GB" sz="1300"/>
              <a:t>The </a:t>
            </a:r>
            <a:r>
              <a:rPr lang="en-GB" sz="1300" b="1"/>
              <a:t>most common outcome of a contact in 2023 was  a one-off service request</a:t>
            </a:r>
            <a:r>
              <a:rPr lang="en-GB" sz="1300"/>
              <a:t>, followed by information and advice and D2A support plan. Initial assessments are the fifth most common outcome from contacts,</a:t>
            </a:r>
          </a:p>
          <a:p>
            <a:r>
              <a:rPr lang="en-GB" sz="1300" b="1"/>
              <a:t>Despite an increase in the number of contacts year on year in the previous three years, this has not translated to a significant increase in the number of initial assessments or reviews</a:t>
            </a:r>
            <a:r>
              <a:rPr lang="en-GB" sz="1300"/>
              <a:t>. This may be due to Tower Hamlets Connect increasingly diverting individuals to information and advice, who may previously have been referred for assessment. </a:t>
            </a:r>
          </a:p>
          <a:p>
            <a:r>
              <a:rPr lang="en-GB" sz="1300"/>
              <a:t>This may be also be due to occasional waiting lists for initial assessments, though feedback from social care practitioners highlighted that this is not likely to be a significant factor.</a:t>
            </a:r>
          </a:p>
        </p:txBody>
      </p:sp>
      <p:graphicFrame>
        <p:nvGraphicFramePr>
          <p:cNvPr id="7" name="Chart 6" descr="A bar chart showing the number of ASC contacts, assessments and reviews; it shows that Contacts increased between 2020-2023 while assessments and reviews remained static.">
            <a:extLst>
              <a:ext uri="{FF2B5EF4-FFF2-40B4-BE49-F238E27FC236}">
                <a16:creationId xmlns:a16="http://schemas.microsoft.com/office/drawing/2014/main" id="{E05E08A8-8A19-1876-2895-9810F40D13C5}"/>
              </a:ext>
            </a:extLst>
          </p:cNvPr>
          <p:cNvGraphicFramePr>
            <a:graphicFrameLocks/>
          </p:cNvGraphicFramePr>
          <p:nvPr>
            <p:extLst>
              <p:ext uri="{D42A27DB-BD31-4B8C-83A1-F6EECF244321}">
                <p14:modId xmlns:p14="http://schemas.microsoft.com/office/powerpoint/2010/main" val="3883099263"/>
              </p:ext>
            </p:extLst>
          </p:nvPr>
        </p:nvGraphicFramePr>
        <p:xfrm>
          <a:off x="6678822" y="1540043"/>
          <a:ext cx="5420134" cy="422948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472160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Despite an increasing number of contacts, the number of contacts with an outcome of initial assessments has not increased</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72484" y="2402058"/>
            <a:ext cx="4598582" cy="2053883"/>
          </a:xfrm>
        </p:spPr>
        <p:txBody>
          <a:bodyPr>
            <a:normAutofit/>
          </a:bodyPr>
          <a:lstStyle/>
          <a:p>
            <a:r>
              <a:rPr lang="en-GB" sz="1300"/>
              <a:t>As noted previously, the number of contacts has increased steadily year on year, but this has </a:t>
            </a:r>
            <a:r>
              <a:rPr lang="en-GB" sz="1300" b="1"/>
              <a:t>not resulted in increases referrals to initial assessments</a:t>
            </a:r>
            <a:r>
              <a:rPr lang="en-GB" sz="1300"/>
              <a:t>, which may be due to Tower Hamlets Connect referring residents to advice and information or other services rather than social care.</a:t>
            </a:r>
          </a:p>
          <a:p>
            <a:r>
              <a:rPr lang="en-GB" sz="1300"/>
              <a:t>Since the introduction of Tower Hamlets Connect, contacts referred to assessment has remained broadly consistent.</a:t>
            </a:r>
          </a:p>
          <a:p>
            <a:endParaRPr lang="en-GB" sz="1300"/>
          </a:p>
          <a:p>
            <a:endParaRPr lang="en-GB" sz="1300"/>
          </a:p>
        </p:txBody>
      </p:sp>
      <p:graphicFrame>
        <p:nvGraphicFramePr>
          <p:cNvPr id="8" name="Chart 7" descr="A line chart showing the number of ASC contacts where the outcome was referral for assessment. It shows a gradual decrease particularly in 2019-20.">
            <a:extLst>
              <a:ext uri="{FF2B5EF4-FFF2-40B4-BE49-F238E27FC236}">
                <a16:creationId xmlns:a16="http://schemas.microsoft.com/office/drawing/2014/main" id="{6D756262-B886-011C-7C77-A9D8CD046C39}"/>
              </a:ext>
            </a:extLst>
          </p:cNvPr>
          <p:cNvGraphicFramePr>
            <a:graphicFrameLocks/>
          </p:cNvGraphicFramePr>
          <p:nvPr>
            <p:extLst>
              <p:ext uri="{D42A27DB-BD31-4B8C-83A1-F6EECF244321}">
                <p14:modId xmlns:p14="http://schemas.microsoft.com/office/powerpoint/2010/main" val="1192817539"/>
              </p:ext>
            </p:extLst>
          </p:nvPr>
        </p:nvGraphicFramePr>
        <p:xfrm>
          <a:off x="5099539" y="1470074"/>
          <a:ext cx="6543264" cy="455933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7294464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t>Increasing numbers of service users aged 18 to 64 are not reflected in a significant increase in initial assessments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2" y="1474870"/>
            <a:ext cx="11716103" cy="1737144"/>
          </a:xfrm>
        </p:spPr>
        <p:txBody>
          <a:bodyPr>
            <a:normAutofit/>
          </a:bodyPr>
          <a:lstStyle/>
          <a:p>
            <a:r>
              <a:rPr lang="en-GB" sz="1300"/>
              <a:t>Across all ages, the number assessments with an “eligible” outcomes has remained relatively consistent since mid-2021.</a:t>
            </a:r>
          </a:p>
          <a:p>
            <a:r>
              <a:rPr lang="en-GB" sz="1300"/>
              <a:t>The number of initial assessments conducted in part reflects capacity to conduct assessments, and therefore may not be a true reflection of expressed demand/need for social care.</a:t>
            </a:r>
          </a:p>
        </p:txBody>
      </p:sp>
      <p:graphicFrame>
        <p:nvGraphicFramePr>
          <p:cNvPr id="9" name="Chart 8">
            <a:extLst>
              <a:ext uri="{FF2B5EF4-FFF2-40B4-BE49-F238E27FC236}">
                <a16:creationId xmlns:a16="http://schemas.microsoft.com/office/drawing/2014/main" id="{37EB0D83-DC1C-B497-A73C-3E2041785804}"/>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596098119"/>
              </p:ext>
            </p:extLst>
          </p:nvPr>
        </p:nvGraphicFramePr>
        <p:xfrm>
          <a:off x="350473" y="2888479"/>
          <a:ext cx="5543902" cy="343818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AD828DC2-64F5-D9BE-B309-617C31FCD097}"/>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2736287101"/>
              </p:ext>
            </p:extLst>
          </p:nvPr>
        </p:nvGraphicFramePr>
        <p:xfrm>
          <a:off x="6133924" y="2828658"/>
          <a:ext cx="5858052" cy="349800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6356822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t>The number of initial assessments conducted is broadly consistent across the most deprived 60% of residents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2" y="1338021"/>
            <a:ext cx="11388416" cy="1365935"/>
          </a:xfrm>
        </p:spPr>
        <p:txBody>
          <a:bodyPr>
            <a:normAutofit/>
          </a:bodyPr>
          <a:lstStyle/>
          <a:p>
            <a:r>
              <a:rPr lang="en-GB" sz="1300"/>
              <a:t>Trends in the number of </a:t>
            </a:r>
            <a:r>
              <a:rPr lang="en-GB" sz="1300" b="1"/>
              <a:t>initial assessments have remained broadly consistent across all relative deprivation quintiles</a:t>
            </a:r>
            <a:r>
              <a:rPr lang="en-GB" sz="1300"/>
              <a:t>. The number of assessments conducted for individuals who are not resident in Tower Hamlets has decreased over time. </a:t>
            </a:r>
          </a:p>
          <a:p>
            <a:r>
              <a:rPr lang="en-GB" sz="1300" b="1"/>
              <a:t>Individuals in the Bangladeshi and White British ethnic groups make up the majority of those who received an initial assessment in the previous 5 years. </a:t>
            </a:r>
            <a:r>
              <a:rPr lang="en-GB" sz="1300"/>
              <a:t>The drop in assessments in 2019 and 2020 was largely driven by a sharp reduction in the number of assessments for White British residents, while the number of assessments for Bangladeshi residents has remained broadly consistent.</a:t>
            </a:r>
          </a:p>
        </p:txBody>
      </p:sp>
      <p:graphicFrame>
        <p:nvGraphicFramePr>
          <p:cNvPr id="8" name="Chart 7">
            <a:extLst>
              <a:ext uri="{FF2B5EF4-FFF2-40B4-BE49-F238E27FC236}">
                <a16:creationId xmlns:a16="http://schemas.microsoft.com/office/drawing/2014/main" id="{8976509F-6CEE-3BDF-1E94-704A2D2ECE01}"/>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921890970"/>
              </p:ext>
            </p:extLst>
          </p:nvPr>
        </p:nvGraphicFramePr>
        <p:xfrm>
          <a:off x="275872" y="2605075"/>
          <a:ext cx="5552360" cy="353795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AD828DC2-64F5-D9BE-B309-617C31FCD097}"/>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4203808433"/>
              </p:ext>
            </p:extLst>
          </p:nvPr>
        </p:nvGraphicFramePr>
        <p:xfrm>
          <a:off x="5924950" y="2639257"/>
          <a:ext cx="5991177" cy="353795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9041640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t>The drop in assessments between 2019 and 2020 was driven by a reduction in assessments for those in the oldest age groups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1537854"/>
            <a:ext cx="4022662" cy="4188993"/>
          </a:xfrm>
        </p:spPr>
        <p:txBody>
          <a:bodyPr>
            <a:normAutofit/>
          </a:bodyPr>
          <a:lstStyle/>
          <a:p>
            <a:r>
              <a:rPr lang="en-GB" sz="1300" b="1"/>
              <a:t>The number of initial assessments conducted broadly increases as age increases, </a:t>
            </a:r>
            <a:r>
              <a:rPr lang="en-GB" sz="1300"/>
              <a:t>though in more recent years the number of assessments for 65-74 year olds and 75-84 year olds has overtaken the number of assessments for those aged 85+.</a:t>
            </a:r>
          </a:p>
          <a:p>
            <a:r>
              <a:rPr lang="en-GB" sz="1300" b="1"/>
              <a:t>There a significant drop off in the number of assessments conducted for those in the oldest age groups </a:t>
            </a:r>
            <a:r>
              <a:rPr lang="en-GB" sz="1300"/>
              <a:t>(this perhaps helps to explain trends seen in the number of service users by ethnic group, given the demographic profile of those in the oldest age groups in Tower Hamlets). </a:t>
            </a:r>
          </a:p>
          <a:p>
            <a:r>
              <a:rPr lang="en-GB" sz="1300"/>
              <a:t>This drop in the number of older adult service users was reflected in practitioner feedback, who noted the marked change in the age profile of service users in recent years.</a:t>
            </a:r>
          </a:p>
          <a:p>
            <a:r>
              <a:rPr lang="en-GB" sz="1300"/>
              <a:t>Most other age bands show broadly consistent trends in the number of initial assessments over time. </a:t>
            </a:r>
          </a:p>
        </p:txBody>
      </p:sp>
      <p:graphicFrame>
        <p:nvGraphicFramePr>
          <p:cNvPr id="5" name="Chart 4" descr="A bar chart showing the number of ASC Initial Assessments, by age group, as described in the text.">
            <a:extLst>
              <a:ext uri="{FF2B5EF4-FFF2-40B4-BE49-F238E27FC236}">
                <a16:creationId xmlns:a16="http://schemas.microsoft.com/office/drawing/2014/main" id="{AD828DC2-64F5-D9BE-B309-617C31FCD097}"/>
              </a:ext>
            </a:extLst>
          </p:cNvPr>
          <p:cNvGraphicFramePr>
            <a:graphicFrameLocks/>
          </p:cNvGraphicFramePr>
          <p:nvPr>
            <p:extLst>
              <p:ext uri="{D42A27DB-BD31-4B8C-83A1-F6EECF244321}">
                <p14:modId xmlns:p14="http://schemas.microsoft.com/office/powerpoint/2010/main" val="3519566977"/>
              </p:ext>
            </p:extLst>
          </p:nvPr>
        </p:nvGraphicFramePr>
        <p:xfrm>
          <a:off x="4298535" y="1239140"/>
          <a:ext cx="7731095" cy="470873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5800421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dirty="0">
                <a:cs typeface="Arial" panose="020B0604020202020204" pitchFamily="34" charset="0"/>
              </a:rPr>
              <a:t>Carers in Tower Hamlets</a:t>
            </a:r>
          </a:p>
        </p:txBody>
      </p:sp>
    </p:spTree>
    <p:extLst>
      <p:ext uri="{BB962C8B-B14F-4D97-AF65-F5344CB8AC3E}">
        <p14:creationId xmlns:p14="http://schemas.microsoft.com/office/powerpoint/2010/main" val="31204373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dirty="0">
                <a:cs typeface="Arial" panose="020B0604020202020204" pitchFamily="34" charset="0"/>
              </a:rPr>
              <a:t>Tower Hamlets has a higher proportion of carers providing more hours of unpaid care per week than London and England averages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4" y="1338021"/>
            <a:ext cx="6005184" cy="5200160"/>
          </a:xfrm>
        </p:spPr>
        <p:txBody>
          <a:bodyPr>
            <a:normAutofit/>
          </a:bodyPr>
          <a:lstStyle/>
          <a:p>
            <a:r>
              <a:rPr lang="en-GB" sz="1300" dirty="0"/>
              <a:t>Unpaid care provision plays a unique role in social care need, given it both meets need (either as an alternative to or a support of Local Authority provision), and generates need, given some carers are themselves eligible for support.</a:t>
            </a:r>
          </a:p>
          <a:p>
            <a:r>
              <a:rPr lang="en-GB" sz="1300" dirty="0"/>
              <a:t>There is relatively limited data on provision of unpaid care. The Census asks questions about unpaid care provision, allowing us to understand the extent and intensity of care provision and its resulting impacts, but does not ask about receipt of care – meaning it has limited uses in assessing whether (and how) social care need is met for recipients</a:t>
            </a:r>
            <a:r>
              <a:rPr lang="en-GB" sz="1300" baseline="30000" dirty="0"/>
              <a:t>9</a:t>
            </a:r>
            <a:r>
              <a:rPr lang="en-GB" sz="1300" dirty="0"/>
              <a:t>.</a:t>
            </a:r>
          </a:p>
          <a:p>
            <a:r>
              <a:rPr lang="en-GB" sz="1300" dirty="0"/>
              <a:t>In total, </a:t>
            </a:r>
            <a:r>
              <a:rPr lang="en-GB" sz="1300" b="1" dirty="0"/>
              <a:t>there are around 18,500 residents in Tower Hamlets aged 5 and over who provide unpaid care</a:t>
            </a:r>
            <a:r>
              <a:rPr lang="en-GB" sz="1300" dirty="0"/>
              <a:t>; with the carer rate the fourth highest in North East London, similar to the London average and higher than the England average. There are more carers in the middle age brackets, reflecting population demographics</a:t>
            </a:r>
            <a:r>
              <a:rPr lang="en-GB" sz="1300" baseline="30000" dirty="0"/>
              <a:t>9</a:t>
            </a:r>
            <a:r>
              <a:rPr lang="en-GB" sz="1300" dirty="0"/>
              <a:t>.</a:t>
            </a:r>
          </a:p>
          <a:p>
            <a:r>
              <a:rPr lang="en-GB" sz="1300" dirty="0"/>
              <a:t>Tower Hamlets has a higher proportion of carers who provide more intensive hours of care than both London and England averages. As this doesn’t present data on number of care recipients, it is not possible to identify whether this is driven by more complex individual recipient need (i.e. more hours per week of care are required to meet needs than other areas), or more people within the population with at least some support needs (and carers are providing support to more than one person)</a:t>
            </a:r>
            <a:r>
              <a:rPr lang="en-GB" sz="1300" baseline="30000" dirty="0"/>
              <a:t>9</a:t>
            </a:r>
            <a:r>
              <a:rPr lang="en-GB" sz="1300" dirty="0"/>
              <a:t>.</a:t>
            </a:r>
          </a:p>
          <a:p>
            <a:endParaRPr lang="en-GB" sz="1300" dirty="0"/>
          </a:p>
        </p:txBody>
      </p:sp>
      <p:graphicFrame>
        <p:nvGraphicFramePr>
          <p:cNvPr id="5" name="Chart 4" descr="A bar chart showing the proportion of the population who provide unpaid care in Tower Hamlets compared to London and England, as described in the text.">
            <a:extLst>
              <a:ext uri="{FF2B5EF4-FFF2-40B4-BE49-F238E27FC236}">
                <a16:creationId xmlns:a16="http://schemas.microsoft.com/office/drawing/2014/main" id="{46FA7310-AA0B-3569-4011-67998C90CF85}"/>
              </a:ext>
            </a:extLst>
          </p:cNvPr>
          <p:cNvGraphicFramePr>
            <a:graphicFrameLocks/>
          </p:cNvGraphicFramePr>
          <p:nvPr>
            <p:extLst>
              <p:ext uri="{D42A27DB-BD31-4B8C-83A1-F6EECF244321}">
                <p14:modId xmlns:p14="http://schemas.microsoft.com/office/powerpoint/2010/main" val="3355351036"/>
              </p:ext>
            </p:extLst>
          </p:nvPr>
        </p:nvGraphicFramePr>
        <p:xfrm>
          <a:off x="6281058" y="1455496"/>
          <a:ext cx="5910942" cy="426042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695025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57318"/>
            <a:ext cx="10046089" cy="720725"/>
          </a:xfrm>
        </p:spPr>
        <p:txBody>
          <a:bodyPr>
            <a:noAutofit/>
          </a:bodyPr>
          <a:lstStyle/>
          <a:p>
            <a:r>
              <a:rPr lang="en-GB" sz="2400"/>
              <a:t>A higher proportion of r</a:t>
            </a:r>
            <a:r>
              <a:rPr lang="en-GB" sz="2400">
                <a:cs typeface="Arial" panose="020B0604020202020204" pitchFamily="34" charset="0"/>
              </a:rPr>
              <a:t>esidents living in more deprived areas provide unpaid care compared with those in less deprived areas </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2202475"/>
            <a:ext cx="4176384" cy="4391017"/>
          </a:xfrm>
        </p:spPr>
        <p:txBody>
          <a:bodyPr>
            <a:normAutofit/>
          </a:bodyPr>
          <a:lstStyle/>
          <a:p>
            <a:r>
              <a:rPr lang="en-GB" sz="1300" dirty="0"/>
              <a:t>There is a deprivation gradient in provision of unpaid care. </a:t>
            </a:r>
            <a:r>
              <a:rPr lang="en-GB" sz="1300" b="1" dirty="0"/>
              <a:t>In Tower Hamlets, those living in more deprived areas have a higher rate of unpaid care provision than those living in less deprived areas</a:t>
            </a:r>
            <a:r>
              <a:rPr lang="en-GB" sz="1300" dirty="0"/>
              <a:t>, and of those providing care are more likely to be providing more intensive support (20+ hours per week)</a:t>
            </a:r>
            <a:r>
              <a:rPr lang="en-GB" sz="1300" baseline="30000" dirty="0"/>
              <a:t>9</a:t>
            </a:r>
            <a:r>
              <a:rPr lang="en-GB" sz="1300" dirty="0"/>
              <a:t>.</a:t>
            </a:r>
          </a:p>
          <a:p>
            <a:r>
              <a:rPr lang="en-GB" sz="1300" b="1" dirty="0"/>
              <a:t>In this sense, inequalities in social care need have a compounding impact</a:t>
            </a:r>
            <a:r>
              <a:rPr lang="en-GB" sz="1300" dirty="0"/>
              <a:t>; both increasing the number and impacts of social care needs for individuals in areas of higher deprivation, and resulting in higher rates of unpaid care provision (with resulting health and social care impacts for carers) in the same areas.</a:t>
            </a:r>
          </a:p>
          <a:p>
            <a:endParaRPr lang="en-GB" sz="1300" dirty="0"/>
          </a:p>
          <a:p>
            <a:pPr marL="0" indent="0">
              <a:buNone/>
            </a:pPr>
            <a:endParaRPr lang="en-GB" sz="1200" dirty="0"/>
          </a:p>
        </p:txBody>
      </p:sp>
      <p:graphicFrame>
        <p:nvGraphicFramePr>
          <p:cNvPr id="7" name="Chart 6" descr="A bar chart showing the proportion of the population who provide unpaid care in Tower Hamlets by IMD Decile, as described in the text.">
            <a:extLst>
              <a:ext uri="{FF2B5EF4-FFF2-40B4-BE49-F238E27FC236}">
                <a16:creationId xmlns:a16="http://schemas.microsoft.com/office/drawing/2014/main" id="{56EFD8A3-870F-7DF7-14EC-E63F5BD88795}"/>
              </a:ext>
            </a:extLst>
          </p:cNvPr>
          <p:cNvGraphicFramePr>
            <a:graphicFrameLocks/>
          </p:cNvGraphicFramePr>
          <p:nvPr>
            <p:extLst>
              <p:ext uri="{D42A27DB-BD31-4B8C-83A1-F6EECF244321}">
                <p14:modId xmlns:p14="http://schemas.microsoft.com/office/powerpoint/2010/main" val="3721677172"/>
              </p:ext>
            </p:extLst>
          </p:nvPr>
        </p:nvGraphicFramePr>
        <p:xfrm>
          <a:off x="4711485" y="1468263"/>
          <a:ext cx="7285443" cy="512523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149392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420690"/>
            <a:ext cx="10046089" cy="720725"/>
          </a:xfrm>
        </p:spPr>
        <p:txBody>
          <a:bodyPr>
            <a:noAutofit/>
          </a:bodyPr>
          <a:lstStyle/>
          <a:p>
            <a:r>
              <a:rPr lang="en-GB" sz="2400" dirty="0"/>
              <a:t>Carers Allowance claims show in Tower Hamlets has a high and increasing number of carers claiming allowance</a:t>
            </a:r>
            <a:endParaRPr lang="en-GB" sz="2400" dirty="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193576" y="1743382"/>
            <a:ext cx="4771616" cy="4391017"/>
          </a:xfrm>
        </p:spPr>
        <p:txBody>
          <a:bodyPr>
            <a:normAutofit/>
          </a:bodyPr>
          <a:lstStyle/>
          <a:p>
            <a:r>
              <a:rPr lang="en-GB" sz="1300" dirty="0"/>
              <a:t>Carers Allowance eligibility and claims can be used as a proxy measure of the intensity of unpaid care provision and the socio-economic conditions of carers. The Allowance is a benefit available to carer who provide more than 35 hours of care per week </a:t>
            </a:r>
            <a:r>
              <a:rPr lang="en-GB" sz="1300" i="1" dirty="0"/>
              <a:t>and </a:t>
            </a:r>
            <a:r>
              <a:rPr lang="en-GB" sz="1300" dirty="0"/>
              <a:t>whose earnings are less than £139 per week after deductions</a:t>
            </a:r>
            <a:r>
              <a:rPr lang="en-GB" sz="1300" baseline="30000" dirty="0"/>
              <a:t>24</a:t>
            </a:r>
            <a:r>
              <a:rPr lang="en-GB" sz="1300" dirty="0"/>
              <a:t>.</a:t>
            </a:r>
          </a:p>
          <a:p>
            <a:r>
              <a:rPr lang="en-GB" sz="1300" b="1" dirty="0"/>
              <a:t>Over the last 5 years (May 2018 to May 2023), the number of people with entitlement to Carers Allowance in Tower Hamlets has increased by 22% to 7,500 residents. </a:t>
            </a:r>
            <a:r>
              <a:rPr lang="en-GB" sz="1300" dirty="0"/>
              <a:t>This is a </a:t>
            </a:r>
            <a:r>
              <a:rPr lang="en-GB" sz="1300" b="1" dirty="0"/>
              <a:t>faster rate of increase than seen in England (7%) and London (11%)</a:t>
            </a:r>
            <a:r>
              <a:rPr lang="en-GB" sz="1300" dirty="0"/>
              <a:t>. The age-standardised rate of Carers Allowance claimants is substantially higher than any other London borough, reflecting patterns of deprivation and care intensity</a:t>
            </a:r>
            <a:r>
              <a:rPr lang="en-GB" sz="1300" baseline="30000" dirty="0"/>
              <a:t> 24</a:t>
            </a:r>
            <a:r>
              <a:rPr lang="en-GB" sz="1300" dirty="0"/>
              <a:t>.</a:t>
            </a:r>
          </a:p>
          <a:p>
            <a:r>
              <a:rPr lang="en-GB" sz="1300" dirty="0"/>
              <a:t>40.2% of carers in Tower Hamlets claim Carers Allowance. This is significantly higher than both London (23.8%) and England (24.5%).</a:t>
            </a:r>
          </a:p>
          <a:p>
            <a:pPr marL="0" indent="0">
              <a:buNone/>
            </a:pPr>
            <a:endParaRPr lang="en-GB" sz="1200" dirty="0"/>
          </a:p>
          <a:p>
            <a:pPr marL="0" indent="0">
              <a:buNone/>
            </a:pPr>
            <a:endParaRPr lang="en-GB" sz="1200" dirty="0"/>
          </a:p>
          <a:p>
            <a:pPr marL="0" indent="0">
              <a:buNone/>
            </a:pPr>
            <a:endParaRPr lang="en-GB" sz="1200" dirty="0"/>
          </a:p>
        </p:txBody>
      </p:sp>
      <p:graphicFrame>
        <p:nvGraphicFramePr>
          <p:cNvPr id="6" name="Chart 5" descr="A chart showingthe proportions of unpaid carers who receive carers allowance, separately for each London borough.">
            <a:extLst>
              <a:ext uri="{FF2B5EF4-FFF2-40B4-BE49-F238E27FC236}">
                <a16:creationId xmlns:a16="http://schemas.microsoft.com/office/drawing/2014/main" id="{B3C8B5D8-5205-4116-B13E-61EA68593BC3}"/>
              </a:ext>
            </a:extLst>
          </p:cNvPr>
          <p:cNvGraphicFramePr>
            <a:graphicFrameLocks/>
          </p:cNvGraphicFramePr>
          <p:nvPr>
            <p:extLst>
              <p:ext uri="{D42A27DB-BD31-4B8C-83A1-F6EECF244321}">
                <p14:modId xmlns:p14="http://schemas.microsoft.com/office/powerpoint/2010/main" val="569101331"/>
              </p:ext>
            </p:extLst>
          </p:nvPr>
        </p:nvGraphicFramePr>
        <p:xfrm>
          <a:off x="4965192" y="1231985"/>
          <a:ext cx="7033232" cy="490241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027156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dirty="0">
                <a:cs typeface="Arial" panose="020B0604020202020204" pitchFamily="34" charset="0"/>
              </a:rPr>
              <a:t>Carers in Tower Hamlets are more likely to be supporting those in receipt of care with mental health needs than other areas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75766" y="1416811"/>
            <a:ext cx="10990841" cy="1627897"/>
          </a:xfrm>
        </p:spPr>
        <p:txBody>
          <a:bodyPr>
            <a:normAutofit/>
          </a:bodyPr>
          <a:lstStyle/>
          <a:p>
            <a:r>
              <a:rPr lang="en-GB" sz="1300" dirty="0"/>
              <a:t>The Carers Survey reports on the health conditions of recipients of unpaid care and their carers. 2021-22 data shows that </a:t>
            </a:r>
            <a:r>
              <a:rPr lang="en-GB" sz="1300" b="1" dirty="0"/>
              <a:t>35% of carers in Tower Hamlets were supporting someone with a mental health problem – notably higher than the London (26%) and England (23%) averages</a:t>
            </a:r>
            <a:r>
              <a:rPr lang="en-GB" sz="1300" baseline="30000" dirty="0"/>
              <a:t>25</a:t>
            </a:r>
            <a:r>
              <a:rPr lang="en-GB" sz="1300" dirty="0"/>
              <a:t>.</a:t>
            </a:r>
          </a:p>
          <a:p>
            <a:r>
              <a:rPr lang="en-GB" sz="1300" dirty="0"/>
              <a:t>While making up a small proportion of respondents, </a:t>
            </a:r>
            <a:r>
              <a:rPr lang="en-GB" sz="1300" b="1" dirty="0"/>
              <a:t>carers in Tower Hamlets were over twice as likely (3.7%) to report supporting someone with alcohol and drug dependency than London (1.8%) and England (1.8%) averages</a:t>
            </a:r>
            <a:r>
              <a:rPr lang="en-GB" sz="1300" baseline="30000" dirty="0"/>
              <a:t>25</a:t>
            </a:r>
            <a:r>
              <a:rPr lang="en-GB" sz="1300" dirty="0"/>
              <a:t>.</a:t>
            </a:r>
          </a:p>
          <a:p>
            <a:r>
              <a:rPr lang="en-GB" sz="1300" dirty="0"/>
              <a:t>On conditions of carers themselves – carers in Tower Hamlets were more likely to report they had a mental health problem or illness, or learning disability or difficulty, than London and England averages</a:t>
            </a:r>
            <a:r>
              <a:rPr lang="en-GB" sz="1300" baseline="30000" dirty="0"/>
              <a:t>25</a:t>
            </a:r>
            <a:r>
              <a:rPr lang="en-GB" sz="1300" dirty="0"/>
              <a:t>.</a:t>
            </a:r>
          </a:p>
          <a:p>
            <a:endParaRPr lang="en-GB" sz="1300" dirty="0"/>
          </a:p>
          <a:p>
            <a:pPr marL="0" indent="0">
              <a:buNone/>
            </a:pPr>
            <a:endParaRPr lang="en-GB" sz="1200" dirty="0"/>
          </a:p>
        </p:txBody>
      </p:sp>
      <p:graphicFrame>
        <p:nvGraphicFramePr>
          <p:cNvPr id="5" name="Chart 4" descr="A bart chart as described in the text.">
            <a:extLst>
              <a:ext uri="{FF2B5EF4-FFF2-40B4-BE49-F238E27FC236}">
                <a16:creationId xmlns:a16="http://schemas.microsoft.com/office/drawing/2014/main" id="{ADCA1CE7-AFA9-071E-83E6-4ADED34062C2}"/>
              </a:ext>
            </a:extLst>
          </p:cNvPr>
          <p:cNvGraphicFramePr>
            <a:graphicFrameLocks/>
          </p:cNvGraphicFramePr>
          <p:nvPr>
            <p:extLst>
              <p:ext uri="{D42A27DB-BD31-4B8C-83A1-F6EECF244321}">
                <p14:modId xmlns:p14="http://schemas.microsoft.com/office/powerpoint/2010/main" val="663209163"/>
              </p:ext>
            </p:extLst>
          </p:nvPr>
        </p:nvGraphicFramePr>
        <p:xfrm>
          <a:off x="375766" y="3044709"/>
          <a:ext cx="5720234" cy="294796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descr="A bart chart as described in the text.">
            <a:extLst>
              <a:ext uri="{FF2B5EF4-FFF2-40B4-BE49-F238E27FC236}">
                <a16:creationId xmlns:a16="http://schemas.microsoft.com/office/drawing/2014/main" id="{016DA6DB-3737-6FA3-AFE1-D0072F4A40B3}"/>
              </a:ext>
            </a:extLst>
          </p:cNvPr>
          <p:cNvGraphicFramePr>
            <a:graphicFrameLocks/>
          </p:cNvGraphicFramePr>
          <p:nvPr>
            <p:extLst>
              <p:ext uri="{D42A27DB-BD31-4B8C-83A1-F6EECF244321}">
                <p14:modId xmlns:p14="http://schemas.microsoft.com/office/powerpoint/2010/main" val="2216991618"/>
              </p:ext>
            </p:extLst>
          </p:nvPr>
        </p:nvGraphicFramePr>
        <p:xfrm>
          <a:off x="6189306" y="3044709"/>
          <a:ext cx="5859624" cy="305751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49280394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dirty="0">
                <a:cs typeface="Arial" panose="020B0604020202020204" pitchFamily="34" charset="0"/>
              </a:rPr>
              <a:t>Carers in Tower Hamlets were more likely to not be in paid employment due to the impact of their caring responsibilities: the impact of caring on carers is heavier here.</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75873" y="1270814"/>
            <a:ext cx="10990841" cy="1746084"/>
          </a:xfrm>
        </p:spPr>
        <p:txBody>
          <a:bodyPr>
            <a:normAutofit lnSpcReduction="10000"/>
          </a:bodyPr>
          <a:lstStyle/>
          <a:p>
            <a:r>
              <a:rPr lang="en-GB" sz="1300" dirty="0"/>
              <a:t>The Carers Survey asks about the employment status of carers, as well as their additional caring responsibilities and impact on other areas of life related to wellbeing. </a:t>
            </a:r>
            <a:r>
              <a:rPr lang="en-GB" sz="1300" b="1" dirty="0"/>
              <a:t>Tower Hamlets carers were notably more likely to report that they were not in paid employment, and more likely to report that this was due to their caring responsibilities (38% of total respondents) compared to London and England averages</a:t>
            </a:r>
            <a:r>
              <a:rPr lang="en-GB" sz="1300" baseline="30000" dirty="0"/>
              <a:t>25</a:t>
            </a:r>
            <a:r>
              <a:rPr lang="en-GB" sz="1300" dirty="0"/>
              <a:t>.</a:t>
            </a:r>
          </a:p>
          <a:p>
            <a:r>
              <a:rPr lang="en-GB" sz="1300" dirty="0"/>
              <a:t>In addition, </a:t>
            </a:r>
            <a:r>
              <a:rPr lang="en-GB" sz="1300" b="1" dirty="0"/>
              <a:t>Tower Hamlets carers were more likely to report caring for multiple people</a:t>
            </a:r>
            <a:r>
              <a:rPr lang="en-GB" sz="1300" dirty="0"/>
              <a:t>, </a:t>
            </a:r>
            <a:r>
              <a:rPr lang="en-GB" sz="1300" b="1" dirty="0"/>
              <a:t>and more likely to have children under 18 than London and England averages</a:t>
            </a:r>
            <a:r>
              <a:rPr lang="en-GB" sz="1300" dirty="0"/>
              <a:t>, and other North East London boroughs</a:t>
            </a:r>
            <a:r>
              <a:rPr lang="en-GB" sz="1300" baseline="30000" dirty="0"/>
              <a:t>25</a:t>
            </a:r>
            <a:r>
              <a:rPr lang="en-GB" sz="1300" dirty="0"/>
              <a:t>.</a:t>
            </a:r>
          </a:p>
          <a:p>
            <a:r>
              <a:rPr lang="en-GB" sz="1300" dirty="0"/>
              <a:t>Further information, including type of support received from services, and wider impacts on carer wellbeing, can be found in the Carers Survey results.</a:t>
            </a:r>
          </a:p>
          <a:p>
            <a:endParaRPr lang="en-GB" sz="1300" dirty="0"/>
          </a:p>
          <a:p>
            <a:pPr marL="0" indent="0">
              <a:buNone/>
            </a:pPr>
            <a:endParaRPr lang="en-GB" sz="1200" dirty="0"/>
          </a:p>
        </p:txBody>
      </p:sp>
      <p:graphicFrame>
        <p:nvGraphicFramePr>
          <p:cNvPr id="9" name="Chart 8" descr="A bart chart as described in the text.">
            <a:extLst>
              <a:ext uri="{FF2B5EF4-FFF2-40B4-BE49-F238E27FC236}">
                <a16:creationId xmlns:a16="http://schemas.microsoft.com/office/drawing/2014/main" id="{7FF96729-0562-4B07-5B28-9CA0FE1CCC63}"/>
              </a:ext>
            </a:extLst>
          </p:cNvPr>
          <p:cNvGraphicFramePr>
            <a:graphicFrameLocks/>
          </p:cNvGraphicFramePr>
          <p:nvPr>
            <p:extLst>
              <p:ext uri="{D42A27DB-BD31-4B8C-83A1-F6EECF244321}">
                <p14:modId xmlns:p14="http://schemas.microsoft.com/office/powerpoint/2010/main" val="1115940828"/>
              </p:ext>
            </p:extLst>
          </p:nvPr>
        </p:nvGraphicFramePr>
        <p:xfrm>
          <a:off x="275873" y="2988844"/>
          <a:ext cx="6015135" cy="308339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Chart 7" descr="A bart chart as described in the text.">
            <a:extLst>
              <a:ext uri="{FF2B5EF4-FFF2-40B4-BE49-F238E27FC236}">
                <a16:creationId xmlns:a16="http://schemas.microsoft.com/office/drawing/2014/main" id="{73DA45B0-E320-BF19-A174-5848F0B2C4AC}"/>
              </a:ext>
            </a:extLst>
          </p:cNvPr>
          <p:cNvGraphicFramePr>
            <a:graphicFrameLocks/>
          </p:cNvGraphicFramePr>
          <p:nvPr>
            <p:extLst>
              <p:ext uri="{D42A27DB-BD31-4B8C-83A1-F6EECF244321}">
                <p14:modId xmlns:p14="http://schemas.microsoft.com/office/powerpoint/2010/main" val="1380298802"/>
              </p:ext>
            </p:extLst>
          </p:nvPr>
        </p:nvGraphicFramePr>
        <p:xfrm>
          <a:off x="6394580" y="3016898"/>
          <a:ext cx="5212702" cy="314952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97457977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59" y="468906"/>
            <a:ext cx="10046089" cy="720725"/>
          </a:xfrm>
        </p:spPr>
        <p:txBody>
          <a:bodyPr>
            <a:noAutofit/>
          </a:bodyPr>
          <a:lstStyle/>
          <a:p>
            <a:r>
              <a:rPr lang="en-GB" sz="2400" dirty="0">
                <a:cs typeface="Arial" panose="020B0604020202020204" pitchFamily="34" charset="0"/>
              </a:rPr>
              <a:t>The num</a:t>
            </a:r>
            <a:r>
              <a:rPr lang="en-GB" sz="2400" dirty="0"/>
              <a:t>ber of residents who have received a Carers Assessment has increased in the previous five years – and increasing proportions are deemed to be in “high” need</a:t>
            </a:r>
            <a:endParaRPr lang="en-GB" sz="2400" dirty="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38205" y="1673707"/>
            <a:ext cx="4926898" cy="4438858"/>
          </a:xfrm>
        </p:spPr>
        <p:txBody>
          <a:bodyPr>
            <a:normAutofit/>
          </a:bodyPr>
          <a:lstStyle/>
          <a:p>
            <a:r>
              <a:rPr lang="en-GB" sz="1300" b="1" dirty="0"/>
              <a:t>Since October 2018, there has been an increase in the total number of Carers Assessments conducted</a:t>
            </a:r>
            <a:r>
              <a:rPr lang="en-GB" sz="1300" dirty="0"/>
              <a:t>, with particularly notable increases from early 2021 onwards.</a:t>
            </a:r>
          </a:p>
          <a:p>
            <a:r>
              <a:rPr lang="en-GB" sz="1300" dirty="0"/>
              <a:t>After early 2021, </a:t>
            </a:r>
            <a:r>
              <a:rPr lang="en-GB" sz="1300" b="1" dirty="0"/>
              <a:t>increases are most notable in the number of assessments with a “high need” outcome</a:t>
            </a:r>
            <a:r>
              <a:rPr lang="en-GB" sz="1300" dirty="0"/>
              <a:t>, rising from 21 in Q1 2021 to 107 in Q3 2023. High need outcomes are given when assessments determine carers are eligible for support and have more urgent/higher intensity support needs.</a:t>
            </a:r>
          </a:p>
          <a:p>
            <a:r>
              <a:rPr lang="en-GB" sz="1300" dirty="0"/>
              <a:t>There is a very sharp rise and subsequent sharp drop in the number of ineligible assessments from late 2020 to mid to late 2021 – this may be due to issues in data reporting. </a:t>
            </a:r>
          </a:p>
          <a:p>
            <a:r>
              <a:rPr lang="en-GB" sz="1300" b="1" dirty="0"/>
              <a:t>The trends seen in numbers of Carers Assessments reflects the increases in number of social care service users from early 2021 onwards.</a:t>
            </a:r>
          </a:p>
          <a:p>
            <a:r>
              <a:rPr lang="en-GB" sz="1300" dirty="0"/>
              <a:t>Social care practitioners highlighted the importance of proactive identification of individuals who may benefit from a Carers Assessment, particularly when conducting initial assessments for social care service users,</a:t>
            </a:r>
          </a:p>
        </p:txBody>
      </p:sp>
      <p:graphicFrame>
        <p:nvGraphicFramePr>
          <p:cNvPr id="8" name="Chart 7" descr="A line chart as described in the text.">
            <a:extLst>
              <a:ext uri="{FF2B5EF4-FFF2-40B4-BE49-F238E27FC236}">
                <a16:creationId xmlns:a16="http://schemas.microsoft.com/office/drawing/2014/main" id="{EC806EF7-86DC-B846-BF6E-5F30AFB33BCF}"/>
              </a:ext>
            </a:extLst>
          </p:cNvPr>
          <p:cNvGraphicFramePr>
            <a:graphicFrameLocks/>
          </p:cNvGraphicFramePr>
          <p:nvPr>
            <p:extLst>
              <p:ext uri="{D42A27DB-BD31-4B8C-83A1-F6EECF244321}">
                <p14:modId xmlns:p14="http://schemas.microsoft.com/office/powerpoint/2010/main" val="1513785894"/>
              </p:ext>
            </p:extLst>
          </p:nvPr>
        </p:nvGraphicFramePr>
        <p:xfrm>
          <a:off x="5253728" y="1615535"/>
          <a:ext cx="6796213" cy="449703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175289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59" y="468906"/>
            <a:ext cx="10046089" cy="720725"/>
          </a:xfrm>
        </p:spPr>
        <p:txBody>
          <a:bodyPr>
            <a:noAutofit/>
          </a:bodyPr>
          <a:lstStyle/>
          <a:p>
            <a:r>
              <a:rPr lang="en-GB" sz="2400" dirty="0">
                <a:cs typeface="Arial" panose="020B0604020202020204" pitchFamily="34" charset="0"/>
              </a:rPr>
              <a:t>The increase in number of “high need” assessment outcomes is being driven by increases in female carers, and those </a:t>
            </a:r>
            <a:r>
              <a:rPr lang="en-GB" sz="2400" dirty="0"/>
              <a:t>in ages 35-64</a:t>
            </a:r>
            <a:endParaRPr lang="en-GB" sz="2400" dirty="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44762" y="1328418"/>
            <a:ext cx="11284628" cy="1132090"/>
          </a:xfrm>
        </p:spPr>
        <p:txBody>
          <a:bodyPr>
            <a:normAutofit/>
          </a:bodyPr>
          <a:lstStyle/>
          <a:p>
            <a:r>
              <a:rPr lang="en-GB" sz="1300" b="1" dirty="0"/>
              <a:t>While increases in the number of carers assessments with a “high need” outcome are reflected in both male and female carers, the rate of increase is notably higher in females</a:t>
            </a:r>
            <a:r>
              <a:rPr lang="en-GB" sz="1300" dirty="0"/>
              <a:t>, with a greater than 5-fold increase in the number of high need outcomes between Q1 2021 and Q3 2023. </a:t>
            </a:r>
          </a:p>
          <a:p>
            <a:r>
              <a:rPr lang="en-GB" sz="1300" dirty="0"/>
              <a:t>When looking at age band, </a:t>
            </a:r>
            <a:r>
              <a:rPr lang="en-GB" sz="1300" b="1" dirty="0"/>
              <a:t>rates of increase are highest in age bands 35-49 and 50-64 </a:t>
            </a:r>
            <a:r>
              <a:rPr lang="en-GB" sz="1300" dirty="0"/>
              <a:t>– noting this will be influenced in part by population sizes.</a:t>
            </a:r>
          </a:p>
        </p:txBody>
      </p:sp>
      <p:graphicFrame>
        <p:nvGraphicFramePr>
          <p:cNvPr id="13" name="Chart 12" descr="A line chart as described in the text.">
            <a:extLst>
              <a:ext uri="{FF2B5EF4-FFF2-40B4-BE49-F238E27FC236}">
                <a16:creationId xmlns:a16="http://schemas.microsoft.com/office/drawing/2014/main" id="{B89EA04D-39F7-0D34-F21E-0B5F37ADFAC8}"/>
              </a:ext>
            </a:extLst>
          </p:cNvPr>
          <p:cNvGraphicFramePr>
            <a:graphicFrameLocks/>
          </p:cNvGraphicFramePr>
          <p:nvPr>
            <p:extLst>
              <p:ext uri="{D42A27DB-BD31-4B8C-83A1-F6EECF244321}">
                <p14:modId xmlns:p14="http://schemas.microsoft.com/office/powerpoint/2010/main" val="2167521660"/>
              </p:ext>
            </p:extLst>
          </p:nvPr>
        </p:nvGraphicFramePr>
        <p:xfrm>
          <a:off x="244762" y="2466742"/>
          <a:ext cx="5851237" cy="386124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descr="A line chart as described in the text.">
            <a:extLst>
              <a:ext uri="{FF2B5EF4-FFF2-40B4-BE49-F238E27FC236}">
                <a16:creationId xmlns:a16="http://schemas.microsoft.com/office/drawing/2014/main" id="{0C24440B-1E35-E057-EEA1-DF9123AE8A5C}"/>
              </a:ext>
            </a:extLst>
          </p:cNvPr>
          <p:cNvGraphicFramePr>
            <a:graphicFrameLocks/>
          </p:cNvGraphicFramePr>
          <p:nvPr>
            <p:extLst>
              <p:ext uri="{D42A27DB-BD31-4B8C-83A1-F6EECF244321}">
                <p14:modId xmlns:p14="http://schemas.microsoft.com/office/powerpoint/2010/main" val="2802620640"/>
              </p:ext>
            </p:extLst>
          </p:nvPr>
        </p:nvGraphicFramePr>
        <p:xfrm>
          <a:off x="6101169" y="2371061"/>
          <a:ext cx="5993500" cy="401803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60600207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dirty="0">
                <a:cs typeface="Arial" panose="020B0604020202020204" pitchFamily="34" charset="0"/>
              </a:rPr>
              <a:t>Carers in the Asian ethnic group have seen the largest increase in the number of assessments with a “high need” outcome</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80373" y="2312264"/>
            <a:ext cx="4241098" cy="3847812"/>
          </a:xfrm>
        </p:spPr>
        <p:txBody>
          <a:bodyPr>
            <a:normAutofit/>
          </a:bodyPr>
          <a:lstStyle/>
          <a:p>
            <a:r>
              <a:rPr lang="en-GB" sz="1300" dirty="0"/>
              <a:t>Perhaps most profound is the difference in rates of increase by ethnic group. </a:t>
            </a:r>
            <a:r>
              <a:rPr lang="en-GB" sz="1300" b="1" dirty="0"/>
              <a:t>Carers in the Asian ethnic group sees a substantial increase in the number of assessments with a “high need” outcome, while there are comparatively smaller increases in the White and Black ethnic groups</a:t>
            </a:r>
            <a:r>
              <a:rPr lang="en-GB" sz="1300" dirty="0"/>
              <a:t>, and little to no increases in others.</a:t>
            </a:r>
          </a:p>
          <a:p>
            <a:r>
              <a:rPr lang="en-GB" sz="1300" dirty="0"/>
              <a:t>When broken down by age and gender, </a:t>
            </a:r>
            <a:r>
              <a:rPr lang="en-GB" sz="1300" b="1" dirty="0"/>
              <a:t>rates of increase in Asian females providing care are driving this observed difference.</a:t>
            </a:r>
          </a:p>
        </p:txBody>
      </p:sp>
      <p:graphicFrame>
        <p:nvGraphicFramePr>
          <p:cNvPr id="7" name="Chart 6" descr="A line chart as described in the text.">
            <a:extLst>
              <a:ext uri="{FF2B5EF4-FFF2-40B4-BE49-F238E27FC236}">
                <a16:creationId xmlns:a16="http://schemas.microsoft.com/office/drawing/2014/main" id="{FEC8E4C9-F2A1-3362-7AA3-D5F1816F40AA}"/>
              </a:ext>
            </a:extLst>
          </p:cNvPr>
          <p:cNvGraphicFramePr>
            <a:graphicFrameLocks/>
          </p:cNvGraphicFramePr>
          <p:nvPr>
            <p:extLst>
              <p:ext uri="{D42A27DB-BD31-4B8C-83A1-F6EECF244321}">
                <p14:modId xmlns:p14="http://schemas.microsoft.com/office/powerpoint/2010/main" val="242494252"/>
              </p:ext>
            </p:extLst>
          </p:nvPr>
        </p:nvGraphicFramePr>
        <p:xfrm>
          <a:off x="4600308" y="1399650"/>
          <a:ext cx="7591692" cy="469127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0552588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Main</a:t>
            </a:r>
            <a:r>
              <a:rPr lang="en-GB" sz="2400"/>
              <a:t>taining a habitable home and health and wellbeing were “outcomes” with the highest number of “high impact” assessment outcomes</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26585" y="2678532"/>
            <a:ext cx="4241098" cy="1870416"/>
          </a:xfrm>
        </p:spPr>
        <p:txBody>
          <a:bodyPr>
            <a:normAutofit/>
          </a:bodyPr>
          <a:lstStyle/>
          <a:p>
            <a:r>
              <a:rPr lang="en-GB" sz="1400"/>
              <a:t>There is a sharp increase in the number of people where maintaining a habitable home is deemed as high impact in early 2022, and has remained the most common “outcome” with a high impact assessment since early 2022. </a:t>
            </a:r>
          </a:p>
          <a:p>
            <a:r>
              <a:rPr lang="en-GB" sz="1400"/>
              <a:t>High impact assessment outcomes increased across all other “outcomes”, but at a slower rate.</a:t>
            </a:r>
          </a:p>
        </p:txBody>
      </p:sp>
      <p:graphicFrame>
        <p:nvGraphicFramePr>
          <p:cNvPr id="9" name="Chart 8" descr="A line chart as described in the text.">
            <a:extLst>
              <a:ext uri="{FF2B5EF4-FFF2-40B4-BE49-F238E27FC236}">
                <a16:creationId xmlns:a16="http://schemas.microsoft.com/office/drawing/2014/main" id="{EE4B834E-0D2A-AC44-844F-CAD8C5E7A0A1}"/>
              </a:ext>
            </a:extLst>
          </p:cNvPr>
          <p:cNvGraphicFramePr>
            <a:graphicFrameLocks/>
          </p:cNvGraphicFramePr>
          <p:nvPr>
            <p:extLst>
              <p:ext uri="{D42A27DB-BD31-4B8C-83A1-F6EECF244321}">
                <p14:modId xmlns:p14="http://schemas.microsoft.com/office/powerpoint/2010/main" val="2054114769"/>
              </p:ext>
            </p:extLst>
          </p:nvPr>
        </p:nvGraphicFramePr>
        <p:xfrm>
          <a:off x="4467683" y="1517597"/>
          <a:ext cx="7666782" cy="464102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50876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Predicting future need for adult social care support in Tower Hamlets</a:t>
            </a:r>
          </a:p>
        </p:txBody>
      </p:sp>
    </p:spTree>
    <p:extLst>
      <p:ext uri="{BB962C8B-B14F-4D97-AF65-F5344CB8AC3E}">
        <p14:creationId xmlns:p14="http://schemas.microsoft.com/office/powerpoint/2010/main" val="41689804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Predicting changing patterns of need for adult social care is challenging, given the number of dependent variables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65004" y="1315376"/>
            <a:ext cx="11537671" cy="5113474"/>
          </a:xfrm>
        </p:spPr>
        <p:txBody>
          <a:bodyPr>
            <a:normAutofit/>
          </a:bodyPr>
          <a:lstStyle/>
          <a:p>
            <a:pPr marL="0" indent="0">
              <a:buNone/>
            </a:pPr>
            <a:r>
              <a:rPr lang="en-GB" sz="1200" b="1"/>
              <a:t>Challenges in predicting future need for adult social care in Tower Hamlets</a:t>
            </a:r>
          </a:p>
          <a:p>
            <a:r>
              <a:rPr lang="en-GB" sz="1200"/>
              <a:t>To support future planning for adult social care services, there is a </a:t>
            </a:r>
            <a:r>
              <a:rPr lang="en-GB" sz="1200" b="1"/>
              <a:t>need to understand how patterns of social care need may change in future</a:t>
            </a:r>
            <a:r>
              <a:rPr lang="en-GB" sz="1200"/>
              <a:t>, accounting for demographic changes in the population as well as other factors that drive social care need, including patterns of health and disability.</a:t>
            </a:r>
          </a:p>
          <a:p>
            <a:r>
              <a:rPr lang="en-GB" sz="1200"/>
              <a:t>This is challenging given </a:t>
            </a:r>
            <a:r>
              <a:rPr lang="en-GB" sz="1200" b="1"/>
              <a:t>there are significant uncertainties in how factors that affect social care need may change</a:t>
            </a:r>
            <a:r>
              <a:rPr lang="en-GB" sz="1200"/>
              <a:t>. Need is also largely shaped by political decision-making around social care, which can change eligibility for social care support and the broader socio-economic conditions that influence need.</a:t>
            </a:r>
          </a:p>
          <a:p>
            <a:r>
              <a:rPr lang="en-GB" sz="1200"/>
              <a:t>In addition, there is significant variation in population estimates for Tower Hamlets, with this variation particularly pronounced for older adults (aged 65+). Given this age group have high levels of social care need, uncertainty in population estimates results in significant uncertainty when predicting how social care need may change across the population.</a:t>
            </a:r>
          </a:p>
          <a:p>
            <a:pPr marL="0" indent="0">
              <a:buNone/>
            </a:pPr>
            <a:r>
              <a:rPr lang="en-GB" sz="1200" b="1"/>
              <a:t>Developing a model to predict how need may change in future</a:t>
            </a:r>
          </a:p>
          <a:p>
            <a:r>
              <a:rPr lang="en-GB" sz="1200"/>
              <a:t>Recognising these uncertainties, </a:t>
            </a:r>
            <a:r>
              <a:rPr lang="en-GB" sz="1200" b="1"/>
              <a:t>we have developed a model for predicting future social care need, that accounts for several factors associated with increasing or decreasing need at a population level</a:t>
            </a:r>
            <a:r>
              <a:rPr lang="en-GB" sz="1200"/>
              <a:t>. The model accounts for:</a:t>
            </a:r>
          </a:p>
          <a:p>
            <a:pPr lvl="1"/>
            <a:r>
              <a:rPr lang="en-GB" sz="1200" b="1"/>
              <a:t>Population age, gender and ethnic group profile </a:t>
            </a:r>
            <a:r>
              <a:rPr lang="en-GB" sz="1200"/>
              <a:t>– using the patterns of population between the 2011 and 2021 Census (though noting significant uncertainties in predicting migration patterns and other factors that influence this). The model assumes patterns of population growth will be similar to the patterns seen between the 2011 and 2021 Census</a:t>
            </a:r>
            <a:r>
              <a:rPr lang="en-GB" sz="1200" baseline="30000"/>
              <a:t>9</a:t>
            </a:r>
            <a:r>
              <a:rPr lang="en-GB" sz="1200"/>
              <a:t>.</a:t>
            </a:r>
          </a:p>
          <a:p>
            <a:pPr lvl="1"/>
            <a:r>
              <a:rPr lang="en-GB" sz="1200" b="1"/>
              <a:t>Rate of adult social care service use by ethnic group and age in Tower Hamlets </a:t>
            </a:r>
            <a:r>
              <a:rPr lang="en-GB" sz="1200"/>
              <a:t>– using insights on patterns of social care need presented in this JSNA chapter.</a:t>
            </a:r>
          </a:p>
          <a:p>
            <a:pPr lvl="1"/>
            <a:r>
              <a:rPr lang="en-GB" sz="1200" b="1"/>
              <a:t>Self-reported health status by age, gender and ethnic group </a:t>
            </a:r>
            <a:r>
              <a:rPr lang="en-GB" sz="1200"/>
              <a:t>– which shows reductions in the proportion of individuals reporting poor health between the 2011 and 2021 Census. The model assumes this trend will continue as it did between the two Census periods</a:t>
            </a:r>
            <a:r>
              <a:rPr lang="en-GB" sz="1200" baseline="30000"/>
              <a:t>9</a:t>
            </a:r>
            <a:r>
              <a:rPr lang="en-GB" sz="1200"/>
              <a:t>.</a:t>
            </a:r>
          </a:p>
          <a:p>
            <a:pPr lvl="1"/>
            <a:r>
              <a:rPr lang="en-GB" sz="1200" b="1"/>
              <a:t>Population deprivation </a:t>
            </a:r>
            <a:r>
              <a:rPr lang="en-GB" sz="1200"/>
              <a:t>– using a weighted average adjustment based on the change in the population from mid-year population estimates and the rate of service use by deprivation presented in this JSNA chapter</a:t>
            </a:r>
            <a:r>
              <a:rPr lang="en-GB" sz="1200" baseline="30000"/>
              <a:t>26</a:t>
            </a:r>
            <a:r>
              <a:rPr lang="en-GB" sz="1200"/>
              <a:t>.</a:t>
            </a:r>
          </a:p>
          <a:p>
            <a:r>
              <a:rPr lang="en-GB" sz="1200"/>
              <a:t>The model has been built such that it can be regularly updated as we learn more about changes in the population. </a:t>
            </a:r>
            <a:r>
              <a:rPr lang="en-GB" sz="1200" b="1"/>
              <a:t>Given current uncertainties, results should be seen as indicative based on the information available at a point in time.</a:t>
            </a:r>
          </a:p>
        </p:txBody>
      </p:sp>
    </p:spTree>
    <p:extLst>
      <p:ext uri="{BB962C8B-B14F-4D97-AF65-F5344CB8AC3E}">
        <p14:creationId xmlns:p14="http://schemas.microsoft.com/office/powerpoint/2010/main" val="9495509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Need for adult social care is expected to continue along existing trends</a:t>
            </a:r>
          </a:p>
        </p:txBody>
      </p:sp>
      <p:sp>
        <p:nvSpPr>
          <p:cNvPr id="8" name="Content Placeholder 2">
            <a:extLst>
              <a:ext uri="{FF2B5EF4-FFF2-40B4-BE49-F238E27FC236}">
                <a16:creationId xmlns:a16="http://schemas.microsoft.com/office/drawing/2014/main" id="{5E293DDD-25C6-B838-B962-9CC73FA220F9}"/>
              </a:ext>
            </a:extLst>
          </p:cNvPr>
          <p:cNvSpPr>
            <a:spLocks noGrp="1"/>
          </p:cNvSpPr>
          <p:nvPr>
            <p:ph idx="1"/>
          </p:nvPr>
        </p:nvSpPr>
        <p:spPr>
          <a:xfrm>
            <a:off x="283673" y="1205433"/>
            <a:ext cx="11537671" cy="1848365"/>
          </a:xfrm>
        </p:spPr>
        <p:txBody>
          <a:bodyPr>
            <a:normAutofit/>
          </a:bodyPr>
          <a:lstStyle/>
          <a:p>
            <a:r>
              <a:rPr lang="en-GB" sz="1200"/>
              <a:t>Results from the modelling suggest that </a:t>
            </a:r>
            <a:r>
              <a:rPr lang="en-GB" sz="1200" b="1"/>
              <a:t>demand for adult social care is likely to broadly continue along existing trends </a:t>
            </a:r>
            <a:r>
              <a:rPr lang="en-GB" sz="1200"/>
              <a:t>(see rate of change in table below).</a:t>
            </a:r>
          </a:p>
          <a:p>
            <a:r>
              <a:rPr lang="en-GB" sz="1200" b="1"/>
              <a:t>This is projected despite expected population growth in both adults aged 18 to 64 and ages 65+ over coming years, due to improvements in health in the population across all ages expected to offset this increase.</a:t>
            </a:r>
          </a:p>
          <a:p>
            <a:r>
              <a:rPr lang="en-GB" sz="1200"/>
              <a:t>The graph below shows how this translates to projected number of social care service users to 2027. The number of service users differs to those reported elsewhere in this report as actual number of service users was taken from SALT returns (which uses a different methodology to calculate service users</a:t>
            </a:r>
            <a:r>
              <a:rPr lang="en-GB" sz="1200" baseline="30000"/>
              <a:t>1</a:t>
            </a:r>
            <a:r>
              <a:rPr lang="en-GB" sz="1200"/>
              <a:t>). </a:t>
            </a:r>
            <a:r>
              <a:rPr lang="en-GB" sz="1200" b="1"/>
              <a:t>This shows that the split of service users between the two broad age bands will remain broadly consistent to 2027</a:t>
            </a:r>
            <a:r>
              <a:rPr lang="en-GB" sz="1200"/>
              <a:t>.</a:t>
            </a:r>
          </a:p>
          <a:p>
            <a:r>
              <a:rPr lang="en-GB" sz="1200"/>
              <a:t>Overall, a crude estimate for demand for long term care is likely to be in the range of 1,800 to 2,000 service users aged 18 to 64, and 1,800 to 1,950 service users aged 65+. </a:t>
            </a:r>
          </a:p>
          <a:p>
            <a:endParaRPr lang="en-GB" sz="1200"/>
          </a:p>
        </p:txBody>
      </p:sp>
      <p:sp>
        <p:nvSpPr>
          <p:cNvPr id="10" name="Content Placeholder 2">
            <a:extLst>
              <a:ext uri="{FF2B5EF4-FFF2-40B4-BE49-F238E27FC236}">
                <a16:creationId xmlns:a16="http://schemas.microsoft.com/office/drawing/2014/main" id="{2565B7AB-8FA7-98C5-C851-7776D20A17F3}"/>
              </a:ext>
            </a:extLst>
          </p:cNvPr>
          <p:cNvSpPr txBox="1">
            <a:spLocks/>
          </p:cNvSpPr>
          <p:nvPr/>
        </p:nvSpPr>
        <p:spPr>
          <a:xfrm>
            <a:off x="370656" y="3053799"/>
            <a:ext cx="5516829" cy="6339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b="1"/>
              <a:t>Projected rate of change in demand for long term care support from adult social care services, by broad age band and factor influencing change, Tower Hamlets</a:t>
            </a:r>
          </a:p>
        </p:txBody>
      </p:sp>
      <p:graphicFrame>
        <p:nvGraphicFramePr>
          <p:cNvPr id="7" name="Table 6">
            <a:extLst>
              <a:ext uri="{FF2B5EF4-FFF2-40B4-BE49-F238E27FC236}">
                <a16:creationId xmlns:a16="http://schemas.microsoft.com/office/drawing/2014/main" id="{4880A66F-3743-BDD7-D09C-39C61D35A3DD}"/>
              </a:ext>
            </a:extLst>
          </p:cNvPr>
          <p:cNvGraphicFramePr>
            <a:graphicFrameLocks noGrp="1"/>
          </p:cNvGraphicFramePr>
          <p:nvPr>
            <p:extLst>
              <p:ext uri="{D42A27DB-BD31-4B8C-83A1-F6EECF244321}">
                <p14:modId xmlns:p14="http://schemas.microsoft.com/office/powerpoint/2010/main" val="1143628292"/>
              </p:ext>
            </p:extLst>
          </p:nvPr>
        </p:nvGraphicFramePr>
        <p:xfrm>
          <a:off x="450483" y="3677167"/>
          <a:ext cx="5437002" cy="2490333"/>
        </p:xfrm>
        <a:graphic>
          <a:graphicData uri="http://schemas.openxmlformats.org/drawingml/2006/table">
            <a:tbl>
              <a:tblPr firstRow="1" firstCol="1" bandRow="1">
                <a:tableStyleId>{E8034E78-7F5D-4C2E-B375-FC64B27BC917}</a:tableStyleId>
              </a:tblPr>
              <a:tblGrid>
                <a:gridCol w="1737497">
                  <a:extLst>
                    <a:ext uri="{9D8B030D-6E8A-4147-A177-3AD203B41FA5}">
                      <a16:colId xmlns:a16="http://schemas.microsoft.com/office/drawing/2014/main" val="2705103398"/>
                    </a:ext>
                  </a:extLst>
                </a:gridCol>
                <a:gridCol w="1849423">
                  <a:extLst>
                    <a:ext uri="{9D8B030D-6E8A-4147-A177-3AD203B41FA5}">
                      <a16:colId xmlns:a16="http://schemas.microsoft.com/office/drawing/2014/main" val="2341234164"/>
                    </a:ext>
                  </a:extLst>
                </a:gridCol>
                <a:gridCol w="1850082">
                  <a:extLst>
                    <a:ext uri="{9D8B030D-6E8A-4147-A177-3AD203B41FA5}">
                      <a16:colId xmlns:a16="http://schemas.microsoft.com/office/drawing/2014/main" val="443894935"/>
                    </a:ext>
                  </a:extLst>
                </a:gridCol>
              </a:tblGrid>
              <a:tr h="184567">
                <a:tc>
                  <a:txBody>
                    <a:bodyPr/>
                    <a:lstStyle/>
                    <a:p>
                      <a:pPr algn="ctr">
                        <a:lnSpc>
                          <a:spcPct val="107000"/>
                        </a:lnSpc>
                        <a:spcAft>
                          <a:spcPts val="800"/>
                        </a:spcAft>
                      </a:pPr>
                      <a:r>
                        <a:rPr lang="en-GB" sz="1400" kern="100">
                          <a:effectLst/>
                        </a:rPr>
                        <a:t> Trend</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400" kern="100">
                          <a:effectLst/>
                        </a:rPr>
                        <a:t>Age 18-64</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400" kern="100">
                          <a:effectLst/>
                        </a:rPr>
                        <a:t>Ages 65+</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00411232"/>
                  </a:ext>
                </a:extLst>
              </a:tr>
              <a:tr h="158239">
                <a:tc gridSpan="3">
                  <a:txBody>
                    <a:bodyPr/>
                    <a:lstStyle/>
                    <a:p>
                      <a:pPr>
                        <a:lnSpc>
                          <a:spcPct val="107000"/>
                        </a:lnSpc>
                        <a:spcAft>
                          <a:spcPts val="800"/>
                        </a:spcAft>
                      </a:pPr>
                      <a:r>
                        <a:rPr lang="en-GB" sz="1200" kern="100">
                          <a:solidFill>
                            <a:srgbClr val="00445E"/>
                          </a:solidFill>
                          <a:effectLst/>
                        </a:rPr>
                        <a:t>Population Changes </a:t>
                      </a:r>
                      <a:endParaRPr lang="en-GB" sz="120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74066577"/>
                  </a:ext>
                </a:extLst>
              </a:tr>
              <a:tr h="158239">
                <a:tc>
                  <a:txBody>
                    <a:bodyPr/>
                    <a:lstStyle/>
                    <a:p>
                      <a:pPr>
                        <a:lnSpc>
                          <a:spcPct val="107000"/>
                        </a:lnSpc>
                        <a:spcAft>
                          <a:spcPts val="800"/>
                        </a:spcAft>
                      </a:pPr>
                      <a:r>
                        <a:rPr lang="en-GB" sz="1200" b="0" kern="100">
                          <a:solidFill>
                            <a:srgbClr val="00445E"/>
                          </a:solidFill>
                          <a:effectLst/>
                        </a:rPr>
                        <a:t>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kern="100">
                          <a:solidFill>
                            <a:srgbClr val="00445E"/>
                          </a:solidFill>
                          <a:effectLst/>
                        </a:rPr>
                        <a:t>0.007</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kern="100">
                          <a:solidFill>
                            <a:srgbClr val="00445E"/>
                          </a:solidFill>
                          <a:effectLst/>
                        </a:rPr>
                        <a:t>0.01</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80283374"/>
                  </a:ext>
                </a:extLst>
              </a:tr>
              <a:tr h="158239">
                <a:tc>
                  <a:txBody>
                    <a:bodyPr/>
                    <a:lstStyle/>
                    <a:p>
                      <a:pPr>
                        <a:lnSpc>
                          <a:spcPct val="107000"/>
                        </a:lnSpc>
                        <a:spcAft>
                          <a:spcPts val="800"/>
                        </a:spcAft>
                      </a:pPr>
                      <a:r>
                        <a:rPr lang="en-GB" sz="1200" b="0" kern="100">
                          <a:solidFill>
                            <a:srgbClr val="00445E"/>
                          </a:solidFill>
                          <a:effectLst/>
                        </a:rPr>
                        <a:t>Females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kern="100">
                          <a:solidFill>
                            <a:srgbClr val="00445E"/>
                          </a:solidFill>
                          <a:effectLst/>
                        </a:rPr>
                        <a:t>0.008</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kern="100">
                          <a:solidFill>
                            <a:srgbClr val="00445E"/>
                          </a:solidFill>
                          <a:effectLst/>
                        </a:rPr>
                        <a:t>0.04</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89956357"/>
                  </a:ext>
                </a:extLst>
              </a:tr>
              <a:tr h="155703">
                <a:tc gridSpan="3">
                  <a:txBody>
                    <a:bodyPr/>
                    <a:lstStyle/>
                    <a:p>
                      <a:pPr>
                        <a:lnSpc>
                          <a:spcPct val="107000"/>
                        </a:lnSpc>
                        <a:spcAft>
                          <a:spcPts val="800"/>
                        </a:spcAft>
                      </a:pPr>
                      <a:r>
                        <a:rPr lang="en-GB" sz="1200" kern="100">
                          <a:solidFill>
                            <a:srgbClr val="00445E"/>
                          </a:solidFill>
                          <a:effectLst/>
                        </a:rPr>
                        <a:t>Improvements in Health</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85528835"/>
                  </a:ext>
                </a:extLst>
              </a:tr>
              <a:tr h="157445">
                <a:tc>
                  <a:txBody>
                    <a:bodyPr/>
                    <a:lstStyle/>
                    <a:p>
                      <a:pPr>
                        <a:lnSpc>
                          <a:spcPct val="107000"/>
                        </a:lnSpc>
                        <a:spcAft>
                          <a:spcPts val="800"/>
                        </a:spcAft>
                      </a:pPr>
                      <a:r>
                        <a:rPr lang="en-GB" sz="1200" b="0" kern="100">
                          <a:solidFill>
                            <a:srgbClr val="00445E"/>
                          </a:solidFill>
                          <a:effectLst/>
                        </a:rPr>
                        <a:t>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kern="100">
                          <a:solidFill>
                            <a:srgbClr val="00445E"/>
                          </a:solidFill>
                          <a:effectLst/>
                        </a:rPr>
                        <a:t>-0.007</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kern="100">
                          <a:solidFill>
                            <a:srgbClr val="00445E"/>
                          </a:solidFill>
                          <a:effectLst/>
                        </a:rPr>
                        <a:t>-0.06</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95427090"/>
                  </a:ext>
                </a:extLst>
              </a:tr>
              <a:tr h="194487">
                <a:tc>
                  <a:txBody>
                    <a:bodyPr/>
                    <a:lstStyle/>
                    <a:p>
                      <a:pPr>
                        <a:lnSpc>
                          <a:spcPct val="107000"/>
                        </a:lnSpc>
                        <a:spcAft>
                          <a:spcPts val="800"/>
                        </a:spcAft>
                      </a:pPr>
                      <a:r>
                        <a:rPr lang="en-GB" sz="1200" b="0" kern="100">
                          <a:solidFill>
                            <a:srgbClr val="00445E"/>
                          </a:solidFill>
                          <a:effectLst/>
                        </a:rPr>
                        <a:t> Females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kern="100">
                          <a:solidFill>
                            <a:srgbClr val="00445E"/>
                          </a:solidFill>
                          <a:effectLst/>
                        </a:rPr>
                        <a:t>-0.007</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kern="100">
                          <a:solidFill>
                            <a:srgbClr val="00445E"/>
                          </a:solidFill>
                          <a:effectLst/>
                        </a:rPr>
                        <a:t>-0.04</a:t>
                      </a:r>
                      <a:endParaRPr lang="en-GB" sz="1200"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7472314"/>
                  </a:ext>
                </a:extLst>
              </a:tr>
              <a:tr h="155703">
                <a:tc gridSpan="3">
                  <a:txBody>
                    <a:bodyPr/>
                    <a:lstStyle/>
                    <a:p>
                      <a:pPr>
                        <a:lnSpc>
                          <a:spcPct val="107000"/>
                        </a:lnSpc>
                        <a:spcAft>
                          <a:spcPts val="800"/>
                        </a:spcAft>
                      </a:pPr>
                      <a:r>
                        <a:rPr lang="en-GB" sz="1200" kern="100">
                          <a:solidFill>
                            <a:srgbClr val="00445E"/>
                          </a:solidFill>
                          <a:effectLst/>
                        </a:rPr>
                        <a:t>Overall</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pPr algn="ct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235157"/>
                  </a:ext>
                </a:extLst>
              </a:tr>
              <a:tr h="410838">
                <a:tc>
                  <a:txBody>
                    <a:bodyPr/>
                    <a:lstStyle/>
                    <a:p>
                      <a:pPr>
                        <a:lnSpc>
                          <a:spcPct val="107000"/>
                        </a:lnSpc>
                        <a:spcAft>
                          <a:spcPts val="800"/>
                        </a:spcAft>
                      </a:pPr>
                      <a:r>
                        <a:rPr lang="en-GB" sz="1200" b="0" kern="100">
                          <a:solidFill>
                            <a:srgbClr val="00445E"/>
                          </a:solidFill>
                          <a:effectLst/>
                        </a:rPr>
                        <a:t> </a:t>
                      </a:r>
                    </a:p>
                    <a:p>
                      <a:pPr>
                        <a:lnSpc>
                          <a:spcPct val="107000"/>
                        </a:lnSpc>
                        <a:spcAft>
                          <a:spcPts val="800"/>
                        </a:spcAft>
                      </a:pPr>
                      <a:r>
                        <a:rPr lang="en-GB" sz="1200" b="0" kern="100">
                          <a:solidFill>
                            <a:srgbClr val="00445E"/>
                          </a:solidFill>
                          <a:effectLst/>
                        </a:rPr>
                        <a:t>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b="1" kern="100">
                          <a:solidFill>
                            <a:srgbClr val="00445E"/>
                          </a:solidFill>
                          <a:effectLst/>
                        </a:rPr>
                        <a:t>0.001</a:t>
                      </a:r>
                      <a:endParaRPr lang="en-GB" sz="1200" b="1"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b="1" kern="100">
                          <a:solidFill>
                            <a:srgbClr val="00445E"/>
                          </a:solidFill>
                          <a:effectLst/>
                        </a:rPr>
                        <a:t>-0.045</a:t>
                      </a:r>
                      <a:endParaRPr lang="en-GB" sz="1200" b="1"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22150246"/>
                  </a:ext>
                </a:extLst>
              </a:tr>
              <a:tr h="405891">
                <a:tc>
                  <a:txBody>
                    <a:bodyPr/>
                    <a:lstStyle/>
                    <a:p>
                      <a:pPr>
                        <a:lnSpc>
                          <a:spcPct val="107000"/>
                        </a:lnSpc>
                        <a:spcAft>
                          <a:spcPts val="800"/>
                        </a:spcAft>
                      </a:pPr>
                      <a:r>
                        <a:rPr lang="en-GB" sz="1200" b="0" kern="100">
                          <a:solidFill>
                            <a:srgbClr val="00445E"/>
                          </a:solidFill>
                          <a:effectLst/>
                        </a:rPr>
                        <a:t> </a:t>
                      </a:r>
                    </a:p>
                    <a:p>
                      <a:pPr>
                        <a:lnSpc>
                          <a:spcPct val="107000"/>
                        </a:lnSpc>
                        <a:spcAft>
                          <a:spcPts val="800"/>
                        </a:spcAft>
                      </a:pPr>
                      <a:r>
                        <a:rPr lang="en-GB" sz="1200" b="0" kern="100">
                          <a:solidFill>
                            <a:srgbClr val="00445E"/>
                          </a:solidFill>
                          <a:effectLst/>
                        </a:rPr>
                        <a:t>Females</a:t>
                      </a:r>
                      <a:endParaRPr lang="en-GB" sz="1200" b="0" kern="100">
                        <a:solidFill>
                          <a:srgbClr val="00445E"/>
                        </a:solidFill>
                        <a:effectLst/>
                        <a:latin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ctr">
                        <a:lnSpc>
                          <a:spcPct val="107000"/>
                        </a:lnSpc>
                        <a:spcAft>
                          <a:spcPts val="800"/>
                        </a:spcAft>
                      </a:pPr>
                      <a:r>
                        <a:rPr lang="en-GB" sz="1200" b="1" kern="100">
                          <a:solidFill>
                            <a:srgbClr val="00445E"/>
                          </a:solidFill>
                          <a:effectLst/>
                        </a:rPr>
                        <a:t>0.001</a:t>
                      </a:r>
                      <a:endParaRPr lang="en-GB" sz="1200" b="1" kern="10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pPr>
                      <a:r>
                        <a:rPr lang="en-GB" sz="1200" b="1" kern="100" dirty="0">
                          <a:solidFill>
                            <a:srgbClr val="00445E"/>
                          </a:solidFill>
                          <a:effectLst/>
                        </a:rPr>
                        <a:t>-0.001</a:t>
                      </a:r>
                      <a:endParaRPr lang="en-GB" sz="1200" b="1" kern="100" dirty="0">
                        <a:solidFill>
                          <a:srgbClr val="00445E"/>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10518794"/>
                  </a:ext>
                </a:extLst>
              </a:tr>
            </a:tbl>
          </a:graphicData>
        </a:graphic>
      </p:graphicFrame>
      <p:graphicFrame>
        <p:nvGraphicFramePr>
          <p:cNvPr id="9" name="Chart 8" descr="A line chart as described in the text.">
            <a:extLst>
              <a:ext uri="{FF2B5EF4-FFF2-40B4-BE49-F238E27FC236}">
                <a16:creationId xmlns:a16="http://schemas.microsoft.com/office/drawing/2014/main" id="{321869F7-68E8-4547-A91E-1D9EC0D2D946}"/>
              </a:ext>
            </a:extLst>
          </p:cNvPr>
          <p:cNvGraphicFramePr>
            <a:graphicFrameLocks/>
          </p:cNvGraphicFramePr>
          <p:nvPr>
            <p:extLst>
              <p:ext uri="{D42A27DB-BD31-4B8C-83A1-F6EECF244321}">
                <p14:modId xmlns:p14="http://schemas.microsoft.com/office/powerpoint/2010/main" val="1311590808"/>
              </p:ext>
            </p:extLst>
          </p:nvPr>
        </p:nvGraphicFramePr>
        <p:xfrm>
          <a:off x="6096000" y="3053799"/>
          <a:ext cx="5554951" cy="341605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232629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758345" cy="1909762"/>
          </a:xfrm>
        </p:spPr>
        <p:txBody>
          <a:bodyPr>
            <a:normAutofit/>
          </a:bodyPr>
          <a:lstStyle/>
          <a:p>
            <a:r>
              <a:rPr lang="en-GB" sz="3600" b="1">
                <a:cs typeface="Arial"/>
              </a:rPr>
              <a:t>“Prevention” in adult social care – evidence and effective practice</a:t>
            </a:r>
            <a:endParaRPr lang="en-US"/>
          </a:p>
        </p:txBody>
      </p:sp>
    </p:spTree>
    <p:extLst>
      <p:ext uri="{BB962C8B-B14F-4D97-AF65-F5344CB8AC3E}">
        <p14:creationId xmlns:p14="http://schemas.microsoft.com/office/powerpoint/2010/main" val="4060820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dirty="0">
                <a:cs typeface="Arial" panose="020B0604020202020204" pitchFamily="34" charset="0"/>
              </a:rPr>
              <a:t>Despite forming one of seven core responsibilities in the Care Act, prevention in social care is an under-researched field of practice</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142059" y="1248906"/>
            <a:ext cx="8428279" cy="5123409"/>
          </a:xfrm>
        </p:spPr>
        <p:txBody>
          <a:bodyPr>
            <a:normAutofit fontScale="85000" lnSpcReduction="10000"/>
          </a:bodyPr>
          <a:lstStyle/>
          <a:p>
            <a:r>
              <a:rPr lang="en-GB" sz="1400" b="1" dirty="0"/>
              <a:t>The Care Act 2014 identifies ‘promoting individual wellbeing’ and ‘preventing needs for care and support’ as the first two of seven responsibilities for Local Authorities</a:t>
            </a:r>
            <a:r>
              <a:rPr lang="en-GB" sz="1400" baseline="30000" dirty="0"/>
              <a:t>27</a:t>
            </a:r>
            <a:r>
              <a:rPr lang="en-GB" sz="1400" dirty="0"/>
              <a:t>. The Care Act Statutory Guidance describes prevention as about the care and support system actively promoting independence and wellbeing</a:t>
            </a:r>
            <a:r>
              <a:rPr lang="en-GB" sz="1400" baseline="30000" dirty="0"/>
              <a:t>28</a:t>
            </a:r>
            <a:r>
              <a:rPr lang="en-GB" sz="1400" dirty="0"/>
              <a:t>. </a:t>
            </a:r>
          </a:p>
          <a:p>
            <a:r>
              <a:rPr lang="en-GB" sz="1400" dirty="0"/>
              <a:t>SCIE recognise the importance of the three core approaches to prevention</a:t>
            </a:r>
            <a:r>
              <a:rPr lang="en-GB" sz="1400" baseline="30000" dirty="0"/>
              <a:t>29</a:t>
            </a:r>
            <a:r>
              <a:rPr lang="en-GB" sz="1400" dirty="0"/>
              <a:t>:</a:t>
            </a:r>
          </a:p>
          <a:p>
            <a:pPr lvl="1"/>
            <a:r>
              <a:rPr lang="en-GB" sz="1400" b="1" dirty="0"/>
              <a:t>Prevent</a:t>
            </a:r>
            <a:r>
              <a:rPr lang="en-GB" sz="1400" dirty="0"/>
              <a:t> </a:t>
            </a:r>
            <a:r>
              <a:rPr lang="en-GB" sz="1400" i="1" dirty="0"/>
              <a:t>(primary prevention) </a:t>
            </a:r>
            <a:r>
              <a:rPr lang="en-GB" sz="1400" dirty="0"/>
              <a:t>- applied to everyone, focused on conditions that avoid the need for care</a:t>
            </a:r>
          </a:p>
          <a:p>
            <a:pPr lvl="1"/>
            <a:r>
              <a:rPr lang="en-GB" sz="1400" b="1" dirty="0"/>
              <a:t>Reduce</a:t>
            </a:r>
            <a:r>
              <a:rPr lang="en-GB" sz="1400" dirty="0"/>
              <a:t> (</a:t>
            </a:r>
            <a:r>
              <a:rPr lang="en-GB" sz="1400" i="1" dirty="0"/>
              <a:t>secondary prevention</a:t>
            </a:r>
            <a:r>
              <a:rPr lang="en-GB" sz="1400" dirty="0"/>
              <a:t>) – targeted at individuals at risk of developing needs to slow this process or prevent further needs.</a:t>
            </a:r>
          </a:p>
          <a:p>
            <a:pPr lvl="1"/>
            <a:r>
              <a:rPr lang="en-GB" sz="1400" b="1" dirty="0"/>
              <a:t>Delay</a:t>
            </a:r>
            <a:r>
              <a:rPr lang="en-GB" sz="1400" dirty="0"/>
              <a:t> (</a:t>
            </a:r>
            <a:r>
              <a:rPr lang="en-GB" sz="1400" i="1" dirty="0"/>
              <a:t>tertiary prevention</a:t>
            </a:r>
            <a:r>
              <a:rPr lang="en-GB" sz="1400" dirty="0"/>
              <a:t>) – aimed at individuals with complex health conditions to minimise the effects, support them to regain skills and reduce needs wherever possible.</a:t>
            </a:r>
          </a:p>
          <a:p>
            <a:r>
              <a:rPr lang="en-GB" sz="1400" b="1" dirty="0"/>
              <a:t>SCIE also highlight the importance of whole-system approaches to prevention</a:t>
            </a:r>
            <a:r>
              <a:rPr lang="en-GB" sz="1400" dirty="0"/>
              <a:t> – across social care commissioners and practitioners as well across the wider health and care infrastructure</a:t>
            </a:r>
            <a:r>
              <a:rPr lang="en-GB" sz="1400" baseline="30000" dirty="0"/>
              <a:t>29</a:t>
            </a:r>
            <a:r>
              <a:rPr lang="en-GB" sz="1400" dirty="0"/>
              <a:t>.</a:t>
            </a:r>
          </a:p>
          <a:p>
            <a:r>
              <a:rPr lang="en-GB" sz="1400" dirty="0"/>
              <a:t>Despite the central role of prevention in social care, existing literature highlights that this is an under-researched area, and that the evidence base needs to be supported by robust evaluation of local practice. The remaining slides in this chapter will summarise available evidence around approaches to prevention in social care</a:t>
            </a:r>
            <a:r>
              <a:rPr lang="en-GB" sz="1400" baseline="30000" dirty="0"/>
              <a:t>30,32</a:t>
            </a:r>
            <a:r>
              <a:rPr lang="en-GB" sz="1400" dirty="0"/>
              <a:t>.</a:t>
            </a:r>
            <a:endParaRPr lang="en-GB" sz="1400" b="1" dirty="0"/>
          </a:p>
          <a:p>
            <a:endParaRPr lang="en-GB" sz="1400" b="1" dirty="0"/>
          </a:p>
          <a:p>
            <a:pPr marL="0" indent="0">
              <a:buNone/>
            </a:pPr>
            <a:r>
              <a:rPr lang="en-GB" sz="1400" b="1" dirty="0"/>
              <a:t>Motivations for and approaches to prevention activity</a:t>
            </a:r>
          </a:p>
          <a:p>
            <a:r>
              <a:rPr lang="en-GB" sz="1400" dirty="0"/>
              <a:t>Research has highlighted that there is a </a:t>
            </a:r>
            <a:r>
              <a:rPr lang="en-GB" sz="1400" b="1" dirty="0"/>
              <a:t>lack of shared understanding across health and social care around what “prevention” includes</a:t>
            </a:r>
            <a:r>
              <a:rPr lang="en-GB" sz="1400" dirty="0"/>
              <a:t>, and where responsibility for prevention in Local Authorities sits. </a:t>
            </a:r>
          </a:p>
          <a:p>
            <a:r>
              <a:rPr lang="en-GB" sz="1400" dirty="0"/>
              <a:t>Research by Tew et al (2019) shows that </a:t>
            </a:r>
            <a:r>
              <a:rPr lang="en-GB" sz="1400" b="1" dirty="0"/>
              <a:t>financial pressures are the primary driver for Local Authorities delivering prevention activity</a:t>
            </a:r>
            <a:r>
              <a:rPr lang="en-GB" sz="1400" dirty="0"/>
              <a:t>, despite mixed evidence on cost-saving potentials of preventative interventions</a:t>
            </a:r>
            <a:r>
              <a:rPr lang="en-GB" sz="1400" baseline="30000" dirty="0"/>
              <a:t>30</a:t>
            </a:r>
            <a:r>
              <a:rPr lang="en-GB" sz="1400" dirty="0"/>
              <a:t>. </a:t>
            </a:r>
          </a:p>
          <a:p>
            <a:r>
              <a:rPr lang="en-GB" sz="1400" b="1" dirty="0"/>
              <a:t>Most Local Authorities deliver a broad range of preventative activity within social care, public health, and across wider council infrastructures</a:t>
            </a:r>
            <a:r>
              <a:rPr lang="en-GB" sz="1400" dirty="0"/>
              <a:t>. Councils have adopted different approaches to integration of prevention agendas, with some developing “prevention strategies” to varying degrees of success. While the benefits of integrated health and care services are generally recognised, there is a paucity of evidence on how services should implement prevention with health partners, and the effectiveness of shared approaches</a:t>
            </a:r>
            <a:r>
              <a:rPr lang="en-GB" sz="1400" baseline="30000" dirty="0"/>
              <a:t>30,31</a:t>
            </a:r>
            <a:r>
              <a:rPr lang="en-GB" sz="1400" dirty="0"/>
              <a:t>.</a:t>
            </a:r>
          </a:p>
        </p:txBody>
      </p:sp>
      <p:pic>
        <p:nvPicPr>
          <p:cNvPr id="6" name="Picture 5" descr="A diagram showing the whole-system approach to prevention. The segments of the diagram are: Commissioners, Social Care practitioners; NHS, housing and transport; Voluntary organisations; Community; and Providers.">
            <a:extLst>
              <a:ext uri="{FF2B5EF4-FFF2-40B4-BE49-F238E27FC236}">
                <a16:creationId xmlns:a16="http://schemas.microsoft.com/office/drawing/2014/main" id="{BEB0A5E9-C0BA-4FF1-CBEA-D46C79190853}"/>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8502728" y="1821494"/>
            <a:ext cx="3665036" cy="3589288"/>
          </a:xfrm>
          <a:prstGeom prst="rect">
            <a:avLst/>
          </a:prstGeom>
        </p:spPr>
      </p:pic>
      <p:sp>
        <p:nvSpPr>
          <p:cNvPr id="7" name="Content Placeholder 2">
            <a:extLst>
              <a:ext uri="{FF2B5EF4-FFF2-40B4-BE49-F238E27FC236}">
                <a16:creationId xmlns:a16="http://schemas.microsoft.com/office/drawing/2014/main" id="{1EB5BBA1-0DD3-0BA5-CAB4-2CD2152F3AA2}"/>
              </a:ext>
            </a:extLst>
          </p:cNvPr>
          <p:cNvSpPr txBox="1">
            <a:spLocks/>
          </p:cNvSpPr>
          <p:nvPr/>
        </p:nvSpPr>
        <p:spPr>
          <a:xfrm>
            <a:off x="8570338" y="1560902"/>
            <a:ext cx="3149744" cy="4221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Model for a whole-system approach to prevention (SCIE)</a:t>
            </a:r>
            <a:r>
              <a:rPr lang="en-GB" sz="1200" b="1" baseline="30000"/>
              <a:t>29</a:t>
            </a:r>
          </a:p>
        </p:txBody>
      </p:sp>
    </p:spTree>
    <p:extLst>
      <p:ext uri="{BB962C8B-B14F-4D97-AF65-F5344CB8AC3E}">
        <p14:creationId xmlns:p14="http://schemas.microsoft.com/office/powerpoint/2010/main" val="23428579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272653"/>
            <a:ext cx="10046089" cy="720725"/>
          </a:xfrm>
        </p:spPr>
        <p:txBody>
          <a:bodyPr>
            <a:noAutofit/>
          </a:bodyPr>
          <a:lstStyle/>
          <a:p>
            <a:r>
              <a:rPr lang="en-GB" sz="2400"/>
              <a:t>Common conceptualisations of “preventative interventions” often differ across public health and social care, but are linked</a:t>
            </a:r>
            <a:endParaRPr lang="en-GB" sz="2400">
              <a:cs typeface="Arial" panose="020B0604020202020204" pitchFamily="34" charset="0"/>
            </a:endParaRPr>
          </a:p>
        </p:txBody>
      </p:sp>
      <p:sp>
        <p:nvSpPr>
          <p:cNvPr id="9" name="Rectangle 8">
            <a:extLst>
              <a:ext uri="{FF2B5EF4-FFF2-40B4-BE49-F238E27FC236}">
                <a16:creationId xmlns:a16="http://schemas.microsoft.com/office/drawing/2014/main" id="{84355F79-BA41-2668-DAB0-0B3FDFEBF930}"/>
              </a:ext>
            </a:extLst>
          </p:cNvPr>
          <p:cNvSpPr/>
          <p:nvPr/>
        </p:nvSpPr>
        <p:spPr>
          <a:xfrm>
            <a:off x="277475" y="1200077"/>
            <a:ext cx="4635062" cy="995888"/>
          </a:xfrm>
          <a:prstGeom prst="rect">
            <a:avLst/>
          </a:prstGeom>
          <a:solidFill>
            <a:srgbClr val="00B2BB">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200" b="1">
                <a:solidFill>
                  <a:schemeClr val="tx1"/>
                </a:solidFill>
              </a:rPr>
              <a:t>Aims of prevention in public health:</a:t>
            </a:r>
          </a:p>
          <a:p>
            <a:r>
              <a:rPr lang="en-GB" sz="1200">
                <a:solidFill>
                  <a:schemeClr val="tx1"/>
                </a:solidFill>
              </a:rPr>
              <a:t>Public health typically speaks of the “three tiers” of prevention, to prevent disease </a:t>
            </a:r>
            <a:r>
              <a:rPr lang="en-GB" sz="1200" b="1">
                <a:solidFill>
                  <a:schemeClr val="tx1"/>
                </a:solidFill>
              </a:rPr>
              <a:t>ill-health form occurring</a:t>
            </a:r>
            <a:r>
              <a:rPr lang="en-GB" sz="1200">
                <a:solidFill>
                  <a:schemeClr val="tx1"/>
                </a:solidFill>
              </a:rPr>
              <a:t>, </a:t>
            </a:r>
            <a:r>
              <a:rPr lang="en-GB" sz="1200" b="1">
                <a:solidFill>
                  <a:schemeClr val="tx1"/>
                </a:solidFill>
              </a:rPr>
              <a:t>detect disease early </a:t>
            </a:r>
            <a:r>
              <a:rPr lang="en-GB" sz="1200">
                <a:solidFill>
                  <a:schemeClr val="tx1"/>
                </a:solidFill>
              </a:rPr>
              <a:t>and </a:t>
            </a:r>
            <a:r>
              <a:rPr lang="en-GB" sz="1200" b="1">
                <a:solidFill>
                  <a:schemeClr val="tx1"/>
                </a:solidFill>
              </a:rPr>
              <a:t>prevent progression</a:t>
            </a:r>
            <a:r>
              <a:rPr lang="en-GB" sz="1200">
                <a:solidFill>
                  <a:schemeClr val="tx1"/>
                </a:solidFill>
              </a:rPr>
              <a:t>, and support </a:t>
            </a:r>
            <a:r>
              <a:rPr lang="en-GB" sz="1200" b="1">
                <a:solidFill>
                  <a:schemeClr val="tx1"/>
                </a:solidFill>
              </a:rPr>
              <a:t>rehabilitation following ill-health or disease</a:t>
            </a:r>
            <a:r>
              <a:rPr lang="en-GB" sz="1200">
                <a:solidFill>
                  <a:schemeClr val="tx1"/>
                </a:solidFill>
              </a:rPr>
              <a:t>.</a:t>
            </a:r>
          </a:p>
        </p:txBody>
      </p:sp>
      <p:sp>
        <p:nvSpPr>
          <p:cNvPr id="7" name="Rectangle 6">
            <a:extLst>
              <a:ext uri="{FF2B5EF4-FFF2-40B4-BE49-F238E27FC236}">
                <a16:creationId xmlns:a16="http://schemas.microsoft.com/office/drawing/2014/main" id="{720FCD06-0E91-0815-CCE2-B6C5E3C30420}"/>
              </a:ext>
            </a:extLst>
          </p:cNvPr>
          <p:cNvSpPr/>
          <p:nvPr/>
        </p:nvSpPr>
        <p:spPr>
          <a:xfrm>
            <a:off x="277475" y="2301766"/>
            <a:ext cx="4635062" cy="3922461"/>
          </a:xfrm>
          <a:prstGeom prst="rect">
            <a:avLst/>
          </a:prstGeom>
          <a:solidFill>
            <a:srgbClr val="00B2BB">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200" b="1" dirty="0">
                <a:solidFill>
                  <a:schemeClr val="tx1"/>
                </a:solidFill>
              </a:rPr>
              <a:t>Preventative interventions in public health</a:t>
            </a:r>
            <a:r>
              <a:rPr lang="en-GB" sz="1200" b="1" baseline="30000" dirty="0">
                <a:solidFill>
                  <a:schemeClr val="tx1"/>
                </a:solidFill>
              </a:rPr>
              <a:t>33</a:t>
            </a:r>
            <a:r>
              <a:rPr lang="en-GB" sz="1200" b="1" dirty="0">
                <a:solidFill>
                  <a:schemeClr val="tx1"/>
                </a:solidFill>
              </a:rPr>
              <a:t>:</a:t>
            </a:r>
          </a:p>
          <a:p>
            <a:r>
              <a:rPr lang="en-GB" sz="1200" b="1" dirty="0">
                <a:solidFill>
                  <a:schemeClr val="tx1"/>
                </a:solidFill>
              </a:rPr>
              <a:t>Primary prevention – preventing ill-health from occurring:</a:t>
            </a:r>
          </a:p>
          <a:p>
            <a:pPr marL="285750" indent="-285750">
              <a:buFont typeface="Arial" panose="020B0604020202020204" pitchFamily="34" charset="0"/>
              <a:buChar char="•"/>
            </a:pPr>
            <a:r>
              <a:rPr lang="en-GB" sz="1200" dirty="0">
                <a:solidFill>
                  <a:schemeClr val="tx1"/>
                </a:solidFill>
              </a:rPr>
              <a:t>Improving the </a:t>
            </a:r>
            <a:r>
              <a:rPr lang="en-GB" sz="1200" b="1" dirty="0">
                <a:solidFill>
                  <a:schemeClr val="tx1"/>
                </a:solidFill>
              </a:rPr>
              <a:t>wider determinants of health </a:t>
            </a:r>
            <a:r>
              <a:rPr lang="en-GB" sz="1200" dirty="0">
                <a:solidFill>
                  <a:schemeClr val="tx1"/>
                </a:solidFill>
              </a:rPr>
              <a:t>– housing, air quality, poverty</a:t>
            </a:r>
          </a:p>
          <a:p>
            <a:pPr marL="285750" indent="-285750">
              <a:buFont typeface="Arial" panose="020B0604020202020204" pitchFamily="34" charset="0"/>
              <a:buChar char="•"/>
            </a:pPr>
            <a:r>
              <a:rPr lang="en-GB" sz="1200" b="1" dirty="0">
                <a:solidFill>
                  <a:schemeClr val="tx1"/>
                </a:solidFill>
              </a:rPr>
              <a:t>Vaccinations</a:t>
            </a:r>
          </a:p>
          <a:p>
            <a:pPr marL="285750" indent="-285750">
              <a:buFont typeface="Arial" panose="020B0604020202020204" pitchFamily="34" charset="0"/>
              <a:buChar char="•"/>
            </a:pPr>
            <a:r>
              <a:rPr lang="en-GB" sz="1200" b="1" dirty="0">
                <a:solidFill>
                  <a:schemeClr val="tx1"/>
                </a:solidFill>
              </a:rPr>
              <a:t>Stop smoking and weight management </a:t>
            </a:r>
            <a:r>
              <a:rPr lang="en-GB" sz="1200" dirty="0">
                <a:solidFill>
                  <a:schemeClr val="tx1"/>
                </a:solidFill>
              </a:rPr>
              <a:t>services</a:t>
            </a:r>
          </a:p>
          <a:p>
            <a:pPr marL="285750" indent="-285750">
              <a:buFont typeface="Arial" panose="020B0604020202020204" pitchFamily="34" charset="0"/>
              <a:buChar char="•"/>
            </a:pPr>
            <a:r>
              <a:rPr lang="en-GB" sz="1200" b="1" dirty="0">
                <a:solidFill>
                  <a:schemeClr val="tx1"/>
                </a:solidFill>
              </a:rPr>
              <a:t>Health promotion </a:t>
            </a:r>
            <a:r>
              <a:rPr lang="en-GB" sz="1200" dirty="0">
                <a:solidFill>
                  <a:schemeClr val="tx1"/>
                </a:solidFill>
              </a:rPr>
              <a:t>activity</a:t>
            </a:r>
          </a:p>
          <a:p>
            <a:endParaRPr lang="en-GB" sz="1200" b="1" dirty="0">
              <a:solidFill>
                <a:schemeClr val="tx1"/>
              </a:solidFill>
            </a:endParaRPr>
          </a:p>
          <a:p>
            <a:r>
              <a:rPr lang="en-GB" sz="1200" b="1" dirty="0">
                <a:solidFill>
                  <a:schemeClr val="tx1"/>
                </a:solidFill>
              </a:rPr>
              <a:t>Secondary prevention – early detection of disease and preventing progression of ill-health:</a:t>
            </a:r>
          </a:p>
          <a:p>
            <a:pPr marL="285750" indent="-285750">
              <a:buFont typeface="Arial" panose="020B0604020202020204" pitchFamily="34" charset="0"/>
              <a:buChar char="•"/>
            </a:pPr>
            <a:r>
              <a:rPr lang="en-GB" sz="1200" b="1" dirty="0">
                <a:solidFill>
                  <a:schemeClr val="tx1"/>
                </a:solidFill>
              </a:rPr>
              <a:t>Screening</a:t>
            </a:r>
            <a:r>
              <a:rPr lang="en-GB" sz="1200" dirty="0">
                <a:solidFill>
                  <a:schemeClr val="tx1"/>
                </a:solidFill>
              </a:rPr>
              <a:t> programmes (e.g. breast cancer screening)</a:t>
            </a:r>
          </a:p>
          <a:p>
            <a:pPr marL="285750" indent="-285750">
              <a:buFont typeface="Arial" panose="020B0604020202020204" pitchFamily="34" charset="0"/>
              <a:buChar char="•"/>
            </a:pPr>
            <a:r>
              <a:rPr lang="en-GB" sz="1200" b="1" dirty="0">
                <a:solidFill>
                  <a:schemeClr val="tx1"/>
                </a:solidFill>
              </a:rPr>
              <a:t>Health checks</a:t>
            </a:r>
            <a:endParaRPr lang="en-GB" sz="1200" dirty="0">
              <a:solidFill>
                <a:schemeClr val="tx1"/>
              </a:solidFill>
            </a:endParaRPr>
          </a:p>
          <a:p>
            <a:pPr marL="285750" indent="-285750">
              <a:buFont typeface="Arial" panose="020B0604020202020204" pitchFamily="34" charset="0"/>
              <a:buChar char="•"/>
            </a:pPr>
            <a:r>
              <a:rPr lang="en-GB" sz="1200" b="1" dirty="0">
                <a:solidFill>
                  <a:schemeClr val="tx1"/>
                </a:solidFill>
              </a:rPr>
              <a:t>Targeted stop smoking/weight management </a:t>
            </a:r>
            <a:r>
              <a:rPr lang="en-GB" sz="1200" dirty="0">
                <a:solidFill>
                  <a:schemeClr val="tx1"/>
                </a:solidFill>
              </a:rPr>
              <a:t>programmes</a:t>
            </a:r>
            <a:r>
              <a:rPr lang="en-GB" sz="1200" b="1" dirty="0">
                <a:solidFill>
                  <a:schemeClr val="tx1"/>
                </a:solidFill>
              </a:rPr>
              <a:t> </a:t>
            </a:r>
            <a:r>
              <a:rPr lang="en-GB" sz="1200" dirty="0">
                <a:solidFill>
                  <a:schemeClr val="tx1"/>
                </a:solidFill>
              </a:rPr>
              <a:t>for people with existing health needs</a:t>
            </a:r>
          </a:p>
          <a:p>
            <a:pPr marL="285750" indent="-285750">
              <a:buFont typeface="Arial" panose="020B0604020202020204" pitchFamily="34" charset="0"/>
              <a:buChar char="•"/>
            </a:pPr>
            <a:r>
              <a:rPr lang="en-GB" sz="1200" b="1" dirty="0">
                <a:solidFill>
                  <a:schemeClr val="tx1"/>
                </a:solidFill>
              </a:rPr>
              <a:t>Social prescribing, </a:t>
            </a:r>
            <a:r>
              <a:rPr lang="en-GB" sz="1200" dirty="0">
                <a:solidFill>
                  <a:schemeClr val="tx1"/>
                </a:solidFill>
              </a:rPr>
              <a:t>referring individuals to a range of community support for health/care needs</a:t>
            </a:r>
          </a:p>
          <a:p>
            <a:endParaRPr lang="en-GB" sz="1200" b="1" dirty="0">
              <a:solidFill>
                <a:schemeClr val="tx1"/>
              </a:solidFill>
            </a:endParaRPr>
          </a:p>
          <a:p>
            <a:r>
              <a:rPr lang="en-GB" sz="1200" b="1" dirty="0">
                <a:solidFill>
                  <a:schemeClr val="tx1"/>
                </a:solidFill>
              </a:rPr>
              <a:t>Tertiary prevention – supporting rehabilitation following significant disease or ill-health:</a:t>
            </a:r>
          </a:p>
          <a:p>
            <a:pPr marL="285750" indent="-285750">
              <a:buFont typeface="Arial" panose="020B0604020202020204" pitchFamily="34" charset="0"/>
              <a:buChar char="•"/>
            </a:pPr>
            <a:r>
              <a:rPr lang="en-GB" sz="1200" b="1" dirty="0">
                <a:solidFill>
                  <a:schemeClr val="tx1"/>
                </a:solidFill>
              </a:rPr>
              <a:t>Rehabilitation programmes </a:t>
            </a:r>
            <a:r>
              <a:rPr lang="en-GB" sz="1200" dirty="0">
                <a:solidFill>
                  <a:schemeClr val="tx1"/>
                </a:solidFill>
              </a:rPr>
              <a:t>following major conditions</a:t>
            </a:r>
          </a:p>
          <a:p>
            <a:pPr marL="285750" indent="-285750">
              <a:buFont typeface="Arial" panose="020B0604020202020204" pitchFamily="34" charset="0"/>
              <a:buChar char="•"/>
            </a:pPr>
            <a:r>
              <a:rPr lang="en-GB" sz="1200" b="1" dirty="0">
                <a:solidFill>
                  <a:schemeClr val="tx1"/>
                </a:solidFill>
              </a:rPr>
              <a:t>Chronic disease management</a:t>
            </a:r>
            <a:r>
              <a:rPr lang="en-GB" sz="1200" dirty="0">
                <a:solidFill>
                  <a:schemeClr val="tx1"/>
                </a:solidFill>
              </a:rPr>
              <a:t> programmes</a:t>
            </a:r>
          </a:p>
          <a:p>
            <a:pPr marL="285750" indent="-285750">
              <a:buFont typeface="Arial" panose="020B0604020202020204" pitchFamily="34" charset="0"/>
              <a:buChar char="•"/>
            </a:pPr>
            <a:endParaRPr lang="en-GB" sz="1400" b="1" dirty="0">
              <a:solidFill>
                <a:schemeClr val="tx1"/>
              </a:solidFill>
            </a:endParaRPr>
          </a:p>
          <a:p>
            <a:pPr marL="285750" indent="-285750">
              <a:buFont typeface="Arial" panose="020B0604020202020204" pitchFamily="34" charset="0"/>
              <a:buChar char="•"/>
            </a:pPr>
            <a:endParaRPr lang="en-GB" sz="1400" dirty="0">
              <a:solidFill>
                <a:schemeClr val="tx1"/>
              </a:solidFill>
            </a:endParaRPr>
          </a:p>
        </p:txBody>
      </p:sp>
      <p:sp>
        <p:nvSpPr>
          <p:cNvPr id="12" name="Rectangle 11">
            <a:extLst>
              <a:ext uri="{FF2B5EF4-FFF2-40B4-BE49-F238E27FC236}">
                <a16:creationId xmlns:a16="http://schemas.microsoft.com/office/drawing/2014/main" id="{B7F7AA49-0D6D-B069-CF52-479A9F8B4324}"/>
              </a:ext>
            </a:extLst>
          </p:cNvPr>
          <p:cNvSpPr/>
          <p:nvPr/>
        </p:nvSpPr>
        <p:spPr>
          <a:xfrm>
            <a:off x="7279463" y="1200077"/>
            <a:ext cx="4635062" cy="2501666"/>
          </a:xfrm>
          <a:prstGeom prst="rect">
            <a:avLst/>
          </a:prstGeom>
          <a:solidFill>
            <a:schemeClr val="accent6">
              <a:alpha val="32941"/>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100" b="1" dirty="0">
                <a:solidFill>
                  <a:schemeClr val="tx1"/>
                </a:solidFill>
              </a:rPr>
              <a:t>Aims of prevention in social care:</a:t>
            </a:r>
          </a:p>
          <a:p>
            <a:r>
              <a:rPr lang="en-GB" sz="1100" dirty="0">
                <a:solidFill>
                  <a:schemeClr val="tx1"/>
                </a:solidFill>
              </a:rPr>
              <a:t>In contrast to public health, adult social care often adopt a person and/or service-led conceptualisation of prevention, rather than a population-level view. </a:t>
            </a:r>
            <a:r>
              <a:rPr lang="en-GB" sz="1100" dirty="0" err="1">
                <a:solidFill>
                  <a:schemeClr val="tx1"/>
                </a:solidFill>
              </a:rPr>
              <a:t>Wistow</a:t>
            </a:r>
            <a:r>
              <a:rPr lang="en-GB" sz="1100" dirty="0">
                <a:solidFill>
                  <a:schemeClr val="tx1"/>
                </a:solidFill>
              </a:rPr>
              <a:t> and Lewis suggest two aims of prevention in social care</a:t>
            </a:r>
            <a:r>
              <a:rPr lang="en-GB" sz="1100" baseline="30000" dirty="0">
                <a:solidFill>
                  <a:schemeClr val="tx1"/>
                </a:solidFill>
              </a:rPr>
              <a:t>34</a:t>
            </a:r>
            <a:r>
              <a:rPr lang="en-GB" sz="1100" dirty="0">
                <a:solidFill>
                  <a:schemeClr val="tx1"/>
                </a:solidFill>
              </a:rPr>
              <a:t>:</a:t>
            </a:r>
          </a:p>
          <a:p>
            <a:pPr marL="171450" indent="-171450">
              <a:buFont typeface="Arial" panose="020B0604020202020204" pitchFamily="34" charset="0"/>
              <a:buChar char="•"/>
            </a:pPr>
            <a:r>
              <a:rPr lang="en-GB" sz="1100" b="1" dirty="0">
                <a:solidFill>
                  <a:schemeClr val="tx1"/>
                </a:solidFill>
              </a:rPr>
              <a:t>Deliver services which prevent or delay the need for care in higher-cost, more intensive settings</a:t>
            </a:r>
          </a:p>
          <a:p>
            <a:pPr marL="171450" indent="-171450">
              <a:buFont typeface="Arial" panose="020B0604020202020204" pitchFamily="34" charset="0"/>
              <a:buChar char="•"/>
            </a:pPr>
            <a:r>
              <a:rPr lang="en-GB" sz="1100" b="1" dirty="0">
                <a:solidFill>
                  <a:schemeClr val="tx1"/>
                </a:solidFill>
              </a:rPr>
              <a:t>Develop strategies and approaches that promote the quality of life for older people and their engagement</a:t>
            </a:r>
          </a:p>
          <a:p>
            <a:endParaRPr lang="en-GB" sz="1100" dirty="0">
              <a:solidFill>
                <a:schemeClr val="tx1"/>
              </a:solidFill>
            </a:endParaRPr>
          </a:p>
          <a:p>
            <a:r>
              <a:rPr lang="en-GB" sz="1100" dirty="0">
                <a:solidFill>
                  <a:schemeClr val="tx1"/>
                </a:solidFill>
              </a:rPr>
              <a:t>The description of prevention in the Care Act encourages a wider view of prevention, that stretches beyond what is routinely delivered by adult social care, and uses models of primary, secondary and tertiary prevention.</a:t>
            </a:r>
            <a:r>
              <a:rPr lang="en-GB" sz="1100" baseline="30000" dirty="0">
                <a:solidFill>
                  <a:schemeClr val="tx1"/>
                </a:solidFill>
              </a:rPr>
              <a:t>28,30</a:t>
            </a:r>
            <a:r>
              <a:rPr lang="en-GB" sz="1100" dirty="0">
                <a:solidFill>
                  <a:schemeClr val="tx1"/>
                </a:solidFill>
              </a:rPr>
              <a:t>. </a:t>
            </a:r>
            <a:endParaRPr lang="en-GB" sz="1100" b="1" dirty="0">
              <a:solidFill>
                <a:schemeClr val="tx1"/>
              </a:solidFill>
            </a:endParaRPr>
          </a:p>
        </p:txBody>
      </p:sp>
      <p:sp>
        <p:nvSpPr>
          <p:cNvPr id="8" name="Rectangle 7">
            <a:extLst>
              <a:ext uri="{FF2B5EF4-FFF2-40B4-BE49-F238E27FC236}">
                <a16:creationId xmlns:a16="http://schemas.microsoft.com/office/drawing/2014/main" id="{6F227449-4C6D-56E2-7B8F-9662D002D4CA}"/>
              </a:ext>
              <a:ext uri="{C183D7F6-B498-43B3-948B-1728B52AA6E4}">
                <adec:decorative xmlns:adec="http://schemas.microsoft.com/office/drawing/2017/decorative" val="1"/>
              </a:ext>
            </a:extLst>
          </p:cNvPr>
          <p:cNvSpPr/>
          <p:nvPr/>
        </p:nvSpPr>
        <p:spPr>
          <a:xfrm>
            <a:off x="7279463" y="3815252"/>
            <a:ext cx="4635062" cy="2308072"/>
          </a:xfrm>
          <a:prstGeom prst="rect">
            <a:avLst/>
          </a:prstGeom>
          <a:solidFill>
            <a:schemeClr val="accent6">
              <a:alpha val="32941"/>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200" b="1">
                <a:solidFill>
                  <a:schemeClr val="tx1"/>
                </a:solidFill>
              </a:rPr>
              <a:t>Preventative interventions delivered by adult social care</a:t>
            </a:r>
            <a:r>
              <a:rPr lang="en-GB" sz="1200" b="1" baseline="30000">
                <a:solidFill>
                  <a:schemeClr val="tx1"/>
                </a:solidFill>
              </a:rPr>
              <a:t>30-32</a:t>
            </a:r>
            <a:r>
              <a:rPr lang="en-GB" sz="1200" b="1">
                <a:solidFill>
                  <a:schemeClr val="tx1"/>
                </a:solidFill>
              </a:rPr>
              <a:t>:</a:t>
            </a:r>
          </a:p>
          <a:p>
            <a:endParaRPr lang="en-GB" sz="1200" b="1">
              <a:solidFill>
                <a:schemeClr val="tx1"/>
              </a:solidFill>
            </a:endParaRPr>
          </a:p>
          <a:p>
            <a:pPr marL="285750" indent="-285750">
              <a:buFont typeface="Arial" panose="020B0604020202020204" pitchFamily="34" charset="0"/>
              <a:buChar char="•"/>
            </a:pPr>
            <a:r>
              <a:rPr lang="en-GB" sz="1200" b="1">
                <a:solidFill>
                  <a:schemeClr val="tx1"/>
                </a:solidFill>
              </a:rPr>
              <a:t>Information and advice </a:t>
            </a:r>
            <a:r>
              <a:rPr lang="en-GB" sz="1200">
                <a:solidFill>
                  <a:schemeClr val="tx1"/>
                </a:solidFill>
              </a:rPr>
              <a:t>– referring individuals to access appropriate support that are relevant for their needs (and diverting from higher intensity support)</a:t>
            </a:r>
          </a:p>
          <a:p>
            <a:pPr marL="285750" indent="-285750">
              <a:buFont typeface="Arial" panose="020B0604020202020204" pitchFamily="34" charset="0"/>
              <a:buChar char="•"/>
            </a:pPr>
            <a:r>
              <a:rPr lang="en-GB" sz="1200" b="1">
                <a:solidFill>
                  <a:schemeClr val="tx1"/>
                </a:solidFill>
              </a:rPr>
              <a:t>Telecare </a:t>
            </a:r>
            <a:r>
              <a:rPr lang="en-GB" sz="1200">
                <a:solidFill>
                  <a:schemeClr val="tx1"/>
                </a:solidFill>
              </a:rPr>
              <a:t>– alarm and monitoring systems that support individuals to stay safe and independent at home</a:t>
            </a:r>
          </a:p>
          <a:p>
            <a:pPr marL="285750" indent="-285750">
              <a:buFont typeface="Arial" panose="020B0604020202020204" pitchFamily="34" charset="0"/>
              <a:buChar char="•"/>
            </a:pPr>
            <a:r>
              <a:rPr lang="en-GB" sz="1200" b="1">
                <a:solidFill>
                  <a:schemeClr val="tx1"/>
                </a:solidFill>
              </a:rPr>
              <a:t>Equipment and home adaptations </a:t>
            </a:r>
            <a:r>
              <a:rPr lang="en-GB" sz="1200">
                <a:solidFill>
                  <a:schemeClr val="tx1"/>
                </a:solidFill>
              </a:rPr>
              <a:t>– adjustments to support individuals to perform activities in their home independently.</a:t>
            </a:r>
          </a:p>
          <a:p>
            <a:pPr marL="285750" indent="-285750">
              <a:buFont typeface="Arial" panose="020B0604020202020204" pitchFamily="34" charset="0"/>
              <a:buChar char="•"/>
            </a:pPr>
            <a:r>
              <a:rPr lang="en-GB" sz="1200" b="1">
                <a:solidFill>
                  <a:schemeClr val="tx1"/>
                </a:solidFill>
              </a:rPr>
              <a:t>Reablement </a:t>
            </a:r>
            <a:r>
              <a:rPr lang="en-GB" sz="1200">
                <a:solidFill>
                  <a:schemeClr val="tx1"/>
                </a:solidFill>
              </a:rPr>
              <a:t>– temporary support after illness or hospital discharge to support recovery and regain independence</a:t>
            </a:r>
            <a:endParaRPr lang="en-GB" sz="1200" b="1">
              <a:solidFill>
                <a:schemeClr val="tx1"/>
              </a:solidFill>
            </a:endParaRPr>
          </a:p>
          <a:p>
            <a:pPr marL="285750" indent="-285750">
              <a:buFont typeface="Arial" panose="020B0604020202020204" pitchFamily="34" charset="0"/>
              <a:buChar char="•"/>
            </a:pPr>
            <a:endParaRPr lang="en-GB" sz="1200">
              <a:solidFill>
                <a:schemeClr val="tx1"/>
              </a:solidFill>
            </a:endParaRPr>
          </a:p>
          <a:p>
            <a:pPr marL="285750" indent="-285750">
              <a:buFont typeface="Arial" panose="020B0604020202020204" pitchFamily="34" charset="0"/>
              <a:buChar char="•"/>
            </a:pPr>
            <a:endParaRPr lang="en-GB" sz="1200">
              <a:solidFill>
                <a:schemeClr val="tx1"/>
              </a:solidFill>
            </a:endParaRPr>
          </a:p>
        </p:txBody>
      </p:sp>
      <p:sp>
        <p:nvSpPr>
          <p:cNvPr id="14" name="Rectangle 13">
            <a:extLst>
              <a:ext uri="{FF2B5EF4-FFF2-40B4-BE49-F238E27FC236}">
                <a16:creationId xmlns:a16="http://schemas.microsoft.com/office/drawing/2014/main" id="{448CC36A-E37B-D492-95EC-F002230E034E}"/>
              </a:ext>
              <a:ext uri="{C183D7F6-B498-43B3-948B-1728B52AA6E4}">
                <adec:decorative xmlns:adec="http://schemas.microsoft.com/office/drawing/2017/decorative" val="1"/>
              </a:ext>
            </a:extLst>
          </p:cNvPr>
          <p:cNvSpPr/>
          <p:nvPr/>
        </p:nvSpPr>
        <p:spPr>
          <a:xfrm>
            <a:off x="5071242" y="1635045"/>
            <a:ext cx="2049516" cy="112092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rPr>
              <a:t>As “health need” and “social care need” are interrelated (but not analogous), prevention objectives </a:t>
            </a:r>
            <a:r>
              <a:rPr lang="en-GB" sz="1200" b="1">
                <a:solidFill>
                  <a:schemeClr val="tx1"/>
                </a:solidFill>
              </a:rPr>
              <a:t>can be </a:t>
            </a:r>
            <a:r>
              <a:rPr lang="en-GB" sz="1200">
                <a:solidFill>
                  <a:schemeClr val="tx1"/>
                </a:solidFill>
              </a:rPr>
              <a:t>linked and complementary</a:t>
            </a:r>
          </a:p>
        </p:txBody>
      </p:sp>
      <p:cxnSp>
        <p:nvCxnSpPr>
          <p:cNvPr id="16" name="Straight Arrow Connector 15">
            <a:extLst>
              <a:ext uri="{FF2B5EF4-FFF2-40B4-BE49-F238E27FC236}">
                <a16:creationId xmlns:a16="http://schemas.microsoft.com/office/drawing/2014/main" id="{428E8BFF-7B57-75B8-4EA9-2914BDBC0072}"/>
              </a:ext>
              <a:ext uri="{C183D7F6-B498-43B3-948B-1728B52AA6E4}">
                <adec:decorative xmlns:adec="http://schemas.microsoft.com/office/drawing/2017/decorative" val="1"/>
              </a:ext>
            </a:extLst>
          </p:cNvPr>
          <p:cNvCxnSpPr>
            <a:cxnSpLocks/>
          </p:cNvCxnSpPr>
          <p:nvPr/>
        </p:nvCxnSpPr>
        <p:spPr>
          <a:xfrm flipH="1" flipV="1">
            <a:off x="4991889" y="1394454"/>
            <a:ext cx="472967" cy="22876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2430C72-E17C-C0D7-5EA0-F81F98CBC05C}"/>
              </a:ext>
              <a:ext uri="{C183D7F6-B498-43B3-948B-1728B52AA6E4}">
                <adec:decorative xmlns:adec="http://schemas.microsoft.com/office/drawing/2017/decorative" val="1"/>
              </a:ext>
            </a:extLst>
          </p:cNvPr>
          <p:cNvCxnSpPr>
            <a:cxnSpLocks/>
          </p:cNvCxnSpPr>
          <p:nvPr/>
        </p:nvCxnSpPr>
        <p:spPr>
          <a:xfrm flipV="1">
            <a:off x="6727145" y="1394454"/>
            <a:ext cx="472966" cy="22876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0617DF57-D6D6-5961-8833-0D2913BE8A20}"/>
              </a:ext>
              <a:ext uri="{C183D7F6-B498-43B3-948B-1728B52AA6E4}">
                <adec:decorative xmlns:adec="http://schemas.microsoft.com/office/drawing/2017/decorative" val="1"/>
              </a:ext>
            </a:extLst>
          </p:cNvPr>
          <p:cNvSpPr/>
          <p:nvPr/>
        </p:nvSpPr>
        <p:spPr>
          <a:xfrm>
            <a:off x="5229947" y="4919761"/>
            <a:ext cx="2049516" cy="112092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rPr>
              <a:t>Prevention activity delivered by adult social care is principally concerned with secondary and tertiary prevention, using person-centred models</a:t>
            </a:r>
          </a:p>
        </p:txBody>
      </p:sp>
      <p:cxnSp>
        <p:nvCxnSpPr>
          <p:cNvPr id="28" name="Straight Arrow Connector 27">
            <a:extLst>
              <a:ext uri="{FF2B5EF4-FFF2-40B4-BE49-F238E27FC236}">
                <a16:creationId xmlns:a16="http://schemas.microsoft.com/office/drawing/2014/main" id="{39958643-F88A-682A-AEAC-088D9C925010}"/>
              </a:ext>
              <a:ext uri="{C183D7F6-B498-43B3-948B-1728B52AA6E4}">
                <adec:decorative xmlns:adec="http://schemas.microsoft.com/office/drawing/2017/decorative" val="1"/>
              </a:ext>
            </a:extLst>
          </p:cNvPr>
          <p:cNvCxnSpPr>
            <a:cxnSpLocks/>
          </p:cNvCxnSpPr>
          <p:nvPr/>
        </p:nvCxnSpPr>
        <p:spPr>
          <a:xfrm flipV="1">
            <a:off x="6426025" y="3972910"/>
            <a:ext cx="774086" cy="77566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AFE39255-F38B-EB30-8A1A-03E7D73E2E75}"/>
              </a:ext>
              <a:ext uri="{C183D7F6-B498-43B3-948B-1728B52AA6E4}">
                <adec:decorative xmlns:adec="http://schemas.microsoft.com/office/drawing/2017/decorative" val="1"/>
              </a:ext>
            </a:extLst>
          </p:cNvPr>
          <p:cNvSpPr/>
          <p:nvPr/>
        </p:nvSpPr>
        <p:spPr>
          <a:xfrm>
            <a:off x="195492" y="3774728"/>
            <a:ext cx="4796397" cy="250166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Arrow Connector 34">
            <a:extLst>
              <a:ext uri="{FF2B5EF4-FFF2-40B4-BE49-F238E27FC236}">
                <a16:creationId xmlns:a16="http://schemas.microsoft.com/office/drawing/2014/main" id="{412B1152-AB55-EDDA-6D1B-B406187249D7}"/>
              </a:ext>
              <a:ext uri="{C183D7F6-B498-43B3-948B-1728B52AA6E4}">
                <adec:decorative xmlns:adec="http://schemas.microsoft.com/office/drawing/2017/decorative" val="1"/>
              </a:ext>
            </a:extLst>
          </p:cNvPr>
          <p:cNvCxnSpPr>
            <a:cxnSpLocks/>
          </p:cNvCxnSpPr>
          <p:nvPr/>
        </p:nvCxnSpPr>
        <p:spPr>
          <a:xfrm flipH="1" flipV="1">
            <a:off x="5039182" y="4634193"/>
            <a:ext cx="472967" cy="22876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656376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399031"/>
            <a:ext cx="10046089" cy="720725"/>
          </a:xfrm>
        </p:spPr>
        <p:txBody>
          <a:bodyPr>
            <a:noAutofit/>
          </a:bodyPr>
          <a:lstStyle/>
          <a:p>
            <a:r>
              <a:rPr lang="en-GB" sz="2400">
                <a:cs typeface="Arial" panose="020B0604020202020204" pitchFamily="34" charset="0"/>
              </a:rPr>
              <a:t>Developing the primary, secondary and tertiary prevention model in the context of social care and healthcare need</a:t>
            </a:r>
          </a:p>
        </p:txBody>
      </p:sp>
      <p:sp>
        <p:nvSpPr>
          <p:cNvPr id="3" name="Rectangle 2">
            <a:extLst>
              <a:ext uri="{FF2B5EF4-FFF2-40B4-BE49-F238E27FC236}">
                <a16:creationId xmlns:a16="http://schemas.microsoft.com/office/drawing/2014/main" id="{A10174DA-46CC-BECE-A76B-4D9B95D6D9EC}"/>
              </a:ext>
            </a:extLst>
          </p:cNvPr>
          <p:cNvSpPr/>
          <p:nvPr/>
        </p:nvSpPr>
        <p:spPr>
          <a:xfrm>
            <a:off x="353150" y="1299080"/>
            <a:ext cx="3657597" cy="4735959"/>
          </a:xfrm>
          <a:prstGeom prst="rect">
            <a:avLst/>
          </a:prstGeom>
          <a:solidFill>
            <a:srgbClr val="00B2BB">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400" b="1">
              <a:solidFill>
                <a:schemeClr val="tx1"/>
              </a:solidFill>
            </a:endParaRPr>
          </a:p>
          <a:p>
            <a:r>
              <a:rPr lang="en-GB" sz="1400" b="1">
                <a:solidFill>
                  <a:schemeClr val="tx1"/>
                </a:solidFill>
              </a:rPr>
              <a:t>Primary prevention of health and social care need</a:t>
            </a:r>
          </a:p>
          <a:p>
            <a:r>
              <a:rPr lang="en-GB" sz="1400">
                <a:solidFill>
                  <a:schemeClr val="tx1"/>
                </a:solidFill>
              </a:rPr>
              <a:t>Supporting the health and wellbeing of all residents to reduce population-level social care need. </a:t>
            </a:r>
          </a:p>
          <a:p>
            <a:endParaRPr lang="en-GB" sz="1400">
              <a:solidFill>
                <a:schemeClr val="tx1"/>
              </a:solidFill>
            </a:endParaRPr>
          </a:p>
          <a:p>
            <a:r>
              <a:rPr lang="en-GB" sz="1400">
                <a:solidFill>
                  <a:schemeClr val="tx1"/>
                </a:solidFill>
              </a:rPr>
              <a:t>Primary prevention activities includes a wide range of activity across health and social care (e.g. health promotion, healthy environments agenda) and wider council activities (e.g. housing, cost of living support).</a:t>
            </a:r>
            <a:endParaRPr lang="en-GB" sz="1400" b="1">
              <a:solidFill>
                <a:schemeClr val="tx1"/>
              </a:solidFill>
            </a:endParaRPr>
          </a:p>
        </p:txBody>
      </p:sp>
      <p:sp>
        <p:nvSpPr>
          <p:cNvPr id="5" name="Rectangle 4">
            <a:extLst>
              <a:ext uri="{FF2B5EF4-FFF2-40B4-BE49-F238E27FC236}">
                <a16:creationId xmlns:a16="http://schemas.microsoft.com/office/drawing/2014/main" id="{2090F60A-6FFD-983B-64E5-C1297AD18D32}"/>
              </a:ext>
            </a:extLst>
          </p:cNvPr>
          <p:cNvSpPr/>
          <p:nvPr/>
        </p:nvSpPr>
        <p:spPr>
          <a:xfrm>
            <a:off x="4276662" y="1299080"/>
            <a:ext cx="3657597" cy="4735960"/>
          </a:xfrm>
          <a:prstGeom prst="rect">
            <a:avLst/>
          </a:prstGeom>
          <a:solidFill>
            <a:srgbClr val="A9D18E">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400" b="1">
              <a:solidFill>
                <a:schemeClr val="tx1"/>
              </a:solidFill>
            </a:endParaRPr>
          </a:p>
          <a:p>
            <a:r>
              <a:rPr lang="en-GB" sz="1400" b="1">
                <a:solidFill>
                  <a:schemeClr val="tx1"/>
                </a:solidFill>
              </a:rPr>
              <a:t>Secondary prevention of health and social care need</a:t>
            </a:r>
          </a:p>
          <a:p>
            <a:r>
              <a:rPr lang="en-GB" sz="1400">
                <a:solidFill>
                  <a:schemeClr val="tx1"/>
                </a:solidFill>
              </a:rPr>
              <a:t>Early detection of health and social care needs, to provide timely interventions that promote independence and prevent worsening needs.</a:t>
            </a:r>
          </a:p>
          <a:p>
            <a:endParaRPr lang="en-GB" sz="1400" b="1">
              <a:solidFill>
                <a:schemeClr val="tx1"/>
              </a:solidFill>
            </a:endParaRPr>
          </a:p>
          <a:p>
            <a:r>
              <a:rPr lang="en-GB" sz="1400">
                <a:solidFill>
                  <a:schemeClr val="tx1"/>
                </a:solidFill>
              </a:rPr>
              <a:t>This includes health (e.g. screening, social prescribing) and social care interventions (e.g. information and advice) that focus on those with new or low level existing needs, that may worsen in future.</a:t>
            </a:r>
          </a:p>
        </p:txBody>
      </p:sp>
      <p:sp>
        <p:nvSpPr>
          <p:cNvPr id="6" name="Rectangle 5">
            <a:extLst>
              <a:ext uri="{FF2B5EF4-FFF2-40B4-BE49-F238E27FC236}">
                <a16:creationId xmlns:a16="http://schemas.microsoft.com/office/drawing/2014/main" id="{79773A11-C114-C0B5-A5E4-8EA2E752FA2A}"/>
              </a:ext>
            </a:extLst>
          </p:cNvPr>
          <p:cNvSpPr/>
          <p:nvPr/>
        </p:nvSpPr>
        <p:spPr>
          <a:xfrm>
            <a:off x="8200174" y="1299080"/>
            <a:ext cx="3657597" cy="2250263"/>
          </a:xfrm>
          <a:prstGeom prst="rect">
            <a:avLst/>
          </a:prstGeom>
          <a:solidFill>
            <a:srgbClr val="F7A823">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r>
              <a:rPr lang="en-GB" sz="1400" b="1">
                <a:solidFill>
                  <a:schemeClr val="tx1"/>
                </a:solidFill>
              </a:rPr>
              <a:t>Tertiary prevention of healthcare need</a:t>
            </a:r>
          </a:p>
          <a:p>
            <a:r>
              <a:rPr lang="en-GB" sz="1400">
                <a:solidFill>
                  <a:schemeClr val="tx1"/>
                </a:solidFill>
              </a:rPr>
              <a:t>Supporting those in receipt of social care support to manage their health, prevent worsening conditions and support rehabilitation.</a:t>
            </a:r>
          </a:p>
        </p:txBody>
      </p:sp>
      <p:sp>
        <p:nvSpPr>
          <p:cNvPr id="10" name="Rectangle 9">
            <a:extLst>
              <a:ext uri="{FF2B5EF4-FFF2-40B4-BE49-F238E27FC236}">
                <a16:creationId xmlns:a16="http://schemas.microsoft.com/office/drawing/2014/main" id="{9DEEC4B9-CD34-AD86-EBE9-B555BF59FCA8}"/>
              </a:ext>
            </a:extLst>
          </p:cNvPr>
          <p:cNvSpPr/>
          <p:nvPr/>
        </p:nvSpPr>
        <p:spPr>
          <a:xfrm>
            <a:off x="8200174" y="3715409"/>
            <a:ext cx="3657597" cy="2319631"/>
          </a:xfrm>
          <a:prstGeom prst="rect">
            <a:avLst/>
          </a:prstGeom>
          <a:solidFill>
            <a:srgbClr val="F7A823">
              <a:alpha val="329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endParaRPr lang="en-GB" sz="1600" b="1">
              <a:solidFill>
                <a:schemeClr val="tx1"/>
              </a:solidFill>
            </a:endParaRPr>
          </a:p>
          <a:p>
            <a:endParaRPr lang="en-GB" sz="1600" b="1">
              <a:solidFill>
                <a:schemeClr val="tx1"/>
              </a:solidFill>
            </a:endParaRPr>
          </a:p>
          <a:p>
            <a:endParaRPr lang="en-GB" sz="1600" b="1">
              <a:solidFill>
                <a:schemeClr val="tx1"/>
              </a:solidFill>
            </a:endParaRPr>
          </a:p>
          <a:p>
            <a:endParaRPr lang="en-GB" sz="1600" b="1">
              <a:solidFill>
                <a:schemeClr val="tx1"/>
              </a:solidFill>
            </a:endParaRPr>
          </a:p>
          <a:p>
            <a:r>
              <a:rPr lang="en-GB" sz="1400" b="1">
                <a:solidFill>
                  <a:schemeClr val="tx1"/>
                </a:solidFill>
              </a:rPr>
              <a:t>Tertiary prevention of social care need</a:t>
            </a:r>
          </a:p>
          <a:p>
            <a:r>
              <a:rPr lang="en-GB" sz="1400">
                <a:solidFill>
                  <a:schemeClr val="tx1"/>
                </a:solidFill>
              </a:rPr>
              <a:t>Enabling those in receipt of social care support to live independently, preventing worsening care needs where possible and identifying appropriate support packages for individuals.</a:t>
            </a:r>
          </a:p>
        </p:txBody>
      </p:sp>
      <p:pic>
        <p:nvPicPr>
          <p:cNvPr id="13" name="Graphic 12">
            <a:extLst>
              <a:ext uri="{FF2B5EF4-FFF2-40B4-BE49-F238E27FC236}">
                <a16:creationId xmlns:a16="http://schemas.microsoft.com/office/drawing/2014/main" id="{CCBB1808-6720-3343-451C-11FCE4B8B5FB}"/>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56884" y="1527677"/>
            <a:ext cx="1511913" cy="1511913"/>
          </a:xfrm>
          <a:prstGeom prst="rect">
            <a:avLst/>
          </a:prstGeom>
        </p:spPr>
      </p:pic>
      <p:pic>
        <p:nvPicPr>
          <p:cNvPr id="17" name="Graphic 16">
            <a:extLst>
              <a:ext uri="{FF2B5EF4-FFF2-40B4-BE49-F238E27FC236}">
                <a16:creationId xmlns:a16="http://schemas.microsoft.com/office/drawing/2014/main" id="{CF7459A1-AF07-8A5E-BAB4-E0DF04791E69}"/>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48562" y="1643552"/>
            <a:ext cx="1319049" cy="1319049"/>
          </a:xfrm>
          <a:prstGeom prst="rect">
            <a:avLst/>
          </a:prstGeom>
        </p:spPr>
      </p:pic>
      <p:pic>
        <p:nvPicPr>
          <p:cNvPr id="20" name="Graphic 19">
            <a:extLst>
              <a:ext uri="{FF2B5EF4-FFF2-40B4-BE49-F238E27FC236}">
                <a16:creationId xmlns:a16="http://schemas.microsoft.com/office/drawing/2014/main" id="{DB3382F3-001F-9FD8-2B04-4F0AEE0F60BC}"/>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71772" y="1369233"/>
            <a:ext cx="914400" cy="914400"/>
          </a:xfrm>
          <a:prstGeom prst="rect">
            <a:avLst/>
          </a:prstGeom>
        </p:spPr>
      </p:pic>
      <p:pic>
        <p:nvPicPr>
          <p:cNvPr id="22" name="Graphic 21">
            <a:extLst>
              <a:ext uri="{FF2B5EF4-FFF2-40B4-BE49-F238E27FC236}">
                <a16:creationId xmlns:a16="http://schemas.microsoft.com/office/drawing/2014/main" id="{90C08221-8415-7616-6494-6BF023424772}"/>
              </a:ext>
              <a:ext uri="{C183D7F6-B498-43B3-948B-1728B52AA6E4}">
                <adec:decorative xmlns:adec="http://schemas.microsoft.com/office/drawing/2017/decorative" val="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71772" y="3810526"/>
            <a:ext cx="914400" cy="914400"/>
          </a:xfrm>
          <a:prstGeom prst="rect">
            <a:avLst/>
          </a:prstGeom>
        </p:spPr>
      </p:pic>
    </p:spTree>
    <p:extLst>
      <p:ext uri="{BB962C8B-B14F-4D97-AF65-F5344CB8AC3E}">
        <p14:creationId xmlns:p14="http://schemas.microsoft.com/office/powerpoint/2010/main" val="9303859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Prevention of factors associated with social care need – social isolation and loneliness</a:t>
            </a:r>
          </a:p>
        </p:txBody>
      </p:sp>
      <p:graphicFrame>
        <p:nvGraphicFramePr>
          <p:cNvPr id="5" name="Table 4">
            <a:extLst>
              <a:ext uri="{FF2B5EF4-FFF2-40B4-BE49-F238E27FC236}">
                <a16:creationId xmlns:a16="http://schemas.microsoft.com/office/drawing/2014/main" id="{E7CFA09F-9CBB-FFCE-6F29-B7335FB787BB}"/>
              </a:ext>
            </a:extLst>
          </p:cNvPr>
          <p:cNvGraphicFramePr>
            <a:graphicFrameLocks noGrp="1"/>
          </p:cNvGraphicFramePr>
          <p:nvPr>
            <p:extLst>
              <p:ext uri="{D42A27DB-BD31-4B8C-83A1-F6EECF244321}">
                <p14:modId xmlns:p14="http://schemas.microsoft.com/office/powerpoint/2010/main" val="4056318446"/>
              </p:ext>
            </p:extLst>
          </p:nvPr>
        </p:nvGraphicFramePr>
        <p:xfrm>
          <a:off x="142059" y="1276350"/>
          <a:ext cx="11736177" cy="5362639"/>
        </p:xfrm>
        <a:graphic>
          <a:graphicData uri="http://schemas.openxmlformats.org/drawingml/2006/table">
            <a:tbl>
              <a:tblPr firstRow="1" bandRow="1">
                <a:tableStyleId>{073A0DAA-6AF3-43AB-8588-CEC1D06C72B9}</a:tableStyleId>
              </a:tblPr>
              <a:tblGrid>
                <a:gridCol w="1462623">
                  <a:extLst>
                    <a:ext uri="{9D8B030D-6E8A-4147-A177-3AD203B41FA5}">
                      <a16:colId xmlns:a16="http://schemas.microsoft.com/office/drawing/2014/main" val="86968402"/>
                    </a:ext>
                  </a:extLst>
                </a:gridCol>
                <a:gridCol w="3216356">
                  <a:extLst>
                    <a:ext uri="{9D8B030D-6E8A-4147-A177-3AD203B41FA5}">
                      <a16:colId xmlns:a16="http://schemas.microsoft.com/office/drawing/2014/main" val="2812926681"/>
                    </a:ext>
                  </a:extLst>
                </a:gridCol>
                <a:gridCol w="2422444">
                  <a:extLst>
                    <a:ext uri="{9D8B030D-6E8A-4147-A177-3AD203B41FA5}">
                      <a16:colId xmlns:a16="http://schemas.microsoft.com/office/drawing/2014/main" val="3060455144"/>
                    </a:ext>
                  </a:extLst>
                </a:gridCol>
                <a:gridCol w="1422755">
                  <a:extLst>
                    <a:ext uri="{9D8B030D-6E8A-4147-A177-3AD203B41FA5}">
                      <a16:colId xmlns:a16="http://schemas.microsoft.com/office/drawing/2014/main" val="2951309715"/>
                    </a:ext>
                  </a:extLst>
                </a:gridCol>
                <a:gridCol w="3211999">
                  <a:extLst>
                    <a:ext uri="{9D8B030D-6E8A-4147-A177-3AD203B41FA5}">
                      <a16:colId xmlns:a16="http://schemas.microsoft.com/office/drawing/2014/main" val="3210434215"/>
                    </a:ext>
                  </a:extLst>
                </a:gridCol>
              </a:tblGrid>
              <a:tr h="242920">
                <a:tc rowSpan="2">
                  <a:txBody>
                    <a:bodyPr/>
                    <a:lstStyle/>
                    <a:p>
                      <a:r>
                        <a:rPr lang="en-GB" sz="1200"/>
                        <a:t>Relationship to social care need</a:t>
                      </a:r>
                    </a:p>
                  </a:txBody>
                  <a:tcPr/>
                </a:tc>
                <a:tc gridSpan="3">
                  <a:txBody>
                    <a:bodyPr/>
                    <a:lstStyle/>
                    <a:p>
                      <a:r>
                        <a:rPr lang="en-GB" sz="1200"/>
                        <a:t>Evidence-based preventative interventions that address social isolation / loneliness</a:t>
                      </a:r>
                    </a:p>
                  </a:txBody>
                  <a:tcPr/>
                </a:tc>
                <a:tc hMerge="1">
                  <a:txBody>
                    <a:bodyPr/>
                    <a:lstStyle/>
                    <a:p>
                      <a:endParaRPr lang="en-GB" sz="1200"/>
                    </a:p>
                  </a:txBody>
                  <a:tcPr/>
                </a:tc>
                <a:tc hMerge="1">
                  <a:txBody>
                    <a:bodyPr/>
                    <a:lstStyle/>
                    <a:p>
                      <a:endParaRPr lang="en-GB" sz="1200"/>
                    </a:p>
                  </a:txBody>
                  <a:tcPr/>
                </a:tc>
                <a:tc rowSpan="2">
                  <a:txBody>
                    <a:bodyPr/>
                    <a:lstStyle/>
                    <a:p>
                      <a:r>
                        <a:rPr lang="en-GB" sz="1200"/>
                        <a:t>What we have in place in Tower Hamlets</a:t>
                      </a:r>
                    </a:p>
                  </a:txBody>
                  <a:tcPr/>
                </a:tc>
                <a:extLst>
                  <a:ext uri="{0D108BD9-81ED-4DB2-BD59-A6C34878D82A}">
                    <a16:rowId xmlns:a16="http://schemas.microsoft.com/office/drawing/2014/main" val="3354605687"/>
                  </a:ext>
                </a:extLst>
              </a:tr>
              <a:tr h="485839">
                <a:tc vMerge="1">
                  <a:txBody>
                    <a:bodyPr/>
                    <a:lstStyle/>
                    <a:p>
                      <a:r>
                        <a:rPr lang="en-GB" sz="1200"/>
                        <a:t>Relationship to social care need</a:t>
                      </a:r>
                    </a:p>
                  </a:txBody>
                  <a:tcPr/>
                </a:tc>
                <a:tc>
                  <a:txBody>
                    <a:bodyPr/>
                    <a:lstStyle/>
                    <a:p>
                      <a:pPr marL="0" algn="l" defTabSz="914400" rtl="0" eaLnBrk="1" latinLnBrk="0" hangingPunct="1"/>
                      <a:r>
                        <a:rPr lang="en-GB" sz="1200" b="1" kern="1200">
                          <a:solidFill>
                            <a:schemeClr val="lt1"/>
                          </a:solidFill>
                          <a:latin typeface="+mn-lt"/>
                          <a:ea typeface="+mn-ea"/>
                          <a:cs typeface="+mn-cs"/>
                        </a:rPr>
                        <a:t>Primary prevention</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Secondary prevention</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Tertiary prevention</a:t>
                      </a:r>
                    </a:p>
                  </a:txBody>
                  <a:tcPr>
                    <a:solidFill>
                      <a:srgbClr val="00445E"/>
                    </a:solidFill>
                  </a:tcPr>
                </a:tc>
                <a:tc vMerge="1">
                  <a:txBody>
                    <a:bodyPr/>
                    <a:lstStyle/>
                    <a:p>
                      <a:r>
                        <a:rPr lang="en-GB" sz="1200"/>
                        <a:t>What we have in place in Tower Hamlets</a:t>
                      </a:r>
                    </a:p>
                  </a:txBody>
                  <a:tcPr/>
                </a:tc>
                <a:extLst>
                  <a:ext uri="{0D108BD9-81ED-4DB2-BD59-A6C34878D82A}">
                    <a16:rowId xmlns:a16="http://schemas.microsoft.com/office/drawing/2014/main" val="2254439954"/>
                  </a:ext>
                </a:extLst>
              </a:tr>
              <a:tr h="4007791">
                <a:tc>
                  <a:txBody>
                    <a:bodyPr/>
                    <a:lstStyle/>
                    <a:p>
                      <a:r>
                        <a:rPr lang="en-GB" sz="800"/>
                        <a:t>Social isolation and loneliness are associated with negative health impacts. Evidence shows individuals experiencing loneliness</a:t>
                      </a:r>
                      <a:r>
                        <a:rPr lang="en-GB" sz="800" baseline="30000"/>
                        <a:t>35,36</a:t>
                      </a:r>
                      <a:r>
                        <a:rPr lang="en-GB" sz="800"/>
                        <a:t>:</a:t>
                      </a:r>
                    </a:p>
                    <a:p>
                      <a:pPr marL="171450" indent="-171450">
                        <a:buFont typeface="Arial" panose="020B0604020202020204" pitchFamily="34" charset="0"/>
                        <a:buChar char="•"/>
                      </a:pPr>
                      <a:r>
                        <a:rPr lang="en-GB" sz="800"/>
                        <a:t>Have higher blood pressure</a:t>
                      </a:r>
                    </a:p>
                    <a:p>
                      <a:pPr marL="171450" indent="-171450">
                        <a:buFont typeface="Arial" panose="020B0604020202020204" pitchFamily="34" charset="0"/>
                        <a:buChar char="•"/>
                      </a:pPr>
                      <a:r>
                        <a:rPr lang="en-GB" sz="800"/>
                        <a:t>Are more likely to develop conditions including dementia</a:t>
                      </a:r>
                    </a:p>
                    <a:p>
                      <a:pPr marL="171450" indent="-171450">
                        <a:buFont typeface="Arial" panose="020B0604020202020204" pitchFamily="34" charset="0"/>
                        <a:buChar char="•"/>
                      </a:pPr>
                      <a:r>
                        <a:rPr lang="en-GB" sz="800"/>
                        <a:t>Have higher rates of poor mental health, including higher rates of depression</a:t>
                      </a:r>
                    </a:p>
                    <a:p>
                      <a:pPr marL="171450" indent="-171450">
                        <a:buFont typeface="Arial" panose="020B0604020202020204" pitchFamily="34" charset="0"/>
                        <a:buChar char="•"/>
                      </a:pPr>
                      <a:r>
                        <a:rPr lang="en-GB" sz="800"/>
                        <a:t>Have higher health and social care use</a:t>
                      </a:r>
                    </a:p>
                    <a:p>
                      <a:pPr marL="0" indent="0">
                        <a:buFont typeface="Arial" panose="020B0604020202020204" pitchFamily="34" charset="0"/>
                        <a:buNone/>
                      </a:pPr>
                      <a:endParaRPr lang="en-GB" sz="800"/>
                    </a:p>
                  </a:txBody>
                  <a:tcPr/>
                </a:tc>
                <a:tc>
                  <a:txBody>
                    <a:bodyPr/>
                    <a:lstStyle/>
                    <a:p>
                      <a:pPr marL="0" indent="0">
                        <a:buFont typeface="Arial" panose="020B0604020202020204" pitchFamily="34" charset="0"/>
                        <a:buNone/>
                      </a:pPr>
                      <a:r>
                        <a:rPr lang="en-GB" sz="800"/>
                        <a:t>Evidence on primary prevention of social isolation or loneliness is limited. </a:t>
                      </a:r>
                    </a:p>
                    <a:p>
                      <a:pPr marL="0" indent="0">
                        <a:buFont typeface="Arial" panose="020B0604020202020204" pitchFamily="34" charset="0"/>
                        <a:buNone/>
                      </a:pPr>
                      <a:endParaRPr lang="en-GB" sz="800"/>
                    </a:p>
                    <a:p>
                      <a:pPr marL="0" indent="0">
                        <a:buFont typeface="Arial" panose="020B0604020202020204" pitchFamily="34" charset="0"/>
                        <a:buNone/>
                      </a:pPr>
                      <a:r>
                        <a:rPr lang="en-GB" sz="800"/>
                        <a:t>National surveys on loneliness identify the following groups are at particular risk of loneliness</a:t>
                      </a:r>
                      <a:r>
                        <a:rPr lang="en-GB" sz="800" baseline="30000"/>
                        <a:t>35</a:t>
                      </a:r>
                      <a:r>
                        <a:rPr lang="en-GB" sz="800"/>
                        <a:t>:</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Young people</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Those with poor mental wellbeing </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People with a disability or long-standing health condition</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People not living with a partner</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Gay, lesbian, or bisexual people and people who chose ‘other’ when asked about their sexual orientation </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People on lower incomes</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People who were out of work </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Those who have recently moved to their current address </a:t>
                      </a:r>
                    </a:p>
                    <a:p>
                      <a:pPr marL="171450" indent="-171450" rtl="0" fontAlgn="base">
                        <a:buFont typeface="Arial" panose="020B0604020202020204" pitchFamily="34" charset="0"/>
                        <a:buChar char="•"/>
                      </a:pPr>
                      <a:r>
                        <a:rPr lang="en-GB" sz="800" b="0" i="0" kern="1200">
                          <a:solidFill>
                            <a:schemeClr val="dk1"/>
                          </a:solidFill>
                          <a:effectLst/>
                          <a:latin typeface="+mn-lt"/>
                          <a:ea typeface="+mn-ea"/>
                          <a:cs typeface="+mn-cs"/>
                        </a:rPr>
                        <a:t>Women (as compared to men)</a:t>
                      </a:r>
                    </a:p>
                    <a:p>
                      <a:pPr marL="171450" indent="-171450" rtl="0" fontAlgn="base">
                        <a:buFont typeface="Arial" panose="020B0604020202020204" pitchFamily="34" charset="0"/>
                        <a:buChar char="•"/>
                      </a:pPr>
                      <a:endParaRPr lang="en-GB" sz="800"/>
                    </a:p>
                    <a:p>
                      <a:pPr marL="0" indent="0">
                        <a:buFont typeface="Arial" panose="020B0604020202020204" pitchFamily="34" charset="0"/>
                        <a:buNone/>
                      </a:pPr>
                      <a:r>
                        <a:rPr lang="en-GB" sz="800"/>
                        <a:t>GLA commissioned research on loneliness highlights five key factors association with severe loneliness in London</a:t>
                      </a:r>
                      <a:r>
                        <a:rPr lang="en-GB" sz="800" baseline="30000"/>
                        <a:t>37</a:t>
                      </a:r>
                      <a:r>
                        <a:rPr lang="en-GB" sz="800"/>
                        <a:t>:</a:t>
                      </a:r>
                    </a:p>
                    <a:p>
                      <a:pPr marL="171450" indent="-171450">
                        <a:buFont typeface="Arial" panose="020B0604020202020204" pitchFamily="34" charset="0"/>
                        <a:buChar char="•"/>
                      </a:pPr>
                      <a:r>
                        <a:rPr lang="en-GB" sz="800"/>
                        <a:t>Poverty/income deprivation</a:t>
                      </a:r>
                    </a:p>
                    <a:p>
                      <a:pPr marL="171450" indent="-171450">
                        <a:buFont typeface="Arial" panose="020B0604020202020204" pitchFamily="34" charset="0"/>
                        <a:buChar char="•"/>
                      </a:pPr>
                      <a:r>
                        <a:rPr lang="en-GB" sz="800"/>
                        <a:t>Being single or living alone</a:t>
                      </a:r>
                    </a:p>
                    <a:p>
                      <a:pPr marL="171450" indent="-171450">
                        <a:buFont typeface="Arial" panose="020B0604020202020204" pitchFamily="34" charset="0"/>
                        <a:buChar char="•"/>
                      </a:pPr>
                      <a:r>
                        <a:rPr lang="en-GB" sz="800"/>
                        <a:t>Living with a disability</a:t>
                      </a:r>
                    </a:p>
                    <a:p>
                      <a:pPr marL="171450" indent="-171450">
                        <a:buFont typeface="Arial" panose="020B0604020202020204" pitchFamily="34" charset="0"/>
                        <a:buChar char="•"/>
                      </a:pPr>
                      <a:r>
                        <a:rPr lang="en-GB" sz="800"/>
                        <a:t>Going through life changes or being a new resident in London</a:t>
                      </a:r>
                    </a:p>
                    <a:p>
                      <a:pPr marL="171450" indent="-171450">
                        <a:buFont typeface="Arial" panose="020B0604020202020204" pitchFamily="34" charset="0"/>
                        <a:buChar char="•"/>
                      </a:pPr>
                      <a:r>
                        <a:rPr lang="en-GB" sz="800"/>
                        <a:t>Feeling different or experiencing prejudice</a:t>
                      </a:r>
                    </a:p>
                    <a:p>
                      <a:pPr marL="171450" indent="-171450">
                        <a:buFont typeface="Arial" panose="020B0604020202020204" pitchFamily="34" charset="0"/>
                        <a:buChar char="•"/>
                      </a:pPr>
                      <a:endParaRPr lang="en-GB" sz="800"/>
                    </a:p>
                    <a:p>
                      <a:pPr marL="0" indent="0">
                        <a:buFont typeface="Arial" panose="020B0604020202020204" pitchFamily="34" charset="0"/>
                        <a:buNone/>
                      </a:pPr>
                      <a:r>
                        <a:rPr lang="en-GB" sz="800"/>
                        <a:t>It also identifies increasing social connectedness and addressing structural drivers as preventative interventions for loneliness. The report suggests possible “primary prevention” interventions to increase social connectedness:</a:t>
                      </a:r>
                      <a:endParaRPr lang="en-GB" sz="800" b="1"/>
                    </a:p>
                    <a:p>
                      <a:pPr marL="171450" indent="-171450">
                        <a:buFont typeface="Arial" panose="020B0604020202020204" pitchFamily="34" charset="0"/>
                        <a:buChar char="•"/>
                      </a:pPr>
                      <a:r>
                        <a:rPr lang="en-GB" sz="800" b="0"/>
                        <a:t>Building contact and neighbourliness into the built environment</a:t>
                      </a:r>
                    </a:p>
                    <a:p>
                      <a:pPr marL="171450" indent="-171450">
                        <a:buFont typeface="Arial" panose="020B0604020202020204" pitchFamily="34" charset="0"/>
                        <a:buChar char="•"/>
                      </a:pPr>
                      <a:r>
                        <a:rPr lang="en-GB" sz="800" b="0"/>
                        <a:t>Supporting hyper-local digital groups</a:t>
                      </a:r>
                    </a:p>
                    <a:p>
                      <a:pPr marL="171450" indent="-171450">
                        <a:buFont typeface="Arial" panose="020B0604020202020204" pitchFamily="34" charset="0"/>
                        <a:buChar char="•"/>
                      </a:pPr>
                      <a:r>
                        <a:rPr lang="en-GB" sz="800" b="0"/>
                        <a:t>Encouraging and enriching interactions with essential workers</a:t>
                      </a:r>
                    </a:p>
                    <a:p>
                      <a:pPr marL="171450" indent="-171450">
                        <a:buFont typeface="Arial" panose="020B0604020202020204" pitchFamily="34" charset="0"/>
                        <a:buChar char="•"/>
                      </a:pPr>
                      <a:r>
                        <a:rPr lang="en-GB" sz="800" b="0"/>
                        <a:t>Using libraries as community spaces</a:t>
                      </a:r>
                    </a:p>
                    <a:p>
                      <a:pPr marL="171450" indent="-171450">
                        <a:buFont typeface="Arial" panose="020B0604020202020204" pitchFamily="34" charset="0"/>
                        <a:buChar char="•"/>
                      </a:pPr>
                      <a:r>
                        <a:rPr lang="en-GB" sz="800" b="0"/>
                        <a:t>Improving individuals’ abilities to address loneliness in their communities</a:t>
                      </a:r>
                    </a:p>
                  </a:txBody>
                  <a:tcPr/>
                </a:tc>
                <a:tc>
                  <a:txBody>
                    <a:bodyPr/>
                    <a:lstStyle/>
                    <a:p>
                      <a:pPr marL="0" indent="0">
                        <a:buFont typeface="Arial" panose="020B0604020202020204" pitchFamily="34" charset="0"/>
                        <a:buNone/>
                      </a:pPr>
                      <a:r>
                        <a:rPr lang="en-GB" sz="800"/>
                        <a:t>WHO have compiled existing evidence and gaps relating to specific interventions</a:t>
                      </a:r>
                      <a:r>
                        <a:rPr lang="en-GB" sz="800" baseline="30000"/>
                        <a:t>38</a:t>
                      </a:r>
                      <a:r>
                        <a:rPr lang="en-GB" sz="800"/>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a:t>Effectiveness of interventions to address social isolation or loneliness is highly dependent on local context. Several services (e.g. befriending) that show some short term improvements to isolation/quality of life often show limited long term impacts, or are not evaluated.</a:t>
                      </a:r>
                      <a:r>
                        <a:rPr lang="en-GB" sz="800" baseline="30000"/>
                        <a:t>39</a:t>
                      </a:r>
                      <a:r>
                        <a:rPr lang="en-GB" sz="800"/>
                        <a:t> </a:t>
                      </a:r>
                    </a:p>
                    <a:p>
                      <a:pPr marL="0" indent="0">
                        <a:buFont typeface="Arial" panose="020B0604020202020204" pitchFamily="34" charset="0"/>
                        <a:buNone/>
                      </a:pPr>
                      <a:endParaRPr lang="en-GB" sz="800"/>
                    </a:p>
                    <a:p>
                      <a:pPr marL="0" indent="0">
                        <a:buFont typeface="Arial" panose="020B0604020202020204" pitchFamily="34" charset="0"/>
                        <a:buNone/>
                      </a:pPr>
                      <a:r>
                        <a:rPr lang="en-GB" sz="800"/>
                        <a:t>A recent systematic review of what works in addressing loneliness found</a:t>
                      </a:r>
                      <a:r>
                        <a:rPr lang="en-GB" sz="800" baseline="30000"/>
                        <a:t>40</a:t>
                      </a:r>
                      <a:r>
                        <a:rPr lang="en-GB" sz="800"/>
                        <a:t>:</a:t>
                      </a:r>
                    </a:p>
                    <a:p>
                      <a:pPr marL="171450" indent="-171450">
                        <a:buFont typeface="Arial" panose="020B0604020202020204" pitchFamily="34" charset="0"/>
                        <a:buChar char="•"/>
                      </a:pPr>
                      <a:r>
                        <a:rPr lang="en-GB" sz="800"/>
                        <a:t>Social support interventions – including befriending schemes, mentoring and peer support services, educational and social skill development programmes, ICT programmes and social prescribing. The review found consistent evidence that social support interventions can improve loneliness in the short term. There is less evidence of the long term impact for social support interventions (but this is highly dependent on local context).</a:t>
                      </a:r>
                    </a:p>
                    <a:p>
                      <a:pPr marL="171450" indent="-171450">
                        <a:buFont typeface="Arial" panose="020B0604020202020204" pitchFamily="34" charset="0"/>
                        <a:buChar char="•"/>
                      </a:pPr>
                      <a:r>
                        <a:rPr lang="en-GB" sz="800"/>
                        <a:t>Social interaction interventions – aiming to reduce loneliness by increasing opportunities for social contact and growing networks, including arts/music activities and general group-based activity. The review found consistent evidence that these interventions reduced loneliness in the short term.</a:t>
                      </a:r>
                    </a:p>
                    <a:p>
                      <a:pPr marL="171450" indent="-171450">
                        <a:buFont typeface="Arial" panose="020B0604020202020204" pitchFamily="34" charset="0"/>
                        <a:buChar char="•"/>
                      </a:pPr>
                      <a:r>
                        <a:rPr lang="en-GB" sz="800"/>
                        <a:t>Psychological interventions – non-pharmacological support/treatment. There was strong evidence these interventions reduced loneliness in the short term. </a:t>
                      </a:r>
                    </a:p>
                  </a:txBody>
                  <a:tcPr/>
                </a:tc>
                <a:tc>
                  <a:txBody>
                    <a:bodyPr/>
                    <a:lstStyle/>
                    <a:p>
                      <a:r>
                        <a:rPr lang="en-GB" sz="800"/>
                        <a:t>There is some evidence of interventions designed to reduce social isolation or loneliness in populations with existing health needs, with mixed success. </a:t>
                      </a:r>
                    </a:p>
                    <a:p>
                      <a:endParaRPr lang="en-GB" sz="800"/>
                    </a:p>
                    <a:p>
                      <a:r>
                        <a:rPr lang="en-GB" sz="800"/>
                        <a:t>Interventions tend to be largely similar to those covered in secondary prevention, with adaptations to reflect the needs of target populations. </a:t>
                      </a:r>
                    </a:p>
                  </a:txBody>
                  <a:tcPr/>
                </a:tc>
                <a:tc>
                  <a:txBody>
                    <a:bodyPr/>
                    <a:lstStyle/>
                    <a:p>
                      <a:r>
                        <a:rPr lang="en-GB" sz="800" b="1"/>
                        <a:t>Evidence</a:t>
                      </a:r>
                    </a:p>
                    <a:p>
                      <a:r>
                        <a:rPr lang="en-GB" sz="800"/>
                        <a:t>A health needs assessment factsheet on loneliness and social isolation in older people in Tower Hamlets was produced in 2016, covering the profile of loneliness in Tower Hamlets and what is in place to address this</a:t>
                      </a:r>
                      <a:r>
                        <a:rPr lang="en-GB" sz="800" baseline="30000"/>
                        <a:t>41</a:t>
                      </a:r>
                      <a:r>
                        <a:rPr lang="en-GB" sz="800"/>
                        <a:t> .Since then, an additional report has been produced focusing on “what works” to address loneliness and isolation, with particular focus on the Tower Hamlets population (not published).</a:t>
                      </a:r>
                    </a:p>
                    <a:p>
                      <a:endParaRPr lang="en-GB" sz="800"/>
                    </a:p>
                    <a:p>
                      <a:r>
                        <a:rPr lang="en-GB" sz="800" b="1"/>
                        <a:t>Interventions</a:t>
                      </a:r>
                    </a:p>
                    <a:p>
                      <a:r>
                        <a:rPr lang="en-GB" sz="800" b="0"/>
                        <a:t>The Connection Coalition Tower Hamlets brings together an alliance of statutory and voluntary organisations in Tower Hamlets that are working to address loneliness, to provide a strategic and coordinated approach to activity</a:t>
                      </a:r>
                      <a:r>
                        <a:rPr lang="en-GB" sz="800" b="0" baseline="30000"/>
                        <a:t>42</a:t>
                      </a:r>
                      <a:r>
                        <a:rPr lang="en-GB" sz="800" b="0"/>
                        <a:t>.</a:t>
                      </a:r>
                    </a:p>
                    <a:p>
                      <a:endParaRPr lang="en-GB" sz="800" b="0"/>
                    </a:p>
                    <a:p>
                      <a:r>
                        <a:rPr lang="en-GB" sz="800" b="0"/>
                        <a:t>There are many initiatives addressing loneliness and social isolation in Tower Hamlets. </a:t>
                      </a:r>
                      <a:r>
                        <a:rPr lang="en-GB" sz="800" b="1"/>
                        <a:t>The Bringing Residents Together Directory </a:t>
                      </a:r>
                      <a:r>
                        <a:rPr lang="en-GB" sz="800" b="0"/>
                        <a:t>sets out organisations and initiatives operating in this space – with general as well as targeted interventions (directory not published).</a:t>
                      </a:r>
                    </a:p>
                    <a:p>
                      <a:endParaRPr lang="en-GB" sz="800" b="0"/>
                    </a:p>
                    <a:p>
                      <a:r>
                        <a:rPr lang="en-GB" sz="800" b="0"/>
                        <a:t>The </a:t>
                      </a:r>
                      <a:r>
                        <a:rPr lang="en-GB" sz="800" b="1"/>
                        <a:t>Just Say Hello </a:t>
                      </a:r>
                      <a:r>
                        <a:rPr lang="en-GB" sz="800" b="0"/>
                        <a:t>campaign was launched in Autumn 2023 across Tower Hamlets, encouraging residents to have conversations with one another and for organisations to use dedicated resources to promote the campaign</a:t>
                      </a:r>
                      <a:r>
                        <a:rPr lang="en-GB" sz="800" b="0" baseline="30000"/>
                        <a:t>42</a:t>
                      </a:r>
                      <a:r>
                        <a:rPr lang="en-GB" sz="800" b="0"/>
                        <a:t>. </a:t>
                      </a:r>
                    </a:p>
                    <a:p>
                      <a:endParaRPr lang="en-GB" sz="800" b="0"/>
                    </a:p>
                    <a:p>
                      <a:r>
                        <a:rPr lang="en-GB" sz="800" b="0"/>
                        <a:t>The </a:t>
                      </a:r>
                      <a:r>
                        <a:rPr lang="en-GB" sz="800" b="1"/>
                        <a:t>Mayor’s Grants programme </a:t>
                      </a:r>
                      <a:r>
                        <a:rPr lang="en-GB" sz="800" b="0"/>
                        <a:t>has funded 21 projects directly related to loneliness between December 2023 and March 2027, with most funding going to addressing loneliness in older adults, and a smaller number for other groups.</a:t>
                      </a:r>
                    </a:p>
                    <a:p>
                      <a:endParaRPr lang="en-GB" sz="800" b="0"/>
                    </a:p>
                    <a:p>
                      <a:r>
                        <a:rPr lang="en-GB" sz="800" b="0"/>
                        <a:t>It is recognised that while there is a lot of provision in place for addressing loneliness in older adults, loneliness in younger adults is relatively underserved.</a:t>
                      </a:r>
                    </a:p>
                  </a:txBody>
                  <a:tcPr/>
                </a:tc>
                <a:extLst>
                  <a:ext uri="{0D108BD9-81ED-4DB2-BD59-A6C34878D82A}">
                    <a16:rowId xmlns:a16="http://schemas.microsoft.com/office/drawing/2014/main" val="1498044550"/>
                  </a:ext>
                </a:extLst>
              </a:tr>
            </a:tbl>
          </a:graphicData>
        </a:graphic>
      </p:graphicFrame>
    </p:spTree>
    <p:extLst>
      <p:ext uri="{BB962C8B-B14F-4D97-AF65-F5344CB8AC3E}">
        <p14:creationId xmlns:p14="http://schemas.microsoft.com/office/powerpoint/2010/main" val="9523384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Prevention of factors associated with social care need – long term conditions and multimorbidity</a:t>
            </a:r>
          </a:p>
        </p:txBody>
      </p:sp>
      <p:graphicFrame>
        <p:nvGraphicFramePr>
          <p:cNvPr id="5" name="Table 4">
            <a:extLst>
              <a:ext uri="{FF2B5EF4-FFF2-40B4-BE49-F238E27FC236}">
                <a16:creationId xmlns:a16="http://schemas.microsoft.com/office/drawing/2014/main" id="{E7CFA09F-9CBB-FFCE-6F29-B7335FB787BB}"/>
              </a:ext>
            </a:extLst>
          </p:cNvPr>
          <p:cNvGraphicFramePr>
            <a:graphicFrameLocks noGrp="1"/>
          </p:cNvGraphicFramePr>
          <p:nvPr>
            <p:extLst>
              <p:ext uri="{D42A27DB-BD31-4B8C-83A1-F6EECF244321}">
                <p14:modId xmlns:p14="http://schemas.microsoft.com/office/powerpoint/2010/main" val="758220730"/>
              </p:ext>
            </p:extLst>
          </p:nvPr>
        </p:nvGraphicFramePr>
        <p:xfrm>
          <a:off x="105747" y="1248906"/>
          <a:ext cx="11808084" cy="5331532"/>
        </p:xfrm>
        <a:graphic>
          <a:graphicData uri="http://schemas.openxmlformats.org/drawingml/2006/table">
            <a:tbl>
              <a:tblPr firstRow="1" bandRow="1">
                <a:tableStyleId>{073A0DAA-6AF3-43AB-8588-CEC1D06C72B9}</a:tableStyleId>
              </a:tblPr>
              <a:tblGrid>
                <a:gridCol w="1145462">
                  <a:extLst>
                    <a:ext uri="{9D8B030D-6E8A-4147-A177-3AD203B41FA5}">
                      <a16:colId xmlns:a16="http://schemas.microsoft.com/office/drawing/2014/main" val="86968402"/>
                    </a:ext>
                  </a:extLst>
                </a:gridCol>
                <a:gridCol w="2436890">
                  <a:extLst>
                    <a:ext uri="{9D8B030D-6E8A-4147-A177-3AD203B41FA5}">
                      <a16:colId xmlns:a16="http://schemas.microsoft.com/office/drawing/2014/main" val="2812926681"/>
                    </a:ext>
                  </a:extLst>
                </a:gridCol>
                <a:gridCol w="2197196">
                  <a:extLst>
                    <a:ext uri="{9D8B030D-6E8A-4147-A177-3AD203B41FA5}">
                      <a16:colId xmlns:a16="http://schemas.microsoft.com/office/drawing/2014/main" val="3060455144"/>
                    </a:ext>
                  </a:extLst>
                </a:gridCol>
                <a:gridCol w="1907566">
                  <a:extLst>
                    <a:ext uri="{9D8B030D-6E8A-4147-A177-3AD203B41FA5}">
                      <a16:colId xmlns:a16="http://schemas.microsoft.com/office/drawing/2014/main" val="2951309715"/>
                    </a:ext>
                  </a:extLst>
                </a:gridCol>
                <a:gridCol w="4120970">
                  <a:extLst>
                    <a:ext uri="{9D8B030D-6E8A-4147-A177-3AD203B41FA5}">
                      <a16:colId xmlns:a16="http://schemas.microsoft.com/office/drawing/2014/main" val="3210434215"/>
                    </a:ext>
                  </a:extLst>
                </a:gridCol>
              </a:tblGrid>
              <a:tr h="195265">
                <a:tc rowSpan="2">
                  <a:txBody>
                    <a:bodyPr/>
                    <a:lstStyle/>
                    <a:p>
                      <a:r>
                        <a:rPr lang="en-GB" sz="900"/>
                        <a:t>Relationship to social care need</a:t>
                      </a:r>
                    </a:p>
                  </a:txBody>
                  <a:tcPr/>
                </a:tc>
                <a:tc gridSpan="3">
                  <a:txBody>
                    <a:bodyPr/>
                    <a:lstStyle/>
                    <a:p>
                      <a:r>
                        <a:rPr lang="en-GB" sz="900"/>
                        <a:t>Examples of preventative interventions that address LTCs and multimorbidity</a:t>
                      </a:r>
                    </a:p>
                  </a:txBody>
                  <a:tcPr/>
                </a:tc>
                <a:tc hMerge="1">
                  <a:txBody>
                    <a:bodyPr/>
                    <a:lstStyle/>
                    <a:p>
                      <a:endParaRPr lang="en-GB" sz="1200"/>
                    </a:p>
                  </a:txBody>
                  <a:tcPr/>
                </a:tc>
                <a:tc hMerge="1">
                  <a:txBody>
                    <a:bodyPr/>
                    <a:lstStyle/>
                    <a:p>
                      <a:endParaRPr lang="en-GB" sz="1200"/>
                    </a:p>
                  </a:txBody>
                  <a:tcPr/>
                </a:tc>
                <a:tc rowSpan="2">
                  <a:txBody>
                    <a:bodyPr/>
                    <a:lstStyle/>
                    <a:p>
                      <a:r>
                        <a:rPr lang="en-GB" sz="900"/>
                        <a:t>What we have in place in Tower Hamlets</a:t>
                      </a:r>
                    </a:p>
                  </a:txBody>
                  <a:tcPr/>
                </a:tc>
                <a:extLst>
                  <a:ext uri="{0D108BD9-81ED-4DB2-BD59-A6C34878D82A}">
                    <a16:rowId xmlns:a16="http://schemas.microsoft.com/office/drawing/2014/main" val="3354605687"/>
                  </a:ext>
                </a:extLst>
              </a:tr>
              <a:tr h="234318">
                <a:tc vMerge="1">
                  <a:txBody>
                    <a:bodyPr/>
                    <a:lstStyle/>
                    <a:p>
                      <a:r>
                        <a:rPr lang="en-GB" sz="1200"/>
                        <a:t>Relationship to social care need</a:t>
                      </a:r>
                    </a:p>
                  </a:txBody>
                  <a:tcPr/>
                </a:tc>
                <a:tc>
                  <a:txBody>
                    <a:bodyPr/>
                    <a:lstStyle/>
                    <a:p>
                      <a:pPr marL="0" algn="l" defTabSz="914400" rtl="0" eaLnBrk="1" latinLnBrk="0" hangingPunct="1"/>
                      <a:r>
                        <a:rPr lang="en-GB" sz="900" b="1" kern="1200">
                          <a:solidFill>
                            <a:schemeClr val="lt1"/>
                          </a:solidFill>
                          <a:latin typeface="+mn-lt"/>
                          <a:ea typeface="+mn-ea"/>
                          <a:cs typeface="+mn-cs"/>
                        </a:rPr>
                        <a:t>Primary prevention</a:t>
                      </a:r>
                    </a:p>
                  </a:txBody>
                  <a:tcPr>
                    <a:solidFill>
                      <a:srgbClr val="00445E"/>
                    </a:solidFill>
                  </a:tcPr>
                </a:tc>
                <a:tc>
                  <a:txBody>
                    <a:bodyPr/>
                    <a:lstStyle/>
                    <a:p>
                      <a:pPr marL="0" algn="l" defTabSz="914400" rtl="0" eaLnBrk="1" latinLnBrk="0" hangingPunct="1"/>
                      <a:r>
                        <a:rPr lang="en-GB" sz="900" b="1" kern="1200">
                          <a:solidFill>
                            <a:schemeClr val="lt1"/>
                          </a:solidFill>
                          <a:latin typeface="+mn-lt"/>
                          <a:ea typeface="+mn-ea"/>
                          <a:cs typeface="+mn-cs"/>
                        </a:rPr>
                        <a:t>Secondary prevention</a:t>
                      </a:r>
                    </a:p>
                  </a:txBody>
                  <a:tcPr>
                    <a:solidFill>
                      <a:srgbClr val="00445E"/>
                    </a:solidFill>
                  </a:tcPr>
                </a:tc>
                <a:tc>
                  <a:txBody>
                    <a:bodyPr/>
                    <a:lstStyle/>
                    <a:p>
                      <a:pPr marL="0" algn="l" defTabSz="914400" rtl="0" eaLnBrk="1" latinLnBrk="0" hangingPunct="1"/>
                      <a:r>
                        <a:rPr lang="en-GB" sz="900" b="1" kern="1200">
                          <a:solidFill>
                            <a:schemeClr val="lt1"/>
                          </a:solidFill>
                          <a:latin typeface="+mn-lt"/>
                          <a:ea typeface="+mn-ea"/>
                          <a:cs typeface="+mn-cs"/>
                        </a:rPr>
                        <a:t>Tertiary prevention</a:t>
                      </a:r>
                    </a:p>
                  </a:txBody>
                  <a:tcPr>
                    <a:solidFill>
                      <a:srgbClr val="00445E"/>
                    </a:solidFill>
                  </a:tcPr>
                </a:tc>
                <a:tc vMerge="1">
                  <a:txBody>
                    <a:bodyPr/>
                    <a:lstStyle/>
                    <a:p>
                      <a:r>
                        <a:rPr lang="en-GB" sz="1200"/>
                        <a:t>What we have in place in Tower Hamlets</a:t>
                      </a:r>
                    </a:p>
                  </a:txBody>
                  <a:tcPr/>
                </a:tc>
                <a:extLst>
                  <a:ext uri="{0D108BD9-81ED-4DB2-BD59-A6C34878D82A}">
                    <a16:rowId xmlns:a16="http://schemas.microsoft.com/office/drawing/2014/main" val="2254439954"/>
                  </a:ext>
                </a:extLst>
              </a:tr>
              <a:tr h="4868614">
                <a:tc>
                  <a:txBody>
                    <a:bodyPr/>
                    <a:lstStyle/>
                    <a:p>
                      <a:r>
                        <a:rPr lang="en-GB" sz="800"/>
                        <a:t>While it is possible to have a long term condition and not require social care, those with social care need are very likely to have one or more long term condition</a:t>
                      </a:r>
                      <a:r>
                        <a:rPr lang="en-GB" sz="800" baseline="30000"/>
                        <a:t>10</a:t>
                      </a:r>
                      <a:r>
                        <a:rPr lang="en-GB" sz="800"/>
                        <a:t>.</a:t>
                      </a:r>
                    </a:p>
                    <a:p>
                      <a:endParaRPr lang="en-GB" sz="800"/>
                    </a:p>
                    <a:p>
                      <a:r>
                        <a:rPr lang="en-GB" sz="800"/>
                        <a:t>70% of total health and care spend in England is attributed to people living with long term conditions</a:t>
                      </a:r>
                      <a:r>
                        <a:rPr lang="en-GB" sz="800" baseline="30000"/>
                        <a:t>43,44</a:t>
                      </a:r>
                    </a:p>
                    <a:p>
                      <a:endParaRPr lang="en-GB" sz="800"/>
                    </a:p>
                    <a:p>
                      <a:r>
                        <a:rPr lang="en-GB" sz="800"/>
                        <a:t>People with multimorbidity have a disproportionately high need for social care, due to their health status, issues including economic instability, housing issues, resulting disablement and mobility issues, and frailty</a:t>
                      </a:r>
                      <a:r>
                        <a:rPr lang="en-GB" sz="800" baseline="30000"/>
                        <a:t>45-47</a:t>
                      </a:r>
                      <a:r>
                        <a:rPr lang="en-GB" sz="800"/>
                        <a:t>. </a:t>
                      </a:r>
                    </a:p>
                  </a:txBody>
                  <a:tcPr/>
                </a:tc>
                <a:tc>
                  <a:txBody>
                    <a:bodyPr/>
                    <a:lstStyle/>
                    <a:p>
                      <a:r>
                        <a:rPr lang="en-GB" sz="800"/>
                        <a:t>The Major Conditions Strategy outlines key risk factors for conditions, including behavioural risks, metabolic risks and environmental risks</a:t>
                      </a:r>
                      <a:r>
                        <a:rPr lang="en-GB" sz="800" baseline="30000"/>
                        <a:t>48</a:t>
                      </a:r>
                      <a:r>
                        <a:rPr lang="en-GB" sz="800"/>
                        <a:t>.</a:t>
                      </a:r>
                    </a:p>
                    <a:p>
                      <a:r>
                        <a:rPr lang="en-GB" sz="800"/>
                        <a:t> </a:t>
                      </a:r>
                    </a:p>
                    <a:p>
                      <a:r>
                        <a:rPr lang="en-GB" sz="800"/>
                        <a:t>There is extensive evidence on the effectiveness of interventions that reduce incidence of long term conditions. Examples include (but are not limited to)</a:t>
                      </a:r>
                    </a:p>
                    <a:p>
                      <a:endParaRPr lang="en-GB" sz="800"/>
                    </a:p>
                    <a:p>
                      <a:pPr marL="0" indent="0">
                        <a:buFont typeface="Arial" panose="020B0604020202020204" pitchFamily="34" charset="0"/>
                        <a:buNone/>
                      </a:pPr>
                      <a:r>
                        <a:rPr lang="en-GB" sz="800" b="1"/>
                        <a:t>Reducing poverty/deprivation</a:t>
                      </a:r>
                    </a:p>
                    <a:p>
                      <a:pPr marL="171450" indent="-171450">
                        <a:buFont typeface="Arial" panose="020B0604020202020204" pitchFamily="34" charset="0"/>
                        <a:buChar char="•"/>
                      </a:pPr>
                      <a:r>
                        <a:rPr lang="en-GB" sz="800" b="0"/>
                        <a:t>Prevalence of multimorbidity is higher and the age of onset is younger in those living in more deprived areas. More deprived populations have higher prevalence of modifiable risk factors for social care; however some evidence shows the difference in the top five modifiable risk factors for multimorbidity account for less than half of the socioeconomic difference in prevalence</a:t>
                      </a:r>
                      <a:r>
                        <a:rPr lang="en-GB" sz="800" b="0" baseline="30000"/>
                        <a:t>49,50</a:t>
                      </a:r>
                      <a:r>
                        <a:rPr lang="en-GB" sz="800" b="0"/>
                        <a:t>. </a:t>
                      </a:r>
                    </a:p>
                    <a:p>
                      <a:pPr marL="0" indent="0">
                        <a:buFont typeface="Arial" panose="020B0604020202020204" pitchFamily="34" charset="0"/>
                        <a:buNone/>
                      </a:pPr>
                      <a:r>
                        <a:rPr lang="en-GB" sz="800" b="1"/>
                        <a:t>Increasing physical activity</a:t>
                      </a:r>
                    </a:p>
                    <a:p>
                      <a:pPr marL="171450" indent="-171450">
                        <a:buFont typeface="Arial" panose="020B0604020202020204" pitchFamily="34" charset="0"/>
                        <a:buChar char="•"/>
                      </a:pPr>
                      <a:r>
                        <a:rPr lang="en-GB" sz="800" b="0"/>
                        <a:t>Physical activity is known to reduce the risk of many long term conditions, alongside managing existing conditions</a:t>
                      </a:r>
                      <a:r>
                        <a:rPr lang="en-GB" sz="800" b="0" baseline="30000"/>
                        <a:t>51</a:t>
                      </a:r>
                      <a:r>
                        <a:rPr lang="en-GB" sz="800" b="0"/>
                        <a:t>, </a:t>
                      </a:r>
                    </a:p>
                    <a:p>
                      <a:pPr marL="0" indent="0">
                        <a:buFont typeface="Arial" panose="020B0604020202020204" pitchFamily="34" charset="0"/>
                        <a:buNone/>
                      </a:pPr>
                      <a:r>
                        <a:rPr lang="en-GB" sz="800" b="1"/>
                        <a:t>Smoking cessation</a:t>
                      </a:r>
                    </a:p>
                    <a:p>
                      <a:pPr marL="171450" indent="-171450">
                        <a:buFont typeface="Arial" panose="020B0604020202020204" pitchFamily="34" charset="0"/>
                        <a:buChar char="•"/>
                      </a:pPr>
                      <a:r>
                        <a:rPr lang="en-GB" sz="800" b="0"/>
                        <a:t>Smoking accounts for 122,000 deaths per year, 70% of these deaths are caused by lung cancer, COPD and vascular disease</a:t>
                      </a:r>
                      <a:r>
                        <a:rPr lang="en-GB" sz="800" b="0" baseline="30000"/>
                        <a:t>52</a:t>
                      </a:r>
                      <a:r>
                        <a:rPr lang="en-GB" sz="800" b="0"/>
                        <a:t>. </a:t>
                      </a:r>
                    </a:p>
                    <a:p>
                      <a:pPr marL="0" indent="0">
                        <a:buFont typeface="Arial" panose="020B0604020202020204" pitchFamily="34" charset="0"/>
                        <a:buNone/>
                      </a:pPr>
                      <a:r>
                        <a:rPr lang="en-GB" sz="800" b="1"/>
                        <a:t>Tackling air pollution</a:t>
                      </a:r>
                    </a:p>
                    <a:p>
                      <a:pPr marL="171450" indent="-171450">
                        <a:buFont typeface="Arial" panose="020B0604020202020204" pitchFamily="34" charset="0"/>
                        <a:buChar char="•"/>
                      </a:pPr>
                      <a:r>
                        <a:rPr lang="en-GB" sz="800" b="0"/>
                        <a:t>Poor air quality is the largest environmental risk factor for health and disproportionately impacts those in the most deprived areas. The three main conditions air pollution is related to are respiratory conditions (e.g. asthma), CVD and lung cancer</a:t>
                      </a:r>
                      <a:r>
                        <a:rPr lang="en-GB" sz="800" b="0" baseline="30000"/>
                        <a:t>53,54</a:t>
                      </a:r>
                      <a:r>
                        <a:rPr lang="en-GB" sz="800" b="0"/>
                        <a:t>. </a:t>
                      </a:r>
                    </a:p>
                    <a:p>
                      <a:pPr marL="0" indent="0">
                        <a:buFont typeface="Arial" panose="020B0604020202020204" pitchFamily="34" charset="0"/>
                        <a:buNone/>
                      </a:pPr>
                      <a:endParaRPr lang="en-GB" sz="800" b="0"/>
                    </a:p>
                  </a:txBody>
                  <a:tcPr/>
                </a:tc>
                <a:tc>
                  <a:txBody>
                    <a:bodyPr/>
                    <a:lstStyle/>
                    <a:p>
                      <a:r>
                        <a:rPr lang="en-GB" sz="800"/>
                        <a:t>Secondary prevention focuses on the early detection and management of long term conditions to limit health impacts and reduce multimorbidity.</a:t>
                      </a:r>
                    </a:p>
                    <a:p>
                      <a:endParaRPr lang="en-GB" sz="800"/>
                    </a:p>
                    <a:p>
                      <a:r>
                        <a:rPr lang="en-GB" sz="800" b="1"/>
                        <a:t>NHS Health Checks</a:t>
                      </a:r>
                    </a:p>
                    <a:p>
                      <a:pPr marL="171450" indent="-171450">
                        <a:buFont typeface="Arial" panose="020B0604020202020204" pitchFamily="34" charset="0"/>
                        <a:buChar char="•"/>
                      </a:pPr>
                      <a:r>
                        <a:rPr lang="en-GB" sz="800" b="0"/>
                        <a:t>NHS Health Checks are offered to adults aged between 40 and 74 every five years, with an aim of identifying risk factors and early detection of common diseases. There is strong evidence that early diagnosis of common long term conditions reduces risk of life changing incidents such as heart attack, stroke and dementia</a:t>
                      </a:r>
                      <a:r>
                        <a:rPr lang="en-GB" sz="800" b="0" baseline="30000"/>
                        <a:t>55,56</a:t>
                      </a:r>
                      <a:r>
                        <a:rPr lang="en-GB" sz="800" b="0"/>
                        <a:t>. </a:t>
                      </a:r>
                    </a:p>
                    <a:p>
                      <a:pPr marL="0" indent="0">
                        <a:buFont typeface="Arial" panose="020B0604020202020204" pitchFamily="34" charset="0"/>
                        <a:buNone/>
                      </a:pPr>
                      <a:r>
                        <a:rPr lang="en-GB" sz="800" b="1"/>
                        <a:t>Population-level screening</a:t>
                      </a:r>
                    </a:p>
                    <a:p>
                      <a:pPr marL="171450" indent="-171450">
                        <a:buFont typeface="Arial" panose="020B0604020202020204" pitchFamily="34" charset="0"/>
                        <a:buChar char="•"/>
                      </a:pPr>
                      <a:r>
                        <a:rPr lang="en-GB" sz="800" b="0"/>
                        <a:t>Screening is used for early detection of conditions, and is mostly targeted at population groups with a higher risk of these conditions. The NHS has several adult screening programmes; three cancer screening programmes (bowel, cervical, bowel), abdominal aortic aneurysm screening and the diabetic eye screening programme. Screening is estimated to save 10,000 lives each year in England</a:t>
                      </a:r>
                      <a:r>
                        <a:rPr lang="en-GB" sz="800" b="0" baseline="30000"/>
                        <a:t>57,58</a:t>
                      </a:r>
                      <a:r>
                        <a:rPr lang="en-GB" sz="800" b="0"/>
                        <a:t>. </a:t>
                      </a:r>
                    </a:p>
                    <a:p>
                      <a:pPr marL="0" indent="0">
                        <a:buFont typeface="Arial" panose="020B0604020202020204" pitchFamily="34" charset="0"/>
                        <a:buNone/>
                      </a:pPr>
                      <a:r>
                        <a:rPr lang="en-GB" sz="800" b="1"/>
                        <a:t>Continued engagement in protective activities</a:t>
                      </a:r>
                    </a:p>
                    <a:p>
                      <a:pPr marL="171450" indent="-171450">
                        <a:buFont typeface="Arial" panose="020B0604020202020204" pitchFamily="34" charset="0"/>
                        <a:buChar char="•"/>
                      </a:pPr>
                      <a:r>
                        <a:rPr lang="en-GB" sz="800" b="0"/>
                        <a:t>Continuing to support individuals with LTCs to engage in protective activities such as physical activity can improve LTC management and prevent worsening conditions. This can be through wider efforts to increase physical activity or through targeted intervention</a:t>
                      </a:r>
                      <a:r>
                        <a:rPr lang="en-GB" sz="800" b="0" strike="noStrike" baseline="30000"/>
                        <a:t>51</a:t>
                      </a:r>
                      <a:r>
                        <a:rPr lang="en-GB" sz="800" b="0"/>
                        <a:t>.  </a:t>
                      </a:r>
                    </a:p>
                  </a:txBody>
                  <a:tcPr/>
                </a:tc>
                <a:tc>
                  <a:txBody>
                    <a:bodyPr/>
                    <a:lstStyle/>
                    <a:p>
                      <a:pPr marL="0" indent="0">
                        <a:buFont typeface="Arial" panose="020B0604020202020204" pitchFamily="34" charset="0"/>
                        <a:buNone/>
                      </a:pPr>
                      <a:r>
                        <a:rPr lang="en-GB" sz="800" b="0"/>
                        <a:t>Tertiary prevention focuses on effective management of long term conditions and rehabilitation.</a:t>
                      </a:r>
                    </a:p>
                    <a:p>
                      <a:pPr marL="0" indent="0">
                        <a:buFont typeface="Arial" panose="020B0604020202020204" pitchFamily="34" charset="0"/>
                        <a:buNone/>
                      </a:pPr>
                      <a:endParaRPr lang="en-GB" sz="800" b="0"/>
                    </a:p>
                    <a:p>
                      <a:pPr marL="0" indent="0">
                        <a:buFont typeface="Arial" panose="020B0604020202020204" pitchFamily="34" charset="0"/>
                        <a:buNone/>
                      </a:pPr>
                      <a:r>
                        <a:rPr lang="en-GB" sz="800" b="1"/>
                        <a:t>Personalised care</a:t>
                      </a:r>
                    </a:p>
                    <a:p>
                      <a:pPr marL="171450" indent="-171450">
                        <a:buFont typeface="Arial" panose="020B0604020202020204" pitchFamily="34" charset="0"/>
                        <a:buChar char="•"/>
                      </a:pPr>
                      <a:r>
                        <a:rPr lang="en-GB" sz="800" b="0"/>
                        <a:t>Personalised care planning has been shown to be effective in improving the physical and psychological health status of patients, as well as improving abilities to self-manage conditions</a:t>
                      </a:r>
                      <a:r>
                        <a:rPr lang="en-GB" sz="800" b="0" baseline="30000"/>
                        <a:t>59,60</a:t>
                      </a:r>
                      <a:r>
                        <a:rPr lang="en-GB" sz="800" b="0"/>
                        <a:t>.</a:t>
                      </a:r>
                      <a:endParaRPr lang="en-GB" sz="800"/>
                    </a:p>
                    <a:p>
                      <a:r>
                        <a:rPr lang="en-GB" sz="800" b="1"/>
                        <a:t>Rehabilitative programmes</a:t>
                      </a:r>
                    </a:p>
                    <a:p>
                      <a:pPr marL="171450" indent="-171450">
                        <a:buFont typeface="Arial" panose="020B0604020202020204" pitchFamily="34" charset="0"/>
                        <a:buChar char="•"/>
                      </a:pPr>
                      <a:r>
                        <a:rPr lang="en-GB" sz="800" b="0"/>
                        <a:t>Rehabilitative interventions are recommended for several conditions, and can improve quality of life for patients and reduce symptoms in the case of, for example, COPD</a:t>
                      </a:r>
                      <a:r>
                        <a:rPr lang="en-GB" sz="800" b="0" baseline="30000"/>
                        <a:t>48</a:t>
                      </a:r>
                      <a:r>
                        <a:rPr lang="en-GB" sz="800" b="0"/>
                        <a:t>.</a:t>
                      </a:r>
                    </a:p>
                    <a:p>
                      <a:pPr marL="171450" indent="-171450">
                        <a:buFont typeface="Arial" panose="020B0604020202020204" pitchFamily="34" charset="0"/>
                        <a:buChar char="•"/>
                      </a:pPr>
                      <a:r>
                        <a:rPr lang="en-GB" sz="800" b="0"/>
                        <a:t> WHO have produced several resources related to supporting rehabilitative activity, recognising that one in three individuals globally are living with a condition that could benefit from rehabilitation</a:t>
                      </a:r>
                      <a:r>
                        <a:rPr lang="en-GB" sz="800" b="0" baseline="30000"/>
                        <a:t>61</a:t>
                      </a:r>
                      <a:r>
                        <a:rPr lang="en-GB" sz="800" b="0"/>
                        <a:t>.</a:t>
                      </a:r>
                    </a:p>
                    <a:p>
                      <a:pPr marL="171450" indent="-171450">
                        <a:buFont typeface="Arial" panose="020B0604020202020204" pitchFamily="34" charset="0"/>
                        <a:buChar char="•"/>
                      </a:pPr>
                      <a:r>
                        <a:rPr lang="en-GB" sz="800" b="0"/>
                        <a:t>Reablement has been shown to increase independence of individuals after a health incident and reduce future health service utilisation</a:t>
                      </a:r>
                      <a:r>
                        <a:rPr lang="en-GB" sz="800" b="0" baseline="30000"/>
                        <a:t>62</a:t>
                      </a:r>
                    </a:p>
                  </a:txBody>
                  <a:tcPr/>
                </a:tc>
                <a:tc>
                  <a:txBody>
                    <a:bodyPr/>
                    <a:lstStyle/>
                    <a:p>
                      <a:r>
                        <a:rPr lang="en-GB" sz="700" b="1"/>
                        <a:t>Evidence</a:t>
                      </a:r>
                    </a:p>
                    <a:p>
                      <a:r>
                        <a:rPr lang="en-GB" sz="700"/>
                        <a:t>Tower Hamlets has high rates of long term conditions including diabetes, heart disease and COPD, contributing to greater ill-health and worsening social care need. This disproportionately impacts particular population groups in Tower Hamlets, contributing to inequalities in life expectancy.</a:t>
                      </a:r>
                    </a:p>
                    <a:p>
                      <a:endParaRPr lang="en-GB" sz="700"/>
                    </a:p>
                    <a:p>
                      <a:r>
                        <a:rPr lang="en-GB" sz="700"/>
                        <a:t>Several health needs assessments have been conducted in the borough that cover long term conditions and related factors</a:t>
                      </a:r>
                      <a:r>
                        <a:rPr lang="en-GB" sz="700" baseline="30000"/>
                        <a:t>63</a:t>
                      </a:r>
                      <a:r>
                        <a:rPr lang="en-GB" sz="700"/>
                        <a:t>:</a:t>
                      </a:r>
                    </a:p>
                    <a:p>
                      <a:pPr marL="171450" indent="-171450">
                        <a:buFont typeface="Arial" panose="020B0604020202020204" pitchFamily="34" charset="0"/>
                        <a:buChar char="•"/>
                      </a:pPr>
                      <a:r>
                        <a:rPr lang="en-GB" sz="700"/>
                        <a:t>Cancer </a:t>
                      </a:r>
                    </a:p>
                    <a:p>
                      <a:pPr marL="171450" indent="-171450">
                        <a:buFont typeface="Arial" panose="020B0604020202020204" pitchFamily="34" charset="0"/>
                        <a:buChar char="•"/>
                      </a:pPr>
                      <a:r>
                        <a:rPr lang="en-GB" sz="700"/>
                        <a:t>Cardiovascular disease (not published)</a:t>
                      </a:r>
                    </a:p>
                    <a:p>
                      <a:pPr marL="171450" indent="-171450">
                        <a:buFont typeface="Arial" panose="020B0604020202020204" pitchFamily="34" charset="0"/>
                        <a:buChar char="•"/>
                      </a:pPr>
                      <a:r>
                        <a:rPr lang="en-GB" sz="700"/>
                        <a:t>COPD </a:t>
                      </a:r>
                    </a:p>
                    <a:p>
                      <a:pPr marL="171450" indent="-171450">
                        <a:buFont typeface="Arial" panose="020B0604020202020204" pitchFamily="34" charset="0"/>
                        <a:buChar char="•"/>
                      </a:pPr>
                      <a:r>
                        <a:rPr lang="en-GB" sz="700"/>
                        <a:t>Coronary heart disease </a:t>
                      </a:r>
                    </a:p>
                    <a:p>
                      <a:pPr marL="171450" indent="-171450">
                        <a:buFont typeface="Arial" panose="020B0604020202020204" pitchFamily="34" charset="0"/>
                        <a:buChar char="•"/>
                      </a:pPr>
                      <a:r>
                        <a:rPr lang="en-GB" sz="700"/>
                        <a:t>Heart failure</a:t>
                      </a:r>
                    </a:p>
                    <a:p>
                      <a:pPr marL="171450" indent="-171450">
                        <a:buFont typeface="Arial" panose="020B0604020202020204" pitchFamily="34" charset="0"/>
                        <a:buChar char="•"/>
                      </a:pPr>
                      <a:r>
                        <a:rPr lang="en-GB" sz="700"/>
                        <a:t>Diabetes (not published)</a:t>
                      </a:r>
                    </a:p>
                    <a:p>
                      <a:pPr marL="171450" indent="-171450">
                        <a:buFont typeface="Arial" panose="020B0604020202020204" pitchFamily="34" charset="0"/>
                        <a:buChar char="•"/>
                      </a:pPr>
                      <a:r>
                        <a:rPr lang="en-GB" sz="700"/>
                        <a:t>Physical activity</a:t>
                      </a:r>
                    </a:p>
                    <a:p>
                      <a:pPr marL="171450" indent="-171450">
                        <a:buFont typeface="Arial" panose="020B0604020202020204" pitchFamily="34" charset="0"/>
                        <a:buChar char="•"/>
                      </a:pPr>
                      <a:endParaRPr lang="en-GB" sz="700"/>
                    </a:p>
                    <a:p>
                      <a:r>
                        <a:rPr lang="en-GB" sz="700" b="1"/>
                        <a:t>Interventions</a:t>
                      </a:r>
                    </a:p>
                    <a:p>
                      <a:r>
                        <a:rPr lang="en-GB" sz="700"/>
                        <a:t>We have a range of support in place for residents to prevent and manage long term conditions. This includes:</a:t>
                      </a:r>
                    </a:p>
                    <a:p>
                      <a:r>
                        <a:rPr lang="en-GB" sz="700" b="1"/>
                        <a:t>Primary prevention</a:t>
                      </a:r>
                    </a:p>
                    <a:p>
                      <a:pPr marL="171450" indent="-171450">
                        <a:buFont typeface="Arial" panose="020B0604020202020204" pitchFamily="34" charset="0"/>
                        <a:buChar char="•"/>
                      </a:pPr>
                      <a:r>
                        <a:rPr lang="en-GB" sz="700" b="1"/>
                        <a:t>Health promotion </a:t>
                      </a:r>
                      <a:r>
                        <a:rPr lang="en-GB" sz="700"/>
                        <a:t>campaigns that address risk factors for long term conditions, including smoking, alcohol and substance misuse and low rates of physical activity.</a:t>
                      </a:r>
                    </a:p>
                    <a:p>
                      <a:pPr marL="171450" indent="-171450">
                        <a:buFont typeface="Arial" panose="020B0604020202020204" pitchFamily="34" charset="0"/>
                        <a:buChar char="•"/>
                      </a:pPr>
                      <a:r>
                        <a:rPr lang="en-GB" sz="700" b="0"/>
                        <a:t>Delivering the </a:t>
                      </a:r>
                      <a:r>
                        <a:rPr lang="en-GB" sz="700" b="1"/>
                        <a:t>Communities Keeping Well </a:t>
                      </a:r>
                      <a:r>
                        <a:rPr lang="en-GB" sz="700" b="0"/>
                        <a:t>programme, a targeted co-produced intervention with communities to support healthy lifestyles and prevent LTCs.</a:t>
                      </a:r>
                    </a:p>
                    <a:p>
                      <a:pPr marL="171450" indent="-171450">
                        <a:buFont typeface="Arial" panose="020B0604020202020204" pitchFamily="34" charset="0"/>
                        <a:buChar char="•"/>
                      </a:pPr>
                      <a:r>
                        <a:rPr lang="en-GB" sz="700" b="0"/>
                        <a:t>Commission </a:t>
                      </a:r>
                      <a:r>
                        <a:rPr lang="en-GB" sz="700" b="1"/>
                        <a:t>smoking and weight management services </a:t>
                      </a:r>
                    </a:p>
                    <a:p>
                      <a:pPr marL="171450" indent="-171450">
                        <a:buFont typeface="Arial" panose="020B0604020202020204" pitchFamily="34" charset="0"/>
                        <a:buChar char="•"/>
                      </a:pPr>
                      <a:r>
                        <a:rPr lang="en-GB" sz="700"/>
                        <a:t>Supporting </a:t>
                      </a:r>
                      <a:r>
                        <a:rPr lang="en-GB" sz="700" b="1"/>
                        <a:t>leisure service insourcing </a:t>
                      </a:r>
                      <a:r>
                        <a:rPr lang="en-GB" sz="700"/>
                        <a:t>and ensuring services are health promoting,</a:t>
                      </a:r>
                    </a:p>
                    <a:p>
                      <a:pPr marL="171450" indent="-171450">
                        <a:buFont typeface="Arial" panose="020B0604020202020204" pitchFamily="34" charset="0"/>
                        <a:buChar char="•"/>
                      </a:pPr>
                      <a:r>
                        <a:rPr lang="en-GB" sz="700"/>
                        <a:t>Tower Hamlets Council have a range of initiatives to tackle poverty and address rising cost of living</a:t>
                      </a:r>
                      <a:r>
                        <a:rPr lang="en-GB" sz="700" baseline="30000"/>
                        <a:t>64</a:t>
                      </a:r>
                      <a:r>
                        <a:rPr lang="en-GB" sz="700"/>
                        <a:t>, </a:t>
                      </a:r>
                    </a:p>
                    <a:p>
                      <a:pPr marL="0" indent="0">
                        <a:buFont typeface="Arial" panose="020B0604020202020204" pitchFamily="34" charset="0"/>
                        <a:buNone/>
                      </a:pPr>
                      <a:r>
                        <a:rPr lang="en-GB" sz="700" b="1"/>
                        <a:t>Secondary prevention</a:t>
                      </a:r>
                    </a:p>
                    <a:p>
                      <a:pPr marL="171450" indent="-171450">
                        <a:buFont typeface="Arial" panose="020B0604020202020204" pitchFamily="34" charset="0"/>
                        <a:buChar char="•"/>
                      </a:pPr>
                      <a:r>
                        <a:rPr lang="en-GB" sz="700" b="1"/>
                        <a:t>NHS Health Checks </a:t>
                      </a:r>
                      <a:r>
                        <a:rPr lang="en-GB" sz="700" b="0"/>
                        <a:t>have good uptake in Tower Hamlets, delivered through primary care. There is also targeted hypertension </a:t>
                      </a:r>
                      <a:r>
                        <a:rPr lang="en-GB" sz="700" b="0" err="1"/>
                        <a:t>casefinding</a:t>
                      </a:r>
                      <a:r>
                        <a:rPr lang="en-GB" sz="700" b="0"/>
                        <a:t> delivered through community pharmacies.</a:t>
                      </a:r>
                    </a:p>
                    <a:p>
                      <a:pPr marL="171450" indent="-171450">
                        <a:buFont typeface="Arial" panose="020B0604020202020204" pitchFamily="34" charset="0"/>
                        <a:buChar char="•"/>
                      </a:pPr>
                      <a:r>
                        <a:rPr lang="en-GB" sz="700" b="1"/>
                        <a:t>Screening</a:t>
                      </a:r>
                      <a:r>
                        <a:rPr lang="en-GB" sz="700" b="0"/>
                        <a:t> is in place in Tower Hamlets, but we are aware we have particularly low uptake of cancer screening.</a:t>
                      </a:r>
                    </a:p>
                    <a:p>
                      <a:pPr marL="171450" indent="-171450">
                        <a:buFont typeface="Arial" panose="020B0604020202020204" pitchFamily="34" charset="0"/>
                        <a:buChar char="•"/>
                      </a:pPr>
                      <a:r>
                        <a:rPr lang="en-GB" sz="700" b="0"/>
                        <a:t>We commission </a:t>
                      </a:r>
                      <a:r>
                        <a:rPr lang="en-GB" sz="700" b="1"/>
                        <a:t>targeted smoking and weight management services </a:t>
                      </a:r>
                      <a:r>
                        <a:rPr lang="en-GB" sz="700" b="0"/>
                        <a:t>for residents at particularly high need of poor health outcomes.</a:t>
                      </a:r>
                    </a:p>
                    <a:p>
                      <a:pPr marL="0" indent="0">
                        <a:buFont typeface="Arial" panose="020B0604020202020204" pitchFamily="34" charset="0"/>
                        <a:buNone/>
                      </a:pPr>
                      <a:endParaRPr lang="en-GB" sz="700" b="0"/>
                    </a:p>
                    <a:p>
                      <a:pPr marL="0" indent="0">
                        <a:buFont typeface="Arial" panose="020B0604020202020204" pitchFamily="34" charset="0"/>
                        <a:buNone/>
                      </a:pPr>
                      <a:r>
                        <a:rPr lang="en-GB" sz="700" b="1"/>
                        <a:t>Tertiary prevention</a:t>
                      </a:r>
                    </a:p>
                    <a:p>
                      <a:pPr marL="171450" indent="-171450">
                        <a:buFont typeface="Arial" panose="020B0604020202020204" pitchFamily="34" charset="0"/>
                        <a:buChar char="•"/>
                      </a:pPr>
                      <a:r>
                        <a:rPr lang="en-GB" sz="700" b="0"/>
                        <a:t>Cardiac rehab services are in place in Tower Hamlets, although we know there are limited referral routes and eligibility.</a:t>
                      </a:r>
                    </a:p>
                    <a:p>
                      <a:pPr marL="171450" indent="-171450">
                        <a:buFont typeface="Arial" panose="020B0604020202020204" pitchFamily="34" charset="0"/>
                        <a:buChar char="•"/>
                      </a:pPr>
                      <a:r>
                        <a:rPr lang="en-GB" sz="700" b="0"/>
                        <a:t>Reablement services in Tower Hamlets support individuals who have had a health incident to regain independence.</a:t>
                      </a:r>
                    </a:p>
                  </a:txBody>
                  <a:tcPr/>
                </a:tc>
                <a:extLst>
                  <a:ext uri="{0D108BD9-81ED-4DB2-BD59-A6C34878D82A}">
                    <a16:rowId xmlns:a16="http://schemas.microsoft.com/office/drawing/2014/main" val="3756479068"/>
                  </a:ext>
                </a:extLst>
              </a:tr>
            </a:tbl>
          </a:graphicData>
        </a:graphic>
      </p:graphicFrame>
    </p:spTree>
    <p:extLst>
      <p:ext uri="{BB962C8B-B14F-4D97-AF65-F5344CB8AC3E}">
        <p14:creationId xmlns:p14="http://schemas.microsoft.com/office/powerpoint/2010/main" val="148423650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Prevention of factors associated with social care need - dementia</a:t>
            </a:r>
          </a:p>
        </p:txBody>
      </p:sp>
      <p:graphicFrame>
        <p:nvGraphicFramePr>
          <p:cNvPr id="5" name="Table 4">
            <a:extLst>
              <a:ext uri="{FF2B5EF4-FFF2-40B4-BE49-F238E27FC236}">
                <a16:creationId xmlns:a16="http://schemas.microsoft.com/office/drawing/2014/main" id="{E7CFA09F-9CBB-FFCE-6F29-B7335FB787BB}"/>
              </a:ext>
            </a:extLst>
          </p:cNvPr>
          <p:cNvGraphicFramePr>
            <a:graphicFrameLocks noGrp="1"/>
          </p:cNvGraphicFramePr>
          <p:nvPr>
            <p:extLst>
              <p:ext uri="{D42A27DB-BD31-4B8C-83A1-F6EECF244321}">
                <p14:modId xmlns:p14="http://schemas.microsoft.com/office/powerpoint/2010/main" val="4015992955"/>
              </p:ext>
            </p:extLst>
          </p:nvPr>
        </p:nvGraphicFramePr>
        <p:xfrm>
          <a:off x="452030" y="1339058"/>
          <a:ext cx="11287940" cy="5262474"/>
        </p:xfrm>
        <a:graphic>
          <a:graphicData uri="http://schemas.openxmlformats.org/drawingml/2006/table">
            <a:tbl>
              <a:tblPr firstRow="1" bandRow="1">
                <a:tableStyleId>{073A0DAA-6AF3-43AB-8588-CEC1D06C72B9}</a:tableStyleId>
              </a:tblPr>
              <a:tblGrid>
                <a:gridCol w="1683520">
                  <a:extLst>
                    <a:ext uri="{9D8B030D-6E8A-4147-A177-3AD203B41FA5}">
                      <a16:colId xmlns:a16="http://schemas.microsoft.com/office/drawing/2014/main" val="86968402"/>
                    </a:ext>
                  </a:extLst>
                </a:gridCol>
                <a:gridCol w="2749640">
                  <a:extLst>
                    <a:ext uri="{9D8B030D-6E8A-4147-A177-3AD203B41FA5}">
                      <a16:colId xmlns:a16="http://schemas.microsoft.com/office/drawing/2014/main" val="2812926681"/>
                    </a:ext>
                  </a:extLst>
                </a:gridCol>
                <a:gridCol w="1500388">
                  <a:extLst>
                    <a:ext uri="{9D8B030D-6E8A-4147-A177-3AD203B41FA5}">
                      <a16:colId xmlns:a16="http://schemas.microsoft.com/office/drawing/2014/main" val="3060455144"/>
                    </a:ext>
                  </a:extLst>
                </a:gridCol>
                <a:gridCol w="1712891">
                  <a:extLst>
                    <a:ext uri="{9D8B030D-6E8A-4147-A177-3AD203B41FA5}">
                      <a16:colId xmlns:a16="http://schemas.microsoft.com/office/drawing/2014/main" val="2951309715"/>
                    </a:ext>
                  </a:extLst>
                </a:gridCol>
                <a:gridCol w="3641501">
                  <a:extLst>
                    <a:ext uri="{9D8B030D-6E8A-4147-A177-3AD203B41FA5}">
                      <a16:colId xmlns:a16="http://schemas.microsoft.com/office/drawing/2014/main" val="3210434215"/>
                    </a:ext>
                  </a:extLst>
                </a:gridCol>
              </a:tblGrid>
              <a:tr h="258008">
                <a:tc rowSpan="2">
                  <a:txBody>
                    <a:bodyPr/>
                    <a:lstStyle/>
                    <a:p>
                      <a:r>
                        <a:rPr lang="en-GB" sz="1200"/>
                        <a:t>Relationship to social care need</a:t>
                      </a:r>
                    </a:p>
                  </a:txBody>
                  <a:tcPr/>
                </a:tc>
                <a:tc gridSpan="3">
                  <a:txBody>
                    <a:bodyPr/>
                    <a:lstStyle/>
                    <a:p>
                      <a:r>
                        <a:rPr lang="en-GB" sz="1200"/>
                        <a:t>Evidence-based preventative interventions that address dementia</a:t>
                      </a:r>
                    </a:p>
                  </a:txBody>
                  <a:tcPr/>
                </a:tc>
                <a:tc hMerge="1">
                  <a:txBody>
                    <a:bodyPr/>
                    <a:lstStyle/>
                    <a:p>
                      <a:endParaRPr lang="en-GB" sz="1200"/>
                    </a:p>
                  </a:txBody>
                  <a:tcPr/>
                </a:tc>
                <a:tc hMerge="1">
                  <a:txBody>
                    <a:bodyPr/>
                    <a:lstStyle/>
                    <a:p>
                      <a:endParaRPr lang="en-GB" sz="1200"/>
                    </a:p>
                  </a:txBody>
                  <a:tcPr/>
                </a:tc>
                <a:tc rowSpan="2">
                  <a:txBody>
                    <a:bodyPr/>
                    <a:lstStyle/>
                    <a:p>
                      <a:r>
                        <a:rPr lang="en-GB" sz="1200"/>
                        <a:t>What we have in place in Tower Hamlets</a:t>
                      </a:r>
                    </a:p>
                  </a:txBody>
                  <a:tcPr/>
                </a:tc>
                <a:extLst>
                  <a:ext uri="{0D108BD9-81ED-4DB2-BD59-A6C34878D82A}">
                    <a16:rowId xmlns:a16="http://schemas.microsoft.com/office/drawing/2014/main" val="3354605687"/>
                  </a:ext>
                </a:extLst>
              </a:tr>
              <a:tr h="516016">
                <a:tc vMerge="1">
                  <a:txBody>
                    <a:bodyPr/>
                    <a:lstStyle/>
                    <a:p>
                      <a:r>
                        <a:rPr lang="en-GB" sz="1200"/>
                        <a:t>Relationship to social care need</a:t>
                      </a:r>
                    </a:p>
                  </a:txBody>
                  <a:tcPr/>
                </a:tc>
                <a:tc>
                  <a:txBody>
                    <a:bodyPr/>
                    <a:lstStyle/>
                    <a:p>
                      <a:pPr marL="0" algn="l" defTabSz="914400" rtl="0" eaLnBrk="1" latinLnBrk="0" hangingPunct="1"/>
                      <a:r>
                        <a:rPr lang="en-GB" sz="1200" b="1" kern="1200">
                          <a:solidFill>
                            <a:schemeClr val="lt1"/>
                          </a:solidFill>
                          <a:latin typeface="+mn-lt"/>
                          <a:ea typeface="+mn-ea"/>
                          <a:cs typeface="+mn-cs"/>
                        </a:rPr>
                        <a:t>Primary prevention</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Secondary prevention</a:t>
                      </a:r>
                    </a:p>
                  </a:txBody>
                  <a:tcPr>
                    <a:solidFill>
                      <a:srgbClr val="00445E"/>
                    </a:solidFill>
                  </a:tcPr>
                </a:tc>
                <a:tc>
                  <a:txBody>
                    <a:bodyPr/>
                    <a:lstStyle/>
                    <a:p>
                      <a:pPr marL="0" algn="l" defTabSz="914400" rtl="0" eaLnBrk="1" latinLnBrk="0" hangingPunct="1"/>
                      <a:r>
                        <a:rPr lang="en-GB" sz="1200" b="1" kern="1200">
                          <a:solidFill>
                            <a:schemeClr val="lt1"/>
                          </a:solidFill>
                          <a:latin typeface="+mn-lt"/>
                          <a:ea typeface="+mn-ea"/>
                          <a:cs typeface="+mn-cs"/>
                        </a:rPr>
                        <a:t>Tertiary prevention</a:t>
                      </a:r>
                    </a:p>
                  </a:txBody>
                  <a:tcPr>
                    <a:solidFill>
                      <a:srgbClr val="00445E"/>
                    </a:solidFill>
                  </a:tcPr>
                </a:tc>
                <a:tc vMerge="1">
                  <a:txBody>
                    <a:bodyPr/>
                    <a:lstStyle/>
                    <a:p>
                      <a:r>
                        <a:rPr lang="en-GB" sz="1200"/>
                        <a:t>What we have in place in Tower Hamlets</a:t>
                      </a:r>
                    </a:p>
                  </a:txBody>
                  <a:tcPr/>
                </a:tc>
                <a:extLst>
                  <a:ext uri="{0D108BD9-81ED-4DB2-BD59-A6C34878D82A}">
                    <a16:rowId xmlns:a16="http://schemas.microsoft.com/office/drawing/2014/main" val="2254439954"/>
                  </a:ext>
                </a:extLst>
              </a:tr>
              <a:tr h="4472138">
                <a:tc>
                  <a:txBody>
                    <a:bodyPr/>
                    <a:lstStyle/>
                    <a:p>
                      <a:r>
                        <a:rPr lang="en-GB" sz="800"/>
                        <a:t>Dementia covers a range of conditions with symptoms associated with an ongoing decline of cognitive functioning.</a:t>
                      </a:r>
                    </a:p>
                    <a:p>
                      <a:endParaRPr lang="en-GB" sz="800"/>
                    </a:p>
                    <a:p>
                      <a:r>
                        <a:rPr lang="en-GB" sz="800"/>
                        <a:t>Health Foundation data shows around 55% of individuals living with dementia aged 65+ need support with ADLs</a:t>
                      </a:r>
                      <a:r>
                        <a:rPr lang="en-GB" sz="800" baseline="30000"/>
                        <a:t>10</a:t>
                      </a:r>
                      <a:r>
                        <a:rPr lang="en-GB" sz="800"/>
                        <a:t>. </a:t>
                      </a:r>
                    </a:p>
                    <a:p>
                      <a:endParaRPr lang="en-GB" sz="800"/>
                    </a:p>
                    <a:p>
                      <a:r>
                        <a:rPr lang="en-GB" sz="800"/>
                        <a:t>In 2021, it was estimated 540,000 people in the UK were caring for someone with dementia</a:t>
                      </a:r>
                      <a:r>
                        <a:rPr lang="en-GB" sz="800" baseline="30000"/>
                        <a:t>65</a:t>
                      </a:r>
                    </a:p>
                    <a:p>
                      <a:endParaRPr lang="en-GB" sz="800"/>
                    </a:p>
                    <a:p>
                      <a:r>
                        <a:rPr lang="en-GB" sz="800"/>
                        <a:t>Social care costs (state funded and private) related to dementia care annually were estimated to be £15.7bn in 2020, while unpaid care was estimated to cost £13.7bn. This is 45%  and 40% of total spending on dementia care in the UK</a:t>
                      </a:r>
                      <a:r>
                        <a:rPr lang="en-GB" sz="800" baseline="30000"/>
                        <a:t>66</a:t>
                      </a:r>
                      <a:r>
                        <a:rPr lang="en-GB" sz="800"/>
                        <a:t>. </a:t>
                      </a:r>
                    </a:p>
                    <a:p>
                      <a:endParaRPr lang="en-GB" sz="800"/>
                    </a:p>
                    <a:p>
                      <a:r>
                        <a:rPr lang="en-GB" sz="800"/>
                        <a:t>While dementia prevention is addressed in similar ways to other long term conditions, the high impact of dementia on health outcomes and social care use mean this has been separated from other conditions.</a:t>
                      </a:r>
                      <a:endParaRPr lang="en-GB" sz="800">
                        <a:highlight>
                          <a:srgbClr val="FFFF00"/>
                        </a:highlight>
                      </a:endParaRPr>
                    </a:p>
                  </a:txBody>
                  <a:tcPr/>
                </a:tc>
                <a:tc>
                  <a:txBody>
                    <a:bodyPr/>
                    <a:lstStyle/>
                    <a:p>
                      <a:r>
                        <a:rPr lang="en-GB" sz="800"/>
                        <a:t>Primary prevention of dementia focuses on changes to modifiable risk factors that are associated with several non-communicable diseases e.g. diabetes, CVD and some cancers.</a:t>
                      </a:r>
                    </a:p>
                    <a:p>
                      <a:endParaRPr lang="en-GB" sz="800"/>
                    </a:p>
                    <a:p>
                      <a:r>
                        <a:rPr lang="en-GB" sz="800"/>
                        <a:t>NICE identify several mid-life preventative approaches:</a:t>
                      </a:r>
                    </a:p>
                    <a:p>
                      <a:pPr marL="0" indent="0">
                        <a:buFont typeface="Arial" panose="020B0604020202020204" pitchFamily="34" charset="0"/>
                        <a:buNone/>
                      </a:pPr>
                      <a:endParaRPr lang="en-GB" sz="800"/>
                    </a:p>
                    <a:p>
                      <a:pPr marL="0" indent="0">
                        <a:buFont typeface="Arial" panose="020B0604020202020204" pitchFamily="34" charset="0"/>
                        <a:buNone/>
                      </a:pPr>
                      <a:r>
                        <a:rPr lang="en-GB" sz="800" b="1"/>
                        <a:t>Promoting healthy lifestyles</a:t>
                      </a:r>
                    </a:p>
                    <a:p>
                      <a:pPr marL="171450" indent="-171450">
                        <a:buFont typeface="Arial" panose="020B0604020202020204" pitchFamily="34" charset="0"/>
                        <a:buChar char="•"/>
                      </a:pPr>
                      <a:r>
                        <a:rPr lang="en-GB" sz="800"/>
                        <a:t>This includes increasing physical activity, preventing tobacco use, reducing alcohol-related risk and increasing wider health promotion activity</a:t>
                      </a:r>
                      <a:r>
                        <a:rPr lang="en-GB" sz="800" baseline="30000"/>
                        <a:t>67</a:t>
                      </a:r>
                      <a:r>
                        <a:rPr lang="en-GB" sz="800"/>
                        <a:t>. </a:t>
                      </a:r>
                    </a:p>
                    <a:p>
                      <a:pPr marL="171450" indent="-171450">
                        <a:buFont typeface="Arial" panose="020B0604020202020204" pitchFamily="34" charset="0"/>
                        <a:buChar char="•"/>
                      </a:pPr>
                      <a:r>
                        <a:rPr lang="en-GB" sz="800"/>
                        <a:t>Dementia prevalence has been associated with several long term conditions commonly diagnosed earlier in life, which in turn are linked to behavioural factors noted above. This means dementia prevention can be supported by broader activity around prevention of long term conditions</a:t>
                      </a:r>
                      <a:r>
                        <a:rPr lang="en-GB" sz="800" baseline="30000"/>
                        <a:t>68</a:t>
                      </a:r>
                      <a:r>
                        <a:rPr lang="en-GB" sz="800"/>
                        <a:t>. </a:t>
                      </a:r>
                    </a:p>
                    <a:p>
                      <a:pPr marL="171450" indent="-171450">
                        <a:buFont typeface="Arial" panose="020B0604020202020204" pitchFamily="34" charset="0"/>
                        <a:buChar char="•"/>
                      </a:pPr>
                      <a:endParaRPr lang="en-GB" sz="800"/>
                    </a:p>
                    <a:p>
                      <a:pPr marL="0" indent="0">
                        <a:buFont typeface="Arial" panose="020B0604020202020204" pitchFamily="34" charset="0"/>
                        <a:buNone/>
                      </a:pPr>
                      <a:r>
                        <a:rPr lang="en-GB" sz="800" b="1"/>
                        <a:t>Service organisation and delivery</a:t>
                      </a:r>
                    </a:p>
                    <a:p>
                      <a:pPr marL="171450" indent="-171450">
                        <a:buFont typeface="Arial" panose="020B0604020202020204" pitchFamily="34" charset="0"/>
                        <a:buChar char="•"/>
                      </a:pPr>
                      <a:r>
                        <a:rPr lang="en-GB" sz="800" b="0"/>
                        <a:t>This includes </a:t>
                      </a:r>
                      <a:r>
                        <a:rPr lang="en-GB" sz="800"/>
                        <a:t>delivering behaviour change services, increasing accessibility of services and providing training</a:t>
                      </a:r>
                      <a:r>
                        <a:rPr lang="en-GB" sz="800" baseline="30000"/>
                        <a:t>68</a:t>
                      </a:r>
                      <a:r>
                        <a:rPr lang="en-GB" sz="800"/>
                        <a:t>. </a:t>
                      </a:r>
                    </a:p>
                    <a:p>
                      <a:pPr marL="0" indent="0">
                        <a:buFont typeface="Arial" panose="020B0604020202020204" pitchFamily="34" charset="0"/>
                        <a:buNone/>
                      </a:pPr>
                      <a:endParaRPr lang="en-GB" sz="800"/>
                    </a:p>
                    <a:p>
                      <a:pPr marL="0" indent="0">
                        <a:buFont typeface="Arial" panose="020B0604020202020204" pitchFamily="34" charset="0"/>
                        <a:buNone/>
                      </a:pPr>
                      <a:r>
                        <a:rPr lang="en-GB" sz="800" b="1"/>
                        <a:t>Addressing deprivation and education attainment</a:t>
                      </a:r>
                    </a:p>
                    <a:p>
                      <a:pPr marL="171450" indent="-171450">
                        <a:buFont typeface="Arial" panose="020B0604020202020204" pitchFamily="34" charset="0"/>
                        <a:buChar char="•"/>
                      </a:pPr>
                      <a:r>
                        <a:rPr lang="en-GB" sz="800" b="0"/>
                        <a:t>As well as modifiable risk factors, deprivation and educational attainment have been associated with dementia risk in a large UK Biobank study (as well as other factors including living alone)</a:t>
                      </a:r>
                      <a:r>
                        <a:rPr lang="en-GB" sz="800" b="0" baseline="30000"/>
                        <a:t>69</a:t>
                      </a:r>
                      <a:r>
                        <a:rPr lang="en-GB" sz="800" b="0"/>
                        <a:t>. </a:t>
                      </a:r>
                    </a:p>
                  </a:txBody>
                  <a:tcPr/>
                </a:tc>
                <a:tc>
                  <a:txBody>
                    <a:bodyPr/>
                    <a:lstStyle/>
                    <a:p>
                      <a:r>
                        <a:rPr lang="en-GB" sz="800"/>
                        <a:t>Secondary prevention of dementia focuses on control of risk factors – particularly for high-risk groups - as well as early diagnosis.</a:t>
                      </a:r>
                    </a:p>
                    <a:p>
                      <a:endParaRPr lang="en-GB" sz="800"/>
                    </a:p>
                    <a:p>
                      <a:r>
                        <a:rPr lang="en-GB" sz="800" b="1"/>
                        <a:t>Control of risk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a:t>Prospective studies of populations at risk of Alzheimer’s Disease has shown that AD pathology is detectable decades prior to clinical diagnosis, creating windows of opportunity for control of risk factors</a:t>
                      </a:r>
                      <a:r>
                        <a:rPr lang="en-GB" sz="800" baseline="30000"/>
                        <a:t>70</a:t>
                      </a:r>
                      <a:r>
                        <a:rPr lang="en-GB" sz="80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p>
                    <a:p>
                      <a:r>
                        <a:rPr lang="en-GB" sz="800"/>
                        <a:t>There is some evidence that controlling diabetes and hypertension can reduce the risk of dementia in higher risk groups.</a:t>
                      </a:r>
                    </a:p>
                    <a:p>
                      <a:endParaRPr lang="en-GB" sz="800"/>
                    </a:p>
                    <a:p>
                      <a:r>
                        <a:rPr lang="en-GB" sz="800" b="1"/>
                        <a:t>Early diagnosis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0"/>
                        <a:t>Literature emphasises the importance of early diagnosis of dementia, despite challenges around variety of symptoms and conditions</a:t>
                      </a:r>
                      <a:r>
                        <a:rPr lang="en-GB" sz="800" b="0" baseline="30000"/>
                        <a:t>71</a:t>
                      </a:r>
                      <a:r>
                        <a:rPr lang="en-GB" sz="800" b="0"/>
                        <a:t>. </a:t>
                      </a:r>
                    </a:p>
                    <a:p>
                      <a:endParaRPr lang="en-GB" sz="800"/>
                    </a:p>
                  </a:txBody>
                  <a:tcPr/>
                </a:tc>
                <a:tc>
                  <a:txBody>
                    <a:bodyPr/>
                    <a:lstStyle/>
                    <a:p>
                      <a:r>
                        <a:rPr lang="en-GB" sz="800" b="0"/>
                        <a:t>Tertiary prevention aims to increase quality of life and wellbeing while delaying the worsening of health and care needs. </a:t>
                      </a:r>
                    </a:p>
                    <a:p>
                      <a:endParaRPr lang="en-GB" sz="800"/>
                    </a:p>
                    <a:p>
                      <a:r>
                        <a:rPr lang="en-GB" sz="800"/>
                        <a:t>Emphasis is placed on early intervention given this is where the greatest impacts of tertiary prevention is seen. This includes:</a:t>
                      </a:r>
                    </a:p>
                    <a:p>
                      <a:r>
                        <a:rPr lang="en-GB" sz="800"/>
                        <a:t>:</a:t>
                      </a:r>
                    </a:p>
                    <a:p>
                      <a:r>
                        <a:rPr lang="en-GB" sz="800"/>
                        <a:t>1. Drug interventions to improve or maintain function after neuronal damage. Evidence on the effectiveness of drug treatments are mixed</a:t>
                      </a:r>
                      <a:r>
                        <a:rPr lang="en-GB" sz="800" baseline="30000"/>
                        <a:t>72,73</a:t>
                      </a:r>
                      <a:r>
                        <a:rPr lang="en-GB" sz="800"/>
                        <a:t> </a:t>
                      </a:r>
                    </a:p>
                    <a:p>
                      <a:r>
                        <a:rPr lang="en-GB" sz="800"/>
                        <a:t>2, Non-drug interventions, such as cognitive stimulation therapy and reminiscence therapy, have shown some effectiveness. Other interventions include innovative case management and specialised assistive technology.</a:t>
                      </a:r>
                    </a:p>
                    <a:p>
                      <a:r>
                        <a:rPr lang="en-GB" sz="800"/>
                        <a:t>3. Information provision, with person-centred advice</a:t>
                      </a:r>
                      <a:r>
                        <a:rPr lang="en-GB" sz="800" baseline="30000"/>
                        <a:t>71</a:t>
                      </a:r>
                      <a:r>
                        <a:rPr lang="en-GB" sz="800"/>
                        <a:t> </a:t>
                      </a:r>
                    </a:p>
                    <a:p>
                      <a:r>
                        <a:rPr lang="en-GB" sz="800"/>
                        <a:t>4. Holistic post-diagnostic care that addresses cognitive, psychological, medical, environmental, social and cultural needs</a:t>
                      </a:r>
                      <a:r>
                        <a:rPr lang="en-GB" sz="800" baseline="30000"/>
                        <a:t>74</a:t>
                      </a:r>
                      <a:r>
                        <a:rPr lang="en-GB" sz="800"/>
                        <a:t>. </a:t>
                      </a:r>
                    </a:p>
                  </a:txBody>
                  <a:tcPr/>
                </a:tc>
                <a:tc>
                  <a:txBody>
                    <a:bodyPr/>
                    <a:lstStyle/>
                    <a:p>
                      <a:r>
                        <a:rPr lang="en-GB" sz="800" b="0"/>
                        <a:t>Dementia prevalence presented in this report shows that Tower Hamlets has a slightly higher dementia prevalence in older adults (aged 65+) compared with the North East London average. Prevalence is also higher in females, and in more deprived areas.</a:t>
                      </a:r>
                    </a:p>
                    <a:p>
                      <a:endParaRPr lang="en-GB" sz="800" b="1"/>
                    </a:p>
                    <a:p>
                      <a:r>
                        <a:rPr lang="en-GB" sz="800" b="1"/>
                        <a:t>Primary prevention of dementia in Tower Hamlets</a:t>
                      </a:r>
                    </a:p>
                    <a:p>
                      <a:r>
                        <a:rPr lang="en-GB" sz="800"/>
                        <a:t>As noted, primary prevention of dementia is aligned with preventative approaches for other long term conditions covered in this JSNA Chapter.</a:t>
                      </a:r>
                      <a:endParaRPr lang="en-GB" sz="800">
                        <a:highlight>
                          <a:srgbClr val="FFFF00"/>
                        </a:highlight>
                      </a:endParaRPr>
                    </a:p>
                    <a:p>
                      <a:endParaRPr lang="en-GB" sz="800">
                        <a:highlight>
                          <a:srgbClr val="FFFF00"/>
                        </a:highlight>
                      </a:endParaRPr>
                    </a:p>
                    <a:p>
                      <a:r>
                        <a:rPr lang="en-GB" sz="800" b="1"/>
                        <a:t>Early diagnosis</a:t>
                      </a:r>
                    </a:p>
                    <a:p>
                      <a:pPr marL="171450" indent="-171450">
                        <a:buFont typeface="Arial" panose="020B0604020202020204" pitchFamily="34" charset="0"/>
                        <a:buChar char="•"/>
                      </a:pPr>
                      <a:r>
                        <a:rPr lang="en-GB" sz="800"/>
                        <a:t>Diagnosis and early support for dementia is led by primary care. </a:t>
                      </a:r>
                    </a:p>
                    <a:p>
                      <a:pPr marL="171450" indent="-171450">
                        <a:buFont typeface="Arial" panose="020B0604020202020204" pitchFamily="34" charset="0"/>
                        <a:buChar char="•"/>
                      </a:pPr>
                      <a:r>
                        <a:rPr lang="en-GB" sz="800"/>
                        <a:t>There is also a Diagnostic Memory Clinic in Tower Hamlets, which is a multidisciplinary team based in Mile End Hospital which provides initial assessment and diagnosis of dementia and cognitive impairment. This includes </a:t>
                      </a:r>
                      <a:r>
                        <a:rPr lang="en-GB" sz="800" kern="1200">
                          <a:solidFill>
                            <a:schemeClr val="dk1"/>
                          </a:solidFill>
                          <a:latin typeface="+mn-lt"/>
                          <a:ea typeface="+mn-ea"/>
                          <a:cs typeface="+mn-cs"/>
                        </a:rPr>
                        <a:t>geriatric medicine, neuropsychology and psychiatry, and including a social work care coordinator.</a:t>
                      </a:r>
                    </a:p>
                    <a:p>
                      <a:pPr marL="171450" indent="-171450">
                        <a:buFont typeface="Arial" panose="020B0604020202020204" pitchFamily="34" charset="0"/>
                        <a:buChar char="•"/>
                      </a:pPr>
                      <a:r>
                        <a:rPr lang="en-GB" sz="800" kern="1200">
                          <a:solidFill>
                            <a:schemeClr val="dk1"/>
                          </a:solidFill>
                          <a:latin typeface="+mn-lt"/>
                          <a:ea typeface="+mn-ea"/>
                          <a:cs typeface="+mn-cs"/>
                        </a:rPr>
                        <a:t>Tower Hamlets has an estimated dementia diagnosis rate of 71.8% (i.e. the diagnosis rate is 71.8% of estimated prevalence of dementia in the population after accounting for age and sex), the highest rate in North East London and third highest in London</a:t>
                      </a:r>
                      <a:r>
                        <a:rPr lang="en-GB" sz="800" kern="1200" baseline="30000">
                          <a:solidFill>
                            <a:schemeClr val="dk1"/>
                          </a:solidFill>
                          <a:latin typeface="+mn-lt"/>
                          <a:ea typeface="+mn-ea"/>
                          <a:cs typeface="+mn-cs"/>
                        </a:rPr>
                        <a:t>6</a:t>
                      </a:r>
                      <a:r>
                        <a:rPr lang="en-GB" sz="800" kern="1200">
                          <a:solidFill>
                            <a:schemeClr val="dk1"/>
                          </a:solidFill>
                          <a:latin typeface="+mn-lt"/>
                          <a:ea typeface="+mn-ea"/>
                          <a:cs typeface="+mn-cs"/>
                        </a:rPr>
                        <a:t>.</a:t>
                      </a:r>
                      <a:r>
                        <a:rPr lang="en-GB" sz="800">
                          <a:hlinkClick r:id="rId2"/>
                        </a:rPr>
                        <a:t> </a:t>
                      </a:r>
                      <a:endParaRPr lang="en-GB" sz="800" kern="1200">
                        <a:solidFill>
                          <a:schemeClr val="dk1"/>
                        </a:solidFill>
                        <a:latin typeface="+mn-lt"/>
                        <a:ea typeface="+mn-ea"/>
                        <a:cs typeface="+mn-cs"/>
                      </a:endParaRPr>
                    </a:p>
                    <a:p>
                      <a:pPr marL="0" indent="0">
                        <a:buFont typeface="Arial" panose="020B0604020202020204" pitchFamily="34" charset="0"/>
                        <a:buNone/>
                      </a:pPr>
                      <a:endParaRPr lang="en-GB" sz="800" b="1" kern="1200">
                        <a:solidFill>
                          <a:schemeClr val="dk1"/>
                        </a:solidFill>
                        <a:latin typeface="+mn-lt"/>
                        <a:ea typeface="+mn-ea"/>
                        <a:cs typeface="+mn-cs"/>
                      </a:endParaRPr>
                    </a:p>
                    <a:p>
                      <a:pPr marL="0" indent="0">
                        <a:buFont typeface="Arial" panose="020B0604020202020204" pitchFamily="34" charset="0"/>
                        <a:buNone/>
                      </a:pPr>
                      <a:r>
                        <a:rPr lang="en-GB" sz="800" b="1" kern="1200">
                          <a:solidFill>
                            <a:schemeClr val="dk1"/>
                          </a:solidFill>
                          <a:latin typeface="+mn-lt"/>
                          <a:ea typeface="+mn-ea"/>
                          <a:cs typeface="+mn-cs"/>
                        </a:rPr>
                        <a:t>Care support for individuals with dementia</a:t>
                      </a:r>
                    </a:p>
                    <a:p>
                      <a:pPr marL="171450" indent="-171450">
                        <a:buFont typeface="Arial" panose="020B0604020202020204" pitchFamily="34" charset="0"/>
                        <a:buChar char="•"/>
                      </a:pPr>
                      <a:r>
                        <a:rPr lang="en-GB" sz="800" b="0" kern="1200">
                          <a:solidFill>
                            <a:schemeClr val="dk1"/>
                          </a:solidFill>
                          <a:latin typeface="+mn-lt"/>
                          <a:ea typeface="+mn-ea"/>
                          <a:cs typeface="+mn-cs"/>
                        </a:rPr>
                        <a:t>Following a dementia diagnosis, individuals are encouraged to have a needs assessment conducted (if not done already) to identify support needs. In early stages of the condition, it is likely care can be provided at home (and individuals may not need support at all)..</a:t>
                      </a:r>
                    </a:p>
                    <a:p>
                      <a:pPr marL="171450" indent="-171450">
                        <a:buFont typeface="Arial" panose="020B0604020202020204" pitchFamily="34" charset="0"/>
                        <a:buChar char="•"/>
                      </a:pPr>
                      <a:r>
                        <a:rPr lang="en-GB" sz="800" b="0" kern="1200">
                          <a:solidFill>
                            <a:schemeClr val="dk1"/>
                          </a:solidFill>
                          <a:latin typeface="+mn-lt"/>
                          <a:ea typeface="+mn-ea"/>
                          <a:cs typeface="+mn-cs"/>
                        </a:rPr>
                        <a:t>In early stages, a range of support is considered including tech enabled solutions, and referrals to reablement to support continued independence.</a:t>
                      </a:r>
                    </a:p>
                    <a:p>
                      <a:pPr marL="171450" indent="-171450">
                        <a:buFont typeface="Arial" panose="020B0604020202020204" pitchFamily="34" charset="0"/>
                        <a:buChar char="•"/>
                      </a:pPr>
                      <a:r>
                        <a:rPr lang="en-GB" sz="800" b="0" kern="1200">
                          <a:solidFill>
                            <a:schemeClr val="dk1"/>
                          </a:solidFill>
                          <a:latin typeface="+mn-lt"/>
                          <a:ea typeface="+mn-ea"/>
                          <a:cs typeface="+mn-cs"/>
                        </a:rPr>
                        <a:t>In later stages of the condition, Tower Hamlets can support residents through Extra Care housing or residential care, where appropriate.</a:t>
                      </a:r>
                    </a:p>
                    <a:p>
                      <a:pPr marL="171450" indent="-171450">
                        <a:buFont typeface="Arial" panose="020B0604020202020204" pitchFamily="34" charset="0"/>
                        <a:buChar char="•"/>
                      </a:pPr>
                      <a:r>
                        <a:rPr lang="en-GB" sz="800" b="0" kern="1200">
                          <a:solidFill>
                            <a:schemeClr val="dk1"/>
                          </a:solidFill>
                          <a:latin typeface="+mn-lt"/>
                          <a:ea typeface="+mn-ea"/>
                          <a:cs typeface="+mn-cs"/>
                        </a:rPr>
                        <a:t>There is also a wide range of support available through VCs organisations for Tower Hamlets residents, including through Age UK, the Alzheimer's Association and Dementia UK.</a:t>
                      </a:r>
                    </a:p>
                  </a:txBody>
                  <a:tcPr/>
                </a:tc>
                <a:extLst>
                  <a:ext uri="{0D108BD9-81ED-4DB2-BD59-A6C34878D82A}">
                    <a16:rowId xmlns:a16="http://schemas.microsoft.com/office/drawing/2014/main" val="1309853808"/>
                  </a:ext>
                </a:extLst>
              </a:tr>
            </a:tbl>
          </a:graphicData>
        </a:graphic>
      </p:graphicFrame>
    </p:spTree>
    <p:extLst>
      <p:ext uri="{BB962C8B-B14F-4D97-AF65-F5344CB8AC3E}">
        <p14:creationId xmlns:p14="http://schemas.microsoft.com/office/powerpoint/2010/main" val="58977861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Prevention of factors associated with social care need – mental ill-health</a:t>
            </a:r>
          </a:p>
        </p:txBody>
      </p:sp>
      <p:graphicFrame>
        <p:nvGraphicFramePr>
          <p:cNvPr id="5" name="Table 4">
            <a:extLst>
              <a:ext uri="{FF2B5EF4-FFF2-40B4-BE49-F238E27FC236}">
                <a16:creationId xmlns:a16="http://schemas.microsoft.com/office/drawing/2014/main" id="{E7CFA09F-9CBB-FFCE-6F29-B7335FB787BB}"/>
              </a:ext>
            </a:extLst>
          </p:cNvPr>
          <p:cNvGraphicFramePr>
            <a:graphicFrameLocks noGrp="1"/>
          </p:cNvGraphicFramePr>
          <p:nvPr>
            <p:extLst>
              <p:ext uri="{D42A27DB-BD31-4B8C-83A1-F6EECF244321}">
                <p14:modId xmlns:p14="http://schemas.microsoft.com/office/powerpoint/2010/main" val="2738605435"/>
              </p:ext>
            </p:extLst>
          </p:nvPr>
        </p:nvGraphicFramePr>
        <p:xfrm>
          <a:off x="116224" y="1248906"/>
          <a:ext cx="11893523" cy="5485844"/>
        </p:xfrm>
        <a:graphic>
          <a:graphicData uri="http://schemas.openxmlformats.org/drawingml/2006/table">
            <a:tbl>
              <a:tblPr firstRow="1" bandRow="1">
                <a:tableStyleId>{073A0DAA-6AF3-43AB-8588-CEC1D06C72B9}</a:tableStyleId>
              </a:tblPr>
              <a:tblGrid>
                <a:gridCol w="1862022">
                  <a:extLst>
                    <a:ext uri="{9D8B030D-6E8A-4147-A177-3AD203B41FA5}">
                      <a16:colId xmlns:a16="http://schemas.microsoft.com/office/drawing/2014/main" val="86968402"/>
                    </a:ext>
                  </a:extLst>
                </a:gridCol>
                <a:gridCol w="2756029">
                  <a:extLst>
                    <a:ext uri="{9D8B030D-6E8A-4147-A177-3AD203B41FA5}">
                      <a16:colId xmlns:a16="http://schemas.microsoft.com/office/drawing/2014/main" val="2812926681"/>
                    </a:ext>
                  </a:extLst>
                </a:gridCol>
                <a:gridCol w="2187422">
                  <a:extLst>
                    <a:ext uri="{9D8B030D-6E8A-4147-A177-3AD203B41FA5}">
                      <a16:colId xmlns:a16="http://schemas.microsoft.com/office/drawing/2014/main" val="3060455144"/>
                    </a:ext>
                  </a:extLst>
                </a:gridCol>
                <a:gridCol w="2058674">
                  <a:extLst>
                    <a:ext uri="{9D8B030D-6E8A-4147-A177-3AD203B41FA5}">
                      <a16:colId xmlns:a16="http://schemas.microsoft.com/office/drawing/2014/main" val="2951309715"/>
                    </a:ext>
                  </a:extLst>
                </a:gridCol>
                <a:gridCol w="3029376">
                  <a:extLst>
                    <a:ext uri="{9D8B030D-6E8A-4147-A177-3AD203B41FA5}">
                      <a16:colId xmlns:a16="http://schemas.microsoft.com/office/drawing/2014/main" val="3210434215"/>
                    </a:ext>
                  </a:extLst>
                </a:gridCol>
              </a:tblGrid>
              <a:tr h="273764">
                <a:tc rowSpan="2">
                  <a:txBody>
                    <a:bodyPr/>
                    <a:lstStyle/>
                    <a:p>
                      <a:r>
                        <a:rPr lang="en-GB" sz="1000" dirty="0"/>
                        <a:t>Relationship to social care need</a:t>
                      </a:r>
                    </a:p>
                  </a:txBody>
                  <a:tcPr/>
                </a:tc>
                <a:tc gridSpan="3">
                  <a:txBody>
                    <a:bodyPr/>
                    <a:lstStyle/>
                    <a:p>
                      <a:r>
                        <a:rPr lang="en-GB" sz="1000"/>
                        <a:t>Examples of preventative interventions that address mental ill-health</a:t>
                      </a:r>
                    </a:p>
                  </a:txBody>
                  <a:tcPr/>
                </a:tc>
                <a:tc hMerge="1">
                  <a:txBody>
                    <a:bodyPr/>
                    <a:lstStyle/>
                    <a:p>
                      <a:endParaRPr lang="en-GB" sz="1200"/>
                    </a:p>
                  </a:txBody>
                  <a:tcPr/>
                </a:tc>
                <a:tc hMerge="1">
                  <a:txBody>
                    <a:bodyPr/>
                    <a:lstStyle/>
                    <a:p>
                      <a:endParaRPr lang="en-GB" sz="1200"/>
                    </a:p>
                  </a:txBody>
                  <a:tcPr/>
                </a:tc>
                <a:tc rowSpan="2">
                  <a:txBody>
                    <a:bodyPr/>
                    <a:lstStyle/>
                    <a:p>
                      <a:r>
                        <a:rPr lang="en-GB" sz="1000"/>
                        <a:t>What we have in place in Tower Hamlets</a:t>
                      </a:r>
                    </a:p>
                  </a:txBody>
                  <a:tcPr/>
                </a:tc>
                <a:extLst>
                  <a:ext uri="{0D108BD9-81ED-4DB2-BD59-A6C34878D82A}">
                    <a16:rowId xmlns:a16="http://schemas.microsoft.com/office/drawing/2014/main" val="3354605687"/>
                  </a:ext>
                </a:extLst>
              </a:tr>
              <a:tr h="232246">
                <a:tc vMerge="1">
                  <a:txBody>
                    <a:bodyPr/>
                    <a:lstStyle/>
                    <a:p>
                      <a:r>
                        <a:rPr lang="en-GB" sz="1200"/>
                        <a:t>Relationship to social care need</a:t>
                      </a:r>
                    </a:p>
                  </a:txBody>
                  <a:tcPr/>
                </a:tc>
                <a:tc>
                  <a:txBody>
                    <a:bodyPr/>
                    <a:lstStyle/>
                    <a:p>
                      <a:pPr marL="0" algn="l" defTabSz="914400" rtl="0" eaLnBrk="1" latinLnBrk="0" hangingPunct="1"/>
                      <a:r>
                        <a:rPr lang="en-GB" sz="1000" b="1" kern="1200">
                          <a:solidFill>
                            <a:schemeClr val="lt1"/>
                          </a:solidFill>
                          <a:latin typeface="+mn-lt"/>
                          <a:ea typeface="+mn-ea"/>
                          <a:cs typeface="+mn-cs"/>
                        </a:rPr>
                        <a:t>Primary prevention</a:t>
                      </a:r>
                    </a:p>
                  </a:txBody>
                  <a:tcPr>
                    <a:solidFill>
                      <a:srgbClr val="00445E"/>
                    </a:solidFill>
                  </a:tcPr>
                </a:tc>
                <a:tc>
                  <a:txBody>
                    <a:bodyPr/>
                    <a:lstStyle/>
                    <a:p>
                      <a:pPr marL="0" algn="l" defTabSz="914400" rtl="0" eaLnBrk="1" latinLnBrk="0" hangingPunct="1"/>
                      <a:r>
                        <a:rPr lang="en-GB" sz="1000" b="1" kern="1200">
                          <a:solidFill>
                            <a:schemeClr val="lt1"/>
                          </a:solidFill>
                          <a:latin typeface="+mn-lt"/>
                          <a:ea typeface="+mn-ea"/>
                          <a:cs typeface="+mn-cs"/>
                        </a:rPr>
                        <a:t>Secondary prevention</a:t>
                      </a:r>
                    </a:p>
                  </a:txBody>
                  <a:tcPr>
                    <a:solidFill>
                      <a:srgbClr val="00445E"/>
                    </a:solidFill>
                  </a:tcPr>
                </a:tc>
                <a:tc>
                  <a:txBody>
                    <a:bodyPr/>
                    <a:lstStyle/>
                    <a:p>
                      <a:pPr marL="0" algn="l" defTabSz="914400" rtl="0" eaLnBrk="1" latinLnBrk="0" hangingPunct="1"/>
                      <a:r>
                        <a:rPr lang="en-GB" sz="1000" b="1" kern="1200">
                          <a:solidFill>
                            <a:schemeClr val="lt1"/>
                          </a:solidFill>
                          <a:latin typeface="+mn-lt"/>
                          <a:ea typeface="+mn-ea"/>
                          <a:cs typeface="+mn-cs"/>
                        </a:rPr>
                        <a:t>Tertiary prevention</a:t>
                      </a:r>
                    </a:p>
                  </a:txBody>
                  <a:tcPr>
                    <a:solidFill>
                      <a:srgbClr val="00445E"/>
                    </a:solidFill>
                  </a:tcPr>
                </a:tc>
                <a:tc vMerge="1">
                  <a:txBody>
                    <a:bodyPr/>
                    <a:lstStyle/>
                    <a:p>
                      <a:r>
                        <a:rPr lang="en-GB" sz="1200"/>
                        <a:t>What we have in place in Tower Hamlets</a:t>
                      </a:r>
                    </a:p>
                  </a:txBody>
                  <a:tcPr/>
                </a:tc>
                <a:extLst>
                  <a:ext uri="{0D108BD9-81ED-4DB2-BD59-A6C34878D82A}">
                    <a16:rowId xmlns:a16="http://schemas.microsoft.com/office/drawing/2014/main" val="2254439954"/>
                  </a:ext>
                </a:extLst>
              </a:tr>
              <a:tr h="4762425">
                <a:tc>
                  <a:txBody>
                    <a:bodyPr/>
                    <a:lstStyle/>
                    <a:p>
                      <a:r>
                        <a:rPr lang="en-GB" sz="800"/>
                        <a:t>Together with substance misuse, mental ill-health accounts for 21.3% of the overall morbidity burden in England. Prevalence of common mental health disorders was 18.9% in England in 2014, and there are over half a million people in England living with severe mental illness (SMI)</a:t>
                      </a:r>
                      <a:r>
                        <a:rPr lang="en-GB" sz="800" baseline="30000"/>
                        <a:t>75,76</a:t>
                      </a:r>
                      <a:r>
                        <a:rPr lang="en-GB" sz="800"/>
                        <a:t>. </a:t>
                      </a:r>
                    </a:p>
                    <a:p>
                      <a:endParaRPr lang="en-GB" sz="800"/>
                    </a:p>
                    <a:p>
                      <a:r>
                        <a:rPr lang="en-GB" sz="800"/>
                        <a:t>Mental ill-health is linked to social care need. People with long term conditions, for example, are at increased risk of poor mental health that contributes to their care needs. Similarly, those with SMI  have a life expectancy up to 20 years less than the general population, largely driven by poor physical health</a:t>
                      </a:r>
                      <a:r>
                        <a:rPr lang="en-GB" sz="800" baseline="30000"/>
                        <a:t>75,77,78</a:t>
                      </a:r>
                      <a:r>
                        <a:rPr lang="en-GB" sz="800"/>
                        <a:t>. </a:t>
                      </a:r>
                    </a:p>
                    <a:p>
                      <a:endParaRPr lang="en-GB" sz="800"/>
                    </a:p>
                    <a:p>
                      <a:r>
                        <a:rPr lang="en-GB" sz="800"/>
                        <a:t>Social care play a role in meeting the care needs of individuals with mental illness, supporting individuals to live safely and independently</a:t>
                      </a:r>
                      <a:r>
                        <a:rPr lang="en-GB" sz="800" baseline="30000"/>
                        <a:t>79,80</a:t>
                      </a:r>
                      <a:r>
                        <a:rPr lang="en-GB" sz="800"/>
                        <a:t>. </a:t>
                      </a:r>
                    </a:p>
                    <a:p>
                      <a:endParaRPr lang="en-GB" sz="800"/>
                    </a:p>
                    <a:p>
                      <a:endParaRPr lang="en-GB" sz="800"/>
                    </a:p>
                  </a:txBody>
                  <a:tcPr/>
                </a:tc>
                <a:tc>
                  <a:txBody>
                    <a:bodyPr/>
                    <a:lstStyle/>
                    <a:p>
                      <a:pPr marL="0" indent="0">
                        <a:buFont typeface="Arial" panose="020B0604020202020204" pitchFamily="34" charset="0"/>
                        <a:buNone/>
                      </a:pPr>
                      <a:r>
                        <a:rPr lang="en-GB" sz="800" b="0"/>
                        <a:t>Primary promotion in mental health focuses on stopping individuals from developing problems with their mental health. Example interventions include:</a:t>
                      </a:r>
                    </a:p>
                    <a:p>
                      <a:pPr marL="0" indent="0">
                        <a:buFont typeface="Arial" panose="020B0604020202020204" pitchFamily="34" charset="0"/>
                        <a:buNone/>
                      </a:pPr>
                      <a:endParaRPr lang="en-GB" sz="800" b="0"/>
                    </a:p>
                    <a:p>
                      <a:pPr marL="0" indent="0">
                        <a:buFont typeface="Arial" panose="020B0604020202020204" pitchFamily="34" charset="0"/>
                        <a:buNone/>
                      </a:pPr>
                      <a:r>
                        <a:rPr lang="en-GB" sz="800" b="1"/>
                        <a:t>Mental health promotion</a:t>
                      </a:r>
                    </a:p>
                    <a:p>
                      <a:pPr marL="171450" indent="-171450">
                        <a:buFont typeface="Arial" panose="020B0604020202020204" pitchFamily="34" charset="0"/>
                        <a:buChar char="•"/>
                      </a:pPr>
                      <a:r>
                        <a:rPr lang="en-GB" sz="800" b="0"/>
                        <a:t>This includes population-level campaigns such as Mental Health Awareness Week, or education programmes in schools or workplaces</a:t>
                      </a:r>
                      <a:r>
                        <a:rPr lang="en-GB" sz="800" b="0" baseline="30000"/>
                        <a:t>81</a:t>
                      </a:r>
                      <a:r>
                        <a:rPr lang="en-GB" sz="800" b="0"/>
                        <a:t>. </a:t>
                      </a:r>
                    </a:p>
                    <a:p>
                      <a:pPr marL="171450" indent="-171450">
                        <a:buFont typeface="Arial" panose="020B0604020202020204" pitchFamily="34" charset="0"/>
                        <a:buChar char="•"/>
                      </a:pPr>
                      <a:r>
                        <a:rPr lang="en-GB" sz="800" b="0"/>
                        <a:t>Previous studies have shown that mental health promotion can improve mental health, reduce risk of mental disorders and produce social and economic benefits</a:t>
                      </a:r>
                      <a:r>
                        <a:rPr lang="en-GB" sz="800" b="0" baseline="30000"/>
                        <a:t>82</a:t>
                      </a:r>
                      <a:r>
                        <a:rPr lang="en-GB" sz="800" b="0"/>
                        <a:t>.Promotion is particularly effective when it leverages existing assets used or trusted by target populations, whether setting-based or by working with or through trusted individuals/information sources.</a:t>
                      </a:r>
                      <a:r>
                        <a:rPr lang="en-GB" sz="800" b="0" baseline="30000"/>
                        <a:t>83</a:t>
                      </a:r>
                      <a:r>
                        <a:rPr lang="en-GB" sz="800" b="0"/>
                        <a:t> </a:t>
                      </a:r>
                    </a:p>
                    <a:p>
                      <a:pPr marL="171450" indent="-171450">
                        <a:buFont typeface="Arial" panose="020B0604020202020204" pitchFamily="34" charset="0"/>
                        <a:buChar char="•"/>
                      </a:pPr>
                      <a:endParaRPr lang="en-GB" sz="800" b="0"/>
                    </a:p>
                    <a:p>
                      <a:pPr marL="0" indent="0">
                        <a:buFont typeface="Arial" panose="020B0604020202020204" pitchFamily="34" charset="0"/>
                        <a:buNone/>
                      </a:pPr>
                      <a:r>
                        <a:rPr lang="en-GB" sz="800" b="1"/>
                        <a:t>Addressing the wider determinants of mental ill health</a:t>
                      </a:r>
                    </a:p>
                    <a:p>
                      <a:pPr marL="171450" indent="-171450">
                        <a:buFont typeface="Arial" panose="020B0604020202020204" pitchFamily="34" charset="0"/>
                        <a:buChar char="•"/>
                      </a:pPr>
                      <a:r>
                        <a:rPr lang="en-GB" sz="800" b="0"/>
                        <a:t>Mental (ill-)health is significantly influenced by the social, economic, environmental and cultural contexts people live in. These determinants drive health inequalities in mental health, for common mental disorders and severe illness</a:t>
                      </a:r>
                      <a:r>
                        <a:rPr lang="en-GB" sz="800" b="0" baseline="30000"/>
                        <a:t>84</a:t>
                      </a:r>
                    </a:p>
                    <a:p>
                      <a:pPr marL="171450" indent="-171450">
                        <a:buFont typeface="Arial" panose="020B0604020202020204" pitchFamily="34" charset="0"/>
                        <a:buChar char="•"/>
                      </a:pPr>
                      <a:r>
                        <a:rPr lang="en-GB" sz="800" b="0"/>
                        <a:t>Previous mapping of mental health interventions has found while there is extensive evidence on interventions addressing individual and social determinants of mental health, there was very little on broader determinants e.g. structural or environmental factors</a:t>
                      </a:r>
                      <a:r>
                        <a:rPr lang="en-GB" sz="800" b="0" baseline="30000"/>
                        <a:t>85,86</a:t>
                      </a:r>
                      <a:r>
                        <a:rPr lang="en-GB" sz="800" b="0"/>
                        <a:t>. </a:t>
                      </a:r>
                    </a:p>
                    <a:p>
                      <a:pPr marL="171450" indent="-171450">
                        <a:buFont typeface="Arial" panose="020B0604020202020204" pitchFamily="34" charset="0"/>
                        <a:buChar char="•"/>
                      </a:pPr>
                      <a:endParaRPr lang="en-GB" sz="800" b="0"/>
                    </a:p>
                    <a:p>
                      <a:pPr marL="0" indent="0">
                        <a:buFont typeface="Arial" panose="020B0604020202020204" pitchFamily="34" charset="0"/>
                        <a:buNone/>
                      </a:pPr>
                      <a:r>
                        <a:rPr lang="en-GB" sz="800" b="1"/>
                        <a:t>Supporting social connectedness</a:t>
                      </a:r>
                    </a:p>
                    <a:p>
                      <a:pPr marL="171450" indent="-171450">
                        <a:buFont typeface="Arial" panose="020B0604020202020204" pitchFamily="34" charset="0"/>
                        <a:buChar char="•"/>
                      </a:pPr>
                      <a:r>
                        <a:rPr lang="en-GB" sz="800" b="0"/>
                        <a:t>Individuals who experience social isolation or marginalisation are more likely to experience mental ill health. This is psychosocially and structurally driven.</a:t>
                      </a:r>
                    </a:p>
                    <a:p>
                      <a:pPr marL="171450" indent="-171450">
                        <a:buFont typeface="Arial" panose="020B0604020202020204" pitchFamily="34" charset="0"/>
                        <a:buChar char="•"/>
                      </a:pPr>
                      <a:r>
                        <a:rPr lang="en-GB" sz="800" b="0"/>
                        <a:t>Interventions that address social isolation, and/or structural drivers of isolation/marginalisation, can improve mental health (see section on social isolation for example interventions)</a:t>
                      </a:r>
                      <a:r>
                        <a:rPr lang="en-GB" sz="800" b="0" baseline="30000"/>
                        <a:t>87</a:t>
                      </a:r>
                      <a:r>
                        <a:rPr lang="en-GB" sz="800" b="0"/>
                        <a:t>, </a:t>
                      </a:r>
                    </a:p>
                  </a:txBody>
                  <a:tcPr/>
                </a:tc>
                <a:tc>
                  <a:txBody>
                    <a:bodyPr/>
                    <a:lstStyle/>
                    <a:p>
                      <a:pPr marL="0" indent="0">
                        <a:buFont typeface="Arial" panose="020B0604020202020204" pitchFamily="34" charset="0"/>
                        <a:buNone/>
                      </a:pPr>
                      <a:r>
                        <a:rPr lang="en-GB" sz="800" b="0"/>
                        <a:t>Secondary prevention focuses on people who are more likely to develop mental health problems, because of demographic characteristics or through experiences they’ve had</a:t>
                      </a:r>
                      <a:r>
                        <a:rPr lang="en-GB" sz="800" b="0" baseline="30000"/>
                        <a:t>81</a:t>
                      </a:r>
                      <a:r>
                        <a:rPr lang="en-GB" sz="800" b="0"/>
                        <a:t>. </a:t>
                      </a:r>
                      <a:r>
                        <a:rPr lang="en-GB" sz="800"/>
                        <a:t>It also focuses on early intervention and treatment for those with mental health conditions.</a:t>
                      </a:r>
                    </a:p>
                    <a:p>
                      <a:pPr marL="0" indent="0">
                        <a:buFont typeface="Arial" panose="020B0604020202020204" pitchFamily="34" charset="0"/>
                        <a:buNone/>
                      </a:pPr>
                      <a:endParaRPr lang="en-GB" sz="800" b="0"/>
                    </a:p>
                    <a:p>
                      <a:pPr marL="0" indent="0">
                        <a:buFont typeface="Arial" panose="020B0604020202020204" pitchFamily="34" charset="0"/>
                        <a:buNone/>
                      </a:pPr>
                      <a:r>
                        <a:rPr lang="en-GB" sz="800" b="1"/>
                        <a:t>Improving access to mental health services</a:t>
                      </a:r>
                    </a:p>
                    <a:p>
                      <a:pPr marL="171450" indent="-171450">
                        <a:buFont typeface="Arial" panose="020B0604020202020204" pitchFamily="34" charset="0"/>
                        <a:buChar char="•"/>
                      </a:pPr>
                      <a:r>
                        <a:rPr lang="en-GB" sz="800" b="0"/>
                        <a:t>Diagnosis and early treatment for mental ill health is an important element of preventing worsening needs. However, in 2016 it was estimated that only one in three people in England experiencing a mental health condition had access to the support they needed</a:t>
                      </a:r>
                      <a:r>
                        <a:rPr lang="en-GB" sz="800" b="0" baseline="30000"/>
                        <a:t>88,89</a:t>
                      </a:r>
                      <a:r>
                        <a:rPr lang="en-GB" sz="800" b="0"/>
                        <a:t>. </a:t>
                      </a:r>
                      <a:r>
                        <a:rPr lang="en-GB" sz="800"/>
                        <a:t>Access to services is also unequally distributed – for example Black adults are the least likely ethnic group to report being in receipt of medication, counselling or therapy relating to mental ill-health</a:t>
                      </a:r>
                      <a:r>
                        <a:rPr lang="en-GB" sz="800" baseline="30000"/>
                        <a:t>90</a:t>
                      </a:r>
                      <a:r>
                        <a:rPr lang="en-GB" sz="800"/>
                        <a:t>. </a:t>
                      </a:r>
                    </a:p>
                    <a:p>
                      <a:pPr marL="171450" indent="-171450">
                        <a:buFont typeface="Arial" panose="020B0604020202020204" pitchFamily="34" charset="0"/>
                        <a:buChar char="•"/>
                      </a:pPr>
                      <a:r>
                        <a:rPr lang="en-GB" sz="800" b="0"/>
                        <a:t>There has been some effective work at a national level to increase access to mental health services, such as psychological therapies, through routine monitoring and integration with wider care services</a:t>
                      </a:r>
                      <a:r>
                        <a:rPr lang="en-GB" sz="800" b="0" baseline="30000"/>
                        <a:t>91</a:t>
                      </a:r>
                      <a:r>
                        <a:rPr lang="en-GB" sz="800" b="0"/>
                        <a:t>. </a:t>
                      </a:r>
                    </a:p>
                    <a:p>
                      <a:pPr marL="0" indent="0">
                        <a:buFont typeface="Arial" panose="020B0604020202020204" pitchFamily="34" charset="0"/>
                        <a:buNone/>
                      </a:pPr>
                      <a:endParaRPr lang="en-GB" sz="800" b="1"/>
                    </a:p>
                    <a:p>
                      <a:pPr marL="0" indent="0">
                        <a:buFont typeface="Arial" panose="020B0604020202020204" pitchFamily="34" charset="0"/>
                        <a:buNone/>
                      </a:pPr>
                      <a:r>
                        <a:rPr lang="en-GB" sz="800" b="1"/>
                        <a:t>Supporting early intervention</a:t>
                      </a:r>
                    </a:p>
                    <a:p>
                      <a:pPr marL="171450" indent="-171450">
                        <a:buFont typeface="Arial" panose="020B0604020202020204" pitchFamily="34" charset="0"/>
                        <a:buChar char="•"/>
                      </a:pPr>
                      <a:r>
                        <a:rPr lang="en-GB" sz="800" b="0"/>
                        <a:t>Early intervention services can improve access to treatment and offer better management of conditions than standard treatment pathways, for example after a first episode of psychosis</a:t>
                      </a:r>
                      <a:r>
                        <a:rPr lang="en-GB" sz="800" b="0" baseline="30000"/>
                        <a:t>92</a:t>
                      </a:r>
                      <a:r>
                        <a:rPr lang="en-GB" sz="800" b="0"/>
                        <a:t>.</a:t>
                      </a:r>
                    </a:p>
                  </a:txBody>
                  <a:tcPr/>
                </a:tc>
                <a:tc>
                  <a:txBody>
                    <a:bodyPr/>
                    <a:lstStyle/>
                    <a:p>
                      <a:pPr marL="0" indent="0">
                        <a:buFont typeface="Arial" panose="020B0604020202020204" pitchFamily="34" charset="0"/>
                        <a:buNone/>
                      </a:pPr>
                      <a:r>
                        <a:rPr lang="en-GB" sz="800" b="0" dirty="0"/>
                        <a:t>Tertiary prevention in mental health focuses on helping those in mental ill-health stay well and improve quality of life. This includes</a:t>
                      </a:r>
                      <a:r>
                        <a:rPr lang="en-GB" sz="800" b="0" baseline="30000" dirty="0"/>
                        <a:t>81</a:t>
                      </a:r>
                    </a:p>
                    <a:p>
                      <a:pPr marL="0" indent="0">
                        <a:buFont typeface="Arial" panose="020B0604020202020204" pitchFamily="34" charset="0"/>
                        <a:buNone/>
                      </a:pPr>
                      <a:endParaRPr lang="en-GB" sz="800" b="1" dirty="0"/>
                    </a:p>
                    <a:p>
                      <a:pPr marL="0" indent="0">
                        <a:buFont typeface="Arial" panose="020B0604020202020204" pitchFamily="34" charset="0"/>
                        <a:buNone/>
                      </a:pPr>
                      <a:r>
                        <a:rPr lang="en-GB" sz="800" b="1" dirty="0"/>
                        <a:t>Addressing wider needs of individuals living with mental illness</a:t>
                      </a:r>
                    </a:p>
                    <a:p>
                      <a:pPr marL="171450" indent="-171450">
                        <a:buFont typeface="Arial" panose="020B0604020202020204" pitchFamily="34" charset="0"/>
                        <a:buChar char="•"/>
                      </a:pPr>
                      <a:r>
                        <a:rPr lang="en-GB" sz="800" b="0" dirty="0"/>
                        <a:t>Many individuals living with severe mental illness experience social marginalisation and economic hardship as a result of their illness. Educational and consumer contact interventions that tackle stigma towards people with SMI can be effective in reducing stigma.</a:t>
                      </a:r>
                      <a:r>
                        <a:rPr lang="en-GB" sz="800" b="0" baseline="30000" dirty="0"/>
                        <a:t>93</a:t>
                      </a:r>
                      <a:r>
                        <a:rPr lang="en-GB" sz="800" b="0" dirty="0"/>
                        <a:t> </a:t>
                      </a:r>
                      <a:r>
                        <a:rPr lang="en-GB" sz="800" dirty="0"/>
                        <a:t>Other interventions that address structural and environmental barriers to health for those with mental illness may also be effective.</a:t>
                      </a:r>
                    </a:p>
                    <a:p>
                      <a:pPr marL="171450" indent="-171450">
                        <a:buFont typeface="Arial" panose="020B0604020202020204" pitchFamily="34" charset="0"/>
                        <a:buChar char="•"/>
                      </a:pPr>
                      <a:r>
                        <a:rPr lang="en-GB" sz="800" b="0" dirty="0"/>
                        <a:t>People with mental health conditions also have higher rates of physical health conditions. NHS England recommend several interventions to improve the physical health of those living with SMI</a:t>
                      </a:r>
                      <a:r>
                        <a:rPr lang="en-GB" sz="800" b="0" baseline="30000" dirty="0"/>
                        <a:t>94</a:t>
                      </a:r>
                      <a:r>
                        <a:rPr lang="en-GB" sz="800" b="0" dirty="0"/>
                        <a:t>. </a:t>
                      </a:r>
                    </a:p>
                    <a:p>
                      <a:pPr marL="171450" indent="-171450">
                        <a:buFont typeface="Arial" panose="020B0604020202020204" pitchFamily="34" charset="0"/>
                        <a:buChar char="•"/>
                      </a:pPr>
                      <a:endParaRPr lang="en-GB" sz="800" dirty="0"/>
                    </a:p>
                    <a:p>
                      <a:r>
                        <a:rPr lang="en-GB" sz="800" b="1" dirty="0"/>
                        <a:t>Supporting carers</a:t>
                      </a:r>
                    </a:p>
                    <a:p>
                      <a:pPr marL="171450" indent="-171450">
                        <a:buFont typeface="Arial" panose="020B0604020202020204" pitchFamily="34" charset="0"/>
                        <a:buChar char="•"/>
                      </a:pPr>
                      <a:r>
                        <a:rPr lang="en-GB" sz="800" b="0" dirty="0"/>
                        <a:t>1.5 million people in the UK look after someone with a mental health problem</a:t>
                      </a:r>
                      <a:r>
                        <a:rPr lang="en-GB" sz="800" b="0" baseline="30000" dirty="0"/>
                        <a:t>95</a:t>
                      </a:r>
                      <a:r>
                        <a:rPr lang="en-GB" sz="800" b="0" dirty="0"/>
                        <a:t>. </a:t>
                      </a:r>
                    </a:p>
                    <a:p>
                      <a:pPr marL="171450" indent="-171450">
                        <a:buFont typeface="Arial" panose="020B0604020202020204" pitchFamily="34" charset="0"/>
                        <a:buChar char="•"/>
                      </a:pPr>
                      <a:r>
                        <a:rPr lang="en-GB" sz="800" b="0" dirty="0"/>
                        <a:t>Support for carers that provides information about mental illness, coping techniques and peer support have shown positive outcomes.</a:t>
                      </a:r>
                      <a:r>
                        <a:rPr lang="en-GB" sz="800" b="0" baseline="30000" dirty="0"/>
                        <a:t>96 </a:t>
                      </a:r>
                      <a:r>
                        <a:rPr lang="en-GB" sz="800" dirty="0"/>
                        <a:t>Carers groups have also promoted the importance of support for carers from adult social care services</a:t>
                      </a:r>
                      <a:r>
                        <a:rPr lang="en-GB" sz="800" baseline="30000" dirty="0"/>
                        <a:t>95</a:t>
                      </a:r>
                      <a:r>
                        <a:rPr lang="en-GB" sz="800" dirty="0"/>
                        <a:t>. </a:t>
                      </a:r>
                      <a:endParaRPr lang="en-GB" sz="800" b="0" dirty="0"/>
                    </a:p>
                  </a:txBody>
                  <a:tcPr/>
                </a:tc>
                <a:tc>
                  <a:txBody>
                    <a:bodyPr/>
                    <a:lstStyle/>
                    <a:p>
                      <a:r>
                        <a:rPr lang="en-GB" sz="700" dirty="0"/>
                        <a:t>Tower Hamlets has a high prevalence of common mental illness (including depression and anxiety) in adults of all ages, including older adults, relative to England averages. Tower Hamlets also has rates of premature mortality for individuals living severe mental illness (SMI)</a:t>
                      </a:r>
                      <a:r>
                        <a:rPr lang="en-GB" sz="700" baseline="30000" dirty="0"/>
                        <a:t>6</a:t>
                      </a:r>
                      <a:r>
                        <a:rPr lang="en-GB" sz="700" dirty="0"/>
                        <a:t>. </a:t>
                      </a:r>
                    </a:p>
                    <a:p>
                      <a:endParaRPr lang="en-GB" sz="700" dirty="0"/>
                    </a:p>
                    <a:p>
                      <a:r>
                        <a:rPr lang="en-GB" sz="700" b="1" dirty="0"/>
                        <a:t>Tower Hamlets Mental Health Strategy</a:t>
                      </a:r>
                    </a:p>
                    <a:p>
                      <a:pPr marL="171450" indent="-171450">
                        <a:buFont typeface="Arial" panose="020B0604020202020204" pitchFamily="34" charset="0"/>
                        <a:buChar char="•"/>
                      </a:pPr>
                      <a:r>
                        <a:rPr lang="en-GB" sz="700" b="0" dirty="0"/>
                        <a:t>The Tower Hamlets Mental Health Strategy 2019-2024 details the borough’s approach to meeting residents’’ mental health support needs. The strategy covers three themes.</a:t>
                      </a:r>
                    </a:p>
                    <a:p>
                      <a:pPr marL="171450" indent="-171450">
                        <a:buFont typeface="Arial" panose="020B0604020202020204" pitchFamily="34" charset="0"/>
                        <a:buChar char="•"/>
                      </a:pPr>
                      <a:r>
                        <a:rPr lang="en-GB" sz="700" b="1" dirty="0"/>
                        <a:t>Theme one: to raise awareness and understanding of the importance of mental health and wellbeing </a:t>
                      </a:r>
                      <a:r>
                        <a:rPr lang="en-GB" sz="700" b="0" dirty="0"/>
                        <a:t>covers mental health promotion activity in the borough, as well as work to address the wider determinants of mental ill health.</a:t>
                      </a:r>
                    </a:p>
                    <a:p>
                      <a:pPr marL="171450" indent="-171450">
                        <a:buFont typeface="Arial" panose="020B0604020202020204" pitchFamily="34" charset="0"/>
                        <a:buChar char="•"/>
                      </a:pPr>
                      <a:r>
                        <a:rPr lang="en-GB" sz="700" b="1" dirty="0"/>
                        <a:t>Theme two: to ensure early help is available in times of crisis </a:t>
                      </a:r>
                      <a:r>
                        <a:rPr lang="en-GB" sz="700" b="0" dirty="0"/>
                        <a:t>covers access to information, advice and support relating to mental health, with a focus on early intervention.</a:t>
                      </a:r>
                    </a:p>
                    <a:p>
                      <a:pPr marL="171450" indent="-171450">
                        <a:buFont typeface="Arial" panose="020B0604020202020204" pitchFamily="34" charset="0"/>
                        <a:buChar char="•"/>
                      </a:pPr>
                      <a:r>
                        <a:rPr lang="en-GB" sz="700" b="1" dirty="0"/>
                        <a:t>Theme three: to ensure the provision of high quality mental health care and treatment </a:t>
                      </a:r>
                      <a:r>
                        <a:rPr lang="en-GB" sz="700" b="0" dirty="0"/>
                        <a:t>covers approaches to improving access to mental health support, delivering personalised care and supporting the physical health of individuals with mental health needs.</a:t>
                      </a:r>
                    </a:p>
                    <a:p>
                      <a:pPr marL="171450" indent="-171450">
                        <a:buFont typeface="Arial" panose="020B0604020202020204" pitchFamily="34" charset="0"/>
                        <a:buChar char="•"/>
                      </a:pPr>
                      <a:endParaRPr lang="en-GB" sz="700" b="0" dirty="0"/>
                    </a:p>
                    <a:p>
                      <a:pPr marL="0" indent="0">
                        <a:buFont typeface="Arial" panose="020B0604020202020204" pitchFamily="34" charset="0"/>
                        <a:buNone/>
                      </a:pPr>
                      <a:r>
                        <a:rPr lang="en-GB" sz="700" b="1" dirty="0"/>
                        <a:t>Supporting carers in Tower Hamlets</a:t>
                      </a:r>
                    </a:p>
                    <a:p>
                      <a:pPr marL="171450" indent="-171450">
                        <a:buFont typeface="Arial" panose="020B0604020202020204" pitchFamily="34" charset="0"/>
                        <a:buChar char="•"/>
                      </a:pPr>
                      <a:r>
                        <a:rPr lang="en-GB" sz="700" b="0" dirty="0"/>
                        <a:t>Tower Hamlets provides support to carers through the Carer’s Centre. Support includes a Carer’s Assessment, alongside a range of advocacy, support and respite activities</a:t>
                      </a:r>
                      <a:r>
                        <a:rPr lang="en-GB" sz="700" b="0" baseline="30000" dirty="0"/>
                        <a:t>97</a:t>
                      </a:r>
                      <a:r>
                        <a:rPr lang="en-GB" sz="700" b="0" dirty="0"/>
                        <a:t>. </a:t>
                      </a:r>
                    </a:p>
                    <a:p>
                      <a:pPr marL="171450" indent="-171450">
                        <a:buFont typeface="Arial" panose="020B0604020202020204" pitchFamily="34" charset="0"/>
                        <a:buChar char="•"/>
                      </a:pPr>
                      <a:r>
                        <a:rPr lang="en-GB" sz="700" dirty="0"/>
                        <a:t>Support is also available from a range of other organisations across the borough</a:t>
                      </a:r>
                      <a:r>
                        <a:rPr lang="en-GB" sz="700" baseline="30000" dirty="0"/>
                        <a:t>98</a:t>
                      </a:r>
                      <a:r>
                        <a:rPr lang="en-GB" sz="700" dirty="0"/>
                        <a:t>.</a:t>
                      </a:r>
                    </a:p>
                    <a:p>
                      <a:pPr marL="0" indent="0">
                        <a:buFont typeface="Arial" panose="020B0604020202020204" pitchFamily="34" charset="0"/>
                        <a:buNone/>
                      </a:pPr>
                      <a:r>
                        <a:rPr lang="en-GB" sz="700" dirty="0"/>
                        <a:t> </a:t>
                      </a:r>
                      <a:endParaRPr lang="en-GB" sz="700" b="1" dirty="0"/>
                    </a:p>
                    <a:p>
                      <a:pPr marL="0" indent="0">
                        <a:buFont typeface="Arial" panose="020B0604020202020204" pitchFamily="34" charset="0"/>
                        <a:buNone/>
                      </a:pPr>
                      <a:r>
                        <a:rPr lang="en-GB" sz="700" b="1" dirty="0"/>
                        <a:t>Targeted services to address wider health needs</a:t>
                      </a:r>
                    </a:p>
                    <a:p>
                      <a:pPr marL="171450" indent="-171450">
                        <a:buFont typeface="Arial" panose="020B0604020202020204" pitchFamily="34" charset="0"/>
                        <a:buChar char="•"/>
                      </a:pPr>
                      <a:r>
                        <a:rPr lang="en-GB" sz="700" b="0" dirty="0"/>
                        <a:t>In Tower Hamlets, people with severe mental illness (SMI) have higher rates of risk factors for poor health like smoking and obesity as well as social exclusion.</a:t>
                      </a:r>
                    </a:p>
                    <a:p>
                      <a:pPr marL="171450" indent="-171450">
                        <a:buFont typeface="Arial" panose="020B0604020202020204" pitchFamily="34" charset="0"/>
                        <a:buChar char="•"/>
                      </a:pPr>
                      <a:r>
                        <a:rPr lang="en-GB" sz="700" b="0" dirty="0"/>
                        <a:t>There is a national programme incentivising primary care to conduct annual physical health checks with adults with SMI - in Tower Hamlets, the uptake of these checks has been lower than the target level (58% vs 70% in 2023-2024).</a:t>
                      </a:r>
                    </a:p>
                    <a:p>
                      <a:pPr marL="171450" indent="-171450">
                        <a:buFont typeface="Arial" panose="020B0604020202020204" pitchFamily="34" charset="0"/>
                        <a:buChar char="•"/>
                      </a:pPr>
                      <a:r>
                        <a:rPr lang="en-GB" sz="700" b="0" dirty="0"/>
                        <a:t>There are also low rates of bowel cancer screening and breast cancer screening; cervical cancer screening is slightly.</a:t>
                      </a:r>
                    </a:p>
                    <a:p>
                      <a:pPr marL="171450" indent="-171450">
                        <a:buFont typeface="Arial" panose="020B0604020202020204" pitchFamily="34" charset="0"/>
                        <a:buChar char="•"/>
                      </a:pPr>
                      <a:r>
                        <a:rPr lang="en-GB" sz="700" dirty="0"/>
                        <a:t>A working group was established in 2023 to oversee the implementation of new interventions to address these gaps, including new staff to increase uptake of the annual health checks, community-led health promotion work and a specific project focused on increasing access to physical activity. </a:t>
                      </a:r>
                      <a:endParaRPr lang="en-GB" sz="700" b="0" dirty="0">
                        <a:highlight>
                          <a:srgbClr val="FFFF00"/>
                        </a:highlight>
                      </a:endParaRPr>
                    </a:p>
                  </a:txBody>
                  <a:tcPr/>
                </a:tc>
                <a:extLst>
                  <a:ext uri="{0D108BD9-81ED-4DB2-BD59-A6C34878D82A}">
                    <a16:rowId xmlns:a16="http://schemas.microsoft.com/office/drawing/2014/main" val="3756479068"/>
                  </a:ext>
                </a:extLst>
              </a:tr>
            </a:tbl>
          </a:graphicData>
        </a:graphic>
      </p:graphicFrame>
    </p:spTree>
    <p:extLst>
      <p:ext uri="{BB962C8B-B14F-4D97-AF65-F5344CB8AC3E}">
        <p14:creationId xmlns:p14="http://schemas.microsoft.com/office/powerpoint/2010/main" val="400257514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Prevention of factors associated with social care need – housing and the wider built environment</a:t>
            </a:r>
          </a:p>
        </p:txBody>
      </p:sp>
      <p:graphicFrame>
        <p:nvGraphicFramePr>
          <p:cNvPr id="5" name="Table 4">
            <a:extLst>
              <a:ext uri="{FF2B5EF4-FFF2-40B4-BE49-F238E27FC236}">
                <a16:creationId xmlns:a16="http://schemas.microsoft.com/office/drawing/2014/main" id="{E7CFA09F-9CBB-FFCE-6F29-B7335FB787BB}"/>
              </a:ext>
            </a:extLst>
          </p:cNvPr>
          <p:cNvGraphicFramePr>
            <a:graphicFrameLocks noGrp="1"/>
          </p:cNvGraphicFramePr>
          <p:nvPr>
            <p:extLst>
              <p:ext uri="{D42A27DB-BD31-4B8C-83A1-F6EECF244321}">
                <p14:modId xmlns:p14="http://schemas.microsoft.com/office/powerpoint/2010/main" val="1493578168"/>
              </p:ext>
            </p:extLst>
          </p:nvPr>
        </p:nvGraphicFramePr>
        <p:xfrm>
          <a:off x="116224" y="1248906"/>
          <a:ext cx="11546857" cy="5113006"/>
        </p:xfrm>
        <a:graphic>
          <a:graphicData uri="http://schemas.openxmlformats.org/drawingml/2006/table">
            <a:tbl>
              <a:tblPr firstRow="1" bandRow="1">
                <a:tableStyleId>{073A0DAA-6AF3-43AB-8588-CEC1D06C72B9}</a:tableStyleId>
              </a:tblPr>
              <a:tblGrid>
                <a:gridCol w="1732649">
                  <a:extLst>
                    <a:ext uri="{9D8B030D-6E8A-4147-A177-3AD203B41FA5}">
                      <a16:colId xmlns:a16="http://schemas.microsoft.com/office/drawing/2014/main" val="86968402"/>
                    </a:ext>
                  </a:extLst>
                </a:gridCol>
                <a:gridCol w="3060001">
                  <a:extLst>
                    <a:ext uri="{9D8B030D-6E8A-4147-A177-3AD203B41FA5}">
                      <a16:colId xmlns:a16="http://schemas.microsoft.com/office/drawing/2014/main" val="2812926681"/>
                    </a:ext>
                  </a:extLst>
                </a:gridCol>
                <a:gridCol w="2665256">
                  <a:extLst>
                    <a:ext uri="{9D8B030D-6E8A-4147-A177-3AD203B41FA5}">
                      <a16:colId xmlns:a16="http://schemas.microsoft.com/office/drawing/2014/main" val="3060455144"/>
                    </a:ext>
                  </a:extLst>
                </a:gridCol>
                <a:gridCol w="1863948">
                  <a:extLst>
                    <a:ext uri="{9D8B030D-6E8A-4147-A177-3AD203B41FA5}">
                      <a16:colId xmlns:a16="http://schemas.microsoft.com/office/drawing/2014/main" val="2951309715"/>
                    </a:ext>
                  </a:extLst>
                </a:gridCol>
                <a:gridCol w="2225003">
                  <a:extLst>
                    <a:ext uri="{9D8B030D-6E8A-4147-A177-3AD203B41FA5}">
                      <a16:colId xmlns:a16="http://schemas.microsoft.com/office/drawing/2014/main" val="3210434215"/>
                    </a:ext>
                  </a:extLst>
                </a:gridCol>
              </a:tblGrid>
              <a:tr h="327646">
                <a:tc rowSpan="2">
                  <a:txBody>
                    <a:bodyPr/>
                    <a:lstStyle/>
                    <a:p>
                      <a:r>
                        <a:rPr lang="en-GB" sz="800" dirty="0"/>
                        <a:t>Relationship to social care need</a:t>
                      </a:r>
                    </a:p>
                  </a:txBody>
                  <a:tcPr/>
                </a:tc>
                <a:tc gridSpan="3">
                  <a:txBody>
                    <a:bodyPr/>
                    <a:lstStyle/>
                    <a:p>
                      <a:r>
                        <a:rPr lang="en-GB" sz="1200"/>
                        <a:t>Examples of preventative interventions that address associated housing and built environment</a:t>
                      </a:r>
                    </a:p>
                  </a:txBody>
                  <a:tcPr/>
                </a:tc>
                <a:tc hMerge="1">
                  <a:txBody>
                    <a:bodyPr/>
                    <a:lstStyle/>
                    <a:p>
                      <a:endParaRPr lang="en-GB" sz="1200"/>
                    </a:p>
                  </a:txBody>
                  <a:tcPr/>
                </a:tc>
                <a:tc hMerge="1">
                  <a:txBody>
                    <a:bodyPr/>
                    <a:lstStyle/>
                    <a:p>
                      <a:endParaRPr lang="en-GB" sz="1200"/>
                    </a:p>
                  </a:txBody>
                  <a:tcPr/>
                </a:tc>
                <a:tc rowSpan="2">
                  <a:txBody>
                    <a:bodyPr/>
                    <a:lstStyle/>
                    <a:p>
                      <a:r>
                        <a:rPr lang="en-GB" sz="800"/>
                        <a:t>What we have in place in Tower Hamlets</a:t>
                      </a:r>
                    </a:p>
                  </a:txBody>
                  <a:tcPr/>
                </a:tc>
                <a:extLst>
                  <a:ext uri="{0D108BD9-81ED-4DB2-BD59-A6C34878D82A}">
                    <a16:rowId xmlns:a16="http://schemas.microsoft.com/office/drawing/2014/main" val="3354605687"/>
                  </a:ext>
                </a:extLst>
              </a:tr>
              <a:tr h="0">
                <a:tc vMerge="1">
                  <a:txBody>
                    <a:bodyPr/>
                    <a:lstStyle/>
                    <a:p>
                      <a:r>
                        <a:rPr lang="en-GB" sz="1200"/>
                        <a:t>Relationship to social care need</a:t>
                      </a:r>
                    </a:p>
                  </a:txBody>
                  <a:tcPr/>
                </a:tc>
                <a:tc>
                  <a:txBody>
                    <a:bodyPr/>
                    <a:lstStyle/>
                    <a:p>
                      <a:pPr marL="0" algn="l" defTabSz="914400" rtl="0" eaLnBrk="1" latinLnBrk="0" hangingPunct="1"/>
                      <a:r>
                        <a:rPr lang="en-GB" sz="800" b="1" kern="1200">
                          <a:solidFill>
                            <a:schemeClr val="lt1"/>
                          </a:solidFill>
                          <a:latin typeface="+mn-lt"/>
                          <a:ea typeface="+mn-ea"/>
                          <a:cs typeface="+mn-cs"/>
                        </a:rPr>
                        <a:t>Primary prevention</a:t>
                      </a:r>
                    </a:p>
                  </a:txBody>
                  <a:tcPr>
                    <a:solidFill>
                      <a:srgbClr val="00445E"/>
                    </a:solidFill>
                  </a:tcPr>
                </a:tc>
                <a:tc>
                  <a:txBody>
                    <a:bodyPr/>
                    <a:lstStyle/>
                    <a:p>
                      <a:pPr marL="0" algn="l" defTabSz="914400" rtl="0" eaLnBrk="1" latinLnBrk="0" hangingPunct="1"/>
                      <a:r>
                        <a:rPr lang="en-GB" sz="800" b="1" kern="1200">
                          <a:solidFill>
                            <a:schemeClr val="lt1"/>
                          </a:solidFill>
                          <a:latin typeface="+mn-lt"/>
                          <a:ea typeface="+mn-ea"/>
                          <a:cs typeface="+mn-cs"/>
                        </a:rPr>
                        <a:t>Secondary prevention</a:t>
                      </a:r>
                    </a:p>
                  </a:txBody>
                  <a:tcPr>
                    <a:solidFill>
                      <a:srgbClr val="00445E"/>
                    </a:solidFill>
                  </a:tcPr>
                </a:tc>
                <a:tc>
                  <a:txBody>
                    <a:bodyPr/>
                    <a:lstStyle/>
                    <a:p>
                      <a:pPr marL="0" algn="l" defTabSz="914400" rtl="0" eaLnBrk="1" latinLnBrk="0" hangingPunct="1"/>
                      <a:r>
                        <a:rPr lang="en-GB" sz="800" b="1" kern="1200">
                          <a:solidFill>
                            <a:schemeClr val="lt1"/>
                          </a:solidFill>
                          <a:latin typeface="+mn-lt"/>
                          <a:ea typeface="+mn-ea"/>
                          <a:cs typeface="+mn-cs"/>
                        </a:rPr>
                        <a:t>Tertiary prevention</a:t>
                      </a:r>
                    </a:p>
                  </a:txBody>
                  <a:tcPr>
                    <a:solidFill>
                      <a:srgbClr val="00445E"/>
                    </a:solidFill>
                  </a:tcPr>
                </a:tc>
                <a:tc vMerge="1">
                  <a:txBody>
                    <a:bodyPr/>
                    <a:lstStyle/>
                    <a:p>
                      <a:r>
                        <a:rPr lang="en-GB" sz="1200"/>
                        <a:t>What we have in place in Tower Hamlets</a:t>
                      </a:r>
                    </a:p>
                  </a:txBody>
                  <a:tcPr/>
                </a:tc>
                <a:extLst>
                  <a:ext uri="{0D108BD9-81ED-4DB2-BD59-A6C34878D82A}">
                    <a16:rowId xmlns:a16="http://schemas.microsoft.com/office/drawing/2014/main" val="2254439954"/>
                  </a:ext>
                </a:extLst>
              </a:tr>
              <a:tr h="318497">
                <a:tc>
                  <a:txBody>
                    <a:bodyPr/>
                    <a:lstStyle/>
                    <a:p>
                      <a:r>
                        <a:rPr lang="en-GB" sz="700"/>
                        <a:t>Lack of availability of affordable housing, overcrowding, HMOs and an increase in evictions and homelessness have been reported to increase people presenting at children’s social services – with similar trends expended for adults</a:t>
                      </a:r>
                      <a:r>
                        <a:rPr lang="en-GB" sz="700" baseline="30000"/>
                        <a:t>99-101</a:t>
                      </a:r>
                      <a:r>
                        <a:rPr lang="en-GB" sz="700"/>
                        <a:t>. </a:t>
                      </a:r>
                    </a:p>
                    <a:p>
                      <a:endParaRPr lang="en-GB" sz="700"/>
                    </a:p>
                    <a:p>
                      <a:r>
                        <a:rPr lang="en-GB" sz="700"/>
                        <a:t>Housing is a determinant of health and consequently social care need – for example, damp (common in poor quality housing) has been associated with increased prevalence of respiratory conditions, physical pain and other conditions</a:t>
                      </a:r>
                      <a:r>
                        <a:rPr lang="en-GB" sz="700" baseline="30000"/>
                        <a:t>102,103</a:t>
                      </a:r>
                      <a:r>
                        <a:rPr lang="en-GB" sz="700"/>
                        <a:t>. Home improvements can improve health and reduce healthcare utilisation</a:t>
                      </a:r>
                      <a:r>
                        <a:rPr lang="en-GB" sz="700" baseline="30000"/>
                        <a:t>103,104</a:t>
                      </a:r>
                      <a:r>
                        <a:rPr lang="en-GB" sz="700"/>
                        <a:t>. </a:t>
                      </a:r>
                    </a:p>
                    <a:p>
                      <a:endParaRPr lang="en-GB" sz="700"/>
                    </a:p>
                    <a:p>
                      <a:r>
                        <a:rPr lang="en-GB" sz="700"/>
                        <a:t>Housing with care is an essential option for those with social care need to live in appropriate accommodation that meets their care and support needs</a:t>
                      </a:r>
                      <a:r>
                        <a:rPr lang="en-GB" sz="700" baseline="30000"/>
                        <a:t>105</a:t>
                      </a:r>
                      <a:r>
                        <a:rPr lang="en-GB" sz="700"/>
                        <a:t>. For those in receipt of residential care, the quality of their local built environment can influence wellbeing</a:t>
                      </a:r>
                      <a:r>
                        <a:rPr lang="en-GB" sz="700" baseline="30000"/>
                        <a:t>106</a:t>
                      </a:r>
                      <a:r>
                        <a:rPr lang="en-GB" sz="700"/>
                        <a:t>. </a:t>
                      </a:r>
                    </a:p>
                    <a:p>
                      <a:endParaRPr lang="en-GB" sz="700"/>
                    </a:p>
                    <a:p>
                      <a:r>
                        <a:rPr lang="en-GB" sz="700"/>
                        <a:t>As well as housing, the wider built environment (for example, access to green spaces and transport) impacts health in several ways, and is associated with other risk factors for social care need such as physical activity rates and social connectedness</a:t>
                      </a:r>
                      <a:r>
                        <a:rPr lang="en-GB" sz="700" baseline="30000"/>
                        <a:t>107</a:t>
                      </a:r>
                      <a:r>
                        <a:rPr lang="en-GB" sz="700"/>
                        <a:t>.</a:t>
                      </a:r>
                    </a:p>
                  </a:txBody>
                  <a:tcPr/>
                </a:tc>
                <a:tc>
                  <a:txBody>
                    <a:bodyPr/>
                    <a:lstStyle/>
                    <a:p>
                      <a:pPr marL="0" indent="0">
                        <a:buFont typeface="Arial" panose="020B0604020202020204" pitchFamily="34" charset="0"/>
                        <a:buNone/>
                      </a:pPr>
                      <a:r>
                        <a:rPr lang="en-GB" sz="700" b="0"/>
                        <a:t>Primary prevention focuses on population-level approaches to improving health outcomes associated with housing. Existing research identifies several opportunities for improving housing and health – in turn reducing social care needs:</a:t>
                      </a:r>
                    </a:p>
                    <a:p>
                      <a:pPr marL="0" indent="0">
                        <a:buFont typeface="Arial" panose="020B0604020202020204" pitchFamily="34" charset="0"/>
                        <a:buNone/>
                      </a:pPr>
                      <a:endParaRPr lang="en-GB" sz="700" b="0"/>
                    </a:p>
                    <a:p>
                      <a:pPr marL="0" indent="0">
                        <a:buFont typeface="Arial" panose="020B0604020202020204" pitchFamily="34" charset="0"/>
                        <a:buNone/>
                      </a:pPr>
                      <a:r>
                        <a:rPr lang="en-GB" sz="700" b="1"/>
                        <a:t>Improving the safety and quality of housing</a:t>
                      </a:r>
                    </a:p>
                    <a:p>
                      <a:pPr marL="171450" indent="-171450">
                        <a:buFont typeface="Arial" panose="020B0604020202020204" pitchFamily="34" charset="0"/>
                        <a:buChar char="•"/>
                      </a:pPr>
                      <a:r>
                        <a:rPr lang="en-GB" sz="700" b="0"/>
                        <a:t>Improving the quality of housing at a population level can reduce the burden of ill-health and mitigate future social care need. The UK Government has worked with HACT to develop standards for public health and housing – with several areas related to safety and quality</a:t>
                      </a:r>
                      <a:r>
                        <a:rPr lang="en-GB" sz="700" b="0" baseline="30000"/>
                        <a:t>108</a:t>
                      </a:r>
                      <a:r>
                        <a:rPr lang="en-GB" sz="700" b="0"/>
                        <a:t>. </a:t>
                      </a:r>
                    </a:p>
                    <a:p>
                      <a:pPr marL="171450" indent="-171450">
                        <a:buFont typeface="Arial" panose="020B0604020202020204" pitchFamily="34" charset="0"/>
                        <a:buChar char="•"/>
                      </a:pPr>
                      <a:r>
                        <a:rPr lang="en-GB" sz="700" b="0"/>
                        <a:t>There is specific guidance for addressing mortality and illness associated with cold homes, which includes identifying individuals and groups at risk, assessing heating and insulation needs, and developing a tailored year-round programme to implementing changes</a:t>
                      </a:r>
                      <a:r>
                        <a:rPr lang="en-GB" sz="700" b="0" baseline="30000"/>
                        <a:t>109,110</a:t>
                      </a:r>
                      <a:r>
                        <a:rPr lang="en-GB" sz="700" b="0"/>
                        <a:t>. </a:t>
                      </a:r>
                    </a:p>
                    <a:p>
                      <a:pPr marL="0" indent="0">
                        <a:buFont typeface="Arial" panose="020B0604020202020204" pitchFamily="34" charset="0"/>
                        <a:buNone/>
                      </a:pPr>
                      <a:endParaRPr lang="en-GB" sz="700" b="1"/>
                    </a:p>
                    <a:p>
                      <a:pPr marL="0" indent="0">
                        <a:buFont typeface="Arial" panose="020B0604020202020204" pitchFamily="34" charset="0"/>
                        <a:buNone/>
                      </a:pPr>
                      <a:r>
                        <a:rPr lang="en-GB" sz="700" b="1"/>
                        <a:t>Increasing access to affordable housing</a:t>
                      </a:r>
                    </a:p>
                    <a:p>
                      <a:pPr marL="171450" indent="-171450">
                        <a:buFont typeface="Arial" panose="020B0604020202020204" pitchFamily="34" charset="0"/>
                        <a:buChar char="•"/>
                      </a:pPr>
                      <a:r>
                        <a:rPr lang="en-GB" sz="700" b="0"/>
                        <a:t>This is an under-explored area in research – as is the link between deprivation and social care need (though available evidence suggests a strong link)</a:t>
                      </a:r>
                      <a:r>
                        <a:rPr lang="en-GB" sz="700" b="0" baseline="30000"/>
                        <a:t>111</a:t>
                      </a:r>
                      <a:r>
                        <a:rPr lang="en-GB" sz="700" b="0"/>
                        <a:t>. </a:t>
                      </a:r>
                    </a:p>
                    <a:p>
                      <a:pPr marL="171450" indent="-171450">
                        <a:buFont typeface="Arial" panose="020B0604020202020204" pitchFamily="34" charset="0"/>
                        <a:buChar char="•"/>
                      </a:pPr>
                      <a:r>
                        <a:rPr lang="en-GB" sz="700" b="0"/>
                        <a:t>The association between housing costs and poverty is well-established. The Joseph Rowntree Foundation estimate that an extra 3.1 million people in the UK are in poverty after housing costs - one million of these are in London</a:t>
                      </a:r>
                      <a:r>
                        <a:rPr lang="en-GB" sz="700" b="0" baseline="30000"/>
                        <a:t>112</a:t>
                      </a:r>
                      <a:r>
                        <a:rPr lang="en-GB" sz="700" b="0"/>
                        <a:t>. </a:t>
                      </a:r>
                    </a:p>
                    <a:p>
                      <a:pPr marL="0" indent="0">
                        <a:buFont typeface="Arial" panose="020B0604020202020204" pitchFamily="34" charset="0"/>
                        <a:buNone/>
                      </a:pPr>
                      <a:endParaRPr lang="en-GB" sz="700" b="1"/>
                    </a:p>
                    <a:p>
                      <a:pPr marL="0" indent="0">
                        <a:buFont typeface="Arial" panose="020B0604020202020204" pitchFamily="34" charset="0"/>
                        <a:buNone/>
                      </a:pPr>
                      <a:r>
                        <a:rPr lang="en-GB" sz="700" b="1"/>
                        <a:t>Design neighbourhoods and urban spaces for health</a:t>
                      </a:r>
                    </a:p>
                    <a:p>
                      <a:pPr marL="171450" indent="-171450">
                        <a:buFont typeface="Arial" panose="020B0604020202020204" pitchFamily="34" charset="0"/>
                        <a:buChar char="•"/>
                      </a:pPr>
                      <a:r>
                        <a:rPr lang="en-GB" sz="700" b="0"/>
                        <a:t>There is strong evidence that the built environment impacts on health. This is relevant for social care as urban design can build social connectedness, increase uptake of health protective behaviours such as physical activity, and improve access to support. There is no direct evidence on the link between building healthier places and preventing social care need</a:t>
                      </a:r>
                      <a:r>
                        <a:rPr lang="en-GB" sz="700" b="0" baseline="30000"/>
                        <a:t>113-115</a:t>
                      </a:r>
                      <a:r>
                        <a:rPr lang="en-GB" sz="700" b="0"/>
                        <a:t>. </a:t>
                      </a:r>
                    </a:p>
                    <a:p>
                      <a:pPr marL="171450" indent="-171450">
                        <a:buFont typeface="Arial" panose="020B0604020202020204" pitchFamily="34" charset="0"/>
                        <a:buChar char="•"/>
                      </a:pPr>
                      <a:r>
                        <a:rPr lang="en-GB" sz="700" b="0"/>
                        <a:t>Public Health England have developed an evidence resource that cites principles for designing healthier places – including on building healthy neighbourhoods, healthier food environments, developing natural and sustainable environments and healthy transport</a:t>
                      </a:r>
                      <a:r>
                        <a:rPr lang="en-GB" sz="700" b="0" baseline="30000"/>
                        <a:t>116</a:t>
                      </a:r>
                      <a:r>
                        <a:rPr lang="en-GB" sz="700" b="0"/>
                        <a:t>.</a:t>
                      </a:r>
                    </a:p>
                    <a:p>
                      <a:pPr marL="171450" indent="-171450">
                        <a:buFont typeface="Arial" panose="020B0604020202020204" pitchFamily="34" charset="0"/>
                        <a:buChar char="•"/>
                      </a:pPr>
                      <a:r>
                        <a:rPr lang="en-GB" sz="700" b="0"/>
                        <a:t>Housing LIN have produced a practice briefing on active ageing and the built environments, with case studies of practice from Local Authorities</a:t>
                      </a:r>
                      <a:r>
                        <a:rPr lang="en-GB" sz="700" b="0" baseline="30000"/>
                        <a:t>117</a:t>
                      </a:r>
                      <a:r>
                        <a:rPr lang="en-GB" sz="700" b="0"/>
                        <a:t>. </a:t>
                      </a:r>
                      <a:r>
                        <a:rPr lang="en-GB" sz="700"/>
                        <a:t>WHO have also produced a guide for building age-friendly cities</a:t>
                      </a:r>
                      <a:r>
                        <a:rPr lang="en-GB" sz="700" baseline="30000"/>
                        <a:t>118</a:t>
                      </a:r>
                      <a:r>
                        <a:rPr lang="en-GB" sz="700"/>
                        <a:t>. </a:t>
                      </a:r>
                      <a:endParaRPr lang="en-GB" sz="700" b="0"/>
                    </a:p>
                  </a:txBody>
                  <a:tcPr/>
                </a:tc>
                <a:tc>
                  <a:txBody>
                    <a:bodyPr/>
                    <a:lstStyle/>
                    <a:p>
                      <a:pPr marL="0" indent="0">
                        <a:buFont typeface="Arial" panose="020B0604020202020204" pitchFamily="34" charset="0"/>
                        <a:buNone/>
                      </a:pPr>
                      <a:r>
                        <a:rPr lang="en-GB" sz="700" b="0" dirty="0"/>
                        <a:t>Secondary prevention focuses on supporting the housing and care needs of those at risk of social care need, or those with low level existing social care needs.</a:t>
                      </a:r>
                    </a:p>
                    <a:p>
                      <a:pPr marL="0" indent="0">
                        <a:buFont typeface="Arial" panose="020B0604020202020204" pitchFamily="34" charset="0"/>
                        <a:buNone/>
                      </a:pPr>
                      <a:endParaRPr lang="en-GB" sz="700" b="0" dirty="0"/>
                    </a:p>
                    <a:p>
                      <a:pPr marL="0" indent="0">
                        <a:buFont typeface="Arial" panose="020B0604020202020204" pitchFamily="34" charset="0"/>
                        <a:buNone/>
                      </a:pPr>
                      <a:r>
                        <a:rPr lang="en-GB" sz="700" b="1" dirty="0"/>
                        <a:t>Interventions that reduce homelessness</a:t>
                      </a:r>
                    </a:p>
                    <a:p>
                      <a:pPr marL="171450" indent="-171450">
                        <a:buFont typeface="Arial" panose="020B0604020202020204" pitchFamily="34" charset="0"/>
                        <a:buChar char="•"/>
                      </a:pPr>
                      <a:r>
                        <a:rPr lang="en-GB" sz="700" b="0" dirty="0"/>
                        <a:t>People experiencing homelessness experience poor health outcomes and often have unmet health and social care needs</a:t>
                      </a:r>
                      <a:r>
                        <a:rPr lang="en-GB" sz="700" b="0" baseline="30000" dirty="0"/>
                        <a:t>119,120</a:t>
                      </a:r>
                      <a:r>
                        <a:rPr lang="en-GB" sz="700" b="0" dirty="0"/>
                        <a:t>. </a:t>
                      </a:r>
                    </a:p>
                    <a:p>
                      <a:pPr marL="171450" indent="-171450">
                        <a:buFont typeface="Arial" panose="020B0604020202020204" pitchFamily="34" charset="0"/>
                        <a:buChar char="•"/>
                      </a:pPr>
                      <a:r>
                        <a:rPr lang="en-GB" sz="700" b="0" dirty="0"/>
                        <a:t>LGA have produced guidance on the role for adult social care in addressing the needs of those experiencing homelessness. This includes improving partnership working, co-production, Care Act Assessments, safeguarding, workforce trainings and development, and improving commissioning</a:t>
                      </a:r>
                      <a:r>
                        <a:rPr lang="en-GB" sz="700" b="0" baseline="30000" dirty="0"/>
                        <a:t>120</a:t>
                      </a:r>
                      <a:r>
                        <a:rPr lang="en-GB" sz="700" b="0" dirty="0"/>
                        <a:t>. </a:t>
                      </a:r>
                    </a:p>
                    <a:p>
                      <a:pPr marL="171450" indent="-171450">
                        <a:buFont typeface="Arial" panose="020B0604020202020204" pitchFamily="34" charset="0"/>
                        <a:buChar char="•"/>
                      </a:pPr>
                      <a:r>
                        <a:rPr lang="en-GB" sz="700" b="0" dirty="0"/>
                        <a:t>More widely, Crisis have produced guidance on preventing homelessness, with suggested targeted interventions with populations at increased risk of homelessness</a:t>
                      </a:r>
                      <a:r>
                        <a:rPr lang="en-GB" sz="700" b="0" baseline="30000" dirty="0"/>
                        <a:t>121</a:t>
                      </a:r>
                      <a:r>
                        <a:rPr lang="en-GB" sz="700" b="0" dirty="0"/>
                        <a:t>. </a:t>
                      </a:r>
                      <a:r>
                        <a:rPr lang="en-GB" sz="700" dirty="0"/>
                        <a:t>Homeless Link have also produced resources on ending homelessness.</a:t>
                      </a:r>
                      <a:endParaRPr lang="en-GB" sz="700" b="1" dirty="0"/>
                    </a:p>
                    <a:p>
                      <a:pPr marL="0" indent="0">
                        <a:buFont typeface="Arial" panose="020B0604020202020204" pitchFamily="34" charset="0"/>
                        <a:buNone/>
                      </a:pPr>
                      <a:endParaRPr lang="en-GB" sz="700" b="1" dirty="0"/>
                    </a:p>
                    <a:p>
                      <a:pPr marL="0" indent="0">
                        <a:buFont typeface="Arial" panose="020B0604020202020204" pitchFamily="34" charset="0"/>
                        <a:buNone/>
                      </a:pPr>
                      <a:r>
                        <a:rPr lang="en-GB" sz="700" b="1" dirty="0"/>
                        <a:t>Improving housing for those with higher risk of social care need</a:t>
                      </a:r>
                    </a:p>
                    <a:p>
                      <a:pPr marL="171450" indent="-171450">
                        <a:buFont typeface="Arial" panose="020B0604020202020204" pitchFamily="34" charset="0"/>
                        <a:buChar char="•"/>
                      </a:pPr>
                      <a:r>
                        <a:rPr lang="en-GB" sz="700" b="0" dirty="0"/>
                        <a:t>Many people at increased risk of social care need can benefit from home adaptations. There is some evidence that effective home assessments can significantly reduce falls in older adults at risk</a:t>
                      </a:r>
                      <a:r>
                        <a:rPr lang="en-GB" sz="700" b="0" baseline="30000" dirty="0"/>
                        <a:t>122</a:t>
                      </a:r>
                      <a:r>
                        <a:rPr lang="en-GB" sz="700" b="0" dirty="0"/>
                        <a:t>. </a:t>
                      </a:r>
                    </a:p>
                    <a:p>
                      <a:pPr marL="171450" indent="-171450">
                        <a:buFont typeface="Arial" panose="020B0604020202020204" pitchFamily="34" charset="0"/>
                        <a:buChar char="•"/>
                      </a:pPr>
                      <a:r>
                        <a:rPr lang="en-GB" sz="700" b="0" dirty="0"/>
                        <a:t>Preventative home adaptations for those at risk of social care need can maintain independe</a:t>
                      </a:r>
                      <a:r>
                        <a:rPr lang="en-GB" sz="700" b="0" dirty="0">
                          <a:hlinkClick r:id="rId2">
                            <a:extLst>
                              <a:ext uri="{A12FA001-AC4F-418D-AE19-62706E023703}">
                                <ahyp:hlinkClr xmlns:ahyp="http://schemas.microsoft.com/office/drawing/2018/hyperlinkcolor" val="tx"/>
                              </a:ext>
                            </a:extLst>
                          </a:hlinkClick>
                        </a:rPr>
                        <a:t>nc</a:t>
                      </a:r>
                      <a:r>
                        <a:rPr lang="en-GB" sz="700" b="0" dirty="0"/>
                        <a:t>e and improve he</a:t>
                      </a:r>
                      <a:r>
                        <a:rPr lang="en-GB" sz="700" b="0" dirty="0">
                          <a:hlinkClick r:id="rId2">
                            <a:extLst>
                              <a:ext uri="{A12FA001-AC4F-418D-AE19-62706E023703}">
                                <ahyp:hlinkClr xmlns:ahyp="http://schemas.microsoft.com/office/drawing/2018/hyperlinkcolor" val="tx"/>
                              </a:ext>
                            </a:extLst>
                          </a:hlinkClick>
                        </a:rPr>
                        <a:t>al</a:t>
                      </a:r>
                      <a:r>
                        <a:rPr lang="en-GB" sz="700" b="0" dirty="0"/>
                        <a:t>th and wellbeing. Care and Repair England have produced guidance and best practice on implementing home adaptations</a:t>
                      </a:r>
                      <a:r>
                        <a:rPr lang="en-GB" sz="700" b="0" baseline="30000" dirty="0"/>
                        <a:t>123</a:t>
                      </a:r>
                      <a:r>
                        <a:rPr lang="en-GB" sz="700" b="0" dirty="0"/>
                        <a:t>.</a:t>
                      </a:r>
                      <a:r>
                        <a:rPr lang="en-GB" sz="700" b="0" dirty="0">
                          <a:solidFill>
                            <a:srgbClr val="0000FF"/>
                          </a:solidFill>
                        </a:rPr>
                        <a:t> </a:t>
                      </a:r>
                    </a:p>
                    <a:p>
                      <a:pPr marL="171450" indent="-171450">
                        <a:buFont typeface="Arial" panose="020B0604020202020204" pitchFamily="34" charset="0"/>
                        <a:buChar char="•"/>
                      </a:pPr>
                      <a:r>
                        <a:rPr lang="en-GB" sz="700" b="0" dirty="0"/>
                        <a:t>DLUHC and the Ministry of Housing have guidance available for Local Authorities on supporting the housing needs of older and disabled people, which covers how to identify housing requirements, ensuring accessible and adaptable housing, and specialist housing for older people</a:t>
                      </a:r>
                      <a:r>
                        <a:rPr lang="en-GB" sz="700" b="0" baseline="30000" dirty="0"/>
                        <a:t>124</a:t>
                      </a:r>
                      <a:r>
                        <a:rPr lang="en-GB" sz="700" b="0" dirty="0"/>
                        <a:t>.</a:t>
                      </a:r>
                      <a:r>
                        <a:rPr lang="en-GB" sz="700" dirty="0">
                          <a:hlinkClick r:id="rId3"/>
                        </a:rPr>
                        <a:t> </a:t>
                      </a:r>
                      <a:endParaRPr lang="en-GB" sz="700" dirty="0"/>
                    </a:p>
                    <a:p>
                      <a:pPr marL="171450" indent="-171450">
                        <a:buFont typeface="Arial" panose="020B0604020202020204" pitchFamily="34" charset="0"/>
                        <a:buChar char="•"/>
                      </a:pPr>
                      <a:r>
                        <a:rPr lang="en-GB" sz="700" b="0" dirty="0"/>
                        <a:t>LGA have resources for local authorities to support effective housing for people with a learning disability or autistic people</a:t>
                      </a:r>
                      <a:r>
                        <a:rPr lang="en-GB" sz="700" b="0" baseline="30000" dirty="0"/>
                        <a:t>125</a:t>
                      </a:r>
                      <a:r>
                        <a:rPr lang="en-GB" sz="700" b="0" dirty="0"/>
                        <a:t>. </a:t>
                      </a:r>
                    </a:p>
                  </a:txBody>
                  <a:tcPr/>
                </a:tc>
                <a:tc>
                  <a:txBody>
                    <a:bodyPr/>
                    <a:lstStyle/>
                    <a:p>
                      <a:r>
                        <a:rPr lang="en-GB" sz="700"/>
                        <a:t>Tertiary prevention focuses on supporting the health and environmental conditions for those in receipt of social care support. Many interventions overlap with those in secondary prevention, particularly with respect to home adaptations.</a:t>
                      </a:r>
                    </a:p>
                    <a:p>
                      <a:endParaRPr lang="en-GB" sz="700"/>
                    </a:p>
                    <a:p>
                      <a:r>
                        <a:rPr lang="en-GB" sz="700" b="1"/>
                        <a:t>Housing with care and support</a:t>
                      </a:r>
                    </a:p>
                    <a:p>
                      <a:pPr marL="171450" indent="-171450">
                        <a:buFont typeface="Arial" panose="020B0604020202020204" pitchFamily="34" charset="0"/>
                        <a:buChar char="•"/>
                      </a:pPr>
                      <a:r>
                        <a:rPr lang="en-GB" sz="700" b="0"/>
                        <a:t>While SCIE recognise that where feasible individuals should be supported in their home, there will always people who need specific care or support in housing with care/support options. They set out seven principles for high quality housing with care: person centred and outcome focused, community connectedness, strong leadership culture and workforce, adopting innovation, enabling choice and control, promoting equality and co-production</a:t>
                      </a:r>
                      <a:r>
                        <a:rPr lang="en-GB" sz="700" b="0" baseline="30000"/>
                        <a:t>105</a:t>
                      </a:r>
                      <a:r>
                        <a:rPr lang="en-GB" sz="700" b="0"/>
                        <a:t>. </a:t>
                      </a:r>
                    </a:p>
                    <a:p>
                      <a:pPr marL="171450" indent="-171450">
                        <a:buFont typeface="Arial" panose="020B0604020202020204" pitchFamily="34" charset="0"/>
                        <a:buChar char="•"/>
                      </a:pPr>
                      <a:r>
                        <a:rPr lang="en-GB" sz="700" b="0"/>
                        <a:t>There is a range of guidance published on housing with care, for example the supported housing statement of expectations published in 2020</a:t>
                      </a:r>
                      <a:r>
                        <a:rPr lang="en-GB" sz="700" b="0" baseline="30000"/>
                        <a:t>126</a:t>
                      </a:r>
                      <a:r>
                        <a:rPr lang="en-GB" sz="700" b="0"/>
                        <a:t>. </a:t>
                      </a:r>
                    </a:p>
                    <a:p>
                      <a:pPr marL="171450" indent="-171450">
                        <a:buFont typeface="Arial" panose="020B0604020202020204" pitchFamily="34" charset="0"/>
                        <a:buChar char="•"/>
                      </a:pPr>
                      <a:endParaRPr lang="en-GB" sz="700" b="0"/>
                    </a:p>
                    <a:p>
                      <a:pPr marL="0" indent="0">
                        <a:buFont typeface="Arial" panose="020B0604020202020204" pitchFamily="34" charset="0"/>
                        <a:buNone/>
                      </a:pPr>
                      <a:r>
                        <a:rPr lang="en-GB" sz="700" b="1"/>
                        <a:t>Integration of housing and social care support</a:t>
                      </a:r>
                    </a:p>
                    <a:p>
                      <a:pPr marL="171450" indent="-171450">
                        <a:buFont typeface="Arial" panose="020B0604020202020204" pitchFamily="34" charset="0"/>
                        <a:buChar char="•"/>
                      </a:pPr>
                      <a:r>
                        <a:rPr lang="en-GB" sz="700" b="0"/>
                        <a:t>Although there is limited evidence specifically related to integration of housing and social care services, other evidence (for example around homelessness service integration) suggests this may be an effective approach for preventing worsening of health and social care needs.</a:t>
                      </a:r>
                    </a:p>
                    <a:p>
                      <a:endParaRPr lang="en-GB" sz="700"/>
                    </a:p>
                    <a:p>
                      <a:endParaRPr lang="en-GB" sz="700"/>
                    </a:p>
                  </a:txBody>
                  <a:tcPr/>
                </a:tc>
                <a:tc>
                  <a:txBody>
                    <a:bodyPr/>
                    <a:lstStyle/>
                    <a:p>
                      <a:r>
                        <a:rPr lang="en-GB" sz="700" b="1"/>
                        <a:t>Spatial Planning JSNA</a:t>
                      </a:r>
                    </a:p>
                    <a:p>
                      <a:pPr marL="171450" indent="-171450">
                        <a:buFont typeface="Arial" panose="020B0604020202020204" pitchFamily="34" charset="0"/>
                        <a:buChar char="•"/>
                      </a:pPr>
                      <a:r>
                        <a:rPr lang="en-GB" sz="700"/>
                        <a:t>The Spatial Planning Joint Strategic Needs Assessment, published in November 2023, sets out the association between planning and health in Tower Hamlets. </a:t>
                      </a:r>
                    </a:p>
                    <a:p>
                      <a:pPr marL="171450" indent="-171450">
                        <a:buFont typeface="Arial" panose="020B0604020202020204" pitchFamily="34" charset="0"/>
                        <a:buChar char="•"/>
                      </a:pPr>
                      <a:r>
                        <a:rPr lang="en-GB" sz="700"/>
                        <a:t>The JSNA covers five themes: neighbourhood design, housing, natural and sustainable environments, transport and food environment</a:t>
                      </a:r>
                      <a:r>
                        <a:rPr lang="en-GB" sz="700" baseline="30000"/>
                        <a:t>63</a:t>
                      </a:r>
                      <a:r>
                        <a:rPr lang="en-GB" sz="700"/>
                        <a:t>. It sets out the current challenges with respect to spatial planning and health, e.g. overcrowded housing, housing appropriateness.</a:t>
                      </a:r>
                    </a:p>
                    <a:p>
                      <a:pPr marL="171450" indent="-171450">
                        <a:buFont typeface="Arial" panose="020B0604020202020204" pitchFamily="34" charset="0"/>
                        <a:buChar char="•"/>
                      </a:pPr>
                      <a:r>
                        <a:rPr lang="en-GB" sz="700"/>
                        <a:t>The JSNA also sets out related provision in place in Tower Hamlets, including the Local Plan, work around housing for vulnerable groups, and access to green spaces.</a:t>
                      </a:r>
                    </a:p>
                    <a:p>
                      <a:pPr marL="171450" indent="-171450">
                        <a:buFont typeface="Arial" panose="020B0604020202020204" pitchFamily="34" charset="0"/>
                        <a:buChar char="•"/>
                      </a:pPr>
                      <a:endParaRPr lang="en-GB" sz="700"/>
                    </a:p>
                    <a:p>
                      <a:pPr marL="0" indent="0">
                        <a:buFont typeface="Arial" panose="020B0604020202020204" pitchFamily="34" charset="0"/>
                        <a:buNone/>
                      </a:pPr>
                      <a:r>
                        <a:rPr lang="en-GB" sz="700" b="1"/>
                        <a:t>Tower Hamlets Local Plan</a:t>
                      </a:r>
                    </a:p>
                    <a:p>
                      <a:pPr marL="171450" indent="-171450">
                        <a:buFont typeface="Arial" panose="020B0604020202020204" pitchFamily="34" charset="0"/>
                        <a:buChar char="•"/>
                      </a:pPr>
                      <a:r>
                        <a:rPr lang="en-GB" sz="700" b="0"/>
                        <a:t>The new Tower Hamlets Local Plan is currently being developed, using a range of evidence including an assessment of the borough’s health needs</a:t>
                      </a:r>
                      <a:r>
                        <a:rPr lang="en-GB" sz="700" b="0" baseline="30000"/>
                        <a:t>127</a:t>
                      </a:r>
                      <a:r>
                        <a:rPr lang="en-GB" sz="700" b="0"/>
                        <a:t>.</a:t>
                      </a:r>
                      <a:r>
                        <a:rPr lang="en-GB" sz="700">
                          <a:hlinkClick r:id="rId4"/>
                        </a:rPr>
                        <a:t> </a:t>
                      </a:r>
                      <a:endParaRPr lang="en-GB" sz="700"/>
                    </a:p>
                    <a:p>
                      <a:pPr marL="171450" indent="-171450">
                        <a:buFont typeface="Arial" panose="020B0604020202020204" pitchFamily="34" charset="0"/>
                        <a:buChar char="•"/>
                      </a:pPr>
                      <a:r>
                        <a:rPr lang="en-GB" sz="700" b="0"/>
                        <a:t>This evidence includes a local housing needs assessment, published in October 2023, that assesses the need for housing in the borough both now and in the future.</a:t>
                      </a:r>
                    </a:p>
                    <a:p>
                      <a:pPr marL="0" indent="0">
                        <a:buFont typeface="Arial" panose="020B0604020202020204" pitchFamily="34" charset="0"/>
                        <a:buNone/>
                      </a:pPr>
                      <a:endParaRPr lang="en-GB" sz="700" b="0"/>
                    </a:p>
                    <a:p>
                      <a:pPr marL="0" indent="0">
                        <a:buFont typeface="Arial" panose="020B0604020202020204" pitchFamily="34" charset="0"/>
                        <a:buNone/>
                      </a:pPr>
                      <a:r>
                        <a:rPr lang="en-GB" sz="700" b="1"/>
                        <a:t>Tower Hamlets Housing with Care Strategy</a:t>
                      </a:r>
                    </a:p>
                    <a:p>
                      <a:pPr marL="171450" indent="-171450">
                        <a:buFont typeface="Arial" panose="020B0604020202020204" pitchFamily="34" charset="0"/>
                        <a:buChar char="•"/>
                      </a:pPr>
                      <a:r>
                        <a:rPr lang="en-GB" sz="700" b="0"/>
                        <a:t>The Housing with Care strategy 2023-2033 was developed by Adult Social Care to set out a forward vision for housing with care in the borough. It sets out the Council’s commitment to supporting people in their homes where possible, and providing additional support for prevention and early intervention, but providing high quality housing with care options for residents where this support is needed. This includes supporting Extra Care and Shared Lives options, alongside meeting future demands for nursing care</a:t>
                      </a:r>
                      <a:r>
                        <a:rPr lang="en-GB" sz="700" b="0" baseline="30000"/>
                        <a:t>128</a:t>
                      </a:r>
                      <a:r>
                        <a:rPr lang="en-GB" sz="700" b="0"/>
                        <a:t>. </a:t>
                      </a:r>
                    </a:p>
                  </a:txBody>
                  <a:tcPr/>
                </a:tc>
                <a:extLst>
                  <a:ext uri="{0D108BD9-81ED-4DB2-BD59-A6C34878D82A}">
                    <a16:rowId xmlns:a16="http://schemas.microsoft.com/office/drawing/2014/main" val="3756479068"/>
                  </a:ext>
                </a:extLst>
              </a:tr>
            </a:tbl>
          </a:graphicData>
        </a:graphic>
      </p:graphicFrame>
    </p:spTree>
    <p:extLst>
      <p:ext uri="{BB962C8B-B14F-4D97-AF65-F5344CB8AC3E}">
        <p14:creationId xmlns:p14="http://schemas.microsoft.com/office/powerpoint/2010/main" val="271356668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Recommendations and priorities for prevention in adult social care in Tower Hamlets</a:t>
            </a:r>
          </a:p>
        </p:txBody>
      </p:sp>
    </p:spTree>
    <p:extLst>
      <p:ext uri="{BB962C8B-B14F-4D97-AF65-F5344CB8AC3E}">
        <p14:creationId xmlns:p14="http://schemas.microsoft.com/office/powerpoint/2010/main" val="337816133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42060" y="429150"/>
            <a:ext cx="10046089" cy="720725"/>
          </a:xfrm>
        </p:spPr>
        <p:txBody>
          <a:bodyPr>
            <a:noAutofit/>
          </a:bodyPr>
          <a:lstStyle/>
          <a:p>
            <a:r>
              <a:rPr lang="en-GB" sz="2400">
                <a:cs typeface="Arial" panose="020B0604020202020204" pitchFamily="34" charset="0"/>
              </a:rPr>
              <a:t>Developing recommendations with health and care partners in Tower Hamlets</a:t>
            </a: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30836" y="1586258"/>
            <a:ext cx="11247991" cy="5123409"/>
          </a:xfrm>
        </p:spPr>
        <p:txBody>
          <a:bodyPr>
            <a:normAutofit/>
          </a:bodyPr>
          <a:lstStyle/>
          <a:p>
            <a:r>
              <a:rPr lang="en-GB" sz="1400"/>
              <a:t>On Wednesday, 10</a:t>
            </a:r>
            <a:r>
              <a:rPr lang="en-GB" sz="1400" baseline="30000"/>
              <a:t>th</a:t>
            </a:r>
            <a:r>
              <a:rPr lang="en-GB" sz="1400"/>
              <a:t> April 2024, the project group who produced the Adult Social Care JSNA Chapter delivered a workshop for health and care leaders across Tower Hamlets. The aims of the workshop were to:</a:t>
            </a:r>
          </a:p>
          <a:p>
            <a:pPr marL="800100" lvl="1" indent="-342900">
              <a:buFont typeface="+mj-lt"/>
              <a:buAutoNum type="arabicPeriod"/>
            </a:pPr>
            <a:r>
              <a:rPr lang="en-GB" sz="1400">
                <a:cs typeface="Arial"/>
              </a:rPr>
              <a:t>Enable stakeholders to consider and develop a shared understanding of the key findings from the Adult Social Care JSNA Chapter.</a:t>
            </a:r>
          </a:p>
          <a:p>
            <a:pPr marL="800100" lvl="1" indent="-342900">
              <a:buFont typeface="+mj-lt"/>
              <a:buAutoNum type="arabicPeriod"/>
            </a:pPr>
            <a:r>
              <a:rPr lang="en-GB" sz="1400">
                <a:cs typeface="Arial"/>
              </a:rPr>
              <a:t>Develop a shared conceptualisation of “prevention” as it relates to adult social care, and use this to Identify the implications of the JSNA findings for prevention across health and care partners in Tower Hamlets.</a:t>
            </a:r>
          </a:p>
          <a:p>
            <a:pPr marL="800100" lvl="1" indent="-342900">
              <a:buFont typeface="+mj-lt"/>
              <a:buAutoNum type="arabicPeriod"/>
            </a:pPr>
            <a:r>
              <a:rPr lang="en-GB" sz="1400">
                <a:cs typeface="Arial"/>
              </a:rPr>
              <a:t>Agree changes we want to see in Tower Hamlets, and finalise the JSNA Chapter recommendations.</a:t>
            </a:r>
          </a:p>
          <a:p>
            <a:endParaRPr lang="en-GB" sz="1400"/>
          </a:p>
          <a:p>
            <a:r>
              <a:rPr lang="en-GB" sz="1400"/>
              <a:t>There were two breakout sessions on the day. Firstly, </a:t>
            </a:r>
            <a:r>
              <a:rPr lang="en-GB" sz="1400">
                <a:cs typeface="Arial"/>
              </a:rPr>
              <a:t>there was a discussion of key findings from the ASC JSNA Chapter, and implications for health and care practice in Tower Hamlets. Outputs. The outputs from this session have been used to develop recommendations for the ASC JSNA Chapter, alongside insights from the report authors. These recommendations can be seen on slide 93.</a:t>
            </a:r>
          </a:p>
          <a:p>
            <a:pPr marL="0" indent="0">
              <a:buNone/>
            </a:pPr>
            <a:endParaRPr lang="en-GB" sz="1400">
              <a:cs typeface="Arial"/>
            </a:endParaRPr>
          </a:p>
          <a:p>
            <a:r>
              <a:rPr lang="en-GB" sz="1400">
                <a:cs typeface="Arial"/>
              </a:rPr>
              <a:t>In addition, there was a session on identifying priorities for an adult social care “prevention action plan”, to incorporate into planning for a strategic document that builds on the JSNA Chapter recommendations around prevention as it relates to adult social care services and service users in Tower Hamlets. The outputs from this session are presented on slides 94-97.</a:t>
            </a:r>
          </a:p>
          <a:p>
            <a:endParaRPr lang="en-GB" sz="1400">
              <a:cs typeface="Arial"/>
            </a:endParaRPr>
          </a:p>
          <a:p>
            <a:endParaRPr lang="en-GB" sz="1400"/>
          </a:p>
        </p:txBody>
      </p:sp>
    </p:spTree>
    <p:extLst>
      <p:ext uri="{BB962C8B-B14F-4D97-AF65-F5344CB8AC3E}">
        <p14:creationId xmlns:p14="http://schemas.microsoft.com/office/powerpoint/2010/main" val="300231661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191693" y="166346"/>
            <a:ext cx="10046089" cy="720725"/>
          </a:xfrm>
        </p:spPr>
        <p:txBody>
          <a:bodyPr>
            <a:noAutofit/>
          </a:bodyPr>
          <a:lstStyle/>
          <a:p>
            <a:r>
              <a:rPr lang="en-GB" sz="2400"/>
              <a:t>Proposed whole-system recommendations for addressing social care need in Tower Hamlets (1) </a:t>
            </a:r>
            <a:endParaRPr lang="en-GB" sz="2400">
              <a:cs typeface="Arial" panose="020B0604020202020204" pitchFamily="34" charset="0"/>
            </a:endParaRPr>
          </a:p>
        </p:txBody>
      </p:sp>
      <p:graphicFrame>
        <p:nvGraphicFramePr>
          <p:cNvPr id="3" name="Table 2">
            <a:extLst>
              <a:ext uri="{FF2B5EF4-FFF2-40B4-BE49-F238E27FC236}">
                <a16:creationId xmlns:a16="http://schemas.microsoft.com/office/drawing/2014/main" id="{1F5697F6-5D62-B9E8-EAD1-B8935E16145A}"/>
              </a:ext>
            </a:extLst>
          </p:cNvPr>
          <p:cNvGraphicFramePr>
            <a:graphicFrameLocks noGrp="1"/>
          </p:cNvGraphicFramePr>
          <p:nvPr>
            <p:extLst>
              <p:ext uri="{D42A27DB-BD31-4B8C-83A1-F6EECF244321}">
                <p14:modId xmlns:p14="http://schemas.microsoft.com/office/powerpoint/2010/main" val="4041371314"/>
              </p:ext>
            </p:extLst>
          </p:nvPr>
        </p:nvGraphicFramePr>
        <p:xfrm>
          <a:off x="143926" y="1317812"/>
          <a:ext cx="11393651" cy="5397000"/>
        </p:xfrm>
        <a:graphic>
          <a:graphicData uri="http://schemas.openxmlformats.org/drawingml/2006/table">
            <a:tbl>
              <a:tblPr firstRow="1" bandRow="1">
                <a:tableStyleId>{073A0DAA-6AF3-43AB-8588-CEC1D06C72B9}</a:tableStyleId>
              </a:tblPr>
              <a:tblGrid>
                <a:gridCol w="8018753">
                  <a:extLst>
                    <a:ext uri="{9D8B030D-6E8A-4147-A177-3AD203B41FA5}">
                      <a16:colId xmlns:a16="http://schemas.microsoft.com/office/drawing/2014/main" val="243856706"/>
                    </a:ext>
                  </a:extLst>
                </a:gridCol>
                <a:gridCol w="1330967">
                  <a:extLst>
                    <a:ext uri="{9D8B030D-6E8A-4147-A177-3AD203B41FA5}">
                      <a16:colId xmlns:a16="http://schemas.microsoft.com/office/drawing/2014/main" val="109470152"/>
                    </a:ext>
                  </a:extLst>
                </a:gridCol>
                <a:gridCol w="691366">
                  <a:extLst>
                    <a:ext uri="{9D8B030D-6E8A-4147-A177-3AD203B41FA5}">
                      <a16:colId xmlns:a16="http://schemas.microsoft.com/office/drawing/2014/main" val="1027000400"/>
                    </a:ext>
                  </a:extLst>
                </a:gridCol>
                <a:gridCol w="1352565">
                  <a:extLst>
                    <a:ext uri="{9D8B030D-6E8A-4147-A177-3AD203B41FA5}">
                      <a16:colId xmlns:a16="http://schemas.microsoft.com/office/drawing/2014/main" val="782928844"/>
                    </a:ext>
                  </a:extLst>
                </a:gridCol>
              </a:tblGrid>
              <a:tr h="185557">
                <a:tc>
                  <a:txBody>
                    <a:bodyPr/>
                    <a:lstStyle/>
                    <a:p>
                      <a:r>
                        <a:rPr lang="en-GB" sz="750" dirty="0"/>
                        <a:t>Recommendation</a:t>
                      </a:r>
                    </a:p>
                  </a:txBody>
                  <a:tcPr/>
                </a:tc>
                <a:tc>
                  <a:txBody>
                    <a:bodyPr/>
                    <a:lstStyle/>
                    <a:p>
                      <a:r>
                        <a:rPr lang="en-GB" sz="750"/>
                        <a:t>Identified by:</a:t>
                      </a:r>
                    </a:p>
                  </a:txBody>
                  <a:tcPr/>
                </a:tc>
                <a:tc>
                  <a:txBody>
                    <a:bodyPr/>
                    <a:lstStyle/>
                    <a:p>
                      <a:r>
                        <a:rPr lang="en-GB" sz="750"/>
                        <a:t>Priority</a:t>
                      </a:r>
                    </a:p>
                  </a:txBody>
                  <a:tcPr/>
                </a:tc>
                <a:tc>
                  <a:txBody>
                    <a:bodyPr/>
                    <a:lstStyle/>
                    <a:p>
                      <a:r>
                        <a:rPr lang="en-GB" sz="750"/>
                        <a:t>Division lead</a:t>
                      </a:r>
                    </a:p>
                  </a:txBody>
                  <a:tcPr/>
                </a:tc>
                <a:extLst>
                  <a:ext uri="{0D108BD9-81ED-4DB2-BD59-A6C34878D82A}">
                    <a16:rowId xmlns:a16="http://schemas.microsoft.com/office/drawing/2014/main" val="2443270797"/>
                  </a:ext>
                </a:extLst>
              </a:tr>
              <a:tr h="229920">
                <a:tc>
                  <a:txBody>
                    <a:bodyPr/>
                    <a:lstStyle/>
                    <a:p>
                      <a:r>
                        <a:rPr lang="en-GB" sz="750" b="1" dirty="0">
                          <a:solidFill>
                            <a:schemeClr val="tx1"/>
                          </a:solidFill>
                        </a:rPr>
                        <a:t>Additional analysis/expanding our understanding of social care need</a:t>
                      </a:r>
                    </a:p>
                  </a:txBody>
                  <a:tcPr/>
                </a:tc>
                <a:tc>
                  <a:txBody>
                    <a:bodyPr/>
                    <a:lstStyle/>
                    <a:p>
                      <a:endParaRPr lang="en-GB" sz="750" dirty="0"/>
                    </a:p>
                  </a:txBody>
                  <a:tcPr/>
                </a:tc>
                <a:tc>
                  <a:txBody>
                    <a:bodyPr/>
                    <a:lstStyle/>
                    <a:p>
                      <a:endParaRPr lang="en-GB" sz="750" dirty="0"/>
                    </a:p>
                  </a:txBody>
                  <a:tcPr/>
                </a:tc>
                <a:tc>
                  <a:txBody>
                    <a:bodyPr/>
                    <a:lstStyle/>
                    <a:p>
                      <a:endParaRPr lang="en-GB" sz="750" dirty="0"/>
                    </a:p>
                  </a:txBody>
                  <a:tcPr/>
                </a:tc>
                <a:extLst>
                  <a:ext uri="{0D108BD9-81ED-4DB2-BD59-A6C34878D82A}">
                    <a16:rowId xmlns:a16="http://schemas.microsoft.com/office/drawing/2014/main" val="1153497788"/>
                  </a:ext>
                </a:extLst>
              </a:tr>
              <a:tr h="288644">
                <a:tc>
                  <a:txBody>
                    <a:bodyPr/>
                    <a:lstStyle/>
                    <a:p>
                      <a:r>
                        <a:rPr lang="en-GB" sz="750" dirty="0">
                          <a:solidFill>
                            <a:srgbClr val="00445E"/>
                          </a:solidFill>
                        </a:rPr>
                        <a:t>Continue to look at patterns of health and disability at a population level in Tower Hamlets, as a means of understanding potential future need for adult social care support and population groups with high need.</a:t>
                      </a:r>
                    </a:p>
                  </a:txBody>
                  <a:tcPr/>
                </a:tc>
                <a:tc>
                  <a:txBody>
                    <a:bodyPr/>
                    <a:lstStyle/>
                    <a:p>
                      <a:r>
                        <a:rPr lang="en-GB" sz="750">
                          <a:solidFill>
                            <a:srgbClr val="00445E"/>
                          </a:solidFill>
                        </a:rPr>
                        <a:t>Stakeholder workshop</a:t>
                      </a:r>
                    </a:p>
                  </a:txBody>
                  <a:tcPr/>
                </a:tc>
                <a:tc>
                  <a:txBody>
                    <a:bodyPr/>
                    <a:lstStyle/>
                    <a:p>
                      <a:r>
                        <a:rPr lang="en-GB" sz="750" b="1">
                          <a:solidFill>
                            <a:srgbClr val="00445E"/>
                          </a:solidFill>
                        </a:rPr>
                        <a:t>Medium</a:t>
                      </a:r>
                      <a:endParaRPr lang="en-GB" sz="750">
                        <a:solidFill>
                          <a:srgbClr val="00445E"/>
                        </a:solidFill>
                      </a:endParaRPr>
                    </a:p>
                  </a:txBody>
                  <a:tcPr/>
                </a:tc>
                <a:tc>
                  <a:txBody>
                    <a:bodyPr/>
                    <a:lstStyle/>
                    <a:p>
                      <a:r>
                        <a:rPr lang="en-GB" sz="750"/>
                        <a:t>Public Health, ASC</a:t>
                      </a:r>
                      <a:endParaRPr lang="en-GB" sz="750">
                        <a:solidFill>
                          <a:srgbClr val="00445E"/>
                        </a:solidFill>
                      </a:endParaRPr>
                    </a:p>
                  </a:txBody>
                  <a:tcPr/>
                </a:tc>
                <a:extLst>
                  <a:ext uri="{0D108BD9-81ED-4DB2-BD59-A6C34878D82A}">
                    <a16:rowId xmlns:a16="http://schemas.microsoft.com/office/drawing/2014/main" val="4012396297"/>
                  </a:ext>
                </a:extLst>
              </a:tr>
              <a:tr h="301771">
                <a:tc>
                  <a:txBody>
                    <a:bodyPr/>
                    <a:lstStyle/>
                    <a:p>
                      <a:pPr lvl="0">
                        <a:buNone/>
                      </a:pPr>
                      <a:r>
                        <a:rPr lang="en-GB" sz="750" dirty="0">
                          <a:solidFill>
                            <a:srgbClr val="00445E"/>
                          </a:solidFill>
                        </a:rPr>
                        <a:t>Explore possible “under-representation” of service users living in most deprived areas, and ensure commissioning and service planning in social care considers area deprivation</a:t>
                      </a:r>
                      <a:endParaRPr lang="en-US" sz="750" dirty="0">
                        <a:solidFill>
                          <a:srgbClr val="00445E"/>
                        </a:solidFill>
                      </a:endParaRPr>
                    </a:p>
                  </a:txBody>
                  <a:tcPr/>
                </a:tc>
                <a:tc>
                  <a:txBody>
                    <a:bodyPr/>
                    <a:lstStyle/>
                    <a:p>
                      <a:pPr lvl="0">
                        <a:buNone/>
                      </a:pPr>
                      <a:r>
                        <a:rPr lang="en-US" sz="750">
                          <a:solidFill>
                            <a:srgbClr val="00445E"/>
                          </a:solidFill>
                        </a:rPr>
                        <a:t>Project group; stakeholder workshop</a:t>
                      </a:r>
                    </a:p>
                  </a:txBody>
                  <a:tcPr/>
                </a:tc>
                <a:tc>
                  <a:txBody>
                    <a:bodyPr/>
                    <a:lstStyle/>
                    <a:p>
                      <a:pPr lvl="0">
                        <a:buNone/>
                      </a:pPr>
                      <a:r>
                        <a:rPr lang="en-GB" sz="750" b="1"/>
                        <a:t>High</a:t>
                      </a:r>
                      <a:endParaRPr lang="en-US" sz="750">
                        <a:solidFill>
                          <a:srgbClr val="00445E"/>
                        </a:solidFill>
                      </a:endParaRPr>
                    </a:p>
                  </a:txBody>
                  <a:tcPr/>
                </a:tc>
                <a:tc>
                  <a:txBody>
                    <a:bodyPr/>
                    <a:lstStyle/>
                    <a:p>
                      <a:r>
                        <a:rPr lang="en-GB" sz="750"/>
                        <a:t>ASC, Public Health</a:t>
                      </a:r>
                      <a:endParaRPr lang="en-GB" sz="750">
                        <a:solidFill>
                          <a:srgbClr val="00445E"/>
                        </a:solidFill>
                      </a:endParaRPr>
                    </a:p>
                  </a:txBody>
                  <a:tcPr/>
                </a:tc>
                <a:extLst>
                  <a:ext uri="{0D108BD9-81ED-4DB2-BD59-A6C34878D82A}">
                    <a16:rowId xmlns:a16="http://schemas.microsoft.com/office/drawing/2014/main" val="2923846851"/>
                  </a:ext>
                </a:extLst>
              </a:tr>
              <a:tr h="301771">
                <a:tc>
                  <a:txBody>
                    <a:bodyPr/>
                    <a:lstStyle/>
                    <a:p>
                      <a:r>
                        <a:rPr lang="en-GB" sz="750">
                          <a:solidFill>
                            <a:srgbClr val="00445E"/>
                          </a:solidFill>
                        </a:rPr>
                        <a:t>Improve data recording in Adult Social Care around protected characteristics and health conditions to improve understanding of population level need for care and inequalities. Participate in NEL initiatives to link primary care and social care datasets to understand health needs of social care service users.</a:t>
                      </a:r>
                    </a:p>
                  </a:txBody>
                  <a:tcPr/>
                </a:tc>
                <a:tc>
                  <a:txBody>
                    <a:bodyPr/>
                    <a:lstStyle/>
                    <a:p>
                      <a:r>
                        <a:rPr lang="en-GB" sz="750">
                          <a:solidFill>
                            <a:srgbClr val="00445E"/>
                          </a:solidFill>
                        </a:rPr>
                        <a:t>Project group</a:t>
                      </a:r>
                    </a:p>
                  </a:txBody>
                  <a:tcPr/>
                </a:tc>
                <a:tc>
                  <a:txBody>
                    <a:bodyPr/>
                    <a:lstStyle/>
                    <a:p>
                      <a:r>
                        <a:rPr lang="en-GB" sz="750" b="1"/>
                        <a:t>Low</a:t>
                      </a:r>
                      <a:endParaRPr lang="en-GB" sz="750">
                        <a:solidFill>
                          <a:srgbClr val="00445E"/>
                        </a:solidFill>
                      </a:endParaRPr>
                    </a:p>
                  </a:txBody>
                  <a:tcPr/>
                </a:tc>
                <a:tc>
                  <a:txBody>
                    <a:bodyPr/>
                    <a:lstStyle/>
                    <a:p>
                      <a:r>
                        <a:rPr lang="en-GB" sz="750"/>
                        <a:t>ASC, Public Health</a:t>
                      </a:r>
                      <a:endParaRPr lang="en-GB" sz="750">
                        <a:solidFill>
                          <a:srgbClr val="00445E"/>
                        </a:solidFill>
                      </a:endParaRPr>
                    </a:p>
                  </a:txBody>
                  <a:tcPr/>
                </a:tc>
                <a:extLst>
                  <a:ext uri="{0D108BD9-81ED-4DB2-BD59-A6C34878D82A}">
                    <a16:rowId xmlns:a16="http://schemas.microsoft.com/office/drawing/2014/main" val="3350658859"/>
                  </a:ext>
                </a:extLst>
              </a:tr>
              <a:tr h="301771">
                <a:tc>
                  <a:txBody>
                    <a:bodyPr/>
                    <a:lstStyle/>
                    <a:p>
                      <a:r>
                        <a:rPr lang="en-GB" sz="750"/>
                        <a:t>Conduct additional analysis to understand drivers behind male/female gap in health and social care outcomes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750">
                          <a:solidFill>
                            <a:srgbClr val="00445E"/>
                          </a:solidFill>
                        </a:rPr>
                        <a:t>Project group; stakeholder 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b="1"/>
                        <a:t>High</a:t>
                      </a:r>
                      <a:endParaRPr lang="en-US" sz="750">
                        <a:solidFill>
                          <a:srgbClr val="00445E"/>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a:t>Public Health, ASC</a:t>
                      </a:r>
                      <a:endParaRPr lang="en-US" sz="750">
                        <a:solidFill>
                          <a:srgbClr val="00445E"/>
                        </a:solidFill>
                      </a:endParaRPr>
                    </a:p>
                  </a:txBody>
                  <a:tcPr/>
                </a:tc>
                <a:extLst>
                  <a:ext uri="{0D108BD9-81ED-4DB2-BD59-A6C34878D82A}">
                    <a16:rowId xmlns:a16="http://schemas.microsoft.com/office/drawing/2014/main" val="1643147578"/>
                  </a:ext>
                </a:extLst>
              </a:tr>
              <a:tr h="288644">
                <a:tc>
                  <a:txBody>
                    <a:bodyPr/>
                    <a:lstStyle/>
                    <a:p>
                      <a:r>
                        <a:rPr lang="en-GB" sz="750"/>
                        <a:t>Develop a series of research questions that build on the findings from the JSNA Chapter, to use qualitative methodologies to understand social care need, working with an academic partner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750">
                          <a:solidFill>
                            <a:srgbClr val="00445E"/>
                          </a:solidFill>
                        </a:rPr>
                        <a:t>Project group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750" b="1">
                          <a:solidFill>
                            <a:srgbClr val="00445E"/>
                          </a:solidFill>
                        </a:rPr>
                        <a:t>High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a:t>All</a:t>
                      </a:r>
                      <a:endParaRPr lang="en-US" sz="750" b="1">
                        <a:solidFill>
                          <a:srgbClr val="00445E"/>
                        </a:solidFill>
                      </a:endParaRPr>
                    </a:p>
                  </a:txBody>
                  <a:tcPr/>
                </a:tc>
                <a:extLst>
                  <a:ext uri="{0D108BD9-81ED-4DB2-BD59-A6C34878D82A}">
                    <a16:rowId xmlns:a16="http://schemas.microsoft.com/office/drawing/2014/main" val="2181416139"/>
                  </a:ext>
                </a:extLst>
              </a:tr>
              <a:tr h="229920">
                <a:tc>
                  <a:txBody>
                    <a:bodyPr/>
                    <a:lstStyle/>
                    <a:p>
                      <a:r>
                        <a:rPr lang="en-GB" sz="750" b="1" dirty="0">
                          <a:solidFill>
                            <a:schemeClr val="tx1"/>
                          </a:solidFill>
                        </a:rPr>
                        <a:t>Addressing risk factors associated with increased need for adult social care support</a:t>
                      </a:r>
                    </a:p>
                  </a:txBody>
                  <a:tcPr/>
                </a:tc>
                <a:tc>
                  <a:txBody>
                    <a:bodyPr/>
                    <a:lstStyle/>
                    <a:p>
                      <a:endParaRPr lang="en-GB" sz="750" dirty="0"/>
                    </a:p>
                  </a:txBody>
                  <a:tcPr/>
                </a:tc>
                <a:tc>
                  <a:txBody>
                    <a:bodyPr/>
                    <a:lstStyle/>
                    <a:p>
                      <a:endParaRPr lang="en-GB" sz="750" dirty="0"/>
                    </a:p>
                  </a:txBody>
                  <a:tcPr/>
                </a:tc>
                <a:tc>
                  <a:txBody>
                    <a:bodyPr/>
                    <a:lstStyle/>
                    <a:p>
                      <a:endParaRPr lang="en-GB" sz="750" dirty="0"/>
                    </a:p>
                  </a:txBody>
                  <a:tcPr/>
                </a:tc>
                <a:extLst>
                  <a:ext uri="{0D108BD9-81ED-4DB2-BD59-A6C34878D82A}">
                    <a16:rowId xmlns:a16="http://schemas.microsoft.com/office/drawing/2014/main" val="4261716882"/>
                  </a:ext>
                </a:extLst>
              </a:tr>
              <a:tr h="301771">
                <a:tc>
                  <a:txBody>
                    <a:bodyPr/>
                    <a:lstStyle/>
                    <a:p>
                      <a:r>
                        <a:rPr lang="en-GB" sz="750" dirty="0"/>
                        <a:t>Develop a prevention strategy for Adult Social Care that links into wider prevention plans within THT, with a focus on factors driving social care need (e.g. reducing modifiable risk factors, improving LTC management, reducing multimorbidity). Target prevention for population groups with high need for social care support</a:t>
                      </a:r>
                    </a:p>
                  </a:txBody>
                  <a:tcPr/>
                </a:tc>
                <a:tc>
                  <a:txBody>
                    <a:bodyPr/>
                    <a:lstStyle/>
                    <a:p>
                      <a:r>
                        <a:rPr lang="en-GB" sz="750" dirty="0"/>
                        <a:t>Project group (in development)</a:t>
                      </a:r>
                    </a:p>
                  </a:txBody>
                  <a:tcPr/>
                </a:tc>
                <a:tc>
                  <a:txBody>
                    <a:bodyPr/>
                    <a:lstStyle/>
                    <a:p>
                      <a:r>
                        <a:rPr lang="en-GB" sz="750" b="1" dirty="0"/>
                        <a:t>High</a:t>
                      </a:r>
                      <a:endParaRPr lang="en-GB" sz="750" dirty="0"/>
                    </a:p>
                  </a:txBody>
                  <a:tcPr/>
                </a:tc>
                <a:tc>
                  <a:txBody>
                    <a:bodyPr/>
                    <a:lstStyle/>
                    <a:p>
                      <a:r>
                        <a:rPr lang="en-GB" sz="750"/>
                        <a:t>All</a:t>
                      </a:r>
                    </a:p>
                  </a:txBody>
                  <a:tcPr/>
                </a:tc>
                <a:extLst>
                  <a:ext uri="{0D108BD9-81ED-4DB2-BD59-A6C34878D82A}">
                    <a16:rowId xmlns:a16="http://schemas.microsoft.com/office/drawing/2014/main" val="2476402111"/>
                  </a:ext>
                </a:extLst>
              </a:tr>
              <a:tr h="301771">
                <a:tc>
                  <a:txBody>
                    <a:bodyPr/>
                    <a:lstStyle/>
                    <a:p>
                      <a:r>
                        <a:rPr lang="en-GB" sz="750"/>
                        <a:t>Improve pathways for prevention-focused services (e.g. smoking cessation, weight management, Communities Keeping Well) to link with ASC cohorts and at-risk cohorts, focused on key risk factors associated with social care need: multimorbidity, social isolation/living alone, deprivation, age-related factors.</a:t>
                      </a:r>
                    </a:p>
                  </a:txBody>
                  <a:tcPr/>
                </a:tc>
                <a:tc>
                  <a:txBody>
                    <a:bodyPr/>
                    <a:lstStyle/>
                    <a:p>
                      <a:r>
                        <a:rPr lang="en-GB" sz="750"/>
                        <a:t>Stakeholder workshop</a:t>
                      </a:r>
                    </a:p>
                  </a:txBody>
                  <a:tcPr/>
                </a:tc>
                <a:tc>
                  <a:txBody>
                    <a:bodyPr/>
                    <a:lstStyle/>
                    <a:p>
                      <a:r>
                        <a:rPr lang="en-GB" sz="750" b="1"/>
                        <a:t>Medium</a:t>
                      </a:r>
                      <a:endParaRPr lang="en-GB" sz="750"/>
                    </a:p>
                  </a:txBody>
                  <a:tcPr/>
                </a:tc>
                <a:tc>
                  <a:txBody>
                    <a:bodyPr/>
                    <a:lstStyle/>
                    <a:p>
                      <a:r>
                        <a:rPr lang="en-GB" sz="750"/>
                        <a:t>All</a:t>
                      </a:r>
                    </a:p>
                  </a:txBody>
                  <a:tcPr/>
                </a:tc>
                <a:extLst>
                  <a:ext uri="{0D108BD9-81ED-4DB2-BD59-A6C34878D82A}">
                    <a16:rowId xmlns:a16="http://schemas.microsoft.com/office/drawing/2014/main" val="2946761391"/>
                  </a:ext>
                </a:extLst>
              </a:tr>
              <a:tr h="288644">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750" b="0" u="none" dirty="0"/>
                        <a:t>Develop training for social care practitioners and encourage practitioners to have MECC conversations around key health risk factors – e.g. on the Vital 5 – as part of routine care. Also embed this approach into Tower Hamlets Connect and Initial Assessments process.</a:t>
                      </a:r>
                      <a:endParaRPr lang="en-GB" sz="750" b="0" i="0" u="none" dirty="0"/>
                    </a:p>
                  </a:txBody>
                  <a:tcPr/>
                </a:tc>
                <a:tc>
                  <a:txBody>
                    <a:bodyPr/>
                    <a:lstStyle/>
                    <a:p>
                      <a:r>
                        <a:rPr lang="en-GB" sz="750"/>
                        <a:t>Stakeholder workshop</a:t>
                      </a:r>
                    </a:p>
                  </a:txBody>
                  <a:tcPr/>
                </a:tc>
                <a:tc>
                  <a:txBody>
                    <a:bodyPr/>
                    <a:lstStyle/>
                    <a:p>
                      <a:r>
                        <a:rPr lang="en-GB" sz="750" b="1"/>
                        <a:t>High</a:t>
                      </a:r>
                      <a:endParaRPr lang="en-GB" sz="750"/>
                    </a:p>
                  </a:txBody>
                  <a:tcPr/>
                </a:tc>
                <a:tc>
                  <a:txBody>
                    <a:bodyPr/>
                    <a:lstStyle/>
                    <a:p>
                      <a:r>
                        <a:rPr lang="en-GB" sz="750"/>
                        <a:t>Public Health, ASC</a:t>
                      </a:r>
                    </a:p>
                  </a:txBody>
                  <a:tcPr/>
                </a:tc>
                <a:extLst>
                  <a:ext uri="{0D108BD9-81ED-4DB2-BD59-A6C34878D82A}">
                    <a16:rowId xmlns:a16="http://schemas.microsoft.com/office/drawing/2014/main" val="3986428767"/>
                  </a:ext>
                </a:extLst>
              </a:tr>
              <a:tr h="288644">
                <a:tc>
                  <a:txBody>
                    <a:bodyPr/>
                    <a:lstStyle/>
                    <a:p>
                      <a:pPr marL="0" indent="0">
                        <a:buFont typeface="Arial" panose="020B0604020202020204" pitchFamily="34" charset="0"/>
                        <a:buNone/>
                      </a:pPr>
                      <a:r>
                        <a:rPr lang="en-GB" sz="750"/>
                        <a:t>Amplify current support around social isolation and loneliness, particularly for those receiving social care support and for those who live alone, and identify opportunities for any additional services to meet these needs across public health and integrated commissioning.</a:t>
                      </a:r>
                    </a:p>
                  </a:txBody>
                  <a:tcPr/>
                </a:tc>
                <a:tc>
                  <a:txBody>
                    <a:bodyPr/>
                    <a:lstStyle/>
                    <a:p>
                      <a:r>
                        <a:rPr lang="en-GB" sz="750"/>
                        <a:t>Stakeholder workshop</a:t>
                      </a:r>
                    </a:p>
                  </a:txBody>
                  <a:tcPr/>
                </a:tc>
                <a:tc>
                  <a:txBody>
                    <a:bodyPr/>
                    <a:lstStyle/>
                    <a:p>
                      <a:r>
                        <a:rPr lang="en-GB" sz="750" b="1"/>
                        <a:t>Medium/Low</a:t>
                      </a:r>
                      <a:endParaRPr lang="en-GB" sz="750"/>
                    </a:p>
                  </a:txBody>
                  <a:tcPr/>
                </a:tc>
                <a:tc>
                  <a:txBody>
                    <a:bodyPr/>
                    <a:lstStyle/>
                    <a:p>
                      <a:r>
                        <a:rPr lang="en-GB" sz="750"/>
                        <a:t>Public Health, ASC</a:t>
                      </a:r>
                    </a:p>
                  </a:txBody>
                  <a:tcPr/>
                </a:tc>
                <a:extLst>
                  <a:ext uri="{0D108BD9-81ED-4DB2-BD59-A6C34878D82A}">
                    <a16:rowId xmlns:a16="http://schemas.microsoft.com/office/drawing/2014/main" val="1501519989"/>
                  </a:ext>
                </a:extLst>
              </a:tr>
              <a:tr h="229920">
                <a:tc>
                  <a:txBody>
                    <a:bodyPr/>
                    <a:lstStyle/>
                    <a:p>
                      <a:r>
                        <a:rPr lang="en-GB" sz="750" b="1" dirty="0">
                          <a:solidFill>
                            <a:schemeClr val="tx1"/>
                          </a:solidFill>
                        </a:rPr>
                        <a:t>Supporting the health of those who currently need social care support, or who may need support in future</a:t>
                      </a:r>
                    </a:p>
                  </a:txBody>
                  <a:tcPr/>
                </a:tc>
                <a:tc>
                  <a:txBody>
                    <a:bodyPr/>
                    <a:lstStyle/>
                    <a:p>
                      <a:endParaRPr lang="en-GB" sz="750" dirty="0"/>
                    </a:p>
                  </a:txBody>
                  <a:tcPr/>
                </a:tc>
                <a:tc>
                  <a:txBody>
                    <a:bodyPr/>
                    <a:lstStyle/>
                    <a:p>
                      <a:endParaRPr lang="en-GB" sz="750" dirty="0"/>
                    </a:p>
                  </a:txBody>
                  <a:tcPr/>
                </a:tc>
                <a:tc>
                  <a:txBody>
                    <a:bodyPr/>
                    <a:lstStyle/>
                    <a:p>
                      <a:endParaRPr lang="en-GB" sz="750" dirty="0"/>
                    </a:p>
                  </a:txBody>
                  <a:tcPr/>
                </a:tc>
                <a:extLst>
                  <a:ext uri="{0D108BD9-81ED-4DB2-BD59-A6C34878D82A}">
                    <a16:rowId xmlns:a16="http://schemas.microsoft.com/office/drawing/2014/main" val="4037884030"/>
                  </a:ext>
                </a:extLst>
              </a:tr>
              <a:tr h="220340">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750" b="0"/>
                        <a:t>Support the Localities and Neighbourhoods programme in developing approaches to integrated working across health and social care services.</a:t>
                      </a:r>
                    </a:p>
                  </a:txBody>
                  <a:tcPr/>
                </a:tc>
                <a:tc>
                  <a:txBody>
                    <a:bodyPr/>
                    <a:lstStyle/>
                    <a:p>
                      <a:r>
                        <a:rPr lang="en-GB" sz="750"/>
                        <a:t>Stakeholder workshop</a:t>
                      </a:r>
                    </a:p>
                  </a:txBody>
                  <a:tcPr/>
                </a:tc>
                <a:tc>
                  <a:txBody>
                    <a:bodyPr/>
                    <a:lstStyle/>
                    <a:p>
                      <a:r>
                        <a:rPr lang="en-GB" sz="750" b="1" kern="1200">
                          <a:solidFill>
                            <a:schemeClr val="dk1"/>
                          </a:solidFill>
                        </a:rPr>
                        <a:t>High</a:t>
                      </a:r>
                      <a:endParaRPr lang="en-GB" sz="750"/>
                    </a:p>
                  </a:txBody>
                  <a:tcPr/>
                </a:tc>
                <a:tc>
                  <a:txBody>
                    <a:bodyPr/>
                    <a:lstStyle/>
                    <a:p>
                      <a:r>
                        <a:rPr lang="en-GB" sz="750" kern="1200">
                          <a:solidFill>
                            <a:schemeClr val="dk1"/>
                          </a:solidFill>
                        </a:rPr>
                        <a:t>All</a:t>
                      </a:r>
                      <a:endParaRPr lang="en-GB" sz="750"/>
                    </a:p>
                  </a:txBody>
                  <a:tcPr/>
                </a:tc>
                <a:extLst>
                  <a:ext uri="{0D108BD9-81ED-4DB2-BD59-A6C34878D82A}">
                    <a16:rowId xmlns:a16="http://schemas.microsoft.com/office/drawing/2014/main" val="214959483"/>
                  </a:ext>
                </a:extLst>
              </a:tr>
              <a:tr h="301771">
                <a:tc>
                  <a:txBody>
                    <a:bodyPr/>
                    <a:lstStyle/>
                    <a:p>
                      <a:pPr marL="0" marR="0" lvl="0" indent="0" algn="l" rtl="0" eaLnBrk="1" fontAlgn="auto" latinLnBrk="0" hangingPunct="1">
                        <a:lnSpc>
                          <a:spcPct val="100000"/>
                        </a:lnSpc>
                        <a:spcBef>
                          <a:spcPts val="0"/>
                        </a:spcBef>
                        <a:spcAft>
                          <a:spcPts val="0"/>
                        </a:spcAft>
                        <a:buClrTx/>
                        <a:buSzTx/>
                        <a:buFontTx/>
                        <a:buNone/>
                      </a:pPr>
                      <a:r>
                        <a:rPr lang="en-GB" sz="750" b="0"/>
                        <a:t>Improve access to GP appointments for social care service users through early access appointments/developing improved pathways. </a:t>
                      </a:r>
                    </a:p>
                  </a:txBody>
                  <a:tcPr/>
                </a:tc>
                <a:tc>
                  <a:txBody>
                    <a:bodyPr/>
                    <a:lstStyle/>
                    <a:p>
                      <a:r>
                        <a:rPr lang="en-GB" sz="750"/>
                        <a:t>Stakeholder workshop</a:t>
                      </a:r>
                    </a:p>
                  </a:txBody>
                  <a:tcPr/>
                </a:tc>
                <a:tc>
                  <a:txBody>
                    <a:bodyPr/>
                    <a:lstStyle/>
                    <a:p>
                      <a:r>
                        <a:rPr lang="en-GB" sz="750" b="1" kern="1200">
                          <a:solidFill>
                            <a:schemeClr val="dk1"/>
                          </a:solidFill>
                        </a:rPr>
                        <a:t>High</a:t>
                      </a:r>
                      <a:endParaRPr lang="en-GB" sz="750"/>
                    </a:p>
                  </a:txBody>
                  <a:tcPr/>
                </a:tc>
                <a:tc>
                  <a:txBody>
                    <a:bodyPr/>
                    <a:lstStyle/>
                    <a:p>
                      <a:r>
                        <a:rPr lang="en-GB" sz="750" kern="1200">
                          <a:solidFill>
                            <a:schemeClr val="dk1"/>
                          </a:solidFill>
                        </a:rPr>
                        <a:t>Integrated Commissioning, ASC</a:t>
                      </a:r>
                      <a:endParaRPr lang="en-GB" sz="750"/>
                    </a:p>
                  </a:txBody>
                  <a:tcPr/>
                </a:tc>
                <a:extLst>
                  <a:ext uri="{0D108BD9-81ED-4DB2-BD59-A6C34878D82A}">
                    <a16:rowId xmlns:a16="http://schemas.microsoft.com/office/drawing/2014/main" val="1266947873"/>
                  </a:ext>
                </a:extLst>
              </a:tr>
              <a:tr h="2886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a:t>Review the value of NHS contributions for social care support where LTCs/ multimorbidity are a factor in support need; and ensure equity across NEL Places, and appropriateness to need.</a:t>
                      </a:r>
                    </a:p>
                  </a:txBody>
                  <a:tcPr/>
                </a:tc>
                <a:tc>
                  <a:txBody>
                    <a:bodyPr/>
                    <a:lstStyle/>
                    <a:p>
                      <a:r>
                        <a:rPr lang="en-GB" sz="750"/>
                        <a:t>Stakeholder workshop</a:t>
                      </a:r>
                    </a:p>
                  </a:txBody>
                  <a:tcPr/>
                </a:tc>
                <a:tc>
                  <a:txBody>
                    <a:bodyPr/>
                    <a:lstStyle/>
                    <a:p>
                      <a:r>
                        <a:rPr lang="en-GB" sz="750" b="1"/>
                        <a:t>Medium</a:t>
                      </a:r>
                    </a:p>
                  </a:txBody>
                  <a:tcPr/>
                </a:tc>
                <a:tc>
                  <a:txBody>
                    <a:bodyPr/>
                    <a:lstStyle/>
                    <a:p>
                      <a:r>
                        <a:rPr lang="en-GB" sz="750" kern="1200">
                          <a:solidFill>
                            <a:schemeClr val="dk1"/>
                          </a:solidFill>
                        </a:rPr>
                        <a:t>ASC, NEL ICB.</a:t>
                      </a:r>
                      <a:endParaRPr lang="en-GB" sz="750" b="1"/>
                    </a:p>
                  </a:txBody>
                  <a:tcPr/>
                </a:tc>
                <a:extLst>
                  <a:ext uri="{0D108BD9-81ED-4DB2-BD59-A6C34878D82A}">
                    <a16:rowId xmlns:a16="http://schemas.microsoft.com/office/drawing/2014/main" val="4119556468"/>
                  </a:ext>
                </a:extLst>
              </a:tr>
              <a:tr h="301771">
                <a:tc>
                  <a:txBody>
                    <a:bodyPr/>
                    <a:lstStyle/>
                    <a:p>
                      <a:r>
                        <a:rPr lang="en-GB" sz="750" dirty="0"/>
                        <a:t>Expand work with the Carer’s Centre in Tower Hamlets to design health interventions that support the health of carers and those in receipt of unpaid care, and ensure outreach and pathways to support carers to access routine preventative services. </a:t>
                      </a:r>
                    </a:p>
                  </a:txBody>
                  <a:tcPr/>
                </a:tc>
                <a:tc>
                  <a:txBody>
                    <a:bodyPr/>
                    <a:lstStyle/>
                    <a:p>
                      <a:r>
                        <a:rPr lang="en-GB" sz="750"/>
                        <a:t>Project group</a:t>
                      </a:r>
                    </a:p>
                  </a:txBody>
                  <a:tcPr/>
                </a:tc>
                <a:tc>
                  <a:txBody>
                    <a:bodyPr/>
                    <a:lstStyle/>
                    <a:p>
                      <a:r>
                        <a:rPr lang="en-GB" sz="750" b="1" kern="1200">
                          <a:solidFill>
                            <a:schemeClr val="dk1"/>
                          </a:solidFill>
                        </a:rPr>
                        <a:t>Low</a:t>
                      </a:r>
                      <a:endParaRPr lang="en-GB" sz="750"/>
                    </a:p>
                  </a:txBody>
                  <a:tcPr/>
                </a:tc>
                <a:tc>
                  <a:txBody>
                    <a:bodyPr/>
                    <a:lstStyle/>
                    <a:p>
                      <a:r>
                        <a:rPr lang="en-GB" sz="750" kern="1200">
                          <a:solidFill>
                            <a:schemeClr val="dk1"/>
                          </a:solidFill>
                        </a:rPr>
                        <a:t>ASC, Integrated Commissioning, NEL ICB</a:t>
                      </a:r>
                      <a:endParaRPr lang="en-GB" sz="750"/>
                    </a:p>
                  </a:txBody>
                  <a:tcPr/>
                </a:tc>
                <a:extLst>
                  <a:ext uri="{0D108BD9-81ED-4DB2-BD59-A6C34878D82A}">
                    <a16:rowId xmlns:a16="http://schemas.microsoft.com/office/drawing/2014/main" val="588933821"/>
                  </a:ext>
                </a:extLst>
              </a:tr>
              <a:tr h="2203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b="0"/>
                        <a:t>Improve support plan review process to consider how easily care can be stepped up/down as needs change.</a:t>
                      </a:r>
                    </a:p>
                  </a:txBody>
                  <a:tcPr/>
                </a:tc>
                <a:tc>
                  <a:txBody>
                    <a:bodyPr/>
                    <a:lstStyle/>
                    <a:p>
                      <a:r>
                        <a:rPr lang="en-GB" sz="750"/>
                        <a:t>Stakeholder workshop</a:t>
                      </a:r>
                    </a:p>
                  </a:txBody>
                  <a:tcPr/>
                </a:tc>
                <a:tc>
                  <a:txBody>
                    <a:bodyPr/>
                    <a:lstStyle/>
                    <a:p>
                      <a:r>
                        <a:rPr lang="en-GB" sz="750" b="1"/>
                        <a:t>Medium</a:t>
                      </a:r>
                    </a:p>
                  </a:txBody>
                  <a:tcPr/>
                </a:tc>
                <a:tc>
                  <a:txBody>
                    <a:bodyPr/>
                    <a:lstStyle/>
                    <a:p>
                      <a:r>
                        <a:rPr lang="en-GB" sz="750" kern="1200">
                          <a:solidFill>
                            <a:schemeClr val="dk1"/>
                          </a:solidFill>
                        </a:rPr>
                        <a:t>ASC, Barts, NEL ICB.</a:t>
                      </a:r>
                      <a:endParaRPr lang="en-GB" sz="750" b="1"/>
                    </a:p>
                  </a:txBody>
                  <a:tcPr/>
                </a:tc>
                <a:extLst>
                  <a:ext uri="{0D108BD9-81ED-4DB2-BD59-A6C34878D82A}">
                    <a16:rowId xmlns:a16="http://schemas.microsoft.com/office/drawing/2014/main" val="1222436159"/>
                  </a:ext>
                </a:extLst>
              </a:tr>
              <a:tr h="2203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50" b="0"/>
                        <a:t>Continue to support pilots within reablement that facilitate closer working between health and social care service teams.</a:t>
                      </a:r>
                      <a:endParaRPr lang="en-GB" sz="750" b="1"/>
                    </a:p>
                  </a:txBody>
                  <a:tcPr/>
                </a:tc>
                <a:tc>
                  <a:txBody>
                    <a:bodyPr/>
                    <a:lstStyle/>
                    <a:p>
                      <a:r>
                        <a:rPr lang="en-GB" sz="750"/>
                        <a:t>Stakeholder workshop</a:t>
                      </a:r>
                    </a:p>
                  </a:txBody>
                  <a:tcPr/>
                </a:tc>
                <a:tc>
                  <a:txBody>
                    <a:bodyPr/>
                    <a:lstStyle/>
                    <a:p>
                      <a:r>
                        <a:rPr lang="en-GB" sz="750" b="1"/>
                        <a:t>Medium</a:t>
                      </a:r>
                    </a:p>
                  </a:txBody>
                  <a:tcPr/>
                </a:tc>
                <a:tc>
                  <a:txBody>
                    <a:bodyPr/>
                    <a:lstStyle/>
                    <a:p>
                      <a:r>
                        <a:rPr lang="en-GB" sz="750" kern="1200" dirty="0">
                          <a:solidFill>
                            <a:schemeClr val="dk1"/>
                          </a:solidFill>
                        </a:rPr>
                        <a:t>ASC</a:t>
                      </a:r>
                      <a:endParaRPr lang="en-GB" sz="750" b="1" dirty="0"/>
                    </a:p>
                  </a:txBody>
                  <a:tcPr/>
                </a:tc>
                <a:extLst>
                  <a:ext uri="{0D108BD9-81ED-4DB2-BD59-A6C34878D82A}">
                    <a16:rowId xmlns:a16="http://schemas.microsoft.com/office/drawing/2014/main" val="805809808"/>
                  </a:ext>
                </a:extLst>
              </a:tr>
            </a:tbl>
          </a:graphicData>
        </a:graphic>
      </p:graphicFrame>
    </p:spTree>
    <p:extLst>
      <p:ext uri="{BB962C8B-B14F-4D97-AF65-F5344CB8AC3E}">
        <p14:creationId xmlns:p14="http://schemas.microsoft.com/office/powerpoint/2010/main" val="175431865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5F92D-F23F-B570-DDC9-27D79A86D21A}"/>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45284011-5BED-EF65-3557-18DF36F96AE9}"/>
              </a:ext>
            </a:extLst>
          </p:cNvPr>
          <p:cNvSpPr txBox="1">
            <a:spLocks noGrp="1"/>
          </p:cNvSpPr>
          <p:nvPr>
            <p:ph type="title" idx="4294967295"/>
          </p:nvPr>
        </p:nvSpPr>
        <p:spPr>
          <a:xfrm>
            <a:off x="114141" y="126054"/>
            <a:ext cx="10046089" cy="720725"/>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003366"/>
                </a:solidFill>
                <a:effectLst/>
                <a:uLnTx/>
                <a:uFillTx/>
                <a:latin typeface="+mj-lt"/>
                <a:ea typeface="+mj-ea"/>
                <a:cs typeface="Arial" panose="020B0604020202020204" pitchFamily="34" charset="0"/>
              </a:rPr>
              <a:t>Summary of workshop outputs: developing an adult social care “prevention action plan” (1)</a:t>
            </a:r>
          </a:p>
        </p:txBody>
      </p:sp>
      <p:graphicFrame>
        <p:nvGraphicFramePr>
          <p:cNvPr id="5" name="Table 4">
            <a:extLst>
              <a:ext uri="{FF2B5EF4-FFF2-40B4-BE49-F238E27FC236}">
                <a16:creationId xmlns:a16="http://schemas.microsoft.com/office/drawing/2014/main" id="{D533C8F3-A9A5-A530-F661-504474260A11}"/>
              </a:ext>
            </a:extLst>
          </p:cNvPr>
          <p:cNvGraphicFramePr>
            <a:graphicFrameLocks noGrp="1"/>
          </p:cNvGraphicFramePr>
          <p:nvPr>
            <p:extLst>
              <p:ext uri="{D42A27DB-BD31-4B8C-83A1-F6EECF244321}">
                <p14:modId xmlns:p14="http://schemas.microsoft.com/office/powerpoint/2010/main" val="3118629177"/>
              </p:ext>
            </p:extLst>
          </p:nvPr>
        </p:nvGraphicFramePr>
        <p:xfrm>
          <a:off x="211494" y="1077960"/>
          <a:ext cx="11769012" cy="5598047"/>
        </p:xfrm>
        <a:graphic>
          <a:graphicData uri="http://schemas.openxmlformats.org/drawingml/2006/table">
            <a:tbl>
              <a:tblPr firstRow="1" bandRow="1">
                <a:tableStyleId>{073A0DAA-6AF3-43AB-8588-CEC1D06C72B9}</a:tableStyleId>
              </a:tblPr>
              <a:tblGrid>
                <a:gridCol w="3241920">
                  <a:extLst>
                    <a:ext uri="{9D8B030D-6E8A-4147-A177-3AD203B41FA5}">
                      <a16:colId xmlns:a16="http://schemas.microsoft.com/office/drawing/2014/main" val="3780944103"/>
                    </a:ext>
                  </a:extLst>
                </a:gridCol>
                <a:gridCol w="3806950">
                  <a:extLst>
                    <a:ext uri="{9D8B030D-6E8A-4147-A177-3AD203B41FA5}">
                      <a16:colId xmlns:a16="http://schemas.microsoft.com/office/drawing/2014/main" val="662999591"/>
                    </a:ext>
                  </a:extLst>
                </a:gridCol>
                <a:gridCol w="4720142">
                  <a:extLst>
                    <a:ext uri="{9D8B030D-6E8A-4147-A177-3AD203B41FA5}">
                      <a16:colId xmlns:a16="http://schemas.microsoft.com/office/drawing/2014/main" val="3965723501"/>
                    </a:ext>
                  </a:extLst>
                </a:gridCol>
              </a:tblGrid>
              <a:tr h="290221">
                <a:tc>
                  <a:txBody>
                    <a:bodyPr/>
                    <a:lstStyle/>
                    <a:p>
                      <a:r>
                        <a:rPr lang="en-GB" sz="800" b="1" dirty="0"/>
                        <a:t>What should we be looking to achieve through a prevention action plan?</a:t>
                      </a:r>
                    </a:p>
                  </a:txBody>
                  <a:tcPr/>
                </a:tc>
                <a:tc>
                  <a:txBody>
                    <a:bodyPr/>
                    <a:lstStyle/>
                    <a:p>
                      <a:r>
                        <a:rPr lang="en-GB" sz="800"/>
                        <a:t>What interventions should we be delivering in order to meet this ambition?</a:t>
                      </a:r>
                      <a:endParaRPr lang="en-GB" sz="800" b="1"/>
                    </a:p>
                  </a:txBody>
                  <a:tcPr/>
                </a:tc>
                <a:tc>
                  <a:txBody>
                    <a:bodyPr/>
                    <a:lstStyle/>
                    <a:p>
                      <a:r>
                        <a:rPr lang="en-GB" sz="800"/>
                        <a:t>What do we already have in place? </a:t>
                      </a:r>
                    </a:p>
                    <a:p>
                      <a:r>
                        <a:rPr lang="en-GB" sz="800"/>
                        <a:t>Where are the gaps?</a:t>
                      </a:r>
                      <a:endParaRPr lang="en-GB" sz="800" b="1"/>
                    </a:p>
                  </a:txBody>
                  <a:tcPr/>
                </a:tc>
                <a:extLst>
                  <a:ext uri="{0D108BD9-81ED-4DB2-BD59-A6C34878D82A}">
                    <a16:rowId xmlns:a16="http://schemas.microsoft.com/office/drawing/2014/main" val="853402994"/>
                  </a:ext>
                </a:extLst>
              </a:tr>
              <a:tr h="181388">
                <a:tc gridSpan="3">
                  <a:txBody>
                    <a:bodyPr/>
                    <a:lstStyle/>
                    <a:p>
                      <a:r>
                        <a:rPr lang="en-GB" sz="800" b="1" i="1" u="none">
                          <a:solidFill>
                            <a:schemeClr val="bg1"/>
                          </a:solidFill>
                        </a:rPr>
                        <a:t>Risk factors for poorer health and increased social care needs:</a:t>
                      </a:r>
                    </a:p>
                  </a:txBody>
                  <a:tcPr>
                    <a:solidFill>
                      <a:srgbClr val="00445E"/>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3496567"/>
                  </a:ext>
                </a:extLst>
              </a:tr>
              <a:tr h="507887">
                <a:tc>
                  <a:txBody>
                    <a:bodyPr/>
                    <a:lstStyle/>
                    <a:p>
                      <a:r>
                        <a:rPr lang="en-GB" sz="800" b="1" i="0" u="none"/>
                        <a:t>Housing: </a:t>
                      </a:r>
                      <a:r>
                        <a:rPr lang="en-GB" sz="800" b="0" i="0" u="none"/>
                        <a:t>ensuring residents live in homes that support their health and wellbeing, and strengthening the link between housing and social care to identify both housing and social care needs.</a:t>
                      </a:r>
                      <a:endParaRPr lang="en-GB" sz="800" b="1" i="0" u="none"/>
                    </a:p>
                  </a:txBody>
                  <a:tcPr>
                    <a:solidFill>
                      <a:srgbClr val="E7E9EA"/>
                    </a:solidFill>
                  </a:tcPr>
                </a:tc>
                <a:tc>
                  <a:txBody>
                    <a:bodyPr/>
                    <a:lstStyle/>
                    <a:p>
                      <a:pPr marL="171450" indent="-171450">
                        <a:buFont typeface="Arial" panose="020B0604020202020204" pitchFamily="34" charset="0"/>
                        <a:buChar char="•"/>
                      </a:pPr>
                      <a:r>
                        <a:rPr lang="en-GB" sz="800" i="0" u="none"/>
                        <a:t>Identification of home-based equipment and adaptation needs by housing teams could mitigate worsening social care needs.</a:t>
                      </a:r>
                    </a:p>
                    <a:p>
                      <a:pPr marL="171450" indent="-171450">
                        <a:buFont typeface="Arial" panose="020B0604020202020204" pitchFamily="34" charset="0"/>
                        <a:buChar char="•"/>
                      </a:pPr>
                      <a:r>
                        <a:rPr lang="en-GB" sz="800" i="0" u="none"/>
                        <a:t>Housing teams may know who is living alone and require other forms of community-based support.</a:t>
                      </a:r>
                    </a:p>
                  </a:txBody>
                  <a:tcPr>
                    <a:solidFill>
                      <a:srgbClr val="E7E9EA"/>
                    </a:solidFill>
                  </a:tcPr>
                </a:tc>
                <a:tc>
                  <a:txBody>
                    <a:bodyPr/>
                    <a:lstStyle/>
                    <a:p>
                      <a:pPr marL="171450" indent="-171450">
                        <a:buFont typeface="Arial" panose="020B0604020202020204" pitchFamily="34" charset="0"/>
                        <a:buChar char="•"/>
                      </a:pPr>
                      <a:r>
                        <a:rPr lang="en-GB" sz="800" i="0" u="none"/>
                        <a:t>Housing teams in LBTH Council have support worker roles that could be utilised further to identify social care needs, and links with social care could be strengthened to address these needs.</a:t>
                      </a:r>
                    </a:p>
                  </a:txBody>
                  <a:tcPr>
                    <a:solidFill>
                      <a:srgbClr val="E7E9EA"/>
                    </a:solidFill>
                  </a:tcPr>
                </a:tc>
                <a:extLst>
                  <a:ext uri="{0D108BD9-81ED-4DB2-BD59-A6C34878D82A}">
                    <a16:rowId xmlns:a16="http://schemas.microsoft.com/office/drawing/2014/main" val="3845183967"/>
                  </a:ext>
                </a:extLst>
              </a:tr>
              <a:tr h="1053954">
                <a:tc>
                  <a:txBody>
                    <a:bodyPr/>
                    <a:lstStyle/>
                    <a:p>
                      <a:r>
                        <a:rPr lang="en-GB" sz="800" b="1"/>
                        <a:t>Living alone/social isolation: </a:t>
                      </a:r>
                      <a:r>
                        <a:rPr lang="en-GB" sz="800" b="0"/>
                        <a:t>supporting existing activity to address social isolation, and providing continuous and holistic support for those living alone or at risk of isolation across social care, community and health services..</a:t>
                      </a:r>
                      <a:endParaRPr lang="en-GB" sz="800" b="1"/>
                    </a:p>
                  </a:txBody>
                  <a:tcPr>
                    <a:solidFill>
                      <a:srgbClr val="CBCFD2"/>
                    </a:solidFill>
                  </a:tcPr>
                </a:tc>
                <a:tc>
                  <a:txBody>
                    <a:bodyPr/>
                    <a:lstStyle/>
                    <a:p>
                      <a:pPr marL="171450" indent="-171450">
                        <a:buFont typeface="Arial" panose="020B0604020202020204" pitchFamily="34" charset="0"/>
                        <a:buChar char="•"/>
                      </a:pPr>
                      <a:r>
                        <a:rPr lang="en-GB" sz="800"/>
                        <a:t>Cross-system approach to identifying those who may be experiencing social isolation – across Council and other community services.</a:t>
                      </a:r>
                    </a:p>
                    <a:p>
                      <a:pPr marL="171450" indent="-171450">
                        <a:buFont typeface="Arial" panose="020B0604020202020204" pitchFamily="34" charset="0"/>
                        <a:buChar char="•"/>
                      </a:pPr>
                      <a:r>
                        <a:rPr lang="en-GB" sz="800"/>
                        <a:t>Central role of social prescribing and health and wellbeing coaches to support those who are living alone/experiencing social isolation but may not be known to ASC.</a:t>
                      </a:r>
                    </a:p>
                  </a:txBody>
                  <a:tcPr>
                    <a:solidFill>
                      <a:srgbClr val="CBCFD2"/>
                    </a:solidFill>
                  </a:tcPr>
                </a:tc>
                <a:tc>
                  <a:txBody>
                    <a:bodyPr/>
                    <a:lstStyle/>
                    <a:p>
                      <a:pPr marL="171450" lvl="0" indent="-171450">
                        <a:buFont typeface="Arial" panose="020B0604020202020204" pitchFamily="34" charset="0"/>
                        <a:buChar char="•"/>
                      </a:pPr>
                      <a:r>
                        <a:rPr lang="en-GB" sz="800"/>
                        <a:t>Adult social care already look at community resource as part of assessments designed to develop meaningful connections in community.</a:t>
                      </a:r>
                    </a:p>
                    <a:p>
                      <a:pPr marL="628650" lvl="1" indent="-171450">
                        <a:buFont typeface="Arial" panose="020B0604020202020204" pitchFamily="34" charset="0"/>
                        <a:buChar char="•"/>
                      </a:pPr>
                      <a:r>
                        <a:rPr lang="en-GB" sz="800"/>
                        <a:t>We need to evaluate this support.</a:t>
                      </a:r>
                    </a:p>
                    <a:p>
                      <a:pPr marL="628650" lvl="1" indent="-171450">
                        <a:buFont typeface="Arial" panose="020B0604020202020204" pitchFamily="34" charset="0"/>
                        <a:buChar char="•"/>
                      </a:pPr>
                      <a:r>
                        <a:rPr lang="en-GB" sz="800"/>
                        <a:t>There is an issue around who follows up when people are referred into community services – should this be done in primary care?</a:t>
                      </a:r>
                    </a:p>
                    <a:p>
                      <a:pPr marL="171450" lvl="0" indent="-171450">
                        <a:buFont typeface="Arial" panose="020B0604020202020204" pitchFamily="34" charset="0"/>
                        <a:buChar char="•"/>
                      </a:pPr>
                      <a:r>
                        <a:rPr lang="en-GB" sz="800"/>
                        <a:t>ASC also assess risk for those who live alone, and build this into support plans.</a:t>
                      </a:r>
                    </a:p>
                    <a:p>
                      <a:pPr marL="171450" lvl="0" indent="-171450">
                        <a:buFont typeface="Arial" panose="020B0604020202020204" pitchFamily="34" charset="0"/>
                        <a:buChar char="•"/>
                      </a:pPr>
                      <a:r>
                        <a:rPr lang="en-GB" sz="800"/>
                        <a:t>Connection Coalition brings together Council, VCS and other services to address issues around social isolation – opportunities to strengthen social care role within work around social isolation.</a:t>
                      </a:r>
                    </a:p>
                  </a:txBody>
                  <a:tcPr>
                    <a:solidFill>
                      <a:srgbClr val="CBCFD2"/>
                    </a:solidFill>
                  </a:tcPr>
                </a:tc>
                <a:extLst>
                  <a:ext uri="{0D108BD9-81ED-4DB2-BD59-A6C34878D82A}">
                    <a16:rowId xmlns:a16="http://schemas.microsoft.com/office/drawing/2014/main" val="2153495490"/>
                  </a:ext>
                </a:extLst>
              </a:tr>
              <a:tr h="507887">
                <a:tc>
                  <a:txBody>
                    <a:bodyPr/>
                    <a:lstStyle/>
                    <a:p>
                      <a:r>
                        <a:rPr lang="en-GB" sz="800" b="1" dirty="0"/>
                        <a:t>Alcohol and substance misuse: </a:t>
                      </a:r>
                      <a:r>
                        <a:rPr lang="en-GB" sz="800" b="0" dirty="0"/>
                        <a:t>highlighted as driver of social care need, vision for a joined up approach to treatment, and integrated care that includes social care and support for carers.</a:t>
                      </a:r>
                      <a:endParaRPr lang="en-GB" sz="800" b="1" dirty="0"/>
                    </a:p>
                  </a:txBody>
                  <a:tcPr>
                    <a:solidFill>
                      <a:srgbClr val="E7E9EA"/>
                    </a:solidFill>
                  </a:tcPr>
                </a:tc>
                <a:tc>
                  <a:txBody>
                    <a:bodyPr/>
                    <a:lstStyle/>
                    <a:p>
                      <a:pPr marL="0" indent="0">
                        <a:buFont typeface="Arial" panose="020B0604020202020204" pitchFamily="34" charset="0"/>
                        <a:buNone/>
                      </a:pPr>
                      <a:endParaRPr lang="en-GB" sz="800"/>
                    </a:p>
                  </a:txBody>
                  <a:tcPr>
                    <a:solidFill>
                      <a:srgbClr val="E7E9EA"/>
                    </a:solidFill>
                  </a:tcPr>
                </a:tc>
                <a:tc>
                  <a:txBody>
                    <a:bodyPr/>
                    <a:lstStyle/>
                    <a:p>
                      <a:pPr marL="0" indent="0">
                        <a:buFont typeface="Arial" panose="020B0604020202020204" pitchFamily="34" charset="0"/>
                        <a:buNone/>
                      </a:pPr>
                      <a:endParaRPr lang="en-GB" sz="800"/>
                    </a:p>
                  </a:txBody>
                  <a:tcPr>
                    <a:solidFill>
                      <a:srgbClr val="E7E9EA"/>
                    </a:solidFill>
                  </a:tcPr>
                </a:tc>
                <a:extLst>
                  <a:ext uri="{0D108BD9-81ED-4DB2-BD59-A6C34878D82A}">
                    <a16:rowId xmlns:a16="http://schemas.microsoft.com/office/drawing/2014/main" val="2013579833"/>
                  </a:ext>
                </a:extLst>
              </a:tr>
              <a:tr h="399054">
                <a:tc>
                  <a:txBody>
                    <a:bodyPr/>
                    <a:lstStyle/>
                    <a:p>
                      <a:r>
                        <a:rPr lang="en-GB" sz="800" b="1" dirty="0"/>
                        <a:t>Supporting carers: </a:t>
                      </a:r>
                      <a:r>
                        <a:rPr lang="en-GB" sz="800" b="0" dirty="0"/>
                        <a:t>ensuring carers are supported with their health and wellbeing, alongside providing support for their caring responsibilities.</a:t>
                      </a:r>
                      <a:endParaRPr lang="en-GB" sz="800" b="1" dirty="0"/>
                    </a:p>
                  </a:txBody>
                  <a:tcPr>
                    <a:solidFill>
                      <a:srgbClr val="CBCFD2"/>
                    </a:solidFill>
                  </a:tcPr>
                </a:tc>
                <a:tc>
                  <a:txBody>
                    <a:bodyPr/>
                    <a:lstStyle/>
                    <a:p>
                      <a:pPr marL="171450" indent="-171450">
                        <a:buFont typeface="Arial" panose="020B0604020202020204" pitchFamily="34" charset="0"/>
                        <a:buChar char="•"/>
                      </a:pPr>
                      <a:r>
                        <a:rPr lang="en-GB" sz="800" dirty="0"/>
                        <a:t>Integrated health and wellbeing support delivered through the Carer’s Centre – opportunity for Carers health checks and better link into primary care.</a:t>
                      </a:r>
                    </a:p>
                  </a:txBody>
                  <a:tcPr>
                    <a:solidFill>
                      <a:srgbClr val="CBCFD2"/>
                    </a:solidFill>
                  </a:tcPr>
                </a:tc>
                <a:tc>
                  <a:txBody>
                    <a:bodyPr/>
                    <a:lstStyle/>
                    <a:p>
                      <a:pPr marL="171450" indent="-171450">
                        <a:buFont typeface="Arial" panose="020B0604020202020204" pitchFamily="34" charset="0"/>
                        <a:buChar char="•"/>
                      </a:pPr>
                      <a:r>
                        <a:rPr lang="en-GB" sz="800" dirty="0"/>
                        <a:t>The Carer’s Centre deliver initiatives focused on carer’s health and wellbeing – these could be supported by ASC/primary care where links are not already in place.</a:t>
                      </a:r>
                    </a:p>
                  </a:txBody>
                  <a:tcPr>
                    <a:solidFill>
                      <a:srgbClr val="CBCFD2"/>
                    </a:solidFill>
                  </a:tcPr>
                </a:tc>
                <a:extLst>
                  <a:ext uri="{0D108BD9-81ED-4DB2-BD59-A6C34878D82A}">
                    <a16:rowId xmlns:a16="http://schemas.microsoft.com/office/drawing/2014/main" val="1001031871"/>
                  </a:ext>
                </a:extLst>
              </a:tr>
              <a:tr h="181388">
                <a:tc gridSpan="3">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i="1" u="none">
                          <a:solidFill>
                            <a:schemeClr val="bg1"/>
                          </a:solidFill>
                        </a:rPr>
                        <a:t>Prevention and management of health conditions:</a:t>
                      </a:r>
                    </a:p>
                  </a:txBody>
                  <a:tcPr>
                    <a:solidFill>
                      <a:srgbClr val="00445E"/>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82327498"/>
                  </a:ext>
                </a:extLst>
              </a:tr>
              <a:tr h="725552">
                <a:tc>
                  <a:txBody>
                    <a:bodyPr/>
                    <a:lstStyle/>
                    <a:p>
                      <a:r>
                        <a:rPr lang="en-GB" sz="800" b="1"/>
                        <a:t>Prevention of long term conditions: </a:t>
                      </a:r>
                      <a:r>
                        <a:rPr lang="en-GB" sz="800" b="0"/>
                        <a:t>focus on the Vital 5 modifiable risk factors for ill-health at a population level with social care playing a key part in the approach to long term condition prevention through closer interactions with public health and primary care.</a:t>
                      </a:r>
                      <a:endParaRPr lang="en-GB" sz="800" b="1"/>
                    </a:p>
                  </a:txBody>
                  <a:tcPr>
                    <a:solidFill>
                      <a:srgbClr val="E7E9EA"/>
                    </a:solidFill>
                  </a:tcPr>
                </a:tc>
                <a:tc>
                  <a:txBody>
                    <a:bodyPr/>
                    <a:lstStyle/>
                    <a:p>
                      <a:pPr marL="171450" indent="-171450">
                        <a:buFont typeface="Arial" panose="020B0604020202020204" pitchFamily="34" charset="0"/>
                        <a:buChar char="•"/>
                      </a:pPr>
                      <a:r>
                        <a:rPr lang="en-GB" sz="800"/>
                        <a:t>Embedding “Be Well” approach to prevention into Tower Hamlets Connect pathways and Adult Social Care Initial Assessments.</a:t>
                      </a:r>
                    </a:p>
                    <a:p>
                      <a:pPr marL="171450" indent="-171450">
                        <a:buFont typeface="Arial" panose="020B0604020202020204" pitchFamily="34" charset="0"/>
                        <a:buChar char="•"/>
                      </a:pPr>
                      <a:r>
                        <a:rPr lang="en-GB" sz="800"/>
                        <a:t>Adapted Vital 5 resources for social care to use in initial assessments and when providing routine care..</a:t>
                      </a:r>
                    </a:p>
                    <a:p>
                      <a:pPr marL="171450" indent="-171450">
                        <a:buFont typeface="Arial" panose="020B0604020202020204" pitchFamily="34" charset="0"/>
                        <a:buChar char="•"/>
                      </a:pPr>
                      <a:r>
                        <a:rPr lang="en-GB" sz="800"/>
                        <a:t>Social care making referrals into other health and community interventions that focus on long term condition prevention.</a:t>
                      </a:r>
                    </a:p>
                  </a:txBody>
                  <a:tcPr>
                    <a:solidFill>
                      <a:srgbClr val="E7E9EA"/>
                    </a:solidFill>
                  </a:tcPr>
                </a:tc>
                <a:tc>
                  <a:txBody>
                    <a:bodyPr/>
                    <a:lstStyle/>
                    <a:p>
                      <a:pPr marL="171450" indent="-171450">
                        <a:buFont typeface="Arial" panose="020B0604020202020204" pitchFamily="34" charset="0"/>
                        <a:buChar char="•"/>
                      </a:pPr>
                      <a:r>
                        <a:rPr lang="en-GB" sz="800"/>
                        <a:t>Gap in clear messaging about preventing / mitigating Vital 5 risk factors for social care staff to disseminate and reinforce at regular intervals.</a:t>
                      </a:r>
                    </a:p>
                    <a:p>
                      <a:pPr marL="171450" indent="-171450">
                        <a:buFont typeface="Arial" panose="020B0604020202020204" pitchFamily="34" charset="0"/>
                        <a:buChar char="•"/>
                      </a:pPr>
                      <a:r>
                        <a:rPr lang="en-GB" sz="800"/>
                        <a:t>MECC questions are covered in initial assessments, but these are not always asked and there are issues around follow-up where issues are flagged.</a:t>
                      </a:r>
                    </a:p>
                    <a:p>
                      <a:pPr marL="171450" indent="-171450">
                        <a:buFont typeface="Arial" panose="020B0604020202020204" pitchFamily="34" charset="0"/>
                        <a:buChar char="•"/>
                      </a:pPr>
                      <a:r>
                        <a:rPr lang="en-GB" sz="800"/>
                        <a:t>Could be opportunities for adult social care to link into Communities Keeping Well – a programme focused on long term condition prevention in Tower Hamlets..</a:t>
                      </a:r>
                    </a:p>
                  </a:txBody>
                  <a:tcPr>
                    <a:solidFill>
                      <a:srgbClr val="E7E9EA"/>
                    </a:solidFill>
                  </a:tcPr>
                </a:tc>
                <a:extLst>
                  <a:ext uri="{0D108BD9-81ED-4DB2-BD59-A6C34878D82A}">
                    <a16:rowId xmlns:a16="http://schemas.microsoft.com/office/drawing/2014/main" val="515041939"/>
                  </a:ext>
                </a:extLst>
              </a:tr>
              <a:tr h="616720">
                <a:tc>
                  <a:txBody>
                    <a:bodyPr/>
                    <a:lstStyle/>
                    <a:p>
                      <a:r>
                        <a:rPr lang="en-GB" sz="800" b="1"/>
                        <a:t>Effective management of long term conditions: </a:t>
                      </a:r>
                      <a:r>
                        <a:rPr lang="en-GB" sz="800" b="0"/>
                        <a:t>shared understanding of LTC management so social care can effectively support primary care (and vice versa).</a:t>
                      </a:r>
                      <a:endParaRPr lang="en-GB" sz="800" b="1"/>
                    </a:p>
                  </a:txBody>
                  <a:tcPr>
                    <a:solidFill>
                      <a:srgbClr val="CBCFD2"/>
                    </a:solidFill>
                  </a:tcPr>
                </a:tc>
                <a:tc>
                  <a:txBody>
                    <a:bodyPr/>
                    <a:lstStyle/>
                    <a:p>
                      <a:pPr marL="171450" indent="-171450">
                        <a:buFont typeface="Arial" panose="020B0604020202020204" pitchFamily="34" charset="0"/>
                        <a:buChar char="•"/>
                      </a:pPr>
                      <a:r>
                        <a:rPr lang="en-GB" sz="800"/>
                        <a:t>Social care understand how long term conditions are managed through primary care and can provide advice/support in interactions (through TH Connect, Initial Assessments).</a:t>
                      </a:r>
                    </a:p>
                    <a:p>
                      <a:pPr marL="171450" indent="-171450">
                        <a:buFont typeface="Arial" panose="020B0604020202020204" pitchFamily="34" charset="0"/>
                        <a:buChar char="•"/>
                      </a:pPr>
                      <a:r>
                        <a:rPr lang="en-GB" sz="800"/>
                        <a:t>Social care services are commissioned with management of conditions in mind, with commissioning models leveraging opportunities for closer working relationships between social care and primary care.</a:t>
                      </a:r>
                    </a:p>
                  </a:txBody>
                  <a:tcPr>
                    <a:solidFill>
                      <a:srgbClr val="CBCFD2"/>
                    </a:solidFill>
                  </a:tcPr>
                </a:tc>
                <a:tc>
                  <a:txBody>
                    <a:bodyPr/>
                    <a:lstStyle/>
                    <a:p>
                      <a:pPr marL="171450" indent="-171450">
                        <a:buFont typeface="Arial" panose="020B0604020202020204" pitchFamily="34" charset="0"/>
                        <a:buChar char="•"/>
                      </a:pPr>
                      <a:r>
                        <a:rPr lang="en-GB" sz="800"/>
                        <a:t>Long term conditions are managed principally through primary care. Gap in social care understanding/involvement in process for LTC management for service users, which limits ability to support effective and coordinated management.</a:t>
                      </a:r>
                    </a:p>
                  </a:txBody>
                  <a:tcPr>
                    <a:solidFill>
                      <a:srgbClr val="CBCFD2"/>
                    </a:solidFill>
                  </a:tcPr>
                </a:tc>
                <a:extLst>
                  <a:ext uri="{0D108BD9-81ED-4DB2-BD59-A6C34878D82A}">
                    <a16:rowId xmlns:a16="http://schemas.microsoft.com/office/drawing/2014/main" val="2078708593"/>
                  </a:ext>
                </a:extLst>
              </a:tr>
              <a:tr h="399054">
                <a:tc>
                  <a:txBody>
                    <a:bodyPr/>
                    <a:lstStyle/>
                    <a:p>
                      <a:r>
                        <a:rPr lang="en-GB" sz="800" b="1"/>
                        <a:t>Improving early diagnosis and support for people living with dementia: </a:t>
                      </a:r>
                      <a:r>
                        <a:rPr lang="en-GB" sz="800" b="0"/>
                        <a:t>working with existing integrated service to support early diagnosis and management.</a:t>
                      </a:r>
                      <a:endParaRPr lang="en-GB" sz="800" b="1"/>
                    </a:p>
                  </a:txBody>
                  <a:tcPr>
                    <a:solidFill>
                      <a:srgbClr val="E7E9EA"/>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t>Focus on earlier diagnosis and intervention, with individuals receiving timely assessment and integrated support across health and social care.</a:t>
                      </a:r>
                    </a:p>
                  </a:txBody>
                  <a:tcPr>
                    <a:solidFill>
                      <a:srgbClr val="E7E9EA"/>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t>Tower Hamlets has a diagnostic memory clinic that links with social care.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t>There are currently some issues around timelines for diagnostic assessment.</a:t>
                      </a:r>
                    </a:p>
                  </a:txBody>
                  <a:tcPr>
                    <a:solidFill>
                      <a:srgbClr val="E7E9EA"/>
                    </a:solidFill>
                  </a:tcPr>
                </a:tc>
                <a:extLst>
                  <a:ext uri="{0D108BD9-81ED-4DB2-BD59-A6C34878D82A}">
                    <a16:rowId xmlns:a16="http://schemas.microsoft.com/office/drawing/2014/main" val="1459554271"/>
                  </a:ext>
                </a:extLst>
              </a:tr>
            </a:tbl>
          </a:graphicData>
        </a:graphic>
      </p:graphicFrame>
      <p:sp>
        <p:nvSpPr>
          <p:cNvPr id="6" name="Title 1">
            <a:extLst>
              <a:ext uri="{FF2B5EF4-FFF2-40B4-BE49-F238E27FC236}">
                <a16:creationId xmlns:a16="http://schemas.microsoft.com/office/drawing/2014/main" id="{344B7F7F-7677-C234-9E26-ED27EF4E4CB1}"/>
              </a:ext>
            </a:extLst>
          </p:cNvPr>
          <p:cNvSpPr txBox="1">
            <a:spLocks/>
          </p:cNvSpPr>
          <p:nvPr/>
        </p:nvSpPr>
        <p:spPr>
          <a:xfrm>
            <a:off x="114141" y="751542"/>
            <a:ext cx="10046089" cy="4754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r>
              <a:rPr lang="en-GB" sz="1400">
                <a:solidFill>
                  <a:srgbClr val="FF0000"/>
                </a:solidFill>
              </a:rPr>
              <a:t>Primary and secondary prevention of health and social care needs</a:t>
            </a:r>
          </a:p>
        </p:txBody>
      </p:sp>
    </p:spTree>
    <p:extLst>
      <p:ext uri="{BB962C8B-B14F-4D97-AF65-F5344CB8AC3E}">
        <p14:creationId xmlns:p14="http://schemas.microsoft.com/office/powerpoint/2010/main" val="166219972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5F92D-F23F-B570-DDC9-27D79A86D21A}"/>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45284011-5BED-EF65-3557-18DF36F96AE9}"/>
              </a:ext>
            </a:extLst>
          </p:cNvPr>
          <p:cNvSpPr txBox="1">
            <a:spLocks noGrp="1"/>
          </p:cNvSpPr>
          <p:nvPr>
            <p:ph type="title" idx="4294967295"/>
          </p:nvPr>
        </p:nvSpPr>
        <p:spPr>
          <a:xfrm>
            <a:off x="114141" y="218152"/>
            <a:ext cx="10046089" cy="720725"/>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003366"/>
                </a:solidFill>
                <a:effectLst/>
                <a:uLnTx/>
                <a:uFillTx/>
                <a:latin typeface="+mj-lt"/>
                <a:ea typeface="+mj-ea"/>
                <a:cs typeface="Arial" panose="020B0604020202020204" pitchFamily="34" charset="0"/>
              </a:rPr>
              <a:t>Summary of workshop outputs: developing an adult social care “prevention action plan” (2)</a:t>
            </a:r>
          </a:p>
        </p:txBody>
      </p:sp>
      <p:graphicFrame>
        <p:nvGraphicFramePr>
          <p:cNvPr id="5" name="Table 4">
            <a:extLst>
              <a:ext uri="{FF2B5EF4-FFF2-40B4-BE49-F238E27FC236}">
                <a16:creationId xmlns:a16="http://schemas.microsoft.com/office/drawing/2014/main" id="{D533C8F3-A9A5-A530-F661-504474260A11}"/>
              </a:ext>
            </a:extLst>
          </p:cNvPr>
          <p:cNvGraphicFramePr>
            <a:graphicFrameLocks noGrp="1"/>
          </p:cNvGraphicFramePr>
          <p:nvPr>
            <p:extLst>
              <p:ext uri="{D42A27DB-BD31-4B8C-83A1-F6EECF244321}">
                <p14:modId xmlns:p14="http://schemas.microsoft.com/office/powerpoint/2010/main" val="2001148110"/>
              </p:ext>
            </p:extLst>
          </p:nvPr>
        </p:nvGraphicFramePr>
        <p:xfrm>
          <a:off x="211494" y="1354976"/>
          <a:ext cx="11769012" cy="4000260"/>
        </p:xfrm>
        <a:graphic>
          <a:graphicData uri="http://schemas.openxmlformats.org/drawingml/2006/table">
            <a:tbl>
              <a:tblPr firstRow="1" bandRow="1">
                <a:tableStyleId>{073A0DAA-6AF3-43AB-8588-CEC1D06C72B9}</a:tableStyleId>
              </a:tblPr>
              <a:tblGrid>
                <a:gridCol w="3241920">
                  <a:extLst>
                    <a:ext uri="{9D8B030D-6E8A-4147-A177-3AD203B41FA5}">
                      <a16:colId xmlns:a16="http://schemas.microsoft.com/office/drawing/2014/main" val="3780944103"/>
                    </a:ext>
                  </a:extLst>
                </a:gridCol>
                <a:gridCol w="4092605">
                  <a:extLst>
                    <a:ext uri="{9D8B030D-6E8A-4147-A177-3AD203B41FA5}">
                      <a16:colId xmlns:a16="http://schemas.microsoft.com/office/drawing/2014/main" val="662999591"/>
                    </a:ext>
                  </a:extLst>
                </a:gridCol>
                <a:gridCol w="4434487">
                  <a:extLst>
                    <a:ext uri="{9D8B030D-6E8A-4147-A177-3AD203B41FA5}">
                      <a16:colId xmlns:a16="http://schemas.microsoft.com/office/drawing/2014/main" val="3656603103"/>
                    </a:ext>
                  </a:extLst>
                </a:gridCol>
              </a:tblGrid>
              <a:tr h="338232">
                <a:tc>
                  <a:txBody>
                    <a:bodyPr/>
                    <a:lstStyle/>
                    <a:p>
                      <a:r>
                        <a:rPr lang="en-GB" sz="900" b="1" dirty="0"/>
                        <a:t>What should we be looking to achieve through a prevention action plan?</a:t>
                      </a:r>
                    </a:p>
                  </a:txBody>
                  <a:tcPr/>
                </a:tc>
                <a:tc>
                  <a:txBody>
                    <a:bodyPr/>
                    <a:lstStyle/>
                    <a:p>
                      <a:r>
                        <a:rPr lang="en-GB" sz="900"/>
                        <a:t>What interventions should we be delivering in order to meet this ambition?</a:t>
                      </a:r>
                      <a:endParaRPr lang="en-GB" sz="900" b="1"/>
                    </a:p>
                  </a:txBody>
                  <a:tcPr/>
                </a:tc>
                <a:tc>
                  <a:txBody>
                    <a:bodyPr/>
                    <a:lstStyle/>
                    <a:p>
                      <a:r>
                        <a:rPr lang="en-GB" sz="900"/>
                        <a:t>What do we already have in place? </a:t>
                      </a:r>
                    </a:p>
                    <a:p>
                      <a:r>
                        <a:rPr lang="en-GB" sz="900"/>
                        <a:t>Where are the gaps?</a:t>
                      </a:r>
                      <a:endParaRPr lang="en-GB" sz="900" b="1"/>
                    </a:p>
                  </a:txBody>
                  <a:tcPr/>
                </a:tc>
                <a:extLst>
                  <a:ext uri="{0D108BD9-81ED-4DB2-BD59-A6C34878D82A}">
                    <a16:rowId xmlns:a16="http://schemas.microsoft.com/office/drawing/2014/main" val="853402994"/>
                  </a:ext>
                </a:extLst>
              </a:tr>
              <a:tr h="211395">
                <a:tc gridSpan="3">
                  <a:txBody>
                    <a:bodyPr/>
                    <a:lstStyle/>
                    <a:p>
                      <a:r>
                        <a:rPr lang="en-GB" sz="900" b="1" i="1" u="none">
                          <a:solidFill>
                            <a:schemeClr val="bg1"/>
                          </a:solidFill>
                        </a:rPr>
                        <a:t>Social care workforce development:</a:t>
                      </a:r>
                    </a:p>
                  </a:txBody>
                  <a:tcPr>
                    <a:solidFill>
                      <a:srgbClr val="00445E"/>
                    </a:solidFill>
                  </a:tcPr>
                </a:tc>
                <a:tc hMerge="1">
                  <a:txBody>
                    <a:bodyPr/>
                    <a:lstStyle/>
                    <a:p>
                      <a:endParaRPr lang="en-GB"/>
                    </a:p>
                  </a:txBody>
                  <a:tcPr/>
                </a:tc>
                <a:tc hMerge="1">
                  <a:txBody>
                    <a:bodyPr/>
                    <a:lstStyle/>
                    <a:p>
                      <a:endParaRPr lang="en-GB" sz="900" b="1" i="1" u="none">
                        <a:solidFill>
                          <a:schemeClr val="bg1"/>
                        </a:solidFill>
                      </a:endParaRPr>
                    </a:p>
                  </a:txBody>
                  <a:tcPr>
                    <a:solidFill>
                      <a:srgbClr val="00445E"/>
                    </a:solidFill>
                  </a:tcPr>
                </a:tc>
                <a:extLst>
                  <a:ext uri="{0D108BD9-81ED-4DB2-BD59-A6C34878D82A}">
                    <a16:rowId xmlns:a16="http://schemas.microsoft.com/office/drawing/2014/main" val="2543496567"/>
                  </a:ext>
                </a:extLst>
              </a:tr>
              <a:tr h="591906">
                <a:tc>
                  <a:txBody>
                    <a:bodyPr/>
                    <a:lstStyle/>
                    <a:p>
                      <a:r>
                        <a:rPr lang="en-GB" sz="900" b="1" i="0" u="none"/>
                        <a:t>Training social care workforce to implement preventative approaches: </a:t>
                      </a:r>
                      <a:r>
                        <a:rPr lang="en-GB" sz="900" b="0" i="0" u="none"/>
                        <a:t>ensuring all staff have the knowledge, skills and training to work in a preventative way, focusing on outcomes for individuals.</a:t>
                      </a:r>
                      <a:endParaRPr lang="en-GB" sz="900" b="1" i="0" u="none"/>
                    </a:p>
                  </a:txBody>
                  <a:tcPr>
                    <a:solidFill>
                      <a:srgbClr val="E7E9EA"/>
                    </a:solidFill>
                  </a:tcPr>
                </a:tc>
                <a:tc>
                  <a:txBody>
                    <a:bodyPr/>
                    <a:lstStyle/>
                    <a:p>
                      <a:pPr marL="171450" indent="-171450">
                        <a:buFont typeface="Arial" panose="020B0604020202020204" pitchFamily="34" charset="0"/>
                        <a:buChar char="•"/>
                      </a:pPr>
                      <a:r>
                        <a:rPr lang="en-GB" sz="900" i="0" u="none"/>
                        <a:t>Training for coaching style conversations delivered by social care staff – identifying needs and working to address these.</a:t>
                      </a:r>
                    </a:p>
                    <a:p>
                      <a:pPr marL="171450" indent="-171450">
                        <a:buFont typeface="Arial" panose="020B0604020202020204" pitchFamily="34" charset="0"/>
                        <a:buChar char="•"/>
                      </a:pPr>
                      <a:r>
                        <a:rPr lang="en-GB" sz="900" i="0" u="none"/>
                        <a:t>Embedding strengths-based approaches of social care support, building on existing work.</a:t>
                      </a:r>
                    </a:p>
                    <a:p>
                      <a:pPr marL="171450" indent="-171450">
                        <a:buFont typeface="Arial" panose="020B0604020202020204" pitchFamily="34" charset="0"/>
                        <a:buChar char="•"/>
                      </a:pPr>
                      <a:r>
                        <a:rPr lang="en-GB" sz="900" i="0" u="none"/>
                        <a:t>Staff trained to recognise loneliness/social isolation and have the tools to address this.</a:t>
                      </a:r>
                    </a:p>
                  </a:txBody>
                  <a:tcPr>
                    <a:solidFill>
                      <a:srgbClr val="E7E9EA"/>
                    </a:solidFill>
                  </a:tcPr>
                </a:tc>
                <a:tc>
                  <a:txBody>
                    <a:bodyPr/>
                    <a:lstStyle/>
                    <a:p>
                      <a:pPr marL="171450" indent="-171450">
                        <a:buFont typeface="Arial" panose="020B0604020202020204" pitchFamily="34" charset="0"/>
                        <a:buChar char="•"/>
                      </a:pPr>
                      <a:r>
                        <a:rPr lang="en-GB" sz="900" i="0" u="none"/>
                        <a:t>Social care currently use a strengths-based model to build on existing support and prevent worsening needs where possible.</a:t>
                      </a:r>
                    </a:p>
                    <a:p>
                      <a:pPr marL="171450" indent="-171450">
                        <a:buFont typeface="Arial" panose="020B0604020202020204" pitchFamily="34" charset="0"/>
                        <a:buChar char="•"/>
                      </a:pPr>
                      <a:r>
                        <a:rPr lang="en-GB" sz="900" i="0" u="none"/>
                        <a:t>Tower Hamlets Connect deliver a front door screening service where a greater focus on prevention- focused activity could be implemented, including referrals to public health commissioned services or identifying possible home-based equipment or adaptations that would reduce need for long term care.</a:t>
                      </a:r>
                    </a:p>
                  </a:txBody>
                  <a:tcPr>
                    <a:solidFill>
                      <a:srgbClr val="E7E9EA"/>
                    </a:solidFill>
                  </a:tcPr>
                </a:tc>
                <a:extLst>
                  <a:ext uri="{0D108BD9-81ED-4DB2-BD59-A6C34878D82A}">
                    <a16:rowId xmlns:a16="http://schemas.microsoft.com/office/drawing/2014/main" val="3845183967"/>
                  </a:ext>
                </a:extLst>
              </a:tr>
              <a:tr h="211395">
                <a:tc gridSpan="3">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900" b="1" i="1" u="none">
                          <a:solidFill>
                            <a:schemeClr val="bg1"/>
                          </a:solidFill>
                        </a:rPr>
                        <a:t>Integrating and improving services:</a:t>
                      </a:r>
                    </a:p>
                  </a:txBody>
                  <a:tcPr>
                    <a:solidFill>
                      <a:srgbClr val="00445E"/>
                    </a:solidFill>
                  </a:tcPr>
                </a:tc>
                <a:tc hMerge="1">
                  <a:txBody>
                    <a:bodyPr/>
                    <a:lstStyle/>
                    <a:p>
                      <a:endParaRPr lang="en-GB"/>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900" b="1" i="1" u="none">
                        <a:solidFill>
                          <a:schemeClr val="bg1"/>
                        </a:solidFill>
                      </a:endParaRPr>
                    </a:p>
                  </a:txBody>
                  <a:tcPr>
                    <a:solidFill>
                      <a:srgbClr val="00445E"/>
                    </a:solidFill>
                  </a:tcPr>
                </a:tc>
                <a:extLst>
                  <a:ext uri="{0D108BD9-81ED-4DB2-BD59-A6C34878D82A}">
                    <a16:rowId xmlns:a16="http://schemas.microsoft.com/office/drawing/2014/main" val="1382327498"/>
                  </a:ext>
                </a:extLst>
              </a:tr>
              <a:tr h="591906">
                <a:tc>
                  <a:txBody>
                    <a:bodyPr/>
                    <a:lstStyle/>
                    <a:p>
                      <a:r>
                        <a:rPr lang="en-GB" sz="900" b="1"/>
                        <a:t>Working with providers to support reablement approaches: </a:t>
                      </a:r>
                      <a:r>
                        <a:rPr lang="en-GB" sz="900" b="0"/>
                        <a:t>ensuring through commissioning that providers are adopting preventative approaches to care wherever possible.</a:t>
                      </a:r>
                      <a:endParaRPr lang="en-GB" sz="900" b="1"/>
                    </a:p>
                  </a:txBody>
                  <a:tcPr>
                    <a:solidFill>
                      <a:srgbClr val="CBCFD2"/>
                    </a:solidFill>
                  </a:tcPr>
                </a:tc>
                <a:tc>
                  <a:txBody>
                    <a:bodyPr/>
                    <a:lstStyle/>
                    <a:p>
                      <a:pPr marL="171450" indent="-171450">
                        <a:buFont typeface="Arial" panose="020B0604020202020204" pitchFamily="34" charset="0"/>
                        <a:buChar char="•"/>
                      </a:pPr>
                      <a:r>
                        <a:rPr lang="en-GB" sz="900"/>
                        <a:t>Commissioning adaptation/assistive technologies that allow for step up and step down of care.</a:t>
                      </a:r>
                    </a:p>
                    <a:p>
                      <a:pPr marL="171450" indent="-171450">
                        <a:buFont typeface="Arial" panose="020B0604020202020204" pitchFamily="34" charset="0"/>
                        <a:buChar char="•"/>
                      </a:pPr>
                      <a:r>
                        <a:rPr lang="en-GB" sz="900"/>
                        <a:t>Supporting training for providers in reablement/strengths-based approaches.</a:t>
                      </a:r>
                    </a:p>
                  </a:txBody>
                  <a:tcPr>
                    <a:solidFill>
                      <a:srgbClr val="CBCFD2"/>
                    </a:solidFill>
                  </a:tcPr>
                </a:tc>
                <a:tc>
                  <a:txBody>
                    <a:bodyPr/>
                    <a:lstStyle/>
                    <a:p>
                      <a:pPr marL="171450" indent="-171450">
                        <a:buFont typeface="Arial" panose="020B0604020202020204" pitchFamily="34" charset="0"/>
                        <a:buChar char="•"/>
                      </a:pPr>
                      <a:r>
                        <a:rPr lang="en-GB" sz="900"/>
                        <a:t>There is currently a gap in training for social care providers on reablement/prevention that would support implementation of approaches.</a:t>
                      </a:r>
                    </a:p>
                    <a:p>
                      <a:pPr marL="171450" indent="-171450">
                        <a:buFont typeface="Arial" panose="020B0604020202020204" pitchFamily="34" charset="0"/>
                        <a:buChar char="•"/>
                      </a:pPr>
                      <a:r>
                        <a:rPr lang="en-GB" sz="900"/>
                        <a:t>There is an opportunity to embed preventative or reablement approaches into provider commissioning.</a:t>
                      </a:r>
                    </a:p>
                  </a:txBody>
                  <a:tcPr>
                    <a:solidFill>
                      <a:srgbClr val="CBCFD2"/>
                    </a:solidFill>
                  </a:tcPr>
                </a:tc>
                <a:extLst>
                  <a:ext uri="{0D108BD9-81ED-4DB2-BD59-A6C34878D82A}">
                    <a16:rowId xmlns:a16="http://schemas.microsoft.com/office/drawing/2014/main" val="515041939"/>
                  </a:ext>
                </a:extLst>
              </a:tr>
              <a:tr h="845580">
                <a:tc>
                  <a:txBody>
                    <a:bodyPr/>
                    <a:lstStyle/>
                    <a:p>
                      <a:r>
                        <a:rPr lang="en-GB" sz="900" b="1"/>
                        <a:t>Effective integration across social prescribing and social care: </a:t>
                      </a:r>
                      <a:r>
                        <a:rPr lang="en-GB" sz="900" b="0"/>
                        <a:t>integrating support across primary care, social care and community based support.</a:t>
                      </a:r>
                      <a:endParaRPr lang="en-GB" sz="900" b="1"/>
                    </a:p>
                  </a:txBody>
                  <a:tcPr>
                    <a:solidFill>
                      <a:srgbClr val="E7E9EA"/>
                    </a:solidFill>
                  </a:tcPr>
                </a:tc>
                <a:tc>
                  <a:txBody>
                    <a:bodyPr/>
                    <a:lstStyle/>
                    <a:p>
                      <a:pPr marL="171450" indent="-171450">
                        <a:buFont typeface="Arial" panose="020B0604020202020204" pitchFamily="34" charset="0"/>
                        <a:buChar char="•"/>
                      </a:pPr>
                      <a:r>
                        <a:rPr lang="en-GB" sz="900" dirty="0"/>
                        <a:t>Working across social prescribing and social care to support independence and reduce reliance on services where possible.</a:t>
                      </a:r>
                    </a:p>
                    <a:p>
                      <a:pPr marL="171450" indent="-171450">
                        <a:buFont typeface="Arial" panose="020B0604020202020204" pitchFamily="34" charset="0"/>
                        <a:buChar char="•"/>
                      </a:pPr>
                      <a:r>
                        <a:rPr lang="en-GB" sz="900" dirty="0"/>
                        <a:t>Developing role of social prescribing and social care in supporting health needs of carers – particularly mental health.</a:t>
                      </a:r>
                    </a:p>
                  </a:txBody>
                  <a:tcPr>
                    <a:solidFill>
                      <a:srgbClr val="E7E9EA"/>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dirty="0"/>
                        <a:t>There is some currently some interaction between social prescribing and social care (particularly in MDT working) but this could be expanded.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dirty="0"/>
                        <a:t>To support carers, there needs to be closer working between social prescribing and the Carer’s Centre – Carer’s Centre already doing a lot of work around health of carers that could be supported/built on.</a:t>
                      </a:r>
                    </a:p>
                  </a:txBody>
                  <a:tcPr>
                    <a:solidFill>
                      <a:srgbClr val="E7E9EA"/>
                    </a:solidFill>
                  </a:tcPr>
                </a:tc>
                <a:extLst>
                  <a:ext uri="{0D108BD9-81ED-4DB2-BD59-A6C34878D82A}">
                    <a16:rowId xmlns:a16="http://schemas.microsoft.com/office/drawing/2014/main" val="2078708593"/>
                  </a:ext>
                </a:extLst>
              </a:tr>
              <a:tr h="465069">
                <a:tc>
                  <a:txBody>
                    <a:bodyPr/>
                    <a:lstStyle/>
                    <a:p>
                      <a:r>
                        <a:rPr lang="en-GB" sz="900" b="1"/>
                        <a:t>Process for evaluating interventions and pilots focused on delivering “prevention agenda” in social care: </a:t>
                      </a:r>
                      <a:r>
                        <a:rPr lang="en-GB" sz="900" b="0"/>
                        <a:t>allowing us to build on learnings through commissioning of services.</a:t>
                      </a:r>
                      <a:endParaRPr lang="en-GB" sz="900" b="1"/>
                    </a:p>
                  </a:txBody>
                  <a:tcPr>
                    <a:solidFill>
                      <a:srgbClr val="CBCFD2"/>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900"/>
                    </a:p>
                  </a:txBody>
                  <a:tcPr>
                    <a:solidFill>
                      <a:srgbClr val="CBCFD2"/>
                    </a:solidFill>
                  </a:tcPr>
                </a:tc>
                <a:tc>
                  <a:txBody>
                    <a:bodyPr/>
                    <a:lstStyle/>
                    <a:p>
                      <a:pPr marL="171450" indent="-171450">
                        <a:buFont typeface="Arial" panose="020B0604020202020204" pitchFamily="34" charset="0"/>
                        <a:buChar char="•"/>
                      </a:pPr>
                      <a:r>
                        <a:rPr lang="en-GB" sz="900"/>
                        <a:t>There is a lot of existing activity supporting “prevention” in social care but not delivered consistently – and limited evidence for what is working effectively.</a:t>
                      </a:r>
                    </a:p>
                    <a:p>
                      <a:pPr marL="171450" indent="-171450">
                        <a:buFont typeface="Arial" panose="020B0604020202020204" pitchFamily="34" charset="0"/>
                        <a:buChar char="•"/>
                      </a:pPr>
                      <a:r>
                        <a:rPr lang="en-GB" sz="900"/>
                        <a:t>Need resources and capacity to establish pilots that can be evaluated, as well as evaluation expertise.</a:t>
                      </a:r>
                    </a:p>
                  </a:txBody>
                  <a:tcPr>
                    <a:solidFill>
                      <a:srgbClr val="CBCFD2"/>
                    </a:solidFill>
                  </a:tcPr>
                </a:tc>
                <a:extLst>
                  <a:ext uri="{0D108BD9-81ED-4DB2-BD59-A6C34878D82A}">
                    <a16:rowId xmlns:a16="http://schemas.microsoft.com/office/drawing/2014/main" val="1459554271"/>
                  </a:ext>
                </a:extLst>
              </a:tr>
            </a:tbl>
          </a:graphicData>
        </a:graphic>
      </p:graphicFrame>
      <p:sp>
        <p:nvSpPr>
          <p:cNvPr id="6" name="Title 1">
            <a:extLst>
              <a:ext uri="{FF2B5EF4-FFF2-40B4-BE49-F238E27FC236}">
                <a16:creationId xmlns:a16="http://schemas.microsoft.com/office/drawing/2014/main" id="{344B7F7F-7677-C234-9E26-ED27EF4E4CB1}"/>
              </a:ext>
            </a:extLst>
          </p:cNvPr>
          <p:cNvSpPr txBox="1">
            <a:spLocks/>
          </p:cNvSpPr>
          <p:nvPr/>
        </p:nvSpPr>
        <p:spPr>
          <a:xfrm>
            <a:off x="114141" y="938877"/>
            <a:ext cx="10046089" cy="4754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r>
              <a:rPr lang="en-GB" sz="1400">
                <a:solidFill>
                  <a:srgbClr val="FF0000"/>
                </a:solidFill>
              </a:rPr>
              <a:t>Preventing worsening social care needs for existing social care service users</a:t>
            </a:r>
          </a:p>
        </p:txBody>
      </p:sp>
    </p:spTree>
    <p:extLst>
      <p:ext uri="{BB962C8B-B14F-4D97-AF65-F5344CB8AC3E}">
        <p14:creationId xmlns:p14="http://schemas.microsoft.com/office/powerpoint/2010/main" val="205992975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5F92D-F23F-B570-DDC9-27D79A86D21A}"/>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45284011-5BED-EF65-3557-18DF36F96AE9}"/>
              </a:ext>
            </a:extLst>
          </p:cNvPr>
          <p:cNvSpPr txBox="1">
            <a:spLocks noGrp="1"/>
          </p:cNvSpPr>
          <p:nvPr>
            <p:ph type="title" idx="4294967295"/>
          </p:nvPr>
        </p:nvSpPr>
        <p:spPr>
          <a:xfrm>
            <a:off x="114141" y="218152"/>
            <a:ext cx="10046089" cy="720725"/>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003366"/>
                </a:solidFill>
                <a:effectLst/>
                <a:uLnTx/>
                <a:uFillTx/>
                <a:latin typeface="+mj-lt"/>
                <a:ea typeface="+mj-ea"/>
                <a:cs typeface="Arial" panose="020B0604020202020204" pitchFamily="34" charset="0"/>
              </a:rPr>
              <a:t>Summary of workshop outputs: developing an adult social care “prevention action plan” (3)</a:t>
            </a:r>
          </a:p>
        </p:txBody>
      </p:sp>
      <p:graphicFrame>
        <p:nvGraphicFramePr>
          <p:cNvPr id="5" name="Table 4">
            <a:extLst>
              <a:ext uri="{FF2B5EF4-FFF2-40B4-BE49-F238E27FC236}">
                <a16:creationId xmlns:a16="http://schemas.microsoft.com/office/drawing/2014/main" id="{D533C8F3-A9A5-A530-F661-504474260A11}"/>
              </a:ext>
            </a:extLst>
          </p:cNvPr>
          <p:cNvGraphicFramePr>
            <a:graphicFrameLocks noGrp="1"/>
          </p:cNvGraphicFramePr>
          <p:nvPr>
            <p:extLst>
              <p:ext uri="{D42A27DB-BD31-4B8C-83A1-F6EECF244321}">
                <p14:modId xmlns:p14="http://schemas.microsoft.com/office/powerpoint/2010/main" val="506932444"/>
              </p:ext>
            </p:extLst>
          </p:nvPr>
        </p:nvGraphicFramePr>
        <p:xfrm>
          <a:off x="211494" y="1354976"/>
          <a:ext cx="11769012" cy="4663440"/>
        </p:xfrm>
        <a:graphic>
          <a:graphicData uri="http://schemas.openxmlformats.org/drawingml/2006/table">
            <a:tbl>
              <a:tblPr firstRow="1" bandRow="1">
                <a:tableStyleId>{073A0DAA-6AF3-43AB-8588-CEC1D06C72B9}</a:tableStyleId>
              </a:tblPr>
              <a:tblGrid>
                <a:gridCol w="3241920">
                  <a:extLst>
                    <a:ext uri="{9D8B030D-6E8A-4147-A177-3AD203B41FA5}">
                      <a16:colId xmlns:a16="http://schemas.microsoft.com/office/drawing/2014/main" val="3780944103"/>
                    </a:ext>
                  </a:extLst>
                </a:gridCol>
                <a:gridCol w="4092605">
                  <a:extLst>
                    <a:ext uri="{9D8B030D-6E8A-4147-A177-3AD203B41FA5}">
                      <a16:colId xmlns:a16="http://schemas.microsoft.com/office/drawing/2014/main" val="662999591"/>
                    </a:ext>
                  </a:extLst>
                </a:gridCol>
                <a:gridCol w="4434487">
                  <a:extLst>
                    <a:ext uri="{9D8B030D-6E8A-4147-A177-3AD203B41FA5}">
                      <a16:colId xmlns:a16="http://schemas.microsoft.com/office/drawing/2014/main" val="3656603103"/>
                    </a:ext>
                  </a:extLst>
                </a:gridCol>
              </a:tblGrid>
              <a:tr h="338232">
                <a:tc>
                  <a:txBody>
                    <a:bodyPr/>
                    <a:lstStyle/>
                    <a:p>
                      <a:r>
                        <a:rPr lang="en-GB" sz="900" b="1" dirty="0"/>
                        <a:t>What should we be looking to achieve through a prevention action plan?</a:t>
                      </a:r>
                    </a:p>
                  </a:txBody>
                  <a:tcPr/>
                </a:tc>
                <a:tc>
                  <a:txBody>
                    <a:bodyPr/>
                    <a:lstStyle/>
                    <a:p>
                      <a:r>
                        <a:rPr lang="en-GB" sz="900"/>
                        <a:t>What interventions should we be delivering in order to meet this ambition?</a:t>
                      </a:r>
                      <a:endParaRPr lang="en-GB" sz="900" b="1"/>
                    </a:p>
                  </a:txBody>
                  <a:tcPr/>
                </a:tc>
                <a:tc>
                  <a:txBody>
                    <a:bodyPr/>
                    <a:lstStyle/>
                    <a:p>
                      <a:r>
                        <a:rPr lang="en-GB" sz="900"/>
                        <a:t>What do we already have in place? </a:t>
                      </a:r>
                    </a:p>
                    <a:p>
                      <a:r>
                        <a:rPr lang="en-GB" sz="900"/>
                        <a:t>Where are the gaps?</a:t>
                      </a:r>
                      <a:endParaRPr lang="en-GB" sz="900" b="1"/>
                    </a:p>
                  </a:txBody>
                  <a:tcPr/>
                </a:tc>
                <a:extLst>
                  <a:ext uri="{0D108BD9-81ED-4DB2-BD59-A6C34878D82A}">
                    <a16:rowId xmlns:a16="http://schemas.microsoft.com/office/drawing/2014/main" val="853402994"/>
                  </a:ext>
                </a:extLst>
              </a:tr>
              <a:tr h="211395">
                <a:tc gridSpan="3">
                  <a:txBody>
                    <a:bodyPr/>
                    <a:lstStyle/>
                    <a:p>
                      <a:r>
                        <a:rPr lang="en-GB" sz="900" b="1" i="1" u="none">
                          <a:solidFill>
                            <a:schemeClr val="bg1"/>
                          </a:solidFill>
                        </a:rPr>
                        <a:t>Approach to preventing healthcare needs:</a:t>
                      </a:r>
                    </a:p>
                  </a:txBody>
                  <a:tcPr>
                    <a:solidFill>
                      <a:srgbClr val="00445E"/>
                    </a:solidFill>
                  </a:tcPr>
                </a:tc>
                <a:tc hMerge="1">
                  <a:txBody>
                    <a:bodyPr/>
                    <a:lstStyle/>
                    <a:p>
                      <a:endParaRPr lang="en-GB"/>
                    </a:p>
                  </a:txBody>
                  <a:tcPr/>
                </a:tc>
                <a:tc hMerge="1">
                  <a:txBody>
                    <a:bodyPr/>
                    <a:lstStyle/>
                    <a:p>
                      <a:endParaRPr lang="en-GB" sz="900" b="1" i="1" u="none">
                        <a:solidFill>
                          <a:schemeClr val="bg1"/>
                        </a:solidFill>
                      </a:endParaRPr>
                    </a:p>
                  </a:txBody>
                  <a:tcPr>
                    <a:solidFill>
                      <a:srgbClr val="00445E"/>
                    </a:solidFill>
                  </a:tcPr>
                </a:tc>
                <a:extLst>
                  <a:ext uri="{0D108BD9-81ED-4DB2-BD59-A6C34878D82A}">
                    <a16:rowId xmlns:a16="http://schemas.microsoft.com/office/drawing/2014/main" val="2543496567"/>
                  </a:ext>
                </a:extLst>
              </a:tr>
              <a:tr h="591906">
                <a:tc>
                  <a:txBody>
                    <a:bodyPr/>
                    <a:lstStyle/>
                    <a:p>
                      <a:r>
                        <a:rPr lang="en-GB" sz="900" b="1" i="0" u="none"/>
                        <a:t>Prevention delivered early in social care interactions: </a:t>
                      </a:r>
                      <a:r>
                        <a:rPr lang="en-GB" sz="900" b="0" i="0" u="none"/>
                        <a:t>going beyond information and advice to identifying and addressing health needs alongside social care support.</a:t>
                      </a:r>
                      <a:endParaRPr lang="en-GB" sz="900" b="1" i="0" u="none"/>
                    </a:p>
                  </a:txBody>
                  <a:tcPr>
                    <a:solidFill>
                      <a:srgbClr val="E7E9EA"/>
                    </a:solidFill>
                  </a:tcPr>
                </a:tc>
                <a:tc>
                  <a:txBody>
                    <a:bodyPr/>
                    <a:lstStyle/>
                    <a:p>
                      <a:pPr marL="171450" indent="-171450">
                        <a:buFont typeface="Arial" panose="020B0604020202020204" pitchFamily="34" charset="0"/>
                        <a:buChar char="•"/>
                      </a:pPr>
                      <a:r>
                        <a:rPr lang="en-GB" sz="900" i="0" u="none"/>
                        <a:t>Tower Hamlets Connect and Initial Assessments are able to identify healthcare needs effective provide advice and support to access appropriate services to support health needs.</a:t>
                      </a:r>
                    </a:p>
                    <a:p>
                      <a:pPr marL="171450" indent="-171450">
                        <a:buFont typeface="Arial" panose="020B0604020202020204" pitchFamily="34" charset="0"/>
                        <a:buChar char="•"/>
                      </a:pPr>
                      <a:r>
                        <a:rPr lang="en-GB" sz="900" i="0" u="none"/>
                        <a:t>Social care practitioners are confident in discussing healthcare needs with service users and know how to refer into services.</a:t>
                      </a:r>
                    </a:p>
                  </a:txBody>
                  <a:tcPr>
                    <a:solidFill>
                      <a:srgbClr val="E7E9EA"/>
                    </a:solidFill>
                  </a:tcPr>
                </a:tc>
                <a:tc>
                  <a:txBody>
                    <a:bodyPr/>
                    <a:lstStyle/>
                    <a:p>
                      <a:pPr marL="171450" indent="-171450">
                        <a:buFont typeface="Arial" panose="020B0604020202020204" pitchFamily="34" charset="0"/>
                        <a:buChar char="•"/>
                      </a:pPr>
                      <a:r>
                        <a:rPr lang="en-GB" sz="900" i="0" u="none"/>
                        <a:t>There could be opportunities to learn from expert patient programmes and think about relevance for social care service users, particularly around self-management</a:t>
                      </a:r>
                    </a:p>
                    <a:p>
                      <a:pPr marL="171450" indent="-171450">
                        <a:buFont typeface="Arial" panose="020B0604020202020204" pitchFamily="34" charset="0"/>
                        <a:buChar char="•"/>
                      </a:pPr>
                      <a:endParaRPr lang="en-GB" sz="900" i="0" u="none"/>
                    </a:p>
                  </a:txBody>
                  <a:tcPr>
                    <a:solidFill>
                      <a:srgbClr val="E7E9EA"/>
                    </a:solidFill>
                  </a:tcPr>
                </a:tc>
                <a:extLst>
                  <a:ext uri="{0D108BD9-81ED-4DB2-BD59-A6C34878D82A}">
                    <a16:rowId xmlns:a16="http://schemas.microsoft.com/office/drawing/2014/main" val="3845183967"/>
                  </a:ext>
                </a:extLst>
              </a:tr>
              <a:tr h="591906">
                <a:tc>
                  <a:txBody>
                    <a:bodyPr/>
                    <a:lstStyle/>
                    <a:p>
                      <a:r>
                        <a:rPr lang="en-GB" sz="900" b="1"/>
                        <a:t>Asset-led: </a:t>
                      </a:r>
                      <a:r>
                        <a:rPr lang="en-GB" sz="900" b="0"/>
                        <a:t>supporting existing roles within the health and care system, such as social prescribing, social care practitioners and health and wellbeing coaches, and moving towards the goal of social care service users receiving appropriate support and being able to self-manage conditions.</a:t>
                      </a:r>
                      <a:endParaRPr lang="en-GB" sz="900" b="1"/>
                    </a:p>
                  </a:txBody>
                  <a:tcPr>
                    <a:solidFill>
                      <a:srgbClr val="CBCFD2"/>
                    </a:solidFill>
                  </a:tcPr>
                </a:tc>
                <a:tc>
                  <a:txBody>
                    <a:bodyPr/>
                    <a:lstStyle/>
                    <a:p>
                      <a:pPr marL="171450" indent="-171450">
                        <a:buFont typeface="Arial" panose="020B0604020202020204" pitchFamily="34" charset="0"/>
                        <a:buChar char="•"/>
                      </a:pPr>
                      <a:r>
                        <a:rPr lang="en-GB" sz="900"/>
                        <a:t>Social prescribing, health and wellbeing coaches and social care practitioners have strong relationships with one another and work together to meet varying needs of service users.</a:t>
                      </a:r>
                    </a:p>
                    <a:p>
                      <a:pPr marL="171450" indent="-171450">
                        <a:buFont typeface="Arial" panose="020B0604020202020204" pitchFamily="34" charset="0"/>
                        <a:buChar char="•"/>
                      </a:pPr>
                      <a:r>
                        <a:rPr lang="en-GB" sz="900"/>
                        <a:t>Technology enables join-up between services and/or can support service users in self-management of health conditions.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a:t>We need to identify opportunities to leverage AI and other assistive technologies within routine care provision,</a:t>
                      </a:r>
                    </a:p>
                  </a:txBody>
                  <a:tcPr>
                    <a:solidFill>
                      <a:srgbClr val="CBCFD2"/>
                    </a:solidFill>
                  </a:tcPr>
                </a:tc>
                <a:tc>
                  <a:txBody>
                    <a:bodyPr/>
                    <a:lstStyle/>
                    <a:p>
                      <a:pPr marL="171450" indent="-171450">
                        <a:buFont typeface="Arial" panose="020B0604020202020204" pitchFamily="34" charset="0"/>
                        <a:buChar char="•"/>
                      </a:pPr>
                      <a:r>
                        <a:rPr lang="en-GB" sz="900"/>
                        <a:t>There are already a wide range of roles supporting health and social care needs in Tower Hamlets – gap is in ensuring these services are running to the same goals and are integrated,</a:t>
                      </a:r>
                    </a:p>
                  </a:txBody>
                  <a:tcPr>
                    <a:solidFill>
                      <a:srgbClr val="CBCFD2"/>
                    </a:solidFill>
                  </a:tcPr>
                </a:tc>
                <a:extLst>
                  <a:ext uri="{0D108BD9-81ED-4DB2-BD59-A6C34878D82A}">
                    <a16:rowId xmlns:a16="http://schemas.microsoft.com/office/drawing/2014/main" val="515041939"/>
                  </a:ext>
                </a:extLst>
              </a:tr>
              <a:tr h="845580">
                <a:tc>
                  <a:txBody>
                    <a:bodyPr/>
                    <a:lstStyle/>
                    <a:p>
                      <a:r>
                        <a:rPr lang="en-GB" sz="900" b="1"/>
                        <a:t>Working with service users as equal partners: </a:t>
                      </a:r>
                      <a:r>
                        <a:rPr lang="en-GB" sz="900" b="0"/>
                        <a:t>services and service users both working together to identify and address healthcare needs.</a:t>
                      </a:r>
                      <a:endParaRPr lang="en-GB" sz="900" b="1"/>
                    </a:p>
                  </a:txBody>
                  <a:tcPr>
                    <a:solidFill>
                      <a:srgbClr val="E7E9EA"/>
                    </a:solidFill>
                  </a:tcPr>
                </a:tc>
                <a:tc>
                  <a:txBody>
                    <a:bodyPr/>
                    <a:lstStyle/>
                    <a:p>
                      <a:pPr marL="171450" indent="-171450">
                        <a:buFont typeface="Arial" panose="020B0604020202020204" pitchFamily="34" charset="0"/>
                        <a:buChar char="•"/>
                      </a:pPr>
                      <a:r>
                        <a:rPr lang="en-GB" sz="900"/>
                        <a:t>Continued focus on strengths-based approaches within social care service delivery.</a:t>
                      </a:r>
                    </a:p>
                    <a:p>
                      <a:pPr marL="171450" indent="-171450">
                        <a:buFont typeface="Arial" panose="020B0604020202020204" pitchFamily="34" charset="0"/>
                        <a:buChar char="•"/>
                      </a:pPr>
                      <a:r>
                        <a:rPr lang="en-GB" sz="900"/>
                        <a:t>Involving residents in decision making around their care and support planning across their interactions with the health and care system.</a:t>
                      </a:r>
                    </a:p>
                    <a:p>
                      <a:pPr marL="171450" indent="-171450">
                        <a:buFont typeface="Arial" panose="020B0604020202020204" pitchFamily="34" charset="0"/>
                        <a:buChar char="•"/>
                      </a:pPr>
                      <a:endParaRPr lang="en-GB" sz="900"/>
                    </a:p>
                    <a:p>
                      <a:pPr marL="171450" indent="-171450">
                        <a:buFont typeface="Arial" panose="020B0604020202020204" pitchFamily="34" charset="0"/>
                        <a:buChar char="•"/>
                      </a:pPr>
                      <a:endParaRPr lang="en-GB" sz="900"/>
                    </a:p>
                  </a:txBody>
                  <a:tcPr>
                    <a:solidFill>
                      <a:srgbClr val="E7E9EA"/>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dirty="0"/>
                        <a:t>Opportunity to work with the Carer’s Centre around carers assessments to understand how carers might be supported – including where social prescribing could play a role. Currently Carer’s Centre manage assessments and deliver programmes around health and wellbeing – but gap in understanding of how best to support these and similar programmes.</a:t>
                      </a:r>
                    </a:p>
                  </a:txBody>
                  <a:tcPr>
                    <a:solidFill>
                      <a:srgbClr val="E7E9EA"/>
                    </a:solidFill>
                  </a:tcPr>
                </a:tc>
                <a:extLst>
                  <a:ext uri="{0D108BD9-81ED-4DB2-BD59-A6C34878D82A}">
                    <a16:rowId xmlns:a16="http://schemas.microsoft.com/office/drawing/2014/main" val="2078708593"/>
                  </a:ext>
                </a:extLst>
              </a:tr>
              <a:tr h="465069">
                <a:tc>
                  <a:txBody>
                    <a:bodyPr/>
                    <a:lstStyle/>
                    <a:p>
                      <a:r>
                        <a:rPr lang="en-GB" sz="900" b="1"/>
                        <a:t>System-wide approach: </a:t>
                      </a:r>
                      <a:r>
                        <a:rPr lang="en-GB" sz="900" b="0"/>
                        <a:t>strengthening relationship between primary care, acute care and social care, along with residents.</a:t>
                      </a:r>
                      <a:endParaRPr lang="en-GB" sz="900" b="1"/>
                    </a:p>
                  </a:txBody>
                  <a:tcPr>
                    <a:solidFill>
                      <a:srgbClr val="CBCFD2"/>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a:t>Providing the right care at the right time on discharge from acute care.</a:t>
                      </a:r>
                    </a:p>
                  </a:txBody>
                  <a:tcPr>
                    <a:solidFill>
                      <a:srgbClr val="CBCFD2"/>
                    </a:solidFill>
                  </a:tcPr>
                </a:tc>
                <a:tc>
                  <a:txBody>
                    <a:bodyPr/>
                    <a:lstStyle/>
                    <a:p>
                      <a:pPr marL="171450" indent="-171450">
                        <a:buFont typeface="Arial" panose="020B0604020202020204" pitchFamily="34" charset="0"/>
                        <a:buChar char="•"/>
                      </a:pPr>
                      <a:r>
                        <a:rPr lang="en-GB" sz="900"/>
                        <a:t>There is a quality improvement project ongoing involving joint triaging between reablement and intermediate care teams – can learn from this approach to understand relevance for other areas.</a:t>
                      </a:r>
                    </a:p>
                    <a:p>
                      <a:pPr marL="171450" indent="-171450">
                        <a:buFont typeface="Arial" panose="020B0604020202020204" pitchFamily="34" charset="0"/>
                        <a:buChar char="•"/>
                      </a:pPr>
                      <a:r>
                        <a:rPr lang="en-GB" sz="900"/>
                        <a:t>Multidisciplinary working across social care and primary care is already embedded in some areas in Tower Hamlets. This approach needs to be evaluated and if effective rolled out to other areas in the borough.</a:t>
                      </a:r>
                    </a:p>
                    <a:p>
                      <a:pPr marL="171450" indent="-171450">
                        <a:buFont typeface="Arial" panose="020B0604020202020204" pitchFamily="34" charset="0"/>
                        <a:buChar char="•"/>
                      </a:pPr>
                      <a:r>
                        <a:rPr lang="en-GB" sz="900"/>
                        <a:t>Potential to further strengthen links between health and adult social care at the “front door” – particularly in Tower Hamlets Connect and initial assessments.</a:t>
                      </a:r>
                    </a:p>
                  </a:txBody>
                  <a:tcPr>
                    <a:solidFill>
                      <a:srgbClr val="CBCFD2"/>
                    </a:solidFill>
                  </a:tcPr>
                </a:tc>
                <a:extLst>
                  <a:ext uri="{0D108BD9-81ED-4DB2-BD59-A6C34878D82A}">
                    <a16:rowId xmlns:a16="http://schemas.microsoft.com/office/drawing/2014/main" val="1459554271"/>
                  </a:ext>
                </a:extLst>
              </a:tr>
            </a:tbl>
          </a:graphicData>
        </a:graphic>
      </p:graphicFrame>
      <p:sp>
        <p:nvSpPr>
          <p:cNvPr id="6" name="Title 1">
            <a:extLst>
              <a:ext uri="{FF2B5EF4-FFF2-40B4-BE49-F238E27FC236}">
                <a16:creationId xmlns:a16="http://schemas.microsoft.com/office/drawing/2014/main" id="{344B7F7F-7677-C234-9E26-ED27EF4E4CB1}"/>
              </a:ext>
            </a:extLst>
          </p:cNvPr>
          <p:cNvSpPr txBox="1">
            <a:spLocks/>
          </p:cNvSpPr>
          <p:nvPr/>
        </p:nvSpPr>
        <p:spPr>
          <a:xfrm>
            <a:off x="114141" y="938877"/>
            <a:ext cx="10046089" cy="4754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rgbClr val="003366"/>
                </a:solidFill>
                <a:latin typeface="+mj-lt"/>
                <a:ea typeface="+mj-ea"/>
                <a:cs typeface="Arial" panose="020B0604020202020204" pitchFamily="34" charset="0"/>
              </a:defRPr>
            </a:lvl1pPr>
          </a:lstStyle>
          <a:p>
            <a:r>
              <a:rPr lang="en-GB" sz="1400">
                <a:solidFill>
                  <a:srgbClr val="FF0000"/>
                </a:solidFill>
              </a:rPr>
              <a:t>Preventing healthcare needs for existing social care service users</a:t>
            </a:r>
          </a:p>
        </p:txBody>
      </p:sp>
    </p:spTree>
    <p:extLst>
      <p:ext uri="{BB962C8B-B14F-4D97-AF65-F5344CB8AC3E}">
        <p14:creationId xmlns:p14="http://schemas.microsoft.com/office/powerpoint/2010/main" val="403797974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r>
              <a:rPr lang="en-GB" sz="3600">
                <a:cs typeface="Arial"/>
              </a:rPr>
              <a:t>About this JSNA Chapter</a:t>
            </a:r>
            <a:endParaRPr lang="en-GB" sz="3600" b="1">
              <a:cs typeface="Arial" panose="020B0604020202020204" pitchFamily="34" charset="0"/>
            </a:endParaRPr>
          </a:p>
        </p:txBody>
      </p:sp>
    </p:spTree>
    <p:extLst>
      <p:ext uri="{BB962C8B-B14F-4D97-AF65-F5344CB8AC3E}">
        <p14:creationId xmlns:p14="http://schemas.microsoft.com/office/powerpoint/2010/main" val="217898862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30119"/>
            <a:ext cx="11077575" cy="720725"/>
          </a:xfrm>
        </p:spPr>
        <p:txBody>
          <a:bodyPr>
            <a:normAutofit/>
          </a:bodyPr>
          <a:lstStyle/>
          <a:p>
            <a:r>
              <a:rPr lang="en-GB" sz="2400">
                <a:cs typeface="Arial"/>
              </a:rPr>
              <a:t>About this Adult Social Care JSNA Chapter</a:t>
            </a:r>
            <a:endParaRPr lang="en-GB" sz="24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187156" y="1154169"/>
            <a:ext cx="11726678" cy="5373712"/>
          </a:xfrm>
        </p:spPr>
        <p:txBody>
          <a:bodyPr vert="horz" lIns="91440" tIns="45720" rIns="91440" bIns="45720" rtlCol="0" anchor="t">
            <a:normAutofit/>
          </a:bodyPr>
          <a:lstStyle/>
          <a:p>
            <a:pPr marL="0" indent="0">
              <a:buNone/>
            </a:pPr>
            <a:r>
              <a:rPr lang="en-GB" sz="1300">
                <a:solidFill>
                  <a:srgbClr val="00445E"/>
                </a:solidFill>
                <a:cs typeface="Arial"/>
              </a:rPr>
              <a:t>This JSNA Chapter on Adults Social Care was produced by LBTH Public Health team, led by Liam Flannigan, Jeremy Hooper, Carmel Black, Hannah Choi and Liam Crosby.</a:t>
            </a:r>
            <a:endParaRPr lang="en-GB" sz="1300">
              <a:solidFill>
                <a:srgbClr val="00445E"/>
              </a:solidFill>
              <a:cs typeface="Arial" panose="020B0604020202020204" pitchFamily="34" charset="0"/>
            </a:endParaRPr>
          </a:p>
          <a:p>
            <a:pPr marL="0" indent="0">
              <a:buNone/>
            </a:pPr>
            <a:r>
              <a:rPr lang="en-GB" sz="1300">
                <a:solidFill>
                  <a:srgbClr val="00445E"/>
                </a:solidFill>
                <a:ea typeface="+mn-lt"/>
                <a:cs typeface="+mn-lt"/>
              </a:rPr>
              <a:t>The JSNA Chapter was produced in Spring 2024.</a:t>
            </a:r>
            <a:endParaRPr lang="en-GB" sz="1300"/>
          </a:p>
          <a:p>
            <a:pPr marL="0" indent="0">
              <a:buNone/>
            </a:pPr>
            <a:r>
              <a:rPr lang="en-GB" sz="1300">
                <a:solidFill>
                  <a:srgbClr val="00445E"/>
                </a:solidFill>
                <a:cs typeface="Arial"/>
              </a:rPr>
              <a:t>The JSNA Chapter is sponsored by LBTH Health and Adult Social Care Directorate Leadership Team (DLT), who will take forward the recommendations.</a:t>
            </a:r>
          </a:p>
          <a:p>
            <a:pPr marL="0" indent="0">
              <a:buNone/>
            </a:pPr>
            <a:r>
              <a:rPr lang="en-GB" sz="1300">
                <a:solidFill>
                  <a:srgbClr val="00445E"/>
                </a:solidFill>
                <a:cs typeface="Arial"/>
              </a:rPr>
              <a:t>For further information contact </a:t>
            </a:r>
            <a:r>
              <a:rPr lang="en-GB" sz="1300">
                <a:solidFill>
                  <a:srgbClr val="00445E"/>
                </a:solidFill>
                <a:cs typeface="Arial"/>
                <a:hlinkClick r:id="rId2"/>
              </a:rPr>
              <a:t>liam.crosby@towerhamlets.gov.uk</a:t>
            </a:r>
            <a:r>
              <a:rPr lang="en-GB" sz="1300">
                <a:solidFill>
                  <a:srgbClr val="00445E"/>
                </a:solidFill>
                <a:cs typeface="Arial"/>
              </a:rPr>
              <a:t> </a:t>
            </a:r>
          </a:p>
          <a:p>
            <a:pPr marL="0" indent="0">
              <a:buNone/>
            </a:pPr>
            <a:r>
              <a:rPr lang="en-GB" sz="1300">
                <a:solidFill>
                  <a:srgbClr val="00445E"/>
                </a:solidFill>
                <a:cs typeface="Arial"/>
              </a:rPr>
              <a:t>This JSNA Chapter has been approved by:</a:t>
            </a:r>
          </a:p>
          <a:p>
            <a:pPr marL="0" indent="0">
              <a:buNone/>
            </a:pPr>
            <a:endParaRPr lang="en-GB" sz="1300">
              <a:solidFill>
                <a:srgbClr val="00445E"/>
              </a:solidFill>
              <a:cs typeface="Arial"/>
            </a:endParaRPr>
          </a:p>
          <a:p>
            <a:pPr marL="0" indent="0">
              <a:buNone/>
            </a:pPr>
            <a:endParaRPr lang="en-GB" sz="1300" b="1">
              <a:solidFill>
                <a:srgbClr val="00445E"/>
              </a:solidFill>
              <a:cs typeface="Arial"/>
            </a:endParaRPr>
          </a:p>
          <a:p>
            <a:pPr marL="0" indent="0">
              <a:buNone/>
            </a:pPr>
            <a:endParaRPr lang="en-GB" sz="1300" b="1">
              <a:solidFill>
                <a:srgbClr val="00445E"/>
              </a:solidFill>
              <a:cs typeface="Arial"/>
            </a:endParaRPr>
          </a:p>
          <a:p>
            <a:pPr marL="0" indent="0">
              <a:buNone/>
            </a:pPr>
            <a:endParaRPr lang="en-GB" sz="1300" b="1">
              <a:solidFill>
                <a:srgbClr val="00445E"/>
              </a:solidFill>
              <a:cs typeface="Arial"/>
            </a:endParaRPr>
          </a:p>
          <a:p>
            <a:pPr marL="0" indent="0">
              <a:buNone/>
            </a:pPr>
            <a:endParaRPr lang="en-GB" sz="1300" b="1">
              <a:solidFill>
                <a:srgbClr val="00445E"/>
              </a:solidFill>
              <a:cs typeface="Arial"/>
            </a:endParaRPr>
          </a:p>
          <a:p>
            <a:pPr marL="0" indent="0">
              <a:buNone/>
            </a:pPr>
            <a:r>
              <a:rPr lang="en-GB" sz="1300" b="1">
                <a:solidFill>
                  <a:srgbClr val="00445E"/>
                </a:solidFill>
                <a:cs typeface="Arial"/>
              </a:rPr>
              <a:t>Acknowledgements:</a:t>
            </a:r>
            <a:endParaRPr lang="en-GB" sz="1300" b="1">
              <a:solidFill>
                <a:srgbClr val="00445E"/>
              </a:solidFill>
              <a:highlight>
                <a:srgbClr val="FFFF00"/>
              </a:highlight>
            </a:endParaRPr>
          </a:p>
          <a:p>
            <a:pPr marL="0" indent="0">
              <a:buNone/>
            </a:pPr>
            <a:r>
              <a:rPr lang="en-GB" sz="1300">
                <a:solidFill>
                  <a:srgbClr val="00445E"/>
                </a:solidFill>
                <a:cs typeface="Arial"/>
              </a:rPr>
              <a:t>We thank the steering group for this project, who provided valuable input to shape this JSNA Chapter analysis: Somen Banerjee, Emily </a:t>
            </a:r>
            <a:r>
              <a:rPr lang="en-GB" sz="1300" err="1">
                <a:solidFill>
                  <a:srgbClr val="00445E"/>
                </a:solidFill>
                <a:cs typeface="Arial"/>
              </a:rPr>
              <a:t>Fieran</a:t>
            </a:r>
            <a:r>
              <a:rPr lang="en-GB" sz="1300">
                <a:solidFill>
                  <a:srgbClr val="00445E"/>
                </a:solidFill>
                <a:cs typeface="Arial"/>
              </a:rPr>
              <a:t>-Reed, Ben Gladstone, Leo Hutchinson, Naveed Mohammed, Sarah Murphy, Katie O’Driscoll, Adam Price, Denise Radley, Linda </a:t>
            </a:r>
            <a:r>
              <a:rPr lang="en-GB" sz="1300" err="1">
                <a:solidFill>
                  <a:srgbClr val="00445E"/>
                </a:solidFill>
                <a:cs typeface="Arial"/>
              </a:rPr>
              <a:t>Wiafe-Ababio</a:t>
            </a:r>
            <a:r>
              <a:rPr lang="en-GB" sz="1300">
                <a:solidFill>
                  <a:srgbClr val="00445E"/>
                </a:solidFill>
                <a:cs typeface="Arial"/>
              </a:rPr>
              <a:t>.</a:t>
            </a:r>
          </a:p>
          <a:p>
            <a:pPr marL="0" indent="0">
              <a:buNone/>
            </a:pPr>
            <a:r>
              <a:rPr lang="en-GB" sz="1300">
                <a:solidFill>
                  <a:srgbClr val="00445E"/>
                </a:solidFill>
                <a:cs typeface="Arial"/>
              </a:rPr>
              <a:t>We also thank wider stakeholders who contributed insights during the process: Gillian Beadle-Phelps, Graham Collins, Joanne Ferry, Alex </a:t>
            </a:r>
            <a:r>
              <a:rPr lang="en-GB" sz="1300" err="1">
                <a:solidFill>
                  <a:srgbClr val="00445E"/>
                </a:solidFill>
                <a:cs typeface="Arial"/>
              </a:rPr>
              <a:t>Hadayah</a:t>
            </a:r>
            <a:r>
              <a:rPr lang="en-GB" sz="1300">
                <a:solidFill>
                  <a:srgbClr val="00445E"/>
                </a:solidFill>
                <a:cs typeface="Arial"/>
              </a:rPr>
              <a:t>, Tim Hughes, Darren Ingram, </a:t>
            </a:r>
            <a:r>
              <a:rPr lang="en-GB" sz="1300" err="1">
                <a:solidFill>
                  <a:srgbClr val="00445E"/>
                </a:solidFill>
                <a:cs typeface="Arial"/>
              </a:rPr>
              <a:t>Eleea</a:t>
            </a:r>
            <a:r>
              <a:rPr lang="en-GB" sz="1300">
                <a:solidFill>
                  <a:srgbClr val="00445E"/>
                </a:solidFill>
                <a:cs typeface="Arial"/>
              </a:rPr>
              <a:t> Islam, Suki Kaur, Carrie Kilpatrick, Mary Marcus, Alex McLellan, Hibo Mohamed, Christine Oates. Anne Page, Nick Payne, </a:t>
            </a:r>
            <a:r>
              <a:rPr lang="en-GB" sz="1300" err="1">
                <a:solidFill>
                  <a:srgbClr val="00445E"/>
                </a:solidFill>
                <a:cs typeface="Arial"/>
              </a:rPr>
              <a:t>Jarmila</a:t>
            </a:r>
            <a:r>
              <a:rPr lang="en-GB" sz="1300">
                <a:solidFill>
                  <a:srgbClr val="00445E"/>
                </a:solidFill>
                <a:cs typeface="Arial"/>
              </a:rPr>
              <a:t> </a:t>
            </a:r>
            <a:r>
              <a:rPr lang="en-GB" sz="1300" err="1">
                <a:solidFill>
                  <a:srgbClr val="00445E"/>
                </a:solidFill>
                <a:cs typeface="Arial"/>
              </a:rPr>
              <a:t>Regulova</a:t>
            </a:r>
            <a:r>
              <a:rPr lang="en-GB" sz="1300">
                <a:solidFill>
                  <a:srgbClr val="00445E"/>
                </a:solidFill>
                <a:cs typeface="Arial"/>
              </a:rPr>
              <a:t>, Paul </a:t>
            </a:r>
            <a:r>
              <a:rPr lang="en-GB" sz="1300" err="1">
                <a:solidFill>
                  <a:srgbClr val="00445E"/>
                </a:solidFill>
                <a:cs typeface="Arial"/>
              </a:rPr>
              <a:t>Swindells</a:t>
            </a:r>
            <a:r>
              <a:rPr lang="en-GB" sz="1300">
                <a:solidFill>
                  <a:srgbClr val="00445E"/>
                </a:solidFill>
                <a:cs typeface="Arial"/>
              </a:rPr>
              <a:t>, Chris Taylor, Warwick </a:t>
            </a:r>
            <a:r>
              <a:rPr lang="en-GB" sz="1300" err="1">
                <a:solidFill>
                  <a:srgbClr val="00445E"/>
                </a:solidFill>
                <a:cs typeface="Arial"/>
              </a:rPr>
              <a:t>Tomsett</a:t>
            </a:r>
            <a:r>
              <a:rPr lang="en-GB" sz="1300">
                <a:solidFill>
                  <a:srgbClr val="00445E"/>
                </a:solidFill>
                <a:cs typeface="Arial"/>
              </a:rPr>
              <a:t>.</a:t>
            </a:r>
            <a:endParaRPr lang="en-GB" sz="1300">
              <a:solidFill>
                <a:srgbClr val="00445E"/>
              </a:solidFill>
            </a:endParaRPr>
          </a:p>
          <a:p>
            <a:pPr marL="0" indent="0">
              <a:buNone/>
            </a:pPr>
            <a:endParaRPr lang="en-GB" sz="1300">
              <a:solidFill>
                <a:srgbClr val="00445E"/>
              </a:solidFill>
            </a:endParaRPr>
          </a:p>
          <a:p>
            <a:pPr marL="0" indent="0">
              <a:buNone/>
            </a:pPr>
            <a:endParaRPr lang="en-GB" sz="1400"/>
          </a:p>
        </p:txBody>
      </p:sp>
      <p:graphicFrame>
        <p:nvGraphicFramePr>
          <p:cNvPr id="4" name="Table 3">
            <a:extLst>
              <a:ext uri="{FF2B5EF4-FFF2-40B4-BE49-F238E27FC236}">
                <a16:creationId xmlns:a16="http://schemas.microsoft.com/office/drawing/2014/main" id="{DCC2E57B-69A3-7659-8E18-20AB6B73E876}"/>
              </a:ext>
            </a:extLst>
          </p:cNvPr>
          <p:cNvGraphicFramePr>
            <a:graphicFrameLocks noGrp="1"/>
          </p:cNvGraphicFramePr>
          <p:nvPr>
            <p:extLst>
              <p:ext uri="{D42A27DB-BD31-4B8C-83A1-F6EECF244321}">
                <p14:modId xmlns:p14="http://schemas.microsoft.com/office/powerpoint/2010/main" val="1436265748"/>
              </p:ext>
            </p:extLst>
          </p:nvPr>
        </p:nvGraphicFramePr>
        <p:xfrm>
          <a:off x="278166" y="3116636"/>
          <a:ext cx="8173376" cy="1317981"/>
        </p:xfrm>
        <a:graphic>
          <a:graphicData uri="http://schemas.openxmlformats.org/drawingml/2006/table">
            <a:tbl>
              <a:tblPr firstRow="1" bandRow="1">
                <a:tableStyleId>{073A0DAA-6AF3-43AB-8588-CEC1D06C72B9}</a:tableStyleId>
              </a:tblPr>
              <a:tblGrid>
                <a:gridCol w="1534206">
                  <a:extLst>
                    <a:ext uri="{9D8B030D-6E8A-4147-A177-3AD203B41FA5}">
                      <a16:colId xmlns:a16="http://schemas.microsoft.com/office/drawing/2014/main" val="3831431136"/>
                    </a:ext>
                  </a:extLst>
                </a:gridCol>
                <a:gridCol w="5156599">
                  <a:extLst>
                    <a:ext uri="{9D8B030D-6E8A-4147-A177-3AD203B41FA5}">
                      <a16:colId xmlns:a16="http://schemas.microsoft.com/office/drawing/2014/main" val="2622932270"/>
                    </a:ext>
                  </a:extLst>
                </a:gridCol>
                <a:gridCol w="1482571">
                  <a:extLst>
                    <a:ext uri="{9D8B030D-6E8A-4147-A177-3AD203B41FA5}">
                      <a16:colId xmlns:a16="http://schemas.microsoft.com/office/drawing/2014/main" val="3704182111"/>
                    </a:ext>
                  </a:extLst>
                </a:gridCol>
              </a:tblGrid>
              <a:tr h="312141">
                <a:tc>
                  <a:txBody>
                    <a:bodyPr/>
                    <a:lstStyle/>
                    <a:p>
                      <a:r>
                        <a:rPr lang="en-GB" sz="1200"/>
                        <a:t>Name </a:t>
                      </a:r>
                    </a:p>
                  </a:txBody>
                  <a:tcPr/>
                </a:tc>
                <a:tc>
                  <a:txBody>
                    <a:bodyPr/>
                    <a:lstStyle/>
                    <a:p>
                      <a:r>
                        <a:rPr lang="en-GB" sz="1200"/>
                        <a:t>Role</a:t>
                      </a:r>
                    </a:p>
                  </a:txBody>
                  <a:tcPr/>
                </a:tc>
                <a:tc>
                  <a:txBody>
                    <a:bodyPr/>
                    <a:lstStyle/>
                    <a:p>
                      <a:r>
                        <a:rPr lang="en-GB" sz="1200"/>
                        <a:t>Approval date</a:t>
                      </a:r>
                    </a:p>
                  </a:txBody>
                  <a:tcPr/>
                </a:tc>
                <a:extLst>
                  <a:ext uri="{0D108BD9-81ED-4DB2-BD59-A6C34878D82A}">
                    <a16:rowId xmlns:a16="http://schemas.microsoft.com/office/drawing/2014/main" val="2501311069"/>
                  </a:ext>
                </a:extLst>
              </a:tr>
              <a:tr h="312141">
                <a:tc>
                  <a:txBody>
                    <a:bodyPr/>
                    <a:lstStyle/>
                    <a:p>
                      <a:r>
                        <a:rPr lang="en-GB" sz="1200"/>
                        <a:t>Somen Banerjee</a:t>
                      </a:r>
                    </a:p>
                  </a:txBody>
                  <a:tcPr/>
                </a:tc>
                <a:tc>
                  <a:txBody>
                    <a:bodyPr/>
                    <a:lstStyle/>
                    <a:p>
                      <a:r>
                        <a:rPr lang="en-GB" sz="1200"/>
                        <a:t>Director of Public Health, Interim Corporate Director Health and Adult Social Care, LBTH Council</a:t>
                      </a:r>
                    </a:p>
                  </a:txBody>
                  <a:tcPr/>
                </a:tc>
                <a:tc>
                  <a:txBody>
                    <a:bodyPr/>
                    <a:lstStyle/>
                    <a:p>
                      <a:endParaRPr lang="en-GB" sz="1200"/>
                    </a:p>
                  </a:txBody>
                  <a:tcPr/>
                </a:tc>
                <a:extLst>
                  <a:ext uri="{0D108BD9-81ED-4DB2-BD59-A6C34878D82A}">
                    <a16:rowId xmlns:a16="http://schemas.microsoft.com/office/drawing/2014/main" val="2913485324"/>
                  </a:ext>
                </a:extLst>
              </a:tr>
              <a:tr h="187284">
                <a:tc>
                  <a:txBody>
                    <a:bodyPr/>
                    <a:lstStyle/>
                    <a:p>
                      <a:r>
                        <a:rPr lang="en-GB" sz="1200"/>
                        <a:t>Liam Crosby</a:t>
                      </a:r>
                    </a:p>
                  </a:txBody>
                  <a:tcPr/>
                </a:tc>
                <a:tc>
                  <a:txBody>
                    <a:bodyPr/>
                    <a:lstStyle/>
                    <a:p>
                      <a:r>
                        <a:rPr lang="en-GB" sz="1200"/>
                        <a:t>Associate Director of Public Health – Healthy Adults, LBTH Council</a:t>
                      </a:r>
                    </a:p>
                  </a:txBody>
                  <a:tcPr/>
                </a:tc>
                <a:tc>
                  <a:txBody>
                    <a:bodyPr/>
                    <a:lstStyle/>
                    <a:p>
                      <a:endParaRPr lang="en-GB" sz="1200"/>
                    </a:p>
                  </a:txBody>
                  <a:tcPr/>
                </a:tc>
                <a:extLst>
                  <a:ext uri="{0D108BD9-81ED-4DB2-BD59-A6C34878D82A}">
                    <a16:rowId xmlns:a16="http://schemas.microsoft.com/office/drawing/2014/main" val="191664886"/>
                  </a:ext>
                </a:extLst>
              </a:tr>
              <a:tr h="253181">
                <a:tc>
                  <a:txBody>
                    <a:bodyPr/>
                    <a:lstStyle/>
                    <a:p>
                      <a:r>
                        <a:rPr lang="en-GB" sz="1200"/>
                        <a:t>Katie O’Driscoll</a:t>
                      </a:r>
                    </a:p>
                  </a:txBody>
                  <a:tcPr/>
                </a:tc>
                <a:tc>
                  <a:txBody>
                    <a:bodyPr/>
                    <a:lstStyle/>
                    <a:p>
                      <a:r>
                        <a:rPr lang="en-GB" sz="1200"/>
                        <a:t>Director of Adult Social Care, LBTH Council</a:t>
                      </a:r>
                    </a:p>
                  </a:txBody>
                  <a:tcPr/>
                </a:tc>
                <a:tc>
                  <a:txBody>
                    <a:bodyPr/>
                    <a:lstStyle/>
                    <a:p>
                      <a:endParaRPr lang="en-GB" sz="1200"/>
                    </a:p>
                  </a:txBody>
                  <a:tcPr/>
                </a:tc>
                <a:extLst>
                  <a:ext uri="{0D108BD9-81ED-4DB2-BD59-A6C34878D82A}">
                    <a16:rowId xmlns:a16="http://schemas.microsoft.com/office/drawing/2014/main" val="503428468"/>
                  </a:ext>
                </a:extLst>
              </a:tr>
            </a:tbl>
          </a:graphicData>
        </a:graphic>
      </p:graphicFrame>
    </p:spTree>
    <p:extLst>
      <p:ext uri="{BB962C8B-B14F-4D97-AF65-F5344CB8AC3E}">
        <p14:creationId xmlns:p14="http://schemas.microsoft.com/office/powerpoint/2010/main" val="409637878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References</a:t>
            </a:r>
          </a:p>
        </p:txBody>
      </p:sp>
    </p:spTree>
    <p:extLst>
      <p:ext uri="{BB962C8B-B14F-4D97-AF65-F5344CB8AC3E}">
        <p14:creationId xmlns:p14="http://schemas.microsoft.com/office/powerpoint/2010/main" val="419052897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1 </a:t>
            </a:r>
          </a:p>
        </p:txBody>
      </p:sp>
      <p:sp>
        <p:nvSpPr>
          <p:cNvPr id="3" name="Content Placeholder 2">
            <a:extLst>
              <a:ext uri="{FF2B5EF4-FFF2-40B4-BE49-F238E27FC236}">
                <a16:creationId xmlns:a16="http://schemas.microsoft.com/office/drawing/2014/main" id="{4B022F77-68BE-6B27-C567-653D719F97C8}"/>
              </a:ext>
              <a:ext uri="{C183D7F6-B498-43B3-948B-1728B52AA6E4}">
                <adec:decorative xmlns:adec="http://schemas.microsoft.com/office/drawing/2017/decorative" val="1"/>
              </a:ext>
            </a:extLst>
          </p:cNvPr>
          <p:cNvSpPr>
            <a:spLocks noGrp="1"/>
          </p:cNvSpPr>
          <p:nvPr>
            <p:ph idx="1"/>
          </p:nvPr>
        </p:nvSpPr>
        <p:spPr>
          <a:xfrm>
            <a:off x="317984" y="1040544"/>
            <a:ext cx="10990841" cy="4909072"/>
          </a:xfrm>
        </p:spPr>
        <p:txBody>
          <a:bodyPr>
            <a:normAutofit/>
          </a:bodyPr>
          <a:lstStyle/>
          <a:p>
            <a:pPr>
              <a:spcBef>
                <a:spcPts val="0"/>
              </a:spcBef>
              <a:buFont typeface="+mj-lt"/>
              <a:buAutoNum type="arabicPeriod"/>
            </a:pPr>
            <a:endParaRPr lang="en-GB" sz="1000"/>
          </a:p>
          <a:p>
            <a:pPr>
              <a:spcBef>
                <a:spcPts val="0"/>
              </a:spcBef>
              <a:buFont typeface="+mj-lt"/>
              <a:buAutoNum type="arabicPeriod"/>
            </a:pPr>
            <a:endParaRPr lang="en-GB" sz="1000"/>
          </a:p>
          <a:p>
            <a:pPr>
              <a:spcBef>
                <a:spcPts val="0"/>
              </a:spcBef>
              <a:buFont typeface="+mj-lt"/>
              <a:buAutoNum type="arabicPeriod"/>
            </a:pPr>
            <a:endParaRPr lang="en-GB" sz="1000">
              <a:hlinkClick r:id="rId2"/>
            </a:endParaRPr>
          </a:p>
          <a:p>
            <a:pPr>
              <a:spcBef>
                <a:spcPts val="0"/>
              </a:spcBef>
              <a:buFont typeface="+mj-lt"/>
              <a:buAutoNum type="arabicPeriod"/>
            </a:pPr>
            <a:endParaRPr lang="en-GB" sz="1000"/>
          </a:p>
          <a:p>
            <a:pPr>
              <a:spcBef>
                <a:spcPts val="0"/>
              </a:spcBef>
              <a:buFont typeface="+mj-lt"/>
              <a:buAutoNum type="arabicPeriod"/>
            </a:pPr>
            <a:endParaRPr lang="en-GB" sz="1000"/>
          </a:p>
          <a:p>
            <a:pPr marL="0" indent="0">
              <a:buNone/>
            </a:pPr>
            <a:endParaRPr lang="en-GB" sz="1200"/>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17984" y="1176053"/>
            <a:ext cx="11874016"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a:pPr>
            <a:r>
              <a:rPr lang="en-GB" sz="900"/>
              <a:t>NHS England (formerly NHS Digital). </a:t>
            </a:r>
            <a:r>
              <a:rPr lang="en-GB" sz="900" i="1"/>
              <a:t>Adult Social Care Activity and Finance Report, 2022 to 2023. </a:t>
            </a:r>
            <a:r>
              <a:rPr lang="en-GB" sz="900"/>
              <a:t>2023. Available from: </a:t>
            </a:r>
            <a:r>
              <a:rPr lang="en-GB" sz="900">
                <a:hlinkClick r:id="rId3"/>
              </a:rPr>
              <a:t>https://digital.nhs.uk/data-and-information/publications/statistical/adult-social-care-activity-and-finance-report/2022-23/author-and-copyright</a:t>
            </a:r>
            <a:r>
              <a:rPr lang="en-GB" sz="900"/>
              <a:t> [last accessed 6 March 2024].</a:t>
            </a:r>
          </a:p>
          <a:p>
            <a:pPr>
              <a:spcBef>
                <a:spcPts val="0"/>
              </a:spcBef>
              <a:buFont typeface="+mj-lt"/>
              <a:buAutoNum type="arabicPeriod"/>
            </a:pPr>
            <a:r>
              <a:rPr lang="en-GB" sz="900"/>
              <a:t>I R Santana, A Mason, N </a:t>
            </a:r>
            <a:r>
              <a:rPr lang="en-GB" sz="900" err="1"/>
              <a:t>Gutacker</a:t>
            </a:r>
            <a:r>
              <a:rPr lang="en-GB" sz="900"/>
              <a:t>, P </a:t>
            </a:r>
            <a:r>
              <a:rPr lang="en-GB" sz="900" err="1"/>
              <a:t>Kasteridis</a:t>
            </a:r>
            <a:r>
              <a:rPr lang="en-GB" sz="900"/>
              <a:t>, R Santos, N Rice. </a:t>
            </a:r>
            <a:r>
              <a:rPr lang="en-GB" sz="900" i="1"/>
              <a:t>Need, Demand, Supply in health care: working definitions, and their implications for defining access. </a:t>
            </a:r>
            <a:r>
              <a:rPr lang="en-GB" sz="900"/>
              <a:t>2023. Health Economics, Policy and Law</a:t>
            </a:r>
            <a:r>
              <a:rPr lang="en-GB" sz="900" i="1"/>
              <a:t>. 18(1):1-13. doi:10.1017/S1744133121000293 </a:t>
            </a:r>
          </a:p>
          <a:p>
            <a:pPr>
              <a:spcBef>
                <a:spcPts val="0"/>
              </a:spcBef>
              <a:buFont typeface="+mj-lt"/>
              <a:buAutoNum type="arabicPeriod"/>
            </a:pPr>
            <a:r>
              <a:rPr lang="en-GB" sz="900"/>
              <a:t>M </a:t>
            </a:r>
            <a:r>
              <a:rPr lang="en-GB" sz="900" err="1"/>
              <a:t>Asadi-Lari</a:t>
            </a:r>
            <a:r>
              <a:rPr lang="en-GB" sz="900"/>
              <a:t>, C Packham, D Gray. </a:t>
            </a:r>
            <a:r>
              <a:rPr lang="en-GB" sz="900" i="1"/>
              <a:t>Need for redefining needs</a:t>
            </a:r>
            <a:r>
              <a:rPr lang="en-GB" sz="900"/>
              <a:t>. 2023. Health Qual Life Outcomes 1, 34. </a:t>
            </a:r>
            <a:r>
              <a:rPr lang="en-GB" sz="900">
                <a:hlinkClick r:id="rId4"/>
              </a:rPr>
              <a:t>https://doi.org/10.1186/1477-7525-1-34</a:t>
            </a:r>
            <a:endParaRPr lang="en-GB" sz="900"/>
          </a:p>
          <a:p>
            <a:pPr>
              <a:spcBef>
                <a:spcPts val="0"/>
              </a:spcBef>
              <a:buFont typeface="+mj-lt"/>
              <a:buAutoNum type="arabicPeriod"/>
            </a:pPr>
            <a:r>
              <a:rPr lang="en-GB" sz="900"/>
              <a:t>London Borough of Tower Hamlets Council. </a:t>
            </a:r>
            <a:r>
              <a:rPr lang="en-GB" sz="900" i="1"/>
              <a:t>Tower Hamlets Annual Public Health Report 2022. </a:t>
            </a:r>
            <a:r>
              <a:rPr lang="en-GB" sz="900"/>
              <a:t>2023. Available from: </a:t>
            </a:r>
            <a:r>
              <a:rPr lang="en-GB" sz="900">
                <a:hlinkClick r:id="rId5"/>
              </a:rPr>
              <a:t>https://www.towerhamlets.gov.uk/Documents/Public-Health/TowerHamletsPublicHealthReport2022.pdf</a:t>
            </a:r>
            <a:r>
              <a:rPr lang="en-GB" sz="900"/>
              <a:t> [last accessed 6 March 2024].</a:t>
            </a:r>
          </a:p>
          <a:p>
            <a:pPr>
              <a:spcBef>
                <a:spcPts val="0"/>
              </a:spcBef>
              <a:buFont typeface="+mj-lt"/>
              <a:buAutoNum type="arabicPeriod"/>
            </a:pPr>
            <a:r>
              <a:rPr lang="en-GB" sz="900"/>
              <a:t>London Borough of Tower Hamlets Council. </a:t>
            </a:r>
            <a:r>
              <a:rPr lang="en-GB" sz="900" i="1"/>
              <a:t>Borough profile 2020</a:t>
            </a:r>
            <a:r>
              <a:rPr lang="en-GB" sz="900"/>
              <a:t>. 2023. Available from: </a:t>
            </a:r>
            <a:r>
              <a:rPr lang="en-GB" sz="900">
                <a:hlinkClick r:id="rId6"/>
              </a:rPr>
              <a:t>https://www.towerhamlets.gov.uk/lgnl/community_and_living/borough_statistics/Borough_profile.aspx</a:t>
            </a:r>
            <a:r>
              <a:rPr lang="en-GB" sz="900"/>
              <a:t> [last accessed 6 March 2024].</a:t>
            </a:r>
          </a:p>
          <a:p>
            <a:pPr>
              <a:spcBef>
                <a:spcPts val="0"/>
              </a:spcBef>
              <a:buFont typeface="+mj-lt"/>
              <a:buAutoNum type="arabicPeriod"/>
            </a:pPr>
            <a:r>
              <a:rPr lang="en-GB" sz="900"/>
              <a:t>Office for Health Improvement and Disparities. </a:t>
            </a:r>
            <a:r>
              <a:rPr lang="en-GB" sz="900" i="1"/>
              <a:t>Public health profiles. </a:t>
            </a:r>
            <a:r>
              <a:rPr lang="en-GB" sz="900"/>
              <a:t>2024. Available from: </a:t>
            </a:r>
            <a:r>
              <a:rPr lang="en-GB" sz="900">
                <a:hlinkClick r:id="rId7"/>
              </a:rPr>
              <a:t>https://fingertips.phe.org.uk/</a:t>
            </a:r>
            <a:r>
              <a:rPr lang="en-GB" sz="900"/>
              <a:t> [last accessed 6 March 2024].</a:t>
            </a:r>
          </a:p>
          <a:p>
            <a:pPr>
              <a:spcBef>
                <a:spcPts val="0"/>
              </a:spcBef>
              <a:buFont typeface="+mj-lt"/>
              <a:buAutoNum type="arabicPeriod"/>
            </a:pPr>
            <a:r>
              <a:rPr lang="en-GB" sz="900"/>
              <a:t>Office for National Statistics. </a:t>
            </a:r>
            <a:r>
              <a:rPr lang="en-GB" sz="900" i="1"/>
              <a:t>Life expectancy estimates, all ages, UK</a:t>
            </a:r>
            <a:r>
              <a:rPr lang="en-GB" sz="900"/>
              <a:t>. 2021. Available from: </a:t>
            </a:r>
            <a:r>
              <a:rPr lang="en-GB" sz="900">
                <a:hlinkClick r:id="rId8"/>
              </a:rPr>
              <a:t>https://www.ons.gov.uk/peoplepopulationandcommunity/healthandsocialcare/healthandlifeexpectancies/datasets/lifeexpectancyestimatesallagesuk</a:t>
            </a:r>
            <a:r>
              <a:rPr lang="en-GB" sz="900"/>
              <a:t> [last accessed 6 March 2024].</a:t>
            </a:r>
          </a:p>
          <a:p>
            <a:pPr>
              <a:spcBef>
                <a:spcPts val="0"/>
              </a:spcBef>
              <a:buFont typeface="+mj-lt"/>
              <a:buAutoNum type="arabicPeriod"/>
            </a:pPr>
            <a:r>
              <a:rPr lang="en-GB" sz="900"/>
              <a:t>Office for National Statistics. </a:t>
            </a:r>
            <a:r>
              <a:rPr lang="en-GB" sz="900" i="1"/>
              <a:t>Health state life expectancy, all ages, UK</a:t>
            </a:r>
            <a:r>
              <a:rPr lang="en-GB" sz="900"/>
              <a:t>. 2023. Available from: </a:t>
            </a:r>
            <a:r>
              <a:rPr lang="en-GB" sz="900">
                <a:hlinkClick r:id="rId9"/>
              </a:rPr>
              <a:t>https://www.ons.gov.uk/peoplepopulationandcommunity/healthandsocialcare/healthandlifeexpectancies/datasets/healthstatelifeexpectancyallagesuk</a:t>
            </a:r>
            <a:r>
              <a:rPr lang="en-GB" sz="900"/>
              <a:t> [last accessed 6 </a:t>
            </a:r>
            <a:r>
              <a:rPr lang="en-GB" sz="900" err="1"/>
              <a:t>Mardh</a:t>
            </a:r>
            <a:r>
              <a:rPr lang="en-GB" sz="900"/>
              <a:t> 2024].</a:t>
            </a:r>
          </a:p>
          <a:p>
            <a:pPr>
              <a:spcBef>
                <a:spcPts val="0"/>
              </a:spcBef>
              <a:buFont typeface="+mj-lt"/>
              <a:buAutoNum type="arabicPeriod"/>
            </a:pPr>
            <a:r>
              <a:rPr lang="en-GB" sz="900"/>
              <a:t>Office for National Statistics. </a:t>
            </a:r>
            <a:r>
              <a:rPr lang="en-GB" sz="900" i="1"/>
              <a:t>Census 2021</a:t>
            </a:r>
            <a:r>
              <a:rPr lang="en-GB" sz="900"/>
              <a:t>. Available from: </a:t>
            </a:r>
            <a:r>
              <a:rPr lang="en-GB" sz="900">
                <a:hlinkClick r:id="rId10"/>
              </a:rPr>
              <a:t>https://www.ons.gov.uk/census</a:t>
            </a:r>
            <a:r>
              <a:rPr lang="en-GB" sz="900"/>
              <a:t> [last accessed 6 March 2024].</a:t>
            </a:r>
          </a:p>
          <a:p>
            <a:pPr>
              <a:spcBef>
                <a:spcPts val="0"/>
              </a:spcBef>
              <a:buFont typeface="+mj-lt"/>
              <a:buAutoNum type="arabicPeriod"/>
            </a:pPr>
            <a:r>
              <a:rPr lang="en-GB" sz="900"/>
              <a:t>The Health Foundation (REAL Centre). </a:t>
            </a:r>
            <a:r>
              <a:rPr lang="en-GB" sz="900" i="1"/>
              <a:t>Our ageing population: how ageing affects health and care need in England. </a:t>
            </a:r>
            <a:r>
              <a:rPr lang="en-GB" sz="900"/>
              <a:t>2021. Available from: </a:t>
            </a:r>
            <a:r>
              <a:rPr lang="en-GB" sz="900">
                <a:hlinkClick r:id="rId11"/>
              </a:rPr>
              <a:t>https://www.health.org.uk/publications/our-ageing-population</a:t>
            </a:r>
            <a:r>
              <a:rPr lang="en-GB" sz="900"/>
              <a:t> [last accessed 6 March 2024].</a:t>
            </a:r>
          </a:p>
          <a:p>
            <a:pPr>
              <a:spcBef>
                <a:spcPts val="0"/>
              </a:spcBef>
              <a:buFont typeface="+mj-lt"/>
              <a:buAutoNum type="arabicPeriod"/>
            </a:pPr>
            <a:r>
              <a:rPr lang="en-GB" sz="900"/>
              <a:t>NHS England (formerly NHS Digital). </a:t>
            </a:r>
            <a:r>
              <a:rPr lang="en-GB" sz="900" i="1"/>
              <a:t>Quality and Outcomes Framework: official statistics</a:t>
            </a:r>
            <a:r>
              <a:rPr lang="en-GB" sz="900"/>
              <a:t>. Available from: </a:t>
            </a:r>
            <a:r>
              <a:rPr lang="en-GB" sz="900">
                <a:hlinkClick r:id="rId12"/>
              </a:rPr>
              <a:t>https://digital.nhs.uk/data-and-information/publications/statistical/quality-and-outcomes-framework-achievement-prevalence-and-exceptions-data/</a:t>
            </a:r>
            <a:r>
              <a:rPr lang="en-GB" sz="900"/>
              <a:t> [last accessed 6 March 2024].</a:t>
            </a:r>
          </a:p>
          <a:p>
            <a:pPr>
              <a:spcBef>
                <a:spcPts val="0"/>
              </a:spcBef>
              <a:buFont typeface="+mj-lt"/>
              <a:buAutoNum type="arabicPeriod"/>
            </a:pPr>
            <a:r>
              <a:rPr lang="en-GB" sz="900"/>
              <a:t>NHS England (formerly NHS Digital. </a:t>
            </a:r>
            <a:r>
              <a:rPr lang="en-GB" sz="900" i="1"/>
              <a:t>Health Survey for England, 2021 part 2</a:t>
            </a:r>
            <a:r>
              <a:rPr lang="en-GB" sz="900"/>
              <a:t>. 2023. Available from: </a:t>
            </a:r>
            <a:r>
              <a:rPr lang="en-GB" sz="900">
                <a:hlinkClick r:id="rId13"/>
              </a:rPr>
              <a:t>https://digital.nhs.uk/data-and-information/publications/statistical/health-survey-for-england/2021-part-2/social-care</a:t>
            </a:r>
            <a:r>
              <a:rPr lang="en-GB" sz="900"/>
              <a:t> [last accessed 6 March 2024].</a:t>
            </a:r>
          </a:p>
          <a:p>
            <a:pPr>
              <a:spcBef>
                <a:spcPts val="0"/>
              </a:spcBef>
              <a:buFont typeface="+mj-lt"/>
              <a:buAutoNum type="arabicPeriod"/>
            </a:pPr>
            <a:r>
              <a:rPr lang="en-GB" sz="900"/>
              <a:t>Tower Hamlets Together. </a:t>
            </a:r>
            <a:r>
              <a:rPr lang="en-GB" sz="900" i="1"/>
              <a:t>Whole Systems Dataset Project</a:t>
            </a:r>
            <a:r>
              <a:rPr lang="en-GB" sz="900"/>
              <a:t>. Available from: </a:t>
            </a:r>
            <a:r>
              <a:rPr lang="en-GB" sz="900">
                <a:hlinkClick r:id="rId14"/>
              </a:rPr>
              <a:t>https://www.towerhamletstogether.com/our-work/whole-systems-dataset-project</a:t>
            </a:r>
            <a:r>
              <a:rPr lang="en-GB" sz="900"/>
              <a:t> [last accessed 6 March 2024].</a:t>
            </a:r>
          </a:p>
          <a:p>
            <a:pPr>
              <a:spcBef>
                <a:spcPts val="0"/>
              </a:spcBef>
              <a:buFont typeface="+mj-lt"/>
              <a:buAutoNum type="arabicPeriod"/>
            </a:pPr>
            <a:r>
              <a:rPr lang="en-GB" sz="900"/>
              <a:t>K Thiru, P Goldblatt, S Hogarth. </a:t>
            </a:r>
            <a:r>
              <a:rPr lang="en-GB" sz="900" i="1"/>
              <a:t>Guide to the creation of a Whole Systems Data Set</a:t>
            </a:r>
            <a:r>
              <a:rPr lang="en-GB" sz="900"/>
              <a:t>. 2017. Available from: </a:t>
            </a:r>
            <a:r>
              <a:rPr lang="en-GB" sz="900">
                <a:hlinkClick r:id="rId14"/>
              </a:rPr>
              <a:t>https://www.towerhamletstogether.com/our-work/whole-systems-dataset-project</a:t>
            </a:r>
            <a:r>
              <a:rPr lang="en-GB" sz="900"/>
              <a:t> [last accessed 6 March 2024].</a:t>
            </a:r>
          </a:p>
          <a:p>
            <a:pPr>
              <a:spcBef>
                <a:spcPts val="0"/>
              </a:spcBef>
              <a:buFont typeface="+mj-lt"/>
              <a:buAutoNum type="arabicPeriod"/>
            </a:pPr>
            <a:r>
              <a:rPr lang="en-GB" sz="900"/>
              <a:t> L Mayhew, G Harper. </a:t>
            </a:r>
            <a:r>
              <a:rPr lang="en-GB" sz="900" i="1"/>
              <a:t>London Borough of Tower Hamlets: Case studies in health inequalities and health care consumption. </a:t>
            </a:r>
            <a:r>
              <a:rPr lang="en-GB" sz="900"/>
              <a:t>2019. Available from: </a:t>
            </a:r>
            <a:r>
              <a:rPr lang="en-GB" sz="900">
                <a:hlinkClick r:id="rId15"/>
              </a:rPr>
              <a:t>LBTH-WSDP-report-final-03-10-2019-MHALtd.pdf (city.ac.uk)</a:t>
            </a:r>
            <a:r>
              <a:rPr lang="en-GB" sz="900"/>
              <a:t> [last accessed 6 Mar</a:t>
            </a:r>
          </a:p>
          <a:p>
            <a:pPr>
              <a:spcBef>
                <a:spcPts val="0"/>
              </a:spcBef>
              <a:buFont typeface="+mj-lt"/>
              <a:buAutoNum type="arabicPeriod"/>
            </a:pPr>
            <a:r>
              <a:rPr lang="en-GB" sz="900"/>
              <a:t>G Livingston </a:t>
            </a:r>
            <a:r>
              <a:rPr lang="en-GB" sz="900" i="1"/>
              <a:t>et al</a:t>
            </a:r>
            <a:r>
              <a:rPr lang="en-GB" sz="900"/>
              <a:t>. </a:t>
            </a:r>
            <a:r>
              <a:rPr lang="en-GB" sz="900" i="1"/>
              <a:t>Dementia prevention, intervention, and care: 2020 report of the Lancet Commission</a:t>
            </a:r>
            <a:r>
              <a:rPr lang="en-GB" sz="900"/>
              <a:t>. 2020. Lancet, 396: 413-446. </a:t>
            </a:r>
            <a:r>
              <a:rPr lang="en-GB" sz="900" err="1"/>
              <a:t>doi</a:t>
            </a:r>
            <a:r>
              <a:rPr lang="en-GB" sz="900"/>
              <a:t>: </a:t>
            </a:r>
            <a:r>
              <a:rPr lang="en-GB" sz="900">
                <a:hlinkClick r:id="rId16"/>
              </a:rPr>
              <a:t>https://doi.org/10.1016/S0140-6736(20)30367-6</a:t>
            </a:r>
            <a:r>
              <a:rPr lang="en-GB" sz="900"/>
              <a:t>  </a:t>
            </a:r>
          </a:p>
          <a:p>
            <a:pPr>
              <a:spcBef>
                <a:spcPts val="0"/>
              </a:spcBef>
              <a:buFont typeface="+mj-lt"/>
              <a:buAutoNum type="arabicPeriod"/>
            </a:pPr>
            <a:r>
              <a:rPr lang="en-GB" sz="900"/>
              <a:t>K S </a:t>
            </a:r>
            <a:r>
              <a:rPr lang="en-GB" sz="900" err="1"/>
              <a:t>McGilton</a:t>
            </a:r>
            <a:r>
              <a:rPr lang="en-GB" sz="900"/>
              <a:t>. S Vellani, L Yeung </a:t>
            </a:r>
            <a:r>
              <a:rPr lang="en-GB" sz="900" i="1"/>
              <a:t>et al</a:t>
            </a:r>
            <a:r>
              <a:rPr lang="en-GB" sz="900"/>
              <a:t>. </a:t>
            </a:r>
            <a:r>
              <a:rPr lang="en-GB" sz="900" i="1"/>
              <a:t>Identifying and understanding the health and social care needs of older adults with multiple chronic conditions and their caregivers: a scoping review</a:t>
            </a:r>
            <a:r>
              <a:rPr lang="en-GB" sz="900"/>
              <a:t>. 2018. </a:t>
            </a:r>
            <a:r>
              <a:rPr lang="en-GB" sz="900" i="1"/>
              <a:t>BMC Geriatrics. </a:t>
            </a:r>
            <a:r>
              <a:rPr lang="en-GB" sz="900"/>
              <a:t>18;231. </a:t>
            </a:r>
            <a:r>
              <a:rPr lang="en-GB" sz="900">
                <a:hlinkClick r:id="rId17"/>
              </a:rPr>
              <a:t>https://doi.org/10.1186/s12877-018-0925-x</a:t>
            </a:r>
            <a:r>
              <a:rPr lang="en-GB" sz="900"/>
              <a:t>  </a:t>
            </a:r>
          </a:p>
          <a:p>
            <a:pPr>
              <a:spcBef>
                <a:spcPts val="0"/>
              </a:spcBef>
              <a:buFont typeface="+mj-lt"/>
              <a:buAutoNum type="arabicPeriod"/>
            </a:pPr>
            <a:r>
              <a:rPr lang="en-GB" sz="900"/>
              <a:t>A </a:t>
            </a:r>
            <a:r>
              <a:rPr lang="en-GB" sz="900" err="1"/>
              <a:t>Vlachantoni</a:t>
            </a:r>
            <a:r>
              <a:rPr lang="en-GB" sz="900"/>
              <a:t>. </a:t>
            </a:r>
            <a:r>
              <a:rPr lang="en-GB" sz="900" i="1"/>
              <a:t>Unmet need for social care among older people</a:t>
            </a:r>
            <a:r>
              <a:rPr lang="en-GB" sz="900"/>
              <a:t>. 2019. </a:t>
            </a:r>
            <a:r>
              <a:rPr lang="en-GB" sz="900" i="1"/>
              <a:t>Ageing and Society.</a:t>
            </a:r>
            <a:r>
              <a:rPr lang="en-GB" sz="900"/>
              <a:t> 39(4);657-684. doi:10.1017/S0144686X17001118</a:t>
            </a:r>
          </a:p>
          <a:p>
            <a:pPr>
              <a:spcBef>
                <a:spcPts val="0"/>
              </a:spcBef>
              <a:buFont typeface="+mj-lt"/>
              <a:buAutoNum type="arabicPeriod"/>
            </a:pPr>
            <a:r>
              <a:rPr lang="en-GB" sz="900"/>
              <a:t>Department of Health and Social Care. </a:t>
            </a:r>
            <a:r>
              <a:rPr lang="en-GB" sz="900" i="1"/>
              <a:t>Evidence review for Adult Social Care Reform</a:t>
            </a:r>
            <a:r>
              <a:rPr lang="en-GB" sz="900"/>
              <a:t>. 2021. Available from: </a:t>
            </a:r>
            <a:r>
              <a:rPr lang="en-GB" sz="900">
                <a:hlinkClick r:id="rId18"/>
              </a:rPr>
              <a:t>https://assets.publishing.service.gov.uk/government/uploads/system/uploads/attachment_data/file/1037884/evidence-review-for-adult-social-care-reform.pdf#page=119&amp;zoom=100,0,352</a:t>
            </a:r>
            <a:r>
              <a:rPr lang="en-GB" sz="900"/>
              <a:t> [last accessed 6 March 2024].</a:t>
            </a:r>
          </a:p>
          <a:p>
            <a:pPr>
              <a:spcBef>
                <a:spcPts val="0"/>
              </a:spcBef>
              <a:buFont typeface="+mj-lt"/>
              <a:buAutoNum type="arabicPeriod"/>
            </a:pPr>
            <a:r>
              <a:rPr lang="en-GB" sz="900"/>
              <a:t>Public Health England. </a:t>
            </a:r>
            <a:r>
              <a:rPr lang="en-GB" sz="900" i="1"/>
              <a:t>Estimated prevalence of 2 or more long-term conditions by type of condition and local areas in England (derived prevalence estimates from South Somerset’s Symphony Project</a:t>
            </a:r>
            <a:r>
              <a:rPr lang="en-GB" sz="900"/>
              <a:t>. 2019. Available from: </a:t>
            </a:r>
            <a:r>
              <a:rPr lang="en-GB" sz="900">
                <a:hlinkClick r:id="rId19"/>
              </a:rPr>
              <a:t>https://khub.net/group/guest</a:t>
            </a:r>
            <a:r>
              <a:rPr lang="en-GB" sz="900"/>
              <a:t> [last accessed 6 March 2024].</a:t>
            </a:r>
          </a:p>
          <a:p>
            <a:pPr>
              <a:spcBef>
                <a:spcPts val="0"/>
              </a:spcBef>
              <a:buFont typeface="+mj-lt"/>
              <a:buAutoNum type="arabicPeriod"/>
            </a:pPr>
            <a:r>
              <a:rPr lang="en-GB" sz="900"/>
              <a:t>Public Health England. </a:t>
            </a:r>
            <a:r>
              <a:rPr lang="en-GB" sz="900" i="1"/>
              <a:t>Estimated prevalence of 3 or more long-term conditions by type of condition and local areas in England (derived prevalence estimates from South Somerset’s Symphony Project</a:t>
            </a:r>
            <a:r>
              <a:rPr lang="en-GB" sz="900"/>
              <a:t>. 2019. Available from: </a:t>
            </a:r>
            <a:r>
              <a:rPr lang="en-GB" sz="900">
                <a:hlinkClick r:id="rId19"/>
              </a:rPr>
              <a:t>https://khub.net/group/guest</a:t>
            </a:r>
            <a:r>
              <a:rPr lang="en-GB" sz="900"/>
              <a:t> [last accessed 6 March 2024].</a:t>
            </a:r>
          </a:p>
          <a:p>
            <a:pPr>
              <a:spcBef>
                <a:spcPts val="0"/>
              </a:spcBef>
              <a:buFont typeface="+mj-lt"/>
              <a:buAutoNum type="arabicPeriod"/>
            </a:pPr>
            <a:r>
              <a:rPr lang="en-GB" sz="900"/>
              <a:t>A Cassell, D Edwards, A </a:t>
            </a:r>
            <a:r>
              <a:rPr lang="en-GB" sz="900" err="1"/>
              <a:t>Harshfield</a:t>
            </a:r>
            <a:r>
              <a:rPr lang="en-GB" sz="900"/>
              <a:t>, K Rhodes, J </a:t>
            </a:r>
            <a:r>
              <a:rPr lang="en-GB" sz="900" err="1"/>
              <a:t>Brimicombe</a:t>
            </a:r>
            <a:r>
              <a:rPr lang="en-GB" sz="900"/>
              <a:t>, R Payne, S Griffin. </a:t>
            </a:r>
            <a:r>
              <a:rPr lang="en-GB" sz="900" i="1"/>
              <a:t>The epidemiology of multimorbidity in primary care: a retrospective cohort study. </a:t>
            </a:r>
            <a:r>
              <a:rPr lang="en-GB" sz="900"/>
              <a:t>2018. </a:t>
            </a:r>
            <a:r>
              <a:rPr lang="en-GB" sz="900" i="1"/>
              <a:t>Br J Gen </a:t>
            </a:r>
            <a:r>
              <a:rPr lang="en-GB" sz="900" i="1" err="1"/>
              <a:t>Pract</a:t>
            </a:r>
            <a:r>
              <a:rPr lang="en-GB" sz="900" i="1"/>
              <a:t>. </a:t>
            </a:r>
            <a:r>
              <a:rPr lang="en-GB" sz="900"/>
              <a:t>68(669):e245-e251. </a:t>
            </a:r>
            <a:r>
              <a:rPr lang="en-GB" sz="900" err="1"/>
              <a:t>doi</a:t>
            </a:r>
            <a:r>
              <a:rPr lang="en-GB" sz="900"/>
              <a:t>: 10.3399/bjgp18X695465</a:t>
            </a:r>
          </a:p>
          <a:p>
            <a:pPr>
              <a:spcBef>
                <a:spcPts val="0"/>
              </a:spcBef>
              <a:buFont typeface="+mj-lt"/>
              <a:buAutoNum type="arabicPeriod"/>
            </a:pPr>
            <a:r>
              <a:rPr lang="en-GB" sz="900"/>
              <a:t>Tower Hamlets Connect. </a:t>
            </a:r>
            <a:r>
              <a:rPr lang="en-GB" sz="900" i="1"/>
              <a:t>Tower Hamlets Connect</a:t>
            </a:r>
            <a:r>
              <a:rPr lang="en-GB" sz="900"/>
              <a:t>. Available from: </a:t>
            </a:r>
            <a:r>
              <a:rPr lang="en-GB" sz="900">
                <a:hlinkClick r:id="rId20"/>
              </a:rPr>
              <a:t>https://www.towerhamletsconnect.org/</a:t>
            </a:r>
            <a:r>
              <a:rPr lang="en-GB" sz="900"/>
              <a:t> [last accessed 6 March 2024].</a:t>
            </a:r>
          </a:p>
          <a:p>
            <a:pPr>
              <a:spcBef>
                <a:spcPts val="0"/>
              </a:spcBef>
              <a:buFont typeface="+mj-lt"/>
              <a:buAutoNum type="arabicPeriod"/>
            </a:pPr>
            <a:endParaRPr lang="en-GB" sz="1000"/>
          </a:p>
          <a:p>
            <a:pPr>
              <a:spcBef>
                <a:spcPts val="0"/>
              </a:spcBef>
              <a:buFont typeface="+mj-lt"/>
              <a:buAutoNum type="arabicPeriod"/>
            </a:pPr>
            <a:endParaRPr lang="en-GB" sz="1000"/>
          </a:p>
          <a:p>
            <a:pPr>
              <a:spcBef>
                <a:spcPts val="0"/>
              </a:spcBef>
              <a:buFont typeface="+mj-lt"/>
              <a:buAutoNum type="arabicPeriod"/>
            </a:pPr>
            <a:endParaRPr lang="en-GB" sz="1000">
              <a:hlinkClick r:id="rId2"/>
            </a:endParaRPr>
          </a:p>
          <a:p>
            <a:pPr>
              <a:spcBef>
                <a:spcPts val="0"/>
              </a:spcBef>
              <a:buFont typeface="+mj-lt"/>
              <a:buAutoNum type="arabicPeriod"/>
            </a:pPr>
            <a:endParaRPr lang="en-GB" sz="1000"/>
          </a:p>
          <a:p>
            <a:pPr>
              <a:spcBef>
                <a:spcPts val="0"/>
              </a:spcBef>
              <a:buFont typeface="+mj-lt"/>
              <a:buAutoNum type="arabicPeriod"/>
            </a:pPr>
            <a:endParaRPr lang="en-GB" sz="1000"/>
          </a:p>
          <a:p>
            <a:pPr marL="0" indent="0">
              <a:buFont typeface="Arial" panose="020B0604020202020204" pitchFamily="34" charset="0"/>
              <a:buNone/>
            </a:pPr>
            <a:endParaRPr lang="en-GB" sz="1200"/>
          </a:p>
        </p:txBody>
      </p:sp>
    </p:spTree>
    <p:extLst>
      <p:ext uri="{BB962C8B-B14F-4D97-AF65-F5344CB8AC3E}">
        <p14:creationId xmlns:p14="http://schemas.microsoft.com/office/powerpoint/2010/main" val="193211584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2</a:t>
            </a:r>
          </a:p>
        </p:txBody>
      </p:sp>
      <p:sp>
        <p:nvSpPr>
          <p:cNvPr id="3" name="Content Placeholder 2">
            <a:extLst>
              <a:ext uri="{FF2B5EF4-FFF2-40B4-BE49-F238E27FC236}">
                <a16:creationId xmlns:a16="http://schemas.microsoft.com/office/drawing/2014/main" id="{4B022F77-68BE-6B27-C567-653D719F97C8}"/>
              </a:ext>
              <a:ext uri="{C183D7F6-B498-43B3-948B-1728B52AA6E4}">
                <adec:decorative xmlns:adec="http://schemas.microsoft.com/office/drawing/2017/decorative" val="1"/>
              </a:ext>
            </a:extLst>
          </p:cNvPr>
          <p:cNvSpPr>
            <a:spLocks noGrp="1"/>
          </p:cNvSpPr>
          <p:nvPr>
            <p:ph idx="1"/>
          </p:nvPr>
        </p:nvSpPr>
        <p:spPr>
          <a:xfrm>
            <a:off x="317984" y="1040544"/>
            <a:ext cx="10990841" cy="4909072"/>
          </a:xfrm>
        </p:spPr>
        <p:txBody>
          <a:bodyPr>
            <a:normAutofit/>
          </a:bodyPr>
          <a:lstStyle/>
          <a:p>
            <a:pPr>
              <a:spcBef>
                <a:spcPts val="0"/>
              </a:spcBef>
              <a:buFont typeface="+mj-lt"/>
              <a:buAutoNum type="arabicPeriod"/>
            </a:pPr>
            <a:endParaRPr lang="en-GB" sz="1000"/>
          </a:p>
          <a:p>
            <a:pPr>
              <a:spcBef>
                <a:spcPts val="0"/>
              </a:spcBef>
              <a:buFont typeface="+mj-lt"/>
              <a:buAutoNum type="arabicPeriod"/>
            </a:pPr>
            <a:endParaRPr lang="en-GB" sz="1000"/>
          </a:p>
          <a:p>
            <a:pPr>
              <a:spcBef>
                <a:spcPts val="0"/>
              </a:spcBef>
              <a:buFont typeface="+mj-lt"/>
              <a:buAutoNum type="arabicPeriod"/>
            </a:pPr>
            <a:endParaRPr lang="en-GB" sz="1000">
              <a:hlinkClick r:id="rId2"/>
            </a:endParaRPr>
          </a:p>
          <a:p>
            <a:pPr>
              <a:spcBef>
                <a:spcPts val="0"/>
              </a:spcBef>
              <a:buFont typeface="+mj-lt"/>
              <a:buAutoNum type="arabicPeriod"/>
            </a:pPr>
            <a:endParaRPr lang="en-GB" sz="1000"/>
          </a:p>
          <a:p>
            <a:pPr>
              <a:spcBef>
                <a:spcPts val="0"/>
              </a:spcBef>
              <a:buFont typeface="+mj-lt"/>
              <a:buAutoNum type="arabicPeriod"/>
            </a:pPr>
            <a:endParaRPr lang="en-GB" sz="1000"/>
          </a:p>
          <a:p>
            <a:pPr marL="0" indent="0">
              <a:buNone/>
            </a:pPr>
            <a:endParaRPr lang="en-GB" sz="1200"/>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17984" y="1176053"/>
            <a:ext cx="11874016"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24"/>
            </a:pPr>
            <a:r>
              <a:rPr lang="en-GB" sz="900" dirty="0"/>
              <a:t>Department for Work and Pensions. </a:t>
            </a:r>
            <a:r>
              <a:rPr lang="en-GB" sz="900" i="1" dirty="0"/>
              <a:t>DWP benefits statements</a:t>
            </a:r>
            <a:r>
              <a:rPr lang="en-GB" sz="900" dirty="0"/>
              <a:t>. 2024. Available from: </a:t>
            </a:r>
            <a:r>
              <a:rPr lang="en-GB" sz="900" dirty="0">
                <a:hlinkClick r:id="rId3"/>
              </a:rPr>
              <a:t>https://www.gov.uk/government/collections/dwp-statistical-summaries</a:t>
            </a:r>
            <a:r>
              <a:rPr lang="en-GB" sz="900" dirty="0"/>
              <a:t> [last accessed 6 March 2024]. </a:t>
            </a:r>
          </a:p>
          <a:p>
            <a:pPr>
              <a:spcBef>
                <a:spcPts val="0"/>
              </a:spcBef>
              <a:buFont typeface="+mj-lt"/>
              <a:buAutoNum type="arabicPeriod" startAt="24"/>
            </a:pPr>
            <a:r>
              <a:rPr lang="en-GB" sz="900" dirty="0"/>
              <a:t>NHS England (formerly NHS Digital). </a:t>
            </a:r>
            <a:r>
              <a:rPr lang="en-GB" sz="900" i="1" dirty="0"/>
              <a:t>Personal Social Services Survey of Adult Carers in England 2021-22</a:t>
            </a:r>
            <a:r>
              <a:rPr lang="en-GB" sz="900" dirty="0"/>
              <a:t>. 2022. Available from: </a:t>
            </a:r>
            <a:r>
              <a:rPr lang="en-GB" sz="900" dirty="0">
                <a:hlinkClick r:id="rId4"/>
              </a:rPr>
              <a:t>https://digital.nhs.uk/data-and-information/publications/statistical/personal-social-services-survey-of-adult-carers/england-2021-22</a:t>
            </a:r>
            <a:r>
              <a:rPr lang="en-GB" sz="900" dirty="0"/>
              <a:t> [last accessed 6 March 2024].</a:t>
            </a:r>
          </a:p>
          <a:p>
            <a:pPr>
              <a:spcBef>
                <a:spcPts val="0"/>
              </a:spcBef>
              <a:buFont typeface="+mj-lt"/>
              <a:buAutoNum type="arabicPeriod" startAt="24"/>
            </a:pPr>
            <a:r>
              <a:rPr lang="en-GB" sz="900" dirty="0"/>
              <a:t>Office for National Statistics. </a:t>
            </a:r>
            <a:r>
              <a:rPr lang="en-GB" sz="900" i="1" dirty="0"/>
              <a:t>Population Estimates</a:t>
            </a:r>
            <a:r>
              <a:rPr lang="en-GB" sz="900" dirty="0"/>
              <a:t>. Available from: </a:t>
            </a:r>
            <a:r>
              <a:rPr lang="en-GB" sz="900" dirty="0">
                <a:hlinkClick r:id="rId5"/>
              </a:rPr>
              <a:t>https://www.ons.gov.uk/peoplepopulationandcommunity/populationandmigration/populationestimates</a:t>
            </a:r>
            <a:r>
              <a:rPr lang="en-GB" sz="900" dirty="0"/>
              <a:t> [last accessed 6 March 2024].</a:t>
            </a:r>
          </a:p>
          <a:p>
            <a:pPr>
              <a:spcBef>
                <a:spcPts val="0"/>
              </a:spcBef>
              <a:buFont typeface="+mj-lt"/>
              <a:buAutoNum type="arabicPeriod" startAt="24"/>
            </a:pPr>
            <a:r>
              <a:rPr lang="en-GB" sz="900" dirty="0"/>
              <a:t>UK Government (legislation.gov.uk). </a:t>
            </a:r>
            <a:r>
              <a:rPr lang="en-GB" sz="900" i="1" dirty="0"/>
              <a:t> Care Act 2014. </a:t>
            </a:r>
            <a:r>
              <a:rPr lang="en-GB" sz="900" dirty="0"/>
              <a:t>Available from: </a:t>
            </a:r>
            <a:r>
              <a:rPr lang="en-GB" sz="900" dirty="0">
                <a:hlinkClick r:id="rId6"/>
              </a:rPr>
              <a:t>https://www.legislation.gov.uk/ukpga/2014/23/contents/enacted</a:t>
            </a:r>
            <a:r>
              <a:rPr lang="en-GB" sz="900" dirty="0"/>
              <a:t> [last accessed 6 March 2024].</a:t>
            </a:r>
          </a:p>
          <a:p>
            <a:pPr>
              <a:spcBef>
                <a:spcPts val="0"/>
              </a:spcBef>
              <a:buFont typeface="+mj-lt"/>
              <a:buAutoNum type="arabicPeriod" startAt="24"/>
            </a:pPr>
            <a:r>
              <a:rPr lang="en-GB" sz="900" dirty="0"/>
              <a:t>Department of Health and Social Care. </a:t>
            </a:r>
            <a:r>
              <a:rPr lang="en-GB" sz="900" i="1" dirty="0"/>
              <a:t>Care Act statutory guidance. </a:t>
            </a:r>
            <a:r>
              <a:rPr lang="en-GB" sz="900" dirty="0"/>
              <a:t>Available from: </a:t>
            </a:r>
            <a:r>
              <a:rPr lang="en-GB" sz="900" dirty="0">
                <a:hlinkClick r:id="rId7"/>
              </a:rPr>
              <a:t>https://www.gov.uk/government/publications/care-act-statutory-guidance/care-and-support-statutory-guidance</a:t>
            </a:r>
            <a:r>
              <a:rPr lang="en-GB" sz="900" dirty="0"/>
              <a:t> [last accessed 6 March 2024].</a:t>
            </a:r>
          </a:p>
          <a:p>
            <a:pPr>
              <a:spcBef>
                <a:spcPts val="0"/>
              </a:spcBef>
              <a:buFont typeface="+mj-lt"/>
              <a:buAutoNum type="arabicPeriod" startAt="24"/>
            </a:pPr>
            <a:r>
              <a:rPr lang="en-GB" sz="900" dirty="0"/>
              <a:t>Social Care Institute for Excellence. </a:t>
            </a:r>
            <a:r>
              <a:rPr lang="en-GB" sz="900" i="1" dirty="0"/>
              <a:t>Prevention in social care</a:t>
            </a:r>
            <a:r>
              <a:rPr lang="en-GB" sz="900" dirty="0"/>
              <a:t>. 2021. Available from: </a:t>
            </a:r>
            <a:r>
              <a:rPr lang="en-GB" sz="900" dirty="0">
                <a:hlinkClick r:id="rId8"/>
              </a:rPr>
              <a:t>https://www.scie.org.uk/integrated-care/prevention-in-social-care/</a:t>
            </a:r>
            <a:r>
              <a:rPr lang="en-GB" sz="900" dirty="0"/>
              <a:t> [last accessed 6 March 2024].</a:t>
            </a:r>
          </a:p>
          <a:p>
            <a:pPr>
              <a:spcBef>
                <a:spcPts val="0"/>
              </a:spcBef>
              <a:buFont typeface="+mj-lt"/>
              <a:buAutoNum type="arabicPeriod" startAt="24"/>
            </a:pPr>
            <a:r>
              <a:rPr lang="en-GB" sz="900" dirty="0"/>
              <a:t>J Marczuk, G </a:t>
            </a:r>
            <a:r>
              <a:rPr lang="en-GB" sz="900" dirty="0" err="1"/>
              <a:t>Wistow</a:t>
            </a:r>
            <a:r>
              <a:rPr lang="en-GB" sz="900" dirty="0"/>
              <a:t>, JL Fernandez. </a:t>
            </a:r>
            <a:r>
              <a:rPr lang="en-GB" sz="900" i="1" dirty="0"/>
              <a:t>Evaluating Social Care Prevention in England: Challenges and Opportunities. </a:t>
            </a:r>
            <a:r>
              <a:rPr lang="en-GB" sz="900" dirty="0"/>
              <a:t>2019. </a:t>
            </a:r>
            <a:r>
              <a:rPr lang="en-GB" sz="900" i="1" dirty="0"/>
              <a:t>Journal of Long Term Care</a:t>
            </a:r>
            <a:r>
              <a:rPr lang="en-GB" sz="900" dirty="0"/>
              <a:t>. pp206-217.</a:t>
            </a:r>
          </a:p>
          <a:p>
            <a:pPr>
              <a:spcBef>
                <a:spcPts val="0"/>
              </a:spcBef>
              <a:buFont typeface="+mj-lt"/>
              <a:buAutoNum type="arabicPeriod" startAt="24"/>
            </a:pPr>
            <a:r>
              <a:rPr lang="en-GB" sz="900" dirty="0"/>
              <a:t>J Tew, S Duggal, S Carr, M Ercolani, J Glasby, P Kinghorn, R Miller, K </a:t>
            </a:r>
            <a:r>
              <a:rPr lang="en-GB" sz="900" dirty="0" err="1"/>
              <a:t>Newbigging</a:t>
            </a:r>
            <a:r>
              <a:rPr lang="en-GB" sz="900" dirty="0"/>
              <a:t>, D Tanner, N </a:t>
            </a:r>
            <a:r>
              <a:rPr lang="en-GB" sz="900" dirty="0" err="1"/>
              <a:t>Afentou</a:t>
            </a:r>
            <a:r>
              <a:rPr lang="en-GB" sz="900" dirty="0"/>
              <a:t>. </a:t>
            </a:r>
            <a:r>
              <a:rPr lang="en-GB" sz="900" i="1" dirty="0"/>
              <a:t>Implementing the Care Act 2014: Building social resources to prevent, reduce or delay needs for care and support in adult social care in England. </a:t>
            </a:r>
            <a:r>
              <a:rPr lang="en-GB" sz="900" dirty="0"/>
              <a:t>Available from: </a:t>
            </a:r>
            <a:r>
              <a:rPr lang="en-GB" sz="900" dirty="0">
                <a:hlinkClick r:id="rId9"/>
              </a:rPr>
              <a:t>https://www.birmingham.ac.uk/Documents/college-social-sciences/social-policy/publications/prp-prevention-pdf-121219-acc.pdf</a:t>
            </a:r>
            <a:r>
              <a:rPr lang="en-GB" sz="900" dirty="0"/>
              <a:t> [last accessed 6 March 2024].</a:t>
            </a:r>
          </a:p>
          <a:p>
            <a:pPr>
              <a:spcBef>
                <a:spcPts val="0"/>
              </a:spcBef>
              <a:buFont typeface="+mj-lt"/>
              <a:buAutoNum type="arabicPeriod" startAt="24"/>
            </a:pPr>
            <a:r>
              <a:rPr lang="en-GB" sz="900" dirty="0"/>
              <a:t>Skills for Care, </a:t>
            </a:r>
            <a:r>
              <a:rPr lang="en-GB" sz="900" dirty="0" err="1"/>
              <a:t>Wavehill</a:t>
            </a:r>
            <a:r>
              <a:rPr lang="en-GB" sz="900" dirty="0"/>
              <a:t> Social and Economic Research. </a:t>
            </a:r>
            <a:r>
              <a:rPr lang="en-GB" sz="900" i="1" dirty="0"/>
              <a:t>Prevention in social care: where are we now? </a:t>
            </a:r>
            <a:r>
              <a:rPr lang="en-GB" sz="900" dirty="0"/>
              <a:t>2019. Available from: </a:t>
            </a:r>
            <a:r>
              <a:rPr lang="en-GB" sz="900" dirty="0">
                <a:hlinkClick r:id="rId10"/>
              </a:rPr>
              <a:t>https://www.scie-socialcareonline.org.uk/prevention-in-social-care-where-are-we-now/r/a116f00000UtqoDAAR</a:t>
            </a:r>
            <a:r>
              <a:rPr lang="en-GB" sz="900" dirty="0"/>
              <a:t> [last accessed 6 March 2024].</a:t>
            </a:r>
          </a:p>
          <a:p>
            <a:pPr>
              <a:spcBef>
                <a:spcPts val="0"/>
              </a:spcBef>
              <a:buFont typeface="+mj-lt"/>
              <a:buAutoNum type="arabicPeriod" startAt="24"/>
            </a:pPr>
            <a:r>
              <a:rPr lang="en-GB" sz="900" dirty="0"/>
              <a:t>Public Health England. </a:t>
            </a:r>
            <a:r>
              <a:rPr lang="en-GB" sz="900" i="1" dirty="0"/>
              <a:t>Health matters: Prevention – a life course approach. </a:t>
            </a:r>
            <a:r>
              <a:rPr lang="en-GB" sz="900" dirty="0"/>
              <a:t>2019. Available from: </a:t>
            </a:r>
            <a:r>
              <a:rPr lang="en-GB" sz="900" dirty="0">
                <a:hlinkClick r:id="rId11"/>
              </a:rPr>
              <a:t>https://www.gov.uk/government/publications/health-matters-life-course-approach-to-prevention/health-matters-prevention-a-life-course-approach</a:t>
            </a:r>
            <a:r>
              <a:rPr lang="en-GB" sz="900" dirty="0"/>
              <a:t> [last accessed 6 March 2024].</a:t>
            </a:r>
          </a:p>
          <a:p>
            <a:pPr>
              <a:spcBef>
                <a:spcPts val="0"/>
              </a:spcBef>
              <a:buFont typeface="+mj-lt"/>
              <a:buAutoNum type="arabicPeriod" startAt="24"/>
            </a:pPr>
            <a:r>
              <a:rPr lang="en-GB" sz="900" dirty="0"/>
              <a:t>G </a:t>
            </a:r>
            <a:r>
              <a:rPr lang="en-GB" sz="900" dirty="0" err="1"/>
              <a:t>Wistow</a:t>
            </a:r>
            <a:r>
              <a:rPr lang="en-GB" sz="900" dirty="0"/>
              <a:t>, H Lewis. </a:t>
            </a:r>
            <a:r>
              <a:rPr lang="en-GB" sz="900" i="1" dirty="0"/>
              <a:t>Preventative services for older people: current approaches and future opportunities</a:t>
            </a:r>
            <a:r>
              <a:rPr lang="en-GB" sz="900" dirty="0"/>
              <a:t>. 1997. Publisher: Anchor Trust.</a:t>
            </a:r>
          </a:p>
          <a:p>
            <a:pPr>
              <a:spcBef>
                <a:spcPts val="0"/>
              </a:spcBef>
              <a:buFont typeface="+mj-lt"/>
              <a:buAutoNum type="arabicPeriod" startAt="24"/>
            </a:pPr>
            <a:r>
              <a:rPr lang="en-GB" sz="900" dirty="0"/>
              <a:t>Department for Culture, Media and Sport. </a:t>
            </a:r>
            <a:r>
              <a:rPr lang="en-GB" sz="900" i="1" dirty="0"/>
              <a:t>Investigating factors associated with loneliness in adults in England. </a:t>
            </a:r>
            <a:r>
              <a:rPr lang="en-GB" sz="900" dirty="0"/>
              <a:t>2022. Available from: </a:t>
            </a:r>
            <a:r>
              <a:rPr lang="en-GB" sz="900" dirty="0">
                <a:hlinkClick r:id="rId12"/>
              </a:rPr>
              <a:t>https://www.gov.uk/government/publications/factors-associated-with-loneliness-in-adults-in-england/investigating-factors-associated-with-loneliness-in-adults-in-england</a:t>
            </a:r>
            <a:r>
              <a:rPr lang="en-GB" sz="900" dirty="0"/>
              <a:t> [last accessed 6 March 2024].</a:t>
            </a:r>
          </a:p>
          <a:p>
            <a:pPr>
              <a:spcBef>
                <a:spcPts val="0"/>
              </a:spcBef>
              <a:buFont typeface="+mj-lt"/>
              <a:buAutoNum type="arabicPeriod" startAt="24"/>
            </a:pPr>
            <a:r>
              <a:rPr lang="en-GB" sz="900" dirty="0"/>
              <a:t>K Windle. </a:t>
            </a:r>
            <a:r>
              <a:rPr lang="en-GB" sz="900" i="1" dirty="0"/>
              <a:t>What role can local and national supportive services play in supporting independent and health living in individuals 65 and over</a:t>
            </a:r>
            <a:r>
              <a:rPr lang="en-GB" sz="900" dirty="0"/>
              <a:t>. 2015. Available from: </a:t>
            </a:r>
            <a:r>
              <a:rPr lang="en-GB" sz="900" dirty="0">
                <a:hlinkClick r:id="rId13"/>
              </a:rPr>
              <a:t>https://assets.publishing.service.gov.uk/media/5a80979be5274a2e8ab51075/gs-15-24-future-ageing-supportive-services-role-er14.pdf</a:t>
            </a:r>
            <a:r>
              <a:rPr lang="en-GB" sz="900" dirty="0"/>
              <a:t> [last accessed 6 March 2024].</a:t>
            </a:r>
          </a:p>
          <a:p>
            <a:pPr>
              <a:spcBef>
                <a:spcPts val="0"/>
              </a:spcBef>
              <a:buFont typeface="+mj-lt"/>
              <a:buAutoNum type="arabicPeriod" startAt="24"/>
            </a:pPr>
            <a:r>
              <a:rPr lang="en-GB" sz="900" dirty="0"/>
              <a:t>Neighbourly Lab, Campaign to End Loneliness, What Works Centre for Wellbeing. </a:t>
            </a:r>
            <a:r>
              <a:rPr lang="en-GB" sz="900" i="1" dirty="0"/>
              <a:t>Reconceptualising loneliness in London</a:t>
            </a:r>
            <a:r>
              <a:rPr lang="en-GB" sz="900" dirty="0"/>
              <a:t>. 2022. Available from: </a:t>
            </a:r>
            <a:r>
              <a:rPr lang="en-GB" sz="900" dirty="0">
                <a:hlinkClick r:id="rId14"/>
              </a:rPr>
              <a:t>https://www.campaigntoendloneliness.org/wp-content/uploads/Reconceptualising-Loneliness-Final-for-Pub-29Mar22.pdf</a:t>
            </a:r>
            <a:r>
              <a:rPr lang="en-GB" sz="900" dirty="0"/>
              <a:t> [last accessed 6 March 2024].</a:t>
            </a:r>
          </a:p>
          <a:p>
            <a:pPr>
              <a:spcBef>
                <a:spcPts val="0"/>
              </a:spcBef>
              <a:buFont typeface="+mj-lt"/>
              <a:buAutoNum type="arabicPeriod" startAt="24"/>
            </a:pPr>
            <a:r>
              <a:rPr lang="en-GB" sz="900" dirty="0"/>
              <a:t>World Health Organisation. </a:t>
            </a:r>
            <a:r>
              <a:rPr lang="en-GB" sz="900" i="1" dirty="0"/>
              <a:t>WHO Evidence and Gap Maps for the Decade: In-person Interventions for reducing social isolation and loneliness</a:t>
            </a:r>
            <a:r>
              <a:rPr lang="en-GB" sz="900" dirty="0"/>
              <a:t>. Available from: </a:t>
            </a:r>
            <a:r>
              <a:rPr lang="en-GB" sz="900" dirty="0">
                <a:hlinkClick r:id="rId15"/>
              </a:rPr>
              <a:t>https://www.who.int/initiatives/decade-of-healthy-ageing/evidence-gap-map/sil-inperson</a:t>
            </a:r>
            <a:r>
              <a:rPr lang="en-GB" sz="900" dirty="0"/>
              <a:t> [last accessed 6 March 2024].</a:t>
            </a:r>
          </a:p>
          <a:p>
            <a:pPr>
              <a:spcBef>
                <a:spcPts val="0"/>
              </a:spcBef>
              <a:buFont typeface="+mj-lt"/>
              <a:buAutoNum type="arabicPeriod" startAt="24"/>
            </a:pPr>
            <a:r>
              <a:rPr lang="en-GB" sz="900" dirty="0"/>
              <a:t>O A </a:t>
            </a:r>
            <a:r>
              <a:rPr lang="en-GB" sz="900" dirty="0" err="1"/>
              <a:t>Fakoya</a:t>
            </a:r>
            <a:r>
              <a:rPr lang="en-GB" sz="900" dirty="0"/>
              <a:t>, N K McCorry, M Donnelly. </a:t>
            </a:r>
            <a:r>
              <a:rPr lang="en-GB" sz="900" i="1" dirty="0"/>
              <a:t>Loneliness and social isolation interventions for older adults: a scoping review of reviews. </a:t>
            </a:r>
            <a:r>
              <a:rPr lang="en-GB" sz="900" dirty="0"/>
              <a:t>2020. </a:t>
            </a:r>
            <a:r>
              <a:rPr lang="en-GB" sz="900" i="1" dirty="0"/>
              <a:t>BMC Public Health, </a:t>
            </a:r>
            <a:r>
              <a:rPr lang="en-GB" sz="900" dirty="0"/>
              <a:t>20, 120. </a:t>
            </a:r>
            <a:r>
              <a:rPr lang="en-GB" sz="900" dirty="0">
                <a:hlinkClick r:id="rId16"/>
              </a:rPr>
              <a:t>https://doi.org/10.1186/s12889-020-8251-6</a:t>
            </a:r>
            <a:r>
              <a:rPr lang="en-GB" sz="900" dirty="0"/>
              <a:t> </a:t>
            </a:r>
          </a:p>
          <a:p>
            <a:pPr>
              <a:spcBef>
                <a:spcPts val="0"/>
              </a:spcBef>
              <a:buFont typeface="+mj-lt"/>
              <a:buAutoNum type="arabicPeriod" startAt="24"/>
            </a:pPr>
            <a:r>
              <a:rPr lang="en-GB" sz="900" dirty="0"/>
              <a:t>M Musella, J Blodgett, F Harkness. </a:t>
            </a:r>
            <a:r>
              <a:rPr lang="en-GB" sz="900" i="1" dirty="0"/>
              <a:t>Loneliness interventions across the life-course: A rapid systematic review</a:t>
            </a:r>
            <a:r>
              <a:rPr lang="en-GB" sz="900" dirty="0"/>
              <a:t>. Available from: </a:t>
            </a:r>
            <a:r>
              <a:rPr lang="en-GB" sz="900" dirty="0">
                <a:hlinkClick r:id="rId17"/>
              </a:rPr>
              <a:t>https://assets.publishing.service.gov.uk/government/uploads/system/uploads/attachment_data/file/1182224/Loneliness_interventions_across_the_life_Rapid_Review.pdf</a:t>
            </a:r>
            <a:r>
              <a:rPr lang="en-GB" sz="900" dirty="0"/>
              <a:t> [last accessed 6 March 2024].</a:t>
            </a:r>
          </a:p>
          <a:p>
            <a:pPr>
              <a:spcBef>
                <a:spcPts val="0"/>
              </a:spcBef>
              <a:buFont typeface="+mj-lt"/>
              <a:buAutoNum type="arabicPeriod" startAt="24"/>
            </a:pPr>
            <a:r>
              <a:rPr lang="en-GB" sz="900" dirty="0"/>
              <a:t>London Borough of Tower Hamlets Council. </a:t>
            </a:r>
            <a:r>
              <a:rPr lang="en-GB" sz="900" i="1" dirty="0"/>
              <a:t>Loneliness and isolation in older people: Factsheet</a:t>
            </a:r>
            <a:r>
              <a:rPr lang="en-GB" sz="900" dirty="0"/>
              <a:t>. 2016. Available from: </a:t>
            </a:r>
            <a:r>
              <a:rPr lang="en-GB" sz="900" dirty="0">
                <a:hlinkClick r:id="rId18"/>
              </a:rPr>
              <a:t>https://www.towerhamlets.gov.uk/Documents/Public-Health/JSNA/Lonelinesss_and_Isolation_in_older_people.pdf</a:t>
            </a:r>
            <a:r>
              <a:rPr lang="en-GB" sz="900" dirty="0"/>
              <a:t> [last accessed 6 March 2024].</a:t>
            </a:r>
          </a:p>
          <a:p>
            <a:pPr>
              <a:spcBef>
                <a:spcPts val="0"/>
              </a:spcBef>
              <a:buFont typeface="+mj-lt"/>
              <a:buAutoNum type="arabicPeriod" startAt="24"/>
            </a:pPr>
            <a:r>
              <a:rPr lang="en-GB" sz="900" dirty="0"/>
              <a:t>Tower Hamlets Council for Voluntary Services, Tower Hamlets Connection Network. Available from: </a:t>
            </a:r>
            <a:r>
              <a:rPr lang="en-GB" sz="900" dirty="0">
                <a:hlinkClick r:id="rId19"/>
              </a:rPr>
              <a:t>https://thcvs.org.uk/connection-network/</a:t>
            </a:r>
            <a:r>
              <a:rPr lang="en-GB" sz="900" dirty="0"/>
              <a:t> [last accessed 6 March 2024].</a:t>
            </a:r>
          </a:p>
          <a:p>
            <a:pPr>
              <a:spcBef>
                <a:spcPts val="0"/>
              </a:spcBef>
              <a:buFont typeface="+mj-lt"/>
              <a:buAutoNum type="arabicPeriod" startAt="24"/>
            </a:pPr>
            <a:r>
              <a:rPr lang="en-GB" sz="900" dirty="0"/>
              <a:t>Department of Health. </a:t>
            </a:r>
            <a:r>
              <a:rPr lang="en-GB" sz="900" i="1" dirty="0"/>
              <a:t>Long Term Conditions Compendium: Third Edition</a:t>
            </a:r>
            <a:r>
              <a:rPr lang="en-GB" sz="900" dirty="0"/>
              <a:t>. 2012. Available from; </a:t>
            </a:r>
            <a:r>
              <a:rPr lang="en-GB" sz="900" dirty="0">
                <a:hlinkClick r:id="rId20"/>
              </a:rPr>
              <a:t>https://assets.publishing.service.gov.uk/government/uploads/system/uploads/attachment_data/file/216528/dh_134486.pdf</a:t>
            </a:r>
            <a:r>
              <a:rPr lang="en-GB" sz="900" dirty="0"/>
              <a:t> [last accessed 6 March 2024].</a:t>
            </a:r>
          </a:p>
          <a:p>
            <a:pPr>
              <a:spcBef>
                <a:spcPts val="0"/>
              </a:spcBef>
              <a:buFont typeface="+mj-lt"/>
              <a:buAutoNum type="arabicPeriod" startAt="24"/>
            </a:pPr>
            <a:r>
              <a:rPr lang="en-GB" sz="900" dirty="0"/>
              <a:t>S Eaton, S Roberts. </a:t>
            </a:r>
            <a:r>
              <a:rPr lang="en-GB" sz="900" i="1" dirty="0"/>
              <a:t>Delivering person centred care in long term conditions. </a:t>
            </a:r>
            <a:r>
              <a:rPr lang="en-GB" sz="900" dirty="0"/>
              <a:t>2015. </a:t>
            </a:r>
            <a:r>
              <a:rPr lang="en-GB" sz="900" i="1" dirty="0"/>
              <a:t>British Medical Journal, </a:t>
            </a:r>
            <a:r>
              <a:rPr lang="en-GB" sz="900" dirty="0"/>
              <a:t>250:h381. doi:10.1136/bmj.h181 </a:t>
            </a:r>
          </a:p>
          <a:p>
            <a:pPr>
              <a:spcBef>
                <a:spcPts val="0"/>
              </a:spcBef>
              <a:buFont typeface="+mj-lt"/>
              <a:buAutoNum type="arabicPeriod" startAt="24"/>
            </a:pPr>
            <a:r>
              <a:rPr lang="en-GB" sz="900" dirty="0"/>
              <a:t>G Simpson, J Stokes, A Farmer, H Dambha-Miller. </a:t>
            </a:r>
            <a:r>
              <a:rPr lang="en-GB" sz="900" i="1" dirty="0"/>
              <a:t>Social care need in multimorbidity. </a:t>
            </a:r>
            <a:r>
              <a:rPr lang="en-GB" sz="900" dirty="0"/>
              <a:t>2024. </a:t>
            </a:r>
            <a:r>
              <a:rPr lang="en-GB" sz="900" i="1" dirty="0"/>
              <a:t>Journal of the Royal Society of Medicine, </a:t>
            </a:r>
            <a:r>
              <a:rPr lang="en-GB" sz="900" dirty="0"/>
              <a:t>116(4):124-127. doi:10.1177/01410768231168382</a:t>
            </a:r>
          </a:p>
          <a:p>
            <a:pPr>
              <a:spcBef>
                <a:spcPts val="0"/>
              </a:spcBef>
              <a:buFont typeface="+mj-lt"/>
              <a:buAutoNum type="arabicPeriod" startAt="24"/>
            </a:pPr>
            <a:r>
              <a:rPr lang="en-GB" sz="900" dirty="0"/>
              <a:t>K Barnett, S W Mercer, M Norbury, G Watt, S Wyke, B Guthrie. </a:t>
            </a:r>
            <a:r>
              <a:rPr lang="en-GB" sz="900" i="1" dirty="0"/>
              <a:t>Epidemiology of multimorbidity and implications for health care, research, and medical education: a cross-sectional study. </a:t>
            </a:r>
            <a:r>
              <a:rPr lang="en-GB" sz="900" dirty="0"/>
              <a:t>2012. </a:t>
            </a:r>
            <a:r>
              <a:rPr lang="en-GB" sz="900" i="1" dirty="0"/>
              <a:t>The Lancet</a:t>
            </a:r>
            <a:r>
              <a:rPr lang="en-GB" sz="900" dirty="0"/>
              <a:t>, 380(9836);p37-43. </a:t>
            </a:r>
            <a:r>
              <a:rPr lang="en-GB" sz="900" dirty="0">
                <a:hlinkClick r:id="rId21"/>
              </a:rPr>
              <a:t>https://doi.org/10.1016/S0140-6736(12)60240-2</a:t>
            </a:r>
            <a:r>
              <a:rPr lang="en-GB" sz="900" dirty="0"/>
              <a:t> </a:t>
            </a:r>
          </a:p>
          <a:p>
            <a:pPr>
              <a:spcBef>
                <a:spcPts val="0"/>
              </a:spcBef>
              <a:buFont typeface="+mj-lt"/>
              <a:buAutoNum type="arabicPeriod" startAt="24"/>
            </a:pPr>
            <a:r>
              <a:rPr lang="en-GB" sz="900" dirty="0"/>
              <a:t>D Henderson, I Atherton, C McCowan, S Mercer, N Bailey. </a:t>
            </a:r>
            <a:r>
              <a:rPr lang="en-GB" sz="900" i="1" dirty="0"/>
              <a:t>Linkage of national health and social care data: a cross-sectional study of multimorbidity and social care use in people aged over 65 in Scotland</a:t>
            </a:r>
            <a:r>
              <a:rPr lang="en-GB" sz="900" dirty="0"/>
              <a:t>. 2021. </a:t>
            </a:r>
            <a:r>
              <a:rPr lang="en-GB" sz="900" i="1" dirty="0"/>
              <a:t>Age and Ageing</a:t>
            </a:r>
            <a:r>
              <a:rPr lang="en-GB" sz="900" dirty="0"/>
              <a:t>, 50(1);p176-182. </a:t>
            </a:r>
            <a:r>
              <a:rPr lang="en-GB" sz="900" dirty="0">
                <a:hlinkClick r:id="rId22"/>
              </a:rPr>
              <a:t>https://doi.org/10.1093/ageing/afaa134</a:t>
            </a:r>
            <a:r>
              <a:rPr lang="en-GB" sz="900" dirty="0"/>
              <a:t> </a:t>
            </a:r>
          </a:p>
        </p:txBody>
      </p:sp>
    </p:spTree>
    <p:extLst>
      <p:ext uri="{BB962C8B-B14F-4D97-AF65-F5344CB8AC3E}">
        <p14:creationId xmlns:p14="http://schemas.microsoft.com/office/powerpoint/2010/main" val="26080908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3</a:t>
            </a:r>
          </a:p>
        </p:txBody>
      </p:sp>
      <p:sp>
        <p:nvSpPr>
          <p:cNvPr id="3" name="Content Placeholder 2">
            <a:extLst>
              <a:ext uri="{FF2B5EF4-FFF2-40B4-BE49-F238E27FC236}">
                <a16:creationId xmlns:a16="http://schemas.microsoft.com/office/drawing/2014/main" id="{4B022F77-68BE-6B27-C567-653D719F97C8}"/>
              </a:ext>
              <a:ext uri="{C183D7F6-B498-43B3-948B-1728B52AA6E4}">
                <adec:decorative xmlns:adec="http://schemas.microsoft.com/office/drawing/2017/decorative" val="1"/>
              </a:ext>
            </a:extLst>
          </p:cNvPr>
          <p:cNvSpPr>
            <a:spLocks noGrp="1"/>
          </p:cNvSpPr>
          <p:nvPr>
            <p:ph idx="1"/>
          </p:nvPr>
        </p:nvSpPr>
        <p:spPr>
          <a:xfrm>
            <a:off x="317984" y="1176053"/>
            <a:ext cx="10990841" cy="4909072"/>
          </a:xfrm>
        </p:spPr>
        <p:txBody>
          <a:bodyPr>
            <a:normAutofit/>
          </a:bodyPr>
          <a:lstStyle/>
          <a:p>
            <a:pPr>
              <a:spcBef>
                <a:spcPts val="0"/>
              </a:spcBef>
              <a:buFont typeface="+mj-lt"/>
              <a:buAutoNum type="arabicPeriod" startAt="48"/>
            </a:pPr>
            <a:endParaRPr lang="en-GB" sz="1000"/>
          </a:p>
          <a:p>
            <a:pPr>
              <a:spcBef>
                <a:spcPts val="0"/>
              </a:spcBef>
              <a:buFont typeface="+mj-lt"/>
              <a:buAutoNum type="arabicPeriod" startAt="48"/>
            </a:pPr>
            <a:endParaRPr lang="en-GB" sz="1000"/>
          </a:p>
          <a:p>
            <a:pPr>
              <a:spcBef>
                <a:spcPts val="0"/>
              </a:spcBef>
              <a:buFont typeface="+mj-lt"/>
              <a:buAutoNum type="arabicPeriod" startAt="48"/>
            </a:pPr>
            <a:endParaRPr lang="en-GB" sz="1000">
              <a:hlinkClick r:id="rId2"/>
            </a:endParaRPr>
          </a:p>
          <a:p>
            <a:pPr>
              <a:spcBef>
                <a:spcPts val="0"/>
              </a:spcBef>
              <a:buFont typeface="+mj-lt"/>
              <a:buAutoNum type="arabicPeriod" startAt="48"/>
            </a:pPr>
            <a:endParaRPr lang="en-GB" sz="1000"/>
          </a:p>
          <a:p>
            <a:pPr>
              <a:spcBef>
                <a:spcPts val="0"/>
              </a:spcBef>
              <a:buFont typeface="+mj-lt"/>
              <a:buAutoNum type="arabicPeriod" startAt="48"/>
            </a:pPr>
            <a:endParaRPr lang="en-GB" sz="1000"/>
          </a:p>
          <a:p>
            <a:pPr marL="0" indent="0">
              <a:buNone/>
            </a:pPr>
            <a:endParaRPr lang="en-GB" sz="1200"/>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17984" y="1176053"/>
            <a:ext cx="11633224"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48"/>
            </a:pPr>
            <a:r>
              <a:rPr lang="en-GB" sz="900"/>
              <a:t>Department of Health and Social Care. </a:t>
            </a:r>
            <a:r>
              <a:rPr lang="en-GB" sz="900" i="1"/>
              <a:t>Major conditions strategy: case for change and our strategic framework. </a:t>
            </a:r>
            <a:r>
              <a:rPr lang="en-GB" sz="900"/>
              <a:t>2023. Available from: https://www.gov.uk/government/publications/major-conditions-strategy-case-for-change-and-our-strategic-framework/major-conditions-strategy-case-for-change-and-our-strategic-framework--2#chapter-2-keeping-people-healthy-through-primary-and-secondary-prevention [last accessed 6 March 2024]. </a:t>
            </a:r>
          </a:p>
          <a:p>
            <a:pPr>
              <a:spcBef>
                <a:spcPts val="0"/>
              </a:spcBef>
              <a:buFont typeface="+mj-lt"/>
              <a:buAutoNum type="arabicPeriod" startAt="48"/>
            </a:pPr>
            <a:r>
              <a:rPr lang="en-GB" sz="900"/>
              <a:t>National Institute for Health and Care Research. </a:t>
            </a:r>
            <a:r>
              <a:rPr lang="en-GB" sz="900" i="1"/>
              <a:t>NIHR Evidence: Multiple long-term conditions (multimorbidity): making sense of the evidence. </a:t>
            </a:r>
            <a:r>
              <a:rPr lang="en-GB" sz="900"/>
              <a:t>2021. Available from: </a:t>
            </a:r>
            <a:r>
              <a:rPr lang="en-GB" sz="900">
                <a:hlinkClick r:id="rId3"/>
              </a:rPr>
              <a:t>https://evidence.nihr.ac.uk/collection/making-sense-of-the-evidence-multiple-long-term-conditions-multimorbidity/</a:t>
            </a:r>
            <a:r>
              <a:rPr lang="en-GB" sz="900"/>
              <a:t> doi:10.3310/collection_45881 [last accessed 6 March 2024].</a:t>
            </a:r>
          </a:p>
          <a:p>
            <a:pPr>
              <a:spcBef>
                <a:spcPts val="0"/>
              </a:spcBef>
              <a:buFont typeface="+mj-lt"/>
              <a:buAutoNum type="arabicPeriod" startAt="48"/>
            </a:pPr>
            <a:r>
              <a:rPr lang="en-GB" sz="900"/>
              <a:t>S V </a:t>
            </a:r>
            <a:r>
              <a:rPr lang="en-GB" sz="900" err="1"/>
              <a:t>Katikireddi</a:t>
            </a:r>
            <a:r>
              <a:rPr lang="en-GB" sz="900"/>
              <a:t>, K Skivington, A H Leyland </a:t>
            </a:r>
            <a:r>
              <a:rPr lang="en-GB" sz="900" i="1"/>
              <a:t>et al</a:t>
            </a:r>
            <a:r>
              <a:rPr lang="en-GB" sz="900"/>
              <a:t>. </a:t>
            </a:r>
            <a:r>
              <a:rPr lang="en-GB" sz="900" i="1"/>
              <a:t>The contribution of risk factors to socioeconomic inequalities in multimorbidity across the </a:t>
            </a:r>
            <a:r>
              <a:rPr lang="en-GB" sz="900" i="1" err="1"/>
              <a:t>lifecourse</a:t>
            </a:r>
            <a:r>
              <a:rPr lang="en-GB" sz="900" i="1"/>
              <a:t>: a longitudinal analysis of the Twenty-07 cohort</a:t>
            </a:r>
            <a:r>
              <a:rPr lang="en-GB" sz="900"/>
              <a:t>. 2017. </a:t>
            </a:r>
            <a:r>
              <a:rPr lang="en-GB" sz="900" i="1"/>
              <a:t>BMC, </a:t>
            </a:r>
            <a:r>
              <a:rPr lang="en-GB" sz="900"/>
              <a:t>15(152). </a:t>
            </a:r>
            <a:r>
              <a:rPr lang="en-GB" sz="900">
                <a:hlinkClick r:id="rId4"/>
              </a:rPr>
              <a:t>https://doi.org/10.1186/s12916-017-0913-6</a:t>
            </a:r>
            <a:r>
              <a:rPr lang="en-GB" sz="900"/>
              <a:t> </a:t>
            </a:r>
          </a:p>
          <a:p>
            <a:pPr>
              <a:spcBef>
                <a:spcPts val="0"/>
              </a:spcBef>
              <a:buFont typeface="+mj-lt"/>
              <a:buAutoNum type="arabicPeriod" startAt="48"/>
            </a:pPr>
            <a:r>
              <a:rPr lang="en-GB" sz="900"/>
              <a:t>Public Health England. </a:t>
            </a:r>
            <a:r>
              <a:rPr lang="en-GB" sz="900" i="1"/>
              <a:t>Health matters: physical activity – prevention and management of long-term conditions</a:t>
            </a:r>
            <a:r>
              <a:rPr lang="en-GB" sz="900"/>
              <a:t>, 2020. Available from: </a:t>
            </a:r>
            <a:r>
              <a:rPr lang="en-GB" sz="900">
                <a:hlinkClick r:id="rId5"/>
              </a:rPr>
              <a:t>https://www.gov.uk/government/publications/health-matters-physical-activity/health-matters-physical-activity-prevention-and-management-of-long-term-conditions#health-benefits-of-physical-activity</a:t>
            </a:r>
            <a:r>
              <a:rPr lang="en-GB" sz="900"/>
              <a:t> [last accessed 6 March 2024].</a:t>
            </a:r>
          </a:p>
          <a:p>
            <a:pPr>
              <a:spcBef>
                <a:spcPts val="0"/>
              </a:spcBef>
              <a:buFont typeface="+mj-lt"/>
              <a:buAutoNum type="arabicPeriod" startAt="48"/>
            </a:pPr>
            <a:r>
              <a:rPr lang="en-GB" sz="900"/>
              <a:t>National Institute for Health and Care Excellence. </a:t>
            </a:r>
            <a:r>
              <a:rPr lang="en-GB" sz="900" i="1"/>
              <a:t>Smoking cessation: what are the harms caused by smoking</a:t>
            </a:r>
            <a:r>
              <a:rPr lang="en-GB" sz="900"/>
              <a:t>. 2023. Available from; </a:t>
            </a:r>
            <a:r>
              <a:rPr lang="en-GB" sz="900">
                <a:hlinkClick r:id="rId6"/>
              </a:rPr>
              <a:t>https://cks.nice.org.uk/topics/smoking-cessation/background-information/harms-caused-by-smoking/</a:t>
            </a:r>
            <a:r>
              <a:rPr lang="en-GB" sz="900"/>
              <a:t> [last accessed 6 March 2024].</a:t>
            </a:r>
          </a:p>
          <a:p>
            <a:pPr>
              <a:spcBef>
                <a:spcPts val="0"/>
              </a:spcBef>
              <a:buFont typeface="+mj-lt"/>
              <a:buAutoNum type="arabicPeriod" startAt="48"/>
            </a:pPr>
            <a:r>
              <a:rPr lang="en-GB" sz="900"/>
              <a:t>Public Health England. </a:t>
            </a:r>
            <a:r>
              <a:rPr lang="en-GB" sz="900" i="1"/>
              <a:t>Health matters: air pollution. </a:t>
            </a:r>
            <a:r>
              <a:rPr lang="en-GB" sz="900"/>
              <a:t>2018. Available from: </a:t>
            </a:r>
            <a:r>
              <a:rPr lang="en-GB" sz="900">
                <a:hlinkClick r:id="rId7"/>
              </a:rPr>
              <a:t>https://www.gov.uk/government/publications/health-matters-air-pollution/health-matters-air-pollution</a:t>
            </a:r>
            <a:r>
              <a:rPr lang="en-GB" sz="900"/>
              <a:t> [last accessed 6 March 2024].</a:t>
            </a:r>
          </a:p>
          <a:p>
            <a:pPr>
              <a:spcBef>
                <a:spcPts val="0"/>
              </a:spcBef>
              <a:buFont typeface="+mj-lt"/>
              <a:buAutoNum type="arabicPeriod" startAt="48"/>
            </a:pPr>
            <a:r>
              <a:rPr lang="en-GB" sz="900"/>
              <a:t>A Ronaldson, J Arias de la Torre, M Ashworth, A Hansell, M </a:t>
            </a:r>
            <a:r>
              <a:rPr lang="en-GB" sz="900" err="1"/>
              <a:t>Hotopf</a:t>
            </a:r>
            <a:r>
              <a:rPr lang="en-GB" sz="900"/>
              <a:t>, I </a:t>
            </a:r>
            <a:r>
              <a:rPr lang="en-GB" sz="900" err="1"/>
              <a:t>Mudway</a:t>
            </a:r>
            <a:r>
              <a:rPr lang="en-GB" sz="900"/>
              <a:t>, R Stewart, A </a:t>
            </a:r>
            <a:r>
              <a:rPr lang="en-GB" sz="900" err="1"/>
              <a:t>Dregan</a:t>
            </a:r>
            <a:r>
              <a:rPr lang="en-GB" sz="900"/>
              <a:t>, I </a:t>
            </a:r>
            <a:r>
              <a:rPr lang="en-GB" sz="900" err="1"/>
              <a:t>Bakolis</a:t>
            </a:r>
            <a:r>
              <a:rPr lang="en-GB" sz="900"/>
              <a:t>. </a:t>
            </a:r>
            <a:r>
              <a:rPr lang="en-GB" sz="900" i="1"/>
              <a:t>Associations between air pollution and multimorbidity in the UK Biobank: a cross-sectional study. </a:t>
            </a:r>
            <a:r>
              <a:rPr lang="en-GB" sz="900"/>
              <a:t>2022. </a:t>
            </a:r>
            <a:r>
              <a:rPr lang="en-GB" sz="900" i="1"/>
              <a:t>Frontiers in Public Health, </a:t>
            </a:r>
            <a:r>
              <a:rPr lang="en-GB" sz="900"/>
              <a:t>10. </a:t>
            </a:r>
            <a:r>
              <a:rPr lang="en-GB" sz="900">
                <a:hlinkClick r:id="rId8"/>
              </a:rPr>
              <a:t>https://doi.org/10.3389/fpubh.2022.1035415</a:t>
            </a:r>
            <a:r>
              <a:rPr lang="en-GB" sz="900"/>
              <a:t> </a:t>
            </a:r>
          </a:p>
          <a:p>
            <a:pPr>
              <a:spcBef>
                <a:spcPts val="0"/>
              </a:spcBef>
              <a:buFont typeface="+mj-lt"/>
              <a:buAutoNum type="arabicPeriod" startAt="48"/>
            </a:pPr>
            <a:r>
              <a:rPr lang="en-GB" sz="900"/>
              <a:t>NHS England. </a:t>
            </a:r>
            <a:r>
              <a:rPr lang="en-GB" sz="900" i="1"/>
              <a:t>Blog: How effective is the NHS Health Check. </a:t>
            </a:r>
            <a:r>
              <a:rPr lang="en-GB" sz="900"/>
              <a:t>2017. Available from: </a:t>
            </a:r>
            <a:r>
              <a:rPr lang="en-GB" sz="900">
                <a:hlinkClick r:id="rId9"/>
              </a:rPr>
              <a:t>https://www.england.nhs.uk/blog/matt-kearney-8/</a:t>
            </a:r>
            <a:r>
              <a:rPr lang="en-GB" sz="900"/>
              <a:t> [last accessed 6 March 2024].</a:t>
            </a:r>
          </a:p>
          <a:p>
            <a:pPr>
              <a:spcBef>
                <a:spcPts val="0"/>
              </a:spcBef>
              <a:buFont typeface="+mj-lt"/>
              <a:buAutoNum type="arabicPeriod" startAt="48"/>
            </a:pPr>
            <a:r>
              <a:rPr lang="en-GB" sz="900"/>
              <a:t>Office for Health Improvement and Disparities. </a:t>
            </a:r>
            <a:r>
              <a:rPr lang="en-GB" sz="900" i="1"/>
              <a:t>NHS Health Check Programme review. </a:t>
            </a:r>
            <a:r>
              <a:rPr lang="en-GB" sz="900"/>
              <a:t>2020. Available from: </a:t>
            </a:r>
            <a:r>
              <a:rPr lang="en-GB" sz="900">
                <a:hlinkClick r:id="rId10"/>
              </a:rPr>
              <a:t>https://www.gov.uk/government/publications/nhs-health-check-programme-review</a:t>
            </a:r>
            <a:r>
              <a:rPr lang="en-GB" sz="900"/>
              <a:t> [last accessed 6 March 2024].</a:t>
            </a:r>
          </a:p>
          <a:p>
            <a:pPr>
              <a:spcBef>
                <a:spcPts val="0"/>
              </a:spcBef>
              <a:buFont typeface="+mj-lt"/>
              <a:buAutoNum type="arabicPeriod" startAt="48"/>
            </a:pPr>
            <a:r>
              <a:rPr lang="en-GB" sz="900" i="1"/>
              <a:t>The Independent Review of Adult Screening Programmes in England</a:t>
            </a:r>
            <a:r>
              <a:rPr lang="en-GB" sz="900"/>
              <a:t>. 2019. Available from: </a:t>
            </a:r>
            <a:r>
              <a:rPr lang="en-GB" sz="900">
                <a:hlinkClick r:id="rId11"/>
              </a:rPr>
              <a:t>https://www.england.nhs.uk/wp-content/uploads/2019/02/report-of-the-independent-review-of-adult-screening-programme-in-england.pdf</a:t>
            </a:r>
            <a:r>
              <a:rPr lang="en-GB" sz="900"/>
              <a:t> [last accessed 6 March 2024].</a:t>
            </a:r>
          </a:p>
          <a:p>
            <a:pPr>
              <a:spcBef>
                <a:spcPts val="0"/>
              </a:spcBef>
              <a:buFont typeface="+mj-lt"/>
              <a:buAutoNum type="arabicPeriod" startAt="48"/>
            </a:pPr>
            <a:r>
              <a:rPr lang="en-GB" sz="900"/>
              <a:t>NHS England. </a:t>
            </a:r>
            <a:r>
              <a:rPr lang="en-GB" sz="900" i="1"/>
              <a:t>NHS screening</a:t>
            </a:r>
            <a:r>
              <a:rPr lang="en-GB" sz="900"/>
              <a:t>. Available from; </a:t>
            </a:r>
            <a:r>
              <a:rPr lang="en-GB" sz="900">
                <a:hlinkClick r:id="rId12"/>
              </a:rPr>
              <a:t>https://www.nhs.uk/conditions/nhs-screening/</a:t>
            </a:r>
            <a:r>
              <a:rPr lang="en-GB" sz="900"/>
              <a:t> [last accessed 6 March 2024].</a:t>
            </a:r>
          </a:p>
          <a:p>
            <a:pPr>
              <a:spcBef>
                <a:spcPts val="0"/>
              </a:spcBef>
              <a:buFont typeface="+mj-lt"/>
              <a:buAutoNum type="arabicPeriod" startAt="48"/>
            </a:pPr>
            <a:r>
              <a:rPr lang="en-GB" sz="900"/>
              <a:t>A Coulter, V A Entwistle, A Eccles, S Ryan, S Shepperd, R Perera. </a:t>
            </a:r>
            <a:r>
              <a:rPr lang="en-GB" sz="900" i="1"/>
              <a:t>Personalise care planning for adults with chronic or long term health conditions</a:t>
            </a:r>
            <a:r>
              <a:rPr lang="en-GB" sz="900"/>
              <a:t> 2015. </a:t>
            </a:r>
            <a:r>
              <a:rPr lang="en-GB" sz="900" i="1"/>
              <a:t>Cochrane Database of Systematic Reviews, </a:t>
            </a:r>
            <a:r>
              <a:rPr lang="en-GB" sz="900"/>
              <a:t>3. DOI: 10.1002/14651858.CD010523.pub2. </a:t>
            </a:r>
          </a:p>
          <a:p>
            <a:pPr>
              <a:spcBef>
                <a:spcPts val="0"/>
              </a:spcBef>
              <a:buFont typeface="+mj-lt"/>
              <a:buAutoNum type="arabicPeriod" startAt="48"/>
            </a:pPr>
            <a:r>
              <a:rPr lang="en-GB" sz="900"/>
              <a:t>S Eaton, S Roberts, B Turner. </a:t>
            </a:r>
            <a:r>
              <a:rPr lang="en-GB" sz="900" i="1"/>
              <a:t>Delivering person centred care in long term conditions. </a:t>
            </a:r>
            <a:r>
              <a:rPr lang="en-GB" sz="900"/>
              <a:t>2015. British Medical Journal, 8003(350). </a:t>
            </a:r>
            <a:r>
              <a:rPr lang="en-GB" sz="900">
                <a:hlinkClick r:id="rId13"/>
              </a:rPr>
              <a:t>https://doi.org/10.1136/bmj.h181</a:t>
            </a:r>
            <a:r>
              <a:rPr lang="en-GB" sz="900"/>
              <a:t> </a:t>
            </a:r>
          </a:p>
          <a:p>
            <a:pPr>
              <a:spcBef>
                <a:spcPts val="0"/>
              </a:spcBef>
              <a:buFont typeface="+mj-lt"/>
              <a:buAutoNum type="arabicPeriod" startAt="48"/>
            </a:pPr>
            <a:r>
              <a:rPr lang="en-GB" sz="900"/>
              <a:t>World Health Organisation. </a:t>
            </a:r>
            <a:r>
              <a:rPr lang="en-GB" sz="900" i="1"/>
              <a:t>Rehabilitation 2030 initiative. </a:t>
            </a:r>
            <a:r>
              <a:rPr lang="en-GB" sz="900"/>
              <a:t>Available from: </a:t>
            </a:r>
            <a:r>
              <a:rPr lang="en-GB" sz="900">
                <a:hlinkClick r:id="rId14"/>
              </a:rPr>
              <a:t>https://www.who.int/initiatives/rehabilitation-2030</a:t>
            </a:r>
            <a:r>
              <a:rPr lang="en-GB" sz="900"/>
              <a:t> [last accessed 6 March 2024].</a:t>
            </a:r>
          </a:p>
          <a:p>
            <a:pPr>
              <a:spcBef>
                <a:spcPts val="0"/>
              </a:spcBef>
              <a:buFont typeface="+mj-lt"/>
              <a:buAutoNum type="arabicPeriod" startAt="48"/>
            </a:pPr>
            <a:r>
              <a:rPr lang="en-GB" sz="900"/>
              <a:t>A Tessier, M D Beaulieu, C A McGinn, R </a:t>
            </a:r>
            <a:r>
              <a:rPr lang="en-GB" sz="900" err="1"/>
              <a:t>Latulippe</a:t>
            </a:r>
            <a:r>
              <a:rPr lang="en-GB" sz="900"/>
              <a:t>. </a:t>
            </a:r>
            <a:r>
              <a:rPr lang="en-GB" sz="900" i="1"/>
              <a:t>Effectiveness of Reablement: A Systematic Review. </a:t>
            </a:r>
            <a:r>
              <a:rPr lang="en-GB" sz="900"/>
              <a:t>2016. </a:t>
            </a:r>
            <a:r>
              <a:rPr lang="en-GB" sz="900" i="1"/>
              <a:t>Health Policy, </a:t>
            </a:r>
            <a:r>
              <a:rPr lang="en-GB" sz="900"/>
              <a:t>11(4):49-59. PMID: 27232236; PMCID: PMC4872552.</a:t>
            </a:r>
          </a:p>
          <a:p>
            <a:pPr>
              <a:spcBef>
                <a:spcPts val="0"/>
              </a:spcBef>
              <a:buFont typeface="+mj-lt"/>
              <a:buAutoNum type="arabicPeriod" startAt="48"/>
            </a:pPr>
            <a:r>
              <a:rPr lang="en-GB" sz="900"/>
              <a:t>London Borough of Tower Hamlets Council. </a:t>
            </a:r>
            <a:r>
              <a:rPr lang="en-GB" sz="900" i="1"/>
              <a:t>Joint Strategic Needs Assessment. </a:t>
            </a:r>
            <a:r>
              <a:rPr lang="en-GB" sz="900"/>
              <a:t>Available from; </a:t>
            </a:r>
            <a:r>
              <a:rPr lang="en-GB" sz="900">
                <a:hlinkClick r:id="rId15"/>
              </a:rPr>
              <a:t>https://www.towerhamlets.gov.uk/lgnl/health__social_care/Health-and-adult-social-care/Health-and-wellbeing/joint_strategic_needs_assessme/joint_strategic_needs_assessme.aspx</a:t>
            </a:r>
            <a:r>
              <a:rPr lang="en-GB" sz="900"/>
              <a:t> [last accessed 6 March 2024].</a:t>
            </a:r>
          </a:p>
          <a:p>
            <a:pPr>
              <a:spcBef>
                <a:spcPts val="0"/>
              </a:spcBef>
              <a:buFont typeface="+mj-lt"/>
              <a:buAutoNum type="arabicPeriod" startAt="48"/>
            </a:pPr>
            <a:r>
              <a:rPr lang="en-GB" sz="900"/>
              <a:t>London Borough of Tower Hamlets Council. </a:t>
            </a:r>
            <a:r>
              <a:rPr lang="en-GB" sz="900" i="1"/>
              <a:t>Advice and Benefits. </a:t>
            </a:r>
            <a:r>
              <a:rPr lang="en-GB" sz="900"/>
              <a:t>Available from: </a:t>
            </a:r>
            <a:r>
              <a:rPr lang="en-GB" sz="900">
                <a:hlinkClick r:id="rId16"/>
              </a:rPr>
              <a:t>https://www.towerhamlets.gov.uk/lgnl/advice_and_benefits/advice_and_benefits.aspx</a:t>
            </a:r>
            <a:r>
              <a:rPr lang="en-GB" sz="900"/>
              <a:t> [last accessed 6 March 2024].</a:t>
            </a:r>
          </a:p>
          <a:p>
            <a:pPr>
              <a:spcBef>
                <a:spcPts val="0"/>
              </a:spcBef>
              <a:buFont typeface="+mj-lt"/>
              <a:buAutoNum type="arabicPeriod" startAt="48"/>
            </a:pPr>
            <a:r>
              <a:rPr lang="en-GB" sz="900"/>
              <a:t>E Parkin, C Baker. </a:t>
            </a:r>
            <a:r>
              <a:rPr lang="en-GB" sz="900" i="1"/>
              <a:t>Dementia: policy, services and statistics</a:t>
            </a:r>
            <a:r>
              <a:rPr lang="en-GB" sz="900"/>
              <a:t>. 2021. </a:t>
            </a:r>
            <a:r>
              <a:rPr lang="en-GB" sz="900" i="1"/>
              <a:t>House of Commons Library</a:t>
            </a:r>
            <a:r>
              <a:rPr lang="en-GB" sz="900"/>
              <a:t>. Available from: </a:t>
            </a:r>
            <a:r>
              <a:rPr lang="en-GB" sz="900">
                <a:hlinkClick r:id="rId17"/>
              </a:rPr>
              <a:t>https://researchbriefings.files.parliament.uk/documents/SN07007/SN07007.pdf</a:t>
            </a:r>
            <a:r>
              <a:rPr lang="en-GB" sz="900"/>
              <a:t> [last accessed 6 March 2024].</a:t>
            </a:r>
          </a:p>
          <a:p>
            <a:pPr>
              <a:spcBef>
                <a:spcPts val="0"/>
              </a:spcBef>
              <a:buFont typeface="+mj-lt"/>
              <a:buAutoNum type="arabicPeriod" startAt="48"/>
            </a:pPr>
            <a:r>
              <a:rPr lang="en-GB" sz="900"/>
              <a:t>R Wittenberg, B Hu, L Barraza-Araiza, A </a:t>
            </a:r>
            <a:r>
              <a:rPr lang="en-GB" sz="900" err="1"/>
              <a:t>Rehill</a:t>
            </a:r>
            <a:r>
              <a:rPr lang="en-GB" sz="900"/>
              <a:t>. </a:t>
            </a:r>
            <a:r>
              <a:rPr lang="en-GB" sz="900" i="1"/>
              <a:t>Projections of older people with dementia and costs of dementia care in the United Kingdom, 2019-2040: CPEC Working Paper 5.</a:t>
            </a:r>
            <a:r>
              <a:rPr lang="en-GB" sz="900"/>
              <a:t>. 2019. </a:t>
            </a:r>
            <a:r>
              <a:rPr lang="en-GB" sz="900" i="1"/>
              <a:t>Care Policy and Evaluation Centre, London School of Economics and Political Science</a:t>
            </a:r>
            <a:r>
              <a:rPr lang="en-GB" sz="900"/>
              <a:t>. Available from: </a:t>
            </a:r>
            <a:r>
              <a:rPr lang="en-GB" sz="900">
                <a:hlinkClick r:id="rId18"/>
              </a:rPr>
              <a:t>https://www.alzheimers.org.uk/sites/default/files/2019-11/cpec_report_november_2019.pdf</a:t>
            </a:r>
            <a:r>
              <a:rPr lang="en-GB" sz="900"/>
              <a:t> [last accessed 7 March 2024].</a:t>
            </a:r>
          </a:p>
          <a:p>
            <a:pPr>
              <a:spcBef>
                <a:spcPts val="0"/>
              </a:spcBef>
              <a:buFont typeface="+mj-lt"/>
              <a:buAutoNum type="arabicPeriod" startAt="48"/>
            </a:pPr>
            <a:r>
              <a:rPr lang="en-GB" sz="900"/>
              <a:t>National Institute for Health and Care Excellence. </a:t>
            </a:r>
            <a:r>
              <a:rPr lang="en-GB" sz="900" i="1" err="1"/>
              <a:t>NICEimpact</a:t>
            </a:r>
            <a:r>
              <a:rPr lang="en-GB" sz="900" i="1"/>
              <a:t> dementia</a:t>
            </a:r>
            <a:r>
              <a:rPr lang="en-GB" sz="900"/>
              <a:t>. 2020. Available from: </a:t>
            </a:r>
            <a:r>
              <a:rPr lang="en-GB" sz="900">
                <a:hlinkClick r:id="rId19"/>
              </a:rPr>
              <a:t>https://www.nice.org.uk/about/what-we-do/into-practice/measuring-the-use-of-nice-guidance/impact-of-our-guidance/niceimpact-dementia</a:t>
            </a:r>
            <a:r>
              <a:rPr lang="en-GB" sz="900"/>
              <a:t> [last accessed 7 March 2024].</a:t>
            </a:r>
          </a:p>
          <a:p>
            <a:pPr>
              <a:spcBef>
                <a:spcPts val="0"/>
              </a:spcBef>
              <a:buFont typeface="+mj-lt"/>
              <a:buAutoNum type="arabicPeriod" startAt="48"/>
            </a:pPr>
            <a:r>
              <a:rPr lang="en-GB" sz="900"/>
              <a:t>National Institute for Health and Care Excellence. </a:t>
            </a:r>
            <a:r>
              <a:rPr lang="en-GB" sz="900" i="1"/>
              <a:t>Clinical Knowledge Summaries: dementia</a:t>
            </a:r>
            <a:r>
              <a:rPr lang="en-GB" sz="900"/>
              <a:t>. 2024. Available from: </a:t>
            </a:r>
            <a:r>
              <a:rPr lang="en-GB" sz="900">
                <a:hlinkClick r:id="rId20"/>
              </a:rPr>
              <a:t>https://cks.nice.org.uk/topics/dementia/</a:t>
            </a:r>
            <a:r>
              <a:rPr lang="en-GB" sz="900"/>
              <a:t> [last accessed 7 March 2024].</a:t>
            </a:r>
          </a:p>
          <a:p>
            <a:pPr>
              <a:spcBef>
                <a:spcPts val="0"/>
              </a:spcBef>
              <a:buFont typeface="+mj-lt"/>
              <a:buAutoNum type="arabicPeriod" startAt="48"/>
            </a:pPr>
            <a:r>
              <a:rPr lang="en-GB" sz="900"/>
              <a:t>M </a:t>
            </a:r>
            <a:r>
              <a:rPr lang="en-GB" sz="900" err="1"/>
              <a:t>Anaturk</a:t>
            </a:r>
            <a:r>
              <a:rPr lang="en-GB" sz="900"/>
              <a:t>, R Patel, K P </a:t>
            </a:r>
            <a:r>
              <a:rPr lang="en-GB" sz="900" err="1"/>
              <a:t>Ebmeier</a:t>
            </a:r>
            <a:r>
              <a:rPr lang="en-GB" sz="900"/>
              <a:t> </a:t>
            </a:r>
            <a:r>
              <a:rPr lang="en-GB" sz="900" i="1"/>
              <a:t>et al</a:t>
            </a:r>
            <a:r>
              <a:rPr lang="en-GB" sz="900"/>
              <a:t>. </a:t>
            </a:r>
            <a:r>
              <a:rPr lang="en-GB" sz="900" i="1"/>
              <a:t>Development and validation of a dementia risk score in the UK Biobank and Whitehall II cohorts</a:t>
            </a:r>
            <a:r>
              <a:rPr lang="en-GB" sz="900"/>
              <a:t>. 2023. </a:t>
            </a:r>
            <a:r>
              <a:rPr lang="en-GB" sz="900" i="1"/>
              <a:t>BMJ </a:t>
            </a:r>
            <a:r>
              <a:rPr lang="en-GB" sz="900" i="1" err="1"/>
              <a:t>Ment</a:t>
            </a:r>
            <a:r>
              <a:rPr lang="en-GB" sz="900" i="1"/>
              <a:t> Health</a:t>
            </a:r>
            <a:r>
              <a:rPr lang="en-GB" sz="900"/>
              <a:t>, 26:e300719. </a:t>
            </a:r>
            <a:r>
              <a:rPr lang="en-GB" sz="900">
                <a:hlinkClick r:id="rId21"/>
              </a:rPr>
              <a:t>https://doi.org/10.1136/bmjment-2023-300719</a:t>
            </a:r>
            <a:r>
              <a:rPr lang="en-GB" sz="900"/>
              <a:t> </a:t>
            </a:r>
          </a:p>
          <a:p>
            <a:pPr>
              <a:spcBef>
                <a:spcPts val="0"/>
              </a:spcBef>
              <a:buFont typeface="+mj-lt"/>
              <a:buAutoNum type="arabicPeriod" startAt="48"/>
            </a:pPr>
            <a:r>
              <a:rPr lang="en-GB" sz="900" err="1"/>
              <a:t>Ojakaar</a:t>
            </a:r>
            <a:r>
              <a:rPr lang="en-GB" sz="900"/>
              <a:t> T, </a:t>
            </a:r>
            <a:r>
              <a:rPr lang="en-GB" sz="900" err="1"/>
              <a:t>Koychev</a:t>
            </a:r>
            <a:r>
              <a:rPr lang="en-GB" sz="900"/>
              <a:t> I. </a:t>
            </a:r>
            <a:r>
              <a:rPr lang="en-GB" sz="900" i="1"/>
              <a:t>Secondary Prevention of Dementia: Combining Risk Factors and Scalable Screening Technology</a:t>
            </a:r>
            <a:r>
              <a:rPr lang="en-GB" sz="900"/>
              <a:t>. 2021. </a:t>
            </a:r>
            <a:r>
              <a:rPr lang="en-GB" sz="900" i="1"/>
              <a:t>Front Neurol.</a:t>
            </a:r>
            <a:r>
              <a:rPr lang="en-GB" sz="900"/>
              <a:t>, 15;12:772836. </a:t>
            </a:r>
            <a:r>
              <a:rPr lang="en-GB" sz="900" err="1"/>
              <a:t>doi</a:t>
            </a:r>
            <a:r>
              <a:rPr lang="en-GB" sz="900"/>
              <a:t>: 10.3389/fneur.2021.772836. PMID: 34867762; PMCID: PMC8634660.</a:t>
            </a:r>
          </a:p>
          <a:p>
            <a:pPr>
              <a:spcBef>
                <a:spcPts val="0"/>
              </a:spcBef>
              <a:buFont typeface="+mj-lt"/>
              <a:buAutoNum type="arabicPeriod" startAt="48"/>
            </a:pPr>
            <a:endParaRPr lang="en-GB" sz="900"/>
          </a:p>
        </p:txBody>
      </p:sp>
    </p:spTree>
    <p:extLst>
      <p:ext uri="{BB962C8B-B14F-4D97-AF65-F5344CB8AC3E}">
        <p14:creationId xmlns:p14="http://schemas.microsoft.com/office/powerpoint/2010/main" val="129981386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4</a:t>
            </a:r>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17984" y="1176053"/>
            <a:ext cx="11633224"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71"/>
            </a:pPr>
            <a:r>
              <a:rPr lang="en-GB" sz="900"/>
              <a:t>L Robinson, E Tang, J P Taylor. </a:t>
            </a:r>
            <a:r>
              <a:rPr lang="en-GB" sz="900" i="1"/>
              <a:t>Dementia: timely diagnosis and early intervention. </a:t>
            </a:r>
            <a:r>
              <a:rPr lang="en-GB" sz="900"/>
              <a:t>2015. </a:t>
            </a:r>
            <a:r>
              <a:rPr lang="en-GB" sz="900" i="1"/>
              <a:t>BMJ</a:t>
            </a:r>
            <a:r>
              <a:rPr lang="en-GB" sz="900"/>
              <a:t>, 350:h3029. doi:10.1136/bmj.h3029</a:t>
            </a:r>
          </a:p>
          <a:p>
            <a:pPr>
              <a:spcBef>
                <a:spcPts val="0"/>
              </a:spcBef>
              <a:buFont typeface="+mj-lt"/>
              <a:buAutoNum type="arabicPeriod" startAt="71"/>
            </a:pPr>
            <a:r>
              <a:rPr lang="en-GB" sz="900"/>
              <a:t>G M </a:t>
            </a:r>
            <a:r>
              <a:rPr lang="en-GB" sz="900" err="1"/>
              <a:t>Flodgren</a:t>
            </a:r>
            <a:r>
              <a:rPr lang="en-GB" sz="900"/>
              <a:t>, R C Berg. </a:t>
            </a:r>
            <a:r>
              <a:rPr lang="en-GB" sz="900" i="1"/>
              <a:t>Primary and Secondary Prevention Interventions for Cognitive Decline and Dementia</a:t>
            </a:r>
            <a:r>
              <a:rPr lang="en-GB" sz="900"/>
              <a:t>. 2016. </a:t>
            </a:r>
            <a:r>
              <a:rPr lang="en-GB" sz="900" i="1"/>
              <a:t>Knowledge Centre for the Health Services at The </a:t>
            </a:r>
            <a:r>
              <a:rPr lang="en-GB" sz="900" i="1" err="1"/>
              <a:t>Norweigan</a:t>
            </a:r>
            <a:r>
              <a:rPr lang="en-GB" sz="900" i="1"/>
              <a:t> Institute of Public Health (NIPH)</a:t>
            </a:r>
            <a:r>
              <a:rPr lang="en-GB" sz="900"/>
              <a:t>, No. 2016-07. PMID: 29553542.</a:t>
            </a:r>
          </a:p>
          <a:p>
            <a:pPr>
              <a:spcBef>
                <a:spcPts val="0"/>
              </a:spcBef>
              <a:buFont typeface="+mj-lt"/>
              <a:buAutoNum type="arabicPeriod" startAt="71"/>
            </a:pPr>
            <a:r>
              <a:rPr lang="en-GB" sz="900"/>
              <a:t>R </a:t>
            </a:r>
            <a:r>
              <a:rPr lang="en-GB" sz="900" err="1"/>
              <a:t>Savica</a:t>
            </a:r>
            <a:r>
              <a:rPr lang="en-GB" sz="900"/>
              <a:t>, R C Peterson. </a:t>
            </a:r>
            <a:r>
              <a:rPr lang="en-GB" sz="900" i="1"/>
              <a:t>Prevention of dementia</a:t>
            </a:r>
            <a:r>
              <a:rPr lang="en-GB" sz="900"/>
              <a:t>. 2011. </a:t>
            </a:r>
            <a:r>
              <a:rPr lang="en-GB" sz="900" i="1" err="1"/>
              <a:t>Psychiatr</a:t>
            </a:r>
            <a:r>
              <a:rPr lang="en-GB" sz="900" i="1"/>
              <a:t> Clin North Am</a:t>
            </a:r>
            <a:r>
              <a:rPr lang="en-GB" sz="900"/>
              <a:t>, 34(1):127-45. </a:t>
            </a:r>
            <a:r>
              <a:rPr lang="en-GB" sz="900" err="1"/>
              <a:t>doi</a:t>
            </a:r>
            <a:r>
              <a:rPr lang="en-GB" sz="900"/>
              <a:t>: 10.1016/j.psc.2010.11.006. PMID: 21333844; PMCID: PMC4634887.</a:t>
            </a:r>
          </a:p>
          <a:p>
            <a:pPr>
              <a:spcBef>
                <a:spcPts val="0"/>
              </a:spcBef>
              <a:buFont typeface="+mj-lt"/>
              <a:buAutoNum type="arabicPeriod" startAt="71"/>
            </a:pPr>
            <a:r>
              <a:rPr lang="en-GB" sz="900"/>
              <a:t>H O’Donnell. </a:t>
            </a:r>
            <a:r>
              <a:rPr lang="en-GB" sz="900" i="1"/>
              <a:t>A Review of Primary, Secondary, and Tertiary Prevention Strategies for Alzheimer’s Disease</a:t>
            </a:r>
            <a:r>
              <a:rPr lang="en-GB" sz="900"/>
              <a:t>. 2023. </a:t>
            </a:r>
            <a:r>
              <a:rPr lang="en-GB" sz="900" i="1"/>
              <a:t>Undergraduate Journal of Public Health</a:t>
            </a:r>
            <a:r>
              <a:rPr lang="en-GB" sz="900"/>
              <a:t>, 7. </a:t>
            </a:r>
            <a:r>
              <a:rPr lang="pt-BR" sz="900"/>
              <a:t>doi: </a:t>
            </a:r>
            <a:r>
              <a:rPr lang="pt-BR" sz="900">
                <a:hlinkClick r:id="rId2"/>
              </a:rPr>
              <a:t>https://doi.org/10.3998/ujph.3946</a:t>
            </a:r>
            <a:r>
              <a:rPr lang="pt-BR" sz="900"/>
              <a:t> </a:t>
            </a:r>
          </a:p>
          <a:p>
            <a:pPr>
              <a:spcBef>
                <a:spcPts val="0"/>
              </a:spcBef>
              <a:buFont typeface="+mj-lt"/>
              <a:buAutoNum type="arabicPeriod" startAt="71"/>
            </a:pPr>
            <a:r>
              <a:rPr lang="en-GB" sz="900"/>
              <a:t>Office for Health Improvement and Disparities. </a:t>
            </a:r>
            <a:r>
              <a:rPr lang="en-GB" sz="900" i="1"/>
              <a:t>Wellbeing and mental health: Applying All Our Health</a:t>
            </a:r>
            <a:r>
              <a:rPr lang="en-GB" sz="900"/>
              <a:t>. 2022. Available from: </a:t>
            </a:r>
            <a:r>
              <a:rPr lang="en-GB" sz="900">
                <a:hlinkClick r:id="rId3"/>
              </a:rPr>
              <a:t>https://www.gov.uk/government/publications/wellbeing-in-mental-health-applying-all-our-health/wellbeing-in-mental-health-applying-all-our-health</a:t>
            </a:r>
            <a:r>
              <a:rPr lang="en-GB" sz="900"/>
              <a:t> [last accessed 7 </a:t>
            </a:r>
            <a:r>
              <a:rPr lang="en-GB" sz="900" err="1"/>
              <a:t>MArch</a:t>
            </a:r>
            <a:r>
              <a:rPr lang="en-GB" sz="900"/>
              <a:t> 2024].</a:t>
            </a:r>
          </a:p>
          <a:p>
            <a:pPr>
              <a:spcBef>
                <a:spcPts val="0"/>
              </a:spcBef>
              <a:buFont typeface="+mj-lt"/>
              <a:buAutoNum type="arabicPeriod" startAt="71"/>
            </a:pPr>
            <a:r>
              <a:rPr lang="en-GB" sz="900"/>
              <a:t>Public Health England. </a:t>
            </a:r>
            <a:r>
              <a:rPr lang="en-GB" sz="900" i="1"/>
              <a:t>Health profile for England Chapter 3: trends in morbidity and risk factors. </a:t>
            </a:r>
            <a:r>
              <a:rPr lang="en-GB" sz="900"/>
              <a:t>2018. Available from: </a:t>
            </a:r>
            <a:r>
              <a:rPr lang="en-GB" sz="900">
                <a:hlinkClick r:id="rId4"/>
              </a:rPr>
              <a:t>https://www.gov.uk/government/publications/health-profile-for-england-2018/chapter-3-trends-in-morbidity-and-risk-factors#mental-health</a:t>
            </a:r>
            <a:r>
              <a:rPr lang="en-GB" sz="900"/>
              <a:t> [last accessed 7 March 2024].</a:t>
            </a:r>
          </a:p>
          <a:p>
            <a:pPr>
              <a:spcBef>
                <a:spcPts val="0"/>
              </a:spcBef>
              <a:buFont typeface="+mj-lt"/>
              <a:buAutoNum type="arabicPeriod" startAt="71"/>
            </a:pPr>
            <a:r>
              <a:rPr lang="en-GB" sz="900"/>
              <a:t>Independent Mental Health Taskforce to the NHS in England. </a:t>
            </a:r>
            <a:r>
              <a:rPr lang="en-GB" sz="900" i="1"/>
              <a:t>The fiver year forward view for mental health</a:t>
            </a:r>
            <a:r>
              <a:rPr lang="en-GB" sz="900"/>
              <a:t>. 2016. Available from: </a:t>
            </a:r>
            <a:r>
              <a:rPr lang="en-GB" sz="900">
                <a:hlinkClick r:id="rId5"/>
              </a:rPr>
              <a:t>https://www.england.nhs.uk/wp-content/uploads/2016/02/Mental-Health-Taskforce-FYFV-final.pdf</a:t>
            </a:r>
            <a:r>
              <a:rPr lang="en-GB" sz="900"/>
              <a:t> [last accessed 7 March 2024].</a:t>
            </a:r>
          </a:p>
          <a:p>
            <a:pPr>
              <a:spcBef>
                <a:spcPts val="0"/>
              </a:spcBef>
              <a:buFont typeface="+mj-lt"/>
              <a:buAutoNum type="arabicPeriod" startAt="71"/>
            </a:pPr>
            <a:r>
              <a:rPr lang="en-GB" sz="900"/>
              <a:t>J F Hayes, L Marston, K Walters, M B King, D P J Osborn. </a:t>
            </a:r>
            <a:r>
              <a:rPr lang="en-GB" sz="900" i="1"/>
              <a:t>Mortality gap for people with bipolar disorder and schizophrenia: UK based cohort study 2000-2014</a:t>
            </a:r>
            <a:r>
              <a:rPr lang="en-GB" sz="900"/>
              <a:t>. 2017. </a:t>
            </a:r>
            <a:r>
              <a:rPr lang="en-GB" sz="900" i="1"/>
              <a:t>British Journal of Psychiatry,</a:t>
            </a:r>
            <a:r>
              <a:rPr lang="en-GB" sz="900"/>
              <a:t> 211(3):175-181. doi:10.1192/bjp.bp.117.202606</a:t>
            </a:r>
          </a:p>
          <a:p>
            <a:pPr>
              <a:spcBef>
                <a:spcPts val="0"/>
              </a:spcBef>
              <a:buFont typeface="+mj-lt"/>
              <a:buAutoNum type="arabicPeriod" startAt="71"/>
            </a:pPr>
            <a:r>
              <a:rPr lang="en-GB" sz="900"/>
              <a:t>Department of Health and Social Care. </a:t>
            </a:r>
            <a:r>
              <a:rPr lang="en-GB" sz="900" i="1"/>
              <a:t>Report of the Department of Health and Social Care C19 Task Force: Mental Health and Wellbeing Advisory Group</a:t>
            </a:r>
            <a:r>
              <a:rPr lang="en-GB" sz="900"/>
              <a:t>. Available from: </a:t>
            </a:r>
            <a:r>
              <a:rPr lang="en-GB" sz="900">
                <a:hlinkClick r:id="rId6"/>
              </a:rPr>
              <a:t>https://assets.publishing.service.gov.uk/government/uploads/system/uploads/attachment_data/file/919160/4_Mental_Health_and_Wellbeing_Advisory_Group_report_accessible.pdf</a:t>
            </a:r>
            <a:r>
              <a:rPr lang="en-GB" sz="900"/>
              <a:t> [last accessed 7 March 2024].</a:t>
            </a:r>
          </a:p>
          <a:p>
            <a:pPr>
              <a:spcBef>
                <a:spcPts val="0"/>
              </a:spcBef>
              <a:buFont typeface="+mj-lt"/>
              <a:buAutoNum type="arabicPeriod" startAt="71"/>
            </a:pPr>
            <a:r>
              <a:rPr lang="en-GB" sz="900"/>
              <a:t>Association of Mental Health Providers. </a:t>
            </a:r>
            <a:r>
              <a:rPr lang="en-GB" sz="900" i="1"/>
              <a:t>Mental Health Social Care: What it is, why and how it matters for Integrated Care</a:t>
            </a:r>
            <a:r>
              <a:rPr lang="en-GB" sz="900"/>
              <a:t>. 2022. Available from: </a:t>
            </a:r>
            <a:r>
              <a:rPr lang="en-GB" sz="900">
                <a:hlinkClick r:id="rId7"/>
              </a:rPr>
              <a:t>https://amhp.org.uk/wp-content/uploads/2022/07/MH-Social-Care-for-ICSs.pdf</a:t>
            </a:r>
            <a:r>
              <a:rPr lang="en-GB" sz="900"/>
              <a:t> [last accessed 7 March 2024].</a:t>
            </a:r>
          </a:p>
          <a:p>
            <a:pPr>
              <a:spcBef>
                <a:spcPts val="0"/>
              </a:spcBef>
              <a:buFont typeface="+mj-lt"/>
              <a:buAutoNum type="arabicPeriod" startAt="71"/>
            </a:pPr>
            <a:r>
              <a:rPr lang="en-GB" sz="900"/>
              <a:t>Mental Health Foundation. </a:t>
            </a:r>
            <a:r>
              <a:rPr lang="en-GB" sz="900" i="1"/>
              <a:t>Prevention and mental health</a:t>
            </a:r>
            <a:r>
              <a:rPr lang="en-GB" sz="900"/>
              <a:t>. Available from: </a:t>
            </a:r>
            <a:r>
              <a:rPr lang="en-GB" sz="900">
                <a:hlinkClick r:id="rId8"/>
              </a:rPr>
              <a:t>https://www.mentalhealth.org.uk/explore-mental-health/a-z-topics/prevention-and-mental-health</a:t>
            </a:r>
            <a:r>
              <a:rPr lang="en-GB" sz="900"/>
              <a:t> [last accessed 7 March 2024].</a:t>
            </a:r>
          </a:p>
          <a:p>
            <a:pPr>
              <a:spcBef>
                <a:spcPts val="0"/>
              </a:spcBef>
              <a:buFont typeface="+mj-lt"/>
              <a:buAutoNum type="arabicPeriod" startAt="71"/>
            </a:pPr>
            <a:r>
              <a:rPr lang="en-GB" sz="900"/>
              <a:t>E Jane-</a:t>
            </a:r>
            <a:r>
              <a:rPr lang="en-GB" sz="900" err="1"/>
              <a:t>Llopis</a:t>
            </a:r>
            <a:r>
              <a:rPr lang="en-GB" sz="900"/>
              <a:t>, M Barry, C </a:t>
            </a:r>
            <a:r>
              <a:rPr lang="en-GB" sz="900" err="1"/>
              <a:t>Hosman</a:t>
            </a:r>
            <a:r>
              <a:rPr lang="en-GB" sz="900"/>
              <a:t>, V Patel. </a:t>
            </a:r>
            <a:r>
              <a:rPr lang="en-GB" sz="900" i="1"/>
              <a:t>Mental health promotion works: a review.. </a:t>
            </a:r>
            <a:r>
              <a:rPr lang="en-GB" sz="900"/>
              <a:t>2005. </a:t>
            </a:r>
            <a:r>
              <a:rPr lang="en-GB" sz="900" i="1"/>
              <a:t>Promotion and Education Supplement, </a:t>
            </a:r>
            <a:r>
              <a:rPr lang="en-GB" sz="900"/>
              <a:t>9=25. Available from: </a:t>
            </a:r>
            <a:r>
              <a:rPr lang="en-GB" sz="900">
                <a:hlinkClick r:id="rId9"/>
              </a:rPr>
              <a:t>https://journals.sagepub.com/doi/epdf/10.1177/10253823050120020103x</a:t>
            </a:r>
            <a:r>
              <a:rPr lang="en-GB" sz="900"/>
              <a:t> [last accessed 7 March 2024].</a:t>
            </a:r>
          </a:p>
          <a:p>
            <a:pPr>
              <a:spcBef>
                <a:spcPts val="0"/>
              </a:spcBef>
              <a:buFont typeface="+mj-lt"/>
              <a:buAutoNum type="arabicPeriod" startAt="71"/>
            </a:pPr>
            <a:r>
              <a:rPr lang="en-GB" sz="900"/>
              <a:t>E Jane-</a:t>
            </a:r>
            <a:r>
              <a:rPr lang="en-GB" sz="900" err="1"/>
              <a:t>Llopis</a:t>
            </a:r>
            <a:r>
              <a:rPr lang="en-GB" sz="900"/>
              <a:t>, M Barry. </a:t>
            </a:r>
            <a:r>
              <a:rPr lang="en-GB" sz="900" i="1"/>
              <a:t>What makes mental health promotion effective.. </a:t>
            </a:r>
            <a:r>
              <a:rPr lang="en-GB" sz="900"/>
              <a:t>2005. </a:t>
            </a:r>
            <a:r>
              <a:rPr lang="en-GB" sz="900" i="1"/>
              <a:t>Promotion and Education Supplement, 47</a:t>
            </a:r>
            <a:r>
              <a:rPr lang="en-GB" sz="900"/>
              <a:t>=54. Available from: </a:t>
            </a:r>
            <a:r>
              <a:rPr lang="en-GB" sz="900">
                <a:hlinkClick r:id="rId10"/>
              </a:rPr>
              <a:t>https://journals.sagepub.com/doi/pdf/10.1177/10253823050120020108</a:t>
            </a:r>
            <a:r>
              <a:rPr lang="en-GB" sz="900"/>
              <a:t>   [last accessed 7 March 2024].</a:t>
            </a:r>
          </a:p>
          <a:p>
            <a:pPr>
              <a:spcBef>
                <a:spcPts val="0"/>
              </a:spcBef>
              <a:buFont typeface="+mj-lt"/>
              <a:buAutoNum type="arabicPeriod" startAt="71"/>
            </a:pPr>
            <a:r>
              <a:rPr lang="en-GB" sz="900"/>
              <a:t>World Health Organisation, </a:t>
            </a:r>
            <a:r>
              <a:rPr lang="en-GB" sz="900" err="1"/>
              <a:t>Fundacao</a:t>
            </a:r>
            <a:r>
              <a:rPr lang="en-GB" sz="900"/>
              <a:t> </a:t>
            </a:r>
            <a:r>
              <a:rPr lang="en-GB" sz="900" err="1"/>
              <a:t>Calouste</a:t>
            </a:r>
            <a:r>
              <a:rPr lang="en-GB" sz="900"/>
              <a:t> </a:t>
            </a:r>
            <a:r>
              <a:rPr lang="en-GB" sz="900" err="1"/>
              <a:t>Gulbenkian</a:t>
            </a:r>
            <a:r>
              <a:rPr lang="en-GB" sz="900"/>
              <a:t>. </a:t>
            </a:r>
            <a:r>
              <a:rPr lang="en-GB" sz="900" i="1"/>
              <a:t>Social determinants of mental health</a:t>
            </a:r>
            <a:r>
              <a:rPr lang="en-GB" sz="900"/>
              <a:t>. 2016. Available from: </a:t>
            </a:r>
            <a:r>
              <a:rPr lang="en-GB" sz="900">
                <a:hlinkClick r:id="rId11"/>
              </a:rPr>
              <a:t>https://iris.who.int/bitstream/handle/10665/112828/9789241506809_eng.pdf?sequence=1</a:t>
            </a:r>
            <a:r>
              <a:rPr lang="en-GB" sz="900"/>
              <a:t> [last accessed 7 March 2024].</a:t>
            </a:r>
          </a:p>
          <a:p>
            <a:pPr>
              <a:spcBef>
                <a:spcPts val="0"/>
              </a:spcBef>
              <a:buFont typeface="+mj-lt"/>
              <a:buAutoNum type="arabicPeriod" startAt="71"/>
            </a:pPr>
            <a:r>
              <a:rPr lang="en-GB" sz="900"/>
              <a:t>F Duncan, C Baskin, M McGrath </a:t>
            </a:r>
            <a:r>
              <a:rPr lang="en-GB" sz="900" i="1"/>
              <a:t>et al</a:t>
            </a:r>
            <a:r>
              <a:rPr lang="en-GB" sz="900"/>
              <a:t>. </a:t>
            </a:r>
            <a:r>
              <a:rPr lang="en-GB" sz="900" i="1"/>
              <a:t>Community interventions for improving adult mental health: mapping local policy and practice in England</a:t>
            </a:r>
            <a:r>
              <a:rPr lang="en-GB" sz="900"/>
              <a:t>. 2021. </a:t>
            </a:r>
            <a:r>
              <a:rPr lang="en-GB" sz="900" i="1"/>
              <a:t>BMC Public Health, </a:t>
            </a:r>
            <a:r>
              <a:rPr lang="en-GB" sz="900"/>
              <a:t>21, 1691. </a:t>
            </a:r>
            <a:r>
              <a:rPr lang="en-GB" sz="900">
                <a:hlinkClick r:id="rId12"/>
              </a:rPr>
              <a:t>https://doi.org/10.1186/s12889-021-11741-5</a:t>
            </a:r>
            <a:r>
              <a:rPr lang="en-GB" sz="900"/>
              <a:t> </a:t>
            </a:r>
          </a:p>
          <a:p>
            <a:pPr>
              <a:spcBef>
                <a:spcPts val="0"/>
              </a:spcBef>
              <a:buFont typeface="+mj-lt"/>
              <a:buAutoNum type="arabicPeriod" startAt="71"/>
            </a:pPr>
            <a:r>
              <a:rPr lang="en-GB" sz="900"/>
              <a:t>Faculty of Public Health. </a:t>
            </a:r>
            <a:r>
              <a:rPr lang="en-GB" sz="900" i="1"/>
              <a:t>Interventions to promote mental wellbeing and prevent mental illness</a:t>
            </a:r>
            <a:r>
              <a:rPr lang="en-GB" sz="900"/>
              <a:t>. Available from: </a:t>
            </a:r>
            <a:r>
              <a:rPr lang="en-GB" sz="900">
                <a:hlinkClick r:id="rId13"/>
              </a:rPr>
              <a:t>https://www.fph.org.uk/policy-advocacy/special-interest-groups/public-mental-health-special-interest-group/better-mental-health-for-all/interventions/</a:t>
            </a:r>
            <a:r>
              <a:rPr lang="en-GB" sz="900"/>
              <a:t> [last accessed 7 March 2024].</a:t>
            </a:r>
          </a:p>
          <a:p>
            <a:pPr>
              <a:spcBef>
                <a:spcPts val="0"/>
              </a:spcBef>
              <a:buFont typeface="+mj-lt"/>
              <a:buAutoNum type="arabicPeriod" startAt="71"/>
            </a:pPr>
            <a:r>
              <a:rPr lang="en-GB" sz="900"/>
              <a:t>V Brown, T Morgan, A </a:t>
            </a:r>
            <a:r>
              <a:rPr lang="en-GB" sz="900" err="1"/>
              <a:t>Fralick</a:t>
            </a:r>
            <a:r>
              <a:rPr lang="en-GB" sz="900"/>
              <a:t>. </a:t>
            </a:r>
            <a:r>
              <a:rPr lang="en-GB" sz="900" i="1"/>
              <a:t>Isolation and mental health: thinking outside the box</a:t>
            </a:r>
            <a:r>
              <a:rPr lang="en-GB" sz="900"/>
              <a:t>. 2021. </a:t>
            </a:r>
            <a:r>
              <a:rPr lang="en-GB" sz="900" i="1"/>
              <a:t>Gen </a:t>
            </a:r>
            <a:r>
              <a:rPr lang="en-GB" sz="900" i="1" err="1"/>
              <a:t>Psychiatr</a:t>
            </a:r>
            <a:r>
              <a:rPr lang="en-GB" sz="900" i="1"/>
              <a:t>. </a:t>
            </a:r>
            <a:r>
              <a:rPr lang="en-GB" sz="900"/>
              <a:t>24;34(3):e100461. </a:t>
            </a:r>
            <a:r>
              <a:rPr lang="en-GB" sz="900" err="1"/>
              <a:t>doi</a:t>
            </a:r>
            <a:r>
              <a:rPr lang="en-GB" sz="900"/>
              <a:t>: 10.1136/gpsych-2020-100461. PMID: 34131627; PMCID: PMC8149428.</a:t>
            </a:r>
          </a:p>
          <a:p>
            <a:pPr>
              <a:spcBef>
                <a:spcPts val="0"/>
              </a:spcBef>
              <a:buFont typeface="+mj-lt"/>
              <a:buAutoNum type="arabicPeriod" startAt="71"/>
            </a:pPr>
            <a:r>
              <a:rPr lang="en-GB" sz="900"/>
              <a:t>H J Lowther-Payne, A </a:t>
            </a:r>
            <a:r>
              <a:rPr lang="en-GB" sz="900" err="1"/>
              <a:t>Ushakova</a:t>
            </a:r>
            <a:r>
              <a:rPr lang="en-GB" sz="900"/>
              <a:t>, A Beckwith </a:t>
            </a:r>
            <a:r>
              <a:rPr lang="en-GB" sz="900" i="1"/>
              <a:t>et al</a:t>
            </a:r>
            <a:r>
              <a:rPr lang="en-GB" sz="900"/>
              <a:t>. </a:t>
            </a:r>
            <a:r>
              <a:rPr lang="en-GB" sz="900" i="1"/>
              <a:t>Understanding inequalities in access to adult mental health services in the UK: a systematic mapping review</a:t>
            </a:r>
            <a:r>
              <a:rPr lang="en-GB" sz="900"/>
              <a:t>. 2023. </a:t>
            </a:r>
            <a:r>
              <a:rPr lang="en-GB" sz="900" i="1"/>
              <a:t>BMC Health </a:t>
            </a:r>
            <a:r>
              <a:rPr lang="en-GB" sz="900" i="1" err="1"/>
              <a:t>Serv</a:t>
            </a:r>
            <a:r>
              <a:rPr lang="en-GB" sz="900" i="1"/>
              <a:t> Res, </a:t>
            </a:r>
            <a:r>
              <a:rPr lang="en-GB" sz="900"/>
              <a:t>23, 1042. </a:t>
            </a:r>
            <a:r>
              <a:rPr lang="en-GB" sz="900">
                <a:hlinkClick r:id="rId14"/>
              </a:rPr>
              <a:t>https://doi.org/10.1186/s12913-023-10030-8</a:t>
            </a:r>
            <a:r>
              <a:rPr lang="en-GB" sz="900"/>
              <a:t> </a:t>
            </a:r>
          </a:p>
          <a:p>
            <a:pPr>
              <a:spcBef>
                <a:spcPts val="0"/>
              </a:spcBef>
              <a:buFont typeface="+mj-lt"/>
              <a:buAutoNum type="arabicPeriod" startAt="71"/>
            </a:pPr>
            <a:r>
              <a:rPr lang="en-GB" sz="900"/>
              <a:t>National Audit Office. </a:t>
            </a:r>
            <a:r>
              <a:rPr lang="en-GB" sz="900" i="1"/>
              <a:t>Progress in improving mental health services in England</a:t>
            </a:r>
            <a:r>
              <a:rPr lang="en-GB" sz="900"/>
              <a:t>. 2023. Available from: </a:t>
            </a:r>
            <a:r>
              <a:rPr lang="en-GB" sz="900">
                <a:hlinkClick r:id="rId15"/>
              </a:rPr>
              <a:t>https://www.nao.org.uk/wp-content/uploads/2023/02/Progress-in-improving-mental-health-services-CS.pdf</a:t>
            </a:r>
            <a:r>
              <a:rPr lang="en-GB" sz="900"/>
              <a:t> [last accessed 7 March 2024].</a:t>
            </a:r>
          </a:p>
          <a:p>
            <a:pPr>
              <a:spcBef>
                <a:spcPts val="0"/>
              </a:spcBef>
              <a:buFont typeface="+mj-lt"/>
              <a:buAutoNum type="arabicPeriod" startAt="71"/>
            </a:pPr>
            <a:r>
              <a:rPr lang="en-GB" sz="900"/>
              <a:t>Centre for Mental Health. </a:t>
            </a:r>
            <a:r>
              <a:rPr lang="en-GB" sz="900" i="1"/>
              <a:t>Commission for Equality in Mental Health – Briefing 2: Access to mental health support. </a:t>
            </a:r>
            <a:r>
              <a:rPr lang="en-GB" sz="900"/>
              <a:t>2020. Available from: </a:t>
            </a:r>
            <a:r>
              <a:rPr lang="en-GB" sz="900">
                <a:hlinkClick r:id="rId16"/>
              </a:rPr>
              <a:t>https://www.centreformentalhealth.org.uk/wp-content/uploads/2020/07/CentreforMH_CommissionBriefingTwo.pdf</a:t>
            </a:r>
            <a:r>
              <a:rPr lang="en-GB" sz="900"/>
              <a:t> [last accessed 7 March 2024].</a:t>
            </a:r>
          </a:p>
          <a:p>
            <a:pPr>
              <a:spcBef>
                <a:spcPts val="0"/>
              </a:spcBef>
              <a:buFont typeface="+mj-lt"/>
              <a:buAutoNum type="arabicPeriod" startAt="71"/>
            </a:pPr>
            <a:r>
              <a:rPr lang="en-GB" sz="900"/>
              <a:t>S Chen, R N Cardinal. </a:t>
            </a:r>
            <a:r>
              <a:rPr lang="en-GB" sz="900" i="1"/>
              <a:t>Accessibility and efficiency of mental health services, United Kingdom of Great Britain and Northern Ireland</a:t>
            </a:r>
            <a:r>
              <a:rPr lang="en-GB" sz="900"/>
              <a:t>. 2021. </a:t>
            </a:r>
            <a:r>
              <a:rPr lang="en-GB" sz="900" i="1"/>
              <a:t>Bull World Health Organ</a:t>
            </a:r>
            <a:r>
              <a:rPr lang="en-GB" sz="900"/>
              <a:t>, 1;99(9):674-679. </a:t>
            </a:r>
            <a:r>
              <a:rPr lang="en-GB" sz="900" err="1"/>
              <a:t>doi</a:t>
            </a:r>
            <a:r>
              <a:rPr lang="en-GB" sz="900"/>
              <a:t>: 10.2471/BLT.20.273383. </a:t>
            </a:r>
            <a:r>
              <a:rPr lang="en-GB" sz="900" err="1"/>
              <a:t>Epub</a:t>
            </a:r>
            <a:r>
              <a:rPr lang="en-GB" sz="900"/>
              <a:t> 2021 Aug 17. PMID: 34475604; PMCID: PMC8381091.</a:t>
            </a:r>
          </a:p>
          <a:p>
            <a:pPr>
              <a:spcBef>
                <a:spcPts val="0"/>
              </a:spcBef>
              <a:buFont typeface="+mj-lt"/>
              <a:buAutoNum type="arabicPeriod" startAt="71"/>
            </a:pPr>
            <a:r>
              <a:rPr lang="en-GB" sz="900"/>
              <a:t>C O’Driscoll, M Shaikh, C </a:t>
            </a:r>
            <a:r>
              <a:rPr lang="en-GB" sz="900" err="1"/>
              <a:t>Finamore</a:t>
            </a:r>
            <a:r>
              <a:rPr lang="en-GB" sz="900"/>
              <a:t>, B Platt, S Pappa, R Saunders. </a:t>
            </a:r>
            <a:r>
              <a:rPr lang="en-GB" sz="900" i="1"/>
              <a:t>Profiles and trajectories of mental health service utilisation during early intervention in psychosis. </a:t>
            </a:r>
            <a:r>
              <a:rPr lang="en-GB" sz="900"/>
              <a:t>2021. </a:t>
            </a:r>
            <a:r>
              <a:rPr lang="en-GB" sz="900" i="1"/>
              <a:t>Schizophrenia Research</a:t>
            </a:r>
            <a:r>
              <a:rPr lang="en-GB" sz="900"/>
              <a:t>, 237:47-53. </a:t>
            </a:r>
            <a:r>
              <a:rPr lang="en-GB" sz="900">
                <a:hlinkClick r:id="rId17"/>
              </a:rPr>
              <a:t>https://doi.org/10.1016/j.schres.2021.08.023</a:t>
            </a:r>
            <a:r>
              <a:rPr lang="en-GB" sz="900"/>
              <a:t>. . </a:t>
            </a:r>
          </a:p>
        </p:txBody>
      </p:sp>
    </p:spTree>
    <p:extLst>
      <p:ext uri="{BB962C8B-B14F-4D97-AF65-F5344CB8AC3E}">
        <p14:creationId xmlns:p14="http://schemas.microsoft.com/office/powerpoint/2010/main" val="154871643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a:t>
            </a:r>
            <a:r>
              <a:rPr lang="en-GB" sz="2400"/>
              <a:t> 5</a:t>
            </a:r>
            <a:endParaRPr lang="en-GB" sz="2400">
              <a:cs typeface="Arial" panose="020B0604020202020204" pitchFamily="34" charset="0"/>
            </a:endParaRPr>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17984" y="1176053"/>
            <a:ext cx="11633224"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93"/>
            </a:pPr>
            <a:r>
              <a:rPr lang="en-GB" sz="900" dirty="0"/>
              <a:t>A J Morgan, N J Reavley, A Ross, L S Too, A F </a:t>
            </a:r>
            <a:r>
              <a:rPr lang="en-GB" sz="900" dirty="0" err="1"/>
              <a:t>Jorm</a:t>
            </a:r>
            <a:r>
              <a:rPr lang="en-GB" sz="900" dirty="0"/>
              <a:t>. </a:t>
            </a:r>
            <a:r>
              <a:rPr lang="en-GB" sz="900" i="1" dirty="0"/>
              <a:t>Interventions to reduce stigma towards people with severe mental illness: Systematic review and meta-analysis. </a:t>
            </a:r>
            <a:r>
              <a:rPr lang="en-GB" sz="900" dirty="0"/>
              <a:t>2018. </a:t>
            </a:r>
            <a:r>
              <a:rPr lang="en-GB" sz="900" i="1" dirty="0"/>
              <a:t>Journal of Psychiatric Research</a:t>
            </a:r>
            <a:r>
              <a:rPr lang="en-GB" sz="900" dirty="0"/>
              <a:t>. 103:120-133. </a:t>
            </a:r>
            <a:r>
              <a:rPr lang="en-GB" sz="900" dirty="0">
                <a:hlinkClick r:id="rId2"/>
              </a:rPr>
              <a:t>https://doi.org/10.1016/j.jpsychires.2018.05.017</a:t>
            </a:r>
            <a:r>
              <a:rPr lang="en-GB" sz="900" dirty="0"/>
              <a:t>. </a:t>
            </a:r>
          </a:p>
          <a:p>
            <a:pPr>
              <a:spcBef>
                <a:spcPts val="0"/>
              </a:spcBef>
              <a:buFont typeface="+mj-lt"/>
              <a:buAutoNum type="arabicPeriod" startAt="93"/>
            </a:pPr>
            <a:r>
              <a:rPr lang="en-GB" sz="900" dirty="0"/>
              <a:t>NHS England. </a:t>
            </a:r>
            <a:r>
              <a:rPr lang="en-GB" sz="900" i="1" dirty="0"/>
              <a:t>Improving the physical health of people living with severe mental illness. </a:t>
            </a:r>
            <a:r>
              <a:rPr lang="en-GB" sz="900" dirty="0"/>
              <a:t>Available from: </a:t>
            </a:r>
            <a:r>
              <a:rPr lang="en-GB" sz="900" dirty="0">
                <a:hlinkClick r:id="rId3"/>
              </a:rPr>
              <a:t>https://www.england.nhs.uk/long-read/improving-the-physical-health-of-people-living-with-severe-mental-illness/</a:t>
            </a:r>
            <a:r>
              <a:rPr lang="en-GB" sz="900" dirty="0"/>
              <a:t> [last accessed 7 March 2024].</a:t>
            </a:r>
          </a:p>
          <a:p>
            <a:pPr>
              <a:spcBef>
                <a:spcPts val="0"/>
              </a:spcBef>
              <a:buFont typeface="+mj-lt"/>
              <a:buAutoNum type="arabicPeriod" startAt="93"/>
            </a:pPr>
            <a:r>
              <a:rPr lang="en-GB" sz="900" dirty="0"/>
              <a:t>Centre for Mental Health. </a:t>
            </a:r>
            <a:r>
              <a:rPr lang="en-GB" sz="900" i="1" dirty="0"/>
              <a:t>Supporting Carers: Mental Health Carers’ Assessments in Policy and Practice. </a:t>
            </a:r>
            <a:r>
              <a:rPr lang="en-GB" sz="900" dirty="0"/>
              <a:t>2017. Available from: </a:t>
            </a:r>
            <a:r>
              <a:rPr lang="en-GB" sz="900" dirty="0">
                <a:hlinkClick r:id="rId4"/>
              </a:rPr>
              <a:t>https://www.centreformentalhealth.org.uk/publications/supporting-carers/</a:t>
            </a:r>
            <a:r>
              <a:rPr lang="en-GB" sz="900" dirty="0"/>
              <a:t> [last accessed 7 March 2024].</a:t>
            </a:r>
          </a:p>
          <a:p>
            <a:pPr>
              <a:spcBef>
                <a:spcPts val="0"/>
              </a:spcBef>
              <a:buFont typeface="+mj-lt"/>
              <a:buAutoNum type="arabicPeriod" startAt="93"/>
            </a:pPr>
            <a:r>
              <a:rPr lang="en-GB" sz="900" dirty="0"/>
              <a:t>H R </a:t>
            </a:r>
            <a:r>
              <a:rPr lang="en-GB" sz="900" dirty="0" err="1"/>
              <a:t>Winefield</a:t>
            </a:r>
            <a:r>
              <a:rPr lang="en-GB" sz="900" dirty="0"/>
              <a:t>, E J Harvey. </a:t>
            </a:r>
            <a:r>
              <a:rPr lang="en-GB" sz="900" i="1" dirty="0"/>
              <a:t>Tertiary Prevention in Mental Health Care: Effects of Group Meetings for Family Caregivers</a:t>
            </a:r>
            <a:r>
              <a:rPr lang="en-GB" sz="900" dirty="0"/>
              <a:t>. 1995. </a:t>
            </a:r>
            <a:r>
              <a:rPr lang="en-GB" sz="900" i="1" dirty="0"/>
              <a:t>Australian &amp; New Zealand Journal of Psychiatry, </a:t>
            </a:r>
            <a:r>
              <a:rPr lang="en-GB" sz="900" dirty="0"/>
              <a:t>29(1):139-145. doi:10.3109/00048679509075903</a:t>
            </a:r>
          </a:p>
          <a:p>
            <a:pPr>
              <a:spcBef>
                <a:spcPts val="0"/>
              </a:spcBef>
              <a:buFont typeface="+mj-lt"/>
              <a:buAutoNum type="arabicPeriod" startAt="93"/>
            </a:pPr>
            <a:r>
              <a:rPr lang="en-GB" sz="900" dirty="0"/>
              <a:t>Carers Centre Tower Hamlets. Available from: </a:t>
            </a:r>
            <a:r>
              <a:rPr lang="en-GB" sz="900" dirty="0">
                <a:hlinkClick r:id="rId5"/>
              </a:rPr>
              <a:t>https://ccth.org.uk/</a:t>
            </a:r>
            <a:r>
              <a:rPr lang="en-GB" sz="900" dirty="0"/>
              <a:t> [last accessed 7 March 2024].</a:t>
            </a:r>
          </a:p>
          <a:p>
            <a:pPr>
              <a:spcBef>
                <a:spcPts val="0"/>
              </a:spcBef>
              <a:buFont typeface="+mj-lt"/>
              <a:buAutoNum type="arabicPeriod" startAt="93"/>
            </a:pPr>
            <a:r>
              <a:rPr lang="en-GB" sz="900" dirty="0"/>
              <a:t>London Borough of Tower Hamlets Council. </a:t>
            </a:r>
            <a:r>
              <a:rPr lang="en-GB" sz="900" i="1" dirty="0"/>
              <a:t>Support for adult carers. </a:t>
            </a:r>
            <a:r>
              <a:rPr lang="en-GB" sz="900" dirty="0"/>
              <a:t>Available from: </a:t>
            </a:r>
            <a:r>
              <a:rPr lang="en-GB" sz="900" dirty="0">
                <a:hlinkClick r:id="rId6"/>
              </a:rPr>
              <a:t>https://www.towerhamlets.gov.uk/lgnl/health__social_care/Health-and-adult-social-care/ASC/Adults_Health_and_Wellbeing/Caring_for_someone/Support_for_adult_carers.aspx</a:t>
            </a:r>
            <a:r>
              <a:rPr lang="en-GB" sz="900" dirty="0"/>
              <a:t> [last accessed 7 March 2024.</a:t>
            </a:r>
          </a:p>
          <a:p>
            <a:pPr>
              <a:spcBef>
                <a:spcPts val="0"/>
              </a:spcBef>
              <a:buFont typeface="+mj-lt"/>
              <a:buAutoNum type="arabicPeriod" startAt="93"/>
            </a:pPr>
            <a:r>
              <a:rPr lang="en-GB" sz="900" dirty="0"/>
              <a:t>Association for the Directors of Children’s Services. </a:t>
            </a:r>
            <a:r>
              <a:rPr lang="en-GB" sz="900" i="1" dirty="0"/>
              <a:t>Research Report: Safeguarding Pressures Phase 6</a:t>
            </a:r>
            <a:r>
              <a:rPr lang="en-GB" sz="900" dirty="0"/>
              <a:t>. 2018. Available from: </a:t>
            </a:r>
            <a:r>
              <a:rPr lang="en-GB" sz="900" dirty="0">
                <a:hlinkClick r:id="rId7"/>
              </a:rPr>
              <a:t>https://adcs.org.uk/assets/documentation/ADCS_SAFEGUARDING_PRESSURES_PHASE_6_FINAL.pdf</a:t>
            </a:r>
            <a:r>
              <a:rPr lang="en-GB" sz="900" dirty="0"/>
              <a:t> [last accessed 7 March 2024].</a:t>
            </a:r>
          </a:p>
          <a:p>
            <a:pPr>
              <a:spcBef>
                <a:spcPts val="0"/>
              </a:spcBef>
              <a:buFont typeface="+mj-lt"/>
              <a:buAutoNum type="arabicPeriod" startAt="93"/>
            </a:pPr>
            <a:r>
              <a:rPr lang="en-GB" sz="900" dirty="0"/>
              <a:t>K Reeve, S Parr. </a:t>
            </a:r>
            <a:r>
              <a:rPr lang="en-GB" sz="900" i="1" dirty="0"/>
              <a:t>Supporting families at the intersection of social care and housing: Strategic Briefing</a:t>
            </a:r>
            <a:r>
              <a:rPr lang="en-GB" sz="900" dirty="0"/>
              <a:t>. 2023. </a:t>
            </a:r>
            <a:r>
              <a:rPr lang="en-GB" sz="900" i="1" dirty="0"/>
              <a:t>Dartington: Research in Practice. </a:t>
            </a:r>
            <a:r>
              <a:rPr lang="en-GB" sz="900" dirty="0"/>
              <a:t>Available from: </a:t>
            </a:r>
            <a:r>
              <a:rPr lang="en-GB" sz="900" dirty="0">
                <a:hlinkClick r:id="rId8"/>
              </a:rPr>
              <a:t>https://www.researchinpractice.org.uk/all/publications/2023/june/supporting-families-at-the-intersection-of-social-care-and-housing-strategic-briefing-2023/</a:t>
            </a:r>
            <a:r>
              <a:rPr lang="en-GB" sz="900" dirty="0"/>
              <a:t> [last accessed 7 March 2024].</a:t>
            </a:r>
          </a:p>
          <a:p>
            <a:pPr>
              <a:spcBef>
                <a:spcPts val="0"/>
              </a:spcBef>
              <a:buFont typeface="+mj-lt"/>
              <a:buAutoNum type="arabicPeriod" startAt="93"/>
            </a:pPr>
            <a:r>
              <a:rPr lang="en-GB" sz="900" dirty="0"/>
              <a:t>S Cross, P Bywaters, P Brown, B Featherstone. </a:t>
            </a:r>
            <a:r>
              <a:rPr lang="en-GB" sz="900" i="1" dirty="0"/>
              <a:t>Housing, Homelessness and Children’s Social Care: Towards an Urgent Research Agenda. </a:t>
            </a:r>
            <a:r>
              <a:rPr lang="en-GB" sz="900" dirty="0"/>
              <a:t>2022. </a:t>
            </a:r>
            <a:r>
              <a:rPr lang="en-GB" sz="900" i="1" dirty="0"/>
              <a:t>The British Journal of Social Work</a:t>
            </a:r>
            <a:r>
              <a:rPr lang="en-GB" sz="900" dirty="0"/>
              <a:t>, 52(4);1988-2007. </a:t>
            </a:r>
            <a:r>
              <a:rPr lang="en-GB" sz="900" dirty="0">
                <a:hlinkClick r:id="rId9"/>
              </a:rPr>
              <a:t>https://doi.org/10.1093/bjsw/bcab130</a:t>
            </a:r>
            <a:r>
              <a:rPr lang="en-GB" sz="900" dirty="0"/>
              <a:t> </a:t>
            </a:r>
          </a:p>
          <a:p>
            <a:pPr>
              <a:spcBef>
                <a:spcPts val="0"/>
              </a:spcBef>
              <a:buFont typeface="+mj-lt"/>
              <a:buAutoNum type="arabicPeriod" startAt="93"/>
            </a:pPr>
            <a:r>
              <a:rPr lang="en-GB" sz="900" dirty="0"/>
              <a:t>M Shaw. </a:t>
            </a:r>
            <a:r>
              <a:rPr lang="en-GB" sz="900" i="1" dirty="0"/>
              <a:t>Housing and Public Health</a:t>
            </a:r>
            <a:r>
              <a:rPr lang="en-GB" sz="900" dirty="0"/>
              <a:t>. 2004. </a:t>
            </a:r>
            <a:r>
              <a:rPr lang="en-GB" sz="900" i="1" dirty="0"/>
              <a:t>Annu Rev Public Health, </a:t>
            </a:r>
            <a:r>
              <a:rPr lang="en-GB" sz="900" dirty="0"/>
              <a:t>25:397-418. </a:t>
            </a:r>
            <a:r>
              <a:rPr lang="en-GB" sz="900" dirty="0" err="1"/>
              <a:t>doi</a:t>
            </a:r>
            <a:r>
              <a:rPr lang="en-GB" sz="900" dirty="0"/>
              <a:t>: 10.1146/annurev.publhealth.25.101802.123036. PMID: 15015927.</a:t>
            </a:r>
          </a:p>
          <a:p>
            <a:pPr>
              <a:spcBef>
                <a:spcPts val="0"/>
              </a:spcBef>
              <a:buFont typeface="+mj-lt"/>
              <a:buAutoNum type="arabicPeriod" startAt="93"/>
            </a:pPr>
            <a:r>
              <a:rPr lang="en-GB" sz="900" dirty="0"/>
              <a:t>The Health Foundation. </a:t>
            </a:r>
            <a:r>
              <a:rPr lang="en-GB" sz="900" i="1" dirty="0"/>
              <a:t>Better housing is crucial for our health and the COVID-19 recovery. </a:t>
            </a:r>
            <a:r>
              <a:rPr lang="en-GB" sz="900" dirty="0"/>
              <a:t>Available from: </a:t>
            </a:r>
            <a:r>
              <a:rPr lang="en-GB" sz="900" dirty="0">
                <a:hlinkClick r:id="rId10"/>
              </a:rPr>
              <a:t>https://www.health.org.uk/publications/long-reads/better-housing-is-crucial-for-our-health-and-the-covid-19-recovery</a:t>
            </a:r>
            <a:r>
              <a:rPr lang="en-GB" sz="900" dirty="0"/>
              <a:t> [last accessed 7 March 2024].</a:t>
            </a:r>
          </a:p>
          <a:p>
            <a:pPr>
              <a:spcBef>
                <a:spcPts val="0"/>
              </a:spcBef>
              <a:buFont typeface="+mj-lt"/>
              <a:buAutoNum type="arabicPeriod" startAt="93"/>
            </a:pPr>
            <a:r>
              <a:rPr lang="en-GB" sz="900" dirty="0"/>
              <a:t>S E Rodgers, R Bailey, R Johnson </a:t>
            </a:r>
            <a:r>
              <a:rPr lang="en-GB" sz="900" i="1" dirty="0"/>
              <a:t>et al</a:t>
            </a:r>
            <a:r>
              <a:rPr lang="en-GB" sz="900" dirty="0"/>
              <a:t>. </a:t>
            </a:r>
            <a:r>
              <a:rPr lang="en-GB" sz="900" i="1" dirty="0"/>
              <a:t>Emergency hospital admissions associated with a non-randomised housing intervention meeting national housing quality standards: a longitudinal data linkage study. </a:t>
            </a:r>
            <a:r>
              <a:rPr lang="en-GB" sz="900" dirty="0"/>
              <a:t>2018. </a:t>
            </a:r>
            <a:r>
              <a:rPr lang="en-GB" sz="900" i="1" dirty="0"/>
              <a:t>J </a:t>
            </a:r>
            <a:r>
              <a:rPr lang="en-GB" sz="900" i="1" dirty="0" err="1"/>
              <a:t>Epidemiol</a:t>
            </a:r>
            <a:r>
              <a:rPr lang="en-GB" sz="900" i="1" dirty="0"/>
              <a:t> Community Health</a:t>
            </a:r>
            <a:r>
              <a:rPr lang="en-GB" sz="900" dirty="0"/>
              <a:t>, 72:896-903. </a:t>
            </a:r>
            <a:r>
              <a:rPr lang="en-GB" sz="900" dirty="0">
                <a:hlinkClick r:id="rId11"/>
              </a:rPr>
              <a:t>https://doi.org/10.1136/jech-2017-210370</a:t>
            </a:r>
            <a:r>
              <a:rPr lang="en-GB" sz="900" dirty="0"/>
              <a:t> </a:t>
            </a:r>
          </a:p>
          <a:p>
            <a:pPr>
              <a:spcBef>
                <a:spcPts val="0"/>
              </a:spcBef>
              <a:buFont typeface="+mj-lt"/>
              <a:buAutoNum type="arabicPeriod" startAt="93"/>
            </a:pPr>
            <a:r>
              <a:rPr lang="en-GB" sz="900" dirty="0"/>
              <a:t>Social Care Institute for Excellence. </a:t>
            </a:r>
            <a:r>
              <a:rPr lang="en-GB" sz="900" i="1" dirty="0"/>
              <a:t>A place we can call home: A vision and a roadmap for providing more options for housing with care and support for older people. </a:t>
            </a:r>
            <a:r>
              <a:rPr lang="en-GB" sz="900" dirty="0"/>
              <a:t>Available from: </a:t>
            </a:r>
            <a:r>
              <a:rPr lang="en-GB" sz="900" dirty="0">
                <a:hlinkClick r:id="rId12"/>
              </a:rPr>
              <a:t>https://www.scie.org.uk/housing/role-of-housing/place-we-can-call-home/</a:t>
            </a:r>
            <a:r>
              <a:rPr lang="en-GB" sz="900" dirty="0"/>
              <a:t> [last accessed 7 March 2024].</a:t>
            </a:r>
          </a:p>
          <a:p>
            <a:pPr>
              <a:spcBef>
                <a:spcPts val="0"/>
              </a:spcBef>
              <a:buFont typeface="+mj-lt"/>
              <a:buAutoNum type="arabicPeriod" startAt="93"/>
            </a:pPr>
            <a:r>
              <a:rPr lang="en-GB" sz="900" dirty="0"/>
              <a:t>L McIntyre, I Harrison. </a:t>
            </a:r>
            <a:r>
              <a:rPr lang="en-GB" sz="900" i="1" dirty="0"/>
              <a:t>The effects of built environment design on opportunities for wellbeing in care homes</a:t>
            </a:r>
            <a:r>
              <a:rPr lang="en-GB" sz="900" dirty="0"/>
              <a:t> 2017. </a:t>
            </a:r>
            <a:r>
              <a:rPr lang="en-GB" sz="900" i="1" dirty="0"/>
              <a:t>International Journal of Architectural Research, </a:t>
            </a:r>
            <a:r>
              <a:rPr lang="en-GB" sz="900" dirty="0"/>
              <a:t>11. doi:10.26687/archnet-ijar.v11i1.1206</a:t>
            </a:r>
          </a:p>
          <a:p>
            <a:pPr>
              <a:spcBef>
                <a:spcPts val="0"/>
              </a:spcBef>
              <a:buFont typeface="+mj-lt"/>
              <a:buAutoNum type="arabicPeriod" startAt="93"/>
            </a:pPr>
            <a:r>
              <a:rPr lang="en-GB" sz="900" dirty="0"/>
              <a:t> M Rao, S Prasad, F Adshead, H Tissera. </a:t>
            </a:r>
            <a:r>
              <a:rPr lang="en-GB" sz="900" i="1" dirty="0"/>
              <a:t>The built environment and health. </a:t>
            </a:r>
            <a:r>
              <a:rPr lang="en-GB" sz="900" dirty="0"/>
              <a:t>2007. </a:t>
            </a:r>
            <a:r>
              <a:rPr lang="en-GB" sz="900" i="1" dirty="0"/>
              <a:t>The Lancet</a:t>
            </a:r>
            <a:r>
              <a:rPr lang="en-GB" sz="900" dirty="0"/>
              <a:t>, 370(9593):1111:1113. </a:t>
            </a:r>
            <a:r>
              <a:rPr lang="en-GB" sz="900" dirty="0">
                <a:hlinkClick r:id="rId13"/>
              </a:rPr>
              <a:t>https://doi.org/10.1016/S0140-6736(07)61260-4</a:t>
            </a:r>
            <a:r>
              <a:rPr lang="en-GB" sz="900" dirty="0"/>
              <a:t> </a:t>
            </a:r>
          </a:p>
          <a:p>
            <a:pPr>
              <a:spcBef>
                <a:spcPts val="0"/>
              </a:spcBef>
              <a:buFont typeface="+mj-lt"/>
              <a:buAutoNum type="arabicPeriod" startAt="93"/>
            </a:pPr>
            <a:r>
              <a:rPr lang="en-GB" sz="900" dirty="0"/>
              <a:t>Public Health England. </a:t>
            </a:r>
            <a:r>
              <a:rPr lang="en-GB" sz="900" i="1" dirty="0"/>
              <a:t>Improving health through the home: a checklist for local plans and policies</a:t>
            </a:r>
            <a:r>
              <a:rPr lang="en-GB" sz="900" dirty="0"/>
              <a:t>. 2016. Available from: </a:t>
            </a:r>
            <a:r>
              <a:rPr lang="en-GB" sz="900" dirty="0">
                <a:hlinkClick r:id="rId14"/>
              </a:rPr>
              <a:t>https://www.gov.uk/government/publications/improving-health-through-the-home-a-checklist-for-local-plans-and-policies/improving-health-through-the-home-a-checklist-for-local-plans-and-policies</a:t>
            </a:r>
            <a:r>
              <a:rPr lang="en-GB" sz="900" dirty="0"/>
              <a:t> [last accessed 7 March 2024].</a:t>
            </a:r>
          </a:p>
          <a:p>
            <a:pPr>
              <a:spcBef>
                <a:spcPts val="0"/>
              </a:spcBef>
              <a:buFont typeface="+mj-lt"/>
              <a:buAutoNum type="arabicPeriod" startAt="93"/>
            </a:pPr>
            <a:r>
              <a:rPr lang="en-GB" sz="900" dirty="0"/>
              <a:t>National Institute for Health and Care Excellence. </a:t>
            </a:r>
            <a:r>
              <a:rPr lang="en-GB" sz="900" i="1" dirty="0"/>
              <a:t>NICE guideline: Excess winter deaths and illness and the health risks associated with cold homes. </a:t>
            </a:r>
            <a:r>
              <a:rPr lang="en-GB" sz="900" dirty="0"/>
              <a:t>2015. Available from: </a:t>
            </a:r>
            <a:r>
              <a:rPr lang="en-GB" sz="900" dirty="0">
                <a:hlinkClick r:id="rId15"/>
              </a:rPr>
              <a:t>https://www.nice.org.uk/guidance/ng6/chapter/1-Recommendations#recommendation-1-develop-a-strategy</a:t>
            </a:r>
            <a:r>
              <a:rPr lang="en-GB" sz="900" dirty="0"/>
              <a:t> [last accessed 7 March 2024].</a:t>
            </a:r>
          </a:p>
          <a:p>
            <a:pPr>
              <a:spcBef>
                <a:spcPts val="0"/>
              </a:spcBef>
              <a:buFont typeface="+mj-lt"/>
              <a:buAutoNum type="arabicPeriod" startAt="93"/>
            </a:pPr>
            <a:r>
              <a:rPr lang="en-GB" sz="900" dirty="0"/>
              <a:t>Department for Energy Security and Net Zero, Department for Business, Energy and Industrial Strategy. </a:t>
            </a:r>
            <a:r>
              <a:rPr lang="en-GB" sz="900" i="1" dirty="0"/>
              <a:t>Affordable Warmth and Health Impact Evaluation Toolkit. </a:t>
            </a:r>
            <a:r>
              <a:rPr lang="en-GB" sz="900" dirty="0"/>
              <a:t>2016. Available from: </a:t>
            </a:r>
            <a:r>
              <a:rPr lang="en-GB" sz="900" dirty="0">
                <a:hlinkClick r:id="rId16"/>
              </a:rPr>
              <a:t>https://www.gov.uk/government/publications/affordable-warmth-and-health-impact-evaluation-toolkit</a:t>
            </a:r>
            <a:r>
              <a:rPr lang="en-GB" sz="900" dirty="0"/>
              <a:t> [last accessed 7 March 2024].</a:t>
            </a:r>
          </a:p>
          <a:p>
            <a:pPr>
              <a:spcBef>
                <a:spcPts val="0"/>
              </a:spcBef>
              <a:buFont typeface="+mj-lt"/>
              <a:buAutoNum type="arabicPeriod" startAt="93"/>
            </a:pPr>
            <a:r>
              <a:rPr lang="en-GB" sz="900" dirty="0"/>
              <a:t>D A G Henderson, I Atherton, C McCowan, S W Mercer, N Bailey. </a:t>
            </a:r>
            <a:r>
              <a:rPr lang="en-GB" sz="900" i="1" dirty="0"/>
              <a:t>Linkage of national health and social care data: a cross-sectional study of multimorbidity and social care use in people aged over 65 in Scotland</a:t>
            </a:r>
            <a:r>
              <a:rPr lang="en-GB" sz="900" dirty="0"/>
              <a:t> 2021. </a:t>
            </a:r>
            <a:r>
              <a:rPr lang="en-GB" sz="900" i="1" dirty="0"/>
              <a:t>Age and Ageing, </a:t>
            </a:r>
            <a:r>
              <a:rPr lang="en-GB" sz="900" dirty="0"/>
              <a:t>50(1):176-182. </a:t>
            </a:r>
            <a:r>
              <a:rPr lang="en-GB" sz="900" dirty="0">
                <a:hlinkClick r:id="rId17"/>
              </a:rPr>
              <a:t>https://doi.org/10.1093/ageing/afaa134</a:t>
            </a:r>
            <a:r>
              <a:rPr lang="en-GB" sz="900" dirty="0"/>
              <a:t> </a:t>
            </a:r>
          </a:p>
          <a:p>
            <a:pPr>
              <a:spcBef>
                <a:spcPts val="0"/>
              </a:spcBef>
              <a:buFont typeface="+mj-lt"/>
              <a:buAutoNum type="arabicPeriod" startAt="93"/>
            </a:pPr>
            <a:r>
              <a:rPr lang="en-GB" sz="900" dirty="0"/>
              <a:t>Joseph Rowntree Foundation. </a:t>
            </a:r>
            <a:r>
              <a:rPr lang="en-GB" sz="900" i="1" dirty="0"/>
              <a:t>The links between housing and poverty. </a:t>
            </a:r>
            <a:r>
              <a:rPr lang="en-GB" sz="900" dirty="0"/>
              <a:t>2013. Available from: </a:t>
            </a:r>
            <a:r>
              <a:rPr lang="en-GB" sz="900" dirty="0">
                <a:hlinkClick r:id="rId18"/>
              </a:rPr>
              <a:t>https://www.jrf.org.uk/housing/the-links-between-housing-and-poverty</a:t>
            </a:r>
            <a:r>
              <a:rPr lang="en-GB" sz="900" dirty="0"/>
              <a:t> [last accessed 7 March 2024].</a:t>
            </a:r>
          </a:p>
          <a:p>
            <a:pPr>
              <a:spcBef>
                <a:spcPts val="0"/>
              </a:spcBef>
              <a:buFont typeface="+mj-lt"/>
              <a:buAutoNum type="arabicPeriod" startAt="93"/>
            </a:pPr>
            <a:r>
              <a:rPr lang="en-GB" sz="900" dirty="0"/>
              <a:t>L Yang, R Wang, B He, Y Ye, Y Ao. </a:t>
            </a:r>
            <a:r>
              <a:rPr lang="en-GB" sz="900" i="1" dirty="0"/>
              <a:t>Editorial: The built environment and public health: New insights</a:t>
            </a:r>
            <a:r>
              <a:rPr lang="en-GB" sz="900" dirty="0"/>
              <a:t>. 2023. </a:t>
            </a:r>
            <a:r>
              <a:rPr lang="en-GB" sz="900" i="1" dirty="0"/>
              <a:t>Front Public Health</a:t>
            </a:r>
            <a:r>
              <a:rPr lang="en-GB" sz="900" dirty="0"/>
              <a:t>, 10:1079182. </a:t>
            </a:r>
            <a:r>
              <a:rPr lang="en-GB" sz="900" dirty="0" err="1"/>
              <a:t>doi</a:t>
            </a:r>
            <a:r>
              <a:rPr lang="en-GB" sz="900" dirty="0"/>
              <a:t>: 10.3389/fpubh.2022.1079182. PMID: 36684944; PMCID: PMC9846795.</a:t>
            </a:r>
          </a:p>
          <a:p>
            <a:pPr>
              <a:spcBef>
                <a:spcPts val="0"/>
              </a:spcBef>
              <a:buFont typeface="+mj-lt"/>
              <a:buAutoNum type="arabicPeriod" startAt="93"/>
            </a:pPr>
            <a:r>
              <a:rPr lang="en-GB" sz="900" dirty="0"/>
              <a:t>H Dambha-Miller, S Cheema, N Saunders, G Simpson. </a:t>
            </a:r>
            <a:r>
              <a:rPr lang="en-GB" sz="900" i="1" dirty="0"/>
              <a:t>Multiple Long-Term Conditions (MLTC) and the Environment: A Scoping Review</a:t>
            </a:r>
            <a:r>
              <a:rPr lang="en-GB" sz="900" dirty="0"/>
              <a:t>. 2022. </a:t>
            </a:r>
            <a:r>
              <a:rPr lang="en-GB" sz="900" i="1" dirty="0"/>
              <a:t>Int J Environ Res Public Health</a:t>
            </a:r>
            <a:r>
              <a:rPr lang="en-GB" sz="900" dirty="0"/>
              <a:t>, 19(18):11492. </a:t>
            </a:r>
            <a:r>
              <a:rPr lang="en-GB" sz="900" dirty="0" err="1"/>
              <a:t>doi</a:t>
            </a:r>
            <a:r>
              <a:rPr lang="en-GB" sz="900" dirty="0"/>
              <a:t>: 10.3390/ijerph191811492. PMID: 36141763; PMCID: PMC9517156.</a:t>
            </a:r>
          </a:p>
          <a:p>
            <a:pPr>
              <a:spcBef>
                <a:spcPts val="0"/>
              </a:spcBef>
              <a:buFont typeface="+mj-lt"/>
              <a:buAutoNum type="arabicPeriod" startAt="93"/>
            </a:pPr>
            <a:r>
              <a:rPr lang="en-GB" sz="900" dirty="0"/>
              <a:t>Public Health England. </a:t>
            </a:r>
            <a:r>
              <a:rPr lang="en-GB" sz="900" i="1" dirty="0"/>
              <a:t>Health and Environmental Impact Assessment: A Briefing for Public Health Teams in England</a:t>
            </a:r>
            <a:r>
              <a:rPr lang="en-GB" sz="900" dirty="0"/>
              <a:t>. 2017. Available from: </a:t>
            </a:r>
            <a:r>
              <a:rPr lang="en-GB" sz="900" dirty="0">
                <a:hlinkClick r:id="rId19"/>
              </a:rPr>
              <a:t>https://assets.publishing.service.gov.uk/media/5a82312440f0b6230269b540/Health_and_environmental_impact_assessment.pdf</a:t>
            </a:r>
            <a:r>
              <a:rPr lang="en-GB" sz="900" dirty="0"/>
              <a:t> [last accessed 7 March 2024].</a:t>
            </a:r>
          </a:p>
          <a:p>
            <a:pPr>
              <a:spcBef>
                <a:spcPts val="0"/>
              </a:spcBef>
              <a:buFont typeface="+mj-lt"/>
              <a:buAutoNum type="arabicPeriod" startAt="93"/>
            </a:pPr>
            <a:endParaRPr lang="en-GB" sz="900" dirty="0"/>
          </a:p>
        </p:txBody>
      </p:sp>
    </p:spTree>
    <p:extLst>
      <p:ext uri="{BB962C8B-B14F-4D97-AF65-F5344CB8AC3E}">
        <p14:creationId xmlns:p14="http://schemas.microsoft.com/office/powerpoint/2010/main" val="424012877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6</a:t>
            </a:r>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275873" y="1248625"/>
            <a:ext cx="11633224" cy="536025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116"/>
            </a:pPr>
            <a:r>
              <a:rPr lang="en-GB" sz="900"/>
              <a:t>Public Health England. </a:t>
            </a:r>
            <a:r>
              <a:rPr lang="en-GB" sz="900" i="1"/>
              <a:t>Spatial Planning for Health: An evidence resource for planning and designing healthier spaces</a:t>
            </a:r>
            <a:r>
              <a:rPr lang="en-GB" sz="900"/>
              <a:t>. 2017. Available from: </a:t>
            </a:r>
            <a:r>
              <a:rPr lang="en-GB" sz="900">
                <a:hlinkClick r:id="rId2"/>
              </a:rPr>
              <a:t>https://assets.publishing.service.gov.uk/media/5b59b090e5274a3ff828c70c/spatial_planning_for_health.pdf</a:t>
            </a:r>
            <a:r>
              <a:rPr lang="en-GB" sz="900"/>
              <a:t> [last accessed 7 March 2024].</a:t>
            </a:r>
          </a:p>
          <a:p>
            <a:pPr>
              <a:spcBef>
                <a:spcPts val="0"/>
              </a:spcBef>
              <a:buFont typeface="+mj-lt"/>
              <a:buAutoNum type="arabicPeriod" startAt="116"/>
            </a:pPr>
            <a:r>
              <a:rPr lang="en-GB" sz="900"/>
              <a:t> Housing Learning and Improvement Network. </a:t>
            </a:r>
            <a:r>
              <a:rPr lang="en-GB" sz="900" i="1"/>
              <a:t>Practice Briefing; Active Ageing and the Built Environment. </a:t>
            </a:r>
            <a:r>
              <a:rPr lang="en-GB" sz="900"/>
              <a:t>2016. Available from: </a:t>
            </a:r>
            <a:r>
              <a:rPr lang="en-GB" sz="900">
                <a:hlinkClick r:id="rId3"/>
              </a:rPr>
              <a:t>https://www.housinglin.org.uk/_assets/Resources/Housing/Support_materials/Practice_briefings/HLIN_PracticeBriefing_PHE_ActiveAgeing.pdf</a:t>
            </a:r>
            <a:r>
              <a:rPr lang="en-GB" sz="900"/>
              <a:t> [last accessed 7 March 2024.</a:t>
            </a:r>
          </a:p>
          <a:p>
            <a:pPr>
              <a:spcBef>
                <a:spcPts val="0"/>
              </a:spcBef>
              <a:buFont typeface="+mj-lt"/>
              <a:buAutoNum type="arabicPeriod" startAt="116"/>
            </a:pPr>
            <a:r>
              <a:rPr lang="en-GB" sz="900"/>
              <a:t>World Health Organisation. </a:t>
            </a:r>
            <a:r>
              <a:rPr lang="en-GB" sz="900" i="1"/>
              <a:t>Global Age-friendly Cities: A Guide. </a:t>
            </a:r>
            <a:r>
              <a:rPr lang="en-GB" sz="900"/>
              <a:t>2007. Available from; </a:t>
            </a:r>
            <a:r>
              <a:rPr lang="en-GB" sz="900">
                <a:hlinkClick r:id="rId4"/>
              </a:rPr>
              <a:t>https://iris.who.int/bitstream/handle/10665/43755/9789241547307_eng.pdf?sequence=1</a:t>
            </a:r>
            <a:r>
              <a:rPr lang="en-GB" sz="900"/>
              <a:t> [last accessed 7 March 2024].</a:t>
            </a:r>
          </a:p>
          <a:p>
            <a:pPr>
              <a:spcBef>
                <a:spcPts val="0"/>
              </a:spcBef>
              <a:buFont typeface="+mj-lt"/>
              <a:buAutoNum type="arabicPeriod" startAt="116"/>
            </a:pPr>
            <a:r>
              <a:rPr lang="en-GB" sz="900"/>
              <a:t>National Institute for Health and Care Excellence, Centre for Homelessness Impact. </a:t>
            </a:r>
            <a:r>
              <a:rPr lang="en-GB" sz="900" i="1"/>
              <a:t>NICE guideline: Integrated health and social care for people experiencing homelessness</a:t>
            </a:r>
            <a:r>
              <a:rPr lang="en-GB" sz="900"/>
              <a:t> 2022. Available from; </a:t>
            </a:r>
            <a:r>
              <a:rPr lang="en-GB" sz="900">
                <a:hlinkClick r:id="rId5"/>
              </a:rPr>
              <a:t>https://www.nice.org.uk/guidance/ng214/resources/integrated-health-and-social-care-for-people-experiencing-homelessness-pdf-66143775200965</a:t>
            </a:r>
            <a:r>
              <a:rPr lang="en-GB" sz="900"/>
              <a:t> [last accessed 7 March 2024].</a:t>
            </a:r>
          </a:p>
          <a:p>
            <a:pPr>
              <a:spcBef>
                <a:spcPts val="0"/>
              </a:spcBef>
              <a:buFont typeface="+mj-lt"/>
              <a:buAutoNum type="arabicPeriod" startAt="116"/>
            </a:pPr>
            <a:r>
              <a:rPr lang="en-GB" sz="900"/>
              <a:t>Local Government Association. </a:t>
            </a:r>
            <a:r>
              <a:rPr lang="en-GB" sz="900" i="1"/>
              <a:t>Care and support and homelessness: Top tips on the role of adult social care</a:t>
            </a:r>
            <a:r>
              <a:rPr lang="en-GB" sz="900"/>
              <a:t>. Available from; </a:t>
            </a:r>
            <a:r>
              <a:rPr lang="en-GB" sz="900">
                <a:hlinkClick r:id="rId6"/>
              </a:rPr>
              <a:t>https://www.local.gov.uk/sites/default/files/documents/25.207%20Care%20and%20Support%20and%20Homelessness%20AA%20WEB.pdf</a:t>
            </a:r>
            <a:r>
              <a:rPr lang="en-GB" sz="900"/>
              <a:t> [last accessed 7 March 2024].</a:t>
            </a:r>
          </a:p>
          <a:p>
            <a:pPr>
              <a:spcBef>
                <a:spcPts val="0"/>
              </a:spcBef>
              <a:buFont typeface="+mj-lt"/>
              <a:buAutoNum type="arabicPeriod" startAt="116"/>
            </a:pPr>
            <a:r>
              <a:rPr lang="en-GB" sz="900"/>
              <a:t>Crisis. </a:t>
            </a:r>
            <a:r>
              <a:rPr lang="en-GB" sz="900" i="1"/>
              <a:t>The plan to end homelessness Chapter 6: Preventing homelessness</a:t>
            </a:r>
            <a:r>
              <a:rPr lang="en-GB" sz="900"/>
              <a:t>. Available from: https://www.crisis.org.uk/ending-homelessness/the-plan-to-end-homelessness-full-version/solutions/chapter-6-preventing-homelessness/#:~:text=1%20Primary%20prevention%3A%20Action%20to%20avoid%20a%20household,those%20people%20who%20have%20already%20experienced%20homelessness.%20 [last accessed 7 March 2024].</a:t>
            </a:r>
          </a:p>
          <a:p>
            <a:pPr>
              <a:spcBef>
                <a:spcPts val="0"/>
              </a:spcBef>
              <a:buFont typeface="+mj-lt"/>
              <a:buAutoNum type="arabicPeriod" startAt="116"/>
            </a:pPr>
            <a:r>
              <a:rPr lang="en-GB" sz="900"/>
              <a:t>L Clemson, L Mackenzie, C Ballinger, J C T Close, R G Cumming. </a:t>
            </a:r>
            <a:r>
              <a:rPr lang="en-GB" sz="900" i="1"/>
              <a:t>Environmental Interventions to Prevent Falls in Community-Dwelling Older People: A Meta-Analysis of Randomized Trials</a:t>
            </a:r>
            <a:r>
              <a:rPr lang="en-GB" sz="900"/>
              <a:t>. 2008. </a:t>
            </a:r>
            <a:r>
              <a:rPr lang="en-GB" sz="900" i="1"/>
              <a:t>Journal of Aging and Health, </a:t>
            </a:r>
            <a:r>
              <a:rPr lang="en-GB" sz="900"/>
              <a:t>20(8):954-971. </a:t>
            </a:r>
            <a:r>
              <a:rPr lang="en-GB" sz="900">
                <a:hlinkClick r:id="rId7"/>
              </a:rPr>
              <a:t>https://doi.org/10.1177/0898264308324672</a:t>
            </a:r>
            <a:r>
              <a:rPr lang="en-GB" sz="900"/>
              <a:t> </a:t>
            </a:r>
          </a:p>
          <a:p>
            <a:pPr>
              <a:spcBef>
                <a:spcPts val="0"/>
              </a:spcBef>
              <a:buFont typeface="+mj-lt"/>
              <a:buAutoNum type="arabicPeriod" startAt="116"/>
            </a:pPr>
            <a:r>
              <a:rPr lang="en-GB" sz="900"/>
              <a:t> Public Health England. </a:t>
            </a:r>
            <a:r>
              <a:rPr lang="en-GB" sz="900" i="1"/>
              <a:t>Integrating home adaptations for better health and wellbeing outcomes. </a:t>
            </a:r>
            <a:r>
              <a:rPr lang="en-GB" sz="900"/>
              <a:t>2016. Available from; </a:t>
            </a:r>
            <a:r>
              <a:rPr lang="en-GB" sz="900">
                <a:hlinkClick r:id="rId8"/>
              </a:rPr>
              <a:t>https://www.gov.uk/government/publications/integrating-home-adaptations-for-better-health-and-wellbeing-outcomes</a:t>
            </a:r>
            <a:r>
              <a:rPr lang="en-GB" sz="900"/>
              <a:t> [last accessed 7 March 2024].</a:t>
            </a:r>
          </a:p>
          <a:p>
            <a:pPr>
              <a:spcBef>
                <a:spcPts val="0"/>
              </a:spcBef>
              <a:buFont typeface="+mj-lt"/>
              <a:buAutoNum type="arabicPeriod" startAt="116"/>
            </a:pPr>
            <a:r>
              <a:rPr lang="en-GB" sz="900"/>
              <a:t>Department for Levelling Up, Housing and Communities, Ministry of Housing, Communities and Local Government. </a:t>
            </a:r>
            <a:r>
              <a:rPr lang="en-GB" sz="900" i="1"/>
              <a:t>Housing for older and disabled people</a:t>
            </a:r>
            <a:r>
              <a:rPr lang="en-GB" sz="900"/>
              <a:t>. 2019. Available from; </a:t>
            </a:r>
            <a:r>
              <a:rPr lang="en-GB" sz="900">
                <a:hlinkClick r:id="rId9"/>
              </a:rPr>
              <a:t>https://www.gov.uk/guidance/housing-for-older-and-disabled-people</a:t>
            </a:r>
            <a:r>
              <a:rPr lang="en-GB" sz="900"/>
              <a:t> [last accessed 7 March 2024].</a:t>
            </a:r>
          </a:p>
          <a:p>
            <a:pPr>
              <a:spcBef>
                <a:spcPts val="0"/>
              </a:spcBef>
              <a:buFont typeface="+mj-lt"/>
              <a:buAutoNum type="arabicPeriod" startAt="116"/>
            </a:pPr>
            <a:r>
              <a:rPr lang="en-GB" sz="900"/>
              <a:t>Local Government Association. </a:t>
            </a:r>
            <a:r>
              <a:rPr lang="en-GB" sz="900" i="1"/>
              <a:t>Housing for people with a learning disability or autistic people</a:t>
            </a:r>
            <a:r>
              <a:rPr lang="en-GB" sz="900"/>
              <a:t>. Available from: </a:t>
            </a:r>
            <a:r>
              <a:rPr lang="en-GB" sz="900">
                <a:hlinkClick r:id="rId10"/>
              </a:rPr>
              <a:t>https://www.local.gov.uk/our-support/sector-support-offer/care-and-health-improvement/autistic-and-learning-disabilities/housing</a:t>
            </a:r>
            <a:r>
              <a:rPr lang="en-GB" sz="900"/>
              <a:t> [last accessed 7 March 2024].</a:t>
            </a:r>
          </a:p>
          <a:p>
            <a:pPr>
              <a:spcBef>
                <a:spcPts val="0"/>
              </a:spcBef>
              <a:buFont typeface="+mj-lt"/>
              <a:buAutoNum type="arabicPeriod" startAt="116"/>
            </a:pPr>
            <a:r>
              <a:rPr lang="en-GB" sz="900"/>
              <a:t>Department for Levelling Up, Housing and Communities, Department for Work and Pensions, Ministry of Housing, Communities and Local Government. </a:t>
            </a:r>
            <a:r>
              <a:rPr lang="en-GB" sz="900" i="1"/>
              <a:t>Supported housing: national statement of expectations</a:t>
            </a:r>
            <a:r>
              <a:rPr lang="en-GB" sz="900"/>
              <a:t>. 2020. Available from; </a:t>
            </a:r>
            <a:r>
              <a:rPr lang="en-GB" sz="900">
                <a:hlinkClick r:id="rId11"/>
              </a:rPr>
              <a:t>https://www.gov.uk/government/publications/supported-housing-national-statement-of-expectations/supported-housing-national-statement-of-expectations</a:t>
            </a:r>
            <a:r>
              <a:rPr lang="en-GB" sz="900"/>
              <a:t> [last accessed 7 March 2024].</a:t>
            </a:r>
          </a:p>
          <a:p>
            <a:pPr>
              <a:spcBef>
                <a:spcPts val="0"/>
              </a:spcBef>
              <a:buFont typeface="+mj-lt"/>
              <a:buAutoNum type="arabicPeriod" startAt="116"/>
            </a:pPr>
            <a:r>
              <a:rPr lang="en-GB" sz="900"/>
              <a:t>London Borough of Tower Hamlets Council. </a:t>
            </a:r>
            <a:r>
              <a:rPr lang="en-GB" sz="900" i="1"/>
              <a:t>New Local Plan: Evidence Base Documents</a:t>
            </a:r>
            <a:r>
              <a:rPr lang="en-GB" sz="900"/>
              <a:t>. Available from; </a:t>
            </a:r>
            <a:r>
              <a:rPr lang="en-GB" sz="900">
                <a:hlinkClick r:id="rId12"/>
              </a:rPr>
              <a:t>https://talk.towerhamlets.gov.uk/local-plan/widgets/50365/documents</a:t>
            </a:r>
            <a:r>
              <a:rPr lang="en-GB" sz="900"/>
              <a:t> [last accessed 7 March 2024].</a:t>
            </a:r>
          </a:p>
          <a:p>
            <a:pPr>
              <a:spcBef>
                <a:spcPts val="0"/>
              </a:spcBef>
              <a:buFont typeface="+mj-lt"/>
              <a:buAutoNum type="arabicPeriod" startAt="116"/>
            </a:pPr>
            <a:r>
              <a:rPr lang="en-GB" sz="900"/>
              <a:t>London Borough of Tower Hamlets Council. </a:t>
            </a:r>
            <a:r>
              <a:rPr lang="en-GB" sz="900" i="1"/>
              <a:t>Tower Hamlets Housing with Care Strategy 2023-2033.</a:t>
            </a:r>
            <a:r>
              <a:rPr lang="en-GB" sz="900"/>
              <a:t> 2023. Available from: </a:t>
            </a:r>
            <a:r>
              <a:rPr lang="en-GB" sz="900">
                <a:hlinkClick r:id="rId13"/>
              </a:rPr>
              <a:t>https://democracy.towerhamlets.gov.uk/documents/s227726/item%203.3c%20HWC_Strategy_v2.pdf</a:t>
            </a:r>
            <a:r>
              <a:rPr lang="en-GB" sz="900"/>
              <a:t> [last accessed 7 March 2024].</a:t>
            </a:r>
          </a:p>
          <a:p>
            <a:pPr>
              <a:spcBef>
                <a:spcPts val="0"/>
              </a:spcBef>
              <a:buFont typeface="+mj-lt"/>
              <a:buAutoNum type="arabicPeriod" startAt="116"/>
            </a:pPr>
            <a:r>
              <a:rPr lang="en-GB" sz="900"/>
              <a:t>CMO England. </a:t>
            </a:r>
            <a:r>
              <a:rPr lang="en-GB" sz="900" i="1"/>
              <a:t>Chief Medical Officer’s Annual Report 2023: Health in an Ageing Society. </a:t>
            </a:r>
            <a:r>
              <a:rPr lang="en-GB" sz="900"/>
              <a:t>2023. Available from: </a:t>
            </a:r>
            <a:r>
              <a:rPr lang="en-GB" sz="900">
                <a:hlinkClick r:id="rId14"/>
              </a:rPr>
              <a:t>https://assets.publishing.service.gov.uk/media/65562ff2d03a8d000d07faa6/chief-medical-officers-annual-report-2023-web-accessible.pdf</a:t>
            </a:r>
            <a:r>
              <a:rPr lang="en-GB" sz="900"/>
              <a:t> [last accessed 7 March 2024].</a:t>
            </a:r>
            <a:endParaRPr lang="en-GB" sz="900" i="1"/>
          </a:p>
          <a:p>
            <a:pPr>
              <a:spcBef>
                <a:spcPts val="0"/>
              </a:spcBef>
              <a:buFont typeface="+mj-lt"/>
              <a:buAutoNum type="arabicPeriod" startAt="116"/>
            </a:pPr>
            <a:r>
              <a:rPr lang="en-GB" sz="900"/>
              <a:t>The Health Foundation. </a:t>
            </a:r>
            <a:r>
              <a:rPr lang="en-GB" sz="900" i="1"/>
              <a:t>Proportion of population reporting good health by age and deprivation</a:t>
            </a:r>
            <a:r>
              <a:rPr lang="en-GB" sz="900"/>
              <a:t>. 2022. Available from; </a:t>
            </a:r>
            <a:r>
              <a:rPr lang="en-GB" sz="900">
                <a:hlinkClick r:id="rId15"/>
              </a:rPr>
              <a:t>https://www.health.org.uk/evidence-hub/health-inequalities/proportion-of-population-reporting-good-health-by-age-and-deprivation</a:t>
            </a:r>
            <a:r>
              <a:rPr lang="en-GB" sz="900"/>
              <a:t> [last accessed 7 March 2024].</a:t>
            </a:r>
          </a:p>
          <a:p>
            <a:pPr>
              <a:spcBef>
                <a:spcPts val="0"/>
              </a:spcBef>
              <a:buFont typeface="+mj-lt"/>
              <a:buAutoNum type="arabicPeriod" startAt="116"/>
            </a:pPr>
            <a:r>
              <a:rPr lang="en-GB" sz="900"/>
              <a:t>Office for National Statistics. </a:t>
            </a:r>
            <a:r>
              <a:rPr lang="en-GB" sz="900" i="1"/>
              <a:t>General health by age, sex and deprivation, England and Wales: Census 2021. </a:t>
            </a:r>
            <a:r>
              <a:rPr lang="en-GB" sz="900"/>
              <a:t>2023. Available from; </a:t>
            </a:r>
            <a:r>
              <a:rPr lang="en-GB" sz="900">
                <a:hlinkClick r:id="rId16"/>
              </a:rPr>
              <a:t>https://www.ons.gov.uk/peoplepopulationandcommunity/healthandsocialcare/healthandwellbeing/articles/generalhealthbyagesexanddeprivationenglandandwales/census2021</a:t>
            </a:r>
            <a:r>
              <a:rPr lang="en-GB" sz="900"/>
              <a:t> [last accessed 7 March 2024].</a:t>
            </a:r>
          </a:p>
          <a:p>
            <a:pPr>
              <a:spcBef>
                <a:spcPts val="0"/>
              </a:spcBef>
              <a:buFont typeface="+mj-lt"/>
              <a:buAutoNum type="arabicPeriod" startAt="116"/>
            </a:pPr>
            <a:r>
              <a:rPr lang="en-GB" sz="900"/>
              <a:t>Age UK. </a:t>
            </a:r>
            <a:r>
              <a:rPr lang="en-GB" sz="900" i="1"/>
              <a:t>The State of Health and Care of Older People in England. </a:t>
            </a:r>
            <a:r>
              <a:rPr lang="en-GB" sz="900"/>
              <a:t>2023. Available from: </a:t>
            </a:r>
            <a:r>
              <a:rPr lang="en-GB" sz="900">
                <a:hlinkClick r:id="rId17"/>
              </a:rPr>
              <a:t>https://www.ageuk.org.uk/globalassets/age-uk/documents/reports-and-publications/reports-and-briefings/health--wellbeing/age_uk_briefing_state_of_health_and_care_of_older_people_july2023.pdf</a:t>
            </a:r>
            <a:r>
              <a:rPr lang="en-GB" sz="900"/>
              <a:t> [last accessed 7 March 2024].</a:t>
            </a:r>
            <a:endParaRPr lang="en-GB" sz="900" i="1"/>
          </a:p>
          <a:p>
            <a:pPr>
              <a:spcBef>
                <a:spcPts val="0"/>
              </a:spcBef>
              <a:buFont typeface="+mj-lt"/>
              <a:buAutoNum type="arabicPeriod" startAt="116"/>
            </a:pPr>
            <a:r>
              <a:rPr lang="en-GB" sz="900"/>
              <a:t>The Health Foundation. </a:t>
            </a:r>
            <a:r>
              <a:rPr lang="en-GB" sz="900" i="1"/>
              <a:t>Quantifying health inequalities in England. </a:t>
            </a:r>
            <a:r>
              <a:rPr lang="en-GB" sz="900"/>
              <a:t>2022. Available from; </a:t>
            </a:r>
            <a:r>
              <a:rPr lang="en-GB" sz="900">
                <a:hlinkClick r:id="rId18"/>
              </a:rPr>
              <a:t>https://www.health.org.uk/news-and-comment/charts-and-infographics/quantifying-health-inequalities</a:t>
            </a:r>
            <a:r>
              <a:rPr lang="en-GB" sz="900"/>
              <a:t> [last accessed 7 March 2024].</a:t>
            </a:r>
          </a:p>
          <a:p>
            <a:pPr>
              <a:spcBef>
                <a:spcPts val="0"/>
              </a:spcBef>
              <a:buFont typeface="+mj-lt"/>
              <a:buAutoNum type="arabicPeriod" startAt="116"/>
            </a:pPr>
            <a:r>
              <a:rPr lang="en-GB" sz="900"/>
              <a:t>S </a:t>
            </a:r>
            <a:r>
              <a:rPr lang="en-GB" sz="900" err="1"/>
              <a:t>Stopforth</a:t>
            </a:r>
            <a:r>
              <a:rPr lang="en-GB" sz="900"/>
              <a:t>, D Kapadia, J </a:t>
            </a:r>
            <a:r>
              <a:rPr lang="en-GB" sz="900" err="1"/>
              <a:t>Nazroo</a:t>
            </a:r>
            <a:r>
              <a:rPr lang="en-GB" sz="900"/>
              <a:t>, L </a:t>
            </a:r>
            <a:r>
              <a:rPr lang="en-GB" sz="900" err="1"/>
              <a:t>Becares</a:t>
            </a:r>
            <a:r>
              <a:rPr lang="en-GB" sz="900"/>
              <a:t>. </a:t>
            </a:r>
            <a:r>
              <a:rPr lang="en-GB" sz="900" i="1"/>
              <a:t>Ethnic inequalities in health in later life, 1993-2017: the persistence of health disadvantage over more than two decades. </a:t>
            </a:r>
            <a:r>
              <a:rPr lang="en-GB" sz="900"/>
              <a:t>2023. </a:t>
            </a:r>
            <a:r>
              <a:rPr lang="en-GB" sz="900" i="1"/>
              <a:t>Ageing and Society</a:t>
            </a:r>
            <a:r>
              <a:rPr lang="en-GB" sz="900"/>
              <a:t>, 43:1954-1982. doi:10.1017/S0144686X2100146X</a:t>
            </a:r>
          </a:p>
          <a:p>
            <a:pPr>
              <a:spcBef>
                <a:spcPts val="0"/>
              </a:spcBef>
              <a:buFont typeface="+mj-lt"/>
              <a:buAutoNum type="arabicPeriod" startAt="116"/>
            </a:pPr>
            <a:r>
              <a:rPr lang="en-GB" sz="900"/>
              <a:t>Listen to Act. </a:t>
            </a:r>
            <a:r>
              <a:rPr lang="en-GB" sz="900" i="1"/>
              <a:t>Access to care: identifying the barriers for Bangladeshi communities in West London</a:t>
            </a:r>
            <a:r>
              <a:rPr lang="en-GB" sz="900"/>
              <a:t>. Available from: </a:t>
            </a:r>
            <a:r>
              <a:rPr lang="en-GB" sz="900">
                <a:hlinkClick r:id="rId19"/>
              </a:rPr>
              <a:t>https://www.listentoact.org/news-ideas/healthcare-access-bangladeshi-community</a:t>
            </a:r>
            <a:r>
              <a:rPr lang="en-GB" sz="900"/>
              <a:t> [last accessed 8 March 2024].</a:t>
            </a:r>
          </a:p>
          <a:p>
            <a:pPr>
              <a:spcBef>
                <a:spcPts val="0"/>
              </a:spcBef>
              <a:buFont typeface="+mj-lt"/>
              <a:buAutoNum type="arabicPeriod" startAt="116"/>
            </a:pPr>
            <a:r>
              <a:rPr lang="en-GB" sz="900"/>
              <a:t>National Institute for Health Research. </a:t>
            </a:r>
            <a:r>
              <a:rPr lang="en-GB" sz="900" i="1"/>
              <a:t>Satisfaction with adult social care among Bangladeshi, Pakistani and White British populations</a:t>
            </a:r>
            <a:r>
              <a:rPr lang="en-GB" sz="900"/>
              <a:t>. Available from: </a:t>
            </a:r>
            <a:r>
              <a:rPr lang="en-GB" sz="900">
                <a:hlinkClick r:id="rId20"/>
              </a:rPr>
              <a:t>https://www.sscr.nihr.ac.uk/wp-content/uploads/SSCR-research-findings_RF022.pdf</a:t>
            </a:r>
            <a:r>
              <a:rPr lang="en-GB" sz="900"/>
              <a:t> [last accessed 8 March 2024].</a:t>
            </a:r>
          </a:p>
          <a:p>
            <a:pPr>
              <a:spcBef>
                <a:spcPts val="0"/>
              </a:spcBef>
              <a:buFont typeface="+mj-lt"/>
              <a:buAutoNum type="arabicPeriod" startAt="116"/>
            </a:pPr>
            <a:r>
              <a:rPr lang="en-GB" sz="900"/>
              <a:t>Age UK. </a:t>
            </a:r>
            <a:r>
              <a:rPr lang="en-GB" sz="900" i="1"/>
              <a:t>Breaking down the barriers of ethnic inequalities in health. </a:t>
            </a:r>
            <a:r>
              <a:rPr lang="en-GB" sz="900"/>
              <a:t>2021. Available from: </a:t>
            </a:r>
            <a:r>
              <a:rPr lang="en-GB" sz="900">
                <a:hlinkClick r:id="rId21"/>
              </a:rPr>
              <a:t>https://www.ageuk.org.uk/discover/2021/october/breaking-down-the-barriers-of-ethnic-inequalities-in-health/</a:t>
            </a:r>
            <a:r>
              <a:rPr lang="en-GB" sz="900"/>
              <a:t> [last accessed 8 March 2024].</a:t>
            </a:r>
          </a:p>
          <a:p>
            <a:pPr>
              <a:spcBef>
                <a:spcPts val="0"/>
              </a:spcBef>
              <a:buFont typeface="+mj-lt"/>
              <a:buAutoNum type="arabicPeriod" startAt="116"/>
            </a:pPr>
            <a:endParaRPr lang="en-GB" sz="900"/>
          </a:p>
          <a:p>
            <a:pPr>
              <a:spcBef>
                <a:spcPts val="0"/>
              </a:spcBef>
              <a:buFont typeface="+mj-lt"/>
              <a:buAutoNum type="arabicPeriod" startAt="116"/>
            </a:pPr>
            <a:endParaRPr lang="en-GB" sz="900"/>
          </a:p>
          <a:p>
            <a:pPr>
              <a:spcBef>
                <a:spcPts val="0"/>
              </a:spcBef>
              <a:buFont typeface="+mj-lt"/>
              <a:buAutoNum type="arabicPeriod" startAt="116"/>
            </a:pPr>
            <a:endParaRPr lang="en-GB" sz="900"/>
          </a:p>
          <a:p>
            <a:pPr>
              <a:spcBef>
                <a:spcPts val="0"/>
              </a:spcBef>
              <a:buFont typeface="+mj-lt"/>
              <a:buAutoNum type="arabicPeriod" startAt="116"/>
            </a:pPr>
            <a:endParaRPr lang="en-GB" sz="900"/>
          </a:p>
          <a:p>
            <a:pPr>
              <a:spcBef>
                <a:spcPts val="0"/>
              </a:spcBef>
              <a:buFont typeface="+mj-lt"/>
              <a:buAutoNum type="arabicPeriod" startAt="116"/>
            </a:pPr>
            <a:endParaRPr lang="en-GB" sz="900"/>
          </a:p>
        </p:txBody>
      </p:sp>
    </p:spTree>
    <p:extLst>
      <p:ext uri="{BB962C8B-B14F-4D97-AF65-F5344CB8AC3E}">
        <p14:creationId xmlns:p14="http://schemas.microsoft.com/office/powerpoint/2010/main" val="207710490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75873" y="319819"/>
            <a:ext cx="10046089" cy="720725"/>
          </a:xfrm>
        </p:spPr>
        <p:txBody>
          <a:bodyPr>
            <a:noAutofit/>
          </a:bodyPr>
          <a:lstStyle/>
          <a:p>
            <a:r>
              <a:rPr lang="en-GB" sz="2400">
                <a:cs typeface="Arial" panose="020B0604020202020204" pitchFamily="34" charset="0"/>
              </a:rPr>
              <a:t>References 7</a:t>
            </a:r>
          </a:p>
        </p:txBody>
      </p:sp>
      <p:sp>
        <p:nvSpPr>
          <p:cNvPr id="5" name="Content Placeholder 2">
            <a:extLst>
              <a:ext uri="{FF2B5EF4-FFF2-40B4-BE49-F238E27FC236}">
                <a16:creationId xmlns:a16="http://schemas.microsoft.com/office/drawing/2014/main" id="{3DC1802D-440D-C590-AB07-285F1CF491D6}"/>
              </a:ext>
            </a:extLst>
          </p:cNvPr>
          <p:cNvSpPr txBox="1">
            <a:spLocks/>
          </p:cNvSpPr>
          <p:nvPr/>
        </p:nvSpPr>
        <p:spPr>
          <a:xfrm>
            <a:off x="397813" y="1338021"/>
            <a:ext cx="11633224" cy="5360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buFont typeface="+mj-lt"/>
              <a:buAutoNum type="arabicPeriod" startAt="138"/>
            </a:pPr>
            <a:r>
              <a:rPr lang="en-GB" sz="900"/>
              <a:t>M C Johnston, M Crilly, C Black, G J Prescott, S W Mercer. </a:t>
            </a:r>
            <a:r>
              <a:rPr lang="en-GB" sz="900" i="1"/>
              <a:t>Defining and measuring multimorbidity: a systematic review of systematic reviews. </a:t>
            </a:r>
            <a:r>
              <a:rPr lang="en-GB" sz="900"/>
              <a:t>2019. </a:t>
            </a:r>
            <a:r>
              <a:rPr lang="en-GB" sz="900" i="1"/>
              <a:t>European Journal of Public Health, </a:t>
            </a:r>
            <a:r>
              <a:rPr lang="en-GB" sz="900"/>
              <a:t>29(1):182-189. </a:t>
            </a:r>
            <a:r>
              <a:rPr lang="en-GB" sz="900">
                <a:hlinkClick r:id="rId2"/>
              </a:rPr>
              <a:t>https://doi.org/10.1093/eurpub/cky098</a:t>
            </a:r>
            <a:r>
              <a:rPr lang="en-GB" sz="900"/>
              <a:t> </a:t>
            </a:r>
          </a:p>
          <a:p>
            <a:pPr>
              <a:spcBef>
                <a:spcPts val="0"/>
              </a:spcBef>
              <a:buFont typeface="+mj-lt"/>
              <a:buAutoNum type="arabicPeriod" startAt="138"/>
            </a:pPr>
            <a:r>
              <a:rPr lang="en-GB" sz="900"/>
              <a:t>R </a:t>
            </a:r>
            <a:r>
              <a:rPr lang="en-GB" sz="900" err="1"/>
              <a:t>Navickas</a:t>
            </a:r>
            <a:r>
              <a:rPr lang="en-GB" sz="900"/>
              <a:t>, V K </a:t>
            </a:r>
            <a:r>
              <a:rPr lang="en-GB" sz="900" err="1"/>
              <a:t>Petric</a:t>
            </a:r>
            <a:r>
              <a:rPr lang="en-GB" sz="900"/>
              <a:t>, A B Feigl, M </a:t>
            </a:r>
            <a:r>
              <a:rPr lang="en-GB" sz="900" err="1"/>
              <a:t>Seychell</a:t>
            </a:r>
            <a:r>
              <a:rPr lang="en-GB" sz="900"/>
              <a:t>. </a:t>
            </a:r>
            <a:r>
              <a:rPr lang="en-GB" sz="900" i="1"/>
              <a:t>Multimorbidity: What do we know? What should we do? </a:t>
            </a:r>
            <a:r>
              <a:rPr lang="en-GB" sz="900"/>
              <a:t>2016. </a:t>
            </a:r>
            <a:r>
              <a:rPr lang="en-GB" sz="900" i="1"/>
              <a:t>J </a:t>
            </a:r>
            <a:r>
              <a:rPr lang="en-GB" sz="900" i="1" err="1"/>
              <a:t>Comorb</a:t>
            </a:r>
            <a:r>
              <a:rPr lang="en-GB" sz="900" i="1"/>
              <a:t> ,</a:t>
            </a:r>
            <a:r>
              <a:rPr lang="en-GB" sz="900"/>
              <a:t>17;6(1):4-11. </a:t>
            </a:r>
            <a:r>
              <a:rPr lang="en-GB" sz="900" err="1"/>
              <a:t>doi</a:t>
            </a:r>
            <a:r>
              <a:rPr lang="en-GB" sz="900"/>
              <a:t>: 10.15256/joc.2016.6.72. PMID: 29090166; PMCID: PMC5556462.</a:t>
            </a:r>
          </a:p>
          <a:p>
            <a:pPr>
              <a:spcBef>
                <a:spcPts val="0"/>
              </a:spcBef>
              <a:buFont typeface="+mj-lt"/>
              <a:buAutoNum type="arabicPeriod" startAt="138"/>
            </a:pPr>
            <a:endParaRPr lang="en-GB" sz="900"/>
          </a:p>
          <a:p>
            <a:pPr>
              <a:spcBef>
                <a:spcPts val="0"/>
              </a:spcBef>
              <a:buFont typeface="+mj-lt"/>
              <a:buAutoNum type="arabicPeriod" startAt="138"/>
            </a:pPr>
            <a:endParaRPr lang="en-GB" sz="900"/>
          </a:p>
          <a:p>
            <a:pPr>
              <a:spcBef>
                <a:spcPts val="0"/>
              </a:spcBef>
              <a:buFont typeface="+mj-lt"/>
              <a:buAutoNum type="arabicPeriod" startAt="138"/>
            </a:pPr>
            <a:endParaRPr lang="en-GB" sz="900"/>
          </a:p>
          <a:p>
            <a:pPr>
              <a:spcBef>
                <a:spcPts val="0"/>
              </a:spcBef>
              <a:buFont typeface="+mj-lt"/>
              <a:buAutoNum type="arabicPeriod" startAt="138"/>
            </a:pPr>
            <a:endParaRPr lang="en-GB" sz="900"/>
          </a:p>
          <a:p>
            <a:pPr>
              <a:spcBef>
                <a:spcPts val="0"/>
              </a:spcBef>
              <a:buFont typeface="+mj-lt"/>
              <a:buAutoNum type="arabicPeriod" startAt="138"/>
            </a:pPr>
            <a:endParaRPr lang="en-GB" sz="900"/>
          </a:p>
        </p:txBody>
      </p:sp>
    </p:spTree>
    <p:extLst>
      <p:ext uri="{BB962C8B-B14F-4D97-AF65-F5344CB8AC3E}">
        <p14:creationId xmlns:p14="http://schemas.microsoft.com/office/powerpoint/2010/main" val="152909721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Appendix A - Identifying contextual </a:t>
            </a:r>
            <a:r>
              <a:rPr lang="en-GB" sz="3600"/>
              <a:t>factors associated with Adult Social Care need</a:t>
            </a:r>
            <a:endParaRPr lang="en-GB" sz="3600" b="1">
              <a:cs typeface="Arial" panose="020B0604020202020204" pitchFamily="34" charset="0"/>
            </a:endParaRPr>
          </a:p>
        </p:txBody>
      </p:sp>
    </p:spTree>
    <p:extLst>
      <p:ext uri="{BB962C8B-B14F-4D97-AF65-F5344CB8AC3E}">
        <p14:creationId xmlns:p14="http://schemas.microsoft.com/office/powerpoint/2010/main" val="342290116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557212" y="320674"/>
            <a:ext cx="10061025" cy="720725"/>
          </a:xfrm>
        </p:spPr>
        <p:txBody>
          <a:bodyPr>
            <a:normAutofit fontScale="90000"/>
          </a:bodyPr>
          <a:lstStyle/>
          <a:p>
            <a:r>
              <a:rPr lang="en-GB" sz="3200"/>
              <a:t>Deprivation is a significant driver of health inequalities and social care need</a:t>
            </a:r>
            <a:endParaRPr lang="en-GB" sz="3200">
              <a:cs typeface="Arial" panose="020B0604020202020204" pitchFamily="34" charset="0"/>
            </a:endParaRPr>
          </a:p>
        </p:txBody>
      </p:sp>
      <p:sp>
        <p:nvSpPr>
          <p:cNvPr id="5" name="Content Placeholder 2">
            <a:extLst>
              <a:ext uri="{FF2B5EF4-FFF2-40B4-BE49-F238E27FC236}">
                <a16:creationId xmlns:a16="http://schemas.microsoft.com/office/drawing/2014/main" id="{4EC53BE3-153A-8D91-6E3F-CD57F07A0A82}"/>
              </a:ext>
            </a:extLst>
          </p:cNvPr>
          <p:cNvSpPr>
            <a:spLocks noGrp="1"/>
          </p:cNvSpPr>
          <p:nvPr>
            <p:ph idx="1"/>
          </p:nvPr>
        </p:nvSpPr>
        <p:spPr>
          <a:xfrm>
            <a:off x="557212" y="1700730"/>
            <a:ext cx="5891715" cy="5157270"/>
          </a:xfrm>
        </p:spPr>
        <p:txBody>
          <a:bodyPr>
            <a:normAutofit/>
          </a:bodyPr>
          <a:lstStyle/>
          <a:p>
            <a:r>
              <a:rPr lang="en-GB" sz="1300"/>
              <a:t>The link between deprivation and ill-health is well established, and translates into greater need for adult social care support – particularly for those in older age groups</a:t>
            </a:r>
            <a:r>
              <a:rPr lang="en-GB" sz="1300" baseline="30000"/>
              <a:t>129-132</a:t>
            </a:r>
            <a:r>
              <a:rPr lang="en-GB" sz="1300"/>
              <a:t>. </a:t>
            </a:r>
          </a:p>
          <a:p>
            <a:r>
              <a:rPr lang="en-GB" sz="1300" b="1"/>
              <a:t>Those living in the most deprived areas have a shorter life overall life expectancy at birth, and live significantly longer in ill-health </a:t>
            </a:r>
            <a:r>
              <a:rPr lang="en-GB" sz="1300"/>
              <a:t>– as seen in the chart to the right taken from the CMO’s Annual Report on health in an ageing society</a:t>
            </a:r>
            <a:r>
              <a:rPr lang="en-GB" sz="1300" baseline="30000"/>
              <a:t>129</a:t>
            </a:r>
            <a:r>
              <a:rPr lang="en-GB" sz="1300"/>
              <a:t>.</a:t>
            </a:r>
          </a:p>
          <a:p>
            <a:r>
              <a:rPr lang="en-GB" sz="1300"/>
              <a:t>Deprivation impacts health in multiple and compounding ways. Analysis by the Health Foundation shows that, across most common conditions, </a:t>
            </a:r>
            <a:r>
              <a:rPr lang="en-GB" sz="1300" b="1"/>
              <a:t>rates of diagnosis are higher for people living in more deprived areas are higher compared with those living in less deprived areas.</a:t>
            </a:r>
            <a:r>
              <a:rPr lang="en-GB" sz="1300"/>
              <a:t> The impact of deprivation on health increases drastically in middle ages and continues for older adults</a:t>
            </a:r>
            <a:r>
              <a:rPr lang="en-GB" sz="1300" baseline="30000"/>
              <a:t>133</a:t>
            </a:r>
            <a:r>
              <a:rPr lang="en-GB" sz="1300"/>
              <a:t>.</a:t>
            </a:r>
          </a:p>
          <a:p>
            <a:r>
              <a:rPr lang="en-GB" sz="1300"/>
              <a:t>This is reflected in rates of reported issues with performing Activities of Daily Living (ADLs) and Instrumental Activities of Daily Living (IADLs). Older adults (65+) living in the most deprived areas are more than twice as likely to report issues performing ADLs/IADLs than those in the least deprived areas, and are significantly more likely to report unmet need in performing activities</a:t>
            </a:r>
            <a:r>
              <a:rPr lang="en-GB" sz="1300" baseline="30000"/>
              <a:t>12</a:t>
            </a:r>
            <a:r>
              <a:rPr lang="en-GB" sz="1300"/>
              <a:t>.</a:t>
            </a:r>
            <a:endParaRPr lang="en-GB" sz="1300">
              <a:cs typeface="Arial" panose="020B0604020202020204" pitchFamily="34" charset="0"/>
            </a:endParaRPr>
          </a:p>
          <a:p>
            <a:pPr marL="0" indent="0">
              <a:buNone/>
            </a:pPr>
            <a:endParaRPr lang="en-GB" sz="1600">
              <a:cs typeface="Arial" panose="020B0604020202020204" pitchFamily="34" charset="0"/>
            </a:endParaRPr>
          </a:p>
        </p:txBody>
      </p:sp>
      <p:sp>
        <p:nvSpPr>
          <p:cNvPr id="3" name="Content Placeholder 2">
            <a:extLst>
              <a:ext uri="{FF2B5EF4-FFF2-40B4-BE49-F238E27FC236}">
                <a16:creationId xmlns:a16="http://schemas.microsoft.com/office/drawing/2014/main" id="{67702724-D594-45E2-BA92-3C9D4B94C788}"/>
              </a:ext>
            </a:extLst>
          </p:cNvPr>
          <p:cNvSpPr txBox="1">
            <a:spLocks/>
          </p:cNvSpPr>
          <p:nvPr/>
        </p:nvSpPr>
        <p:spPr>
          <a:xfrm>
            <a:off x="6575256" y="1387986"/>
            <a:ext cx="5441589" cy="7982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a:t>Inequality in life expectancy and healthy life expectancy at birth for females in the most and least deprived areas in England, 2018 to 2020 (taken from CMO Annual Report 2023)</a:t>
            </a:r>
            <a:r>
              <a:rPr lang="en-GB" sz="1100" b="1" baseline="30000"/>
              <a:t>129</a:t>
            </a:r>
            <a:r>
              <a:rPr lang="en-GB" sz="1100" b="1"/>
              <a:t>. </a:t>
            </a:r>
          </a:p>
        </p:txBody>
      </p:sp>
      <p:pic>
        <p:nvPicPr>
          <p:cNvPr id="4" name="Picture 3" descr="A bar chart showing the scale of inequalities in healthy life expectancy between most vs least deprived areas.">
            <a:extLst>
              <a:ext uri="{FF2B5EF4-FFF2-40B4-BE49-F238E27FC236}">
                <a16:creationId xmlns:a16="http://schemas.microsoft.com/office/drawing/2014/main" id="{CD9A5C47-404E-37B1-C5F0-E7939BA73B17}"/>
              </a:ext>
            </a:extLst>
          </p:cNvPr>
          <p:cNvPicPr>
            <a:picLocks noChangeAspect="1"/>
          </p:cNvPicPr>
          <p:nvPr/>
        </p:nvPicPr>
        <p:blipFill>
          <a:blip r:embed="rId2"/>
          <a:stretch>
            <a:fillRect/>
          </a:stretch>
        </p:blipFill>
        <p:spPr>
          <a:xfrm>
            <a:off x="6629399" y="2186284"/>
            <a:ext cx="5441589" cy="3111222"/>
          </a:xfrm>
          <a:prstGeom prst="rect">
            <a:avLst/>
          </a:prstGeom>
        </p:spPr>
      </p:pic>
    </p:spTree>
    <p:extLst>
      <p:ext uri="{BB962C8B-B14F-4D97-AF65-F5344CB8AC3E}">
        <p14:creationId xmlns:p14="http://schemas.microsoft.com/office/powerpoint/2010/main" val="7365197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28598" y="265249"/>
            <a:ext cx="9856788" cy="720725"/>
          </a:xfrm>
        </p:spPr>
        <p:txBody>
          <a:bodyPr>
            <a:noAutofit/>
          </a:bodyPr>
          <a:lstStyle/>
          <a:p>
            <a:r>
              <a:rPr lang="en-GB" sz="2800"/>
              <a:t>Health and social care outcomes vary by ethnic group</a:t>
            </a:r>
            <a:endParaRPr lang="en-GB" sz="280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399866" y="1623844"/>
            <a:ext cx="5798246" cy="4856331"/>
          </a:xfrm>
        </p:spPr>
        <p:txBody>
          <a:bodyPr>
            <a:normAutofit/>
          </a:bodyPr>
          <a:lstStyle/>
          <a:p>
            <a:r>
              <a:rPr lang="en-GB" sz="1300" b="1"/>
              <a:t>Similar to patterns seen in health outcomes by deprivation, national data shows there are notable differences in rates of diagnosed illness by ethnic group. </a:t>
            </a:r>
            <a:r>
              <a:rPr lang="en-GB" sz="1300"/>
              <a:t>In England, people from Bangladeshi and Pakistani ethnic groups have more diagnosed chronic pain, diabetes, dementia and CVD compared with other ethnic groups (conversely, White populations have more diagnosed anxiety, depression, alcohol problems, atrial fibrillation and cancer)</a:t>
            </a:r>
            <a:r>
              <a:rPr lang="en-GB" sz="1300" baseline="30000"/>
              <a:t>133,134</a:t>
            </a:r>
            <a:r>
              <a:rPr lang="en-GB" sz="1300"/>
              <a:t>.</a:t>
            </a:r>
          </a:p>
          <a:p>
            <a:r>
              <a:rPr lang="en-GB" sz="1300" b="1"/>
              <a:t>In Tower Hamlets, residents from some ethnic groups are more likely to live in areas of high deprivation</a:t>
            </a:r>
            <a:r>
              <a:rPr lang="en-GB" sz="1300"/>
              <a:t> (top right graph). The intersecting impacts of ethnic and deprivation-related inequalities drives poorer health (and consequently social care) outcomes for residents from some ethnic groups in Tower Hamlets.</a:t>
            </a:r>
          </a:p>
          <a:p>
            <a:r>
              <a:rPr lang="en-GB" sz="1300" b="1"/>
              <a:t>As well as higher rates of diagnosed ill-health, research has highlighted barriers to social care access for some ethnic groups, driven by challenges with service navigation, accessibility of information (including digital information), and poor awareness/promotion of services</a:t>
            </a:r>
            <a:r>
              <a:rPr lang="en-GB" sz="1300" b="1" baseline="30000"/>
              <a:t>135-137</a:t>
            </a:r>
            <a:r>
              <a:rPr lang="en-GB" sz="1300"/>
              <a:t>. Previous research on perspectives of social care for individuals in Bangladeshi, Pakistani and White ethnic groups found that all three groups felt there was a need to ‘fight’ for services. In addition, some respondents in Bangladeshi and Pakistani ethnic groups found self-advocating for care challenging when English was not a first language</a:t>
            </a:r>
            <a:r>
              <a:rPr lang="en-GB" sz="1300" baseline="30000"/>
              <a:t>136</a:t>
            </a:r>
            <a:r>
              <a:rPr lang="en-GB" sz="1300"/>
              <a:t>.</a:t>
            </a:r>
          </a:p>
          <a:p>
            <a:pPr marL="0" indent="0">
              <a:buNone/>
            </a:pPr>
            <a:endParaRPr lang="en-GB" sz="1200">
              <a:cs typeface="Arial" panose="020B0604020202020204" pitchFamily="34" charset="0"/>
            </a:endParaRPr>
          </a:p>
        </p:txBody>
      </p:sp>
      <p:sp>
        <p:nvSpPr>
          <p:cNvPr id="4" name="Content Placeholder 2">
            <a:extLst>
              <a:ext uri="{FF2B5EF4-FFF2-40B4-BE49-F238E27FC236}">
                <a16:creationId xmlns:a16="http://schemas.microsoft.com/office/drawing/2014/main" id="{AB931266-A240-7ADC-C0A9-455323FF9F00}"/>
              </a:ext>
            </a:extLst>
          </p:cNvPr>
          <p:cNvSpPr txBox="1">
            <a:spLocks/>
          </p:cNvSpPr>
          <p:nvPr/>
        </p:nvSpPr>
        <p:spPr>
          <a:xfrm>
            <a:off x="6575256" y="1216275"/>
            <a:ext cx="4329827" cy="5476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IMD deprivation distribution within broad ethnicity categories for Tower Hamlets residents (2021 Census)</a:t>
            </a:r>
            <a:r>
              <a:rPr lang="en-GB" sz="1200" b="1" baseline="30000"/>
              <a:t>11</a:t>
            </a:r>
            <a:r>
              <a:rPr lang="en-GB" sz="1200" b="1"/>
              <a:t>. </a:t>
            </a:r>
          </a:p>
        </p:txBody>
      </p:sp>
      <p:pic>
        <p:nvPicPr>
          <p:cNvPr id="3074" name="Picture 2" descr="A bar chart as described in the text">
            <a:extLst>
              <a:ext uri="{FF2B5EF4-FFF2-40B4-BE49-F238E27FC236}">
                <a16:creationId xmlns:a16="http://schemas.microsoft.com/office/drawing/2014/main" id="{B0AF66CB-402A-5C5B-F3C1-8F48186E07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771"/>
          <a:stretch/>
        </p:blipFill>
        <p:spPr bwMode="auto">
          <a:xfrm>
            <a:off x="6681817" y="1625864"/>
            <a:ext cx="4223266" cy="185286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18ECACE0-7A6B-C6EF-4D29-A0A2900D5637}"/>
              </a:ext>
            </a:extLst>
          </p:cNvPr>
          <p:cNvSpPr txBox="1">
            <a:spLocks/>
          </p:cNvSpPr>
          <p:nvPr/>
        </p:nvSpPr>
        <p:spPr>
          <a:xfrm>
            <a:off x="6575256" y="3478727"/>
            <a:ext cx="5164297" cy="629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Age-standardised diagnosed illness (average Cambridge Multimorbidity Score) by ethnicity and condition in England (Health Foundation)</a:t>
            </a:r>
            <a:r>
              <a:rPr lang="en-GB" sz="1200" b="1" baseline="30000"/>
              <a:t>133</a:t>
            </a:r>
            <a:r>
              <a:rPr lang="en-GB" sz="1200" b="1"/>
              <a:t>. </a:t>
            </a:r>
          </a:p>
        </p:txBody>
      </p:sp>
      <p:pic>
        <p:nvPicPr>
          <p:cNvPr id="7" name="Picture 6" descr="A bar chart as described in the text">
            <a:extLst>
              <a:ext uri="{FF2B5EF4-FFF2-40B4-BE49-F238E27FC236}">
                <a16:creationId xmlns:a16="http://schemas.microsoft.com/office/drawing/2014/main" id="{533CA5DA-01B6-A66C-0FA4-11A0483C95DC}"/>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681817" y="4052010"/>
            <a:ext cx="5110317" cy="2053515"/>
          </a:xfrm>
          <a:prstGeom prst="rect">
            <a:avLst/>
          </a:prstGeom>
        </p:spPr>
      </p:pic>
    </p:spTree>
    <p:extLst>
      <p:ext uri="{BB962C8B-B14F-4D97-AF65-F5344CB8AC3E}">
        <p14:creationId xmlns:p14="http://schemas.microsoft.com/office/powerpoint/2010/main" val="8301300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228601" y="319819"/>
            <a:ext cx="10046089" cy="720725"/>
          </a:xfrm>
        </p:spPr>
        <p:txBody>
          <a:bodyPr>
            <a:noAutofit/>
          </a:bodyPr>
          <a:lstStyle/>
          <a:p>
            <a:r>
              <a:rPr lang="en-GB" sz="2400" dirty="0"/>
              <a:t>Multimorbidity is a significant driver of ill-health and social care need in older ages</a:t>
            </a:r>
            <a:endParaRPr lang="en-GB" sz="2400" dirty="0">
              <a:cs typeface="Arial" panose="020B0604020202020204" pitchFamily="34" charset="0"/>
            </a:endParaRPr>
          </a:p>
        </p:txBody>
      </p:sp>
      <p:sp>
        <p:nvSpPr>
          <p:cNvPr id="3" name="Content Placeholder 2">
            <a:extLst>
              <a:ext uri="{FF2B5EF4-FFF2-40B4-BE49-F238E27FC236}">
                <a16:creationId xmlns:a16="http://schemas.microsoft.com/office/drawing/2014/main" id="{4B022F77-68BE-6B27-C567-653D719F97C8}"/>
              </a:ext>
            </a:extLst>
          </p:cNvPr>
          <p:cNvSpPr>
            <a:spLocks noGrp="1"/>
          </p:cNvSpPr>
          <p:nvPr>
            <p:ph idx="1"/>
          </p:nvPr>
        </p:nvSpPr>
        <p:spPr>
          <a:xfrm>
            <a:off x="228601" y="1723421"/>
            <a:ext cx="7354787" cy="4910204"/>
          </a:xfrm>
        </p:spPr>
        <p:txBody>
          <a:bodyPr>
            <a:normAutofit/>
          </a:bodyPr>
          <a:lstStyle/>
          <a:p>
            <a:r>
              <a:rPr lang="en-GB" sz="1300"/>
              <a:t>Multimorbidity is a growing challenge for health and social care systems, with </a:t>
            </a:r>
            <a:r>
              <a:rPr lang="en-GB" sz="1300" b="1"/>
              <a:t>many older adults in England live managing two or more long term conditions</a:t>
            </a:r>
            <a:r>
              <a:rPr lang="en-GB" sz="1300" b="1" baseline="30000"/>
              <a:t>45,129</a:t>
            </a:r>
            <a:r>
              <a:rPr lang="en-GB" sz="1300"/>
              <a:t>. There is recognition that many health and care services are not set up to adequately address multimorbidity, with primary and secondary care services being generally single disease focused or looking at groups of similar conditions</a:t>
            </a:r>
            <a:r>
              <a:rPr lang="en-GB" sz="1300" baseline="30000"/>
              <a:t>138</a:t>
            </a:r>
            <a:r>
              <a:rPr lang="en-GB" sz="1300"/>
              <a:t>.  </a:t>
            </a:r>
          </a:p>
          <a:p>
            <a:r>
              <a:rPr lang="en-GB" sz="1300" b="1"/>
              <a:t>The impact of multimorbidity on health is significant, contributing to functional decline, lower rates of wellbeing and higher rates of disability. </a:t>
            </a:r>
            <a:r>
              <a:rPr lang="en-GB" sz="1300"/>
              <a:t>While management of conditions is a concern for health systems, the non-biological impacts of multimorbidity contribute significantly to social care need, by reducing the ability of individuals to live independently and perform Activities of Daily Living (ADLs)</a:t>
            </a:r>
            <a:r>
              <a:rPr lang="en-GB" sz="1300" baseline="30000"/>
              <a:t>45,139</a:t>
            </a:r>
            <a:r>
              <a:rPr lang="en-GB" sz="1300"/>
              <a:t>.</a:t>
            </a:r>
          </a:p>
          <a:p>
            <a:r>
              <a:rPr lang="en-GB" sz="1300" b="1"/>
              <a:t>The CMO Annual Report demonstrates both the impact of age on the prevalence of multiple long-term conditions (top right), and the inequalities in prevalence of multimorbidity by age (bottom right)</a:t>
            </a:r>
            <a:r>
              <a:rPr lang="en-GB" sz="1300" b="1" baseline="30000"/>
              <a:t>129</a:t>
            </a:r>
            <a:r>
              <a:rPr lang="en-GB" sz="1300" b="1"/>
              <a:t>. </a:t>
            </a:r>
          </a:p>
          <a:p>
            <a:r>
              <a:rPr lang="en-GB" sz="1300"/>
              <a:t>Given the deprivation profile of Tower Hamlets, the bottom graph is significant - a greater proportion of residents are more likely to develop multiple long-term conditions, and to develop MLTCs earlier in life than those in less deprived areas.</a:t>
            </a:r>
          </a:p>
          <a:p>
            <a:pPr marL="0" indent="0">
              <a:buNone/>
            </a:pPr>
            <a:endParaRPr lang="en-GB" sz="1400"/>
          </a:p>
        </p:txBody>
      </p:sp>
      <p:sp>
        <p:nvSpPr>
          <p:cNvPr id="4" name="Content Placeholder 2">
            <a:extLst>
              <a:ext uri="{FF2B5EF4-FFF2-40B4-BE49-F238E27FC236}">
                <a16:creationId xmlns:a16="http://schemas.microsoft.com/office/drawing/2014/main" id="{78A74A58-D3A4-0D55-3456-E97A06E17A0C}"/>
              </a:ext>
            </a:extLst>
          </p:cNvPr>
          <p:cNvSpPr txBox="1">
            <a:spLocks/>
          </p:cNvSpPr>
          <p:nvPr/>
        </p:nvSpPr>
        <p:spPr>
          <a:xfrm>
            <a:off x="7710295" y="1175812"/>
            <a:ext cx="3400868" cy="54760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Percentage of the population with 0 to 6 long-term conditions by age in 2018 in England (CMO Annual Report)</a:t>
            </a:r>
            <a:r>
              <a:rPr lang="en-GB" sz="1200" b="1" baseline="30000"/>
              <a:t>129</a:t>
            </a:r>
            <a:r>
              <a:rPr lang="en-GB" sz="1200" b="1"/>
              <a:t>. </a:t>
            </a:r>
          </a:p>
        </p:txBody>
      </p:sp>
      <p:pic>
        <p:nvPicPr>
          <p:cNvPr id="5" name="Picture 4" descr="A bar chart as described in the text">
            <a:extLst>
              <a:ext uri="{FF2B5EF4-FFF2-40B4-BE49-F238E27FC236}">
                <a16:creationId xmlns:a16="http://schemas.microsoft.com/office/drawing/2014/main" id="{D49494D1-30D8-F97A-C6C5-4A341F60A5C3}"/>
              </a:ext>
            </a:extLst>
          </p:cNvPr>
          <p:cNvPicPr>
            <a:picLocks noChangeAspect="1"/>
          </p:cNvPicPr>
          <p:nvPr/>
        </p:nvPicPr>
        <p:blipFill>
          <a:blip r:embed="rId2"/>
          <a:stretch>
            <a:fillRect/>
          </a:stretch>
        </p:blipFill>
        <p:spPr>
          <a:xfrm>
            <a:off x="7710295" y="1639389"/>
            <a:ext cx="3206900" cy="1764541"/>
          </a:xfrm>
          <a:prstGeom prst="rect">
            <a:avLst/>
          </a:prstGeom>
        </p:spPr>
      </p:pic>
      <p:sp>
        <p:nvSpPr>
          <p:cNvPr id="6" name="Content Placeholder 2">
            <a:extLst>
              <a:ext uri="{FF2B5EF4-FFF2-40B4-BE49-F238E27FC236}">
                <a16:creationId xmlns:a16="http://schemas.microsoft.com/office/drawing/2014/main" id="{578B1E67-04C8-E6B8-5EA7-39496A582C78}"/>
              </a:ext>
            </a:extLst>
          </p:cNvPr>
          <p:cNvSpPr txBox="1">
            <a:spLocks/>
          </p:cNvSpPr>
          <p:nvPr/>
        </p:nvSpPr>
        <p:spPr>
          <a:xfrm>
            <a:off x="7790341" y="3522819"/>
            <a:ext cx="3646915" cy="5476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3366"/>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3366"/>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3366"/>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3366"/>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a:t>Prevalence of multimorbidity (2+ conditions) by age and deprivation (CMO Annual Report)</a:t>
            </a:r>
            <a:r>
              <a:rPr lang="en-GB" sz="1200" b="1" baseline="30000"/>
              <a:t>129</a:t>
            </a:r>
            <a:r>
              <a:rPr lang="en-GB" sz="1200" b="1"/>
              <a:t>. </a:t>
            </a:r>
          </a:p>
        </p:txBody>
      </p:sp>
      <p:pic>
        <p:nvPicPr>
          <p:cNvPr id="9" name="Picture 8" descr="A bar chart as described in the text">
            <a:extLst>
              <a:ext uri="{FF2B5EF4-FFF2-40B4-BE49-F238E27FC236}">
                <a16:creationId xmlns:a16="http://schemas.microsoft.com/office/drawing/2014/main" id="{A1DEF124-B29D-E6CF-9FF5-BB256ADC12A3}"/>
              </a:ext>
            </a:extLst>
          </p:cNvPr>
          <p:cNvPicPr>
            <a:picLocks noChangeAspect="1"/>
          </p:cNvPicPr>
          <p:nvPr/>
        </p:nvPicPr>
        <p:blipFill>
          <a:blip r:embed="rId3"/>
          <a:stretch>
            <a:fillRect/>
          </a:stretch>
        </p:blipFill>
        <p:spPr>
          <a:xfrm>
            <a:off x="7914503" y="3937074"/>
            <a:ext cx="3002692" cy="2143404"/>
          </a:xfrm>
          <a:prstGeom prst="rect">
            <a:avLst/>
          </a:prstGeom>
        </p:spPr>
      </p:pic>
    </p:spTree>
    <p:extLst>
      <p:ext uri="{BB962C8B-B14F-4D97-AF65-F5344CB8AC3E}">
        <p14:creationId xmlns:p14="http://schemas.microsoft.com/office/powerpoint/2010/main" val="279816481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F050-4D9B-4C28-9DDA-C072EC531464}"/>
              </a:ext>
            </a:extLst>
          </p:cNvPr>
          <p:cNvSpPr>
            <a:spLocks noGrp="1"/>
          </p:cNvSpPr>
          <p:nvPr>
            <p:ph type="ctrTitle"/>
          </p:nvPr>
        </p:nvSpPr>
        <p:spPr>
          <a:xfrm>
            <a:off x="206749" y="2187470"/>
            <a:ext cx="9877425" cy="1909762"/>
          </a:xfrm>
        </p:spPr>
        <p:txBody>
          <a:bodyPr>
            <a:normAutofit/>
          </a:bodyPr>
          <a:lstStyle/>
          <a:p>
            <a:pPr algn="l"/>
            <a:r>
              <a:rPr lang="en-GB" sz="3600" b="1">
                <a:cs typeface="Arial" panose="020B0604020202020204" pitchFamily="34" charset="0"/>
              </a:rPr>
              <a:t>Appendix B – Methodology and technical information</a:t>
            </a:r>
          </a:p>
        </p:txBody>
      </p:sp>
    </p:spTree>
    <p:extLst>
      <p:ext uri="{BB962C8B-B14F-4D97-AF65-F5344CB8AC3E}">
        <p14:creationId xmlns:p14="http://schemas.microsoft.com/office/powerpoint/2010/main" val="200259018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11990"/>
            <a:ext cx="11077575" cy="720725"/>
          </a:xfrm>
        </p:spPr>
        <p:txBody>
          <a:bodyPr>
            <a:normAutofit/>
          </a:bodyPr>
          <a:lstStyle/>
          <a:p>
            <a:r>
              <a:rPr lang="en-GB" sz="3200"/>
              <a:t>Methodology - 1</a:t>
            </a:r>
            <a:endParaRPr lang="en-GB" sz="32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322728" y="950165"/>
            <a:ext cx="11683741" cy="5393485"/>
          </a:xfrm>
        </p:spPr>
        <p:txBody>
          <a:bodyPr>
            <a:normAutofit fontScale="85000" lnSpcReduction="10000"/>
          </a:bodyPr>
          <a:lstStyle/>
          <a:p>
            <a:pPr marL="0" indent="0">
              <a:buNone/>
            </a:pPr>
            <a:r>
              <a:rPr lang="en-GB" sz="1200" dirty="0"/>
              <a:t>Below summarises the methodological approach taken in each chapter of the needs assessment, including limitations in approach and caveats.</a:t>
            </a:r>
          </a:p>
          <a:p>
            <a:pPr marL="0" indent="0">
              <a:buNone/>
            </a:pPr>
            <a:r>
              <a:rPr lang="en-GB" sz="1200" b="1" dirty="0"/>
              <a:t>Understanding demographic, socio-economic and health factors that drive social care need in Tower Hamlets: </a:t>
            </a:r>
          </a:p>
          <a:p>
            <a:pPr marL="0" indent="0">
              <a:buNone/>
            </a:pPr>
            <a:r>
              <a:rPr lang="en-GB" sz="1200" dirty="0"/>
              <a:t>Life expectancy and healthy life expectancy data was taken from the OHID Fingertips dashboard. 2021 Census data was used for data on self-reported health and disability, using the </a:t>
            </a:r>
            <a:r>
              <a:rPr lang="en-GB" sz="1200" dirty="0">
                <a:hlinkClick r:id="rId3"/>
              </a:rPr>
              <a:t>Custom Dataset </a:t>
            </a:r>
            <a:r>
              <a:rPr lang="en-GB" sz="1200" dirty="0"/>
              <a:t>function. Primary care data was used to estimate prevalence of key long term conditions, learning disabilities, and SMI (and associated LTC prevalence), as well as the age of diagnosis estimates. Prevalence estimates are calculated are using primary care records for 2022/23, with extracts taken as of 1 April 2023 (SMI data and age of diagnosis analysis uses 2021/22 data). Where possible, prevalence estimates are compared with prevalence estimates for North East London. Population estimates for primary care data differ to population estimates in the Census. For the age of diagnosis analysis, data was extracted from the 2021/22 East London Database to look at the age of diagnosis  for a number of long term conditions in the previous five years. The population studied was all residents of Tower Hamlets who are registered to a GP practice withing the NEL ICB area and were between the ages of 15 and 79 on 1</a:t>
            </a:r>
            <a:r>
              <a:rPr lang="en-GB" sz="1200" baseline="30000" dirty="0"/>
              <a:t>st</a:t>
            </a:r>
            <a:r>
              <a:rPr lang="en-GB" sz="1200" dirty="0"/>
              <a:t> April 2022. The cumulative likelihood measure is adapted from the Kaplan-Meier survival curve. Analysis takes age-specific probabilities of receiving a diagnosis (within a 5 year age band), and multiplies these to give a cumulative likelihood of having a diagnosis, by age x. There is some bias in the dataset as residents who have died within the period won’t be included in the analysis. Equal counts of a conditions may not lead to equal cumulative likelihoods as the probabilities of receiving a diagnosis within a 5 year period are based on the counts of a condition and the number of people in each age band. The probability for a count in an age band where the population in the age band is high will be lower than the same count where the population is low. As the probabilities are multiplied together, this can affect results. As Tower Hamlets has a relatively young population, this means conditions that affect a younger demographic will result in lower cumulative likelihoods. However, when comparing demographics within a specific condition, counts are broadly similar across demographics and comparison between cumulative likelihoods is valid. </a:t>
            </a:r>
          </a:p>
          <a:p>
            <a:pPr marL="0" indent="0">
              <a:buNone/>
            </a:pPr>
            <a:r>
              <a:rPr lang="en-GB" sz="1200" b="1" dirty="0"/>
              <a:t>Estimating social care need in Tower Hamlets: </a:t>
            </a:r>
          </a:p>
          <a:p>
            <a:pPr marL="0" indent="0">
              <a:buNone/>
            </a:pPr>
            <a:r>
              <a:rPr lang="en-GB" sz="1200" dirty="0"/>
              <a:t>Analysis estimating “social care need” in older adults uses findings from the Health Survey for England 2021 survey, which reports the proportion of older adults with issues performing ADLs/IADLs by age, gender and deprivation. Three estimates have been produced on the number of older adults in need of social care support in Tower Hamlets, after weighting according to local population demographics. The percentage of older adults in need of ADL/IADL support has been calculated using a population denominator of all adults aged 65+ from the 2021 Census.</a:t>
            </a:r>
          </a:p>
          <a:p>
            <a:pPr marL="0" indent="0">
              <a:buNone/>
            </a:pPr>
            <a:r>
              <a:rPr lang="en-GB" sz="1200" b="1" dirty="0"/>
              <a:t>Understanding who is using Adult Social Care services in Tower Hamlets: </a:t>
            </a:r>
          </a:p>
          <a:p>
            <a:pPr marL="0" indent="0">
              <a:buNone/>
            </a:pPr>
            <a:r>
              <a:rPr lang="en-GB" sz="1200" dirty="0"/>
              <a:t>All analysis uses Adult Social Care service user data taken from Mosaic. Current service users were defined as any individual who received a package of care in November 2023. This excludes any individual with no active package during this time period, as well as individuals who may be “known to Adult Social Care” but not in receipt of a package of care (for example, those known to Adult Safeguarding). </a:t>
            </a:r>
          </a:p>
          <a:p>
            <a:pPr marL="0" indent="0">
              <a:buNone/>
            </a:pPr>
            <a:r>
              <a:rPr lang="en-GB" sz="1200" dirty="0"/>
              <a:t>Deprivation was identified using the Ministry of Housing, Communities and Local Government </a:t>
            </a:r>
            <a:r>
              <a:rPr lang="en-GB" sz="1200" dirty="0">
                <a:hlinkClick r:id="rId4"/>
              </a:rPr>
              <a:t>IMD 2019 lookup</a:t>
            </a:r>
            <a:r>
              <a:rPr lang="en-GB" sz="1200" dirty="0"/>
              <a:t> with service users’ listed primary postcode. Where postcode was unknown or deprivation could not be identified in the lookup, deprivation was marked as “unknown”. For relative deprivation analysis, we ranked each LSOA area (2011 boundaries) in Tower Hamlets by IMD deprivation rank, and produced deprivation quintiles from this ranked dataset. Service users with a primary postcode outside of Tower Hamlets were classed as “Not Tower Hamlets residents”. It should be noted that, for various operational reasons, service user postcodes may not be updated if their residence changes, and for service users in residential care in particular the deprivation analysis may use the postcode of their residential care address, which may be different to the area they were resident in prior to receiving residential care. Where maps of service users are shown, these are done using 2011 LSOA boundaries to allow 2019 IMD deprivation to be mapped.</a:t>
            </a:r>
          </a:p>
          <a:p>
            <a:pPr marL="0" indent="0">
              <a:buNone/>
            </a:pPr>
            <a:r>
              <a:rPr lang="en-GB" sz="1200" dirty="0"/>
              <a:t>Elements of this section explore the “rate of Adult Social Care service use per 100,000 population”. For this analysis, population estimates were taken from the 2021 Census, and broken down by population sub-group as appropriate. The Census was used as the population estimate for two reasons; first, it allows a more granular breakdown of population by sub-group that is not possible with other population estimated (e.g. the ONS mid-year population estimated). Secondly, the Census is the most rigorous estimate of the population, and previous work has shown that other estimates, such as the ONS mid-year estimates, often misrepresent the number of Tower Hamlets residents, particularly for older adults. We do, however, recognise there are limitations with this approach, most notably that the Census is from March 2021 while service user data is taken during November 2023, and we have not accounted for possible population changes during the intervening period. As such, this analysis should be interpreted with these caveats in mind,</a:t>
            </a:r>
          </a:p>
        </p:txBody>
      </p:sp>
    </p:spTree>
    <p:extLst>
      <p:ext uri="{BB962C8B-B14F-4D97-AF65-F5344CB8AC3E}">
        <p14:creationId xmlns:p14="http://schemas.microsoft.com/office/powerpoint/2010/main" val="252932162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11990"/>
            <a:ext cx="11077575" cy="720725"/>
          </a:xfrm>
        </p:spPr>
        <p:txBody>
          <a:bodyPr>
            <a:normAutofit/>
          </a:bodyPr>
          <a:lstStyle/>
          <a:p>
            <a:r>
              <a:rPr lang="en-GB" sz="3200"/>
              <a:t>Methodology - 2 </a:t>
            </a:r>
            <a:endParaRPr lang="en-GB" sz="32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322728" y="1032715"/>
            <a:ext cx="11795059" cy="5420897"/>
          </a:xfrm>
        </p:spPr>
        <p:txBody>
          <a:bodyPr>
            <a:normAutofit fontScale="92500" lnSpcReduction="10000"/>
          </a:bodyPr>
          <a:lstStyle/>
          <a:p>
            <a:pPr marL="0" indent="0">
              <a:buNone/>
            </a:pPr>
            <a:r>
              <a:rPr lang="en-GB" sz="1050" b="1"/>
              <a:t>Understanding who is using Adult Social Care services in Tower Hamlets (continued): </a:t>
            </a:r>
            <a:endParaRPr lang="en-GB" sz="1050" b="1">
              <a:cs typeface="Arial" panose="020B0604020202020204" pitchFamily="34" charset="0"/>
            </a:endParaRPr>
          </a:p>
          <a:p>
            <a:pPr marL="0" indent="0">
              <a:buNone/>
            </a:pPr>
            <a:r>
              <a:rPr lang="en-GB" sz="1050"/>
              <a:t>For ethnic group analysis, we have used an adapted ONS 10-ethnic group classification, which uses the standard 6- group classification as a basis but separates Asian or Asian British: Bangladeshi from all other Asian ethnic groups; separates Black or Black British: African, Black or Black British: Caribbean and all other Black ethnic groups into three distinct categories; and separates White British from other White ethnic groups. This allows for more focused ethnic group analysis to reflect the population demographics of Tower Hamlets. Adult Social Care service user data, captured in Mosaic, is not collected using ONS ethnic group classifications, so data has been recoded to match this 10-group classification. Where data coding has been limited, some working assumptions have been made (for example, where a service user has “Caribbean” listed as their ethnic group, this has been recoded to “Black or Black British: Caribbean” despite incomplete information available on their ethnic group. This has been done to allow a working analysis to take place, though appropriate caveats should be made in this regard. </a:t>
            </a:r>
          </a:p>
          <a:p>
            <a:pPr marL="0" indent="0">
              <a:buNone/>
            </a:pPr>
            <a:r>
              <a:rPr lang="en-GB" sz="1050"/>
              <a:t>Similarly, some analysis uses gender as a sub-group breakdown, as this is routinely collected by Adult Social Care (and sex is not recorded). When calculating the rate of Adult Social Care service per 100,000 population we use population estimates from the Census based on sex, as the Census does not collect appropriate data on gender to allow us to produce a population estimate. To calculate the rate of service use per 100,000 population, in the absence of aligned data we have agreed a crude methodology that calculates the numerator using reported gender and the population denominator using reported sex. This is a known inaccuracy that makes the assumption that the gender reported to Adult Social Care is the same as sex assigned at birth. However, this approach gives us an indicative analysis, and we will explore how to improve data collection processes that will improve quality of reporting in future.</a:t>
            </a:r>
            <a:endParaRPr lang="en-GB" sz="1050" b="1"/>
          </a:p>
          <a:p>
            <a:pPr marL="0" indent="0">
              <a:buNone/>
            </a:pPr>
            <a:endParaRPr lang="en-GB" sz="1050" b="1"/>
          </a:p>
          <a:p>
            <a:pPr marL="0" indent="0">
              <a:buNone/>
            </a:pPr>
            <a:r>
              <a:rPr lang="en-GB" sz="1050" b="1">
                <a:cs typeface="Arial" panose="020B0604020202020204" pitchFamily="34" charset="0"/>
              </a:rPr>
              <a:t>Understanding </a:t>
            </a:r>
            <a:r>
              <a:rPr lang="en-GB" sz="1050" b="1"/>
              <a:t>differences in factors that drive social care need among service users – findings from Whole Systems Dataset Project (WSDP): </a:t>
            </a:r>
          </a:p>
          <a:p>
            <a:pPr marL="0" indent="0">
              <a:buNone/>
            </a:pPr>
            <a:r>
              <a:rPr lang="en-GB" sz="1050"/>
              <a:t>All findings in this section are produced from the Whole Systems Dataset Project (WSDP). This was a project led by the Public Health division at the London Borough of Tower Hamlets (LBTH). Partnering organisations included the UCL Institute of Health Equity, and the Tower Hamlets Together (THT) partnership whose members include: London Borough of Tower Hamlets (LBTH), Bart’s Health NHS Trust, East London Mental Health Foundation Trust, Tower Hamlets Clinical Commissioning Group, Tower Hamlets Council for Voluntary Service, and Tower Hamlets GP Care Group. The WSDP brought together datasets from the Local Authority and health to generate a linked, depersonalised and aggregated dataset to explore the inter-relationships between population health, social and economic characteristics. Data included includes, from the Local Authority: housing, crime, environment, education, social care, and benefits; and from health: A+E, primary care, acute inpatient, acute outpatient, community services, and births and deaths. Data was linked using common identifiable information across datasets, then depersonalised and analysed to produce a summary report. The </a:t>
            </a:r>
            <a:r>
              <a:rPr lang="en-GB" sz="1050">
                <a:hlinkClick r:id="rId2"/>
              </a:rPr>
              <a:t>Privacy Notice</a:t>
            </a:r>
            <a:r>
              <a:rPr lang="en-GB" sz="1050"/>
              <a:t>,  </a:t>
            </a:r>
            <a:r>
              <a:rPr lang="en-GB" sz="1050">
                <a:hlinkClick r:id="rId2"/>
              </a:rPr>
              <a:t>guidance for creating a WSDP</a:t>
            </a:r>
            <a:r>
              <a:rPr lang="en-GB" sz="1050"/>
              <a:t> (including the legal arrangement for the project), and </a:t>
            </a:r>
            <a:r>
              <a:rPr lang="en-GB" sz="1050">
                <a:hlinkClick r:id="rId3"/>
              </a:rPr>
              <a:t>Summary Report </a:t>
            </a:r>
            <a:r>
              <a:rPr lang="en-GB" sz="1050"/>
              <a:t>are publicly available..</a:t>
            </a:r>
          </a:p>
          <a:p>
            <a:pPr marL="0" indent="0">
              <a:buNone/>
            </a:pPr>
            <a:r>
              <a:rPr lang="en-GB" sz="1050"/>
              <a:t>For the analysis in this report, no authors had access to original individual-level datasets produced by the WSDP as these were destroyed, per original project protocols. Analysis was produced using retained aggregated and anonymised datasets. Relevant cross-sections of the dataset were selected, focusing on those datasets where Adult Social Care service users could be compared to a wider resident population. In the dataset, “Adult Social Care service user” is defined as all individuals who were in receipt of social care support on a single day in August 2017 (and therefore uses a different methodology to elsewhere in the report). In all calculations, the denominator is the patient population of Tower Hamlets (total 320,000 in the dataset) with the selected characteristics (for example, the percentage of Adult social Care users in social housing is calculated using a denominator of: all patients listed in Tower Hamlets who have been identified as an Adult Social Care service user). Given the nature of the dataset, we are limited in our analysis to the aggregations of data that have been retained from the original project, and as such have limited scope for more expansive analysis using the WSDP.</a:t>
            </a:r>
          </a:p>
          <a:p>
            <a:pPr marL="0" indent="0">
              <a:buNone/>
            </a:pPr>
            <a:r>
              <a:rPr lang="en-GB" sz="1050"/>
              <a:t>For the multimorbidity analysis, conditions included are: asthma, depression, epilepsy, atrial fibrillation, cancer, CHD, CKD, COPD, dementia, diabetes, hypercholesterolaemia, heart failure, learning disability, any mental health condition (including depression, anxiety and conditions classed under severe mental illness), osteoporosis, PAD, rheumatoid arthritis and stroke/TIA.</a:t>
            </a:r>
          </a:p>
          <a:p>
            <a:pPr marL="0" indent="0">
              <a:buNone/>
            </a:pPr>
            <a:r>
              <a:rPr lang="en-GB" sz="1050"/>
              <a:t>As we are unable to access the original datasets, it is not possible for us to verify the validity of the data. We are also aware that statistics presented deviate from published statistics (for example, mental health statistics), which may be due to different time periods for the data or due to differences in methodology. As such, findings should be treated as experimental and indicative rather than a “true picture” of health and socio-economic conditions. Where appropriate, we have highlighted this in the main report.</a:t>
            </a:r>
          </a:p>
          <a:p>
            <a:pPr marL="0" indent="0">
              <a:buNone/>
            </a:pPr>
            <a:endParaRPr lang="en-GB" sz="1200"/>
          </a:p>
        </p:txBody>
      </p:sp>
    </p:spTree>
    <p:extLst>
      <p:ext uri="{BB962C8B-B14F-4D97-AF65-F5344CB8AC3E}">
        <p14:creationId xmlns:p14="http://schemas.microsoft.com/office/powerpoint/2010/main" val="166004657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11990"/>
            <a:ext cx="11077575" cy="720725"/>
          </a:xfrm>
        </p:spPr>
        <p:txBody>
          <a:bodyPr>
            <a:normAutofit/>
          </a:bodyPr>
          <a:lstStyle/>
          <a:p>
            <a:r>
              <a:rPr lang="en-GB" sz="3200"/>
              <a:t>Methodology - 3</a:t>
            </a:r>
            <a:endParaRPr lang="en-GB" sz="32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322729" y="898499"/>
            <a:ext cx="11731448" cy="5424876"/>
          </a:xfrm>
        </p:spPr>
        <p:txBody>
          <a:bodyPr>
            <a:normAutofit fontScale="92500"/>
          </a:bodyPr>
          <a:lstStyle/>
          <a:p>
            <a:pPr marL="0" indent="0">
              <a:buNone/>
            </a:pPr>
            <a:r>
              <a:rPr lang="en-GB" sz="1100" b="1">
                <a:cs typeface="Arial" panose="020B0604020202020204" pitchFamily="34" charset="0"/>
              </a:rPr>
              <a:t>Changing patterns of Adult Social Care need in Tower Hamlets: </a:t>
            </a:r>
          </a:p>
          <a:p>
            <a:pPr marL="0" indent="0">
              <a:buNone/>
            </a:pPr>
            <a:r>
              <a:rPr lang="en-GB" sz="1100"/>
              <a:t>For this section of the report, Adult Social Care service users are defined in line with the methodology description for “Understanding who is using Adult Social Care services in Tower Hamlets”, as are breakdowns by sex/gender, deprivation and ethnic group. </a:t>
            </a:r>
          </a:p>
          <a:p>
            <a:pPr marL="0" indent="0">
              <a:buNone/>
            </a:pPr>
            <a:r>
              <a:rPr lang="en-GB" sz="1100"/>
              <a:t>Services in Mosaic are recorded with a start date, and end date, and for home care, a weekly number of hours. e.g. User 1, Home Care, element start 10/03/2023, element end 26/06/2023, 10.5 hours per week. Where data presents the number of service users over time, this is calculated as the number of service users who were logged as having received a service during that month (this may exclude individuals who have been classed as service users in other returns e.g. SALT, but did not receive a service in that month). Where age breakdowns are provided, the age of the service user is calculated as their age at the beginning of the relevant month, and thus the age band of an individual service user may change over time. </a:t>
            </a:r>
          </a:p>
          <a:p>
            <a:pPr marL="0" indent="0">
              <a:buNone/>
            </a:pPr>
            <a:r>
              <a:rPr lang="en-GB" sz="1100"/>
              <a:t>When breakdowns are given by service type, this is calculated as the number of individuals receiving each service, and therefore individuals will be counted in multiple service types if they are receiving multiple, different services. As such, the total number of service users by service type is greater than the number of service users overall.</a:t>
            </a:r>
          </a:p>
          <a:p>
            <a:pPr marL="0" indent="0">
              <a:buNone/>
            </a:pPr>
            <a:r>
              <a:rPr lang="en-GB" sz="1100"/>
              <a:t>Length of package is calculated using the recorded length of service in Adult Social Care datasets. This may misrepresent service provision where, for example, packages are recorded as ended and immediately restarted.</a:t>
            </a:r>
          </a:p>
          <a:p>
            <a:pPr marL="0" indent="0">
              <a:buNone/>
            </a:pPr>
            <a:r>
              <a:rPr lang="en-GB" sz="1100"/>
              <a:t>“Intensity of home care service use” is calculated using number of hours of home care delivered per service user per month, using data routinely collected by Adult Social Care. Calculations are done on a day-by-day basis, then aggregated to monthly. This analysis is likely to be a slight under-representation of true intensity of home care, as service users who received a package of care for only part of the month are included as a service user in the denominator for the whole month. The accuracy of this data is also dependent on the quality of recording of data, and the regularity with which data is updated, the impact of which is difficult to ascertain. Given these uncertainties, we suggest this data is treated as indicative and appropriate cautions in interpretation are applied.</a:t>
            </a:r>
          </a:p>
          <a:p>
            <a:pPr marL="0" indent="0">
              <a:buNone/>
            </a:pPr>
            <a:r>
              <a:rPr lang="en-GB" sz="1100" b="1"/>
              <a:t>Demand for Adult Social Care services in Tower Hamlets: </a:t>
            </a:r>
          </a:p>
          <a:p>
            <a:pPr marL="0" indent="0">
              <a:buNone/>
            </a:pPr>
            <a:r>
              <a:rPr lang="en-GB" sz="1100"/>
              <a:t>Findings in these section have been developed principally using data on Initial Assessments recorded by Adult Social Care. This excludes re-assessments for existing social care users. Where changes over time are presented, analysis looks at the Initial Assessments conducted per quarter. Demographic breakdowns are done in accordance with the approach detailed elsewhere in this methodology note. Contacts are also reported in this section. A contact can be logged for a wide range of reasons that may or may not require the intervention of Adult Social Care services, and therefore in isolation cannot be assumed to be representative of “demand” for social care.</a:t>
            </a:r>
            <a:endParaRPr lang="en-GB" sz="1100" b="1"/>
          </a:p>
          <a:p>
            <a:pPr marL="0" indent="0">
              <a:buNone/>
            </a:pPr>
            <a:r>
              <a:rPr lang="en-GB" sz="1100" b="1">
                <a:cs typeface="Arial" panose="020B0604020202020204" pitchFamily="34" charset="0"/>
              </a:rPr>
              <a:t>Carers in Tower Hamlets: </a:t>
            </a:r>
          </a:p>
          <a:p>
            <a:pPr marL="0" indent="0">
              <a:buNone/>
            </a:pPr>
            <a:r>
              <a:rPr lang="en-GB" sz="1100"/>
              <a:t>F</a:t>
            </a:r>
            <a:r>
              <a:rPr lang="en-GB" sz="1100">
                <a:cs typeface="Arial" panose="020B0604020202020204" pitchFamily="34" charset="0"/>
              </a:rPr>
              <a:t>indings in this section are from mixed sources. The number of unpaid carers, including demographic breakdowns and intensity of provision, are taken from the 2021 Census (using Custom Datasets). </a:t>
            </a:r>
            <a:r>
              <a:rPr lang="en-GB" sz="1100"/>
              <a:t>Details on Carer’s Allowance payments has been taken from XXXX. We also conducted some analysis on the Carer’s Survey 2021-22, which provides breakdowns of results by Local Authority. There were around 240 respondents to the Carer’s Survey in Tower Hamlets in 2021/22, meaning this represents a relatively small proportion of all those providing unpaid care in the borough.</a:t>
            </a:r>
          </a:p>
          <a:p>
            <a:pPr marL="0" indent="0">
              <a:buNone/>
            </a:pPr>
            <a:r>
              <a:rPr lang="en-GB" sz="1100"/>
              <a:t>Data on Carer’s Assessments are taken from Adult Social Care data. All Carer’s Assessments in Tower Hamlets are conducted by the Carer’s Centre Tower Hamlets. Ethnic group reporting is different to elsewhere in the report, as data is only collected using the ONS 6 ethnic group classification. Changes over time look at the number of assessments conducted in each quarter. We have used the outcome of the assessment as broadly indicative of the level of need, and split those with “high” need out from others who were deemed eligible after assessment. This may not be entirely reflective of the social care needs of the person in receipt of care, as there are a number of other factors taken into consideration during assessments.</a:t>
            </a:r>
          </a:p>
          <a:p>
            <a:pPr marL="0" indent="0">
              <a:buNone/>
            </a:pPr>
            <a:endParaRPr lang="en-GB" sz="1100"/>
          </a:p>
        </p:txBody>
      </p:sp>
    </p:spTree>
    <p:extLst>
      <p:ext uri="{BB962C8B-B14F-4D97-AF65-F5344CB8AC3E}">
        <p14:creationId xmlns:p14="http://schemas.microsoft.com/office/powerpoint/2010/main" val="1899473683"/>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873E-5A78-A6B8-18C8-471997FC985F}"/>
              </a:ext>
            </a:extLst>
          </p:cNvPr>
          <p:cNvSpPr>
            <a:spLocks noGrp="1"/>
          </p:cNvSpPr>
          <p:nvPr>
            <p:ph type="title"/>
          </p:nvPr>
        </p:nvSpPr>
        <p:spPr>
          <a:xfrm>
            <a:off x="322729" y="311990"/>
            <a:ext cx="11077575" cy="720725"/>
          </a:xfrm>
        </p:spPr>
        <p:txBody>
          <a:bodyPr>
            <a:normAutofit/>
          </a:bodyPr>
          <a:lstStyle/>
          <a:p>
            <a:r>
              <a:rPr lang="en-GB" sz="3200"/>
              <a:t>Methodology - 4</a:t>
            </a:r>
            <a:endParaRPr lang="en-GB" sz="3200">
              <a:cs typeface="Arial" panose="020B0604020202020204" pitchFamily="34" charset="0"/>
            </a:endParaRPr>
          </a:p>
        </p:txBody>
      </p:sp>
      <p:sp>
        <p:nvSpPr>
          <p:cNvPr id="3" name="Content Placeholder 2">
            <a:extLst>
              <a:ext uri="{FF2B5EF4-FFF2-40B4-BE49-F238E27FC236}">
                <a16:creationId xmlns:a16="http://schemas.microsoft.com/office/drawing/2014/main" id="{1739EAC7-EED2-A7A5-78F7-F9DCA1C8C012}"/>
              </a:ext>
            </a:extLst>
          </p:cNvPr>
          <p:cNvSpPr>
            <a:spLocks noGrp="1"/>
          </p:cNvSpPr>
          <p:nvPr>
            <p:ph idx="1"/>
          </p:nvPr>
        </p:nvSpPr>
        <p:spPr>
          <a:xfrm>
            <a:off x="322729" y="1121134"/>
            <a:ext cx="11731448" cy="5424876"/>
          </a:xfrm>
        </p:spPr>
        <p:txBody>
          <a:bodyPr>
            <a:normAutofit/>
          </a:bodyPr>
          <a:lstStyle/>
          <a:p>
            <a:pPr marL="0" indent="0">
              <a:buNone/>
            </a:pPr>
            <a:r>
              <a:rPr lang="en-GB" sz="1050" b="1">
                <a:latin typeface="+mj-lt"/>
                <a:cs typeface="Arial" panose="020B0604020202020204" pitchFamily="34" charset="0"/>
              </a:rPr>
              <a:t>Predicting future need for adult social care support in Tower Hamlets:</a:t>
            </a:r>
          </a:p>
          <a:p>
            <a:pPr marL="0" indent="0">
              <a:lnSpc>
                <a:spcPct val="107000"/>
              </a:lnSpc>
              <a:spcBef>
                <a:spcPts val="0"/>
              </a:spcBef>
              <a:buNone/>
            </a:pPr>
            <a:r>
              <a:rPr lang="en-GB" sz="1050" kern="100">
                <a:effectLst/>
                <a:latin typeface="+mj-lt"/>
                <a:ea typeface="Calibri" panose="020F0502020204030204" pitchFamily="34" charset="0"/>
                <a:cs typeface="Times New Roman" panose="02020603050405020304" pitchFamily="18" charset="0"/>
              </a:rPr>
              <a:t>This section uses a wide range of data including population projections and insights fro</a:t>
            </a:r>
            <a:r>
              <a:rPr lang="en-GB" sz="1050" kern="100">
                <a:latin typeface="+mj-lt"/>
                <a:ea typeface="Calibri" panose="020F0502020204030204" pitchFamily="34" charset="0"/>
                <a:cs typeface="Times New Roman" panose="02020603050405020304" pitchFamily="18" charset="0"/>
              </a:rPr>
              <a:t>m the JSNA Chapter to predict how demand for adult social care is likely to change. </a:t>
            </a:r>
            <a:r>
              <a:rPr lang="en-GB" sz="1050" kern="100">
                <a:effectLst/>
                <a:latin typeface="+mj-lt"/>
                <a:ea typeface="Calibri" panose="020F0502020204030204" pitchFamily="34" charset="0"/>
                <a:cs typeface="Times New Roman" panose="02020603050405020304" pitchFamily="18" charset="0"/>
              </a:rPr>
              <a:t>Readily available population projections has several limitations within Tower Hamlets, firstly it overestimates in particular the population aged 65 and over. Secondly there is no breakdown by ethnic group. The variation in population size and the variation in demand by ethnicity mean the results from a traditional modelling approach would be subject to substantial levels of uncertainty. This analysis therefore uses a model which calculates a relative number which indicates whether demand is likely to be increasing or decreasing. The model uses historic changes in population by age and ethnicity alongside our current understanding of demand for social care. In addition, the model includes adjustment factors which support accounting for changes in relative deprivation and self-reported health status. The current inputs to the model are:</a:t>
            </a:r>
          </a:p>
          <a:p>
            <a:pPr>
              <a:lnSpc>
                <a:spcPct val="100000"/>
              </a:lnSpc>
              <a:spcBef>
                <a:spcPts val="0"/>
              </a:spcBef>
            </a:pPr>
            <a:r>
              <a:rPr lang="en-GB" sz="1050" kern="100">
                <a:effectLst/>
                <a:latin typeface="+mj-lt"/>
                <a:ea typeface="Calibri" panose="020F0502020204030204" pitchFamily="34" charset="0"/>
                <a:cs typeface="Times New Roman" panose="02020603050405020304" pitchFamily="18" charset="0"/>
              </a:rPr>
              <a:t>Population growth by age, gender and ethnic group using the growth seen between the 2011 census and the 2021 census. </a:t>
            </a:r>
            <a:r>
              <a:rPr lang="en-GB" sz="1050" kern="100">
                <a:latin typeface="+mj-lt"/>
                <a:ea typeface="Calibri" panose="020F0502020204030204" pitchFamily="34" charset="0"/>
                <a:cs typeface="Times New Roman" panose="02020603050405020304" pitchFamily="18" charset="0"/>
              </a:rPr>
              <a:t>This takes the percentage growth by age and sex in the 10 years between the Census’, divides this growth by ten to take a per-year growth percentage, and multiplies this by the current rate of service use for each population sub-group.</a:t>
            </a:r>
            <a:endParaRPr lang="en-GB" sz="1050" kern="100">
              <a:effectLst/>
              <a:latin typeface="+mj-lt"/>
              <a:ea typeface="Calibri" panose="020F0502020204030204" pitchFamily="34" charset="0"/>
              <a:cs typeface="Times New Roman" panose="02020603050405020304" pitchFamily="18" charset="0"/>
            </a:endParaRPr>
          </a:p>
          <a:p>
            <a:pPr>
              <a:lnSpc>
                <a:spcPct val="100000"/>
              </a:lnSpc>
              <a:spcAft>
                <a:spcPts val="800"/>
              </a:spcAft>
            </a:pPr>
            <a:r>
              <a:rPr lang="en-GB" sz="1050" kern="100">
                <a:effectLst/>
                <a:latin typeface="+mj-lt"/>
                <a:ea typeface="Calibri" panose="020F0502020204030204" pitchFamily="34" charset="0"/>
                <a:cs typeface="Times New Roman" panose="02020603050405020304" pitchFamily="18" charset="0"/>
              </a:rPr>
              <a:t>Reduction in self-reported health status as Bad or Very Bad by age, gender, and ethnic group. The general health data is not available for the Bangladeshi ethnic group in the 2001 census data so we have had to calculate an overall Asian figure which we have used for both Asian and Bangladeshi within the model. Again, as these are 10 year figures the proportions have been divided by 10 in the modelling. </a:t>
            </a:r>
          </a:p>
          <a:p>
            <a:pPr>
              <a:lnSpc>
                <a:spcPct val="100000"/>
              </a:lnSpc>
              <a:spcAft>
                <a:spcPts val="800"/>
              </a:spcAft>
            </a:pPr>
            <a:r>
              <a:rPr lang="en-GB" sz="1050" kern="100">
                <a:effectLst/>
                <a:latin typeface="+mj-lt"/>
                <a:ea typeface="Calibri" panose="020F0502020204030204" pitchFamily="34" charset="0"/>
                <a:cs typeface="Times New Roman" panose="02020603050405020304" pitchFamily="18" charset="0"/>
              </a:rPr>
              <a:t>A deprivation weighted average adjustment based on the change in population in the mid year estimates using the current proportion of demand for ASC services by deprivation. The proportion of people living in more affluent areas has increased, as demand for ASC services is lower in more affluent areas this shift in population is likely to have a negative impact on the demand for services. We calculated a weighted average of this measure which takes account of the population in each decile and the current proportion of demand for ASC services and calculates the difference between the 2 years of population estimate.</a:t>
            </a:r>
          </a:p>
          <a:p>
            <a:pPr marL="0" indent="0">
              <a:lnSpc>
                <a:spcPct val="107000"/>
              </a:lnSpc>
              <a:spcBef>
                <a:spcPts val="0"/>
              </a:spcBef>
              <a:buNone/>
            </a:pPr>
            <a:r>
              <a:rPr lang="en-GB" sz="1050" kern="100">
                <a:effectLst/>
                <a:latin typeface="+mj-lt"/>
                <a:ea typeface="Calibri" panose="020F0502020204030204" pitchFamily="34" charset="0"/>
                <a:cs typeface="Times New Roman" panose="02020603050405020304" pitchFamily="18" charset="0"/>
              </a:rPr>
              <a:t>There are several assumptions made in this projection analysis that mean findings should be treated with caution. </a:t>
            </a:r>
          </a:p>
          <a:p>
            <a:pPr>
              <a:lnSpc>
                <a:spcPct val="107000"/>
              </a:lnSpc>
              <a:spcBef>
                <a:spcPts val="0"/>
              </a:spcBef>
              <a:buFont typeface="+mj-lt"/>
              <a:buAutoNum type="arabicPeriod"/>
            </a:pPr>
            <a:r>
              <a:rPr lang="en-GB" sz="1050" kern="100">
                <a:effectLst/>
                <a:latin typeface="+mj-lt"/>
                <a:ea typeface="Calibri" panose="020F0502020204030204" pitchFamily="34" charset="0"/>
                <a:cs typeface="Times New Roman" panose="02020603050405020304" pitchFamily="18" charset="0"/>
              </a:rPr>
              <a:t>The modelling reflects a position with respect to demand and does not take into account the cost of care. Assumptions about the impact changes in demand will have on the cost of care should be considered separately. </a:t>
            </a:r>
          </a:p>
          <a:p>
            <a:pPr>
              <a:lnSpc>
                <a:spcPct val="107000"/>
              </a:lnSpc>
              <a:spcBef>
                <a:spcPts val="0"/>
              </a:spcBef>
              <a:buFont typeface="+mj-lt"/>
              <a:buAutoNum type="arabicPeriod"/>
            </a:pPr>
            <a:r>
              <a:rPr lang="en-GB" sz="1050" kern="100">
                <a:effectLst/>
                <a:latin typeface="+mj-lt"/>
                <a:ea typeface="Calibri" panose="020F0502020204030204" pitchFamily="34" charset="0"/>
                <a:cs typeface="Times New Roman" panose="02020603050405020304" pitchFamily="18" charset="0"/>
              </a:rPr>
              <a:t>The modelling assumes current policy with respect to Social Care provision remains the same. Should there be a different approach to the provision of social care nationally or locally this is likely to impact on the demand for services. </a:t>
            </a:r>
          </a:p>
          <a:p>
            <a:pPr>
              <a:lnSpc>
                <a:spcPct val="107000"/>
              </a:lnSpc>
              <a:spcBef>
                <a:spcPts val="0"/>
              </a:spcBef>
              <a:buFont typeface="+mj-lt"/>
              <a:buAutoNum type="arabicPeriod"/>
            </a:pPr>
            <a:r>
              <a:rPr lang="en-GB" sz="1050" kern="100">
                <a:effectLst/>
                <a:latin typeface="+mj-lt"/>
                <a:ea typeface="Calibri" panose="020F0502020204030204" pitchFamily="34" charset="0"/>
                <a:cs typeface="Times New Roman" panose="02020603050405020304" pitchFamily="18" charset="0"/>
              </a:rPr>
              <a:t>The estimate range provided assumes growth in the population which is similar to that seen between the 2011 and the 2021 Census, if growth is higher or lower in particular gender, age and ethnic groups. This could be monitored over the coming years by looking at Electoral Registrations to GP Registrations or other sources to determine how the population is growing. </a:t>
            </a:r>
          </a:p>
          <a:p>
            <a:pPr>
              <a:lnSpc>
                <a:spcPct val="107000"/>
              </a:lnSpc>
              <a:spcBef>
                <a:spcPts val="0"/>
              </a:spcBef>
              <a:buFont typeface="+mj-lt"/>
              <a:buAutoNum type="arabicPeriod"/>
            </a:pPr>
            <a:r>
              <a:rPr lang="en-GB" sz="1050" kern="100">
                <a:effectLst/>
                <a:latin typeface="+mj-lt"/>
                <a:ea typeface="Calibri" panose="020F0502020204030204" pitchFamily="34" charset="0"/>
                <a:cs typeface="Times New Roman" panose="02020603050405020304" pitchFamily="18" charset="0"/>
              </a:rPr>
              <a:t>Assumption in the model around improvements in general health currently place a downward pressure on demand based on the reductions in Bad or Very Bad as seen between the 2011 and 2021 Census by Age Band, Gender and Ethnicity. This could potentially be monitored over time using the Local Residents Survey or other surveys within the Borough. </a:t>
            </a:r>
          </a:p>
          <a:p>
            <a:pPr>
              <a:lnSpc>
                <a:spcPct val="107000"/>
              </a:lnSpc>
              <a:spcBef>
                <a:spcPts val="0"/>
              </a:spcBef>
              <a:buFont typeface="+mj-lt"/>
              <a:buAutoNum type="arabicPeriod"/>
            </a:pPr>
            <a:r>
              <a:rPr lang="en-GB" sz="1050" kern="100">
                <a:effectLst/>
                <a:latin typeface="+mj-lt"/>
                <a:ea typeface="Calibri" panose="020F0502020204030204" pitchFamily="34" charset="0"/>
                <a:cs typeface="Times New Roman" panose="02020603050405020304" pitchFamily="18" charset="0"/>
              </a:rPr>
              <a:t>The deprivation adjustment used IMD2019, this is currently being updated which is expected to be published later this year. This may impact changes with respect to population in the different deciles which may impact the adjustment factors.</a:t>
            </a:r>
          </a:p>
          <a:p>
            <a:pPr marL="0" indent="0">
              <a:lnSpc>
                <a:spcPct val="107000"/>
              </a:lnSpc>
              <a:spcBef>
                <a:spcPts val="0"/>
              </a:spcBef>
              <a:buNone/>
            </a:pPr>
            <a:endParaRPr lang="en-GB" sz="1050" kern="100">
              <a:effectLst/>
              <a:latin typeface="+mj-lt"/>
              <a:ea typeface="Calibri" panose="020F0502020204030204" pitchFamily="34" charset="0"/>
              <a:cs typeface="Times New Roman" panose="02020603050405020304" pitchFamily="18" charset="0"/>
            </a:endParaRPr>
          </a:p>
          <a:p>
            <a:pPr marL="0" indent="0">
              <a:buNone/>
            </a:pPr>
            <a:endParaRPr lang="en-GB" sz="1100"/>
          </a:p>
        </p:txBody>
      </p:sp>
    </p:spTree>
    <p:extLst>
      <p:ext uri="{BB962C8B-B14F-4D97-AF65-F5344CB8AC3E}">
        <p14:creationId xmlns:p14="http://schemas.microsoft.com/office/powerpoint/2010/main" val="424850709"/>
      </p:ext>
    </p:extLst>
  </p:cSld>
  <p:clrMapOvr>
    <a:masterClrMapping/>
  </p:clrMapOvr>
</p:sld>
</file>

<file path=ppt/theme/theme1.xml><?xml version="1.0" encoding="utf-8"?>
<a:theme xmlns:a="http://schemas.openxmlformats.org/drawingml/2006/main" name="Default Theme">
  <a:themeElements>
    <a:clrScheme name="LBTH Colours">
      <a:dk1>
        <a:srgbClr val="00445E"/>
      </a:dk1>
      <a:lt1>
        <a:srgbClr val="FFFFFF"/>
      </a:lt1>
      <a:dk2>
        <a:srgbClr val="00B2BB"/>
      </a:dk2>
      <a:lt2>
        <a:srgbClr val="BBD034"/>
      </a:lt2>
      <a:accent1>
        <a:srgbClr val="E62154"/>
      </a:accent1>
      <a:accent2>
        <a:srgbClr val="F7A823"/>
      </a:accent2>
      <a:accent3>
        <a:srgbClr val="E5E000"/>
      </a:accent3>
      <a:accent4>
        <a:srgbClr val="AF137E"/>
      </a:accent4>
      <a:accent5>
        <a:srgbClr val="E94E1B"/>
      </a:accent5>
      <a:accent6>
        <a:srgbClr val="92C256"/>
      </a:accent6>
      <a:hlink>
        <a:srgbClr val="0000FF"/>
      </a:hlink>
      <a:folHlink>
        <a:srgbClr val="800080"/>
      </a:folHlink>
    </a:clrScheme>
    <a:fontScheme name="Custom 1">
      <a:majorFont>
        <a:latin typeface="Raleway"/>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73260D3D-8E3B-43EF-865E-4DEF58B3B418}" vid="{4BE7FB1D-0BEF-464A-B4B5-C516CBDCE4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baa7b732-371b-4ba5-8e6f-2083aa225100" xsi:nil="true"/>
    <lcf76f155ced4ddcb4097134ff3c332f xmlns="ebb7e803-f39c-4b3e-8cb7-9a33859b279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9F8140DA114B43B5CFDA271649B70B" ma:contentTypeVersion="12" ma:contentTypeDescription="Create a new document." ma:contentTypeScope="" ma:versionID="f93c5067b25c1fac87e4a12e6d6b84da">
  <xsd:schema xmlns:xsd="http://www.w3.org/2001/XMLSchema" xmlns:xs="http://www.w3.org/2001/XMLSchema" xmlns:p="http://schemas.microsoft.com/office/2006/metadata/properties" xmlns:ns2="ebb7e803-f39c-4b3e-8cb7-9a33859b2790" xmlns:ns3="baa7b732-371b-4ba5-8e6f-2083aa225100" targetNamespace="http://schemas.microsoft.com/office/2006/metadata/properties" ma:root="true" ma:fieldsID="407cee89fc06d798a98f758bcc100730" ns2:_="" ns3:_="">
    <xsd:import namespace="ebb7e803-f39c-4b3e-8cb7-9a33859b2790"/>
    <xsd:import namespace="baa7b732-371b-4ba5-8e6f-2083aa225100"/>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b7e803-f39c-4b3e-8cb7-9a33859b2790"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877725aa-a115-4173-8de3-4bc35a246221"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aa7b732-371b-4ba5-8e6f-2083aa225100"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ab1c717-498e-440e-8d01-4d45ab45021e}" ma:internalName="TaxCatchAll" ma:showField="CatchAllData" ma:web="baa7b732-371b-4ba5-8e6f-2083aa22510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F38B951-A761-45B6-8341-7C546C847BA7}">
  <ds:schemaRefs>
    <ds:schemaRef ds:uri="http://schemas.microsoft.com/sharepoint/v3/contenttype/forms"/>
  </ds:schemaRefs>
</ds:datastoreItem>
</file>

<file path=customXml/itemProps2.xml><?xml version="1.0" encoding="utf-8"?>
<ds:datastoreItem xmlns:ds="http://schemas.openxmlformats.org/officeDocument/2006/customXml" ds:itemID="{800807DF-5512-488E-B91B-47D348D33719}">
  <ds:schemaRefs>
    <ds:schemaRef ds:uri="http://purl.org/dc/elements/1.1/"/>
    <ds:schemaRef ds:uri="http://schemas.microsoft.com/office/2006/metadata/properties"/>
    <ds:schemaRef ds:uri="http://purl.org/dc/dcmitype/"/>
    <ds:schemaRef ds:uri="http://purl.org/dc/terms/"/>
    <ds:schemaRef ds:uri="baa7b732-371b-4ba5-8e6f-2083aa225100"/>
    <ds:schemaRef ds:uri="ebb7e803-f39c-4b3e-8cb7-9a33859b2790"/>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677B27-303D-4170-82D9-D1F26CC31B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b7e803-f39c-4b3e-8cb7-9a33859b2790"/>
    <ds:schemaRef ds:uri="baa7b732-371b-4ba5-8e6f-2083aa2251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c0aec87-f983-418f-b3dc-d35db83fb5d2}" enabled="0" method="" siteId="{3c0aec87-f983-418f-b3dc-d35db83fb5d2}" removed="1"/>
</clbl:labelList>
</file>

<file path=docProps/app.xml><?xml version="1.0" encoding="utf-8"?>
<Properties xmlns="http://schemas.openxmlformats.org/officeDocument/2006/extended-properties" xmlns:vt="http://schemas.openxmlformats.org/officeDocument/2006/docPropsVTypes">
  <Template/>
  <TotalTime>909</TotalTime>
  <Words>37033</Words>
  <Application>Microsoft Office PowerPoint</Application>
  <PresentationFormat>Widescreen</PresentationFormat>
  <Paragraphs>1898</Paragraphs>
  <Slides>116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116</vt:i4>
      </vt:variant>
    </vt:vector>
  </HeadingPairs>
  <TitlesOfParts>
    <vt:vector size="122" baseType="lpstr">
      <vt:lpstr>MS PGothic</vt:lpstr>
      <vt:lpstr>Arial</vt:lpstr>
      <vt:lpstr>Calibri</vt:lpstr>
      <vt:lpstr>Courier New</vt:lpstr>
      <vt:lpstr>Raleway</vt:lpstr>
      <vt:lpstr>Default Theme</vt:lpstr>
      <vt:lpstr>Understanding population-level need for Adult Social Care support in Tower Hamlets</vt:lpstr>
      <vt:lpstr>Contents</vt:lpstr>
      <vt:lpstr>Headline messages and recommendations</vt:lpstr>
      <vt:lpstr>Headline messages</vt:lpstr>
      <vt:lpstr>Proposed whole-system recommendations for addressing social care need in Tower Hamlets</vt:lpstr>
      <vt:lpstr>Background and conceptual framework</vt:lpstr>
      <vt:lpstr>Background</vt:lpstr>
      <vt:lpstr>Principles of the Adult Social Care JSNA chapter</vt:lpstr>
      <vt:lpstr>We developed a conceptual framework to explore the relationship between social care need, and demand for and supply of support</vt:lpstr>
      <vt:lpstr>Based on the conceptual framework, a scope was defined for the ASC needs assessment</vt:lpstr>
      <vt:lpstr>Methodology – further details in Appendix B</vt:lpstr>
      <vt:lpstr>Understanding demographic, socio-economic and health factors that drive social care need in Tower Hamlets</vt:lpstr>
      <vt:lpstr>Demographic and socio-economic factors impact health and social care need</vt:lpstr>
      <vt:lpstr>While life expectancy has increased in Tower Hamlets overall, inequalities in life expectancy between the most and least deprived groups have widened</vt:lpstr>
      <vt:lpstr>Females in Tower Hamlets live fewer years in good health compared with males. This is an unusual trend in healthy life expectancy</vt:lpstr>
      <vt:lpstr>Female self-reported health is worse than males’ in Tower Hamlets, and is worse than London and England averages</vt:lpstr>
      <vt:lpstr>Female self-reported health is worse than males across all ethnic groups, with largest variations in Asian and Mixed ethnic groups</vt:lpstr>
      <vt:lpstr>The proportion of residents living with a self-reported disability increases with age, and those living in the most deprived areas have higher rates of disability in older age groups</vt:lpstr>
      <vt:lpstr>Older adults in Tower Hamlets have slightly a higher prevalence of conditions most strongly associated with social care need compared with neighbouring boroughs, but this is not significant</vt:lpstr>
      <vt:lpstr>Black residents and those living in more deprived areas have the highest prevalence of conditions most associated with social care need</vt:lpstr>
      <vt:lpstr>In Tower Hamlets, likelihood of diagnosis of many conditions varies between ethnic groups – this may contribute to differences in social care need</vt:lpstr>
      <vt:lpstr>4 Charts describing the cumulative likelihood of being diagnosed with a range of conditions.</vt:lpstr>
      <vt:lpstr>Prevalence of learning disabilities is lower in Tower Hamlets residents aged 18-64 compared with neighbouring boroughs</vt:lpstr>
      <vt:lpstr> Prevalence of learning disabilities are higher in certain ethnic groups, and in areas of higher deprivation</vt:lpstr>
      <vt:lpstr>Prevalence of severe mental illness (SMI) is higher in Tower Hamlets than in most North East London boroughs, with SMI patients also having higher prevalence of LTCs</vt:lpstr>
      <vt:lpstr>Estimating social care need in Tower Hamlets using Activities of Daily Living</vt:lpstr>
      <vt:lpstr>Understanding social care need through Activities of Daily Living</vt:lpstr>
      <vt:lpstr>Estimating social care need in Tower Hamlets using Activities of Daily Living (1)</vt:lpstr>
      <vt:lpstr>Residents in the oldest age groups and living in the most deprived areas are most likely to need support performing ADLs</vt:lpstr>
      <vt:lpstr>Understanding who is currently using Adult Social Care services in Tower Hamlets</vt:lpstr>
      <vt:lpstr>Stepney Green, Mile End, Poplar and Old Ford have the highest number of adult social care service users</vt:lpstr>
      <vt:lpstr>The patterns of service users by area are broadly similar across age bands</vt:lpstr>
      <vt:lpstr>With exception of Bangladeshi and White British ethnic groups, most areas do not have a large number of residents in receipt of social care services in the same ethnic group </vt:lpstr>
      <vt:lpstr>Tower Hamlets has a high number of residents living in areas of high deprivation – and a higher proportion of residents in deprived areas use adult social care services</vt:lpstr>
      <vt:lpstr>Older adults living in the most deprived areas relative to other Tower Hamlets residents have a lower rate of service use than those in lower relative deprivation</vt:lpstr>
      <vt:lpstr>In the most deprived areas, there are fewer older adult service users in the White British ethnic group compared with those in less deprived quintiles</vt:lpstr>
      <vt:lpstr>Learning disability and mental health support have a higher proportion of service users living in more deprived areas, particularly age 65+</vt:lpstr>
      <vt:lpstr>White British residents make up the greatest proportion of ASC users aged 65+, but have a lower rate of service use than some other ethnic groups</vt:lpstr>
      <vt:lpstr>Primary Support Reasons of service users are strongly influenced by age</vt:lpstr>
      <vt:lpstr>Service users in the Bangladeshi ethnic group make up a lower proportion of users with mental health as their listed Primary Support Reason (PSR), compared with other PSRs</vt:lpstr>
      <vt:lpstr>Aged 75 and above, there are twice as many females as males in receipt of social care support – and females in this age group have a higher rate of service use than males</vt:lpstr>
      <vt:lpstr>The rate of service long term care service use has been consistently higher in older adults in Tower Hamlets compared with London and England, but this gap is narrowing</vt:lpstr>
      <vt:lpstr>Understanding differences in factors that drive social care need among service users – findings from Whole Systems Dataset Project (WSDP)</vt:lpstr>
      <vt:lpstr>Using the Whole Systems Dataset Project (WSDP) to understand social care need in Tower Hamlets</vt:lpstr>
      <vt:lpstr>Smoking prevalence in adult social care service users is broadly similar to the general population – but higher in some service types</vt:lpstr>
      <vt:lpstr>Prevalence of overweight/obesity is higher in adult social care service users aged 19-64 than the overall population, but around the same in older adults</vt:lpstr>
      <vt:lpstr>Adult social care service users were more likely to live in social housing and more likely to live alone across all age groups</vt:lpstr>
      <vt:lpstr>Prevalence of most long-term conditions are significantly higher in Adult Social Care users, in both working age and older adults</vt:lpstr>
      <vt:lpstr>Multimorbidity prevalence is also higher in ASC service users – nearly half of service users aged 65 and over have 4 or more long term conditions</vt:lpstr>
      <vt:lpstr>Prevalence of depression and severe mental illness (SMI) were higher in service users than residents overall, across all age groups</vt:lpstr>
      <vt:lpstr>Despite most service users having multiple conditions, a higher proportion had no GP appointments in the previous 12 months compared with the overall resident population </vt:lpstr>
      <vt:lpstr>Changing patterns of Adult Social Care support in Tower Hamlets</vt:lpstr>
      <vt:lpstr>The total number of service users has increased steadily since 2021, following a fall in the number of older adults being supported from 2018 to 2021</vt:lpstr>
      <vt:lpstr>The increase in service users aged 18 to 64 is being driven by significant increases in Bangladeshi service users</vt:lpstr>
      <vt:lpstr>The increase in service users aged 18 to 64 is being driven by significant increases in Bangladeshi service users (detail)</vt:lpstr>
      <vt:lpstr>The increase in service users is consistent across age groups up to 65, while the drop in service users over 65 is highest in the oldest age groups</vt:lpstr>
      <vt:lpstr>There is no clear association between the increase in social care service users and deprivation</vt:lpstr>
      <vt:lpstr>Increases in service users are being driven by an increase in the number of people receiving home care support</vt:lpstr>
      <vt:lpstr>There has been notable increases in direct payments and supported living care in the last five years</vt:lpstr>
      <vt:lpstr>As well as increasing numbers of service users receiving home care, the intensity of the support they are receiving is also increasing</vt:lpstr>
      <vt:lpstr>Increasing intensity is driven by service users aged 65+ - with the highest increases in the oldest age groups</vt:lpstr>
      <vt:lpstr>Changes in intensity have differed across ethnic groups, with Black Caribbean and White British service users receiving the highest intensity support</vt:lpstr>
      <vt:lpstr>A combination of increasing home care service users and intensity of support has resulted in significant increases in total amount of support provided</vt:lpstr>
      <vt:lpstr>Demand for Adult Social Care services</vt:lpstr>
      <vt:lpstr>Recorded contacts have increased over the previous three years, with one-off service requests the most common outcome of contacts</vt:lpstr>
      <vt:lpstr>Despite an increasing number of contacts, the number of contacts with an outcome of initial assessments has not increased</vt:lpstr>
      <vt:lpstr>Increasing numbers of service users aged 18 to 64 are not reflected in a significant increase in initial assessments</vt:lpstr>
      <vt:lpstr>The number of initial assessments conducted is broadly consistent across the most deprived 60% of residents</vt:lpstr>
      <vt:lpstr>The drop in assessments between 2019 and 2020 was driven by a reduction in assessments for those in the oldest age groups</vt:lpstr>
      <vt:lpstr>Carers in Tower Hamlets</vt:lpstr>
      <vt:lpstr>Tower Hamlets has a higher proportion of carers providing more hours of unpaid care per week than London and England averages</vt:lpstr>
      <vt:lpstr>A higher proportion of residents living in more deprived areas provide unpaid care compared with those in less deprived areas </vt:lpstr>
      <vt:lpstr>Carers Allowance claims show in Tower Hamlets has a high and increasing number of carers claiming allowance</vt:lpstr>
      <vt:lpstr>Carers in Tower Hamlets are more likely to be supporting those in receipt of care with mental health needs than other areas</vt:lpstr>
      <vt:lpstr>Carers in Tower Hamlets were more likely to not be in paid employment due to the impact of their caring responsibilities: the impact of caring on carers is heavier here.</vt:lpstr>
      <vt:lpstr>The number of residents who have received a Carers Assessment has increased in the previous five years – and increasing proportions are deemed to be in “high” need</vt:lpstr>
      <vt:lpstr>The increase in number of “high need” assessment outcomes is being driven by increases in female carers, and those in ages 35-64</vt:lpstr>
      <vt:lpstr>Carers in the Asian ethnic group have seen the largest increase in the number of assessments with a “high need” outcome</vt:lpstr>
      <vt:lpstr>Maintaining a habitable home and health and wellbeing were “outcomes” with the highest number of “high impact” assessment outcomes</vt:lpstr>
      <vt:lpstr>Predicting future need for adult social care support in Tower Hamlets</vt:lpstr>
      <vt:lpstr>Predicting changing patterns of need for adult social care is challenging, given the number of dependent variables</vt:lpstr>
      <vt:lpstr>Need for adult social care is expected to continue along existing trends</vt:lpstr>
      <vt:lpstr>“Prevention” in adult social care – evidence and effective practice</vt:lpstr>
      <vt:lpstr>Despite forming one of seven core responsibilities in the Care Act, prevention in social care is an under-researched field of practice</vt:lpstr>
      <vt:lpstr>Common conceptualisations of “preventative interventions” often differ across public health and social care, but are linked</vt:lpstr>
      <vt:lpstr>Developing the primary, secondary and tertiary prevention model in the context of social care and healthcare need</vt:lpstr>
      <vt:lpstr>Prevention of factors associated with social care need – social isolation and loneliness</vt:lpstr>
      <vt:lpstr>Prevention of factors associated with social care need – long term conditions and multimorbidity</vt:lpstr>
      <vt:lpstr>Prevention of factors associated with social care need - dementia</vt:lpstr>
      <vt:lpstr>Prevention of factors associated with social care need – mental ill-health</vt:lpstr>
      <vt:lpstr>Prevention of factors associated with social care need – housing and the wider built environment</vt:lpstr>
      <vt:lpstr>Recommendations and priorities for prevention in adult social care in Tower Hamlets</vt:lpstr>
      <vt:lpstr>Developing recommendations with health and care partners in Tower Hamlets</vt:lpstr>
      <vt:lpstr>Proposed whole-system recommendations for addressing social care need in Tower Hamlets (1) </vt:lpstr>
      <vt:lpstr>Summary of workshop outputs: developing an adult social care “prevention action plan” (1)</vt:lpstr>
      <vt:lpstr>Summary of workshop outputs: developing an adult social care “prevention action plan” (2)</vt:lpstr>
      <vt:lpstr>Summary of workshop outputs: developing an adult social care “prevention action plan” (3)</vt:lpstr>
      <vt:lpstr>About this JSNA Chapter</vt:lpstr>
      <vt:lpstr>About this Adult Social Care JSNA Chapter</vt:lpstr>
      <vt:lpstr>References</vt:lpstr>
      <vt:lpstr>References 1 </vt:lpstr>
      <vt:lpstr>References 2</vt:lpstr>
      <vt:lpstr>References 3</vt:lpstr>
      <vt:lpstr>References 4</vt:lpstr>
      <vt:lpstr>References 5</vt:lpstr>
      <vt:lpstr>References 6</vt:lpstr>
      <vt:lpstr>References 7</vt:lpstr>
      <vt:lpstr>Appendix A - Identifying contextual factors associated with Adult Social Care need</vt:lpstr>
      <vt:lpstr>Deprivation is a significant driver of health inequalities and social care need</vt:lpstr>
      <vt:lpstr>Health and social care outcomes vary by ethnic group</vt:lpstr>
      <vt:lpstr>Multimorbidity is a significant driver of ill-health and social care need in older ages</vt:lpstr>
      <vt:lpstr>Appendix B – Methodology and technical information</vt:lpstr>
      <vt:lpstr>Methodology - 1</vt:lpstr>
      <vt:lpstr>Methodology - 2 </vt:lpstr>
      <vt:lpstr>Methodology - 3</vt:lpstr>
      <vt:lpstr>Methodology - 4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ASC JSNA</dc:title>
  <dc:creator>Liam Flannigan</dc:creator>
  <cp:lastModifiedBy>Phillip Nduoyo</cp:lastModifiedBy>
  <cp:revision>4</cp:revision>
  <dcterms:created xsi:type="dcterms:W3CDTF">2023-08-04T15:08:13Z</dcterms:created>
  <dcterms:modified xsi:type="dcterms:W3CDTF">2026-04-29T15:10:12Z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0x010100A29F8140DA114B43B5CFDA271649B70B</vt:lpwstr>
  </property>
  <property fmtid="{D5CDD505-2E9C-101B-9397-08002B2CF9AE}" pid="3" name="MediaServiceImageTags">
    <vt:lpwstr/>
  </property>
  <property fmtid="{D5CDD505-2E9C-101B-9397-08002B2CF9AE}" pid="4" name="SharedWithUsers">
    <vt:lpwstr>876;#Katie O'Driscoll;#303;#Liam Crosby;#615;#Sarah Murphy;#39;#Somen Banerjee;#886;#Liam Flannigan;#709;#Nick Payne;#538;#Emily Humphreys;#1343;#Christine Oates;#395;#HasinaS.Begum;#1191;#Joanne Ferry;#1493;#Karen Bradley;#1540;#Joanna Bolton;#1353;#Emily FieranReed;#1541;#Paul Swindells;#1417;#Gillian BeadlePhelps;#1542;#Linda Wiafe-Ababio;#1550;#Anastasia Boulis</vt:lpwstr>
  </property>
</Properties>
</file>