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notesSlides/notesSlide4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5"/>
  </p:notesMasterIdLst>
  <p:sldIdLst>
    <p:sldId id="258" r:id="rId5"/>
    <p:sldId id="560" r:id="rId6"/>
    <p:sldId id="562" r:id="rId7"/>
    <p:sldId id="410" r:id="rId8"/>
    <p:sldId id="542" r:id="rId9"/>
    <p:sldId id="386" r:id="rId10"/>
    <p:sldId id="476" r:id="rId11"/>
    <p:sldId id="477" r:id="rId12"/>
    <p:sldId id="563" r:id="rId13"/>
    <p:sldId id="567" r:id="rId14"/>
    <p:sldId id="321" r:id="rId15"/>
    <p:sldId id="478" r:id="rId16"/>
    <p:sldId id="479" r:id="rId17"/>
    <p:sldId id="480" r:id="rId18"/>
    <p:sldId id="481" r:id="rId19"/>
    <p:sldId id="483" r:id="rId20"/>
    <p:sldId id="490" r:id="rId21"/>
    <p:sldId id="484" r:id="rId22"/>
    <p:sldId id="491" r:id="rId23"/>
    <p:sldId id="561" r:id="rId24"/>
    <p:sldId id="404" r:id="rId25"/>
    <p:sldId id="405" r:id="rId26"/>
    <p:sldId id="357" r:id="rId27"/>
    <p:sldId id="374" r:id="rId28"/>
    <p:sldId id="375" r:id="rId29"/>
    <p:sldId id="554" r:id="rId30"/>
    <p:sldId id="552" r:id="rId31"/>
    <p:sldId id="564" r:id="rId32"/>
    <p:sldId id="452" r:id="rId33"/>
    <p:sldId id="392" r:id="rId34"/>
    <p:sldId id="394" r:id="rId35"/>
    <p:sldId id="411" r:id="rId36"/>
    <p:sldId id="420" r:id="rId37"/>
    <p:sldId id="558" r:id="rId38"/>
    <p:sldId id="526" r:id="rId39"/>
    <p:sldId id="367" r:id="rId40"/>
    <p:sldId id="403" r:id="rId41"/>
    <p:sldId id="359" r:id="rId42"/>
    <p:sldId id="442" r:id="rId43"/>
    <p:sldId id="569" r:id="rId44"/>
    <p:sldId id="422" r:id="rId45"/>
    <p:sldId id="570" r:id="rId46"/>
    <p:sldId id="264" r:id="rId47"/>
    <p:sldId id="568" r:id="rId48"/>
    <p:sldId id="412" r:id="rId49"/>
    <p:sldId id="453" r:id="rId50"/>
    <p:sldId id="385" r:id="rId51"/>
    <p:sldId id="271" r:id="rId52"/>
    <p:sldId id="454" r:id="rId53"/>
    <p:sldId id="455" r:id="rId54"/>
    <p:sldId id="513" r:id="rId55"/>
    <p:sldId id="424" r:id="rId56"/>
    <p:sldId id="423" r:id="rId57"/>
    <p:sldId id="278" r:id="rId58"/>
    <p:sldId id="275" r:id="rId59"/>
    <p:sldId id="573" r:id="rId60"/>
    <p:sldId id="528" r:id="rId61"/>
    <p:sldId id="457" r:id="rId62"/>
    <p:sldId id="458" r:id="rId63"/>
    <p:sldId id="358" r:id="rId64"/>
    <p:sldId id="456" r:id="rId65"/>
    <p:sldId id="265" r:id="rId66"/>
    <p:sldId id="470" r:id="rId67"/>
    <p:sldId id="389" r:id="rId68"/>
    <p:sldId id="529" r:id="rId69"/>
    <p:sldId id="474" r:id="rId70"/>
    <p:sldId id="475" r:id="rId71"/>
    <p:sldId id="388" r:id="rId72"/>
    <p:sldId id="377" r:id="rId73"/>
    <p:sldId id="397" r:id="rId74"/>
    <p:sldId id="378" r:id="rId75"/>
    <p:sldId id="485" r:id="rId76"/>
    <p:sldId id="348" r:id="rId77"/>
    <p:sldId id="415" r:id="rId78"/>
    <p:sldId id="521" r:id="rId79"/>
    <p:sldId id="549" r:id="rId80"/>
    <p:sldId id="486" r:id="rId81"/>
    <p:sldId id="559" r:id="rId82"/>
    <p:sldId id="547" r:id="rId83"/>
    <p:sldId id="557" r:id="rId84"/>
    <p:sldId id="548" r:id="rId85"/>
    <p:sldId id="372" r:id="rId86"/>
    <p:sldId id="574" r:id="rId87"/>
    <p:sldId id="350" r:id="rId88"/>
    <p:sldId id="402" r:id="rId89"/>
    <p:sldId id="489" r:id="rId90"/>
    <p:sldId id="544" r:id="rId91"/>
    <p:sldId id="277" r:id="rId92"/>
    <p:sldId id="571" r:id="rId93"/>
    <p:sldId id="546" r:id="rId94"/>
    <p:sldId id="565" r:id="rId95"/>
    <p:sldId id="471" r:id="rId96"/>
    <p:sldId id="407" r:id="rId97"/>
    <p:sldId id="408" r:id="rId98"/>
    <p:sldId id="349" r:id="rId99"/>
    <p:sldId id="395" r:id="rId100"/>
    <p:sldId id="416" r:id="rId101"/>
    <p:sldId id="566" r:id="rId102"/>
    <p:sldId id="396" r:id="rId103"/>
    <p:sldId id="261" r:id="rId104"/>
    <p:sldId id="429" r:id="rId105"/>
    <p:sldId id="268" r:id="rId106"/>
    <p:sldId id="532" r:id="rId107"/>
    <p:sldId id="545" r:id="rId108"/>
    <p:sldId id="463" r:id="rId109"/>
    <p:sldId id="354" r:id="rId110"/>
    <p:sldId id="353" r:id="rId111"/>
    <p:sldId id="390" r:id="rId112"/>
    <p:sldId id="447" r:id="rId113"/>
    <p:sldId id="400" r:id="rId114"/>
    <p:sldId id="541" r:id="rId115"/>
    <p:sldId id="426" r:id="rId116"/>
    <p:sldId id="270" r:id="rId117"/>
    <p:sldId id="537" r:id="rId118"/>
    <p:sldId id="467" r:id="rId119"/>
    <p:sldId id="531" r:id="rId120"/>
    <p:sldId id="472" r:id="rId121"/>
    <p:sldId id="525" r:id="rId122"/>
    <p:sldId id="468" r:id="rId123"/>
    <p:sldId id="511" r:id="rId124"/>
    <p:sldId id="540" r:id="rId125"/>
    <p:sldId id="512" r:id="rId126"/>
    <p:sldId id="430" r:id="rId127"/>
    <p:sldId id="267" r:id="rId128"/>
    <p:sldId id="417" r:id="rId129"/>
    <p:sldId id="527" r:id="rId130"/>
    <p:sldId id="439" r:id="rId131"/>
    <p:sldId id="462" r:id="rId132"/>
    <p:sldId id="460" r:id="rId133"/>
    <p:sldId id="556" r:id="rId134"/>
    <p:sldId id="488" r:id="rId135"/>
    <p:sldId id="538" r:id="rId136"/>
    <p:sldId id="539" r:id="rId137"/>
    <p:sldId id="514" r:id="rId138"/>
    <p:sldId id="269" r:id="rId139"/>
    <p:sldId id="533" r:id="rId140"/>
    <p:sldId id="530" r:id="rId141"/>
    <p:sldId id="518" r:id="rId142"/>
    <p:sldId id="534" r:id="rId143"/>
    <p:sldId id="535" r:id="rId1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id="{3D5BD8E3-6060-4E2B-A054-F8567692732F}">
          <p14:sldIdLst>
            <p14:sldId id="258"/>
            <p14:sldId id="560"/>
          </p14:sldIdLst>
        </p14:section>
        <p14:section name="JSNA Background" id="{D6747890-A850-4852-83C8-7FC1CFC87166}">
          <p14:sldIdLst>
            <p14:sldId id="562"/>
            <p14:sldId id="410"/>
            <p14:sldId id="542"/>
            <p14:sldId id="386"/>
            <p14:sldId id="476"/>
            <p14:sldId id="477"/>
          </p14:sldIdLst>
        </p14:section>
        <p14:section name="Summary Of Key findings" id="{71305DDA-3F19-4FDE-8765-B122B1CACF11}">
          <p14:sldIdLst>
            <p14:sldId id="563"/>
            <p14:sldId id="567"/>
            <p14:sldId id="321"/>
            <p14:sldId id="478"/>
            <p14:sldId id="479"/>
            <p14:sldId id="480"/>
            <p14:sldId id="481"/>
            <p14:sldId id="483"/>
            <p14:sldId id="490"/>
            <p14:sldId id="484"/>
            <p14:sldId id="491"/>
            <p14:sldId id="561"/>
          </p14:sldIdLst>
        </p14:section>
        <p14:section name="Population Statistics" id="{CD10CF91-34B5-4D4E-9144-4080C6936B67}">
          <p14:sldIdLst>
            <p14:sldId id="404"/>
            <p14:sldId id="405"/>
            <p14:sldId id="357"/>
            <p14:sldId id="374"/>
            <p14:sldId id="375"/>
            <p14:sldId id="554"/>
            <p14:sldId id="552"/>
          </p14:sldIdLst>
        </p14:section>
        <p14:section name="Scope of this needs assessment" id="{D2514552-3F2F-43CB-95FE-DF35FD9FD641}">
          <p14:sldIdLst>
            <p14:sldId id="564"/>
            <p14:sldId id="452"/>
            <p14:sldId id="392"/>
            <p14:sldId id="394"/>
            <p14:sldId id="411"/>
          </p14:sldIdLst>
        </p14:section>
        <p14:section name="Professionals' Skills and Knowledge" id="{3BB3A224-3404-4A77-B7A2-314660D4A17A}">
          <p14:sldIdLst>
            <p14:sldId id="420"/>
            <p14:sldId id="558"/>
            <p14:sldId id="526"/>
            <p14:sldId id="367"/>
            <p14:sldId id="403"/>
            <p14:sldId id="359"/>
            <p14:sldId id="442"/>
            <p14:sldId id="569"/>
            <p14:sldId id="422"/>
            <p14:sldId id="570"/>
            <p14:sldId id="264"/>
            <p14:sldId id="568"/>
          </p14:sldIdLst>
        </p14:section>
        <p14:section name="Specialist services" id="{A07C35E1-0228-4E62-9B74-17644DC34D62}">
          <p14:sldIdLst>
            <p14:sldId id="412"/>
            <p14:sldId id="453"/>
            <p14:sldId id="385"/>
            <p14:sldId id="271"/>
            <p14:sldId id="454"/>
            <p14:sldId id="455"/>
            <p14:sldId id="513"/>
            <p14:sldId id="424"/>
            <p14:sldId id="423"/>
            <p14:sldId id="278"/>
            <p14:sldId id="275"/>
          </p14:sldIdLst>
        </p14:section>
        <p14:section name="Transition to adult services" id="{9D2315F5-6988-42B4-9916-E2702CDF0B67}">
          <p14:sldIdLst>
            <p14:sldId id="573"/>
            <p14:sldId id="528"/>
            <p14:sldId id="457"/>
            <p14:sldId id="458"/>
            <p14:sldId id="358"/>
            <p14:sldId id="456"/>
            <p14:sldId id="265"/>
          </p14:sldIdLst>
        </p14:section>
        <p14:section name="Health and Wellbeing" id="{776AABE7-1FD0-4E0B-BF4D-7266D341CF81}">
          <p14:sldIdLst>
            <p14:sldId id="470"/>
            <p14:sldId id="389"/>
            <p14:sldId id="529"/>
            <p14:sldId id="474"/>
            <p14:sldId id="475"/>
            <p14:sldId id="388"/>
            <p14:sldId id="377"/>
            <p14:sldId id="397"/>
            <p14:sldId id="378"/>
            <p14:sldId id="485"/>
            <p14:sldId id="348"/>
            <p14:sldId id="415"/>
            <p14:sldId id="521"/>
            <p14:sldId id="549"/>
            <p14:sldId id="486"/>
            <p14:sldId id="559"/>
            <p14:sldId id="547"/>
            <p14:sldId id="557"/>
            <p14:sldId id="548"/>
            <p14:sldId id="372"/>
          </p14:sldIdLst>
        </p14:section>
        <p14:section name="Mental Health and wellbeing" id="{F6163A35-E1C0-4EFB-BFC7-01E1E7AC3F87}">
          <p14:sldIdLst>
            <p14:sldId id="574"/>
            <p14:sldId id="350"/>
            <p14:sldId id="402"/>
            <p14:sldId id="489"/>
            <p14:sldId id="544"/>
            <p14:sldId id="277"/>
            <p14:sldId id="571"/>
            <p14:sldId id="546"/>
          </p14:sldIdLst>
        </p14:section>
        <p14:section name="Health protection" id="{D22A77AE-6342-4536-A1EB-B0B766457BD9}">
          <p14:sldIdLst>
            <p14:sldId id="565"/>
            <p14:sldId id="471"/>
            <p14:sldId id="407"/>
            <p14:sldId id="408"/>
            <p14:sldId id="349"/>
            <p14:sldId id="395"/>
            <p14:sldId id="416"/>
          </p14:sldIdLst>
        </p14:section>
        <p14:section name="Vaccination" id="{B14A9AFE-352B-4B5C-B0AD-DF44EEBC7A74}">
          <p14:sldIdLst>
            <p14:sldId id="566"/>
            <p14:sldId id="396"/>
            <p14:sldId id="261"/>
          </p14:sldIdLst>
        </p14:section>
        <p14:section name="Employment and volunteering" id="{3B024E99-1521-4FCF-97F8-CDE7981D3D50}">
          <p14:sldIdLst>
            <p14:sldId id="429"/>
            <p14:sldId id="268"/>
            <p14:sldId id="532"/>
            <p14:sldId id="545"/>
            <p14:sldId id="463"/>
            <p14:sldId id="354"/>
            <p14:sldId id="353"/>
            <p14:sldId id="390"/>
            <p14:sldId id="447"/>
            <p14:sldId id="400"/>
            <p14:sldId id="541"/>
          </p14:sldIdLst>
        </p14:section>
        <p14:section name="Community" id="{2F6719B1-AFC5-4248-A08B-C1AAAEBAF5D8}">
          <p14:sldIdLst>
            <p14:sldId id="426"/>
            <p14:sldId id="270"/>
            <p14:sldId id="537"/>
            <p14:sldId id="467"/>
            <p14:sldId id="531"/>
            <p14:sldId id="472"/>
            <p14:sldId id="525"/>
            <p14:sldId id="468"/>
            <p14:sldId id="511"/>
            <p14:sldId id="540"/>
            <p14:sldId id="512"/>
          </p14:sldIdLst>
        </p14:section>
        <p14:section name="Financial Security" id="{AF2669C8-86FD-4CDE-872C-1FE6AAB66AB1}">
          <p14:sldIdLst>
            <p14:sldId id="430"/>
            <p14:sldId id="267"/>
            <p14:sldId id="417"/>
            <p14:sldId id="527"/>
            <p14:sldId id="439"/>
            <p14:sldId id="462"/>
            <p14:sldId id="460"/>
            <p14:sldId id="556"/>
            <p14:sldId id="488"/>
            <p14:sldId id="538"/>
            <p14:sldId id="539"/>
          </p14:sldIdLst>
        </p14:section>
        <p14:section name="Housing" id="{6240B4D0-2ADD-42D8-8186-78872B2187B6}">
          <p14:sldIdLst>
            <p14:sldId id="514"/>
            <p14:sldId id="269"/>
            <p14:sldId id="533"/>
            <p14:sldId id="530"/>
            <p14:sldId id="518"/>
            <p14:sldId id="534"/>
            <p14:sldId id="5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F3F00"/>
    <a:srgbClr val="003400"/>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11ABE-4C34-4157-BB3E-87D3EACA98BF}" v="2" dt="2026-04-28T19:09:07.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3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ableStyles" Target="tableStyle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microsoft.com/office/2015/10/relationships/revisionInfo" Target="revisionInfo.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towerhamlets2.sharepoint.com/sites/Team_HACSP/Shared%20Documents/3.%20SPI%20-%20Data%20Analysis/InternalReporting/Presentations%20and%20Analysis/ASC%20NA/Services%20and%20Intensity%20Over%20Tim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towerhamlets2.sharepoint.com/sites/Team_HACSP/Shared%20Documents/3.%20SPI%20-%20Data%20Analysis/InternalReporting/Presentations%20and%20Analysis/ASC%20NA/Services%20and%20Intensity%20Over%20Time.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9.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0.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towerhamlets2.sharepoint.com/sites/Team_HealthyAdults/HAT%20From%202024/LD%20and%20Autism%20Anaysis%20of%20Survey%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[Services and Intensity Over Time.xlsx]services over time!PivotTable3</c:name>
    <c:fmtId val="-1"/>
  </c:pivotSource>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a:t>Number of  ASC service users with LD as listed PSR by age band, January 2018 – November 2023</a:t>
            </a:r>
          </a:p>
        </c:rich>
      </c:tx>
      <c:layout>
        <c:manualLayout>
          <c:xMode val="edge"/>
          <c:yMode val="edge"/>
          <c:x val="0.10159925159504224"/>
          <c:y val="3.2683957912733611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'services over time'!$V$11:$V$12</c:f>
              <c:strCache>
                <c:ptCount val="1"/>
                <c:pt idx="0">
                  <c:v>18-24</c:v>
                </c:pt>
              </c:strCache>
            </c:strRef>
          </c:tx>
          <c:spPr>
            <a:ln w="28575" cap="rnd">
              <a:solidFill>
                <a:schemeClr val="accent1"/>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time'!$V$13:$V$90</c:f>
              <c:numCache>
                <c:formatCode>General</c:formatCode>
                <c:ptCount val="71"/>
                <c:pt idx="0">
                  <c:v>125</c:v>
                </c:pt>
                <c:pt idx="1">
                  <c:v>127</c:v>
                </c:pt>
                <c:pt idx="2">
                  <c:v>129</c:v>
                </c:pt>
                <c:pt idx="3">
                  <c:v>128</c:v>
                </c:pt>
                <c:pt idx="4">
                  <c:v>128</c:v>
                </c:pt>
                <c:pt idx="5">
                  <c:v>126</c:v>
                </c:pt>
                <c:pt idx="6">
                  <c:v>125</c:v>
                </c:pt>
                <c:pt idx="7">
                  <c:v>128</c:v>
                </c:pt>
                <c:pt idx="8">
                  <c:v>137</c:v>
                </c:pt>
                <c:pt idx="9">
                  <c:v>130</c:v>
                </c:pt>
                <c:pt idx="10">
                  <c:v>133</c:v>
                </c:pt>
                <c:pt idx="11">
                  <c:v>135</c:v>
                </c:pt>
                <c:pt idx="12">
                  <c:v>119</c:v>
                </c:pt>
                <c:pt idx="13">
                  <c:v>120</c:v>
                </c:pt>
                <c:pt idx="14">
                  <c:v>121</c:v>
                </c:pt>
                <c:pt idx="15">
                  <c:v>124</c:v>
                </c:pt>
                <c:pt idx="16">
                  <c:v>127</c:v>
                </c:pt>
                <c:pt idx="17">
                  <c:v>131</c:v>
                </c:pt>
                <c:pt idx="18">
                  <c:v>134</c:v>
                </c:pt>
                <c:pt idx="19">
                  <c:v>132</c:v>
                </c:pt>
                <c:pt idx="20">
                  <c:v>142</c:v>
                </c:pt>
                <c:pt idx="21">
                  <c:v>143</c:v>
                </c:pt>
                <c:pt idx="22">
                  <c:v>147</c:v>
                </c:pt>
                <c:pt idx="23">
                  <c:v>150</c:v>
                </c:pt>
                <c:pt idx="24">
                  <c:v>136</c:v>
                </c:pt>
                <c:pt idx="25">
                  <c:v>144</c:v>
                </c:pt>
                <c:pt idx="26">
                  <c:v>141</c:v>
                </c:pt>
                <c:pt idx="27">
                  <c:v>141</c:v>
                </c:pt>
                <c:pt idx="28">
                  <c:v>144</c:v>
                </c:pt>
                <c:pt idx="29">
                  <c:v>146</c:v>
                </c:pt>
                <c:pt idx="30">
                  <c:v>150</c:v>
                </c:pt>
                <c:pt idx="31">
                  <c:v>147</c:v>
                </c:pt>
                <c:pt idx="32">
                  <c:v>150</c:v>
                </c:pt>
                <c:pt idx="33">
                  <c:v>149</c:v>
                </c:pt>
                <c:pt idx="34">
                  <c:v>147</c:v>
                </c:pt>
                <c:pt idx="35">
                  <c:v>152</c:v>
                </c:pt>
                <c:pt idx="36">
                  <c:v>135</c:v>
                </c:pt>
                <c:pt idx="37">
                  <c:v>133</c:v>
                </c:pt>
                <c:pt idx="38">
                  <c:v>137</c:v>
                </c:pt>
                <c:pt idx="39">
                  <c:v>145</c:v>
                </c:pt>
                <c:pt idx="40">
                  <c:v>148</c:v>
                </c:pt>
                <c:pt idx="41">
                  <c:v>150</c:v>
                </c:pt>
                <c:pt idx="42">
                  <c:v>161</c:v>
                </c:pt>
                <c:pt idx="43">
                  <c:v>163</c:v>
                </c:pt>
                <c:pt idx="44">
                  <c:v>170</c:v>
                </c:pt>
                <c:pt idx="45">
                  <c:v>175</c:v>
                </c:pt>
                <c:pt idx="46">
                  <c:v>180</c:v>
                </c:pt>
                <c:pt idx="47">
                  <c:v>184</c:v>
                </c:pt>
                <c:pt idx="48">
                  <c:v>152</c:v>
                </c:pt>
                <c:pt idx="49">
                  <c:v>158</c:v>
                </c:pt>
                <c:pt idx="50">
                  <c:v>160</c:v>
                </c:pt>
                <c:pt idx="51">
                  <c:v>165</c:v>
                </c:pt>
                <c:pt idx="52">
                  <c:v>166</c:v>
                </c:pt>
                <c:pt idx="53">
                  <c:v>168</c:v>
                </c:pt>
                <c:pt idx="54">
                  <c:v>172</c:v>
                </c:pt>
                <c:pt idx="55">
                  <c:v>174</c:v>
                </c:pt>
                <c:pt idx="56">
                  <c:v>188</c:v>
                </c:pt>
                <c:pt idx="57">
                  <c:v>188</c:v>
                </c:pt>
                <c:pt idx="58">
                  <c:v>189</c:v>
                </c:pt>
                <c:pt idx="59">
                  <c:v>187</c:v>
                </c:pt>
                <c:pt idx="60">
                  <c:v>155</c:v>
                </c:pt>
                <c:pt idx="61">
                  <c:v>162</c:v>
                </c:pt>
                <c:pt idx="62">
                  <c:v>164</c:v>
                </c:pt>
                <c:pt idx="63">
                  <c:v>165</c:v>
                </c:pt>
                <c:pt idx="64">
                  <c:v>169</c:v>
                </c:pt>
                <c:pt idx="65">
                  <c:v>174</c:v>
                </c:pt>
                <c:pt idx="66">
                  <c:v>180</c:v>
                </c:pt>
                <c:pt idx="67">
                  <c:v>180</c:v>
                </c:pt>
                <c:pt idx="68">
                  <c:v>184</c:v>
                </c:pt>
                <c:pt idx="69">
                  <c:v>186</c:v>
                </c:pt>
                <c:pt idx="70">
                  <c:v>188</c:v>
                </c:pt>
              </c:numCache>
            </c:numRef>
          </c:val>
          <c:smooth val="0"/>
          <c:extLst>
            <c:ext xmlns:c16="http://schemas.microsoft.com/office/drawing/2014/chart" uri="{C3380CC4-5D6E-409C-BE32-E72D297353CC}">
              <c16:uniqueId val="{00000000-D86F-4B0B-B1A7-BB199086DE2C}"/>
            </c:ext>
          </c:extLst>
        </c:ser>
        <c:ser>
          <c:idx val="1"/>
          <c:order val="1"/>
          <c:tx>
            <c:strRef>
              <c:f>'services over time'!$W$11:$W$12</c:f>
              <c:strCache>
                <c:ptCount val="1"/>
                <c:pt idx="0">
                  <c:v>25-34</c:v>
                </c:pt>
              </c:strCache>
            </c:strRef>
          </c:tx>
          <c:spPr>
            <a:ln w="28575" cap="rnd">
              <a:solidFill>
                <a:schemeClr val="accent2"/>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time'!$W$13:$W$90</c:f>
              <c:numCache>
                <c:formatCode>General</c:formatCode>
                <c:ptCount val="71"/>
                <c:pt idx="0">
                  <c:v>202</c:v>
                </c:pt>
                <c:pt idx="1">
                  <c:v>201</c:v>
                </c:pt>
                <c:pt idx="2">
                  <c:v>202</c:v>
                </c:pt>
                <c:pt idx="3">
                  <c:v>201</c:v>
                </c:pt>
                <c:pt idx="4">
                  <c:v>201</c:v>
                </c:pt>
                <c:pt idx="5">
                  <c:v>202</c:v>
                </c:pt>
                <c:pt idx="6">
                  <c:v>203</c:v>
                </c:pt>
                <c:pt idx="7">
                  <c:v>202</c:v>
                </c:pt>
                <c:pt idx="8">
                  <c:v>203</c:v>
                </c:pt>
                <c:pt idx="9">
                  <c:v>203</c:v>
                </c:pt>
                <c:pt idx="10">
                  <c:v>204</c:v>
                </c:pt>
                <c:pt idx="11">
                  <c:v>201</c:v>
                </c:pt>
                <c:pt idx="12">
                  <c:v>202</c:v>
                </c:pt>
                <c:pt idx="13">
                  <c:v>204</c:v>
                </c:pt>
                <c:pt idx="14">
                  <c:v>203</c:v>
                </c:pt>
                <c:pt idx="15">
                  <c:v>206</c:v>
                </c:pt>
                <c:pt idx="16">
                  <c:v>205</c:v>
                </c:pt>
                <c:pt idx="17">
                  <c:v>207</c:v>
                </c:pt>
                <c:pt idx="18">
                  <c:v>209</c:v>
                </c:pt>
                <c:pt idx="19">
                  <c:v>209</c:v>
                </c:pt>
                <c:pt idx="20">
                  <c:v>208</c:v>
                </c:pt>
                <c:pt idx="21">
                  <c:v>208</c:v>
                </c:pt>
                <c:pt idx="22">
                  <c:v>209</c:v>
                </c:pt>
                <c:pt idx="23">
                  <c:v>208</c:v>
                </c:pt>
                <c:pt idx="24">
                  <c:v>210</c:v>
                </c:pt>
                <c:pt idx="25">
                  <c:v>208</c:v>
                </c:pt>
                <c:pt idx="26">
                  <c:v>205</c:v>
                </c:pt>
                <c:pt idx="27">
                  <c:v>204</c:v>
                </c:pt>
                <c:pt idx="28">
                  <c:v>203</c:v>
                </c:pt>
                <c:pt idx="29">
                  <c:v>204</c:v>
                </c:pt>
                <c:pt idx="30">
                  <c:v>203</c:v>
                </c:pt>
                <c:pt idx="31">
                  <c:v>200</c:v>
                </c:pt>
                <c:pt idx="32">
                  <c:v>202</c:v>
                </c:pt>
                <c:pt idx="33">
                  <c:v>203</c:v>
                </c:pt>
                <c:pt idx="34">
                  <c:v>203</c:v>
                </c:pt>
                <c:pt idx="35">
                  <c:v>204</c:v>
                </c:pt>
                <c:pt idx="36">
                  <c:v>198</c:v>
                </c:pt>
                <c:pt idx="37">
                  <c:v>198</c:v>
                </c:pt>
                <c:pt idx="38">
                  <c:v>197</c:v>
                </c:pt>
                <c:pt idx="39">
                  <c:v>193</c:v>
                </c:pt>
                <c:pt idx="40">
                  <c:v>191</c:v>
                </c:pt>
                <c:pt idx="41">
                  <c:v>190</c:v>
                </c:pt>
                <c:pt idx="42">
                  <c:v>192</c:v>
                </c:pt>
                <c:pt idx="43">
                  <c:v>193</c:v>
                </c:pt>
                <c:pt idx="44">
                  <c:v>196</c:v>
                </c:pt>
                <c:pt idx="45">
                  <c:v>197</c:v>
                </c:pt>
                <c:pt idx="46">
                  <c:v>201</c:v>
                </c:pt>
                <c:pt idx="47">
                  <c:v>202</c:v>
                </c:pt>
                <c:pt idx="48">
                  <c:v>215</c:v>
                </c:pt>
                <c:pt idx="49">
                  <c:v>214</c:v>
                </c:pt>
                <c:pt idx="50">
                  <c:v>213</c:v>
                </c:pt>
                <c:pt idx="51">
                  <c:v>214</c:v>
                </c:pt>
                <c:pt idx="52">
                  <c:v>213</c:v>
                </c:pt>
                <c:pt idx="53">
                  <c:v>214</c:v>
                </c:pt>
                <c:pt idx="54">
                  <c:v>215</c:v>
                </c:pt>
                <c:pt idx="55">
                  <c:v>215</c:v>
                </c:pt>
                <c:pt idx="56">
                  <c:v>215</c:v>
                </c:pt>
                <c:pt idx="57">
                  <c:v>218</c:v>
                </c:pt>
                <c:pt idx="58">
                  <c:v>219</c:v>
                </c:pt>
                <c:pt idx="59">
                  <c:v>218</c:v>
                </c:pt>
                <c:pt idx="60">
                  <c:v>233</c:v>
                </c:pt>
                <c:pt idx="61">
                  <c:v>235</c:v>
                </c:pt>
                <c:pt idx="62">
                  <c:v>235</c:v>
                </c:pt>
                <c:pt idx="63">
                  <c:v>236</c:v>
                </c:pt>
                <c:pt idx="64">
                  <c:v>236</c:v>
                </c:pt>
                <c:pt idx="65">
                  <c:v>236</c:v>
                </c:pt>
                <c:pt idx="66">
                  <c:v>240</c:v>
                </c:pt>
                <c:pt idx="67">
                  <c:v>242</c:v>
                </c:pt>
                <c:pt idx="68">
                  <c:v>242</c:v>
                </c:pt>
                <c:pt idx="69">
                  <c:v>244</c:v>
                </c:pt>
                <c:pt idx="70">
                  <c:v>240</c:v>
                </c:pt>
              </c:numCache>
            </c:numRef>
          </c:val>
          <c:smooth val="0"/>
          <c:extLst>
            <c:ext xmlns:c16="http://schemas.microsoft.com/office/drawing/2014/chart" uri="{C3380CC4-5D6E-409C-BE32-E72D297353CC}">
              <c16:uniqueId val="{00000001-D86F-4B0B-B1A7-BB199086DE2C}"/>
            </c:ext>
          </c:extLst>
        </c:ser>
        <c:ser>
          <c:idx val="2"/>
          <c:order val="2"/>
          <c:tx>
            <c:strRef>
              <c:f>'services over time'!$X$11:$X$12</c:f>
              <c:strCache>
                <c:ptCount val="1"/>
                <c:pt idx="0">
                  <c:v>35-44</c:v>
                </c:pt>
              </c:strCache>
            </c:strRef>
          </c:tx>
          <c:spPr>
            <a:ln w="28575" cap="rnd">
              <a:solidFill>
                <a:schemeClr val="accent3"/>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time'!$X$13:$X$90</c:f>
              <c:numCache>
                <c:formatCode>General</c:formatCode>
                <c:ptCount val="71"/>
                <c:pt idx="0">
                  <c:v>123</c:v>
                </c:pt>
                <c:pt idx="1">
                  <c:v>122</c:v>
                </c:pt>
                <c:pt idx="2">
                  <c:v>122</c:v>
                </c:pt>
                <c:pt idx="3">
                  <c:v>122</c:v>
                </c:pt>
                <c:pt idx="4">
                  <c:v>121</c:v>
                </c:pt>
                <c:pt idx="5">
                  <c:v>122</c:v>
                </c:pt>
                <c:pt idx="6">
                  <c:v>121</c:v>
                </c:pt>
                <c:pt idx="7">
                  <c:v>120</c:v>
                </c:pt>
                <c:pt idx="8">
                  <c:v>120</c:v>
                </c:pt>
                <c:pt idx="9">
                  <c:v>120</c:v>
                </c:pt>
                <c:pt idx="10">
                  <c:v>121</c:v>
                </c:pt>
                <c:pt idx="11">
                  <c:v>121</c:v>
                </c:pt>
                <c:pt idx="12">
                  <c:v>129</c:v>
                </c:pt>
                <c:pt idx="13">
                  <c:v>131</c:v>
                </c:pt>
                <c:pt idx="14">
                  <c:v>129</c:v>
                </c:pt>
                <c:pt idx="15">
                  <c:v>128</c:v>
                </c:pt>
                <c:pt idx="16">
                  <c:v>128</c:v>
                </c:pt>
                <c:pt idx="17">
                  <c:v>128</c:v>
                </c:pt>
                <c:pt idx="18">
                  <c:v>128</c:v>
                </c:pt>
                <c:pt idx="19">
                  <c:v>127</c:v>
                </c:pt>
                <c:pt idx="20">
                  <c:v>129</c:v>
                </c:pt>
                <c:pt idx="21">
                  <c:v>128</c:v>
                </c:pt>
                <c:pt idx="22">
                  <c:v>128</c:v>
                </c:pt>
                <c:pt idx="23">
                  <c:v>128</c:v>
                </c:pt>
                <c:pt idx="24">
                  <c:v>145</c:v>
                </c:pt>
                <c:pt idx="25">
                  <c:v>144</c:v>
                </c:pt>
                <c:pt idx="26">
                  <c:v>144</c:v>
                </c:pt>
                <c:pt idx="27">
                  <c:v>141</c:v>
                </c:pt>
                <c:pt idx="28">
                  <c:v>140</c:v>
                </c:pt>
                <c:pt idx="29">
                  <c:v>140</c:v>
                </c:pt>
                <c:pt idx="30">
                  <c:v>139</c:v>
                </c:pt>
                <c:pt idx="31">
                  <c:v>139</c:v>
                </c:pt>
                <c:pt idx="32">
                  <c:v>139</c:v>
                </c:pt>
                <c:pt idx="33">
                  <c:v>138</c:v>
                </c:pt>
                <c:pt idx="34">
                  <c:v>137</c:v>
                </c:pt>
                <c:pt idx="35">
                  <c:v>138</c:v>
                </c:pt>
                <c:pt idx="36">
                  <c:v>147</c:v>
                </c:pt>
                <c:pt idx="37">
                  <c:v>147</c:v>
                </c:pt>
                <c:pt idx="38">
                  <c:v>146</c:v>
                </c:pt>
                <c:pt idx="39">
                  <c:v>146</c:v>
                </c:pt>
                <c:pt idx="40">
                  <c:v>144</c:v>
                </c:pt>
                <c:pt idx="41">
                  <c:v>144</c:v>
                </c:pt>
                <c:pt idx="42">
                  <c:v>145</c:v>
                </c:pt>
                <c:pt idx="43">
                  <c:v>149</c:v>
                </c:pt>
                <c:pt idx="44">
                  <c:v>149</c:v>
                </c:pt>
                <c:pt idx="45">
                  <c:v>151</c:v>
                </c:pt>
                <c:pt idx="46">
                  <c:v>152</c:v>
                </c:pt>
                <c:pt idx="47">
                  <c:v>150</c:v>
                </c:pt>
                <c:pt idx="48">
                  <c:v>159</c:v>
                </c:pt>
                <c:pt idx="49">
                  <c:v>159</c:v>
                </c:pt>
                <c:pt idx="50">
                  <c:v>157</c:v>
                </c:pt>
                <c:pt idx="51">
                  <c:v>158</c:v>
                </c:pt>
                <c:pt idx="52">
                  <c:v>159</c:v>
                </c:pt>
                <c:pt idx="53">
                  <c:v>158</c:v>
                </c:pt>
                <c:pt idx="54">
                  <c:v>161</c:v>
                </c:pt>
                <c:pt idx="55">
                  <c:v>163</c:v>
                </c:pt>
                <c:pt idx="56">
                  <c:v>161</c:v>
                </c:pt>
                <c:pt idx="57">
                  <c:v>161</c:v>
                </c:pt>
                <c:pt idx="58">
                  <c:v>164</c:v>
                </c:pt>
                <c:pt idx="59">
                  <c:v>164</c:v>
                </c:pt>
                <c:pt idx="60">
                  <c:v>172</c:v>
                </c:pt>
                <c:pt idx="61">
                  <c:v>171</c:v>
                </c:pt>
                <c:pt idx="62">
                  <c:v>170</c:v>
                </c:pt>
                <c:pt idx="63">
                  <c:v>170</c:v>
                </c:pt>
                <c:pt idx="64">
                  <c:v>169</c:v>
                </c:pt>
                <c:pt idx="65">
                  <c:v>173</c:v>
                </c:pt>
                <c:pt idx="66">
                  <c:v>172</c:v>
                </c:pt>
                <c:pt idx="67">
                  <c:v>170</c:v>
                </c:pt>
                <c:pt idx="68">
                  <c:v>170</c:v>
                </c:pt>
                <c:pt idx="69">
                  <c:v>172</c:v>
                </c:pt>
                <c:pt idx="70">
                  <c:v>173</c:v>
                </c:pt>
              </c:numCache>
            </c:numRef>
          </c:val>
          <c:smooth val="0"/>
          <c:extLst>
            <c:ext xmlns:c16="http://schemas.microsoft.com/office/drawing/2014/chart" uri="{C3380CC4-5D6E-409C-BE32-E72D297353CC}">
              <c16:uniqueId val="{00000002-D86F-4B0B-B1A7-BB199086DE2C}"/>
            </c:ext>
          </c:extLst>
        </c:ser>
        <c:ser>
          <c:idx val="3"/>
          <c:order val="3"/>
          <c:tx>
            <c:strRef>
              <c:f>'services over time'!$Y$11:$Y$12</c:f>
              <c:strCache>
                <c:ptCount val="1"/>
                <c:pt idx="0">
                  <c:v>45-54</c:v>
                </c:pt>
              </c:strCache>
            </c:strRef>
          </c:tx>
          <c:spPr>
            <a:ln w="28575" cap="rnd">
              <a:solidFill>
                <a:schemeClr val="accent4"/>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time'!$Y$13:$Y$90</c:f>
              <c:numCache>
                <c:formatCode>General</c:formatCode>
                <c:ptCount val="71"/>
                <c:pt idx="0">
                  <c:v>93</c:v>
                </c:pt>
                <c:pt idx="1">
                  <c:v>95</c:v>
                </c:pt>
                <c:pt idx="2">
                  <c:v>94</c:v>
                </c:pt>
                <c:pt idx="3">
                  <c:v>93</c:v>
                </c:pt>
                <c:pt idx="4">
                  <c:v>94</c:v>
                </c:pt>
                <c:pt idx="5">
                  <c:v>94</c:v>
                </c:pt>
                <c:pt idx="6">
                  <c:v>94</c:v>
                </c:pt>
                <c:pt idx="7">
                  <c:v>95</c:v>
                </c:pt>
                <c:pt idx="8">
                  <c:v>93</c:v>
                </c:pt>
                <c:pt idx="9">
                  <c:v>96</c:v>
                </c:pt>
                <c:pt idx="10">
                  <c:v>95</c:v>
                </c:pt>
                <c:pt idx="11">
                  <c:v>95</c:v>
                </c:pt>
                <c:pt idx="12">
                  <c:v>97</c:v>
                </c:pt>
                <c:pt idx="13">
                  <c:v>98</c:v>
                </c:pt>
                <c:pt idx="14">
                  <c:v>95</c:v>
                </c:pt>
                <c:pt idx="15">
                  <c:v>94</c:v>
                </c:pt>
                <c:pt idx="16">
                  <c:v>94</c:v>
                </c:pt>
                <c:pt idx="17">
                  <c:v>95</c:v>
                </c:pt>
                <c:pt idx="18">
                  <c:v>94</c:v>
                </c:pt>
                <c:pt idx="19">
                  <c:v>96</c:v>
                </c:pt>
                <c:pt idx="20">
                  <c:v>97</c:v>
                </c:pt>
                <c:pt idx="21">
                  <c:v>96</c:v>
                </c:pt>
                <c:pt idx="22">
                  <c:v>95</c:v>
                </c:pt>
                <c:pt idx="23">
                  <c:v>94</c:v>
                </c:pt>
                <c:pt idx="24">
                  <c:v>88</c:v>
                </c:pt>
                <c:pt idx="25">
                  <c:v>88</c:v>
                </c:pt>
                <c:pt idx="26">
                  <c:v>91</c:v>
                </c:pt>
                <c:pt idx="27">
                  <c:v>91</c:v>
                </c:pt>
                <c:pt idx="28">
                  <c:v>90</c:v>
                </c:pt>
                <c:pt idx="29">
                  <c:v>91</c:v>
                </c:pt>
                <c:pt idx="30">
                  <c:v>89</c:v>
                </c:pt>
                <c:pt idx="31">
                  <c:v>89</c:v>
                </c:pt>
                <c:pt idx="32">
                  <c:v>90</c:v>
                </c:pt>
                <c:pt idx="33">
                  <c:v>89</c:v>
                </c:pt>
                <c:pt idx="34">
                  <c:v>88</c:v>
                </c:pt>
                <c:pt idx="35">
                  <c:v>88</c:v>
                </c:pt>
                <c:pt idx="36">
                  <c:v>89</c:v>
                </c:pt>
                <c:pt idx="37">
                  <c:v>87</c:v>
                </c:pt>
                <c:pt idx="38">
                  <c:v>88</c:v>
                </c:pt>
                <c:pt idx="39">
                  <c:v>87</c:v>
                </c:pt>
                <c:pt idx="40">
                  <c:v>87</c:v>
                </c:pt>
                <c:pt idx="41">
                  <c:v>89</c:v>
                </c:pt>
                <c:pt idx="42">
                  <c:v>90</c:v>
                </c:pt>
                <c:pt idx="43">
                  <c:v>89</c:v>
                </c:pt>
                <c:pt idx="44">
                  <c:v>92</c:v>
                </c:pt>
                <c:pt idx="45">
                  <c:v>91</c:v>
                </c:pt>
                <c:pt idx="46">
                  <c:v>92</c:v>
                </c:pt>
                <c:pt idx="47">
                  <c:v>91</c:v>
                </c:pt>
                <c:pt idx="48">
                  <c:v>93</c:v>
                </c:pt>
                <c:pt idx="49">
                  <c:v>93</c:v>
                </c:pt>
                <c:pt idx="50">
                  <c:v>94</c:v>
                </c:pt>
                <c:pt idx="51">
                  <c:v>94</c:v>
                </c:pt>
                <c:pt idx="52">
                  <c:v>98</c:v>
                </c:pt>
                <c:pt idx="53">
                  <c:v>96</c:v>
                </c:pt>
                <c:pt idx="54">
                  <c:v>96</c:v>
                </c:pt>
                <c:pt idx="55">
                  <c:v>95</c:v>
                </c:pt>
                <c:pt idx="56">
                  <c:v>96</c:v>
                </c:pt>
                <c:pt idx="57">
                  <c:v>99</c:v>
                </c:pt>
                <c:pt idx="58">
                  <c:v>97</c:v>
                </c:pt>
                <c:pt idx="59">
                  <c:v>98</c:v>
                </c:pt>
                <c:pt idx="60">
                  <c:v>107</c:v>
                </c:pt>
                <c:pt idx="61">
                  <c:v>110</c:v>
                </c:pt>
                <c:pt idx="62">
                  <c:v>111</c:v>
                </c:pt>
                <c:pt idx="63">
                  <c:v>112</c:v>
                </c:pt>
                <c:pt idx="64">
                  <c:v>114</c:v>
                </c:pt>
                <c:pt idx="65">
                  <c:v>114</c:v>
                </c:pt>
                <c:pt idx="66">
                  <c:v>114</c:v>
                </c:pt>
                <c:pt idx="67">
                  <c:v>113</c:v>
                </c:pt>
                <c:pt idx="68">
                  <c:v>112</c:v>
                </c:pt>
                <c:pt idx="69">
                  <c:v>114</c:v>
                </c:pt>
                <c:pt idx="70">
                  <c:v>116</c:v>
                </c:pt>
              </c:numCache>
            </c:numRef>
          </c:val>
          <c:smooth val="0"/>
          <c:extLst>
            <c:ext xmlns:c16="http://schemas.microsoft.com/office/drawing/2014/chart" uri="{C3380CC4-5D6E-409C-BE32-E72D297353CC}">
              <c16:uniqueId val="{00000003-D86F-4B0B-B1A7-BB199086DE2C}"/>
            </c:ext>
          </c:extLst>
        </c:ser>
        <c:ser>
          <c:idx val="4"/>
          <c:order val="4"/>
          <c:tx>
            <c:strRef>
              <c:f>'services over time'!$Z$11:$Z$12</c:f>
              <c:strCache>
                <c:ptCount val="1"/>
                <c:pt idx="0">
                  <c:v>55-64</c:v>
                </c:pt>
              </c:strCache>
            </c:strRef>
          </c:tx>
          <c:spPr>
            <a:ln w="28575" cap="rnd">
              <a:solidFill>
                <a:schemeClr val="accent5"/>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time'!$Z$13:$Z$90</c:f>
              <c:numCache>
                <c:formatCode>General</c:formatCode>
                <c:ptCount val="71"/>
                <c:pt idx="0">
                  <c:v>54</c:v>
                </c:pt>
                <c:pt idx="1">
                  <c:v>54</c:v>
                </c:pt>
                <c:pt idx="2">
                  <c:v>54</c:v>
                </c:pt>
                <c:pt idx="3">
                  <c:v>55</c:v>
                </c:pt>
                <c:pt idx="4">
                  <c:v>55</c:v>
                </c:pt>
                <c:pt idx="5">
                  <c:v>56</c:v>
                </c:pt>
                <c:pt idx="6">
                  <c:v>55</c:v>
                </c:pt>
                <c:pt idx="7">
                  <c:v>56</c:v>
                </c:pt>
                <c:pt idx="8">
                  <c:v>55</c:v>
                </c:pt>
                <c:pt idx="9">
                  <c:v>55</c:v>
                </c:pt>
                <c:pt idx="10">
                  <c:v>55</c:v>
                </c:pt>
                <c:pt idx="11">
                  <c:v>55</c:v>
                </c:pt>
                <c:pt idx="12">
                  <c:v>63</c:v>
                </c:pt>
                <c:pt idx="13">
                  <c:v>63</c:v>
                </c:pt>
                <c:pt idx="14">
                  <c:v>64</c:v>
                </c:pt>
                <c:pt idx="15">
                  <c:v>64</c:v>
                </c:pt>
                <c:pt idx="16">
                  <c:v>65</c:v>
                </c:pt>
                <c:pt idx="17">
                  <c:v>65</c:v>
                </c:pt>
                <c:pt idx="18">
                  <c:v>63</c:v>
                </c:pt>
                <c:pt idx="19">
                  <c:v>64</c:v>
                </c:pt>
                <c:pt idx="20">
                  <c:v>64</c:v>
                </c:pt>
                <c:pt idx="21">
                  <c:v>65</c:v>
                </c:pt>
                <c:pt idx="22">
                  <c:v>64</c:v>
                </c:pt>
                <c:pt idx="23">
                  <c:v>64</c:v>
                </c:pt>
                <c:pt idx="24">
                  <c:v>68</c:v>
                </c:pt>
                <c:pt idx="25">
                  <c:v>66</c:v>
                </c:pt>
                <c:pt idx="26">
                  <c:v>66</c:v>
                </c:pt>
                <c:pt idx="27">
                  <c:v>67</c:v>
                </c:pt>
                <c:pt idx="28">
                  <c:v>66</c:v>
                </c:pt>
                <c:pt idx="29">
                  <c:v>66</c:v>
                </c:pt>
                <c:pt idx="30">
                  <c:v>66</c:v>
                </c:pt>
                <c:pt idx="31">
                  <c:v>66</c:v>
                </c:pt>
                <c:pt idx="32">
                  <c:v>67</c:v>
                </c:pt>
                <c:pt idx="33">
                  <c:v>67</c:v>
                </c:pt>
                <c:pt idx="34">
                  <c:v>67</c:v>
                </c:pt>
                <c:pt idx="35">
                  <c:v>68</c:v>
                </c:pt>
                <c:pt idx="36">
                  <c:v>75</c:v>
                </c:pt>
                <c:pt idx="37">
                  <c:v>74</c:v>
                </c:pt>
                <c:pt idx="38">
                  <c:v>74</c:v>
                </c:pt>
                <c:pt idx="39">
                  <c:v>73</c:v>
                </c:pt>
                <c:pt idx="40">
                  <c:v>73</c:v>
                </c:pt>
                <c:pt idx="41">
                  <c:v>74</c:v>
                </c:pt>
                <c:pt idx="42">
                  <c:v>73</c:v>
                </c:pt>
                <c:pt idx="43">
                  <c:v>73</c:v>
                </c:pt>
                <c:pt idx="44">
                  <c:v>76</c:v>
                </c:pt>
                <c:pt idx="45">
                  <c:v>77</c:v>
                </c:pt>
                <c:pt idx="46">
                  <c:v>79</c:v>
                </c:pt>
                <c:pt idx="47">
                  <c:v>82</c:v>
                </c:pt>
                <c:pt idx="48">
                  <c:v>90</c:v>
                </c:pt>
                <c:pt idx="49">
                  <c:v>91</c:v>
                </c:pt>
                <c:pt idx="50">
                  <c:v>90</c:v>
                </c:pt>
                <c:pt idx="51">
                  <c:v>91</c:v>
                </c:pt>
                <c:pt idx="52">
                  <c:v>91</c:v>
                </c:pt>
                <c:pt idx="53">
                  <c:v>91</c:v>
                </c:pt>
                <c:pt idx="54">
                  <c:v>93</c:v>
                </c:pt>
                <c:pt idx="55">
                  <c:v>93</c:v>
                </c:pt>
                <c:pt idx="56">
                  <c:v>96</c:v>
                </c:pt>
                <c:pt idx="57">
                  <c:v>97</c:v>
                </c:pt>
                <c:pt idx="58">
                  <c:v>98</c:v>
                </c:pt>
                <c:pt idx="59">
                  <c:v>101</c:v>
                </c:pt>
                <c:pt idx="60">
                  <c:v>92</c:v>
                </c:pt>
                <c:pt idx="61">
                  <c:v>93</c:v>
                </c:pt>
                <c:pt idx="62">
                  <c:v>93</c:v>
                </c:pt>
                <c:pt idx="63">
                  <c:v>94</c:v>
                </c:pt>
                <c:pt idx="64">
                  <c:v>99</c:v>
                </c:pt>
                <c:pt idx="65">
                  <c:v>100</c:v>
                </c:pt>
                <c:pt idx="66">
                  <c:v>99</c:v>
                </c:pt>
                <c:pt idx="67">
                  <c:v>101</c:v>
                </c:pt>
                <c:pt idx="68">
                  <c:v>101</c:v>
                </c:pt>
                <c:pt idx="69">
                  <c:v>100</c:v>
                </c:pt>
                <c:pt idx="70">
                  <c:v>103</c:v>
                </c:pt>
              </c:numCache>
            </c:numRef>
          </c:val>
          <c:smooth val="0"/>
          <c:extLst>
            <c:ext xmlns:c16="http://schemas.microsoft.com/office/drawing/2014/chart" uri="{C3380CC4-5D6E-409C-BE32-E72D297353CC}">
              <c16:uniqueId val="{00000004-D86F-4B0B-B1A7-BB199086DE2C}"/>
            </c:ext>
          </c:extLst>
        </c:ser>
        <c:ser>
          <c:idx val="5"/>
          <c:order val="5"/>
          <c:tx>
            <c:strRef>
              <c:f>'services over time'!$AA$11:$AA$12</c:f>
              <c:strCache>
                <c:ptCount val="1"/>
                <c:pt idx="0">
                  <c:v>65-74</c:v>
                </c:pt>
              </c:strCache>
            </c:strRef>
          </c:tx>
          <c:spPr>
            <a:ln w="28575" cap="rnd">
              <a:solidFill>
                <a:schemeClr val="accent6"/>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time'!$AA$13:$AA$90</c:f>
              <c:numCache>
                <c:formatCode>General</c:formatCode>
                <c:ptCount val="71"/>
                <c:pt idx="0">
                  <c:v>38</c:v>
                </c:pt>
                <c:pt idx="1">
                  <c:v>38</c:v>
                </c:pt>
                <c:pt idx="2">
                  <c:v>38</c:v>
                </c:pt>
                <c:pt idx="3">
                  <c:v>38</c:v>
                </c:pt>
                <c:pt idx="4">
                  <c:v>38</c:v>
                </c:pt>
                <c:pt idx="5">
                  <c:v>38</c:v>
                </c:pt>
                <c:pt idx="6">
                  <c:v>38</c:v>
                </c:pt>
                <c:pt idx="7">
                  <c:v>38</c:v>
                </c:pt>
                <c:pt idx="8">
                  <c:v>38</c:v>
                </c:pt>
                <c:pt idx="9">
                  <c:v>38</c:v>
                </c:pt>
                <c:pt idx="10">
                  <c:v>38</c:v>
                </c:pt>
                <c:pt idx="11">
                  <c:v>38</c:v>
                </c:pt>
                <c:pt idx="12">
                  <c:v>33</c:v>
                </c:pt>
                <c:pt idx="13">
                  <c:v>31</c:v>
                </c:pt>
                <c:pt idx="14">
                  <c:v>31</c:v>
                </c:pt>
                <c:pt idx="15">
                  <c:v>31</c:v>
                </c:pt>
                <c:pt idx="16">
                  <c:v>31</c:v>
                </c:pt>
                <c:pt idx="17">
                  <c:v>30</c:v>
                </c:pt>
                <c:pt idx="18">
                  <c:v>30</c:v>
                </c:pt>
                <c:pt idx="19">
                  <c:v>30</c:v>
                </c:pt>
                <c:pt idx="20">
                  <c:v>29</c:v>
                </c:pt>
                <c:pt idx="21">
                  <c:v>30</c:v>
                </c:pt>
                <c:pt idx="22">
                  <c:v>28</c:v>
                </c:pt>
                <c:pt idx="23">
                  <c:v>28</c:v>
                </c:pt>
                <c:pt idx="24">
                  <c:v>34</c:v>
                </c:pt>
                <c:pt idx="25">
                  <c:v>33</c:v>
                </c:pt>
                <c:pt idx="26">
                  <c:v>34</c:v>
                </c:pt>
                <c:pt idx="27">
                  <c:v>31</c:v>
                </c:pt>
                <c:pt idx="28">
                  <c:v>30</c:v>
                </c:pt>
                <c:pt idx="29">
                  <c:v>30</c:v>
                </c:pt>
                <c:pt idx="30">
                  <c:v>30</c:v>
                </c:pt>
                <c:pt idx="31">
                  <c:v>29</c:v>
                </c:pt>
                <c:pt idx="32">
                  <c:v>29</c:v>
                </c:pt>
                <c:pt idx="33">
                  <c:v>29</c:v>
                </c:pt>
                <c:pt idx="34">
                  <c:v>29</c:v>
                </c:pt>
                <c:pt idx="35">
                  <c:v>29</c:v>
                </c:pt>
                <c:pt idx="36">
                  <c:v>30</c:v>
                </c:pt>
                <c:pt idx="37">
                  <c:v>29</c:v>
                </c:pt>
                <c:pt idx="38">
                  <c:v>29</c:v>
                </c:pt>
                <c:pt idx="39">
                  <c:v>29</c:v>
                </c:pt>
                <c:pt idx="40">
                  <c:v>28</c:v>
                </c:pt>
                <c:pt idx="41">
                  <c:v>28</c:v>
                </c:pt>
                <c:pt idx="42">
                  <c:v>28</c:v>
                </c:pt>
                <c:pt idx="43">
                  <c:v>29</c:v>
                </c:pt>
                <c:pt idx="44">
                  <c:v>28</c:v>
                </c:pt>
                <c:pt idx="45">
                  <c:v>29</c:v>
                </c:pt>
                <c:pt idx="46">
                  <c:v>29</c:v>
                </c:pt>
                <c:pt idx="47">
                  <c:v>27</c:v>
                </c:pt>
                <c:pt idx="48">
                  <c:v>33</c:v>
                </c:pt>
                <c:pt idx="49">
                  <c:v>34</c:v>
                </c:pt>
                <c:pt idx="50">
                  <c:v>33</c:v>
                </c:pt>
                <c:pt idx="51">
                  <c:v>33</c:v>
                </c:pt>
                <c:pt idx="52">
                  <c:v>33</c:v>
                </c:pt>
                <c:pt idx="53">
                  <c:v>32</c:v>
                </c:pt>
                <c:pt idx="54">
                  <c:v>32</c:v>
                </c:pt>
                <c:pt idx="55">
                  <c:v>31</c:v>
                </c:pt>
                <c:pt idx="56">
                  <c:v>32</c:v>
                </c:pt>
                <c:pt idx="57">
                  <c:v>34</c:v>
                </c:pt>
                <c:pt idx="58">
                  <c:v>32</c:v>
                </c:pt>
                <c:pt idx="59">
                  <c:v>32</c:v>
                </c:pt>
                <c:pt idx="60">
                  <c:v>38</c:v>
                </c:pt>
                <c:pt idx="61">
                  <c:v>38</c:v>
                </c:pt>
                <c:pt idx="62">
                  <c:v>38</c:v>
                </c:pt>
                <c:pt idx="63">
                  <c:v>39</c:v>
                </c:pt>
                <c:pt idx="64">
                  <c:v>40</c:v>
                </c:pt>
                <c:pt idx="65">
                  <c:v>40</c:v>
                </c:pt>
                <c:pt idx="66">
                  <c:v>40</c:v>
                </c:pt>
                <c:pt idx="67">
                  <c:v>40</c:v>
                </c:pt>
                <c:pt idx="68">
                  <c:v>40</c:v>
                </c:pt>
                <c:pt idx="69">
                  <c:v>40</c:v>
                </c:pt>
                <c:pt idx="70">
                  <c:v>39</c:v>
                </c:pt>
              </c:numCache>
            </c:numRef>
          </c:val>
          <c:smooth val="0"/>
          <c:extLst>
            <c:ext xmlns:c16="http://schemas.microsoft.com/office/drawing/2014/chart" uri="{C3380CC4-5D6E-409C-BE32-E72D297353CC}">
              <c16:uniqueId val="{00000005-D86F-4B0B-B1A7-BB199086DE2C}"/>
            </c:ext>
          </c:extLst>
        </c:ser>
        <c:ser>
          <c:idx val="6"/>
          <c:order val="6"/>
          <c:tx>
            <c:strRef>
              <c:f>'services over time'!$AB$11:$AB$12</c:f>
              <c:strCache>
                <c:ptCount val="1"/>
                <c:pt idx="0">
                  <c:v>75-84</c:v>
                </c:pt>
              </c:strCache>
            </c:strRef>
          </c:tx>
          <c:spPr>
            <a:ln w="28575" cap="rnd">
              <a:solidFill>
                <a:schemeClr val="accent1">
                  <a:lumMod val="60000"/>
                </a:schemeClr>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time'!$AB$13:$AB$90</c:f>
              <c:numCache>
                <c:formatCode>General</c:formatCode>
                <c:ptCount val="71"/>
                <c:pt idx="0">
                  <c:v>20</c:v>
                </c:pt>
                <c:pt idx="1">
                  <c:v>20</c:v>
                </c:pt>
                <c:pt idx="2">
                  <c:v>20</c:v>
                </c:pt>
                <c:pt idx="3">
                  <c:v>19</c:v>
                </c:pt>
                <c:pt idx="4">
                  <c:v>18</c:v>
                </c:pt>
                <c:pt idx="5">
                  <c:v>18</c:v>
                </c:pt>
                <c:pt idx="6">
                  <c:v>17</c:v>
                </c:pt>
                <c:pt idx="7">
                  <c:v>17</c:v>
                </c:pt>
                <c:pt idx="8">
                  <c:v>17</c:v>
                </c:pt>
                <c:pt idx="9">
                  <c:v>17</c:v>
                </c:pt>
                <c:pt idx="10">
                  <c:v>17</c:v>
                </c:pt>
                <c:pt idx="11">
                  <c:v>17</c:v>
                </c:pt>
                <c:pt idx="12">
                  <c:v>21</c:v>
                </c:pt>
                <c:pt idx="13">
                  <c:v>21</c:v>
                </c:pt>
                <c:pt idx="14">
                  <c:v>21</c:v>
                </c:pt>
                <c:pt idx="15">
                  <c:v>21</c:v>
                </c:pt>
                <c:pt idx="16">
                  <c:v>21</c:v>
                </c:pt>
                <c:pt idx="17">
                  <c:v>21</c:v>
                </c:pt>
                <c:pt idx="18">
                  <c:v>21</c:v>
                </c:pt>
                <c:pt idx="19">
                  <c:v>21</c:v>
                </c:pt>
                <c:pt idx="20">
                  <c:v>21</c:v>
                </c:pt>
                <c:pt idx="21">
                  <c:v>21</c:v>
                </c:pt>
                <c:pt idx="22">
                  <c:v>21</c:v>
                </c:pt>
                <c:pt idx="23">
                  <c:v>23</c:v>
                </c:pt>
                <c:pt idx="24">
                  <c:v>23</c:v>
                </c:pt>
                <c:pt idx="25">
                  <c:v>23</c:v>
                </c:pt>
                <c:pt idx="26">
                  <c:v>22</c:v>
                </c:pt>
                <c:pt idx="27">
                  <c:v>21</c:v>
                </c:pt>
                <c:pt idx="28">
                  <c:v>20</c:v>
                </c:pt>
                <c:pt idx="29">
                  <c:v>20</c:v>
                </c:pt>
                <c:pt idx="30">
                  <c:v>20</c:v>
                </c:pt>
                <c:pt idx="31">
                  <c:v>20</c:v>
                </c:pt>
                <c:pt idx="32">
                  <c:v>20</c:v>
                </c:pt>
                <c:pt idx="33">
                  <c:v>20</c:v>
                </c:pt>
                <c:pt idx="34">
                  <c:v>20</c:v>
                </c:pt>
                <c:pt idx="35">
                  <c:v>20</c:v>
                </c:pt>
                <c:pt idx="36">
                  <c:v>20</c:v>
                </c:pt>
                <c:pt idx="37">
                  <c:v>20</c:v>
                </c:pt>
                <c:pt idx="38">
                  <c:v>20</c:v>
                </c:pt>
                <c:pt idx="39">
                  <c:v>20</c:v>
                </c:pt>
                <c:pt idx="40">
                  <c:v>20</c:v>
                </c:pt>
                <c:pt idx="41">
                  <c:v>20</c:v>
                </c:pt>
                <c:pt idx="42">
                  <c:v>21</c:v>
                </c:pt>
                <c:pt idx="43">
                  <c:v>20</c:v>
                </c:pt>
                <c:pt idx="44">
                  <c:v>20</c:v>
                </c:pt>
                <c:pt idx="45">
                  <c:v>20</c:v>
                </c:pt>
                <c:pt idx="46">
                  <c:v>20</c:v>
                </c:pt>
                <c:pt idx="47">
                  <c:v>19</c:v>
                </c:pt>
                <c:pt idx="48">
                  <c:v>19</c:v>
                </c:pt>
                <c:pt idx="49">
                  <c:v>18</c:v>
                </c:pt>
                <c:pt idx="50">
                  <c:v>19</c:v>
                </c:pt>
                <c:pt idx="51">
                  <c:v>20</c:v>
                </c:pt>
                <c:pt idx="52">
                  <c:v>20</c:v>
                </c:pt>
                <c:pt idx="53">
                  <c:v>20</c:v>
                </c:pt>
                <c:pt idx="54">
                  <c:v>19</c:v>
                </c:pt>
                <c:pt idx="55">
                  <c:v>19</c:v>
                </c:pt>
                <c:pt idx="56">
                  <c:v>19</c:v>
                </c:pt>
                <c:pt idx="57">
                  <c:v>18</c:v>
                </c:pt>
                <c:pt idx="58">
                  <c:v>18</c:v>
                </c:pt>
                <c:pt idx="59">
                  <c:v>19</c:v>
                </c:pt>
                <c:pt idx="60">
                  <c:v>22</c:v>
                </c:pt>
                <c:pt idx="61">
                  <c:v>22</c:v>
                </c:pt>
                <c:pt idx="62">
                  <c:v>22</c:v>
                </c:pt>
                <c:pt idx="63">
                  <c:v>22</c:v>
                </c:pt>
                <c:pt idx="64">
                  <c:v>22</c:v>
                </c:pt>
                <c:pt idx="65">
                  <c:v>22</c:v>
                </c:pt>
                <c:pt idx="66">
                  <c:v>21</c:v>
                </c:pt>
                <c:pt idx="67">
                  <c:v>21</c:v>
                </c:pt>
                <c:pt idx="68">
                  <c:v>21</c:v>
                </c:pt>
                <c:pt idx="69">
                  <c:v>21</c:v>
                </c:pt>
                <c:pt idx="70">
                  <c:v>21</c:v>
                </c:pt>
              </c:numCache>
            </c:numRef>
          </c:val>
          <c:smooth val="0"/>
          <c:extLst>
            <c:ext xmlns:c16="http://schemas.microsoft.com/office/drawing/2014/chart" uri="{C3380CC4-5D6E-409C-BE32-E72D297353CC}">
              <c16:uniqueId val="{00000006-D86F-4B0B-B1A7-BB199086DE2C}"/>
            </c:ext>
          </c:extLst>
        </c:ser>
        <c:ser>
          <c:idx val="7"/>
          <c:order val="7"/>
          <c:tx>
            <c:strRef>
              <c:f>'services over time'!$AC$11:$AC$12</c:f>
              <c:strCache>
                <c:ptCount val="1"/>
                <c:pt idx="0">
                  <c:v>85+</c:v>
                </c:pt>
              </c:strCache>
            </c:strRef>
          </c:tx>
          <c:spPr>
            <a:ln w="28575" cap="rnd">
              <a:solidFill>
                <a:schemeClr val="accent2">
                  <a:lumMod val="60000"/>
                </a:schemeClr>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time'!$AC$13:$AC$90</c:f>
              <c:numCache>
                <c:formatCode>General</c:formatCode>
                <c:ptCount val="71"/>
                <c:pt idx="0">
                  <c:v>3</c:v>
                </c:pt>
                <c:pt idx="1">
                  <c:v>2</c:v>
                </c:pt>
                <c:pt idx="2">
                  <c:v>2</c:v>
                </c:pt>
                <c:pt idx="3">
                  <c:v>3</c:v>
                </c:pt>
                <c:pt idx="4">
                  <c:v>3</c:v>
                </c:pt>
                <c:pt idx="5">
                  <c:v>2</c:v>
                </c:pt>
                <c:pt idx="6">
                  <c:v>2</c:v>
                </c:pt>
                <c:pt idx="7">
                  <c:v>2</c:v>
                </c:pt>
                <c:pt idx="8">
                  <c:v>2</c:v>
                </c:pt>
                <c:pt idx="9">
                  <c:v>2</c:v>
                </c:pt>
                <c:pt idx="10">
                  <c:v>2</c:v>
                </c:pt>
                <c:pt idx="11">
                  <c:v>1</c:v>
                </c:pt>
                <c:pt idx="12">
                  <c:v>2</c:v>
                </c:pt>
                <c:pt idx="13">
                  <c:v>2</c:v>
                </c:pt>
                <c:pt idx="14">
                  <c:v>2</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4</c:v>
                </c:pt>
                <c:pt idx="33">
                  <c:v>4</c:v>
                </c:pt>
                <c:pt idx="34">
                  <c:v>4</c:v>
                </c:pt>
                <c:pt idx="35">
                  <c:v>4</c:v>
                </c:pt>
                <c:pt idx="36">
                  <c:v>6</c:v>
                </c:pt>
                <c:pt idx="37">
                  <c:v>5</c:v>
                </c:pt>
                <c:pt idx="38">
                  <c:v>5</c:v>
                </c:pt>
                <c:pt idx="39">
                  <c:v>5</c:v>
                </c:pt>
                <c:pt idx="40">
                  <c:v>5</c:v>
                </c:pt>
                <c:pt idx="41">
                  <c:v>5</c:v>
                </c:pt>
                <c:pt idx="42">
                  <c:v>5</c:v>
                </c:pt>
                <c:pt idx="43">
                  <c:v>4</c:v>
                </c:pt>
                <c:pt idx="44">
                  <c:v>3</c:v>
                </c:pt>
                <c:pt idx="45">
                  <c:v>3</c:v>
                </c:pt>
                <c:pt idx="46">
                  <c:v>4</c:v>
                </c:pt>
                <c:pt idx="47">
                  <c:v>4</c:v>
                </c:pt>
                <c:pt idx="48">
                  <c:v>4</c:v>
                </c:pt>
                <c:pt idx="49">
                  <c:v>4</c:v>
                </c:pt>
                <c:pt idx="50">
                  <c:v>3</c:v>
                </c:pt>
                <c:pt idx="51">
                  <c:v>3</c:v>
                </c:pt>
                <c:pt idx="52">
                  <c:v>4</c:v>
                </c:pt>
                <c:pt idx="53">
                  <c:v>4</c:v>
                </c:pt>
                <c:pt idx="54">
                  <c:v>2</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numCache>
            </c:numRef>
          </c:val>
          <c:smooth val="0"/>
          <c:extLst>
            <c:ext xmlns:c16="http://schemas.microsoft.com/office/drawing/2014/chart" uri="{C3380CC4-5D6E-409C-BE32-E72D297353CC}">
              <c16:uniqueId val="{00000007-D86F-4B0B-B1A7-BB199086DE2C}"/>
            </c:ext>
          </c:extLst>
        </c:ser>
        <c:dLbls>
          <c:showLegendKey val="0"/>
          <c:showVal val="0"/>
          <c:showCatName val="0"/>
          <c:showSerName val="0"/>
          <c:showPercent val="0"/>
          <c:showBubbleSize val="0"/>
        </c:dLbls>
        <c:smooth val="0"/>
        <c:axId val="32652831"/>
        <c:axId val="651418239"/>
      </c:lineChart>
      <c:catAx>
        <c:axId val="3265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418239"/>
        <c:crosses val="autoZero"/>
        <c:auto val="1"/>
        <c:lblAlgn val="ctr"/>
        <c:lblOffset val="100"/>
        <c:noMultiLvlLbl val="0"/>
      </c:catAx>
      <c:valAx>
        <c:axId val="651418239"/>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52831"/>
        <c:crosses val="autoZero"/>
        <c:crossBetween val="between"/>
      </c:valAx>
      <c:spPr>
        <a:noFill/>
        <a:ln>
          <a:noFill/>
        </a:ln>
        <a:effectLst/>
      </c:spPr>
    </c:plotArea>
    <c:legend>
      <c:legendPos val="r"/>
      <c:layout>
        <c:manualLayout>
          <c:xMode val="edge"/>
          <c:yMode val="edge"/>
          <c:x val="0.88364283945996802"/>
          <c:y val="0.20729799673868576"/>
          <c:w val="9.518532441671175E-2"/>
          <c:h val="0.528671807968153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a:solidFill>
        <a:srgbClr val="003366"/>
      </a:solidFill>
    </a:ln>
    <a:effectLst/>
  </c:spPr>
  <c:txPr>
    <a:bodyPr/>
    <a:lstStyle/>
    <a:p>
      <a:pPr>
        <a:defRPr>
          <a:latin typeface="+mn-lt"/>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[Services and Intensity Over Time.xlsx]services over time!PivotTable3</c:name>
    <c:fmtId val="-1"/>
  </c:pivotSource>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a:t>Number of  ASC service users with LD as listed PSR by age</a:t>
            </a:r>
            <a:r>
              <a:rPr lang="en-US" baseline="0"/>
              <a:t> band</a:t>
            </a:r>
            <a:r>
              <a:rPr lang="en-US"/>
              <a:t>, January 2018 – November 2023</a:t>
            </a:r>
          </a:p>
        </c:rich>
      </c:tx>
      <c:layout>
        <c:manualLayout>
          <c:xMode val="edge"/>
          <c:yMode val="edge"/>
          <c:x val="2.3969236362934347E-2"/>
          <c:y val="2.4654012719626365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'services over time'!$V$11:$V$12</c:f>
              <c:strCache>
                <c:ptCount val="1"/>
                <c:pt idx="0">
                  <c:v>18-24</c:v>
                </c:pt>
              </c:strCache>
            </c:strRef>
          </c:tx>
          <c:spPr>
            <a:ln w="28575" cap="rnd">
              <a:solidFill>
                <a:schemeClr val="accent1"/>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time'!$V$13:$V$90</c:f>
              <c:numCache>
                <c:formatCode>General</c:formatCode>
                <c:ptCount val="71"/>
                <c:pt idx="0">
                  <c:v>125</c:v>
                </c:pt>
                <c:pt idx="1">
                  <c:v>127</c:v>
                </c:pt>
                <c:pt idx="2">
                  <c:v>129</c:v>
                </c:pt>
                <c:pt idx="3">
                  <c:v>128</c:v>
                </c:pt>
                <c:pt idx="4">
                  <c:v>128</c:v>
                </c:pt>
                <c:pt idx="5">
                  <c:v>126</c:v>
                </c:pt>
                <c:pt idx="6">
                  <c:v>125</c:v>
                </c:pt>
                <c:pt idx="7">
                  <c:v>128</c:v>
                </c:pt>
                <c:pt idx="8">
                  <c:v>137</c:v>
                </c:pt>
                <c:pt idx="9">
                  <c:v>130</c:v>
                </c:pt>
                <c:pt idx="10">
                  <c:v>133</c:v>
                </c:pt>
                <c:pt idx="11">
                  <c:v>135</c:v>
                </c:pt>
                <c:pt idx="12">
                  <c:v>119</c:v>
                </c:pt>
                <c:pt idx="13">
                  <c:v>120</c:v>
                </c:pt>
                <c:pt idx="14">
                  <c:v>121</c:v>
                </c:pt>
                <c:pt idx="15">
                  <c:v>124</c:v>
                </c:pt>
                <c:pt idx="16">
                  <c:v>127</c:v>
                </c:pt>
                <c:pt idx="17">
                  <c:v>131</c:v>
                </c:pt>
                <c:pt idx="18">
                  <c:v>134</c:v>
                </c:pt>
                <c:pt idx="19">
                  <c:v>132</c:v>
                </c:pt>
                <c:pt idx="20">
                  <c:v>142</c:v>
                </c:pt>
                <c:pt idx="21">
                  <c:v>143</c:v>
                </c:pt>
                <c:pt idx="22">
                  <c:v>147</c:v>
                </c:pt>
                <c:pt idx="23">
                  <c:v>150</c:v>
                </c:pt>
                <c:pt idx="24">
                  <c:v>136</c:v>
                </c:pt>
                <c:pt idx="25">
                  <c:v>144</c:v>
                </c:pt>
                <c:pt idx="26">
                  <c:v>141</c:v>
                </c:pt>
                <c:pt idx="27">
                  <c:v>141</c:v>
                </c:pt>
                <c:pt idx="28">
                  <c:v>144</c:v>
                </c:pt>
                <c:pt idx="29">
                  <c:v>146</c:v>
                </c:pt>
                <c:pt idx="30">
                  <c:v>150</c:v>
                </c:pt>
                <c:pt idx="31">
                  <c:v>147</c:v>
                </c:pt>
                <c:pt idx="32">
                  <c:v>150</c:v>
                </c:pt>
                <c:pt idx="33">
                  <c:v>149</c:v>
                </c:pt>
                <c:pt idx="34">
                  <c:v>147</c:v>
                </c:pt>
                <c:pt idx="35">
                  <c:v>152</c:v>
                </c:pt>
                <c:pt idx="36">
                  <c:v>135</c:v>
                </c:pt>
                <c:pt idx="37">
                  <c:v>133</c:v>
                </c:pt>
                <c:pt idx="38">
                  <c:v>137</c:v>
                </c:pt>
                <c:pt idx="39">
                  <c:v>145</c:v>
                </c:pt>
                <c:pt idx="40">
                  <c:v>148</c:v>
                </c:pt>
                <c:pt idx="41">
                  <c:v>150</c:v>
                </c:pt>
                <c:pt idx="42">
                  <c:v>161</c:v>
                </c:pt>
                <c:pt idx="43">
                  <c:v>163</c:v>
                </c:pt>
                <c:pt idx="44">
                  <c:v>170</c:v>
                </c:pt>
                <c:pt idx="45">
                  <c:v>175</c:v>
                </c:pt>
                <c:pt idx="46">
                  <c:v>180</c:v>
                </c:pt>
                <c:pt idx="47">
                  <c:v>184</c:v>
                </c:pt>
                <c:pt idx="48">
                  <c:v>152</c:v>
                </c:pt>
                <c:pt idx="49">
                  <c:v>158</c:v>
                </c:pt>
                <c:pt idx="50">
                  <c:v>160</c:v>
                </c:pt>
                <c:pt idx="51">
                  <c:v>165</c:v>
                </c:pt>
                <c:pt idx="52">
                  <c:v>166</c:v>
                </c:pt>
                <c:pt idx="53">
                  <c:v>168</c:v>
                </c:pt>
                <c:pt idx="54">
                  <c:v>172</c:v>
                </c:pt>
                <c:pt idx="55">
                  <c:v>174</c:v>
                </c:pt>
                <c:pt idx="56">
                  <c:v>188</c:v>
                </c:pt>
                <c:pt idx="57">
                  <c:v>188</c:v>
                </c:pt>
                <c:pt idx="58">
                  <c:v>189</c:v>
                </c:pt>
                <c:pt idx="59">
                  <c:v>187</c:v>
                </c:pt>
                <c:pt idx="60">
                  <c:v>155</c:v>
                </c:pt>
                <c:pt idx="61">
                  <c:v>162</c:v>
                </c:pt>
                <c:pt idx="62">
                  <c:v>164</c:v>
                </c:pt>
                <c:pt idx="63">
                  <c:v>165</c:v>
                </c:pt>
                <c:pt idx="64">
                  <c:v>169</c:v>
                </c:pt>
                <c:pt idx="65">
                  <c:v>174</c:v>
                </c:pt>
                <c:pt idx="66">
                  <c:v>180</c:v>
                </c:pt>
                <c:pt idx="67">
                  <c:v>180</c:v>
                </c:pt>
                <c:pt idx="68">
                  <c:v>184</c:v>
                </c:pt>
                <c:pt idx="69">
                  <c:v>186</c:v>
                </c:pt>
                <c:pt idx="70">
                  <c:v>188</c:v>
                </c:pt>
              </c:numCache>
            </c:numRef>
          </c:val>
          <c:smooth val="0"/>
          <c:extLst>
            <c:ext xmlns:c16="http://schemas.microsoft.com/office/drawing/2014/chart" uri="{C3380CC4-5D6E-409C-BE32-E72D297353CC}">
              <c16:uniqueId val="{00000000-DF6C-4215-BC81-C3AEFF429A08}"/>
            </c:ext>
          </c:extLst>
        </c:ser>
        <c:ser>
          <c:idx val="1"/>
          <c:order val="1"/>
          <c:tx>
            <c:strRef>
              <c:f>'services over time'!$W$11:$W$12</c:f>
              <c:strCache>
                <c:ptCount val="1"/>
                <c:pt idx="0">
                  <c:v>25-34</c:v>
                </c:pt>
              </c:strCache>
            </c:strRef>
          </c:tx>
          <c:spPr>
            <a:ln w="28575" cap="rnd">
              <a:solidFill>
                <a:schemeClr val="accent2"/>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time'!$W$13:$W$90</c:f>
              <c:numCache>
                <c:formatCode>General</c:formatCode>
                <c:ptCount val="71"/>
                <c:pt idx="0">
                  <c:v>202</c:v>
                </c:pt>
                <c:pt idx="1">
                  <c:v>201</c:v>
                </c:pt>
                <c:pt idx="2">
                  <c:v>202</c:v>
                </c:pt>
                <c:pt idx="3">
                  <c:v>201</c:v>
                </c:pt>
                <c:pt idx="4">
                  <c:v>201</c:v>
                </c:pt>
                <c:pt idx="5">
                  <c:v>202</c:v>
                </c:pt>
                <c:pt idx="6">
                  <c:v>203</c:v>
                </c:pt>
                <c:pt idx="7">
                  <c:v>202</c:v>
                </c:pt>
                <c:pt idx="8">
                  <c:v>203</c:v>
                </c:pt>
                <c:pt idx="9">
                  <c:v>203</c:v>
                </c:pt>
                <c:pt idx="10">
                  <c:v>204</c:v>
                </c:pt>
                <c:pt idx="11">
                  <c:v>201</c:v>
                </c:pt>
                <c:pt idx="12">
                  <c:v>202</c:v>
                </c:pt>
                <c:pt idx="13">
                  <c:v>204</c:v>
                </c:pt>
                <c:pt idx="14">
                  <c:v>203</c:v>
                </c:pt>
                <c:pt idx="15">
                  <c:v>206</c:v>
                </c:pt>
                <c:pt idx="16">
                  <c:v>205</c:v>
                </c:pt>
                <c:pt idx="17">
                  <c:v>207</c:v>
                </c:pt>
                <c:pt idx="18">
                  <c:v>209</c:v>
                </c:pt>
                <c:pt idx="19">
                  <c:v>209</c:v>
                </c:pt>
                <c:pt idx="20">
                  <c:v>208</c:v>
                </c:pt>
                <c:pt idx="21">
                  <c:v>208</c:v>
                </c:pt>
                <c:pt idx="22">
                  <c:v>209</c:v>
                </c:pt>
                <c:pt idx="23">
                  <c:v>208</c:v>
                </c:pt>
                <c:pt idx="24">
                  <c:v>210</c:v>
                </c:pt>
                <c:pt idx="25">
                  <c:v>208</c:v>
                </c:pt>
                <c:pt idx="26">
                  <c:v>205</c:v>
                </c:pt>
                <c:pt idx="27">
                  <c:v>204</c:v>
                </c:pt>
                <c:pt idx="28">
                  <c:v>203</c:v>
                </c:pt>
                <c:pt idx="29">
                  <c:v>204</c:v>
                </c:pt>
                <c:pt idx="30">
                  <c:v>203</c:v>
                </c:pt>
                <c:pt idx="31">
                  <c:v>200</c:v>
                </c:pt>
                <c:pt idx="32">
                  <c:v>202</c:v>
                </c:pt>
                <c:pt idx="33">
                  <c:v>203</c:v>
                </c:pt>
                <c:pt idx="34">
                  <c:v>203</c:v>
                </c:pt>
                <c:pt idx="35">
                  <c:v>204</c:v>
                </c:pt>
                <c:pt idx="36">
                  <c:v>198</c:v>
                </c:pt>
                <c:pt idx="37">
                  <c:v>198</c:v>
                </c:pt>
                <c:pt idx="38">
                  <c:v>197</c:v>
                </c:pt>
                <c:pt idx="39">
                  <c:v>193</c:v>
                </c:pt>
                <c:pt idx="40">
                  <c:v>191</c:v>
                </c:pt>
                <c:pt idx="41">
                  <c:v>190</c:v>
                </c:pt>
                <c:pt idx="42">
                  <c:v>192</c:v>
                </c:pt>
                <c:pt idx="43">
                  <c:v>193</c:v>
                </c:pt>
                <c:pt idx="44">
                  <c:v>196</c:v>
                </c:pt>
                <c:pt idx="45">
                  <c:v>197</c:v>
                </c:pt>
                <c:pt idx="46">
                  <c:v>201</c:v>
                </c:pt>
                <c:pt idx="47">
                  <c:v>202</c:v>
                </c:pt>
                <c:pt idx="48">
                  <c:v>215</c:v>
                </c:pt>
                <c:pt idx="49">
                  <c:v>214</c:v>
                </c:pt>
                <c:pt idx="50">
                  <c:v>213</c:v>
                </c:pt>
                <c:pt idx="51">
                  <c:v>214</c:v>
                </c:pt>
                <c:pt idx="52">
                  <c:v>213</c:v>
                </c:pt>
                <c:pt idx="53">
                  <c:v>214</c:v>
                </c:pt>
                <c:pt idx="54">
                  <c:v>215</c:v>
                </c:pt>
                <c:pt idx="55">
                  <c:v>215</c:v>
                </c:pt>
                <c:pt idx="56">
                  <c:v>215</c:v>
                </c:pt>
                <c:pt idx="57">
                  <c:v>218</c:v>
                </c:pt>
                <c:pt idx="58">
                  <c:v>219</c:v>
                </c:pt>
                <c:pt idx="59">
                  <c:v>218</c:v>
                </c:pt>
                <c:pt idx="60">
                  <c:v>233</c:v>
                </c:pt>
                <c:pt idx="61">
                  <c:v>235</c:v>
                </c:pt>
                <c:pt idx="62">
                  <c:v>235</c:v>
                </c:pt>
                <c:pt idx="63">
                  <c:v>236</c:v>
                </c:pt>
                <c:pt idx="64">
                  <c:v>236</c:v>
                </c:pt>
                <c:pt idx="65">
                  <c:v>236</c:v>
                </c:pt>
                <c:pt idx="66">
                  <c:v>240</c:v>
                </c:pt>
                <c:pt idx="67">
                  <c:v>242</c:v>
                </c:pt>
                <c:pt idx="68">
                  <c:v>242</c:v>
                </c:pt>
                <c:pt idx="69">
                  <c:v>244</c:v>
                </c:pt>
                <c:pt idx="70">
                  <c:v>240</c:v>
                </c:pt>
              </c:numCache>
            </c:numRef>
          </c:val>
          <c:smooth val="0"/>
          <c:extLst>
            <c:ext xmlns:c16="http://schemas.microsoft.com/office/drawing/2014/chart" uri="{C3380CC4-5D6E-409C-BE32-E72D297353CC}">
              <c16:uniqueId val="{00000001-DF6C-4215-BC81-C3AEFF429A08}"/>
            </c:ext>
          </c:extLst>
        </c:ser>
        <c:ser>
          <c:idx val="2"/>
          <c:order val="2"/>
          <c:tx>
            <c:strRef>
              <c:f>'services over time'!$X$11:$X$12</c:f>
              <c:strCache>
                <c:ptCount val="1"/>
                <c:pt idx="0">
                  <c:v>35-44</c:v>
                </c:pt>
              </c:strCache>
            </c:strRef>
          </c:tx>
          <c:spPr>
            <a:ln w="28575" cap="rnd">
              <a:solidFill>
                <a:schemeClr val="accent3"/>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time'!$X$13:$X$90</c:f>
              <c:numCache>
                <c:formatCode>General</c:formatCode>
                <c:ptCount val="71"/>
                <c:pt idx="0">
                  <c:v>123</c:v>
                </c:pt>
                <c:pt idx="1">
                  <c:v>122</c:v>
                </c:pt>
                <c:pt idx="2">
                  <c:v>122</c:v>
                </c:pt>
                <c:pt idx="3">
                  <c:v>122</c:v>
                </c:pt>
                <c:pt idx="4">
                  <c:v>121</c:v>
                </c:pt>
                <c:pt idx="5">
                  <c:v>122</c:v>
                </c:pt>
                <c:pt idx="6">
                  <c:v>121</c:v>
                </c:pt>
                <c:pt idx="7">
                  <c:v>120</c:v>
                </c:pt>
                <c:pt idx="8">
                  <c:v>120</c:v>
                </c:pt>
                <c:pt idx="9">
                  <c:v>120</c:v>
                </c:pt>
                <c:pt idx="10">
                  <c:v>121</c:v>
                </c:pt>
                <c:pt idx="11">
                  <c:v>121</c:v>
                </c:pt>
                <c:pt idx="12">
                  <c:v>129</c:v>
                </c:pt>
                <c:pt idx="13">
                  <c:v>131</c:v>
                </c:pt>
                <c:pt idx="14">
                  <c:v>129</c:v>
                </c:pt>
                <c:pt idx="15">
                  <c:v>128</c:v>
                </c:pt>
                <c:pt idx="16">
                  <c:v>128</c:v>
                </c:pt>
                <c:pt idx="17">
                  <c:v>128</c:v>
                </c:pt>
                <c:pt idx="18">
                  <c:v>128</c:v>
                </c:pt>
                <c:pt idx="19">
                  <c:v>127</c:v>
                </c:pt>
                <c:pt idx="20">
                  <c:v>129</c:v>
                </c:pt>
                <c:pt idx="21">
                  <c:v>128</c:v>
                </c:pt>
                <c:pt idx="22">
                  <c:v>128</c:v>
                </c:pt>
                <c:pt idx="23">
                  <c:v>128</c:v>
                </c:pt>
                <c:pt idx="24">
                  <c:v>145</c:v>
                </c:pt>
                <c:pt idx="25">
                  <c:v>144</c:v>
                </c:pt>
                <c:pt idx="26">
                  <c:v>144</c:v>
                </c:pt>
                <c:pt idx="27">
                  <c:v>141</c:v>
                </c:pt>
                <c:pt idx="28">
                  <c:v>140</c:v>
                </c:pt>
                <c:pt idx="29">
                  <c:v>140</c:v>
                </c:pt>
                <c:pt idx="30">
                  <c:v>139</c:v>
                </c:pt>
                <c:pt idx="31">
                  <c:v>139</c:v>
                </c:pt>
                <c:pt idx="32">
                  <c:v>139</c:v>
                </c:pt>
                <c:pt idx="33">
                  <c:v>138</c:v>
                </c:pt>
                <c:pt idx="34">
                  <c:v>137</c:v>
                </c:pt>
                <c:pt idx="35">
                  <c:v>138</c:v>
                </c:pt>
                <c:pt idx="36">
                  <c:v>147</c:v>
                </c:pt>
                <c:pt idx="37">
                  <c:v>147</c:v>
                </c:pt>
                <c:pt idx="38">
                  <c:v>146</c:v>
                </c:pt>
                <c:pt idx="39">
                  <c:v>146</c:v>
                </c:pt>
                <c:pt idx="40">
                  <c:v>144</c:v>
                </c:pt>
                <c:pt idx="41">
                  <c:v>144</c:v>
                </c:pt>
                <c:pt idx="42">
                  <c:v>145</c:v>
                </c:pt>
                <c:pt idx="43">
                  <c:v>149</c:v>
                </c:pt>
                <c:pt idx="44">
                  <c:v>149</c:v>
                </c:pt>
                <c:pt idx="45">
                  <c:v>151</c:v>
                </c:pt>
                <c:pt idx="46">
                  <c:v>152</c:v>
                </c:pt>
                <c:pt idx="47">
                  <c:v>150</c:v>
                </c:pt>
                <c:pt idx="48">
                  <c:v>159</c:v>
                </c:pt>
                <c:pt idx="49">
                  <c:v>159</c:v>
                </c:pt>
                <c:pt idx="50">
                  <c:v>157</c:v>
                </c:pt>
                <c:pt idx="51">
                  <c:v>158</c:v>
                </c:pt>
                <c:pt idx="52">
                  <c:v>159</c:v>
                </c:pt>
                <c:pt idx="53">
                  <c:v>158</c:v>
                </c:pt>
                <c:pt idx="54">
                  <c:v>161</c:v>
                </c:pt>
                <c:pt idx="55">
                  <c:v>163</c:v>
                </c:pt>
                <c:pt idx="56">
                  <c:v>161</c:v>
                </c:pt>
                <c:pt idx="57">
                  <c:v>161</c:v>
                </c:pt>
                <c:pt idx="58">
                  <c:v>164</c:v>
                </c:pt>
                <c:pt idx="59">
                  <c:v>164</c:v>
                </c:pt>
                <c:pt idx="60">
                  <c:v>172</c:v>
                </c:pt>
                <c:pt idx="61">
                  <c:v>171</c:v>
                </c:pt>
                <c:pt idx="62">
                  <c:v>170</c:v>
                </c:pt>
                <c:pt idx="63">
                  <c:v>170</c:v>
                </c:pt>
                <c:pt idx="64">
                  <c:v>169</c:v>
                </c:pt>
                <c:pt idx="65">
                  <c:v>173</c:v>
                </c:pt>
                <c:pt idx="66">
                  <c:v>172</c:v>
                </c:pt>
                <c:pt idx="67">
                  <c:v>170</c:v>
                </c:pt>
                <c:pt idx="68">
                  <c:v>170</c:v>
                </c:pt>
                <c:pt idx="69">
                  <c:v>172</c:v>
                </c:pt>
                <c:pt idx="70">
                  <c:v>173</c:v>
                </c:pt>
              </c:numCache>
            </c:numRef>
          </c:val>
          <c:smooth val="0"/>
          <c:extLst>
            <c:ext xmlns:c16="http://schemas.microsoft.com/office/drawing/2014/chart" uri="{C3380CC4-5D6E-409C-BE32-E72D297353CC}">
              <c16:uniqueId val="{00000002-DF6C-4215-BC81-C3AEFF429A08}"/>
            </c:ext>
          </c:extLst>
        </c:ser>
        <c:ser>
          <c:idx val="3"/>
          <c:order val="3"/>
          <c:tx>
            <c:strRef>
              <c:f>'services over time'!$Y$11:$Y$12</c:f>
              <c:strCache>
                <c:ptCount val="1"/>
                <c:pt idx="0">
                  <c:v>45-54</c:v>
                </c:pt>
              </c:strCache>
            </c:strRef>
          </c:tx>
          <c:spPr>
            <a:ln w="28575" cap="rnd">
              <a:solidFill>
                <a:schemeClr val="accent4"/>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time'!$Y$13:$Y$90</c:f>
              <c:numCache>
                <c:formatCode>General</c:formatCode>
                <c:ptCount val="71"/>
                <c:pt idx="0">
                  <c:v>93</c:v>
                </c:pt>
                <c:pt idx="1">
                  <c:v>95</c:v>
                </c:pt>
                <c:pt idx="2">
                  <c:v>94</c:v>
                </c:pt>
                <c:pt idx="3">
                  <c:v>93</c:v>
                </c:pt>
                <c:pt idx="4">
                  <c:v>94</c:v>
                </c:pt>
                <c:pt idx="5">
                  <c:v>94</c:v>
                </c:pt>
                <c:pt idx="6">
                  <c:v>94</c:v>
                </c:pt>
                <c:pt idx="7">
                  <c:v>95</c:v>
                </c:pt>
                <c:pt idx="8">
                  <c:v>93</c:v>
                </c:pt>
                <c:pt idx="9">
                  <c:v>96</c:v>
                </c:pt>
                <c:pt idx="10">
                  <c:v>95</c:v>
                </c:pt>
                <c:pt idx="11">
                  <c:v>95</c:v>
                </c:pt>
                <c:pt idx="12">
                  <c:v>97</c:v>
                </c:pt>
                <c:pt idx="13">
                  <c:v>98</c:v>
                </c:pt>
                <c:pt idx="14">
                  <c:v>95</c:v>
                </c:pt>
                <c:pt idx="15">
                  <c:v>94</c:v>
                </c:pt>
                <c:pt idx="16">
                  <c:v>94</c:v>
                </c:pt>
                <c:pt idx="17">
                  <c:v>95</c:v>
                </c:pt>
                <c:pt idx="18">
                  <c:v>94</c:v>
                </c:pt>
                <c:pt idx="19">
                  <c:v>96</c:v>
                </c:pt>
                <c:pt idx="20">
                  <c:v>97</c:v>
                </c:pt>
                <c:pt idx="21">
                  <c:v>96</c:v>
                </c:pt>
                <c:pt idx="22">
                  <c:v>95</c:v>
                </c:pt>
                <c:pt idx="23">
                  <c:v>94</c:v>
                </c:pt>
                <c:pt idx="24">
                  <c:v>88</c:v>
                </c:pt>
                <c:pt idx="25">
                  <c:v>88</c:v>
                </c:pt>
                <c:pt idx="26">
                  <c:v>91</c:v>
                </c:pt>
                <c:pt idx="27">
                  <c:v>91</c:v>
                </c:pt>
                <c:pt idx="28">
                  <c:v>90</c:v>
                </c:pt>
                <c:pt idx="29">
                  <c:v>91</c:v>
                </c:pt>
                <c:pt idx="30">
                  <c:v>89</c:v>
                </c:pt>
                <c:pt idx="31">
                  <c:v>89</c:v>
                </c:pt>
                <c:pt idx="32">
                  <c:v>90</c:v>
                </c:pt>
                <c:pt idx="33">
                  <c:v>89</c:v>
                </c:pt>
                <c:pt idx="34">
                  <c:v>88</c:v>
                </c:pt>
                <c:pt idx="35">
                  <c:v>88</c:v>
                </c:pt>
                <c:pt idx="36">
                  <c:v>89</c:v>
                </c:pt>
                <c:pt idx="37">
                  <c:v>87</c:v>
                </c:pt>
                <c:pt idx="38">
                  <c:v>88</c:v>
                </c:pt>
                <c:pt idx="39">
                  <c:v>87</c:v>
                </c:pt>
                <c:pt idx="40">
                  <c:v>87</c:v>
                </c:pt>
                <c:pt idx="41">
                  <c:v>89</c:v>
                </c:pt>
                <c:pt idx="42">
                  <c:v>90</c:v>
                </c:pt>
                <c:pt idx="43">
                  <c:v>89</c:v>
                </c:pt>
                <c:pt idx="44">
                  <c:v>92</c:v>
                </c:pt>
                <c:pt idx="45">
                  <c:v>91</c:v>
                </c:pt>
                <c:pt idx="46">
                  <c:v>92</c:v>
                </c:pt>
                <c:pt idx="47">
                  <c:v>91</c:v>
                </c:pt>
                <c:pt idx="48">
                  <c:v>93</c:v>
                </c:pt>
                <c:pt idx="49">
                  <c:v>93</c:v>
                </c:pt>
                <c:pt idx="50">
                  <c:v>94</c:v>
                </c:pt>
                <c:pt idx="51">
                  <c:v>94</c:v>
                </c:pt>
                <c:pt idx="52">
                  <c:v>98</c:v>
                </c:pt>
                <c:pt idx="53">
                  <c:v>96</c:v>
                </c:pt>
                <c:pt idx="54">
                  <c:v>96</c:v>
                </c:pt>
                <c:pt idx="55">
                  <c:v>95</c:v>
                </c:pt>
                <c:pt idx="56">
                  <c:v>96</c:v>
                </c:pt>
                <c:pt idx="57">
                  <c:v>99</c:v>
                </c:pt>
                <c:pt idx="58">
                  <c:v>97</c:v>
                </c:pt>
                <c:pt idx="59">
                  <c:v>98</c:v>
                </c:pt>
                <c:pt idx="60">
                  <c:v>107</c:v>
                </c:pt>
                <c:pt idx="61">
                  <c:v>110</c:v>
                </c:pt>
                <c:pt idx="62">
                  <c:v>111</c:v>
                </c:pt>
                <c:pt idx="63">
                  <c:v>112</c:v>
                </c:pt>
                <c:pt idx="64">
                  <c:v>114</c:v>
                </c:pt>
                <c:pt idx="65">
                  <c:v>114</c:v>
                </c:pt>
                <c:pt idx="66">
                  <c:v>114</c:v>
                </c:pt>
                <c:pt idx="67">
                  <c:v>113</c:v>
                </c:pt>
                <c:pt idx="68">
                  <c:v>112</c:v>
                </c:pt>
                <c:pt idx="69">
                  <c:v>114</c:v>
                </c:pt>
                <c:pt idx="70">
                  <c:v>116</c:v>
                </c:pt>
              </c:numCache>
            </c:numRef>
          </c:val>
          <c:smooth val="0"/>
          <c:extLst>
            <c:ext xmlns:c16="http://schemas.microsoft.com/office/drawing/2014/chart" uri="{C3380CC4-5D6E-409C-BE32-E72D297353CC}">
              <c16:uniqueId val="{00000003-DF6C-4215-BC81-C3AEFF429A08}"/>
            </c:ext>
          </c:extLst>
        </c:ser>
        <c:ser>
          <c:idx val="4"/>
          <c:order val="4"/>
          <c:tx>
            <c:strRef>
              <c:f>'services over time'!$Z$11:$Z$12</c:f>
              <c:strCache>
                <c:ptCount val="1"/>
                <c:pt idx="0">
                  <c:v>55-64</c:v>
                </c:pt>
              </c:strCache>
            </c:strRef>
          </c:tx>
          <c:spPr>
            <a:ln w="28575" cap="rnd">
              <a:solidFill>
                <a:schemeClr val="accent5"/>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time'!$Z$13:$Z$90</c:f>
              <c:numCache>
                <c:formatCode>General</c:formatCode>
                <c:ptCount val="71"/>
                <c:pt idx="0">
                  <c:v>54</c:v>
                </c:pt>
                <c:pt idx="1">
                  <c:v>54</c:v>
                </c:pt>
                <c:pt idx="2">
                  <c:v>54</c:v>
                </c:pt>
                <c:pt idx="3">
                  <c:v>55</c:v>
                </c:pt>
                <c:pt idx="4">
                  <c:v>55</c:v>
                </c:pt>
                <c:pt idx="5">
                  <c:v>56</c:v>
                </c:pt>
                <c:pt idx="6">
                  <c:v>55</c:v>
                </c:pt>
                <c:pt idx="7">
                  <c:v>56</c:v>
                </c:pt>
                <c:pt idx="8">
                  <c:v>55</c:v>
                </c:pt>
                <c:pt idx="9">
                  <c:v>55</c:v>
                </c:pt>
                <c:pt idx="10">
                  <c:v>55</c:v>
                </c:pt>
                <c:pt idx="11">
                  <c:v>55</c:v>
                </c:pt>
                <c:pt idx="12">
                  <c:v>63</c:v>
                </c:pt>
                <c:pt idx="13">
                  <c:v>63</c:v>
                </c:pt>
                <c:pt idx="14">
                  <c:v>64</c:v>
                </c:pt>
                <c:pt idx="15">
                  <c:v>64</c:v>
                </c:pt>
                <c:pt idx="16">
                  <c:v>65</c:v>
                </c:pt>
                <c:pt idx="17">
                  <c:v>65</c:v>
                </c:pt>
                <c:pt idx="18">
                  <c:v>63</c:v>
                </c:pt>
                <c:pt idx="19">
                  <c:v>64</c:v>
                </c:pt>
                <c:pt idx="20">
                  <c:v>64</c:v>
                </c:pt>
                <c:pt idx="21">
                  <c:v>65</c:v>
                </c:pt>
                <c:pt idx="22">
                  <c:v>64</c:v>
                </c:pt>
                <c:pt idx="23">
                  <c:v>64</c:v>
                </c:pt>
                <c:pt idx="24">
                  <c:v>68</c:v>
                </c:pt>
                <c:pt idx="25">
                  <c:v>66</c:v>
                </c:pt>
                <c:pt idx="26">
                  <c:v>66</c:v>
                </c:pt>
                <c:pt idx="27">
                  <c:v>67</c:v>
                </c:pt>
                <c:pt idx="28">
                  <c:v>66</c:v>
                </c:pt>
                <c:pt idx="29">
                  <c:v>66</c:v>
                </c:pt>
                <c:pt idx="30">
                  <c:v>66</c:v>
                </c:pt>
                <c:pt idx="31">
                  <c:v>66</c:v>
                </c:pt>
                <c:pt idx="32">
                  <c:v>67</c:v>
                </c:pt>
                <c:pt idx="33">
                  <c:v>67</c:v>
                </c:pt>
                <c:pt idx="34">
                  <c:v>67</c:v>
                </c:pt>
                <c:pt idx="35">
                  <c:v>68</c:v>
                </c:pt>
                <c:pt idx="36">
                  <c:v>75</c:v>
                </c:pt>
                <c:pt idx="37">
                  <c:v>74</c:v>
                </c:pt>
                <c:pt idx="38">
                  <c:v>74</c:v>
                </c:pt>
                <c:pt idx="39">
                  <c:v>73</c:v>
                </c:pt>
                <c:pt idx="40">
                  <c:v>73</c:v>
                </c:pt>
                <c:pt idx="41">
                  <c:v>74</c:v>
                </c:pt>
                <c:pt idx="42">
                  <c:v>73</c:v>
                </c:pt>
                <c:pt idx="43">
                  <c:v>73</c:v>
                </c:pt>
                <c:pt idx="44">
                  <c:v>76</c:v>
                </c:pt>
                <c:pt idx="45">
                  <c:v>77</c:v>
                </c:pt>
                <c:pt idx="46">
                  <c:v>79</c:v>
                </c:pt>
                <c:pt idx="47">
                  <c:v>82</c:v>
                </c:pt>
                <c:pt idx="48">
                  <c:v>90</c:v>
                </c:pt>
                <c:pt idx="49">
                  <c:v>91</c:v>
                </c:pt>
                <c:pt idx="50">
                  <c:v>90</c:v>
                </c:pt>
                <c:pt idx="51">
                  <c:v>91</c:v>
                </c:pt>
                <c:pt idx="52">
                  <c:v>91</c:v>
                </c:pt>
                <c:pt idx="53">
                  <c:v>91</c:v>
                </c:pt>
                <c:pt idx="54">
                  <c:v>93</c:v>
                </c:pt>
                <c:pt idx="55">
                  <c:v>93</c:v>
                </c:pt>
                <c:pt idx="56">
                  <c:v>96</c:v>
                </c:pt>
                <c:pt idx="57">
                  <c:v>97</c:v>
                </c:pt>
                <c:pt idx="58">
                  <c:v>98</c:v>
                </c:pt>
                <c:pt idx="59">
                  <c:v>101</c:v>
                </c:pt>
                <c:pt idx="60">
                  <c:v>92</c:v>
                </c:pt>
                <c:pt idx="61">
                  <c:v>93</c:v>
                </c:pt>
                <c:pt idx="62">
                  <c:v>93</c:v>
                </c:pt>
                <c:pt idx="63">
                  <c:v>94</c:v>
                </c:pt>
                <c:pt idx="64">
                  <c:v>99</c:v>
                </c:pt>
                <c:pt idx="65">
                  <c:v>100</c:v>
                </c:pt>
                <c:pt idx="66">
                  <c:v>99</c:v>
                </c:pt>
                <c:pt idx="67">
                  <c:v>101</c:v>
                </c:pt>
                <c:pt idx="68">
                  <c:v>101</c:v>
                </c:pt>
                <c:pt idx="69">
                  <c:v>100</c:v>
                </c:pt>
                <c:pt idx="70">
                  <c:v>103</c:v>
                </c:pt>
              </c:numCache>
            </c:numRef>
          </c:val>
          <c:smooth val="0"/>
          <c:extLst>
            <c:ext xmlns:c16="http://schemas.microsoft.com/office/drawing/2014/chart" uri="{C3380CC4-5D6E-409C-BE32-E72D297353CC}">
              <c16:uniqueId val="{00000004-DF6C-4215-BC81-C3AEFF429A08}"/>
            </c:ext>
          </c:extLst>
        </c:ser>
        <c:ser>
          <c:idx val="5"/>
          <c:order val="5"/>
          <c:tx>
            <c:strRef>
              <c:f>'services over time'!$AA$11:$AA$12</c:f>
              <c:strCache>
                <c:ptCount val="1"/>
                <c:pt idx="0">
                  <c:v>65-74</c:v>
                </c:pt>
              </c:strCache>
            </c:strRef>
          </c:tx>
          <c:spPr>
            <a:ln w="28575" cap="rnd">
              <a:solidFill>
                <a:schemeClr val="accent6"/>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time'!$AA$13:$AA$90</c:f>
              <c:numCache>
                <c:formatCode>General</c:formatCode>
                <c:ptCount val="71"/>
                <c:pt idx="0">
                  <c:v>38</c:v>
                </c:pt>
                <c:pt idx="1">
                  <c:v>38</c:v>
                </c:pt>
                <c:pt idx="2">
                  <c:v>38</c:v>
                </c:pt>
                <c:pt idx="3">
                  <c:v>38</c:v>
                </c:pt>
                <c:pt idx="4">
                  <c:v>38</c:v>
                </c:pt>
                <c:pt idx="5">
                  <c:v>38</c:v>
                </c:pt>
                <c:pt idx="6">
                  <c:v>38</c:v>
                </c:pt>
                <c:pt idx="7">
                  <c:v>38</c:v>
                </c:pt>
                <c:pt idx="8">
                  <c:v>38</c:v>
                </c:pt>
                <c:pt idx="9">
                  <c:v>38</c:v>
                </c:pt>
                <c:pt idx="10">
                  <c:v>38</c:v>
                </c:pt>
                <c:pt idx="11">
                  <c:v>38</c:v>
                </c:pt>
                <c:pt idx="12">
                  <c:v>33</c:v>
                </c:pt>
                <c:pt idx="13">
                  <c:v>31</c:v>
                </c:pt>
                <c:pt idx="14">
                  <c:v>31</c:v>
                </c:pt>
                <c:pt idx="15">
                  <c:v>31</c:v>
                </c:pt>
                <c:pt idx="16">
                  <c:v>31</c:v>
                </c:pt>
                <c:pt idx="17">
                  <c:v>30</c:v>
                </c:pt>
                <c:pt idx="18">
                  <c:v>30</c:v>
                </c:pt>
                <c:pt idx="19">
                  <c:v>30</c:v>
                </c:pt>
                <c:pt idx="20">
                  <c:v>29</c:v>
                </c:pt>
                <c:pt idx="21">
                  <c:v>30</c:v>
                </c:pt>
                <c:pt idx="22">
                  <c:v>28</c:v>
                </c:pt>
                <c:pt idx="23">
                  <c:v>28</c:v>
                </c:pt>
                <c:pt idx="24">
                  <c:v>34</c:v>
                </c:pt>
                <c:pt idx="25">
                  <c:v>33</c:v>
                </c:pt>
                <c:pt idx="26">
                  <c:v>34</c:v>
                </c:pt>
                <c:pt idx="27">
                  <c:v>31</c:v>
                </c:pt>
                <c:pt idx="28">
                  <c:v>30</c:v>
                </c:pt>
                <c:pt idx="29">
                  <c:v>30</c:v>
                </c:pt>
                <c:pt idx="30">
                  <c:v>30</c:v>
                </c:pt>
                <c:pt idx="31">
                  <c:v>29</c:v>
                </c:pt>
                <c:pt idx="32">
                  <c:v>29</c:v>
                </c:pt>
                <c:pt idx="33">
                  <c:v>29</c:v>
                </c:pt>
                <c:pt idx="34">
                  <c:v>29</c:v>
                </c:pt>
                <c:pt idx="35">
                  <c:v>29</c:v>
                </c:pt>
                <c:pt idx="36">
                  <c:v>30</c:v>
                </c:pt>
                <c:pt idx="37">
                  <c:v>29</c:v>
                </c:pt>
                <c:pt idx="38">
                  <c:v>29</c:v>
                </c:pt>
                <c:pt idx="39">
                  <c:v>29</c:v>
                </c:pt>
                <c:pt idx="40">
                  <c:v>28</c:v>
                </c:pt>
                <c:pt idx="41">
                  <c:v>28</c:v>
                </c:pt>
                <c:pt idx="42">
                  <c:v>28</c:v>
                </c:pt>
                <c:pt idx="43">
                  <c:v>29</c:v>
                </c:pt>
                <c:pt idx="44">
                  <c:v>28</c:v>
                </c:pt>
                <c:pt idx="45">
                  <c:v>29</c:v>
                </c:pt>
                <c:pt idx="46">
                  <c:v>29</c:v>
                </c:pt>
                <c:pt idx="47">
                  <c:v>27</c:v>
                </c:pt>
                <c:pt idx="48">
                  <c:v>33</c:v>
                </c:pt>
                <c:pt idx="49">
                  <c:v>34</c:v>
                </c:pt>
                <c:pt idx="50">
                  <c:v>33</c:v>
                </c:pt>
                <c:pt idx="51">
                  <c:v>33</c:v>
                </c:pt>
                <c:pt idx="52">
                  <c:v>33</c:v>
                </c:pt>
                <c:pt idx="53">
                  <c:v>32</c:v>
                </c:pt>
                <c:pt idx="54">
                  <c:v>32</c:v>
                </c:pt>
                <c:pt idx="55">
                  <c:v>31</c:v>
                </c:pt>
                <c:pt idx="56">
                  <c:v>32</c:v>
                </c:pt>
                <c:pt idx="57">
                  <c:v>34</c:v>
                </c:pt>
                <c:pt idx="58">
                  <c:v>32</c:v>
                </c:pt>
                <c:pt idx="59">
                  <c:v>32</c:v>
                </c:pt>
                <c:pt idx="60">
                  <c:v>38</c:v>
                </c:pt>
                <c:pt idx="61">
                  <c:v>38</c:v>
                </c:pt>
                <c:pt idx="62">
                  <c:v>38</c:v>
                </c:pt>
                <c:pt idx="63">
                  <c:v>39</c:v>
                </c:pt>
                <c:pt idx="64">
                  <c:v>40</c:v>
                </c:pt>
                <c:pt idx="65">
                  <c:v>40</c:v>
                </c:pt>
                <c:pt idx="66">
                  <c:v>40</c:v>
                </c:pt>
                <c:pt idx="67">
                  <c:v>40</c:v>
                </c:pt>
                <c:pt idx="68">
                  <c:v>40</c:v>
                </c:pt>
                <c:pt idx="69">
                  <c:v>40</c:v>
                </c:pt>
                <c:pt idx="70">
                  <c:v>39</c:v>
                </c:pt>
              </c:numCache>
            </c:numRef>
          </c:val>
          <c:smooth val="0"/>
          <c:extLst>
            <c:ext xmlns:c16="http://schemas.microsoft.com/office/drawing/2014/chart" uri="{C3380CC4-5D6E-409C-BE32-E72D297353CC}">
              <c16:uniqueId val="{00000005-DF6C-4215-BC81-C3AEFF429A08}"/>
            </c:ext>
          </c:extLst>
        </c:ser>
        <c:ser>
          <c:idx val="6"/>
          <c:order val="6"/>
          <c:tx>
            <c:strRef>
              <c:f>'services over time'!$AB$11:$AB$12</c:f>
              <c:strCache>
                <c:ptCount val="1"/>
                <c:pt idx="0">
                  <c:v>75-84</c:v>
                </c:pt>
              </c:strCache>
            </c:strRef>
          </c:tx>
          <c:spPr>
            <a:ln w="28575" cap="rnd">
              <a:solidFill>
                <a:schemeClr val="accent1">
                  <a:lumMod val="60000"/>
                </a:schemeClr>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time'!$AB$13:$AB$90</c:f>
              <c:numCache>
                <c:formatCode>General</c:formatCode>
                <c:ptCount val="71"/>
                <c:pt idx="0">
                  <c:v>20</c:v>
                </c:pt>
                <c:pt idx="1">
                  <c:v>20</c:v>
                </c:pt>
                <c:pt idx="2">
                  <c:v>20</c:v>
                </c:pt>
                <c:pt idx="3">
                  <c:v>19</c:v>
                </c:pt>
                <c:pt idx="4">
                  <c:v>18</c:v>
                </c:pt>
                <c:pt idx="5">
                  <c:v>18</c:v>
                </c:pt>
                <c:pt idx="6">
                  <c:v>17</c:v>
                </c:pt>
                <c:pt idx="7">
                  <c:v>17</c:v>
                </c:pt>
                <c:pt idx="8">
                  <c:v>17</c:v>
                </c:pt>
                <c:pt idx="9">
                  <c:v>17</c:v>
                </c:pt>
                <c:pt idx="10">
                  <c:v>17</c:v>
                </c:pt>
                <c:pt idx="11">
                  <c:v>17</c:v>
                </c:pt>
                <c:pt idx="12">
                  <c:v>21</c:v>
                </c:pt>
                <c:pt idx="13">
                  <c:v>21</c:v>
                </c:pt>
                <c:pt idx="14">
                  <c:v>21</c:v>
                </c:pt>
                <c:pt idx="15">
                  <c:v>21</c:v>
                </c:pt>
                <c:pt idx="16">
                  <c:v>21</c:v>
                </c:pt>
                <c:pt idx="17">
                  <c:v>21</c:v>
                </c:pt>
                <c:pt idx="18">
                  <c:v>21</c:v>
                </c:pt>
                <c:pt idx="19">
                  <c:v>21</c:v>
                </c:pt>
                <c:pt idx="20">
                  <c:v>21</c:v>
                </c:pt>
                <c:pt idx="21">
                  <c:v>21</c:v>
                </c:pt>
                <c:pt idx="22">
                  <c:v>21</c:v>
                </c:pt>
                <c:pt idx="23">
                  <c:v>23</c:v>
                </c:pt>
                <c:pt idx="24">
                  <c:v>23</c:v>
                </c:pt>
                <c:pt idx="25">
                  <c:v>23</c:v>
                </c:pt>
                <c:pt idx="26">
                  <c:v>22</c:v>
                </c:pt>
                <c:pt idx="27">
                  <c:v>21</c:v>
                </c:pt>
                <c:pt idx="28">
                  <c:v>20</c:v>
                </c:pt>
                <c:pt idx="29">
                  <c:v>20</c:v>
                </c:pt>
                <c:pt idx="30">
                  <c:v>20</c:v>
                </c:pt>
                <c:pt idx="31">
                  <c:v>20</c:v>
                </c:pt>
                <c:pt idx="32">
                  <c:v>20</c:v>
                </c:pt>
                <c:pt idx="33">
                  <c:v>20</c:v>
                </c:pt>
                <c:pt idx="34">
                  <c:v>20</c:v>
                </c:pt>
                <c:pt idx="35">
                  <c:v>20</c:v>
                </c:pt>
                <c:pt idx="36">
                  <c:v>20</c:v>
                </c:pt>
                <c:pt idx="37">
                  <c:v>20</c:v>
                </c:pt>
                <c:pt idx="38">
                  <c:v>20</c:v>
                </c:pt>
                <c:pt idx="39">
                  <c:v>20</c:v>
                </c:pt>
                <c:pt idx="40">
                  <c:v>20</c:v>
                </c:pt>
                <c:pt idx="41">
                  <c:v>20</c:v>
                </c:pt>
                <c:pt idx="42">
                  <c:v>21</c:v>
                </c:pt>
                <c:pt idx="43">
                  <c:v>20</c:v>
                </c:pt>
                <c:pt idx="44">
                  <c:v>20</c:v>
                </c:pt>
                <c:pt idx="45">
                  <c:v>20</c:v>
                </c:pt>
                <c:pt idx="46">
                  <c:v>20</c:v>
                </c:pt>
                <c:pt idx="47">
                  <c:v>19</c:v>
                </c:pt>
                <c:pt idx="48">
                  <c:v>19</c:v>
                </c:pt>
                <c:pt idx="49">
                  <c:v>18</c:v>
                </c:pt>
                <c:pt idx="50">
                  <c:v>19</c:v>
                </c:pt>
                <c:pt idx="51">
                  <c:v>20</c:v>
                </c:pt>
                <c:pt idx="52">
                  <c:v>20</c:v>
                </c:pt>
                <c:pt idx="53">
                  <c:v>20</c:v>
                </c:pt>
                <c:pt idx="54">
                  <c:v>19</c:v>
                </c:pt>
                <c:pt idx="55">
                  <c:v>19</c:v>
                </c:pt>
                <c:pt idx="56">
                  <c:v>19</c:v>
                </c:pt>
                <c:pt idx="57">
                  <c:v>18</c:v>
                </c:pt>
                <c:pt idx="58">
                  <c:v>18</c:v>
                </c:pt>
                <c:pt idx="59">
                  <c:v>19</c:v>
                </c:pt>
                <c:pt idx="60">
                  <c:v>22</c:v>
                </c:pt>
                <c:pt idx="61">
                  <c:v>22</c:v>
                </c:pt>
                <c:pt idx="62">
                  <c:v>22</c:v>
                </c:pt>
                <c:pt idx="63">
                  <c:v>22</c:v>
                </c:pt>
                <c:pt idx="64">
                  <c:v>22</c:v>
                </c:pt>
                <c:pt idx="65">
                  <c:v>22</c:v>
                </c:pt>
                <c:pt idx="66">
                  <c:v>21</c:v>
                </c:pt>
                <c:pt idx="67">
                  <c:v>21</c:v>
                </c:pt>
                <c:pt idx="68">
                  <c:v>21</c:v>
                </c:pt>
                <c:pt idx="69">
                  <c:v>21</c:v>
                </c:pt>
                <c:pt idx="70">
                  <c:v>21</c:v>
                </c:pt>
              </c:numCache>
            </c:numRef>
          </c:val>
          <c:smooth val="0"/>
          <c:extLst>
            <c:ext xmlns:c16="http://schemas.microsoft.com/office/drawing/2014/chart" uri="{C3380CC4-5D6E-409C-BE32-E72D297353CC}">
              <c16:uniqueId val="{00000006-DF6C-4215-BC81-C3AEFF429A08}"/>
            </c:ext>
          </c:extLst>
        </c:ser>
        <c:ser>
          <c:idx val="7"/>
          <c:order val="7"/>
          <c:tx>
            <c:strRef>
              <c:f>'services over time'!$AC$11:$AC$12</c:f>
              <c:strCache>
                <c:ptCount val="1"/>
                <c:pt idx="0">
                  <c:v>85+</c:v>
                </c:pt>
              </c:strCache>
            </c:strRef>
          </c:tx>
          <c:spPr>
            <a:ln w="28575" cap="rnd">
              <a:solidFill>
                <a:schemeClr val="accent2">
                  <a:lumMod val="60000"/>
                </a:schemeClr>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time'!$AC$13:$AC$90</c:f>
              <c:numCache>
                <c:formatCode>General</c:formatCode>
                <c:ptCount val="71"/>
                <c:pt idx="0">
                  <c:v>3</c:v>
                </c:pt>
                <c:pt idx="1">
                  <c:v>2</c:v>
                </c:pt>
                <c:pt idx="2">
                  <c:v>2</c:v>
                </c:pt>
                <c:pt idx="3">
                  <c:v>3</c:v>
                </c:pt>
                <c:pt idx="4">
                  <c:v>3</c:v>
                </c:pt>
                <c:pt idx="5">
                  <c:v>2</c:v>
                </c:pt>
                <c:pt idx="6">
                  <c:v>2</c:v>
                </c:pt>
                <c:pt idx="7">
                  <c:v>2</c:v>
                </c:pt>
                <c:pt idx="8">
                  <c:v>2</c:v>
                </c:pt>
                <c:pt idx="9">
                  <c:v>2</c:v>
                </c:pt>
                <c:pt idx="10">
                  <c:v>2</c:v>
                </c:pt>
                <c:pt idx="11">
                  <c:v>1</c:v>
                </c:pt>
                <c:pt idx="12">
                  <c:v>2</c:v>
                </c:pt>
                <c:pt idx="13">
                  <c:v>2</c:v>
                </c:pt>
                <c:pt idx="14">
                  <c:v>2</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4</c:v>
                </c:pt>
                <c:pt idx="33">
                  <c:v>4</c:v>
                </c:pt>
                <c:pt idx="34">
                  <c:v>4</c:v>
                </c:pt>
                <c:pt idx="35">
                  <c:v>4</c:v>
                </c:pt>
                <c:pt idx="36">
                  <c:v>6</c:v>
                </c:pt>
                <c:pt idx="37">
                  <c:v>5</c:v>
                </c:pt>
                <c:pt idx="38">
                  <c:v>5</c:v>
                </c:pt>
                <c:pt idx="39">
                  <c:v>5</c:v>
                </c:pt>
                <c:pt idx="40">
                  <c:v>5</c:v>
                </c:pt>
                <c:pt idx="41">
                  <c:v>5</c:v>
                </c:pt>
                <c:pt idx="42">
                  <c:v>5</c:v>
                </c:pt>
                <c:pt idx="43">
                  <c:v>4</c:v>
                </c:pt>
                <c:pt idx="44">
                  <c:v>3</c:v>
                </c:pt>
                <c:pt idx="45">
                  <c:v>3</c:v>
                </c:pt>
                <c:pt idx="46">
                  <c:v>4</c:v>
                </c:pt>
                <c:pt idx="47">
                  <c:v>4</c:v>
                </c:pt>
                <c:pt idx="48">
                  <c:v>4</c:v>
                </c:pt>
                <c:pt idx="49">
                  <c:v>4</c:v>
                </c:pt>
                <c:pt idx="50">
                  <c:v>3</c:v>
                </c:pt>
                <c:pt idx="51">
                  <c:v>3</c:v>
                </c:pt>
                <c:pt idx="52">
                  <c:v>4</c:v>
                </c:pt>
                <c:pt idx="53">
                  <c:v>4</c:v>
                </c:pt>
                <c:pt idx="54">
                  <c:v>2</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numCache>
            </c:numRef>
          </c:val>
          <c:smooth val="0"/>
          <c:extLst>
            <c:ext xmlns:c16="http://schemas.microsoft.com/office/drawing/2014/chart" uri="{C3380CC4-5D6E-409C-BE32-E72D297353CC}">
              <c16:uniqueId val="{00000007-DF6C-4215-BC81-C3AEFF429A08}"/>
            </c:ext>
          </c:extLst>
        </c:ser>
        <c:dLbls>
          <c:showLegendKey val="0"/>
          <c:showVal val="0"/>
          <c:showCatName val="0"/>
          <c:showSerName val="0"/>
          <c:showPercent val="0"/>
          <c:showBubbleSize val="0"/>
        </c:dLbls>
        <c:smooth val="0"/>
        <c:axId val="32652831"/>
        <c:axId val="651418239"/>
      </c:lineChart>
      <c:catAx>
        <c:axId val="3265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418239"/>
        <c:crosses val="autoZero"/>
        <c:auto val="1"/>
        <c:lblAlgn val="ctr"/>
        <c:lblOffset val="100"/>
        <c:noMultiLvlLbl val="0"/>
      </c:catAx>
      <c:valAx>
        <c:axId val="651418239"/>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52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[Services and Intensity Over Time.xlsx]services over time!PivotTable3</c:name>
    <c:fmtId val="-1"/>
  </c:pivotSource>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rgbClr val="00445E">
                    <a:lumMod val="65000"/>
                    <a:lumOff val="35000"/>
                  </a:srgbClr>
                </a:solidFill>
              </a:rPr>
              <a:t>Number of ASC service users with LD as listed PSR by ethnic group, January 2018 – November 2023.</a:t>
            </a:r>
          </a:p>
        </c:rich>
      </c:tx>
      <c:layout>
        <c:manualLayout>
          <c:xMode val="edge"/>
          <c:yMode val="edge"/>
          <c:x val="2.1860316293561932E-3"/>
          <c:y val="2.027552823566869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3857244387784937E-2"/>
          <c:y val="0.1842643016831938"/>
          <c:w val="0.91313306502419966"/>
          <c:h val="0.54235953618957722"/>
        </c:manualLayout>
      </c:layout>
      <c:lineChart>
        <c:grouping val="standard"/>
        <c:varyColors val="0"/>
        <c:ser>
          <c:idx val="0"/>
          <c:order val="0"/>
          <c:tx>
            <c:strRef>
              <c:f>'services over time'!$V$11:$V$12</c:f>
              <c:strCache>
                <c:ptCount val="1"/>
                <c:pt idx="0">
                  <c:v>Any Other Black Background</c:v>
                </c:pt>
              </c:strCache>
            </c:strRef>
          </c:tx>
          <c:spPr>
            <a:ln w="28575" cap="rnd">
              <a:solidFill>
                <a:schemeClr val="accent1"/>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time'!$V$13:$V$90</c:f>
              <c:numCache>
                <c:formatCode>General</c:formatCode>
                <c:ptCount val="71"/>
                <c:pt idx="0">
                  <c:v>14</c:v>
                </c:pt>
                <c:pt idx="1">
                  <c:v>14</c:v>
                </c:pt>
                <c:pt idx="2">
                  <c:v>14</c:v>
                </c:pt>
                <c:pt idx="3">
                  <c:v>13</c:v>
                </c:pt>
                <c:pt idx="4">
                  <c:v>13</c:v>
                </c:pt>
                <c:pt idx="5">
                  <c:v>13</c:v>
                </c:pt>
                <c:pt idx="6">
                  <c:v>13</c:v>
                </c:pt>
                <c:pt idx="7">
                  <c:v>13</c:v>
                </c:pt>
                <c:pt idx="8">
                  <c:v>15</c:v>
                </c:pt>
                <c:pt idx="9">
                  <c:v>13</c:v>
                </c:pt>
                <c:pt idx="10">
                  <c:v>14</c:v>
                </c:pt>
                <c:pt idx="11">
                  <c:v>14</c:v>
                </c:pt>
                <c:pt idx="12">
                  <c:v>14</c:v>
                </c:pt>
                <c:pt idx="13">
                  <c:v>14</c:v>
                </c:pt>
                <c:pt idx="14">
                  <c:v>14</c:v>
                </c:pt>
                <c:pt idx="15">
                  <c:v>14</c:v>
                </c:pt>
                <c:pt idx="16">
                  <c:v>14</c:v>
                </c:pt>
                <c:pt idx="17">
                  <c:v>14</c:v>
                </c:pt>
                <c:pt idx="18">
                  <c:v>14</c:v>
                </c:pt>
                <c:pt idx="19">
                  <c:v>14</c:v>
                </c:pt>
                <c:pt idx="20">
                  <c:v>14</c:v>
                </c:pt>
                <c:pt idx="21">
                  <c:v>14</c:v>
                </c:pt>
                <c:pt idx="22">
                  <c:v>14</c:v>
                </c:pt>
                <c:pt idx="23">
                  <c:v>14</c:v>
                </c:pt>
                <c:pt idx="24">
                  <c:v>14</c:v>
                </c:pt>
                <c:pt idx="25">
                  <c:v>14</c:v>
                </c:pt>
                <c:pt idx="26">
                  <c:v>14</c:v>
                </c:pt>
                <c:pt idx="27">
                  <c:v>14</c:v>
                </c:pt>
                <c:pt idx="28">
                  <c:v>14</c:v>
                </c:pt>
                <c:pt idx="29">
                  <c:v>14</c:v>
                </c:pt>
                <c:pt idx="30">
                  <c:v>15</c:v>
                </c:pt>
                <c:pt idx="31">
                  <c:v>15</c:v>
                </c:pt>
                <c:pt idx="32">
                  <c:v>15</c:v>
                </c:pt>
                <c:pt idx="33">
                  <c:v>15</c:v>
                </c:pt>
                <c:pt idx="34">
                  <c:v>15</c:v>
                </c:pt>
                <c:pt idx="35">
                  <c:v>15</c:v>
                </c:pt>
                <c:pt idx="36">
                  <c:v>15</c:v>
                </c:pt>
                <c:pt idx="37">
                  <c:v>14</c:v>
                </c:pt>
                <c:pt idx="38">
                  <c:v>14</c:v>
                </c:pt>
                <c:pt idx="39">
                  <c:v>14</c:v>
                </c:pt>
                <c:pt idx="40">
                  <c:v>14</c:v>
                </c:pt>
                <c:pt idx="41">
                  <c:v>14</c:v>
                </c:pt>
                <c:pt idx="42">
                  <c:v>16</c:v>
                </c:pt>
                <c:pt idx="43">
                  <c:v>15</c:v>
                </c:pt>
                <c:pt idx="44">
                  <c:v>15</c:v>
                </c:pt>
                <c:pt idx="45">
                  <c:v>15</c:v>
                </c:pt>
                <c:pt idx="46">
                  <c:v>15</c:v>
                </c:pt>
                <c:pt idx="47">
                  <c:v>15</c:v>
                </c:pt>
                <c:pt idx="48">
                  <c:v>16</c:v>
                </c:pt>
                <c:pt idx="49">
                  <c:v>16</c:v>
                </c:pt>
                <c:pt idx="50">
                  <c:v>15</c:v>
                </c:pt>
                <c:pt idx="51">
                  <c:v>16</c:v>
                </c:pt>
                <c:pt idx="52">
                  <c:v>16</c:v>
                </c:pt>
                <c:pt idx="53">
                  <c:v>18</c:v>
                </c:pt>
                <c:pt idx="54">
                  <c:v>18</c:v>
                </c:pt>
                <c:pt idx="55">
                  <c:v>20</c:v>
                </c:pt>
                <c:pt idx="56">
                  <c:v>19</c:v>
                </c:pt>
                <c:pt idx="57">
                  <c:v>20</c:v>
                </c:pt>
                <c:pt idx="58">
                  <c:v>20</c:v>
                </c:pt>
                <c:pt idx="59">
                  <c:v>20</c:v>
                </c:pt>
                <c:pt idx="60">
                  <c:v>20</c:v>
                </c:pt>
                <c:pt idx="61">
                  <c:v>19</c:v>
                </c:pt>
                <c:pt idx="62">
                  <c:v>19</c:v>
                </c:pt>
                <c:pt idx="63">
                  <c:v>19</c:v>
                </c:pt>
                <c:pt idx="64">
                  <c:v>19</c:v>
                </c:pt>
                <c:pt idx="65">
                  <c:v>19</c:v>
                </c:pt>
                <c:pt idx="66">
                  <c:v>20</c:v>
                </c:pt>
                <c:pt idx="67">
                  <c:v>20</c:v>
                </c:pt>
                <c:pt idx="68">
                  <c:v>20</c:v>
                </c:pt>
                <c:pt idx="69">
                  <c:v>20</c:v>
                </c:pt>
                <c:pt idx="70">
                  <c:v>21</c:v>
                </c:pt>
              </c:numCache>
            </c:numRef>
          </c:val>
          <c:smooth val="0"/>
          <c:extLst>
            <c:ext xmlns:c16="http://schemas.microsoft.com/office/drawing/2014/chart" uri="{C3380CC4-5D6E-409C-BE32-E72D297353CC}">
              <c16:uniqueId val="{00000000-351A-4054-B93B-864559E77E40}"/>
            </c:ext>
          </c:extLst>
        </c:ser>
        <c:ser>
          <c:idx val="1"/>
          <c:order val="1"/>
          <c:tx>
            <c:strRef>
              <c:f>'services over time'!$W$11:$W$12</c:f>
              <c:strCache>
                <c:ptCount val="1"/>
                <c:pt idx="0">
                  <c:v>Any Other White Background</c:v>
                </c:pt>
              </c:strCache>
            </c:strRef>
          </c:tx>
          <c:spPr>
            <a:ln w="28575" cap="rnd">
              <a:solidFill>
                <a:schemeClr val="accent2"/>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time'!$W$13:$W$90</c:f>
              <c:numCache>
                <c:formatCode>General</c:formatCode>
                <c:ptCount val="71"/>
                <c:pt idx="0">
                  <c:v>17</c:v>
                </c:pt>
                <c:pt idx="1">
                  <c:v>17</c:v>
                </c:pt>
                <c:pt idx="2">
                  <c:v>17</c:v>
                </c:pt>
                <c:pt idx="3">
                  <c:v>18</c:v>
                </c:pt>
                <c:pt idx="4">
                  <c:v>18</c:v>
                </c:pt>
                <c:pt idx="5">
                  <c:v>17</c:v>
                </c:pt>
                <c:pt idx="6">
                  <c:v>17</c:v>
                </c:pt>
                <c:pt idx="7">
                  <c:v>17</c:v>
                </c:pt>
                <c:pt idx="8">
                  <c:v>17</c:v>
                </c:pt>
                <c:pt idx="9">
                  <c:v>17</c:v>
                </c:pt>
                <c:pt idx="10">
                  <c:v>17</c:v>
                </c:pt>
                <c:pt idx="11">
                  <c:v>17</c:v>
                </c:pt>
                <c:pt idx="12">
                  <c:v>17</c:v>
                </c:pt>
                <c:pt idx="13">
                  <c:v>17</c:v>
                </c:pt>
                <c:pt idx="14">
                  <c:v>17</c:v>
                </c:pt>
                <c:pt idx="15">
                  <c:v>17</c:v>
                </c:pt>
                <c:pt idx="16">
                  <c:v>18</c:v>
                </c:pt>
                <c:pt idx="17">
                  <c:v>18</c:v>
                </c:pt>
                <c:pt idx="18">
                  <c:v>17</c:v>
                </c:pt>
                <c:pt idx="19">
                  <c:v>17</c:v>
                </c:pt>
                <c:pt idx="20">
                  <c:v>18</c:v>
                </c:pt>
                <c:pt idx="21">
                  <c:v>17</c:v>
                </c:pt>
                <c:pt idx="22">
                  <c:v>17</c:v>
                </c:pt>
                <c:pt idx="23">
                  <c:v>17</c:v>
                </c:pt>
                <c:pt idx="24">
                  <c:v>17</c:v>
                </c:pt>
                <c:pt idx="25">
                  <c:v>17</c:v>
                </c:pt>
                <c:pt idx="26">
                  <c:v>17</c:v>
                </c:pt>
                <c:pt idx="27">
                  <c:v>17</c:v>
                </c:pt>
                <c:pt idx="28">
                  <c:v>17</c:v>
                </c:pt>
                <c:pt idx="29">
                  <c:v>17</c:v>
                </c:pt>
                <c:pt idx="30">
                  <c:v>17</c:v>
                </c:pt>
                <c:pt idx="31">
                  <c:v>17</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18</c:v>
                </c:pt>
                <c:pt idx="47">
                  <c:v>18</c:v>
                </c:pt>
                <c:pt idx="48">
                  <c:v>18</c:v>
                </c:pt>
                <c:pt idx="49">
                  <c:v>18</c:v>
                </c:pt>
                <c:pt idx="50">
                  <c:v>18</c:v>
                </c:pt>
                <c:pt idx="51">
                  <c:v>17</c:v>
                </c:pt>
                <c:pt idx="52">
                  <c:v>17</c:v>
                </c:pt>
                <c:pt idx="53">
                  <c:v>17</c:v>
                </c:pt>
                <c:pt idx="54">
                  <c:v>17</c:v>
                </c:pt>
                <c:pt idx="55">
                  <c:v>17</c:v>
                </c:pt>
                <c:pt idx="56">
                  <c:v>18</c:v>
                </c:pt>
                <c:pt idx="57">
                  <c:v>18</c:v>
                </c:pt>
                <c:pt idx="58">
                  <c:v>19</c:v>
                </c:pt>
                <c:pt idx="59">
                  <c:v>19</c:v>
                </c:pt>
                <c:pt idx="60">
                  <c:v>20</c:v>
                </c:pt>
                <c:pt idx="61">
                  <c:v>20</c:v>
                </c:pt>
                <c:pt idx="62">
                  <c:v>20</c:v>
                </c:pt>
                <c:pt idx="63">
                  <c:v>20</c:v>
                </c:pt>
                <c:pt idx="64">
                  <c:v>19</c:v>
                </c:pt>
                <c:pt idx="65">
                  <c:v>19</c:v>
                </c:pt>
                <c:pt idx="66">
                  <c:v>19</c:v>
                </c:pt>
                <c:pt idx="67">
                  <c:v>18</c:v>
                </c:pt>
                <c:pt idx="68">
                  <c:v>18</c:v>
                </c:pt>
                <c:pt idx="69">
                  <c:v>18</c:v>
                </c:pt>
                <c:pt idx="70">
                  <c:v>18</c:v>
                </c:pt>
              </c:numCache>
            </c:numRef>
          </c:val>
          <c:smooth val="0"/>
          <c:extLst>
            <c:ext xmlns:c16="http://schemas.microsoft.com/office/drawing/2014/chart" uri="{C3380CC4-5D6E-409C-BE32-E72D297353CC}">
              <c16:uniqueId val="{00000001-351A-4054-B93B-864559E77E40}"/>
            </c:ext>
          </c:extLst>
        </c:ser>
        <c:ser>
          <c:idx val="2"/>
          <c:order val="2"/>
          <c:tx>
            <c:strRef>
              <c:f>'services over time'!$X$11:$X$12</c:f>
              <c:strCache>
                <c:ptCount val="1"/>
                <c:pt idx="0">
                  <c:v>Asian or Asian British</c:v>
                </c:pt>
              </c:strCache>
            </c:strRef>
          </c:tx>
          <c:spPr>
            <a:ln w="28575" cap="rnd">
              <a:solidFill>
                <a:schemeClr val="accent3"/>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time'!$X$13:$X$90</c:f>
              <c:numCache>
                <c:formatCode>General</c:formatCode>
                <c:ptCount val="71"/>
                <c:pt idx="0">
                  <c:v>22</c:v>
                </c:pt>
                <c:pt idx="1">
                  <c:v>22</c:v>
                </c:pt>
                <c:pt idx="2">
                  <c:v>23</c:v>
                </c:pt>
                <c:pt idx="3">
                  <c:v>23</c:v>
                </c:pt>
                <c:pt idx="4">
                  <c:v>22</c:v>
                </c:pt>
                <c:pt idx="5">
                  <c:v>23</c:v>
                </c:pt>
                <c:pt idx="6">
                  <c:v>23</c:v>
                </c:pt>
                <c:pt idx="7">
                  <c:v>24</c:v>
                </c:pt>
                <c:pt idx="8">
                  <c:v>24</c:v>
                </c:pt>
                <c:pt idx="9">
                  <c:v>24</c:v>
                </c:pt>
                <c:pt idx="10">
                  <c:v>24</c:v>
                </c:pt>
                <c:pt idx="11">
                  <c:v>24</c:v>
                </c:pt>
                <c:pt idx="12">
                  <c:v>24</c:v>
                </c:pt>
                <c:pt idx="13">
                  <c:v>24</c:v>
                </c:pt>
                <c:pt idx="14">
                  <c:v>25</c:v>
                </c:pt>
                <c:pt idx="15">
                  <c:v>25</c:v>
                </c:pt>
                <c:pt idx="16">
                  <c:v>24</c:v>
                </c:pt>
                <c:pt idx="17">
                  <c:v>25</c:v>
                </c:pt>
                <c:pt idx="18">
                  <c:v>25</c:v>
                </c:pt>
                <c:pt idx="19">
                  <c:v>25</c:v>
                </c:pt>
                <c:pt idx="20">
                  <c:v>25</c:v>
                </c:pt>
                <c:pt idx="21">
                  <c:v>25</c:v>
                </c:pt>
                <c:pt idx="22">
                  <c:v>26</c:v>
                </c:pt>
                <c:pt idx="23">
                  <c:v>26</c:v>
                </c:pt>
                <c:pt idx="24">
                  <c:v>26</c:v>
                </c:pt>
                <c:pt idx="25">
                  <c:v>27</c:v>
                </c:pt>
                <c:pt idx="26">
                  <c:v>27</c:v>
                </c:pt>
                <c:pt idx="27">
                  <c:v>27</c:v>
                </c:pt>
                <c:pt idx="28">
                  <c:v>27</c:v>
                </c:pt>
                <c:pt idx="29">
                  <c:v>27</c:v>
                </c:pt>
                <c:pt idx="30">
                  <c:v>27</c:v>
                </c:pt>
                <c:pt idx="31">
                  <c:v>27</c:v>
                </c:pt>
                <c:pt idx="32">
                  <c:v>28</c:v>
                </c:pt>
                <c:pt idx="33">
                  <c:v>27</c:v>
                </c:pt>
                <c:pt idx="34">
                  <c:v>26</c:v>
                </c:pt>
                <c:pt idx="35">
                  <c:v>27</c:v>
                </c:pt>
                <c:pt idx="36">
                  <c:v>27</c:v>
                </c:pt>
                <c:pt idx="37">
                  <c:v>26</c:v>
                </c:pt>
                <c:pt idx="38">
                  <c:v>27</c:v>
                </c:pt>
                <c:pt idx="39">
                  <c:v>28</c:v>
                </c:pt>
                <c:pt idx="40">
                  <c:v>28</c:v>
                </c:pt>
                <c:pt idx="41">
                  <c:v>28</c:v>
                </c:pt>
                <c:pt idx="42">
                  <c:v>28</c:v>
                </c:pt>
                <c:pt idx="43">
                  <c:v>28</c:v>
                </c:pt>
                <c:pt idx="44">
                  <c:v>28</c:v>
                </c:pt>
                <c:pt idx="45">
                  <c:v>27</c:v>
                </c:pt>
                <c:pt idx="46">
                  <c:v>30</c:v>
                </c:pt>
                <c:pt idx="47">
                  <c:v>30</c:v>
                </c:pt>
                <c:pt idx="48">
                  <c:v>30</c:v>
                </c:pt>
                <c:pt idx="49">
                  <c:v>29</c:v>
                </c:pt>
                <c:pt idx="50">
                  <c:v>29</c:v>
                </c:pt>
                <c:pt idx="51">
                  <c:v>28</c:v>
                </c:pt>
                <c:pt idx="52">
                  <c:v>28</c:v>
                </c:pt>
                <c:pt idx="53">
                  <c:v>29</c:v>
                </c:pt>
                <c:pt idx="54">
                  <c:v>29</c:v>
                </c:pt>
                <c:pt idx="55">
                  <c:v>29</c:v>
                </c:pt>
                <c:pt idx="56">
                  <c:v>32</c:v>
                </c:pt>
                <c:pt idx="57">
                  <c:v>34</c:v>
                </c:pt>
                <c:pt idx="58">
                  <c:v>33</c:v>
                </c:pt>
                <c:pt idx="59">
                  <c:v>33</c:v>
                </c:pt>
                <c:pt idx="60">
                  <c:v>33</c:v>
                </c:pt>
                <c:pt idx="61">
                  <c:v>33</c:v>
                </c:pt>
                <c:pt idx="62">
                  <c:v>34</c:v>
                </c:pt>
                <c:pt idx="63">
                  <c:v>35</c:v>
                </c:pt>
                <c:pt idx="64">
                  <c:v>35</c:v>
                </c:pt>
                <c:pt idx="65">
                  <c:v>36</c:v>
                </c:pt>
                <c:pt idx="66">
                  <c:v>36</c:v>
                </c:pt>
                <c:pt idx="67">
                  <c:v>37</c:v>
                </c:pt>
                <c:pt idx="68">
                  <c:v>38</c:v>
                </c:pt>
                <c:pt idx="69">
                  <c:v>38</c:v>
                </c:pt>
                <c:pt idx="70">
                  <c:v>38</c:v>
                </c:pt>
              </c:numCache>
            </c:numRef>
          </c:val>
          <c:smooth val="0"/>
          <c:extLst>
            <c:ext xmlns:c16="http://schemas.microsoft.com/office/drawing/2014/chart" uri="{C3380CC4-5D6E-409C-BE32-E72D297353CC}">
              <c16:uniqueId val="{00000002-351A-4054-B93B-864559E77E40}"/>
            </c:ext>
          </c:extLst>
        </c:ser>
        <c:ser>
          <c:idx val="3"/>
          <c:order val="3"/>
          <c:tx>
            <c:strRef>
              <c:f>'services over time'!$Y$11:$Y$12</c:f>
              <c:strCache>
                <c:ptCount val="1"/>
                <c:pt idx="0">
                  <c:v>Bangladeshi</c:v>
                </c:pt>
              </c:strCache>
            </c:strRef>
          </c:tx>
          <c:spPr>
            <a:ln w="28575" cap="rnd">
              <a:solidFill>
                <a:schemeClr val="accent4"/>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time'!$Y$13:$Y$90</c:f>
              <c:numCache>
                <c:formatCode>General</c:formatCode>
                <c:ptCount val="71"/>
                <c:pt idx="0">
                  <c:v>300</c:v>
                </c:pt>
                <c:pt idx="1">
                  <c:v>300</c:v>
                </c:pt>
                <c:pt idx="2">
                  <c:v>301</c:v>
                </c:pt>
                <c:pt idx="3">
                  <c:v>300</c:v>
                </c:pt>
                <c:pt idx="4">
                  <c:v>300</c:v>
                </c:pt>
                <c:pt idx="5">
                  <c:v>301</c:v>
                </c:pt>
                <c:pt idx="6">
                  <c:v>300</c:v>
                </c:pt>
                <c:pt idx="7">
                  <c:v>300</c:v>
                </c:pt>
                <c:pt idx="8">
                  <c:v>301</c:v>
                </c:pt>
                <c:pt idx="9">
                  <c:v>299</c:v>
                </c:pt>
                <c:pt idx="10">
                  <c:v>300</c:v>
                </c:pt>
                <c:pt idx="11">
                  <c:v>299</c:v>
                </c:pt>
                <c:pt idx="12">
                  <c:v>302</c:v>
                </c:pt>
                <c:pt idx="13">
                  <c:v>303</c:v>
                </c:pt>
                <c:pt idx="14">
                  <c:v>300</c:v>
                </c:pt>
                <c:pt idx="15">
                  <c:v>300</c:v>
                </c:pt>
                <c:pt idx="16">
                  <c:v>300</c:v>
                </c:pt>
                <c:pt idx="17">
                  <c:v>304</c:v>
                </c:pt>
                <c:pt idx="18">
                  <c:v>305</c:v>
                </c:pt>
                <c:pt idx="19">
                  <c:v>306</c:v>
                </c:pt>
                <c:pt idx="20">
                  <c:v>316</c:v>
                </c:pt>
                <c:pt idx="21">
                  <c:v>319</c:v>
                </c:pt>
                <c:pt idx="22">
                  <c:v>318</c:v>
                </c:pt>
                <c:pt idx="23">
                  <c:v>320</c:v>
                </c:pt>
                <c:pt idx="24">
                  <c:v>327</c:v>
                </c:pt>
                <c:pt idx="25">
                  <c:v>330</c:v>
                </c:pt>
                <c:pt idx="26">
                  <c:v>327</c:v>
                </c:pt>
                <c:pt idx="27">
                  <c:v>327</c:v>
                </c:pt>
                <c:pt idx="28">
                  <c:v>327</c:v>
                </c:pt>
                <c:pt idx="29">
                  <c:v>330</c:v>
                </c:pt>
                <c:pt idx="30">
                  <c:v>330</c:v>
                </c:pt>
                <c:pt idx="31">
                  <c:v>326</c:v>
                </c:pt>
                <c:pt idx="32">
                  <c:v>327</c:v>
                </c:pt>
                <c:pt idx="33">
                  <c:v>327</c:v>
                </c:pt>
                <c:pt idx="34">
                  <c:v>323</c:v>
                </c:pt>
                <c:pt idx="35">
                  <c:v>328</c:v>
                </c:pt>
                <c:pt idx="36">
                  <c:v>326</c:v>
                </c:pt>
                <c:pt idx="37">
                  <c:v>325</c:v>
                </c:pt>
                <c:pt idx="38">
                  <c:v>328</c:v>
                </c:pt>
                <c:pt idx="39">
                  <c:v>329</c:v>
                </c:pt>
                <c:pt idx="40">
                  <c:v>328</c:v>
                </c:pt>
                <c:pt idx="41">
                  <c:v>331</c:v>
                </c:pt>
                <c:pt idx="42">
                  <c:v>340</c:v>
                </c:pt>
                <c:pt idx="43">
                  <c:v>343</c:v>
                </c:pt>
                <c:pt idx="44">
                  <c:v>353</c:v>
                </c:pt>
                <c:pt idx="45">
                  <c:v>359</c:v>
                </c:pt>
                <c:pt idx="46">
                  <c:v>363</c:v>
                </c:pt>
                <c:pt idx="47">
                  <c:v>365</c:v>
                </c:pt>
                <c:pt idx="48">
                  <c:v>364</c:v>
                </c:pt>
                <c:pt idx="49">
                  <c:v>366</c:v>
                </c:pt>
                <c:pt idx="50">
                  <c:v>369</c:v>
                </c:pt>
                <c:pt idx="51">
                  <c:v>375</c:v>
                </c:pt>
                <c:pt idx="52">
                  <c:v>379</c:v>
                </c:pt>
                <c:pt idx="53">
                  <c:v>378</c:v>
                </c:pt>
                <c:pt idx="54">
                  <c:v>380</c:v>
                </c:pt>
                <c:pt idx="55">
                  <c:v>381</c:v>
                </c:pt>
                <c:pt idx="56">
                  <c:v>385</c:v>
                </c:pt>
                <c:pt idx="57">
                  <c:v>386</c:v>
                </c:pt>
                <c:pt idx="58">
                  <c:v>387</c:v>
                </c:pt>
                <c:pt idx="59">
                  <c:v>388</c:v>
                </c:pt>
                <c:pt idx="60">
                  <c:v>385</c:v>
                </c:pt>
                <c:pt idx="61">
                  <c:v>396</c:v>
                </c:pt>
                <c:pt idx="62">
                  <c:v>398</c:v>
                </c:pt>
                <c:pt idx="63">
                  <c:v>401</c:v>
                </c:pt>
                <c:pt idx="64">
                  <c:v>410</c:v>
                </c:pt>
                <c:pt idx="65">
                  <c:v>414</c:v>
                </c:pt>
                <c:pt idx="66">
                  <c:v>422</c:v>
                </c:pt>
                <c:pt idx="67">
                  <c:v>421</c:v>
                </c:pt>
                <c:pt idx="68">
                  <c:v>424</c:v>
                </c:pt>
                <c:pt idx="69">
                  <c:v>428</c:v>
                </c:pt>
                <c:pt idx="70">
                  <c:v>431</c:v>
                </c:pt>
              </c:numCache>
            </c:numRef>
          </c:val>
          <c:smooth val="0"/>
          <c:extLst>
            <c:ext xmlns:c16="http://schemas.microsoft.com/office/drawing/2014/chart" uri="{C3380CC4-5D6E-409C-BE32-E72D297353CC}">
              <c16:uniqueId val="{00000003-351A-4054-B93B-864559E77E40}"/>
            </c:ext>
          </c:extLst>
        </c:ser>
        <c:ser>
          <c:idx val="4"/>
          <c:order val="4"/>
          <c:tx>
            <c:strRef>
              <c:f>'services over time'!$Z$11:$Z$12</c:f>
              <c:strCache>
                <c:ptCount val="1"/>
                <c:pt idx="0">
                  <c:v>Black African</c:v>
                </c:pt>
              </c:strCache>
            </c:strRef>
          </c:tx>
          <c:spPr>
            <a:ln w="28575" cap="rnd">
              <a:solidFill>
                <a:schemeClr val="accent5"/>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time'!$Z$13:$Z$90</c:f>
              <c:numCache>
                <c:formatCode>General</c:formatCode>
                <c:ptCount val="71"/>
                <c:pt idx="0">
                  <c:v>30</c:v>
                </c:pt>
                <c:pt idx="1">
                  <c:v>31</c:v>
                </c:pt>
                <c:pt idx="2">
                  <c:v>31</c:v>
                </c:pt>
                <c:pt idx="3">
                  <c:v>31</c:v>
                </c:pt>
                <c:pt idx="4">
                  <c:v>31</c:v>
                </c:pt>
                <c:pt idx="5">
                  <c:v>31</c:v>
                </c:pt>
                <c:pt idx="6">
                  <c:v>31</c:v>
                </c:pt>
                <c:pt idx="7">
                  <c:v>31</c:v>
                </c:pt>
                <c:pt idx="8">
                  <c:v>32</c:v>
                </c:pt>
                <c:pt idx="9">
                  <c:v>31</c:v>
                </c:pt>
                <c:pt idx="10">
                  <c:v>32</c:v>
                </c:pt>
                <c:pt idx="11">
                  <c:v>33</c:v>
                </c:pt>
                <c:pt idx="12">
                  <c:v>32</c:v>
                </c:pt>
                <c:pt idx="13">
                  <c:v>33</c:v>
                </c:pt>
                <c:pt idx="14">
                  <c:v>32</c:v>
                </c:pt>
                <c:pt idx="15">
                  <c:v>33</c:v>
                </c:pt>
                <c:pt idx="16">
                  <c:v>33</c:v>
                </c:pt>
                <c:pt idx="17">
                  <c:v>33</c:v>
                </c:pt>
                <c:pt idx="18">
                  <c:v>34</c:v>
                </c:pt>
                <c:pt idx="19">
                  <c:v>33</c:v>
                </c:pt>
                <c:pt idx="20">
                  <c:v>34</c:v>
                </c:pt>
                <c:pt idx="21">
                  <c:v>33</c:v>
                </c:pt>
                <c:pt idx="22">
                  <c:v>34</c:v>
                </c:pt>
                <c:pt idx="23">
                  <c:v>35</c:v>
                </c:pt>
                <c:pt idx="24">
                  <c:v>36</c:v>
                </c:pt>
                <c:pt idx="25">
                  <c:v>36</c:v>
                </c:pt>
                <c:pt idx="26">
                  <c:v>38</c:v>
                </c:pt>
                <c:pt idx="27">
                  <c:v>35</c:v>
                </c:pt>
                <c:pt idx="28">
                  <c:v>35</c:v>
                </c:pt>
                <c:pt idx="29">
                  <c:v>35</c:v>
                </c:pt>
                <c:pt idx="30">
                  <c:v>35</c:v>
                </c:pt>
                <c:pt idx="31">
                  <c:v>35</c:v>
                </c:pt>
                <c:pt idx="32">
                  <c:v>35</c:v>
                </c:pt>
                <c:pt idx="33">
                  <c:v>35</c:v>
                </c:pt>
                <c:pt idx="34">
                  <c:v>37</c:v>
                </c:pt>
                <c:pt idx="35">
                  <c:v>37</c:v>
                </c:pt>
                <c:pt idx="36">
                  <c:v>37</c:v>
                </c:pt>
                <c:pt idx="37">
                  <c:v>36</c:v>
                </c:pt>
                <c:pt idx="38">
                  <c:v>36</c:v>
                </c:pt>
                <c:pt idx="39">
                  <c:v>37</c:v>
                </c:pt>
                <c:pt idx="40">
                  <c:v>38</c:v>
                </c:pt>
                <c:pt idx="41">
                  <c:v>38</c:v>
                </c:pt>
                <c:pt idx="42">
                  <c:v>39</c:v>
                </c:pt>
                <c:pt idx="43">
                  <c:v>43</c:v>
                </c:pt>
                <c:pt idx="44">
                  <c:v>42</c:v>
                </c:pt>
                <c:pt idx="45">
                  <c:v>41</c:v>
                </c:pt>
                <c:pt idx="46">
                  <c:v>43</c:v>
                </c:pt>
                <c:pt idx="47">
                  <c:v>44</c:v>
                </c:pt>
                <c:pt idx="48">
                  <c:v>47</c:v>
                </c:pt>
                <c:pt idx="49">
                  <c:v>50</c:v>
                </c:pt>
                <c:pt idx="50">
                  <c:v>50</c:v>
                </c:pt>
                <c:pt idx="51">
                  <c:v>52</c:v>
                </c:pt>
                <c:pt idx="52">
                  <c:v>53</c:v>
                </c:pt>
                <c:pt idx="53">
                  <c:v>51</c:v>
                </c:pt>
                <c:pt idx="54">
                  <c:v>53</c:v>
                </c:pt>
                <c:pt idx="55">
                  <c:v>54</c:v>
                </c:pt>
                <c:pt idx="56">
                  <c:v>59</c:v>
                </c:pt>
                <c:pt idx="57">
                  <c:v>59</c:v>
                </c:pt>
                <c:pt idx="58">
                  <c:v>59</c:v>
                </c:pt>
                <c:pt idx="59">
                  <c:v>59</c:v>
                </c:pt>
                <c:pt idx="60">
                  <c:v>59</c:v>
                </c:pt>
                <c:pt idx="61">
                  <c:v>60</c:v>
                </c:pt>
                <c:pt idx="62">
                  <c:v>60</c:v>
                </c:pt>
                <c:pt idx="63">
                  <c:v>59</c:v>
                </c:pt>
                <c:pt idx="64">
                  <c:v>61</c:v>
                </c:pt>
                <c:pt idx="65">
                  <c:v>62</c:v>
                </c:pt>
                <c:pt idx="66">
                  <c:v>62</c:v>
                </c:pt>
                <c:pt idx="67">
                  <c:v>63</c:v>
                </c:pt>
                <c:pt idx="68">
                  <c:v>63</c:v>
                </c:pt>
                <c:pt idx="69">
                  <c:v>64</c:v>
                </c:pt>
                <c:pt idx="70">
                  <c:v>65</c:v>
                </c:pt>
              </c:numCache>
            </c:numRef>
          </c:val>
          <c:smooth val="0"/>
          <c:extLst>
            <c:ext xmlns:c16="http://schemas.microsoft.com/office/drawing/2014/chart" uri="{C3380CC4-5D6E-409C-BE32-E72D297353CC}">
              <c16:uniqueId val="{00000004-351A-4054-B93B-864559E77E40}"/>
            </c:ext>
          </c:extLst>
        </c:ser>
        <c:ser>
          <c:idx val="5"/>
          <c:order val="5"/>
          <c:tx>
            <c:strRef>
              <c:f>'services over time'!$AA$11:$AA$12</c:f>
              <c:strCache>
                <c:ptCount val="1"/>
                <c:pt idx="0">
                  <c:v>Black Caribbean</c:v>
                </c:pt>
              </c:strCache>
            </c:strRef>
          </c:tx>
          <c:spPr>
            <a:ln w="28575" cap="rnd">
              <a:solidFill>
                <a:schemeClr val="accent6"/>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time'!$AA$13:$AA$90</c:f>
              <c:numCache>
                <c:formatCode>General</c:formatCode>
                <c:ptCount val="71"/>
                <c:pt idx="0">
                  <c:v>29</c:v>
                </c:pt>
                <c:pt idx="1">
                  <c:v>29</c:v>
                </c:pt>
                <c:pt idx="2">
                  <c:v>29</c:v>
                </c:pt>
                <c:pt idx="3">
                  <c:v>29</c:v>
                </c:pt>
                <c:pt idx="4">
                  <c:v>29</c:v>
                </c:pt>
                <c:pt idx="5">
                  <c:v>29</c:v>
                </c:pt>
                <c:pt idx="6">
                  <c:v>28</c:v>
                </c:pt>
                <c:pt idx="7">
                  <c:v>28</c:v>
                </c:pt>
                <c:pt idx="8">
                  <c:v>29</c:v>
                </c:pt>
                <c:pt idx="9">
                  <c:v>29</c:v>
                </c:pt>
                <c:pt idx="10">
                  <c:v>29</c:v>
                </c:pt>
                <c:pt idx="11">
                  <c:v>29</c:v>
                </c:pt>
                <c:pt idx="12">
                  <c:v>30</c:v>
                </c:pt>
                <c:pt idx="13">
                  <c:v>30</c:v>
                </c:pt>
                <c:pt idx="14">
                  <c:v>29</c:v>
                </c:pt>
                <c:pt idx="15">
                  <c:v>28</c:v>
                </c:pt>
                <c:pt idx="16">
                  <c:v>28</c:v>
                </c:pt>
                <c:pt idx="17">
                  <c:v>29</c:v>
                </c:pt>
                <c:pt idx="18">
                  <c:v>29</c:v>
                </c:pt>
                <c:pt idx="19">
                  <c:v>29</c:v>
                </c:pt>
                <c:pt idx="20">
                  <c:v>29</c:v>
                </c:pt>
                <c:pt idx="21">
                  <c:v>29</c:v>
                </c:pt>
                <c:pt idx="22">
                  <c:v>29</c:v>
                </c:pt>
                <c:pt idx="23">
                  <c:v>29</c:v>
                </c:pt>
                <c:pt idx="24">
                  <c:v>29</c:v>
                </c:pt>
                <c:pt idx="25">
                  <c:v>29</c:v>
                </c:pt>
                <c:pt idx="26">
                  <c:v>29</c:v>
                </c:pt>
                <c:pt idx="27">
                  <c:v>29</c:v>
                </c:pt>
                <c:pt idx="28">
                  <c:v>29</c:v>
                </c:pt>
                <c:pt idx="29">
                  <c:v>29</c:v>
                </c:pt>
                <c:pt idx="30">
                  <c:v>29</c:v>
                </c:pt>
                <c:pt idx="31">
                  <c:v>29</c:v>
                </c:pt>
                <c:pt idx="32">
                  <c:v>28</c:v>
                </c:pt>
                <c:pt idx="33">
                  <c:v>28</c:v>
                </c:pt>
                <c:pt idx="34">
                  <c:v>29</c:v>
                </c:pt>
                <c:pt idx="35">
                  <c:v>29</c:v>
                </c:pt>
                <c:pt idx="36">
                  <c:v>28</c:v>
                </c:pt>
                <c:pt idx="37">
                  <c:v>27</c:v>
                </c:pt>
                <c:pt idx="38">
                  <c:v>27</c:v>
                </c:pt>
                <c:pt idx="39">
                  <c:v>26</c:v>
                </c:pt>
                <c:pt idx="40">
                  <c:v>26</c:v>
                </c:pt>
                <c:pt idx="41">
                  <c:v>26</c:v>
                </c:pt>
                <c:pt idx="42">
                  <c:v>26</c:v>
                </c:pt>
                <c:pt idx="43">
                  <c:v>26</c:v>
                </c:pt>
                <c:pt idx="44">
                  <c:v>28</c:v>
                </c:pt>
                <c:pt idx="45">
                  <c:v>28</c:v>
                </c:pt>
                <c:pt idx="46">
                  <c:v>28</c:v>
                </c:pt>
                <c:pt idx="47">
                  <c:v>28</c:v>
                </c:pt>
                <c:pt idx="48">
                  <c:v>28</c:v>
                </c:pt>
                <c:pt idx="49">
                  <c:v>28</c:v>
                </c:pt>
                <c:pt idx="50">
                  <c:v>28</c:v>
                </c:pt>
                <c:pt idx="51">
                  <c:v>30</c:v>
                </c:pt>
                <c:pt idx="52">
                  <c:v>30</c:v>
                </c:pt>
                <c:pt idx="53">
                  <c:v>30</c:v>
                </c:pt>
                <c:pt idx="54">
                  <c:v>30</c:v>
                </c:pt>
                <c:pt idx="55">
                  <c:v>30</c:v>
                </c:pt>
                <c:pt idx="56">
                  <c:v>32</c:v>
                </c:pt>
                <c:pt idx="57">
                  <c:v>32</c:v>
                </c:pt>
                <c:pt idx="58">
                  <c:v>31</c:v>
                </c:pt>
                <c:pt idx="59">
                  <c:v>31</c:v>
                </c:pt>
                <c:pt idx="60">
                  <c:v>32</c:v>
                </c:pt>
                <c:pt idx="61">
                  <c:v>32</c:v>
                </c:pt>
                <c:pt idx="62">
                  <c:v>32</c:v>
                </c:pt>
                <c:pt idx="63">
                  <c:v>32</c:v>
                </c:pt>
                <c:pt idx="64">
                  <c:v>32</c:v>
                </c:pt>
                <c:pt idx="65">
                  <c:v>32</c:v>
                </c:pt>
                <c:pt idx="66">
                  <c:v>32</c:v>
                </c:pt>
                <c:pt idx="67">
                  <c:v>32</c:v>
                </c:pt>
                <c:pt idx="68">
                  <c:v>32</c:v>
                </c:pt>
                <c:pt idx="69">
                  <c:v>32</c:v>
                </c:pt>
                <c:pt idx="70">
                  <c:v>31</c:v>
                </c:pt>
              </c:numCache>
            </c:numRef>
          </c:val>
          <c:smooth val="0"/>
          <c:extLst>
            <c:ext xmlns:c16="http://schemas.microsoft.com/office/drawing/2014/chart" uri="{C3380CC4-5D6E-409C-BE32-E72D297353CC}">
              <c16:uniqueId val="{00000005-351A-4054-B93B-864559E77E40}"/>
            </c:ext>
          </c:extLst>
        </c:ser>
        <c:ser>
          <c:idx val="6"/>
          <c:order val="6"/>
          <c:tx>
            <c:strRef>
              <c:f>'services over time'!$AB$11:$AB$12</c:f>
              <c:strCache>
                <c:ptCount val="1"/>
                <c:pt idx="0">
                  <c:v>Mixed or Multiple Ethnic Groups</c:v>
                </c:pt>
              </c:strCache>
            </c:strRef>
          </c:tx>
          <c:spPr>
            <a:ln w="28575" cap="rnd">
              <a:solidFill>
                <a:schemeClr val="accent1">
                  <a:lumMod val="60000"/>
                </a:schemeClr>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time'!$AB$13:$AB$90</c:f>
              <c:numCache>
                <c:formatCode>General</c:formatCode>
                <c:ptCount val="71"/>
                <c:pt idx="0">
                  <c:v>23</c:v>
                </c:pt>
                <c:pt idx="1">
                  <c:v>23</c:v>
                </c:pt>
                <c:pt idx="2">
                  <c:v>23</c:v>
                </c:pt>
                <c:pt idx="3">
                  <c:v>23</c:v>
                </c:pt>
                <c:pt idx="4">
                  <c:v>23</c:v>
                </c:pt>
                <c:pt idx="5">
                  <c:v>23</c:v>
                </c:pt>
                <c:pt idx="6">
                  <c:v>23</c:v>
                </c:pt>
                <c:pt idx="7">
                  <c:v>24</c:v>
                </c:pt>
                <c:pt idx="8">
                  <c:v>25</c:v>
                </c:pt>
                <c:pt idx="9">
                  <c:v>25</c:v>
                </c:pt>
                <c:pt idx="10">
                  <c:v>25</c:v>
                </c:pt>
                <c:pt idx="11">
                  <c:v>25</c:v>
                </c:pt>
                <c:pt idx="12">
                  <c:v>25</c:v>
                </c:pt>
                <c:pt idx="13">
                  <c:v>25</c:v>
                </c:pt>
                <c:pt idx="14">
                  <c:v>26</c:v>
                </c:pt>
                <c:pt idx="15">
                  <c:v>25</c:v>
                </c:pt>
                <c:pt idx="16">
                  <c:v>26</c:v>
                </c:pt>
                <c:pt idx="17">
                  <c:v>26</c:v>
                </c:pt>
                <c:pt idx="18">
                  <c:v>26</c:v>
                </c:pt>
                <c:pt idx="19">
                  <c:v>26</c:v>
                </c:pt>
                <c:pt idx="20">
                  <c:v>26</c:v>
                </c:pt>
                <c:pt idx="21">
                  <c:v>27</c:v>
                </c:pt>
                <c:pt idx="22">
                  <c:v>27</c:v>
                </c:pt>
                <c:pt idx="23">
                  <c:v>27</c:v>
                </c:pt>
                <c:pt idx="24">
                  <c:v>28</c:v>
                </c:pt>
                <c:pt idx="25">
                  <c:v>29</c:v>
                </c:pt>
                <c:pt idx="26">
                  <c:v>29</c:v>
                </c:pt>
                <c:pt idx="27">
                  <c:v>29</c:v>
                </c:pt>
                <c:pt idx="28">
                  <c:v>30</c:v>
                </c:pt>
                <c:pt idx="29">
                  <c:v>30</c:v>
                </c:pt>
                <c:pt idx="30">
                  <c:v>30</c:v>
                </c:pt>
                <c:pt idx="31">
                  <c:v>29</c:v>
                </c:pt>
                <c:pt idx="32">
                  <c:v>29</c:v>
                </c:pt>
                <c:pt idx="33">
                  <c:v>30</c:v>
                </c:pt>
                <c:pt idx="34">
                  <c:v>30</c:v>
                </c:pt>
                <c:pt idx="35">
                  <c:v>30</c:v>
                </c:pt>
                <c:pt idx="36">
                  <c:v>30</c:v>
                </c:pt>
                <c:pt idx="37">
                  <c:v>31</c:v>
                </c:pt>
                <c:pt idx="38">
                  <c:v>31</c:v>
                </c:pt>
                <c:pt idx="39">
                  <c:v>31</c:v>
                </c:pt>
                <c:pt idx="40">
                  <c:v>31</c:v>
                </c:pt>
                <c:pt idx="41">
                  <c:v>31</c:v>
                </c:pt>
                <c:pt idx="42">
                  <c:v>31</c:v>
                </c:pt>
                <c:pt idx="43">
                  <c:v>30</c:v>
                </c:pt>
                <c:pt idx="44">
                  <c:v>30</c:v>
                </c:pt>
                <c:pt idx="45">
                  <c:v>30</c:v>
                </c:pt>
                <c:pt idx="46">
                  <c:v>30</c:v>
                </c:pt>
                <c:pt idx="47">
                  <c:v>30</c:v>
                </c:pt>
                <c:pt idx="48">
                  <c:v>31</c:v>
                </c:pt>
                <c:pt idx="49">
                  <c:v>31</c:v>
                </c:pt>
                <c:pt idx="50">
                  <c:v>31</c:v>
                </c:pt>
                <c:pt idx="51">
                  <c:v>31</c:v>
                </c:pt>
                <c:pt idx="52">
                  <c:v>32</c:v>
                </c:pt>
                <c:pt idx="53">
                  <c:v>32</c:v>
                </c:pt>
                <c:pt idx="54">
                  <c:v>32</c:v>
                </c:pt>
                <c:pt idx="55">
                  <c:v>32</c:v>
                </c:pt>
                <c:pt idx="56">
                  <c:v>32</c:v>
                </c:pt>
                <c:pt idx="57">
                  <c:v>32</c:v>
                </c:pt>
                <c:pt idx="58">
                  <c:v>32</c:v>
                </c:pt>
                <c:pt idx="59">
                  <c:v>31</c:v>
                </c:pt>
                <c:pt idx="60">
                  <c:v>32</c:v>
                </c:pt>
                <c:pt idx="61">
                  <c:v>32</c:v>
                </c:pt>
                <c:pt idx="62">
                  <c:v>33</c:v>
                </c:pt>
                <c:pt idx="63">
                  <c:v>33</c:v>
                </c:pt>
                <c:pt idx="64">
                  <c:v>33</c:v>
                </c:pt>
                <c:pt idx="65">
                  <c:v>33</c:v>
                </c:pt>
                <c:pt idx="66">
                  <c:v>33</c:v>
                </c:pt>
                <c:pt idx="67">
                  <c:v>33</c:v>
                </c:pt>
                <c:pt idx="68">
                  <c:v>33</c:v>
                </c:pt>
                <c:pt idx="69">
                  <c:v>33</c:v>
                </c:pt>
                <c:pt idx="70">
                  <c:v>34</c:v>
                </c:pt>
              </c:numCache>
            </c:numRef>
          </c:val>
          <c:smooth val="0"/>
          <c:extLst>
            <c:ext xmlns:c16="http://schemas.microsoft.com/office/drawing/2014/chart" uri="{C3380CC4-5D6E-409C-BE32-E72D297353CC}">
              <c16:uniqueId val="{00000006-351A-4054-B93B-864559E77E40}"/>
            </c:ext>
          </c:extLst>
        </c:ser>
        <c:ser>
          <c:idx val="7"/>
          <c:order val="7"/>
          <c:tx>
            <c:strRef>
              <c:f>'services over time'!$AC$11:$AC$12</c:f>
              <c:strCache>
                <c:ptCount val="1"/>
                <c:pt idx="0">
                  <c:v>Other Ethnic Group</c:v>
                </c:pt>
              </c:strCache>
            </c:strRef>
          </c:tx>
          <c:spPr>
            <a:ln w="28575" cap="rnd">
              <a:solidFill>
                <a:schemeClr val="accent2">
                  <a:lumMod val="60000"/>
                </a:schemeClr>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time'!$AC$13:$AC$90</c:f>
              <c:numCache>
                <c:formatCode>General</c:formatCode>
                <c:ptCount val="71"/>
                <c:pt idx="0">
                  <c:v>5</c:v>
                </c:pt>
                <c:pt idx="1">
                  <c:v>5</c:v>
                </c:pt>
                <c:pt idx="2">
                  <c:v>5</c:v>
                </c:pt>
                <c:pt idx="3">
                  <c:v>5</c:v>
                </c:pt>
                <c:pt idx="4">
                  <c:v>5</c:v>
                </c:pt>
                <c:pt idx="5">
                  <c:v>5</c:v>
                </c:pt>
                <c:pt idx="6">
                  <c:v>5</c:v>
                </c:pt>
                <c:pt idx="7">
                  <c:v>5</c:v>
                </c:pt>
                <c:pt idx="8">
                  <c:v>5</c:v>
                </c:pt>
                <c:pt idx="9">
                  <c:v>6</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6</c:v>
                </c:pt>
                <c:pt idx="26">
                  <c:v>6</c:v>
                </c:pt>
                <c:pt idx="27">
                  <c:v>6</c:v>
                </c:pt>
                <c:pt idx="28">
                  <c:v>6</c:v>
                </c:pt>
                <c:pt idx="29">
                  <c:v>6</c:v>
                </c:pt>
                <c:pt idx="30">
                  <c:v>6</c:v>
                </c:pt>
                <c:pt idx="31">
                  <c:v>6</c:v>
                </c:pt>
                <c:pt idx="32">
                  <c:v>7</c:v>
                </c:pt>
                <c:pt idx="33">
                  <c:v>7</c:v>
                </c:pt>
                <c:pt idx="34">
                  <c:v>7</c:v>
                </c:pt>
                <c:pt idx="35">
                  <c:v>7</c:v>
                </c:pt>
                <c:pt idx="36">
                  <c:v>7</c:v>
                </c:pt>
                <c:pt idx="37">
                  <c:v>7</c:v>
                </c:pt>
                <c:pt idx="38">
                  <c:v>7</c:v>
                </c:pt>
                <c:pt idx="39">
                  <c:v>7</c:v>
                </c:pt>
                <c:pt idx="40">
                  <c:v>8</c:v>
                </c:pt>
                <c:pt idx="41">
                  <c:v>8</c:v>
                </c:pt>
                <c:pt idx="42">
                  <c:v>9</c:v>
                </c:pt>
                <c:pt idx="43">
                  <c:v>10</c:v>
                </c:pt>
                <c:pt idx="44">
                  <c:v>10</c:v>
                </c:pt>
                <c:pt idx="45">
                  <c:v>11</c:v>
                </c:pt>
                <c:pt idx="46">
                  <c:v>10</c:v>
                </c:pt>
                <c:pt idx="47">
                  <c:v>10</c:v>
                </c:pt>
                <c:pt idx="48">
                  <c:v>10</c:v>
                </c:pt>
                <c:pt idx="49">
                  <c:v>10</c:v>
                </c:pt>
                <c:pt idx="50">
                  <c:v>10</c:v>
                </c:pt>
                <c:pt idx="51">
                  <c:v>11</c:v>
                </c:pt>
                <c:pt idx="52">
                  <c:v>10</c:v>
                </c:pt>
                <c:pt idx="53">
                  <c:v>11</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numCache>
            </c:numRef>
          </c:val>
          <c:smooth val="0"/>
          <c:extLst>
            <c:ext xmlns:c16="http://schemas.microsoft.com/office/drawing/2014/chart" uri="{C3380CC4-5D6E-409C-BE32-E72D297353CC}">
              <c16:uniqueId val="{00000007-351A-4054-B93B-864559E77E40}"/>
            </c:ext>
          </c:extLst>
        </c:ser>
        <c:ser>
          <c:idx val="8"/>
          <c:order val="8"/>
          <c:tx>
            <c:strRef>
              <c:f>'services over time'!$AD$11:$AD$12</c:f>
              <c:strCache>
                <c:ptCount val="1"/>
                <c:pt idx="0">
                  <c:v>Unknown</c:v>
                </c:pt>
              </c:strCache>
            </c:strRef>
          </c:tx>
          <c:spPr>
            <a:ln w="28575" cap="rnd">
              <a:solidFill>
                <a:schemeClr val="accent3">
                  <a:lumMod val="60000"/>
                </a:schemeClr>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time'!$AD$13:$AD$90</c:f>
              <c:numCache>
                <c:formatCode>General</c:formatCode>
                <c:ptCount val="71"/>
                <c:pt idx="0">
                  <c:v>5</c:v>
                </c:pt>
                <c:pt idx="1">
                  <c:v>5</c:v>
                </c:pt>
                <c:pt idx="2">
                  <c:v>5</c:v>
                </c:pt>
                <c:pt idx="3">
                  <c:v>5</c:v>
                </c:pt>
                <c:pt idx="4">
                  <c:v>5</c:v>
                </c:pt>
                <c:pt idx="5">
                  <c:v>5</c:v>
                </c:pt>
                <c:pt idx="6">
                  <c:v>4</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4</c:v>
                </c:pt>
                <c:pt idx="25">
                  <c:v>4</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6</c:v>
                </c:pt>
                <c:pt idx="44">
                  <c:v>7</c:v>
                </c:pt>
                <c:pt idx="45">
                  <c:v>8</c:v>
                </c:pt>
                <c:pt idx="46">
                  <c:v>9</c:v>
                </c:pt>
                <c:pt idx="47">
                  <c:v>9</c:v>
                </c:pt>
                <c:pt idx="48">
                  <c:v>9</c:v>
                </c:pt>
                <c:pt idx="49">
                  <c:v>9</c:v>
                </c:pt>
                <c:pt idx="50">
                  <c:v>10</c:v>
                </c:pt>
                <c:pt idx="51">
                  <c:v>9</c:v>
                </c:pt>
                <c:pt idx="52">
                  <c:v>9</c:v>
                </c:pt>
                <c:pt idx="53">
                  <c:v>9</c:v>
                </c:pt>
                <c:pt idx="54">
                  <c:v>9</c:v>
                </c:pt>
                <c:pt idx="55">
                  <c:v>8</c:v>
                </c:pt>
                <c:pt idx="56">
                  <c:v>9</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12</c:v>
                </c:pt>
              </c:numCache>
            </c:numRef>
          </c:val>
          <c:smooth val="0"/>
          <c:extLst>
            <c:ext xmlns:c16="http://schemas.microsoft.com/office/drawing/2014/chart" uri="{C3380CC4-5D6E-409C-BE32-E72D297353CC}">
              <c16:uniqueId val="{00000008-351A-4054-B93B-864559E77E40}"/>
            </c:ext>
          </c:extLst>
        </c:ser>
        <c:ser>
          <c:idx val="9"/>
          <c:order val="9"/>
          <c:tx>
            <c:strRef>
              <c:f>'services over time'!$AE$11:$AE$12</c:f>
              <c:strCache>
                <c:ptCount val="1"/>
                <c:pt idx="0">
                  <c:v>White British</c:v>
                </c:pt>
              </c:strCache>
            </c:strRef>
          </c:tx>
          <c:spPr>
            <a:ln w="28575" cap="rnd">
              <a:solidFill>
                <a:schemeClr val="accent4">
                  <a:lumMod val="60000"/>
                </a:schemeClr>
              </a:solidFill>
              <a:round/>
            </a:ln>
            <a:effectLst/>
          </c:spPr>
          <c:marker>
            <c:symbol val="none"/>
          </c:marker>
          <c:cat>
            <c:multiLvlStrRef>
              <c:f>'services over time'!$U$13:$U$90</c:f>
              <c:multiLvlStrCache>
                <c:ptCount val="7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lvl>
                <c:lvl>
                  <c:pt idx="0">
                    <c:v>2018</c:v>
                  </c:pt>
                  <c:pt idx="12">
                    <c:v>2019</c:v>
                  </c:pt>
                  <c:pt idx="24">
                    <c:v>2020</c:v>
                  </c:pt>
                  <c:pt idx="36">
                    <c:v>2021</c:v>
                  </c:pt>
                  <c:pt idx="48">
                    <c:v>2022</c:v>
                  </c:pt>
                  <c:pt idx="60">
                    <c:v>2023</c:v>
                  </c:pt>
                </c:lvl>
              </c:multiLvlStrCache>
            </c:multiLvlStrRef>
          </c:cat>
          <c:val>
            <c:numRef>
              <c:f>'services over time'!$AE$13:$AE$90</c:f>
              <c:numCache>
                <c:formatCode>General</c:formatCode>
                <c:ptCount val="71"/>
                <c:pt idx="0">
                  <c:v>213</c:v>
                </c:pt>
                <c:pt idx="1">
                  <c:v>213</c:v>
                </c:pt>
                <c:pt idx="2">
                  <c:v>213</c:v>
                </c:pt>
                <c:pt idx="3">
                  <c:v>212</c:v>
                </c:pt>
                <c:pt idx="4">
                  <c:v>212</c:v>
                </c:pt>
                <c:pt idx="5">
                  <c:v>211</c:v>
                </c:pt>
                <c:pt idx="6">
                  <c:v>211</c:v>
                </c:pt>
                <c:pt idx="7">
                  <c:v>213</c:v>
                </c:pt>
                <c:pt idx="8">
                  <c:v>214</c:v>
                </c:pt>
                <c:pt idx="9">
                  <c:v>214</c:v>
                </c:pt>
                <c:pt idx="10">
                  <c:v>214</c:v>
                </c:pt>
                <c:pt idx="11">
                  <c:v>212</c:v>
                </c:pt>
                <c:pt idx="12">
                  <c:v>212</c:v>
                </c:pt>
                <c:pt idx="13">
                  <c:v>214</c:v>
                </c:pt>
                <c:pt idx="14">
                  <c:v>213</c:v>
                </c:pt>
                <c:pt idx="15">
                  <c:v>219</c:v>
                </c:pt>
                <c:pt idx="16">
                  <c:v>221</c:v>
                </c:pt>
                <c:pt idx="17">
                  <c:v>221</c:v>
                </c:pt>
                <c:pt idx="18">
                  <c:v>222</c:v>
                </c:pt>
                <c:pt idx="19">
                  <c:v>222</c:v>
                </c:pt>
                <c:pt idx="20">
                  <c:v>221</c:v>
                </c:pt>
                <c:pt idx="21">
                  <c:v>220</c:v>
                </c:pt>
                <c:pt idx="22">
                  <c:v>220</c:v>
                </c:pt>
                <c:pt idx="23">
                  <c:v>220</c:v>
                </c:pt>
                <c:pt idx="24">
                  <c:v>219</c:v>
                </c:pt>
                <c:pt idx="25">
                  <c:v>217</c:v>
                </c:pt>
                <c:pt idx="26">
                  <c:v>214</c:v>
                </c:pt>
                <c:pt idx="27">
                  <c:v>210</c:v>
                </c:pt>
                <c:pt idx="28">
                  <c:v>206</c:v>
                </c:pt>
                <c:pt idx="29">
                  <c:v>207</c:v>
                </c:pt>
                <c:pt idx="30">
                  <c:v>206</c:v>
                </c:pt>
                <c:pt idx="31">
                  <c:v>204</c:v>
                </c:pt>
                <c:pt idx="32">
                  <c:v>209</c:v>
                </c:pt>
                <c:pt idx="33">
                  <c:v>207</c:v>
                </c:pt>
                <c:pt idx="34">
                  <c:v>205</c:v>
                </c:pt>
                <c:pt idx="35">
                  <c:v>207</c:v>
                </c:pt>
                <c:pt idx="36">
                  <c:v>207</c:v>
                </c:pt>
                <c:pt idx="37">
                  <c:v>204</c:v>
                </c:pt>
                <c:pt idx="38">
                  <c:v>203</c:v>
                </c:pt>
                <c:pt idx="39">
                  <c:v>203</c:v>
                </c:pt>
                <c:pt idx="40">
                  <c:v>200</c:v>
                </c:pt>
                <c:pt idx="41">
                  <c:v>201</c:v>
                </c:pt>
                <c:pt idx="42">
                  <c:v>203</c:v>
                </c:pt>
                <c:pt idx="43">
                  <c:v>201</c:v>
                </c:pt>
                <c:pt idx="44">
                  <c:v>203</c:v>
                </c:pt>
                <c:pt idx="45">
                  <c:v>206</c:v>
                </c:pt>
                <c:pt idx="46">
                  <c:v>211</c:v>
                </c:pt>
                <c:pt idx="47">
                  <c:v>210</c:v>
                </c:pt>
                <c:pt idx="48">
                  <c:v>212</c:v>
                </c:pt>
                <c:pt idx="49">
                  <c:v>214</c:v>
                </c:pt>
                <c:pt idx="50">
                  <c:v>209</c:v>
                </c:pt>
                <c:pt idx="51">
                  <c:v>209</c:v>
                </c:pt>
                <c:pt idx="52">
                  <c:v>210</c:v>
                </c:pt>
                <c:pt idx="53">
                  <c:v>208</c:v>
                </c:pt>
                <c:pt idx="54">
                  <c:v>211</c:v>
                </c:pt>
                <c:pt idx="55">
                  <c:v>211</c:v>
                </c:pt>
                <c:pt idx="56">
                  <c:v>213</c:v>
                </c:pt>
                <c:pt idx="57">
                  <c:v>215</c:v>
                </c:pt>
                <c:pt idx="58">
                  <c:v>217</c:v>
                </c:pt>
                <c:pt idx="59">
                  <c:v>219</c:v>
                </c:pt>
                <c:pt idx="60">
                  <c:v>219</c:v>
                </c:pt>
                <c:pt idx="61">
                  <c:v>220</c:v>
                </c:pt>
                <c:pt idx="62">
                  <c:v>218</c:v>
                </c:pt>
                <c:pt idx="63">
                  <c:v>220</c:v>
                </c:pt>
                <c:pt idx="64">
                  <c:v>221</c:v>
                </c:pt>
                <c:pt idx="65">
                  <c:v>225</c:v>
                </c:pt>
                <c:pt idx="66">
                  <c:v>223</c:v>
                </c:pt>
                <c:pt idx="67">
                  <c:v>224</c:v>
                </c:pt>
                <c:pt idx="68">
                  <c:v>223</c:v>
                </c:pt>
                <c:pt idx="69">
                  <c:v>225</c:v>
                </c:pt>
                <c:pt idx="70">
                  <c:v>222</c:v>
                </c:pt>
              </c:numCache>
            </c:numRef>
          </c:val>
          <c:smooth val="0"/>
          <c:extLst>
            <c:ext xmlns:c16="http://schemas.microsoft.com/office/drawing/2014/chart" uri="{C3380CC4-5D6E-409C-BE32-E72D297353CC}">
              <c16:uniqueId val="{00000009-351A-4054-B93B-864559E77E40}"/>
            </c:ext>
          </c:extLst>
        </c:ser>
        <c:dLbls>
          <c:showLegendKey val="0"/>
          <c:showVal val="0"/>
          <c:showCatName val="0"/>
          <c:showSerName val="0"/>
          <c:showPercent val="0"/>
          <c:showBubbleSize val="0"/>
        </c:dLbls>
        <c:smooth val="0"/>
        <c:axId val="32652831"/>
        <c:axId val="651418239"/>
      </c:lineChart>
      <c:catAx>
        <c:axId val="3265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418239"/>
        <c:crosses val="autoZero"/>
        <c:auto val="1"/>
        <c:lblAlgn val="ctr"/>
        <c:lblOffset val="100"/>
        <c:noMultiLvlLbl val="0"/>
      </c:catAx>
      <c:valAx>
        <c:axId val="651418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52831"/>
        <c:crosses val="autoZero"/>
        <c:crossBetween val="between"/>
      </c:valAx>
      <c:spPr>
        <a:noFill/>
        <a:ln>
          <a:noFill/>
        </a:ln>
        <a:effectLst/>
      </c:spPr>
    </c:plotArea>
    <c:legend>
      <c:legendPos val="b"/>
      <c:layout>
        <c:manualLayout>
          <c:xMode val="edge"/>
          <c:yMode val="edge"/>
          <c:x val="6.6412474337966668E-2"/>
          <c:y val="0.84633396346780754"/>
          <c:w val="0.79703822293376025"/>
          <c:h val="0.15366593582631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chemeClr val="tx1"/>
                </a:solidFill>
              </a:rPr>
              <a:t>Health care services: Ratings by  Adults with Learning disabilities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'[Book2 gvgyuh.xlsx]Sheet1'!$A$28</c:f>
              <c:strCache>
                <c:ptCount val="1"/>
                <c:pt idx="0">
                  <c:v>Health care services </c:v>
                </c:pt>
              </c:strCache>
            </c:strRef>
          </c:tx>
          <c:spPr>
            <a:solidFill>
              <a:schemeClr val="accent1"/>
            </a:solidFill>
            <a:ln>
              <a:noFill/>
            </a:ln>
            <a:effectLst/>
          </c:spPr>
          <c:invertIfNegative val="0"/>
          <c:val>
            <c:numRef>
              <c:f>'[Book2 gvgyuh.xlsx]Sheet1'!$B$28:$D$28</c:f>
              <c:numCache>
                <c:formatCode>General</c:formatCode>
                <c:ptCount val="3"/>
                <c:pt idx="0">
                  <c:v>1</c:v>
                </c:pt>
                <c:pt idx="1">
                  <c:v>6</c:v>
                </c:pt>
                <c:pt idx="2">
                  <c:v>4</c:v>
                </c:pt>
              </c:numCache>
            </c:numRef>
          </c:val>
          <c:extLst>
            <c:ext xmlns:c16="http://schemas.microsoft.com/office/drawing/2014/chart" uri="{C3380CC4-5D6E-409C-BE32-E72D297353CC}">
              <c16:uniqueId val="{00000000-085E-4E0B-8EF8-48E51CDC82D7}"/>
            </c:ext>
          </c:extLst>
        </c:ser>
        <c:dLbls>
          <c:showLegendKey val="0"/>
          <c:showVal val="0"/>
          <c:showCatName val="0"/>
          <c:showSerName val="0"/>
          <c:showPercent val="0"/>
          <c:showBubbleSize val="0"/>
        </c:dLbls>
        <c:gapWidth val="219"/>
        <c:overlap val="-27"/>
        <c:axId val="1341260160"/>
        <c:axId val="1341255840"/>
      </c:barChart>
      <c:catAx>
        <c:axId val="1341260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a:solidFill>
                      <a:schemeClr val="tx1">
                        <a:lumMod val="50000"/>
                      </a:schemeClr>
                    </a:solidFill>
                  </a:rPr>
                  <a:t>1 is bad, 2 is Ok and</a:t>
                </a:r>
                <a:r>
                  <a:rPr lang="en-GB" b="1" baseline="0">
                    <a:solidFill>
                      <a:schemeClr val="tx1">
                        <a:lumMod val="50000"/>
                      </a:schemeClr>
                    </a:solidFill>
                  </a:rPr>
                  <a:t> 3 is good</a:t>
                </a:r>
                <a:endParaRPr lang="en-GB" b="1">
                  <a:solidFill>
                    <a:schemeClr val="tx1">
                      <a:lumMod val="50000"/>
                    </a:schemeClr>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255840"/>
        <c:crosses val="autoZero"/>
        <c:auto val="1"/>
        <c:lblAlgn val="ctr"/>
        <c:lblOffset val="100"/>
        <c:noMultiLvlLbl val="0"/>
      </c:catAx>
      <c:valAx>
        <c:axId val="134125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260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lumMod val="50000"/>
                  </a:schemeClr>
                </a:solidFill>
              </a:rPr>
              <a:t>Getting information and help: Ratings by</a:t>
            </a:r>
            <a:r>
              <a:rPr lang="en-US" b="1" baseline="0">
                <a:solidFill>
                  <a:schemeClr val="tx1">
                    <a:lumMod val="50000"/>
                  </a:schemeClr>
                </a:solidFill>
              </a:rPr>
              <a:t> adults with learning disabilities</a:t>
            </a:r>
            <a:endParaRPr lang="en-US" b="1">
              <a:solidFill>
                <a:schemeClr val="tx1">
                  <a:lumMod val="50000"/>
                </a:schemeClr>
              </a:solidFill>
            </a:endParaRPr>
          </a:p>
        </c:rich>
      </c:tx>
      <c:layout>
        <c:manualLayout>
          <c:xMode val="edge"/>
          <c:yMode val="edge"/>
          <c:x val="8.7728715977651833E-2"/>
          <c:y val="1.85185824038969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'[Book2 gvgyuh.xlsx]Sheet1'!$A$29</c:f>
              <c:strCache>
                <c:ptCount val="1"/>
                <c:pt idx="0">
                  <c:v>Getting informtaion and help </c:v>
                </c:pt>
              </c:strCache>
            </c:strRef>
          </c:tx>
          <c:spPr>
            <a:solidFill>
              <a:schemeClr val="accent1"/>
            </a:solidFill>
            <a:ln>
              <a:noFill/>
            </a:ln>
            <a:effectLst/>
          </c:spPr>
          <c:invertIfNegative val="0"/>
          <c:val>
            <c:numRef>
              <c:f>'[Book2 gvgyuh.xlsx]Sheet1'!$B$29:$D$29</c:f>
              <c:numCache>
                <c:formatCode>General</c:formatCode>
                <c:ptCount val="3"/>
                <c:pt idx="0">
                  <c:v>1</c:v>
                </c:pt>
                <c:pt idx="1">
                  <c:v>2</c:v>
                </c:pt>
                <c:pt idx="2">
                  <c:v>5</c:v>
                </c:pt>
              </c:numCache>
            </c:numRef>
          </c:val>
          <c:extLst>
            <c:ext xmlns:c16="http://schemas.microsoft.com/office/drawing/2014/chart" uri="{C3380CC4-5D6E-409C-BE32-E72D297353CC}">
              <c16:uniqueId val="{00000000-EAAB-421B-A8B1-2D543F875994}"/>
            </c:ext>
          </c:extLst>
        </c:ser>
        <c:dLbls>
          <c:showLegendKey val="0"/>
          <c:showVal val="0"/>
          <c:showCatName val="0"/>
          <c:showSerName val="0"/>
          <c:showPercent val="0"/>
          <c:showBubbleSize val="0"/>
        </c:dLbls>
        <c:gapWidth val="219"/>
        <c:overlap val="-27"/>
        <c:axId val="796322144"/>
        <c:axId val="796323584"/>
      </c:barChart>
      <c:catAx>
        <c:axId val="796322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a:solidFill>
                      <a:schemeClr val="tx1"/>
                    </a:solidFill>
                  </a:rPr>
                  <a:t>1</a:t>
                </a:r>
                <a:r>
                  <a:rPr lang="en-GB" b="1" baseline="0">
                    <a:solidFill>
                      <a:schemeClr val="tx1"/>
                    </a:solidFill>
                  </a:rPr>
                  <a:t> is bad and 2 is OK and 3 is good </a:t>
                </a:r>
                <a:endParaRPr lang="en-GB" b="1">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323584"/>
        <c:crosses val="autoZero"/>
        <c:auto val="1"/>
        <c:lblAlgn val="ctr"/>
        <c:lblOffset val="100"/>
        <c:noMultiLvlLbl val="0"/>
      </c:catAx>
      <c:valAx>
        <c:axId val="796323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32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Coverage of cancer screening programmes among</a:t>
            </a:r>
            <a:r>
              <a:rPr lang="en-GB" sz="1200" baseline="0"/>
              <a:t> eligible people in Tower Hamlets and people with learning disability in Tower Hamlets and NEL (</a:t>
            </a:r>
            <a:r>
              <a:rPr lang="en-GB" sz="1200"/>
              <a:t>2023-2024</a:t>
            </a:r>
            <a:r>
              <a:rPr lang="en-GB" sz="1200" baseline="0"/>
              <a: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'Cancer screening'!$H$5</c:f>
              <c:strCache>
                <c:ptCount val="1"/>
                <c:pt idx="0">
                  <c:v>Tower Hamlets - overall eligible</c:v>
                </c:pt>
              </c:strCache>
            </c:strRef>
          </c:tx>
          <c:spPr>
            <a:solidFill>
              <a:srgbClr val="9933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'Cancer screening'!$I$4:$K$4</c:f>
              <c:strCache>
                <c:ptCount val="3"/>
                <c:pt idx="0">
                  <c:v>Bowel Cancer Screening</c:v>
                </c:pt>
                <c:pt idx="1">
                  <c:v>Breast Cancer Screening</c:v>
                </c:pt>
                <c:pt idx="2">
                  <c:v>Cervical Cancer Screening</c:v>
                </c:pt>
              </c:strCache>
            </c:strRef>
          </c:cat>
          <c:val>
            <c:numRef>
              <c:f>'Cancer screening'!$I$5:$K$5</c:f>
              <c:numCache>
                <c:formatCode>0%</c:formatCode>
                <c:ptCount val="3"/>
                <c:pt idx="0">
                  <c:v>0.45100000000000001</c:v>
                </c:pt>
                <c:pt idx="1">
                  <c:v>0.30099999999999999</c:v>
                </c:pt>
                <c:pt idx="2">
                  <c:v>0.37075000000000002</c:v>
                </c:pt>
              </c:numCache>
            </c:numRef>
          </c:val>
          <c:extLst>
            <c:ext xmlns:c16="http://schemas.microsoft.com/office/drawing/2014/chart" uri="{C3380CC4-5D6E-409C-BE32-E72D297353CC}">
              <c16:uniqueId val="{00000000-8EB2-4ECA-AC9C-35D853F1E42D}"/>
            </c:ext>
          </c:extLst>
        </c:ser>
        <c:ser>
          <c:idx val="1"/>
          <c:order val="1"/>
          <c:tx>
            <c:strRef>
              <c:f>'Cancer screening'!$H$6</c:f>
              <c:strCache>
                <c:ptCount val="1"/>
                <c:pt idx="0">
                  <c:v>Tower Hamlets - LD </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'Cancer screening'!$I$4:$K$4</c:f>
              <c:strCache>
                <c:ptCount val="3"/>
                <c:pt idx="0">
                  <c:v>Bowel Cancer Screening</c:v>
                </c:pt>
                <c:pt idx="1">
                  <c:v>Breast Cancer Screening</c:v>
                </c:pt>
                <c:pt idx="2">
                  <c:v>Cervical Cancer Screening</c:v>
                </c:pt>
              </c:strCache>
            </c:strRef>
          </c:cat>
          <c:val>
            <c:numRef>
              <c:f>'Cancer screening'!$I$6:$K$6</c:f>
              <c:numCache>
                <c:formatCode>0%</c:formatCode>
                <c:ptCount val="3"/>
                <c:pt idx="0">
                  <c:v>0.33333333333333331</c:v>
                </c:pt>
                <c:pt idx="1">
                  <c:v>0.19379844961240311</c:v>
                </c:pt>
                <c:pt idx="2">
                  <c:v>0.39627659574468083</c:v>
                </c:pt>
              </c:numCache>
            </c:numRef>
          </c:val>
          <c:extLst>
            <c:ext xmlns:c16="http://schemas.microsoft.com/office/drawing/2014/chart" uri="{C3380CC4-5D6E-409C-BE32-E72D297353CC}">
              <c16:uniqueId val="{00000001-8EB2-4ECA-AC9C-35D853F1E42D}"/>
            </c:ext>
          </c:extLst>
        </c:ser>
        <c:ser>
          <c:idx val="2"/>
          <c:order val="2"/>
          <c:tx>
            <c:strRef>
              <c:f>'Cancer screening'!$H$7</c:f>
              <c:strCache>
                <c:ptCount val="1"/>
                <c:pt idx="0">
                  <c:v>North East London - LD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'Cancer screening'!$I$4:$K$4</c:f>
              <c:strCache>
                <c:ptCount val="3"/>
                <c:pt idx="0">
                  <c:v>Bowel Cancer Screening</c:v>
                </c:pt>
                <c:pt idx="1">
                  <c:v>Breast Cancer Screening</c:v>
                </c:pt>
                <c:pt idx="2">
                  <c:v>Cervical Cancer Screening</c:v>
                </c:pt>
              </c:strCache>
            </c:strRef>
          </c:cat>
          <c:val>
            <c:numRef>
              <c:f>'Cancer screening'!$I$7:$K$7</c:f>
              <c:numCache>
                <c:formatCode>0%</c:formatCode>
                <c:ptCount val="3"/>
                <c:pt idx="0">
                  <c:v>0.4236111111111111</c:v>
                </c:pt>
                <c:pt idx="1">
                  <c:v>0.31522793404461685</c:v>
                </c:pt>
                <c:pt idx="2">
                  <c:v>0.33801169590643276</c:v>
                </c:pt>
              </c:numCache>
            </c:numRef>
          </c:val>
          <c:extLst>
            <c:ext xmlns:c16="http://schemas.microsoft.com/office/drawing/2014/chart" uri="{C3380CC4-5D6E-409C-BE32-E72D297353CC}">
              <c16:uniqueId val="{00000002-8EB2-4ECA-AC9C-35D853F1E42D}"/>
            </c:ext>
          </c:extLst>
        </c:ser>
        <c:dLbls>
          <c:dLblPos val="outEnd"/>
          <c:showLegendKey val="0"/>
          <c:showVal val="1"/>
          <c:showCatName val="0"/>
          <c:showSerName val="0"/>
          <c:showPercent val="0"/>
          <c:showBubbleSize val="0"/>
        </c:dLbls>
        <c:gapWidth val="219"/>
        <c:overlap val="-27"/>
        <c:axId val="147429856"/>
        <c:axId val="377832064"/>
      </c:barChart>
      <c:catAx>
        <c:axId val="14742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832064"/>
        <c:crosses val="autoZero"/>
        <c:auto val="1"/>
        <c:lblAlgn val="ctr"/>
        <c:lblOffset val="100"/>
        <c:noMultiLvlLbl val="0"/>
      </c:catAx>
      <c:valAx>
        <c:axId val="377832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29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Safety and crime: Ratings by adults with</a:t>
            </a:r>
            <a:r>
              <a:rPr lang="en-US" baseline="0"/>
              <a:t> Learning Disabilities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'[Book2 gvgyuh.xlsx]Sheet1'!$A$27</c:f>
              <c:strCache>
                <c:ptCount val="1"/>
                <c:pt idx="0">
                  <c:v>Safety and crime</c:v>
                </c:pt>
              </c:strCache>
            </c:strRef>
          </c:tx>
          <c:spPr>
            <a:solidFill>
              <a:schemeClr val="accent1"/>
            </a:solidFill>
            <a:ln>
              <a:noFill/>
            </a:ln>
            <a:effectLst/>
          </c:spPr>
          <c:invertIfNegative val="0"/>
          <c:val>
            <c:numRef>
              <c:f>'[Book2 gvgyuh.xlsx]Sheet1'!$B$27:$D$27</c:f>
              <c:numCache>
                <c:formatCode>General</c:formatCode>
                <c:ptCount val="3"/>
                <c:pt idx="0">
                  <c:v>1</c:v>
                </c:pt>
                <c:pt idx="1">
                  <c:v>4</c:v>
                </c:pt>
                <c:pt idx="2">
                  <c:v>3</c:v>
                </c:pt>
              </c:numCache>
            </c:numRef>
          </c:val>
          <c:extLst>
            <c:ext xmlns:c16="http://schemas.microsoft.com/office/drawing/2014/chart" uri="{C3380CC4-5D6E-409C-BE32-E72D297353CC}">
              <c16:uniqueId val="{00000000-3928-4BE0-92B0-81DF79A671B9}"/>
            </c:ext>
          </c:extLst>
        </c:ser>
        <c:dLbls>
          <c:showLegendKey val="0"/>
          <c:showVal val="0"/>
          <c:showCatName val="0"/>
          <c:showSerName val="0"/>
          <c:showPercent val="0"/>
          <c:showBubbleSize val="0"/>
        </c:dLbls>
        <c:gapWidth val="219"/>
        <c:overlap val="-27"/>
        <c:axId val="2099683807"/>
        <c:axId val="2099684287"/>
      </c:barChart>
      <c:catAx>
        <c:axId val="209968380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a:t>Ratings: </a:t>
                </a:r>
                <a:r>
                  <a:rPr lang="en-GB"/>
                  <a:t>1: Bad, 2:OK and 3: GOOD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684287"/>
        <c:crosses val="autoZero"/>
        <c:auto val="1"/>
        <c:lblAlgn val="ctr"/>
        <c:lblOffset val="100"/>
        <c:noMultiLvlLbl val="0"/>
      </c:catAx>
      <c:valAx>
        <c:axId val="2099684287"/>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683807"/>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Money and paying for things: Ratings by</a:t>
            </a:r>
            <a:r>
              <a:rPr lang="en-US" baseline="0"/>
              <a:t> adults with Learning disabilities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'[Book2 gvgyuh.xlsx]Sheet1'!$A$31</c:f>
              <c:strCache>
                <c:ptCount val="1"/>
                <c:pt idx="0">
                  <c:v>Money and paying for things</c:v>
                </c:pt>
              </c:strCache>
            </c:strRef>
          </c:tx>
          <c:spPr>
            <a:solidFill>
              <a:schemeClr val="accent1"/>
            </a:solidFill>
            <a:ln>
              <a:noFill/>
            </a:ln>
            <a:effectLst/>
          </c:spPr>
          <c:invertIfNegative val="0"/>
          <c:val>
            <c:numRef>
              <c:f>'[Book2 gvgyuh.xlsx]Sheet1'!$B$31:$D$31</c:f>
              <c:numCache>
                <c:formatCode>General</c:formatCode>
                <c:ptCount val="3"/>
                <c:pt idx="0">
                  <c:v>2</c:v>
                </c:pt>
                <c:pt idx="1">
                  <c:v>4</c:v>
                </c:pt>
                <c:pt idx="2">
                  <c:v>2</c:v>
                </c:pt>
              </c:numCache>
            </c:numRef>
          </c:val>
          <c:extLst>
            <c:ext xmlns:c16="http://schemas.microsoft.com/office/drawing/2014/chart" uri="{C3380CC4-5D6E-409C-BE32-E72D297353CC}">
              <c16:uniqueId val="{00000000-6332-4E77-ADCD-B13049ECEE6D}"/>
            </c:ext>
          </c:extLst>
        </c:ser>
        <c:dLbls>
          <c:showLegendKey val="0"/>
          <c:showVal val="0"/>
          <c:showCatName val="0"/>
          <c:showSerName val="0"/>
          <c:showPercent val="0"/>
          <c:showBubbleSize val="0"/>
        </c:dLbls>
        <c:gapWidth val="219"/>
        <c:overlap val="-27"/>
        <c:axId val="2124046351"/>
        <c:axId val="2102440767"/>
      </c:barChart>
      <c:catAx>
        <c:axId val="21240463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a:t>Ratings: </a:t>
                </a:r>
                <a:r>
                  <a:rPr lang="en-GB"/>
                  <a:t>1</a:t>
                </a:r>
                <a:r>
                  <a:rPr lang="en-GB" baseline="0"/>
                  <a:t>: BAD, 2:OK and 3 :GOOD</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440767"/>
        <c:crosses val="autoZero"/>
        <c:auto val="1"/>
        <c:lblAlgn val="ctr"/>
        <c:lblOffset val="100"/>
        <c:noMultiLvlLbl val="0"/>
      </c:catAx>
      <c:valAx>
        <c:axId val="2102440767"/>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046351"/>
        <c:crosses val="autoZero"/>
        <c:crossBetween val="between"/>
        <c:majorUnit val="1"/>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[Chart 2 in Microsoft PowerPoint]Sheet1!PivotTable180</c:name>
    <c:fmtId val="-1"/>
  </c:pivotSource>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kumimoji="0" lang="en-GB" sz="1200" b="1" i="0" u="none" strike="noStrike" kern="1200" cap="none" spc="0" normalizeH="0" baseline="0" noProof="0">
                <a:ln>
                  <a:noFill/>
                </a:ln>
                <a:solidFill>
                  <a:srgbClr val="00445E"/>
                </a:solidFill>
                <a:effectLst/>
                <a:uLnTx/>
                <a:uFillTx/>
                <a:latin typeface="Raleway"/>
                <a:ea typeface="+mn-ea"/>
                <a:cs typeface="+mn-cs"/>
              </a:rPr>
              <a:t>Crude prevalence of Learning Disabilities in Tower Hamlets residents aged 18 to 64, by national IMD deprivation quintile (East London Database 2022-23).</a:t>
            </a:r>
          </a:p>
        </c:rich>
      </c:tx>
      <c:layout>
        <c:manualLayout>
          <c:xMode val="edge"/>
          <c:yMode val="edge"/>
          <c:x val="0.11586606365510176"/>
          <c:y val="1.8442423952540184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4121592221046769"/>
          <c:y val="0.17009413562636952"/>
          <c:w val="0.83441428024133835"/>
          <c:h val="0.69239280723718011"/>
        </c:manualLayout>
      </c:layout>
      <c:barChart>
        <c:barDir val="col"/>
        <c:grouping val="clustered"/>
        <c:varyColors val="0"/>
        <c:ser>
          <c:idx val="0"/>
          <c:order val="0"/>
          <c:tx>
            <c:strRef>
              <c:f>Sheet1!$B$3:$B$4</c:f>
              <c:strCache>
                <c:ptCount val="1"/>
                <c:pt idx="0">
                  <c:v>Tower Hamlets</c:v>
                </c:pt>
              </c:strCache>
            </c:strRef>
          </c:tx>
          <c:spPr>
            <a:solidFill>
              <a:srgbClr val="FF7C80"/>
            </a:solidFill>
            <a:ln>
              <a:noFill/>
            </a:ln>
            <a:effectLst/>
          </c:spPr>
          <c:invertIfNegative val="0"/>
          <c:errBars>
            <c:errBarType val="both"/>
            <c:errValType val="cust"/>
            <c:noEndCap val="0"/>
            <c:plus>
              <c:numRef>
                <c:f>'ld_prevalence_18-64'!$K$18:$K$22</c:f>
                <c:numCache>
                  <c:formatCode>General</c:formatCode>
                  <c:ptCount val="5"/>
                  <c:pt idx="0">
                    <c:v>5.6875049645226973E-4</c:v>
                  </c:pt>
                  <c:pt idx="1">
                    <c:v>3.5906344149602958E-4</c:v>
                  </c:pt>
                  <c:pt idx="2">
                    <c:v>4.5020387465662007E-4</c:v>
                  </c:pt>
                  <c:pt idx="3">
                    <c:v>5.8019644559263988E-4</c:v>
                  </c:pt>
                  <c:pt idx="4">
                    <c:v>1.6068689160048102E-3</c:v>
                  </c:pt>
                </c:numCache>
              </c:numRef>
            </c:plus>
            <c:minus>
              <c:numRef>
                <c:f>'ld_prevalence_18-64'!$J$18:$J$22</c:f>
                <c:numCache>
                  <c:formatCode>General</c:formatCode>
                  <c:ptCount val="5"/>
                  <c:pt idx="0">
                    <c:v>5.2387038113453979E-4</c:v>
                  </c:pt>
                  <c:pt idx="1">
                    <c:v>3.3122514184281016E-4</c:v>
                  </c:pt>
                  <c:pt idx="2">
                    <c:v>3.5775078747423013E-4</c:v>
                  </c:pt>
                  <c:pt idx="3">
                    <c:v>4.2643422151189005E-4</c:v>
                  </c:pt>
                  <c:pt idx="4">
                    <c:v>1.0906970148282899E-3</c:v>
                  </c:pt>
                </c:numCache>
              </c:numRef>
            </c:minus>
            <c:spPr>
              <a:noFill/>
              <a:ln w="9525" cap="flat" cmpd="sng" algn="ctr">
                <a:solidFill>
                  <a:schemeClr val="tx1">
                    <a:lumMod val="65000"/>
                    <a:lumOff val="35000"/>
                  </a:schemeClr>
                </a:solidFill>
                <a:round/>
              </a:ln>
              <a:effectLst/>
            </c:spPr>
          </c:errBars>
          <c:cat>
            <c:multiLvlStrRef>
              <c:f>'ld_prevalence_18-64'!$K$18:$K$22</c:f>
              <c:multiLvlStrCache>
                <c:ptCount val="5"/>
                <c:lvl>
                  <c:pt idx="0">
                    <c:v>1 (most deprived)</c:v>
                  </c:pt>
                  <c:pt idx="1">
                    <c:v>2</c:v>
                  </c:pt>
                  <c:pt idx="2">
                    <c:v>3</c:v>
                  </c:pt>
                  <c:pt idx="3">
                    <c:v>4</c:v>
                  </c:pt>
                  <c:pt idx="4">
                    <c:v>5 (least deprived)</c:v>
                  </c:pt>
                </c:lvl>
                <c:lvl>
                  <c:pt idx="0">
                    <c:v>National IMD deprivation quintile</c:v>
                  </c:pt>
                </c:lvl>
              </c:multiLvlStrCache>
            </c:multiLvlStrRef>
          </c:cat>
          <c:val>
            <c:numRef>
              <c:f>'ld_prevalence_18-64'!$K$18:$K$22</c:f>
              <c:numCache>
                <c:formatCode>General</c:formatCode>
                <c:ptCount val="5"/>
                <c:pt idx="0">
                  <c:v>6.5947597115828599E-3</c:v>
                </c:pt>
                <c:pt idx="1">
                  <c:v>4.2539506190886903E-3</c:v>
                </c:pt>
                <c:pt idx="2">
                  <c:v>1.7390464228781201E-3</c:v>
                </c:pt>
                <c:pt idx="3">
                  <c:v>1.6064902204907801E-3</c:v>
                </c:pt>
                <c:pt idx="4">
                  <c:v>3.3838657282079E-3</c:v>
                </c:pt>
              </c:numCache>
            </c:numRef>
          </c:val>
          <c:extLst>
            <c:ext xmlns:c16="http://schemas.microsoft.com/office/drawing/2014/chart" uri="{C3380CC4-5D6E-409C-BE32-E72D297353CC}">
              <c16:uniqueId val="{00000000-FADE-4B46-8E19-A0AEBC3725A8}"/>
            </c:ext>
          </c:extLst>
        </c:ser>
        <c:dLbls>
          <c:showLegendKey val="0"/>
          <c:showVal val="0"/>
          <c:showCatName val="0"/>
          <c:showSerName val="0"/>
          <c:showPercent val="0"/>
          <c:showBubbleSize val="0"/>
        </c:dLbls>
        <c:gapWidth val="219"/>
        <c:overlap val="-27"/>
        <c:axId val="1174710559"/>
        <c:axId val="669031456"/>
      </c:barChart>
      <c:catAx>
        <c:axId val="117471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031456"/>
        <c:crosses val="autoZero"/>
        <c:auto val="1"/>
        <c:lblAlgn val="ctr"/>
        <c:lblOffset val="100"/>
        <c:noMultiLvlLbl val="0"/>
      </c:catAx>
      <c:valAx>
        <c:axId val="669031456"/>
        <c:scaling>
          <c:orientation val="minMax"/>
          <c:max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Crude prevalence</a:t>
                </a:r>
              </a:p>
            </c:rich>
          </c:tx>
          <c:layout>
            <c:manualLayout>
              <c:xMode val="edge"/>
              <c:yMode val="edge"/>
              <c:x val="2.2646933904685675E-2"/>
              <c:y val="0.363654336448137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47105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PowerPoint]LD prevalence analysis!PivotTable180</c:name>
    <c:fmtId val="-1"/>
  </c:pivotSource>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kumimoji="0" lang="en-GB" sz="1200" b="1" i="0" u="none" strike="noStrike" kern="1200" cap="none" spc="0" normalizeH="0" baseline="0" noProof="0">
                <a:ln>
                  <a:noFill/>
                </a:ln>
                <a:solidFill>
                  <a:srgbClr val="00445E"/>
                </a:solidFill>
                <a:effectLst/>
                <a:uLnTx/>
                <a:uFillTx/>
                <a:latin typeface="Raleway"/>
                <a:ea typeface="+mn-ea"/>
                <a:cs typeface="+mn-cs"/>
              </a:rPr>
              <a:t>Crude prevalence of Learning Disabilities in Tower Hamlets (red) and North East London (orange) residents aged 18 to 64, by ethnic group (East London Database 2022-23).</a:t>
            </a:r>
          </a:p>
        </c:rich>
      </c:tx>
      <c:layout>
        <c:manualLayout>
          <c:xMode val="edge"/>
          <c:yMode val="edge"/>
          <c:x val="1.1210719936929684E-2"/>
          <c:y val="1.3553707541688704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6621506250397297"/>
          <c:y val="0.17894219116306687"/>
          <c:w val="0.72179359676912624"/>
          <c:h val="0.60936459535547505"/>
        </c:manualLayout>
      </c:layout>
      <c:barChart>
        <c:barDir val="col"/>
        <c:grouping val="clustered"/>
        <c:varyColors val="0"/>
        <c:ser>
          <c:idx val="0"/>
          <c:order val="0"/>
          <c:tx>
            <c:strRef>
              <c:f>'LD prevalence analysis'!$B$3:$B$4</c:f>
              <c:strCache>
                <c:ptCount val="1"/>
                <c:pt idx="0">
                  <c:v>Tower Hamlets</c:v>
                </c:pt>
              </c:strCache>
            </c:strRef>
          </c:tx>
          <c:spPr>
            <a:solidFill>
              <a:srgbClr val="FF7C80"/>
            </a:solidFill>
            <a:ln>
              <a:noFill/>
            </a:ln>
            <a:effectLst/>
          </c:spPr>
          <c:invertIfNegative val="0"/>
          <c:errBars>
            <c:errBarType val="both"/>
            <c:errValType val="cust"/>
            <c:noEndCap val="0"/>
            <c:plus>
              <c:numRef>
                <c:f>'ld_prevalence_18-64'!$K$34:$K$39</c:f>
                <c:numCache>
                  <c:formatCode>General</c:formatCode>
                  <c:ptCount val="6"/>
                  <c:pt idx="0">
                    <c:v>5.3357699999999949E-4</c:v>
                  </c:pt>
                  <c:pt idx="1">
                    <c:v>1.3792399999999995E-3</c:v>
                  </c:pt>
                  <c:pt idx="2">
                    <c:v>1.3187969999999996E-3</c:v>
                  </c:pt>
                  <c:pt idx="3">
                    <c:v>5.7067099999999981E-4</c:v>
                  </c:pt>
                  <c:pt idx="4">
                    <c:v>4.1370099999999993E-4</c:v>
                  </c:pt>
                  <c:pt idx="5">
                    <c:v>3.3269000000000007E-4</c:v>
                  </c:pt>
                </c:numCache>
              </c:numRef>
            </c:plus>
            <c:minus>
              <c:numRef>
                <c:f>'ld_prevalence_18-64'!$J$34:$J$39</c:f>
                <c:numCache>
                  <c:formatCode>General</c:formatCode>
                  <c:ptCount val="6"/>
                  <c:pt idx="0">
                    <c:v>4.9646200000000047E-4</c:v>
                  </c:pt>
                  <c:pt idx="1">
                    <c:v>1.1591310000000007E-3</c:v>
                  </c:pt>
                  <c:pt idx="2">
                    <c:v>8.8776000000000002E-4</c:v>
                  </c:pt>
                  <c:pt idx="3">
                    <c:v>4.1065700000000004E-4</c:v>
                  </c:pt>
                  <c:pt idx="4">
                    <c:v>2.7335799999999991E-4</c:v>
                  </c:pt>
                  <c:pt idx="5">
                    <c:v>2.9966699999999999E-4</c:v>
                  </c:pt>
                </c:numCache>
              </c:numRef>
            </c:minus>
            <c:spPr>
              <a:noFill/>
              <a:ln w="9525" cap="flat" cmpd="sng" algn="ctr">
                <a:solidFill>
                  <a:schemeClr val="tx1">
                    <a:lumMod val="65000"/>
                    <a:lumOff val="35000"/>
                  </a:schemeClr>
                </a:solidFill>
                <a:round/>
              </a:ln>
              <a:effectLst/>
            </c:spPr>
          </c:errBars>
          <c:cat>
            <c:multiLvlStrRef>
              <c:f>'LD prevalence analysis'!$A$5:$A$12</c:f>
              <c:multiLvlStrCache>
                <c:ptCount val="6"/>
                <c:lvl>
                  <c:pt idx="0">
                    <c:v>Asian or Asian British</c:v>
                  </c:pt>
                  <c:pt idx="1">
                    <c:v>Black or Black British</c:v>
                  </c:pt>
                  <c:pt idx="2">
                    <c:v>Mixed or Multiple ethnic groups</c:v>
                  </c:pt>
                  <c:pt idx="3">
                    <c:v>Other ethnic group</c:v>
                  </c:pt>
                  <c:pt idx="4">
                    <c:v>Unknown</c:v>
                  </c:pt>
                  <c:pt idx="5">
                    <c:v>White</c:v>
                  </c:pt>
                </c:lvl>
                <c:lvl>
                  <c:pt idx="0">
                    <c:v>Ethnicity</c:v>
                  </c:pt>
                </c:lvl>
              </c:multiLvlStrCache>
            </c:multiLvlStrRef>
          </c:cat>
          <c:val>
            <c:numRef>
              <c:f>'LD prevalence analysis'!$B$5:$B$12</c:f>
              <c:numCache>
                <c:formatCode>General</c:formatCode>
                <c:ptCount val="6"/>
                <c:pt idx="0">
                  <c:v>7.0862210000000002E-3</c:v>
                </c:pt>
                <c:pt idx="1">
                  <c:v>7.2105600000000004E-3</c:v>
                </c:pt>
                <c:pt idx="2">
                  <c:v>2.708804E-3</c:v>
                </c:pt>
                <c:pt idx="3">
                  <c:v>1.462416E-3</c:v>
                </c:pt>
                <c:pt idx="4">
                  <c:v>8.0515299999999997E-4</c:v>
                </c:pt>
                <c:pt idx="5">
                  <c:v>3.0098339999999999E-3</c:v>
                </c:pt>
              </c:numCache>
            </c:numRef>
          </c:val>
          <c:extLst>
            <c:ext xmlns:c16="http://schemas.microsoft.com/office/drawing/2014/chart" uri="{C3380CC4-5D6E-409C-BE32-E72D297353CC}">
              <c16:uniqueId val="{00000000-8996-4ADD-A7D7-FF07B1986B06}"/>
            </c:ext>
          </c:extLst>
        </c:ser>
        <c:ser>
          <c:idx val="1"/>
          <c:order val="1"/>
          <c:tx>
            <c:strRef>
              <c:f>'LD prevalence analysis'!$C$3:$C$4</c:f>
              <c:strCache>
                <c:ptCount val="1"/>
                <c:pt idx="0">
                  <c:v>North East London</c:v>
                </c:pt>
              </c:strCache>
            </c:strRef>
          </c:tx>
          <c:spPr>
            <a:solidFill>
              <a:srgbClr val="33CCCC"/>
            </a:solidFill>
            <a:ln>
              <a:noFill/>
            </a:ln>
            <a:effectLst/>
          </c:spPr>
          <c:invertIfNegative val="0"/>
          <c:errBars>
            <c:errBarType val="both"/>
            <c:errValType val="cust"/>
            <c:noEndCap val="0"/>
            <c:plus>
              <c:numRef>
                <c:f>'ld_prevalence_18-64'!$K$28:$K$33</c:f>
                <c:numCache>
                  <c:formatCode>General</c:formatCode>
                  <c:ptCount val="6"/>
                  <c:pt idx="0">
                    <c:v>2.0550200000000064E-4</c:v>
                  </c:pt>
                  <c:pt idx="1">
                    <c:v>3.7328399999999977E-4</c:v>
                  </c:pt>
                  <c:pt idx="2">
                    <c:v>6.3135899999999974E-4</c:v>
                  </c:pt>
                  <c:pt idx="3">
                    <c:v>3.4263300000000017E-4</c:v>
                  </c:pt>
                  <c:pt idx="4">
                    <c:v>2.9508900000000012E-4</c:v>
                  </c:pt>
                  <c:pt idx="5">
                    <c:v>1.6459500000000002E-4</c:v>
                  </c:pt>
                </c:numCache>
              </c:numRef>
            </c:plus>
            <c:minus>
              <c:numRef>
                <c:f>'ld_prevalence_18-64'!$J$28:$J$33</c:f>
                <c:numCache>
                  <c:formatCode>General</c:formatCode>
                  <c:ptCount val="6"/>
                  <c:pt idx="0">
                    <c:v>1.9747899999999954E-4</c:v>
                  </c:pt>
                  <c:pt idx="1">
                    <c:v>3.5450900000000025E-4</c:v>
                  </c:pt>
                  <c:pt idx="2">
                    <c:v>5.5441100000000031E-4</c:v>
                  </c:pt>
                  <c:pt idx="3">
                    <c:v>3.0480199999999985E-4</c:v>
                  </c:pt>
                  <c:pt idx="4">
                    <c:v>2.5772599999999979E-4</c:v>
                  </c:pt>
                  <c:pt idx="5">
                    <c:v>1.5929800000000043E-4</c:v>
                  </c:pt>
                </c:numCache>
              </c:numRef>
            </c:minus>
            <c:spPr>
              <a:noFill/>
              <a:ln w="9525" cap="flat" cmpd="sng" algn="ctr">
                <a:solidFill>
                  <a:schemeClr val="tx1">
                    <a:lumMod val="65000"/>
                    <a:lumOff val="35000"/>
                  </a:schemeClr>
                </a:solidFill>
                <a:round/>
              </a:ln>
              <a:effectLst/>
            </c:spPr>
          </c:errBars>
          <c:cat>
            <c:multiLvlStrRef>
              <c:f>'LD prevalence analysis'!$A$5:$A$12</c:f>
              <c:multiLvlStrCache>
                <c:ptCount val="6"/>
                <c:lvl>
                  <c:pt idx="0">
                    <c:v>Asian or Asian British</c:v>
                  </c:pt>
                  <c:pt idx="1">
                    <c:v>Black or Black British</c:v>
                  </c:pt>
                  <c:pt idx="2">
                    <c:v>Mixed or Multiple ethnic groups</c:v>
                  </c:pt>
                  <c:pt idx="3">
                    <c:v>Other ethnic group</c:v>
                  </c:pt>
                  <c:pt idx="4">
                    <c:v>Unknown</c:v>
                  </c:pt>
                  <c:pt idx="5">
                    <c:v>White</c:v>
                  </c:pt>
                </c:lvl>
                <c:lvl>
                  <c:pt idx="0">
                    <c:v>Ethnicity</c:v>
                  </c:pt>
                </c:lvl>
              </c:multiLvlStrCache>
            </c:multiLvlStrRef>
          </c:cat>
          <c:val>
            <c:numRef>
              <c:f>'LD prevalence analysis'!$C$5:$C$12</c:f>
              <c:numCache>
                <c:formatCode>General</c:formatCode>
                <c:ptCount val="6"/>
                <c:pt idx="0">
                  <c:v>5.0333089999999997E-3</c:v>
                </c:pt>
                <c:pt idx="1">
                  <c:v>6.9989340000000001E-3</c:v>
                </c:pt>
                <c:pt idx="2">
                  <c:v>4.5282710000000004E-3</c:v>
                </c:pt>
                <c:pt idx="3">
                  <c:v>2.752993E-3</c:v>
                </c:pt>
                <c:pt idx="4">
                  <c:v>2.0313689999999999E-3</c:v>
                </c:pt>
                <c:pt idx="5">
                  <c:v>4.9248670000000003E-3</c:v>
                </c:pt>
              </c:numCache>
            </c:numRef>
          </c:val>
          <c:extLst>
            <c:ext xmlns:c16="http://schemas.microsoft.com/office/drawing/2014/chart" uri="{C3380CC4-5D6E-409C-BE32-E72D297353CC}">
              <c16:uniqueId val="{00000001-8996-4ADD-A7D7-FF07B1986B06}"/>
            </c:ext>
          </c:extLst>
        </c:ser>
        <c:dLbls>
          <c:showLegendKey val="0"/>
          <c:showVal val="0"/>
          <c:showCatName val="0"/>
          <c:showSerName val="0"/>
          <c:showPercent val="0"/>
          <c:showBubbleSize val="0"/>
        </c:dLbls>
        <c:gapWidth val="219"/>
        <c:overlap val="-27"/>
        <c:axId val="1174710559"/>
        <c:axId val="669031456"/>
      </c:barChart>
      <c:catAx>
        <c:axId val="117471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031456"/>
        <c:crosses val="autoZero"/>
        <c:auto val="1"/>
        <c:lblAlgn val="ctr"/>
        <c:lblOffset val="100"/>
        <c:noMultiLvlLbl val="0"/>
      </c:catAx>
      <c:valAx>
        <c:axId val="669031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Crude</a:t>
                </a:r>
                <a:r>
                  <a:rPr lang="en-GB" baseline="0"/>
                  <a:t> prevalence</a:t>
                </a:r>
                <a:endParaRPr lang="en-GB"/>
              </a:p>
            </c:rich>
          </c:tx>
          <c:layout>
            <c:manualLayout>
              <c:xMode val="edge"/>
              <c:yMode val="edge"/>
              <c:x val="0"/>
              <c:y val="0.3918664643556362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4710559"/>
        <c:crosses val="autoZero"/>
        <c:crossBetween val="between"/>
        <c:majorUnit val="2.0000000000000005E-3"/>
      </c:valAx>
      <c:spPr>
        <a:noFill/>
        <a:ln>
          <a:noFill/>
        </a:ln>
        <a:effectLst/>
      </c:spPr>
    </c:plotArea>
    <c:legend>
      <c:legendPos val="t"/>
      <c:layout>
        <c:manualLayout>
          <c:xMode val="edge"/>
          <c:yMode val="edge"/>
          <c:x val="0.57732875672566664"/>
          <c:y val="0.18121481228968023"/>
          <c:w val="0.42166226947613855"/>
          <c:h val="4.87648159730598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600" b="1"/>
              <a:t>Predicted numbers</a:t>
            </a:r>
            <a:r>
              <a:rPr lang="en-GB" sz="1600" b="1" baseline="0"/>
              <a:t> of adults aged 18-64 with a learning disability, by year and local authority (PANSI) </a:t>
            </a:r>
            <a:endParaRPr lang="en-GB" sz="1600" b="1"/>
          </a:p>
        </c:rich>
      </c:tx>
      <c:layout>
        <c:manualLayout>
          <c:xMode val="edge"/>
          <c:yMode val="edge"/>
          <c:x val="0.12114106426351878"/>
          <c:y val="5.114258062552783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GB"/>
        </a:p>
      </c:txPr>
    </c:title>
    <c:autoTitleDeleted val="0"/>
    <c:plotArea>
      <c:layout>
        <c:manualLayout>
          <c:layoutTarget val="inner"/>
          <c:xMode val="edge"/>
          <c:yMode val="edge"/>
          <c:x val="0.2861585405272617"/>
          <c:y val="0.30293190609852516"/>
          <c:w val="0.45722617451883579"/>
          <c:h val="0.57653785917984168"/>
        </c:manualLayout>
      </c:layout>
      <c:lineChart>
        <c:grouping val="standard"/>
        <c:varyColors val="0"/>
        <c:ser>
          <c:idx val="0"/>
          <c:order val="0"/>
          <c:tx>
            <c:strRef>
              <c:f>Sheet3!$A$3</c:f>
              <c:strCache>
                <c:ptCount val="1"/>
                <c:pt idx="0">
                  <c:v>Tower Hamlets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Sheet3!$B$2:$F$2</c:f>
              <c:numCache>
                <c:formatCode>General</c:formatCode>
                <c:ptCount val="5"/>
                <c:pt idx="0">
                  <c:v>2020</c:v>
                </c:pt>
                <c:pt idx="1">
                  <c:v>2025</c:v>
                </c:pt>
                <c:pt idx="2">
                  <c:v>2030</c:v>
                </c:pt>
                <c:pt idx="3">
                  <c:v>2035</c:v>
                </c:pt>
                <c:pt idx="4">
                  <c:v>2040</c:v>
                </c:pt>
              </c:numCache>
            </c:numRef>
          </c:cat>
          <c:val>
            <c:numRef>
              <c:f>Sheet3!$B$3:$F$3</c:f>
              <c:numCache>
                <c:formatCode>#,##0</c:formatCode>
                <c:ptCount val="5"/>
                <c:pt idx="0">
                  <c:v>5846</c:v>
                </c:pt>
                <c:pt idx="1">
                  <c:v>6243</c:v>
                </c:pt>
                <c:pt idx="2">
                  <c:v>6560</c:v>
                </c:pt>
                <c:pt idx="3">
                  <c:v>6830</c:v>
                </c:pt>
                <c:pt idx="4">
                  <c:v>6982</c:v>
                </c:pt>
              </c:numCache>
            </c:numRef>
          </c:val>
          <c:smooth val="0"/>
          <c:extLst>
            <c:ext xmlns:c16="http://schemas.microsoft.com/office/drawing/2014/chart" uri="{C3380CC4-5D6E-409C-BE32-E72D297353CC}">
              <c16:uniqueId val="{00000000-3B98-4CF8-B7FC-D61ED6C46F2D}"/>
            </c:ext>
          </c:extLst>
        </c:ser>
        <c:ser>
          <c:idx val="1"/>
          <c:order val="1"/>
          <c:tx>
            <c:strRef>
              <c:f>Sheet3!$A$4</c:f>
              <c:strCache>
                <c:ptCount val="1"/>
                <c:pt idx="0">
                  <c:v>Newham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Sheet3!$B$2:$F$2</c:f>
              <c:numCache>
                <c:formatCode>General</c:formatCode>
                <c:ptCount val="5"/>
                <c:pt idx="0">
                  <c:v>2020</c:v>
                </c:pt>
                <c:pt idx="1">
                  <c:v>2025</c:v>
                </c:pt>
                <c:pt idx="2">
                  <c:v>2030</c:v>
                </c:pt>
                <c:pt idx="3">
                  <c:v>2035</c:v>
                </c:pt>
                <c:pt idx="4">
                  <c:v>2040</c:v>
                </c:pt>
              </c:numCache>
            </c:numRef>
          </c:cat>
          <c:val>
            <c:numRef>
              <c:f>Sheet3!$B$4:$F$4</c:f>
              <c:numCache>
                <c:formatCode>#,##0</c:formatCode>
                <c:ptCount val="5"/>
                <c:pt idx="0">
                  <c:v>6005</c:v>
                </c:pt>
                <c:pt idx="1">
                  <c:v>6121</c:v>
                </c:pt>
                <c:pt idx="2">
                  <c:v>6206</c:v>
                </c:pt>
                <c:pt idx="3">
                  <c:v>6297</c:v>
                </c:pt>
                <c:pt idx="4">
                  <c:v>6348</c:v>
                </c:pt>
              </c:numCache>
            </c:numRef>
          </c:val>
          <c:smooth val="0"/>
          <c:extLst>
            <c:ext xmlns:c16="http://schemas.microsoft.com/office/drawing/2014/chart" uri="{C3380CC4-5D6E-409C-BE32-E72D297353CC}">
              <c16:uniqueId val="{00000001-3B98-4CF8-B7FC-D61ED6C46F2D}"/>
            </c:ext>
          </c:extLst>
        </c:ser>
        <c:ser>
          <c:idx val="2"/>
          <c:order val="2"/>
          <c:tx>
            <c:strRef>
              <c:f>Sheet3!$A$5</c:f>
              <c:strCache>
                <c:ptCount val="1"/>
                <c:pt idx="0">
                  <c:v>City and Hackney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Sheet3!$B$2:$F$2</c:f>
              <c:numCache>
                <c:formatCode>General</c:formatCode>
                <c:ptCount val="5"/>
                <c:pt idx="0">
                  <c:v>2020</c:v>
                </c:pt>
                <c:pt idx="1">
                  <c:v>2025</c:v>
                </c:pt>
                <c:pt idx="2">
                  <c:v>2030</c:v>
                </c:pt>
                <c:pt idx="3">
                  <c:v>2035</c:v>
                </c:pt>
                <c:pt idx="4">
                  <c:v>2040</c:v>
                </c:pt>
              </c:numCache>
            </c:numRef>
          </c:cat>
          <c:val>
            <c:numRef>
              <c:f>Sheet3!$B$5:$F$5</c:f>
              <c:numCache>
                <c:formatCode>#,##0</c:formatCode>
                <c:ptCount val="5"/>
                <c:pt idx="0">
                  <c:v>4889</c:v>
                </c:pt>
                <c:pt idx="1">
                  <c:v>5057</c:v>
                </c:pt>
                <c:pt idx="2">
                  <c:v>5163</c:v>
                </c:pt>
                <c:pt idx="3">
                  <c:v>5281</c:v>
                </c:pt>
                <c:pt idx="4">
                  <c:v>5377</c:v>
                </c:pt>
              </c:numCache>
            </c:numRef>
          </c:val>
          <c:smooth val="0"/>
          <c:extLst>
            <c:ext xmlns:c16="http://schemas.microsoft.com/office/drawing/2014/chart" uri="{C3380CC4-5D6E-409C-BE32-E72D297353CC}">
              <c16:uniqueId val="{00000002-3B98-4CF8-B7FC-D61ED6C46F2D}"/>
            </c:ext>
          </c:extLst>
        </c:ser>
        <c:dLbls>
          <c:showLegendKey val="0"/>
          <c:showVal val="0"/>
          <c:showCatName val="0"/>
          <c:showSerName val="0"/>
          <c:showPercent val="0"/>
          <c:showBubbleSize val="0"/>
        </c:dLbls>
        <c:marker val="1"/>
        <c:smooth val="0"/>
        <c:axId val="1940509232"/>
        <c:axId val="1940506320"/>
      </c:lineChart>
      <c:catAx>
        <c:axId val="19405092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40506320"/>
        <c:crosses val="autoZero"/>
        <c:auto val="1"/>
        <c:lblAlgn val="ctr"/>
        <c:lblOffset val="100"/>
        <c:noMultiLvlLbl val="0"/>
      </c:catAx>
      <c:valAx>
        <c:axId val="1940506320"/>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Estimated</a:t>
                </a:r>
                <a:r>
                  <a:rPr lang="en-GB" baseline="0"/>
                  <a:t> numbers of adults with LD</a:t>
                </a:r>
                <a:endParaRPr lang="en-GB"/>
              </a:p>
            </c:rich>
          </c:tx>
          <c:layout>
            <c:manualLayout>
              <c:xMode val="edge"/>
              <c:yMode val="edge"/>
              <c:x val="7.0825629554926309E-3"/>
              <c:y val="0.48793376786926784"/>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GB"/>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40509232"/>
        <c:crosses val="autoZero"/>
        <c:crossBetween val="between"/>
        <c:majorUnit val="2000"/>
      </c:valAx>
      <c:spPr>
        <a:noFill/>
        <a:ln>
          <a:noFill/>
        </a:ln>
        <a:effectLst/>
      </c:spPr>
    </c:plotArea>
    <c:legend>
      <c:legendPos val="r"/>
      <c:layout>
        <c:manualLayout>
          <c:xMode val="edge"/>
          <c:yMode val="edge"/>
          <c:x val="0.7806156988997065"/>
          <c:y val="0.35501496685350276"/>
          <c:w val="0.18904974050959891"/>
          <c:h val="0.243946850393700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solidFill>
        <a:schemeClr val="tx1"/>
      </a:solid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GB" sz="1200" b="1"/>
              <a:t>In Tower Hamlets, what has helped or enabled you most when it comes to supporting adults with learning disability and/or autistic adults?</a:t>
            </a:r>
            <a:endParaRPr lang="en-US" sz="1200" b="1"/>
          </a:p>
        </c:rich>
      </c:tx>
      <c:layout>
        <c:manualLayout>
          <c:xMode val="edge"/>
          <c:yMode val="edge"/>
          <c:x val="0.13121155565566986"/>
          <c:y val="1.856106652489344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882418939743333"/>
          <c:y val="0.18800196829815383"/>
          <c:w val="0.47153691922019036"/>
          <c:h val="0.78974024587299552"/>
        </c:manualLayout>
      </c:layout>
      <c:barChart>
        <c:barDir val="bar"/>
        <c:grouping val="clustered"/>
        <c:varyColors val="0"/>
        <c:ser>
          <c:idx val="0"/>
          <c:order val="0"/>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'[LD and Autism Anaysis of Survey Data.xlsx]Sheet14'!$A$1:$A$8</c:f>
              <c:strCache>
                <c:ptCount val="8"/>
                <c:pt idx="0">
                  <c:v>Professionals working well together</c:v>
                </c:pt>
                <c:pt idx="1">
                  <c:v>Involvement of the autistic adult or adult with learning disability </c:v>
                </c:pt>
                <c:pt idx="2">
                  <c:v>Involvement of carers/family</c:v>
                </c:pt>
                <c:pt idx="3">
                  <c:v>Local services I can refer or signpost to</c:v>
                </c:pt>
                <c:pt idx="4">
                  <c:v>Having 'easy read' versions of materials </c:v>
                </c:pt>
                <c:pt idx="5">
                  <c:v>Learning &amp; development opportunities I've been able to participate in</c:v>
                </c:pt>
                <c:pt idx="6">
                  <c:v>Having policies or procedures I can look to</c:v>
                </c:pt>
                <c:pt idx="7">
                  <c:v>Other</c:v>
                </c:pt>
              </c:strCache>
            </c:strRef>
          </c:cat>
          <c:val>
            <c:numRef>
              <c:f>'[LD and Autism Anaysis of Survey Data.xlsx]Sheet14'!$B$1:$B$8</c:f>
              <c:numCache>
                <c:formatCode>General</c:formatCode>
                <c:ptCount val="8"/>
                <c:pt idx="0">
                  <c:v>39</c:v>
                </c:pt>
                <c:pt idx="1">
                  <c:v>35</c:v>
                </c:pt>
                <c:pt idx="2">
                  <c:v>33</c:v>
                </c:pt>
                <c:pt idx="3">
                  <c:v>32</c:v>
                </c:pt>
                <c:pt idx="4">
                  <c:v>22</c:v>
                </c:pt>
                <c:pt idx="5">
                  <c:v>18</c:v>
                </c:pt>
                <c:pt idx="6">
                  <c:v>13</c:v>
                </c:pt>
                <c:pt idx="7">
                  <c:v>11</c:v>
                </c:pt>
              </c:numCache>
            </c:numRef>
          </c:val>
          <c:extLst>
            <c:ext xmlns:c16="http://schemas.microsoft.com/office/drawing/2014/chart" uri="{C3380CC4-5D6E-409C-BE32-E72D297353CC}">
              <c16:uniqueId val="{00000000-A139-43D0-BE2F-F9C23BB582F7}"/>
            </c:ext>
          </c:extLst>
        </c:ser>
        <c:dLbls>
          <c:dLblPos val="outEnd"/>
          <c:showLegendKey val="0"/>
          <c:showVal val="1"/>
          <c:showCatName val="0"/>
          <c:showSerName val="0"/>
          <c:showPercent val="0"/>
          <c:showBubbleSize val="0"/>
        </c:dLbls>
        <c:gapWidth val="182"/>
        <c:axId val="1765167231"/>
        <c:axId val="1190914975"/>
      </c:barChart>
      <c:catAx>
        <c:axId val="1765167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0914975"/>
        <c:crosses val="autoZero"/>
        <c:auto val="1"/>
        <c:lblAlgn val="ctr"/>
        <c:lblOffset val="100"/>
        <c:noMultiLvlLbl val="0"/>
      </c:catAx>
      <c:valAx>
        <c:axId val="1190914975"/>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5167231"/>
        <c:crosses val="autoZero"/>
        <c:crossBetween val="between"/>
        <c:majorUnit val="15"/>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GB" sz="1200" b="1"/>
              <a:t>In Tower Hamlets, what are the main barriers to supporting/engaging autistic adults or adults with a learning disability well?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325535224731525"/>
          <c:y val="0.18310824992927444"/>
          <c:w val="0.47472575126173067"/>
          <c:h val="0.7953833457836461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'[LD and Autism Anaysis of Survey Data.xlsx]7'!$A$1:$A$7</c:f>
              <c:strCache>
                <c:ptCount val="7"/>
                <c:pt idx="0">
                  <c:v>Lack of inclusion/consideration of autism and LD in general programmes, services and policies</c:v>
                </c:pt>
                <c:pt idx="1">
                  <c:v>Not knowing what services or support are avaliable </c:v>
                </c:pt>
                <c:pt idx="2">
                  <c:v>Insufficient resources for LD and/or autism specific services</c:v>
                </c:pt>
                <c:pt idx="3">
                  <c:v>Complexity of needs to address </c:v>
                </c:pt>
                <c:pt idx="4">
                  <c:v>Lack of awareness about and/or skills among professionals</c:v>
                </c:pt>
                <c:pt idx="5">
                  <c:v>Lack of involvement from people with lived experience including carers</c:v>
                </c:pt>
                <c:pt idx="6">
                  <c:v>Other</c:v>
                </c:pt>
              </c:strCache>
            </c:strRef>
          </c:cat>
          <c:val>
            <c:numRef>
              <c:f>'[LD and Autism Anaysis of Survey Data.xlsx]7'!$B$1:$B$7</c:f>
              <c:numCache>
                <c:formatCode>General</c:formatCode>
                <c:ptCount val="7"/>
                <c:pt idx="0">
                  <c:v>40</c:v>
                </c:pt>
                <c:pt idx="1">
                  <c:v>39</c:v>
                </c:pt>
                <c:pt idx="2">
                  <c:v>37</c:v>
                </c:pt>
                <c:pt idx="3">
                  <c:v>37</c:v>
                </c:pt>
                <c:pt idx="4">
                  <c:v>35</c:v>
                </c:pt>
                <c:pt idx="5">
                  <c:v>34</c:v>
                </c:pt>
                <c:pt idx="6">
                  <c:v>16</c:v>
                </c:pt>
              </c:numCache>
            </c:numRef>
          </c:val>
          <c:extLst>
            <c:ext xmlns:c16="http://schemas.microsoft.com/office/drawing/2014/chart" uri="{C3380CC4-5D6E-409C-BE32-E72D297353CC}">
              <c16:uniqueId val="{00000000-EDF4-4D0D-89BD-980A215EEAB1}"/>
            </c:ext>
          </c:extLst>
        </c:ser>
        <c:dLbls>
          <c:dLblPos val="outEnd"/>
          <c:showLegendKey val="0"/>
          <c:showVal val="1"/>
          <c:showCatName val="0"/>
          <c:showSerName val="0"/>
          <c:showPercent val="0"/>
          <c:showBubbleSize val="0"/>
        </c:dLbls>
        <c:gapWidth val="75"/>
        <c:axId val="1420049455"/>
        <c:axId val="1420050415"/>
      </c:barChart>
      <c:catAx>
        <c:axId val="14200494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0050415"/>
        <c:crosses val="autoZero"/>
        <c:auto val="1"/>
        <c:lblAlgn val="ctr"/>
        <c:lblOffset val="100"/>
        <c:noMultiLvlLbl val="0"/>
      </c:catAx>
      <c:valAx>
        <c:axId val="1420050415"/>
        <c:scaling>
          <c:orientation val="minMax"/>
          <c:max val="45"/>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0049455"/>
        <c:crosses val="autoZero"/>
        <c:crossBetween val="between"/>
        <c:majorUnit val="15"/>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[LD and Autism Anaysis of Survey Data.xlsx]4.2 graph!PivotTable42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Self-Rating of Knowledge</a:t>
            </a:r>
            <a:r>
              <a:rPr lang="en-GB" baseline="0"/>
              <a:t> of </a:t>
            </a:r>
            <a:r>
              <a:rPr lang="en-GB"/>
              <a:t>Working with Adults with</a:t>
            </a:r>
            <a:r>
              <a:rPr lang="en-GB" baseline="0"/>
              <a:t> Learning Disabilities</a:t>
            </a:r>
            <a:endParaRPr lang="en-GB"/>
          </a:p>
        </c:rich>
      </c:tx>
      <c:layout>
        <c:manualLayout>
          <c:xMode val="edge"/>
          <c:yMode val="edge"/>
          <c:x val="0.18915794896641672"/>
          <c:y val="1.54496741165696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23698419200392556"/>
          <c:y val="0.18652377408604223"/>
          <c:w val="0.72980363451013475"/>
          <c:h val="0.66168446493359234"/>
        </c:manualLayout>
      </c:layout>
      <c:barChart>
        <c:barDir val="col"/>
        <c:grouping val="clustered"/>
        <c:varyColors val="0"/>
        <c:ser>
          <c:idx val="0"/>
          <c:order val="0"/>
          <c:tx>
            <c:strRef>
              <c:f>'4.2 graph'!$B$3</c:f>
              <c:strCache>
                <c:ptCount val="1"/>
                <c:pt idx="0">
                  <c:v>Total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'4.2 graph'!$A$4:$A$8</c:f>
              <c:strCache>
                <c:ptCount val="5"/>
                <c:pt idx="0">
                  <c:v>0</c:v>
                </c:pt>
                <c:pt idx="1">
                  <c:v>1</c:v>
                </c:pt>
                <c:pt idx="2">
                  <c:v>2</c:v>
                </c:pt>
                <c:pt idx="3">
                  <c:v>3</c:v>
                </c:pt>
                <c:pt idx="4">
                  <c:v>4</c:v>
                </c:pt>
              </c:strCache>
            </c:strRef>
          </c:cat>
          <c:val>
            <c:numRef>
              <c:f>'4.2 graph'!$B$4:$B$8</c:f>
              <c:numCache>
                <c:formatCode>General</c:formatCode>
                <c:ptCount val="5"/>
                <c:pt idx="0">
                  <c:v>1</c:v>
                </c:pt>
                <c:pt idx="1">
                  <c:v>3</c:v>
                </c:pt>
                <c:pt idx="2">
                  <c:v>13</c:v>
                </c:pt>
                <c:pt idx="3">
                  <c:v>16</c:v>
                </c:pt>
                <c:pt idx="4">
                  <c:v>20</c:v>
                </c:pt>
              </c:numCache>
            </c:numRef>
          </c:val>
          <c:extLst>
            <c:ext xmlns:c16="http://schemas.microsoft.com/office/drawing/2014/chart" uri="{C3380CC4-5D6E-409C-BE32-E72D297353CC}">
              <c16:uniqueId val="{00000000-63C4-418E-A1D6-C9CD3736F45F}"/>
            </c:ext>
          </c:extLst>
        </c:ser>
        <c:dLbls>
          <c:showLegendKey val="0"/>
          <c:showVal val="0"/>
          <c:showCatName val="0"/>
          <c:showSerName val="0"/>
          <c:showPercent val="0"/>
          <c:showBubbleSize val="0"/>
        </c:dLbls>
        <c:gapWidth val="219"/>
        <c:axId val="1761387919"/>
        <c:axId val="1761385999"/>
      </c:barChart>
      <c:catAx>
        <c:axId val="17613879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Self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385999"/>
        <c:crosses val="autoZero"/>
        <c:auto val="1"/>
        <c:lblAlgn val="ctr"/>
        <c:lblOffset val="100"/>
        <c:noMultiLvlLbl val="0"/>
      </c:catAx>
      <c:valAx>
        <c:axId val="1761385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Survey Participants</a:t>
                </a:r>
              </a:p>
            </c:rich>
          </c:tx>
          <c:layout>
            <c:manualLayout>
              <c:xMode val="edge"/>
              <c:yMode val="edge"/>
              <c:x val="1.521768951206158E-2"/>
              <c:y val="0.45732200209049334"/>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387919"/>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What has helped/enabled services and professionals to Support adults with adults with LD and Autistic adults </a:t>
            </a:r>
          </a:p>
        </c:rich>
      </c:tx>
      <c:layout>
        <c:manualLayout>
          <c:xMode val="edge"/>
          <c:yMode val="edge"/>
          <c:x val="9.6076933960067737E-2"/>
          <c:y val="2.56733894348144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'[LD and Autism Anaysis of Survey Data.xlsx]Sheet14'!$A$1:$A$8</c:f>
              <c:strCache>
                <c:ptCount val="8"/>
                <c:pt idx="0">
                  <c:v>Professionals working well together</c:v>
                </c:pt>
                <c:pt idx="1">
                  <c:v>Involvement of the autistic adult or adult with learning disability </c:v>
                </c:pt>
                <c:pt idx="2">
                  <c:v>Involvement of carers/family</c:v>
                </c:pt>
                <c:pt idx="3">
                  <c:v>Local services I can refer or signpost to</c:v>
                </c:pt>
                <c:pt idx="4">
                  <c:v>Having 'easy read' versions of materials </c:v>
                </c:pt>
                <c:pt idx="5">
                  <c:v>Learning &amp; development opportunities I've been able to participate in</c:v>
                </c:pt>
                <c:pt idx="6">
                  <c:v>Having policies or procedures I can look to</c:v>
                </c:pt>
                <c:pt idx="7">
                  <c:v>Other</c:v>
                </c:pt>
              </c:strCache>
            </c:strRef>
          </c:cat>
          <c:val>
            <c:numRef>
              <c:f>'[LD and Autism Anaysis of Survey Data.xlsx]Sheet14'!$B$1:$B$8</c:f>
              <c:numCache>
                <c:formatCode>General</c:formatCode>
                <c:ptCount val="8"/>
                <c:pt idx="0">
                  <c:v>39</c:v>
                </c:pt>
                <c:pt idx="1">
                  <c:v>35</c:v>
                </c:pt>
                <c:pt idx="2">
                  <c:v>33</c:v>
                </c:pt>
                <c:pt idx="3">
                  <c:v>32</c:v>
                </c:pt>
                <c:pt idx="4">
                  <c:v>22</c:v>
                </c:pt>
                <c:pt idx="5">
                  <c:v>18</c:v>
                </c:pt>
                <c:pt idx="6">
                  <c:v>13</c:v>
                </c:pt>
                <c:pt idx="7">
                  <c:v>11</c:v>
                </c:pt>
              </c:numCache>
            </c:numRef>
          </c:val>
          <c:extLst>
            <c:ext xmlns:c16="http://schemas.microsoft.com/office/drawing/2014/chart" uri="{C3380CC4-5D6E-409C-BE32-E72D297353CC}">
              <c16:uniqueId val="{00000000-4ADD-420F-A229-71F7BF342D0F}"/>
            </c:ext>
          </c:extLst>
        </c:ser>
        <c:dLbls>
          <c:dLblPos val="outEnd"/>
          <c:showLegendKey val="0"/>
          <c:showVal val="1"/>
          <c:showCatName val="0"/>
          <c:showSerName val="0"/>
          <c:showPercent val="0"/>
          <c:showBubbleSize val="0"/>
        </c:dLbls>
        <c:gapWidth val="182"/>
        <c:axId val="1765167231"/>
        <c:axId val="1190914975"/>
      </c:barChart>
      <c:catAx>
        <c:axId val="1765167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914975"/>
        <c:crosses val="autoZero"/>
        <c:auto val="1"/>
        <c:lblAlgn val="ctr"/>
        <c:lblOffset val="100"/>
        <c:noMultiLvlLbl val="0"/>
      </c:catAx>
      <c:valAx>
        <c:axId val="11909149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Participant's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51672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baseline="0"/>
              <a:t>Barriers to Supporting/Engaging Autistic Adults or Adults with Learning disabilities</a:t>
            </a:r>
            <a:endParaRPr lang="en-GB" b="1"/>
          </a:p>
        </c:rich>
      </c:tx>
      <c:layout>
        <c:manualLayout>
          <c:xMode val="edge"/>
          <c:yMode val="edge"/>
          <c:x val="0.21538714208607265"/>
          <c:y val="5.780348136258735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7.0005076893408735E-2"/>
          <c:y val="7.4420519519431169E-2"/>
          <c:w val="0.90912682800064726"/>
          <c:h val="0.7340275502116093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'[LD and Autism Anaysis of Survey Data.xlsx]7'!$A$1:$A$7</c:f>
              <c:strCache>
                <c:ptCount val="7"/>
                <c:pt idx="0">
                  <c:v>Lack of inclusion/consideration of autism and LD in general programmes, services and policies</c:v>
                </c:pt>
                <c:pt idx="1">
                  <c:v>Not knowing what services or support are avaliable </c:v>
                </c:pt>
                <c:pt idx="2">
                  <c:v>Insufficient resources for LD and/or autism specific services</c:v>
                </c:pt>
                <c:pt idx="3">
                  <c:v>Complexity of needs to address </c:v>
                </c:pt>
                <c:pt idx="4">
                  <c:v>Lack of awareness about and/or skills among professionals</c:v>
                </c:pt>
                <c:pt idx="5">
                  <c:v>Lack of involvement from people with lived experience including carers</c:v>
                </c:pt>
                <c:pt idx="6">
                  <c:v>Other</c:v>
                </c:pt>
              </c:strCache>
            </c:strRef>
          </c:cat>
          <c:val>
            <c:numRef>
              <c:f>'[LD and Autism Anaysis of Survey Data.xlsx]7'!$B$1:$B$7</c:f>
              <c:numCache>
                <c:formatCode>General</c:formatCode>
                <c:ptCount val="7"/>
                <c:pt idx="0">
                  <c:v>40</c:v>
                </c:pt>
                <c:pt idx="1">
                  <c:v>39</c:v>
                </c:pt>
                <c:pt idx="2">
                  <c:v>37</c:v>
                </c:pt>
                <c:pt idx="3">
                  <c:v>37</c:v>
                </c:pt>
                <c:pt idx="4">
                  <c:v>35</c:v>
                </c:pt>
                <c:pt idx="5">
                  <c:v>34</c:v>
                </c:pt>
                <c:pt idx="6">
                  <c:v>16</c:v>
                </c:pt>
              </c:numCache>
            </c:numRef>
          </c:val>
          <c:extLst>
            <c:ext xmlns:c16="http://schemas.microsoft.com/office/drawing/2014/chart" uri="{C3380CC4-5D6E-409C-BE32-E72D297353CC}">
              <c16:uniqueId val="{00000000-B16D-40E6-9995-F43FA508CE27}"/>
            </c:ext>
          </c:extLst>
        </c:ser>
        <c:dLbls>
          <c:dLblPos val="outEnd"/>
          <c:showLegendKey val="0"/>
          <c:showVal val="1"/>
          <c:showCatName val="0"/>
          <c:showSerName val="0"/>
          <c:showPercent val="0"/>
          <c:showBubbleSize val="0"/>
        </c:dLbls>
        <c:gapWidth val="182"/>
        <c:axId val="1420049455"/>
        <c:axId val="1420050415"/>
      </c:barChart>
      <c:catAx>
        <c:axId val="142004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0050415"/>
        <c:crosses val="autoZero"/>
        <c:auto val="1"/>
        <c:lblAlgn val="ctr"/>
        <c:lblOffset val="100"/>
        <c:noMultiLvlLbl val="0"/>
      </c:catAx>
      <c:valAx>
        <c:axId val="1420050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Participants </a:t>
                </a:r>
              </a:p>
            </c:rich>
          </c:tx>
          <c:layout>
            <c:manualLayout>
              <c:xMode val="edge"/>
              <c:yMode val="edge"/>
              <c:x val="0"/>
              <c:y val="0.3862437400351147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0049455"/>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5489D-68A6-4FDF-9049-F2B8E2339BB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B7D9055D-64D9-4582-BE9E-215A7768ED33}">
      <dgm:prSet phldrT="[Text]"/>
      <dgm:spPr/>
      <dgm:t>
        <a:bodyPr/>
        <a:lstStyle/>
        <a:p>
          <a:r>
            <a:rPr lang="en-GB"/>
            <a:t>DHSC Definition</a:t>
          </a:r>
        </a:p>
      </dgm:t>
    </dgm:pt>
    <dgm:pt modelId="{29BB3C48-2A10-4FA8-9F02-F5BB0EE80975}" type="parTrans" cxnId="{24EB03E4-E8E8-44DF-B812-64D9D795FD10}">
      <dgm:prSet/>
      <dgm:spPr/>
      <dgm:t>
        <a:bodyPr/>
        <a:lstStyle/>
        <a:p>
          <a:endParaRPr lang="en-GB"/>
        </a:p>
      </dgm:t>
    </dgm:pt>
    <dgm:pt modelId="{5AF17A27-A32D-4833-9AB7-1B01AFDD96B7}" type="sibTrans" cxnId="{24EB03E4-E8E8-44DF-B812-64D9D795FD10}">
      <dgm:prSet/>
      <dgm:spPr/>
      <dgm:t>
        <a:bodyPr/>
        <a:lstStyle/>
        <a:p>
          <a:endParaRPr lang="en-GB"/>
        </a:p>
      </dgm:t>
    </dgm:pt>
    <dgm:pt modelId="{6FC3DD5B-F6EF-4C71-8FF7-C9E9CB64748A}">
      <dgm:prSet phldrT="[Text]" custT="1"/>
      <dgm:spPr/>
      <dgm:t>
        <a:bodyPr/>
        <a:lstStyle/>
        <a:p>
          <a:r>
            <a:rPr lang="en-GB" sz="1400"/>
            <a:t>A </a:t>
          </a:r>
          <a:r>
            <a:rPr lang="en-GB" sz="1400" b="1"/>
            <a:t>learning disability </a:t>
          </a:r>
          <a:r>
            <a:rPr lang="en-GB" sz="1400"/>
            <a:t>is “a significantly reduced ability to understand new or complex information, to learn new skills (impaired intelligence), with a reduced ability to cope independently (impaired social functioning), which started before adulthood.” </a:t>
          </a:r>
        </a:p>
      </dgm:t>
    </dgm:pt>
    <dgm:pt modelId="{D6188B5F-4E89-4702-AE98-3CF6FD29E333}" type="parTrans" cxnId="{67D29F30-73AC-416C-940D-E39A45E46048}">
      <dgm:prSet/>
      <dgm:spPr/>
      <dgm:t>
        <a:bodyPr/>
        <a:lstStyle/>
        <a:p>
          <a:endParaRPr lang="en-GB"/>
        </a:p>
      </dgm:t>
    </dgm:pt>
    <dgm:pt modelId="{7B97D616-20F3-4F90-B1CC-A1E423C57DAE}" type="sibTrans" cxnId="{67D29F30-73AC-416C-940D-E39A45E46048}">
      <dgm:prSet/>
      <dgm:spPr/>
      <dgm:t>
        <a:bodyPr/>
        <a:lstStyle/>
        <a:p>
          <a:endParaRPr lang="en-GB"/>
        </a:p>
      </dgm:t>
    </dgm:pt>
    <dgm:pt modelId="{C3292F05-0E73-4E95-957D-B3E92954481C}">
      <dgm:prSet phldrT="[Text]"/>
      <dgm:spPr/>
      <dgm:t>
        <a:bodyPr/>
        <a:lstStyle/>
        <a:p>
          <a:r>
            <a:rPr lang="en-GB"/>
            <a:t>Vs learning difficulty</a:t>
          </a:r>
        </a:p>
      </dgm:t>
    </dgm:pt>
    <dgm:pt modelId="{DF193132-9D1A-4F37-875F-1ED11B986602}" type="parTrans" cxnId="{A653141C-EFCC-43B0-A2AD-AFA1C5A899D5}">
      <dgm:prSet/>
      <dgm:spPr/>
      <dgm:t>
        <a:bodyPr/>
        <a:lstStyle/>
        <a:p>
          <a:endParaRPr lang="en-GB"/>
        </a:p>
      </dgm:t>
    </dgm:pt>
    <dgm:pt modelId="{446C8382-C243-443B-BBD0-52A9705F9CF2}" type="sibTrans" cxnId="{A653141C-EFCC-43B0-A2AD-AFA1C5A899D5}">
      <dgm:prSet/>
      <dgm:spPr/>
      <dgm:t>
        <a:bodyPr/>
        <a:lstStyle/>
        <a:p>
          <a:endParaRPr lang="en-GB"/>
        </a:p>
      </dgm:t>
    </dgm:pt>
    <dgm:pt modelId="{DC1C4584-EF6A-4053-A2A3-E3436927356A}">
      <dgm:prSet phldrT="[Text]" custT="1"/>
      <dgm:spPr/>
      <dgm:t>
        <a:bodyPr/>
        <a:lstStyle/>
        <a:p>
          <a:r>
            <a:rPr lang="en-GB" sz="1400"/>
            <a:t>A learning disability is different to a </a:t>
          </a:r>
          <a:r>
            <a:rPr lang="en-GB" sz="1400" b="1"/>
            <a:t>learning difficulty</a:t>
          </a:r>
          <a:r>
            <a:rPr lang="en-GB" sz="1400"/>
            <a:t>, which is a reduced intellectual ability for a specific form of learning </a:t>
          </a:r>
        </a:p>
        <a:p>
          <a:r>
            <a:rPr lang="en-GB" sz="1400"/>
            <a:t>Learning difficulties include conditions such as dyslexia (reading), dyspraxia (affecting physical co-ordination) and attention deficit hyperactivity disorder (ADHD).  </a:t>
          </a:r>
        </a:p>
        <a:p>
          <a:r>
            <a:rPr lang="en-GB" sz="1400"/>
            <a:t>A person with a learning disability may also have one or more learning difficulties.</a:t>
          </a:r>
        </a:p>
      </dgm:t>
    </dgm:pt>
    <dgm:pt modelId="{F7150F63-B53C-45DB-A8AA-EBEF70BF79EB}" type="parTrans" cxnId="{401BE2F1-2B6F-4F7C-A41E-415EDD9FADF3}">
      <dgm:prSet/>
      <dgm:spPr/>
      <dgm:t>
        <a:bodyPr/>
        <a:lstStyle/>
        <a:p>
          <a:endParaRPr lang="en-GB"/>
        </a:p>
      </dgm:t>
    </dgm:pt>
    <dgm:pt modelId="{03B4A8A6-C565-4554-82E0-26AB7679AD68}" type="sibTrans" cxnId="{401BE2F1-2B6F-4F7C-A41E-415EDD9FADF3}">
      <dgm:prSet/>
      <dgm:spPr/>
      <dgm:t>
        <a:bodyPr/>
        <a:lstStyle/>
        <a:p>
          <a:endParaRPr lang="en-GB"/>
        </a:p>
      </dgm:t>
    </dgm:pt>
    <dgm:pt modelId="{F4DB5F1C-EB5F-44EE-83CC-53D4D15055FC}">
      <dgm:prSet phldrT="[Text]"/>
      <dgm:spPr/>
      <dgm:t>
        <a:bodyPr/>
        <a:lstStyle/>
        <a:p>
          <a:r>
            <a:rPr lang="en-GB"/>
            <a:t>Overlapping conditions and disorders</a:t>
          </a:r>
        </a:p>
      </dgm:t>
    </dgm:pt>
    <dgm:pt modelId="{A03778F3-F3C9-4ACF-9184-C5BC843DD97C}" type="parTrans" cxnId="{68519E91-2666-4575-A3BC-EF109489F451}">
      <dgm:prSet/>
      <dgm:spPr/>
      <dgm:t>
        <a:bodyPr/>
        <a:lstStyle/>
        <a:p>
          <a:endParaRPr lang="en-GB"/>
        </a:p>
      </dgm:t>
    </dgm:pt>
    <dgm:pt modelId="{ECFBF583-97AE-4CC8-BA1C-5DEA9E8E98DE}" type="sibTrans" cxnId="{68519E91-2666-4575-A3BC-EF109489F451}">
      <dgm:prSet/>
      <dgm:spPr/>
      <dgm:t>
        <a:bodyPr/>
        <a:lstStyle/>
        <a:p>
          <a:endParaRPr lang="en-GB"/>
        </a:p>
      </dgm:t>
    </dgm:pt>
    <dgm:pt modelId="{C9C63B39-E4A1-4814-87FF-3C6E541AFEAB}">
      <dgm:prSet phldrT="[Text]" custT="1"/>
      <dgm:spPr/>
      <dgm:t>
        <a:bodyPr/>
        <a:lstStyle/>
        <a:p>
          <a:r>
            <a:rPr lang="en-GB" sz="1400"/>
            <a:t>Some conditions or disorders might involve LD or cause LD </a:t>
          </a:r>
        </a:p>
      </dgm:t>
    </dgm:pt>
    <dgm:pt modelId="{206ADF9B-D95E-4915-9F35-70E55D6E0A7C}" type="parTrans" cxnId="{77B9057F-03BB-49D1-9D80-2E2A4A76750E}">
      <dgm:prSet/>
      <dgm:spPr/>
      <dgm:t>
        <a:bodyPr/>
        <a:lstStyle/>
        <a:p>
          <a:endParaRPr lang="en-GB"/>
        </a:p>
      </dgm:t>
    </dgm:pt>
    <dgm:pt modelId="{BD5C0206-0A26-40A3-A46F-1546C66F1D36}" type="sibTrans" cxnId="{77B9057F-03BB-49D1-9D80-2E2A4A76750E}">
      <dgm:prSet/>
      <dgm:spPr/>
      <dgm:t>
        <a:bodyPr/>
        <a:lstStyle/>
        <a:p>
          <a:endParaRPr lang="en-GB"/>
        </a:p>
      </dgm:t>
    </dgm:pt>
    <dgm:pt modelId="{AC8242BA-4F79-4416-AB4A-2A56B1C90D9D}">
      <dgm:prSet phldrT="[Text]" custT="1"/>
      <dgm:spPr/>
      <dgm:t>
        <a:bodyPr/>
        <a:lstStyle/>
        <a:p>
          <a:r>
            <a:rPr lang="en-GB" sz="1400"/>
            <a:t>Examples: Down’s syndrome, autism, meningitis, epilepsy or cerebral palsy  </a:t>
          </a:r>
        </a:p>
      </dgm:t>
    </dgm:pt>
    <dgm:pt modelId="{9B93924A-5D3E-4AB0-AF1F-DB70D78BFC3D}" type="parTrans" cxnId="{8F3091C0-3287-45CC-947B-71ED3EB127B1}">
      <dgm:prSet/>
      <dgm:spPr/>
      <dgm:t>
        <a:bodyPr/>
        <a:lstStyle/>
        <a:p>
          <a:endParaRPr lang="en-GB"/>
        </a:p>
      </dgm:t>
    </dgm:pt>
    <dgm:pt modelId="{EE0DA946-A02F-49D2-BAD7-EC39A95C3EB9}" type="sibTrans" cxnId="{8F3091C0-3287-45CC-947B-71ED3EB127B1}">
      <dgm:prSet/>
      <dgm:spPr/>
      <dgm:t>
        <a:bodyPr/>
        <a:lstStyle/>
        <a:p>
          <a:endParaRPr lang="en-GB"/>
        </a:p>
      </dgm:t>
    </dgm:pt>
    <dgm:pt modelId="{4F6E1E1B-EAAB-4BB3-9756-9669459A76D4}">
      <dgm:prSet phldrT="[Text]"/>
      <dgm:spPr/>
      <dgm:t>
        <a:bodyPr/>
        <a:lstStyle/>
        <a:p>
          <a:r>
            <a:rPr lang="en-GB"/>
            <a:t>Causes</a:t>
          </a:r>
        </a:p>
      </dgm:t>
    </dgm:pt>
    <dgm:pt modelId="{6A0F70AE-7507-436B-88F4-23C306B72ED5}" type="parTrans" cxnId="{BE787766-C5B1-4C07-B4EB-11199CA39A8A}">
      <dgm:prSet/>
      <dgm:spPr/>
      <dgm:t>
        <a:bodyPr/>
        <a:lstStyle/>
        <a:p>
          <a:endParaRPr lang="en-GB"/>
        </a:p>
      </dgm:t>
    </dgm:pt>
    <dgm:pt modelId="{89AC1042-66CB-40D8-80FB-08D66CD23A3C}" type="sibTrans" cxnId="{BE787766-C5B1-4C07-B4EB-11199CA39A8A}">
      <dgm:prSet/>
      <dgm:spPr/>
      <dgm:t>
        <a:bodyPr/>
        <a:lstStyle/>
        <a:p>
          <a:endParaRPr lang="en-GB"/>
        </a:p>
      </dgm:t>
    </dgm:pt>
    <dgm:pt modelId="{FAD0D780-5505-4EE0-9D84-368407F27E3B}">
      <dgm:prSet phldrT="[Text]" custT="1"/>
      <dgm:spPr/>
      <dgm:t>
        <a:bodyPr/>
        <a:lstStyle/>
        <a:p>
          <a:r>
            <a:rPr lang="en-GB" sz="1400"/>
            <a:t>LD are caused by something which affects the brain before birth, during birth or early childhood – the cause is not always known</a:t>
          </a:r>
        </a:p>
      </dgm:t>
    </dgm:pt>
    <dgm:pt modelId="{076ABD55-F61E-4792-B440-A037F2FBFB23}" type="parTrans" cxnId="{A421A4F0-BFCB-4947-B3CA-926068414787}">
      <dgm:prSet/>
      <dgm:spPr/>
      <dgm:t>
        <a:bodyPr/>
        <a:lstStyle/>
        <a:p>
          <a:endParaRPr lang="en-GB"/>
        </a:p>
      </dgm:t>
    </dgm:pt>
    <dgm:pt modelId="{B3041EB3-EC35-4EFB-9903-7C78C8CA4A6F}" type="sibTrans" cxnId="{A421A4F0-BFCB-4947-B3CA-926068414787}">
      <dgm:prSet/>
      <dgm:spPr/>
      <dgm:t>
        <a:bodyPr/>
        <a:lstStyle/>
        <a:p>
          <a:endParaRPr lang="en-GB"/>
        </a:p>
      </dgm:t>
    </dgm:pt>
    <dgm:pt modelId="{D3DA14EA-D18E-4EAC-984A-775C84B60728}">
      <dgm:prSet phldrT="[Text]" custT="1"/>
      <dgm:spPr/>
      <dgm:t>
        <a:bodyPr/>
        <a:lstStyle/>
        <a:p>
          <a:r>
            <a:rPr lang="en-GB" sz="1400"/>
            <a:t>Examples can include inherited conditions, abnormal chromosomes, exposure to toxins/infections/illnesses during pregnancy; very premature birth or complications during birth; illness or injury in early childhood </a:t>
          </a:r>
        </a:p>
      </dgm:t>
    </dgm:pt>
    <dgm:pt modelId="{D0E1E26A-AC35-47BA-83B8-635A14668F7F}" type="parTrans" cxnId="{6BDE8539-3B34-4FB6-929F-AD87944A0D2A}">
      <dgm:prSet/>
      <dgm:spPr/>
      <dgm:t>
        <a:bodyPr/>
        <a:lstStyle/>
        <a:p>
          <a:endParaRPr lang="en-GB"/>
        </a:p>
      </dgm:t>
    </dgm:pt>
    <dgm:pt modelId="{C3B9A13F-4A54-4A75-ACA4-D1727CD4777F}" type="sibTrans" cxnId="{6BDE8539-3B34-4FB6-929F-AD87944A0D2A}">
      <dgm:prSet/>
      <dgm:spPr/>
      <dgm:t>
        <a:bodyPr/>
        <a:lstStyle/>
        <a:p>
          <a:endParaRPr lang="en-GB"/>
        </a:p>
      </dgm:t>
    </dgm:pt>
    <dgm:pt modelId="{650CD81C-3D64-4461-AF84-F48C1BC9BC62}" type="pres">
      <dgm:prSet presAssocID="{3325489D-68A6-4FDF-9049-F2B8E2339BB0}" presName="vert0" presStyleCnt="0">
        <dgm:presLayoutVars>
          <dgm:dir/>
          <dgm:animOne val="branch"/>
          <dgm:animLvl val="lvl"/>
        </dgm:presLayoutVars>
      </dgm:prSet>
      <dgm:spPr/>
    </dgm:pt>
    <dgm:pt modelId="{8A2AFB9B-EA5F-4864-BED8-97DFA1A60D1F}" type="pres">
      <dgm:prSet presAssocID="{B7D9055D-64D9-4582-BE9E-215A7768ED33}" presName="thickLine" presStyleLbl="alignNode1" presStyleIdx="0" presStyleCnt="4"/>
      <dgm:spPr/>
    </dgm:pt>
    <dgm:pt modelId="{304C47C2-BB3C-44A5-9825-85750910499F}" type="pres">
      <dgm:prSet presAssocID="{B7D9055D-64D9-4582-BE9E-215A7768ED33}" presName="horz1" presStyleCnt="0"/>
      <dgm:spPr/>
    </dgm:pt>
    <dgm:pt modelId="{06296739-9F89-4192-B69D-93168F59CD05}" type="pres">
      <dgm:prSet presAssocID="{B7D9055D-64D9-4582-BE9E-215A7768ED33}" presName="tx1" presStyleLbl="revTx" presStyleIdx="0" presStyleCnt="10"/>
      <dgm:spPr/>
    </dgm:pt>
    <dgm:pt modelId="{2D2B350F-1CE9-4744-8AD6-A77FB90B4D6A}" type="pres">
      <dgm:prSet presAssocID="{B7D9055D-64D9-4582-BE9E-215A7768ED33}" presName="vert1" presStyleCnt="0"/>
      <dgm:spPr/>
    </dgm:pt>
    <dgm:pt modelId="{C38FB32D-9668-4AC8-9A0C-974166706139}" type="pres">
      <dgm:prSet presAssocID="{6FC3DD5B-F6EF-4C71-8FF7-C9E9CB64748A}" presName="vertSpace2a" presStyleCnt="0"/>
      <dgm:spPr/>
    </dgm:pt>
    <dgm:pt modelId="{8A9A6580-AB0D-4698-8007-50F1CB99B2B1}" type="pres">
      <dgm:prSet presAssocID="{6FC3DD5B-F6EF-4C71-8FF7-C9E9CB64748A}" presName="horz2" presStyleCnt="0"/>
      <dgm:spPr/>
    </dgm:pt>
    <dgm:pt modelId="{2E03FD6C-8E59-4DD3-A5C3-D58FFCD8D0E9}" type="pres">
      <dgm:prSet presAssocID="{6FC3DD5B-F6EF-4C71-8FF7-C9E9CB64748A}" presName="horzSpace2" presStyleCnt="0"/>
      <dgm:spPr/>
    </dgm:pt>
    <dgm:pt modelId="{07668D4D-5B62-4E5E-A55F-02A86B6BE987}" type="pres">
      <dgm:prSet presAssocID="{6FC3DD5B-F6EF-4C71-8FF7-C9E9CB64748A}" presName="tx2" presStyleLbl="revTx" presStyleIdx="1" presStyleCnt="10"/>
      <dgm:spPr/>
    </dgm:pt>
    <dgm:pt modelId="{CC5B88EA-1755-4C04-A513-2CF043DBF4DA}" type="pres">
      <dgm:prSet presAssocID="{6FC3DD5B-F6EF-4C71-8FF7-C9E9CB64748A}" presName="vert2" presStyleCnt="0"/>
      <dgm:spPr/>
    </dgm:pt>
    <dgm:pt modelId="{DC872814-48EB-470B-A11B-5B5F2CC41EDB}" type="pres">
      <dgm:prSet presAssocID="{6FC3DD5B-F6EF-4C71-8FF7-C9E9CB64748A}" presName="thinLine2b" presStyleLbl="callout" presStyleIdx="0" presStyleCnt="6"/>
      <dgm:spPr/>
    </dgm:pt>
    <dgm:pt modelId="{14FDF656-FF49-4DCC-B007-74A9D64EB2A3}" type="pres">
      <dgm:prSet presAssocID="{6FC3DD5B-F6EF-4C71-8FF7-C9E9CB64748A}" presName="vertSpace2b" presStyleCnt="0"/>
      <dgm:spPr/>
    </dgm:pt>
    <dgm:pt modelId="{0C2E7E48-3229-457F-A78F-117185E1ECB1}" type="pres">
      <dgm:prSet presAssocID="{C3292F05-0E73-4E95-957D-B3E92954481C}" presName="thickLine" presStyleLbl="alignNode1" presStyleIdx="1" presStyleCnt="4"/>
      <dgm:spPr/>
    </dgm:pt>
    <dgm:pt modelId="{2D8D222E-C1CB-467E-B3FF-E993B3CDC433}" type="pres">
      <dgm:prSet presAssocID="{C3292F05-0E73-4E95-957D-B3E92954481C}" presName="horz1" presStyleCnt="0"/>
      <dgm:spPr/>
    </dgm:pt>
    <dgm:pt modelId="{53E5740F-4C3E-4CD9-91F3-FB85515BD867}" type="pres">
      <dgm:prSet presAssocID="{C3292F05-0E73-4E95-957D-B3E92954481C}" presName="tx1" presStyleLbl="revTx" presStyleIdx="2" presStyleCnt="10"/>
      <dgm:spPr/>
    </dgm:pt>
    <dgm:pt modelId="{3F9C5152-BF1A-4D24-8BBA-3C2473B2E4A1}" type="pres">
      <dgm:prSet presAssocID="{C3292F05-0E73-4E95-957D-B3E92954481C}" presName="vert1" presStyleCnt="0"/>
      <dgm:spPr/>
    </dgm:pt>
    <dgm:pt modelId="{DEBC7DCA-D46D-4944-A5F0-28E55B94AC31}" type="pres">
      <dgm:prSet presAssocID="{DC1C4584-EF6A-4053-A2A3-E3436927356A}" presName="vertSpace2a" presStyleCnt="0"/>
      <dgm:spPr/>
    </dgm:pt>
    <dgm:pt modelId="{29618210-49F9-4F45-AC08-7864283AD480}" type="pres">
      <dgm:prSet presAssocID="{DC1C4584-EF6A-4053-A2A3-E3436927356A}" presName="horz2" presStyleCnt="0"/>
      <dgm:spPr/>
    </dgm:pt>
    <dgm:pt modelId="{B5F4A5A2-07EF-44CF-8730-BCDA4ABC948D}" type="pres">
      <dgm:prSet presAssocID="{DC1C4584-EF6A-4053-A2A3-E3436927356A}" presName="horzSpace2" presStyleCnt="0"/>
      <dgm:spPr/>
    </dgm:pt>
    <dgm:pt modelId="{421C9A4D-2B19-4035-B927-D780550297CC}" type="pres">
      <dgm:prSet presAssocID="{DC1C4584-EF6A-4053-A2A3-E3436927356A}" presName="tx2" presStyleLbl="revTx" presStyleIdx="3" presStyleCnt="10"/>
      <dgm:spPr/>
    </dgm:pt>
    <dgm:pt modelId="{E6A47190-45D5-475C-A2F8-8CE5DEB54C0B}" type="pres">
      <dgm:prSet presAssocID="{DC1C4584-EF6A-4053-A2A3-E3436927356A}" presName="vert2" presStyleCnt="0"/>
      <dgm:spPr/>
    </dgm:pt>
    <dgm:pt modelId="{7479812D-4AD4-4CDA-9100-7F811C578017}" type="pres">
      <dgm:prSet presAssocID="{DC1C4584-EF6A-4053-A2A3-E3436927356A}" presName="thinLine2b" presStyleLbl="callout" presStyleIdx="1" presStyleCnt="6"/>
      <dgm:spPr/>
    </dgm:pt>
    <dgm:pt modelId="{F525B2D3-9B7D-44A7-8C43-6C48B5EA7455}" type="pres">
      <dgm:prSet presAssocID="{DC1C4584-EF6A-4053-A2A3-E3436927356A}" presName="vertSpace2b" presStyleCnt="0"/>
      <dgm:spPr/>
    </dgm:pt>
    <dgm:pt modelId="{375B08C6-B360-47A0-97DC-5A11A11471BE}" type="pres">
      <dgm:prSet presAssocID="{F4DB5F1C-EB5F-44EE-83CC-53D4D15055FC}" presName="thickLine" presStyleLbl="alignNode1" presStyleIdx="2" presStyleCnt="4"/>
      <dgm:spPr/>
    </dgm:pt>
    <dgm:pt modelId="{C27EC6B3-F5D8-4213-A303-D5AAC9506658}" type="pres">
      <dgm:prSet presAssocID="{F4DB5F1C-EB5F-44EE-83CC-53D4D15055FC}" presName="horz1" presStyleCnt="0"/>
      <dgm:spPr/>
    </dgm:pt>
    <dgm:pt modelId="{D365B634-4092-4556-8102-108CD76928F5}" type="pres">
      <dgm:prSet presAssocID="{F4DB5F1C-EB5F-44EE-83CC-53D4D15055FC}" presName="tx1" presStyleLbl="revTx" presStyleIdx="4" presStyleCnt="10"/>
      <dgm:spPr/>
    </dgm:pt>
    <dgm:pt modelId="{2E3D73AA-B119-47EB-B7A0-1A510D9F310D}" type="pres">
      <dgm:prSet presAssocID="{F4DB5F1C-EB5F-44EE-83CC-53D4D15055FC}" presName="vert1" presStyleCnt="0"/>
      <dgm:spPr/>
    </dgm:pt>
    <dgm:pt modelId="{8357D759-6428-4A83-AD22-169B8225C6A6}" type="pres">
      <dgm:prSet presAssocID="{C9C63B39-E4A1-4814-87FF-3C6E541AFEAB}" presName="vertSpace2a" presStyleCnt="0"/>
      <dgm:spPr/>
    </dgm:pt>
    <dgm:pt modelId="{A1576BB7-7BCA-4DF7-BEF8-24C539E264C0}" type="pres">
      <dgm:prSet presAssocID="{C9C63B39-E4A1-4814-87FF-3C6E541AFEAB}" presName="horz2" presStyleCnt="0"/>
      <dgm:spPr/>
    </dgm:pt>
    <dgm:pt modelId="{71ED492F-7CE0-4C78-8EC8-8655872D68F6}" type="pres">
      <dgm:prSet presAssocID="{C9C63B39-E4A1-4814-87FF-3C6E541AFEAB}" presName="horzSpace2" presStyleCnt="0"/>
      <dgm:spPr/>
    </dgm:pt>
    <dgm:pt modelId="{97BDD840-D3B1-4C1B-AB80-6E39C7012118}" type="pres">
      <dgm:prSet presAssocID="{C9C63B39-E4A1-4814-87FF-3C6E541AFEAB}" presName="tx2" presStyleLbl="revTx" presStyleIdx="5" presStyleCnt="10"/>
      <dgm:spPr/>
    </dgm:pt>
    <dgm:pt modelId="{A4758948-CFF9-4760-8C0B-3DD6B07A0585}" type="pres">
      <dgm:prSet presAssocID="{C9C63B39-E4A1-4814-87FF-3C6E541AFEAB}" presName="vert2" presStyleCnt="0"/>
      <dgm:spPr/>
    </dgm:pt>
    <dgm:pt modelId="{145645DE-D54E-4DDD-AE23-54DBF57399CB}" type="pres">
      <dgm:prSet presAssocID="{C9C63B39-E4A1-4814-87FF-3C6E541AFEAB}" presName="thinLine2b" presStyleLbl="callout" presStyleIdx="2" presStyleCnt="6"/>
      <dgm:spPr/>
    </dgm:pt>
    <dgm:pt modelId="{A7ECBF86-AFEE-491F-99E2-F20F6BBA4DA6}" type="pres">
      <dgm:prSet presAssocID="{C9C63B39-E4A1-4814-87FF-3C6E541AFEAB}" presName="vertSpace2b" presStyleCnt="0"/>
      <dgm:spPr/>
    </dgm:pt>
    <dgm:pt modelId="{3B511902-0152-4125-A841-AF6628220786}" type="pres">
      <dgm:prSet presAssocID="{AC8242BA-4F79-4416-AB4A-2A56B1C90D9D}" presName="horz2" presStyleCnt="0"/>
      <dgm:spPr/>
    </dgm:pt>
    <dgm:pt modelId="{3CB53C54-75A6-4961-BAB7-72EB9FB9C6B9}" type="pres">
      <dgm:prSet presAssocID="{AC8242BA-4F79-4416-AB4A-2A56B1C90D9D}" presName="horzSpace2" presStyleCnt="0"/>
      <dgm:spPr/>
    </dgm:pt>
    <dgm:pt modelId="{637A0F04-B90B-4581-91EF-17B442683A9F}" type="pres">
      <dgm:prSet presAssocID="{AC8242BA-4F79-4416-AB4A-2A56B1C90D9D}" presName="tx2" presStyleLbl="revTx" presStyleIdx="6" presStyleCnt="10"/>
      <dgm:spPr/>
    </dgm:pt>
    <dgm:pt modelId="{C8929856-F40B-47F3-B8B2-BEF56507C222}" type="pres">
      <dgm:prSet presAssocID="{AC8242BA-4F79-4416-AB4A-2A56B1C90D9D}" presName="vert2" presStyleCnt="0"/>
      <dgm:spPr/>
    </dgm:pt>
    <dgm:pt modelId="{6C663DA1-08CB-4619-9C8F-7213E8D1B1A5}" type="pres">
      <dgm:prSet presAssocID="{AC8242BA-4F79-4416-AB4A-2A56B1C90D9D}" presName="thinLine2b" presStyleLbl="callout" presStyleIdx="3" presStyleCnt="6"/>
      <dgm:spPr/>
    </dgm:pt>
    <dgm:pt modelId="{9BAA5D90-C7D2-450C-9777-C3C31A792154}" type="pres">
      <dgm:prSet presAssocID="{AC8242BA-4F79-4416-AB4A-2A56B1C90D9D}" presName="vertSpace2b" presStyleCnt="0"/>
      <dgm:spPr/>
    </dgm:pt>
    <dgm:pt modelId="{CAA1BA2F-75FC-4490-A715-2AEF737E6B37}" type="pres">
      <dgm:prSet presAssocID="{4F6E1E1B-EAAB-4BB3-9756-9669459A76D4}" presName="thickLine" presStyleLbl="alignNode1" presStyleIdx="3" presStyleCnt="4"/>
      <dgm:spPr/>
    </dgm:pt>
    <dgm:pt modelId="{2C859CFC-2551-419D-A876-DA0A37150FE4}" type="pres">
      <dgm:prSet presAssocID="{4F6E1E1B-EAAB-4BB3-9756-9669459A76D4}" presName="horz1" presStyleCnt="0"/>
      <dgm:spPr/>
    </dgm:pt>
    <dgm:pt modelId="{C2671376-A030-4E3E-90F0-494054A9AB25}" type="pres">
      <dgm:prSet presAssocID="{4F6E1E1B-EAAB-4BB3-9756-9669459A76D4}" presName="tx1" presStyleLbl="revTx" presStyleIdx="7" presStyleCnt="10"/>
      <dgm:spPr/>
    </dgm:pt>
    <dgm:pt modelId="{E1373005-9BDB-43E8-93C9-EAAE4AA3DC8E}" type="pres">
      <dgm:prSet presAssocID="{4F6E1E1B-EAAB-4BB3-9756-9669459A76D4}" presName="vert1" presStyleCnt="0"/>
      <dgm:spPr/>
    </dgm:pt>
    <dgm:pt modelId="{D4723680-9FAA-499A-A720-CF9E9F461BAA}" type="pres">
      <dgm:prSet presAssocID="{FAD0D780-5505-4EE0-9D84-368407F27E3B}" presName="vertSpace2a" presStyleCnt="0"/>
      <dgm:spPr/>
    </dgm:pt>
    <dgm:pt modelId="{FA579838-175C-4741-82FD-FD1454BB7AF0}" type="pres">
      <dgm:prSet presAssocID="{FAD0D780-5505-4EE0-9D84-368407F27E3B}" presName="horz2" presStyleCnt="0"/>
      <dgm:spPr/>
    </dgm:pt>
    <dgm:pt modelId="{FABBE7F3-01D7-49E0-A067-CD77F7F11A16}" type="pres">
      <dgm:prSet presAssocID="{FAD0D780-5505-4EE0-9D84-368407F27E3B}" presName="horzSpace2" presStyleCnt="0"/>
      <dgm:spPr/>
    </dgm:pt>
    <dgm:pt modelId="{7A5D0B06-5057-4B30-8D98-5169CC4422D6}" type="pres">
      <dgm:prSet presAssocID="{FAD0D780-5505-4EE0-9D84-368407F27E3B}" presName="tx2" presStyleLbl="revTx" presStyleIdx="8" presStyleCnt="10"/>
      <dgm:spPr/>
    </dgm:pt>
    <dgm:pt modelId="{71670E18-5507-428E-93D8-E8C5323FA5D8}" type="pres">
      <dgm:prSet presAssocID="{FAD0D780-5505-4EE0-9D84-368407F27E3B}" presName="vert2" presStyleCnt="0"/>
      <dgm:spPr/>
    </dgm:pt>
    <dgm:pt modelId="{D35F0A80-8170-477A-BFE3-D0FEBE47B328}" type="pres">
      <dgm:prSet presAssocID="{FAD0D780-5505-4EE0-9D84-368407F27E3B}" presName="thinLine2b" presStyleLbl="callout" presStyleIdx="4" presStyleCnt="6"/>
      <dgm:spPr/>
    </dgm:pt>
    <dgm:pt modelId="{03861B5C-66F6-427E-83FC-4D3657A88BF4}" type="pres">
      <dgm:prSet presAssocID="{FAD0D780-5505-4EE0-9D84-368407F27E3B}" presName="vertSpace2b" presStyleCnt="0"/>
      <dgm:spPr/>
    </dgm:pt>
    <dgm:pt modelId="{20F0A429-B9E6-48F0-AA69-37C15C102559}" type="pres">
      <dgm:prSet presAssocID="{D3DA14EA-D18E-4EAC-984A-775C84B60728}" presName="horz2" presStyleCnt="0"/>
      <dgm:spPr/>
    </dgm:pt>
    <dgm:pt modelId="{F4447BBB-13E2-464D-ACBF-54562592E089}" type="pres">
      <dgm:prSet presAssocID="{D3DA14EA-D18E-4EAC-984A-775C84B60728}" presName="horzSpace2" presStyleCnt="0"/>
      <dgm:spPr/>
    </dgm:pt>
    <dgm:pt modelId="{A189BA12-77EF-4F63-A324-1FF499F1E2D8}" type="pres">
      <dgm:prSet presAssocID="{D3DA14EA-D18E-4EAC-984A-775C84B60728}" presName="tx2" presStyleLbl="revTx" presStyleIdx="9" presStyleCnt="10"/>
      <dgm:spPr/>
    </dgm:pt>
    <dgm:pt modelId="{E4A0EA48-2E06-41F7-B2BD-4696E9D076BD}" type="pres">
      <dgm:prSet presAssocID="{D3DA14EA-D18E-4EAC-984A-775C84B60728}" presName="vert2" presStyleCnt="0"/>
      <dgm:spPr/>
    </dgm:pt>
    <dgm:pt modelId="{7EF918A9-DEE3-41F5-AC08-B5414CCF8831}" type="pres">
      <dgm:prSet presAssocID="{D3DA14EA-D18E-4EAC-984A-775C84B60728}" presName="thinLine2b" presStyleLbl="callout" presStyleIdx="5" presStyleCnt="6"/>
      <dgm:spPr/>
    </dgm:pt>
    <dgm:pt modelId="{4106DF8C-9810-49CE-81FE-B0C9E56909E9}" type="pres">
      <dgm:prSet presAssocID="{D3DA14EA-D18E-4EAC-984A-775C84B60728}" presName="vertSpace2b" presStyleCnt="0"/>
      <dgm:spPr/>
    </dgm:pt>
  </dgm:ptLst>
  <dgm:cxnLst>
    <dgm:cxn modelId="{A653141C-EFCC-43B0-A2AD-AFA1C5A899D5}" srcId="{3325489D-68A6-4FDF-9049-F2B8E2339BB0}" destId="{C3292F05-0E73-4E95-957D-B3E92954481C}" srcOrd="1" destOrd="0" parTransId="{DF193132-9D1A-4F37-875F-1ED11B986602}" sibTransId="{446C8382-C243-443B-BBD0-52A9705F9CF2}"/>
    <dgm:cxn modelId="{57A3AE22-A74F-4291-A01D-2C8606F7017C}" type="presOf" srcId="{B7D9055D-64D9-4582-BE9E-215A7768ED33}" destId="{06296739-9F89-4192-B69D-93168F59CD05}" srcOrd="0" destOrd="0" presId="urn:microsoft.com/office/officeart/2008/layout/LinedList"/>
    <dgm:cxn modelId="{4648D426-AD40-4453-9C42-FAE1A1C9DBE9}" type="presOf" srcId="{6FC3DD5B-F6EF-4C71-8FF7-C9E9CB64748A}" destId="{07668D4D-5B62-4E5E-A55F-02A86B6BE987}" srcOrd="0" destOrd="0" presId="urn:microsoft.com/office/officeart/2008/layout/LinedList"/>
    <dgm:cxn modelId="{67D29F30-73AC-416C-940D-E39A45E46048}" srcId="{B7D9055D-64D9-4582-BE9E-215A7768ED33}" destId="{6FC3DD5B-F6EF-4C71-8FF7-C9E9CB64748A}" srcOrd="0" destOrd="0" parTransId="{D6188B5F-4E89-4702-AE98-3CF6FD29E333}" sibTransId="{7B97D616-20F3-4F90-B1CC-A1E423C57DAE}"/>
    <dgm:cxn modelId="{6BDE8539-3B34-4FB6-929F-AD87944A0D2A}" srcId="{4F6E1E1B-EAAB-4BB3-9756-9669459A76D4}" destId="{D3DA14EA-D18E-4EAC-984A-775C84B60728}" srcOrd="1" destOrd="0" parTransId="{D0E1E26A-AC35-47BA-83B8-635A14668F7F}" sibTransId="{C3B9A13F-4A54-4A75-ACA4-D1727CD4777F}"/>
    <dgm:cxn modelId="{B88CD25F-1D77-4244-A84C-F81293353D7F}" type="presOf" srcId="{FAD0D780-5505-4EE0-9D84-368407F27E3B}" destId="{7A5D0B06-5057-4B30-8D98-5169CC4422D6}" srcOrd="0" destOrd="0" presId="urn:microsoft.com/office/officeart/2008/layout/LinedList"/>
    <dgm:cxn modelId="{BE787766-C5B1-4C07-B4EB-11199CA39A8A}" srcId="{3325489D-68A6-4FDF-9049-F2B8E2339BB0}" destId="{4F6E1E1B-EAAB-4BB3-9756-9669459A76D4}" srcOrd="3" destOrd="0" parTransId="{6A0F70AE-7507-436B-88F4-23C306B72ED5}" sibTransId="{89AC1042-66CB-40D8-80FB-08D66CD23A3C}"/>
    <dgm:cxn modelId="{15375966-081A-4BBB-BA0C-C5FD8A3B9222}" type="presOf" srcId="{D3DA14EA-D18E-4EAC-984A-775C84B60728}" destId="{A189BA12-77EF-4F63-A324-1FF499F1E2D8}" srcOrd="0" destOrd="0" presId="urn:microsoft.com/office/officeart/2008/layout/LinedList"/>
    <dgm:cxn modelId="{C2DBF46B-D215-467A-9225-C2A05DA0BEEF}" type="presOf" srcId="{C3292F05-0E73-4E95-957D-B3E92954481C}" destId="{53E5740F-4C3E-4CD9-91F3-FB85515BD867}" srcOrd="0" destOrd="0" presId="urn:microsoft.com/office/officeart/2008/layout/LinedList"/>
    <dgm:cxn modelId="{77B9057F-03BB-49D1-9D80-2E2A4A76750E}" srcId="{F4DB5F1C-EB5F-44EE-83CC-53D4D15055FC}" destId="{C9C63B39-E4A1-4814-87FF-3C6E541AFEAB}" srcOrd="0" destOrd="0" parTransId="{206ADF9B-D95E-4915-9F35-70E55D6E0A7C}" sibTransId="{BD5C0206-0A26-40A3-A46F-1546C66F1D36}"/>
    <dgm:cxn modelId="{4FE62C8A-89DC-46E7-A5DC-3A84950335EC}" type="presOf" srcId="{DC1C4584-EF6A-4053-A2A3-E3436927356A}" destId="{421C9A4D-2B19-4035-B927-D780550297CC}" srcOrd="0" destOrd="0" presId="urn:microsoft.com/office/officeart/2008/layout/LinedList"/>
    <dgm:cxn modelId="{68519E91-2666-4575-A3BC-EF109489F451}" srcId="{3325489D-68A6-4FDF-9049-F2B8E2339BB0}" destId="{F4DB5F1C-EB5F-44EE-83CC-53D4D15055FC}" srcOrd="2" destOrd="0" parTransId="{A03778F3-F3C9-4ACF-9184-C5BC843DD97C}" sibTransId="{ECFBF583-97AE-4CC8-BA1C-5DEA9E8E98DE}"/>
    <dgm:cxn modelId="{39AD6593-D116-4BD2-9024-F7DECE53A4C6}" type="presOf" srcId="{AC8242BA-4F79-4416-AB4A-2A56B1C90D9D}" destId="{637A0F04-B90B-4581-91EF-17B442683A9F}" srcOrd="0" destOrd="0" presId="urn:microsoft.com/office/officeart/2008/layout/LinedList"/>
    <dgm:cxn modelId="{A9F562B5-9683-4CD9-A5D5-0F86C676F3C1}" type="presOf" srcId="{4F6E1E1B-EAAB-4BB3-9756-9669459A76D4}" destId="{C2671376-A030-4E3E-90F0-494054A9AB25}" srcOrd="0" destOrd="0" presId="urn:microsoft.com/office/officeart/2008/layout/LinedList"/>
    <dgm:cxn modelId="{F1C243B8-2E9A-4267-9798-EA92CCC2BBC7}" type="presOf" srcId="{F4DB5F1C-EB5F-44EE-83CC-53D4D15055FC}" destId="{D365B634-4092-4556-8102-108CD76928F5}" srcOrd="0" destOrd="0" presId="urn:microsoft.com/office/officeart/2008/layout/LinedList"/>
    <dgm:cxn modelId="{8F3091C0-3287-45CC-947B-71ED3EB127B1}" srcId="{F4DB5F1C-EB5F-44EE-83CC-53D4D15055FC}" destId="{AC8242BA-4F79-4416-AB4A-2A56B1C90D9D}" srcOrd="1" destOrd="0" parTransId="{9B93924A-5D3E-4AB0-AF1F-DB70D78BFC3D}" sibTransId="{EE0DA946-A02F-49D2-BAD7-EC39A95C3EB9}"/>
    <dgm:cxn modelId="{CB50B1C2-4BBC-4C1B-83B9-0289CF5972B0}" type="presOf" srcId="{C9C63B39-E4A1-4814-87FF-3C6E541AFEAB}" destId="{97BDD840-D3B1-4C1B-AB80-6E39C7012118}" srcOrd="0" destOrd="0" presId="urn:microsoft.com/office/officeart/2008/layout/LinedList"/>
    <dgm:cxn modelId="{24EB03E4-E8E8-44DF-B812-64D9D795FD10}" srcId="{3325489D-68A6-4FDF-9049-F2B8E2339BB0}" destId="{B7D9055D-64D9-4582-BE9E-215A7768ED33}" srcOrd="0" destOrd="0" parTransId="{29BB3C48-2A10-4FA8-9F02-F5BB0EE80975}" sibTransId="{5AF17A27-A32D-4833-9AB7-1B01AFDD96B7}"/>
    <dgm:cxn modelId="{784095EE-D525-4EA7-B810-774033491DEB}" type="presOf" srcId="{3325489D-68A6-4FDF-9049-F2B8E2339BB0}" destId="{650CD81C-3D64-4461-AF84-F48C1BC9BC62}" srcOrd="0" destOrd="0" presId="urn:microsoft.com/office/officeart/2008/layout/LinedList"/>
    <dgm:cxn modelId="{A421A4F0-BFCB-4947-B3CA-926068414787}" srcId="{4F6E1E1B-EAAB-4BB3-9756-9669459A76D4}" destId="{FAD0D780-5505-4EE0-9D84-368407F27E3B}" srcOrd="0" destOrd="0" parTransId="{076ABD55-F61E-4792-B440-A037F2FBFB23}" sibTransId="{B3041EB3-EC35-4EFB-9903-7C78C8CA4A6F}"/>
    <dgm:cxn modelId="{401BE2F1-2B6F-4F7C-A41E-415EDD9FADF3}" srcId="{C3292F05-0E73-4E95-957D-B3E92954481C}" destId="{DC1C4584-EF6A-4053-A2A3-E3436927356A}" srcOrd="0" destOrd="0" parTransId="{F7150F63-B53C-45DB-A8AA-EBEF70BF79EB}" sibTransId="{03B4A8A6-C565-4554-82E0-26AB7679AD68}"/>
    <dgm:cxn modelId="{762133A8-3FF4-412D-89B2-E13887220D29}" type="presParOf" srcId="{650CD81C-3D64-4461-AF84-F48C1BC9BC62}" destId="{8A2AFB9B-EA5F-4864-BED8-97DFA1A60D1F}" srcOrd="0" destOrd="0" presId="urn:microsoft.com/office/officeart/2008/layout/LinedList"/>
    <dgm:cxn modelId="{3F2F7E0A-380A-4421-A279-00902CFB1D98}" type="presParOf" srcId="{650CD81C-3D64-4461-AF84-F48C1BC9BC62}" destId="{304C47C2-BB3C-44A5-9825-85750910499F}" srcOrd="1" destOrd="0" presId="urn:microsoft.com/office/officeart/2008/layout/LinedList"/>
    <dgm:cxn modelId="{0DB89A3A-8A9A-451A-8747-FDA4ADCE2149}" type="presParOf" srcId="{304C47C2-BB3C-44A5-9825-85750910499F}" destId="{06296739-9F89-4192-B69D-93168F59CD05}" srcOrd="0" destOrd="0" presId="urn:microsoft.com/office/officeart/2008/layout/LinedList"/>
    <dgm:cxn modelId="{CC837494-8F5B-4D67-8A1F-D3A130C4DE5C}" type="presParOf" srcId="{304C47C2-BB3C-44A5-9825-85750910499F}" destId="{2D2B350F-1CE9-4744-8AD6-A77FB90B4D6A}" srcOrd="1" destOrd="0" presId="urn:microsoft.com/office/officeart/2008/layout/LinedList"/>
    <dgm:cxn modelId="{17E3E200-9FF8-4990-A1FB-9E6B47E1AD14}" type="presParOf" srcId="{2D2B350F-1CE9-4744-8AD6-A77FB90B4D6A}" destId="{C38FB32D-9668-4AC8-9A0C-974166706139}" srcOrd="0" destOrd="0" presId="urn:microsoft.com/office/officeart/2008/layout/LinedList"/>
    <dgm:cxn modelId="{BCBFF635-D512-411C-9341-7850B99A2E5C}" type="presParOf" srcId="{2D2B350F-1CE9-4744-8AD6-A77FB90B4D6A}" destId="{8A9A6580-AB0D-4698-8007-50F1CB99B2B1}" srcOrd="1" destOrd="0" presId="urn:microsoft.com/office/officeart/2008/layout/LinedList"/>
    <dgm:cxn modelId="{0C07B5C0-C4C6-4386-8FBB-5638DAC9C9B1}" type="presParOf" srcId="{8A9A6580-AB0D-4698-8007-50F1CB99B2B1}" destId="{2E03FD6C-8E59-4DD3-A5C3-D58FFCD8D0E9}" srcOrd="0" destOrd="0" presId="urn:microsoft.com/office/officeart/2008/layout/LinedList"/>
    <dgm:cxn modelId="{BDAAC349-4004-43CA-9620-0E68E6DB5106}" type="presParOf" srcId="{8A9A6580-AB0D-4698-8007-50F1CB99B2B1}" destId="{07668D4D-5B62-4E5E-A55F-02A86B6BE987}" srcOrd="1" destOrd="0" presId="urn:microsoft.com/office/officeart/2008/layout/LinedList"/>
    <dgm:cxn modelId="{6DB146FB-E70C-4DAD-B413-F716E2BDCE49}" type="presParOf" srcId="{8A9A6580-AB0D-4698-8007-50F1CB99B2B1}" destId="{CC5B88EA-1755-4C04-A513-2CF043DBF4DA}" srcOrd="2" destOrd="0" presId="urn:microsoft.com/office/officeart/2008/layout/LinedList"/>
    <dgm:cxn modelId="{ADE0410F-8CC3-4B15-AA5A-2B6F96D50F23}" type="presParOf" srcId="{2D2B350F-1CE9-4744-8AD6-A77FB90B4D6A}" destId="{DC872814-48EB-470B-A11B-5B5F2CC41EDB}" srcOrd="2" destOrd="0" presId="urn:microsoft.com/office/officeart/2008/layout/LinedList"/>
    <dgm:cxn modelId="{92208C8A-632D-4E92-BEC0-79E5B51411AD}" type="presParOf" srcId="{2D2B350F-1CE9-4744-8AD6-A77FB90B4D6A}" destId="{14FDF656-FF49-4DCC-B007-74A9D64EB2A3}" srcOrd="3" destOrd="0" presId="urn:microsoft.com/office/officeart/2008/layout/LinedList"/>
    <dgm:cxn modelId="{C2FD836E-E84C-4996-8281-734A4048C2B7}" type="presParOf" srcId="{650CD81C-3D64-4461-AF84-F48C1BC9BC62}" destId="{0C2E7E48-3229-457F-A78F-117185E1ECB1}" srcOrd="2" destOrd="0" presId="urn:microsoft.com/office/officeart/2008/layout/LinedList"/>
    <dgm:cxn modelId="{6CCF759C-32A8-4B22-8661-EC9D7CA69113}" type="presParOf" srcId="{650CD81C-3D64-4461-AF84-F48C1BC9BC62}" destId="{2D8D222E-C1CB-467E-B3FF-E993B3CDC433}" srcOrd="3" destOrd="0" presId="urn:microsoft.com/office/officeart/2008/layout/LinedList"/>
    <dgm:cxn modelId="{2DBF09C7-4DD1-4A1C-A8FA-9F178011EB18}" type="presParOf" srcId="{2D8D222E-C1CB-467E-B3FF-E993B3CDC433}" destId="{53E5740F-4C3E-4CD9-91F3-FB85515BD867}" srcOrd="0" destOrd="0" presId="urn:microsoft.com/office/officeart/2008/layout/LinedList"/>
    <dgm:cxn modelId="{8B690728-8F84-4F09-A1E8-CCAA85D95DE5}" type="presParOf" srcId="{2D8D222E-C1CB-467E-B3FF-E993B3CDC433}" destId="{3F9C5152-BF1A-4D24-8BBA-3C2473B2E4A1}" srcOrd="1" destOrd="0" presId="urn:microsoft.com/office/officeart/2008/layout/LinedList"/>
    <dgm:cxn modelId="{8171383E-ACA9-493F-B13B-A6200971B0DE}" type="presParOf" srcId="{3F9C5152-BF1A-4D24-8BBA-3C2473B2E4A1}" destId="{DEBC7DCA-D46D-4944-A5F0-28E55B94AC31}" srcOrd="0" destOrd="0" presId="urn:microsoft.com/office/officeart/2008/layout/LinedList"/>
    <dgm:cxn modelId="{526C51E6-5AEB-4950-8802-FE198D319C76}" type="presParOf" srcId="{3F9C5152-BF1A-4D24-8BBA-3C2473B2E4A1}" destId="{29618210-49F9-4F45-AC08-7864283AD480}" srcOrd="1" destOrd="0" presId="urn:microsoft.com/office/officeart/2008/layout/LinedList"/>
    <dgm:cxn modelId="{3DDFC4D0-E9C6-49F1-B9FF-3FC2E4E350CF}" type="presParOf" srcId="{29618210-49F9-4F45-AC08-7864283AD480}" destId="{B5F4A5A2-07EF-44CF-8730-BCDA4ABC948D}" srcOrd="0" destOrd="0" presId="urn:microsoft.com/office/officeart/2008/layout/LinedList"/>
    <dgm:cxn modelId="{9C2B57C3-293D-4FB5-9A17-DA57975AA69E}" type="presParOf" srcId="{29618210-49F9-4F45-AC08-7864283AD480}" destId="{421C9A4D-2B19-4035-B927-D780550297CC}" srcOrd="1" destOrd="0" presId="urn:microsoft.com/office/officeart/2008/layout/LinedList"/>
    <dgm:cxn modelId="{077152CD-BF83-42CD-A3B0-987F840FD95D}" type="presParOf" srcId="{29618210-49F9-4F45-AC08-7864283AD480}" destId="{E6A47190-45D5-475C-A2F8-8CE5DEB54C0B}" srcOrd="2" destOrd="0" presId="urn:microsoft.com/office/officeart/2008/layout/LinedList"/>
    <dgm:cxn modelId="{F0ADD8E3-E854-4499-AB65-AC96A5FCD7D4}" type="presParOf" srcId="{3F9C5152-BF1A-4D24-8BBA-3C2473B2E4A1}" destId="{7479812D-4AD4-4CDA-9100-7F811C578017}" srcOrd="2" destOrd="0" presId="urn:microsoft.com/office/officeart/2008/layout/LinedList"/>
    <dgm:cxn modelId="{A6AA75B5-7DAC-4BD9-8B0F-A5996FFDC8FD}" type="presParOf" srcId="{3F9C5152-BF1A-4D24-8BBA-3C2473B2E4A1}" destId="{F525B2D3-9B7D-44A7-8C43-6C48B5EA7455}" srcOrd="3" destOrd="0" presId="urn:microsoft.com/office/officeart/2008/layout/LinedList"/>
    <dgm:cxn modelId="{8EA1B3B3-55B5-4EA7-8288-DD71362E3ED2}" type="presParOf" srcId="{650CD81C-3D64-4461-AF84-F48C1BC9BC62}" destId="{375B08C6-B360-47A0-97DC-5A11A11471BE}" srcOrd="4" destOrd="0" presId="urn:microsoft.com/office/officeart/2008/layout/LinedList"/>
    <dgm:cxn modelId="{8DBC22DB-0FB2-4E45-992A-2DB41149C600}" type="presParOf" srcId="{650CD81C-3D64-4461-AF84-F48C1BC9BC62}" destId="{C27EC6B3-F5D8-4213-A303-D5AAC9506658}" srcOrd="5" destOrd="0" presId="urn:microsoft.com/office/officeart/2008/layout/LinedList"/>
    <dgm:cxn modelId="{3E9E6598-3842-4EC8-BD5F-3F9E3797C483}" type="presParOf" srcId="{C27EC6B3-F5D8-4213-A303-D5AAC9506658}" destId="{D365B634-4092-4556-8102-108CD76928F5}" srcOrd="0" destOrd="0" presId="urn:microsoft.com/office/officeart/2008/layout/LinedList"/>
    <dgm:cxn modelId="{FA31E160-497F-467E-AA53-5818D6703358}" type="presParOf" srcId="{C27EC6B3-F5D8-4213-A303-D5AAC9506658}" destId="{2E3D73AA-B119-47EB-B7A0-1A510D9F310D}" srcOrd="1" destOrd="0" presId="urn:microsoft.com/office/officeart/2008/layout/LinedList"/>
    <dgm:cxn modelId="{E8D5B61A-4508-425B-83B3-5578BF432C09}" type="presParOf" srcId="{2E3D73AA-B119-47EB-B7A0-1A510D9F310D}" destId="{8357D759-6428-4A83-AD22-169B8225C6A6}" srcOrd="0" destOrd="0" presId="urn:microsoft.com/office/officeart/2008/layout/LinedList"/>
    <dgm:cxn modelId="{7DF04AF8-7A2F-4B72-9867-DBF1D94BD29D}" type="presParOf" srcId="{2E3D73AA-B119-47EB-B7A0-1A510D9F310D}" destId="{A1576BB7-7BCA-4DF7-BEF8-24C539E264C0}" srcOrd="1" destOrd="0" presId="urn:microsoft.com/office/officeart/2008/layout/LinedList"/>
    <dgm:cxn modelId="{29967651-98DD-49AD-AA3E-36B6167C1DE0}" type="presParOf" srcId="{A1576BB7-7BCA-4DF7-BEF8-24C539E264C0}" destId="{71ED492F-7CE0-4C78-8EC8-8655872D68F6}" srcOrd="0" destOrd="0" presId="urn:microsoft.com/office/officeart/2008/layout/LinedList"/>
    <dgm:cxn modelId="{72EE9BC9-E236-4E86-B1C8-01052C164637}" type="presParOf" srcId="{A1576BB7-7BCA-4DF7-BEF8-24C539E264C0}" destId="{97BDD840-D3B1-4C1B-AB80-6E39C7012118}" srcOrd="1" destOrd="0" presId="urn:microsoft.com/office/officeart/2008/layout/LinedList"/>
    <dgm:cxn modelId="{6C45309D-9149-40C4-AED7-2F6E00466720}" type="presParOf" srcId="{A1576BB7-7BCA-4DF7-BEF8-24C539E264C0}" destId="{A4758948-CFF9-4760-8C0B-3DD6B07A0585}" srcOrd="2" destOrd="0" presId="urn:microsoft.com/office/officeart/2008/layout/LinedList"/>
    <dgm:cxn modelId="{30E2DA2D-C200-4119-AD64-258812126EA6}" type="presParOf" srcId="{2E3D73AA-B119-47EB-B7A0-1A510D9F310D}" destId="{145645DE-D54E-4DDD-AE23-54DBF57399CB}" srcOrd="2" destOrd="0" presId="urn:microsoft.com/office/officeart/2008/layout/LinedList"/>
    <dgm:cxn modelId="{20723143-D494-449C-974C-E532807891CD}" type="presParOf" srcId="{2E3D73AA-B119-47EB-B7A0-1A510D9F310D}" destId="{A7ECBF86-AFEE-491F-99E2-F20F6BBA4DA6}" srcOrd="3" destOrd="0" presId="urn:microsoft.com/office/officeart/2008/layout/LinedList"/>
    <dgm:cxn modelId="{D02925EB-174E-4892-BC76-F67E8F0C56AE}" type="presParOf" srcId="{2E3D73AA-B119-47EB-B7A0-1A510D9F310D}" destId="{3B511902-0152-4125-A841-AF6628220786}" srcOrd="4" destOrd="0" presId="urn:microsoft.com/office/officeart/2008/layout/LinedList"/>
    <dgm:cxn modelId="{4C0B9E16-2161-4C8D-AB70-64C305692B8D}" type="presParOf" srcId="{3B511902-0152-4125-A841-AF6628220786}" destId="{3CB53C54-75A6-4961-BAB7-72EB9FB9C6B9}" srcOrd="0" destOrd="0" presId="urn:microsoft.com/office/officeart/2008/layout/LinedList"/>
    <dgm:cxn modelId="{ED8FC39A-79B4-4E1E-A955-65068FD4065B}" type="presParOf" srcId="{3B511902-0152-4125-A841-AF6628220786}" destId="{637A0F04-B90B-4581-91EF-17B442683A9F}" srcOrd="1" destOrd="0" presId="urn:microsoft.com/office/officeart/2008/layout/LinedList"/>
    <dgm:cxn modelId="{2E09D8ED-C742-424B-8392-6DCE0CDEA51F}" type="presParOf" srcId="{3B511902-0152-4125-A841-AF6628220786}" destId="{C8929856-F40B-47F3-B8B2-BEF56507C222}" srcOrd="2" destOrd="0" presId="urn:microsoft.com/office/officeart/2008/layout/LinedList"/>
    <dgm:cxn modelId="{5DE1096B-B7E6-4437-B4D6-D985D2744DBF}" type="presParOf" srcId="{2E3D73AA-B119-47EB-B7A0-1A510D9F310D}" destId="{6C663DA1-08CB-4619-9C8F-7213E8D1B1A5}" srcOrd="5" destOrd="0" presId="urn:microsoft.com/office/officeart/2008/layout/LinedList"/>
    <dgm:cxn modelId="{D1490BC5-86B6-438C-9CC9-9B30C6C4EF6A}" type="presParOf" srcId="{2E3D73AA-B119-47EB-B7A0-1A510D9F310D}" destId="{9BAA5D90-C7D2-450C-9777-C3C31A792154}" srcOrd="6" destOrd="0" presId="urn:microsoft.com/office/officeart/2008/layout/LinedList"/>
    <dgm:cxn modelId="{7DC91BBD-02CB-422C-8EB9-74B24C2C512E}" type="presParOf" srcId="{650CD81C-3D64-4461-AF84-F48C1BC9BC62}" destId="{CAA1BA2F-75FC-4490-A715-2AEF737E6B37}" srcOrd="6" destOrd="0" presId="urn:microsoft.com/office/officeart/2008/layout/LinedList"/>
    <dgm:cxn modelId="{7F70F5E0-0886-4CD4-81DB-94D34EF1083E}" type="presParOf" srcId="{650CD81C-3D64-4461-AF84-F48C1BC9BC62}" destId="{2C859CFC-2551-419D-A876-DA0A37150FE4}" srcOrd="7" destOrd="0" presId="urn:microsoft.com/office/officeart/2008/layout/LinedList"/>
    <dgm:cxn modelId="{B1948831-914D-445F-A827-26E6CE457A71}" type="presParOf" srcId="{2C859CFC-2551-419D-A876-DA0A37150FE4}" destId="{C2671376-A030-4E3E-90F0-494054A9AB25}" srcOrd="0" destOrd="0" presId="urn:microsoft.com/office/officeart/2008/layout/LinedList"/>
    <dgm:cxn modelId="{8A73B7F7-3E7D-4F7E-9B4F-55A38BFD64E5}" type="presParOf" srcId="{2C859CFC-2551-419D-A876-DA0A37150FE4}" destId="{E1373005-9BDB-43E8-93C9-EAAE4AA3DC8E}" srcOrd="1" destOrd="0" presId="urn:microsoft.com/office/officeart/2008/layout/LinedList"/>
    <dgm:cxn modelId="{7E1B4A69-A003-4DC4-8AA5-C16A96BCA717}" type="presParOf" srcId="{E1373005-9BDB-43E8-93C9-EAAE4AA3DC8E}" destId="{D4723680-9FAA-499A-A720-CF9E9F461BAA}" srcOrd="0" destOrd="0" presId="urn:microsoft.com/office/officeart/2008/layout/LinedList"/>
    <dgm:cxn modelId="{C93E2969-5445-4F04-B1D8-560D23275965}" type="presParOf" srcId="{E1373005-9BDB-43E8-93C9-EAAE4AA3DC8E}" destId="{FA579838-175C-4741-82FD-FD1454BB7AF0}" srcOrd="1" destOrd="0" presId="urn:microsoft.com/office/officeart/2008/layout/LinedList"/>
    <dgm:cxn modelId="{319BFF62-7A64-461C-8606-E0863EA4F899}" type="presParOf" srcId="{FA579838-175C-4741-82FD-FD1454BB7AF0}" destId="{FABBE7F3-01D7-49E0-A067-CD77F7F11A16}" srcOrd="0" destOrd="0" presId="urn:microsoft.com/office/officeart/2008/layout/LinedList"/>
    <dgm:cxn modelId="{D0B763E7-AFD6-4ED3-8B29-8B4B3B2049F8}" type="presParOf" srcId="{FA579838-175C-4741-82FD-FD1454BB7AF0}" destId="{7A5D0B06-5057-4B30-8D98-5169CC4422D6}" srcOrd="1" destOrd="0" presId="urn:microsoft.com/office/officeart/2008/layout/LinedList"/>
    <dgm:cxn modelId="{4962DC30-49E6-41DB-A4ED-ED3C9F2C5A29}" type="presParOf" srcId="{FA579838-175C-4741-82FD-FD1454BB7AF0}" destId="{71670E18-5507-428E-93D8-E8C5323FA5D8}" srcOrd="2" destOrd="0" presId="urn:microsoft.com/office/officeart/2008/layout/LinedList"/>
    <dgm:cxn modelId="{8D9E2173-9E9F-43E8-9FDD-D1677AE16829}" type="presParOf" srcId="{E1373005-9BDB-43E8-93C9-EAAE4AA3DC8E}" destId="{D35F0A80-8170-477A-BFE3-D0FEBE47B328}" srcOrd="2" destOrd="0" presId="urn:microsoft.com/office/officeart/2008/layout/LinedList"/>
    <dgm:cxn modelId="{31030245-2AE0-4572-8C73-B47A1F1F8994}" type="presParOf" srcId="{E1373005-9BDB-43E8-93C9-EAAE4AA3DC8E}" destId="{03861B5C-66F6-427E-83FC-4D3657A88BF4}" srcOrd="3" destOrd="0" presId="urn:microsoft.com/office/officeart/2008/layout/LinedList"/>
    <dgm:cxn modelId="{B980FAD1-8F54-42DA-80CE-BD87097DD644}" type="presParOf" srcId="{E1373005-9BDB-43E8-93C9-EAAE4AA3DC8E}" destId="{20F0A429-B9E6-48F0-AA69-37C15C102559}" srcOrd="4" destOrd="0" presId="urn:microsoft.com/office/officeart/2008/layout/LinedList"/>
    <dgm:cxn modelId="{AF22B54A-F669-4605-9833-5D58A6F85734}" type="presParOf" srcId="{20F0A429-B9E6-48F0-AA69-37C15C102559}" destId="{F4447BBB-13E2-464D-ACBF-54562592E089}" srcOrd="0" destOrd="0" presId="urn:microsoft.com/office/officeart/2008/layout/LinedList"/>
    <dgm:cxn modelId="{67F25121-F353-4874-99CA-4CCE4F62D9AF}" type="presParOf" srcId="{20F0A429-B9E6-48F0-AA69-37C15C102559}" destId="{A189BA12-77EF-4F63-A324-1FF499F1E2D8}" srcOrd="1" destOrd="0" presId="urn:microsoft.com/office/officeart/2008/layout/LinedList"/>
    <dgm:cxn modelId="{1A4E739D-C2AA-42EF-9DCD-D862DDC2EE4D}" type="presParOf" srcId="{20F0A429-B9E6-48F0-AA69-37C15C102559}" destId="{E4A0EA48-2E06-41F7-B2BD-4696E9D076BD}" srcOrd="2" destOrd="0" presId="urn:microsoft.com/office/officeart/2008/layout/LinedList"/>
    <dgm:cxn modelId="{2296915E-E007-4942-BFAC-6D8CC674B3EA}" type="presParOf" srcId="{E1373005-9BDB-43E8-93C9-EAAE4AA3DC8E}" destId="{7EF918A9-DEE3-41F5-AC08-B5414CCF8831}" srcOrd="5" destOrd="0" presId="urn:microsoft.com/office/officeart/2008/layout/LinedList"/>
    <dgm:cxn modelId="{4D77B84F-E8BE-4483-9073-68F490B51C25}" type="presParOf" srcId="{E1373005-9BDB-43E8-93C9-EAAE4AA3DC8E}" destId="{4106DF8C-9810-49CE-81FE-B0C9E56909E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E5228D-08B9-423D-A41C-9252007344C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77CC0B1C-354D-48E6-9EA1-EB19C40679CD}">
      <dgm:prSet phldrT="[Text]" custT="1"/>
      <dgm:spPr/>
      <dgm:t>
        <a:bodyPr/>
        <a:lstStyle/>
        <a:p>
          <a:pPr>
            <a:buClrTx/>
            <a:buSzTx/>
            <a:buFont typeface="Arial" panose="020B0604020202020204" pitchFamily="34" charset="0"/>
            <a:buChar char="•"/>
          </a:pPr>
          <a:r>
            <a:rPr kumimoji="0" lang="en-GB" sz="1600" b="0" i="0" u="none" strike="noStrike" cap="none" spc="0" normalizeH="0" baseline="0" noProof="0" dirty="0">
              <a:ln/>
              <a:solidFill>
                <a:schemeClr val="tx1">
                  <a:lumMod val="50000"/>
                </a:schemeClr>
              </a:solidFill>
              <a:effectLst/>
              <a:uLnTx/>
              <a:uFillTx/>
              <a:latin typeface="Arial" panose="020B0604020202020204"/>
              <a:ea typeface="+mn-ea"/>
              <a:cs typeface="Arial" panose="020B0604020202020204" pitchFamily="34" charset="0"/>
            </a:rPr>
            <a:t>Insufficiently accessible transport links</a:t>
          </a:r>
          <a:endParaRPr lang="en-GB" sz="1600" dirty="0">
            <a:solidFill>
              <a:schemeClr val="tx1">
                <a:lumMod val="50000"/>
              </a:schemeClr>
            </a:solidFill>
          </a:endParaRPr>
        </a:p>
      </dgm:t>
    </dgm:pt>
    <dgm:pt modelId="{BBCA01AD-AB5B-4A19-B76B-DB092DCEB19F}" type="parTrans" cxnId="{9160E3E5-E220-4092-8B88-B1F98EEFBBB4}">
      <dgm:prSet/>
      <dgm:spPr/>
      <dgm:t>
        <a:bodyPr/>
        <a:lstStyle/>
        <a:p>
          <a:endParaRPr lang="en-GB">
            <a:solidFill>
              <a:schemeClr val="tx1">
                <a:lumMod val="50000"/>
              </a:schemeClr>
            </a:solidFill>
          </a:endParaRPr>
        </a:p>
      </dgm:t>
    </dgm:pt>
    <dgm:pt modelId="{FA764B01-DF1C-468E-A397-58A707818E62}" type="sibTrans" cxnId="{9160E3E5-E220-4092-8B88-B1F98EEFBBB4}">
      <dgm:prSet/>
      <dgm:spPr/>
      <dgm:t>
        <a:bodyPr/>
        <a:lstStyle/>
        <a:p>
          <a:endParaRPr lang="en-GB">
            <a:solidFill>
              <a:schemeClr val="tx1">
                <a:lumMod val="50000"/>
              </a:schemeClr>
            </a:solidFill>
          </a:endParaRPr>
        </a:p>
      </dgm:t>
    </dgm:pt>
    <dgm:pt modelId="{CB44DD16-F0C9-454C-B951-7EA234F56734}">
      <dgm:prSet custT="1"/>
      <dgm:spPr/>
      <dgm:t>
        <a:bodyPr/>
        <a:lstStyle/>
        <a:p>
          <a:r>
            <a:rPr kumimoji="0" lang="en-GB" sz="1600" b="0" i="0" u="none" strike="noStrike"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Undetected identification of patients with learning disabilities</a:t>
          </a:r>
        </a:p>
      </dgm:t>
    </dgm:pt>
    <dgm:pt modelId="{633E2401-42F1-4B36-B742-F81763424B21}" type="parTrans" cxnId="{63029735-7902-4344-B023-26B2FEF2A9E3}">
      <dgm:prSet/>
      <dgm:spPr/>
      <dgm:t>
        <a:bodyPr/>
        <a:lstStyle/>
        <a:p>
          <a:endParaRPr lang="en-GB">
            <a:solidFill>
              <a:schemeClr val="tx1">
                <a:lumMod val="50000"/>
              </a:schemeClr>
            </a:solidFill>
          </a:endParaRPr>
        </a:p>
      </dgm:t>
    </dgm:pt>
    <dgm:pt modelId="{9C63133A-E50F-4CCC-87F2-483A2C4CB356}" type="sibTrans" cxnId="{63029735-7902-4344-B023-26B2FEF2A9E3}">
      <dgm:prSet/>
      <dgm:spPr/>
      <dgm:t>
        <a:bodyPr/>
        <a:lstStyle/>
        <a:p>
          <a:endParaRPr lang="en-GB">
            <a:solidFill>
              <a:schemeClr val="tx1">
                <a:lumMod val="50000"/>
              </a:schemeClr>
            </a:solidFill>
          </a:endParaRPr>
        </a:p>
      </dgm:t>
    </dgm:pt>
    <dgm:pt modelId="{C9699CB2-159B-492B-804D-4651A697B6C8}">
      <dgm:prSet custT="1"/>
      <dgm:spPr/>
      <dgm:t>
        <a:bodyPr/>
        <a:lstStyle/>
        <a:p>
          <a:r>
            <a:rPr kumimoji="0" lang="en-GB" sz="1600" b="0" i="0" u="none" strike="noStrike" cap="none" spc="0" normalizeH="0" baseline="0" noProof="0" dirty="0">
              <a:ln/>
              <a:solidFill>
                <a:schemeClr val="tx1">
                  <a:lumMod val="50000"/>
                </a:schemeClr>
              </a:solidFill>
              <a:effectLst/>
              <a:uLnTx/>
              <a:uFillTx/>
              <a:latin typeface="Arial" panose="020B0604020202020204"/>
              <a:ea typeface="+mn-ea"/>
              <a:cs typeface="Arial" panose="020B0604020202020204" pitchFamily="34" charset="0"/>
            </a:rPr>
            <a:t>Limited staff understanding of learning disabilities</a:t>
          </a:r>
        </a:p>
      </dgm:t>
    </dgm:pt>
    <dgm:pt modelId="{3F37FA8E-F4D5-4CAC-818C-F53706327ACD}" type="parTrans" cxnId="{A5D32563-58A3-46CB-9E98-73498F4DCC64}">
      <dgm:prSet/>
      <dgm:spPr/>
      <dgm:t>
        <a:bodyPr/>
        <a:lstStyle/>
        <a:p>
          <a:endParaRPr lang="en-GB">
            <a:solidFill>
              <a:schemeClr val="tx1">
                <a:lumMod val="50000"/>
              </a:schemeClr>
            </a:solidFill>
          </a:endParaRPr>
        </a:p>
      </dgm:t>
    </dgm:pt>
    <dgm:pt modelId="{E74A5C9B-EDB0-4979-BA98-E47C0A17A9D8}" type="sibTrans" cxnId="{A5D32563-58A3-46CB-9E98-73498F4DCC64}">
      <dgm:prSet/>
      <dgm:spPr/>
      <dgm:t>
        <a:bodyPr/>
        <a:lstStyle/>
        <a:p>
          <a:endParaRPr lang="en-GB">
            <a:solidFill>
              <a:schemeClr val="tx1">
                <a:lumMod val="50000"/>
              </a:schemeClr>
            </a:solidFill>
          </a:endParaRPr>
        </a:p>
      </dgm:t>
    </dgm:pt>
    <dgm:pt modelId="{F16B221E-4403-472B-B88F-D243014792B1}">
      <dgm:prSet/>
      <dgm:spPr/>
      <dgm:t>
        <a:bodyPr/>
        <a:lstStyle/>
        <a:p>
          <a:r>
            <a:rPr kumimoji="0" lang="en-GB" b="0" i="0" u="none" strike="noStrike"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Failure to recognise the health issues of individuals with learning disabilities</a:t>
          </a:r>
        </a:p>
      </dgm:t>
    </dgm:pt>
    <dgm:pt modelId="{F6C5B27E-5A72-41D1-BEA0-5E8A182301BF}" type="parTrans" cxnId="{1592CA38-C437-427A-B569-B5F504EA18D7}">
      <dgm:prSet/>
      <dgm:spPr/>
      <dgm:t>
        <a:bodyPr/>
        <a:lstStyle/>
        <a:p>
          <a:endParaRPr lang="en-GB">
            <a:solidFill>
              <a:schemeClr val="tx1">
                <a:lumMod val="50000"/>
              </a:schemeClr>
            </a:solidFill>
          </a:endParaRPr>
        </a:p>
      </dgm:t>
    </dgm:pt>
    <dgm:pt modelId="{7B487979-67E5-4109-8180-99065312B319}" type="sibTrans" cxnId="{1592CA38-C437-427A-B569-B5F504EA18D7}">
      <dgm:prSet/>
      <dgm:spPr/>
      <dgm:t>
        <a:bodyPr/>
        <a:lstStyle/>
        <a:p>
          <a:endParaRPr lang="en-GB">
            <a:solidFill>
              <a:schemeClr val="tx1">
                <a:lumMod val="50000"/>
              </a:schemeClr>
            </a:solidFill>
          </a:endParaRPr>
        </a:p>
      </dgm:t>
    </dgm:pt>
    <dgm:pt modelId="{DE4B7E1F-304B-4825-959C-C96D0A6C1E1F}">
      <dgm:prSet custT="1"/>
      <dgm:spPr/>
      <dgm:t>
        <a:bodyPr/>
        <a:lstStyle/>
        <a:p>
          <a:r>
            <a:rPr kumimoji="0" lang="en-GB" sz="1600" b="0" i="0" u="none" strike="noStrike"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Incorrect diagnoses</a:t>
          </a:r>
        </a:p>
      </dgm:t>
    </dgm:pt>
    <dgm:pt modelId="{C5EF0617-2796-46A7-B27E-A1883B4F3F70}" type="parTrans" cxnId="{96792807-7CED-4DA0-8F77-393489064333}">
      <dgm:prSet/>
      <dgm:spPr/>
      <dgm:t>
        <a:bodyPr/>
        <a:lstStyle/>
        <a:p>
          <a:endParaRPr lang="en-GB">
            <a:solidFill>
              <a:schemeClr val="tx1">
                <a:lumMod val="50000"/>
              </a:schemeClr>
            </a:solidFill>
          </a:endParaRPr>
        </a:p>
      </dgm:t>
    </dgm:pt>
    <dgm:pt modelId="{1AB3CDBE-7F46-4C21-90DD-0E65513A554E}" type="sibTrans" cxnId="{96792807-7CED-4DA0-8F77-393489064333}">
      <dgm:prSet/>
      <dgm:spPr/>
      <dgm:t>
        <a:bodyPr/>
        <a:lstStyle/>
        <a:p>
          <a:endParaRPr lang="en-GB">
            <a:solidFill>
              <a:schemeClr val="tx1">
                <a:lumMod val="50000"/>
              </a:schemeClr>
            </a:solidFill>
          </a:endParaRPr>
        </a:p>
      </dgm:t>
    </dgm:pt>
    <dgm:pt modelId="{90D59822-3A6E-4E37-9DBA-4F4D673C6775}">
      <dgm:prSet custT="1"/>
      <dgm:spPr/>
      <dgm:t>
        <a:bodyPr/>
        <a:lstStyle/>
        <a:p>
          <a:r>
            <a:rPr kumimoji="0" lang="en-GB" sz="1600" b="0" i="0" u="none" strike="noStrike"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Anxiety or a lack of confidence among people with learning disabilities</a:t>
          </a:r>
        </a:p>
      </dgm:t>
    </dgm:pt>
    <dgm:pt modelId="{04CFE852-A078-4CE6-BCAE-FFD51AF4AAB6}" type="parTrans" cxnId="{B0E5FD58-99A9-4045-98EC-FA03156184D1}">
      <dgm:prSet/>
      <dgm:spPr/>
      <dgm:t>
        <a:bodyPr/>
        <a:lstStyle/>
        <a:p>
          <a:endParaRPr lang="en-GB">
            <a:solidFill>
              <a:schemeClr val="tx1">
                <a:lumMod val="50000"/>
              </a:schemeClr>
            </a:solidFill>
          </a:endParaRPr>
        </a:p>
      </dgm:t>
    </dgm:pt>
    <dgm:pt modelId="{620BF698-D446-48C3-8830-1724B4755665}" type="sibTrans" cxnId="{B0E5FD58-99A9-4045-98EC-FA03156184D1}">
      <dgm:prSet/>
      <dgm:spPr/>
      <dgm:t>
        <a:bodyPr/>
        <a:lstStyle/>
        <a:p>
          <a:endParaRPr lang="en-GB">
            <a:solidFill>
              <a:schemeClr val="tx1">
                <a:lumMod val="50000"/>
              </a:schemeClr>
            </a:solidFill>
          </a:endParaRPr>
        </a:p>
      </dgm:t>
    </dgm:pt>
    <dgm:pt modelId="{7C4BDE06-2B5B-4EA5-B586-A561D4CF9CEA}">
      <dgm:prSet custT="1"/>
      <dgm:spPr/>
      <dgm:t>
        <a:bodyPr/>
        <a:lstStyle/>
        <a:p>
          <a:r>
            <a:rPr kumimoji="0" lang="en-GB" sz="1600" b="0" i="0" u="none" strike="noStrike"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Inadequate collaboration among various care providers</a:t>
          </a:r>
        </a:p>
      </dgm:t>
    </dgm:pt>
    <dgm:pt modelId="{16ECDAFB-5B4E-41FD-B5BA-AF5626772402}" type="parTrans" cxnId="{9BF5329C-39BD-445D-8875-5FAD5B2045F2}">
      <dgm:prSet/>
      <dgm:spPr/>
      <dgm:t>
        <a:bodyPr/>
        <a:lstStyle/>
        <a:p>
          <a:endParaRPr lang="en-GB">
            <a:solidFill>
              <a:schemeClr val="tx1">
                <a:lumMod val="50000"/>
              </a:schemeClr>
            </a:solidFill>
          </a:endParaRPr>
        </a:p>
      </dgm:t>
    </dgm:pt>
    <dgm:pt modelId="{9739F52D-D7D1-4C27-9093-EDE163B1AD14}" type="sibTrans" cxnId="{9BF5329C-39BD-445D-8875-5FAD5B2045F2}">
      <dgm:prSet/>
      <dgm:spPr/>
      <dgm:t>
        <a:bodyPr/>
        <a:lstStyle/>
        <a:p>
          <a:endParaRPr lang="en-GB">
            <a:solidFill>
              <a:schemeClr val="tx1">
                <a:lumMod val="50000"/>
              </a:schemeClr>
            </a:solidFill>
          </a:endParaRPr>
        </a:p>
      </dgm:t>
    </dgm:pt>
    <dgm:pt modelId="{484B7E5E-8E27-4607-896A-9124A343D0C3}">
      <dgm:prSet custT="1"/>
      <dgm:spPr/>
      <dgm:t>
        <a:bodyPr/>
        <a:lstStyle/>
        <a:p>
          <a:r>
            <a:rPr kumimoji="0" lang="en-GB" sz="1600" b="0" i="0" u="none" strike="noStrike"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Limited involvement allowed from caregivers</a:t>
          </a:r>
        </a:p>
      </dgm:t>
    </dgm:pt>
    <dgm:pt modelId="{9BA31290-3786-42DC-9463-2AC656D8E863}" type="parTrans" cxnId="{192AB167-BD25-4C26-9AE2-5CC9C8BCC130}">
      <dgm:prSet/>
      <dgm:spPr/>
      <dgm:t>
        <a:bodyPr/>
        <a:lstStyle/>
        <a:p>
          <a:endParaRPr lang="en-GB">
            <a:solidFill>
              <a:schemeClr val="tx1">
                <a:lumMod val="50000"/>
              </a:schemeClr>
            </a:solidFill>
          </a:endParaRPr>
        </a:p>
      </dgm:t>
    </dgm:pt>
    <dgm:pt modelId="{185F1246-122A-4082-98AD-70F24A3EF69F}" type="sibTrans" cxnId="{192AB167-BD25-4C26-9AE2-5CC9C8BCC130}">
      <dgm:prSet/>
      <dgm:spPr/>
      <dgm:t>
        <a:bodyPr/>
        <a:lstStyle/>
        <a:p>
          <a:endParaRPr lang="en-GB">
            <a:solidFill>
              <a:schemeClr val="tx1">
                <a:lumMod val="50000"/>
              </a:schemeClr>
            </a:solidFill>
          </a:endParaRPr>
        </a:p>
      </dgm:t>
    </dgm:pt>
    <dgm:pt modelId="{F61CE81D-8B05-4AEE-8B87-10EEB9FA922D}">
      <dgm:prSet custT="1"/>
      <dgm:spPr/>
      <dgm:t>
        <a:bodyPr/>
        <a:lstStyle/>
        <a:p>
          <a:r>
            <a:rPr kumimoji="0" lang="en-GB" sz="1600" b="0" i="0" u="none" strike="noStrike"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Inadequate aftercare or follow-up care </a:t>
          </a:r>
        </a:p>
      </dgm:t>
    </dgm:pt>
    <dgm:pt modelId="{932BD9EB-D371-4700-932F-B33575B43BA5}" type="parTrans" cxnId="{89785FC5-58CB-4717-BE16-A1D6EC86BAA2}">
      <dgm:prSet/>
      <dgm:spPr/>
      <dgm:t>
        <a:bodyPr/>
        <a:lstStyle/>
        <a:p>
          <a:endParaRPr lang="en-GB">
            <a:solidFill>
              <a:schemeClr val="tx1">
                <a:lumMod val="50000"/>
              </a:schemeClr>
            </a:solidFill>
          </a:endParaRPr>
        </a:p>
      </dgm:t>
    </dgm:pt>
    <dgm:pt modelId="{FFC443A7-CDDF-4AFF-AF3B-FF3D93CDE903}" type="sibTrans" cxnId="{89785FC5-58CB-4717-BE16-A1D6EC86BAA2}">
      <dgm:prSet/>
      <dgm:spPr/>
      <dgm:t>
        <a:bodyPr/>
        <a:lstStyle/>
        <a:p>
          <a:endParaRPr lang="en-GB">
            <a:solidFill>
              <a:schemeClr val="tx1">
                <a:lumMod val="50000"/>
              </a:schemeClr>
            </a:solidFill>
          </a:endParaRPr>
        </a:p>
      </dgm:t>
    </dgm:pt>
    <dgm:pt modelId="{614ED888-11C5-470A-A733-7A5814A11A92}" type="pres">
      <dgm:prSet presAssocID="{6BE5228D-08B9-423D-A41C-9252007344CE}" presName="diagram" presStyleCnt="0">
        <dgm:presLayoutVars>
          <dgm:dir/>
          <dgm:resizeHandles val="exact"/>
        </dgm:presLayoutVars>
      </dgm:prSet>
      <dgm:spPr/>
    </dgm:pt>
    <dgm:pt modelId="{F3B35F53-00D6-45BA-991D-B5DFD184F49B}" type="pres">
      <dgm:prSet presAssocID="{77CC0B1C-354D-48E6-9EA1-EB19C40679CD}" presName="node" presStyleLbl="node1" presStyleIdx="0" presStyleCnt="9">
        <dgm:presLayoutVars>
          <dgm:bulletEnabled val="1"/>
        </dgm:presLayoutVars>
      </dgm:prSet>
      <dgm:spPr/>
    </dgm:pt>
    <dgm:pt modelId="{3E58CBB6-153B-4260-8D20-91B5DFB58BCC}" type="pres">
      <dgm:prSet presAssocID="{FA764B01-DF1C-468E-A397-58A707818E62}" presName="sibTrans" presStyleCnt="0"/>
      <dgm:spPr/>
    </dgm:pt>
    <dgm:pt modelId="{B1B6EF67-0B81-481A-9DEE-94CA7C5ED7FA}" type="pres">
      <dgm:prSet presAssocID="{CB44DD16-F0C9-454C-B951-7EA234F56734}" presName="node" presStyleLbl="node1" presStyleIdx="1" presStyleCnt="9">
        <dgm:presLayoutVars>
          <dgm:bulletEnabled val="1"/>
        </dgm:presLayoutVars>
      </dgm:prSet>
      <dgm:spPr/>
    </dgm:pt>
    <dgm:pt modelId="{64CF2BD4-2385-4A8F-909D-D940D2D95C77}" type="pres">
      <dgm:prSet presAssocID="{9C63133A-E50F-4CCC-87F2-483A2C4CB356}" presName="sibTrans" presStyleCnt="0"/>
      <dgm:spPr/>
    </dgm:pt>
    <dgm:pt modelId="{D9E43280-173C-44F2-97D0-92745CE1F243}" type="pres">
      <dgm:prSet presAssocID="{C9699CB2-159B-492B-804D-4651A697B6C8}" presName="node" presStyleLbl="node1" presStyleIdx="2" presStyleCnt="9">
        <dgm:presLayoutVars>
          <dgm:bulletEnabled val="1"/>
        </dgm:presLayoutVars>
      </dgm:prSet>
      <dgm:spPr/>
    </dgm:pt>
    <dgm:pt modelId="{9965B1AE-362F-4320-8072-32DB7FC90E93}" type="pres">
      <dgm:prSet presAssocID="{E74A5C9B-EDB0-4979-BA98-E47C0A17A9D8}" presName="sibTrans" presStyleCnt="0"/>
      <dgm:spPr/>
    </dgm:pt>
    <dgm:pt modelId="{BF1F0A3C-9E78-468A-B265-F9E7B3D3CF74}" type="pres">
      <dgm:prSet presAssocID="{F16B221E-4403-472B-B88F-D243014792B1}" presName="node" presStyleLbl="node1" presStyleIdx="3" presStyleCnt="9">
        <dgm:presLayoutVars>
          <dgm:bulletEnabled val="1"/>
        </dgm:presLayoutVars>
      </dgm:prSet>
      <dgm:spPr/>
    </dgm:pt>
    <dgm:pt modelId="{D16CA56D-A217-47AF-84B7-9B85768FB6AF}" type="pres">
      <dgm:prSet presAssocID="{7B487979-67E5-4109-8180-99065312B319}" presName="sibTrans" presStyleCnt="0"/>
      <dgm:spPr/>
    </dgm:pt>
    <dgm:pt modelId="{2EA0BC8C-5C33-4D26-8B53-28F674B73D67}" type="pres">
      <dgm:prSet presAssocID="{DE4B7E1F-304B-4825-959C-C96D0A6C1E1F}" presName="node" presStyleLbl="node1" presStyleIdx="4" presStyleCnt="9">
        <dgm:presLayoutVars>
          <dgm:bulletEnabled val="1"/>
        </dgm:presLayoutVars>
      </dgm:prSet>
      <dgm:spPr/>
    </dgm:pt>
    <dgm:pt modelId="{819F9200-FD24-4D6D-8BA2-8CA4D5EDE8D0}" type="pres">
      <dgm:prSet presAssocID="{1AB3CDBE-7F46-4C21-90DD-0E65513A554E}" presName="sibTrans" presStyleCnt="0"/>
      <dgm:spPr/>
    </dgm:pt>
    <dgm:pt modelId="{41C1C6D1-9450-4864-892B-74ED221DAC7F}" type="pres">
      <dgm:prSet presAssocID="{90D59822-3A6E-4E37-9DBA-4F4D673C6775}" presName="node" presStyleLbl="node1" presStyleIdx="5" presStyleCnt="9">
        <dgm:presLayoutVars>
          <dgm:bulletEnabled val="1"/>
        </dgm:presLayoutVars>
      </dgm:prSet>
      <dgm:spPr/>
    </dgm:pt>
    <dgm:pt modelId="{B6FB7DD9-C2FA-4C60-AD92-9C5D156EF257}" type="pres">
      <dgm:prSet presAssocID="{620BF698-D446-48C3-8830-1724B4755665}" presName="sibTrans" presStyleCnt="0"/>
      <dgm:spPr/>
    </dgm:pt>
    <dgm:pt modelId="{33527BAB-24B1-43D5-BA3F-0BA568F7B71E}" type="pres">
      <dgm:prSet presAssocID="{7C4BDE06-2B5B-4EA5-B586-A561D4CF9CEA}" presName="node" presStyleLbl="node1" presStyleIdx="6" presStyleCnt="9">
        <dgm:presLayoutVars>
          <dgm:bulletEnabled val="1"/>
        </dgm:presLayoutVars>
      </dgm:prSet>
      <dgm:spPr/>
    </dgm:pt>
    <dgm:pt modelId="{AC9E30A5-19C8-40EC-B467-FBA185D6353C}" type="pres">
      <dgm:prSet presAssocID="{9739F52D-D7D1-4C27-9093-EDE163B1AD14}" presName="sibTrans" presStyleCnt="0"/>
      <dgm:spPr/>
    </dgm:pt>
    <dgm:pt modelId="{DD64CBA9-B6B9-4BDE-AD80-B250FEC58878}" type="pres">
      <dgm:prSet presAssocID="{484B7E5E-8E27-4607-896A-9124A343D0C3}" presName="node" presStyleLbl="node1" presStyleIdx="7" presStyleCnt="9">
        <dgm:presLayoutVars>
          <dgm:bulletEnabled val="1"/>
        </dgm:presLayoutVars>
      </dgm:prSet>
      <dgm:spPr/>
    </dgm:pt>
    <dgm:pt modelId="{86B5DF43-600D-4040-92CC-AA4B05842598}" type="pres">
      <dgm:prSet presAssocID="{185F1246-122A-4082-98AD-70F24A3EF69F}" presName="sibTrans" presStyleCnt="0"/>
      <dgm:spPr/>
    </dgm:pt>
    <dgm:pt modelId="{43F680A4-A32C-4A84-AD39-F06D01E8E304}" type="pres">
      <dgm:prSet presAssocID="{F61CE81D-8B05-4AEE-8B87-10EEB9FA922D}" presName="node" presStyleLbl="node1" presStyleIdx="8" presStyleCnt="9">
        <dgm:presLayoutVars>
          <dgm:bulletEnabled val="1"/>
        </dgm:presLayoutVars>
      </dgm:prSet>
      <dgm:spPr/>
    </dgm:pt>
  </dgm:ptLst>
  <dgm:cxnLst>
    <dgm:cxn modelId="{2B036D03-3185-4686-A3D9-B7C8F87BE343}" type="presOf" srcId="{90D59822-3A6E-4E37-9DBA-4F4D673C6775}" destId="{41C1C6D1-9450-4864-892B-74ED221DAC7F}" srcOrd="0" destOrd="0" presId="urn:microsoft.com/office/officeart/2005/8/layout/default"/>
    <dgm:cxn modelId="{96792807-7CED-4DA0-8F77-393489064333}" srcId="{6BE5228D-08B9-423D-A41C-9252007344CE}" destId="{DE4B7E1F-304B-4825-959C-C96D0A6C1E1F}" srcOrd="4" destOrd="0" parTransId="{C5EF0617-2796-46A7-B27E-A1883B4F3F70}" sibTransId="{1AB3CDBE-7F46-4C21-90DD-0E65513A554E}"/>
    <dgm:cxn modelId="{D2FD431A-3C4D-4F59-8D06-55097E0A1145}" type="presOf" srcId="{6BE5228D-08B9-423D-A41C-9252007344CE}" destId="{614ED888-11C5-470A-A733-7A5814A11A92}" srcOrd="0" destOrd="0" presId="urn:microsoft.com/office/officeart/2005/8/layout/default"/>
    <dgm:cxn modelId="{77949427-65AD-424D-A91D-7CFA75810779}" type="presOf" srcId="{C9699CB2-159B-492B-804D-4651A697B6C8}" destId="{D9E43280-173C-44F2-97D0-92745CE1F243}" srcOrd="0" destOrd="0" presId="urn:microsoft.com/office/officeart/2005/8/layout/default"/>
    <dgm:cxn modelId="{63029735-7902-4344-B023-26B2FEF2A9E3}" srcId="{6BE5228D-08B9-423D-A41C-9252007344CE}" destId="{CB44DD16-F0C9-454C-B951-7EA234F56734}" srcOrd="1" destOrd="0" parTransId="{633E2401-42F1-4B36-B742-F81763424B21}" sibTransId="{9C63133A-E50F-4CCC-87F2-483A2C4CB356}"/>
    <dgm:cxn modelId="{1592CA38-C437-427A-B569-B5F504EA18D7}" srcId="{6BE5228D-08B9-423D-A41C-9252007344CE}" destId="{F16B221E-4403-472B-B88F-D243014792B1}" srcOrd="3" destOrd="0" parTransId="{F6C5B27E-5A72-41D1-BEA0-5E8A182301BF}" sibTransId="{7B487979-67E5-4109-8180-99065312B319}"/>
    <dgm:cxn modelId="{A5D32563-58A3-46CB-9E98-73498F4DCC64}" srcId="{6BE5228D-08B9-423D-A41C-9252007344CE}" destId="{C9699CB2-159B-492B-804D-4651A697B6C8}" srcOrd="2" destOrd="0" parTransId="{3F37FA8E-F4D5-4CAC-818C-F53706327ACD}" sibTransId="{E74A5C9B-EDB0-4979-BA98-E47C0A17A9D8}"/>
    <dgm:cxn modelId="{5A66E845-6CCC-405B-98BA-F38974992546}" type="presOf" srcId="{484B7E5E-8E27-4607-896A-9124A343D0C3}" destId="{DD64CBA9-B6B9-4BDE-AD80-B250FEC58878}" srcOrd="0" destOrd="0" presId="urn:microsoft.com/office/officeart/2005/8/layout/default"/>
    <dgm:cxn modelId="{192AB167-BD25-4C26-9AE2-5CC9C8BCC130}" srcId="{6BE5228D-08B9-423D-A41C-9252007344CE}" destId="{484B7E5E-8E27-4607-896A-9124A343D0C3}" srcOrd="7" destOrd="0" parTransId="{9BA31290-3786-42DC-9463-2AC656D8E863}" sibTransId="{185F1246-122A-4082-98AD-70F24A3EF69F}"/>
    <dgm:cxn modelId="{171EB248-2BB4-4B4B-88AE-17D96A1B0511}" type="presOf" srcId="{DE4B7E1F-304B-4825-959C-C96D0A6C1E1F}" destId="{2EA0BC8C-5C33-4D26-8B53-28F674B73D67}" srcOrd="0" destOrd="0" presId="urn:microsoft.com/office/officeart/2005/8/layout/default"/>
    <dgm:cxn modelId="{846E524A-2607-4950-961E-B3C656EC98A7}" type="presOf" srcId="{F16B221E-4403-472B-B88F-D243014792B1}" destId="{BF1F0A3C-9E78-468A-B265-F9E7B3D3CF74}" srcOrd="0" destOrd="0" presId="urn:microsoft.com/office/officeart/2005/8/layout/default"/>
    <dgm:cxn modelId="{B0E5FD58-99A9-4045-98EC-FA03156184D1}" srcId="{6BE5228D-08B9-423D-A41C-9252007344CE}" destId="{90D59822-3A6E-4E37-9DBA-4F4D673C6775}" srcOrd="5" destOrd="0" parTransId="{04CFE852-A078-4CE6-BCAE-FFD51AF4AAB6}" sibTransId="{620BF698-D446-48C3-8830-1724B4755665}"/>
    <dgm:cxn modelId="{9BF5329C-39BD-445D-8875-5FAD5B2045F2}" srcId="{6BE5228D-08B9-423D-A41C-9252007344CE}" destId="{7C4BDE06-2B5B-4EA5-B586-A561D4CF9CEA}" srcOrd="6" destOrd="0" parTransId="{16ECDAFB-5B4E-41FD-B5BA-AF5626772402}" sibTransId="{9739F52D-D7D1-4C27-9093-EDE163B1AD14}"/>
    <dgm:cxn modelId="{89785FC5-58CB-4717-BE16-A1D6EC86BAA2}" srcId="{6BE5228D-08B9-423D-A41C-9252007344CE}" destId="{F61CE81D-8B05-4AEE-8B87-10EEB9FA922D}" srcOrd="8" destOrd="0" parTransId="{932BD9EB-D371-4700-932F-B33575B43BA5}" sibTransId="{FFC443A7-CDDF-4AFF-AF3B-FF3D93CDE903}"/>
    <dgm:cxn modelId="{D3CF38CE-0F69-4C0F-8AEF-B606B0AA00E4}" type="presOf" srcId="{7C4BDE06-2B5B-4EA5-B586-A561D4CF9CEA}" destId="{33527BAB-24B1-43D5-BA3F-0BA568F7B71E}" srcOrd="0" destOrd="0" presId="urn:microsoft.com/office/officeart/2005/8/layout/default"/>
    <dgm:cxn modelId="{185D73DA-8686-4CBD-9F7B-E53E9A22A44C}" type="presOf" srcId="{CB44DD16-F0C9-454C-B951-7EA234F56734}" destId="{B1B6EF67-0B81-481A-9DEE-94CA7C5ED7FA}" srcOrd="0" destOrd="0" presId="urn:microsoft.com/office/officeart/2005/8/layout/default"/>
    <dgm:cxn modelId="{AE9A6EDB-848D-4445-AC9B-74811C3DA587}" type="presOf" srcId="{77CC0B1C-354D-48E6-9EA1-EB19C40679CD}" destId="{F3B35F53-00D6-45BA-991D-B5DFD184F49B}" srcOrd="0" destOrd="0" presId="urn:microsoft.com/office/officeart/2005/8/layout/default"/>
    <dgm:cxn modelId="{9160E3E5-E220-4092-8B88-B1F98EEFBBB4}" srcId="{6BE5228D-08B9-423D-A41C-9252007344CE}" destId="{77CC0B1C-354D-48E6-9EA1-EB19C40679CD}" srcOrd="0" destOrd="0" parTransId="{BBCA01AD-AB5B-4A19-B76B-DB092DCEB19F}" sibTransId="{FA764B01-DF1C-468E-A397-58A707818E62}"/>
    <dgm:cxn modelId="{E2385AF3-BEBA-49D2-B75B-F65BE440FF25}" type="presOf" srcId="{F61CE81D-8B05-4AEE-8B87-10EEB9FA922D}" destId="{43F680A4-A32C-4A84-AD39-F06D01E8E304}" srcOrd="0" destOrd="0" presId="urn:microsoft.com/office/officeart/2005/8/layout/default"/>
    <dgm:cxn modelId="{62D28B8D-30B3-4317-99DD-E97457D56069}" type="presParOf" srcId="{614ED888-11C5-470A-A733-7A5814A11A92}" destId="{F3B35F53-00D6-45BA-991D-B5DFD184F49B}" srcOrd="0" destOrd="0" presId="urn:microsoft.com/office/officeart/2005/8/layout/default"/>
    <dgm:cxn modelId="{64D8F832-22F5-4EB3-A9DF-724579F80BDE}" type="presParOf" srcId="{614ED888-11C5-470A-A733-7A5814A11A92}" destId="{3E58CBB6-153B-4260-8D20-91B5DFB58BCC}" srcOrd="1" destOrd="0" presId="urn:microsoft.com/office/officeart/2005/8/layout/default"/>
    <dgm:cxn modelId="{EA9EE333-B216-4AB3-A76B-24808740FE03}" type="presParOf" srcId="{614ED888-11C5-470A-A733-7A5814A11A92}" destId="{B1B6EF67-0B81-481A-9DEE-94CA7C5ED7FA}" srcOrd="2" destOrd="0" presId="urn:microsoft.com/office/officeart/2005/8/layout/default"/>
    <dgm:cxn modelId="{6B21EB7A-6F05-4EEE-A90B-8A7A4D9A5641}" type="presParOf" srcId="{614ED888-11C5-470A-A733-7A5814A11A92}" destId="{64CF2BD4-2385-4A8F-909D-D940D2D95C77}" srcOrd="3" destOrd="0" presId="urn:microsoft.com/office/officeart/2005/8/layout/default"/>
    <dgm:cxn modelId="{629B5E49-EFD9-48A4-AC9F-B4B783E1B2FB}" type="presParOf" srcId="{614ED888-11C5-470A-A733-7A5814A11A92}" destId="{D9E43280-173C-44F2-97D0-92745CE1F243}" srcOrd="4" destOrd="0" presId="urn:microsoft.com/office/officeart/2005/8/layout/default"/>
    <dgm:cxn modelId="{D89FBBD7-BCCC-4ACA-B30D-37E359636245}" type="presParOf" srcId="{614ED888-11C5-470A-A733-7A5814A11A92}" destId="{9965B1AE-362F-4320-8072-32DB7FC90E93}" srcOrd="5" destOrd="0" presId="urn:microsoft.com/office/officeart/2005/8/layout/default"/>
    <dgm:cxn modelId="{51E07513-F278-43D4-9F51-54D9BBF756CA}" type="presParOf" srcId="{614ED888-11C5-470A-A733-7A5814A11A92}" destId="{BF1F0A3C-9E78-468A-B265-F9E7B3D3CF74}" srcOrd="6" destOrd="0" presId="urn:microsoft.com/office/officeart/2005/8/layout/default"/>
    <dgm:cxn modelId="{20E70327-0444-408E-BBAC-43964F710891}" type="presParOf" srcId="{614ED888-11C5-470A-A733-7A5814A11A92}" destId="{D16CA56D-A217-47AF-84B7-9B85768FB6AF}" srcOrd="7" destOrd="0" presId="urn:microsoft.com/office/officeart/2005/8/layout/default"/>
    <dgm:cxn modelId="{AFAEBC10-D7AA-4AB8-A5FA-B689B0B4D09E}" type="presParOf" srcId="{614ED888-11C5-470A-A733-7A5814A11A92}" destId="{2EA0BC8C-5C33-4D26-8B53-28F674B73D67}" srcOrd="8" destOrd="0" presId="urn:microsoft.com/office/officeart/2005/8/layout/default"/>
    <dgm:cxn modelId="{B969B246-610C-42D1-8D8E-51BA3FE57E61}" type="presParOf" srcId="{614ED888-11C5-470A-A733-7A5814A11A92}" destId="{819F9200-FD24-4D6D-8BA2-8CA4D5EDE8D0}" srcOrd="9" destOrd="0" presId="urn:microsoft.com/office/officeart/2005/8/layout/default"/>
    <dgm:cxn modelId="{427D95EA-7EFD-4B36-A728-3E10FB9C06E8}" type="presParOf" srcId="{614ED888-11C5-470A-A733-7A5814A11A92}" destId="{41C1C6D1-9450-4864-892B-74ED221DAC7F}" srcOrd="10" destOrd="0" presId="urn:microsoft.com/office/officeart/2005/8/layout/default"/>
    <dgm:cxn modelId="{6C0DF8AA-BE37-4C03-B0FB-B8A64943E388}" type="presParOf" srcId="{614ED888-11C5-470A-A733-7A5814A11A92}" destId="{B6FB7DD9-C2FA-4C60-AD92-9C5D156EF257}" srcOrd="11" destOrd="0" presId="urn:microsoft.com/office/officeart/2005/8/layout/default"/>
    <dgm:cxn modelId="{4AD7E809-63A9-4DFF-AD3F-FFD110417A7D}" type="presParOf" srcId="{614ED888-11C5-470A-A733-7A5814A11A92}" destId="{33527BAB-24B1-43D5-BA3F-0BA568F7B71E}" srcOrd="12" destOrd="0" presId="urn:microsoft.com/office/officeart/2005/8/layout/default"/>
    <dgm:cxn modelId="{38D61677-5CE1-41D7-B11D-BAF6719BA876}" type="presParOf" srcId="{614ED888-11C5-470A-A733-7A5814A11A92}" destId="{AC9E30A5-19C8-40EC-B467-FBA185D6353C}" srcOrd="13" destOrd="0" presId="urn:microsoft.com/office/officeart/2005/8/layout/default"/>
    <dgm:cxn modelId="{B154AF53-1D78-462B-84CD-0A671C01C966}" type="presParOf" srcId="{614ED888-11C5-470A-A733-7A5814A11A92}" destId="{DD64CBA9-B6B9-4BDE-AD80-B250FEC58878}" srcOrd="14" destOrd="0" presId="urn:microsoft.com/office/officeart/2005/8/layout/default"/>
    <dgm:cxn modelId="{D5B1EA0F-E24D-4DD7-86F7-438414A0F0F7}" type="presParOf" srcId="{614ED888-11C5-470A-A733-7A5814A11A92}" destId="{86B5DF43-600D-4040-92CC-AA4B05842598}" srcOrd="15" destOrd="0" presId="urn:microsoft.com/office/officeart/2005/8/layout/default"/>
    <dgm:cxn modelId="{8BF63AC7-E9F8-4851-A4CC-AC96DF942744}" type="presParOf" srcId="{614ED888-11C5-470A-A733-7A5814A11A92}" destId="{43F680A4-A32C-4A84-AD39-F06D01E8E30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48F1DB-3A2C-420E-9C57-2D2897E88FB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11B8B96C-64E9-42D0-AB3E-62165286CC23}">
      <dgm:prSet/>
      <dgm:spPr/>
      <dgm:t>
        <a:bodyPr/>
        <a:lstStyle/>
        <a:p>
          <a:pPr>
            <a:buFont typeface="Arial" panose="020B0604020202020204" pitchFamily="34" charset="0"/>
            <a:buChar char="•"/>
          </a:pPr>
          <a:r>
            <a:rPr lang="en-GB" b="1" dirty="0">
              <a:solidFill>
                <a:schemeClr val="tx1">
                  <a:lumMod val="50000"/>
                </a:schemeClr>
              </a:solidFill>
            </a:rPr>
            <a:t>NHS Long Term Plan (2019</a:t>
          </a:r>
          <a:r>
            <a:rPr lang="en-GB" dirty="0">
              <a:solidFill>
                <a:schemeClr val="tx1">
                  <a:lumMod val="50000"/>
                </a:schemeClr>
              </a:solidFill>
            </a:rPr>
            <a:t>)</a:t>
          </a:r>
        </a:p>
        <a:p>
          <a:pPr>
            <a:buFont typeface="Arial" panose="020B0604020202020204" pitchFamily="34" charset="0"/>
            <a:buChar char="•"/>
          </a:pPr>
          <a:r>
            <a:rPr lang="en-GB" dirty="0">
              <a:solidFill>
                <a:schemeClr val="tx1">
                  <a:lumMod val="50000"/>
                </a:schemeClr>
              </a:solidFill>
            </a:rPr>
            <a:t> </a:t>
          </a:r>
        </a:p>
      </dgm:t>
    </dgm:pt>
    <dgm:pt modelId="{1F763DBF-C015-4DA3-BC4D-3548AA3073DE}" type="parTrans" cxnId="{EF3348E0-EE16-4AD0-9AEF-17DFED224F14}">
      <dgm:prSet/>
      <dgm:spPr/>
      <dgm:t>
        <a:bodyPr/>
        <a:lstStyle/>
        <a:p>
          <a:endParaRPr lang="en-GB">
            <a:solidFill>
              <a:schemeClr val="tx1">
                <a:lumMod val="50000"/>
              </a:schemeClr>
            </a:solidFill>
          </a:endParaRPr>
        </a:p>
      </dgm:t>
    </dgm:pt>
    <dgm:pt modelId="{99F781C8-04FB-4859-988A-9BB7104AB62B}" type="sibTrans" cxnId="{EF3348E0-EE16-4AD0-9AEF-17DFED224F14}">
      <dgm:prSet/>
      <dgm:spPr/>
      <dgm:t>
        <a:bodyPr/>
        <a:lstStyle/>
        <a:p>
          <a:endParaRPr lang="en-GB">
            <a:solidFill>
              <a:schemeClr val="tx1">
                <a:lumMod val="50000"/>
              </a:schemeClr>
            </a:solidFill>
          </a:endParaRPr>
        </a:p>
      </dgm:t>
    </dgm:pt>
    <dgm:pt modelId="{E5A4191C-2E96-4168-B06D-F41F1E315334}">
      <dgm:prSet/>
      <dgm:spPr/>
      <dgm:t>
        <a:bodyPr/>
        <a:lstStyle/>
        <a:p>
          <a:endParaRPr lang="en-GB">
            <a:solidFill>
              <a:schemeClr val="tx1">
                <a:lumMod val="50000"/>
              </a:schemeClr>
            </a:solidFill>
          </a:endParaRPr>
        </a:p>
      </dgm:t>
    </dgm:pt>
    <dgm:pt modelId="{9EC03066-5417-4B25-83AD-EFADF9939F9B}" type="parTrans" cxnId="{F6CC15CB-C941-43EE-A335-D4ACC6432E8A}">
      <dgm:prSet/>
      <dgm:spPr/>
      <dgm:t>
        <a:bodyPr/>
        <a:lstStyle/>
        <a:p>
          <a:endParaRPr lang="en-GB">
            <a:solidFill>
              <a:schemeClr val="tx1">
                <a:lumMod val="50000"/>
              </a:schemeClr>
            </a:solidFill>
          </a:endParaRPr>
        </a:p>
      </dgm:t>
    </dgm:pt>
    <dgm:pt modelId="{BC0EE374-CC54-4FD1-B4E7-1559163C8CD7}" type="sibTrans" cxnId="{F6CC15CB-C941-43EE-A335-D4ACC6432E8A}">
      <dgm:prSet/>
      <dgm:spPr/>
      <dgm:t>
        <a:bodyPr/>
        <a:lstStyle/>
        <a:p>
          <a:endParaRPr lang="en-GB">
            <a:solidFill>
              <a:schemeClr val="tx1">
                <a:lumMod val="50000"/>
              </a:schemeClr>
            </a:solidFill>
          </a:endParaRPr>
        </a:p>
      </dgm:t>
    </dgm:pt>
    <dgm:pt modelId="{145F60E8-1BD1-4624-A92B-0FE5580D3F6D}">
      <dgm:prSet/>
      <dgm:spPr/>
      <dgm:t>
        <a:bodyPr/>
        <a:lstStyle/>
        <a:p>
          <a:pPr>
            <a:buFont typeface="Arial" panose="020B0604020202020204" pitchFamily="34" charset="0"/>
            <a:buChar char="•"/>
          </a:pPr>
          <a:r>
            <a:rPr lang="en-GB" b="1" dirty="0">
              <a:solidFill>
                <a:schemeClr val="tx1">
                  <a:lumMod val="50000"/>
                </a:schemeClr>
              </a:solidFill>
            </a:rPr>
            <a:t>Staff Training</a:t>
          </a:r>
        </a:p>
        <a:p>
          <a:pPr>
            <a:buFont typeface="Arial" panose="020B0604020202020204" pitchFamily="34" charset="0"/>
            <a:buChar char="•"/>
          </a:pPr>
          <a:endParaRPr lang="en-GB" dirty="0">
            <a:solidFill>
              <a:schemeClr val="tx1">
                <a:lumMod val="50000"/>
              </a:schemeClr>
            </a:solidFill>
          </a:endParaRPr>
        </a:p>
      </dgm:t>
    </dgm:pt>
    <dgm:pt modelId="{6E403300-8D29-4EF8-81CB-9112F6A27EDE}" type="parTrans" cxnId="{306B0C74-E92E-43EB-A7CD-47EF9E706E90}">
      <dgm:prSet/>
      <dgm:spPr/>
      <dgm:t>
        <a:bodyPr/>
        <a:lstStyle/>
        <a:p>
          <a:endParaRPr lang="en-GB">
            <a:solidFill>
              <a:schemeClr val="tx1">
                <a:lumMod val="50000"/>
              </a:schemeClr>
            </a:solidFill>
          </a:endParaRPr>
        </a:p>
      </dgm:t>
    </dgm:pt>
    <dgm:pt modelId="{5196CDFF-8711-427F-A5BF-24754501019B}" type="sibTrans" cxnId="{306B0C74-E92E-43EB-A7CD-47EF9E706E90}">
      <dgm:prSet/>
      <dgm:spPr/>
      <dgm:t>
        <a:bodyPr/>
        <a:lstStyle/>
        <a:p>
          <a:endParaRPr lang="en-GB">
            <a:solidFill>
              <a:schemeClr val="tx1">
                <a:lumMod val="50000"/>
              </a:schemeClr>
            </a:solidFill>
          </a:endParaRPr>
        </a:p>
      </dgm:t>
    </dgm:pt>
    <dgm:pt modelId="{489D082C-CC1C-4D5E-A34F-EF038F09B07B}">
      <dgm:prSet/>
      <dgm:spPr/>
      <dgm:t>
        <a:bodyPr/>
        <a:lstStyle/>
        <a:p>
          <a:endParaRPr lang="en-GB">
            <a:solidFill>
              <a:schemeClr val="tx1">
                <a:lumMod val="50000"/>
              </a:schemeClr>
            </a:solidFill>
          </a:endParaRPr>
        </a:p>
      </dgm:t>
    </dgm:pt>
    <dgm:pt modelId="{B8C57E08-3D11-44DB-99DB-90C98215F2B4}" type="parTrans" cxnId="{471491FA-455C-42AD-A6D7-26B2014B85C3}">
      <dgm:prSet/>
      <dgm:spPr/>
      <dgm:t>
        <a:bodyPr/>
        <a:lstStyle/>
        <a:p>
          <a:endParaRPr lang="en-GB">
            <a:solidFill>
              <a:schemeClr val="tx1">
                <a:lumMod val="50000"/>
              </a:schemeClr>
            </a:solidFill>
          </a:endParaRPr>
        </a:p>
      </dgm:t>
    </dgm:pt>
    <dgm:pt modelId="{2B014A83-4BCF-4C76-AE3A-21DB7AF380CE}" type="sibTrans" cxnId="{471491FA-455C-42AD-A6D7-26B2014B85C3}">
      <dgm:prSet/>
      <dgm:spPr/>
      <dgm:t>
        <a:bodyPr/>
        <a:lstStyle/>
        <a:p>
          <a:endParaRPr lang="en-GB">
            <a:solidFill>
              <a:schemeClr val="tx1">
                <a:lumMod val="50000"/>
              </a:schemeClr>
            </a:solidFill>
          </a:endParaRPr>
        </a:p>
      </dgm:t>
    </dgm:pt>
    <dgm:pt modelId="{D747D9B4-43D2-425B-AC5F-DF10949FEA17}">
      <dgm:prSet/>
      <dgm:spPr/>
      <dgm:t>
        <a:bodyPr/>
        <a:lstStyle/>
        <a:p>
          <a:endParaRPr lang="en-GB">
            <a:solidFill>
              <a:schemeClr val="tx1">
                <a:lumMod val="50000"/>
              </a:schemeClr>
            </a:solidFill>
          </a:endParaRPr>
        </a:p>
      </dgm:t>
    </dgm:pt>
    <dgm:pt modelId="{71844E0D-3E4E-4755-8CF0-E0659E9A59FA}" type="parTrans" cxnId="{2D42C2E5-8954-4019-BC7B-D778ED7468B7}">
      <dgm:prSet/>
      <dgm:spPr/>
      <dgm:t>
        <a:bodyPr/>
        <a:lstStyle/>
        <a:p>
          <a:endParaRPr lang="en-GB">
            <a:solidFill>
              <a:schemeClr val="tx1">
                <a:lumMod val="50000"/>
              </a:schemeClr>
            </a:solidFill>
          </a:endParaRPr>
        </a:p>
      </dgm:t>
    </dgm:pt>
    <dgm:pt modelId="{7E576D84-2BCE-47E3-B540-381901200FDD}" type="sibTrans" cxnId="{2D42C2E5-8954-4019-BC7B-D778ED7468B7}">
      <dgm:prSet/>
      <dgm:spPr/>
      <dgm:t>
        <a:bodyPr/>
        <a:lstStyle/>
        <a:p>
          <a:endParaRPr lang="en-GB">
            <a:solidFill>
              <a:schemeClr val="tx1">
                <a:lumMod val="50000"/>
              </a:schemeClr>
            </a:solidFill>
          </a:endParaRPr>
        </a:p>
      </dgm:t>
    </dgm:pt>
    <dgm:pt modelId="{2763EBE3-4DB8-4950-9476-7869FB6B9C55}">
      <dgm:prSet/>
      <dgm:spPr/>
      <dgm:t>
        <a:bodyPr/>
        <a:lstStyle/>
        <a:p>
          <a:pPr>
            <a:buFont typeface="Arial" panose="020B0604020202020204" pitchFamily="34" charset="0"/>
            <a:buChar char="•"/>
          </a:pPr>
          <a:r>
            <a:rPr lang="en-GB" b="1" dirty="0" err="1">
              <a:solidFill>
                <a:schemeClr val="tx1">
                  <a:lumMod val="50000"/>
                </a:schemeClr>
              </a:solidFill>
            </a:rPr>
            <a:t>LeDeR</a:t>
          </a:r>
          <a:r>
            <a:rPr lang="en-GB" b="1" dirty="0">
              <a:solidFill>
                <a:schemeClr val="tx1">
                  <a:lumMod val="50000"/>
                </a:schemeClr>
              </a:solidFill>
            </a:rPr>
            <a:t> Programme</a:t>
          </a:r>
        </a:p>
        <a:p>
          <a:pPr>
            <a:buFont typeface="Arial" panose="020B0604020202020204" pitchFamily="34" charset="0"/>
            <a:buChar char="•"/>
          </a:pPr>
          <a:endParaRPr lang="en-GB" dirty="0">
            <a:solidFill>
              <a:schemeClr val="tx1">
                <a:lumMod val="50000"/>
              </a:schemeClr>
            </a:solidFill>
          </a:endParaRPr>
        </a:p>
      </dgm:t>
    </dgm:pt>
    <dgm:pt modelId="{8463B0A8-7951-4074-B4BC-AB2CA51CE8BF}" type="parTrans" cxnId="{A90B2C81-82D4-4046-85F1-679BD593C7BA}">
      <dgm:prSet/>
      <dgm:spPr/>
      <dgm:t>
        <a:bodyPr/>
        <a:lstStyle/>
        <a:p>
          <a:endParaRPr lang="en-GB">
            <a:solidFill>
              <a:schemeClr val="tx1">
                <a:lumMod val="50000"/>
              </a:schemeClr>
            </a:solidFill>
          </a:endParaRPr>
        </a:p>
      </dgm:t>
    </dgm:pt>
    <dgm:pt modelId="{B7B462A7-3F98-4E0F-B084-4D015720BC5E}" type="sibTrans" cxnId="{A90B2C81-82D4-4046-85F1-679BD593C7BA}">
      <dgm:prSet/>
      <dgm:spPr/>
      <dgm:t>
        <a:bodyPr/>
        <a:lstStyle/>
        <a:p>
          <a:endParaRPr lang="en-GB">
            <a:solidFill>
              <a:schemeClr val="tx1">
                <a:lumMod val="50000"/>
              </a:schemeClr>
            </a:solidFill>
          </a:endParaRPr>
        </a:p>
      </dgm:t>
    </dgm:pt>
    <dgm:pt modelId="{38BD1C37-E6CF-47BC-A929-381CC29BEE52}">
      <dgm:prSet/>
      <dgm:spPr/>
      <dgm:t>
        <a:bodyPr/>
        <a:lstStyle/>
        <a:p>
          <a:endParaRPr lang="en-GB">
            <a:solidFill>
              <a:schemeClr val="tx1">
                <a:lumMod val="50000"/>
              </a:schemeClr>
            </a:solidFill>
          </a:endParaRPr>
        </a:p>
      </dgm:t>
    </dgm:pt>
    <dgm:pt modelId="{682665A5-4C50-4D65-9AC0-9CD4BB066489}" type="parTrans" cxnId="{89F29931-C70D-4874-A676-56137D234CD2}">
      <dgm:prSet/>
      <dgm:spPr/>
      <dgm:t>
        <a:bodyPr/>
        <a:lstStyle/>
        <a:p>
          <a:endParaRPr lang="en-GB">
            <a:solidFill>
              <a:schemeClr val="tx1">
                <a:lumMod val="50000"/>
              </a:schemeClr>
            </a:solidFill>
          </a:endParaRPr>
        </a:p>
      </dgm:t>
    </dgm:pt>
    <dgm:pt modelId="{9266184B-9FA6-441A-BA63-6E3FCB75DA62}" type="sibTrans" cxnId="{89F29931-C70D-4874-A676-56137D234CD2}">
      <dgm:prSet/>
      <dgm:spPr/>
      <dgm:t>
        <a:bodyPr/>
        <a:lstStyle/>
        <a:p>
          <a:endParaRPr lang="en-GB">
            <a:solidFill>
              <a:schemeClr val="tx1">
                <a:lumMod val="50000"/>
              </a:schemeClr>
            </a:solidFill>
          </a:endParaRPr>
        </a:p>
      </dgm:t>
    </dgm:pt>
    <dgm:pt modelId="{3D572E6F-05FD-40C9-90C3-B1A2948CD77A}">
      <dgm:prSet/>
      <dgm:spPr/>
      <dgm:t>
        <a:bodyPr/>
        <a:lstStyle/>
        <a:p>
          <a:endParaRPr lang="en-GB">
            <a:solidFill>
              <a:schemeClr val="tx1">
                <a:lumMod val="50000"/>
              </a:schemeClr>
            </a:solidFill>
          </a:endParaRPr>
        </a:p>
      </dgm:t>
    </dgm:pt>
    <dgm:pt modelId="{D1DDB410-48AA-4FF9-98BE-65077F041DDD}" type="parTrans" cxnId="{22D6795F-73B0-44EB-8B53-E82C797EFCC2}">
      <dgm:prSet/>
      <dgm:spPr/>
      <dgm:t>
        <a:bodyPr/>
        <a:lstStyle/>
        <a:p>
          <a:endParaRPr lang="en-GB">
            <a:solidFill>
              <a:schemeClr val="tx1">
                <a:lumMod val="50000"/>
              </a:schemeClr>
            </a:solidFill>
          </a:endParaRPr>
        </a:p>
      </dgm:t>
    </dgm:pt>
    <dgm:pt modelId="{2979DB98-3702-4B8F-93BB-C85A8FC56BC7}" type="sibTrans" cxnId="{22D6795F-73B0-44EB-8B53-E82C797EFCC2}">
      <dgm:prSet/>
      <dgm:spPr/>
      <dgm:t>
        <a:bodyPr/>
        <a:lstStyle/>
        <a:p>
          <a:endParaRPr lang="en-GB">
            <a:solidFill>
              <a:schemeClr val="tx1">
                <a:lumMod val="50000"/>
              </a:schemeClr>
            </a:solidFill>
          </a:endParaRPr>
        </a:p>
      </dgm:t>
    </dgm:pt>
    <dgm:pt modelId="{1ACFEC23-0BE4-42F0-9928-1873528B736A}">
      <dgm:prSet/>
      <dgm:spPr/>
      <dgm:t>
        <a:bodyPr/>
        <a:lstStyle/>
        <a:p>
          <a:r>
            <a:rPr lang="en-GB" b="1" dirty="0">
              <a:solidFill>
                <a:schemeClr val="tx1">
                  <a:lumMod val="50000"/>
                </a:schemeClr>
              </a:solidFill>
            </a:rPr>
            <a:t>Improving Data and Evidence</a:t>
          </a:r>
        </a:p>
        <a:p>
          <a:endParaRPr lang="en-GB" dirty="0">
            <a:solidFill>
              <a:schemeClr val="tx1">
                <a:lumMod val="50000"/>
              </a:schemeClr>
            </a:solidFill>
          </a:endParaRPr>
        </a:p>
      </dgm:t>
    </dgm:pt>
    <dgm:pt modelId="{B4BD0DF7-A2C2-4BFC-A453-8483DE8AA383}" type="parTrans" cxnId="{A7A23077-28A0-4828-B041-F607F979B249}">
      <dgm:prSet/>
      <dgm:spPr/>
      <dgm:t>
        <a:bodyPr/>
        <a:lstStyle/>
        <a:p>
          <a:endParaRPr lang="en-GB">
            <a:solidFill>
              <a:schemeClr val="tx1">
                <a:lumMod val="50000"/>
              </a:schemeClr>
            </a:solidFill>
          </a:endParaRPr>
        </a:p>
      </dgm:t>
    </dgm:pt>
    <dgm:pt modelId="{EF54562D-B45F-415A-B1E7-BA8FB4CA0EB0}" type="sibTrans" cxnId="{A7A23077-28A0-4828-B041-F607F979B249}">
      <dgm:prSet/>
      <dgm:spPr/>
      <dgm:t>
        <a:bodyPr/>
        <a:lstStyle/>
        <a:p>
          <a:endParaRPr lang="en-GB">
            <a:solidFill>
              <a:schemeClr val="tx1">
                <a:lumMod val="50000"/>
              </a:schemeClr>
            </a:solidFill>
          </a:endParaRPr>
        </a:p>
      </dgm:t>
    </dgm:pt>
    <dgm:pt modelId="{03FE7A18-BEC1-43E9-B402-97309B15A254}">
      <dgm:prSet/>
      <dgm:spPr/>
      <dgm:t>
        <a:bodyPr/>
        <a:lstStyle/>
        <a:p>
          <a:endParaRPr lang="en-GB">
            <a:solidFill>
              <a:schemeClr val="tx1">
                <a:lumMod val="50000"/>
              </a:schemeClr>
            </a:solidFill>
          </a:endParaRPr>
        </a:p>
      </dgm:t>
    </dgm:pt>
    <dgm:pt modelId="{C2690FBF-B857-4B59-9378-07434A18B19C}" type="parTrans" cxnId="{E300D96A-D2EE-47A8-92A4-D2DCFA8D53E9}">
      <dgm:prSet/>
      <dgm:spPr/>
      <dgm:t>
        <a:bodyPr/>
        <a:lstStyle/>
        <a:p>
          <a:endParaRPr lang="en-GB">
            <a:solidFill>
              <a:schemeClr val="tx1">
                <a:lumMod val="50000"/>
              </a:schemeClr>
            </a:solidFill>
          </a:endParaRPr>
        </a:p>
      </dgm:t>
    </dgm:pt>
    <dgm:pt modelId="{894925DC-49AB-4653-86AC-028636902F36}" type="sibTrans" cxnId="{E300D96A-D2EE-47A8-92A4-D2DCFA8D53E9}">
      <dgm:prSet/>
      <dgm:spPr/>
      <dgm:t>
        <a:bodyPr/>
        <a:lstStyle/>
        <a:p>
          <a:endParaRPr lang="en-GB">
            <a:solidFill>
              <a:schemeClr val="tx1">
                <a:lumMod val="50000"/>
              </a:schemeClr>
            </a:solidFill>
          </a:endParaRPr>
        </a:p>
      </dgm:t>
    </dgm:pt>
    <dgm:pt modelId="{6EAEDD7C-825E-4BC5-8D84-B998064EE591}">
      <dgm:prSet/>
      <dgm:spPr/>
      <dgm:t>
        <a:bodyPr/>
        <a:lstStyle/>
        <a:p>
          <a:r>
            <a:rPr lang="en-GB">
              <a:solidFill>
                <a:schemeClr val="tx1">
                  <a:lumMod val="50000"/>
                </a:schemeClr>
              </a:solidFill>
            </a:rPr>
            <a:t>Set a target to increase the uptake of annual health checks for people with learning disabilities to at least 75% (achieved in 2021).</a:t>
          </a:r>
        </a:p>
      </dgm:t>
    </dgm:pt>
    <dgm:pt modelId="{CE734799-E778-40AC-964A-E846FB3F3DDA}" type="parTrans" cxnId="{3C4FEA9F-F7F2-422B-BBDE-971B0CD540A6}">
      <dgm:prSet/>
      <dgm:spPr/>
      <dgm:t>
        <a:bodyPr/>
        <a:lstStyle/>
        <a:p>
          <a:endParaRPr lang="en-GB">
            <a:solidFill>
              <a:schemeClr val="tx1">
                <a:lumMod val="50000"/>
              </a:schemeClr>
            </a:solidFill>
          </a:endParaRPr>
        </a:p>
      </dgm:t>
    </dgm:pt>
    <dgm:pt modelId="{9AD5A4DF-5247-4A44-A02B-0715B9C55571}" type="sibTrans" cxnId="{3C4FEA9F-F7F2-422B-BBDE-971B0CD540A6}">
      <dgm:prSet/>
      <dgm:spPr/>
      <dgm:t>
        <a:bodyPr/>
        <a:lstStyle/>
        <a:p>
          <a:endParaRPr lang="en-GB">
            <a:solidFill>
              <a:schemeClr val="tx1">
                <a:lumMod val="50000"/>
              </a:schemeClr>
            </a:solidFill>
          </a:endParaRPr>
        </a:p>
      </dgm:t>
    </dgm:pt>
    <dgm:pt modelId="{F588D345-C7EB-4D4F-8AF3-F3871ABBD4A6}">
      <dgm:prSet/>
      <dgm:spPr/>
      <dgm:t>
        <a:bodyPr/>
        <a:lstStyle/>
        <a:p>
          <a:r>
            <a:rPr lang="en-GB">
              <a:solidFill>
                <a:schemeClr val="tx1">
                  <a:lumMod val="50000"/>
                </a:schemeClr>
              </a:solidFill>
            </a:rPr>
            <a:t>Committed to introducing regular hearing, sight, and dental checks for children and young people with learning disabilities in special residential schools.</a:t>
          </a:r>
        </a:p>
      </dgm:t>
    </dgm:pt>
    <dgm:pt modelId="{670F86B4-14B3-4CC7-AF91-66416F4B8608}" type="parTrans" cxnId="{F395380D-F73A-4234-A970-8B0CFA69D2F4}">
      <dgm:prSet/>
      <dgm:spPr/>
      <dgm:t>
        <a:bodyPr/>
        <a:lstStyle/>
        <a:p>
          <a:endParaRPr lang="en-GB">
            <a:solidFill>
              <a:schemeClr val="tx1">
                <a:lumMod val="50000"/>
              </a:schemeClr>
            </a:solidFill>
          </a:endParaRPr>
        </a:p>
      </dgm:t>
    </dgm:pt>
    <dgm:pt modelId="{BF7DD207-0BDC-4FD8-94DB-7453F6D1203B}" type="sibTrans" cxnId="{F395380D-F73A-4234-A970-8B0CFA69D2F4}">
      <dgm:prSet/>
      <dgm:spPr/>
      <dgm:t>
        <a:bodyPr/>
        <a:lstStyle/>
        <a:p>
          <a:endParaRPr lang="en-GB">
            <a:solidFill>
              <a:schemeClr val="tx1">
                <a:lumMod val="50000"/>
              </a:schemeClr>
            </a:solidFill>
          </a:endParaRPr>
        </a:p>
      </dgm:t>
    </dgm:pt>
    <dgm:pt modelId="{A891A4A5-0883-4D46-9AA4-55ECDB55DBEA}">
      <dgm:prSet/>
      <dgm:spPr/>
      <dgm:t>
        <a:bodyPr/>
        <a:lstStyle/>
        <a:p>
          <a:r>
            <a:rPr lang="en-GB">
              <a:solidFill>
                <a:schemeClr val="tx1">
                  <a:lumMod val="50000"/>
                </a:schemeClr>
              </a:solidFill>
            </a:rPr>
            <a:t>Expanded the STOMP-STAMP programmes to reduce overmedication of people with learning disabilities or autism.</a:t>
          </a:r>
        </a:p>
      </dgm:t>
    </dgm:pt>
    <dgm:pt modelId="{4C3919B5-7171-4CE6-93A7-C51CE403A75C}" type="parTrans" cxnId="{C8B5B6DC-80F4-4106-BBD8-1CD385D05C8E}">
      <dgm:prSet/>
      <dgm:spPr/>
      <dgm:t>
        <a:bodyPr/>
        <a:lstStyle/>
        <a:p>
          <a:endParaRPr lang="en-GB">
            <a:solidFill>
              <a:schemeClr val="tx1">
                <a:lumMod val="50000"/>
              </a:schemeClr>
            </a:solidFill>
          </a:endParaRPr>
        </a:p>
      </dgm:t>
    </dgm:pt>
    <dgm:pt modelId="{CD88DD47-9AD0-4073-AD82-6B7BB51B1B9C}" type="sibTrans" cxnId="{C8B5B6DC-80F4-4106-BBD8-1CD385D05C8E}">
      <dgm:prSet/>
      <dgm:spPr/>
      <dgm:t>
        <a:bodyPr/>
        <a:lstStyle/>
        <a:p>
          <a:endParaRPr lang="en-GB">
            <a:solidFill>
              <a:schemeClr val="tx1">
                <a:lumMod val="50000"/>
              </a:schemeClr>
            </a:solidFill>
          </a:endParaRPr>
        </a:p>
      </dgm:t>
    </dgm:pt>
    <dgm:pt modelId="{34F54D9E-FC9F-4F92-AC40-EAF36F296A4A}">
      <dgm:prSet/>
      <dgm:spPr/>
      <dgm:t>
        <a:bodyPr/>
        <a:lstStyle/>
        <a:p>
          <a:endParaRPr lang="en-GB">
            <a:solidFill>
              <a:schemeClr val="tx1">
                <a:lumMod val="50000"/>
              </a:schemeClr>
            </a:solidFill>
          </a:endParaRPr>
        </a:p>
      </dgm:t>
    </dgm:pt>
    <dgm:pt modelId="{B372F3A9-5A5E-4E3F-97D3-F376B4B90493}" type="parTrans" cxnId="{57D88040-B727-4FB1-9A0F-7EB41BBA53E8}">
      <dgm:prSet/>
      <dgm:spPr/>
      <dgm:t>
        <a:bodyPr/>
        <a:lstStyle/>
        <a:p>
          <a:endParaRPr lang="en-GB">
            <a:solidFill>
              <a:schemeClr val="tx1">
                <a:lumMod val="50000"/>
              </a:schemeClr>
            </a:solidFill>
          </a:endParaRPr>
        </a:p>
      </dgm:t>
    </dgm:pt>
    <dgm:pt modelId="{8EFDADEF-847C-4ECF-9F4C-0EFA9380469B}" type="sibTrans" cxnId="{57D88040-B727-4FB1-9A0F-7EB41BBA53E8}">
      <dgm:prSet/>
      <dgm:spPr/>
      <dgm:t>
        <a:bodyPr/>
        <a:lstStyle/>
        <a:p>
          <a:endParaRPr lang="en-GB">
            <a:solidFill>
              <a:schemeClr val="tx1">
                <a:lumMod val="50000"/>
              </a:schemeClr>
            </a:solidFill>
          </a:endParaRPr>
        </a:p>
      </dgm:t>
    </dgm:pt>
    <dgm:pt modelId="{246DC2D0-9136-4516-BA93-F2F7E200A10D}">
      <dgm:prSet/>
      <dgm:spPr/>
      <dgm:t>
        <a:bodyPr/>
        <a:lstStyle/>
        <a:p>
          <a:r>
            <a:rPr lang="en-GB">
              <a:solidFill>
                <a:schemeClr val="tx1">
                  <a:lumMod val="50000"/>
                </a:schemeClr>
              </a:solidFill>
            </a:rPr>
            <a:t>The Learning Disabilities Mortality Review (LeDeR) programme reviews deaths of people with learning disabilities to identify areas for improvement in health and social care services.</a:t>
          </a:r>
        </a:p>
      </dgm:t>
    </dgm:pt>
    <dgm:pt modelId="{D4C7DE2D-1216-4B04-99E6-50668CB097D5}" type="parTrans" cxnId="{B187860A-22F8-44A8-9BDE-FE2F7578B0CE}">
      <dgm:prSet/>
      <dgm:spPr/>
      <dgm:t>
        <a:bodyPr/>
        <a:lstStyle/>
        <a:p>
          <a:endParaRPr lang="en-GB">
            <a:solidFill>
              <a:schemeClr val="tx1">
                <a:lumMod val="50000"/>
              </a:schemeClr>
            </a:solidFill>
          </a:endParaRPr>
        </a:p>
      </dgm:t>
    </dgm:pt>
    <dgm:pt modelId="{78B2D11A-A877-452F-A195-341E4707D563}" type="sibTrans" cxnId="{B187860A-22F8-44A8-9BDE-FE2F7578B0CE}">
      <dgm:prSet/>
      <dgm:spPr/>
      <dgm:t>
        <a:bodyPr/>
        <a:lstStyle/>
        <a:p>
          <a:endParaRPr lang="en-GB">
            <a:solidFill>
              <a:schemeClr val="tx1">
                <a:lumMod val="50000"/>
              </a:schemeClr>
            </a:solidFill>
          </a:endParaRPr>
        </a:p>
      </dgm:t>
    </dgm:pt>
    <dgm:pt modelId="{FF9B21AB-DA4A-42D5-8E00-F12C04B90D37}">
      <dgm:prSet/>
      <dgm:spPr/>
      <dgm:t>
        <a:bodyPr/>
        <a:lstStyle/>
        <a:p>
          <a:r>
            <a:rPr lang="en-GB">
              <a:solidFill>
                <a:schemeClr val="tx1">
                  <a:lumMod val="50000"/>
                </a:schemeClr>
              </a:solidFill>
            </a:rPr>
            <a:t>In 2022, the programme was expanded to include autistic people without a learning disability to address health inequalities and premature mortality in this group.</a:t>
          </a:r>
        </a:p>
      </dgm:t>
    </dgm:pt>
    <dgm:pt modelId="{400CBD86-351D-4AD2-AAE7-697807E1F5E5}" type="parTrans" cxnId="{424A76AF-6018-407C-88FD-A288F15418DD}">
      <dgm:prSet/>
      <dgm:spPr/>
      <dgm:t>
        <a:bodyPr/>
        <a:lstStyle/>
        <a:p>
          <a:endParaRPr lang="en-GB">
            <a:solidFill>
              <a:schemeClr val="tx1">
                <a:lumMod val="50000"/>
              </a:schemeClr>
            </a:solidFill>
          </a:endParaRPr>
        </a:p>
      </dgm:t>
    </dgm:pt>
    <dgm:pt modelId="{274BDFE7-9537-422E-90E4-827A3FD73BD7}" type="sibTrans" cxnId="{424A76AF-6018-407C-88FD-A288F15418DD}">
      <dgm:prSet/>
      <dgm:spPr/>
      <dgm:t>
        <a:bodyPr/>
        <a:lstStyle/>
        <a:p>
          <a:endParaRPr lang="en-GB">
            <a:solidFill>
              <a:schemeClr val="tx1">
                <a:lumMod val="50000"/>
              </a:schemeClr>
            </a:solidFill>
          </a:endParaRPr>
        </a:p>
      </dgm:t>
    </dgm:pt>
    <dgm:pt modelId="{36D1E9F8-44D5-4E99-A1F1-47FBD9A5BD70}">
      <dgm:prSet/>
      <dgm:spPr/>
      <dgm:t>
        <a:bodyPr/>
        <a:lstStyle/>
        <a:p>
          <a:endParaRPr lang="en-GB">
            <a:solidFill>
              <a:schemeClr val="tx1">
                <a:lumMod val="50000"/>
              </a:schemeClr>
            </a:solidFill>
          </a:endParaRPr>
        </a:p>
      </dgm:t>
    </dgm:pt>
    <dgm:pt modelId="{BDE75819-AF88-40C4-B18C-8D68B25948B9}" type="parTrans" cxnId="{85CC6351-1DB2-478B-8177-F28E3996BC7C}">
      <dgm:prSet/>
      <dgm:spPr/>
      <dgm:t>
        <a:bodyPr/>
        <a:lstStyle/>
        <a:p>
          <a:endParaRPr lang="en-GB">
            <a:solidFill>
              <a:schemeClr val="tx1">
                <a:lumMod val="50000"/>
              </a:schemeClr>
            </a:solidFill>
          </a:endParaRPr>
        </a:p>
      </dgm:t>
    </dgm:pt>
    <dgm:pt modelId="{9372D9D6-7FF4-4AE1-8D0C-50C3B0885F6C}" type="sibTrans" cxnId="{85CC6351-1DB2-478B-8177-F28E3996BC7C}">
      <dgm:prSet/>
      <dgm:spPr/>
      <dgm:t>
        <a:bodyPr/>
        <a:lstStyle/>
        <a:p>
          <a:endParaRPr lang="en-GB">
            <a:solidFill>
              <a:schemeClr val="tx1">
                <a:lumMod val="50000"/>
              </a:schemeClr>
            </a:solidFill>
          </a:endParaRPr>
        </a:p>
      </dgm:t>
    </dgm:pt>
    <dgm:pt modelId="{836A35DF-485D-4873-B721-5B2749D209F2}">
      <dgm:prSet/>
      <dgm:spPr/>
      <dgm:t>
        <a:bodyPr/>
        <a:lstStyle/>
        <a:p>
          <a:r>
            <a:rPr lang="en-GB" dirty="0">
              <a:solidFill>
                <a:schemeClr val="tx1">
                  <a:lumMod val="50000"/>
                </a:schemeClr>
              </a:solidFill>
            </a:rPr>
            <a:t>Subject to evaluation, the Department of Health and Social Care (DHSC) will make training on autism and learning disabilities available for all 2.7 million health and adult social care staff to improve their experiences.</a:t>
          </a:r>
        </a:p>
      </dgm:t>
    </dgm:pt>
    <dgm:pt modelId="{AD05C091-8F05-48A5-A299-0B16961DE859}" type="parTrans" cxnId="{92B4E368-59A4-484B-9ABC-DE1B96B888FD}">
      <dgm:prSet/>
      <dgm:spPr/>
      <dgm:t>
        <a:bodyPr/>
        <a:lstStyle/>
        <a:p>
          <a:endParaRPr lang="en-GB">
            <a:solidFill>
              <a:schemeClr val="tx1">
                <a:lumMod val="50000"/>
              </a:schemeClr>
            </a:solidFill>
          </a:endParaRPr>
        </a:p>
      </dgm:t>
    </dgm:pt>
    <dgm:pt modelId="{36AC1DEB-C6E3-4479-BF8E-73181E41EE4A}" type="sibTrans" cxnId="{92B4E368-59A4-484B-9ABC-DE1B96B888FD}">
      <dgm:prSet/>
      <dgm:spPr/>
      <dgm:t>
        <a:bodyPr/>
        <a:lstStyle/>
        <a:p>
          <a:endParaRPr lang="en-GB">
            <a:solidFill>
              <a:schemeClr val="tx1">
                <a:lumMod val="50000"/>
              </a:schemeClr>
            </a:solidFill>
          </a:endParaRPr>
        </a:p>
      </dgm:t>
    </dgm:pt>
    <dgm:pt modelId="{93576671-52F0-4910-BEA4-ADBDAA153BF3}">
      <dgm:prSet/>
      <dgm:spPr/>
      <dgm:t>
        <a:bodyPr/>
        <a:lstStyle/>
        <a:p>
          <a:endParaRPr lang="en-GB">
            <a:solidFill>
              <a:schemeClr val="tx1">
                <a:lumMod val="50000"/>
              </a:schemeClr>
            </a:solidFill>
          </a:endParaRPr>
        </a:p>
      </dgm:t>
    </dgm:pt>
    <dgm:pt modelId="{2038A930-A589-4941-B746-BEBD71E37209}" type="parTrans" cxnId="{411058F1-B119-4C62-B931-F59AC454AE74}">
      <dgm:prSet/>
      <dgm:spPr/>
      <dgm:t>
        <a:bodyPr/>
        <a:lstStyle/>
        <a:p>
          <a:endParaRPr lang="en-GB">
            <a:solidFill>
              <a:schemeClr val="tx1">
                <a:lumMod val="50000"/>
              </a:schemeClr>
            </a:solidFill>
          </a:endParaRPr>
        </a:p>
      </dgm:t>
    </dgm:pt>
    <dgm:pt modelId="{2654423E-F3A7-45A3-9395-F467B4B4B579}" type="sibTrans" cxnId="{411058F1-B119-4C62-B931-F59AC454AE74}">
      <dgm:prSet/>
      <dgm:spPr/>
      <dgm:t>
        <a:bodyPr/>
        <a:lstStyle/>
        <a:p>
          <a:endParaRPr lang="en-GB">
            <a:solidFill>
              <a:schemeClr val="tx1">
                <a:lumMod val="50000"/>
              </a:schemeClr>
            </a:solidFill>
          </a:endParaRPr>
        </a:p>
      </dgm:t>
    </dgm:pt>
    <dgm:pt modelId="{9147AEBA-E4DD-452B-B437-7371AFD71074}">
      <dgm:prSet/>
      <dgm:spPr/>
      <dgm:t>
        <a:bodyPr/>
        <a:lstStyle/>
        <a:p>
          <a:r>
            <a:rPr lang="en-GB">
              <a:solidFill>
                <a:schemeClr val="tx1">
                  <a:lumMod val="50000"/>
                </a:schemeClr>
              </a:solidFill>
            </a:rPr>
            <a:t>The National Disability Strategy outlines plans to improve the availability, quality, and use of disability data in health and social care datasets.</a:t>
          </a:r>
        </a:p>
      </dgm:t>
    </dgm:pt>
    <dgm:pt modelId="{27ABEECB-96A4-4F18-B735-C667B65D9C92}" type="parTrans" cxnId="{EF2895C0-CD36-4541-A728-536A49F906D9}">
      <dgm:prSet/>
      <dgm:spPr/>
      <dgm:t>
        <a:bodyPr/>
        <a:lstStyle/>
        <a:p>
          <a:endParaRPr lang="en-GB">
            <a:solidFill>
              <a:schemeClr val="tx1">
                <a:lumMod val="50000"/>
              </a:schemeClr>
            </a:solidFill>
          </a:endParaRPr>
        </a:p>
      </dgm:t>
    </dgm:pt>
    <dgm:pt modelId="{15A6F981-B713-4AF4-B64F-D462B6B0DA8E}" type="sibTrans" cxnId="{EF2895C0-CD36-4541-A728-536A49F906D9}">
      <dgm:prSet/>
      <dgm:spPr/>
      <dgm:t>
        <a:bodyPr/>
        <a:lstStyle/>
        <a:p>
          <a:endParaRPr lang="en-GB">
            <a:solidFill>
              <a:schemeClr val="tx1">
                <a:lumMod val="50000"/>
              </a:schemeClr>
            </a:solidFill>
          </a:endParaRPr>
        </a:p>
      </dgm:t>
    </dgm:pt>
    <dgm:pt modelId="{ABD83EF5-3875-444C-A23F-690D4AB023E0}">
      <dgm:prSet/>
      <dgm:spPr/>
      <dgm:t>
        <a:bodyPr/>
        <a:lstStyle/>
        <a:p>
          <a:r>
            <a:rPr lang="en-GB">
              <a:solidFill>
                <a:schemeClr val="tx1">
                  <a:lumMod val="50000"/>
                </a:schemeClr>
              </a:solidFill>
            </a:rPr>
            <a:t>DHSC will establish a disability data working group and fund research to improve the quality of life for those with multiple long-term conditions.</a:t>
          </a:r>
        </a:p>
      </dgm:t>
    </dgm:pt>
    <dgm:pt modelId="{9B73F5E8-9C54-40D6-A5AF-87C613BB3DD2}" type="parTrans" cxnId="{E0B5F45E-3D74-4CB0-B680-258CBC708F65}">
      <dgm:prSet/>
      <dgm:spPr/>
      <dgm:t>
        <a:bodyPr/>
        <a:lstStyle/>
        <a:p>
          <a:endParaRPr lang="en-GB">
            <a:solidFill>
              <a:schemeClr val="tx1">
                <a:lumMod val="50000"/>
              </a:schemeClr>
            </a:solidFill>
          </a:endParaRPr>
        </a:p>
      </dgm:t>
    </dgm:pt>
    <dgm:pt modelId="{0196C5F5-F8FD-49B1-B241-211E2C761B55}" type="sibTrans" cxnId="{E0B5F45E-3D74-4CB0-B680-258CBC708F65}">
      <dgm:prSet/>
      <dgm:spPr/>
      <dgm:t>
        <a:bodyPr/>
        <a:lstStyle/>
        <a:p>
          <a:endParaRPr lang="en-GB">
            <a:solidFill>
              <a:schemeClr val="tx1">
                <a:lumMod val="50000"/>
              </a:schemeClr>
            </a:solidFill>
          </a:endParaRPr>
        </a:p>
      </dgm:t>
    </dgm:pt>
    <dgm:pt modelId="{E80C4C73-D5DF-4ADE-8A6A-ED849428CF94}">
      <dgm:prSet/>
      <dgm:spPr/>
      <dgm:t>
        <a:bodyPr/>
        <a:lstStyle/>
        <a:p>
          <a:r>
            <a:rPr lang="en-GB">
              <a:solidFill>
                <a:schemeClr val="tx1">
                  <a:lumMod val="50000"/>
                </a:schemeClr>
              </a:solidFill>
            </a:rPr>
            <a:t>By focusing on increasing access to healthcare, reducing health risks, improving staff training, and enhancing data collection, these national policies aim to address the health inequalities faced by adults with learning disabilities across the UK</a:t>
          </a:r>
        </a:p>
      </dgm:t>
    </dgm:pt>
    <dgm:pt modelId="{41039F2A-6BD8-4654-881F-5214D54ACE46}" type="parTrans" cxnId="{6D2743EA-0087-4D7B-B60F-AE7279C5A037}">
      <dgm:prSet/>
      <dgm:spPr/>
      <dgm:t>
        <a:bodyPr/>
        <a:lstStyle/>
        <a:p>
          <a:endParaRPr lang="en-GB">
            <a:solidFill>
              <a:schemeClr val="tx1">
                <a:lumMod val="50000"/>
              </a:schemeClr>
            </a:solidFill>
          </a:endParaRPr>
        </a:p>
      </dgm:t>
    </dgm:pt>
    <dgm:pt modelId="{50AAFDEE-1E5B-4B35-81FB-8B576EA9E41E}" type="sibTrans" cxnId="{6D2743EA-0087-4D7B-B60F-AE7279C5A037}">
      <dgm:prSet/>
      <dgm:spPr/>
      <dgm:t>
        <a:bodyPr/>
        <a:lstStyle/>
        <a:p>
          <a:endParaRPr lang="en-GB">
            <a:solidFill>
              <a:schemeClr val="tx1">
                <a:lumMod val="50000"/>
              </a:schemeClr>
            </a:solidFill>
          </a:endParaRPr>
        </a:p>
      </dgm:t>
    </dgm:pt>
    <dgm:pt modelId="{04064037-87DB-453B-9452-B80BCB114341}">
      <dgm:prSet/>
      <dgm:spPr/>
      <dgm:t>
        <a:bodyPr/>
        <a:lstStyle/>
        <a:p>
          <a:endParaRPr lang="en-GB">
            <a:solidFill>
              <a:schemeClr val="tx1">
                <a:lumMod val="50000"/>
              </a:schemeClr>
            </a:solidFill>
          </a:endParaRPr>
        </a:p>
      </dgm:t>
    </dgm:pt>
    <dgm:pt modelId="{44D0AE9C-A98A-4566-B200-8A2872CA0B07}" type="parTrans" cxnId="{1AE158E5-514E-4C6D-9A5F-044C595727C4}">
      <dgm:prSet/>
      <dgm:spPr/>
      <dgm:t>
        <a:bodyPr/>
        <a:lstStyle/>
        <a:p>
          <a:endParaRPr lang="en-GB">
            <a:solidFill>
              <a:schemeClr val="tx1">
                <a:lumMod val="50000"/>
              </a:schemeClr>
            </a:solidFill>
          </a:endParaRPr>
        </a:p>
      </dgm:t>
    </dgm:pt>
    <dgm:pt modelId="{D61041E9-A045-429C-A439-879964A6D54E}" type="sibTrans" cxnId="{1AE158E5-514E-4C6D-9A5F-044C595727C4}">
      <dgm:prSet/>
      <dgm:spPr/>
      <dgm:t>
        <a:bodyPr/>
        <a:lstStyle/>
        <a:p>
          <a:endParaRPr lang="en-GB">
            <a:solidFill>
              <a:schemeClr val="tx1">
                <a:lumMod val="50000"/>
              </a:schemeClr>
            </a:solidFill>
          </a:endParaRPr>
        </a:p>
      </dgm:t>
    </dgm:pt>
    <dgm:pt modelId="{5CC621C6-B6D4-44A9-AE2A-85975536BA6C}" type="pres">
      <dgm:prSet presAssocID="{8248F1DB-3A2C-420E-9C57-2D2897E88FBD}" presName="Name0" presStyleCnt="0">
        <dgm:presLayoutVars>
          <dgm:dir/>
          <dgm:animLvl val="lvl"/>
          <dgm:resizeHandles val="exact"/>
        </dgm:presLayoutVars>
      </dgm:prSet>
      <dgm:spPr/>
    </dgm:pt>
    <dgm:pt modelId="{96B1BC9E-98E2-4149-8D5F-2803F000AC11}" type="pres">
      <dgm:prSet presAssocID="{11B8B96C-64E9-42D0-AB3E-62165286CC23}" presName="composite" presStyleCnt="0"/>
      <dgm:spPr/>
    </dgm:pt>
    <dgm:pt modelId="{B30B1ECC-3C56-49FC-BD15-D7F52B1238BE}" type="pres">
      <dgm:prSet presAssocID="{11B8B96C-64E9-42D0-AB3E-62165286CC23}" presName="parTx" presStyleLbl="alignNode1" presStyleIdx="0" presStyleCnt="4">
        <dgm:presLayoutVars>
          <dgm:chMax val="0"/>
          <dgm:chPref val="0"/>
          <dgm:bulletEnabled val="1"/>
        </dgm:presLayoutVars>
      </dgm:prSet>
      <dgm:spPr/>
    </dgm:pt>
    <dgm:pt modelId="{F876DF51-5800-4A28-8958-6CA16C982FB5}" type="pres">
      <dgm:prSet presAssocID="{11B8B96C-64E9-42D0-AB3E-62165286CC23}" presName="desTx" presStyleLbl="alignAccFollowNode1" presStyleIdx="0" presStyleCnt="4">
        <dgm:presLayoutVars>
          <dgm:bulletEnabled val="1"/>
        </dgm:presLayoutVars>
      </dgm:prSet>
      <dgm:spPr/>
    </dgm:pt>
    <dgm:pt modelId="{2A7C8DFC-D338-4CA3-BC0B-383F2DDC1E9A}" type="pres">
      <dgm:prSet presAssocID="{99F781C8-04FB-4859-988A-9BB7104AB62B}" presName="space" presStyleCnt="0"/>
      <dgm:spPr/>
    </dgm:pt>
    <dgm:pt modelId="{7A3728CC-02F8-4994-B7C9-8F92CD158060}" type="pres">
      <dgm:prSet presAssocID="{2763EBE3-4DB8-4950-9476-7869FB6B9C55}" presName="composite" presStyleCnt="0"/>
      <dgm:spPr/>
    </dgm:pt>
    <dgm:pt modelId="{1ED022CA-5208-4D64-A72E-83850F4C8E85}" type="pres">
      <dgm:prSet presAssocID="{2763EBE3-4DB8-4950-9476-7869FB6B9C55}" presName="parTx" presStyleLbl="alignNode1" presStyleIdx="1" presStyleCnt="4">
        <dgm:presLayoutVars>
          <dgm:chMax val="0"/>
          <dgm:chPref val="0"/>
          <dgm:bulletEnabled val="1"/>
        </dgm:presLayoutVars>
      </dgm:prSet>
      <dgm:spPr/>
    </dgm:pt>
    <dgm:pt modelId="{9186A082-5FEE-47B2-AE68-D9474C3BD989}" type="pres">
      <dgm:prSet presAssocID="{2763EBE3-4DB8-4950-9476-7869FB6B9C55}" presName="desTx" presStyleLbl="alignAccFollowNode1" presStyleIdx="1" presStyleCnt="4">
        <dgm:presLayoutVars>
          <dgm:bulletEnabled val="1"/>
        </dgm:presLayoutVars>
      </dgm:prSet>
      <dgm:spPr/>
    </dgm:pt>
    <dgm:pt modelId="{5C089CE0-D922-4507-BE4F-E5240F358403}" type="pres">
      <dgm:prSet presAssocID="{B7B462A7-3F98-4E0F-B084-4D015720BC5E}" presName="space" presStyleCnt="0"/>
      <dgm:spPr/>
    </dgm:pt>
    <dgm:pt modelId="{8CCCAF07-A755-4810-BCE0-F1732E828B89}" type="pres">
      <dgm:prSet presAssocID="{145F60E8-1BD1-4624-A92B-0FE5580D3F6D}" presName="composite" presStyleCnt="0"/>
      <dgm:spPr/>
    </dgm:pt>
    <dgm:pt modelId="{13FA69BE-C0F0-44C4-8CBC-472FCC6C38B1}" type="pres">
      <dgm:prSet presAssocID="{145F60E8-1BD1-4624-A92B-0FE5580D3F6D}" presName="parTx" presStyleLbl="alignNode1" presStyleIdx="2" presStyleCnt="4">
        <dgm:presLayoutVars>
          <dgm:chMax val="0"/>
          <dgm:chPref val="0"/>
          <dgm:bulletEnabled val="1"/>
        </dgm:presLayoutVars>
      </dgm:prSet>
      <dgm:spPr/>
    </dgm:pt>
    <dgm:pt modelId="{51B8AE46-F9A0-45C9-ADE6-E46E51D56E70}" type="pres">
      <dgm:prSet presAssocID="{145F60E8-1BD1-4624-A92B-0FE5580D3F6D}" presName="desTx" presStyleLbl="alignAccFollowNode1" presStyleIdx="2" presStyleCnt="4">
        <dgm:presLayoutVars>
          <dgm:bulletEnabled val="1"/>
        </dgm:presLayoutVars>
      </dgm:prSet>
      <dgm:spPr/>
    </dgm:pt>
    <dgm:pt modelId="{57F95FFD-2875-4937-A641-51D4DFCB67C1}" type="pres">
      <dgm:prSet presAssocID="{5196CDFF-8711-427F-A5BF-24754501019B}" presName="space" presStyleCnt="0"/>
      <dgm:spPr/>
    </dgm:pt>
    <dgm:pt modelId="{801809FB-A4D8-41EF-9EDE-CAB60ADBA85F}" type="pres">
      <dgm:prSet presAssocID="{1ACFEC23-0BE4-42F0-9928-1873528B736A}" presName="composite" presStyleCnt="0"/>
      <dgm:spPr/>
    </dgm:pt>
    <dgm:pt modelId="{1B475A12-37E9-4AFE-AE95-87E93B524CBC}" type="pres">
      <dgm:prSet presAssocID="{1ACFEC23-0BE4-42F0-9928-1873528B736A}" presName="parTx" presStyleLbl="alignNode1" presStyleIdx="3" presStyleCnt="4">
        <dgm:presLayoutVars>
          <dgm:chMax val="0"/>
          <dgm:chPref val="0"/>
          <dgm:bulletEnabled val="1"/>
        </dgm:presLayoutVars>
      </dgm:prSet>
      <dgm:spPr/>
    </dgm:pt>
    <dgm:pt modelId="{3D56A5F2-339C-4B71-9883-218B6E535612}" type="pres">
      <dgm:prSet presAssocID="{1ACFEC23-0BE4-42F0-9928-1873528B736A}" presName="desTx" presStyleLbl="alignAccFollowNode1" presStyleIdx="3" presStyleCnt="4" custLinFactNeighborX="-807" custLinFactNeighborY="-179">
        <dgm:presLayoutVars>
          <dgm:bulletEnabled val="1"/>
        </dgm:presLayoutVars>
      </dgm:prSet>
      <dgm:spPr/>
    </dgm:pt>
  </dgm:ptLst>
  <dgm:cxnLst>
    <dgm:cxn modelId="{98C40207-4E96-4868-A2C2-A6667ADCCBE1}" type="presOf" srcId="{03FE7A18-BEC1-43E9-B402-97309B15A254}" destId="{3D56A5F2-339C-4B71-9883-218B6E535612}" srcOrd="0" destOrd="0" presId="urn:microsoft.com/office/officeart/2005/8/layout/hList1"/>
    <dgm:cxn modelId="{B187860A-22F8-44A8-9BDE-FE2F7578B0CE}" srcId="{2763EBE3-4DB8-4950-9476-7869FB6B9C55}" destId="{246DC2D0-9136-4516-BA93-F2F7E200A10D}" srcOrd="1" destOrd="0" parTransId="{D4C7DE2D-1216-4B04-99E6-50668CB097D5}" sibTransId="{78B2D11A-A877-452F-A195-341E4707D563}"/>
    <dgm:cxn modelId="{F395380D-F73A-4234-A970-8B0CFA69D2F4}" srcId="{11B8B96C-64E9-42D0-AB3E-62165286CC23}" destId="{F588D345-C7EB-4D4F-8AF3-F3871ABBD4A6}" srcOrd="2" destOrd="0" parTransId="{670F86B4-14B3-4CC7-AF91-66416F4B8608}" sibTransId="{BF7DD207-0BDC-4FD8-94DB-7453F6D1203B}"/>
    <dgm:cxn modelId="{97B4EE1E-0100-4CAF-86E6-5DF27DCEC452}" type="presOf" srcId="{8248F1DB-3A2C-420E-9C57-2D2897E88FBD}" destId="{5CC621C6-B6D4-44A9-AE2A-85975536BA6C}" srcOrd="0" destOrd="0" presId="urn:microsoft.com/office/officeart/2005/8/layout/hList1"/>
    <dgm:cxn modelId="{89F29931-C70D-4874-A676-56137D234CD2}" srcId="{2763EBE3-4DB8-4950-9476-7869FB6B9C55}" destId="{38BD1C37-E6CF-47BC-A929-381CC29BEE52}" srcOrd="0" destOrd="0" parTransId="{682665A5-4C50-4D65-9AC0-9CD4BB066489}" sibTransId="{9266184B-9FA6-441A-BA63-6E3FCB75DA62}"/>
    <dgm:cxn modelId="{198D523D-B0EB-4ADC-A7F8-57F27C34D825}" type="presOf" srcId="{36D1E9F8-44D5-4E99-A1F1-47FBD9A5BD70}" destId="{9186A082-5FEE-47B2-AE68-D9474C3BD989}" srcOrd="0" destOrd="3" presId="urn:microsoft.com/office/officeart/2005/8/layout/hList1"/>
    <dgm:cxn modelId="{57D88040-B727-4FB1-9A0F-7EB41BBA53E8}" srcId="{11B8B96C-64E9-42D0-AB3E-62165286CC23}" destId="{34F54D9E-FC9F-4F92-AC40-EAF36F296A4A}" srcOrd="4" destOrd="0" parTransId="{B372F3A9-5A5E-4E3F-97D3-F376B4B90493}" sibTransId="{8EFDADEF-847C-4ECF-9F4C-0EFA9380469B}"/>
    <dgm:cxn modelId="{E0B5F45E-3D74-4CB0-B680-258CBC708F65}" srcId="{1ACFEC23-0BE4-42F0-9928-1873528B736A}" destId="{ABD83EF5-3875-444C-A23F-690D4AB023E0}" srcOrd="2" destOrd="0" parTransId="{9B73F5E8-9C54-40D6-A5AF-87C613BB3DD2}" sibTransId="{0196C5F5-F8FD-49B1-B241-211E2C761B55}"/>
    <dgm:cxn modelId="{22D6795F-73B0-44EB-8B53-E82C797EFCC2}" srcId="{2763EBE3-4DB8-4950-9476-7869FB6B9C55}" destId="{3D572E6F-05FD-40C9-90C3-B1A2948CD77A}" srcOrd="4" destOrd="0" parTransId="{D1DDB410-48AA-4FF9-98BE-65077F041DDD}" sibTransId="{2979DB98-3702-4B8F-93BB-C85A8FC56BC7}"/>
    <dgm:cxn modelId="{091DA843-E552-4CEA-A34D-F9D6E6C0F5DD}" type="presOf" srcId="{04064037-87DB-453B-9452-B80BCB114341}" destId="{3D56A5F2-339C-4B71-9883-218B6E535612}" srcOrd="0" destOrd="4" presId="urn:microsoft.com/office/officeart/2005/8/layout/hList1"/>
    <dgm:cxn modelId="{C9F14848-7312-4BD9-8B33-ACFD14854CC8}" type="presOf" srcId="{9147AEBA-E4DD-452B-B437-7371AFD71074}" destId="{3D56A5F2-339C-4B71-9883-218B6E535612}" srcOrd="0" destOrd="1" presId="urn:microsoft.com/office/officeart/2005/8/layout/hList1"/>
    <dgm:cxn modelId="{92B4E368-59A4-484B-9ABC-DE1B96B888FD}" srcId="{145F60E8-1BD1-4624-A92B-0FE5580D3F6D}" destId="{836A35DF-485D-4873-B721-5B2749D209F2}" srcOrd="1" destOrd="0" parTransId="{AD05C091-8F05-48A5-A299-0B16961DE859}" sibTransId="{36AC1DEB-C6E3-4479-BF8E-73181E41EE4A}"/>
    <dgm:cxn modelId="{8BD8296A-9D6F-496F-95E3-2030D5A4D898}" type="presOf" srcId="{D747D9B4-43D2-425B-AC5F-DF10949FEA17}" destId="{51B8AE46-F9A0-45C9-ADE6-E46E51D56E70}" srcOrd="0" destOrd="3" presId="urn:microsoft.com/office/officeart/2005/8/layout/hList1"/>
    <dgm:cxn modelId="{E300D96A-D2EE-47A8-92A4-D2DCFA8D53E9}" srcId="{1ACFEC23-0BE4-42F0-9928-1873528B736A}" destId="{03FE7A18-BEC1-43E9-B402-97309B15A254}" srcOrd="0" destOrd="0" parTransId="{C2690FBF-B857-4B59-9378-07434A18B19C}" sibTransId="{894925DC-49AB-4653-86AC-028636902F36}"/>
    <dgm:cxn modelId="{A866486B-3501-4206-9835-71909296808F}" type="presOf" srcId="{E5A4191C-2E96-4168-B06D-F41F1E315334}" destId="{F876DF51-5800-4A28-8958-6CA16C982FB5}" srcOrd="0" destOrd="0" presId="urn:microsoft.com/office/officeart/2005/8/layout/hList1"/>
    <dgm:cxn modelId="{74D8564F-E4BB-49B0-8124-BC4331E9CDF3}" type="presOf" srcId="{38BD1C37-E6CF-47BC-A929-381CC29BEE52}" destId="{9186A082-5FEE-47B2-AE68-D9474C3BD989}" srcOrd="0" destOrd="0" presId="urn:microsoft.com/office/officeart/2005/8/layout/hList1"/>
    <dgm:cxn modelId="{85CC6351-1DB2-478B-8177-F28E3996BC7C}" srcId="{2763EBE3-4DB8-4950-9476-7869FB6B9C55}" destId="{36D1E9F8-44D5-4E99-A1F1-47FBD9A5BD70}" srcOrd="3" destOrd="0" parTransId="{BDE75819-AF88-40C4-B18C-8D68B25948B9}" sibTransId="{9372D9D6-7FF4-4AE1-8D0C-50C3B0885F6C}"/>
    <dgm:cxn modelId="{306B0C74-E92E-43EB-A7CD-47EF9E706E90}" srcId="{8248F1DB-3A2C-420E-9C57-2D2897E88FBD}" destId="{145F60E8-1BD1-4624-A92B-0FE5580D3F6D}" srcOrd="2" destOrd="0" parTransId="{6E403300-8D29-4EF8-81CB-9112F6A27EDE}" sibTransId="{5196CDFF-8711-427F-A5BF-24754501019B}"/>
    <dgm:cxn modelId="{70F99576-A12E-4F89-9C9C-4A524DF5FB85}" type="presOf" srcId="{34F54D9E-FC9F-4F92-AC40-EAF36F296A4A}" destId="{F876DF51-5800-4A28-8958-6CA16C982FB5}" srcOrd="0" destOrd="4" presId="urn:microsoft.com/office/officeart/2005/8/layout/hList1"/>
    <dgm:cxn modelId="{8D6CB476-C7B4-4855-8311-F7957F4FE84C}" type="presOf" srcId="{E80C4C73-D5DF-4ADE-8A6A-ED849428CF94}" destId="{3D56A5F2-339C-4B71-9883-218B6E535612}" srcOrd="0" destOrd="3" presId="urn:microsoft.com/office/officeart/2005/8/layout/hList1"/>
    <dgm:cxn modelId="{A7A23077-28A0-4828-B041-F607F979B249}" srcId="{8248F1DB-3A2C-420E-9C57-2D2897E88FBD}" destId="{1ACFEC23-0BE4-42F0-9928-1873528B736A}" srcOrd="3" destOrd="0" parTransId="{B4BD0DF7-A2C2-4BFC-A453-8483DE8AA383}" sibTransId="{EF54562D-B45F-415A-B1E7-BA8FB4CA0EB0}"/>
    <dgm:cxn modelId="{69B1155A-9D4D-48F5-8832-AD04B042341B}" type="presOf" srcId="{3D572E6F-05FD-40C9-90C3-B1A2948CD77A}" destId="{9186A082-5FEE-47B2-AE68-D9474C3BD989}" srcOrd="0" destOrd="4" presId="urn:microsoft.com/office/officeart/2005/8/layout/hList1"/>
    <dgm:cxn modelId="{4470A180-6086-4017-AC9F-9208B212F414}" type="presOf" srcId="{489D082C-CC1C-4D5E-A34F-EF038F09B07B}" destId="{51B8AE46-F9A0-45C9-ADE6-E46E51D56E70}" srcOrd="0" destOrd="0" presId="urn:microsoft.com/office/officeart/2005/8/layout/hList1"/>
    <dgm:cxn modelId="{A90B2C81-82D4-4046-85F1-679BD593C7BA}" srcId="{8248F1DB-3A2C-420E-9C57-2D2897E88FBD}" destId="{2763EBE3-4DB8-4950-9476-7869FB6B9C55}" srcOrd="1" destOrd="0" parTransId="{8463B0A8-7951-4074-B4BC-AB2CA51CE8BF}" sibTransId="{B7B462A7-3F98-4E0F-B084-4D015720BC5E}"/>
    <dgm:cxn modelId="{2448AF84-DD99-4957-B8CF-F4F6F33E0B2F}" type="presOf" srcId="{F588D345-C7EB-4D4F-8AF3-F3871ABBD4A6}" destId="{F876DF51-5800-4A28-8958-6CA16C982FB5}" srcOrd="0" destOrd="2" presId="urn:microsoft.com/office/officeart/2005/8/layout/hList1"/>
    <dgm:cxn modelId="{F12A4190-8A1F-462A-A30D-6A556A6D3EB0}" type="presOf" srcId="{6EAEDD7C-825E-4BC5-8D84-B998064EE591}" destId="{F876DF51-5800-4A28-8958-6CA16C982FB5}" srcOrd="0" destOrd="1" presId="urn:microsoft.com/office/officeart/2005/8/layout/hList1"/>
    <dgm:cxn modelId="{E7AF1B97-09D8-44F4-814F-3351E87BB411}" type="presOf" srcId="{246DC2D0-9136-4516-BA93-F2F7E200A10D}" destId="{9186A082-5FEE-47B2-AE68-D9474C3BD989}" srcOrd="0" destOrd="1" presId="urn:microsoft.com/office/officeart/2005/8/layout/hList1"/>
    <dgm:cxn modelId="{B5E19A9A-751A-4006-A959-94B9BE96CAEE}" type="presOf" srcId="{2763EBE3-4DB8-4950-9476-7869FB6B9C55}" destId="{1ED022CA-5208-4D64-A72E-83850F4C8E85}" srcOrd="0" destOrd="0" presId="urn:microsoft.com/office/officeart/2005/8/layout/hList1"/>
    <dgm:cxn modelId="{3C4FEA9F-F7F2-422B-BBDE-971B0CD540A6}" srcId="{11B8B96C-64E9-42D0-AB3E-62165286CC23}" destId="{6EAEDD7C-825E-4BC5-8D84-B998064EE591}" srcOrd="1" destOrd="0" parTransId="{CE734799-E778-40AC-964A-E846FB3F3DDA}" sibTransId="{9AD5A4DF-5247-4A44-A02B-0715B9C55571}"/>
    <dgm:cxn modelId="{2D1A5EAD-D067-47AD-AB53-410EE164B58A}" type="presOf" srcId="{FF9B21AB-DA4A-42D5-8E00-F12C04B90D37}" destId="{9186A082-5FEE-47B2-AE68-D9474C3BD989}" srcOrd="0" destOrd="2" presId="urn:microsoft.com/office/officeart/2005/8/layout/hList1"/>
    <dgm:cxn modelId="{424A76AF-6018-407C-88FD-A288F15418DD}" srcId="{2763EBE3-4DB8-4950-9476-7869FB6B9C55}" destId="{FF9B21AB-DA4A-42D5-8E00-F12C04B90D37}" srcOrd="2" destOrd="0" parTransId="{400CBD86-351D-4AD2-AAE7-697807E1F5E5}" sibTransId="{274BDFE7-9537-422E-90E4-827A3FD73BD7}"/>
    <dgm:cxn modelId="{22B361B0-ABF0-4EF7-8F29-4BEB5E98F43D}" type="presOf" srcId="{145F60E8-1BD1-4624-A92B-0FE5580D3F6D}" destId="{13FA69BE-C0F0-44C4-8CBC-472FCC6C38B1}" srcOrd="0" destOrd="0" presId="urn:microsoft.com/office/officeart/2005/8/layout/hList1"/>
    <dgm:cxn modelId="{7044DFB7-F400-4498-8B36-18A55A6EFFA4}" type="presOf" srcId="{A891A4A5-0883-4D46-9AA4-55ECDB55DBEA}" destId="{F876DF51-5800-4A28-8958-6CA16C982FB5}" srcOrd="0" destOrd="3" presId="urn:microsoft.com/office/officeart/2005/8/layout/hList1"/>
    <dgm:cxn modelId="{EF2895C0-CD36-4541-A728-536A49F906D9}" srcId="{1ACFEC23-0BE4-42F0-9928-1873528B736A}" destId="{9147AEBA-E4DD-452B-B437-7371AFD71074}" srcOrd="1" destOrd="0" parTransId="{27ABEECB-96A4-4F18-B735-C667B65D9C92}" sibTransId="{15A6F981-B713-4AF4-B64F-D462B6B0DA8E}"/>
    <dgm:cxn modelId="{2A3E01C8-39C4-42AE-A21A-0E4D7D6F0229}" type="presOf" srcId="{93576671-52F0-4910-BEA4-ADBDAA153BF3}" destId="{51B8AE46-F9A0-45C9-ADE6-E46E51D56E70}" srcOrd="0" destOrd="2" presId="urn:microsoft.com/office/officeart/2005/8/layout/hList1"/>
    <dgm:cxn modelId="{F6CC15CB-C941-43EE-A335-D4ACC6432E8A}" srcId="{11B8B96C-64E9-42D0-AB3E-62165286CC23}" destId="{E5A4191C-2E96-4168-B06D-F41F1E315334}" srcOrd="0" destOrd="0" parTransId="{9EC03066-5417-4B25-83AD-EFADF9939F9B}" sibTransId="{BC0EE374-CC54-4FD1-B4E7-1559163C8CD7}"/>
    <dgm:cxn modelId="{2A3C7BCE-119E-41EA-B047-5D83C9828242}" type="presOf" srcId="{1ACFEC23-0BE4-42F0-9928-1873528B736A}" destId="{1B475A12-37E9-4AFE-AE95-87E93B524CBC}" srcOrd="0" destOrd="0" presId="urn:microsoft.com/office/officeart/2005/8/layout/hList1"/>
    <dgm:cxn modelId="{0CEBFDCE-E667-468D-9958-7CA8BB358E1A}" type="presOf" srcId="{11B8B96C-64E9-42D0-AB3E-62165286CC23}" destId="{B30B1ECC-3C56-49FC-BD15-D7F52B1238BE}" srcOrd="0" destOrd="0" presId="urn:microsoft.com/office/officeart/2005/8/layout/hList1"/>
    <dgm:cxn modelId="{C8B5B6DC-80F4-4106-BBD8-1CD385D05C8E}" srcId="{11B8B96C-64E9-42D0-AB3E-62165286CC23}" destId="{A891A4A5-0883-4D46-9AA4-55ECDB55DBEA}" srcOrd="3" destOrd="0" parTransId="{4C3919B5-7171-4CE6-93A7-C51CE403A75C}" sibTransId="{CD88DD47-9AD0-4073-AD82-6B7BB51B1B9C}"/>
    <dgm:cxn modelId="{EF3348E0-EE16-4AD0-9AEF-17DFED224F14}" srcId="{8248F1DB-3A2C-420E-9C57-2D2897E88FBD}" destId="{11B8B96C-64E9-42D0-AB3E-62165286CC23}" srcOrd="0" destOrd="0" parTransId="{1F763DBF-C015-4DA3-BC4D-3548AA3073DE}" sibTransId="{99F781C8-04FB-4859-988A-9BB7104AB62B}"/>
    <dgm:cxn modelId="{1AE158E5-514E-4C6D-9A5F-044C595727C4}" srcId="{1ACFEC23-0BE4-42F0-9928-1873528B736A}" destId="{04064037-87DB-453B-9452-B80BCB114341}" srcOrd="4" destOrd="0" parTransId="{44D0AE9C-A98A-4566-B200-8A2872CA0B07}" sibTransId="{D61041E9-A045-429C-A439-879964A6D54E}"/>
    <dgm:cxn modelId="{2D42C2E5-8954-4019-BC7B-D778ED7468B7}" srcId="{145F60E8-1BD1-4624-A92B-0FE5580D3F6D}" destId="{D747D9B4-43D2-425B-AC5F-DF10949FEA17}" srcOrd="3" destOrd="0" parTransId="{71844E0D-3E4E-4755-8CF0-E0659E9A59FA}" sibTransId="{7E576D84-2BCE-47E3-B540-381901200FDD}"/>
    <dgm:cxn modelId="{6D2743EA-0087-4D7B-B60F-AE7279C5A037}" srcId="{1ACFEC23-0BE4-42F0-9928-1873528B736A}" destId="{E80C4C73-D5DF-4ADE-8A6A-ED849428CF94}" srcOrd="3" destOrd="0" parTransId="{41039F2A-6BD8-4654-881F-5214D54ACE46}" sibTransId="{50AAFDEE-1E5B-4B35-81FB-8B576EA9E41E}"/>
    <dgm:cxn modelId="{876E84ED-5808-4AF1-B0ED-0D0911254680}" type="presOf" srcId="{ABD83EF5-3875-444C-A23F-690D4AB023E0}" destId="{3D56A5F2-339C-4B71-9883-218B6E535612}" srcOrd="0" destOrd="2" presId="urn:microsoft.com/office/officeart/2005/8/layout/hList1"/>
    <dgm:cxn modelId="{411058F1-B119-4C62-B931-F59AC454AE74}" srcId="{145F60E8-1BD1-4624-A92B-0FE5580D3F6D}" destId="{93576671-52F0-4910-BEA4-ADBDAA153BF3}" srcOrd="2" destOrd="0" parTransId="{2038A930-A589-4941-B746-BEBD71E37209}" sibTransId="{2654423E-F3A7-45A3-9395-F467B4B4B579}"/>
    <dgm:cxn modelId="{471491FA-455C-42AD-A6D7-26B2014B85C3}" srcId="{145F60E8-1BD1-4624-A92B-0FE5580D3F6D}" destId="{489D082C-CC1C-4D5E-A34F-EF038F09B07B}" srcOrd="0" destOrd="0" parTransId="{B8C57E08-3D11-44DB-99DB-90C98215F2B4}" sibTransId="{2B014A83-4BCF-4C76-AE3A-21DB7AF380CE}"/>
    <dgm:cxn modelId="{E7A5D2FC-8AC5-44E6-A5FA-C1307E1E24AC}" type="presOf" srcId="{836A35DF-485D-4873-B721-5B2749D209F2}" destId="{51B8AE46-F9A0-45C9-ADE6-E46E51D56E70}" srcOrd="0" destOrd="1" presId="urn:microsoft.com/office/officeart/2005/8/layout/hList1"/>
    <dgm:cxn modelId="{2DE96E87-6441-4C84-AB71-12F3EDFBFC03}" type="presParOf" srcId="{5CC621C6-B6D4-44A9-AE2A-85975536BA6C}" destId="{96B1BC9E-98E2-4149-8D5F-2803F000AC11}" srcOrd="0" destOrd="0" presId="urn:microsoft.com/office/officeart/2005/8/layout/hList1"/>
    <dgm:cxn modelId="{6CCD81F4-F225-4B1D-95C8-1D1CB6D8481F}" type="presParOf" srcId="{96B1BC9E-98E2-4149-8D5F-2803F000AC11}" destId="{B30B1ECC-3C56-49FC-BD15-D7F52B1238BE}" srcOrd="0" destOrd="0" presId="urn:microsoft.com/office/officeart/2005/8/layout/hList1"/>
    <dgm:cxn modelId="{7F7478F5-B774-4DE5-9396-5E18415255AE}" type="presParOf" srcId="{96B1BC9E-98E2-4149-8D5F-2803F000AC11}" destId="{F876DF51-5800-4A28-8958-6CA16C982FB5}" srcOrd="1" destOrd="0" presId="urn:microsoft.com/office/officeart/2005/8/layout/hList1"/>
    <dgm:cxn modelId="{042A491E-5D88-4EAD-A37F-57D891F8A130}" type="presParOf" srcId="{5CC621C6-B6D4-44A9-AE2A-85975536BA6C}" destId="{2A7C8DFC-D338-4CA3-BC0B-383F2DDC1E9A}" srcOrd="1" destOrd="0" presId="urn:microsoft.com/office/officeart/2005/8/layout/hList1"/>
    <dgm:cxn modelId="{7744F1CD-71A9-406F-9868-0A19706FA40D}" type="presParOf" srcId="{5CC621C6-B6D4-44A9-AE2A-85975536BA6C}" destId="{7A3728CC-02F8-4994-B7C9-8F92CD158060}" srcOrd="2" destOrd="0" presId="urn:microsoft.com/office/officeart/2005/8/layout/hList1"/>
    <dgm:cxn modelId="{168463CA-810D-417C-A162-3A054F5E96EE}" type="presParOf" srcId="{7A3728CC-02F8-4994-B7C9-8F92CD158060}" destId="{1ED022CA-5208-4D64-A72E-83850F4C8E85}" srcOrd="0" destOrd="0" presId="urn:microsoft.com/office/officeart/2005/8/layout/hList1"/>
    <dgm:cxn modelId="{FF3B4570-7512-4798-8899-B7D3949BB2DF}" type="presParOf" srcId="{7A3728CC-02F8-4994-B7C9-8F92CD158060}" destId="{9186A082-5FEE-47B2-AE68-D9474C3BD989}" srcOrd="1" destOrd="0" presId="urn:microsoft.com/office/officeart/2005/8/layout/hList1"/>
    <dgm:cxn modelId="{3A14F824-B5A0-4B27-9EB0-281D8FA4B2F1}" type="presParOf" srcId="{5CC621C6-B6D4-44A9-AE2A-85975536BA6C}" destId="{5C089CE0-D922-4507-BE4F-E5240F358403}" srcOrd="3" destOrd="0" presId="urn:microsoft.com/office/officeart/2005/8/layout/hList1"/>
    <dgm:cxn modelId="{A8933CEF-7214-4FBB-9999-F3BBA97904C2}" type="presParOf" srcId="{5CC621C6-B6D4-44A9-AE2A-85975536BA6C}" destId="{8CCCAF07-A755-4810-BCE0-F1732E828B89}" srcOrd="4" destOrd="0" presId="urn:microsoft.com/office/officeart/2005/8/layout/hList1"/>
    <dgm:cxn modelId="{7523BD49-83B4-4A0B-8BBF-BD58291B1276}" type="presParOf" srcId="{8CCCAF07-A755-4810-BCE0-F1732E828B89}" destId="{13FA69BE-C0F0-44C4-8CBC-472FCC6C38B1}" srcOrd="0" destOrd="0" presId="urn:microsoft.com/office/officeart/2005/8/layout/hList1"/>
    <dgm:cxn modelId="{38B8B1CE-E4B6-407E-8D32-CEE7F0CB5AB0}" type="presParOf" srcId="{8CCCAF07-A755-4810-BCE0-F1732E828B89}" destId="{51B8AE46-F9A0-45C9-ADE6-E46E51D56E70}" srcOrd="1" destOrd="0" presId="urn:microsoft.com/office/officeart/2005/8/layout/hList1"/>
    <dgm:cxn modelId="{C3E5CB1A-CDC6-4D9A-84F0-A597F5C2AD0D}" type="presParOf" srcId="{5CC621C6-B6D4-44A9-AE2A-85975536BA6C}" destId="{57F95FFD-2875-4937-A641-51D4DFCB67C1}" srcOrd="5" destOrd="0" presId="urn:microsoft.com/office/officeart/2005/8/layout/hList1"/>
    <dgm:cxn modelId="{596C4190-44E4-4665-ABD9-91FCD5EB613C}" type="presParOf" srcId="{5CC621C6-B6D4-44A9-AE2A-85975536BA6C}" destId="{801809FB-A4D8-41EF-9EDE-CAB60ADBA85F}" srcOrd="6" destOrd="0" presId="urn:microsoft.com/office/officeart/2005/8/layout/hList1"/>
    <dgm:cxn modelId="{127D24CD-392E-472F-AB8D-4946C14003A9}" type="presParOf" srcId="{801809FB-A4D8-41EF-9EDE-CAB60ADBA85F}" destId="{1B475A12-37E9-4AFE-AE95-87E93B524CBC}" srcOrd="0" destOrd="0" presId="urn:microsoft.com/office/officeart/2005/8/layout/hList1"/>
    <dgm:cxn modelId="{25992565-78B5-451C-B287-057C239BA957}" type="presParOf" srcId="{801809FB-A4D8-41EF-9EDE-CAB60ADBA85F}" destId="{3D56A5F2-339C-4B71-9883-218B6E5356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4FEE87-EB8F-41A4-8162-CDB76D3167E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GB"/>
        </a:p>
      </dgm:t>
    </dgm:pt>
    <dgm:pt modelId="{49FBD712-8D1A-4E59-B044-7DB665874489}">
      <dgm:prSet phldrT="[Text]"/>
      <dgm:spPr/>
      <dgm:t>
        <a:bodyPr/>
        <a:lstStyle/>
        <a:p>
          <a:r>
            <a:rPr lang="en-GB">
              <a:latin typeface="+mn-lt"/>
            </a:rPr>
            <a:t>Enhancing physical and mental health outcomes through </a:t>
          </a:r>
          <a:r>
            <a:rPr lang="en-GB" b="1">
              <a:latin typeface="+mn-lt"/>
            </a:rPr>
            <a:t>targeted interventions </a:t>
          </a:r>
          <a:r>
            <a:rPr lang="en-GB">
              <a:latin typeface="+mn-lt"/>
            </a:rPr>
            <a:t>and support services.</a:t>
          </a:r>
        </a:p>
      </dgm:t>
    </dgm:pt>
    <dgm:pt modelId="{791CBF60-16FF-4E86-9210-3BADA1680B21}" type="parTrans" cxnId="{392FC811-C138-417D-80DF-468E71F32C7D}">
      <dgm:prSet/>
      <dgm:spPr/>
      <dgm:t>
        <a:bodyPr/>
        <a:lstStyle/>
        <a:p>
          <a:endParaRPr lang="en-GB">
            <a:solidFill>
              <a:srgbClr val="000000"/>
            </a:solidFill>
            <a:latin typeface="+mn-lt"/>
          </a:endParaRPr>
        </a:p>
      </dgm:t>
    </dgm:pt>
    <dgm:pt modelId="{C50209A8-F026-45EF-9FF3-97FE4D776ACC}" type="sibTrans" cxnId="{392FC811-C138-417D-80DF-468E71F32C7D}">
      <dgm:prSet/>
      <dgm:spPr/>
      <dgm:t>
        <a:bodyPr/>
        <a:lstStyle/>
        <a:p>
          <a:endParaRPr lang="en-GB">
            <a:solidFill>
              <a:srgbClr val="000000"/>
            </a:solidFill>
            <a:latin typeface="+mn-lt"/>
          </a:endParaRPr>
        </a:p>
      </dgm:t>
    </dgm:pt>
    <dgm:pt modelId="{48858A74-2C98-4735-A55F-572F566F53CF}">
      <dgm:prSet/>
      <dgm:spPr/>
      <dgm:t>
        <a:bodyPr/>
        <a:lstStyle/>
        <a:p>
          <a:r>
            <a:rPr lang="en-GB">
              <a:latin typeface="+mn-lt"/>
            </a:rPr>
            <a:t>Promoting independence through </a:t>
          </a:r>
          <a:r>
            <a:rPr lang="en-GB" b="1">
              <a:latin typeface="+mn-lt"/>
            </a:rPr>
            <a:t>skills development, vocational training, and employment opportunities</a:t>
          </a:r>
          <a:r>
            <a:rPr lang="en-GB">
              <a:latin typeface="+mn-lt"/>
            </a:rPr>
            <a:t>.</a:t>
          </a:r>
        </a:p>
      </dgm:t>
    </dgm:pt>
    <dgm:pt modelId="{D7193C9E-5EAD-400C-9306-9F17D8B6F5CB}" type="parTrans" cxnId="{F2E86F28-ED3C-4E4F-B6E1-81B2F4E8585E}">
      <dgm:prSet/>
      <dgm:spPr/>
      <dgm:t>
        <a:bodyPr/>
        <a:lstStyle/>
        <a:p>
          <a:endParaRPr lang="en-GB">
            <a:solidFill>
              <a:srgbClr val="000000"/>
            </a:solidFill>
            <a:latin typeface="+mn-lt"/>
          </a:endParaRPr>
        </a:p>
      </dgm:t>
    </dgm:pt>
    <dgm:pt modelId="{450D8E56-DC75-4E91-9FCA-3D99CC885B0C}" type="sibTrans" cxnId="{F2E86F28-ED3C-4E4F-B6E1-81B2F4E8585E}">
      <dgm:prSet/>
      <dgm:spPr/>
      <dgm:t>
        <a:bodyPr/>
        <a:lstStyle/>
        <a:p>
          <a:endParaRPr lang="en-GB">
            <a:solidFill>
              <a:srgbClr val="000000"/>
            </a:solidFill>
            <a:latin typeface="+mn-lt"/>
          </a:endParaRPr>
        </a:p>
      </dgm:t>
    </dgm:pt>
    <dgm:pt modelId="{1FF244F9-F37C-494C-91D3-DEAFCD3961D3}">
      <dgm:prSet/>
      <dgm:spPr/>
      <dgm:t>
        <a:bodyPr/>
        <a:lstStyle/>
        <a:p>
          <a:r>
            <a:rPr lang="en-GB">
              <a:latin typeface="+mn-lt"/>
            </a:rPr>
            <a:t>Implementing </a:t>
          </a:r>
          <a:r>
            <a:rPr lang="en-GB" b="1">
              <a:latin typeface="+mn-lt"/>
            </a:rPr>
            <a:t>community-driven initiatives</a:t>
          </a:r>
          <a:r>
            <a:rPr lang="en-GB">
              <a:latin typeface="+mn-lt"/>
            </a:rPr>
            <a:t> that empower individuals with learning disabilities and </a:t>
          </a:r>
          <a:r>
            <a:rPr lang="en-GB" b="1">
              <a:latin typeface="+mn-lt"/>
            </a:rPr>
            <a:t>promote social inclusion</a:t>
          </a:r>
          <a:r>
            <a:rPr lang="en-GB">
              <a:latin typeface="+mn-lt"/>
            </a:rPr>
            <a:t>.</a:t>
          </a:r>
        </a:p>
      </dgm:t>
    </dgm:pt>
    <dgm:pt modelId="{91C0FBFC-45BA-4737-B07D-FDA705B60EA9}" type="parTrans" cxnId="{CDC78DD4-B345-4735-ABCA-BF3721D86B18}">
      <dgm:prSet/>
      <dgm:spPr/>
      <dgm:t>
        <a:bodyPr/>
        <a:lstStyle/>
        <a:p>
          <a:endParaRPr lang="en-GB">
            <a:solidFill>
              <a:srgbClr val="000000"/>
            </a:solidFill>
            <a:latin typeface="+mn-lt"/>
          </a:endParaRPr>
        </a:p>
      </dgm:t>
    </dgm:pt>
    <dgm:pt modelId="{98619555-B24A-4845-B730-EB8BC4619085}" type="sibTrans" cxnId="{CDC78DD4-B345-4735-ABCA-BF3721D86B18}">
      <dgm:prSet/>
      <dgm:spPr/>
      <dgm:t>
        <a:bodyPr/>
        <a:lstStyle/>
        <a:p>
          <a:endParaRPr lang="en-GB">
            <a:solidFill>
              <a:srgbClr val="000000"/>
            </a:solidFill>
            <a:latin typeface="+mn-lt"/>
          </a:endParaRPr>
        </a:p>
      </dgm:t>
    </dgm:pt>
    <dgm:pt modelId="{12D5C47E-8771-4FB1-BE86-80069AC0781A}">
      <dgm:prSet/>
      <dgm:spPr/>
      <dgm:t>
        <a:bodyPr/>
        <a:lstStyle/>
        <a:p>
          <a:r>
            <a:rPr lang="en-GB" b="1" i="0">
              <a:effectLst/>
              <a:latin typeface="+mn-lt"/>
            </a:rPr>
            <a:t>Ensuring access to quality healthcare services </a:t>
          </a:r>
          <a:r>
            <a:rPr lang="en-GB" b="0" i="0">
              <a:effectLst/>
              <a:latin typeface="+mn-lt"/>
            </a:rPr>
            <a:t>by addressing barriers and providing appropriate accommodations.</a:t>
          </a:r>
          <a:endParaRPr lang="en-GB" b="0" i="0" dirty="0">
            <a:effectLst/>
            <a:latin typeface="+mn-lt"/>
          </a:endParaRPr>
        </a:p>
      </dgm:t>
    </dgm:pt>
    <dgm:pt modelId="{472977A6-F5D7-4AC5-AB3E-74C5C1F8AA13}" type="parTrans" cxnId="{B977E2A5-68A0-4D9F-BF1D-3D7172B3AB6E}">
      <dgm:prSet/>
      <dgm:spPr/>
      <dgm:t>
        <a:bodyPr/>
        <a:lstStyle/>
        <a:p>
          <a:endParaRPr lang="en-GB">
            <a:solidFill>
              <a:srgbClr val="000000"/>
            </a:solidFill>
            <a:latin typeface="+mn-lt"/>
          </a:endParaRPr>
        </a:p>
      </dgm:t>
    </dgm:pt>
    <dgm:pt modelId="{E98C94EC-795C-454B-9663-9750ED4593FB}" type="sibTrans" cxnId="{B977E2A5-68A0-4D9F-BF1D-3D7172B3AB6E}">
      <dgm:prSet/>
      <dgm:spPr/>
      <dgm:t>
        <a:bodyPr/>
        <a:lstStyle/>
        <a:p>
          <a:endParaRPr lang="en-GB">
            <a:solidFill>
              <a:srgbClr val="000000"/>
            </a:solidFill>
            <a:latin typeface="+mn-lt"/>
          </a:endParaRPr>
        </a:p>
      </dgm:t>
    </dgm:pt>
    <dgm:pt modelId="{EB22F0B0-2D5C-4FA8-96DD-5D0F53146CC7}">
      <dgm:prSet/>
      <dgm:spPr/>
      <dgm:t>
        <a:bodyPr/>
        <a:lstStyle/>
        <a:p>
          <a:r>
            <a:rPr lang="en-GB">
              <a:latin typeface="+mn-lt"/>
            </a:rPr>
            <a:t>Developing </a:t>
          </a:r>
          <a:r>
            <a:rPr lang="en-GB" b="1">
              <a:latin typeface="+mn-lt"/>
            </a:rPr>
            <a:t>personalised support plans </a:t>
          </a:r>
          <a:r>
            <a:rPr lang="en-GB">
              <a:latin typeface="+mn-lt"/>
            </a:rPr>
            <a:t>tailored to the unique needs and preferences of each individual.</a:t>
          </a:r>
        </a:p>
      </dgm:t>
    </dgm:pt>
    <dgm:pt modelId="{8EAEA830-A29A-4B0F-A915-B400725FA579}" type="parTrans" cxnId="{BBA0E883-85A2-4698-8EFC-689487518C31}">
      <dgm:prSet/>
      <dgm:spPr/>
      <dgm:t>
        <a:bodyPr/>
        <a:lstStyle/>
        <a:p>
          <a:endParaRPr lang="en-GB">
            <a:solidFill>
              <a:srgbClr val="000000"/>
            </a:solidFill>
            <a:latin typeface="+mn-lt"/>
          </a:endParaRPr>
        </a:p>
      </dgm:t>
    </dgm:pt>
    <dgm:pt modelId="{33FA37C2-75E6-4FAC-82B7-4CD1C67D4B31}" type="sibTrans" cxnId="{BBA0E883-85A2-4698-8EFC-689487518C31}">
      <dgm:prSet/>
      <dgm:spPr/>
      <dgm:t>
        <a:bodyPr/>
        <a:lstStyle/>
        <a:p>
          <a:endParaRPr lang="en-GB">
            <a:solidFill>
              <a:srgbClr val="000000"/>
            </a:solidFill>
            <a:latin typeface="+mn-lt"/>
          </a:endParaRPr>
        </a:p>
      </dgm:t>
    </dgm:pt>
    <dgm:pt modelId="{B918056B-983F-4FFB-B01F-B515EB3D86D8}">
      <dgm:prSet/>
      <dgm:spPr/>
      <dgm:t>
        <a:bodyPr/>
        <a:lstStyle/>
        <a:p>
          <a:r>
            <a:rPr lang="en-GB">
              <a:latin typeface="+mn-lt"/>
            </a:rPr>
            <a:t>Respecting individuals' </a:t>
          </a:r>
          <a:r>
            <a:rPr lang="en-GB" b="1">
              <a:latin typeface="+mn-lt"/>
            </a:rPr>
            <a:t>rights and promoting autonomy </a:t>
          </a:r>
          <a:r>
            <a:rPr lang="en-GB">
              <a:latin typeface="+mn-lt"/>
            </a:rPr>
            <a:t>in decision-making processes.</a:t>
          </a:r>
        </a:p>
      </dgm:t>
    </dgm:pt>
    <dgm:pt modelId="{E23ECE63-50E3-4DA7-9786-BAFC0A4822BF}" type="parTrans" cxnId="{488936CD-1F46-4697-93B6-69107E7F09EB}">
      <dgm:prSet/>
      <dgm:spPr/>
      <dgm:t>
        <a:bodyPr/>
        <a:lstStyle/>
        <a:p>
          <a:endParaRPr lang="en-GB">
            <a:solidFill>
              <a:srgbClr val="000000"/>
            </a:solidFill>
            <a:latin typeface="+mn-lt"/>
          </a:endParaRPr>
        </a:p>
      </dgm:t>
    </dgm:pt>
    <dgm:pt modelId="{3284F4D2-64FF-4558-9ECF-6E466C4E45E8}" type="sibTrans" cxnId="{488936CD-1F46-4697-93B6-69107E7F09EB}">
      <dgm:prSet/>
      <dgm:spPr/>
      <dgm:t>
        <a:bodyPr/>
        <a:lstStyle/>
        <a:p>
          <a:endParaRPr lang="en-GB">
            <a:solidFill>
              <a:srgbClr val="000000"/>
            </a:solidFill>
            <a:latin typeface="+mn-lt"/>
          </a:endParaRPr>
        </a:p>
      </dgm:t>
    </dgm:pt>
    <dgm:pt modelId="{20D0C356-3D9F-4C38-BA4F-015F8BA47AD1}">
      <dgm:prSet/>
      <dgm:spPr/>
      <dgm:t>
        <a:bodyPr/>
        <a:lstStyle/>
        <a:p>
          <a:r>
            <a:rPr lang="en-GB">
              <a:latin typeface="+mn-lt"/>
            </a:rPr>
            <a:t>Improving </a:t>
          </a:r>
          <a:r>
            <a:rPr lang="en-GB" b="1">
              <a:latin typeface="+mn-lt"/>
            </a:rPr>
            <a:t>integration between health and social care</a:t>
          </a:r>
          <a:r>
            <a:rPr lang="en-GB">
              <a:latin typeface="+mn-lt"/>
            </a:rPr>
            <a:t> services to provide holistic support and care coordination.</a:t>
          </a:r>
        </a:p>
      </dgm:t>
    </dgm:pt>
    <dgm:pt modelId="{2F804CA0-1D36-40BD-9656-B16B1AFDC33C}" type="parTrans" cxnId="{BB6C6B45-40A6-49FC-9279-31EEE75BC267}">
      <dgm:prSet/>
      <dgm:spPr/>
      <dgm:t>
        <a:bodyPr/>
        <a:lstStyle/>
        <a:p>
          <a:endParaRPr lang="en-GB">
            <a:solidFill>
              <a:srgbClr val="000000"/>
            </a:solidFill>
            <a:latin typeface="+mn-lt"/>
          </a:endParaRPr>
        </a:p>
      </dgm:t>
    </dgm:pt>
    <dgm:pt modelId="{78CAA595-4281-4160-AE62-96DD00FADEF2}" type="sibTrans" cxnId="{BB6C6B45-40A6-49FC-9279-31EEE75BC267}">
      <dgm:prSet/>
      <dgm:spPr/>
      <dgm:t>
        <a:bodyPr/>
        <a:lstStyle/>
        <a:p>
          <a:endParaRPr lang="en-GB">
            <a:solidFill>
              <a:srgbClr val="000000"/>
            </a:solidFill>
            <a:latin typeface="+mn-lt"/>
          </a:endParaRPr>
        </a:p>
      </dgm:t>
    </dgm:pt>
    <dgm:pt modelId="{0D535E45-467D-45DC-864A-4A3EDF9BFE93}">
      <dgm:prSet/>
      <dgm:spPr/>
      <dgm:t>
        <a:bodyPr/>
        <a:lstStyle/>
        <a:p>
          <a:r>
            <a:rPr lang="en-GB" b="1" i="0">
              <a:latin typeface="+mn-lt"/>
            </a:rPr>
            <a:t>Collaborating with stakeholders</a:t>
          </a:r>
          <a:r>
            <a:rPr lang="en-GB">
              <a:latin typeface="+mn-lt"/>
            </a:rPr>
            <a:t>, including individuals with learning disabilities, families, caregivers, and service providers, to co-design and implement effective strategies.</a:t>
          </a:r>
        </a:p>
      </dgm:t>
    </dgm:pt>
    <dgm:pt modelId="{43DB3B76-F744-4858-AAE7-1BEBCD81FE22}" type="parTrans" cxnId="{428725A9-908D-43A2-B18C-F582302D98C0}">
      <dgm:prSet/>
      <dgm:spPr/>
      <dgm:t>
        <a:bodyPr/>
        <a:lstStyle/>
        <a:p>
          <a:endParaRPr lang="en-GB">
            <a:solidFill>
              <a:srgbClr val="000000"/>
            </a:solidFill>
            <a:latin typeface="+mn-lt"/>
          </a:endParaRPr>
        </a:p>
      </dgm:t>
    </dgm:pt>
    <dgm:pt modelId="{9F43CF47-7B0E-40E9-9877-985DE1E73E50}" type="sibTrans" cxnId="{428725A9-908D-43A2-B18C-F582302D98C0}">
      <dgm:prSet/>
      <dgm:spPr/>
      <dgm:t>
        <a:bodyPr/>
        <a:lstStyle/>
        <a:p>
          <a:endParaRPr lang="en-GB">
            <a:solidFill>
              <a:srgbClr val="000000"/>
            </a:solidFill>
            <a:latin typeface="+mn-lt"/>
          </a:endParaRPr>
        </a:p>
      </dgm:t>
    </dgm:pt>
    <dgm:pt modelId="{E79B6BAF-3D18-4128-B882-9820D68F12F5}">
      <dgm:prSet/>
      <dgm:spPr/>
      <dgm:t>
        <a:bodyPr/>
        <a:lstStyle/>
        <a:p>
          <a:r>
            <a:rPr lang="en-GB">
              <a:latin typeface="+mn-lt"/>
            </a:rPr>
            <a:t>Fostering a community culture of </a:t>
          </a:r>
          <a:r>
            <a:rPr lang="en-GB" b="1">
              <a:latin typeface="+mn-lt"/>
            </a:rPr>
            <a:t>inclusion and acceptance </a:t>
          </a:r>
          <a:r>
            <a:rPr lang="en-GB">
              <a:latin typeface="+mn-lt"/>
            </a:rPr>
            <a:t>to reduce stigma and discrimination.</a:t>
          </a:r>
        </a:p>
      </dgm:t>
    </dgm:pt>
    <dgm:pt modelId="{30011D75-8D6B-4341-9F6D-F28730EDD423}" type="parTrans" cxnId="{BD847DA5-59AE-42B9-8F24-07DA514326DD}">
      <dgm:prSet/>
      <dgm:spPr/>
      <dgm:t>
        <a:bodyPr/>
        <a:lstStyle/>
        <a:p>
          <a:endParaRPr lang="en-GB">
            <a:solidFill>
              <a:srgbClr val="000000"/>
            </a:solidFill>
            <a:latin typeface="+mn-lt"/>
          </a:endParaRPr>
        </a:p>
      </dgm:t>
    </dgm:pt>
    <dgm:pt modelId="{0F358791-7A39-49E2-8592-B6C741D5654E}" type="sibTrans" cxnId="{BD847DA5-59AE-42B9-8F24-07DA514326DD}">
      <dgm:prSet/>
      <dgm:spPr/>
      <dgm:t>
        <a:bodyPr/>
        <a:lstStyle/>
        <a:p>
          <a:endParaRPr lang="en-GB">
            <a:solidFill>
              <a:srgbClr val="000000"/>
            </a:solidFill>
            <a:latin typeface="+mn-lt"/>
          </a:endParaRPr>
        </a:p>
      </dgm:t>
    </dgm:pt>
    <dgm:pt modelId="{508A782A-7FB8-42EE-AFB5-5B49359F1AE9}">
      <dgm:prSet/>
      <dgm:spPr/>
      <dgm:t>
        <a:bodyPr/>
        <a:lstStyle/>
        <a:p>
          <a:r>
            <a:rPr lang="en-GB" b="1">
              <a:latin typeface="+mn-lt"/>
            </a:rPr>
            <a:t>Monitoring and evaluating </a:t>
          </a:r>
          <a:r>
            <a:rPr lang="en-GB">
              <a:latin typeface="+mn-lt"/>
            </a:rPr>
            <a:t>the impact of the strategy to ensure continuous improvement and responsiveness to evolving needs</a:t>
          </a:r>
        </a:p>
      </dgm:t>
    </dgm:pt>
    <dgm:pt modelId="{7B920515-D576-4F8F-87DA-1C3DBDEAA5FA}" type="parTrans" cxnId="{6BAE2D19-D259-4BCC-A9A7-6124D61B7124}">
      <dgm:prSet/>
      <dgm:spPr/>
      <dgm:t>
        <a:bodyPr/>
        <a:lstStyle/>
        <a:p>
          <a:endParaRPr lang="en-GB">
            <a:solidFill>
              <a:srgbClr val="000000"/>
            </a:solidFill>
            <a:latin typeface="+mn-lt"/>
          </a:endParaRPr>
        </a:p>
      </dgm:t>
    </dgm:pt>
    <dgm:pt modelId="{CFEEC8BA-2416-48D5-BEE1-9DB9894BF14C}" type="sibTrans" cxnId="{6BAE2D19-D259-4BCC-A9A7-6124D61B7124}">
      <dgm:prSet/>
      <dgm:spPr/>
      <dgm:t>
        <a:bodyPr/>
        <a:lstStyle/>
        <a:p>
          <a:endParaRPr lang="en-GB">
            <a:solidFill>
              <a:srgbClr val="000000"/>
            </a:solidFill>
            <a:latin typeface="+mn-lt"/>
          </a:endParaRPr>
        </a:p>
      </dgm:t>
    </dgm:pt>
    <dgm:pt modelId="{EDEA6A26-92E7-4269-892F-C6ED9D8FD293}" type="pres">
      <dgm:prSet presAssocID="{BC4FEE87-EB8F-41A4-8162-CDB76D3167ED}" presName="diagram" presStyleCnt="0">
        <dgm:presLayoutVars>
          <dgm:dir/>
          <dgm:resizeHandles val="exact"/>
        </dgm:presLayoutVars>
      </dgm:prSet>
      <dgm:spPr/>
    </dgm:pt>
    <dgm:pt modelId="{FDFB7584-08B0-4DB6-98DE-68544F5535E2}" type="pres">
      <dgm:prSet presAssocID="{49FBD712-8D1A-4E59-B044-7DB665874489}" presName="node" presStyleLbl="node1" presStyleIdx="0" presStyleCnt="10">
        <dgm:presLayoutVars>
          <dgm:bulletEnabled val="1"/>
        </dgm:presLayoutVars>
      </dgm:prSet>
      <dgm:spPr/>
    </dgm:pt>
    <dgm:pt modelId="{BF07231E-F747-4916-B4ED-3B5379752F36}" type="pres">
      <dgm:prSet presAssocID="{C50209A8-F026-45EF-9FF3-97FE4D776ACC}" presName="sibTrans" presStyleCnt="0"/>
      <dgm:spPr/>
    </dgm:pt>
    <dgm:pt modelId="{7250B7B4-3524-4A14-8497-54DD56047C52}" type="pres">
      <dgm:prSet presAssocID="{48858A74-2C98-4735-A55F-572F566F53CF}" presName="node" presStyleLbl="node1" presStyleIdx="1" presStyleCnt="10">
        <dgm:presLayoutVars>
          <dgm:bulletEnabled val="1"/>
        </dgm:presLayoutVars>
      </dgm:prSet>
      <dgm:spPr/>
    </dgm:pt>
    <dgm:pt modelId="{906CD396-ED47-4D04-AD04-47504743CEBB}" type="pres">
      <dgm:prSet presAssocID="{450D8E56-DC75-4E91-9FCA-3D99CC885B0C}" presName="sibTrans" presStyleCnt="0"/>
      <dgm:spPr/>
    </dgm:pt>
    <dgm:pt modelId="{4C2EFDBB-6568-46EE-AD5B-B98A0D8BB152}" type="pres">
      <dgm:prSet presAssocID="{1FF244F9-F37C-494C-91D3-DEAFCD3961D3}" presName="node" presStyleLbl="node1" presStyleIdx="2" presStyleCnt="10">
        <dgm:presLayoutVars>
          <dgm:bulletEnabled val="1"/>
        </dgm:presLayoutVars>
      </dgm:prSet>
      <dgm:spPr/>
    </dgm:pt>
    <dgm:pt modelId="{DC58A7B9-69E6-42B2-A7BB-EFD19832B075}" type="pres">
      <dgm:prSet presAssocID="{98619555-B24A-4845-B730-EB8BC4619085}" presName="sibTrans" presStyleCnt="0"/>
      <dgm:spPr/>
    </dgm:pt>
    <dgm:pt modelId="{3C5F7008-DD65-4462-BDF6-DE06CE6A4D3D}" type="pres">
      <dgm:prSet presAssocID="{EB22F0B0-2D5C-4FA8-96DD-5D0F53146CC7}" presName="node" presStyleLbl="node1" presStyleIdx="3" presStyleCnt="10">
        <dgm:presLayoutVars>
          <dgm:bulletEnabled val="1"/>
        </dgm:presLayoutVars>
      </dgm:prSet>
      <dgm:spPr/>
    </dgm:pt>
    <dgm:pt modelId="{62B9B889-AAE4-4255-9929-B13B374B0BF6}" type="pres">
      <dgm:prSet presAssocID="{33FA37C2-75E6-4FAC-82B7-4CD1C67D4B31}" presName="sibTrans" presStyleCnt="0"/>
      <dgm:spPr/>
    </dgm:pt>
    <dgm:pt modelId="{E930B574-1D3B-4376-BC67-B9719116E24B}" type="pres">
      <dgm:prSet presAssocID="{B918056B-983F-4FFB-B01F-B515EB3D86D8}" presName="node" presStyleLbl="node1" presStyleIdx="4" presStyleCnt="10" custLinFactNeighborX="-1354" custLinFactNeighborY="564">
        <dgm:presLayoutVars>
          <dgm:bulletEnabled val="1"/>
        </dgm:presLayoutVars>
      </dgm:prSet>
      <dgm:spPr/>
    </dgm:pt>
    <dgm:pt modelId="{0512A585-4D89-4560-8F57-9D19E1E1139B}" type="pres">
      <dgm:prSet presAssocID="{3284F4D2-64FF-4558-9ECF-6E466C4E45E8}" presName="sibTrans" presStyleCnt="0"/>
      <dgm:spPr/>
    </dgm:pt>
    <dgm:pt modelId="{143A3714-1319-4CC7-8B3C-98185DC1FC8C}" type="pres">
      <dgm:prSet presAssocID="{0D535E45-467D-45DC-864A-4A3EDF9BFE93}" presName="node" presStyleLbl="node1" presStyleIdx="5" presStyleCnt="10">
        <dgm:presLayoutVars>
          <dgm:bulletEnabled val="1"/>
        </dgm:presLayoutVars>
      </dgm:prSet>
      <dgm:spPr/>
    </dgm:pt>
    <dgm:pt modelId="{4118405E-02AA-4E89-BC2D-78098E10EDD8}" type="pres">
      <dgm:prSet presAssocID="{9F43CF47-7B0E-40E9-9877-985DE1E73E50}" presName="sibTrans" presStyleCnt="0"/>
      <dgm:spPr/>
    </dgm:pt>
    <dgm:pt modelId="{55F80831-278B-40EB-953F-036DAF4DB9E2}" type="pres">
      <dgm:prSet presAssocID="{508A782A-7FB8-42EE-AFB5-5B49359F1AE9}" presName="node" presStyleLbl="node1" presStyleIdx="6" presStyleCnt="10">
        <dgm:presLayoutVars>
          <dgm:bulletEnabled val="1"/>
        </dgm:presLayoutVars>
      </dgm:prSet>
      <dgm:spPr/>
    </dgm:pt>
    <dgm:pt modelId="{7C4B292A-5FA9-4C4D-92DF-E4E02C43ECE5}" type="pres">
      <dgm:prSet presAssocID="{CFEEC8BA-2416-48D5-BEE1-9DB9894BF14C}" presName="sibTrans" presStyleCnt="0"/>
      <dgm:spPr/>
    </dgm:pt>
    <dgm:pt modelId="{3E510C87-C3E4-4A5B-8A88-05AD3DEAA952}" type="pres">
      <dgm:prSet presAssocID="{E79B6BAF-3D18-4128-B882-9820D68F12F5}" presName="node" presStyleLbl="node1" presStyleIdx="7" presStyleCnt="10">
        <dgm:presLayoutVars>
          <dgm:bulletEnabled val="1"/>
        </dgm:presLayoutVars>
      </dgm:prSet>
      <dgm:spPr/>
    </dgm:pt>
    <dgm:pt modelId="{72EA46DE-CDE6-41A4-94C8-94E29884B1CE}" type="pres">
      <dgm:prSet presAssocID="{0F358791-7A39-49E2-8592-B6C741D5654E}" presName="sibTrans" presStyleCnt="0"/>
      <dgm:spPr/>
    </dgm:pt>
    <dgm:pt modelId="{F14380CB-64E8-4DC0-95C7-4D10B8DF2D46}" type="pres">
      <dgm:prSet presAssocID="{20D0C356-3D9F-4C38-BA4F-015F8BA47AD1}" presName="node" presStyleLbl="node1" presStyleIdx="8" presStyleCnt="10">
        <dgm:presLayoutVars>
          <dgm:bulletEnabled val="1"/>
        </dgm:presLayoutVars>
      </dgm:prSet>
      <dgm:spPr/>
    </dgm:pt>
    <dgm:pt modelId="{6664369E-CC97-49D4-AA87-29F5FE6996C2}" type="pres">
      <dgm:prSet presAssocID="{78CAA595-4281-4160-AE62-96DD00FADEF2}" presName="sibTrans" presStyleCnt="0"/>
      <dgm:spPr/>
    </dgm:pt>
    <dgm:pt modelId="{3D301C55-253D-4CFA-A8CE-28C9F1D9BD96}" type="pres">
      <dgm:prSet presAssocID="{12D5C47E-8771-4FB1-BE86-80069AC0781A}" presName="node" presStyleLbl="node1" presStyleIdx="9" presStyleCnt="10">
        <dgm:presLayoutVars>
          <dgm:bulletEnabled val="1"/>
        </dgm:presLayoutVars>
      </dgm:prSet>
      <dgm:spPr/>
    </dgm:pt>
  </dgm:ptLst>
  <dgm:cxnLst>
    <dgm:cxn modelId="{392FC811-C138-417D-80DF-468E71F32C7D}" srcId="{BC4FEE87-EB8F-41A4-8162-CDB76D3167ED}" destId="{49FBD712-8D1A-4E59-B044-7DB665874489}" srcOrd="0" destOrd="0" parTransId="{791CBF60-16FF-4E86-9210-3BADA1680B21}" sibTransId="{C50209A8-F026-45EF-9FF3-97FE4D776ACC}"/>
    <dgm:cxn modelId="{6BAE2D19-D259-4BCC-A9A7-6124D61B7124}" srcId="{BC4FEE87-EB8F-41A4-8162-CDB76D3167ED}" destId="{508A782A-7FB8-42EE-AFB5-5B49359F1AE9}" srcOrd="6" destOrd="0" parTransId="{7B920515-D576-4F8F-87DA-1C3DBDEAA5FA}" sibTransId="{CFEEC8BA-2416-48D5-BEE1-9DB9894BF14C}"/>
    <dgm:cxn modelId="{A4D17A19-187D-4595-91CD-96AE34DF18DA}" type="presOf" srcId="{48858A74-2C98-4735-A55F-572F566F53CF}" destId="{7250B7B4-3524-4A14-8497-54DD56047C52}" srcOrd="0" destOrd="0" presId="urn:microsoft.com/office/officeart/2005/8/layout/default"/>
    <dgm:cxn modelId="{F2E86F28-ED3C-4E4F-B6E1-81B2F4E8585E}" srcId="{BC4FEE87-EB8F-41A4-8162-CDB76D3167ED}" destId="{48858A74-2C98-4735-A55F-572F566F53CF}" srcOrd="1" destOrd="0" parTransId="{D7193C9E-5EAD-400C-9306-9F17D8B6F5CB}" sibTransId="{450D8E56-DC75-4E91-9FCA-3D99CC885B0C}"/>
    <dgm:cxn modelId="{FAC37639-8D49-482F-B1E5-0D995054EF3E}" type="presOf" srcId="{12D5C47E-8771-4FB1-BE86-80069AC0781A}" destId="{3D301C55-253D-4CFA-A8CE-28C9F1D9BD96}" srcOrd="0" destOrd="0" presId="urn:microsoft.com/office/officeart/2005/8/layout/default"/>
    <dgm:cxn modelId="{D3D41B5C-132C-4FF4-954B-191435B7E4DF}" type="presOf" srcId="{EB22F0B0-2D5C-4FA8-96DD-5D0F53146CC7}" destId="{3C5F7008-DD65-4462-BDF6-DE06CE6A4D3D}" srcOrd="0" destOrd="0" presId="urn:microsoft.com/office/officeart/2005/8/layout/default"/>
    <dgm:cxn modelId="{BB6C6B45-40A6-49FC-9279-31EEE75BC267}" srcId="{BC4FEE87-EB8F-41A4-8162-CDB76D3167ED}" destId="{20D0C356-3D9F-4C38-BA4F-015F8BA47AD1}" srcOrd="8" destOrd="0" parTransId="{2F804CA0-1D36-40BD-9656-B16B1AFDC33C}" sibTransId="{78CAA595-4281-4160-AE62-96DD00FADEF2}"/>
    <dgm:cxn modelId="{DF729365-0E27-4067-B9B9-D109B4E76799}" type="presOf" srcId="{49FBD712-8D1A-4E59-B044-7DB665874489}" destId="{FDFB7584-08B0-4DB6-98DE-68544F5535E2}" srcOrd="0" destOrd="0" presId="urn:microsoft.com/office/officeart/2005/8/layout/default"/>
    <dgm:cxn modelId="{340A0B4C-395B-47FA-83F9-D0866BB59328}" type="presOf" srcId="{20D0C356-3D9F-4C38-BA4F-015F8BA47AD1}" destId="{F14380CB-64E8-4DC0-95C7-4D10B8DF2D46}" srcOrd="0" destOrd="0" presId="urn:microsoft.com/office/officeart/2005/8/layout/default"/>
    <dgm:cxn modelId="{3E7B566F-C159-4DED-A79B-783E79CAFE73}" type="presOf" srcId="{E79B6BAF-3D18-4128-B882-9820D68F12F5}" destId="{3E510C87-C3E4-4A5B-8A88-05AD3DEAA952}" srcOrd="0" destOrd="0" presId="urn:microsoft.com/office/officeart/2005/8/layout/default"/>
    <dgm:cxn modelId="{DDF5257C-B27D-4537-B423-964FC5229BA2}" type="presOf" srcId="{1FF244F9-F37C-494C-91D3-DEAFCD3961D3}" destId="{4C2EFDBB-6568-46EE-AD5B-B98A0D8BB152}" srcOrd="0" destOrd="0" presId="urn:microsoft.com/office/officeart/2005/8/layout/default"/>
    <dgm:cxn modelId="{BBA0E883-85A2-4698-8EFC-689487518C31}" srcId="{BC4FEE87-EB8F-41A4-8162-CDB76D3167ED}" destId="{EB22F0B0-2D5C-4FA8-96DD-5D0F53146CC7}" srcOrd="3" destOrd="0" parTransId="{8EAEA830-A29A-4B0F-A915-B400725FA579}" sibTransId="{33FA37C2-75E6-4FAC-82B7-4CD1C67D4B31}"/>
    <dgm:cxn modelId="{05BB7397-AEA9-4B5E-8D95-0E54F0699E0E}" type="presOf" srcId="{BC4FEE87-EB8F-41A4-8162-CDB76D3167ED}" destId="{EDEA6A26-92E7-4269-892F-C6ED9D8FD293}" srcOrd="0" destOrd="0" presId="urn:microsoft.com/office/officeart/2005/8/layout/default"/>
    <dgm:cxn modelId="{3FD7269B-F075-4199-846E-7D955471D71C}" type="presOf" srcId="{B918056B-983F-4FFB-B01F-B515EB3D86D8}" destId="{E930B574-1D3B-4376-BC67-B9719116E24B}" srcOrd="0" destOrd="0" presId="urn:microsoft.com/office/officeart/2005/8/layout/default"/>
    <dgm:cxn modelId="{BD847DA5-59AE-42B9-8F24-07DA514326DD}" srcId="{BC4FEE87-EB8F-41A4-8162-CDB76D3167ED}" destId="{E79B6BAF-3D18-4128-B882-9820D68F12F5}" srcOrd="7" destOrd="0" parTransId="{30011D75-8D6B-4341-9F6D-F28730EDD423}" sibTransId="{0F358791-7A39-49E2-8592-B6C741D5654E}"/>
    <dgm:cxn modelId="{B977E2A5-68A0-4D9F-BF1D-3D7172B3AB6E}" srcId="{BC4FEE87-EB8F-41A4-8162-CDB76D3167ED}" destId="{12D5C47E-8771-4FB1-BE86-80069AC0781A}" srcOrd="9" destOrd="0" parTransId="{472977A6-F5D7-4AC5-AB3E-74C5C1F8AA13}" sibTransId="{E98C94EC-795C-454B-9663-9750ED4593FB}"/>
    <dgm:cxn modelId="{428725A9-908D-43A2-B18C-F582302D98C0}" srcId="{BC4FEE87-EB8F-41A4-8162-CDB76D3167ED}" destId="{0D535E45-467D-45DC-864A-4A3EDF9BFE93}" srcOrd="5" destOrd="0" parTransId="{43DB3B76-F744-4858-AAE7-1BEBCD81FE22}" sibTransId="{9F43CF47-7B0E-40E9-9877-985DE1E73E50}"/>
    <dgm:cxn modelId="{488936CD-1F46-4697-93B6-69107E7F09EB}" srcId="{BC4FEE87-EB8F-41A4-8162-CDB76D3167ED}" destId="{B918056B-983F-4FFB-B01F-B515EB3D86D8}" srcOrd="4" destOrd="0" parTransId="{E23ECE63-50E3-4DA7-9786-BAFC0A4822BF}" sibTransId="{3284F4D2-64FF-4558-9ECF-6E466C4E45E8}"/>
    <dgm:cxn modelId="{CDC78DD4-B345-4735-ABCA-BF3721D86B18}" srcId="{BC4FEE87-EB8F-41A4-8162-CDB76D3167ED}" destId="{1FF244F9-F37C-494C-91D3-DEAFCD3961D3}" srcOrd="2" destOrd="0" parTransId="{91C0FBFC-45BA-4737-B07D-FDA705B60EA9}" sibTransId="{98619555-B24A-4845-B730-EB8BC4619085}"/>
    <dgm:cxn modelId="{497449DD-D591-4FBD-8FE3-57E8B5A0AE1C}" type="presOf" srcId="{508A782A-7FB8-42EE-AFB5-5B49359F1AE9}" destId="{55F80831-278B-40EB-953F-036DAF4DB9E2}" srcOrd="0" destOrd="0" presId="urn:microsoft.com/office/officeart/2005/8/layout/default"/>
    <dgm:cxn modelId="{D72BC4FC-CAAE-459A-BB6B-24F9856348C2}" type="presOf" srcId="{0D535E45-467D-45DC-864A-4A3EDF9BFE93}" destId="{143A3714-1319-4CC7-8B3C-98185DC1FC8C}" srcOrd="0" destOrd="0" presId="urn:microsoft.com/office/officeart/2005/8/layout/default"/>
    <dgm:cxn modelId="{5C3DFA4F-39B5-4325-8566-5ED3824B15F9}" type="presParOf" srcId="{EDEA6A26-92E7-4269-892F-C6ED9D8FD293}" destId="{FDFB7584-08B0-4DB6-98DE-68544F5535E2}" srcOrd="0" destOrd="0" presId="urn:microsoft.com/office/officeart/2005/8/layout/default"/>
    <dgm:cxn modelId="{45FCF439-230C-4FF6-8F4A-11EC791FA1D5}" type="presParOf" srcId="{EDEA6A26-92E7-4269-892F-C6ED9D8FD293}" destId="{BF07231E-F747-4916-B4ED-3B5379752F36}" srcOrd="1" destOrd="0" presId="urn:microsoft.com/office/officeart/2005/8/layout/default"/>
    <dgm:cxn modelId="{7905DACF-3F72-4412-A13C-8123A3309C3C}" type="presParOf" srcId="{EDEA6A26-92E7-4269-892F-C6ED9D8FD293}" destId="{7250B7B4-3524-4A14-8497-54DD56047C52}" srcOrd="2" destOrd="0" presId="urn:microsoft.com/office/officeart/2005/8/layout/default"/>
    <dgm:cxn modelId="{D201F209-0AA5-4B3A-8589-C6103B8EB845}" type="presParOf" srcId="{EDEA6A26-92E7-4269-892F-C6ED9D8FD293}" destId="{906CD396-ED47-4D04-AD04-47504743CEBB}" srcOrd="3" destOrd="0" presId="urn:microsoft.com/office/officeart/2005/8/layout/default"/>
    <dgm:cxn modelId="{09CE3FD5-76A2-4D9A-B1E6-30DD0441AD29}" type="presParOf" srcId="{EDEA6A26-92E7-4269-892F-C6ED9D8FD293}" destId="{4C2EFDBB-6568-46EE-AD5B-B98A0D8BB152}" srcOrd="4" destOrd="0" presId="urn:microsoft.com/office/officeart/2005/8/layout/default"/>
    <dgm:cxn modelId="{ADFB8183-6E23-4CF2-BADE-4E9D84231631}" type="presParOf" srcId="{EDEA6A26-92E7-4269-892F-C6ED9D8FD293}" destId="{DC58A7B9-69E6-42B2-A7BB-EFD19832B075}" srcOrd="5" destOrd="0" presId="urn:microsoft.com/office/officeart/2005/8/layout/default"/>
    <dgm:cxn modelId="{D3DB0575-DF35-4DD6-A3D7-16A24CF52ADD}" type="presParOf" srcId="{EDEA6A26-92E7-4269-892F-C6ED9D8FD293}" destId="{3C5F7008-DD65-4462-BDF6-DE06CE6A4D3D}" srcOrd="6" destOrd="0" presId="urn:microsoft.com/office/officeart/2005/8/layout/default"/>
    <dgm:cxn modelId="{324670A0-2560-4BD8-BFAD-C2CBE796DE2B}" type="presParOf" srcId="{EDEA6A26-92E7-4269-892F-C6ED9D8FD293}" destId="{62B9B889-AAE4-4255-9929-B13B374B0BF6}" srcOrd="7" destOrd="0" presId="urn:microsoft.com/office/officeart/2005/8/layout/default"/>
    <dgm:cxn modelId="{5E1FB448-FED8-46FC-957E-01984E1C85D1}" type="presParOf" srcId="{EDEA6A26-92E7-4269-892F-C6ED9D8FD293}" destId="{E930B574-1D3B-4376-BC67-B9719116E24B}" srcOrd="8" destOrd="0" presId="urn:microsoft.com/office/officeart/2005/8/layout/default"/>
    <dgm:cxn modelId="{3D7E789C-9BB2-4976-B88F-76A6CE20A817}" type="presParOf" srcId="{EDEA6A26-92E7-4269-892F-C6ED9D8FD293}" destId="{0512A585-4D89-4560-8F57-9D19E1E1139B}" srcOrd="9" destOrd="0" presId="urn:microsoft.com/office/officeart/2005/8/layout/default"/>
    <dgm:cxn modelId="{422CDB5F-F83E-4AD2-87E2-9504FE37BCD4}" type="presParOf" srcId="{EDEA6A26-92E7-4269-892F-C6ED9D8FD293}" destId="{143A3714-1319-4CC7-8B3C-98185DC1FC8C}" srcOrd="10" destOrd="0" presId="urn:microsoft.com/office/officeart/2005/8/layout/default"/>
    <dgm:cxn modelId="{86D83758-C7CD-478F-98CE-E99A81528603}" type="presParOf" srcId="{EDEA6A26-92E7-4269-892F-C6ED9D8FD293}" destId="{4118405E-02AA-4E89-BC2D-78098E10EDD8}" srcOrd="11" destOrd="0" presId="urn:microsoft.com/office/officeart/2005/8/layout/default"/>
    <dgm:cxn modelId="{E34DF61C-B2A5-41C9-BADD-DFE95B5F3B4D}" type="presParOf" srcId="{EDEA6A26-92E7-4269-892F-C6ED9D8FD293}" destId="{55F80831-278B-40EB-953F-036DAF4DB9E2}" srcOrd="12" destOrd="0" presId="urn:microsoft.com/office/officeart/2005/8/layout/default"/>
    <dgm:cxn modelId="{359ED79A-2636-4BE3-8F66-C2C664245B82}" type="presParOf" srcId="{EDEA6A26-92E7-4269-892F-C6ED9D8FD293}" destId="{7C4B292A-5FA9-4C4D-92DF-E4E02C43ECE5}" srcOrd="13" destOrd="0" presId="urn:microsoft.com/office/officeart/2005/8/layout/default"/>
    <dgm:cxn modelId="{56390471-CB97-45FF-960E-06C7CCFEB837}" type="presParOf" srcId="{EDEA6A26-92E7-4269-892F-C6ED9D8FD293}" destId="{3E510C87-C3E4-4A5B-8A88-05AD3DEAA952}" srcOrd="14" destOrd="0" presId="urn:microsoft.com/office/officeart/2005/8/layout/default"/>
    <dgm:cxn modelId="{BE6BFD64-F118-4DAF-AA51-64E56B9A6C35}" type="presParOf" srcId="{EDEA6A26-92E7-4269-892F-C6ED9D8FD293}" destId="{72EA46DE-CDE6-41A4-94C8-94E29884B1CE}" srcOrd="15" destOrd="0" presId="urn:microsoft.com/office/officeart/2005/8/layout/default"/>
    <dgm:cxn modelId="{57436991-B045-4D67-8286-A4BDEA812BDF}" type="presParOf" srcId="{EDEA6A26-92E7-4269-892F-C6ED9D8FD293}" destId="{F14380CB-64E8-4DC0-95C7-4D10B8DF2D46}" srcOrd="16" destOrd="0" presId="urn:microsoft.com/office/officeart/2005/8/layout/default"/>
    <dgm:cxn modelId="{BDEC3E0D-B358-4412-8D3A-AF6802683CDD}" type="presParOf" srcId="{EDEA6A26-92E7-4269-892F-C6ED9D8FD293}" destId="{6664369E-CC97-49D4-AA87-29F5FE6996C2}" srcOrd="17" destOrd="0" presId="urn:microsoft.com/office/officeart/2005/8/layout/default"/>
    <dgm:cxn modelId="{FC207DC7-52B7-4DAA-896A-8D1FF394987E}" type="presParOf" srcId="{EDEA6A26-92E7-4269-892F-C6ED9D8FD293}" destId="{3D301C55-253D-4CFA-A8CE-28C9F1D9BD96}"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D7D27B-CD56-437D-8A2E-4B7BF1BDF0C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E5D29330-BB97-41D0-B863-2CB8D919A4A2}">
      <dgm:prSet phldrT="[Text]" custT="1"/>
      <dgm:spPr/>
      <dgm:t>
        <a:bodyPr/>
        <a:lstStyle/>
        <a:p>
          <a:r>
            <a:rPr lang="en-GB" sz="1000">
              <a:solidFill>
                <a:srgbClr val="000000"/>
              </a:solidFill>
            </a:rPr>
            <a:t>Links between key partners and care providers so that findings are shared and reflected in work streams </a:t>
          </a:r>
        </a:p>
      </dgm:t>
    </dgm:pt>
    <dgm:pt modelId="{546CA15D-71BF-43CB-94A0-99EBFFEDA7C5}" type="parTrans" cxnId="{87519669-DB29-4462-9F5F-BA256DB3E81B}">
      <dgm:prSet/>
      <dgm:spPr/>
      <dgm:t>
        <a:bodyPr/>
        <a:lstStyle/>
        <a:p>
          <a:endParaRPr lang="en-GB" sz="2000">
            <a:solidFill>
              <a:srgbClr val="000000"/>
            </a:solidFill>
          </a:endParaRPr>
        </a:p>
      </dgm:t>
    </dgm:pt>
    <dgm:pt modelId="{A6EEEA19-CEB4-4727-AE4C-1EA90138E2D1}" type="sibTrans" cxnId="{87519669-DB29-4462-9F5F-BA256DB3E81B}">
      <dgm:prSet/>
      <dgm:spPr/>
      <dgm:t>
        <a:bodyPr/>
        <a:lstStyle/>
        <a:p>
          <a:endParaRPr lang="en-GB" sz="2000">
            <a:solidFill>
              <a:srgbClr val="000000"/>
            </a:solidFill>
          </a:endParaRPr>
        </a:p>
      </dgm:t>
    </dgm:pt>
    <dgm:pt modelId="{C31DECC1-BFC6-4373-BE76-5DAD6F542910}">
      <dgm:prSet custT="1"/>
      <dgm:spPr/>
      <dgm:t>
        <a:bodyPr/>
        <a:lstStyle/>
        <a:p>
          <a:r>
            <a:rPr lang="en-GB" sz="1000">
              <a:solidFill>
                <a:srgbClr val="000000"/>
              </a:solidFill>
            </a:rPr>
            <a:t>The development of local LeDeR forums and governance </a:t>
          </a:r>
        </a:p>
      </dgm:t>
    </dgm:pt>
    <dgm:pt modelId="{1E4A99E8-6D7A-48F5-89C1-40B155BC26CC}" type="parTrans" cxnId="{7B81EB21-F1F4-4243-8D8B-B4A797ED1318}">
      <dgm:prSet/>
      <dgm:spPr/>
      <dgm:t>
        <a:bodyPr/>
        <a:lstStyle/>
        <a:p>
          <a:endParaRPr lang="en-GB" sz="2000">
            <a:solidFill>
              <a:srgbClr val="000000"/>
            </a:solidFill>
          </a:endParaRPr>
        </a:p>
      </dgm:t>
    </dgm:pt>
    <dgm:pt modelId="{7A33210D-8A4D-4E90-9DC9-22A7ADC4594D}" type="sibTrans" cxnId="{7B81EB21-F1F4-4243-8D8B-B4A797ED1318}">
      <dgm:prSet/>
      <dgm:spPr/>
      <dgm:t>
        <a:bodyPr/>
        <a:lstStyle/>
        <a:p>
          <a:endParaRPr lang="en-GB" sz="2000">
            <a:solidFill>
              <a:srgbClr val="000000"/>
            </a:solidFill>
          </a:endParaRPr>
        </a:p>
      </dgm:t>
    </dgm:pt>
    <dgm:pt modelId="{BFB115DE-1B0B-4107-A1B0-0247A301A29A}">
      <dgm:prSet custT="1"/>
      <dgm:spPr/>
      <dgm:t>
        <a:bodyPr/>
        <a:lstStyle/>
        <a:p>
          <a:r>
            <a:rPr lang="en-GB" sz="1000">
              <a:solidFill>
                <a:srgbClr val="000000"/>
              </a:solidFill>
            </a:rPr>
            <a:t>Awareness of the LeDeR programme across partners so that deaths are notified and reviewed </a:t>
          </a:r>
        </a:p>
      </dgm:t>
    </dgm:pt>
    <dgm:pt modelId="{B67E0E21-8B3A-4948-9FD8-6A98BA837795}" type="parTrans" cxnId="{9DCB907A-893A-4F7F-9F6B-F43B5EA63DA0}">
      <dgm:prSet/>
      <dgm:spPr/>
      <dgm:t>
        <a:bodyPr/>
        <a:lstStyle/>
        <a:p>
          <a:endParaRPr lang="en-GB" sz="2000">
            <a:solidFill>
              <a:srgbClr val="000000"/>
            </a:solidFill>
          </a:endParaRPr>
        </a:p>
      </dgm:t>
    </dgm:pt>
    <dgm:pt modelId="{CFF0A0B8-1872-4527-9E54-5501BA7464EC}" type="sibTrans" cxnId="{9DCB907A-893A-4F7F-9F6B-F43B5EA63DA0}">
      <dgm:prSet/>
      <dgm:spPr/>
      <dgm:t>
        <a:bodyPr/>
        <a:lstStyle/>
        <a:p>
          <a:endParaRPr lang="en-GB" sz="2000">
            <a:solidFill>
              <a:srgbClr val="000000"/>
            </a:solidFill>
          </a:endParaRPr>
        </a:p>
      </dgm:t>
    </dgm:pt>
    <dgm:pt modelId="{14A0CC58-CB15-470A-8DC2-8624590742E9}">
      <dgm:prSet custT="1"/>
      <dgm:spPr/>
      <dgm:t>
        <a:bodyPr/>
        <a:lstStyle/>
        <a:p>
          <a:r>
            <a:rPr lang="en-GB" sz="1000">
              <a:solidFill>
                <a:srgbClr val="000000"/>
              </a:solidFill>
            </a:rPr>
            <a:t>Annual health checks among persons aged 14+ that are robust with an action plan </a:t>
          </a:r>
        </a:p>
      </dgm:t>
    </dgm:pt>
    <dgm:pt modelId="{CF928CCB-374A-4A9D-B798-775E4621C703}" type="parTrans" cxnId="{469EF2C5-A1E7-418D-80D4-FF6608DB9C7A}">
      <dgm:prSet/>
      <dgm:spPr/>
      <dgm:t>
        <a:bodyPr/>
        <a:lstStyle/>
        <a:p>
          <a:endParaRPr lang="en-GB" sz="2000">
            <a:solidFill>
              <a:srgbClr val="000000"/>
            </a:solidFill>
          </a:endParaRPr>
        </a:p>
      </dgm:t>
    </dgm:pt>
    <dgm:pt modelId="{1FC59AA9-CD5B-44C8-94D0-5D8A4B7BA2C3}" type="sibTrans" cxnId="{469EF2C5-A1E7-418D-80D4-FF6608DB9C7A}">
      <dgm:prSet/>
      <dgm:spPr/>
      <dgm:t>
        <a:bodyPr/>
        <a:lstStyle/>
        <a:p>
          <a:endParaRPr lang="en-GB" sz="2000">
            <a:solidFill>
              <a:srgbClr val="000000"/>
            </a:solidFill>
          </a:endParaRPr>
        </a:p>
      </dgm:t>
    </dgm:pt>
    <dgm:pt modelId="{C4BA74C9-1E56-4637-9077-C1D7ABB9B506}">
      <dgm:prSet custT="1"/>
      <dgm:spPr/>
      <dgm:t>
        <a:bodyPr/>
        <a:lstStyle/>
        <a:p>
          <a:r>
            <a:rPr lang="en-GB" sz="1000">
              <a:solidFill>
                <a:srgbClr val="000000"/>
              </a:solidFill>
            </a:rPr>
            <a:t>GP registrations being up to date </a:t>
          </a:r>
        </a:p>
      </dgm:t>
    </dgm:pt>
    <dgm:pt modelId="{F28E98AB-42CF-4994-B364-0E54C2DF7815}" type="parTrans" cxnId="{7814A0F8-F290-4B43-83AB-8DE8FDBB93C4}">
      <dgm:prSet/>
      <dgm:spPr/>
      <dgm:t>
        <a:bodyPr/>
        <a:lstStyle/>
        <a:p>
          <a:endParaRPr lang="en-GB" sz="2000">
            <a:solidFill>
              <a:srgbClr val="000000"/>
            </a:solidFill>
          </a:endParaRPr>
        </a:p>
      </dgm:t>
    </dgm:pt>
    <dgm:pt modelId="{83E40DD2-D5E3-48C0-8F49-580BCB46CED9}" type="sibTrans" cxnId="{7814A0F8-F290-4B43-83AB-8DE8FDBB93C4}">
      <dgm:prSet/>
      <dgm:spPr/>
      <dgm:t>
        <a:bodyPr/>
        <a:lstStyle/>
        <a:p>
          <a:endParaRPr lang="en-GB" sz="2000">
            <a:solidFill>
              <a:srgbClr val="000000"/>
            </a:solidFill>
          </a:endParaRPr>
        </a:p>
      </dgm:t>
    </dgm:pt>
    <dgm:pt modelId="{4F139A65-5106-4284-9071-258539B74438}">
      <dgm:prSet custT="1"/>
      <dgm:spPr/>
      <dgm:t>
        <a:bodyPr/>
        <a:lstStyle/>
        <a:p>
          <a:r>
            <a:rPr lang="en-GB" sz="1000" dirty="0">
              <a:solidFill>
                <a:srgbClr val="000000"/>
              </a:solidFill>
            </a:rPr>
            <a:t>Care staff recognition of deterioration and end of life care so that hospitalisation is minimised and help is sought in good time</a:t>
          </a:r>
        </a:p>
      </dgm:t>
    </dgm:pt>
    <dgm:pt modelId="{C512B3CB-38B3-42D9-8B0C-F5DF11D1CA13}" type="parTrans" cxnId="{BB329C2A-5DAB-4DF7-A000-FF4B8F96028D}">
      <dgm:prSet/>
      <dgm:spPr/>
      <dgm:t>
        <a:bodyPr/>
        <a:lstStyle/>
        <a:p>
          <a:endParaRPr lang="en-GB" sz="2000">
            <a:solidFill>
              <a:srgbClr val="000000"/>
            </a:solidFill>
          </a:endParaRPr>
        </a:p>
      </dgm:t>
    </dgm:pt>
    <dgm:pt modelId="{17FAE4FE-D7A2-4852-8099-C4AACDF0061B}" type="sibTrans" cxnId="{BB329C2A-5DAB-4DF7-A000-FF4B8F96028D}">
      <dgm:prSet/>
      <dgm:spPr/>
      <dgm:t>
        <a:bodyPr/>
        <a:lstStyle/>
        <a:p>
          <a:endParaRPr lang="en-GB" sz="2000">
            <a:solidFill>
              <a:srgbClr val="000000"/>
            </a:solidFill>
          </a:endParaRPr>
        </a:p>
      </dgm:t>
    </dgm:pt>
    <dgm:pt modelId="{D0A27B80-D666-4A3B-8820-09418CAD7125}">
      <dgm:prSet custT="1"/>
      <dgm:spPr/>
      <dgm:t>
        <a:bodyPr/>
        <a:lstStyle/>
        <a:p>
          <a:r>
            <a:rPr lang="en-GB" sz="1000">
              <a:solidFill>
                <a:srgbClr val="000000"/>
              </a:solidFill>
            </a:rPr>
            <a:t>Compliance with the Mental Capacity Act (2005), Deprivation of Liberty Safeguard (DoLs) and application of best interest </a:t>
          </a:r>
        </a:p>
      </dgm:t>
    </dgm:pt>
    <dgm:pt modelId="{65E89AB8-9553-45A6-9368-8C9D0C6C1DF9}" type="parTrans" cxnId="{67BED7A3-CB7D-4E95-8260-9EF35A00A390}">
      <dgm:prSet/>
      <dgm:spPr/>
      <dgm:t>
        <a:bodyPr/>
        <a:lstStyle/>
        <a:p>
          <a:endParaRPr lang="en-GB" sz="2000">
            <a:solidFill>
              <a:srgbClr val="000000"/>
            </a:solidFill>
          </a:endParaRPr>
        </a:p>
      </dgm:t>
    </dgm:pt>
    <dgm:pt modelId="{3F757BB2-8266-40F5-846D-FA7D0E5A4D64}" type="sibTrans" cxnId="{67BED7A3-CB7D-4E95-8260-9EF35A00A390}">
      <dgm:prSet/>
      <dgm:spPr/>
      <dgm:t>
        <a:bodyPr/>
        <a:lstStyle/>
        <a:p>
          <a:endParaRPr lang="en-GB" sz="2000">
            <a:solidFill>
              <a:srgbClr val="000000"/>
            </a:solidFill>
          </a:endParaRPr>
        </a:p>
      </dgm:t>
    </dgm:pt>
    <dgm:pt modelId="{71B3C497-C028-44E7-895A-C00F9A2E0DC1}">
      <dgm:prSet custT="1"/>
      <dgm:spPr/>
      <dgm:t>
        <a:bodyPr/>
        <a:lstStyle/>
        <a:p>
          <a:r>
            <a:rPr lang="en-GB" sz="1000">
              <a:solidFill>
                <a:srgbClr val="000000"/>
              </a:solidFill>
            </a:rPr>
            <a:t>Staff empowerment for holding end of life care conversations in hospital and community settings that enable early planning with individuals and people who care for them </a:t>
          </a:r>
        </a:p>
      </dgm:t>
    </dgm:pt>
    <dgm:pt modelId="{B74D5E81-AE04-4FDD-A440-780CFDD5ABBF}" type="parTrans" cxnId="{E3D8CB47-FC02-407D-972A-2142DDAB48B6}">
      <dgm:prSet/>
      <dgm:spPr/>
      <dgm:t>
        <a:bodyPr/>
        <a:lstStyle/>
        <a:p>
          <a:endParaRPr lang="en-GB" sz="2000">
            <a:solidFill>
              <a:srgbClr val="000000"/>
            </a:solidFill>
          </a:endParaRPr>
        </a:p>
      </dgm:t>
    </dgm:pt>
    <dgm:pt modelId="{C4B5FA98-E2D6-4D52-B382-6D3B3A5A2A52}" type="sibTrans" cxnId="{E3D8CB47-FC02-407D-972A-2142DDAB48B6}">
      <dgm:prSet/>
      <dgm:spPr/>
      <dgm:t>
        <a:bodyPr/>
        <a:lstStyle/>
        <a:p>
          <a:endParaRPr lang="en-GB" sz="2000">
            <a:solidFill>
              <a:srgbClr val="000000"/>
            </a:solidFill>
          </a:endParaRPr>
        </a:p>
      </dgm:t>
    </dgm:pt>
    <dgm:pt modelId="{53E12BE0-05B6-4C36-AB28-F75A88C21721}">
      <dgm:prSet custT="1"/>
      <dgm:spPr/>
      <dgm:t>
        <a:bodyPr/>
        <a:lstStyle/>
        <a:p>
          <a:r>
            <a:rPr lang="en-GB" sz="1000">
              <a:solidFill>
                <a:srgbClr val="000000"/>
              </a:solidFill>
            </a:rPr>
            <a:t>Awareness of the importance of reasonable adjustments for people with a learning disability and autistic people to remove barriers to accessing services </a:t>
          </a:r>
        </a:p>
      </dgm:t>
    </dgm:pt>
    <dgm:pt modelId="{4F071C45-E3D7-4EA7-9200-3C446401E7B0}" type="parTrans" cxnId="{1ABBB921-7BE5-446C-B7E9-283EB0837F29}">
      <dgm:prSet/>
      <dgm:spPr/>
      <dgm:t>
        <a:bodyPr/>
        <a:lstStyle/>
        <a:p>
          <a:endParaRPr lang="en-GB" sz="2000">
            <a:solidFill>
              <a:srgbClr val="000000"/>
            </a:solidFill>
          </a:endParaRPr>
        </a:p>
      </dgm:t>
    </dgm:pt>
    <dgm:pt modelId="{14E53AD8-D5A2-4145-BC49-2E572C394AD1}" type="sibTrans" cxnId="{1ABBB921-7BE5-446C-B7E9-283EB0837F29}">
      <dgm:prSet/>
      <dgm:spPr/>
      <dgm:t>
        <a:bodyPr/>
        <a:lstStyle/>
        <a:p>
          <a:endParaRPr lang="en-GB" sz="2000">
            <a:solidFill>
              <a:srgbClr val="000000"/>
            </a:solidFill>
          </a:endParaRPr>
        </a:p>
      </dgm:t>
    </dgm:pt>
    <dgm:pt modelId="{F201BA89-9579-442A-B33D-42872D85EA7A}" type="pres">
      <dgm:prSet presAssocID="{63D7D27B-CD56-437D-8A2E-4B7BF1BDF0CB}" presName="diagram" presStyleCnt="0">
        <dgm:presLayoutVars>
          <dgm:dir/>
          <dgm:resizeHandles val="exact"/>
        </dgm:presLayoutVars>
      </dgm:prSet>
      <dgm:spPr/>
    </dgm:pt>
    <dgm:pt modelId="{0034DB37-362E-42FA-B263-49DD5492EBF0}" type="pres">
      <dgm:prSet presAssocID="{E5D29330-BB97-41D0-B863-2CB8D919A4A2}" presName="node" presStyleLbl="node1" presStyleIdx="0" presStyleCnt="9">
        <dgm:presLayoutVars>
          <dgm:bulletEnabled val="1"/>
        </dgm:presLayoutVars>
      </dgm:prSet>
      <dgm:spPr/>
    </dgm:pt>
    <dgm:pt modelId="{48F4AA43-E2A4-4823-A55C-EF3BFB11B1CB}" type="pres">
      <dgm:prSet presAssocID="{A6EEEA19-CEB4-4727-AE4C-1EA90138E2D1}" presName="sibTrans" presStyleCnt="0"/>
      <dgm:spPr/>
    </dgm:pt>
    <dgm:pt modelId="{0FB809FC-75D0-4BC9-9BAB-4A36A0F27323}" type="pres">
      <dgm:prSet presAssocID="{C31DECC1-BFC6-4373-BE76-5DAD6F542910}" presName="node" presStyleLbl="node1" presStyleIdx="1" presStyleCnt="9">
        <dgm:presLayoutVars>
          <dgm:bulletEnabled val="1"/>
        </dgm:presLayoutVars>
      </dgm:prSet>
      <dgm:spPr/>
    </dgm:pt>
    <dgm:pt modelId="{2F6FA4BB-E04E-4ABC-A988-24A41DCDD8BD}" type="pres">
      <dgm:prSet presAssocID="{7A33210D-8A4D-4E90-9DC9-22A7ADC4594D}" presName="sibTrans" presStyleCnt="0"/>
      <dgm:spPr/>
    </dgm:pt>
    <dgm:pt modelId="{D03404E8-72F3-4A03-A5FF-2F60CBF9A738}" type="pres">
      <dgm:prSet presAssocID="{BFB115DE-1B0B-4107-A1B0-0247A301A29A}" presName="node" presStyleLbl="node1" presStyleIdx="2" presStyleCnt="9">
        <dgm:presLayoutVars>
          <dgm:bulletEnabled val="1"/>
        </dgm:presLayoutVars>
      </dgm:prSet>
      <dgm:spPr/>
    </dgm:pt>
    <dgm:pt modelId="{4B8FDE19-6C08-46B0-8023-7B8135D58B17}" type="pres">
      <dgm:prSet presAssocID="{CFF0A0B8-1872-4527-9E54-5501BA7464EC}" presName="sibTrans" presStyleCnt="0"/>
      <dgm:spPr/>
    </dgm:pt>
    <dgm:pt modelId="{FBC49F23-87AD-4A8B-8A94-13C1296171A5}" type="pres">
      <dgm:prSet presAssocID="{14A0CC58-CB15-470A-8DC2-8624590742E9}" presName="node" presStyleLbl="node1" presStyleIdx="3" presStyleCnt="9">
        <dgm:presLayoutVars>
          <dgm:bulletEnabled val="1"/>
        </dgm:presLayoutVars>
      </dgm:prSet>
      <dgm:spPr/>
    </dgm:pt>
    <dgm:pt modelId="{DA7CAAA0-A77E-4D9C-97B0-D32B39E72156}" type="pres">
      <dgm:prSet presAssocID="{1FC59AA9-CD5B-44C8-94D0-5D8A4B7BA2C3}" presName="sibTrans" presStyleCnt="0"/>
      <dgm:spPr/>
    </dgm:pt>
    <dgm:pt modelId="{FEF86741-0BEF-4866-8BDD-EAB979AC83EF}" type="pres">
      <dgm:prSet presAssocID="{C4BA74C9-1E56-4637-9077-C1D7ABB9B506}" presName="node" presStyleLbl="node1" presStyleIdx="4" presStyleCnt="9">
        <dgm:presLayoutVars>
          <dgm:bulletEnabled val="1"/>
        </dgm:presLayoutVars>
      </dgm:prSet>
      <dgm:spPr/>
    </dgm:pt>
    <dgm:pt modelId="{FC51C200-A106-4F2E-9BDF-E2514F35255D}" type="pres">
      <dgm:prSet presAssocID="{83E40DD2-D5E3-48C0-8F49-580BCB46CED9}" presName="sibTrans" presStyleCnt="0"/>
      <dgm:spPr/>
    </dgm:pt>
    <dgm:pt modelId="{FDB68B8E-1EBB-4CC2-8541-0FC818206D42}" type="pres">
      <dgm:prSet presAssocID="{4F139A65-5106-4284-9071-258539B74438}" presName="node" presStyleLbl="node1" presStyleIdx="5" presStyleCnt="9">
        <dgm:presLayoutVars>
          <dgm:bulletEnabled val="1"/>
        </dgm:presLayoutVars>
      </dgm:prSet>
      <dgm:spPr/>
    </dgm:pt>
    <dgm:pt modelId="{9B2D68AB-C851-488A-ABE4-4DDE692C115B}" type="pres">
      <dgm:prSet presAssocID="{17FAE4FE-D7A2-4852-8099-C4AACDF0061B}" presName="sibTrans" presStyleCnt="0"/>
      <dgm:spPr/>
    </dgm:pt>
    <dgm:pt modelId="{A3010709-0AE6-4410-A2F6-23B5A99D2AE6}" type="pres">
      <dgm:prSet presAssocID="{D0A27B80-D666-4A3B-8820-09418CAD7125}" presName="node" presStyleLbl="node1" presStyleIdx="6" presStyleCnt="9">
        <dgm:presLayoutVars>
          <dgm:bulletEnabled val="1"/>
        </dgm:presLayoutVars>
      </dgm:prSet>
      <dgm:spPr/>
    </dgm:pt>
    <dgm:pt modelId="{89FD5952-365F-4B42-8496-3BDD652F292B}" type="pres">
      <dgm:prSet presAssocID="{3F757BB2-8266-40F5-846D-FA7D0E5A4D64}" presName="sibTrans" presStyleCnt="0"/>
      <dgm:spPr/>
    </dgm:pt>
    <dgm:pt modelId="{A400726B-9DDF-4AFB-A1F1-328C3BC96FCC}" type="pres">
      <dgm:prSet presAssocID="{71B3C497-C028-44E7-895A-C00F9A2E0DC1}" presName="node" presStyleLbl="node1" presStyleIdx="7" presStyleCnt="9">
        <dgm:presLayoutVars>
          <dgm:bulletEnabled val="1"/>
        </dgm:presLayoutVars>
      </dgm:prSet>
      <dgm:spPr/>
    </dgm:pt>
    <dgm:pt modelId="{ADCB11F9-5182-4DBD-AA50-17B4D12A3912}" type="pres">
      <dgm:prSet presAssocID="{C4B5FA98-E2D6-4D52-B382-6D3B3A5A2A52}" presName="sibTrans" presStyleCnt="0"/>
      <dgm:spPr/>
    </dgm:pt>
    <dgm:pt modelId="{72219A28-C00A-4E0F-9CDC-9CFE56CFA9C5}" type="pres">
      <dgm:prSet presAssocID="{53E12BE0-05B6-4C36-AB28-F75A88C21721}" presName="node" presStyleLbl="node1" presStyleIdx="8" presStyleCnt="9">
        <dgm:presLayoutVars>
          <dgm:bulletEnabled val="1"/>
        </dgm:presLayoutVars>
      </dgm:prSet>
      <dgm:spPr/>
    </dgm:pt>
  </dgm:ptLst>
  <dgm:cxnLst>
    <dgm:cxn modelId="{AC8B1E10-D006-4384-A0CF-D8AC15641F41}" type="presOf" srcId="{71B3C497-C028-44E7-895A-C00F9A2E0DC1}" destId="{A400726B-9DDF-4AFB-A1F1-328C3BC96FCC}" srcOrd="0" destOrd="0" presId="urn:microsoft.com/office/officeart/2005/8/layout/default"/>
    <dgm:cxn modelId="{1ABBB921-7BE5-446C-B7E9-283EB0837F29}" srcId="{63D7D27B-CD56-437D-8A2E-4B7BF1BDF0CB}" destId="{53E12BE0-05B6-4C36-AB28-F75A88C21721}" srcOrd="8" destOrd="0" parTransId="{4F071C45-E3D7-4EA7-9200-3C446401E7B0}" sibTransId="{14E53AD8-D5A2-4145-BC49-2E572C394AD1}"/>
    <dgm:cxn modelId="{7B81EB21-F1F4-4243-8D8B-B4A797ED1318}" srcId="{63D7D27B-CD56-437D-8A2E-4B7BF1BDF0CB}" destId="{C31DECC1-BFC6-4373-BE76-5DAD6F542910}" srcOrd="1" destOrd="0" parTransId="{1E4A99E8-6D7A-48F5-89C1-40B155BC26CC}" sibTransId="{7A33210D-8A4D-4E90-9DC9-22A7ADC4594D}"/>
    <dgm:cxn modelId="{D6CC5622-35DB-4FEC-9218-FDA49C8CB4BE}" type="presOf" srcId="{E5D29330-BB97-41D0-B863-2CB8D919A4A2}" destId="{0034DB37-362E-42FA-B263-49DD5492EBF0}" srcOrd="0" destOrd="0" presId="urn:microsoft.com/office/officeart/2005/8/layout/default"/>
    <dgm:cxn modelId="{BB329C2A-5DAB-4DF7-A000-FF4B8F96028D}" srcId="{63D7D27B-CD56-437D-8A2E-4B7BF1BDF0CB}" destId="{4F139A65-5106-4284-9071-258539B74438}" srcOrd="5" destOrd="0" parTransId="{C512B3CB-38B3-42D9-8B0C-F5DF11D1CA13}" sibTransId="{17FAE4FE-D7A2-4852-8099-C4AACDF0061B}"/>
    <dgm:cxn modelId="{BD51275D-C067-4A10-8C22-9B8C6D6F9CA7}" type="presOf" srcId="{D0A27B80-D666-4A3B-8820-09418CAD7125}" destId="{A3010709-0AE6-4410-A2F6-23B5A99D2AE6}" srcOrd="0" destOrd="0" presId="urn:microsoft.com/office/officeart/2005/8/layout/default"/>
    <dgm:cxn modelId="{E3D8CB47-FC02-407D-972A-2142DDAB48B6}" srcId="{63D7D27B-CD56-437D-8A2E-4B7BF1BDF0CB}" destId="{71B3C497-C028-44E7-895A-C00F9A2E0DC1}" srcOrd="7" destOrd="0" parTransId="{B74D5E81-AE04-4FDD-A440-780CFDD5ABBF}" sibTransId="{C4B5FA98-E2D6-4D52-B382-6D3B3A5A2A52}"/>
    <dgm:cxn modelId="{87519669-DB29-4462-9F5F-BA256DB3E81B}" srcId="{63D7D27B-CD56-437D-8A2E-4B7BF1BDF0CB}" destId="{E5D29330-BB97-41D0-B863-2CB8D919A4A2}" srcOrd="0" destOrd="0" parTransId="{546CA15D-71BF-43CB-94A0-99EBFFEDA7C5}" sibTransId="{A6EEEA19-CEB4-4727-AE4C-1EA90138E2D1}"/>
    <dgm:cxn modelId="{05C8546E-FB8A-4068-B640-CA97E24AFFF4}" type="presOf" srcId="{C31DECC1-BFC6-4373-BE76-5DAD6F542910}" destId="{0FB809FC-75D0-4BC9-9BAB-4A36A0F27323}" srcOrd="0" destOrd="0" presId="urn:microsoft.com/office/officeart/2005/8/layout/default"/>
    <dgm:cxn modelId="{9DCB907A-893A-4F7F-9F6B-F43B5EA63DA0}" srcId="{63D7D27B-CD56-437D-8A2E-4B7BF1BDF0CB}" destId="{BFB115DE-1B0B-4107-A1B0-0247A301A29A}" srcOrd="2" destOrd="0" parTransId="{B67E0E21-8B3A-4948-9FD8-6A98BA837795}" sibTransId="{CFF0A0B8-1872-4527-9E54-5501BA7464EC}"/>
    <dgm:cxn modelId="{3150BE80-891D-4E35-9460-B8BAF0070944}" type="presOf" srcId="{C4BA74C9-1E56-4637-9077-C1D7ABB9B506}" destId="{FEF86741-0BEF-4866-8BDD-EAB979AC83EF}" srcOrd="0" destOrd="0" presId="urn:microsoft.com/office/officeart/2005/8/layout/default"/>
    <dgm:cxn modelId="{A9B4A69B-BDC0-4C63-A009-C4DA320EB250}" type="presOf" srcId="{63D7D27B-CD56-437D-8A2E-4B7BF1BDF0CB}" destId="{F201BA89-9579-442A-B33D-42872D85EA7A}" srcOrd="0" destOrd="0" presId="urn:microsoft.com/office/officeart/2005/8/layout/default"/>
    <dgm:cxn modelId="{67BED7A3-CB7D-4E95-8260-9EF35A00A390}" srcId="{63D7D27B-CD56-437D-8A2E-4B7BF1BDF0CB}" destId="{D0A27B80-D666-4A3B-8820-09418CAD7125}" srcOrd="6" destOrd="0" parTransId="{65E89AB8-9553-45A6-9368-8C9D0C6C1DF9}" sibTransId="{3F757BB2-8266-40F5-846D-FA7D0E5A4D64}"/>
    <dgm:cxn modelId="{7880ACBE-4262-477F-9432-328B4BDA01DA}" type="presOf" srcId="{BFB115DE-1B0B-4107-A1B0-0247A301A29A}" destId="{D03404E8-72F3-4A03-A5FF-2F60CBF9A738}" srcOrd="0" destOrd="0" presId="urn:microsoft.com/office/officeart/2005/8/layout/default"/>
    <dgm:cxn modelId="{469EF2C5-A1E7-418D-80D4-FF6608DB9C7A}" srcId="{63D7D27B-CD56-437D-8A2E-4B7BF1BDF0CB}" destId="{14A0CC58-CB15-470A-8DC2-8624590742E9}" srcOrd="3" destOrd="0" parTransId="{CF928CCB-374A-4A9D-B798-775E4621C703}" sibTransId="{1FC59AA9-CD5B-44C8-94D0-5D8A4B7BA2C3}"/>
    <dgm:cxn modelId="{63E7BBCC-4AF4-416E-ACD8-213598F49617}" type="presOf" srcId="{4F139A65-5106-4284-9071-258539B74438}" destId="{FDB68B8E-1EBB-4CC2-8541-0FC818206D42}" srcOrd="0" destOrd="0" presId="urn:microsoft.com/office/officeart/2005/8/layout/default"/>
    <dgm:cxn modelId="{EC491DEA-BF2E-426B-9BC1-AFF11F44712A}" type="presOf" srcId="{14A0CC58-CB15-470A-8DC2-8624590742E9}" destId="{FBC49F23-87AD-4A8B-8A94-13C1296171A5}" srcOrd="0" destOrd="0" presId="urn:microsoft.com/office/officeart/2005/8/layout/default"/>
    <dgm:cxn modelId="{127BCDEC-D2F7-436F-85FF-B8AECC1E715B}" type="presOf" srcId="{53E12BE0-05B6-4C36-AB28-F75A88C21721}" destId="{72219A28-C00A-4E0F-9CDC-9CFE56CFA9C5}" srcOrd="0" destOrd="0" presId="urn:microsoft.com/office/officeart/2005/8/layout/default"/>
    <dgm:cxn modelId="{7814A0F8-F290-4B43-83AB-8DE8FDBB93C4}" srcId="{63D7D27B-CD56-437D-8A2E-4B7BF1BDF0CB}" destId="{C4BA74C9-1E56-4637-9077-C1D7ABB9B506}" srcOrd="4" destOrd="0" parTransId="{F28E98AB-42CF-4994-B364-0E54C2DF7815}" sibTransId="{83E40DD2-D5E3-48C0-8F49-580BCB46CED9}"/>
    <dgm:cxn modelId="{62B03046-F65D-42D7-B1FC-A540C5B5D15C}" type="presParOf" srcId="{F201BA89-9579-442A-B33D-42872D85EA7A}" destId="{0034DB37-362E-42FA-B263-49DD5492EBF0}" srcOrd="0" destOrd="0" presId="urn:microsoft.com/office/officeart/2005/8/layout/default"/>
    <dgm:cxn modelId="{6010B472-F348-4A98-B9D0-6F0C67C60329}" type="presParOf" srcId="{F201BA89-9579-442A-B33D-42872D85EA7A}" destId="{48F4AA43-E2A4-4823-A55C-EF3BFB11B1CB}" srcOrd="1" destOrd="0" presId="urn:microsoft.com/office/officeart/2005/8/layout/default"/>
    <dgm:cxn modelId="{D007EFA2-37CA-4E60-8D24-ABB002008D07}" type="presParOf" srcId="{F201BA89-9579-442A-B33D-42872D85EA7A}" destId="{0FB809FC-75D0-4BC9-9BAB-4A36A0F27323}" srcOrd="2" destOrd="0" presId="urn:microsoft.com/office/officeart/2005/8/layout/default"/>
    <dgm:cxn modelId="{A598D52B-A478-4A6D-A742-782B868BA9A8}" type="presParOf" srcId="{F201BA89-9579-442A-B33D-42872D85EA7A}" destId="{2F6FA4BB-E04E-4ABC-A988-24A41DCDD8BD}" srcOrd="3" destOrd="0" presId="urn:microsoft.com/office/officeart/2005/8/layout/default"/>
    <dgm:cxn modelId="{DB739C2A-CE24-4744-A346-20B240FF03D1}" type="presParOf" srcId="{F201BA89-9579-442A-B33D-42872D85EA7A}" destId="{D03404E8-72F3-4A03-A5FF-2F60CBF9A738}" srcOrd="4" destOrd="0" presId="urn:microsoft.com/office/officeart/2005/8/layout/default"/>
    <dgm:cxn modelId="{B800E785-0308-4E9D-AE14-D0B16FFE806A}" type="presParOf" srcId="{F201BA89-9579-442A-B33D-42872D85EA7A}" destId="{4B8FDE19-6C08-46B0-8023-7B8135D58B17}" srcOrd="5" destOrd="0" presId="urn:microsoft.com/office/officeart/2005/8/layout/default"/>
    <dgm:cxn modelId="{0FF86297-2855-48EF-A652-F358BE56771E}" type="presParOf" srcId="{F201BA89-9579-442A-B33D-42872D85EA7A}" destId="{FBC49F23-87AD-4A8B-8A94-13C1296171A5}" srcOrd="6" destOrd="0" presId="urn:microsoft.com/office/officeart/2005/8/layout/default"/>
    <dgm:cxn modelId="{996406AD-C473-4404-9F79-9C0B4C4D6D99}" type="presParOf" srcId="{F201BA89-9579-442A-B33D-42872D85EA7A}" destId="{DA7CAAA0-A77E-4D9C-97B0-D32B39E72156}" srcOrd="7" destOrd="0" presId="urn:microsoft.com/office/officeart/2005/8/layout/default"/>
    <dgm:cxn modelId="{214D22FC-04E3-4AFB-8473-6D0472941692}" type="presParOf" srcId="{F201BA89-9579-442A-B33D-42872D85EA7A}" destId="{FEF86741-0BEF-4866-8BDD-EAB979AC83EF}" srcOrd="8" destOrd="0" presId="urn:microsoft.com/office/officeart/2005/8/layout/default"/>
    <dgm:cxn modelId="{AB59A814-C0CA-4FCC-8C6B-F0E7670EEECA}" type="presParOf" srcId="{F201BA89-9579-442A-B33D-42872D85EA7A}" destId="{FC51C200-A106-4F2E-9BDF-E2514F35255D}" srcOrd="9" destOrd="0" presId="urn:microsoft.com/office/officeart/2005/8/layout/default"/>
    <dgm:cxn modelId="{4B12DCCE-3611-4CDF-A93D-99DC1180013C}" type="presParOf" srcId="{F201BA89-9579-442A-B33D-42872D85EA7A}" destId="{FDB68B8E-1EBB-4CC2-8541-0FC818206D42}" srcOrd="10" destOrd="0" presId="urn:microsoft.com/office/officeart/2005/8/layout/default"/>
    <dgm:cxn modelId="{6A19A383-095D-43C5-B73C-E066CC50C157}" type="presParOf" srcId="{F201BA89-9579-442A-B33D-42872D85EA7A}" destId="{9B2D68AB-C851-488A-ABE4-4DDE692C115B}" srcOrd="11" destOrd="0" presId="urn:microsoft.com/office/officeart/2005/8/layout/default"/>
    <dgm:cxn modelId="{2E1B71F8-2179-4AD7-96C2-BB08D32357FC}" type="presParOf" srcId="{F201BA89-9579-442A-B33D-42872D85EA7A}" destId="{A3010709-0AE6-4410-A2F6-23B5A99D2AE6}" srcOrd="12" destOrd="0" presId="urn:microsoft.com/office/officeart/2005/8/layout/default"/>
    <dgm:cxn modelId="{CB4121F6-C903-40B0-99B8-A7EB04E6C379}" type="presParOf" srcId="{F201BA89-9579-442A-B33D-42872D85EA7A}" destId="{89FD5952-365F-4B42-8496-3BDD652F292B}" srcOrd="13" destOrd="0" presId="urn:microsoft.com/office/officeart/2005/8/layout/default"/>
    <dgm:cxn modelId="{F1D41A71-D00F-489B-B520-88A98FE10B25}" type="presParOf" srcId="{F201BA89-9579-442A-B33D-42872D85EA7A}" destId="{A400726B-9DDF-4AFB-A1F1-328C3BC96FCC}" srcOrd="14" destOrd="0" presId="urn:microsoft.com/office/officeart/2005/8/layout/default"/>
    <dgm:cxn modelId="{CA15D509-18D7-4313-AEC8-67008AEAC46E}" type="presParOf" srcId="{F201BA89-9579-442A-B33D-42872D85EA7A}" destId="{ADCB11F9-5182-4DBD-AA50-17B4D12A3912}" srcOrd="15" destOrd="0" presId="urn:microsoft.com/office/officeart/2005/8/layout/default"/>
    <dgm:cxn modelId="{4B769CB3-BB09-4959-98B8-18A9A12B07B4}" type="presParOf" srcId="{F201BA89-9579-442A-B33D-42872D85EA7A}" destId="{72219A28-C00A-4E0F-9CDC-9CFE56CFA9C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48F1DB-3A2C-420E-9C57-2D2897E88FB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11B8B96C-64E9-42D0-AB3E-62165286CC23}">
      <dgm:prSet custT="1"/>
      <dgm:spPr/>
      <dgm:t>
        <a:bodyPr/>
        <a:lstStyle/>
        <a:p>
          <a:pPr>
            <a:buFont typeface="Arial" panose="020B0604020202020204" pitchFamily="34" charset="0"/>
            <a:buChar char="•"/>
          </a:pPr>
          <a:r>
            <a:rPr lang="en-GB" sz="2000" b="1" dirty="0">
              <a:solidFill>
                <a:srgbClr val="000000"/>
              </a:solidFill>
            </a:rPr>
            <a:t>Summary of Personal Health Budgets (PHB)</a:t>
          </a:r>
          <a:endParaRPr lang="en-GB" sz="1400" dirty="0">
            <a:solidFill>
              <a:srgbClr val="000000"/>
            </a:solidFill>
          </a:endParaRPr>
        </a:p>
      </dgm:t>
    </dgm:pt>
    <dgm:pt modelId="{1F763DBF-C015-4DA3-BC4D-3548AA3073DE}" type="parTrans" cxnId="{EF3348E0-EE16-4AD0-9AEF-17DFED224F14}">
      <dgm:prSet/>
      <dgm:spPr/>
      <dgm:t>
        <a:bodyPr/>
        <a:lstStyle/>
        <a:p>
          <a:endParaRPr lang="en-GB">
            <a:solidFill>
              <a:srgbClr val="000000"/>
            </a:solidFill>
          </a:endParaRPr>
        </a:p>
      </dgm:t>
    </dgm:pt>
    <dgm:pt modelId="{99F781C8-04FB-4859-988A-9BB7104AB62B}" type="sibTrans" cxnId="{EF3348E0-EE16-4AD0-9AEF-17DFED224F14}">
      <dgm:prSet/>
      <dgm:spPr/>
      <dgm:t>
        <a:bodyPr/>
        <a:lstStyle/>
        <a:p>
          <a:endParaRPr lang="en-GB">
            <a:solidFill>
              <a:srgbClr val="000000"/>
            </a:solidFill>
          </a:endParaRPr>
        </a:p>
      </dgm:t>
    </dgm:pt>
    <dgm:pt modelId="{E5A4191C-2E96-4168-B06D-F41F1E315334}">
      <dgm:prSet/>
      <dgm:spPr/>
      <dgm:t>
        <a:bodyPr/>
        <a:lstStyle/>
        <a:p>
          <a:pPr algn="ctr">
            <a:buNone/>
          </a:pPr>
          <a:r>
            <a:rPr lang="en-GB">
              <a:solidFill>
                <a:srgbClr val="000000"/>
              </a:solidFill>
            </a:rPr>
            <a:t>.</a:t>
          </a:r>
          <a:r>
            <a:rPr lang="en-GB" b="1">
              <a:solidFill>
                <a:srgbClr val="000000"/>
              </a:solidFill>
            </a:rPr>
            <a:t>
A Personal Health Budget (PHB) is a financial allocation given to eligible patients to support their health and recovery goals, allowing for greater choice, flexibility, and control over their care</a:t>
          </a:r>
          <a:endParaRPr lang="en-GB">
            <a:solidFill>
              <a:srgbClr val="000000"/>
            </a:solidFill>
          </a:endParaRPr>
        </a:p>
      </dgm:t>
    </dgm:pt>
    <dgm:pt modelId="{9EC03066-5417-4B25-83AD-EFADF9939F9B}" type="parTrans" cxnId="{F6CC15CB-C941-43EE-A335-D4ACC6432E8A}">
      <dgm:prSet/>
      <dgm:spPr/>
      <dgm:t>
        <a:bodyPr/>
        <a:lstStyle/>
        <a:p>
          <a:endParaRPr lang="en-GB">
            <a:solidFill>
              <a:srgbClr val="000000"/>
            </a:solidFill>
          </a:endParaRPr>
        </a:p>
      </dgm:t>
    </dgm:pt>
    <dgm:pt modelId="{BC0EE374-CC54-4FD1-B4E7-1559163C8CD7}" type="sibTrans" cxnId="{F6CC15CB-C941-43EE-A335-D4ACC6432E8A}">
      <dgm:prSet/>
      <dgm:spPr/>
      <dgm:t>
        <a:bodyPr/>
        <a:lstStyle/>
        <a:p>
          <a:endParaRPr lang="en-GB">
            <a:solidFill>
              <a:srgbClr val="000000"/>
            </a:solidFill>
          </a:endParaRPr>
        </a:p>
      </dgm:t>
    </dgm:pt>
    <dgm:pt modelId="{8532DB88-97F1-49E8-A661-D83DF459A403}">
      <dgm:prSet/>
      <dgm:spPr/>
      <dgm:t>
        <a:bodyPr/>
        <a:lstStyle/>
        <a:p>
          <a:pPr algn="l">
            <a:buNone/>
          </a:pPr>
          <a:r>
            <a:rPr lang="en-GB">
              <a:solidFill>
                <a:srgbClr val="000000"/>
              </a:solidFill>
            </a:rPr>
            <a:t>
</a:t>
          </a:r>
          <a:r>
            <a:rPr lang="en-GB" b="1">
              <a:solidFill>
                <a:srgbClr val="000000"/>
              </a:solidFill>
            </a:rPr>
            <a:t>Eligibility: </a:t>
          </a:r>
          <a:r>
            <a:rPr lang="en-GB">
              <a:solidFill>
                <a:srgbClr val="000000"/>
              </a:solidFill>
            </a:rPr>
            <a:t>PHBs are available to patients under specific conditions, such as adults in Continuing Health Care, children in Continuing Care, people under Section 117 (mental health), wheelchair users, and additional groups in Tower Hamlets (e.g., those with learning disabilities or COPD).</a:t>
          </a:r>
        </a:p>
      </dgm:t>
    </dgm:pt>
    <dgm:pt modelId="{5F846038-2B98-4EB5-9D40-FE4E7AB41CAF}" type="parTrans" cxnId="{0F9BB7F0-7EDB-409B-9211-0A806A8D52BA}">
      <dgm:prSet/>
      <dgm:spPr/>
      <dgm:t>
        <a:bodyPr/>
        <a:lstStyle/>
        <a:p>
          <a:endParaRPr lang="en-GB">
            <a:solidFill>
              <a:srgbClr val="000000"/>
            </a:solidFill>
          </a:endParaRPr>
        </a:p>
      </dgm:t>
    </dgm:pt>
    <dgm:pt modelId="{E1854853-E10F-4FF8-B95F-B31AA0FF23CC}" type="sibTrans" cxnId="{0F9BB7F0-7EDB-409B-9211-0A806A8D52BA}">
      <dgm:prSet/>
      <dgm:spPr/>
      <dgm:t>
        <a:bodyPr/>
        <a:lstStyle/>
        <a:p>
          <a:endParaRPr lang="en-GB">
            <a:solidFill>
              <a:srgbClr val="000000"/>
            </a:solidFill>
          </a:endParaRPr>
        </a:p>
      </dgm:t>
    </dgm:pt>
    <dgm:pt modelId="{DFA4680A-18D9-4EE3-B473-9739A5B4F2C6}">
      <dgm:prSet/>
      <dgm:spPr/>
      <dgm:t>
        <a:bodyPr/>
        <a:lstStyle/>
        <a:p>
          <a:pPr>
            <a:buNone/>
          </a:pPr>
          <a:endParaRPr lang="en-GB">
            <a:solidFill>
              <a:srgbClr val="000000"/>
            </a:solidFill>
          </a:endParaRPr>
        </a:p>
      </dgm:t>
    </dgm:pt>
    <dgm:pt modelId="{56478633-0213-4F7A-A229-63332B8FC460}" type="sibTrans" cxnId="{EC4CD10C-2DE8-47F0-8AD8-6819FDCAF9DF}">
      <dgm:prSet/>
      <dgm:spPr/>
      <dgm:t>
        <a:bodyPr/>
        <a:lstStyle/>
        <a:p>
          <a:endParaRPr lang="en-GB">
            <a:solidFill>
              <a:srgbClr val="000000"/>
            </a:solidFill>
          </a:endParaRPr>
        </a:p>
      </dgm:t>
    </dgm:pt>
    <dgm:pt modelId="{7F8BF9ED-8380-4C29-A5BA-AF795E518678}" type="parTrans" cxnId="{EC4CD10C-2DE8-47F0-8AD8-6819FDCAF9DF}">
      <dgm:prSet/>
      <dgm:spPr/>
      <dgm:t>
        <a:bodyPr/>
        <a:lstStyle/>
        <a:p>
          <a:endParaRPr lang="en-GB">
            <a:solidFill>
              <a:srgbClr val="000000"/>
            </a:solidFill>
          </a:endParaRPr>
        </a:p>
      </dgm:t>
    </dgm:pt>
    <dgm:pt modelId="{3D572E6F-05FD-40C9-90C3-B1A2948CD77A}">
      <dgm:prSet/>
      <dgm:spPr/>
      <dgm:t>
        <a:bodyPr/>
        <a:lstStyle/>
        <a:p>
          <a:endParaRPr lang="en-GB">
            <a:solidFill>
              <a:srgbClr val="000000"/>
            </a:solidFill>
          </a:endParaRPr>
        </a:p>
      </dgm:t>
    </dgm:pt>
    <dgm:pt modelId="{2979DB98-3702-4B8F-93BB-C85A8FC56BC7}" type="sibTrans" cxnId="{22D6795F-73B0-44EB-8B53-E82C797EFCC2}">
      <dgm:prSet/>
      <dgm:spPr/>
      <dgm:t>
        <a:bodyPr/>
        <a:lstStyle/>
        <a:p>
          <a:endParaRPr lang="en-GB">
            <a:solidFill>
              <a:srgbClr val="000000"/>
            </a:solidFill>
          </a:endParaRPr>
        </a:p>
      </dgm:t>
    </dgm:pt>
    <dgm:pt modelId="{D1DDB410-48AA-4FF9-98BE-65077F041DDD}" type="parTrans" cxnId="{22D6795F-73B0-44EB-8B53-E82C797EFCC2}">
      <dgm:prSet/>
      <dgm:spPr/>
      <dgm:t>
        <a:bodyPr/>
        <a:lstStyle/>
        <a:p>
          <a:endParaRPr lang="en-GB">
            <a:solidFill>
              <a:srgbClr val="000000"/>
            </a:solidFill>
          </a:endParaRPr>
        </a:p>
      </dgm:t>
    </dgm:pt>
    <dgm:pt modelId="{D3261885-4668-46F5-9313-2BD91DC64A3D}">
      <dgm:prSet/>
      <dgm:spPr/>
      <dgm:t>
        <a:bodyPr/>
        <a:lstStyle/>
        <a:p>
          <a:pPr>
            <a:buNone/>
          </a:pPr>
          <a:r>
            <a:rPr lang="en-GB" b="1">
              <a:solidFill>
                <a:srgbClr val="000000"/>
              </a:solidFill>
            </a:rPr>
            <a:t>2. Control and Flexibility: </a:t>
          </a:r>
          <a:r>
            <a:rPr lang="en-GB">
              <a:solidFill>
                <a:srgbClr val="000000"/>
              </a:solidFill>
            </a:rPr>
            <a:t>Individuals can decide how to use their allocated budget, whether on traditional healthcare services or alternative methods, as long as it contributes to their overall health and well-being.</a:t>
          </a:r>
        </a:p>
      </dgm:t>
    </dgm:pt>
    <dgm:pt modelId="{C269E7DD-0DC0-489C-B64D-7F9371C4F23B}" type="parTrans" cxnId="{A7DDA0E6-8278-480A-8C58-B9EFB8F6A0EC}">
      <dgm:prSet/>
      <dgm:spPr/>
      <dgm:t>
        <a:bodyPr/>
        <a:lstStyle/>
        <a:p>
          <a:endParaRPr lang="en-GB">
            <a:solidFill>
              <a:srgbClr val="000000"/>
            </a:solidFill>
          </a:endParaRPr>
        </a:p>
      </dgm:t>
    </dgm:pt>
    <dgm:pt modelId="{9BBD0CA9-DF30-4394-8FE4-71972E1FA386}" type="sibTrans" cxnId="{A7DDA0E6-8278-480A-8C58-B9EFB8F6A0EC}">
      <dgm:prSet/>
      <dgm:spPr/>
      <dgm:t>
        <a:bodyPr/>
        <a:lstStyle/>
        <a:p>
          <a:endParaRPr lang="en-GB">
            <a:solidFill>
              <a:srgbClr val="000000"/>
            </a:solidFill>
          </a:endParaRPr>
        </a:p>
      </dgm:t>
    </dgm:pt>
    <dgm:pt modelId="{DCA9A8C3-894C-43DD-87AC-F0317F92A46A}">
      <dgm:prSet/>
      <dgm:spPr/>
      <dgm:t>
        <a:bodyPr/>
        <a:lstStyle/>
        <a:p>
          <a:pPr>
            <a:buNone/>
          </a:pPr>
          <a:endParaRPr lang="en-GB">
            <a:solidFill>
              <a:srgbClr val="000000"/>
            </a:solidFill>
          </a:endParaRPr>
        </a:p>
      </dgm:t>
    </dgm:pt>
    <dgm:pt modelId="{94148B20-CF36-4392-92BA-B2AACD58A697}" type="parTrans" cxnId="{EC326793-178D-4A75-9A74-A805F97F2370}">
      <dgm:prSet/>
      <dgm:spPr/>
      <dgm:t>
        <a:bodyPr/>
        <a:lstStyle/>
        <a:p>
          <a:endParaRPr lang="en-GB">
            <a:solidFill>
              <a:srgbClr val="000000"/>
            </a:solidFill>
          </a:endParaRPr>
        </a:p>
      </dgm:t>
    </dgm:pt>
    <dgm:pt modelId="{E09B1415-0E31-4F21-9DD8-36EA4B5C6C1F}" type="sibTrans" cxnId="{EC326793-178D-4A75-9A74-A805F97F2370}">
      <dgm:prSet/>
      <dgm:spPr/>
      <dgm:t>
        <a:bodyPr/>
        <a:lstStyle/>
        <a:p>
          <a:endParaRPr lang="en-GB">
            <a:solidFill>
              <a:srgbClr val="000000"/>
            </a:solidFill>
          </a:endParaRPr>
        </a:p>
      </dgm:t>
    </dgm:pt>
    <dgm:pt modelId="{D54A5C5E-CB6B-43D4-9424-44BC15E2174D}">
      <dgm:prSet/>
      <dgm:spPr/>
      <dgm:t>
        <a:bodyPr/>
        <a:lstStyle/>
        <a:p>
          <a:pPr>
            <a:buNone/>
          </a:pPr>
          <a:r>
            <a:rPr lang="en-GB" b="1">
              <a:solidFill>
                <a:srgbClr val="000000"/>
              </a:solidFill>
            </a:rPr>
            <a:t>3. Collaboration</a:t>
          </a:r>
          <a:r>
            <a:rPr lang="en-GB">
              <a:solidFill>
                <a:srgbClr val="000000"/>
              </a:solidFill>
            </a:rPr>
            <a:t>: PHBs are developed through collaboration among individuals, their families or caregivers, and healthcare professionals, ensuring that the budget effectively addresses the patient’s specific needs.</a:t>
          </a:r>
        </a:p>
      </dgm:t>
    </dgm:pt>
    <dgm:pt modelId="{BE241C16-5CC2-4E2C-84E9-FF82084620DC}" type="parTrans" cxnId="{6315CCF5-7970-4E44-B021-DF6C05A3752C}">
      <dgm:prSet/>
      <dgm:spPr/>
      <dgm:t>
        <a:bodyPr/>
        <a:lstStyle/>
        <a:p>
          <a:endParaRPr lang="en-GB">
            <a:solidFill>
              <a:srgbClr val="000000"/>
            </a:solidFill>
          </a:endParaRPr>
        </a:p>
      </dgm:t>
    </dgm:pt>
    <dgm:pt modelId="{D4A5BD91-21A7-40D9-A9E3-8F6765ED3C67}" type="sibTrans" cxnId="{6315CCF5-7970-4E44-B021-DF6C05A3752C}">
      <dgm:prSet/>
      <dgm:spPr/>
      <dgm:t>
        <a:bodyPr/>
        <a:lstStyle/>
        <a:p>
          <a:endParaRPr lang="en-GB">
            <a:solidFill>
              <a:srgbClr val="000000"/>
            </a:solidFill>
          </a:endParaRPr>
        </a:p>
      </dgm:t>
    </dgm:pt>
    <dgm:pt modelId="{D487B34A-E8A6-4248-A678-D1A3BCB95B36}">
      <dgm:prSet/>
      <dgm:spPr/>
      <dgm:t>
        <a:bodyPr/>
        <a:lstStyle/>
        <a:p>
          <a:pPr>
            <a:buFont typeface="Arial" panose="020B0604020202020204" pitchFamily="34" charset="0"/>
            <a:buChar char="•"/>
          </a:pPr>
          <a:r>
            <a:rPr lang="en-GB" b="1">
              <a:solidFill>
                <a:srgbClr val="000000"/>
              </a:solidFill>
            </a:rPr>
            <a:t>Support Available for PHB Applicants</a:t>
          </a:r>
          <a:r>
            <a:rPr lang="en-GB">
              <a:solidFill>
                <a:srgbClr val="000000"/>
              </a:solidFill>
            </a:rPr>
            <a:t>
Professionals and individuals have access to a range of resources and training to support the PHB application process, including:	</a:t>
          </a:r>
        </a:p>
      </dgm:t>
    </dgm:pt>
    <dgm:pt modelId="{4B67C3D0-03E9-4110-A86F-CF996B77328D}" type="parTrans" cxnId="{DBCC8433-089B-4C1A-B0ED-4DEA7D943E6A}">
      <dgm:prSet/>
      <dgm:spPr/>
      <dgm:t>
        <a:bodyPr/>
        <a:lstStyle/>
        <a:p>
          <a:endParaRPr lang="en-GB">
            <a:solidFill>
              <a:srgbClr val="000000"/>
            </a:solidFill>
          </a:endParaRPr>
        </a:p>
      </dgm:t>
    </dgm:pt>
    <dgm:pt modelId="{F83428FD-95F9-417A-A50A-B2F7E3651A1E}" type="sibTrans" cxnId="{DBCC8433-089B-4C1A-B0ED-4DEA7D943E6A}">
      <dgm:prSet/>
      <dgm:spPr/>
      <dgm:t>
        <a:bodyPr/>
        <a:lstStyle/>
        <a:p>
          <a:endParaRPr lang="en-GB">
            <a:solidFill>
              <a:srgbClr val="000000"/>
            </a:solidFill>
          </a:endParaRPr>
        </a:p>
      </dgm:t>
    </dgm:pt>
    <dgm:pt modelId="{B1B313D3-15A5-474B-A939-150265D20055}">
      <dgm:prSet custT="1"/>
      <dgm:spPr/>
      <dgm: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dirty="0">
              <a:solidFill>
                <a:srgbClr val="000000"/>
              </a:solidFill>
              <a:latin typeface="Arial" panose="020B0604020202020204"/>
              <a:ea typeface="+mn-ea"/>
              <a:cs typeface="+mn-cs"/>
            </a:rPr>
            <a:t>Key features of Personal health budgets</a:t>
          </a:r>
        </a:p>
      </dgm:t>
    </dgm:pt>
    <dgm:pt modelId="{2298294F-54D3-465E-B3D5-D0ABCF318BA0}" type="parTrans" cxnId="{E4A8848A-A709-48B8-9CB2-FEE199A01A65}">
      <dgm:prSet/>
      <dgm:spPr/>
      <dgm:t>
        <a:bodyPr/>
        <a:lstStyle/>
        <a:p>
          <a:endParaRPr lang="en-GB">
            <a:solidFill>
              <a:srgbClr val="000000"/>
            </a:solidFill>
          </a:endParaRPr>
        </a:p>
      </dgm:t>
    </dgm:pt>
    <dgm:pt modelId="{1357BF9A-5E84-4F11-80F1-0DE76D9D0353}" type="sibTrans" cxnId="{E4A8848A-A709-48B8-9CB2-FEE199A01A65}">
      <dgm:prSet/>
      <dgm:spPr/>
      <dgm:t>
        <a:bodyPr/>
        <a:lstStyle/>
        <a:p>
          <a:endParaRPr lang="en-GB">
            <a:solidFill>
              <a:srgbClr val="000000"/>
            </a:solidFill>
          </a:endParaRPr>
        </a:p>
      </dgm:t>
    </dgm:pt>
    <dgm:pt modelId="{4B9302B2-A6F5-4BBB-8F6F-1F917E2E6E1E}">
      <dgm:prSet/>
      <dgm:spPr/>
      <dgm:t>
        <a:bodyPr/>
        <a:lstStyle/>
        <a:p>
          <a:pPr>
            <a:buNone/>
          </a:pPr>
          <a:r>
            <a:rPr lang="en-GB">
              <a:solidFill>
                <a:srgbClr val="000000"/>
              </a:solidFill>
            </a:rPr>
            <a:t>1</a:t>
          </a:r>
          <a:r>
            <a:rPr lang="en-GB" b="1">
              <a:solidFill>
                <a:srgbClr val="000000"/>
              </a:solidFill>
            </a:rPr>
            <a:t>. Personalisation: </a:t>
          </a:r>
          <a:r>
            <a:rPr lang="en-GB">
              <a:solidFill>
                <a:srgbClr val="000000"/>
              </a:solidFill>
            </a:rPr>
            <a:t>Personal Health Budgets (PHBs) allow patients to choose the services or products that best align with their health goals, providing flexibility in how they receive support.</a:t>
          </a:r>
        </a:p>
      </dgm:t>
    </dgm:pt>
    <dgm:pt modelId="{CA665532-C075-4083-A866-A5435A3C18DC}" type="parTrans" cxnId="{1E036D4B-7738-4603-A635-3699E6803923}">
      <dgm:prSet/>
      <dgm:spPr/>
      <dgm:t>
        <a:bodyPr/>
        <a:lstStyle/>
        <a:p>
          <a:endParaRPr lang="en-GB">
            <a:solidFill>
              <a:srgbClr val="000000"/>
            </a:solidFill>
          </a:endParaRPr>
        </a:p>
      </dgm:t>
    </dgm:pt>
    <dgm:pt modelId="{6F58A434-D2FA-4F60-BBC8-C5A9125F2074}" type="sibTrans" cxnId="{1E036D4B-7738-4603-A635-3699E6803923}">
      <dgm:prSet/>
      <dgm:spPr/>
      <dgm:t>
        <a:bodyPr/>
        <a:lstStyle/>
        <a:p>
          <a:endParaRPr lang="en-GB">
            <a:solidFill>
              <a:srgbClr val="000000"/>
            </a:solidFill>
          </a:endParaRPr>
        </a:p>
      </dgm:t>
    </dgm:pt>
    <dgm:pt modelId="{07E76A0C-AE44-4E49-9C07-891A5C84B215}">
      <dgm:prSet/>
      <dgm:spPr/>
      <dgm:t>
        <a:bodyPr/>
        <a:lstStyle/>
        <a:p>
          <a:pPr>
            <a:buNone/>
          </a:pPr>
          <a:endParaRPr lang="en-GB" b="1" dirty="0">
            <a:solidFill>
              <a:srgbClr val="000000"/>
            </a:solidFill>
          </a:endParaRPr>
        </a:p>
      </dgm:t>
    </dgm:pt>
    <dgm:pt modelId="{5E735404-A0BE-4589-B740-54BA43DD4E23}" type="parTrans" cxnId="{BF6289F4-C4FA-404D-9AC8-5A452B4B5DA9}">
      <dgm:prSet/>
      <dgm:spPr/>
      <dgm:t>
        <a:bodyPr/>
        <a:lstStyle/>
        <a:p>
          <a:endParaRPr lang="en-GB">
            <a:solidFill>
              <a:srgbClr val="000000"/>
            </a:solidFill>
          </a:endParaRPr>
        </a:p>
      </dgm:t>
    </dgm:pt>
    <dgm:pt modelId="{BD379127-1C4D-4227-BD0F-ED389642D79A}" type="sibTrans" cxnId="{BF6289F4-C4FA-404D-9AC8-5A452B4B5DA9}">
      <dgm:prSet/>
      <dgm:spPr/>
      <dgm:t>
        <a:bodyPr/>
        <a:lstStyle/>
        <a:p>
          <a:endParaRPr lang="en-GB">
            <a:solidFill>
              <a:srgbClr val="000000"/>
            </a:solidFill>
          </a:endParaRPr>
        </a:p>
      </dgm:t>
    </dgm:pt>
    <dgm:pt modelId="{91334CA7-E1B6-4624-A795-87864039DDF6}">
      <dgm:prSet/>
      <dgm:spPr/>
      <dgm:t>
        <a:bodyPr/>
        <a:lstStyle/>
        <a:p>
          <a:pPr algn="l">
            <a:buNone/>
          </a:pPr>
          <a:r>
            <a:rPr lang="en-GB">
              <a:solidFill>
                <a:srgbClr val="000000"/>
              </a:solidFill>
            </a:rPr>
            <a:t>
</a:t>
          </a:r>
          <a:r>
            <a:rPr lang="en-GB" b="1">
              <a:solidFill>
                <a:srgbClr val="000000"/>
              </a:solidFill>
            </a:rPr>
            <a:t>Funding: </a:t>
          </a:r>
          <a:r>
            <a:rPr lang="en-GB">
              <a:solidFill>
                <a:srgbClr val="000000"/>
              </a:solidFill>
            </a:rPr>
            <a:t>PHBs offer up to £1,000 per person for 12 months, funded through the Better Care Fund.</a:t>
          </a:r>
        </a:p>
      </dgm:t>
    </dgm:pt>
    <dgm:pt modelId="{3C9D7ED8-F173-4915-A955-122A599EFA90}" type="parTrans" cxnId="{A7D5E4F5-7470-4786-86D3-5199089AD01F}">
      <dgm:prSet/>
      <dgm:spPr/>
      <dgm:t>
        <a:bodyPr/>
        <a:lstStyle/>
        <a:p>
          <a:endParaRPr lang="en-GB">
            <a:solidFill>
              <a:srgbClr val="000000"/>
            </a:solidFill>
          </a:endParaRPr>
        </a:p>
      </dgm:t>
    </dgm:pt>
    <dgm:pt modelId="{7922A2A1-555B-44C2-942E-09FAF83A687C}" type="sibTrans" cxnId="{A7D5E4F5-7470-4786-86D3-5199089AD01F}">
      <dgm:prSet/>
      <dgm:spPr/>
      <dgm:t>
        <a:bodyPr/>
        <a:lstStyle/>
        <a:p>
          <a:endParaRPr lang="en-GB">
            <a:solidFill>
              <a:srgbClr val="000000"/>
            </a:solidFill>
          </a:endParaRPr>
        </a:p>
      </dgm:t>
    </dgm:pt>
    <dgm:pt modelId="{7E516A8E-B6E7-48D0-A05B-620947392D9E}">
      <dgm:prSet/>
      <dgm:spPr/>
      <dgm:t>
        <a:bodyPr/>
        <a:lstStyle/>
        <a:p>
          <a:pPr algn="l">
            <a:buNone/>
          </a:pPr>
          <a:r>
            <a:rPr lang="en-GB">
              <a:solidFill>
                <a:srgbClr val="000000"/>
              </a:solidFill>
            </a:rPr>
            <a:t>
</a:t>
          </a:r>
          <a:r>
            <a:rPr lang="en-GB" b="1">
              <a:solidFill>
                <a:srgbClr val="000000"/>
              </a:solidFill>
            </a:rPr>
            <a:t>Setting Up Activities: </a:t>
          </a:r>
          <a:r>
            <a:rPr lang="en-GB">
              <a:solidFill>
                <a:srgbClr val="000000"/>
              </a:solidFill>
            </a:rPr>
            <a:t>Professionals must consult with individuals to plan group activities, complete required forms, seek NHS approval, and ensure proper risk management and compliance.</a:t>
          </a:r>
        </a:p>
      </dgm:t>
    </dgm:pt>
    <dgm:pt modelId="{CDEA8BC6-21EB-48E2-83D1-74776A80B8DA}" type="parTrans" cxnId="{9F4098A4-F6E7-496C-8CD3-10CC415FD2E6}">
      <dgm:prSet/>
      <dgm:spPr/>
      <dgm:t>
        <a:bodyPr/>
        <a:lstStyle/>
        <a:p>
          <a:endParaRPr lang="en-GB">
            <a:solidFill>
              <a:srgbClr val="000000"/>
            </a:solidFill>
          </a:endParaRPr>
        </a:p>
      </dgm:t>
    </dgm:pt>
    <dgm:pt modelId="{8A4504A2-F979-425B-ACCE-7F58291BF776}" type="sibTrans" cxnId="{9F4098A4-F6E7-496C-8CD3-10CC415FD2E6}">
      <dgm:prSet/>
      <dgm:spPr/>
      <dgm:t>
        <a:bodyPr/>
        <a:lstStyle/>
        <a:p>
          <a:endParaRPr lang="en-GB">
            <a:solidFill>
              <a:srgbClr val="000000"/>
            </a:solidFill>
          </a:endParaRPr>
        </a:p>
      </dgm:t>
    </dgm:pt>
    <dgm:pt modelId="{E1640633-4F0D-49C4-AC17-68ADB3D5E011}">
      <dgm:prSet/>
      <dgm:spPr/>
      <dgm:t>
        <a:bodyPr/>
        <a:lstStyle/>
        <a:p>
          <a:pPr algn="l">
            <a:buNone/>
          </a:pPr>
          <a:r>
            <a:rPr lang="en-GB">
              <a:solidFill>
                <a:srgbClr val="000000"/>
              </a:solidFill>
            </a:rPr>
            <a:t>
</a:t>
          </a:r>
          <a:r>
            <a:rPr lang="en-GB" b="1">
              <a:solidFill>
                <a:srgbClr val="000000"/>
              </a:solidFill>
            </a:rPr>
            <a:t>Monitoring</a:t>
          </a:r>
          <a:r>
            <a:rPr lang="en-GB">
              <a:solidFill>
                <a:srgbClr val="000000"/>
              </a:solidFill>
            </a:rPr>
            <a:t>: Regular reviews (at 6, 12, and 10-12 months) assess progress toward health goals and adapt the plans as needed.
The toolkit offers guidance for healthcare professionals on applying for and managing PHBs effectively.</a:t>
          </a:r>
        </a:p>
      </dgm:t>
    </dgm:pt>
    <dgm:pt modelId="{ABD05CB2-B719-47D6-ABCD-D3660F78807D}" type="parTrans" cxnId="{553E81D9-9920-418A-9F09-62F28CFE99F8}">
      <dgm:prSet/>
      <dgm:spPr/>
      <dgm:t>
        <a:bodyPr/>
        <a:lstStyle/>
        <a:p>
          <a:endParaRPr lang="en-GB">
            <a:solidFill>
              <a:srgbClr val="000000"/>
            </a:solidFill>
          </a:endParaRPr>
        </a:p>
      </dgm:t>
    </dgm:pt>
    <dgm:pt modelId="{F9E35213-8A14-489C-83E3-D20FF71C927A}" type="sibTrans" cxnId="{553E81D9-9920-418A-9F09-62F28CFE99F8}">
      <dgm:prSet/>
      <dgm:spPr/>
      <dgm:t>
        <a:bodyPr/>
        <a:lstStyle/>
        <a:p>
          <a:endParaRPr lang="en-GB">
            <a:solidFill>
              <a:srgbClr val="000000"/>
            </a:solidFill>
          </a:endParaRPr>
        </a:p>
      </dgm:t>
    </dgm:pt>
    <dgm:pt modelId="{9D511CE5-C985-4716-9BAF-4BE87534EAFF}">
      <dgm:prSet/>
      <dgm:spPr/>
      <dgm:t>
        <a:bodyPr/>
        <a:lstStyle/>
        <a:p>
          <a:pPr algn="l">
            <a:buNone/>
          </a:pPr>
          <a:r>
            <a:rPr lang="en-GB">
              <a:solidFill>
                <a:srgbClr val="000000"/>
              </a:solidFill>
            </a:rPr>
            <a:t>
</a:t>
          </a:r>
          <a:r>
            <a:rPr lang="en-GB" b="1">
              <a:solidFill>
                <a:srgbClr val="000000"/>
              </a:solidFill>
            </a:rPr>
            <a:t>Pooled PHBs: </a:t>
          </a:r>
          <a:r>
            <a:rPr lang="en-GB">
              <a:solidFill>
                <a:srgbClr val="000000"/>
              </a:solidFill>
            </a:rPr>
            <a:t>Multiple individuals can combine their PHBs to fund shared activities or programs that align with their health goals.</a:t>
          </a:r>
        </a:p>
      </dgm:t>
    </dgm:pt>
    <dgm:pt modelId="{B0522278-28C6-4C5C-9795-FB7B57D863EA}" type="parTrans" cxnId="{BBFC6676-3208-48B7-8AEF-74CE9E473C3A}">
      <dgm:prSet/>
      <dgm:spPr/>
      <dgm:t>
        <a:bodyPr/>
        <a:lstStyle/>
        <a:p>
          <a:endParaRPr lang="en-GB">
            <a:solidFill>
              <a:srgbClr val="000000"/>
            </a:solidFill>
          </a:endParaRPr>
        </a:p>
      </dgm:t>
    </dgm:pt>
    <dgm:pt modelId="{14C315A2-F7FF-475A-98F5-3EE732066552}" type="sibTrans" cxnId="{BBFC6676-3208-48B7-8AEF-74CE9E473C3A}">
      <dgm:prSet/>
      <dgm:spPr/>
      <dgm:t>
        <a:bodyPr/>
        <a:lstStyle/>
        <a:p>
          <a:endParaRPr lang="en-GB">
            <a:solidFill>
              <a:srgbClr val="000000"/>
            </a:solidFill>
          </a:endParaRPr>
        </a:p>
      </dgm:t>
    </dgm:pt>
    <dgm:pt modelId="{FACAEC18-3B7A-46CD-8097-BCFA63AEFB06}">
      <dgm:prSet/>
      <dgm:spPr/>
      <dgm:t>
        <a:bodyPr/>
        <a:lstStyle/>
        <a:p>
          <a:pPr>
            <a:buNone/>
          </a:pPr>
          <a:endParaRPr lang="en-GB">
            <a:solidFill>
              <a:srgbClr val="000000"/>
            </a:solidFill>
          </a:endParaRPr>
        </a:p>
      </dgm:t>
    </dgm:pt>
    <dgm:pt modelId="{4CC60969-E128-412A-9E96-8E4564C34A34}" type="parTrans" cxnId="{429B2A15-FC67-43C0-BDFF-11153C9393B9}">
      <dgm:prSet/>
      <dgm:spPr/>
      <dgm:t>
        <a:bodyPr/>
        <a:lstStyle/>
        <a:p>
          <a:endParaRPr lang="en-GB">
            <a:solidFill>
              <a:srgbClr val="000000"/>
            </a:solidFill>
          </a:endParaRPr>
        </a:p>
      </dgm:t>
    </dgm:pt>
    <dgm:pt modelId="{58F9D4C0-170D-4C50-AFE2-AAE04CDCF51D}" type="sibTrans" cxnId="{429B2A15-FC67-43C0-BDFF-11153C9393B9}">
      <dgm:prSet/>
      <dgm:spPr/>
      <dgm:t>
        <a:bodyPr/>
        <a:lstStyle/>
        <a:p>
          <a:endParaRPr lang="en-GB">
            <a:solidFill>
              <a:srgbClr val="000000"/>
            </a:solidFill>
          </a:endParaRPr>
        </a:p>
      </dgm:t>
    </dgm:pt>
    <dgm:pt modelId="{F38650F0-ECB8-4D01-B87F-F3C82BED34B4}">
      <dgm:prSet/>
      <dgm:spPr/>
      <dgm:t>
        <a:bodyPr/>
        <a:lstStyle/>
        <a:p>
          <a:pPr algn="l">
            <a:buNone/>
          </a:pPr>
          <a:endParaRPr lang="en-GB">
            <a:solidFill>
              <a:srgbClr val="000000"/>
            </a:solidFill>
          </a:endParaRPr>
        </a:p>
      </dgm:t>
    </dgm:pt>
    <dgm:pt modelId="{14A7CAE0-6C2F-4E81-BB90-354FE120D303}" type="parTrans" cxnId="{88D13008-F121-4D23-A765-62F82CB08109}">
      <dgm:prSet/>
      <dgm:spPr/>
      <dgm:t>
        <a:bodyPr/>
        <a:lstStyle/>
        <a:p>
          <a:endParaRPr lang="en-GB">
            <a:solidFill>
              <a:srgbClr val="000000"/>
            </a:solidFill>
          </a:endParaRPr>
        </a:p>
      </dgm:t>
    </dgm:pt>
    <dgm:pt modelId="{F2A30819-5EB0-48B3-9F62-3F19E3CC4A73}" type="sibTrans" cxnId="{88D13008-F121-4D23-A765-62F82CB08109}">
      <dgm:prSet/>
      <dgm:spPr/>
      <dgm:t>
        <a:bodyPr/>
        <a:lstStyle/>
        <a:p>
          <a:endParaRPr lang="en-GB">
            <a:solidFill>
              <a:srgbClr val="000000"/>
            </a:solidFill>
          </a:endParaRPr>
        </a:p>
      </dgm:t>
    </dgm:pt>
    <dgm:pt modelId="{E4BE153C-0372-472D-A3C9-AE35597B3360}">
      <dgm:prSet/>
      <dgm:spPr/>
      <dgm:t>
        <a:bodyPr/>
        <a:lstStyle/>
        <a:p>
          <a:pPr>
            <a:buFont typeface="+mj-lt"/>
            <a:buAutoNum type="arabicPeriod"/>
          </a:pPr>
          <a:r>
            <a:rPr lang="en-GB">
              <a:solidFill>
                <a:srgbClr val="000000"/>
              </a:solidFill>
            </a:rPr>
            <a:t>		Personalisation Officers: Local officers are available to guide individuals and health professionals through the process of setting up a PHB, including support with form completion and navigating the approval process.
	Training Resources: Workshops, webinars, and the free online training from the Personalised Care Institute can help health professionals understand and apply PHBs effectively.</a:t>
          </a:r>
        </a:p>
      </dgm:t>
    </dgm:pt>
    <dgm:pt modelId="{BA5F52A0-2869-4C5B-8F80-CEDFA8F33FCC}" type="parTrans" cxnId="{2B6E16C8-A7D2-4499-88B0-DCEF2F1306D2}">
      <dgm:prSet/>
      <dgm:spPr/>
      <dgm:t>
        <a:bodyPr/>
        <a:lstStyle/>
        <a:p>
          <a:endParaRPr lang="en-GB">
            <a:solidFill>
              <a:srgbClr val="000000"/>
            </a:solidFill>
          </a:endParaRPr>
        </a:p>
      </dgm:t>
    </dgm:pt>
    <dgm:pt modelId="{8080CFC9-2908-45B1-9F8D-4D9BC456AB27}" type="sibTrans" cxnId="{2B6E16C8-A7D2-4499-88B0-DCEF2F1306D2}">
      <dgm:prSet/>
      <dgm:spPr/>
      <dgm:t>
        <a:bodyPr/>
        <a:lstStyle/>
        <a:p>
          <a:endParaRPr lang="en-GB">
            <a:solidFill>
              <a:srgbClr val="000000"/>
            </a:solidFill>
          </a:endParaRPr>
        </a:p>
      </dgm:t>
    </dgm:pt>
    <dgm:pt modelId="{5CC621C6-B6D4-44A9-AE2A-85975536BA6C}" type="pres">
      <dgm:prSet presAssocID="{8248F1DB-3A2C-420E-9C57-2D2897E88FBD}" presName="Name0" presStyleCnt="0">
        <dgm:presLayoutVars>
          <dgm:dir/>
          <dgm:animLvl val="lvl"/>
          <dgm:resizeHandles val="exact"/>
        </dgm:presLayoutVars>
      </dgm:prSet>
      <dgm:spPr/>
    </dgm:pt>
    <dgm:pt modelId="{96B1BC9E-98E2-4149-8D5F-2803F000AC11}" type="pres">
      <dgm:prSet presAssocID="{11B8B96C-64E9-42D0-AB3E-62165286CC23}" presName="composite" presStyleCnt="0"/>
      <dgm:spPr/>
    </dgm:pt>
    <dgm:pt modelId="{B30B1ECC-3C56-49FC-BD15-D7F52B1238BE}" type="pres">
      <dgm:prSet presAssocID="{11B8B96C-64E9-42D0-AB3E-62165286CC23}" presName="parTx" presStyleLbl="alignNode1" presStyleIdx="0" presStyleCnt="2" custScaleY="151875" custLinFactNeighborX="-1" custLinFactNeighborY="9147">
        <dgm:presLayoutVars>
          <dgm:chMax val="0"/>
          <dgm:chPref val="0"/>
          <dgm:bulletEnabled val="1"/>
        </dgm:presLayoutVars>
      </dgm:prSet>
      <dgm:spPr/>
    </dgm:pt>
    <dgm:pt modelId="{F876DF51-5800-4A28-8958-6CA16C982FB5}" type="pres">
      <dgm:prSet presAssocID="{11B8B96C-64E9-42D0-AB3E-62165286CC23}" presName="desTx" presStyleLbl="alignAccFollowNode1" presStyleIdx="0" presStyleCnt="2" custScaleY="95762" custLinFactNeighborX="-1" custLinFactNeighborY="-2175">
        <dgm:presLayoutVars>
          <dgm:bulletEnabled val="1"/>
        </dgm:presLayoutVars>
      </dgm:prSet>
      <dgm:spPr/>
    </dgm:pt>
    <dgm:pt modelId="{2A7C8DFC-D338-4CA3-BC0B-383F2DDC1E9A}" type="pres">
      <dgm:prSet presAssocID="{99F781C8-04FB-4859-988A-9BB7104AB62B}" presName="space" presStyleCnt="0"/>
      <dgm:spPr/>
    </dgm:pt>
    <dgm:pt modelId="{00825CCF-83BE-4B0B-A57D-592061DD4420}" type="pres">
      <dgm:prSet presAssocID="{B1B313D3-15A5-474B-A939-150265D20055}" presName="composite" presStyleCnt="0"/>
      <dgm:spPr/>
    </dgm:pt>
    <dgm:pt modelId="{EFB79244-FC89-4A33-8A57-84D8A2FE54CA}" type="pres">
      <dgm:prSet presAssocID="{B1B313D3-15A5-474B-A939-150265D20055}" presName="parTx" presStyleLbl="alignNode1" presStyleIdx="1" presStyleCnt="2">
        <dgm:presLayoutVars>
          <dgm:chMax val="0"/>
          <dgm:chPref val="0"/>
          <dgm:bulletEnabled val="1"/>
        </dgm:presLayoutVars>
      </dgm:prSet>
      <dgm:spPr/>
    </dgm:pt>
    <dgm:pt modelId="{BE9821AB-23A1-440A-9B19-71A71D21CBD7}" type="pres">
      <dgm:prSet presAssocID="{B1B313D3-15A5-474B-A939-150265D20055}" presName="desTx" presStyleLbl="alignAccFollowNode1" presStyleIdx="1" presStyleCnt="2">
        <dgm:presLayoutVars>
          <dgm:bulletEnabled val="1"/>
        </dgm:presLayoutVars>
      </dgm:prSet>
      <dgm:spPr/>
    </dgm:pt>
  </dgm:ptLst>
  <dgm:cxnLst>
    <dgm:cxn modelId="{88D13008-F121-4D23-A765-62F82CB08109}" srcId="{11B8B96C-64E9-42D0-AB3E-62165286CC23}" destId="{F38650F0-ECB8-4D01-B87F-F3C82BED34B4}" srcOrd="6" destOrd="0" parTransId="{14A7CAE0-6C2F-4E81-BB90-354FE120D303}" sibTransId="{F2A30819-5EB0-48B3-9F62-3F19E3CC4A73}"/>
    <dgm:cxn modelId="{FF697F0A-8916-4000-B425-0CE376C61A22}" type="presOf" srcId="{9D511CE5-C985-4716-9BAF-4BE87534EAFF}" destId="{F876DF51-5800-4A28-8958-6CA16C982FB5}" srcOrd="0" destOrd="2" presId="urn:microsoft.com/office/officeart/2005/8/layout/hList1"/>
    <dgm:cxn modelId="{95592C0B-204B-47DF-8ADB-7441BC35F81A}" type="presOf" srcId="{91334CA7-E1B6-4624-A795-87864039DDF6}" destId="{F876DF51-5800-4A28-8958-6CA16C982FB5}" srcOrd="0" destOrd="3" presId="urn:microsoft.com/office/officeart/2005/8/layout/hList1"/>
    <dgm:cxn modelId="{0AD8730B-C3F0-4D92-8072-649B22D4F44F}" type="presOf" srcId="{F38650F0-ECB8-4D01-B87F-F3C82BED34B4}" destId="{F876DF51-5800-4A28-8958-6CA16C982FB5}" srcOrd="0" destOrd="6" presId="urn:microsoft.com/office/officeart/2005/8/layout/hList1"/>
    <dgm:cxn modelId="{EC4CD10C-2DE8-47F0-8AD8-6819FDCAF9DF}" srcId="{B1B313D3-15A5-474B-A939-150265D20055}" destId="{DFA4680A-18D9-4EE3-B473-9739A5B4F2C6}" srcOrd="7" destOrd="0" parTransId="{7F8BF9ED-8380-4C29-A5BA-AF795E518678}" sibTransId="{56478633-0213-4F7A-A229-63332B8FC460}"/>
    <dgm:cxn modelId="{429B2A15-FC67-43C0-BDFF-11153C9393B9}" srcId="{B1B313D3-15A5-474B-A939-150265D20055}" destId="{FACAEC18-3B7A-46CD-8097-BCFA63AEFB06}" srcOrd="5" destOrd="0" parTransId="{4CC60969-E128-412A-9E96-8E4564C34A34}" sibTransId="{58F9D4C0-170D-4C50-AFE2-AAE04CDCF51D}"/>
    <dgm:cxn modelId="{97B4EE1E-0100-4CAF-86E6-5DF27DCEC452}" type="presOf" srcId="{8248F1DB-3A2C-420E-9C57-2D2897E88FBD}" destId="{5CC621C6-B6D4-44A9-AE2A-85975536BA6C}" srcOrd="0" destOrd="0" presId="urn:microsoft.com/office/officeart/2005/8/layout/hList1"/>
    <dgm:cxn modelId="{DBCC8433-089B-4C1A-B0ED-4DEA7D943E6A}" srcId="{B1B313D3-15A5-474B-A939-150265D20055}" destId="{D487B34A-E8A6-4248-A678-D1A3BCB95B36}" srcOrd="6" destOrd="0" parTransId="{4B67C3D0-03E9-4110-A86F-CF996B77328D}" sibTransId="{F83428FD-95F9-417A-A50A-B2F7E3651A1E}"/>
    <dgm:cxn modelId="{8829F73A-89E2-435B-BA21-456A1844C457}" type="presOf" srcId="{07E76A0C-AE44-4E49-9C07-891A5C84B215}" destId="{BE9821AB-23A1-440A-9B19-71A71D21CBD7}" srcOrd="0" destOrd="1" presId="urn:microsoft.com/office/officeart/2005/8/layout/hList1"/>
    <dgm:cxn modelId="{22D6795F-73B0-44EB-8B53-E82C797EFCC2}" srcId="{B1B313D3-15A5-474B-A939-150265D20055}" destId="{3D572E6F-05FD-40C9-90C3-B1A2948CD77A}" srcOrd="8" destOrd="0" parTransId="{D1DDB410-48AA-4FF9-98BE-65077F041DDD}" sibTransId="{2979DB98-3702-4B8F-93BB-C85A8FC56BC7}"/>
    <dgm:cxn modelId="{A866486B-3501-4206-9835-71909296808F}" type="presOf" srcId="{E5A4191C-2E96-4168-B06D-F41F1E315334}" destId="{F876DF51-5800-4A28-8958-6CA16C982FB5}" srcOrd="0" destOrd="0" presId="urn:microsoft.com/office/officeart/2005/8/layout/hList1"/>
    <dgm:cxn modelId="{1E036D4B-7738-4603-A635-3699E6803923}" srcId="{B1B313D3-15A5-474B-A939-150265D20055}" destId="{4B9302B2-A6F5-4BBB-8F6F-1F917E2E6E1E}" srcOrd="0" destOrd="0" parTransId="{CA665532-C075-4083-A866-A5435A3C18DC}" sibTransId="{6F58A434-D2FA-4F60-BBC8-C5A9125F2074}"/>
    <dgm:cxn modelId="{61CC8F6E-9FB2-4F46-989F-5242CC23F569}" type="presOf" srcId="{DCA9A8C3-894C-43DD-87AC-F0317F92A46A}" destId="{BE9821AB-23A1-440A-9B19-71A71D21CBD7}" srcOrd="0" destOrd="3" presId="urn:microsoft.com/office/officeart/2005/8/layout/hList1"/>
    <dgm:cxn modelId="{92931356-2075-4A9C-A870-0AA62BFBB21F}" type="presOf" srcId="{E1640633-4F0D-49C4-AC17-68ADB3D5E011}" destId="{F876DF51-5800-4A28-8958-6CA16C982FB5}" srcOrd="0" destOrd="5" presId="urn:microsoft.com/office/officeart/2005/8/layout/hList1"/>
    <dgm:cxn modelId="{BBFC6676-3208-48B7-8AEF-74CE9E473C3A}" srcId="{11B8B96C-64E9-42D0-AB3E-62165286CC23}" destId="{9D511CE5-C985-4716-9BAF-4BE87534EAFF}" srcOrd="2" destOrd="0" parTransId="{B0522278-28C6-4C5C-9795-FB7B57D863EA}" sibTransId="{14C315A2-F7FF-475A-98F5-3EE732066552}"/>
    <dgm:cxn modelId="{52F20780-20D1-44FF-A11F-AD85FC30ED4D}" type="presOf" srcId="{D487B34A-E8A6-4248-A678-D1A3BCB95B36}" destId="{BE9821AB-23A1-440A-9B19-71A71D21CBD7}" srcOrd="0" destOrd="6" presId="urn:microsoft.com/office/officeart/2005/8/layout/hList1"/>
    <dgm:cxn modelId="{354BB582-476D-4EEB-A178-06A13F7DBA2B}" type="presOf" srcId="{D54A5C5E-CB6B-43D4-9424-44BC15E2174D}" destId="{BE9821AB-23A1-440A-9B19-71A71D21CBD7}" srcOrd="0" destOrd="4" presId="urn:microsoft.com/office/officeart/2005/8/layout/hList1"/>
    <dgm:cxn modelId="{49662689-8482-4839-8F78-4BFFBFDAF12D}" type="presOf" srcId="{FACAEC18-3B7A-46CD-8097-BCFA63AEFB06}" destId="{BE9821AB-23A1-440A-9B19-71A71D21CBD7}" srcOrd="0" destOrd="5" presId="urn:microsoft.com/office/officeart/2005/8/layout/hList1"/>
    <dgm:cxn modelId="{72BE7E8A-487B-4F96-949B-6A44EBE93B0A}" type="presOf" srcId="{DFA4680A-18D9-4EE3-B473-9739A5B4F2C6}" destId="{BE9821AB-23A1-440A-9B19-71A71D21CBD7}" srcOrd="0" destOrd="8" presId="urn:microsoft.com/office/officeart/2005/8/layout/hList1"/>
    <dgm:cxn modelId="{E4A8848A-A709-48B8-9CB2-FEE199A01A65}" srcId="{8248F1DB-3A2C-420E-9C57-2D2897E88FBD}" destId="{B1B313D3-15A5-474B-A939-150265D20055}" srcOrd="1" destOrd="0" parTransId="{2298294F-54D3-465E-B3D5-D0ABCF318BA0}" sibTransId="{1357BF9A-5E84-4F11-80F1-0DE76D9D0353}"/>
    <dgm:cxn modelId="{1A582391-F7E5-482B-9E07-1B7EEF8085B4}" type="presOf" srcId="{3D572E6F-05FD-40C9-90C3-B1A2948CD77A}" destId="{BE9821AB-23A1-440A-9B19-71A71D21CBD7}" srcOrd="0" destOrd="9" presId="urn:microsoft.com/office/officeart/2005/8/layout/hList1"/>
    <dgm:cxn modelId="{1EC36493-15DB-47D9-8E4A-ED95562E6A4A}" type="presOf" srcId="{B1B313D3-15A5-474B-A939-150265D20055}" destId="{EFB79244-FC89-4A33-8A57-84D8A2FE54CA}" srcOrd="0" destOrd="0" presId="urn:microsoft.com/office/officeart/2005/8/layout/hList1"/>
    <dgm:cxn modelId="{EC326793-178D-4A75-9A74-A805F97F2370}" srcId="{B1B313D3-15A5-474B-A939-150265D20055}" destId="{DCA9A8C3-894C-43DD-87AC-F0317F92A46A}" srcOrd="3" destOrd="0" parTransId="{94148B20-CF36-4392-92BA-B2AACD58A697}" sibTransId="{E09B1415-0E31-4F21-9DD8-36EA4B5C6C1F}"/>
    <dgm:cxn modelId="{9F4098A4-F6E7-496C-8CD3-10CC415FD2E6}" srcId="{11B8B96C-64E9-42D0-AB3E-62165286CC23}" destId="{7E516A8E-B6E7-48D0-A05B-620947392D9E}" srcOrd="4" destOrd="0" parTransId="{CDEA8BC6-21EB-48E2-83D1-74776A80B8DA}" sibTransId="{8A4504A2-F979-425B-ACCE-7F58291BF776}"/>
    <dgm:cxn modelId="{68B3BAC2-E85C-4779-8409-1B697424F68F}" type="presOf" srcId="{4B9302B2-A6F5-4BBB-8F6F-1F917E2E6E1E}" destId="{BE9821AB-23A1-440A-9B19-71A71D21CBD7}" srcOrd="0" destOrd="0" presId="urn:microsoft.com/office/officeart/2005/8/layout/hList1"/>
    <dgm:cxn modelId="{2B6E16C8-A7D2-4499-88B0-DCEF2F1306D2}" srcId="{D487B34A-E8A6-4248-A678-D1A3BCB95B36}" destId="{E4BE153C-0372-472D-A3C9-AE35597B3360}" srcOrd="0" destOrd="0" parTransId="{BA5F52A0-2869-4C5B-8F80-CEDFA8F33FCC}" sibTransId="{8080CFC9-2908-45B1-9F8D-4D9BC456AB27}"/>
    <dgm:cxn modelId="{F6CC15CB-C941-43EE-A335-D4ACC6432E8A}" srcId="{11B8B96C-64E9-42D0-AB3E-62165286CC23}" destId="{E5A4191C-2E96-4168-B06D-F41F1E315334}" srcOrd="0" destOrd="0" parTransId="{9EC03066-5417-4B25-83AD-EFADF9939F9B}" sibTransId="{BC0EE374-CC54-4FD1-B4E7-1559163C8CD7}"/>
    <dgm:cxn modelId="{0CEBFDCE-E667-468D-9958-7CA8BB358E1A}" type="presOf" srcId="{11B8B96C-64E9-42D0-AB3E-62165286CC23}" destId="{B30B1ECC-3C56-49FC-BD15-D7F52B1238BE}" srcOrd="0" destOrd="0" presId="urn:microsoft.com/office/officeart/2005/8/layout/hList1"/>
    <dgm:cxn modelId="{553E81D9-9920-418A-9F09-62F28CFE99F8}" srcId="{11B8B96C-64E9-42D0-AB3E-62165286CC23}" destId="{E1640633-4F0D-49C4-AC17-68ADB3D5E011}" srcOrd="5" destOrd="0" parTransId="{ABD05CB2-B719-47D6-ABCD-D3660F78807D}" sibTransId="{F9E35213-8A14-489C-83E3-D20FF71C927A}"/>
    <dgm:cxn modelId="{EF3348E0-EE16-4AD0-9AEF-17DFED224F14}" srcId="{8248F1DB-3A2C-420E-9C57-2D2897E88FBD}" destId="{11B8B96C-64E9-42D0-AB3E-62165286CC23}" srcOrd="0" destOrd="0" parTransId="{1F763DBF-C015-4DA3-BC4D-3548AA3073DE}" sibTransId="{99F781C8-04FB-4859-988A-9BB7104AB62B}"/>
    <dgm:cxn modelId="{A9CC7FE6-9DE5-4910-B9BE-4024CBE3ACFB}" type="presOf" srcId="{D3261885-4668-46F5-9313-2BD91DC64A3D}" destId="{BE9821AB-23A1-440A-9B19-71A71D21CBD7}" srcOrd="0" destOrd="2" presId="urn:microsoft.com/office/officeart/2005/8/layout/hList1"/>
    <dgm:cxn modelId="{A7DDA0E6-8278-480A-8C58-B9EFB8F6A0EC}" srcId="{B1B313D3-15A5-474B-A939-150265D20055}" destId="{D3261885-4668-46F5-9313-2BD91DC64A3D}" srcOrd="2" destOrd="0" parTransId="{C269E7DD-0DC0-489C-B64D-7F9371C4F23B}" sibTransId="{9BBD0CA9-DF30-4394-8FE4-71972E1FA386}"/>
    <dgm:cxn modelId="{2CE587EC-B0CE-44E0-BD64-981AF2C2158E}" type="presOf" srcId="{E4BE153C-0372-472D-A3C9-AE35597B3360}" destId="{BE9821AB-23A1-440A-9B19-71A71D21CBD7}" srcOrd="0" destOrd="7" presId="urn:microsoft.com/office/officeart/2005/8/layout/hList1"/>
    <dgm:cxn modelId="{0F9BB7F0-7EDB-409B-9211-0A806A8D52BA}" srcId="{11B8B96C-64E9-42D0-AB3E-62165286CC23}" destId="{8532DB88-97F1-49E8-A661-D83DF459A403}" srcOrd="1" destOrd="0" parTransId="{5F846038-2B98-4EB5-9D40-FE4E7AB41CAF}" sibTransId="{E1854853-E10F-4FF8-B95F-B31AA0FF23CC}"/>
    <dgm:cxn modelId="{6EBC68F1-BB94-494B-A262-8784BD68D920}" type="presOf" srcId="{7E516A8E-B6E7-48D0-A05B-620947392D9E}" destId="{F876DF51-5800-4A28-8958-6CA16C982FB5}" srcOrd="0" destOrd="4" presId="urn:microsoft.com/office/officeart/2005/8/layout/hList1"/>
    <dgm:cxn modelId="{BF6289F4-C4FA-404D-9AC8-5A452B4B5DA9}" srcId="{B1B313D3-15A5-474B-A939-150265D20055}" destId="{07E76A0C-AE44-4E49-9C07-891A5C84B215}" srcOrd="1" destOrd="0" parTransId="{5E735404-A0BE-4589-B740-54BA43DD4E23}" sibTransId="{BD379127-1C4D-4227-BD0F-ED389642D79A}"/>
    <dgm:cxn modelId="{6315CCF5-7970-4E44-B021-DF6C05A3752C}" srcId="{B1B313D3-15A5-474B-A939-150265D20055}" destId="{D54A5C5E-CB6B-43D4-9424-44BC15E2174D}" srcOrd="4" destOrd="0" parTransId="{BE241C16-5CC2-4E2C-84E9-FF82084620DC}" sibTransId="{D4A5BD91-21A7-40D9-A9E3-8F6765ED3C67}"/>
    <dgm:cxn modelId="{A7D5E4F5-7470-4786-86D3-5199089AD01F}" srcId="{11B8B96C-64E9-42D0-AB3E-62165286CC23}" destId="{91334CA7-E1B6-4624-A795-87864039DDF6}" srcOrd="3" destOrd="0" parTransId="{3C9D7ED8-F173-4915-A955-122A599EFA90}" sibTransId="{7922A2A1-555B-44C2-942E-09FAF83A687C}"/>
    <dgm:cxn modelId="{290D8CFF-807C-4AC5-9D04-481D9C0BB4BF}" type="presOf" srcId="{8532DB88-97F1-49E8-A661-D83DF459A403}" destId="{F876DF51-5800-4A28-8958-6CA16C982FB5}" srcOrd="0" destOrd="1" presId="urn:microsoft.com/office/officeart/2005/8/layout/hList1"/>
    <dgm:cxn modelId="{2DE96E87-6441-4C84-AB71-12F3EDFBFC03}" type="presParOf" srcId="{5CC621C6-B6D4-44A9-AE2A-85975536BA6C}" destId="{96B1BC9E-98E2-4149-8D5F-2803F000AC11}" srcOrd="0" destOrd="0" presId="urn:microsoft.com/office/officeart/2005/8/layout/hList1"/>
    <dgm:cxn modelId="{6CCD81F4-F225-4B1D-95C8-1D1CB6D8481F}" type="presParOf" srcId="{96B1BC9E-98E2-4149-8D5F-2803F000AC11}" destId="{B30B1ECC-3C56-49FC-BD15-D7F52B1238BE}" srcOrd="0" destOrd="0" presId="urn:microsoft.com/office/officeart/2005/8/layout/hList1"/>
    <dgm:cxn modelId="{7F7478F5-B774-4DE5-9396-5E18415255AE}" type="presParOf" srcId="{96B1BC9E-98E2-4149-8D5F-2803F000AC11}" destId="{F876DF51-5800-4A28-8958-6CA16C982FB5}" srcOrd="1" destOrd="0" presId="urn:microsoft.com/office/officeart/2005/8/layout/hList1"/>
    <dgm:cxn modelId="{042A491E-5D88-4EAD-A37F-57D891F8A130}" type="presParOf" srcId="{5CC621C6-B6D4-44A9-AE2A-85975536BA6C}" destId="{2A7C8DFC-D338-4CA3-BC0B-383F2DDC1E9A}" srcOrd="1" destOrd="0" presId="urn:microsoft.com/office/officeart/2005/8/layout/hList1"/>
    <dgm:cxn modelId="{08C776B8-0233-41F9-B71B-2A9EF6CB661B}" type="presParOf" srcId="{5CC621C6-B6D4-44A9-AE2A-85975536BA6C}" destId="{00825CCF-83BE-4B0B-A57D-592061DD4420}" srcOrd="2" destOrd="0" presId="urn:microsoft.com/office/officeart/2005/8/layout/hList1"/>
    <dgm:cxn modelId="{B4F40414-7CFC-4404-B86B-908891B5E9FB}" type="presParOf" srcId="{00825CCF-83BE-4B0B-A57D-592061DD4420}" destId="{EFB79244-FC89-4A33-8A57-84D8A2FE54CA}" srcOrd="0" destOrd="0" presId="urn:microsoft.com/office/officeart/2005/8/layout/hList1"/>
    <dgm:cxn modelId="{14D86ADB-BB67-40DD-89C1-30F21977A0A9}" type="presParOf" srcId="{00825CCF-83BE-4B0B-A57D-592061DD4420}" destId="{BE9821AB-23A1-440A-9B19-71A71D21CBD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48F1DB-3A2C-420E-9C57-2D2897E88FB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11B8B96C-64E9-42D0-AB3E-62165286CC23}">
      <dgm:prSet custT="1"/>
      <dgm:spPr/>
      <dgm:t>
        <a:bodyPr/>
        <a:lstStyle/>
        <a:p>
          <a:pPr>
            <a:buFont typeface="Arial" panose="020B0604020202020204" pitchFamily="34" charset="0"/>
            <a:buChar char="•"/>
          </a:pPr>
          <a:r>
            <a:rPr lang="en-GB" sz="2000" b="1">
              <a:solidFill>
                <a:srgbClr val="000000"/>
              </a:solidFill>
            </a:rPr>
            <a:t>Support Services</a:t>
          </a:r>
        </a:p>
        <a:p>
          <a:pPr>
            <a:buFont typeface="Arial" panose="020B0604020202020204" pitchFamily="34" charset="0"/>
            <a:buChar char="•"/>
          </a:pPr>
          <a:endParaRPr lang="en-GB" sz="1400">
            <a:solidFill>
              <a:srgbClr val="000000"/>
            </a:solidFill>
          </a:endParaRPr>
        </a:p>
      </dgm:t>
    </dgm:pt>
    <dgm:pt modelId="{1F763DBF-C015-4DA3-BC4D-3548AA3073DE}" type="parTrans" cxnId="{EF3348E0-EE16-4AD0-9AEF-17DFED224F14}">
      <dgm:prSet/>
      <dgm:spPr/>
      <dgm:t>
        <a:bodyPr/>
        <a:lstStyle/>
        <a:p>
          <a:endParaRPr lang="en-GB">
            <a:solidFill>
              <a:srgbClr val="000000"/>
            </a:solidFill>
          </a:endParaRPr>
        </a:p>
      </dgm:t>
    </dgm:pt>
    <dgm:pt modelId="{99F781C8-04FB-4859-988A-9BB7104AB62B}" type="sibTrans" cxnId="{EF3348E0-EE16-4AD0-9AEF-17DFED224F14}">
      <dgm:prSet/>
      <dgm:spPr/>
      <dgm:t>
        <a:bodyPr/>
        <a:lstStyle/>
        <a:p>
          <a:endParaRPr lang="en-GB">
            <a:solidFill>
              <a:srgbClr val="000000"/>
            </a:solidFill>
          </a:endParaRPr>
        </a:p>
      </dgm:t>
    </dgm:pt>
    <dgm:pt modelId="{E5A4191C-2E96-4168-B06D-F41F1E315334}">
      <dgm:prSet/>
      <dgm:spPr/>
      <dgm:t>
        <a:bodyPr/>
        <a:lstStyle/>
        <a:p>
          <a:r>
            <a:rPr lang="en-GB">
              <a:solidFill>
                <a:srgbClr val="000000"/>
              </a:solidFill>
            </a:rPr>
            <a:t>The Tower Hamlets council supports individuals and carers facing money and cost-of-living challenges. </a:t>
          </a:r>
        </a:p>
      </dgm:t>
    </dgm:pt>
    <dgm:pt modelId="{9EC03066-5417-4B25-83AD-EFADF9939F9B}" type="parTrans" cxnId="{F6CC15CB-C941-43EE-A335-D4ACC6432E8A}">
      <dgm:prSet/>
      <dgm:spPr/>
      <dgm:t>
        <a:bodyPr/>
        <a:lstStyle/>
        <a:p>
          <a:endParaRPr lang="en-GB">
            <a:solidFill>
              <a:srgbClr val="000000"/>
            </a:solidFill>
          </a:endParaRPr>
        </a:p>
      </dgm:t>
    </dgm:pt>
    <dgm:pt modelId="{BC0EE374-CC54-4FD1-B4E7-1559163C8CD7}" type="sibTrans" cxnId="{F6CC15CB-C941-43EE-A335-D4ACC6432E8A}">
      <dgm:prSet/>
      <dgm:spPr/>
      <dgm:t>
        <a:bodyPr/>
        <a:lstStyle/>
        <a:p>
          <a:endParaRPr lang="en-GB">
            <a:solidFill>
              <a:srgbClr val="000000"/>
            </a:solidFill>
          </a:endParaRPr>
        </a:p>
      </dgm:t>
    </dgm:pt>
    <dgm:pt modelId="{2763EBE3-4DB8-4950-9476-7869FB6B9C55}">
      <dgm:prSet custT="1"/>
      <dgm:spPr/>
      <dgm:t>
        <a:bodyPr/>
        <a:lstStyle/>
        <a:p>
          <a:pPr>
            <a:buFont typeface="Arial" panose="020B0604020202020204" pitchFamily="34" charset="0"/>
            <a:buChar char="•"/>
          </a:pPr>
          <a:r>
            <a:rPr lang="en-GB" sz="2000" b="1">
              <a:solidFill>
                <a:srgbClr val="000000"/>
              </a:solidFill>
            </a:rPr>
            <a:t>The Adult Learning Disability Strategy 2017-2020</a:t>
          </a:r>
          <a:endParaRPr lang="en-GB" sz="1400">
            <a:solidFill>
              <a:srgbClr val="000000"/>
            </a:solidFill>
          </a:endParaRPr>
        </a:p>
      </dgm:t>
    </dgm:pt>
    <dgm:pt modelId="{8463B0A8-7951-4074-B4BC-AB2CA51CE8BF}" type="parTrans" cxnId="{A90B2C81-82D4-4046-85F1-679BD593C7BA}">
      <dgm:prSet/>
      <dgm:spPr/>
      <dgm:t>
        <a:bodyPr/>
        <a:lstStyle/>
        <a:p>
          <a:endParaRPr lang="en-GB">
            <a:solidFill>
              <a:srgbClr val="000000"/>
            </a:solidFill>
          </a:endParaRPr>
        </a:p>
      </dgm:t>
    </dgm:pt>
    <dgm:pt modelId="{B7B462A7-3F98-4E0F-B084-4D015720BC5E}" type="sibTrans" cxnId="{A90B2C81-82D4-4046-85F1-679BD593C7BA}">
      <dgm:prSet/>
      <dgm:spPr/>
      <dgm:t>
        <a:bodyPr/>
        <a:lstStyle/>
        <a:p>
          <a:endParaRPr lang="en-GB">
            <a:solidFill>
              <a:srgbClr val="000000"/>
            </a:solidFill>
          </a:endParaRPr>
        </a:p>
      </dgm:t>
    </dgm:pt>
    <dgm:pt modelId="{38BD1C37-E6CF-47BC-A929-381CC29BEE52}">
      <dgm:prSet/>
      <dgm:spPr/>
      <dgm:t>
        <a:bodyPr/>
        <a:lstStyle/>
        <a:p>
          <a:r>
            <a:rPr lang="en-GB">
              <a:solidFill>
                <a:srgbClr val="000000"/>
              </a:solidFill>
            </a:rPr>
            <a:t>The Adult Learning Disability Strategy 2017-2020 aimed to increase employment and volunteering opportunities for adults with learning disabilities, which could help improve their financial situation.</a:t>
          </a:r>
        </a:p>
      </dgm:t>
    </dgm:pt>
    <dgm:pt modelId="{682665A5-4C50-4D65-9AC0-9CD4BB066489}" type="parTrans" cxnId="{89F29931-C70D-4874-A676-56137D234CD2}">
      <dgm:prSet/>
      <dgm:spPr/>
      <dgm:t>
        <a:bodyPr/>
        <a:lstStyle/>
        <a:p>
          <a:endParaRPr lang="en-GB">
            <a:solidFill>
              <a:srgbClr val="000000"/>
            </a:solidFill>
          </a:endParaRPr>
        </a:p>
      </dgm:t>
    </dgm:pt>
    <dgm:pt modelId="{9266184B-9FA6-441A-BA63-6E3FCB75DA62}" type="sibTrans" cxnId="{89F29931-C70D-4874-A676-56137D234CD2}">
      <dgm:prSet/>
      <dgm:spPr/>
      <dgm:t>
        <a:bodyPr/>
        <a:lstStyle/>
        <a:p>
          <a:endParaRPr lang="en-GB">
            <a:solidFill>
              <a:srgbClr val="000000"/>
            </a:solidFill>
          </a:endParaRPr>
        </a:p>
      </dgm:t>
    </dgm:pt>
    <dgm:pt modelId="{3D572E6F-05FD-40C9-90C3-B1A2948CD77A}">
      <dgm:prSet/>
      <dgm:spPr/>
      <dgm:t>
        <a:bodyPr/>
        <a:lstStyle/>
        <a:p>
          <a:endParaRPr lang="en-GB">
            <a:solidFill>
              <a:srgbClr val="000000"/>
            </a:solidFill>
          </a:endParaRPr>
        </a:p>
      </dgm:t>
    </dgm:pt>
    <dgm:pt modelId="{D1DDB410-48AA-4FF9-98BE-65077F041DDD}" type="parTrans" cxnId="{22D6795F-73B0-44EB-8B53-E82C797EFCC2}">
      <dgm:prSet/>
      <dgm:spPr/>
      <dgm:t>
        <a:bodyPr/>
        <a:lstStyle/>
        <a:p>
          <a:endParaRPr lang="en-GB">
            <a:solidFill>
              <a:srgbClr val="000000"/>
            </a:solidFill>
          </a:endParaRPr>
        </a:p>
      </dgm:t>
    </dgm:pt>
    <dgm:pt modelId="{2979DB98-3702-4B8F-93BB-C85A8FC56BC7}" type="sibTrans" cxnId="{22D6795F-73B0-44EB-8B53-E82C797EFCC2}">
      <dgm:prSet/>
      <dgm:spPr/>
      <dgm:t>
        <a:bodyPr/>
        <a:lstStyle/>
        <a:p>
          <a:endParaRPr lang="en-GB">
            <a:solidFill>
              <a:srgbClr val="000000"/>
            </a:solidFill>
          </a:endParaRPr>
        </a:p>
      </dgm:t>
    </dgm:pt>
    <dgm:pt modelId="{DFA4680A-18D9-4EE3-B473-9739A5B4F2C6}">
      <dgm:prSet/>
      <dgm:spPr/>
      <dgm:t>
        <a:bodyPr/>
        <a:lstStyle/>
        <a:p>
          <a:endParaRPr lang="en-GB">
            <a:solidFill>
              <a:srgbClr val="000000"/>
            </a:solidFill>
          </a:endParaRPr>
        </a:p>
      </dgm:t>
    </dgm:pt>
    <dgm:pt modelId="{7F8BF9ED-8380-4C29-A5BA-AF795E518678}" type="parTrans" cxnId="{EC4CD10C-2DE8-47F0-8AD8-6819FDCAF9DF}">
      <dgm:prSet/>
      <dgm:spPr/>
      <dgm:t>
        <a:bodyPr/>
        <a:lstStyle/>
        <a:p>
          <a:endParaRPr lang="en-GB">
            <a:solidFill>
              <a:srgbClr val="000000"/>
            </a:solidFill>
          </a:endParaRPr>
        </a:p>
      </dgm:t>
    </dgm:pt>
    <dgm:pt modelId="{56478633-0213-4F7A-A229-63332B8FC460}" type="sibTrans" cxnId="{EC4CD10C-2DE8-47F0-8AD8-6819FDCAF9DF}">
      <dgm:prSet/>
      <dgm:spPr/>
      <dgm:t>
        <a:bodyPr/>
        <a:lstStyle/>
        <a:p>
          <a:endParaRPr lang="en-GB">
            <a:solidFill>
              <a:srgbClr val="000000"/>
            </a:solidFill>
          </a:endParaRPr>
        </a:p>
      </dgm:t>
    </dgm:pt>
    <dgm:pt modelId="{DAA5A6F9-9E22-402E-85B6-A9D7FC1F8E35}">
      <dgm:prSet/>
      <dgm:spPr/>
      <dgm:t>
        <a:bodyPr/>
        <a:lstStyle/>
        <a:p>
          <a:endParaRPr lang="en-GB">
            <a:solidFill>
              <a:srgbClr val="000000"/>
            </a:solidFill>
          </a:endParaRPr>
        </a:p>
      </dgm:t>
    </dgm:pt>
    <dgm:pt modelId="{5DE55071-F422-4161-A47A-DF74598559E6}" type="parTrans" cxnId="{FA832317-1C1D-4293-AF49-040350B02F56}">
      <dgm:prSet/>
      <dgm:spPr/>
      <dgm:t>
        <a:bodyPr/>
        <a:lstStyle/>
        <a:p>
          <a:endParaRPr lang="en-GB">
            <a:solidFill>
              <a:srgbClr val="000000"/>
            </a:solidFill>
          </a:endParaRPr>
        </a:p>
      </dgm:t>
    </dgm:pt>
    <dgm:pt modelId="{8D186797-E201-407E-A7E7-DCD6467E3202}" type="sibTrans" cxnId="{FA832317-1C1D-4293-AF49-040350B02F56}">
      <dgm:prSet/>
      <dgm:spPr/>
      <dgm:t>
        <a:bodyPr/>
        <a:lstStyle/>
        <a:p>
          <a:endParaRPr lang="en-GB">
            <a:solidFill>
              <a:srgbClr val="000000"/>
            </a:solidFill>
          </a:endParaRPr>
        </a:p>
      </dgm:t>
    </dgm:pt>
    <dgm:pt modelId="{19D8E094-08DB-4514-AF45-DFF7B0896207}">
      <dgm:prSet/>
      <dgm:spPr/>
      <dgm:t>
        <a:bodyPr/>
        <a:lstStyle/>
        <a:p>
          <a:r>
            <a:rPr lang="en-GB">
              <a:solidFill>
                <a:srgbClr val="000000"/>
              </a:solidFill>
            </a:rPr>
            <a:t>Support Scheme: Provides emergency financial aid for short-term living costs.</a:t>
          </a:r>
        </a:p>
      </dgm:t>
    </dgm:pt>
    <dgm:pt modelId="{7455BEA5-A8EB-42D9-9BA1-1661A742FB9A}" type="parTrans" cxnId="{C3C37A12-7880-4601-92A8-5EE46A295202}">
      <dgm:prSet/>
      <dgm:spPr/>
      <dgm:t>
        <a:bodyPr/>
        <a:lstStyle/>
        <a:p>
          <a:endParaRPr lang="en-GB">
            <a:solidFill>
              <a:srgbClr val="000000"/>
            </a:solidFill>
          </a:endParaRPr>
        </a:p>
      </dgm:t>
    </dgm:pt>
    <dgm:pt modelId="{66755740-E82D-4F37-9344-19A546489B0D}" type="sibTrans" cxnId="{C3C37A12-7880-4601-92A8-5EE46A295202}">
      <dgm:prSet/>
      <dgm:spPr/>
      <dgm:t>
        <a:bodyPr/>
        <a:lstStyle/>
        <a:p>
          <a:endParaRPr lang="en-GB">
            <a:solidFill>
              <a:srgbClr val="000000"/>
            </a:solidFill>
          </a:endParaRPr>
        </a:p>
      </dgm:t>
    </dgm:pt>
    <dgm:pt modelId="{1DC66473-F15E-4427-B103-E0086D4AB94E}">
      <dgm:prSet/>
      <dgm:spPr/>
      <dgm:t>
        <a:bodyPr/>
        <a:lstStyle/>
        <a:p>
          <a:r>
            <a:rPr lang="en-GB">
              <a:solidFill>
                <a:srgbClr val="000000"/>
              </a:solidFill>
            </a:rPr>
            <a:t>Energy Saving Tips: Offers advice to reduce gas and electricity usage.</a:t>
          </a:r>
        </a:p>
      </dgm:t>
    </dgm:pt>
    <dgm:pt modelId="{B53E03CD-D2B8-47EF-94A4-96D76945E0FE}" type="parTrans" cxnId="{87028C84-D8FC-4899-AF3E-7133C217EE4C}">
      <dgm:prSet/>
      <dgm:spPr/>
      <dgm:t>
        <a:bodyPr/>
        <a:lstStyle/>
        <a:p>
          <a:endParaRPr lang="en-GB">
            <a:solidFill>
              <a:srgbClr val="000000"/>
            </a:solidFill>
          </a:endParaRPr>
        </a:p>
      </dgm:t>
    </dgm:pt>
    <dgm:pt modelId="{71B9C6EB-821F-48D1-AD32-97824E0FE28A}" type="sibTrans" cxnId="{87028C84-D8FC-4899-AF3E-7133C217EE4C}">
      <dgm:prSet/>
      <dgm:spPr/>
      <dgm:t>
        <a:bodyPr/>
        <a:lstStyle/>
        <a:p>
          <a:endParaRPr lang="en-GB">
            <a:solidFill>
              <a:srgbClr val="000000"/>
            </a:solidFill>
          </a:endParaRPr>
        </a:p>
      </dgm:t>
    </dgm:pt>
    <dgm:pt modelId="{3ADF75C2-EB2A-4513-AFC5-ED0D9515C9FE}">
      <dgm:prSet/>
      <dgm:spPr/>
      <dgm:t>
        <a:bodyPr/>
        <a:lstStyle/>
        <a:p>
          <a:r>
            <a:rPr lang="en-GB">
              <a:solidFill>
                <a:srgbClr val="000000"/>
              </a:solidFill>
            </a:rPr>
            <a:t>Debt Advice and money Management Services: This includes support from Island Advice Centre, Stifford Centre, Limehouse Project, and Bromley by Bow Centre.</a:t>
          </a:r>
        </a:p>
      </dgm:t>
    </dgm:pt>
    <dgm:pt modelId="{D3F552B1-7D97-4D0A-8128-A1D1AFFACE53}" type="parTrans" cxnId="{FF941E0B-8860-4277-89FB-EC6F6FBE4299}">
      <dgm:prSet/>
      <dgm:spPr/>
      <dgm:t>
        <a:bodyPr/>
        <a:lstStyle/>
        <a:p>
          <a:endParaRPr lang="en-GB">
            <a:solidFill>
              <a:srgbClr val="000000"/>
            </a:solidFill>
          </a:endParaRPr>
        </a:p>
      </dgm:t>
    </dgm:pt>
    <dgm:pt modelId="{4FEBF6F2-4D62-4581-BD1B-6E4B6D8F6622}" type="sibTrans" cxnId="{FF941E0B-8860-4277-89FB-EC6F6FBE4299}">
      <dgm:prSet/>
      <dgm:spPr/>
      <dgm:t>
        <a:bodyPr/>
        <a:lstStyle/>
        <a:p>
          <a:endParaRPr lang="en-GB">
            <a:solidFill>
              <a:srgbClr val="000000"/>
            </a:solidFill>
          </a:endParaRPr>
        </a:p>
      </dgm:t>
    </dgm:pt>
    <dgm:pt modelId="{E2AE9403-7862-48C5-8E9D-DC51ABB841F7}">
      <dgm:prSet/>
      <dgm:spPr/>
      <dgm:t>
        <a:bodyPr/>
        <a:lstStyle/>
        <a:p>
          <a:r>
            <a:rPr lang="en-GB">
              <a:solidFill>
                <a:srgbClr val="000000"/>
              </a:solidFill>
            </a:rPr>
            <a:t>Financial Health Centre: Free advice on debt, benefits, housing, and employment.</a:t>
          </a:r>
        </a:p>
      </dgm:t>
    </dgm:pt>
    <dgm:pt modelId="{3F53FA2E-B3A4-4EE9-902B-92C2408763CD}" type="parTrans" cxnId="{BAFBC752-112A-4DA8-90B9-ADA173E24104}">
      <dgm:prSet/>
      <dgm:spPr/>
      <dgm:t>
        <a:bodyPr/>
        <a:lstStyle/>
        <a:p>
          <a:endParaRPr lang="en-GB">
            <a:solidFill>
              <a:srgbClr val="000000"/>
            </a:solidFill>
          </a:endParaRPr>
        </a:p>
      </dgm:t>
    </dgm:pt>
    <dgm:pt modelId="{5A91F66B-5C78-441A-8651-9AC1EFAD7C7F}" type="sibTrans" cxnId="{BAFBC752-112A-4DA8-90B9-ADA173E24104}">
      <dgm:prSet/>
      <dgm:spPr/>
      <dgm:t>
        <a:bodyPr/>
        <a:lstStyle/>
        <a:p>
          <a:endParaRPr lang="en-GB">
            <a:solidFill>
              <a:srgbClr val="000000"/>
            </a:solidFill>
          </a:endParaRPr>
        </a:p>
      </dgm:t>
    </dgm:pt>
    <dgm:pt modelId="{E9795BAC-B8DD-40DC-B55F-B5384AEF8A33}">
      <dgm:prSet/>
      <dgm:spPr/>
      <dgm:t>
        <a:bodyPr/>
        <a:lstStyle/>
        <a:p>
          <a:r>
            <a:rPr lang="en-GB">
              <a:solidFill>
                <a:srgbClr val="000000"/>
              </a:solidFill>
            </a:rPr>
            <a:t>Citizens Advice Tower Hamlets: Face-to-face and telephone advice on various financial issues.</a:t>
          </a:r>
        </a:p>
      </dgm:t>
    </dgm:pt>
    <dgm:pt modelId="{1B956903-6D97-499A-B317-B9DE8A998BDD}" type="parTrans" cxnId="{065551BE-6C1D-4E82-AAF4-71961B70A520}">
      <dgm:prSet/>
      <dgm:spPr/>
      <dgm:t>
        <a:bodyPr/>
        <a:lstStyle/>
        <a:p>
          <a:endParaRPr lang="en-GB">
            <a:solidFill>
              <a:srgbClr val="000000"/>
            </a:solidFill>
          </a:endParaRPr>
        </a:p>
      </dgm:t>
    </dgm:pt>
    <dgm:pt modelId="{3EE4B726-132B-4E29-BC93-1A9C4E6ED2DC}" type="sibTrans" cxnId="{065551BE-6C1D-4E82-AAF4-71961B70A520}">
      <dgm:prSet/>
      <dgm:spPr/>
      <dgm:t>
        <a:bodyPr/>
        <a:lstStyle/>
        <a:p>
          <a:endParaRPr lang="en-GB">
            <a:solidFill>
              <a:srgbClr val="000000"/>
            </a:solidFill>
          </a:endParaRPr>
        </a:p>
      </dgm:t>
    </dgm:pt>
    <dgm:pt modelId="{58556EE6-D767-4532-BB29-82D5EC68C1C8}">
      <dgm:prSet/>
      <dgm:spPr/>
      <dgm:t>
        <a:bodyPr/>
        <a:lstStyle/>
        <a:p>
          <a:r>
            <a:rPr lang="en-GB">
              <a:solidFill>
                <a:srgbClr val="000000"/>
              </a:solidFill>
            </a:rPr>
            <a:t>These services aim to help individuals and carers manage cost-of-living challenges in Tower Hamlets​ </a:t>
          </a:r>
        </a:p>
      </dgm:t>
    </dgm:pt>
    <dgm:pt modelId="{A6F19703-9D4F-41F4-A107-5126429C689D}" type="parTrans" cxnId="{64C5AF13-2153-45E5-8970-737B5836CAFB}">
      <dgm:prSet/>
      <dgm:spPr/>
      <dgm:t>
        <a:bodyPr/>
        <a:lstStyle/>
        <a:p>
          <a:endParaRPr lang="en-GB">
            <a:solidFill>
              <a:srgbClr val="000000"/>
            </a:solidFill>
          </a:endParaRPr>
        </a:p>
      </dgm:t>
    </dgm:pt>
    <dgm:pt modelId="{4AFE0C01-FB3B-4755-8280-9A1B4DF1D65F}" type="sibTrans" cxnId="{64C5AF13-2153-45E5-8970-737B5836CAFB}">
      <dgm:prSet/>
      <dgm:spPr/>
      <dgm:t>
        <a:bodyPr/>
        <a:lstStyle/>
        <a:p>
          <a:endParaRPr lang="en-GB">
            <a:solidFill>
              <a:srgbClr val="000000"/>
            </a:solidFill>
          </a:endParaRPr>
        </a:p>
      </dgm:t>
    </dgm:pt>
    <dgm:pt modelId="{B142BB8A-CC90-4B19-A5E5-C791145AE47D}">
      <dgm:prSet/>
      <dgm:spPr/>
      <dgm:t>
        <a:bodyPr/>
        <a:lstStyle/>
        <a:p>
          <a:endParaRPr lang="en-GB">
            <a:solidFill>
              <a:srgbClr val="000000"/>
            </a:solidFill>
          </a:endParaRPr>
        </a:p>
      </dgm:t>
    </dgm:pt>
    <dgm:pt modelId="{3B3D793D-607F-43C2-9335-EE49E5F289A5}" type="parTrans" cxnId="{6054A9AC-EBB9-4179-81EC-95D399A1883D}">
      <dgm:prSet/>
      <dgm:spPr/>
      <dgm:t>
        <a:bodyPr/>
        <a:lstStyle/>
        <a:p>
          <a:endParaRPr lang="en-GB">
            <a:solidFill>
              <a:srgbClr val="000000"/>
            </a:solidFill>
          </a:endParaRPr>
        </a:p>
      </dgm:t>
    </dgm:pt>
    <dgm:pt modelId="{72F0275F-991D-4A2F-9368-37C389E6A7EC}" type="sibTrans" cxnId="{6054A9AC-EBB9-4179-81EC-95D399A1883D}">
      <dgm:prSet/>
      <dgm:spPr/>
      <dgm:t>
        <a:bodyPr/>
        <a:lstStyle/>
        <a:p>
          <a:endParaRPr lang="en-GB">
            <a:solidFill>
              <a:srgbClr val="000000"/>
            </a:solidFill>
          </a:endParaRPr>
        </a:p>
      </dgm:t>
    </dgm:pt>
    <dgm:pt modelId="{81756D09-1377-47C2-9B25-C8DAC833899F}">
      <dgm:prSet/>
      <dgm:spPr/>
      <dgm:t>
        <a:bodyPr/>
        <a:lstStyle/>
        <a:p>
          <a:r>
            <a:rPr lang="en-GB">
              <a:solidFill>
                <a:srgbClr val="000000"/>
              </a:solidFill>
            </a:rPr>
            <a:t>The strategy recognised the importance of preventing financial difficulties and providing support and advice for those in work.</a:t>
          </a:r>
        </a:p>
      </dgm:t>
    </dgm:pt>
    <dgm:pt modelId="{4A6DEE6E-0C84-4A09-B575-8A23F1ED3EF6}" type="parTrans" cxnId="{F5E1FFC4-AA10-4447-ACF8-79328A32C6A3}">
      <dgm:prSet/>
      <dgm:spPr/>
      <dgm:t>
        <a:bodyPr/>
        <a:lstStyle/>
        <a:p>
          <a:endParaRPr lang="en-GB">
            <a:solidFill>
              <a:srgbClr val="000000"/>
            </a:solidFill>
          </a:endParaRPr>
        </a:p>
      </dgm:t>
    </dgm:pt>
    <dgm:pt modelId="{0AAA2EBF-4AE5-4B0B-B5DF-E2611620D112}" type="sibTrans" cxnId="{F5E1FFC4-AA10-4447-ACF8-79328A32C6A3}">
      <dgm:prSet/>
      <dgm:spPr/>
      <dgm:t>
        <a:bodyPr/>
        <a:lstStyle/>
        <a:p>
          <a:endParaRPr lang="en-GB">
            <a:solidFill>
              <a:srgbClr val="000000"/>
            </a:solidFill>
          </a:endParaRPr>
        </a:p>
      </dgm:t>
    </dgm:pt>
    <dgm:pt modelId="{DBFDAFBB-1313-4865-B69F-D444B7B680E4}">
      <dgm:prSet/>
      <dgm:spPr/>
      <dgm:t>
        <a:bodyPr/>
        <a:lstStyle/>
        <a:p>
          <a:r>
            <a:rPr lang="en-GB">
              <a:solidFill>
                <a:srgbClr val="000000"/>
              </a:solidFill>
            </a:rPr>
            <a:t>The borough's Financial Inclusion Strategy aims to improve financial literacy, access to financial products/services, and free debt/money advice for residents. However, it is unclear if this has specific provisions for adults with learning disabilities.</a:t>
          </a:r>
        </a:p>
      </dgm:t>
    </dgm:pt>
    <dgm:pt modelId="{64E8CA09-F0B7-4E9E-8B68-E079E6E3E026}" type="parTrans" cxnId="{40B0DDE7-356B-4C89-B5E9-7E41B1848C77}">
      <dgm:prSet/>
      <dgm:spPr/>
      <dgm:t>
        <a:bodyPr/>
        <a:lstStyle/>
        <a:p>
          <a:endParaRPr lang="en-GB">
            <a:solidFill>
              <a:srgbClr val="000000"/>
            </a:solidFill>
          </a:endParaRPr>
        </a:p>
      </dgm:t>
    </dgm:pt>
    <dgm:pt modelId="{18865E68-70E9-4E0C-BC2E-B5405F072DC6}" type="sibTrans" cxnId="{40B0DDE7-356B-4C89-B5E9-7E41B1848C77}">
      <dgm:prSet/>
      <dgm:spPr/>
      <dgm:t>
        <a:bodyPr/>
        <a:lstStyle/>
        <a:p>
          <a:endParaRPr lang="en-GB">
            <a:solidFill>
              <a:srgbClr val="000000"/>
            </a:solidFill>
          </a:endParaRPr>
        </a:p>
      </dgm:t>
    </dgm:pt>
    <dgm:pt modelId="{835E1FED-7662-466B-A63D-B53C54D1AE0F}">
      <dgm:prSet/>
      <dgm:spPr/>
      <dgm:t>
        <a:bodyPr/>
        <a:lstStyle/>
        <a:p>
          <a:r>
            <a:rPr lang="en-GB">
              <a:solidFill>
                <a:srgbClr val="000000"/>
              </a:solidFill>
            </a:rPr>
            <a:t>The Community Learning Disabilities Service (CLDS) provides health and social care support for adults with learning disabilities in Tower Hamlets. However, no details are given on specifically addressing financial insecurity.</a:t>
          </a:r>
        </a:p>
      </dgm:t>
    </dgm:pt>
    <dgm:pt modelId="{02F930F4-5C54-4945-AB82-C8E8450C0663}" type="parTrans" cxnId="{07531D59-47FE-499D-9984-19F7F5BA85D2}">
      <dgm:prSet/>
      <dgm:spPr/>
      <dgm:t>
        <a:bodyPr/>
        <a:lstStyle/>
        <a:p>
          <a:endParaRPr lang="en-GB">
            <a:solidFill>
              <a:srgbClr val="000000"/>
            </a:solidFill>
          </a:endParaRPr>
        </a:p>
      </dgm:t>
    </dgm:pt>
    <dgm:pt modelId="{82A2C17F-1793-4B23-A7F0-02D2037C2D63}" type="sibTrans" cxnId="{07531D59-47FE-499D-9984-19F7F5BA85D2}">
      <dgm:prSet/>
      <dgm:spPr/>
      <dgm:t>
        <a:bodyPr/>
        <a:lstStyle/>
        <a:p>
          <a:endParaRPr lang="en-GB">
            <a:solidFill>
              <a:srgbClr val="000000"/>
            </a:solidFill>
          </a:endParaRPr>
        </a:p>
      </dgm:t>
    </dgm:pt>
    <dgm:pt modelId="{5CC621C6-B6D4-44A9-AE2A-85975536BA6C}" type="pres">
      <dgm:prSet presAssocID="{8248F1DB-3A2C-420E-9C57-2D2897E88FBD}" presName="Name0" presStyleCnt="0">
        <dgm:presLayoutVars>
          <dgm:dir/>
          <dgm:animLvl val="lvl"/>
          <dgm:resizeHandles val="exact"/>
        </dgm:presLayoutVars>
      </dgm:prSet>
      <dgm:spPr/>
    </dgm:pt>
    <dgm:pt modelId="{96B1BC9E-98E2-4149-8D5F-2803F000AC11}" type="pres">
      <dgm:prSet presAssocID="{11B8B96C-64E9-42D0-AB3E-62165286CC23}" presName="composite" presStyleCnt="0"/>
      <dgm:spPr/>
    </dgm:pt>
    <dgm:pt modelId="{B30B1ECC-3C56-49FC-BD15-D7F52B1238BE}" type="pres">
      <dgm:prSet presAssocID="{11B8B96C-64E9-42D0-AB3E-62165286CC23}" presName="parTx" presStyleLbl="alignNode1" presStyleIdx="0" presStyleCnt="2" custLinFactNeighborX="-1" custLinFactNeighborY="20332">
        <dgm:presLayoutVars>
          <dgm:chMax val="0"/>
          <dgm:chPref val="0"/>
          <dgm:bulletEnabled val="1"/>
        </dgm:presLayoutVars>
      </dgm:prSet>
      <dgm:spPr/>
    </dgm:pt>
    <dgm:pt modelId="{F876DF51-5800-4A28-8958-6CA16C982FB5}" type="pres">
      <dgm:prSet presAssocID="{11B8B96C-64E9-42D0-AB3E-62165286CC23}" presName="desTx" presStyleLbl="alignAccFollowNode1" presStyleIdx="0" presStyleCnt="2">
        <dgm:presLayoutVars>
          <dgm:bulletEnabled val="1"/>
        </dgm:presLayoutVars>
      </dgm:prSet>
      <dgm:spPr/>
    </dgm:pt>
    <dgm:pt modelId="{2A7C8DFC-D338-4CA3-BC0B-383F2DDC1E9A}" type="pres">
      <dgm:prSet presAssocID="{99F781C8-04FB-4859-988A-9BB7104AB62B}" presName="space" presStyleCnt="0"/>
      <dgm:spPr/>
    </dgm:pt>
    <dgm:pt modelId="{7A3728CC-02F8-4994-B7C9-8F92CD158060}" type="pres">
      <dgm:prSet presAssocID="{2763EBE3-4DB8-4950-9476-7869FB6B9C55}" presName="composite" presStyleCnt="0"/>
      <dgm:spPr/>
    </dgm:pt>
    <dgm:pt modelId="{1ED022CA-5208-4D64-A72E-83850F4C8E85}" type="pres">
      <dgm:prSet presAssocID="{2763EBE3-4DB8-4950-9476-7869FB6B9C55}" presName="parTx" presStyleLbl="alignNode1" presStyleIdx="1" presStyleCnt="2" custLinFactNeighborX="-9491" custLinFactNeighborY="22876">
        <dgm:presLayoutVars>
          <dgm:chMax val="0"/>
          <dgm:chPref val="0"/>
          <dgm:bulletEnabled val="1"/>
        </dgm:presLayoutVars>
      </dgm:prSet>
      <dgm:spPr/>
    </dgm:pt>
    <dgm:pt modelId="{9186A082-5FEE-47B2-AE68-D9474C3BD989}" type="pres">
      <dgm:prSet presAssocID="{2763EBE3-4DB8-4950-9476-7869FB6B9C55}" presName="desTx" presStyleLbl="alignAccFollowNode1" presStyleIdx="1" presStyleCnt="2" custLinFactNeighborX="-9677" custLinFactNeighborY="519">
        <dgm:presLayoutVars>
          <dgm:bulletEnabled val="1"/>
        </dgm:presLayoutVars>
      </dgm:prSet>
      <dgm:spPr/>
    </dgm:pt>
  </dgm:ptLst>
  <dgm:cxnLst>
    <dgm:cxn modelId="{FF941E0B-8860-4277-89FB-EC6F6FBE4299}" srcId="{11B8B96C-64E9-42D0-AB3E-62165286CC23}" destId="{3ADF75C2-EB2A-4513-AFC5-ED0D9515C9FE}" srcOrd="3" destOrd="0" parTransId="{D3F552B1-7D97-4D0A-8128-A1D1AFFACE53}" sibTransId="{4FEBF6F2-4D62-4581-BD1B-6E4B6D8F6622}"/>
    <dgm:cxn modelId="{EC4CD10C-2DE8-47F0-8AD8-6819FDCAF9DF}" srcId="{2763EBE3-4DB8-4950-9476-7869FB6B9C55}" destId="{DFA4680A-18D9-4EE3-B473-9739A5B4F2C6}" srcOrd="4" destOrd="0" parTransId="{7F8BF9ED-8380-4C29-A5BA-AF795E518678}" sibTransId="{56478633-0213-4F7A-A229-63332B8FC460}"/>
    <dgm:cxn modelId="{AA62A511-04B2-452F-96D8-A4F4D29F60CE}" type="presOf" srcId="{81756D09-1377-47C2-9B25-C8DAC833899F}" destId="{9186A082-5FEE-47B2-AE68-D9474C3BD989}" srcOrd="0" destOrd="1" presId="urn:microsoft.com/office/officeart/2005/8/layout/hList1"/>
    <dgm:cxn modelId="{C3C37A12-7880-4601-92A8-5EE46A295202}" srcId="{11B8B96C-64E9-42D0-AB3E-62165286CC23}" destId="{19D8E094-08DB-4514-AF45-DFF7B0896207}" srcOrd="1" destOrd="0" parTransId="{7455BEA5-A8EB-42D9-9BA1-1661A742FB9A}" sibTransId="{66755740-E82D-4F37-9344-19A546489B0D}"/>
    <dgm:cxn modelId="{2BB45F13-7A27-4A56-BF72-43E1BBE5631D}" type="presOf" srcId="{DBFDAFBB-1313-4865-B69F-D444B7B680E4}" destId="{9186A082-5FEE-47B2-AE68-D9474C3BD989}" srcOrd="0" destOrd="2" presId="urn:microsoft.com/office/officeart/2005/8/layout/hList1"/>
    <dgm:cxn modelId="{64C5AF13-2153-45E5-8970-737B5836CAFB}" srcId="{11B8B96C-64E9-42D0-AB3E-62165286CC23}" destId="{58556EE6-D767-4532-BB29-82D5EC68C1C8}" srcOrd="6" destOrd="0" parTransId="{A6F19703-9D4F-41F4-A107-5126429C689D}" sibTransId="{4AFE0C01-FB3B-4755-8280-9A1B4DF1D65F}"/>
    <dgm:cxn modelId="{FA832317-1C1D-4293-AF49-040350B02F56}" srcId="{11B8B96C-64E9-42D0-AB3E-62165286CC23}" destId="{DAA5A6F9-9E22-402E-85B6-A9D7FC1F8E35}" srcOrd="8" destOrd="0" parTransId="{5DE55071-F422-4161-A47A-DF74598559E6}" sibTransId="{8D186797-E201-407E-A7E7-DCD6467E3202}"/>
    <dgm:cxn modelId="{97B4EE1E-0100-4CAF-86E6-5DF27DCEC452}" type="presOf" srcId="{8248F1DB-3A2C-420E-9C57-2D2897E88FBD}" destId="{5CC621C6-B6D4-44A9-AE2A-85975536BA6C}" srcOrd="0" destOrd="0" presId="urn:microsoft.com/office/officeart/2005/8/layout/hList1"/>
    <dgm:cxn modelId="{BCDA7C23-2795-4F7E-AF4B-40D1CDAAF9CA}" type="presOf" srcId="{3ADF75C2-EB2A-4513-AFC5-ED0D9515C9FE}" destId="{F876DF51-5800-4A28-8958-6CA16C982FB5}" srcOrd="0" destOrd="3" presId="urn:microsoft.com/office/officeart/2005/8/layout/hList1"/>
    <dgm:cxn modelId="{89F29931-C70D-4874-A676-56137D234CD2}" srcId="{2763EBE3-4DB8-4950-9476-7869FB6B9C55}" destId="{38BD1C37-E6CF-47BC-A929-381CC29BEE52}" srcOrd="0" destOrd="0" parTransId="{682665A5-4C50-4D65-9AC0-9CD4BB066489}" sibTransId="{9266184B-9FA6-441A-BA63-6E3FCB75DA62}"/>
    <dgm:cxn modelId="{30A1C831-6E64-4E8B-ACB8-A9ACA083C247}" type="presOf" srcId="{835E1FED-7662-466B-A63D-B53C54D1AE0F}" destId="{9186A082-5FEE-47B2-AE68-D9474C3BD989}" srcOrd="0" destOrd="3" presId="urn:microsoft.com/office/officeart/2005/8/layout/hList1"/>
    <dgm:cxn modelId="{17348737-3F1C-42F7-95F9-BF42EE32F067}" type="presOf" srcId="{58556EE6-D767-4532-BB29-82D5EC68C1C8}" destId="{F876DF51-5800-4A28-8958-6CA16C982FB5}" srcOrd="0" destOrd="6" presId="urn:microsoft.com/office/officeart/2005/8/layout/hList1"/>
    <dgm:cxn modelId="{9C4E9A5C-1F13-41C8-A3FF-56991E84149C}" type="presOf" srcId="{DFA4680A-18D9-4EE3-B473-9739A5B4F2C6}" destId="{9186A082-5FEE-47B2-AE68-D9474C3BD989}" srcOrd="0" destOrd="4" presId="urn:microsoft.com/office/officeart/2005/8/layout/hList1"/>
    <dgm:cxn modelId="{22D6795F-73B0-44EB-8B53-E82C797EFCC2}" srcId="{2763EBE3-4DB8-4950-9476-7869FB6B9C55}" destId="{3D572E6F-05FD-40C9-90C3-B1A2948CD77A}" srcOrd="5" destOrd="0" parTransId="{D1DDB410-48AA-4FF9-98BE-65077F041DDD}" sibTransId="{2979DB98-3702-4B8F-93BB-C85A8FC56BC7}"/>
    <dgm:cxn modelId="{95916E43-8D4A-4C29-A5AF-D45B58297FD9}" type="presOf" srcId="{E9795BAC-B8DD-40DC-B55F-B5384AEF8A33}" destId="{F876DF51-5800-4A28-8958-6CA16C982FB5}" srcOrd="0" destOrd="5" presId="urn:microsoft.com/office/officeart/2005/8/layout/hList1"/>
    <dgm:cxn modelId="{89EDB446-46C4-4F98-BA24-0B341CAD8FCC}" type="presOf" srcId="{19D8E094-08DB-4514-AF45-DFF7B0896207}" destId="{F876DF51-5800-4A28-8958-6CA16C982FB5}" srcOrd="0" destOrd="1" presId="urn:microsoft.com/office/officeart/2005/8/layout/hList1"/>
    <dgm:cxn modelId="{FE04B24A-938F-43A8-9246-187E307C6B7C}" type="presOf" srcId="{1DC66473-F15E-4427-B103-E0086D4AB94E}" destId="{F876DF51-5800-4A28-8958-6CA16C982FB5}" srcOrd="0" destOrd="2" presId="urn:microsoft.com/office/officeart/2005/8/layout/hList1"/>
    <dgm:cxn modelId="{A866486B-3501-4206-9835-71909296808F}" type="presOf" srcId="{E5A4191C-2E96-4168-B06D-F41F1E315334}" destId="{F876DF51-5800-4A28-8958-6CA16C982FB5}" srcOrd="0" destOrd="0" presId="urn:microsoft.com/office/officeart/2005/8/layout/hList1"/>
    <dgm:cxn modelId="{74D8564F-E4BB-49B0-8124-BC4331E9CDF3}" type="presOf" srcId="{38BD1C37-E6CF-47BC-A929-381CC29BEE52}" destId="{9186A082-5FEE-47B2-AE68-D9474C3BD989}" srcOrd="0" destOrd="0" presId="urn:microsoft.com/office/officeart/2005/8/layout/hList1"/>
    <dgm:cxn modelId="{BAFBC752-112A-4DA8-90B9-ADA173E24104}" srcId="{11B8B96C-64E9-42D0-AB3E-62165286CC23}" destId="{E2AE9403-7862-48C5-8E9D-DC51ABB841F7}" srcOrd="4" destOrd="0" parTransId="{3F53FA2E-B3A4-4EE9-902B-92C2408763CD}" sibTransId="{5A91F66B-5C78-441A-8651-9AC1EFAD7C7F}"/>
    <dgm:cxn modelId="{07531D59-47FE-499D-9984-19F7F5BA85D2}" srcId="{2763EBE3-4DB8-4950-9476-7869FB6B9C55}" destId="{835E1FED-7662-466B-A63D-B53C54D1AE0F}" srcOrd="3" destOrd="0" parTransId="{02F930F4-5C54-4945-AB82-C8E8450C0663}" sibTransId="{82A2C17F-1793-4B23-A7F0-02D2037C2D63}"/>
    <dgm:cxn modelId="{69B1155A-9D4D-48F5-8832-AD04B042341B}" type="presOf" srcId="{3D572E6F-05FD-40C9-90C3-B1A2948CD77A}" destId="{9186A082-5FEE-47B2-AE68-D9474C3BD989}" srcOrd="0" destOrd="5" presId="urn:microsoft.com/office/officeart/2005/8/layout/hList1"/>
    <dgm:cxn modelId="{A90B2C81-82D4-4046-85F1-679BD593C7BA}" srcId="{8248F1DB-3A2C-420E-9C57-2D2897E88FBD}" destId="{2763EBE3-4DB8-4950-9476-7869FB6B9C55}" srcOrd="1" destOrd="0" parTransId="{8463B0A8-7951-4074-B4BC-AB2CA51CE8BF}" sibTransId="{B7B462A7-3F98-4E0F-B084-4D015720BC5E}"/>
    <dgm:cxn modelId="{87028C84-D8FC-4899-AF3E-7133C217EE4C}" srcId="{11B8B96C-64E9-42D0-AB3E-62165286CC23}" destId="{1DC66473-F15E-4427-B103-E0086D4AB94E}" srcOrd="2" destOrd="0" parTransId="{B53E03CD-D2B8-47EF-94A4-96D76945E0FE}" sibTransId="{71B9C6EB-821F-48D1-AD32-97824E0FE28A}"/>
    <dgm:cxn modelId="{B5E19A9A-751A-4006-A959-94B9BE96CAEE}" type="presOf" srcId="{2763EBE3-4DB8-4950-9476-7869FB6B9C55}" destId="{1ED022CA-5208-4D64-A72E-83850F4C8E85}" srcOrd="0" destOrd="0" presId="urn:microsoft.com/office/officeart/2005/8/layout/hList1"/>
    <dgm:cxn modelId="{6054A9AC-EBB9-4179-81EC-95D399A1883D}" srcId="{11B8B96C-64E9-42D0-AB3E-62165286CC23}" destId="{B142BB8A-CC90-4B19-A5E5-C791145AE47D}" srcOrd="7" destOrd="0" parTransId="{3B3D793D-607F-43C2-9335-EE49E5F289A5}" sibTransId="{72F0275F-991D-4A2F-9368-37C389E6A7EC}"/>
    <dgm:cxn modelId="{065551BE-6C1D-4E82-AAF4-71961B70A520}" srcId="{11B8B96C-64E9-42D0-AB3E-62165286CC23}" destId="{E9795BAC-B8DD-40DC-B55F-B5384AEF8A33}" srcOrd="5" destOrd="0" parTransId="{1B956903-6D97-499A-B317-B9DE8A998BDD}" sibTransId="{3EE4B726-132B-4E29-BC93-1A9C4E6ED2DC}"/>
    <dgm:cxn modelId="{F5E1FFC4-AA10-4447-ACF8-79328A32C6A3}" srcId="{2763EBE3-4DB8-4950-9476-7869FB6B9C55}" destId="{81756D09-1377-47C2-9B25-C8DAC833899F}" srcOrd="1" destOrd="0" parTransId="{4A6DEE6E-0C84-4A09-B575-8A23F1ED3EF6}" sibTransId="{0AAA2EBF-4AE5-4B0B-B5DF-E2611620D112}"/>
    <dgm:cxn modelId="{5345D1C6-A630-4D6B-B873-86CED6BBD85C}" type="presOf" srcId="{B142BB8A-CC90-4B19-A5E5-C791145AE47D}" destId="{F876DF51-5800-4A28-8958-6CA16C982FB5}" srcOrd="0" destOrd="7" presId="urn:microsoft.com/office/officeart/2005/8/layout/hList1"/>
    <dgm:cxn modelId="{F6CC15CB-C941-43EE-A335-D4ACC6432E8A}" srcId="{11B8B96C-64E9-42D0-AB3E-62165286CC23}" destId="{E5A4191C-2E96-4168-B06D-F41F1E315334}" srcOrd="0" destOrd="0" parTransId="{9EC03066-5417-4B25-83AD-EFADF9939F9B}" sibTransId="{BC0EE374-CC54-4FD1-B4E7-1559163C8CD7}"/>
    <dgm:cxn modelId="{0CEBFDCE-E667-468D-9958-7CA8BB358E1A}" type="presOf" srcId="{11B8B96C-64E9-42D0-AB3E-62165286CC23}" destId="{B30B1ECC-3C56-49FC-BD15-D7F52B1238BE}" srcOrd="0" destOrd="0" presId="urn:microsoft.com/office/officeart/2005/8/layout/hList1"/>
    <dgm:cxn modelId="{403DE7D4-EFA9-4069-BE5F-D3CE67C81107}" type="presOf" srcId="{DAA5A6F9-9E22-402E-85B6-A9D7FC1F8E35}" destId="{F876DF51-5800-4A28-8958-6CA16C982FB5}" srcOrd="0" destOrd="8" presId="urn:microsoft.com/office/officeart/2005/8/layout/hList1"/>
    <dgm:cxn modelId="{4C569FDB-764E-4F9D-973D-1ACED773516E}" type="presOf" srcId="{E2AE9403-7862-48C5-8E9D-DC51ABB841F7}" destId="{F876DF51-5800-4A28-8958-6CA16C982FB5}" srcOrd="0" destOrd="4" presId="urn:microsoft.com/office/officeart/2005/8/layout/hList1"/>
    <dgm:cxn modelId="{EF3348E0-EE16-4AD0-9AEF-17DFED224F14}" srcId="{8248F1DB-3A2C-420E-9C57-2D2897E88FBD}" destId="{11B8B96C-64E9-42D0-AB3E-62165286CC23}" srcOrd="0" destOrd="0" parTransId="{1F763DBF-C015-4DA3-BC4D-3548AA3073DE}" sibTransId="{99F781C8-04FB-4859-988A-9BB7104AB62B}"/>
    <dgm:cxn modelId="{40B0DDE7-356B-4C89-B5E9-7E41B1848C77}" srcId="{2763EBE3-4DB8-4950-9476-7869FB6B9C55}" destId="{DBFDAFBB-1313-4865-B69F-D444B7B680E4}" srcOrd="2" destOrd="0" parTransId="{64E8CA09-F0B7-4E9E-8B68-E079E6E3E026}" sibTransId="{18865E68-70E9-4E0C-BC2E-B5405F072DC6}"/>
    <dgm:cxn modelId="{2DE96E87-6441-4C84-AB71-12F3EDFBFC03}" type="presParOf" srcId="{5CC621C6-B6D4-44A9-AE2A-85975536BA6C}" destId="{96B1BC9E-98E2-4149-8D5F-2803F000AC11}" srcOrd="0" destOrd="0" presId="urn:microsoft.com/office/officeart/2005/8/layout/hList1"/>
    <dgm:cxn modelId="{6CCD81F4-F225-4B1D-95C8-1D1CB6D8481F}" type="presParOf" srcId="{96B1BC9E-98E2-4149-8D5F-2803F000AC11}" destId="{B30B1ECC-3C56-49FC-BD15-D7F52B1238BE}" srcOrd="0" destOrd="0" presId="urn:microsoft.com/office/officeart/2005/8/layout/hList1"/>
    <dgm:cxn modelId="{7F7478F5-B774-4DE5-9396-5E18415255AE}" type="presParOf" srcId="{96B1BC9E-98E2-4149-8D5F-2803F000AC11}" destId="{F876DF51-5800-4A28-8958-6CA16C982FB5}" srcOrd="1" destOrd="0" presId="urn:microsoft.com/office/officeart/2005/8/layout/hList1"/>
    <dgm:cxn modelId="{042A491E-5D88-4EAD-A37F-57D891F8A130}" type="presParOf" srcId="{5CC621C6-B6D4-44A9-AE2A-85975536BA6C}" destId="{2A7C8DFC-D338-4CA3-BC0B-383F2DDC1E9A}" srcOrd="1" destOrd="0" presId="urn:microsoft.com/office/officeart/2005/8/layout/hList1"/>
    <dgm:cxn modelId="{7744F1CD-71A9-406F-9868-0A19706FA40D}" type="presParOf" srcId="{5CC621C6-B6D4-44A9-AE2A-85975536BA6C}" destId="{7A3728CC-02F8-4994-B7C9-8F92CD158060}" srcOrd="2" destOrd="0" presId="urn:microsoft.com/office/officeart/2005/8/layout/hList1"/>
    <dgm:cxn modelId="{168463CA-810D-417C-A162-3A054F5E96EE}" type="presParOf" srcId="{7A3728CC-02F8-4994-B7C9-8F92CD158060}" destId="{1ED022CA-5208-4D64-A72E-83850F4C8E85}" srcOrd="0" destOrd="0" presId="urn:microsoft.com/office/officeart/2005/8/layout/hList1"/>
    <dgm:cxn modelId="{FF3B4570-7512-4798-8899-B7D3949BB2DF}" type="presParOf" srcId="{7A3728CC-02F8-4994-B7C9-8F92CD158060}" destId="{9186A082-5FEE-47B2-AE68-D9474C3BD98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3F357C-D8AD-4DA4-8C3E-18162688E7B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0E51D4F3-0C97-4FF4-855F-B1893C3B4D99}">
      <dgm:prSet phldrT="[Text]"/>
      <dgm:spPr/>
      <dgm:t>
        <a:bodyPr/>
        <a:lstStyle/>
        <a:p>
          <a:r>
            <a:rPr lang="en-GB" b="1">
              <a:solidFill>
                <a:srgbClr val="000000"/>
              </a:solidFill>
            </a:rPr>
            <a:t>Person-Centered Approach</a:t>
          </a:r>
          <a:endParaRPr lang="en-GB">
            <a:solidFill>
              <a:srgbClr val="000000"/>
            </a:solidFill>
          </a:endParaRPr>
        </a:p>
      </dgm:t>
    </dgm:pt>
    <dgm:pt modelId="{6970FBC3-76F4-474F-A2B7-5676ACC3EE19}" type="parTrans" cxnId="{914190C7-2102-46C6-AB21-D96B1403A34A}">
      <dgm:prSet/>
      <dgm:spPr/>
      <dgm:t>
        <a:bodyPr/>
        <a:lstStyle/>
        <a:p>
          <a:endParaRPr lang="en-GB">
            <a:solidFill>
              <a:srgbClr val="000000"/>
            </a:solidFill>
          </a:endParaRPr>
        </a:p>
      </dgm:t>
    </dgm:pt>
    <dgm:pt modelId="{0CEF5A89-BC0C-47E6-9D0E-D7D31A1C22CF}" type="sibTrans" cxnId="{914190C7-2102-46C6-AB21-D96B1403A34A}">
      <dgm:prSet/>
      <dgm:spPr/>
      <dgm:t>
        <a:bodyPr/>
        <a:lstStyle/>
        <a:p>
          <a:endParaRPr lang="en-GB">
            <a:solidFill>
              <a:srgbClr val="000000"/>
            </a:solidFill>
          </a:endParaRPr>
        </a:p>
      </dgm:t>
    </dgm:pt>
    <dgm:pt modelId="{A10BE17B-94BD-47D2-AE5C-C1A6F6191EC7}">
      <dgm:prSet/>
      <dgm:spPr/>
      <dgm:t>
        <a:bodyPr/>
        <a:lstStyle/>
        <a:p>
          <a:r>
            <a:rPr lang="en-GB">
              <a:solidFill>
                <a:srgbClr val="000000"/>
              </a:solidFill>
            </a:rPr>
            <a:t>Housing solutions should be person-centered, taking into account the individual's preferences, needs, and required level of support. Involving the person and their family in decision-making is crucial.</a:t>
          </a:r>
        </a:p>
      </dgm:t>
    </dgm:pt>
    <dgm:pt modelId="{0FB80493-A000-48F3-B95D-F6CD222426B2}" type="parTrans" cxnId="{7A1054A0-10F9-444D-B492-1E29D698EF21}">
      <dgm:prSet/>
      <dgm:spPr/>
      <dgm:t>
        <a:bodyPr/>
        <a:lstStyle/>
        <a:p>
          <a:endParaRPr lang="en-GB">
            <a:solidFill>
              <a:srgbClr val="000000"/>
            </a:solidFill>
          </a:endParaRPr>
        </a:p>
      </dgm:t>
    </dgm:pt>
    <dgm:pt modelId="{D9E84C3B-C888-4ACB-8F30-040FE1B67BC6}" type="sibTrans" cxnId="{7A1054A0-10F9-444D-B492-1E29D698EF21}">
      <dgm:prSet/>
      <dgm:spPr/>
      <dgm:t>
        <a:bodyPr/>
        <a:lstStyle/>
        <a:p>
          <a:endParaRPr lang="en-GB">
            <a:solidFill>
              <a:srgbClr val="000000"/>
            </a:solidFill>
          </a:endParaRPr>
        </a:p>
      </dgm:t>
    </dgm:pt>
    <dgm:pt modelId="{C3525628-A9D3-4E39-AA28-6F7A264ED1B9}">
      <dgm:prSet/>
      <dgm:spPr/>
      <dgm:t>
        <a:bodyPr/>
        <a:lstStyle/>
        <a:p>
          <a:r>
            <a:rPr lang="en-GB" b="1">
              <a:solidFill>
                <a:srgbClr val="000000"/>
              </a:solidFill>
            </a:rPr>
            <a:t>Choice and Independence</a:t>
          </a:r>
        </a:p>
      </dgm:t>
    </dgm:pt>
    <dgm:pt modelId="{3B00002F-F654-4229-A2FD-C097C37F001C}" type="parTrans" cxnId="{8691B908-15E3-4E81-A907-EA48309F6566}">
      <dgm:prSet/>
      <dgm:spPr/>
      <dgm:t>
        <a:bodyPr/>
        <a:lstStyle/>
        <a:p>
          <a:endParaRPr lang="en-GB">
            <a:solidFill>
              <a:srgbClr val="000000"/>
            </a:solidFill>
          </a:endParaRPr>
        </a:p>
      </dgm:t>
    </dgm:pt>
    <dgm:pt modelId="{F5ED5A07-9500-4157-A21E-3DD227269B2F}" type="sibTrans" cxnId="{8691B908-15E3-4E81-A907-EA48309F6566}">
      <dgm:prSet/>
      <dgm:spPr/>
      <dgm:t>
        <a:bodyPr/>
        <a:lstStyle/>
        <a:p>
          <a:endParaRPr lang="en-GB">
            <a:solidFill>
              <a:srgbClr val="000000"/>
            </a:solidFill>
          </a:endParaRPr>
        </a:p>
      </dgm:t>
    </dgm:pt>
    <dgm:pt modelId="{3456ACA0-AB44-4324-8518-CF5C001F568A}">
      <dgm:prSet/>
      <dgm:spPr/>
      <dgm:t>
        <a:bodyPr/>
        <a:lstStyle/>
        <a:p>
          <a:r>
            <a:rPr lang="en-GB">
              <a:solidFill>
                <a:srgbClr val="000000"/>
              </a:solidFill>
            </a:rPr>
            <a:t>People with learning disabilities or autism should have choice over where and how they live, with options ranging from independent living with support services, to supported living arrangements, shared lives/adult placement, and specialist housing for complex needs.</a:t>
          </a:r>
        </a:p>
      </dgm:t>
    </dgm:pt>
    <dgm:pt modelId="{5729EE70-F0DF-491B-94AB-E67DF156EB18}" type="parTrans" cxnId="{8C240378-3A46-4AE2-9A57-0193129ED938}">
      <dgm:prSet/>
      <dgm:spPr/>
      <dgm:t>
        <a:bodyPr/>
        <a:lstStyle/>
        <a:p>
          <a:endParaRPr lang="en-GB">
            <a:solidFill>
              <a:srgbClr val="000000"/>
            </a:solidFill>
          </a:endParaRPr>
        </a:p>
      </dgm:t>
    </dgm:pt>
    <dgm:pt modelId="{2AED239C-BB70-4AB9-A2D5-1BF9BDFFD5C0}" type="sibTrans" cxnId="{8C240378-3A46-4AE2-9A57-0193129ED938}">
      <dgm:prSet/>
      <dgm:spPr/>
      <dgm:t>
        <a:bodyPr/>
        <a:lstStyle/>
        <a:p>
          <a:endParaRPr lang="en-GB">
            <a:solidFill>
              <a:srgbClr val="000000"/>
            </a:solidFill>
          </a:endParaRPr>
        </a:p>
      </dgm:t>
    </dgm:pt>
    <dgm:pt modelId="{8B84A989-5026-4B68-83B2-1020F7311105}">
      <dgm:prSet/>
      <dgm:spPr/>
      <dgm:t>
        <a:bodyPr/>
        <a:lstStyle/>
        <a:p>
          <a:r>
            <a:rPr lang="en-GB" b="1">
              <a:solidFill>
                <a:srgbClr val="000000"/>
              </a:solidFill>
            </a:rPr>
            <a:t>Inclusive and Accessible Design</a:t>
          </a:r>
        </a:p>
      </dgm:t>
    </dgm:pt>
    <dgm:pt modelId="{8D895A37-064F-42B6-9A3B-CDF1456380B2}" type="parTrans" cxnId="{F828C796-6945-47FB-9F04-8C3C03591F1C}">
      <dgm:prSet/>
      <dgm:spPr/>
      <dgm:t>
        <a:bodyPr/>
        <a:lstStyle/>
        <a:p>
          <a:endParaRPr lang="en-GB">
            <a:solidFill>
              <a:srgbClr val="000000"/>
            </a:solidFill>
          </a:endParaRPr>
        </a:p>
      </dgm:t>
    </dgm:pt>
    <dgm:pt modelId="{970323C1-4CA7-4656-95D2-B721FD2E3ECB}" type="sibTrans" cxnId="{F828C796-6945-47FB-9F04-8C3C03591F1C}">
      <dgm:prSet/>
      <dgm:spPr/>
      <dgm:t>
        <a:bodyPr/>
        <a:lstStyle/>
        <a:p>
          <a:endParaRPr lang="en-GB">
            <a:solidFill>
              <a:srgbClr val="000000"/>
            </a:solidFill>
          </a:endParaRPr>
        </a:p>
      </dgm:t>
    </dgm:pt>
    <dgm:pt modelId="{89F042E3-EDF2-48DD-AF2C-232A6BCB06D6}">
      <dgm:prSet/>
      <dgm:spPr/>
      <dgm:t>
        <a:bodyPr/>
        <a:lstStyle/>
        <a:p>
          <a:r>
            <a:rPr lang="en-GB">
              <a:solidFill>
                <a:srgbClr val="000000"/>
              </a:solidFill>
            </a:rPr>
            <a:t>Housing should be designed to be inclusive, accessible, and enabling, with adaptations and assistive technology to promote independence and dignity, especially for those with profound and multiple learning disabilities (PMLD).</a:t>
          </a:r>
        </a:p>
      </dgm:t>
    </dgm:pt>
    <dgm:pt modelId="{E63B0008-5568-4888-8EF9-4895C1812DFC}" type="parTrans" cxnId="{7ED6CD4A-7047-4D80-B942-219128445FEF}">
      <dgm:prSet/>
      <dgm:spPr/>
      <dgm:t>
        <a:bodyPr/>
        <a:lstStyle/>
        <a:p>
          <a:endParaRPr lang="en-GB">
            <a:solidFill>
              <a:srgbClr val="000000"/>
            </a:solidFill>
          </a:endParaRPr>
        </a:p>
      </dgm:t>
    </dgm:pt>
    <dgm:pt modelId="{14AF156C-4BC3-4A25-9110-109B452345A8}" type="sibTrans" cxnId="{7ED6CD4A-7047-4D80-B942-219128445FEF}">
      <dgm:prSet/>
      <dgm:spPr/>
      <dgm:t>
        <a:bodyPr/>
        <a:lstStyle/>
        <a:p>
          <a:endParaRPr lang="en-GB">
            <a:solidFill>
              <a:srgbClr val="000000"/>
            </a:solidFill>
          </a:endParaRPr>
        </a:p>
      </dgm:t>
    </dgm:pt>
    <dgm:pt modelId="{29E2C3CC-BE5A-479B-9912-6C2BD512F50A}">
      <dgm:prSet/>
      <dgm:spPr/>
      <dgm:t>
        <a:bodyPr/>
        <a:lstStyle/>
        <a:p>
          <a:r>
            <a:rPr lang="en-GB" b="1">
              <a:solidFill>
                <a:srgbClr val="000000"/>
              </a:solidFill>
            </a:rPr>
            <a:t>Collaboration and Co-production</a:t>
          </a:r>
        </a:p>
      </dgm:t>
    </dgm:pt>
    <dgm:pt modelId="{5ADDB33F-6FE2-4CCE-BCFC-1187E516C6C7}" type="parTrans" cxnId="{90763871-5F5B-43B6-BEA7-7307E9048E2C}">
      <dgm:prSet/>
      <dgm:spPr/>
      <dgm:t>
        <a:bodyPr/>
        <a:lstStyle/>
        <a:p>
          <a:endParaRPr lang="en-GB">
            <a:solidFill>
              <a:srgbClr val="000000"/>
            </a:solidFill>
          </a:endParaRPr>
        </a:p>
      </dgm:t>
    </dgm:pt>
    <dgm:pt modelId="{D17EC4A4-83BD-4DD8-84CA-98B8C1FCAE8A}" type="sibTrans" cxnId="{90763871-5F5B-43B6-BEA7-7307E9048E2C}">
      <dgm:prSet/>
      <dgm:spPr/>
      <dgm:t>
        <a:bodyPr/>
        <a:lstStyle/>
        <a:p>
          <a:endParaRPr lang="en-GB">
            <a:solidFill>
              <a:srgbClr val="000000"/>
            </a:solidFill>
          </a:endParaRPr>
        </a:p>
      </dgm:t>
    </dgm:pt>
    <dgm:pt modelId="{976CAAA3-A1D6-4FC3-B9B4-B58334AA7750}">
      <dgm:prSet/>
      <dgm:spPr/>
      <dgm:t>
        <a:bodyPr/>
        <a:lstStyle/>
        <a:p>
          <a:r>
            <a:rPr lang="en-GB">
              <a:solidFill>
                <a:srgbClr val="000000"/>
              </a:solidFill>
            </a:rPr>
            <a:t>Effective housing solutions require collaboration between local authorities, healthcare providers, housing associations, and individuals with learning disabilities/autism and their families. Co-production, involving end-users in the design process, is crucial.</a:t>
          </a:r>
        </a:p>
      </dgm:t>
    </dgm:pt>
    <dgm:pt modelId="{D6C5E1A9-8E90-4B9B-9D6A-4D7BE484D038}" type="parTrans" cxnId="{07CC7DDA-CFE2-43A6-A22D-4166CDD11A7B}">
      <dgm:prSet/>
      <dgm:spPr/>
      <dgm:t>
        <a:bodyPr/>
        <a:lstStyle/>
        <a:p>
          <a:endParaRPr lang="en-GB">
            <a:solidFill>
              <a:srgbClr val="000000"/>
            </a:solidFill>
          </a:endParaRPr>
        </a:p>
      </dgm:t>
    </dgm:pt>
    <dgm:pt modelId="{79D57352-8780-4788-BCF2-BC4A3EC7304C}" type="sibTrans" cxnId="{07CC7DDA-CFE2-43A6-A22D-4166CDD11A7B}">
      <dgm:prSet/>
      <dgm:spPr/>
      <dgm:t>
        <a:bodyPr/>
        <a:lstStyle/>
        <a:p>
          <a:endParaRPr lang="en-GB">
            <a:solidFill>
              <a:srgbClr val="000000"/>
            </a:solidFill>
          </a:endParaRPr>
        </a:p>
      </dgm:t>
    </dgm:pt>
    <dgm:pt modelId="{2A860409-9986-4F55-AD8A-A23A9D10E344}">
      <dgm:prSet/>
      <dgm:spPr/>
      <dgm:t>
        <a:bodyPr/>
        <a:lstStyle/>
        <a:p>
          <a:r>
            <a:rPr lang="en-GB" b="1">
              <a:solidFill>
                <a:srgbClr val="000000"/>
              </a:solidFill>
            </a:rPr>
            <a:t>Tailored Support and Care</a:t>
          </a:r>
        </a:p>
      </dgm:t>
    </dgm:pt>
    <dgm:pt modelId="{520EA939-63FA-4BD6-A825-1D8C4442FE92}" type="parTrans" cxnId="{3C925668-F8B6-42E2-B668-3BA0FA55FE2E}">
      <dgm:prSet/>
      <dgm:spPr/>
      <dgm:t>
        <a:bodyPr/>
        <a:lstStyle/>
        <a:p>
          <a:endParaRPr lang="en-GB">
            <a:solidFill>
              <a:srgbClr val="000000"/>
            </a:solidFill>
          </a:endParaRPr>
        </a:p>
      </dgm:t>
    </dgm:pt>
    <dgm:pt modelId="{A6F7294D-390E-4B37-9A2B-192B0CC836B3}" type="sibTrans" cxnId="{3C925668-F8B6-42E2-B668-3BA0FA55FE2E}">
      <dgm:prSet/>
      <dgm:spPr/>
      <dgm:t>
        <a:bodyPr/>
        <a:lstStyle/>
        <a:p>
          <a:endParaRPr lang="en-GB">
            <a:solidFill>
              <a:srgbClr val="000000"/>
            </a:solidFill>
          </a:endParaRPr>
        </a:p>
      </dgm:t>
    </dgm:pt>
    <dgm:pt modelId="{D3296853-F5C3-447C-8914-2DE8E9097F19}">
      <dgm:prSet/>
      <dgm:spPr/>
      <dgm:t>
        <a:bodyPr/>
        <a:lstStyle/>
        <a:p>
          <a:r>
            <a:rPr lang="en-GB">
              <a:solidFill>
                <a:srgbClr val="000000"/>
              </a:solidFill>
            </a:rPr>
            <a:t>Appropriate support and care services should be provided, tailored to the individual's needs, including 24-hour support, personal care, skill development, and support for independent living.</a:t>
          </a:r>
        </a:p>
      </dgm:t>
    </dgm:pt>
    <dgm:pt modelId="{9B505817-0CEC-4FA7-9D95-D5935A0035E8}" type="parTrans" cxnId="{8DCA93F0-C846-4BC4-9571-FBE1AC88740F}">
      <dgm:prSet/>
      <dgm:spPr/>
      <dgm:t>
        <a:bodyPr/>
        <a:lstStyle/>
        <a:p>
          <a:endParaRPr lang="en-GB">
            <a:solidFill>
              <a:srgbClr val="000000"/>
            </a:solidFill>
          </a:endParaRPr>
        </a:p>
      </dgm:t>
    </dgm:pt>
    <dgm:pt modelId="{0D1961C8-C0B8-4F06-BB3D-7253DA220D12}" type="sibTrans" cxnId="{8DCA93F0-C846-4BC4-9571-FBE1AC88740F}">
      <dgm:prSet/>
      <dgm:spPr/>
      <dgm:t>
        <a:bodyPr/>
        <a:lstStyle/>
        <a:p>
          <a:endParaRPr lang="en-GB">
            <a:solidFill>
              <a:srgbClr val="000000"/>
            </a:solidFill>
          </a:endParaRPr>
        </a:p>
      </dgm:t>
    </dgm:pt>
    <dgm:pt modelId="{5DB4CC69-A16A-4780-990C-4E3CDAE60DF9}">
      <dgm:prSet/>
      <dgm:spPr/>
      <dgm:t>
        <a:bodyPr/>
        <a:lstStyle/>
        <a:p>
          <a:r>
            <a:rPr lang="en-GB" b="1">
              <a:solidFill>
                <a:srgbClr val="000000"/>
              </a:solidFill>
            </a:rPr>
            <a:t>Sustainable Funding</a:t>
          </a:r>
        </a:p>
      </dgm:t>
    </dgm:pt>
    <dgm:pt modelId="{DCA44294-DCD3-451F-AF6A-1D88437DB596}" type="parTrans" cxnId="{8958EBE4-CFF9-4C43-94EF-6FDF28DD8DDB}">
      <dgm:prSet/>
      <dgm:spPr/>
      <dgm:t>
        <a:bodyPr/>
        <a:lstStyle/>
        <a:p>
          <a:endParaRPr lang="en-GB">
            <a:solidFill>
              <a:srgbClr val="000000"/>
            </a:solidFill>
          </a:endParaRPr>
        </a:p>
      </dgm:t>
    </dgm:pt>
    <dgm:pt modelId="{804D6A56-ACB8-49D4-BE69-3FE916CD4667}" type="sibTrans" cxnId="{8958EBE4-CFF9-4C43-94EF-6FDF28DD8DDB}">
      <dgm:prSet/>
      <dgm:spPr/>
      <dgm:t>
        <a:bodyPr/>
        <a:lstStyle/>
        <a:p>
          <a:endParaRPr lang="en-GB">
            <a:solidFill>
              <a:srgbClr val="000000"/>
            </a:solidFill>
          </a:endParaRPr>
        </a:p>
      </dgm:t>
    </dgm:pt>
    <dgm:pt modelId="{5BC47B91-CA7D-4885-ACFB-340C0FF46B7B}">
      <dgm:prSet/>
      <dgm:spPr/>
      <dgm:t>
        <a:bodyPr/>
        <a:lstStyle/>
        <a:p>
          <a:r>
            <a:rPr lang="en-GB">
              <a:solidFill>
                <a:srgbClr val="000000"/>
              </a:solidFill>
            </a:rPr>
            <a:t>Adequate funding mechanisms should be in place to ensure access to appropriate housing, care services, and specialized supported housing (SSH) for those with complex needs, such as the HOLD shared ownership scheme</a:t>
          </a:r>
        </a:p>
      </dgm:t>
    </dgm:pt>
    <dgm:pt modelId="{73B6565F-AB23-4693-AA0A-FD8393899A4F}" type="parTrans" cxnId="{E45CCDB4-EE11-4F7E-A71C-A7C2083FB612}">
      <dgm:prSet/>
      <dgm:spPr/>
      <dgm:t>
        <a:bodyPr/>
        <a:lstStyle/>
        <a:p>
          <a:endParaRPr lang="en-GB">
            <a:solidFill>
              <a:srgbClr val="000000"/>
            </a:solidFill>
          </a:endParaRPr>
        </a:p>
      </dgm:t>
    </dgm:pt>
    <dgm:pt modelId="{3ACBEF67-677E-4863-8461-E336D439193B}" type="sibTrans" cxnId="{E45CCDB4-EE11-4F7E-A71C-A7C2083FB612}">
      <dgm:prSet/>
      <dgm:spPr/>
      <dgm:t>
        <a:bodyPr/>
        <a:lstStyle/>
        <a:p>
          <a:endParaRPr lang="en-GB">
            <a:solidFill>
              <a:srgbClr val="000000"/>
            </a:solidFill>
          </a:endParaRPr>
        </a:p>
      </dgm:t>
    </dgm:pt>
    <dgm:pt modelId="{92709DC6-1D7C-41A1-9E3E-D0C7A83CB04B}" type="pres">
      <dgm:prSet presAssocID="{3C3F357C-D8AD-4DA4-8C3E-18162688E7B8}" presName="diagram" presStyleCnt="0">
        <dgm:presLayoutVars>
          <dgm:dir/>
          <dgm:resizeHandles val="exact"/>
        </dgm:presLayoutVars>
      </dgm:prSet>
      <dgm:spPr/>
    </dgm:pt>
    <dgm:pt modelId="{ACD27881-4D02-496C-9EAC-B99FABB02A1E}" type="pres">
      <dgm:prSet presAssocID="{0E51D4F3-0C97-4FF4-855F-B1893C3B4D99}" presName="node" presStyleLbl="node1" presStyleIdx="0" presStyleCnt="6">
        <dgm:presLayoutVars>
          <dgm:bulletEnabled val="1"/>
        </dgm:presLayoutVars>
      </dgm:prSet>
      <dgm:spPr/>
    </dgm:pt>
    <dgm:pt modelId="{39435CAE-D5A5-41A6-AA27-5A5B5300B0EB}" type="pres">
      <dgm:prSet presAssocID="{0CEF5A89-BC0C-47E6-9D0E-D7D31A1C22CF}" presName="sibTrans" presStyleCnt="0"/>
      <dgm:spPr/>
    </dgm:pt>
    <dgm:pt modelId="{BD55C92E-9A7B-4307-A2AE-15CDF7021F32}" type="pres">
      <dgm:prSet presAssocID="{C3525628-A9D3-4E39-AA28-6F7A264ED1B9}" presName="node" presStyleLbl="node1" presStyleIdx="1" presStyleCnt="6">
        <dgm:presLayoutVars>
          <dgm:bulletEnabled val="1"/>
        </dgm:presLayoutVars>
      </dgm:prSet>
      <dgm:spPr/>
    </dgm:pt>
    <dgm:pt modelId="{64CBA1AD-2B55-4C19-8958-98E5C2144804}" type="pres">
      <dgm:prSet presAssocID="{F5ED5A07-9500-4157-A21E-3DD227269B2F}" presName="sibTrans" presStyleCnt="0"/>
      <dgm:spPr/>
    </dgm:pt>
    <dgm:pt modelId="{47A31913-1DC0-4454-88EC-B5F5D92D2BFC}" type="pres">
      <dgm:prSet presAssocID="{8B84A989-5026-4B68-83B2-1020F7311105}" presName="node" presStyleLbl="node1" presStyleIdx="2" presStyleCnt="6">
        <dgm:presLayoutVars>
          <dgm:bulletEnabled val="1"/>
        </dgm:presLayoutVars>
      </dgm:prSet>
      <dgm:spPr/>
    </dgm:pt>
    <dgm:pt modelId="{F65F93E7-210B-49E9-A10C-A0840146C57E}" type="pres">
      <dgm:prSet presAssocID="{970323C1-4CA7-4656-95D2-B721FD2E3ECB}" presName="sibTrans" presStyleCnt="0"/>
      <dgm:spPr/>
    </dgm:pt>
    <dgm:pt modelId="{7D21A54A-7822-486C-A4C1-DDA9353CF915}" type="pres">
      <dgm:prSet presAssocID="{29E2C3CC-BE5A-479B-9912-6C2BD512F50A}" presName="node" presStyleLbl="node1" presStyleIdx="3" presStyleCnt="6">
        <dgm:presLayoutVars>
          <dgm:bulletEnabled val="1"/>
        </dgm:presLayoutVars>
      </dgm:prSet>
      <dgm:spPr/>
    </dgm:pt>
    <dgm:pt modelId="{0E5C51E6-F0CF-4681-9865-4F9E0CAD5145}" type="pres">
      <dgm:prSet presAssocID="{D17EC4A4-83BD-4DD8-84CA-98B8C1FCAE8A}" presName="sibTrans" presStyleCnt="0"/>
      <dgm:spPr/>
    </dgm:pt>
    <dgm:pt modelId="{284C787C-2CE6-465B-A1ED-65196DF2DE3A}" type="pres">
      <dgm:prSet presAssocID="{2A860409-9986-4F55-AD8A-A23A9D10E344}" presName="node" presStyleLbl="node1" presStyleIdx="4" presStyleCnt="6">
        <dgm:presLayoutVars>
          <dgm:bulletEnabled val="1"/>
        </dgm:presLayoutVars>
      </dgm:prSet>
      <dgm:spPr/>
    </dgm:pt>
    <dgm:pt modelId="{1C44DB4F-5EA6-41C8-8315-2AD0311C5081}" type="pres">
      <dgm:prSet presAssocID="{A6F7294D-390E-4B37-9A2B-192B0CC836B3}" presName="sibTrans" presStyleCnt="0"/>
      <dgm:spPr/>
    </dgm:pt>
    <dgm:pt modelId="{16D1F43A-903A-4189-A1EA-FC8E5AAD28A4}" type="pres">
      <dgm:prSet presAssocID="{5DB4CC69-A16A-4780-990C-4E3CDAE60DF9}" presName="node" presStyleLbl="node1" presStyleIdx="5" presStyleCnt="6">
        <dgm:presLayoutVars>
          <dgm:bulletEnabled val="1"/>
        </dgm:presLayoutVars>
      </dgm:prSet>
      <dgm:spPr/>
    </dgm:pt>
  </dgm:ptLst>
  <dgm:cxnLst>
    <dgm:cxn modelId="{2F791E00-1257-4DA3-847F-79F789135105}" type="presOf" srcId="{29E2C3CC-BE5A-479B-9912-6C2BD512F50A}" destId="{7D21A54A-7822-486C-A4C1-DDA9353CF915}" srcOrd="0" destOrd="0" presId="urn:microsoft.com/office/officeart/2005/8/layout/default"/>
    <dgm:cxn modelId="{8691B908-15E3-4E81-A907-EA48309F6566}" srcId="{3C3F357C-D8AD-4DA4-8C3E-18162688E7B8}" destId="{C3525628-A9D3-4E39-AA28-6F7A264ED1B9}" srcOrd="1" destOrd="0" parTransId="{3B00002F-F654-4229-A2FD-C097C37F001C}" sibTransId="{F5ED5A07-9500-4157-A21E-3DD227269B2F}"/>
    <dgm:cxn modelId="{1965EA0C-E91E-4C93-9F86-87B86CC0C472}" type="presOf" srcId="{5BC47B91-CA7D-4885-ACFB-340C0FF46B7B}" destId="{16D1F43A-903A-4189-A1EA-FC8E5AAD28A4}" srcOrd="0" destOrd="1" presId="urn:microsoft.com/office/officeart/2005/8/layout/default"/>
    <dgm:cxn modelId="{2AF5C724-47A2-498D-8FC1-EB4DF6D0ACA5}" type="presOf" srcId="{5DB4CC69-A16A-4780-990C-4E3CDAE60DF9}" destId="{16D1F43A-903A-4189-A1EA-FC8E5AAD28A4}" srcOrd="0" destOrd="0" presId="urn:microsoft.com/office/officeart/2005/8/layout/default"/>
    <dgm:cxn modelId="{F9BFA23E-0A80-4369-947F-07B4533375CE}" type="presOf" srcId="{C3525628-A9D3-4E39-AA28-6F7A264ED1B9}" destId="{BD55C92E-9A7B-4307-A2AE-15CDF7021F32}" srcOrd="0" destOrd="0" presId="urn:microsoft.com/office/officeart/2005/8/layout/default"/>
    <dgm:cxn modelId="{F4037B5D-FCDD-4618-AE96-D4F1AF829AD1}" type="presOf" srcId="{976CAAA3-A1D6-4FC3-B9B4-B58334AA7750}" destId="{7D21A54A-7822-486C-A4C1-DDA9353CF915}" srcOrd="0" destOrd="1" presId="urn:microsoft.com/office/officeart/2005/8/layout/default"/>
    <dgm:cxn modelId="{3C925668-F8B6-42E2-B668-3BA0FA55FE2E}" srcId="{3C3F357C-D8AD-4DA4-8C3E-18162688E7B8}" destId="{2A860409-9986-4F55-AD8A-A23A9D10E344}" srcOrd="4" destOrd="0" parTransId="{520EA939-63FA-4BD6-A825-1D8C4442FE92}" sibTransId="{A6F7294D-390E-4B37-9A2B-192B0CC836B3}"/>
    <dgm:cxn modelId="{7ED6CD4A-7047-4D80-B942-219128445FEF}" srcId="{8B84A989-5026-4B68-83B2-1020F7311105}" destId="{89F042E3-EDF2-48DD-AF2C-232A6BCB06D6}" srcOrd="0" destOrd="0" parTransId="{E63B0008-5568-4888-8EF9-4895C1812DFC}" sibTransId="{14AF156C-4BC3-4A25-9110-109B452345A8}"/>
    <dgm:cxn modelId="{90763871-5F5B-43B6-BEA7-7307E9048E2C}" srcId="{3C3F357C-D8AD-4DA4-8C3E-18162688E7B8}" destId="{29E2C3CC-BE5A-479B-9912-6C2BD512F50A}" srcOrd="3" destOrd="0" parTransId="{5ADDB33F-6FE2-4CCE-BCFC-1187E516C6C7}" sibTransId="{D17EC4A4-83BD-4DD8-84CA-98B8C1FCAE8A}"/>
    <dgm:cxn modelId="{8C240378-3A46-4AE2-9A57-0193129ED938}" srcId="{C3525628-A9D3-4E39-AA28-6F7A264ED1B9}" destId="{3456ACA0-AB44-4324-8518-CF5C001F568A}" srcOrd="0" destOrd="0" parTransId="{5729EE70-F0DF-491B-94AB-E67DF156EB18}" sibTransId="{2AED239C-BB70-4AB9-A2D5-1BF9BDFFD5C0}"/>
    <dgm:cxn modelId="{8CDFCC7F-825C-4345-B975-2CDA0ECABA56}" type="presOf" srcId="{3456ACA0-AB44-4324-8518-CF5C001F568A}" destId="{BD55C92E-9A7B-4307-A2AE-15CDF7021F32}" srcOrd="0" destOrd="1" presId="urn:microsoft.com/office/officeart/2005/8/layout/default"/>
    <dgm:cxn modelId="{0684C786-6340-4612-A9F2-CB25D2A4946A}" type="presOf" srcId="{2A860409-9986-4F55-AD8A-A23A9D10E344}" destId="{284C787C-2CE6-465B-A1ED-65196DF2DE3A}" srcOrd="0" destOrd="0" presId="urn:microsoft.com/office/officeart/2005/8/layout/default"/>
    <dgm:cxn modelId="{F51C0F89-65B2-4510-8506-F81FBD87E2D4}" type="presOf" srcId="{A10BE17B-94BD-47D2-AE5C-C1A6F6191EC7}" destId="{ACD27881-4D02-496C-9EAC-B99FABB02A1E}" srcOrd="0" destOrd="1" presId="urn:microsoft.com/office/officeart/2005/8/layout/default"/>
    <dgm:cxn modelId="{5021FF8A-5C35-4D9D-87EA-B9BB769A18E5}" type="presOf" srcId="{0E51D4F3-0C97-4FF4-855F-B1893C3B4D99}" destId="{ACD27881-4D02-496C-9EAC-B99FABB02A1E}" srcOrd="0" destOrd="0" presId="urn:microsoft.com/office/officeart/2005/8/layout/default"/>
    <dgm:cxn modelId="{F828C796-6945-47FB-9F04-8C3C03591F1C}" srcId="{3C3F357C-D8AD-4DA4-8C3E-18162688E7B8}" destId="{8B84A989-5026-4B68-83B2-1020F7311105}" srcOrd="2" destOrd="0" parTransId="{8D895A37-064F-42B6-9A3B-CDF1456380B2}" sibTransId="{970323C1-4CA7-4656-95D2-B721FD2E3ECB}"/>
    <dgm:cxn modelId="{30B5499F-C283-4104-9DAC-EF710634B2AF}" type="presOf" srcId="{89F042E3-EDF2-48DD-AF2C-232A6BCB06D6}" destId="{47A31913-1DC0-4454-88EC-B5F5D92D2BFC}" srcOrd="0" destOrd="1" presId="urn:microsoft.com/office/officeart/2005/8/layout/default"/>
    <dgm:cxn modelId="{7A1054A0-10F9-444D-B492-1E29D698EF21}" srcId="{0E51D4F3-0C97-4FF4-855F-B1893C3B4D99}" destId="{A10BE17B-94BD-47D2-AE5C-C1A6F6191EC7}" srcOrd="0" destOrd="0" parTransId="{0FB80493-A000-48F3-B95D-F6CD222426B2}" sibTransId="{D9E84C3B-C888-4ACB-8F30-040FE1B67BC6}"/>
    <dgm:cxn modelId="{E45CCDB4-EE11-4F7E-A71C-A7C2083FB612}" srcId="{5DB4CC69-A16A-4780-990C-4E3CDAE60DF9}" destId="{5BC47B91-CA7D-4885-ACFB-340C0FF46B7B}" srcOrd="0" destOrd="0" parTransId="{73B6565F-AB23-4693-AA0A-FD8393899A4F}" sibTransId="{3ACBEF67-677E-4863-8461-E336D439193B}"/>
    <dgm:cxn modelId="{914190C7-2102-46C6-AB21-D96B1403A34A}" srcId="{3C3F357C-D8AD-4DA4-8C3E-18162688E7B8}" destId="{0E51D4F3-0C97-4FF4-855F-B1893C3B4D99}" srcOrd="0" destOrd="0" parTransId="{6970FBC3-76F4-474F-A2B7-5676ACC3EE19}" sibTransId="{0CEF5A89-BC0C-47E6-9D0E-D7D31A1C22CF}"/>
    <dgm:cxn modelId="{DB6C19D6-7847-4B67-9501-84DED576F936}" type="presOf" srcId="{3C3F357C-D8AD-4DA4-8C3E-18162688E7B8}" destId="{92709DC6-1D7C-41A1-9E3E-D0C7A83CB04B}" srcOrd="0" destOrd="0" presId="urn:microsoft.com/office/officeart/2005/8/layout/default"/>
    <dgm:cxn modelId="{07CC7DDA-CFE2-43A6-A22D-4166CDD11A7B}" srcId="{29E2C3CC-BE5A-479B-9912-6C2BD512F50A}" destId="{976CAAA3-A1D6-4FC3-B9B4-B58334AA7750}" srcOrd="0" destOrd="0" parTransId="{D6C5E1A9-8E90-4B9B-9D6A-4D7BE484D038}" sibTransId="{79D57352-8780-4788-BCF2-BC4A3EC7304C}"/>
    <dgm:cxn modelId="{8958EBE4-CFF9-4C43-94EF-6FDF28DD8DDB}" srcId="{3C3F357C-D8AD-4DA4-8C3E-18162688E7B8}" destId="{5DB4CC69-A16A-4780-990C-4E3CDAE60DF9}" srcOrd="5" destOrd="0" parTransId="{DCA44294-DCD3-451F-AF6A-1D88437DB596}" sibTransId="{804D6A56-ACB8-49D4-BE69-3FE916CD4667}"/>
    <dgm:cxn modelId="{13DF21EE-FABD-4979-BC0D-960174D018D4}" type="presOf" srcId="{D3296853-F5C3-447C-8914-2DE8E9097F19}" destId="{284C787C-2CE6-465B-A1ED-65196DF2DE3A}" srcOrd="0" destOrd="1" presId="urn:microsoft.com/office/officeart/2005/8/layout/default"/>
    <dgm:cxn modelId="{D0D51DEF-5C9F-40D7-BAA5-21398A29A658}" type="presOf" srcId="{8B84A989-5026-4B68-83B2-1020F7311105}" destId="{47A31913-1DC0-4454-88EC-B5F5D92D2BFC}" srcOrd="0" destOrd="0" presId="urn:microsoft.com/office/officeart/2005/8/layout/default"/>
    <dgm:cxn modelId="{8DCA93F0-C846-4BC4-9571-FBE1AC88740F}" srcId="{2A860409-9986-4F55-AD8A-A23A9D10E344}" destId="{D3296853-F5C3-447C-8914-2DE8E9097F19}" srcOrd="0" destOrd="0" parTransId="{9B505817-0CEC-4FA7-9D95-D5935A0035E8}" sibTransId="{0D1961C8-C0B8-4F06-BB3D-7253DA220D12}"/>
    <dgm:cxn modelId="{FDE6A5A9-882C-4ED7-89CD-08242CF201E2}" type="presParOf" srcId="{92709DC6-1D7C-41A1-9E3E-D0C7A83CB04B}" destId="{ACD27881-4D02-496C-9EAC-B99FABB02A1E}" srcOrd="0" destOrd="0" presId="urn:microsoft.com/office/officeart/2005/8/layout/default"/>
    <dgm:cxn modelId="{035D05F3-AED0-4890-B215-232DB0462C30}" type="presParOf" srcId="{92709DC6-1D7C-41A1-9E3E-D0C7A83CB04B}" destId="{39435CAE-D5A5-41A6-AA27-5A5B5300B0EB}" srcOrd="1" destOrd="0" presId="urn:microsoft.com/office/officeart/2005/8/layout/default"/>
    <dgm:cxn modelId="{905EE67A-44E0-4AB5-8091-756946866EE6}" type="presParOf" srcId="{92709DC6-1D7C-41A1-9E3E-D0C7A83CB04B}" destId="{BD55C92E-9A7B-4307-A2AE-15CDF7021F32}" srcOrd="2" destOrd="0" presId="urn:microsoft.com/office/officeart/2005/8/layout/default"/>
    <dgm:cxn modelId="{9FA6CEC1-56B3-40B7-BC78-34A91447417F}" type="presParOf" srcId="{92709DC6-1D7C-41A1-9E3E-D0C7A83CB04B}" destId="{64CBA1AD-2B55-4C19-8958-98E5C2144804}" srcOrd="3" destOrd="0" presId="urn:microsoft.com/office/officeart/2005/8/layout/default"/>
    <dgm:cxn modelId="{B4450740-25F4-4B5A-AF4D-49C1F06E50E6}" type="presParOf" srcId="{92709DC6-1D7C-41A1-9E3E-D0C7A83CB04B}" destId="{47A31913-1DC0-4454-88EC-B5F5D92D2BFC}" srcOrd="4" destOrd="0" presId="urn:microsoft.com/office/officeart/2005/8/layout/default"/>
    <dgm:cxn modelId="{354D57BF-3696-487B-A063-0A5B98CD1B2E}" type="presParOf" srcId="{92709DC6-1D7C-41A1-9E3E-D0C7A83CB04B}" destId="{F65F93E7-210B-49E9-A10C-A0840146C57E}" srcOrd="5" destOrd="0" presId="urn:microsoft.com/office/officeart/2005/8/layout/default"/>
    <dgm:cxn modelId="{C5E3A6B5-E61B-41C1-B2EB-BA5EA08F0A3A}" type="presParOf" srcId="{92709DC6-1D7C-41A1-9E3E-D0C7A83CB04B}" destId="{7D21A54A-7822-486C-A4C1-DDA9353CF915}" srcOrd="6" destOrd="0" presId="urn:microsoft.com/office/officeart/2005/8/layout/default"/>
    <dgm:cxn modelId="{9163C912-EEE8-422D-B5CC-9081A8CF41F1}" type="presParOf" srcId="{92709DC6-1D7C-41A1-9E3E-D0C7A83CB04B}" destId="{0E5C51E6-F0CF-4681-9865-4F9E0CAD5145}" srcOrd="7" destOrd="0" presId="urn:microsoft.com/office/officeart/2005/8/layout/default"/>
    <dgm:cxn modelId="{79CB1F6E-2F17-4DDA-BA75-723FF5101B70}" type="presParOf" srcId="{92709DC6-1D7C-41A1-9E3E-D0C7A83CB04B}" destId="{284C787C-2CE6-465B-A1ED-65196DF2DE3A}" srcOrd="8" destOrd="0" presId="urn:microsoft.com/office/officeart/2005/8/layout/default"/>
    <dgm:cxn modelId="{A0E8329E-8ACB-4ABA-9FC7-7095AD5B2888}" type="presParOf" srcId="{92709DC6-1D7C-41A1-9E3E-D0C7A83CB04B}" destId="{1C44DB4F-5EA6-41C8-8315-2AD0311C5081}" srcOrd="9" destOrd="0" presId="urn:microsoft.com/office/officeart/2005/8/layout/default"/>
    <dgm:cxn modelId="{6306BBA9-DBAE-4A7C-B602-3BEBC1E41180}" type="presParOf" srcId="{92709DC6-1D7C-41A1-9E3E-D0C7A83CB04B}" destId="{16D1F43A-903A-4189-A1EA-FC8E5AAD28A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1D4CF7-E370-4B54-84F3-2D2281ACCBA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A96113DE-C399-4D21-8BD4-5A0E07D867B8}">
      <dgm:prSet phldrT="[Text]"/>
      <dgm:spPr/>
      <dgm:t>
        <a:bodyPr/>
        <a:lstStyle/>
        <a:p>
          <a:r>
            <a:rPr lang="en-GB" b="1" dirty="0">
              <a:solidFill>
                <a:srgbClr val="000000"/>
              </a:solidFill>
            </a:rPr>
            <a:t>Project</a:t>
          </a:r>
          <a:r>
            <a:rPr lang="en-GB" dirty="0">
              <a:solidFill>
                <a:srgbClr val="000000"/>
              </a:solidFill>
            </a:rPr>
            <a:t> </a:t>
          </a:r>
          <a:r>
            <a:rPr lang="en-GB" b="1" dirty="0">
              <a:solidFill>
                <a:srgbClr val="000000"/>
              </a:solidFill>
            </a:rPr>
            <a:t>Aims</a:t>
          </a:r>
        </a:p>
      </dgm:t>
    </dgm:pt>
    <dgm:pt modelId="{3297096B-5562-4B78-A224-E97D6597F3BD}" type="parTrans" cxnId="{3598BF7C-F7D1-4FB8-B64C-73A5A541D7A2}">
      <dgm:prSet/>
      <dgm:spPr/>
      <dgm:t>
        <a:bodyPr/>
        <a:lstStyle/>
        <a:p>
          <a:endParaRPr lang="en-GB">
            <a:solidFill>
              <a:srgbClr val="000000"/>
            </a:solidFill>
          </a:endParaRPr>
        </a:p>
      </dgm:t>
    </dgm:pt>
    <dgm:pt modelId="{DE77AC0D-7465-47EB-8C98-5D8BCD2C5BFE}" type="sibTrans" cxnId="{3598BF7C-F7D1-4FB8-B64C-73A5A541D7A2}">
      <dgm:prSet/>
      <dgm:spPr/>
      <dgm:t>
        <a:bodyPr/>
        <a:lstStyle/>
        <a:p>
          <a:endParaRPr lang="en-GB">
            <a:solidFill>
              <a:srgbClr val="000000"/>
            </a:solidFill>
          </a:endParaRPr>
        </a:p>
      </dgm:t>
    </dgm:pt>
    <dgm:pt modelId="{0A189F10-6932-4587-9BC0-96F5F9C8413D}">
      <dgm:prSet phldrT="[Text]"/>
      <dgm:spPr/>
      <dgm:t>
        <a:bodyPr/>
        <a:lstStyle/>
        <a:p>
          <a:endParaRPr lang="en-GB">
            <a:solidFill>
              <a:srgbClr val="000000"/>
            </a:solidFill>
          </a:endParaRPr>
        </a:p>
      </dgm:t>
    </dgm:pt>
    <dgm:pt modelId="{6F908A27-5187-47B8-8806-84201CE70799}" type="parTrans" cxnId="{1877E419-A935-4780-8487-E8469C550450}">
      <dgm:prSet/>
      <dgm:spPr/>
      <dgm:t>
        <a:bodyPr/>
        <a:lstStyle/>
        <a:p>
          <a:endParaRPr lang="en-GB">
            <a:solidFill>
              <a:srgbClr val="000000"/>
            </a:solidFill>
          </a:endParaRPr>
        </a:p>
      </dgm:t>
    </dgm:pt>
    <dgm:pt modelId="{FA736305-34C4-4DF3-AB8F-6DC5DAF5EE67}" type="sibTrans" cxnId="{1877E419-A935-4780-8487-E8469C550450}">
      <dgm:prSet/>
      <dgm:spPr/>
      <dgm:t>
        <a:bodyPr/>
        <a:lstStyle/>
        <a:p>
          <a:endParaRPr lang="en-GB">
            <a:solidFill>
              <a:srgbClr val="000000"/>
            </a:solidFill>
          </a:endParaRPr>
        </a:p>
      </dgm:t>
    </dgm:pt>
    <dgm:pt modelId="{6A366128-E9E9-4B9B-8379-01A65C125817}">
      <dgm:prSet/>
      <dgm:spPr/>
      <dgm:t>
        <a:bodyPr/>
        <a:lstStyle/>
        <a:p>
          <a:r>
            <a:rPr lang="en-GB">
              <a:solidFill>
                <a:srgbClr val="000000"/>
              </a:solidFill>
            </a:rPr>
            <a:t>This research project explores the differences between Residential Care and supportive living settings for individuals with learning disabilities. The key objectives include:</a:t>
          </a:r>
        </a:p>
      </dgm:t>
    </dgm:pt>
    <dgm:pt modelId="{2FAB060F-F7B9-43F5-84F8-98218645363A}" type="parTrans" cxnId="{A8093D9B-D8B5-4425-BC67-7243A09659BB}">
      <dgm:prSet/>
      <dgm:spPr/>
      <dgm:t>
        <a:bodyPr/>
        <a:lstStyle/>
        <a:p>
          <a:endParaRPr lang="en-GB">
            <a:solidFill>
              <a:srgbClr val="000000"/>
            </a:solidFill>
          </a:endParaRPr>
        </a:p>
      </dgm:t>
    </dgm:pt>
    <dgm:pt modelId="{88AF08ED-E055-41D7-A933-867D0D5F989E}" type="sibTrans" cxnId="{A8093D9B-D8B5-4425-BC67-7243A09659BB}">
      <dgm:prSet/>
      <dgm:spPr/>
      <dgm:t>
        <a:bodyPr/>
        <a:lstStyle/>
        <a:p>
          <a:endParaRPr lang="en-GB">
            <a:solidFill>
              <a:srgbClr val="000000"/>
            </a:solidFill>
          </a:endParaRPr>
        </a:p>
      </dgm:t>
    </dgm:pt>
    <dgm:pt modelId="{9F64B0F3-6DF0-4EAE-B78E-3F509629BC7D}">
      <dgm:prSet/>
      <dgm:spPr/>
      <dgm:t>
        <a:bodyPr/>
        <a:lstStyle/>
        <a:p>
          <a:r>
            <a:rPr lang="en-GB" b="1">
              <a:solidFill>
                <a:srgbClr val="000000"/>
              </a:solidFill>
            </a:rPr>
            <a:t>Understanding Service Quality: </a:t>
          </a:r>
          <a:r>
            <a:rPr lang="en-GB">
              <a:solidFill>
                <a:srgbClr val="000000"/>
              </a:solidFill>
            </a:rPr>
            <a:t>Investigating the effectiveness of Residential Care compared to Supported Living to determine if individuals' lives are truly better in Supported Living arrangements.</a:t>
          </a:r>
        </a:p>
      </dgm:t>
    </dgm:pt>
    <dgm:pt modelId="{88404348-E5C0-4653-BE33-4820FF1EA361}" type="parTrans" cxnId="{59EA6DA2-9596-42E5-B315-CA202207D762}">
      <dgm:prSet/>
      <dgm:spPr/>
      <dgm:t>
        <a:bodyPr/>
        <a:lstStyle/>
        <a:p>
          <a:endParaRPr lang="en-GB">
            <a:solidFill>
              <a:srgbClr val="000000"/>
            </a:solidFill>
          </a:endParaRPr>
        </a:p>
      </dgm:t>
    </dgm:pt>
    <dgm:pt modelId="{8941FE5F-B110-4548-97B1-A199D91D77AC}" type="sibTrans" cxnId="{59EA6DA2-9596-42E5-B315-CA202207D762}">
      <dgm:prSet/>
      <dgm:spPr/>
      <dgm:t>
        <a:bodyPr/>
        <a:lstStyle/>
        <a:p>
          <a:endParaRPr lang="en-GB">
            <a:solidFill>
              <a:srgbClr val="000000"/>
            </a:solidFill>
          </a:endParaRPr>
        </a:p>
      </dgm:t>
    </dgm:pt>
    <dgm:pt modelId="{039D67C6-FD2F-41FF-B8AE-B525F226BECE}">
      <dgm:prSet/>
      <dgm:spPr/>
      <dgm:t>
        <a:bodyPr/>
        <a:lstStyle/>
        <a:p>
          <a:r>
            <a:rPr lang="en-GB" b="1">
              <a:solidFill>
                <a:srgbClr val="000000"/>
              </a:solidFill>
            </a:rPr>
            <a:t>Gathering Insights from Stakeholders: </a:t>
          </a:r>
          <a:r>
            <a:rPr lang="en-GB">
              <a:solidFill>
                <a:srgbClr val="000000"/>
              </a:solidFill>
            </a:rPr>
            <a:t>Engaging with individuals with learning disabilities, family caregivers, commissioners, and housing support providers to identify important factors for housing decisions and quality of life.</a:t>
          </a:r>
        </a:p>
      </dgm:t>
    </dgm:pt>
    <dgm:pt modelId="{3684F93C-4A0E-403B-8242-B0C85806A7B3}" type="parTrans" cxnId="{9025D714-EB98-47A9-9BC9-EBD5CC58BB2E}">
      <dgm:prSet/>
      <dgm:spPr/>
      <dgm:t>
        <a:bodyPr/>
        <a:lstStyle/>
        <a:p>
          <a:endParaRPr lang="en-GB">
            <a:solidFill>
              <a:srgbClr val="000000"/>
            </a:solidFill>
          </a:endParaRPr>
        </a:p>
      </dgm:t>
    </dgm:pt>
    <dgm:pt modelId="{DA6E3D55-9E6E-422E-8EE9-EADFEC756DEB}" type="sibTrans" cxnId="{9025D714-EB98-47A9-9BC9-EBD5CC58BB2E}">
      <dgm:prSet/>
      <dgm:spPr/>
      <dgm:t>
        <a:bodyPr/>
        <a:lstStyle/>
        <a:p>
          <a:endParaRPr lang="en-GB">
            <a:solidFill>
              <a:srgbClr val="000000"/>
            </a:solidFill>
          </a:endParaRPr>
        </a:p>
      </dgm:t>
    </dgm:pt>
    <dgm:pt modelId="{67A6FE31-2E77-4374-B145-32A8F97A4926}">
      <dgm:prSet/>
      <dgm:spPr/>
      <dgm:t>
        <a:bodyPr/>
        <a:lstStyle/>
        <a:p>
          <a:r>
            <a:rPr lang="en-GB" dirty="0">
              <a:solidFill>
                <a:srgbClr val="000000"/>
              </a:solidFill>
            </a:rPr>
            <a:t> </a:t>
          </a:r>
          <a:r>
            <a:rPr lang="en-GB" b="1" dirty="0">
              <a:solidFill>
                <a:srgbClr val="000000"/>
              </a:solidFill>
            </a:rPr>
            <a:t>Key</a:t>
          </a:r>
          <a:r>
            <a:rPr lang="en-GB" dirty="0">
              <a:solidFill>
                <a:srgbClr val="000000"/>
              </a:solidFill>
            </a:rPr>
            <a:t> </a:t>
          </a:r>
          <a:r>
            <a:rPr lang="en-GB" b="1" dirty="0">
              <a:solidFill>
                <a:srgbClr val="000000"/>
              </a:solidFill>
            </a:rPr>
            <a:t>Findings</a:t>
          </a:r>
        </a:p>
      </dgm:t>
    </dgm:pt>
    <dgm:pt modelId="{713FCCDD-3BF4-4501-91EF-F092825F5CB7}" type="parTrans" cxnId="{516C008F-0DC7-45E7-8A44-3028E7BB5114}">
      <dgm:prSet/>
      <dgm:spPr/>
      <dgm:t>
        <a:bodyPr/>
        <a:lstStyle/>
        <a:p>
          <a:endParaRPr lang="en-GB">
            <a:solidFill>
              <a:srgbClr val="000000"/>
            </a:solidFill>
          </a:endParaRPr>
        </a:p>
      </dgm:t>
    </dgm:pt>
    <dgm:pt modelId="{E3342799-A174-4728-AA11-1816D38DE099}" type="sibTrans" cxnId="{516C008F-0DC7-45E7-8A44-3028E7BB5114}">
      <dgm:prSet/>
      <dgm:spPr/>
      <dgm:t>
        <a:bodyPr/>
        <a:lstStyle/>
        <a:p>
          <a:endParaRPr lang="en-GB">
            <a:solidFill>
              <a:srgbClr val="000000"/>
            </a:solidFill>
          </a:endParaRPr>
        </a:p>
      </dgm:t>
    </dgm:pt>
    <dgm:pt modelId="{96893184-5BF2-487E-BEF9-94AF1F134346}">
      <dgm:prSet/>
      <dgm:spPr/>
      <dgm:t>
        <a:bodyPr/>
        <a:lstStyle/>
        <a:p>
          <a:r>
            <a:rPr lang="en-GB" b="1">
              <a:solidFill>
                <a:srgbClr val="000000"/>
              </a:solidFill>
            </a:rPr>
            <a:t>1.Quality of Services: </a:t>
          </a:r>
          <a:r>
            <a:rPr lang="en-GB">
              <a:solidFill>
                <a:srgbClr val="000000"/>
              </a:solidFill>
            </a:rPr>
            <a:t>There is insufficient information about the quality and effectiveness of both Residential Care and Supported Living services. While Supported Living is designed to provide individuals with more rights and control, the actual differences in quality of life between the two models remain unclear.</a:t>
          </a:r>
        </a:p>
      </dgm:t>
    </dgm:pt>
    <dgm:pt modelId="{6B2463B0-5F5B-4D5E-BED7-B404E0E789CA}" type="parTrans" cxnId="{B16A138A-41D0-4C00-B97A-EA4D62638455}">
      <dgm:prSet/>
      <dgm:spPr/>
      <dgm:t>
        <a:bodyPr/>
        <a:lstStyle/>
        <a:p>
          <a:endParaRPr lang="en-GB">
            <a:solidFill>
              <a:srgbClr val="000000"/>
            </a:solidFill>
          </a:endParaRPr>
        </a:p>
      </dgm:t>
    </dgm:pt>
    <dgm:pt modelId="{6BD953D0-418C-446E-9BC2-A96A0834DB30}" type="sibTrans" cxnId="{B16A138A-41D0-4C00-B97A-EA4D62638455}">
      <dgm:prSet/>
      <dgm:spPr/>
      <dgm:t>
        <a:bodyPr/>
        <a:lstStyle/>
        <a:p>
          <a:endParaRPr lang="en-GB">
            <a:solidFill>
              <a:srgbClr val="000000"/>
            </a:solidFill>
          </a:endParaRPr>
        </a:p>
      </dgm:t>
    </dgm:pt>
    <dgm:pt modelId="{23EDB0C4-0522-4AD2-965C-F9C5426CE421}">
      <dgm:prSet/>
      <dgm:spPr/>
      <dgm:t>
        <a:bodyPr/>
        <a:lstStyle/>
        <a:p>
          <a:r>
            <a:rPr lang="en-GB" b="1">
              <a:solidFill>
                <a:srgbClr val="000000"/>
              </a:solidFill>
            </a:rPr>
            <a:t>2.Stakeholder Perspectives: </a:t>
          </a:r>
          <a:r>
            <a:rPr lang="en-GB">
              <a:solidFill>
                <a:srgbClr val="000000"/>
              </a:solidFill>
            </a:rPr>
            <a:t>Feedback collected from individuals with learning disabilities and family caregivers highlighted the importance of personal choice and control in housing decisions.</a:t>
          </a:r>
        </a:p>
      </dgm:t>
    </dgm:pt>
    <dgm:pt modelId="{F96F2D53-E34B-41FC-B8C2-6F88CD85B1F4}" type="parTrans" cxnId="{1D81E89A-48FB-4F14-B6E8-722412FC7D4A}">
      <dgm:prSet/>
      <dgm:spPr/>
      <dgm:t>
        <a:bodyPr/>
        <a:lstStyle/>
        <a:p>
          <a:endParaRPr lang="en-GB">
            <a:solidFill>
              <a:srgbClr val="000000"/>
            </a:solidFill>
          </a:endParaRPr>
        </a:p>
      </dgm:t>
    </dgm:pt>
    <dgm:pt modelId="{ED2045A3-27D5-4A62-A532-63929EF4ECBF}" type="sibTrans" cxnId="{1D81E89A-48FB-4F14-B6E8-722412FC7D4A}">
      <dgm:prSet/>
      <dgm:spPr/>
      <dgm:t>
        <a:bodyPr/>
        <a:lstStyle/>
        <a:p>
          <a:endParaRPr lang="en-GB">
            <a:solidFill>
              <a:srgbClr val="000000"/>
            </a:solidFill>
          </a:endParaRPr>
        </a:p>
      </dgm:t>
    </dgm:pt>
    <dgm:pt modelId="{1D535BB1-E491-408B-8034-AFEA84465719}">
      <dgm:prSet/>
      <dgm:spPr/>
      <dgm:t>
        <a:bodyPr/>
        <a:lstStyle/>
        <a:p>
          <a:r>
            <a:rPr lang="en-GB" b="1">
              <a:solidFill>
                <a:srgbClr val="000000"/>
              </a:solidFill>
            </a:rPr>
            <a:t>3.Potential for Quality Tools: </a:t>
          </a:r>
          <a:r>
            <a:rPr lang="en-GB">
              <a:solidFill>
                <a:srgbClr val="000000"/>
              </a:solidFill>
            </a:rPr>
            <a:t>The project suggests that service providers may need to incorporate quality assessment tools into their contracts to ensure a consistent standard of care.</a:t>
          </a:r>
        </a:p>
      </dgm:t>
    </dgm:pt>
    <dgm:pt modelId="{0671840B-914B-43E3-8BAC-CC434FAC5730}" type="parTrans" cxnId="{4010FCA0-086D-40C6-B6E5-CA232AF1CB7E}">
      <dgm:prSet/>
      <dgm:spPr/>
      <dgm:t>
        <a:bodyPr/>
        <a:lstStyle/>
        <a:p>
          <a:endParaRPr lang="en-GB">
            <a:solidFill>
              <a:srgbClr val="000000"/>
            </a:solidFill>
          </a:endParaRPr>
        </a:p>
      </dgm:t>
    </dgm:pt>
    <dgm:pt modelId="{D68F65BC-900A-479E-90EF-D812E4D0F462}" type="sibTrans" cxnId="{4010FCA0-086D-40C6-B6E5-CA232AF1CB7E}">
      <dgm:prSet/>
      <dgm:spPr/>
      <dgm:t>
        <a:bodyPr/>
        <a:lstStyle/>
        <a:p>
          <a:endParaRPr lang="en-GB">
            <a:solidFill>
              <a:srgbClr val="000000"/>
            </a:solidFill>
          </a:endParaRPr>
        </a:p>
      </dgm:t>
    </dgm:pt>
    <dgm:pt modelId="{B75A0462-B139-4ADB-B901-8C368B9FCA4C}">
      <dgm:prSet/>
      <dgm:spPr/>
      <dgm:t>
        <a:bodyPr/>
        <a:lstStyle/>
        <a:p>
          <a:r>
            <a:rPr lang="en-GB" b="1">
              <a:solidFill>
                <a:srgbClr val="000000"/>
              </a:solidFill>
            </a:rPr>
            <a:t>4.Next Steps: </a:t>
          </a:r>
          <a:r>
            <a:rPr lang="en-GB">
              <a:solidFill>
                <a:srgbClr val="000000"/>
              </a:solidFill>
            </a:rPr>
            <a:t>The next phase of the project will involve visiting service providers to gather additional data, contributing to a more comprehensive housing research initiative.</a:t>
          </a:r>
        </a:p>
      </dgm:t>
    </dgm:pt>
    <dgm:pt modelId="{568C3EA6-CA77-4F52-8315-36D6E24FE3A8}" type="parTrans" cxnId="{58ABAB1D-99CA-478C-BA07-4ED0328A761D}">
      <dgm:prSet/>
      <dgm:spPr/>
      <dgm:t>
        <a:bodyPr/>
        <a:lstStyle/>
        <a:p>
          <a:endParaRPr lang="en-GB">
            <a:solidFill>
              <a:srgbClr val="000000"/>
            </a:solidFill>
          </a:endParaRPr>
        </a:p>
      </dgm:t>
    </dgm:pt>
    <dgm:pt modelId="{7A856CDD-EC54-4AFB-A2D9-DA8B11363B2C}" type="sibTrans" cxnId="{58ABAB1D-99CA-478C-BA07-4ED0328A761D}">
      <dgm:prSet/>
      <dgm:spPr/>
      <dgm:t>
        <a:bodyPr/>
        <a:lstStyle/>
        <a:p>
          <a:endParaRPr lang="en-GB">
            <a:solidFill>
              <a:srgbClr val="000000"/>
            </a:solidFill>
          </a:endParaRPr>
        </a:p>
      </dgm:t>
    </dgm:pt>
    <dgm:pt modelId="{10AE54BE-50E1-480E-914E-B46DD90B8CFB}">
      <dgm:prSet/>
      <dgm:spPr/>
      <dgm:t>
        <a:bodyPr/>
        <a:lstStyle/>
        <a:p>
          <a:r>
            <a:rPr lang="en-GB" b="1">
              <a:solidFill>
                <a:srgbClr val="000000"/>
              </a:solidFill>
            </a:rPr>
            <a:t>5.Funding and Support: </a:t>
          </a:r>
          <a:r>
            <a:rPr lang="en-GB">
              <a:solidFill>
                <a:srgbClr val="000000"/>
              </a:solidFill>
            </a:rPr>
            <a:t>The project has received backing from various organisations and has utilised crowdfunding to facilitate the research.</a:t>
          </a:r>
        </a:p>
      </dgm:t>
    </dgm:pt>
    <dgm:pt modelId="{F28F971A-8688-4B5B-9A16-241F78965406}" type="parTrans" cxnId="{EA9A9981-4BBD-4DBE-80FE-7A29DDC15E76}">
      <dgm:prSet/>
      <dgm:spPr/>
      <dgm:t>
        <a:bodyPr/>
        <a:lstStyle/>
        <a:p>
          <a:endParaRPr lang="en-GB">
            <a:solidFill>
              <a:srgbClr val="000000"/>
            </a:solidFill>
          </a:endParaRPr>
        </a:p>
      </dgm:t>
    </dgm:pt>
    <dgm:pt modelId="{E4582AE4-66A7-46E2-B4C8-B85C9AE2D73A}" type="sibTrans" cxnId="{EA9A9981-4BBD-4DBE-80FE-7A29DDC15E76}">
      <dgm:prSet/>
      <dgm:spPr/>
      <dgm:t>
        <a:bodyPr/>
        <a:lstStyle/>
        <a:p>
          <a:endParaRPr lang="en-GB">
            <a:solidFill>
              <a:srgbClr val="000000"/>
            </a:solidFill>
          </a:endParaRPr>
        </a:p>
      </dgm:t>
    </dgm:pt>
    <dgm:pt modelId="{EFE0570F-09AE-4600-93C9-3DA46C682813}">
      <dgm:prSet/>
      <dgm:spPr/>
      <dgm:t>
        <a:bodyPr/>
        <a:lstStyle/>
        <a:p>
          <a:r>
            <a:rPr lang="en-GB" b="1">
              <a:solidFill>
                <a:srgbClr val="000000"/>
              </a:solidFill>
            </a:rPr>
            <a:t>6.Further Research Initiatives: </a:t>
          </a:r>
          <a:r>
            <a:rPr lang="en-GB">
              <a:solidFill>
                <a:srgbClr val="000000"/>
              </a:solidFill>
            </a:rPr>
            <a:t>Planned activities include in-depth discussions about funding with self-advocates, family caregivers, providers, and staff, as well as conducting surveys to evaluate how service quality is monitored by providers and commissioners.</a:t>
          </a:r>
        </a:p>
      </dgm:t>
    </dgm:pt>
    <dgm:pt modelId="{C4D8E89A-1816-4A43-8585-C9100C6D0D46}" type="parTrans" cxnId="{9D4C902B-E61E-4E70-B6F5-0FF74D70C736}">
      <dgm:prSet/>
      <dgm:spPr/>
      <dgm:t>
        <a:bodyPr/>
        <a:lstStyle/>
        <a:p>
          <a:endParaRPr lang="en-GB">
            <a:solidFill>
              <a:srgbClr val="000000"/>
            </a:solidFill>
          </a:endParaRPr>
        </a:p>
      </dgm:t>
    </dgm:pt>
    <dgm:pt modelId="{96BB2371-D452-461B-AF9B-6BD53E35CA3F}" type="sibTrans" cxnId="{9D4C902B-E61E-4E70-B6F5-0FF74D70C736}">
      <dgm:prSet/>
      <dgm:spPr/>
      <dgm:t>
        <a:bodyPr/>
        <a:lstStyle/>
        <a:p>
          <a:endParaRPr lang="en-GB">
            <a:solidFill>
              <a:srgbClr val="000000"/>
            </a:solidFill>
          </a:endParaRPr>
        </a:p>
      </dgm:t>
    </dgm:pt>
    <dgm:pt modelId="{FD0952D5-8D51-48D8-BB11-3C8631ED0E95}">
      <dgm:prSet/>
      <dgm:spPr/>
      <dgm:t>
        <a:bodyPr/>
        <a:lstStyle/>
        <a:p>
          <a:endParaRPr lang="en-GB">
            <a:solidFill>
              <a:srgbClr val="000000"/>
            </a:solidFill>
          </a:endParaRPr>
        </a:p>
      </dgm:t>
    </dgm:pt>
    <dgm:pt modelId="{6CA63513-91D5-4A2D-BACD-8899DC816CC3}" type="parTrans" cxnId="{A645A044-03B1-472D-97B0-FB6E66175A9B}">
      <dgm:prSet/>
      <dgm:spPr/>
      <dgm:t>
        <a:bodyPr/>
        <a:lstStyle/>
        <a:p>
          <a:endParaRPr lang="en-GB">
            <a:solidFill>
              <a:srgbClr val="000000"/>
            </a:solidFill>
          </a:endParaRPr>
        </a:p>
      </dgm:t>
    </dgm:pt>
    <dgm:pt modelId="{9BE9E511-ABE9-4404-B244-682C2555FCFD}" type="sibTrans" cxnId="{A645A044-03B1-472D-97B0-FB6E66175A9B}">
      <dgm:prSet/>
      <dgm:spPr/>
      <dgm:t>
        <a:bodyPr/>
        <a:lstStyle/>
        <a:p>
          <a:endParaRPr lang="en-GB">
            <a:solidFill>
              <a:srgbClr val="000000"/>
            </a:solidFill>
          </a:endParaRPr>
        </a:p>
      </dgm:t>
    </dgm:pt>
    <dgm:pt modelId="{59E62546-D799-45CF-A8C1-209BC1F40CFD}" type="pres">
      <dgm:prSet presAssocID="{221D4CF7-E370-4B54-84F3-2D2281ACCBA1}" presName="Name0" presStyleCnt="0">
        <dgm:presLayoutVars>
          <dgm:dir/>
          <dgm:animLvl val="lvl"/>
          <dgm:resizeHandles val="exact"/>
        </dgm:presLayoutVars>
      </dgm:prSet>
      <dgm:spPr/>
    </dgm:pt>
    <dgm:pt modelId="{930B66A1-B035-49E3-8C2B-A246E0155D9F}" type="pres">
      <dgm:prSet presAssocID="{A96113DE-C399-4D21-8BD4-5A0E07D867B8}" presName="composite" presStyleCnt="0"/>
      <dgm:spPr/>
    </dgm:pt>
    <dgm:pt modelId="{23965A69-C4C2-4E8A-9FB6-438AF1AF2BF2}" type="pres">
      <dgm:prSet presAssocID="{A96113DE-C399-4D21-8BD4-5A0E07D867B8}" presName="parTx" presStyleLbl="alignNode1" presStyleIdx="0" presStyleCnt="2">
        <dgm:presLayoutVars>
          <dgm:chMax val="0"/>
          <dgm:chPref val="0"/>
          <dgm:bulletEnabled val="1"/>
        </dgm:presLayoutVars>
      </dgm:prSet>
      <dgm:spPr/>
    </dgm:pt>
    <dgm:pt modelId="{988A2341-E850-4A5F-A86F-4DA626840BE9}" type="pres">
      <dgm:prSet presAssocID="{A96113DE-C399-4D21-8BD4-5A0E07D867B8}" presName="desTx" presStyleLbl="alignAccFollowNode1" presStyleIdx="0" presStyleCnt="2">
        <dgm:presLayoutVars>
          <dgm:bulletEnabled val="1"/>
        </dgm:presLayoutVars>
      </dgm:prSet>
      <dgm:spPr/>
    </dgm:pt>
    <dgm:pt modelId="{CCE4309F-7BA3-40BE-B016-B0A770E3D261}" type="pres">
      <dgm:prSet presAssocID="{DE77AC0D-7465-47EB-8C98-5D8BCD2C5BFE}" presName="space" presStyleCnt="0"/>
      <dgm:spPr/>
    </dgm:pt>
    <dgm:pt modelId="{FB810E51-AD25-4922-90BD-006A1C206946}" type="pres">
      <dgm:prSet presAssocID="{67A6FE31-2E77-4374-B145-32A8F97A4926}" presName="composite" presStyleCnt="0"/>
      <dgm:spPr/>
    </dgm:pt>
    <dgm:pt modelId="{08A98B5D-995C-43DB-B5FF-37AC85F65F41}" type="pres">
      <dgm:prSet presAssocID="{67A6FE31-2E77-4374-B145-32A8F97A4926}" presName="parTx" presStyleLbl="alignNode1" presStyleIdx="1" presStyleCnt="2">
        <dgm:presLayoutVars>
          <dgm:chMax val="0"/>
          <dgm:chPref val="0"/>
          <dgm:bulletEnabled val="1"/>
        </dgm:presLayoutVars>
      </dgm:prSet>
      <dgm:spPr/>
    </dgm:pt>
    <dgm:pt modelId="{26475A67-7FB9-419F-BB55-D73D51B9CBE3}" type="pres">
      <dgm:prSet presAssocID="{67A6FE31-2E77-4374-B145-32A8F97A4926}" presName="desTx" presStyleLbl="alignAccFollowNode1" presStyleIdx="1" presStyleCnt="2">
        <dgm:presLayoutVars>
          <dgm:bulletEnabled val="1"/>
        </dgm:presLayoutVars>
      </dgm:prSet>
      <dgm:spPr/>
    </dgm:pt>
  </dgm:ptLst>
  <dgm:cxnLst>
    <dgm:cxn modelId="{430ED900-9369-4391-9C25-A5164FFABD53}" type="presOf" srcId="{A96113DE-C399-4D21-8BD4-5A0E07D867B8}" destId="{23965A69-C4C2-4E8A-9FB6-438AF1AF2BF2}" srcOrd="0" destOrd="0" presId="urn:microsoft.com/office/officeart/2005/8/layout/hList1"/>
    <dgm:cxn modelId="{6C442602-97F4-432F-AFA2-515D14477FA7}" type="presOf" srcId="{9F64B0F3-6DF0-4EAE-B78E-3F509629BC7D}" destId="{988A2341-E850-4A5F-A86F-4DA626840BE9}" srcOrd="0" destOrd="2" presId="urn:microsoft.com/office/officeart/2005/8/layout/hList1"/>
    <dgm:cxn modelId="{F6CE2203-3AB2-4180-B5FD-8C35F5D57059}" type="presOf" srcId="{1D535BB1-E491-408B-8034-AFEA84465719}" destId="{26475A67-7FB9-419F-BB55-D73D51B9CBE3}" srcOrd="0" destOrd="2" presId="urn:microsoft.com/office/officeart/2005/8/layout/hList1"/>
    <dgm:cxn modelId="{9025D714-EB98-47A9-9BC9-EBD5CC58BB2E}" srcId="{A96113DE-C399-4D21-8BD4-5A0E07D867B8}" destId="{039D67C6-FD2F-41FF-B8AE-B525F226BECE}" srcOrd="3" destOrd="0" parTransId="{3684F93C-4A0E-403B-8242-B0C85806A7B3}" sibTransId="{DA6E3D55-9E6E-422E-8EE9-EADFEC756DEB}"/>
    <dgm:cxn modelId="{4B3DC917-0C00-40EB-8E6F-9C950D5F7689}" type="presOf" srcId="{039D67C6-FD2F-41FF-B8AE-B525F226BECE}" destId="{988A2341-E850-4A5F-A86F-4DA626840BE9}" srcOrd="0" destOrd="3" presId="urn:microsoft.com/office/officeart/2005/8/layout/hList1"/>
    <dgm:cxn modelId="{1877E419-A935-4780-8487-E8469C550450}" srcId="{A96113DE-C399-4D21-8BD4-5A0E07D867B8}" destId="{0A189F10-6932-4587-9BC0-96F5F9C8413D}" srcOrd="0" destOrd="0" parTransId="{6F908A27-5187-47B8-8806-84201CE70799}" sibTransId="{FA736305-34C4-4DF3-AB8F-6DC5DAF5EE67}"/>
    <dgm:cxn modelId="{58ABAB1D-99CA-478C-BA07-4ED0328A761D}" srcId="{67A6FE31-2E77-4374-B145-32A8F97A4926}" destId="{B75A0462-B139-4ADB-B901-8C368B9FCA4C}" srcOrd="3" destOrd="0" parTransId="{568C3EA6-CA77-4F52-8315-36D6E24FE3A8}" sibTransId="{7A856CDD-EC54-4AFB-A2D9-DA8B11363B2C}"/>
    <dgm:cxn modelId="{5C6D6322-C8F9-472A-B4CB-B3F74F424E49}" type="presOf" srcId="{0A189F10-6932-4587-9BC0-96F5F9C8413D}" destId="{988A2341-E850-4A5F-A86F-4DA626840BE9}" srcOrd="0" destOrd="0" presId="urn:microsoft.com/office/officeart/2005/8/layout/hList1"/>
    <dgm:cxn modelId="{9802AA22-8178-4A92-8F7F-C86C94C141A5}" type="presOf" srcId="{96893184-5BF2-487E-BEF9-94AF1F134346}" destId="{26475A67-7FB9-419F-BB55-D73D51B9CBE3}" srcOrd="0" destOrd="0" presId="urn:microsoft.com/office/officeart/2005/8/layout/hList1"/>
    <dgm:cxn modelId="{9D4C902B-E61E-4E70-B6F5-0FF74D70C736}" srcId="{67A6FE31-2E77-4374-B145-32A8F97A4926}" destId="{EFE0570F-09AE-4600-93C9-3DA46C682813}" srcOrd="5" destOrd="0" parTransId="{C4D8E89A-1816-4A43-8585-C9100C6D0D46}" sibTransId="{96BB2371-D452-461B-AF9B-6BD53E35CA3F}"/>
    <dgm:cxn modelId="{2228113B-AD8F-47DD-A2E9-0C32C197B856}" type="presOf" srcId="{23EDB0C4-0522-4AD2-965C-F9C5426CE421}" destId="{26475A67-7FB9-419F-BB55-D73D51B9CBE3}" srcOrd="0" destOrd="1" presId="urn:microsoft.com/office/officeart/2005/8/layout/hList1"/>
    <dgm:cxn modelId="{28A49260-ACA5-4666-A747-A59A9AF7B3E7}" type="presOf" srcId="{EFE0570F-09AE-4600-93C9-3DA46C682813}" destId="{26475A67-7FB9-419F-BB55-D73D51B9CBE3}" srcOrd="0" destOrd="5" presId="urn:microsoft.com/office/officeart/2005/8/layout/hList1"/>
    <dgm:cxn modelId="{A645A044-03B1-472D-97B0-FB6E66175A9B}" srcId="{67A6FE31-2E77-4374-B145-32A8F97A4926}" destId="{FD0952D5-8D51-48D8-BB11-3C8631ED0E95}" srcOrd="6" destOrd="0" parTransId="{6CA63513-91D5-4A2D-BACD-8899DC816CC3}" sibTransId="{9BE9E511-ABE9-4404-B244-682C2555FCFD}"/>
    <dgm:cxn modelId="{99460276-74FB-46B9-888C-AC63FAA7DC81}" type="presOf" srcId="{6A366128-E9E9-4B9B-8379-01A65C125817}" destId="{988A2341-E850-4A5F-A86F-4DA626840BE9}" srcOrd="0" destOrd="1" presId="urn:microsoft.com/office/officeart/2005/8/layout/hList1"/>
    <dgm:cxn modelId="{3598BF7C-F7D1-4FB8-B64C-73A5A541D7A2}" srcId="{221D4CF7-E370-4B54-84F3-2D2281ACCBA1}" destId="{A96113DE-C399-4D21-8BD4-5A0E07D867B8}" srcOrd="0" destOrd="0" parTransId="{3297096B-5562-4B78-A224-E97D6597F3BD}" sibTransId="{DE77AC0D-7465-47EB-8C98-5D8BCD2C5BFE}"/>
    <dgm:cxn modelId="{EA9A9981-4BBD-4DBE-80FE-7A29DDC15E76}" srcId="{67A6FE31-2E77-4374-B145-32A8F97A4926}" destId="{10AE54BE-50E1-480E-914E-B46DD90B8CFB}" srcOrd="4" destOrd="0" parTransId="{F28F971A-8688-4B5B-9A16-241F78965406}" sibTransId="{E4582AE4-66A7-46E2-B4C8-B85C9AE2D73A}"/>
    <dgm:cxn modelId="{B16A138A-41D0-4C00-B97A-EA4D62638455}" srcId="{67A6FE31-2E77-4374-B145-32A8F97A4926}" destId="{96893184-5BF2-487E-BEF9-94AF1F134346}" srcOrd="0" destOrd="0" parTransId="{6B2463B0-5F5B-4D5E-BED7-B404E0E789CA}" sibTransId="{6BD953D0-418C-446E-9BC2-A96A0834DB30}"/>
    <dgm:cxn modelId="{0189E28C-C2D4-493D-9BDF-87D655109672}" type="presOf" srcId="{67A6FE31-2E77-4374-B145-32A8F97A4926}" destId="{08A98B5D-995C-43DB-B5FF-37AC85F65F41}" srcOrd="0" destOrd="0" presId="urn:microsoft.com/office/officeart/2005/8/layout/hList1"/>
    <dgm:cxn modelId="{516C008F-0DC7-45E7-8A44-3028E7BB5114}" srcId="{221D4CF7-E370-4B54-84F3-2D2281ACCBA1}" destId="{67A6FE31-2E77-4374-B145-32A8F97A4926}" srcOrd="1" destOrd="0" parTransId="{713FCCDD-3BF4-4501-91EF-F092825F5CB7}" sibTransId="{E3342799-A174-4728-AA11-1816D38DE099}"/>
    <dgm:cxn modelId="{1D81E89A-48FB-4F14-B6E8-722412FC7D4A}" srcId="{67A6FE31-2E77-4374-B145-32A8F97A4926}" destId="{23EDB0C4-0522-4AD2-965C-F9C5426CE421}" srcOrd="1" destOrd="0" parTransId="{F96F2D53-E34B-41FC-B8C2-6F88CD85B1F4}" sibTransId="{ED2045A3-27D5-4A62-A532-63929EF4ECBF}"/>
    <dgm:cxn modelId="{A8093D9B-D8B5-4425-BC67-7243A09659BB}" srcId="{A96113DE-C399-4D21-8BD4-5A0E07D867B8}" destId="{6A366128-E9E9-4B9B-8379-01A65C125817}" srcOrd="1" destOrd="0" parTransId="{2FAB060F-F7B9-43F5-84F8-98218645363A}" sibTransId="{88AF08ED-E055-41D7-A933-867D0D5F989E}"/>
    <dgm:cxn modelId="{4010FCA0-086D-40C6-B6E5-CA232AF1CB7E}" srcId="{67A6FE31-2E77-4374-B145-32A8F97A4926}" destId="{1D535BB1-E491-408B-8034-AFEA84465719}" srcOrd="2" destOrd="0" parTransId="{0671840B-914B-43E3-8BAC-CC434FAC5730}" sibTransId="{D68F65BC-900A-479E-90EF-D812E4D0F462}"/>
    <dgm:cxn modelId="{59EA6DA2-9596-42E5-B315-CA202207D762}" srcId="{A96113DE-C399-4D21-8BD4-5A0E07D867B8}" destId="{9F64B0F3-6DF0-4EAE-B78E-3F509629BC7D}" srcOrd="2" destOrd="0" parTransId="{88404348-E5C0-4653-BE33-4820FF1EA361}" sibTransId="{8941FE5F-B110-4548-97B1-A199D91D77AC}"/>
    <dgm:cxn modelId="{43901DB8-06B3-494D-9CD2-F0ADBFCBE62F}" type="presOf" srcId="{FD0952D5-8D51-48D8-BB11-3C8631ED0E95}" destId="{26475A67-7FB9-419F-BB55-D73D51B9CBE3}" srcOrd="0" destOrd="6" presId="urn:microsoft.com/office/officeart/2005/8/layout/hList1"/>
    <dgm:cxn modelId="{5F8C32BF-943F-4BE8-9419-698E8994A407}" type="presOf" srcId="{10AE54BE-50E1-480E-914E-B46DD90B8CFB}" destId="{26475A67-7FB9-419F-BB55-D73D51B9CBE3}" srcOrd="0" destOrd="4" presId="urn:microsoft.com/office/officeart/2005/8/layout/hList1"/>
    <dgm:cxn modelId="{0B62B1C1-C029-4548-8058-C09F68FAE7E1}" type="presOf" srcId="{221D4CF7-E370-4B54-84F3-2D2281ACCBA1}" destId="{59E62546-D799-45CF-A8C1-209BC1F40CFD}" srcOrd="0" destOrd="0" presId="urn:microsoft.com/office/officeart/2005/8/layout/hList1"/>
    <dgm:cxn modelId="{BCF438DE-312C-409F-BB96-83F9FD437DF0}" type="presOf" srcId="{B75A0462-B139-4ADB-B901-8C368B9FCA4C}" destId="{26475A67-7FB9-419F-BB55-D73D51B9CBE3}" srcOrd="0" destOrd="3" presId="urn:microsoft.com/office/officeart/2005/8/layout/hList1"/>
    <dgm:cxn modelId="{2CE92FA1-811B-43C7-BCFE-96ADD14DCA06}" type="presParOf" srcId="{59E62546-D799-45CF-A8C1-209BC1F40CFD}" destId="{930B66A1-B035-49E3-8C2B-A246E0155D9F}" srcOrd="0" destOrd="0" presId="urn:microsoft.com/office/officeart/2005/8/layout/hList1"/>
    <dgm:cxn modelId="{2F744F83-D790-4FD4-A1ED-5C3936F72F12}" type="presParOf" srcId="{930B66A1-B035-49E3-8C2B-A246E0155D9F}" destId="{23965A69-C4C2-4E8A-9FB6-438AF1AF2BF2}" srcOrd="0" destOrd="0" presId="urn:microsoft.com/office/officeart/2005/8/layout/hList1"/>
    <dgm:cxn modelId="{7655F862-C8F9-42FB-A76A-659466492380}" type="presParOf" srcId="{930B66A1-B035-49E3-8C2B-A246E0155D9F}" destId="{988A2341-E850-4A5F-A86F-4DA626840BE9}" srcOrd="1" destOrd="0" presId="urn:microsoft.com/office/officeart/2005/8/layout/hList1"/>
    <dgm:cxn modelId="{92AF554E-BC3F-47EF-B827-7C3D9EE01EB5}" type="presParOf" srcId="{59E62546-D799-45CF-A8C1-209BC1F40CFD}" destId="{CCE4309F-7BA3-40BE-B016-B0A770E3D261}" srcOrd="1" destOrd="0" presId="urn:microsoft.com/office/officeart/2005/8/layout/hList1"/>
    <dgm:cxn modelId="{F9A6CA31-C50D-4EDF-B9C4-5246A5398004}" type="presParOf" srcId="{59E62546-D799-45CF-A8C1-209BC1F40CFD}" destId="{FB810E51-AD25-4922-90BD-006A1C206946}" srcOrd="2" destOrd="0" presId="urn:microsoft.com/office/officeart/2005/8/layout/hList1"/>
    <dgm:cxn modelId="{E8D94182-E016-49B7-949B-CDF18D9C835A}" type="presParOf" srcId="{FB810E51-AD25-4922-90BD-006A1C206946}" destId="{08A98B5D-995C-43DB-B5FF-37AC85F65F41}" srcOrd="0" destOrd="0" presId="urn:microsoft.com/office/officeart/2005/8/layout/hList1"/>
    <dgm:cxn modelId="{E3506C14-A1B3-4FB2-9B77-38EBD10AD8E7}" type="presParOf" srcId="{FB810E51-AD25-4922-90BD-006A1C206946}" destId="{26475A67-7FB9-419F-BB55-D73D51B9CB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33AD6-8DF4-4CE5-93E8-200CB2B8C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2DDB572-1AC8-417F-8025-685329CACD59}">
      <dgm:prSet phldrT="[Text]"/>
      <dgm:spPr/>
      <dgm:t>
        <a:bodyPr/>
        <a:lstStyle/>
        <a:p>
          <a:r>
            <a:rPr lang="en-GB"/>
            <a:t>Investigated current strategies and policies in the UK and Tower Hamlets to identify gaps by reviewing government reports, analysing policy documents, and consulting with experts in the field</a:t>
          </a:r>
        </a:p>
      </dgm:t>
    </dgm:pt>
    <dgm:pt modelId="{A1917C97-55A5-4376-BCBA-426A07D91744}" type="parTrans" cxnId="{5D89F28C-268B-4BF8-9FCF-9E94A9BE9BBF}">
      <dgm:prSet/>
      <dgm:spPr/>
      <dgm:t>
        <a:bodyPr/>
        <a:lstStyle/>
        <a:p>
          <a:endParaRPr lang="en-GB"/>
        </a:p>
      </dgm:t>
    </dgm:pt>
    <dgm:pt modelId="{568B7613-EA90-4781-8237-217D96949E36}" type="sibTrans" cxnId="{5D89F28C-268B-4BF8-9FCF-9E94A9BE9BBF}">
      <dgm:prSet/>
      <dgm:spPr/>
      <dgm:t>
        <a:bodyPr/>
        <a:lstStyle/>
        <a:p>
          <a:endParaRPr lang="en-GB"/>
        </a:p>
      </dgm:t>
    </dgm:pt>
    <dgm:pt modelId="{B3FC4DD8-7E7F-4240-8F42-EB72A961ADE1}">
      <dgm:prSet/>
      <dgm:spPr/>
      <dgm:t>
        <a:bodyPr/>
        <a:lstStyle/>
        <a:p>
          <a:r>
            <a:rPr lang="en-GB" dirty="0"/>
            <a:t>Professionals engagement</a:t>
          </a:r>
        </a:p>
      </dgm:t>
    </dgm:pt>
    <dgm:pt modelId="{9E0F3E60-1F1D-4CF5-8E69-DFA2A09DBCE7}" type="parTrans" cxnId="{DEB9277F-FC6D-423D-B41F-5DE71378239B}">
      <dgm:prSet/>
      <dgm:spPr/>
      <dgm:t>
        <a:bodyPr/>
        <a:lstStyle/>
        <a:p>
          <a:endParaRPr lang="en-GB"/>
        </a:p>
      </dgm:t>
    </dgm:pt>
    <dgm:pt modelId="{F79A8979-E5AB-418A-8953-EE0C4686DCFD}" type="sibTrans" cxnId="{DEB9277F-FC6D-423D-B41F-5DE71378239B}">
      <dgm:prSet/>
      <dgm:spPr/>
      <dgm:t>
        <a:bodyPr/>
        <a:lstStyle/>
        <a:p>
          <a:endParaRPr lang="en-GB"/>
        </a:p>
      </dgm:t>
    </dgm:pt>
    <dgm:pt modelId="{EE30617C-74C7-4DD8-B4E7-2F7AE949BDE4}">
      <dgm:prSet/>
      <dgm:spPr/>
      <dgm:t>
        <a:bodyPr/>
        <a:lstStyle/>
        <a:p>
          <a:r>
            <a:rPr lang="en-GB"/>
            <a:t>Resident engagement</a:t>
          </a:r>
        </a:p>
      </dgm:t>
    </dgm:pt>
    <dgm:pt modelId="{E7BAE211-94AC-4984-BED3-02393E5A4F98}" type="parTrans" cxnId="{7022A9A1-0ED8-433D-9194-2D76764A4F8F}">
      <dgm:prSet/>
      <dgm:spPr/>
      <dgm:t>
        <a:bodyPr/>
        <a:lstStyle/>
        <a:p>
          <a:endParaRPr lang="en-GB"/>
        </a:p>
      </dgm:t>
    </dgm:pt>
    <dgm:pt modelId="{CABDBCE4-25D5-4FAF-A830-CAA40E9C47D0}" type="sibTrans" cxnId="{7022A9A1-0ED8-433D-9194-2D76764A4F8F}">
      <dgm:prSet/>
      <dgm:spPr/>
      <dgm:t>
        <a:bodyPr/>
        <a:lstStyle/>
        <a:p>
          <a:endParaRPr lang="en-GB"/>
        </a:p>
      </dgm:t>
    </dgm:pt>
    <dgm:pt modelId="{419F8247-D305-4082-B3B5-E6571C42EAAE}">
      <dgm:prSet custT="1"/>
      <dgm:spPr/>
      <dgm:t>
        <a:bodyPr/>
        <a:lstStyle/>
        <a:p>
          <a:r>
            <a:rPr lang="en-GB" sz="1600"/>
            <a:t>Engaged with adults with learning disabilities to understand their needs and perspectives</a:t>
          </a:r>
        </a:p>
      </dgm:t>
    </dgm:pt>
    <dgm:pt modelId="{B4DD0DF3-466E-4FDF-8906-629D6E882011}" type="parTrans" cxnId="{1FF82AA0-5046-4CE3-A3E2-CEB4C1B6400F}">
      <dgm:prSet/>
      <dgm:spPr/>
      <dgm:t>
        <a:bodyPr/>
        <a:lstStyle/>
        <a:p>
          <a:endParaRPr lang="en-GB"/>
        </a:p>
      </dgm:t>
    </dgm:pt>
    <dgm:pt modelId="{CE9EE2F2-CB40-43CB-ADFB-6B3E64FDE8A1}" type="sibTrans" cxnId="{1FF82AA0-5046-4CE3-A3E2-CEB4C1B6400F}">
      <dgm:prSet/>
      <dgm:spPr/>
      <dgm:t>
        <a:bodyPr/>
        <a:lstStyle/>
        <a:p>
          <a:endParaRPr lang="en-GB"/>
        </a:p>
      </dgm:t>
    </dgm:pt>
    <dgm:pt modelId="{D33DF765-2B28-4A6E-9737-93CEDC42517A}">
      <dgm:prSet custT="1"/>
      <dgm:spPr/>
      <dgm:t>
        <a:bodyPr/>
        <a:lstStyle/>
        <a:p>
          <a:r>
            <a:rPr lang="en-GB" sz="1600"/>
            <a:t>Visited Create (CLDS)  and a Learning Disability care centre (Antil Road) to discuss the area with adults with LD </a:t>
          </a:r>
        </a:p>
      </dgm:t>
    </dgm:pt>
    <dgm:pt modelId="{249FA0EF-C648-4EB5-9891-24F49EF87DE3}" type="parTrans" cxnId="{9FA9BB69-9201-4823-9D8B-365B9F466497}">
      <dgm:prSet/>
      <dgm:spPr/>
      <dgm:t>
        <a:bodyPr/>
        <a:lstStyle/>
        <a:p>
          <a:endParaRPr lang="en-GB"/>
        </a:p>
      </dgm:t>
    </dgm:pt>
    <dgm:pt modelId="{30506D29-BB38-4DBA-8683-8A6D60D1C195}" type="sibTrans" cxnId="{9FA9BB69-9201-4823-9D8B-365B9F466497}">
      <dgm:prSet/>
      <dgm:spPr/>
      <dgm:t>
        <a:bodyPr/>
        <a:lstStyle/>
        <a:p>
          <a:endParaRPr lang="en-GB"/>
        </a:p>
      </dgm:t>
    </dgm:pt>
    <dgm:pt modelId="{B7D8ADE9-FBFC-4D58-AE4F-CC7A615D47E0}">
      <dgm:prSet/>
      <dgm:spPr/>
      <dgm:t>
        <a:bodyPr/>
        <a:lstStyle/>
        <a:p>
          <a:r>
            <a:rPr lang="en-GB"/>
            <a:t>Distributed a survey to professionals working with adults with learning disabilities to gather insights</a:t>
          </a:r>
        </a:p>
        <a:p>
          <a:r>
            <a:rPr lang="en-GB"/>
            <a:t>The Survey was emailed to professionals working with adults with LD, the survey consisted of both qualitative and quantitative data   </a:t>
          </a:r>
        </a:p>
      </dgm:t>
    </dgm:pt>
    <dgm:pt modelId="{1B754ED4-221D-4C54-BF60-64066F16EC09}" type="parTrans" cxnId="{15495A95-4643-406E-A240-E5642165670F}">
      <dgm:prSet/>
      <dgm:spPr/>
      <dgm:t>
        <a:bodyPr/>
        <a:lstStyle/>
        <a:p>
          <a:endParaRPr lang="en-GB"/>
        </a:p>
      </dgm:t>
    </dgm:pt>
    <dgm:pt modelId="{D51567E2-178B-419B-8DE9-15757EBD5AE3}" type="sibTrans" cxnId="{15495A95-4643-406E-A240-E5642165670F}">
      <dgm:prSet/>
      <dgm:spPr/>
      <dgm:t>
        <a:bodyPr/>
        <a:lstStyle/>
        <a:p>
          <a:endParaRPr lang="en-GB"/>
        </a:p>
      </dgm:t>
    </dgm:pt>
    <dgm:pt modelId="{6B527F7A-3F02-4765-99F8-D385F19FF944}">
      <dgm:prSet custT="1"/>
      <dgm:spPr/>
      <dgm:t>
        <a:bodyPr/>
        <a:lstStyle/>
        <a:p>
          <a:r>
            <a:rPr lang="en-GB" sz="1600"/>
            <a:t>Visited the carers centre to talk to carers and find out their views</a:t>
          </a:r>
        </a:p>
      </dgm:t>
    </dgm:pt>
    <dgm:pt modelId="{8123B72E-66D7-41F7-95CB-5F7A4E08F2CF}" type="parTrans" cxnId="{929CA900-20B3-48CF-B4E1-2615B54026DE}">
      <dgm:prSet/>
      <dgm:spPr/>
      <dgm:t>
        <a:bodyPr/>
        <a:lstStyle/>
        <a:p>
          <a:endParaRPr lang="en-GB"/>
        </a:p>
      </dgm:t>
    </dgm:pt>
    <dgm:pt modelId="{1EFDABA1-2877-4FC6-8411-CA2F6F96906F}" type="sibTrans" cxnId="{929CA900-20B3-48CF-B4E1-2615B54026DE}">
      <dgm:prSet/>
      <dgm:spPr/>
      <dgm:t>
        <a:bodyPr/>
        <a:lstStyle/>
        <a:p>
          <a:endParaRPr lang="en-GB"/>
        </a:p>
      </dgm:t>
    </dgm:pt>
    <dgm:pt modelId="{0B96836B-4D4C-4B1B-AABE-73DB53D31623}">
      <dgm:prSet custT="1"/>
      <dgm:spPr/>
      <dgm:t>
        <a:bodyPr/>
        <a:lstStyle/>
        <a:p>
          <a:r>
            <a:rPr lang="en-GB" sz="1600"/>
            <a:t>The questionnaires were adjusted to the audience communication needs  (Please see Next slide) </a:t>
          </a:r>
        </a:p>
      </dgm:t>
    </dgm:pt>
    <dgm:pt modelId="{AB52535B-07F2-4A76-9EE3-194C15557AA7}" type="parTrans" cxnId="{FA851CBE-0CA0-4086-BA16-BC138C899BD8}">
      <dgm:prSet/>
      <dgm:spPr/>
      <dgm:t>
        <a:bodyPr/>
        <a:lstStyle/>
        <a:p>
          <a:endParaRPr lang="en-GB"/>
        </a:p>
      </dgm:t>
    </dgm:pt>
    <dgm:pt modelId="{5839DBDA-DECA-4A5E-83A0-8BFBE1F0BD7D}" type="sibTrans" cxnId="{FA851CBE-0CA0-4086-BA16-BC138C899BD8}">
      <dgm:prSet/>
      <dgm:spPr/>
      <dgm:t>
        <a:bodyPr/>
        <a:lstStyle/>
        <a:p>
          <a:endParaRPr lang="en-GB"/>
        </a:p>
      </dgm:t>
    </dgm:pt>
    <dgm:pt modelId="{59A17F1D-D2D1-424D-9457-A01F17354931}">
      <dgm:prSet phldrT="[Text]"/>
      <dgm:spPr/>
      <dgm:t>
        <a:bodyPr/>
        <a:lstStyle/>
        <a:p>
          <a:r>
            <a:rPr lang="en-GB"/>
            <a:t>Services data and information</a:t>
          </a:r>
        </a:p>
      </dgm:t>
    </dgm:pt>
    <dgm:pt modelId="{11F3E99F-433A-425A-9FD7-92BEAC89F80F}" type="parTrans" cxnId="{5325DED9-AC8E-4594-BA9E-59E272A523A0}">
      <dgm:prSet/>
      <dgm:spPr/>
      <dgm:t>
        <a:bodyPr/>
        <a:lstStyle/>
        <a:p>
          <a:endParaRPr lang="en-GB"/>
        </a:p>
      </dgm:t>
    </dgm:pt>
    <dgm:pt modelId="{87A55E5E-08D8-44B8-AAB6-C548735E9DD5}" type="sibTrans" cxnId="{5325DED9-AC8E-4594-BA9E-59E272A523A0}">
      <dgm:prSet/>
      <dgm:spPr/>
      <dgm:t>
        <a:bodyPr/>
        <a:lstStyle/>
        <a:p>
          <a:endParaRPr lang="en-GB"/>
        </a:p>
      </dgm:t>
    </dgm:pt>
    <dgm:pt modelId="{A88232B9-9B96-43B7-8B42-88914F02082D}">
      <dgm:prSet phldrT="[Text]"/>
      <dgm:spPr/>
      <dgm:t>
        <a:bodyPr/>
        <a:lstStyle/>
        <a:p>
          <a:r>
            <a:rPr lang="en-GB"/>
            <a:t>Gathered routine data and information from various services across Tower Hamlets as well as utilising the recently conducted Health Needs Assessment by ELFT / PHAST in 2023 examining need in Tower Hamlets, City &amp; Hackney and Newham</a:t>
          </a:r>
        </a:p>
      </dgm:t>
    </dgm:pt>
    <dgm:pt modelId="{04D91E2D-2389-4D9B-843D-BDC425BF8CB7}" type="parTrans" cxnId="{CB4EFFB3-95CF-4413-A477-F1940EAA0731}">
      <dgm:prSet/>
      <dgm:spPr/>
      <dgm:t>
        <a:bodyPr/>
        <a:lstStyle/>
        <a:p>
          <a:endParaRPr lang="en-GB"/>
        </a:p>
      </dgm:t>
    </dgm:pt>
    <dgm:pt modelId="{C74C515B-F8E4-4204-A9DE-94966BBF07F7}" type="sibTrans" cxnId="{CB4EFFB3-95CF-4413-A477-F1940EAA0731}">
      <dgm:prSet/>
      <dgm:spPr/>
      <dgm:t>
        <a:bodyPr/>
        <a:lstStyle/>
        <a:p>
          <a:endParaRPr lang="en-GB"/>
        </a:p>
      </dgm:t>
    </dgm:pt>
    <dgm:pt modelId="{48465A54-22B8-4742-A756-638069073789}">
      <dgm:prSet phldrT="[Text]"/>
      <dgm:spPr/>
      <dgm:t>
        <a:bodyPr/>
        <a:lstStyle/>
        <a:p>
          <a:r>
            <a:rPr lang="en-GB"/>
            <a:t>Inputs from service managers </a:t>
          </a:r>
        </a:p>
      </dgm:t>
    </dgm:pt>
    <dgm:pt modelId="{59CABA0E-E27D-414F-939E-C4346B5D1A53}" type="parTrans" cxnId="{A97DC1E1-EBA8-4CF1-BC10-BB7D410B39B5}">
      <dgm:prSet/>
      <dgm:spPr/>
      <dgm:t>
        <a:bodyPr/>
        <a:lstStyle/>
        <a:p>
          <a:endParaRPr lang="en-GB"/>
        </a:p>
      </dgm:t>
    </dgm:pt>
    <dgm:pt modelId="{C73EDB20-53FD-43DA-8891-1EECE13B39DF}" type="sibTrans" cxnId="{A97DC1E1-EBA8-4CF1-BC10-BB7D410B39B5}">
      <dgm:prSet/>
      <dgm:spPr/>
      <dgm:t>
        <a:bodyPr/>
        <a:lstStyle/>
        <a:p>
          <a:endParaRPr lang="en-GB"/>
        </a:p>
      </dgm:t>
    </dgm:pt>
    <dgm:pt modelId="{9EDF4902-CDC3-477A-BF9D-FEE42BF94339}">
      <dgm:prSet phldrT="[Text]"/>
      <dgm:spPr/>
      <dgm:t>
        <a:bodyPr/>
        <a:lstStyle/>
        <a:p>
          <a:r>
            <a:rPr lang="en-GB"/>
            <a:t>Policy and evidence review </a:t>
          </a:r>
        </a:p>
      </dgm:t>
    </dgm:pt>
    <dgm:pt modelId="{AD5D24C5-67EE-4F78-965F-CD72D01C71ED}" type="parTrans" cxnId="{6A197800-47BA-4A2F-82DC-40798471A861}">
      <dgm:prSet/>
      <dgm:spPr/>
      <dgm:t>
        <a:bodyPr/>
        <a:lstStyle/>
        <a:p>
          <a:endParaRPr lang="en-GB"/>
        </a:p>
      </dgm:t>
    </dgm:pt>
    <dgm:pt modelId="{D6186B9A-B6E5-46CE-B1C6-7C57B3A9C24C}" type="sibTrans" cxnId="{6A197800-47BA-4A2F-82DC-40798471A861}">
      <dgm:prSet/>
      <dgm:spPr/>
      <dgm:t>
        <a:bodyPr/>
        <a:lstStyle/>
        <a:p>
          <a:endParaRPr lang="en-GB"/>
        </a:p>
      </dgm:t>
    </dgm:pt>
    <dgm:pt modelId="{F2A268E0-DEC8-4777-8270-D15F965E98E3}" type="pres">
      <dgm:prSet presAssocID="{0C733AD6-8DF4-4CE5-93E8-200CB2B8C7B8}" presName="linear" presStyleCnt="0">
        <dgm:presLayoutVars>
          <dgm:animLvl val="lvl"/>
          <dgm:resizeHandles val="exact"/>
        </dgm:presLayoutVars>
      </dgm:prSet>
      <dgm:spPr/>
    </dgm:pt>
    <dgm:pt modelId="{4D863CC6-07F4-4F05-8D69-07CBBCF73575}" type="pres">
      <dgm:prSet presAssocID="{9EDF4902-CDC3-477A-BF9D-FEE42BF94339}" presName="parentText" presStyleLbl="node1" presStyleIdx="0" presStyleCnt="4">
        <dgm:presLayoutVars>
          <dgm:chMax val="0"/>
          <dgm:bulletEnabled val="1"/>
        </dgm:presLayoutVars>
      </dgm:prSet>
      <dgm:spPr/>
    </dgm:pt>
    <dgm:pt modelId="{F61BF45E-60C0-4FF2-AD4F-7E36FD77B82B}" type="pres">
      <dgm:prSet presAssocID="{9EDF4902-CDC3-477A-BF9D-FEE42BF94339}" presName="childText" presStyleLbl="revTx" presStyleIdx="0" presStyleCnt="4">
        <dgm:presLayoutVars>
          <dgm:bulletEnabled val="1"/>
        </dgm:presLayoutVars>
      </dgm:prSet>
      <dgm:spPr/>
    </dgm:pt>
    <dgm:pt modelId="{7D5368FD-7716-4182-935E-5A1A5241FA91}" type="pres">
      <dgm:prSet presAssocID="{59A17F1D-D2D1-424D-9457-A01F17354931}" presName="parentText" presStyleLbl="node1" presStyleIdx="1" presStyleCnt="4">
        <dgm:presLayoutVars>
          <dgm:chMax val="0"/>
          <dgm:bulletEnabled val="1"/>
        </dgm:presLayoutVars>
      </dgm:prSet>
      <dgm:spPr/>
    </dgm:pt>
    <dgm:pt modelId="{540CB5D2-590B-4E0F-87FE-67F897C9F911}" type="pres">
      <dgm:prSet presAssocID="{59A17F1D-D2D1-424D-9457-A01F17354931}" presName="childText" presStyleLbl="revTx" presStyleIdx="1" presStyleCnt="4">
        <dgm:presLayoutVars>
          <dgm:bulletEnabled val="1"/>
        </dgm:presLayoutVars>
      </dgm:prSet>
      <dgm:spPr/>
    </dgm:pt>
    <dgm:pt modelId="{1BC81F94-E3DE-42B7-8916-3E901241FA6E}" type="pres">
      <dgm:prSet presAssocID="{B3FC4DD8-7E7F-4240-8F42-EB72A961ADE1}" presName="parentText" presStyleLbl="node1" presStyleIdx="2" presStyleCnt="4">
        <dgm:presLayoutVars>
          <dgm:chMax val="0"/>
          <dgm:bulletEnabled val="1"/>
        </dgm:presLayoutVars>
      </dgm:prSet>
      <dgm:spPr/>
    </dgm:pt>
    <dgm:pt modelId="{ACF1CF5B-7412-4DEC-995C-5B5542B5DBAA}" type="pres">
      <dgm:prSet presAssocID="{B3FC4DD8-7E7F-4240-8F42-EB72A961ADE1}" presName="childText" presStyleLbl="revTx" presStyleIdx="2" presStyleCnt="4">
        <dgm:presLayoutVars>
          <dgm:bulletEnabled val="1"/>
        </dgm:presLayoutVars>
      </dgm:prSet>
      <dgm:spPr/>
    </dgm:pt>
    <dgm:pt modelId="{30246F66-F50F-4959-9AC7-D0988F197E66}" type="pres">
      <dgm:prSet presAssocID="{EE30617C-74C7-4DD8-B4E7-2F7AE949BDE4}" presName="parentText" presStyleLbl="node1" presStyleIdx="3" presStyleCnt="4">
        <dgm:presLayoutVars>
          <dgm:chMax val="0"/>
          <dgm:bulletEnabled val="1"/>
        </dgm:presLayoutVars>
      </dgm:prSet>
      <dgm:spPr/>
    </dgm:pt>
    <dgm:pt modelId="{CA7701EE-BB5F-4EBB-819E-FFA6A440504E}" type="pres">
      <dgm:prSet presAssocID="{EE30617C-74C7-4DD8-B4E7-2F7AE949BDE4}" presName="childText" presStyleLbl="revTx" presStyleIdx="3" presStyleCnt="4">
        <dgm:presLayoutVars>
          <dgm:bulletEnabled val="1"/>
        </dgm:presLayoutVars>
      </dgm:prSet>
      <dgm:spPr/>
    </dgm:pt>
  </dgm:ptLst>
  <dgm:cxnLst>
    <dgm:cxn modelId="{6A197800-47BA-4A2F-82DC-40798471A861}" srcId="{0C733AD6-8DF4-4CE5-93E8-200CB2B8C7B8}" destId="{9EDF4902-CDC3-477A-BF9D-FEE42BF94339}" srcOrd="0" destOrd="0" parTransId="{AD5D24C5-67EE-4F78-965F-CD72D01C71ED}" sibTransId="{D6186B9A-B6E5-46CE-B1C6-7C57B3A9C24C}"/>
    <dgm:cxn modelId="{929CA900-20B3-48CF-B4E1-2615B54026DE}" srcId="{EE30617C-74C7-4DD8-B4E7-2F7AE949BDE4}" destId="{6B527F7A-3F02-4765-99F8-D385F19FF944}" srcOrd="2" destOrd="0" parTransId="{8123B72E-66D7-41F7-95CB-5F7A4E08F2CF}" sibTransId="{1EFDABA1-2877-4FC6-8411-CA2F6F96906F}"/>
    <dgm:cxn modelId="{BB4B8F07-ED97-4A08-ADF4-B1CD90B8CBEA}" type="presOf" srcId="{9EDF4902-CDC3-477A-BF9D-FEE42BF94339}" destId="{4D863CC6-07F4-4F05-8D69-07CBBCF73575}" srcOrd="0" destOrd="0" presId="urn:microsoft.com/office/officeart/2005/8/layout/vList2"/>
    <dgm:cxn modelId="{97D1F415-944A-4C3E-95FA-62C7E04CA3B7}" type="presOf" srcId="{0C733AD6-8DF4-4CE5-93E8-200CB2B8C7B8}" destId="{F2A268E0-DEC8-4777-8270-D15F965E98E3}" srcOrd="0" destOrd="0" presId="urn:microsoft.com/office/officeart/2005/8/layout/vList2"/>
    <dgm:cxn modelId="{1AB0B02F-9DC0-4550-AE8A-76D42695FC28}" type="presOf" srcId="{42DDB572-1AC8-417F-8025-685329CACD59}" destId="{F61BF45E-60C0-4FF2-AD4F-7E36FD77B82B}" srcOrd="0" destOrd="0" presId="urn:microsoft.com/office/officeart/2005/8/layout/vList2"/>
    <dgm:cxn modelId="{4E429C32-6C13-4755-8F15-CB4CB44AF12B}" type="presOf" srcId="{6B527F7A-3F02-4765-99F8-D385F19FF944}" destId="{CA7701EE-BB5F-4EBB-819E-FFA6A440504E}" srcOrd="0" destOrd="2" presId="urn:microsoft.com/office/officeart/2005/8/layout/vList2"/>
    <dgm:cxn modelId="{2907BF34-C5CB-4D9E-8430-033E6877ABE7}" type="presOf" srcId="{0B96836B-4D4C-4B1B-AABE-73DB53D31623}" destId="{CA7701EE-BB5F-4EBB-819E-FFA6A440504E}" srcOrd="0" destOrd="3" presId="urn:microsoft.com/office/officeart/2005/8/layout/vList2"/>
    <dgm:cxn modelId="{40D90D63-1C44-4F6B-B057-11F6BE975F6C}" type="presOf" srcId="{48465A54-22B8-4742-A756-638069073789}" destId="{540CB5D2-590B-4E0F-87FE-67F897C9F911}" srcOrd="0" destOrd="1" presId="urn:microsoft.com/office/officeart/2005/8/layout/vList2"/>
    <dgm:cxn modelId="{9FA9BB69-9201-4823-9D8B-365B9F466497}" srcId="{EE30617C-74C7-4DD8-B4E7-2F7AE949BDE4}" destId="{D33DF765-2B28-4A6E-9737-93CEDC42517A}" srcOrd="1" destOrd="0" parTransId="{249FA0EF-C648-4EB5-9891-24F49EF87DE3}" sibTransId="{30506D29-BB38-4DBA-8683-8A6D60D1C195}"/>
    <dgm:cxn modelId="{4B9F5476-3579-425D-ABBD-58758ADD6F1F}" type="presOf" srcId="{59A17F1D-D2D1-424D-9457-A01F17354931}" destId="{7D5368FD-7716-4182-935E-5A1A5241FA91}" srcOrd="0" destOrd="0" presId="urn:microsoft.com/office/officeart/2005/8/layout/vList2"/>
    <dgm:cxn modelId="{DEB9277F-FC6D-423D-B41F-5DE71378239B}" srcId="{0C733AD6-8DF4-4CE5-93E8-200CB2B8C7B8}" destId="{B3FC4DD8-7E7F-4240-8F42-EB72A961ADE1}" srcOrd="2" destOrd="0" parTransId="{9E0F3E60-1F1D-4CF5-8E69-DFA2A09DBCE7}" sibTransId="{F79A8979-E5AB-418A-8953-EE0C4686DCFD}"/>
    <dgm:cxn modelId="{BEB2808C-F8BF-4D4F-8D15-EFAE12F8F6BF}" type="presOf" srcId="{B3FC4DD8-7E7F-4240-8F42-EB72A961ADE1}" destId="{1BC81F94-E3DE-42B7-8916-3E901241FA6E}" srcOrd="0" destOrd="0" presId="urn:microsoft.com/office/officeart/2005/8/layout/vList2"/>
    <dgm:cxn modelId="{5D89F28C-268B-4BF8-9FCF-9E94A9BE9BBF}" srcId="{9EDF4902-CDC3-477A-BF9D-FEE42BF94339}" destId="{42DDB572-1AC8-417F-8025-685329CACD59}" srcOrd="0" destOrd="0" parTransId="{A1917C97-55A5-4376-BCBA-426A07D91744}" sibTransId="{568B7613-EA90-4781-8237-217D96949E36}"/>
    <dgm:cxn modelId="{15495A95-4643-406E-A240-E5642165670F}" srcId="{B3FC4DD8-7E7F-4240-8F42-EB72A961ADE1}" destId="{B7D8ADE9-FBFC-4D58-AE4F-CC7A615D47E0}" srcOrd="0" destOrd="0" parTransId="{1B754ED4-221D-4C54-BF60-64066F16EC09}" sibTransId="{D51567E2-178B-419B-8DE9-15757EBD5AE3}"/>
    <dgm:cxn modelId="{1FF82AA0-5046-4CE3-A3E2-CEB4C1B6400F}" srcId="{EE30617C-74C7-4DD8-B4E7-2F7AE949BDE4}" destId="{419F8247-D305-4082-B3B5-E6571C42EAAE}" srcOrd="0" destOrd="0" parTransId="{B4DD0DF3-466E-4FDF-8906-629D6E882011}" sibTransId="{CE9EE2F2-CB40-43CB-ADFB-6B3E64FDE8A1}"/>
    <dgm:cxn modelId="{7022A9A1-0ED8-433D-9194-2D76764A4F8F}" srcId="{0C733AD6-8DF4-4CE5-93E8-200CB2B8C7B8}" destId="{EE30617C-74C7-4DD8-B4E7-2F7AE949BDE4}" srcOrd="3" destOrd="0" parTransId="{E7BAE211-94AC-4984-BED3-02393E5A4F98}" sibTransId="{CABDBCE4-25D5-4FAF-A830-CAA40E9C47D0}"/>
    <dgm:cxn modelId="{698B87B3-717C-4C6F-96C2-188C765850CA}" type="presOf" srcId="{B7D8ADE9-FBFC-4D58-AE4F-CC7A615D47E0}" destId="{ACF1CF5B-7412-4DEC-995C-5B5542B5DBAA}" srcOrd="0" destOrd="0" presId="urn:microsoft.com/office/officeart/2005/8/layout/vList2"/>
    <dgm:cxn modelId="{CB4EFFB3-95CF-4413-A477-F1940EAA0731}" srcId="{59A17F1D-D2D1-424D-9457-A01F17354931}" destId="{A88232B9-9B96-43B7-8B42-88914F02082D}" srcOrd="0" destOrd="0" parTransId="{04D91E2D-2389-4D9B-843D-BDC425BF8CB7}" sibTransId="{C74C515B-F8E4-4204-A9DE-94966BBF07F7}"/>
    <dgm:cxn modelId="{FA851CBE-0CA0-4086-BA16-BC138C899BD8}" srcId="{EE30617C-74C7-4DD8-B4E7-2F7AE949BDE4}" destId="{0B96836B-4D4C-4B1B-AABE-73DB53D31623}" srcOrd="3" destOrd="0" parTransId="{AB52535B-07F2-4A76-9EE3-194C15557AA7}" sibTransId="{5839DBDA-DECA-4A5E-83A0-8BFBE1F0BD7D}"/>
    <dgm:cxn modelId="{5A51CCC2-D1D4-4169-9149-B0EA77E5F803}" type="presOf" srcId="{419F8247-D305-4082-B3B5-E6571C42EAAE}" destId="{CA7701EE-BB5F-4EBB-819E-FFA6A440504E}" srcOrd="0" destOrd="0" presId="urn:microsoft.com/office/officeart/2005/8/layout/vList2"/>
    <dgm:cxn modelId="{F4EB39D7-108F-4E12-AC8D-2EAC8F1C52B3}" type="presOf" srcId="{D33DF765-2B28-4A6E-9737-93CEDC42517A}" destId="{CA7701EE-BB5F-4EBB-819E-FFA6A440504E}" srcOrd="0" destOrd="1" presId="urn:microsoft.com/office/officeart/2005/8/layout/vList2"/>
    <dgm:cxn modelId="{0C9304D9-DF76-45D3-8082-9B66E0E05E15}" type="presOf" srcId="{EE30617C-74C7-4DD8-B4E7-2F7AE949BDE4}" destId="{30246F66-F50F-4959-9AC7-D0988F197E66}" srcOrd="0" destOrd="0" presId="urn:microsoft.com/office/officeart/2005/8/layout/vList2"/>
    <dgm:cxn modelId="{5325DED9-AC8E-4594-BA9E-59E272A523A0}" srcId="{0C733AD6-8DF4-4CE5-93E8-200CB2B8C7B8}" destId="{59A17F1D-D2D1-424D-9457-A01F17354931}" srcOrd="1" destOrd="0" parTransId="{11F3E99F-433A-425A-9FD7-92BEAC89F80F}" sibTransId="{87A55E5E-08D8-44B8-AAB6-C548735E9DD5}"/>
    <dgm:cxn modelId="{8DF732E0-9A9D-4FD0-B441-81CCD4C67502}" type="presOf" srcId="{A88232B9-9B96-43B7-8B42-88914F02082D}" destId="{540CB5D2-590B-4E0F-87FE-67F897C9F911}" srcOrd="0" destOrd="0" presId="urn:microsoft.com/office/officeart/2005/8/layout/vList2"/>
    <dgm:cxn modelId="{A97DC1E1-EBA8-4CF1-BC10-BB7D410B39B5}" srcId="{59A17F1D-D2D1-424D-9457-A01F17354931}" destId="{48465A54-22B8-4742-A756-638069073789}" srcOrd="1" destOrd="0" parTransId="{59CABA0E-E27D-414F-939E-C4346B5D1A53}" sibTransId="{C73EDB20-53FD-43DA-8891-1EECE13B39DF}"/>
    <dgm:cxn modelId="{C9600813-320B-42BB-8815-DEA0AEDA17FB}" type="presParOf" srcId="{F2A268E0-DEC8-4777-8270-D15F965E98E3}" destId="{4D863CC6-07F4-4F05-8D69-07CBBCF73575}" srcOrd="0" destOrd="0" presId="urn:microsoft.com/office/officeart/2005/8/layout/vList2"/>
    <dgm:cxn modelId="{379CCEE4-76E9-4DFF-A472-AD20F9765A23}" type="presParOf" srcId="{F2A268E0-DEC8-4777-8270-D15F965E98E3}" destId="{F61BF45E-60C0-4FF2-AD4F-7E36FD77B82B}" srcOrd="1" destOrd="0" presId="urn:microsoft.com/office/officeart/2005/8/layout/vList2"/>
    <dgm:cxn modelId="{5480186F-F6FB-4564-9AD3-BD7945EB6382}" type="presParOf" srcId="{F2A268E0-DEC8-4777-8270-D15F965E98E3}" destId="{7D5368FD-7716-4182-935E-5A1A5241FA91}" srcOrd="2" destOrd="0" presId="urn:microsoft.com/office/officeart/2005/8/layout/vList2"/>
    <dgm:cxn modelId="{70FF1A2E-919A-4EB4-992F-3ABB54B0DBC9}" type="presParOf" srcId="{F2A268E0-DEC8-4777-8270-D15F965E98E3}" destId="{540CB5D2-590B-4E0F-87FE-67F897C9F911}" srcOrd="3" destOrd="0" presId="urn:microsoft.com/office/officeart/2005/8/layout/vList2"/>
    <dgm:cxn modelId="{8E7A33E0-5B1F-4D04-954B-9294F881C321}" type="presParOf" srcId="{F2A268E0-DEC8-4777-8270-D15F965E98E3}" destId="{1BC81F94-E3DE-42B7-8916-3E901241FA6E}" srcOrd="4" destOrd="0" presId="urn:microsoft.com/office/officeart/2005/8/layout/vList2"/>
    <dgm:cxn modelId="{08F58493-8FC5-441A-9708-B1BC609D4604}" type="presParOf" srcId="{F2A268E0-DEC8-4777-8270-D15F965E98E3}" destId="{ACF1CF5B-7412-4DEC-995C-5B5542B5DBAA}" srcOrd="5" destOrd="0" presId="urn:microsoft.com/office/officeart/2005/8/layout/vList2"/>
    <dgm:cxn modelId="{0ACB5146-37F2-4420-A29C-C35DB6DBDFC3}" type="presParOf" srcId="{F2A268E0-DEC8-4777-8270-D15F965E98E3}" destId="{30246F66-F50F-4959-9AC7-D0988F197E66}" srcOrd="6" destOrd="0" presId="urn:microsoft.com/office/officeart/2005/8/layout/vList2"/>
    <dgm:cxn modelId="{36BBCC46-687B-48CD-93CA-8CCDC7331ACD}" type="presParOf" srcId="{F2A268E0-DEC8-4777-8270-D15F965E98E3}" destId="{CA7701EE-BB5F-4EBB-819E-FFA6A440504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69A60-AC27-487E-9829-DEB5424441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C4F5A71-9EF5-41EC-A449-16BAFC993B57}">
      <dgm:prSet phldrT="[Text]"/>
      <dgm:spPr/>
      <dgm:t>
        <a:bodyPr/>
        <a:lstStyle/>
        <a:p>
          <a:r>
            <a:rPr lang="en-GB" b="1"/>
            <a:t>Key findings </a:t>
          </a:r>
          <a:endParaRPr lang="en-GB"/>
        </a:p>
      </dgm:t>
    </dgm:pt>
    <dgm:pt modelId="{4B253442-2F5C-43C5-A683-8DEFCB7A23A0}" type="parTrans" cxnId="{8D30F3E2-BB3D-4E6A-9273-2D3448D648AA}">
      <dgm:prSet/>
      <dgm:spPr/>
      <dgm:t>
        <a:bodyPr/>
        <a:lstStyle/>
        <a:p>
          <a:endParaRPr lang="en-GB"/>
        </a:p>
      </dgm:t>
    </dgm:pt>
    <dgm:pt modelId="{F109B34F-FE42-4096-9B4A-9804AD329B7B}" type="sibTrans" cxnId="{8D30F3E2-BB3D-4E6A-9273-2D3448D648AA}">
      <dgm:prSet/>
      <dgm:spPr/>
      <dgm:t>
        <a:bodyPr/>
        <a:lstStyle/>
        <a:p>
          <a:endParaRPr lang="en-GB"/>
        </a:p>
      </dgm:t>
    </dgm:pt>
    <dgm:pt modelId="{59D5814F-E80A-4520-B1DE-BFDD1DEFA275}">
      <dgm:prSet/>
      <dgm:spPr/>
      <dgm:t>
        <a:bodyPr/>
        <a:lstStyle/>
        <a:p>
          <a:r>
            <a:rPr lang="en-GB"/>
            <a:t>The population of adults with learning disability in Tower Hamlets has been increasing, along with the levels of need and levels of spend. </a:t>
          </a:r>
        </a:p>
      </dgm:t>
    </dgm:pt>
    <dgm:pt modelId="{7B0D7F5D-EC9E-40C0-AEEA-BF1B2B1A84F6}" type="parTrans" cxnId="{C77F1FC9-4BFC-4AE3-88C7-250D52DB0DD2}">
      <dgm:prSet/>
      <dgm:spPr/>
      <dgm:t>
        <a:bodyPr/>
        <a:lstStyle/>
        <a:p>
          <a:endParaRPr lang="en-GB"/>
        </a:p>
      </dgm:t>
    </dgm:pt>
    <dgm:pt modelId="{D311E156-0262-4559-8F45-D15EB95CE8D2}" type="sibTrans" cxnId="{C77F1FC9-4BFC-4AE3-88C7-250D52DB0DD2}">
      <dgm:prSet/>
      <dgm:spPr/>
      <dgm:t>
        <a:bodyPr/>
        <a:lstStyle/>
        <a:p>
          <a:endParaRPr lang="en-GB"/>
        </a:p>
      </dgm:t>
    </dgm:pt>
    <dgm:pt modelId="{15E02144-8AAF-49DA-88CC-CB6507F17391}">
      <dgm:prSet/>
      <dgm:spPr/>
      <dgm:t>
        <a:bodyPr/>
        <a:lstStyle/>
        <a:p>
          <a:r>
            <a:rPr lang="en-GB"/>
            <a:t>There are also significant gaps in health outcomes for adults with a learning disability and low uptake of preventative health interventions. </a:t>
          </a:r>
        </a:p>
      </dgm:t>
    </dgm:pt>
    <dgm:pt modelId="{34DDB06F-4D93-4513-BD97-D9F0FE4F6C22}" type="parTrans" cxnId="{AFF97926-8A97-4331-9559-8776BA44DA19}">
      <dgm:prSet/>
      <dgm:spPr/>
      <dgm:t>
        <a:bodyPr/>
        <a:lstStyle/>
        <a:p>
          <a:endParaRPr lang="en-GB"/>
        </a:p>
      </dgm:t>
    </dgm:pt>
    <dgm:pt modelId="{D2CCC98C-358A-4AE9-B55F-F37091C3EF75}" type="sibTrans" cxnId="{AFF97926-8A97-4331-9559-8776BA44DA19}">
      <dgm:prSet/>
      <dgm:spPr/>
      <dgm:t>
        <a:bodyPr/>
        <a:lstStyle/>
        <a:p>
          <a:endParaRPr lang="en-GB"/>
        </a:p>
      </dgm:t>
    </dgm:pt>
    <dgm:pt modelId="{1C81E140-33CA-4330-8068-A71FFA31CD2F}">
      <dgm:prSet/>
      <dgm:spPr/>
      <dgm:t>
        <a:bodyPr/>
        <a:lstStyle/>
        <a:p>
          <a:r>
            <a:rPr lang="en-GB"/>
            <a:t>There is still a need for improved awareness of LD and co-occurring conditions, increased provision of reasonable accommodation (e.g. Makaton and easy read materials) and accessible communications in mainstream services and organisations (e.g. health services, housing, community activities, employers). </a:t>
          </a:r>
        </a:p>
      </dgm:t>
    </dgm:pt>
    <dgm:pt modelId="{6ED9C484-23C0-4C6D-A5F3-04E8FF666AA8}" type="parTrans" cxnId="{57DD0301-C18F-4D27-A752-2B9AACC930A7}">
      <dgm:prSet/>
      <dgm:spPr/>
      <dgm:t>
        <a:bodyPr/>
        <a:lstStyle/>
        <a:p>
          <a:endParaRPr lang="en-GB"/>
        </a:p>
      </dgm:t>
    </dgm:pt>
    <dgm:pt modelId="{F3D38536-22D5-4A7B-8A9B-E10D7845CBCB}" type="sibTrans" cxnId="{57DD0301-C18F-4D27-A752-2B9AACC930A7}">
      <dgm:prSet/>
      <dgm:spPr/>
      <dgm:t>
        <a:bodyPr/>
        <a:lstStyle/>
        <a:p>
          <a:endParaRPr lang="en-GB"/>
        </a:p>
      </dgm:t>
    </dgm:pt>
    <dgm:pt modelId="{968373F2-5E73-4FAA-A39C-9F196AD2B1DF}">
      <dgm:prSet/>
      <dgm:spPr/>
      <dgm:t>
        <a:bodyPr/>
        <a:lstStyle/>
        <a:p>
          <a:r>
            <a:rPr lang="en-GB"/>
            <a:t>There is currently gaps in system coordination aimed at improving support for people with a learning disability beyond the Community Learning Disability Service, with staff noting they were not aware of what is available. </a:t>
          </a:r>
        </a:p>
      </dgm:t>
    </dgm:pt>
    <dgm:pt modelId="{BDCA7153-C50F-4D4D-8665-FE2DD2671F4C}" type="parTrans" cxnId="{53A0C367-BFCC-4517-BA71-2F9F5599F6C8}">
      <dgm:prSet/>
      <dgm:spPr/>
      <dgm:t>
        <a:bodyPr/>
        <a:lstStyle/>
        <a:p>
          <a:endParaRPr lang="en-GB"/>
        </a:p>
      </dgm:t>
    </dgm:pt>
    <dgm:pt modelId="{A886672F-BD8F-4F0D-85A5-95C49E865B04}" type="sibTrans" cxnId="{53A0C367-BFCC-4517-BA71-2F9F5599F6C8}">
      <dgm:prSet/>
      <dgm:spPr/>
      <dgm:t>
        <a:bodyPr/>
        <a:lstStyle/>
        <a:p>
          <a:endParaRPr lang="en-GB"/>
        </a:p>
      </dgm:t>
    </dgm:pt>
    <dgm:pt modelId="{BA2931EA-79A4-4F92-9C9F-AECD91271B4C}">
      <dgm:prSet/>
      <dgm:spPr/>
      <dgm:t>
        <a:bodyPr/>
        <a:lstStyle/>
        <a:p>
          <a:r>
            <a:rPr lang="en-GB"/>
            <a:t>Support with transitioning to adulthood has improved but new processes and programmes still need to be more widely implemented and shared. </a:t>
          </a:r>
        </a:p>
      </dgm:t>
    </dgm:pt>
    <dgm:pt modelId="{63EBC5B3-B778-4F9B-A213-F1CF8A33FB74}" type="parTrans" cxnId="{C48B4707-0CE3-4168-8318-1CA5B1A755D2}">
      <dgm:prSet/>
      <dgm:spPr/>
      <dgm:t>
        <a:bodyPr/>
        <a:lstStyle/>
        <a:p>
          <a:endParaRPr lang="en-GB"/>
        </a:p>
      </dgm:t>
    </dgm:pt>
    <dgm:pt modelId="{DB804ED5-E2EF-40B4-BB6C-D151649CBD84}" type="sibTrans" cxnId="{C48B4707-0CE3-4168-8318-1CA5B1A755D2}">
      <dgm:prSet/>
      <dgm:spPr/>
      <dgm:t>
        <a:bodyPr/>
        <a:lstStyle/>
        <a:p>
          <a:endParaRPr lang="en-GB"/>
        </a:p>
      </dgm:t>
    </dgm:pt>
    <dgm:pt modelId="{C68C43CE-47D9-4E62-91DA-A3855260F159}">
      <dgm:prSet/>
      <dgm:spPr/>
      <dgm:t>
        <a:bodyPr/>
        <a:lstStyle/>
        <a:p>
          <a:r>
            <a:rPr lang="en-GB" b="1"/>
            <a:t>Recommendations</a:t>
          </a:r>
        </a:p>
      </dgm:t>
    </dgm:pt>
    <dgm:pt modelId="{6D00D6F5-39EF-4025-8108-FD029349F7F9}" type="parTrans" cxnId="{2A1482AF-AA26-4E06-8156-EB871A2E72C7}">
      <dgm:prSet/>
      <dgm:spPr/>
      <dgm:t>
        <a:bodyPr/>
        <a:lstStyle/>
        <a:p>
          <a:endParaRPr lang="en-GB"/>
        </a:p>
      </dgm:t>
    </dgm:pt>
    <dgm:pt modelId="{8E100C66-2B35-4AF3-B033-AE56B13A25C3}" type="sibTrans" cxnId="{2A1482AF-AA26-4E06-8156-EB871A2E72C7}">
      <dgm:prSet/>
      <dgm:spPr/>
      <dgm:t>
        <a:bodyPr/>
        <a:lstStyle/>
        <a:p>
          <a:endParaRPr lang="en-GB"/>
        </a:p>
      </dgm:t>
    </dgm:pt>
    <dgm:pt modelId="{F6B0EF5F-9E3A-4B5C-ABD0-1F868366F986}">
      <dgm:prSet/>
      <dgm:spPr>
        <a:solidFill>
          <a:schemeClr val="bg1">
            <a:alpha val="90000"/>
          </a:schemeClr>
        </a:solidFill>
      </dgm:spPr>
      <dgm:t>
        <a:bodyPr/>
        <a:lstStyle/>
        <a:p>
          <a:r>
            <a:rPr lang="en-GB"/>
            <a:t>Re-instate the Learning Disability Partnership Group with representation from commissioned services, wider organisations, adults with a learning disability and carers.</a:t>
          </a:r>
        </a:p>
      </dgm:t>
    </dgm:pt>
    <dgm:pt modelId="{588FB7A6-E568-4862-860C-5E2FAAAAE076}" type="parTrans" cxnId="{CF61432E-AFF2-4808-941C-932B7350EA79}">
      <dgm:prSet/>
      <dgm:spPr/>
      <dgm:t>
        <a:bodyPr/>
        <a:lstStyle/>
        <a:p>
          <a:endParaRPr lang="en-GB"/>
        </a:p>
      </dgm:t>
    </dgm:pt>
    <dgm:pt modelId="{91144395-A503-47AD-803C-3F896D0DAEEF}" type="sibTrans" cxnId="{CF61432E-AFF2-4808-941C-932B7350EA79}">
      <dgm:prSet/>
      <dgm:spPr/>
      <dgm:t>
        <a:bodyPr/>
        <a:lstStyle/>
        <a:p>
          <a:endParaRPr lang="en-GB"/>
        </a:p>
      </dgm:t>
    </dgm:pt>
    <dgm:pt modelId="{5CB3A43C-37C1-4842-9091-E0E9377E5DC9}">
      <dgm:prSet/>
      <dgm:spPr>
        <a:solidFill>
          <a:schemeClr val="bg1">
            <a:alpha val="90000"/>
          </a:schemeClr>
        </a:solidFill>
      </dgm:spPr>
      <dgm:t>
        <a:bodyPr/>
        <a:lstStyle/>
        <a:p>
          <a:r>
            <a:rPr lang="en-GB"/>
            <a:t>Examine cross-organisational investment in line with increasing population and complexity of needs, including children and young people. </a:t>
          </a:r>
        </a:p>
      </dgm:t>
    </dgm:pt>
    <dgm:pt modelId="{78D5A6DC-FE86-4797-A461-DF5FF67FE6D0}" type="parTrans" cxnId="{64742F08-A392-4498-ACD3-FCDC26EBEF6A}">
      <dgm:prSet/>
      <dgm:spPr/>
      <dgm:t>
        <a:bodyPr/>
        <a:lstStyle/>
        <a:p>
          <a:endParaRPr lang="en-GB"/>
        </a:p>
      </dgm:t>
    </dgm:pt>
    <dgm:pt modelId="{184E929B-9B09-4F73-A4CC-50944E2F1470}" type="sibTrans" cxnId="{64742F08-A392-4498-ACD3-FCDC26EBEF6A}">
      <dgm:prSet/>
      <dgm:spPr/>
      <dgm:t>
        <a:bodyPr/>
        <a:lstStyle/>
        <a:p>
          <a:endParaRPr lang="en-GB"/>
        </a:p>
      </dgm:t>
    </dgm:pt>
    <dgm:pt modelId="{8394D51E-8446-4FAC-BF5C-CA851C6924EC}">
      <dgm:prSet/>
      <dgm:spPr>
        <a:solidFill>
          <a:schemeClr val="bg1">
            <a:alpha val="90000"/>
          </a:schemeClr>
        </a:solidFill>
      </dgm:spPr>
      <dgm:t>
        <a:bodyPr/>
        <a:lstStyle/>
        <a:p>
          <a:r>
            <a:rPr lang="en-GB"/>
            <a:t>Improve data quality regarding disability across services (including mainstream ones) to generate better insight about improvements in access. </a:t>
          </a:r>
        </a:p>
      </dgm:t>
    </dgm:pt>
    <dgm:pt modelId="{7DFAAF41-8479-49A5-B6F8-D92FF16D34A3}" type="parTrans" cxnId="{D5FE5890-4654-4FFD-B354-BF4017800B5B}">
      <dgm:prSet/>
      <dgm:spPr/>
      <dgm:t>
        <a:bodyPr/>
        <a:lstStyle/>
        <a:p>
          <a:endParaRPr lang="en-GB"/>
        </a:p>
      </dgm:t>
    </dgm:pt>
    <dgm:pt modelId="{812C6A07-F3A5-4A66-8567-3F306F2AA81A}" type="sibTrans" cxnId="{D5FE5890-4654-4FFD-B354-BF4017800B5B}">
      <dgm:prSet/>
      <dgm:spPr/>
      <dgm:t>
        <a:bodyPr/>
        <a:lstStyle/>
        <a:p>
          <a:endParaRPr lang="en-GB"/>
        </a:p>
      </dgm:t>
    </dgm:pt>
    <dgm:pt modelId="{5413C10F-983A-463E-9DE6-4648DD9060A2}">
      <dgm:prSet/>
      <dgm:spPr>
        <a:solidFill>
          <a:schemeClr val="bg1">
            <a:alpha val="90000"/>
          </a:schemeClr>
        </a:solidFill>
      </dgm:spPr>
      <dgm:t>
        <a:bodyPr/>
        <a:lstStyle/>
        <a:p>
          <a:r>
            <a:rPr lang="en-GB"/>
            <a:t>Build capacity among and resource for local non-specialist services and organisations to work with adults with a learning disability and their carers (including employers and commissioners) so that communication and co-production can be prioritised.</a:t>
          </a:r>
        </a:p>
      </dgm:t>
    </dgm:pt>
    <dgm:pt modelId="{5791673C-85E5-4E21-9E33-3991E48B3174}" type="parTrans" cxnId="{763C1EB7-B47A-4332-9BF9-FECC083D7C94}">
      <dgm:prSet/>
      <dgm:spPr/>
      <dgm:t>
        <a:bodyPr/>
        <a:lstStyle/>
        <a:p>
          <a:endParaRPr lang="en-GB"/>
        </a:p>
      </dgm:t>
    </dgm:pt>
    <dgm:pt modelId="{06198042-6A29-4F3B-91F4-18736400E949}" type="sibTrans" cxnId="{763C1EB7-B47A-4332-9BF9-FECC083D7C94}">
      <dgm:prSet/>
      <dgm:spPr/>
      <dgm:t>
        <a:bodyPr/>
        <a:lstStyle/>
        <a:p>
          <a:endParaRPr lang="en-GB"/>
        </a:p>
      </dgm:t>
    </dgm:pt>
    <dgm:pt modelId="{8FAA1B5C-C17B-45DA-B79C-0B294585A1EB}" type="pres">
      <dgm:prSet presAssocID="{00F69A60-AC27-487E-9829-DEB542444160}" presName="linear" presStyleCnt="0">
        <dgm:presLayoutVars>
          <dgm:dir/>
          <dgm:animLvl val="lvl"/>
          <dgm:resizeHandles val="exact"/>
        </dgm:presLayoutVars>
      </dgm:prSet>
      <dgm:spPr/>
    </dgm:pt>
    <dgm:pt modelId="{83AAEE26-3204-4D93-B01E-B18841B9F931}" type="pres">
      <dgm:prSet presAssocID="{BC4F5A71-9EF5-41EC-A449-16BAFC993B57}" presName="parentLin" presStyleCnt="0"/>
      <dgm:spPr/>
    </dgm:pt>
    <dgm:pt modelId="{90BE9EF8-DC2F-4131-989E-F6B6931B9843}" type="pres">
      <dgm:prSet presAssocID="{BC4F5A71-9EF5-41EC-A449-16BAFC993B57}" presName="parentLeftMargin" presStyleLbl="node1" presStyleIdx="0" presStyleCnt="2"/>
      <dgm:spPr/>
    </dgm:pt>
    <dgm:pt modelId="{9EB0473A-52C4-4359-B289-409053FC905D}" type="pres">
      <dgm:prSet presAssocID="{BC4F5A71-9EF5-41EC-A449-16BAFC993B57}" presName="parentText" presStyleLbl="node1" presStyleIdx="0" presStyleCnt="2">
        <dgm:presLayoutVars>
          <dgm:chMax val="0"/>
          <dgm:bulletEnabled val="1"/>
        </dgm:presLayoutVars>
      </dgm:prSet>
      <dgm:spPr/>
    </dgm:pt>
    <dgm:pt modelId="{CAC19A15-0272-4CE6-AA91-7AE532D36A06}" type="pres">
      <dgm:prSet presAssocID="{BC4F5A71-9EF5-41EC-A449-16BAFC993B57}" presName="negativeSpace" presStyleCnt="0"/>
      <dgm:spPr/>
    </dgm:pt>
    <dgm:pt modelId="{A3165952-6E81-4CAC-A1B0-4681276DB513}" type="pres">
      <dgm:prSet presAssocID="{BC4F5A71-9EF5-41EC-A449-16BAFC993B57}" presName="childText" presStyleLbl="conFgAcc1" presStyleIdx="0" presStyleCnt="2">
        <dgm:presLayoutVars>
          <dgm:bulletEnabled val="1"/>
        </dgm:presLayoutVars>
      </dgm:prSet>
      <dgm:spPr/>
    </dgm:pt>
    <dgm:pt modelId="{E3D91D04-BECC-47AA-BBE5-E5925E61FD5F}" type="pres">
      <dgm:prSet presAssocID="{F109B34F-FE42-4096-9B4A-9804AD329B7B}" presName="spaceBetweenRectangles" presStyleCnt="0"/>
      <dgm:spPr/>
    </dgm:pt>
    <dgm:pt modelId="{0037193F-FC24-4EAF-82F8-3310C46FF079}" type="pres">
      <dgm:prSet presAssocID="{C68C43CE-47D9-4E62-91DA-A3855260F159}" presName="parentLin" presStyleCnt="0"/>
      <dgm:spPr/>
    </dgm:pt>
    <dgm:pt modelId="{72895555-78F0-4150-A97C-7F67A3BAA28C}" type="pres">
      <dgm:prSet presAssocID="{C68C43CE-47D9-4E62-91DA-A3855260F159}" presName="parentLeftMargin" presStyleLbl="node1" presStyleIdx="0" presStyleCnt="2"/>
      <dgm:spPr/>
    </dgm:pt>
    <dgm:pt modelId="{9261CD2A-A1F7-44A5-9968-EBFE24DC890A}" type="pres">
      <dgm:prSet presAssocID="{C68C43CE-47D9-4E62-91DA-A3855260F159}" presName="parentText" presStyleLbl="node1" presStyleIdx="1" presStyleCnt="2">
        <dgm:presLayoutVars>
          <dgm:chMax val="0"/>
          <dgm:bulletEnabled val="1"/>
        </dgm:presLayoutVars>
      </dgm:prSet>
      <dgm:spPr/>
    </dgm:pt>
    <dgm:pt modelId="{1A5D099E-2597-434F-A965-106657656599}" type="pres">
      <dgm:prSet presAssocID="{C68C43CE-47D9-4E62-91DA-A3855260F159}" presName="negativeSpace" presStyleCnt="0"/>
      <dgm:spPr/>
    </dgm:pt>
    <dgm:pt modelId="{455682A7-0230-4B1D-8FBD-0E8BF2EEC0EE}" type="pres">
      <dgm:prSet presAssocID="{C68C43CE-47D9-4E62-91DA-A3855260F159}" presName="childText" presStyleLbl="conFgAcc1" presStyleIdx="1" presStyleCnt="2">
        <dgm:presLayoutVars>
          <dgm:bulletEnabled val="1"/>
        </dgm:presLayoutVars>
      </dgm:prSet>
      <dgm:spPr/>
    </dgm:pt>
  </dgm:ptLst>
  <dgm:cxnLst>
    <dgm:cxn modelId="{57DD0301-C18F-4D27-A752-2B9AACC930A7}" srcId="{BC4F5A71-9EF5-41EC-A449-16BAFC993B57}" destId="{1C81E140-33CA-4330-8068-A71FFA31CD2F}" srcOrd="2" destOrd="0" parTransId="{6ED9C484-23C0-4C6D-A5F3-04E8FF666AA8}" sibTransId="{F3D38536-22D5-4A7B-8A9B-E10D7845CBCB}"/>
    <dgm:cxn modelId="{C48B4707-0CE3-4168-8318-1CA5B1A755D2}" srcId="{BC4F5A71-9EF5-41EC-A449-16BAFC993B57}" destId="{BA2931EA-79A4-4F92-9C9F-AECD91271B4C}" srcOrd="4" destOrd="0" parTransId="{63EBC5B3-B778-4F9B-A213-F1CF8A33FB74}" sibTransId="{DB804ED5-E2EF-40B4-BB6C-D151649CBD84}"/>
    <dgm:cxn modelId="{64742F08-A392-4498-ACD3-FCDC26EBEF6A}" srcId="{C68C43CE-47D9-4E62-91DA-A3855260F159}" destId="{5CB3A43C-37C1-4842-9091-E0E9377E5DC9}" srcOrd="1" destOrd="0" parTransId="{78D5A6DC-FE86-4797-A461-DF5FF67FE6D0}" sibTransId="{184E929B-9B09-4F73-A4CC-50944E2F1470}"/>
    <dgm:cxn modelId="{423F2913-C05E-4F1D-AF3A-2FE21000B3C4}" type="presOf" srcId="{F6B0EF5F-9E3A-4B5C-ABD0-1F868366F986}" destId="{455682A7-0230-4B1D-8FBD-0E8BF2EEC0EE}" srcOrd="0" destOrd="0" presId="urn:microsoft.com/office/officeart/2005/8/layout/list1"/>
    <dgm:cxn modelId="{44856D14-A131-455F-A48D-CE26B026B264}" type="presOf" srcId="{C68C43CE-47D9-4E62-91DA-A3855260F159}" destId="{9261CD2A-A1F7-44A5-9968-EBFE24DC890A}" srcOrd="1" destOrd="0" presId="urn:microsoft.com/office/officeart/2005/8/layout/list1"/>
    <dgm:cxn modelId="{35345615-A09B-4E67-B620-A3F94A461B1D}" type="presOf" srcId="{5413C10F-983A-463E-9DE6-4648DD9060A2}" destId="{455682A7-0230-4B1D-8FBD-0E8BF2EEC0EE}" srcOrd="0" destOrd="3" presId="urn:microsoft.com/office/officeart/2005/8/layout/list1"/>
    <dgm:cxn modelId="{AFF97926-8A97-4331-9559-8776BA44DA19}" srcId="{BC4F5A71-9EF5-41EC-A449-16BAFC993B57}" destId="{15E02144-8AAF-49DA-88CC-CB6507F17391}" srcOrd="1" destOrd="0" parTransId="{34DDB06F-4D93-4513-BD97-D9F0FE4F6C22}" sibTransId="{D2CCC98C-358A-4AE9-B55F-F37091C3EF75}"/>
    <dgm:cxn modelId="{CF61432E-AFF2-4808-941C-932B7350EA79}" srcId="{C68C43CE-47D9-4E62-91DA-A3855260F159}" destId="{F6B0EF5F-9E3A-4B5C-ABD0-1F868366F986}" srcOrd="0" destOrd="0" parTransId="{588FB7A6-E568-4862-860C-5E2FAAAAE076}" sibTransId="{91144395-A503-47AD-803C-3F896D0DAEEF}"/>
    <dgm:cxn modelId="{6F990D62-2A00-4F83-B4A3-03789E809CF8}" type="presOf" srcId="{968373F2-5E73-4FAA-A39C-9F196AD2B1DF}" destId="{A3165952-6E81-4CAC-A1B0-4681276DB513}" srcOrd="0" destOrd="3" presId="urn:microsoft.com/office/officeart/2005/8/layout/list1"/>
    <dgm:cxn modelId="{36290566-A82A-4380-B483-8476C886FAA3}" type="presOf" srcId="{BA2931EA-79A4-4F92-9C9F-AECD91271B4C}" destId="{A3165952-6E81-4CAC-A1B0-4681276DB513}" srcOrd="0" destOrd="4" presId="urn:microsoft.com/office/officeart/2005/8/layout/list1"/>
    <dgm:cxn modelId="{53A0C367-BFCC-4517-BA71-2F9F5599F6C8}" srcId="{BC4F5A71-9EF5-41EC-A449-16BAFC993B57}" destId="{968373F2-5E73-4FAA-A39C-9F196AD2B1DF}" srcOrd="3" destOrd="0" parTransId="{BDCA7153-C50F-4D4D-8665-FE2DD2671F4C}" sibTransId="{A886672F-BD8F-4F0D-85A5-95C49E865B04}"/>
    <dgm:cxn modelId="{7DFC6D82-D612-46BF-844A-7C78370AC927}" type="presOf" srcId="{BC4F5A71-9EF5-41EC-A449-16BAFC993B57}" destId="{90BE9EF8-DC2F-4131-989E-F6B6931B9843}" srcOrd="0" destOrd="0" presId="urn:microsoft.com/office/officeart/2005/8/layout/list1"/>
    <dgm:cxn modelId="{D81F3A88-CD73-44E6-84C2-62542BC85A81}" type="presOf" srcId="{5CB3A43C-37C1-4842-9091-E0E9377E5DC9}" destId="{455682A7-0230-4B1D-8FBD-0E8BF2EEC0EE}" srcOrd="0" destOrd="1" presId="urn:microsoft.com/office/officeart/2005/8/layout/list1"/>
    <dgm:cxn modelId="{D5FE5890-4654-4FFD-B354-BF4017800B5B}" srcId="{C68C43CE-47D9-4E62-91DA-A3855260F159}" destId="{8394D51E-8446-4FAC-BF5C-CA851C6924EC}" srcOrd="2" destOrd="0" parTransId="{7DFAAF41-8479-49A5-B6F8-D92FF16D34A3}" sibTransId="{812C6A07-F3A5-4A66-8567-3F306F2AA81A}"/>
    <dgm:cxn modelId="{2ADA9F9E-CBCE-4E11-96B1-EEF5664D9984}" type="presOf" srcId="{1C81E140-33CA-4330-8068-A71FFA31CD2F}" destId="{A3165952-6E81-4CAC-A1B0-4681276DB513}" srcOrd="0" destOrd="2" presId="urn:microsoft.com/office/officeart/2005/8/layout/list1"/>
    <dgm:cxn modelId="{99A105A2-715A-4CC9-AC19-6E1A17B0E95E}" type="presOf" srcId="{00F69A60-AC27-487E-9829-DEB542444160}" destId="{8FAA1B5C-C17B-45DA-B79C-0B294585A1EB}" srcOrd="0" destOrd="0" presId="urn:microsoft.com/office/officeart/2005/8/layout/list1"/>
    <dgm:cxn modelId="{3947BEA3-21CC-4D61-AD5A-154DFB446C4D}" type="presOf" srcId="{8394D51E-8446-4FAC-BF5C-CA851C6924EC}" destId="{455682A7-0230-4B1D-8FBD-0E8BF2EEC0EE}" srcOrd="0" destOrd="2" presId="urn:microsoft.com/office/officeart/2005/8/layout/list1"/>
    <dgm:cxn modelId="{150475AB-069C-497C-9E27-9AFD760D8A04}" type="presOf" srcId="{BC4F5A71-9EF5-41EC-A449-16BAFC993B57}" destId="{9EB0473A-52C4-4359-B289-409053FC905D}" srcOrd="1" destOrd="0" presId="urn:microsoft.com/office/officeart/2005/8/layout/list1"/>
    <dgm:cxn modelId="{1E0375AE-6F3B-4F03-B793-916B5D6878FD}" type="presOf" srcId="{C68C43CE-47D9-4E62-91DA-A3855260F159}" destId="{72895555-78F0-4150-A97C-7F67A3BAA28C}" srcOrd="0" destOrd="0" presId="urn:microsoft.com/office/officeart/2005/8/layout/list1"/>
    <dgm:cxn modelId="{2A1482AF-AA26-4E06-8156-EB871A2E72C7}" srcId="{00F69A60-AC27-487E-9829-DEB542444160}" destId="{C68C43CE-47D9-4E62-91DA-A3855260F159}" srcOrd="1" destOrd="0" parTransId="{6D00D6F5-39EF-4025-8108-FD029349F7F9}" sibTransId="{8E100C66-2B35-4AF3-B033-AE56B13A25C3}"/>
    <dgm:cxn modelId="{272636B1-506A-4068-9991-41221C6905CA}" type="presOf" srcId="{15E02144-8AAF-49DA-88CC-CB6507F17391}" destId="{A3165952-6E81-4CAC-A1B0-4681276DB513}" srcOrd="0" destOrd="1" presId="urn:microsoft.com/office/officeart/2005/8/layout/list1"/>
    <dgm:cxn modelId="{763C1EB7-B47A-4332-9BF9-FECC083D7C94}" srcId="{C68C43CE-47D9-4E62-91DA-A3855260F159}" destId="{5413C10F-983A-463E-9DE6-4648DD9060A2}" srcOrd="3" destOrd="0" parTransId="{5791673C-85E5-4E21-9E33-3991E48B3174}" sibTransId="{06198042-6A29-4F3B-91F4-18736400E949}"/>
    <dgm:cxn modelId="{C77F1FC9-4BFC-4AE3-88C7-250D52DB0DD2}" srcId="{BC4F5A71-9EF5-41EC-A449-16BAFC993B57}" destId="{59D5814F-E80A-4520-B1DE-BFDD1DEFA275}" srcOrd="0" destOrd="0" parTransId="{7B0D7F5D-EC9E-40C0-AEEA-BF1B2B1A84F6}" sibTransId="{D311E156-0262-4559-8F45-D15EB95CE8D2}"/>
    <dgm:cxn modelId="{8C3D2BDA-80C1-491F-A9F2-AA6AE3907AD1}" type="presOf" srcId="{59D5814F-E80A-4520-B1DE-BFDD1DEFA275}" destId="{A3165952-6E81-4CAC-A1B0-4681276DB513}" srcOrd="0" destOrd="0" presId="urn:microsoft.com/office/officeart/2005/8/layout/list1"/>
    <dgm:cxn modelId="{8D30F3E2-BB3D-4E6A-9273-2D3448D648AA}" srcId="{00F69A60-AC27-487E-9829-DEB542444160}" destId="{BC4F5A71-9EF5-41EC-A449-16BAFC993B57}" srcOrd="0" destOrd="0" parTransId="{4B253442-2F5C-43C5-A683-8DEFCB7A23A0}" sibTransId="{F109B34F-FE42-4096-9B4A-9804AD329B7B}"/>
    <dgm:cxn modelId="{DA1E28A4-DC80-47A2-A126-2321326F9372}" type="presParOf" srcId="{8FAA1B5C-C17B-45DA-B79C-0B294585A1EB}" destId="{83AAEE26-3204-4D93-B01E-B18841B9F931}" srcOrd="0" destOrd="0" presId="urn:microsoft.com/office/officeart/2005/8/layout/list1"/>
    <dgm:cxn modelId="{66C15ADF-1535-4B19-B919-F09389632286}" type="presParOf" srcId="{83AAEE26-3204-4D93-B01E-B18841B9F931}" destId="{90BE9EF8-DC2F-4131-989E-F6B6931B9843}" srcOrd="0" destOrd="0" presId="urn:microsoft.com/office/officeart/2005/8/layout/list1"/>
    <dgm:cxn modelId="{57BBAE5B-424E-4990-A814-476BD013282D}" type="presParOf" srcId="{83AAEE26-3204-4D93-B01E-B18841B9F931}" destId="{9EB0473A-52C4-4359-B289-409053FC905D}" srcOrd="1" destOrd="0" presId="urn:microsoft.com/office/officeart/2005/8/layout/list1"/>
    <dgm:cxn modelId="{4D48A065-88B9-4019-BABD-82FC2F543335}" type="presParOf" srcId="{8FAA1B5C-C17B-45DA-B79C-0B294585A1EB}" destId="{CAC19A15-0272-4CE6-AA91-7AE532D36A06}" srcOrd="1" destOrd="0" presId="urn:microsoft.com/office/officeart/2005/8/layout/list1"/>
    <dgm:cxn modelId="{EB96ACE2-B973-4CF2-8D5A-19C1A6DE4D53}" type="presParOf" srcId="{8FAA1B5C-C17B-45DA-B79C-0B294585A1EB}" destId="{A3165952-6E81-4CAC-A1B0-4681276DB513}" srcOrd="2" destOrd="0" presId="urn:microsoft.com/office/officeart/2005/8/layout/list1"/>
    <dgm:cxn modelId="{8B0BCA0C-A062-4662-B5BF-C93C4D499F36}" type="presParOf" srcId="{8FAA1B5C-C17B-45DA-B79C-0B294585A1EB}" destId="{E3D91D04-BECC-47AA-BBE5-E5925E61FD5F}" srcOrd="3" destOrd="0" presId="urn:microsoft.com/office/officeart/2005/8/layout/list1"/>
    <dgm:cxn modelId="{E3333292-0982-4461-AC7C-469801507FDF}" type="presParOf" srcId="{8FAA1B5C-C17B-45DA-B79C-0B294585A1EB}" destId="{0037193F-FC24-4EAF-82F8-3310C46FF079}" srcOrd="4" destOrd="0" presId="urn:microsoft.com/office/officeart/2005/8/layout/list1"/>
    <dgm:cxn modelId="{8B273755-F4DD-48D8-8192-BD5619E89F12}" type="presParOf" srcId="{0037193F-FC24-4EAF-82F8-3310C46FF079}" destId="{72895555-78F0-4150-A97C-7F67A3BAA28C}" srcOrd="0" destOrd="0" presId="urn:microsoft.com/office/officeart/2005/8/layout/list1"/>
    <dgm:cxn modelId="{1A2B3FA6-2337-4134-AA31-DFD5AEFE1C8E}" type="presParOf" srcId="{0037193F-FC24-4EAF-82F8-3310C46FF079}" destId="{9261CD2A-A1F7-44A5-9968-EBFE24DC890A}" srcOrd="1" destOrd="0" presId="urn:microsoft.com/office/officeart/2005/8/layout/list1"/>
    <dgm:cxn modelId="{D39EEE07-87B9-46C0-B87B-442B5816B394}" type="presParOf" srcId="{8FAA1B5C-C17B-45DA-B79C-0B294585A1EB}" destId="{1A5D099E-2597-434F-A965-106657656599}" srcOrd="5" destOrd="0" presId="urn:microsoft.com/office/officeart/2005/8/layout/list1"/>
    <dgm:cxn modelId="{5F8277C3-7B44-4038-977A-79AD3720C170}" type="presParOf" srcId="{8FAA1B5C-C17B-45DA-B79C-0B294585A1EB}" destId="{455682A7-0230-4B1D-8FBD-0E8BF2EEC0E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48F1DB-3A2C-420E-9C57-2D2897E88FBD}"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n-GB"/>
        </a:p>
      </dgm:t>
    </dgm:pt>
    <dgm:pt modelId="{11B8B96C-64E9-42D0-AB3E-62165286CC23}">
      <dgm:prSet/>
      <dgm:spPr/>
      <dgm:t>
        <a:bodyPr/>
        <a:lstStyle/>
        <a:p>
          <a:pPr>
            <a:buFont typeface="Arial" panose="020B0604020202020204" pitchFamily="34" charset="0"/>
            <a:buChar char="•"/>
          </a:pPr>
          <a:r>
            <a:rPr lang="en-GB" b="1" dirty="0"/>
            <a:t>Learning Disability-applying All our Health: </a:t>
          </a:r>
        </a:p>
      </dgm:t>
    </dgm:pt>
    <dgm:pt modelId="{1F763DBF-C015-4DA3-BC4D-3548AA3073DE}" type="parTrans" cxnId="{EF3348E0-EE16-4AD0-9AEF-17DFED224F14}">
      <dgm:prSet/>
      <dgm:spPr/>
      <dgm:t>
        <a:bodyPr/>
        <a:lstStyle/>
        <a:p>
          <a:endParaRPr lang="en-GB"/>
        </a:p>
      </dgm:t>
    </dgm:pt>
    <dgm:pt modelId="{99F781C8-04FB-4859-988A-9BB7104AB62B}" type="sibTrans" cxnId="{EF3348E0-EE16-4AD0-9AEF-17DFED224F14}">
      <dgm:prSet/>
      <dgm:spPr/>
      <dgm:t>
        <a:bodyPr/>
        <a:lstStyle/>
        <a:p>
          <a:endParaRPr lang="en-GB"/>
        </a:p>
      </dgm:t>
    </dgm:pt>
    <dgm:pt modelId="{E5A4191C-2E96-4168-B06D-F41F1E315334}">
      <dgm:prSet/>
      <dgm:spPr/>
      <dgm:t>
        <a:bodyPr/>
        <a:lstStyle/>
        <a:p>
          <a:r>
            <a:rPr lang="en-GB"/>
            <a:t>This guide, as part of All Our Health, is intended for health and care professionals, emergency services, and the wider public health workforce to promote well-being and prevent ill health in individuals with learning disabilities and their families. </a:t>
          </a:r>
        </a:p>
      </dgm:t>
    </dgm:pt>
    <dgm:pt modelId="{9EC03066-5417-4B25-83AD-EFADF9939F9B}" type="parTrans" cxnId="{F6CC15CB-C941-43EE-A335-D4ACC6432E8A}">
      <dgm:prSet/>
      <dgm:spPr/>
      <dgm:t>
        <a:bodyPr/>
        <a:lstStyle/>
        <a:p>
          <a:endParaRPr lang="en-GB"/>
        </a:p>
      </dgm:t>
    </dgm:pt>
    <dgm:pt modelId="{BC0EE374-CC54-4FD1-B4E7-1559163C8CD7}" type="sibTrans" cxnId="{F6CC15CB-C941-43EE-A335-D4ACC6432E8A}">
      <dgm:prSet/>
      <dgm:spPr/>
      <dgm:t>
        <a:bodyPr/>
        <a:lstStyle/>
        <a:p>
          <a:endParaRPr lang="en-GB"/>
        </a:p>
      </dgm:t>
    </dgm:pt>
    <dgm:pt modelId="{145F60E8-1BD1-4624-A92B-0FE5580D3F6D}">
      <dgm:prSet/>
      <dgm:spPr/>
      <dgm:t>
        <a:bodyPr/>
        <a:lstStyle/>
        <a:p>
          <a:pPr>
            <a:buFont typeface="Arial" panose="020B0604020202020204" pitchFamily="34" charset="0"/>
            <a:buNone/>
          </a:pPr>
          <a:r>
            <a:rPr lang="en-GB" b="1" dirty="0"/>
            <a:t>NHS Long Term Plan</a:t>
          </a:r>
          <a:r>
            <a:rPr lang="en-GB" dirty="0"/>
            <a:t>: </a:t>
          </a:r>
        </a:p>
      </dgm:t>
    </dgm:pt>
    <dgm:pt modelId="{6E403300-8D29-4EF8-81CB-9112F6A27EDE}" type="parTrans" cxnId="{306B0C74-E92E-43EB-A7CD-47EF9E706E90}">
      <dgm:prSet/>
      <dgm:spPr/>
      <dgm:t>
        <a:bodyPr/>
        <a:lstStyle/>
        <a:p>
          <a:endParaRPr lang="en-GB"/>
        </a:p>
      </dgm:t>
    </dgm:pt>
    <dgm:pt modelId="{5196CDFF-8711-427F-A5BF-24754501019B}" type="sibTrans" cxnId="{306B0C74-E92E-43EB-A7CD-47EF9E706E90}">
      <dgm:prSet/>
      <dgm:spPr/>
      <dgm:t>
        <a:bodyPr/>
        <a:lstStyle/>
        <a:p>
          <a:endParaRPr lang="en-GB"/>
        </a:p>
      </dgm:t>
    </dgm:pt>
    <dgm:pt modelId="{489D082C-CC1C-4D5E-A34F-EF038F09B07B}">
      <dgm:prSet/>
      <dgm:spPr/>
      <dgm:t>
        <a:bodyPr/>
        <a:lstStyle/>
        <a:p>
          <a:r>
            <a:rPr lang="en-GB"/>
            <a:t>Prioritises improving lives of individuals with learning disabilities and autism.</a:t>
          </a:r>
        </a:p>
      </dgm:t>
    </dgm:pt>
    <dgm:pt modelId="{B8C57E08-3D11-44DB-99DB-90C98215F2B4}" type="parTrans" cxnId="{471491FA-455C-42AD-A6D7-26B2014B85C3}">
      <dgm:prSet/>
      <dgm:spPr/>
      <dgm:t>
        <a:bodyPr/>
        <a:lstStyle/>
        <a:p>
          <a:endParaRPr lang="en-GB"/>
        </a:p>
      </dgm:t>
    </dgm:pt>
    <dgm:pt modelId="{2B014A83-4BCF-4C76-AE3A-21DB7AF380CE}" type="sibTrans" cxnId="{471491FA-455C-42AD-A6D7-26B2014B85C3}">
      <dgm:prSet/>
      <dgm:spPr/>
      <dgm:t>
        <a:bodyPr/>
        <a:lstStyle/>
        <a:p>
          <a:endParaRPr lang="en-GB"/>
        </a:p>
      </dgm:t>
    </dgm:pt>
    <dgm:pt modelId="{F096BF3A-D7EB-4B3E-9B3B-6B112C6F6393}">
      <dgm:prSet/>
      <dgm:spPr/>
      <dgm:t>
        <a:bodyPr/>
        <a:lstStyle/>
        <a:p>
          <a:r>
            <a:rPr lang="en-GB" dirty="0"/>
            <a:t>Focuses on community-based support, early checks, and tailored care for fulfilling lives at home.</a:t>
          </a:r>
        </a:p>
      </dgm:t>
    </dgm:pt>
    <dgm:pt modelId="{6B583183-6D22-4A8E-B112-A8F6CCD2E032}" type="parTrans" cxnId="{8E9F364B-5D51-49A0-8CF7-2A93B41459E5}">
      <dgm:prSet/>
      <dgm:spPr/>
      <dgm:t>
        <a:bodyPr/>
        <a:lstStyle/>
        <a:p>
          <a:endParaRPr lang="en-GB"/>
        </a:p>
      </dgm:t>
    </dgm:pt>
    <dgm:pt modelId="{EB8B4E88-DDAE-4F0D-849F-D7FF3458BC72}" type="sibTrans" cxnId="{8E9F364B-5D51-49A0-8CF7-2A93B41459E5}">
      <dgm:prSet/>
      <dgm:spPr/>
      <dgm:t>
        <a:bodyPr/>
        <a:lstStyle/>
        <a:p>
          <a:endParaRPr lang="en-GB"/>
        </a:p>
      </dgm:t>
    </dgm:pt>
    <dgm:pt modelId="{ECE73A88-25D8-49CC-9113-A854228ADFB2}">
      <dgm:prSet/>
      <dgm:spPr/>
      <dgm:t>
        <a:bodyPr/>
        <a:lstStyle/>
        <a:p>
          <a:r>
            <a:rPr lang="en-GB"/>
            <a:t>Emphasizes quality healthcare, reducing health inequalities, and valuing lived experiences.</a:t>
          </a:r>
        </a:p>
      </dgm:t>
    </dgm:pt>
    <dgm:pt modelId="{751BA256-E5AF-4CEF-A014-0D361F40DA74}" type="parTrans" cxnId="{F261A994-D4D9-4434-8868-D6A3793D12A0}">
      <dgm:prSet/>
      <dgm:spPr/>
      <dgm:t>
        <a:bodyPr/>
        <a:lstStyle/>
        <a:p>
          <a:endParaRPr lang="en-GB"/>
        </a:p>
      </dgm:t>
    </dgm:pt>
    <dgm:pt modelId="{66499E5B-283A-424F-A60C-EBCB572C79CB}" type="sibTrans" cxnId="{F261A994-D4D9-4434-8868-D6A3793D12A0}">
      <dgm:prSet/>
      <dgm:spPr/>
      <dgm:t>
        <a:bodyPr/>
        <a:lstStyle/>
        <a:p>
          <a:endParaRPr lang="en-GB"/>
        </a:p>
      </dgm:t>
    </dgm:pt>
    <dgm:pt modelId="{9A42FB2B-BF46-42C2-B2F9-9EBDB6447F9F}">
      <dgm:prSet/>
      <dgm:spPr/>
      <dgm:t>
        <a:bodyPr/>
        <a:lstStyle/>
        <a:p>
          <a:r>
            <a:rPr lang="en-GB"/>
            <a:t>Aims to become a model employer through increased awareness and collaboration within the NHS</a:t>
          </a:r>
        </a:p>
      </dgm:t>
    </dgm:pt>
    <dgm:pt modelId="{E0D2C975-02B0-4EAE-841B-1AA4AEC82B60}" type="parTrans" cxnId="{F4E668B3-9DFD-4B19-B2F0-02F0A43CC113}">
      <dgm:prSet/>
      <dgm:spPr/>
      <dgm:t>
        <a:bodyPr/>
        <a:lstStyle/>
        <a:p>
          <a:endParaRPr lang="en-GB"/>
        </a:p>
      </dgm:t>
    </dgm:pt>
    <dgm:pt modelId="{8360FCC8-6792-49A7-BCA5-F01F975FF976}" type="sibTrans" cxnId="{F4E668B3-9DFD-4B19-B2F0-02F0A43CC113}">
      <dgm:prSet/>
      <dgm:spPr/>
      <dgm:t>
        <a:bodyPr/>
        <a:lstStyle/>
        <a:p>
          <a:endParaRPr lang="en-GB"/>
        </a:p>
      </dgm:t>
    </dgm:pt>
    <dgm:pt modelId="{D747D9B4-43D2-425B-AC5F-DF10949FEA17}">
      <dgm:prSet/>
      <dgm:spPr/>
      <dgm:t>
        <a:bodyPr/>
        <a:lstStyle/>
        <a:p>
          <a:endParaRPr lang="en-GB"/>
        </a:p>
      </dgm:t>
    </dgm:pt>
    <dgm:pt modelId="{71844E0D-3E4E-4755-8CF0-E0659E9A59FA}" type="parTrans" cxnId="{2D42C2E5-8954-4019-BC7B-D778ED7468B7}">
      <dgm:prSet/>
      <dgm:spPr/>
      <dgm:t>
        <a:bodyPr/>
        <a:lstStyle/>
        <a:p>
          <a:endParaRPr lang="en-GB"/>
        </a:p>
      </dgm:t>
    </dgm:pt>
    <dgm:pt modelId="{7E576D84-2BCE-47E3-B540-381901200FDD}" type="sibTrans" cxnId="{2D42C2E5-8954-4019-BC7B-D778ED7468B7}">
      <dgm:prSet/>
      <dgm:spPr/>
      <dgm:t>
        <a:bodyPr/>
        <a:lstStyle/>
        <a:p>
          <a:endParaRPr lang="en-GB"/>
        </a:p>
      </dgm:t>
    </dgm:pt>
    <dgm:pt modelId="{2763EBE3-4DB8-4950-9476-7869FB6B9C55}">
      <dgm:prSet/>
      <dgm:spPr/>
      <dgm:t>
        <a:bodyPr/>
        <a:lstStyle/>
        <a:p>
          <a:pPr>
            <a:buFont typeface="Arial" panose="020B0604020202020204" pitchFamily="34" charset="0"/>
            <a:buChar char="•"/>
          </a:pPr>
          <a:r>
            <a:rPr lang="en-GB" b="1" dirty="0"/>
            <a:t>National plan – Building the right support: </a:t>
          </a:r>
        </a:p>
      </dgm:t>
    </dgm:pt>
    <dgm:pt modelId="{8463B0A8-7951-4074-B4BC-AB2CA51CE8BF}" type="parTrans" cxnId="{A90B2C81-82D4-4046-85F1-679BD593C7BA}">
      <dgm:prSet/>
      <dgm:spPr/>
      <dgm:t>
        <a:bodyPr/>
        <a:lstStyle/>
        <a:p>
          <a:endParaRPr lang="en-GB"/>
        </a:p>
      </dgm:t>
    </dgm:pt>
    <dgm:pt modelId="{B7B462A7-3F98-4E0F-B084-4D015720BC5E}" type="sibTrans" cxnId="{A90B2C81-82D4-4046-85F1-679BD593C7BA}">
      <dgm:prSet/>
      <dgm:spPr/>
      <dgm:t>
        <a:bodyPr/>
        <a:lstStyle/>
        <a:p>
          <a:endParaRPr lang="en-GB"/>
        </a:p>
      </dgm:t>
    </dgm:pt>
    <dgm:pt modelId="{38BD1C37-E6CF-47BC-A929-381CC29BEE52}">
      <dgm:prSet/>
      <dgm:spPr/>
      <dgm:t>
        <a:bodyPr/>
        <a:lstStyle/>
        <a:p>
          <a:r>
            <a:rPr lang="en-GB" dirty="0"/>
            <a:t>Published in 2015 as part of the Transforming Care Programme, 'Building the Right Support' by NHS England, LGA, and ADASS supports commissioners in reducing reliance on mental health inpatient care for individuals with learning disabilities and autism, aiming to develop community alternatives. </a:t>
          </a:r>
        </a:p>
      </dgm:t>
    </dgm:pt>
    <dgm:pt modelId="{682665A5-4C50-4D65-9AC0-9CD4BB066489}" type="parTrans" cxnId="{89F29931-C70D-4874-A676-56137D234CD2}">
      <dgm:prSet/>
      <dgm:spPr/>
      <dgm:t>
        <a:bodyPr/>
        <a:lstStyle/>
        <a:p>
          <a:endParaRPr lang="en-GB"/>
        </a:p>
      </dgm:t>
    </dgm:pt>
    <dgm:pt modelId="{9266184B-9FA6-441A-BA63-6E3FCB75DA62}" type="sibTrans" cxnId="{89F29931-C70D-4874-A676-56137D234CD2}">
      <dgm:prSet/>
      <dgm:spPr/>
      <dgm:t>
        <a:bodyPr/>
        <a:lstStyle/>
        <a:p>
          <a:endParaRPr lang="en-GB"/>
        </a:p>
      </dgm:t>
    </dgm:pt>
    <dgm:pt modelId="{3D572E6F-05FD-40C9-90C3-B1A2948CD77A}">
      <dgm:prSet/>
      <dgm:spPr/>
      <dgm:t>
        <a:bodyPr/>
        <a:lstStyle/>
        <a:p>
          <a:endParaRPr lang="en-GB"/>
        </a:p>
      </dgm:t>
    </dgm:pt>
    <dgm:pt modelId="{D1DDB410-48AA-4FF9-98BE-65077F041DDD}" type="parTrans" cxnId="{22D6795F-73B0-44EB-8B53-E82C797EFCC2}">
      <dgm:prSet/>
      <dgm:spPr/>
      <dgm:t>
        <a:bodyPr/>
        <a:lstStyle/>
        <a:p>
          <a:endParaRPr lang="en-GB"/>
        </a:p>
      </dgm:t>
    </dgm:pt>
    <dgm:pt modelId="{2979DB98-3702-4B8F-93BB-C85A8FC56BC7}" type="sibTrans" cxnId="{22D6795F-73B0-44EB-8B53-E82C797EFCC2}">
      <dgm:prSet/>
      <dgm:spPr/>
      <dgm:t>
        <a:bodyPr/>
        <a:lstStyle/>
        <a:p>
          <a:endParaRPr lang="en-GB"/>
        </a:p>
      </dgm:t>
    </dgm:pt>
    <dgm:pt modelId="{1ACFEC23-0BE4-42F0-9928-1873528B736A}">
      <dgm:prSet/>
      <dgm:spPr/>
      <dgm:t>
        <a:bodyPr/>
        <a:lstStyle/>
        <a:p>
          <a:r>
            <a:rPr lang="en-GB" b="1" dirty="0"/>
            <a:t>Learning disabilities and behaviour that challenge: service design and delivery (NICE guideline): </a:t>
          </a:r>
        </a:p>
      </dgm:t>
    </dgm:pt>
    <dgm:pt modelId="{B4BD0DF7-A2C2-4BFC-A453-8483DE8AA383}" type="parTrans" cxnId="{A7A23077-28A0-4828-B041-F607F979B249}">
      <dgm:prSet/>
      <dgm:spPr/>
      <dgm:t>
        <a:bodyPr/>
        <a:lstStyle/>
        <a:p>
          <a:endParaRPr lang="en-GB"/>
        </a:p>
      </dgm:t>
    </dgm:pt>
    <dgm:pt modelId="{EF54562D-B45F-415A-B1E7-BA8FB4CA0EB0}" type="sibTrans" cxnId="{A7A23077-28A0-4828-B041-F607F979B249}">
      <dgm:prSet/>
      <dgm:spPr/>
      <dgm:t>
        <a:bodyPr/>
        <a:lstStyle/>
        <a:p>
          <a:endParaRPr lang="en-GB"/>
        </a:p>
      </dgm:t>
    </dgm:pt>
    <dgm:pt modelId="{03FE7A18-BEC1-43E9-B402-97309B15A254}">
      <dgm:prSet/>
      <dgm:spPr/>
      <dgm:t>
        <a:bodyPr/>
        <a:lstStyle/>
        <a:p>
          <a:r>
            <a:rPr lang="en-GB" dirty="0"/>
            <a:t>This guideline covers services for children, young people, and adults with a learning disability (or autism and a learning disability) and behaviour that challenges. </a:t>
          </a:r>
        </a:p>
      </dgm:t>
    </dgm:pt>
    <dgm:pt modelId="{C2690FBF-B857-4B59-9378-07434A18B19C}" type="parTrans" cxnId="{E300D96A-D2EE-47A8-92A4-D2DCFA8D53E9}">
      <dgm:prSet/>
      <dgm:spPr/>
      <dgm:t>
        <a:bodyPr/>
        <a:lstStyle/>
        <a:p>
          <a:endParaRPr lang="en-GB"/>
        </a:p>
      </dgm:t>
    </dgm:pt>
    <dgm:pt modelId="{894925DC-49AB-4653-86AC-028636902F36}" type="sibTrans" cxnId="{E300D96A-D2EE-47A8-92A4-D2DCFA8D53E9}">
      <dgm:prSet/>
      <dgm:spPr/>
      <dgm:t>
        <a:bodyPr/>
        <a:lstStyle/>
        <a:p>
          <a:endParaRPr lang="en-GB"/>
        </a:p>
      </dgm:t>
    </dgm:pt>
    <dgm:pt modelId="{1596EE20-C6D7-4650-9485-F024ABD4BE5C}">
      <dgm:prSet/>
      <dgm:spPr/>
      <dgm:t>
        <a:bodyPr/>
        <a:lstStyle/>
        <a:p>
          <a:r>
            <a:rPr lang="en-GB"/>
            <a:t>It aims to promote a lifelong approach to supporting individuals and their families and carers, focusing on prevention, early intervention, and minimizing inpatient admissions</a:t>
          </a:r>
        </a:p>
      </dgm:t>
    </dgm:pt>
    <dgm:pt modelId="{3A6FE5CD-8D5C-437E-9EC6-3BCBB786A1AA}" type="parTrans" cxnId="{9493168F-B637-489A-A953-EB66E3D9A0AC}">
      <dgm:prSet/>
      <dgm:spPr/>
      <dgm:t>
        <a:bodyPr/>
        <a:lstStyle/>
        <a:p>
          <a:endParaRPr lang="en-GB"/>
        </a:p>
      </dgm:t>
    </dgm:pt>
    <dgm:pt modelId="{AAEFC6F6-11E1-404D-8341-BE80F32F1F88}" type="sibTrans" cxnId="{9493168F-B637-489A-A953-EB66E3D9A0AC}">
      <dgm:prSet/>
      <dgm:spPr/>
      <dgm:t>
        <a:bodyPr/>
        <a:lstStyle/>
        <a:p>
          <a:endParaRPr lang="en-GB"/>
        </a:p>
      </dgm:t>
    </dgm:pt>
    <dgm:pt modelId="{42080E41-0423-462A-9D7C-12181FCBD5A3}">
      <dgm:prSet/>
      <dgm:spPr/>
      <dgm:t>
        <a:bodyPr/>
        <a:lstStyle/>
        <a:p>
          <a:r>
            <a:rPr lang="en-GB"/>
            <a:t>While undergoing a review in 2022/23, its core values remain pertinent, emphasising a commitment to personalized housing, care, and support for individuals to lead healthy lives in the community.</a:t>
          </a:r>
        </a:p>
      </dgm:t>
    </dgm:pt>
    <dgm:pt modelId="{3B559522-3505-4F22-8886-DDEECF13FF25}" type="parTrans" cxnId="{D1B1F81C-69F2-4E27-9F20-6E525BABD4BC}">
      <dgm:prSet/>
      <dgm:spPr/>
      <dgm:t>
        <a:bodyPr/>
        <a:lstStyle/>
        <a:p>
          <a:endParaRPr lang="en-GB"/>
        </a:p>
      </dgm:t>
    </dgm:pt>
    <dgm:pt modelId="{31CA1C55-F916-4D2C-8E9E-B7E0AA74BC77}" type="sibTrans" cxnId="{D1B1F81C-69F2-4E27-9F20-6E525BABD4BC}">
      <dgm:prSet/>
      <dgm:spPr/>
      <dgm:t>
        <a:bodyPr/>
        <a:lstStyle/>
        <a:p>
          <a:endParaRPr lang="en-GB"/>
        </a:p>
      </dgm:t>
    </dgm:pt>
    <dgm:pt modelId="{045D057F-251C-44E5-AE93-2B2C196587F7}">
      <dgm:prSet/>
      <dgm:spPr/>
      <dgm:t>
        <a:bodyPr/>
        <a:lstStyle/>
        <a:p>
          <a:r>
            <a:rPr lang="en-GB"/>
            <a:t>It highlights the importance of personalised activities and interventions, promotes awareness of local resources, and seeks to improve the overall well-being of individuals and families through a holistic approach.</a:t>
          </a:r>
        </a:p>
      </dgm:t>
    </dgm:pt>
    <dgm:pt modelId="{C0A6C8A2-4F73-4FB4-9BB8-DA4157C210F4}" type="parTrans" cxnId="{4A98E580-B127-4127-9850-D10E6102E823}">
      <dgm:prSet/>
      <dgm:spPr/>
      <dgm:t>
        <a:bodyPr/>
        <a:lstStyle/>
        <a:p>
          <a:endParaRPr lang="en-GB"/>
        </a:p>
      </dgm:t>
    </dgm:pt>
    <dgm:pt modelId="{9B06043B-7D6F-4768-A0BC-242B7BED5EF9}" type="sibTrans" cxnId="{4A98E580-B127-4127-9850-D10E6102E823}">
      <dgm:prSet/>
      <dgm:spPr/>
      <dgm:t>
        <a:bodyPr/>
        <a:lstStyle/>
        <a:p>
          <a:endParaRPr lang="en-GB"/>
        </a:p>
      </dgm:t>
    </dgm:pt>
    <dgm:pt modelId="{5CC621C6-B6D4-44A9-AE2A-85975536BA6C}" type="pres">
      <dgm:prSet presAssocID="{8248F1DB-3A2C-420E-9C57-2D2897E88FBD}" presName="Name0" presStyleCnt="0">
        <dgm:presLayoutVars>
          <dgm:dir/>
          <dgm:animLvl val="lvl"/>
          <dgm:resizeHandles val="exact"/>
        </dgm:presLayoutVars>
      </dgm:prSet>
      <dgm:spPr/>
    </dgm:pt>
    <dgm:pt modelId="{96B1BC9E-98E2-4149-8D5F-2803F000AC11}" type="pres">
      <dgm:prSet presAssocID="{11B8B96C-64E9-42D0-AB3E-62165286CC23}" presName="composite" presStyleCnt="0"/>
      <dgm:spPr/>
    </dgm:pt>
    <dgm:pt modelId="{B30B1ECC-3C56-49FC-BD15-D7F52B1238BE}" type="pres">
      <dgm:prSet presAssocID="{11B8B96C-64E9-42D0-AB3E-62165286CC23}" presName="parTx" presStyleLbl="alignNode1" presStyleIdx="0" presStyleCnt="4">
        <dgm:presLayoutVars>
          <dgm:chMax val="0"/>
          <dgm:chPref val="0"/>
          <dgm:bulletEnabled val="1"/>
        </dgm:presLayoutVars>
      </dgm:prSet>
      <dgm:spPr/>
    </dgm:pt>
    <dgm:pt modelId="{F876DF51-5800-4A28-8958-6CA16C982FB5}" type="pres">
      <dgm:prSet presAssocID="{11B8B96C-64E9-42D0-AB3E-62165286CC23}" presName="desTx" presStyleLbl="alignAccFollowNode1" presStyleIdx="0" presStyleCnt="4">
        <dgm:presLayoutVars>
          <dgm:bulletEnabled val="1"/>
        </dgm:presLayoutVars>
      </dgm:prSet>
      <dgm:spPr/>
    </dgm:pt>
    <dgm:pt modelId="{2A7C8DFC-D338-4CA3-BC0B-383F2DDC1E9A}" type="pres">
      <dgm:prSet presAssocID="{99F781C8-04FB-4859-988A-9BB7104AB62B}" presName="space" presStyleCnt="0"/>
      <dgm:spPr/>
    </dgm:pt>
    <dgm:pt modelId="{7A3728CC-02F8-4994-B7C9-8F92CD158060}" type="pres">
      <dgm:prSet presAssocID="{2763EBE3-4DB8-4950-9476-7869FB6B9C55}" presName="composite" presStyleCnt="0"/>
      <dgm:spPr/>
    </dgm:pt>
    <dgm:pt modelId="{1ED022CA-5208-4D64-A72E-83850F4C8E85}" type="pres">
      <dgm:prSet presAssocID="{2763EBE3-4DB8-4950-9476-7869FB6B9C55}" presName="parTx" presStyleLbl="alignNode1" presStyleIdx="1" presStyleCnt="4">
        <dgm:presLayoutVars>
          <dgm:chMax val="0"/>
          <dgm:chPref val="0"/>
          <dgm:bulletEnabled val="1"/>
        </dgm:presLayoutVars>
      </dgm:prSet>
      <dgm:spPr/>
    </dgm:pt>
    <dgm:pt modelId="{9186A082-5FEE-47B2-AE68-D9474C3BD989}" type="pres">
      <dgm:prSet presAssocID="{2763EBE3-4DB8-4950-9476-7869FB6B9C55}" presName="desTx" presStyleLbl="alignAccFollowNode1" presStyleIdx="1" presStyleCnt="4">
        <dgm:presLayoutVars>
          <dgm:bulletEnabled val="1"/>
        </dgm:presLayoutVars>
      </dgm:prSet>
      <dgm:spPr/>
    </dgm:pt>
    <dgm:pt modelId="{5C089CE0-D922-4507-BE4F-E5240F358403}" type="pres">
      <dgm:prSet presAssocID="{B7B462A7-3F98-4E0F-B084-4D015720BC5E}" presName="space" presStyleCnt="0"/>
      <dgm:spPr/>
    </dgm:pt>
    <dgm:pt modelId="{8CCCAF07-A755-4810-BCE0-F1732E828B89}" type="pres">
      <dgm:prSet presAssocID="{145F60E8-1BD1-4624-A92B-0FE5580D3F6D}" presName="composite" presStyleCnt="0"/>
      <dgm:spPr/>
    </dgm:pt>
    <dgm:pt modelId="{13FA69BE-C0F0-44C4-8CBC-472FCC6C38B1}" type="pres">
      <dgm:prSet presAssocID="{145F60E8-1BD1-4624-A92B-0FE5580D3F6D}" presName="parTx" presStyleLbl="alignNode1" presStyleIdx="2" presStyleCnt="4">
        <dgm:presLayoutVars>
          <dgm:chMax val="0"/>
          <dgm:chPref val="0"/>
          <dgm:bulletEnabled val="1"/>
        </dgm:presLayoutVars>
      </dgm:prSet>
      <dgm:spPr/>
    </dgm:pt>
    <dgm:pt modelId="{51B8AE46-F9A0-45C9-ADE6-E46E51D56E70}" type="pres">
      <dgm:prSet presAssocID="{145F60E8-1BD1-4624-A92B-0FE5580D3F6D}" presName="desTx" presStyleLbl="alignAccFollowNode1" presStyleIdx="2" presStyleCnt="4">
        <dgm:presLayoutVars>
          <dgm:bulletEnabled val="1"/>
        </dgm:presLayoutVars>
      </dgm:prSet>
      <dgm:spPr/>
    </dgm:pt>
    <dgm:pt modelId="{57F95FFD-2875-4937-A641-51D4DFCB67C1}" type="pres">
      <dgm:prSet presAssocID="{5196CDFF-8711-427F-A5BF-24754501019B}" presName="space" presStyleCnt="0"/>
      <dgm:spPr/>
    </dgm:pt>
    <dgm:pt modelId="{801809FB-A4D8-41EF-9EDE-CAB60ADBA85F}" type="pres">
      <dgm:prSet presAssocID="{1ACFEC23-0BE4-42F0-9928-1873528B736A}" presName="composite" presStyleCnt="0"/>
      <dgm:spPr/>
    </dgm:pt>
    <dgm:pt modelId="{1B475A12-37E9-4AFE-AE95-87E93B524CBC}" type="pres">
      <dgm:prSet presAssocID="{1ACFEC23-0BE4-42F0-9928-1873528B736A}" presName="parTx" presStyleLbl="alignNode1" presStyleIdx="3" presStyleCnt="4">
        <dgm:presLayoutVars>
          <dgm:chMax val="0"/>
          <dgm:chPref val="0"/>
          <dgm:bulletEnabled val="1"/>
        </dgm:presLayoutVars>
      </dgm:prSet>
      <dgm:spPr/>
    </dgm:pt>
    <dgm:pt modelId="{3D56A5F2-339C-4B71-9883-218B6E535612}" type="pres">
      <dgm:prSet presAssocID="{1ACFEC23-0BE4-42F0-9928-1873528B736A}" presName="desTx" presStyleLbl="alignAccFollowNode1" presStyleIdx="3" presStyleCnt="4">
        <dgm:presLayoutVars>
          <dgm:bulletEnabled val="1"/>
        </dgm:presLayoutVars>
      </dgm:prSet>
      <dgm:spPr/>
    </dgm:pt>
  </dgm:ptLst>
  <dgm:cxnLst>
    <dgm:cxn modelId="{98C40207-4E96-4868-A2C2-A6667ADCCBE1}" type="presOf" srcId="{03FE7A18-BEC1-43E9-B402-97309B15A254}" destId="{3D56A5F2-339C-4B71-9883-218B6E535612}" srcOrd="0" destOrd="0" presId="urn:microsoft.com/office/officeart/2005/8/layout/hList1"/>
    <dgm:cxn modelId="{14184416-2DC3-46B9-AD91-2ABCFC0EFD2D}" type="presOf" srcId="{42080E41-0423-462A-9D7C-12181FCBD5A3}" destId="{9186A082-5FEE-47B2-AE68-D9474C3BD989}" srcOrd="0" destOrd="1" presId="urn:microsoft.com/office/officeart/2005/8/layout/hList1"/>
    <dgm:cxn modelId="{D1B1F81C-69F2-4E27-9F20-6E525BABD4BC}" srcId="{2763EBE3-4DB8-4950-9476-7869FB6B9C55}" destId="{42080E41-0423-462A-9D7C-12181FCBD5A3}" srcOrd="1" destOrd="0" parTransId="{3B559522-3505-4F22-8886-DDEECF13FF25}" sibTransId="{31CA1C55-F916-4D2C-8E9E-B7E0AA74BC77}"/>
    <dgm:cxn modelId="{97B4EE1E-0100-4CAF-86E6-5DF27DCEC452}" type="presOf" srcId="{8248F1DB-3A2C-420E-9C57-2D2897E88FBD}" destId="{5CC621C6-B6D4-44A9-AE2A-85975536BA6C}" srcOrd="0" destOrd="0" presId="urn:microsoft.com/office/officeart/2005/8/layout/hList1"/>
    <dgm:cxn modelId="{89F29931-C70D-4874-A676-56137D234CD2}" srcId="{2763EBE3-4DB8-4950-9476-7869FB6B9C55}" destId="{38BD1C37-E6CF-47BC-A929-381CC29BEE52}" srcOrd="0" destOrd="0" parTransId="{682665A5-4C50-4D65-9AC0-9CD4BB066489}" sibTransId="{9266184B-9FA6-441A-BA63-6E3FCB75DA62}"/>
    <dgm:cxn modelId="{35A9AE33-DF71-4164-938D-877E48D60573}" type="presOf" srcId="{045D057F-251C-44E5-AE93-2B2C196587F7}" destId="{F876DF51-5800-4A28-8958-6CA16C982FB5}" srcOrd="0" destOrd="1" presId="urn:microsoft.com/office/officeart/2005/8/layout/hList1"/>
    <dgm:cxn modelId="{22D6795F-73B0-44EB-8B53-E82C797EFCC2}" srcId="{2763EBE3-4DB8-4950-9476-7869FB6B9C55}" destId="{3D572E6F-05FD-40C9-90C3-B1A2948CD77A}" srcOrd="2" destOrd="0" parTransId="{D1DDB410-48AA-4FF9-98BE-65077F041DDD}" sibTransId="{2979DB98-3702-4B8F-93BB-C85A8FC56BC7}"/>
    <dgm:cxn modelId="{8BD8296A-9D6F-496F-95E3-2030D5A4D898}" type="presOf" srcId="{D747D9B4-43D2-425B-AC5F-DF10949FEA17}" destId="{51B8AE46-F9A0-45C9-ADE6-E46E51D56E70}" srcOrd="0" destOrd="4" presId="urn:microsoft.com/office/officeart/2005/8/layout/hList1"/>
    <dgm:cxn modelId="{E300D96A-D2EE-47A8-92A4-D2DCFA8D53E9}" srcId="{1ACFEC23-0BE4-42F0-9928-1873528B736A}" destId="{03FE7A18-BEC1-43E9-B402-97309B15A254}" srcOrd="0" destOrd="0" parTransId="{C2690FBF-B857-4B59-9378-07434A18B19C}" sibTransId="{894925DC-49AB-4653-86AC-028636902F36}"/>
    <dgm:cxn modelId="{8E9F364B-5D51-49A0-8CF7-2A93B41459E5}" srcId="{145F60E8-1BD1-4624-A92B-0FE5580D3F6D}" destId="{F096BF3A-D7EB-4B3E-9B3B-6B112C6F6393}" srcOrd="1" destOrd="0" parTransId="{6B583183-6D22-4A8E-B112-A8F6CCD2E032}" sibTransId="{EB8B4E88-DDAE-4F0D-849F-D7FF3458BC72}"/>
    <dgm:cxn modelId="{A866486B-3501-4206-9835-71909296808F}" type="presOf" srcId="{E5A4191C-2E96-4168-B06D-F41F1E315334}" destId="{F876DF51-5800-4A28-8958-6CA16C982FB5}" srcOrd="0" destOrd="0" presId="urn:microsoft.com/office/officeart/2005/8/layout/hList1"/>
    <dgm:cxn modelId="{74D8564F-E4BB-49B0-8124-BC4331E9CDF3}" type="presOf" srcId="{38BD1C37-E6CF-47BC-A929-381CC29BEE52}" destId="{9186A082-5FEE-47B2-AE68-D9474C3BD989}" srcOrd="0" destOrd="0" presId="urn:microsoft.com/office/officeart/2005/8/layout/hList1"/>
    <dgm:cxn modelId="{306B0C74-E92E-43EB-A7CD-47EF9E706E90}" srcId="{8248F1DB-3A2C-420E-9C57-2D2897E88FBD}" destId="{145F60E8-1BD1-4624-A92B-0FE5580D3F6D}" srcOrd="2" destOrd="0" parTransId="{6E403300-8D29-4EF8-81CB-9112F6A27EDE}" sibTransId="{5196CDFF-8711-427F-A5BF-24754501019B}"/>
    <dgm:cxn modelId="{A7A23077-28A0-4828-B041-F607F979B249}" srcId="{8248F1DB-3A2C-420E-9C57-2D2897E88FBD}" destId="{1ACFEC23-0BE4-42F0-9928-1873528B736A}" srcOrd="3" destOrd="0" parTransId="{B4BD0DF7-A2C2-4BFC-A453-8483DE8AA383}" sibTransId="{EF54562D-B45F-415A-B1E7-BA8FB4CA0EB0}"/>
    <dgm:cxn modelId="{69B1155A-9D4D-48F5-8832-AD04B042341B}" type="presOf" srcId="{3D572E6F-05FD-40C9-90C3-B1A2948CD77A}" destId="{9186A082-5FEE-47B2-AE68-D9474C3BD989}" srcOrd="0" destOrd="2" presId="urn:microsoft.com/office/officeart/2005/8/layout/hList1"/>
    <dgm:cxn modelId="{615CC67C-FA4E-49F1-8A9F-B65022184E58}" type="presOf" srcId="{1596EE20-C6D7-4650-9485-F024ABD4BE5C}" destId="{3D56A5F2-339C-4B71-9883-218B6E535612}" srcOrd="0" destOrd="1" presId="urn:microsoft.com/office/officeart/2005/8/layout/hList1"/>
    <dgm:cxn modelId="{4470A180-6086-4017-AC9F-9208B212F414}" type="presOf" srcId="{489D082C-CC1C-4D5E-A34F-EF038F09B07B}" destId="{51B8AE46-F9A0-45C9-ADE6-E46E51D56E70}" srcOrd="0" destOrd="0" presId="urn:microsoft.com/office/officeart/2005/8/layout/hList1"/>
    <dgm:cxn modelId="{4A98E580-B127-4127-9850-D10E6102E823}" srcId="{11B8B96C-64E9-42D0-AB3E-62165286CC23}" destId="{045D057F-251C-44E5-AE93-2B2C196587F7}" srcOrd="1" destOrd="0" parTransId="{C0A6C8A2-4F73-4FB4-9BB8-DA4157C210F4}" sibTransId="{9B06043B-7D6F-4768-A0BC-242B7BED5EF9}"/>
    <dgm:cxn modelId="{A90B2C81-82D4-4046-85F1-679BD593C7BA}" srcId="{8248F1DB-3A2C-420E-9C57-2D2897E88FBD}" destId="{2763EBE3-4DB8-4950-9476-7869FB6B9C55}" srcOrd="1" destOrd="0" parTransId="{8463B0A8-7951-4074-B4BC-AB2CA51CE8BF}" sibTransId="{B7B462A7-3F98-4E0F-B084-4D015720BC5E}"/>
    <dgm:cxn modelId="{9493168F-B637-489A-A953-EB66E3D9A0AC}" srcId="{1ACFEC23-0BE4-42F0-9928-1873528B736A}" destId="{1596EE20-C6D7-4650-9485-F024ABD4BE5C}" srcOrd="1" destOrd="0" parTransId="{3A6FE5CD-8D5C-437E-9EC6-3BCBB786A1AA}" sibTransId="{AAEFC6F6-11E1-404D-8341-BE80F32F1F88}"/>
    <dgm:cxn modelId="{F261A994-D4D9-4434-8868-D6A3793D12A0}" srcId="{145F60E8-1BD1-4624-A92B-0FE5580D3F6D}" destId="{ECE73A88-25D8-49CC-9113-A854228ADFB2}" srcOrd="2" destOrd="0" parTransId="{751BA256-E5AF-4CEF-A014-0D361F40DA74}" sibTransId="{66499E5B-283A-424F-A60C-EBCB572C79CB}"/>
    <dgm:cxn modelId="{DD9D9295-6748-4575-B2A6-4239C8336911}" type="presOf" srcId="{9A42FB2B-BF46-42C2-B2F9-9EBDB6447F9F}" destId="{51B8AE46-F9A0-45C9-ADE6-E46E51D56E70}" srcOrd="0" destOrd="3" presId="urn:microsoft.com/office/officeart/2005/8/layout/hList1"/>
    <dgm:cxn modelId="{B5E19A9A-751A-4006-A959-94B9BE96CAEE}" type="presOf" srcId="{2763EBE3-4DB8-4950-9476-7869FB6B9C55}" destId="{1ED022CA-5208-4D64-A72E-83850F4C8E85}" srcOrd="0" destOrd="0" presId="urn:microsoft.com/office/officeart/2005/8/layout/hList1"/>
    <dgm:cxn modelId="{F74B70AC-496E-4165-B0A8-39412CB06425}" type="presOf" srcId="{F096BF3A-D7EB-4B3E-9B3B-6B112C6F6393}" destId="{51B8AE46-F9A0-45C9-ADE6-E46E51D56E70}" srcOrd="0" destOrd="1" presId="urn:microsoft.com/office/officeart/2005/8/layout/hList1"/>
    <dgm:cxn modelId="{22B361B0-ABF0-4EF7-8F29-4BEB5E98F43D}" type="presOf" srcId="{145F60E8-1BD1-4624-A92B-0FE5580D3F6D}" destId="{13FA69BE-C0F0-44C4-8CBC-472FCC6C38B1}" srcOrd="0" destOrd="0" presId="urn:microsoft.com/office/officeart/2005/8/layout/hList1"/>
    <dgm:cxn modelId="{F4E668B3-9DFD-4B19-B2F0-02F0A43CC113}" srcId="{145F60E8-1BD1-4624-A92B-0FE5580D3F6D}" destId="{9A42FB2B-BF46-42C2-B2F9-9EBDB6447F9F}" srcOrd="3" destOrd="0" parTransId="{E0D2C975-02B0-4EAE-841B-1AA4AEC82B60}" sibTransId="{8360FCC8-6792-49A7-BCA5-F01F975FF976}"/>
    <dgm:cxn modelId="{1BE061B6-A90D-4589-AE75-A6E950378B52}" type="presOf" srcId="{ECE73A88-25D8-49CC-9113-A854228ADFB2}" destId="{51B8AE46-F9A0-45C9-ADE6-E46E51D56E70}" srcOrd="0" destOrd="2" presId="urn:microsoft.com/office/officeart/2005/8/layout/hList1"/>
    <dgm:cxn modelId="{F6CC15CB-C941-43EE-A335-D4ACC6432E8A}" srcId="{11B8B96C-64E9-42D0-AB3E-62165286CC23}" destId="{E5A4191C-2E96-4168-B06D-F41F1E315334}" srcOrd="0" destOrd="0" parTransId="{9EC03066-5417-4B25-83AD-EFADF9939F9B}" sibTransId="{BC0EE374-CC54-4FD1-B4E7-1559163C8CD7}"/>
    <dgm:cxn modelId="{2A3C7BCE-119E-41EA-B047-5D83C9828242}" type="presOf" srcId="{1ACFEC23-0BE4-42F0-9928-1873528B736A}" destId="{1B475A12-37E9-4AFE-AE95-87E93B524CBC}" srcOrd="0" destOrd="0" presId="urn:microsoft.com/office/officeart/2005/8/layout/hList1"/>
    <dgm:cxn modelId="{0CEBFDCE-E667-468D-9958-7CA8BB358E1A}" type="presOf" srcId="{11B8B96C-64E9-42D0-AB3E-62165286CC23}" destId="{B30B1ECC-3C56-49FC-BD15-D7F52B1238BE}" srcOrd="0" destOrd="0" presId="urn:microsoft.com/office/officeart/2005/8/layout/hList1"/>
    <dgm:cxn modelId="{EF3348E0-EE16-4AD0-9AEF-17DFED224F14}" srcId="{8248F1DB-3A2C-420E-9C57-2D2897E88FBD}" destId="{11B8B96C-64E9-42D0-AB3E-62165286CC23}" srcOrd="0" destOrd="0" parTransId="{1F763DBF-C015-4DA3-BC4D-3548AA3073DE}" sibTransId="{99F781C8-04FB-4859-988A-9BB7104AB62B}"/>
    <dgm:cxn modelId="{2D42C2E5-8954-4019-BC7B-D778ED7468B7}" srcId="{145F60E8-1BD1-4624-A92B-0FE5580D3F6D}" destId="{D747D9B4-43D2-425B-AC5F-DF10949FEA17}" srcOrd="4" destOrd="0" parTransId="{71844E0D-3E4E-4755-8CF0-E0659E9A59FA}" sibTransId="{7E576D84-2BCE-47E3-B540-381901200FDD}"/>
    <dgm:cxn modelId="{471491FA-455C-42AD-A6D7-26B2014B85C3}" srcId="{145F60E8-1BD1-4624-A92B-0FE5580D3F6D}" destId="{489D082C-CC1C-4D5E-A34F-EF038F09B07B}" srcOrd="0" destOrd="0" parTransId="{B8C57E08-3D11-44DB-99DB-90C98215F2B4}" sibTransId="{2B014A83-4BCF-4C76-AE3A-21DB7AF380CE}"/>
    <dgm:cxn modelId="{2DE96E87-6441-4C84-AB71-12F3EDFBFC03}" type="presParOf" srcId="{5CC621C6-B6D4-44A9-AE2A-85975536BA6C}" destId="{96B1BC9E-98E2-4149-8D5F-2803F000AC11}" srcOrd="0" destOrd="0" presId="urn:microsoft.com/office/officeart/2005/8/layout/hList1"/>
    <dgm:cxn modelId="{6CCD81F4-F225-4B1D-95C8-1D1CB6D8481F}" type="presParOf" srcId="{96B1BC9E-98E2-4149-8D5F-2803F000AC11}" destId="{B30B1ECC-3C56-49FC-BD15-D7F52B1238BE}" srcOrd="0" destOrd="0" presId="urn:microsoft.com/office/officeart/2005/8/layout/hList1"/>
    <dgm:cxn modelId="{7F7478F5-B774-4DE5-9396-5E18415255AE}" type="presParOf" srcId="{96B1BC9E-98E2-4149-8D5F-2803F000AC11}" destId="{F876DF51-5800-4A28-8958-6CA16C982FB5}" srcOrd="1" destOrd="0" presId="urn:microsoft.com/office/officeart/2005/8/layout/hList1"/>
    <dgm:cxn modelId="{042A491E-5D88-4EAD-A37F-57D891F8A130}" type="presParOf" srcId="{5CC621C6-B6D4-44A9-AE2A-85975536BA6C}" destId="{2A7C8DFC-D338-4CA3-BC0B-383F2DDC1E9A}" srcOrd="1" destOrd="0" presId="urn:microsoft.com/office/officeart/2005/8/layout/hList1"/>
    <dgm:cxn modelId="{7744F1CD-71A9-406F-9868-0A19706FA40D}" type="presParOf" srcId="{5CC621C6-B6D4-44A9-AE2A-85975536BA6C}" destId="{7A3728CC-02F8-4994-B7C9-8F92CD158060}" srcOrd="2" destOrd="0" presId="urn:microsoft.com/office/officeart/2005/8/layout/hList1"/>
    <dgm:cxn modelId="{168463CA-810D-417C-A162-3A054F5E96EE}" type="presParOf" srcId="{7A3728CC-02F8-4994-B7C9-8F92CD158060}" destId="{1ED022CA-5208-4D64-A72E-83850F4C8E85}" srcOrd="0" destOrd="0" presId="urn:microsoft.com/office/officeart/2005/8/layout/hList1"/>
    <dgm:cxn modelId="{FF3B4570-7512-4798-8899-B7D3949BB2DF}" type="presParOf" srcId="{7A3728CC-02F8-4994-B7C9-8F92CD158060}" destId="{9186A082-5FEE-47B2-AE68-D9474C3BD989}" srcOrd="1" destOrd="0" presId="urn:microsoft.com/office/officeart/2005/8/layout/hList1"/>
    <dgm:cxn modelId="{3A14F824-B5A0-4B27-9EB0-281D8FA4B2F1}" type="presParOf" srcId="{5CC621C6-B6D4-44A9-AE2A-85975536BA6C}" destId="{5C089CE0-D922-4507-BE4F-E5240F358403}" srcOrd="3" destOrd="0" presId="urn:microsoft.com/office/officeart/2005/8/layout/hList1"/>
    <dgm:cxn modelId="{A8933CEF-7214-4FBB-9999-F3BBA97904C2}" type="presParOf" srcId="{5CC621C6-B6D4-44A9-AE2A-85975536BA6C}" destId="{8CCCAF07-A755-4810-BCE0-F1732E828B89}" srcOrd="4" destOrd="0" presId="urn:microsoft.com/office/officeart/2005/8/layout/hList1"/>
    <dgm:cxn modelId="{7523BD49-83B4-4A0B-8BBF-BD58291B1276}" type="presParOf" srcId="{8CCCAF07-A755-4810-BCE0-F1732E828B89}" destId="{13FA69BE-C0F0-44C4-8CBC-472FCC6C38B1}" srcOrd="0" destOrd="0" presId="urn:microsoft.com/office/officeart/2005/8/layout/hList1"/>
    <dgm:cxn modelId="{38B8B1CE-E4B6-407E-8D32-CEE7F0CB5AB0}" type="presParOf" srcId="{8CCCAF07-A755-4810-BCE0-F1732E828B89}" destId="{51B8AE46-F9A0-45C9-ADE6-E46E51D56E70}" srcOrd="1" destOrd="0" presId="urn:microsoft.com/office/officeart/2005/8/layout/hList1"/>
    <dgm:cxn modelId="{C3E5CB1A-CDC6-4D9A-84F0-A597F5C2AD0D}" type="presParOf" srcId="{5CC621C6-B6D4-44A9-AE2A-85975536BA6C}" destId="{57F95FFD-2875-4937-A641-51D4DFCB67C1}" srcOrd="5" destOrd="0" presId="urn:microsoft.com/office/officeart/2005/8/layout/hList1"/>
    <dgm:cxn modelId="{596C4190-44E4-4665-ABD9-91FCD5EB613C}" type="presParOf" srcId="{5CC621C6-B6D4-44A9-AE2A-85975536BA6C}" destId="{801809FB-A4D8-41EF-9EDE-CAB60ADBA85F}" srcOrd="6" destOrd="0" presId="urn:microsoft.com/office/officeart/2005/8/layout/hList1"/>
    <dgm:cxn modelId="{127D24CD-392E-472F-AB8D-4946C14003A9}" type="presParOf" srcId="{801809FB-A4D8-41EF-9EDE-CAB60ADBA85F}" destId="{1B475A12-37E9-4AFE-AE95-87E93B524CBC}" srcOrd="0" destOrd="0" presId="urn:microsoft.com/office/officeart/2005/8/layout/hList1"/>
    <dgm:cxn modelId="{25992565-78B5-451C-B287-057C239BA957}" type="presParOf" srcId="{801809FB-A4D8-41EF-9EDE-CAB60ADBA85F}" destId="{3D56A5F2-339C-4B71-9883-218B6E5356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0B55CF-C61A-441E-B03E-FD7FB798D60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748EB1A-876B-4B23-9FF1-62D09E7AD562}">
      <dgm:prSet/>
      <dgm:spPr/>
      <dgm:t>
        <a:bodyPr/>
        <a:lstStyle/>
        <a:p>
          <a:r>
            <a:rPr lang="en-GB"/>
            <a:t>Specialist services</a:t>
          </a:r>
        </a:p>
      </dgm:t>
    </dgm:pt>
    <dgm:pt modelId="{6B193F53-7598-46B1-BC81-68A769884FFD}" type="parTrans" cxnId="{14B7622A-00B7-43BC-918F-B93C18C4F5B4}">
      <dgm:prSet/>
      <dgm:spPr/>
      <dgm:t>
        <a:bodyPr/>
        <a:lstStyle/>
        <a:p>
          <a:endParaRPr lang="en-GB"/>
        </a:p>
      </dgm:t>
    </dgm:pt>
    <dgm:pt modelId="{00FFEBF8-0941-4AB6-81B6-7BE1910CFFF8}" type="sibTrans" cxnId="{14B7622A-00B7-43BC-918F-B93C18C4F5B4}">
      <dgm:prSet/>
      <dgm:spPr/>
      <dgm:t>
        <a:bodyPr/>
        <a:lstStyle/>
        <a:p>
          <a:endParaRPr lang="en-GB"/>
        </a:p>
      </dgm:t>
    </dgm:pt>
    <dgm:pt modelId="{8CA5668A-58D4-4EEA-B935-76546264BF5C}">
      <dgm:prSet/>
      <dgm:spPr/>
      <dgm:t>
        <a:bodyPr/>
        <a:lstStyle/>
        <a:p>
          <a:r>
            <a:rPr lang="en-GB"/>
            <a:t>Diagnosis coverage </a:t>
          </a:r>
        </a:p>
      </dgm:t>
    </dgm:pt>
    <dgm:pt modelId="{6E148F28-8735-45E1-AF32-9F57724AC4D5}" type="parTrans" cxnId="{8841F23B-E3DF-44EB-B68C-A64B0AD27349}">
      <dgm:prSet/>
      <dgm:spPr/>
      <dgm:t>
        <a:bodyPr/>
        <a:lstStyle/>
        <a:p>
          <a:endParaRPr lang="en-GB"/>
        </a:p>
      </dgm:t>
    </dgm:pt>
    <dgm:pt modelId="{8A8BDBF5-38D8-47AB-B5A1-6010FDFCAC05}" type="sibTrans" cxnId="{8841F23B-E3DF-44EB-B68C-A64B0AD27349}">
      <dgm:prSet/>
      <dgm:spPr/>
      <dgm:t>
        <a:bodyPr/>
        <a:lstStyle/>
        <a:p>
          <a:endParaRPr lang="en-GB"/>
        </a:p>
      </dgm:t>
    </dgm:pt>
    <dgm:pt modelId="{48032F68-58EE-4341-9134-32D6987D43AE}">
      <dgm:prSet/>
      <dgm:spPr/>
      <dgm:t>
        <a:bodyPr/>
        <a:lstStyle/>
        <a:p>
          <a:r>
            <a:rPr lang="en-GB"/>
            <a:t>Specialist services (CLDS)</a:t>
          </a:r>
        </a:p>
      </dgm:t>
    </dgm:pt>
    <dgm:pt modelId="{621CC98A-C0BE-41AD-BA5F-8052E9FA7B95}" type="parTrans" cxnId="{9286BFD5-5FEC-460C-8507-E295B3147462}">
      <dgm:prSet/>
      <dgm:spPr/>
      <dgm:t>
        <a:bodyPr/>
        <a:lstStyle/>
        <a:p>
          <a:endParaRPr lang="en-GB"/>
        </a:p>
      </dgm:t>
    </dgm:pt>
    <dgm:pt modelId="{AF572155-77F9-43EC-BDEB-A67F2F5C3CBE}" type="sibTrans" cxnId="{9286BFD5-5FEC-460C-8507-E295B3147462}">
      <dgm:prSet/>
      <dgm:spPr/>
      <dgm:t>
        <a:bodyPr/>
        <a:lstStyle/>
        <a:p>
          <a:endParaRPr lang="en-GB"/>
        </a:p>
      </dgm:t>
    </dgm:pt>
    <dgm:pt modelId="{6D28774D-8BA1-4345-BED6-1393510D20FD}">
      <dgm:prSet/>
      <dgm:spPr/>
      <dgm:t>
        <a:bodyPr/>
        <a:lstStyle/>
        <a:p>
          <a:r>
            <a:rPr lang="en-GB"/>
            <a:t>Health and care</a:t>
          </a:r>
        </a:p>
      </dgm:t>
    </dgm:pt>
    <dgm:pt modelId="{EFA35342-10B9-4526-9347-D0790FC3BF50}" type="parTrans" cxnId="{5B97C3F0-8DDA-450B-8BFE-12049C6E6C42}">
      <dgm:prSet/>
      <dgm:spPr/>
      <dgm:t>
        <a:bodyPr/>
        <a:lstStyle/>
        <a:p>
          <a:endParaRPr lang="en-GB"/>
        </a:p>
      </dgm:t>
    </dgm:pt>
    <dgm:pt modelId="{66163011-70D8-4ECE-8B0D-7A41419D08A0}" type="sibTrans" cxnId="{5B97C3F0-8DDA-450B-8BFE-12049C6E6C42}">
      <dgm:prSet/>
      <dgm:spPr/>
      <dgm:t>
        <a:bodyPr/>
        <a:lstStyle/>
        <a:p>
          <a:endParaRPr lang="en-GB"/>
        </a:p>
      </dgm:t>
    </dgm:pt>
    <dgm:pt modelId="{CF1EA2CD-18C9-4CFC-BA54-C7B3E69CC6E9}">
      <dgm:prSet/>
      <dgm:spPr/>
      <dgm:t>
        <a:bodyPr/>
        <a:lstStyle/>
        <a:p>
          <a:r>
            <a:rPr lang="en-GB"/>
            <a:t>What is the coverage and quality of health services for this population </a:t>
          </a:r>
        </a:p>
      </dgm:t>
    </dgm:pt>
    <dgm:pt modelId="{31D6B657-31F4-46A3-B186-241525568A19}" type="parTrans" cxnId="{8EC30E8D-CD22-48EF-BDFD-C59C179F33BD}">
      <dgm:prSet/>
      <dgm:spPr/>
      <dgm:t>
        <a:bodyPr/>
        <a:lstStyle/>
        <a:p>
          <a:endParaRPr lang="en-GB"/>
        </a:p>
      </dgm:t>
    </dgm:pt>
    <dgm:pt modelId="{17680894-91AE-434D-8828-420B6AFAA42B}" type="sibTrans" cxnId="{8EC30E8D-CD22-48EF-BDFD-C59C179F33BD}">
      <dgm:prSet/>
      <dgm:spPr/>
      <dgm:t>
        <a:bodyPr/>
        <a:lstStyle/>
        <a:p>
          <a:endParaRPr lang="en-GB"/>
        </a:p>
      </dgm:t>
    </dgm:pt>
    <dgm:pt modelId="{07430CFE-6556-4645-8017-B00E1C5CE5B6}">
      <dgm:prSet/>
      <dgm:spPr/>
      <dgm:t>
        <a:bodyPr/>
        <a:lstStyle/>
        <a:p>
          <a:r>
            <a:rPr lang="en-GB"/>
            <a:t>Findings from </a:t>
          </a:r>
          <a:r>
            <a:rPr lang="en-GB" err="1"/>
            <a:t>LeDeRs</a:t>
          </a:r>
          <a:r>
            <a:rPr lang="en-GB"/>
            <a:t> (Learning from Deaths reviews)</a:t>
          </a:r>
        </a:p>
      </dgm:t>
    </dgm:pt>
    <dgm:pt modelId="{65E3CF71-9323-46A5-8C81-D5763DF6DFB3}" type="parTrans" cxnId="{9BA494A2-7625-46E8-B166-891BBE5EB8E5}">
      <dgm:prSet/>
      <dgm:spPr/>
      <dgm:t>
        <a:bodyPr/>
        <a:lstStyle/>
        <a:p>
          <a:endParaRPr lang="en-GB"/>
        </a:p>
      </dgm:t>
    </dgm:pt>
    <dgm:pt modelId="{5F7DEDC6-20E4-4BF3-B6D2-569FF94F9E7C}" type="sibTrans" cxnId="{9BA494A2-7625-46E8-B166-891BBE5EB8E5}">
      <dgm:prSet/>
      <dgm:spPr/>
      <dgm:t>
        <a:bodyPr/>
        <a:lstStyle/>
        <a:p>
          <a:endParaRPr lang="en-GB"/>
        </a:p>
      </dgm:t>
    </dgm:pt>
    <dgm:pt modelId="{0823AE4B-6CBD-4632-AA54-D61C71EE5255}">
      <dgm:prSet/>
      <dgm:spPr/>
      <dgm:t>
        <a:bodyPr/>
        <a:lstStyle/>
        <a:p>
          <a:r>
            <a:rPr lang="en-GB"/>
            <a:t>Housing </a:t>
          </a:r>
        </a:p>
      </dgm:t>
    </dgm:pt>
    <dgm:pt modelId="{85168F41-2094-4AB4-950B-A17AB019CB3B}" type="parTrans" cxnId="{FF640ED4-3F86-4790-A1E4-8B02BFFF35AB}">
      <dgm:prSet/>
      <dgm:spPr/>
      <dgm:t>
        <a:bodyPr/>
        <a:lstStyle/>
        <a:p>
          <a:endParaRPr lang="en-GB"/>
        </a:p>
      </dgm:t>
    </dgm:pt>
    <dgm:pt modelId="{A223DC11-5993-4999-8E64-F632EC0D4798}" type="sibTrans" cxnId="{FF640ED4-3F86-4790-A1E4-8B02BFFF35AB}">
      <dgm:prSet/>
      <dgm:spPr/>
      <dgm:t>
        <a:bodyPr/>
        <a:lstStyle/>
        <a:p>
          <a:endParaRPr lang="en-GB"/>
        </a:p>
      </dgm:t>
    </dgm:pt>
    <dgm:pt modelId="{C827C1F4-5AB4-452E-9E8C-D0A36D91D5B6}">
      <dgm:prSet/>
      <dgm:spPr/>
      <dgm:t>
        <a:bodyPr/>
        <a:lstStyle/>
        <a:p>
          <a:r>
            <a:rPr lang="en-GB"/>
            <a:t>Access to long-term supported living options</a:t>
          </a:r>
        </a:p>
      </dgm:t>
    </dgm:pt>
    <dgm:pt modelId="{11147F7E-10B5-4D31-B4D8-DA3618229B47}" type="parTrans" cxnId="{90ECB3C7-8BFF-4A44-AB64-051F906B5894}">
      <dgm:prSet/>
      <dgm:spPr/>
      <dgm:t>
        <a:bodyPr/>
        <a:lstStyle/>
        <a:p>
          <a:endParaRPr lang="en-GB"/>
        </a:p>
      </dgm:t>
    </dgm:pt>
    <dgm:pt modelId="{62B81C7D-FBEA-4002-A24F-B8327AB01E19}" type="sibTrans" cxnId="{90ECB3C7-8BFF-4A44-AB64-051F906B5894}">
      <dgm:prSet/>
      <dgm:spPr/>
      <dgm:t>
        <a:bodyPr/>
        <a:lstStyle/>
        <a:p>
          <a:endParaRPr lang="en-GB"/>
        </a:p>
      </dgm:t>
    </dgm:pt>
    <dgm:pt modelId="{C82B68DF-DCE8-49FF-BF7A-1579DF62EA2D}">
      <dgm:prSet/>
      <dgm:spPr/>
      <dgm:t>
        <a:bodyPr/>
        <a:lstStyle/>
        <a:p>
          <a:r>
            <a:rPr lang="en-GB"/>
            <a:t>Proportion of people with local accommodation </a:t>
          </a:r>
        </a:p>
      </dgm:t>
    </dgm:pt>
    <dgm:pt modelId="{3B131426-0C8D-4985-83FA-6B70917C6452}" type="parTrans" cxnId="{B82098E2-BC86-45FB-A7C7-B1C43A1082A4}">
      <dgm:prSet/>
      <dgm:spPr/>
      <dgm:t>
        <a:bodyPr/>
        <a:lstStyle/>
        <a:p>
          <a:endParaRPr lang="en-GB"/>
        </a:p>
      </dgm:t>
    </dgm:pt>
    <dgm:pt modelId="{0FB97B43-9AB4-4AC5-A41A-1E55BC905624}" type="sibTrans" cxnId="{B82098E2-BC86-45FB-A7C7-B1C43A1082A4}">
      <dgm:prSet/>
      <dgm:spPr/>
      <dgm:t>
        <a:bodyPr/>
        <a:lstStyle/>
        <a:p>
          <a:endParaRPr lang="en-GB"/>
        </a:p>
      </dgm:t>
    </dgm:pt>
    <dgm:pt modelId="{628ABBB8-DDCD-4811-87D7-B65C7B57B57C}">
      <dgm:prSet/>
      <dgm:spPr/>
      <dgm:t>
        <a:bodyPr/>
        <a:lstStyle/>
        <a:p>
          <a:r>
            <a:rPr lang="en-GB"/>
            <a:t>Work and volunteering</a:t>
          </a:r>
        </a:p>
      </dgm:t>
    </dgm:pt>
    <dgm:pt modelId="{7F58F14B-132F-4D66-B98A-C4F523D4FD6D}" type="parTrans" cxnId="{5EC7CC40-2F9F-4529-A087-068036DD016A}">
      <dgm:prSet/>
      <dgm:spPr/>
      <dgm:t>
        <a:bodyPr/>
        <a:lstStyle/>
        <a:p>
          <a:endParaRPr lang="en-GB"/>
        </a:p>
      </dgm:t>
    </dgm:pt>
    <dgm:pt modelId="{06B77711-28CC-418E-B965-A6F13D57ECEE}" type="sibTrans" cxnId="{5EC7CC40-2F9F-4529-A087-068036DD016A}">
      <dgm:prSet/>
      <dgm:spPr/>
      <dgm:t>
        <a:bodyPr/>
        <a:lstStyle/>
        <a:p>
          <a:endParaRPr lang="en-GB"/>
        </a:p>
      </dgm:t>
    </dgm:pt>
    <dgm:pt modelId="{9CDEF309-CC3D-4ACF-AFB3-C87770303AF6}">
      <dgm:prSet/>
      <dgm:spPr/>
      <dgm:t>
        <a:bodyPr/>
        <a:lstStyle/>
        <a:p>
          <a:r>
            <a:rPr lang="en-GB"/>
            <a:t>Coverage and outcomes of existing employment and volunteering support services </a:t>
          </a:r>
        </a:p>
      </dgm:t>
    </dgm:pt>
    <dgm:pt modelId="{72B1DB66-0A2B-4831-943B-E693F4D79485}" type="parTrans" cxnId="{9C219B74-207F-46CD-8C3A-7D539321F719}">
      <dgm:prSet/>
      <dgm:spPr/>
      <dgm:t>
        <a:bodyPr/>
        <a:lstStyle/>
        <a:p>
          <a:endParaRPr lang="en-GB"/>
        </a:p>
      </dgm:t>
    </dgm:pt>
    <dgm:pt modelId="{92BA1C47-89AD-41AE-8A65-22FAC8B41F50}" type="sibTrans" cxnId="{9C219B74-207F-46CD-8C3A-7D539321F719}">
      <dgm:prSet/>
      <dgm:spPr/>
      <dgm:t>
        <a:bodyPr/>
        <a:lstStyle/>
        <a:p>
          <a:endParaRPr lang="en-GB"/>
        </a:p>
      </dgm:t>
    </dgm:pt>
    <dgm:pt modelId="{2650D9D3-113A-414C-90E2-434FD9D68A80}">
      <dgm:prSet/>
      <dgm:spPr/>
      <dgm:t>
        <a:bodyPr/>
        <a:lstStyle/>
        <a:p>
          <a:r>
            <a:rPr lang="en-GB"/>
            <a:t>Accessibility of work and volunteering opportunities and settings</a:t>
          </a:r>
        </a:p>
      </dgm:t>
    </dgm:pt>
    <dgm:pt modelId="{86EAD750-7D9A-4DBA-BDB0-E5388DFA00F7}" type="parTrans" cxnId="{5AEECAE9-6D18-45CA-B90F-9ABB4B1A6728}">
      <dgm:prSet/>
      <dgm:spPr/>
      <dgm:t>
        <a:bodyPr/>
        <a:lstStyle/>
        <a:p>
          <a:endParaRPr lang="en-GB"/>
        </a:p>
      </dgm:t>
    </dgm:pt>
    <dgm:pt modelId="{1B2F1F07-C2BE-4907-9E0D-2D8ADF7DB052}" type="sibTrans" cxnId="{5AEECAE9-6D18-45CA-B90F-9ABB4B1A6728}">
      <dgm:prSet/>
      <dgm:spPr/>
      <dgm:t>
        <a:bodyPr/>
        <a:lstStyle/>
        <a:p>
          <a:endParaRPr lang="en-GB"/>
        </a:p>
      </dgm:t>
    </dgm:pt>
    <dgm:pt modelId="{B9DF3C44-2B31-479C-A6DC-C0F78946FDF9}">
      <dgm:prSet/>
      <dgm:spPr/>
      <dgm:t>
        <a:bodyPr/>
        <a:lstStyle/>
        <a:p>
          <a:r>
            <a:rPr lang="en-GB"/>
            <a:t>Community activities and involvement </a:t>
          </a:r>
        </a:p>
      </dgm:t>
    </dgm:pt>
    <dgm:pt modelId="{1DFF7AF3-E202-4F21-B544-494BC6C5EACE}" type="parTrans" cxnId="{4A3D2A4A-F65C-4EAF-8E29-1E36D7BFD0CE}">
      <dgm:prSet/>
      <dgm:spPr/>
      <dgm:t>
        <a:bodyPr/>
        <a:lstStyle/>
        <a:p>
          <a:endParaRPr lang="en-GB"/>
        </a:p>
      </dgm:t>
    </dgm:pt>
    <dgm:pt modelId="{0F811981-D213-4D50-9FD4-ABA3721A5F6E}" type="sibTrans" cxnId="{4A3D2A4A-F65C-4EAF-8E29-1E36D7BFD0CE}">
      <dgm:prSet/>
      <dgm:spPr/>
      <dgm:t>
        <a:bodyPr/>
        <a:lstStyle/>
        <a:p>
          <a:endParaRPr lang="en-GB"/>
        </a:p>
      </dgm:t>
    </dgm:pt>
    <dgm:pt modelId="{37E7EF69-4B07-4DF4-ACA4-0015D270DF0D}">
      <dgm:prSet/>
      <dgm:spPr/>
      <dgm:t>
        <a:bodyPr/>
        <a:lstStyle/>
        <a:p>
          <a:r>
            <a:rPr lang="en-GB"/>
            <a:t>How much do people with LD access different activities </a:t>
          </a:r>
        </a:p>
      </dgm:t>
    </dgm:pt>
    <dgm:pt modelId="{5098C831-9090-4D60-A540-0DE86AE16790}" type="parTrans" cxnId="{CA20A397-2578-4299-B8BF-D19B7DF7DE32}">
      <dgm:prSet/>
      <dgm:spPr/>
      <dgm:t>
        <a:bodyPr/>
        <a:lstStyle/>
        <a:p>
          <a:endParaRPr lang="en-GB"/>
        </a:p>
      </dgm:t>
    </dgm:pt>
    <dgm:pt modelId="{2C4D2969-242E-4E97-94D7-E777A26F71C2}" type="sibTrans" cxnId="{CA20A397-2578-4299-B8BF-D19B7DF7DE32}">
      <dgm:prSet/>
      <dgm:spPr/>
      <dgm:t>
        <a:bodyPr/>
        <a:lstStyle/>
        <a:p>
          <a:endParaRPr lang="en-GB"/>
        </a:p>
      </dgm:t>
    </dgm:pt>
    <dgm:pt modelId="{C2539562-26D5-409D-A1D6-06B50566FE7F}">
      <dgm:prSet/>
      <dgm:spPr/>
      <dgm:t>
        <a:bodyPr/>
        <a:lstStyle/>
        <a:p>
          <a:r>
            <a:rPr lang="en-GB"/>
            <a:t>How much involvement do people with LD have in shaping activities (e.g. Empowering Voices, Quality Checkers)</a:t>
          </a:r>
        </a:p>
      </dgm:t>
    </dgm:pt>
    <dgm:pt modelId="{E4234390-7862-4582-8B3A-AFEF4FB8BB28}" type="parTrans" cxnId="{CDFE9CE9-8891-4F68-BF0C-44A563EE9696}">
      <dgm:prSet/>
      <dgm:spPr/>
      <dgm:t>
        <a:bodyPr/>
        <a:lstStyle/>
        <a:p>
          <a:endParaRPr lang="en-GB"/>
        </a:p>
      </dgm:t>
    </dgm:pt>
    <dgm:pt modelId="{56F0E6F8-1083-4284-B0BB-6E286142709C}" type="sibTrans" cxnId="{CDFE9CE9-8891-4F68-BF0C-44A563EE9696}">
      <dgm:prSet/>
      <dgm:spPr/>
      <dgm:t>
        <a:bodyPr/>
        <a:lstStyle/>
        <a:p>
          <a:endParaRPr lang="en-GB"/>
        </a:p>
      </dgm:t>
    </dgm:pt>
    <dgm:pt modelId="{0D7BEFFC-5526-408B-AC82-7D4C6950FC85}">
      <dgm:prSet/>
      <dgm:spPr/>
      <dgm:t>
        <a:bodyPr/>
        <a:lstStyle/>
        <a:p>
          <a:r>
            <a:rPr lang="en-GB" dirty="0"/>
            <a:t>Respect and safety</a:t>
          </a:r>
        </a:p>
      </dgm:t>
    </dgm:pt>
    <dgm:pt modelId="{1E8B7968-F4BA-40D2-BFBE-7FA44A640017}" type="parTrans" cxnId="{638F7B3D-179D-4D5D-BDB7-11CCBCD29968}">
      <dgm:prSet/>
      <dgm:spPr/>
      <dgm:t>
        <a:bodyPr/>
        <a:lstStyle/>
        <a:p>
          <a:endParaRPr lang="en-GB"/>
        </a:p>
      </dgm:t>
    </dgm:pt>
    <dgm:pt modelId="{8C0A1FE0-90BF-4021-9FE0-E49834441537}" type="sibTrans" cxnId="{638F7B3D-179D-4D5D-BDB7-11CCBCD29968}">
      <dgm:prSet/>
      <dgm:spPr/>
      <dgm:t>
        <a:bodyPr/>
        <a:lstStyle/>
        <a:p>
          <a:endParaRPr lang="en-GB"/>
        </a:p>
      </dgm:t>
    </dgm:pt>
    <dgm:pt modelId="{9B156841-EC61-4369-886C-E1657DCDAE7A}">
      <dgm:prSet/>
      <dgm:spPr/>
      <dgm:t>
        <a:bodyPr/>
        <a:lstStyle/>
        <a:p>
          <a:r>
            <a:rPr lang="en-GB"/>
            <a:t>Occurrence of violence and victimisation (DA, hate crime, exploitation etc) </a:t>
          </a:r>
        </a:p>
      </dgm:t>
    </dgm:pt>
    <dgm:pt modelId="{4836B8D3-ABB4-4060-9DFD-C6B6A373591A}" type="parTrans" cxnId="{8FD8FC6C-8689-4146-A829-593214487FAC}">
      <dgm:prSet/>
      <dgm:spPr/>
      <dgm:t>
        <a:bodyPr/>
        <a:lstStyle/>
        <a:p>
          <a:endParaRPr lang="en-GB"/>
        </a:p>
      </dgm:t>
    </dgm:pt>
    <dgm:pt modelId="{E87487C1-5114-48AA-8FF3-FF88D71E8867}" type="sibTrans" cxnId="{8FD8FC6C-8689-4146-A829-593214487FAC}">
      <dgm:prSet/>
      <dgm:spPr/>
      <dgm:t>
        <a:bodyPr/>
        <a:lstStyle/>
        <a:p>
          <a:endParaRPr lang="en-GB"/>
        </a:p>
      </dgm:t>
    </dgm:pt>
    <dgm:pt modelId="{064FE5BA-D75D-4ACF-B598-08CD62ED1CC9}">
      <dgm:prSet/>
      <dgm:spPr/>
      <dgm:t>
        <a:bodyPr/>
        <a:lstStyle/>
        <a:p>
          <a:r>
            <a:rPr lang="en-GB"/>
            <a:t>Perceived levels and issues to address re: respect/inclusion/stigma</a:t>
          </a:r>
        </a:p>
      </dgm:t>
    </dgm:pt>
    <dgm:pt modelId="{D8D70B54-C1EF-48D2-9411-8E3A87296B3A}" type="parTrans" cxnId="{AA544A3E-7367-4443-BED3-78407DAD7DAE}">
      <dgm:prSet/>
      <dgm:spPr/>
      <dgm:t>
        <a:bodyPr/>
        <a:lstStyle/>
        <a:p>
          <a:endParaRPr lang="en-GB"/>
        </a:p>
      </dgm:t>
    </dgm:pt>
    <dgm:pt modelId="{8D8D86C2-C274-495C-83E4-FE76ABAB186E}" type="sibTrans" cxnId="{AA544A3E-7367-4443-BED3-78407DAD7DAE}">
      <dgm:prSet/>
      <dgm:spPr/>
      <dgm:t>
        <a:bodyPr/>
        <a:lstStyle/>
        <a:p>
          <a:endParaRPr lang="en-GB"/>
        </a:p>
      </dgm:t>
    </dgm:pt>
    <dgm:pt modelId="{5B65E85C-0C83-4C9A-9E24-8D301B6C0244}">
      <dgm:prSet/>
      <dgm:spPr/>
      <dgm:t>
        <a:bodyPr/>
        <a:lstStyle/>
        <a:p>
          <a:r>
            <a:rPr lang="en-GB"/>
            <a:t>Access to benefits and money </a:t>
          </a:r>
        </a:p>
      </dgm:t>
    </dgm:pt>
    <dgm:pt modelId="{10FEB1A6-A99B-4ED9-AF12-AE86EBE0394D}" type="parTrans" cxnId="{509B7E3F-860F-4F26-8619-EF286C62A6C3}">
      <dgm:prSet/>
      <dgm:spPr/>
      <dgm:t>
        <a:bodyPr/>
        <a:lstStyle/>
        <a:p>
          <a:endParaRPr lang="en-GB"/>
        </a:p>
      </dgm:t>
    </dgm:pt>
    <dgm:pt modelId="{7DBD4B76-882A-4586-9DE4-831092F541AB}" type="sibTrans" cxnId="{509B7E3F-860F-4F26-8619-EF286C62A6C3}">
      <dgm:prSet/>
      <dgm:spPr/>
      <dgm:t>
        <a:bodyPr/>
        <a:lstStyle/>
        <a:p>
          <a:endParaRPr lang="en-GB"/>
        </a:p>
      </dgm:t>
    </dgm:pt>
    <dgm:pt modelId="{DC0829FA-53C8-42EC-89DC-887E4809C019}">
      <dgm:prSet/>
      <dgm:spPr/>
      <dgm:t>
        <a:bodyPr/>
        <a:lstStyle/>
        <a:p>
          <a:r>
            <a:rPr lang="en-GB"/>
            <a:t>Financial security</a:t>
          </a:r>
        </a:p>
      </dgm:t>
    </dgm:pt>
    <dgm:pt modelId="{230E0272-D5CA-4781-919B-8C00DEA8B8FC}" type="parTrans" cxnId="{BC66C9A9-4F9A-47C0-9EFC-18D0959D845B}">
      <dgm:prSet/>
      <dgm:spPr/>
      <dgm:t>
        <a:bodyPr/>
        <a:lstStyle/>
        <a:p>
          <a:endParaRPr lang="en-GB"/>
        </a:p>
      </dgm:t>
    </dgm:pt>
    <dgm:pt modelId="{BF67BB43-2D29-4C48-9CC6-C979C4DEEE8A}" type="sibTrans" cxnId="{BC66C9A9-4F9A-47C0-9EFC-18D0959D845B}">
      <dgm:prSet/>
      <dgm:spPr/>
      <dgm:t>
        <a:bodyPr/>
        <a:lstStyle/>
        <a:p>
          <a:endParaRPr lang="en-GB"/>
        </a:p>
      </dgm:t>
    </dgm:pt>
    <dgm:pt modelId="{37065074-E1E2-4530-831A-85ECBAFEC5A6}">
      <dgm:prSet/>
      <dgm:spPr/>
      <dgm:t>
        <a:bodyPr/>
        <a:lstStyle/>
        <a:p>
          <a:r>
            <a:rPr lang="en-GB"/>
            <a:t>Costs of living</a:t>
          </a:r>
        </a:p>
      </dgm:t>
    </dgm:pt>
    <dgm:pt modelId="{1668D577-A6D3-4A1E-934E-B7B027A9D8A2}" type="parTrans" cxnId="{37BD6055-F827-40D4-9D6F-05E9ACF3C6BE}">
      <dgm:prSet/>
      <dgm:spPr/>
      <dgm:t>
        <a:bodyPr/>
        <a:lstStyle/>
        <a:p>
          <a:endParaRPr lang="en-GB"/>
        </a:p>
      </dgm:t>
    </dgm:pt>
    <dgm:pt modelId="{6AB719CD-6179-4870-9C82-CAD1427CAA41}" type="sibTrans" cxnId="{37BD6055-F827-40D4-9D6F-05E9ACF3C6BE}">
      <dgm:prSet/>
      <dgm:spPr/>
      <dgm:t>
        <a:bodyPr/>
        <a:lstStyle/>
        <a:p>
          <a:endParaRPr lang="en-GB"/>
        </a:p>
      </dgm:t>
    </dgm:pt>
    <dgm:pt modelId="{096E413D-8DCD-4DBA-AD3B-9769AA9B9441}" type="pres">
      <dgm:prSet presAssocID="{230B55CF-C61A-441E-B03E-FD7FB798D603}" presName="diagram" presStyleCnt="0">
        <dgm:presLayoutVars>
          <dgm:dir/>
          <dgm:resizeHandles val="exact"/>
        </dgm:presLayoutVars>
      </dgm:prSet>
      <dgm:spPr/>
    </dgm:pt>
    <dgm:pt modelId="{873B192A-76FC-4CF7-A2B9-38F60C2606B7}" type="pres">
      <dgm:prSet presAssocID="{E748EB1A-876B-4B23-9FF1-62D09E7AD562}" presName="node" presStyleLbl="node1" presStyleIdx="0" presStyleCnt="7">
        <dgm:presLayoutVars>
          <dgm:bulletEnabled val="1"/>
        </dgm:presLayoutVars>
      </dgm:prSet>
      <dgm:spPr/>
    </dgm:pt>
    <dgm:pt modelId="{8CBC0E8F-90EC-4376-B749-68BA336C9A9C}" type="pres">
      <dgm:prSet presAssocID="{00FFEBF8-0941-4AB6-81B6-7BE1910CFFF8}" presName="sibTrans" presStyleCnt="0"/>
      <dgm:spPr/>
    </dgm:pt>
    <dgm:pt modelId="{87B702C0-698C-40D1-BB36-2892C13C3227}" type="pres">
      <dgm:prSet presAssocID="{6D28774D-8BA1-4345-BED6-1393510D20FD}" presName="node" presStyleLbl="node1" presStyleIdx="1" presStyleCnt="7">
        <dgm:presLayoutVars>
          <dgm:bulletEnabled val="1"/>
        </dgm:presLayoutVars>
      </dgm:prSet>
      <dgm:spPr/>
    </dgm:pt>
    <dgm:pt modelId="{11E570E5-DEB1-414C-A9DA-4B1870C91BF2}" type="pres">
      <dgm:prSet presAssocID="{66163011-70D8-4ECE-8B0D-7A41419D08A0}" presName="sibTrans" presStyleCnt="0"/>
      <dgm:spPr/>
    </dgm:pt>
    <dgm:pt modelId="{7FA3627A-B128-4203-981D-A265A3A620A7}" type="pres">
      <dgm:prSet presAssocID="{0823AE4B-6CBD-4632-AA54-D61C71EE5255}" presName="node" presStyleLbl="node1" presStyleIdx="2" presStyleCnt="7">
        <dgm:presLayoutVars>
          <dgm:bulletEnabled val="1"/>
        </dgm:presLayoutVars>
      </dgm:prSet>
      <dgm:spPr/>
    </dgm:pt>
    <dgm:pt modelId="{B0DD0421-043B-45F0-A10C-8E6144C8F764}" type="pres">
      <dgm:prSet presAssocID="{A223DC11-5993-4999-8E64-F632EC0D4798}" presName="sibTrans" presStyleCnt="0"/>
      <dgm:spPr/>
    </dgm:pt>
    <dgm:pt modelId="{31578CB4-1EA7-4DE2-B202-53F08518729B}" type="pres">
      <dgm:prSet presAssocID="{628ABBB8-DDCD-4811-87D7-B65C7B57B57C}" presName="node" presStyleLbl="node1" presStyleIdx="3" presStyleCnt="7">
        <dgm:presLayoutVars>
          <dgm:bulletEnabled val="1"/>
        </dgm:presLayoutVars>
      </dgm:prSet>
      <dgm:spPr/>
    </dgm:pt>
    <dgm:pt modelId="{0AB0D666-D5FF-4A01-B2B4-AA00DAC5F663}" type="pres">
      <dgm:prSet presAssocID="{06B77711-28CC-418E-B965-A6F13D57ECEE}" presName="sibTrans" presStyleCnt="0"/>
      <dgm:spPr/>
    </dgm:pt>
    <dgm:pt modelId="{639FC84C-0D08-4CFF-96FD-FD937CC1C8F8}" type="pres">
      <dgm:prSet presAssocID="{0D7BEFFC-5526-408B-AC82-7D4C6950FC85}" presName="node" presStyleLbl="node1" presStyleIdx="4" presStyleCnt="7">
        <dgm:presLayoutVars>
          <dgm:bulletEnabled val="1"/>
        </dgm:presLayoutVars>
      </dgm:prSet>
      <dgm:spPr/>
    </dgm:pt>
    <dgm:pt modelId="{42C2E972-77D7-4A33-AD7D-3BDFAE88C2E7}" type="pres">
      <dgm:prSet presAssocID="{8C0A1FE0-90BF-4021-9FE0-E49834441537}" presName="sibTrans" presStyleCnt="0"/>
      <dgm:spPr/>
    </dgm:pt>
    <dgm:pt modelId="{464509F1-9B7D-4AAC-96BE-D23F418F26DE}" type="pres">
      <dgm:prSet presAssocID="{B9DF3C44-2B31-479C-A6DC-C0F78946FDF9}" presName="node" presStyleLbl="node1" presStyleIdx="5" presStyleCnt="7">
        <dgm:presLayoutVars>
          <dgm:bulletEnabled val="1"/>
        </dgm:presLayoutVars>
      </dgm:prSet>
      <dgm:spPr/>
    </dgm:pt>
    <dgm:pt modelId="{87A4FEA6-3ACD-47AD-B3B2-0135F66BB3F4}" type="pres">
      <dgm:prSet presAssocID="{0F811981-D213-4D50-9FD4-ABA3721A5F6E}" presName="sibTrans" presStyleCnt="0"/>
      <dgm:spPr/>
    </dgm:pt>
    <dgm:pt modelId="{09842814-42C0-4D98-9637-89097402F8C3}" type="pres">
      <dgm:prSet presAssocID="{DC0829FA-53C8-42EC-89DC-887E4809C019}" presName="node" presStyleLbl="node1" presStyleIdx="6" presStyleCnt="7">
        <dgm:presLayoutVars>
          <dgm:bulletEnabled val="1"/>
        </dgm:presLayoutVars>
      </dgm:prSet>
      <dgm:spPr/>
    </dgm:pt>
  </dgm:ptLst>
  <dgm:cxnLst>
    <dgm:cxn modelId="{1696EC04-9042-40EE-869D-287322A88DA7}" type="presOf" srcId="{8CA5668A-58D4-4EEA-B935-76546264BF5C}" destId="{873B192A-76FC-4CF7-A2B9-38F60C2606B7}" srcOrd="0" destOrd="1" presId="urn:microsoft.com/office/officeart/2005/8/layout/default"/>
    <dgm:cxn modelId="{B158D410-51F3-4697-A2AA-545F65BC388A}" type="presOf" srcId="{064FE5BA-D75D-4ACF-B598-08CD62ED1CC9}" destId="{639FC84C-0D08-4CFF-96FD-FD937CC1C8F8}" srcOrd="0" destOrd="2" presId="urn:microsoft.com/office/officeart/2005/8/layout/default"/>
    <dgm:cxn modelId="{14B7622A-00B7-43BC-918F-B93C18C4F5B4}" srcId="{230B55CF-C61A-441E-B03E-FD7FB798D603}" destId="{E748EB1A-876B-4B23-9FF1-62D09E7AD562}" srcOrd="0" destOrd="0" parTransId="{6B193F53-7598-46B1-BC81-68A769884FFD}" sibTransId="{00FFEBF8-0941-4AB6-81B6-7BE1910CFFF8}"/>
    <dgm:cxn modelId="{7D70492B-5B40-438C-8F22-33573C837226}" type="presOf" srcId="{CF1EA2CD-18C9-4CFC-BA54-C7B3E69CC6E9}" destId="{87B702C0-698C-40D1-BB36-2892C13C3227}" srcOrd="0" destOrd="1" presId="urn:microsoft.com/office/officeart/2005/8/layout/default"/>
    <dgm:cxn modelId="{118AE22B-EAA7-4A57-8771-DC7C376FCA35}" type="presOf" srcId="{9B156841-EC61-4369-886C-E1657DCDAE7A}" destId="{639FC84C-0D08-4CFF-96FD-FD937CC1C8F8}" srcOrd="0" destOrd="1" presId="urn:microsoft.com/office/officeart/2005/8/layout/default"/>
    <dgm:cxn modelId="{DC25E92B-8772-429B-A757-D7E81DD8394D}" type="presOf" srcId="{DC0829FA-53C8-42EC-89DC-887E4809C019}" destId="{09842814-42C0-4D98-9637-89097402F8C3}" srcOrd="0" destOrd="0" presId="urn:microsoft.com/office/officeart/2005/8/layout/default"/>
    <dgm:cxn modelId="{2DDBD737-DFFA-4E7A-8A15-4141B2D26DC9}" type="presOf" srcId="{07430CFE-6556-4645-8017-B00E1C5CE5B6}" destId="{87B702C0-698C-40D1-BB36-2892C13C3227}" srcOrd="0" destOrd="2" presId="urn:microsoft.com/office/officeart/2005/8/layout/default"/>
    <dgm:cxn modelId="{8841F23B-E3DF-44EB-B68C-A64B0AD27349}" srcId="{E748EB1A-876B-4B23-9FF1-62D09E7AD562}" destId="{8CA5668A-58D4-4EEA-B935-76546264BF5C}" srcOrd="0" destOrd="0" parTransId="{6E148F28-8735-45E1-AF32-9F57724AC4D5}" sibTransId="{8A8BDBF5-38D8-47AB-B5A1-6010FDFCAC05}"/>
    <dgm:cxn modelId="{638F7B3D-179D-4D5D-BDB7-11CCBCD29968}" srcId="{230B55CF-C61A-441E-B03E-FD7FB798D603}" destId="{0D7BEFFC-5526-408B-AC82-7D4C6950FC85}" srcOrd="4" destOrd="0" parTransId="{1E8B7968-F4BA-40D2-BFBE-7FA44A640017}" sibTransId="{8C0A1FE0-90BF-4021-9FE0-E49834441537}"/>
    <dgm:cxn modelId="{AA544A3E-7367-4443-BED3-78407DAD7DAE}" srcId="{0D7BEFFC-5526-408B-AC82-7D4C6950FC85}" destId="{064FE5BA-D75D-4ACF-B598-08CD62ED1CC9}" srcOrd="1" destOrd="0" parTransId="{D8D70B54-C1EF-48D2-9411-8E3A87296B3A}" sibTransId="{8D8D86C2-C274-495C-83E4-FE76ABAB186E}"/>
    <dgm:cxn modelId="{41777C3F-5D9F-41E9-B882-2EE2F5B666B4}" type="presOf" srcId="{B9DF3C44-2B31-479C-A6DC-C0F78946FDF9}" destId="{464509F1-9B7D-4AAC-96BE-D23F418F26DE}" srcOrd="0" destOrd="0" presId="urn:microsoft.com/office/officeart/2005/8/layout/default"/>
    <dgm:cxn modelId="{509B7E3F-860F-4F26-8619-EF286C62A6C3}" srcId="{DC0829FA-53C8-42EC-89DC-887E4809C019}" destId="{5B65E85C-0C83-4C9A-9E24-8D301B6C0244}" srcOrd="0" destOrd="0" parTransId="{10FEB1A6-A99B-4ED9-AF12-AE86EBE0394D}" sibTransId="{7DBD4B76-882A-4586-9DE4-831092F541AB}"/>
    <dgm:cxn modelId="{5EC7CC40-2F9F-4529-A087-068036DD016A}" srcId="{230B55CF-C61A-441E-B03E-FD7FB798D603}" destId="{628ABBB8-DDCD-4811-87D7-B65C7B57B57C}" srcOrd="3" destOrd="0" parTransId="{7F58F14B-132F-4D66-B98A-C4F523D4FD6D}" sibTransId="{06B77711-28CC-418E-B965-A6F13D57ECEE}"/>
    <dgm:cxn modelId="{D447665D-56F7-44E4-8DA7-1F2348BA502C}" type="presOf" srcId="{628ABBB8-DDCD-4811-87D7-B65C7B57B57C}" destId="{31578CB4-1EA7-4DE2-B202-53F08518729B}" srcOrd="0" destOrd="0" presId="urn:microsoft.com/office/officeart/2005/8/layout/default"/>
    <dgm:cxn modelId="{AE536463-517D-40CC-BA17-835DA9C72980}" type="presOf" srcId="{37065074-E1E2-4530-831A-85ECBAFEC5A6}" destId="{09842814-42C0-4D98-9637-89097402F8C3}" srcOrd="0" destOrd="2" presId="urn:microsoft.com/office/officeart/2005/8/layout/default"/>
    <dgm:cxn modelId="{E4EDD143-A675-41A2-9CEA-CA56F4FF3E2F}" type="presOf" srcId="{E748EB1A-876B-4B23-9FF1-62D09E7AD562}" destId="{873B192A-76FC-4CF7-A2B9-38F60C2606B7}" srcOrd="0" destOrd="0" presId="urn:microsoft.com/office/officeart/2005/8/layout/default"/>
    <dgm:cxn modelId="{543EE164-9391-479A-A105-307579341744}" type="presOf" srcId="{C2539562-26D5-409D-A1D6-06B50566FE7F}" destId="{464509F1-9B7D-4AAC-96BE-D23F418F26DE}" srcOrd="0" destOrd="2" presId="urn:microsoft.com/office/officeart/2005/8/layout/default"/>
    <dgm:cxn modelId="{68AE9847-ABE5-45FA-8609-DA5183A4C47A}" type="presOf" srcId="{0823AE4B-6CBD-4632-AA54-D61C71EE5255}" destId="{7FA3627A-B128-4203-981D-A265A3A620A7}" srcOrd="0" destOrd="0" presId="urn:microsoft.com/office/officeart/2005/8/layout/default"/>
    <dgm:cxn modelId="{4A3D2A4A-F65C-4EAF-8E29-1E36D7BFD0CE}" srcId="{230B55CF-C61A-441E-B03E-FD7FB798D603}" destId="{B9DF3C44-2B31-479C-A6DC-C0F78946FDF9}" srcOrd="5" destOrd="0" parTransId="{1DFF7AF3-E202-4F21-B544-494BC6C5EACE}" sibTransId="{0F811981-D213-4D50-9FD4-ABA3721A5F6E}"/>
    <dgm:cxn modelId="{8FD8FC6C-8689-4146-A829-593214487FAC}" srcId="{0D7BEFFC-5526-408B-AC82-7D4C6950FC85}" destId="{9B156841-EC61-4369-886C-E1657DCDAE7A}" srcOrd="0" destOrd="0" parTransId="{4836B8D3-ABB4-4060-9DFD-C6B6A373591A}" sibTransId="{E87487C1-5114-48AA-8FF3-FF88D71E8867}"/>
    <dgm:cxn modelId="{9C219B74-207F-46CD-8C3A-7D539321F719}" srcId="{628ABBB8-DDCD-4811-87D7-B65C7B57B57C}" destId="{9CDEF309-CC3D-4ACF-AFB3-C87770303AF6}" srcOrd="0" destOrd="0" parTransId="{72B1DB66-0A2B-4831-943B-E693F4D79485}" sibTransId="{92BA1C47-89AD-41AE-8A65-22FAC8B41F50}"/>
    <dgm:cxn modelId="{37BD6055-F827-40D4-9D6F-05E9ACF3C6BE}" srcId="{DC0829FA-53C8-42EC-89DC-887E4809C019}" destId="{37065074-E1E2-4530-831A-85ECBAFEC5A6}" srcOrd="1" destOrd="0" parTransId="{1668D577-A6D3-4A1E-934E-B7B027A9D8A2}" sibTransId="{6AB719CD-6179-4870-9C82-CAD1427CAA41}"/>
    <dgm:cxn modelId="{17174079-F93A-4025-8B3F-EA390262CD16}" type="presOf" srcId="{C82B68DF-DCE8-49FF-BF7A-1579DF62EA2D}" destId="{7FA3627A-B128-4203-981D-A265A3A620A7}" srcOrd="0" destOrd="2" presId="urn:microsoft.com/office/officeart/2005/8/layout/default"/>
    <dgm:cxn modelId="{8EC30E8D-CD22-48EF-BDFD-C59C179F33BD}" srcId="{6D28774D-8BA1-4345-BED6-1393510D20FD}" destId="{CF1EA2CD-18C9-4CFC-BA54-C7B3E69CC6E9}" srcOrd="0" destOrd="0" parTransId="{31D6B657-31F4-46A3-B186-241525568A19}" sibTransId="{17680894-91AE-434D-8828-420B6AFAA42B}"/>
    <dgm:cxn modelId="{CA20A397-2578-4299-B8BF-D19B7DF7DE32}" srcId="{B9DF3C44-2B31-479C-A6DC-C0F78946FDF9}" destId="{37E7EF69-4B07-4DF4-ACA4-0015D270DF0D}" srcOrd="0" destOrd="0" parTransId="{5098C831-9090-4D60-A540-0DE86AE16790}" sibTransId="{2C4D2969-242E-4E97-94D7-E777A26F71C2}"/>
    <dgm:cxn modelId="{9BA494A2-7625-46E8-B166-891BBE5EB8E5}" srcId="{6D28774D-8BA1-4345-BED6-1393510D20FD}" destId="{07430CFE-6556-4645-8017-B00E1C5CE5B6}" srcOrd="1" destOrd="0" parTransId="{65E3CF71-9323-46A5-8C81-D5763DF6DFB3}" sibTransId="{5F7DEDC6-20E4-4BF3-B6D2-569FF94F9E7C}"/>
    <dgm:cxn modelId="{42E898A7-75BD-4139-852B-2D55BC23ED70}" type="presOf" srcId="{6D28774D-8BA1-4345-BED6-1393510D20FD}" destId="{87B702C0-698C-40D1-BB36-2892C13C3227}" srcOrd="0" destOrd="0" presId="urn:microsoft.com/office/officeart/2005/8/layout/default"/>
    <dgm:cxn modelId="{BC66C9A9-4F9A-47C0-9EFC-18D0959D845B}" srcId="{230B55CF-C61A-441E-B03E-FD7FB798D603}" destId="{DC0829FA-53C8-42EC-89DC-887E4809C019}" srcOrd="6" destOrd="0" parTransId="{230E0272-D5CA-4781-919B-8C00DEA8B8FC}" sibTransId="{BF67BB43-2D29-4C48-9CC6-C979C4DEEE8A}"/>
    <dgm:cxn modelId="{E63DE8B6-EDA7-434C-B9D5-8C03F32E1B80}" type="presOf" srcId="{2650D9D3-113A-414C-90E2-434FD9D68A80}" destId="{31578CB4-1EA7-4DE2-B202-53F08518729B}" srcOrd="0" destOrd="2" presId="urn:microsoft.com/office/officeart/2005/8/layout/default"/>
    <dgm:cxn modelId="{1633FEBC-D651-4F7D-AF9A-48570E893409}" type="presOf" srcId="{0D7BEFFC-5526-408B-AC82-7D4C6950FC85}" destId="{639FC84C-0D08-4CFF-96FD-FD937CC1C8F8}" srcOrd="0" destOrd="0" presId="urn:microsoft.com/office/officeart/2005/8/layout/default"/>
    <dgm:cxn modelId="{DFA45ABF-F9A0-451A-BBFD-77FCF91E1B8E}" type="presOf" srcId="{230B55CF-C61A-441E-B03E-FD7FB798D603}" destId="{096E413D-8DCD-4DBA-AD3B-9769AA9B9441}" srcOrd="0" destOrd="0" presId="urn:microsoft.com/office/officeart/2005/8/layout/default"/>
    <dgm:cxn modelId="{6B35BBC0-1AAB-4408-AA56-133F0CFDFD2C}" type="presOf" srcId="{C827C1F4-5AB4-452E-9E8C-D0A36D91D5B6}" destId="{7FA3627A-B128-4203-981D-A265A3A620A7}" srcOrd="0" destOrd="1" presId="urn:microsoft.com/office/officeart/2005/8/layout/default"/>
    <dgm:cxn modelId="{8EA698C1-C8D2-4EF4-95B9-652931D43D9C}" type="presOf" srcId="{48032F68-58EE-4341-9134-32D6987D43AE}" destId="{873B192A-76FC-4CF7-A2B9-38F60C2606B7}" srcOrd="0" destOrd="2" presId="urn:microsoft.com/office/officeart/2005/8/layout/default"/>
    <dgm:cxn modelId="{A06729C7-63DA-40A9-AF60-EEA5DE3E2860}" type="presOf" srcId="{9CDEF309-CC3D-4ACF-AFB3-C87770303AF6}" destId="{31578CB4-1EA7-4DE2-B202-53F08518729B}" srcOrd="0" destOrd="1" presId="urn:microsoft.com/office/officeart/2005/8/layout/default"/>
    <dgm:cxn modelId="{90ECB3C7-8BFF-4A44-AB64-051F906B5894}" srcId="{0823AE4B-6CBD-4632-AA54-D61C71EE5255}" destId="{C827C1F4-5AB4-452E-9E8C-D0A36D91D5B6}" srcOrd="0" destOrd="0" parTransId="{11147F7E-10B5-4D31-B4D8-DA3618229B47}" sibTransId="{62B81C7D-FBEA-4002-A24F-B8327AB01E19}"/>
    <dgm:cxn modelId="{321522C8-004C-46E8-93DB-0A1051CC98A0}" type="presOf" srcId="{37E7EF69-4B07-4DF4-ACA4-0015D270DF0D}" destId="{464509F1-9B7D-4AAC-96BE-D23F418F26DE}" srcOrd="0" destOrd="1" presId="urn:microsoft.com/office/officeart/2005/8/layout/default"/>
    <dgm:cxn modelId="{FF640ED4-3F86-4790-A1E4-8B02BFFF35AB}" srcId="{230B55CF-C61A-441E-B03E-FD7FB798D603}" destId="{0823AE4B-6CBD-4632-AA54-D61C71EE5255}" srcOrd="2" destOrd="0" parTransId="{85168F41-2094-4AB4-950B-A17AB019CB3B}" sibTransId="{A223DC11-5993-4999-8E64-F632EC0D4798}"/>
    <dgm:cxn modelId="{9286BFD5-5FEC-460C-8507-E295B3147462}" srcId="{E748EB1A-876B-4B23-9FF1-62D09E7AD562}" destId="{48032F68-58EE-4341-9134-32D6987D43AE}" srcOrd="1" destOrd="0" parTransId="{621CC98A-C0BE-41AD-BA5F-8052E9FA7B95}" sibTransId="{AF572155-77F9-43EC-BDEB-A67F2F5C3CBE}"/>
    <dgm:cxn modelId="{3660E1D7-CB13-4612-997E-FAB5FE0FA2FE}" type="presOf" srcId="{5B65E85C-0C83-4C9A-9E24-8D301B6C0244}" destId="{09842814-42C0-4D98-9637-89097402F8C3}" srcOrd="0" destOrd="1" presId="urn:microsoft.com/office/officeart/2005/8/layout/default"/>
    <dgm:cxn modelId="{B82098E2-BC86-45FB-A7C7-B1C43A1082A4}" srcId="{0823AE4B-6CBD-4632-AA54-D61C71EE5255}" destId="{C82B68DF-DCE8-49FF-BF7A-1579DF62EA2D}" srcOrd="1" destOrd="0" parTransId="{3B131426-0C8D-4985-83FA-6B70917C6452}" sibTransId="{0FB97B43-9AB4-4AC5-A41A-1E55BC905624}"/>
    <dgm:cxn modelId="{CDFE9CE9-8891-4F68-BF0C-44A563EE9696}" srcId="{B9DF3C44-2B31-479C-A6DC-C0F78946FDF9}" destId="{C2539562-26D5-409D-A1D6-06B50566FE7F}" srcOrd="1" destOrd="0" parTransId="{E4234390-7862-4582-8B3A-AFEF4FB8BB28}" sibTransId="{56F0E6F8-1083-4284-B0BB-6E286142709C}"/>
    <dgm:cxn modelId="{5AEECAE9-6D18-45CA-B90F-9ABB4B1A6728}" srcId="{628ABBB8-DDCD-4811-87D7-B65C7B57B57C}" destId="{2650D9D3-113A-414C-90E2-434FD9D68A80}" srcOrd="1" destOrd="0" parTransId="{86EAD750-7D9A-4DBA-BDB0-E5388DFA00F7}" sibTransId="{1B2F1F07-C2BE-4907-9E0D-2D8ADF7DB052}"/>
    <dgm:cxn modelId="{5B97C3F0-8DDA-450B-8BFE-12049C6E6C42}" srcId="{230B55CF-C61A-441E-B03E-FD7FB798D603}" destId="{6D28774D-8BA1-4345-BED6-1393510D20FD}" srcOrd="1" destOrd="0" parTransId="{EFA35342-10B9-4526-9347-D0790FC3BF50}" sibTransId="{66163011-70D8-4ECE-8B0D-7A41419D08A0}"/>
    <dgm:cxn modelId="{7F2D793C-3747-47B2-A206-348EC4EB34CB}" type="presParOf" srcId="{096E413D-8DCD-4DBA-AD3B-9769AA9B9441}" destId="{873B192A-76FC-4CF7-A2B9-38F60C2606B7}" srcOrd="0" destOrd="0" presId="urn:microsoft.com/office/officeart/2005/8/layout/default"/>
    <dgm:cxn modelId="{55DE8840-47F9-4750-BDE2-95076012B9F4}" type="presParOf" srcId="{096E413D-8DCD-4DBA-AD3B-9769AA9B9441}" destId="{8CBC0E8F-90EC-4376-B749-68BA336C9A9C}" srcOrd="1" destOrd="0" presId="urn:microsoft.com/office/officeart/2005/8/layout/default"/>
    <dgm:cxn modelId="{281DE3A0-35A2-44C7-A237-BDFA79BB215D}" type="presParOf" srcId="{096E413D-8DCD-4DBA-AD3B-9769AA9B9441}" destId="{87B702C0-698C-40D1-BB36-2892C13C3227}" srcOrd="2" destOrd="0" presId="urn:microsoft.com/office/officeart/2005/8/layout/default"/>
    <dgm:cxn modelId="{92C46B3B-0424-43F7-8580-6D1CC064B44F}" type="presParOf" srcId="{096E413D-8DCD-4DBA-AD3B-9769AA9B9441}" destId="{11E570E5-DEB1-414C-A9DA-4B1870C91BF2}" srcOrd="3" destOrd="0" presId="urn:microsoft.com/office/officeart/2005/8/layout/default"/>
    <dgm:cxn modelId="{E59E2D0E-A4CC-4215-B90D-2E557B464610}" type="presParOf" srcId="{096E413D-8DCD-4DBA-AD3B-9769AA9B9441}" destId="{7FA3627A-B128-4203-981D-A265A3A620A7}" srcOrd="4" destOrd="0" presId="urn:microsoft.com/office/officeart/2005/8/layout/default"/>
    <dgm:cxn modelId="{E71128E6-FACF-494D-A7C0-DDE3D1CEE8B4}" type="presParOf" srcId="{096E413D-8DCD-4DBA-AD3B-9769AA9B9441}" destId="{B0DD0421-043B-45F0-A10C-8E6144C8F764}" srcOrd="5" destOrd="0" presId="urn:microsoft.com/office/officeart/2005/8/layout/default"/>
    <dgm:cxn modelId="{05B5B748-87EF-48F2-88E5-191F44F4D8CD}" type="presParOf" srcId="{096E413D-8DCD-4DBA-AD3B-9769AA9B9441}" destId="{31578CB4-1EA7-4DE2-B202-53F08518729B}" srcOrd="6" destOrd="0" presId="urn:microsoft.com/office/officeart/2005/8/layout/default"/>
    <dgm:cxn modelId="{D2EABB00-D00C-4C08-8579-B04C3B4A380F}" type="presParOf" srcId="{096E413D-8DCD-4DBA-AD3B-9769AA9B9441}" destId="{0AB0D666-D5FF-4A01-B2B4-AA00DAC5F663}" srcOrd="7" destOrd="0" presId="urn:microsoft.com/office/officeart/2005/8/layout/default"/>
    <dgm:cxn modelId="{2E09789E-2F37-4029-BF8A-BC8829ADBD5C}" type="presParOf" srcId="{096E413D-8DCD-4DBA-AD3B-9769AA9B9441}" destId="{639FC84C-0D08-4CFF-96FD-FD937CC1C8F8}" srcOrd="8" destOrd="0" presId="urn:microsoft.com/office/officeart/2005/8/layout/default"/>
    <dgm:cxn modelId="{A71E9304-8316-4F70-A05E-28C859001C06}" type="presParOf" srcId="{096E413D-8DCD-4DBA-AD3B-9769AA9B9441}" destId="{42C2E972-77D7-4A33-AD7D-3BDFAE88C2E7}" srcOrd="9" destOrd="0" presId="urn:microsoft.com/office/officeart/2005/8/layout/default"/>
    <dgm:cxn modelId="{D8D99441-33C1-4B7D-A0C9-34274E2C9E3A}" type="presParOf" srcId="{096E413D-8DCD-4DBA-AD3B-9769AA9B9441}" destId="{464509F1-9B7D-4AAC-96BE-D23F418F26DE}" srcOrd="10" destOrd="0" presId="urn:microsoft.com/office/officeart/2005/8/layout/default"/>
    <dgm:cxn modelId="{4888478E-0A6B-49FB-93EA-7CF0558FB568}" type="presParOf" srcId="{096E413D-8DCD-4DBA-AD3B-9769AA9B9441}" destId="{87A4FEA6-3ACD-47AD-B3B2-0135F66BB3F4}" srcOrd="11" destOrd="0" presId="urn:microsoft.com/office/officeart/2005/8/layout/default"/>
    <dgm:cxn modelId="{B449FC55-3D49-422B-917E-5B74DF4CFE9A}" type="presParOf" srcId="{096E413D-8DCD-4DBA-AD3B-9769AA9B9441}" destId="{09842814-42C0-4D98-9637-89097402F8C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C30F3E-6F3A-4885-8E97-93789973DBE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1526CC3A-045F-45E5-A392-C68CA3507798}">
      <dgm:prSet phldrT="[Text]" custT="1"/>
      <dgm:spPr/>
      <dgm:t>
        <a:bodyPr/>
        <a:lstStyle/>
        <a:p>
          <a:pPr>
            <a:buFont typeface="Arial" panose="020B0604020202020204" pitchFamily="34" charset="0"/>
            <a:buChar char="•"/>
          </a:pPr>
          <a:r>
            <a:rPr lang="en-GB" sz="1800" b="1">
              <a:solidFill>
                <a:schemeClr val="tx1"/>
              </a:solidFill>
            </a:rPr>
            <a:t>Training for All</a:t>
          </a:r>
          <a:r>
            <a:rPr lang="en-GB" sz="1800">
              <a:solidFill>
                <a:schemeClr val="tx1"/>
              </a:solidFill>
            </a:rPr>
            <a:t>:</a:t>
          </a:r>
          <a:endParaRPr lang="en-GB" sz="1800"/>
        </a:p>
      </dgm:t>
    </dgm:pt>
    <dgm:pt modelId="{97CC373A-BFB7-404E-BD53-EE000B59C1BA}" type="parTrans" cxnId="{208D8ACA-F779-45FC-ACFF-9325366DE064}">
      <dgm:prSet/>
      <dgm:spPr/>
      <dgm:t>
        <a:bodyPr/>
        <a:lstStyle/>
        <a:p>
          <a:endParaRPr lang="en-GB" sz="3200"/>
        </a:p>
      </dgm:t>
    </dgm:pt>
    <dgm:pt modelId="{374E5874-42A9-491E-B2D8-23DDA2595443}" type="sibTrans" cxnId="{208D8ACA-F779-45FC-ACFF-9325366DE064}">
      <dgm:prSet/>
      <dgm:spPr/>
      <dgm:t>
        <a:bodyPr/>
        <a:lstStyle/>
        <a:p>
          <a:endParaRPr lang="en-GB" sz="3200"/>
        </a:p>
      </dgm:t>
    </dgm:pt>
    <dgm:pt modelId="{122567A3-336E-4AAB-8E63-E80FA32A0145}">
      <dgm:prSet custT="1"/>
      <dgm:spPr/>
      <dgm:t>
        <a:bodyPr/>
        <a:lstStyle/>
        <a:p>
          <a:r>
            <a:rPr lang="en-GB" sz="1800" b="1">
              <a:solidFill>
                <a:schemeClr val="tx1"/>
              </a:solidFill>
            </a:rPr>
            <a:t>Comprehensive Content</a:t>
          </a:r>
          <a:r>
            <a:rPr lang="en-GB" sz="1800">
              <a:solidFill>
                <a:schemeClr val="tx1"/>
              </a:solidFill>
            </a:rPr>
            <a:t>:</a:t>
          </a:r>
        </a:p>
      </dgm:t>
    </dgm:pt>
    <dgm:pt modelId="{277C2C81-30AA-4F39-9159-1F2AD15EBCB4}" type="parTrans" cxnId="{92771934-2996-4B88-A889-9D2094FC3941}">
      <dgm:prSet/>
      <dgm:spPr/>
      <dgm:t>
        <a:bodyPr/>
        <a:lstStyle/>
        <a:p>
          <a:endParaRPr lang="en-GB" sz="3200"/>
        </a:p>
      </dgm:t>
    </dgm:pt>
    <dgm:pt modelId="{81787650-2F1A-46FF-A0ED-676E34498FA9}" type="sibTrans" cxnId="{92771934-2996-4B88-A889-9D2094FC3941}">
      <dgm:prSet/>
      <dgm:spPr/>
      <dgm:t>
        <a:bodyPr/>
        <a:lstStyle/>
        <a:p>
          <a:endParaRPr lang="en-GB" sz="3200"/>
        </a:p>
      </dgm:t>
    </dgm:pt>
    <dgm:pt modelId="{9D39D4B2-4E90-4F8E-8198-1A86B50100F2}">
      <dgm:prSet custT="1"/>
      <dgm:spPr/>
      <dgm:t>
        <a:bodyPr/>
        <a:lstStyle/>
        <a:p>
          <a:r>
            <a:rPr lang="en-GB" sz="1800" b="1">
              <a:solidFill>
                <a:schemeClr val="tx1"/>
              </a:solidFill>
            </a:rPr>
            <a:t>Person-</a:t>
          </a:r>
          <a:r>
            <a:rPr lang="en-GB" sz="1800" b="1" err="1">
              <a:solidFill>
                <a:schemeClr val="tx1"/>
              </a:solidFill>
            </a:rPr>
            <a:t>Centered</a:t>
          </a:r>
          <a:r>
            <a:rPr lang="en-GB" sz="1800" b="1">
              <a:solidFill>
                <a:schemeClr val="tx1"/>
              </a:solidFill>
            </a:rPr>
            <a:t>, Rights-Based Approach</a:t>
          </a:r>
          <a:r>
            <a:rPr lang="en-GB" sz="1800">
              <a:solidFill>
                <a:schemeClr val="tx1"/>
              </a:solidFill>
            </a:rPr>
            <a:t>:</a:t>
          </a:r>
        </a:p>
      </dgm:t>
    </dgm:pt>
    <dgm:pt modelId="{12B977EA-933A-4899-9C46-33D373A82AA6}" type="parTrans" cxnId="{2377900A-F277-4B2D-B45D-1D65871DF27D}">
      <dgm:prSet/>
      <dgm:spPr/>
      <dgm:t>
        <a:bodyPr/>
        <a:lstStyle/>
        <a:p>
          <a:endParaRPr lang="en-GB" sz="3200"/>
        </a:p>
      </dgm:t>
    </dgm:pt>
    <dgm:pt modelId="{CBB3D60F-705B-4832-A27C-3DFDE5486B49}" type="sibTrans" cxnId="{2377900A-F277-4B2D-B45D-1D65871DF27D}">
      <dgm:prSet/>
      <dgm:spPr/>
      <dgm:t>
        <a:bodyPr/>
        <a:lstStyle/>
        <a:p>
          <a:endParaRPr lang="en-GB" sz="3200"/>
        </a:p>
      </dgm:t>
    </dgm:pt>
    <dgm:pt modelId="{4710D0BC-E929-4D50-A934-E38BAECA2D59}">
      <dgm:prSet custT="1"/>
      <dgm:spPr/>
      <dgm:t>
        <a:bodyPr/>
        <a:lstStyle/>
        <a:p>
          <a:r>
            <a:rPr lang="en-GB" sz="1800" b="1">
              <a:solidFill>
                <a:schemeClr val="tx1"/>
              </a:solidFill>
            </a:rPr>
            <a:t>Inclusive Training Development</a:t>
          </a:r>
          <a:r>
            <a:rPr lang="en-GB" sz="1800">
              <a:solidFill>
                <a:schemeClr val="tx1"/>
              </a:solidFill>
            </a:rPr>
            <a:t>:</a:t>
          </a:r>
        </a:p>
      </dgm:t>
    </dgm:pt>
    <dgm:pt modelId="{ECC0E4C4-DBE1-45A7-8280-EDCA103F66FF}" type="parTrans" cxnId="{3EA1828F-AD17-4982-8388-C4146C271E1D}">
      <dgm:prSet/>
      <dgm:spPr/>
      <dgm:t>
        <a:bodyPr/>
        <a:lstStyle/>
        <a:p>
          <a:endParaRPr lang="en-GB" sz="3200"/>
        </a:p>
      </dgm:t>
    </dgm:pt>
    <dgm:pt modelId="{D56F5D7B-BCA3-413C-8AE3-20C777AB2A5E}" type="sibTrans" cxnId="{3EA1828F-AD17-4982-8388-C4146C271E1D}">
      <dgm:prSet/>
      <dgm:spPr/>
      <dgm:t>
        <a:bodyPr/>
        <a:lstStyle/>
        <a:p>
          <a:endParaRPr lang="en-GB" sz="3200"/>
        </a:p>
      </dgm:t>
    </dgm:pt>
    <dgm:pt modelId="{60B9371C-0F2E-40D0-8597-CF17B0684E22}">
      <dgm:prSet custT="1"/>
      <dgm:spPr/>
      <dgm:t>
        <a:bodyPr/>
        <a:lstStyle/>
        <a:p>
          <a:r>
            <a:rPr lang="en-GB" sz="1800" b="1">
              <a:solidFill>
                <a:schemeClr val="tx1"/>
              </a:solidFill>
            </a:rPr>
            <a:t>Adequate Funding</a:t>
          </a:r>
          <a:r>
            <a:rPr lang="en-GB" sz="1800">
              <a:solidFill>
                <a:schemeClr val="tx1"/>
              </a:solidFill>
            </a:rPr>
            <a:t>:</a:t>
          </a:r>
        </a:p>
      </dgm:t>
    </dgm:pt>
    <dgm:pt modelId="{02D7C56F-C6DD-472F-A394-7FAC76543D96}" type="parTrans" cxnId="{3724C077-AE49-43F9-B0CB-1923C119B104}">
      <dgm:prSet/>
      <dgm:spPr/>
      <dgm:t>
        <a:bodyPr/>
        <a:lstStyle/>
        <a:p>
          <a:endParaRPr lang="en-GB" sz="3200"/>
        </a:p>
      </dgm:t>
    </dgm:pt>
    <dgm:pt modelId="{6E7F16AF-7674-46E7-A263-8B7AD4CF4378}" type="sibTrans" cxnId="{3724C077-AE49-43F9-B0CB-1923C119B104}">
      <dgm:prSet/>
      <dgm:spPr/>
      <dgm:t>
        <a:bodyPr/>
        <a:lstStyle/>
        <a:p>
          <a:endParaRPr lang="en-GB" sz="3200"/>
        </a:p>
      </dgm:t>
    </dgm:pt>
    <dgm:pt modelId="{EF187D23-D872-4BA4-82F8-EA50708415CC}">
      <dgm:prSet custT="1"/>
      <dgm:spPr/>
      <dgm:t>
        <a:bodyPr/>
        <a:lstStyle/>
        <a:p>
          <a:r>
            <a:rPr lang="en-GB" sz="1800" b="1">
              <a:solidFill>
                <a:schemeClr val="tx1"/>
              </a:solidFill>
            </a:rPr>
            <a:t>Support Networks</a:t>
          </a:r>
          <a:r>
            <a:rPr lang="en-GB" sz="1800">
              <a:solidFill>
                <a:schemeClr val="tx1"/>
              </a:solidFill>
            </a:rPr>
            <a:t>:</a:t>
          </a:r>
        </a:p>
      </dgm:t>
    </dgm:pt>
    <dgm:pt modelId="{945838D9-47E8-48D2-ABD0-A1E8FBC882CE}" type="parTrans" cxnId="{31011C70-4966-481A-93FC-AF0BA77A88EE}">
      <dgm:prSet/>
      <dgm:spPr/>
      <dgm:t>
        <a:bodyPr/>
        <a:lstStyle/>
        <a:p>
          <a:endParaRPr lang="en-GB" sz="3200"/>
        </a:p>
      </dgm:t>
    </dgm:pt>
    <dgm:pt modelId="{2C02B3A1-3B67-48FC-AD60-DA335CF870B9}" type="sibTrans" cxnId="{31011C70-4966-481A-93FC-AF0BA77A88EE}">
      <dgm:prSet/>
      <dgm:spPr/>
      <dgm:t>
        <a:bodyPr/>
        <a:lstStyle/>
        <a:p>
          <a:endParaRPr lang="en-GB" sz="3200"/>
        </a:p>
      </dgm:t>
    </dgm:pt>
    <dgm:pt modelId="{7D6E5554-464F-43C7-BE56-59EC8D022056}">
      <dgm:prSet phldrT="[Text]" custT="1"/>
      <dgm:spPr/>
      <dgm:t>
        <a:bodyPr/>
        <a:lstStyle/>
        <a:p>
          <a:pPr>
            <a:buFont typeface="Arial" panose="020B0604020202020204" pitchFamily="34" charset="0"/>
            <a:buChar char="•"/>
          </a:pPr>
          <a:r>
            <a:rPr lang="en-GB" sz="1400"/>
            <a:t>Training should be offered to families, supporters, and staff from various local organisations to manage challenging </a:t>
          </a:r>
          <a:r>
            <a:rPr lang="en-GB" sz="1400" err="1"/>
            <a:t>behavior</a:t>
          </a:r>
          <a:r>
            <a:rPr lang="en-GB" sz="1400"/>
            <a:t> positively.</a:t>
          </a:r>
        </a:p>
      </dgm:t>
    </dgm:pt>
    <dgm:pt modelId="{FD904227-17F7-42B4-B432-9D49A27034F8}" type="parTrans" cxnId="{8E77FBFB-CC52-444C-A771-C51E2D4D4A08}">
      <dgm:prSet/>
      <dgm:spPr/>
      <dgm:t>
        <a:bodyPr/>
        <a:lstStyle/>
        <a:p>
          <a:endParaRPr lang="en-GB" sz="3200"/>
        </a:p>
      </dgm:t>
    </dgm:pt>
    <dgm:pt modelId="{9587318A-F1E8-4477-874A-8F1A122AEC0F}" type="sibTrans" cxnId="{8E77FBFB-CC52-444C-A771-C51E2D4D4A08}">
      <dgm:prSet/>
      <dgm:spPr/>
      <dgm:t>
        <a:bodyPr/>
        <a:lstStyle/>
        <a:p>
          <a:endParaRPr lang="en-GB" sz="3200"/>
        </a:p>
      </dgm:t>
    </dgm:pt>
    <dgm:pt modelId="{B4B49ACA-FFBD-4450-B11E-2A40538E82F7}">
      <dgm:prSet custT="1"/>
      <dgm:spPr/>
      <dgm:t>
        <a:bodyPr/>
        <a:lstStyle/>
        <a:p>
          <a:r>
            <a:rPr lang="en-GB" sz="1400"/>
            <a:t> Training should include communication skills, meaningful engagement with individuals, understanding complex health needs, positive </a:t>
          </a:r>
          <a:r>
            <a:rPr lang="fr-FR" sz="1400" err="1"/>
            <a:t>behaviour</a:t>
          </a:r>
          <a:r>
            <a:rPr lang="fr-FR" sz="1400"/>
            <a:t> support, </a:t>
          </a:r>
          <a:r>
            <a:rPr lang="fr-FR" sz="1400" err="1"/>
            <a:t>assistive</a:t>
          </a:r>
          <a:r>
            <a:rPr lang="fr-FR" sz="1400"/>
            <a:t> technologies, </a:t>
          </a:r>
          <a:r>
            <a:rPr lang="en-GB" sz="1400"/>
            <a:t>planning, and the Mental Capacity Act.</a:t>
          </a:r>
        </a:p>
      </dgm:t>
    </dgm:pt>
    <dgm:pt modelId="{F6DFF32A-328F-43FA-8159-73EF8125EFA2}" type="parTrans" cxnId="{B78DA32F-2A99-4404-AD26-4DBE5315C6C4}">
      <dgm:prSet/>
      <dgm:spPr/>
      <dgm:t>
        <a:bodyPr/>
        <a:lstStyle/>
        <a:p>
          <a:endParaRPr lang="en-GB" sz="3200"/>
        </a:p>
      </dgm:t>
    </dgm:pt>
    <dgm:pt modelId="{4BE9074D-C9E1-4C25-A228-300A59F97F92}" type="sibTrans" cxnId="{B78DA32F-2A99-4404-AD26-4DBE5315C6C4}">
      <dgm:prSet/>
      <dgm:spPr/>
      <dgm:t>
        <a:bodyPr/>
        <a:lstStyle/>
        <a:p>
          <a:endParaRPr lang="en-GB" sz="3200"/>
        </a:p>
      </dgm:t>
    </dgm:pt>
    <dgm:pt modelId="{CB876895-5D3C-4570-9D29-86B389364247}">
      <dgm:prSet custT="1"/>
      <dgm:spPr/>
      <dgm:t>
        <a:bodyPr/>
        <a:lstStyle/>
        <a:p>
          <a:r>
            <a:rPr lang="en-GB" sz="1400"/>
            <a:t>Training on managing challenging behaviours should emphasize a person-centred, rights-based approach for both staff and families.</a:t>
          </a:r>
        </a:p>
      </dgm:t>
    </dgm:pt>
    <dgm:pt modelId="{62ADDAEA-3A3B-4542-92AE-C427FC041F8D}" type="parTrans" cxnId="{C79637E0-5E01-40EA-AAC6-49B366F378D4}">
      <dgm:prSet/>
      <dgm:spPr/>
      <dgm:t>
        <a:bodyPr/>
        <a:lstStyle/>
        <a:p>
          <a:endParaRPr lang="en-GB" sz="3200"/>
        </a:p>
      </dgm:t>
    </dgm:pt>
    <dgm:pt modelId="{CD004CBF-F358-4BCC-8B6D-702EB4F605E4}" type="sibTrans" cxnId="{C79637E0-5E01-40EA-AAC6-49B366F378D4}">
      <dgm:prSet/>
      <dgm:spPr/>
      <dgm:t>
        <a:bodyPr/>
        <a:lstStyle/>
        <a:p>
          <a:endParaRPr lang="en-GB" sz="3200"/>
        </a:p>
      </dgm:t>
    </dgm:pt>
    <dgm:pt modelId="{23963C8A-A2CF-4995-A160-E784502BE8DD}">
      <dgm:prSet custT="1"/>
      <dgm:spPr/>
      <dgm:t>
        <a:bodyPr/>
        <a:lstStyle/>
        <a:p>
          <a:r>
            <a:rPr lang="en-GB" sz="1400"/>
            <a:t>Local areas should facilitate support networks, mentoring, and knowledge-sharing platforms for staff, personal assistants, and families to continuously enhance their skills.</a:t>
          </a:r>
        </a:p>
      </dgm:t>
    </dgm:pt>
    <dgm:pt modelId="{B68A01C8-9E16-4938-B22E-4755FABC84DD}" type="parTrans" cxnId="{79C2CB3F-961D-46B2-B82D-B05E6FF6A3EE}">
      <dgm:prSet/>
      <dgm:spPr/>
      <dgm:t>
        <a:bodyPr/>
        <a:lstStyle/>
        <a:p>
          <a:endParaRPr lang="en-GB" sz="3200"/>
        </a:p>
      </dgm:t>
    </dgm:pt>
    <dgm:pt modelId="{A6E690AD-3822-4C9F-90EA-883A1862657D}" type="sibTrans" cxnId="{79C2CB3F-961D-46B2-B82D-B05E6FF6A3EE}">
      <dgm:prSet/>
      <dgm:spPr/>
      <dgm:t>
        <a:bodyPr/>
        <a:lstStyle/>
        <a:p>
          <a:endParaRPr lang="en-GB" sz="3200"/>
        </a:p>
      </dgm:t>
    </dgm:pt>
    <dgm:pt modelId="{F9968897-DC3E-4CB2-93BC-CEB47270665C}">
      <dgm:prSet custT="1"/>
      <dgm:spPr/>
      <dgm:t>
        <a:bodyPr/>
        <a:lstStyle/>
        <a:p>
          <a:r>
            <a:rPr lang="en-GB" sz="1400"/>
            <a:t>Sufficient funding must be allocated for personal budgets to hire skilled staff and provide ongoing training and professional development opportunities.</a:t>
          </a:r>
        </a:p>
      </dgm:t>
    </dgm:pt>
    <dgm:pt modelId="{1D876D44-5027-4776-80E4-10C13CE47FCA}" type="parTrans" cxnId="{914BE523-0652-4A98-82D4-05CF9CE2D6E9}">
      <dgm:prSet/>
      <dgm:spPr/>
      <dgm:t>
        <a:bodyPr/>
        <a:lstStyle/>
        <a:p>
          <a:endParaRPr lang="en-GB" sz="3200"/>
        </a:p>
      </dgm:t>
    </dgm:pt>
    <dgm:pt modelId="{1E82983F-42CB-4C3D-9A23-7B2629D5A25B}" type="sibTrans" cxnId="{914BE523-0652-4A98-82D4-05CF9CE2D6E9}">
      <dgm:prSet/>
      <dgm:spPr/>
      <dgm:t>
        <a:bodyPr/>
        <a:lstStyle/>
        <a:p>
          <a:endParaRPr lang="en-GB" sz="3200"/>
        </a:p>
      </dgm:t>
    </dgm:pt>
    <dgm:pt modelId="{5E0C11BC-337D-46C0-8717-29827C63F7BD}">
      <dgm:prSet custT="1"/>
      <dgm:spPr/>
      <dgm:t>
        <a:bodyPr/>
        <a:lstStyle/>
        <a:p>
          <a:r>
            <a:rPr lang="en-GB" sz="1400"/>
            <a:t>Local authorities, providers, and organizations should involve people with learning disabilities and their families in developing and delivering training programs.</a:t>
          </a:r>
        </a:p>
      </dgm:t>
    </dgm:pt>
    <dgm:pt modelId="{E6D6B3BE-F781-4D38-956A-B55A3B782633}" type="parTrans" cxnId="{B85B4D22-69AB-46BF-B0F1-7F581733D912}">
      <dgm:prSet/>
      <dgm:spPr/>
      <dgm:t>
        <a:bodyPr/>
        <a:lstStyle/>
        <a:p>
          <a:endParaRPr lang="en-GB" sz="3200"/>
        </a:p>
      </dgm:t>
    </dgm:pt>
    <dgm:pt modelId="{413FC2FE-541B-4AED-97CD-9BD81164FB27}" type="sibTrans" cxnId="{B85B4D22-69AB-46BF-B0F1-7F581733D912}">
      <dgm:prSet/>
      <dgm:spPr/>
      <dgm:t>
        <a:bodyPr/>
        <a:lstStyle/>
        <a:p>
          <a:endParaRPr lang="en-GB" sz="3200"/>
        </a:p>
      </dgm:t>
    </dgm:pt>
    <dgm:pt modelId="{1F775F6C-95D0-4EFF-BFF1-46240C697DCC}" type="pres">
      <dgm:prSet presAssocID="{DDC30F3E-6F3A-4885-8E97-93789973DBE8}" presName="diagram" presStyleCnt="0">
        <dgm:presLayoutVars>
          <dgm:dir/>
          <dgm:resizeHandles val="exact"/>
        </dgm:presLayoutVars>
      </dgm:prSet>
      <dgm:spPr/>
    </dgm:pt>
    <dgm:pt modelId="{721C7FD4-96D5-4236-98B0-711DA4822BA7}" type="pres">
      <dgm:prSet presAssocID="{1526CC3A-045F-45E5-A392-C68CA3507798}" presName="node" presStyleLbl="node1" presStyleIdx="0" presStyleCnt="6">
        <dgm:presLayoutVars>
          <dgm:bulletEnabled val="1"/>
        </dgm:presLayoutVars>
      </dgm:prSet>
      <dgm:spPr/>
    </dgm:pt>
    <dgm:pt modelId="{20414132-082B-423A-966A-CC41507004D8}" type="pres">
      <dgm:prSet presAssocID="{374E5874-42A9-491E-B2D8-23DDA2595443}" presName="sibTrans" presStyleCnt="0"/>
      <dgm:spPr/>
    </dgm:pt>
    <dgm:pt modelId="{C9F9A727-9594-4F05-A934-9982F2B79833}" type="pres">
      <dgm:prSet presAssocID="{122567A3-336E-4AAB-8E63-E80FA32A0145}" presName="node" presStyleLbl="node1" presStyleIdx="1" presStyleCnt="6">
        <dgm:presLayoutVars>
          <dgm:bulletEnabled val="1"/>
        </dgm:presLayoutVars>
      </dgm:prSet>
      <dgm:spPr/>
    </dgm:pt>
    <dgm:pt modelId="{AC1E2181-3CE9-4397-AD84-3322CAE2ACC3}" type="pres">
      <dgm:prSet presAssocID="{81787650-2F1A-46FF-A0ED-676E34498FA9}" presName="sibTrans" presStyleCnt="0"/>
      <dgm:spPr/>
    </dgm:pt>
    <dgm:pt modelId="{065397FB-C4A7-4F63-8EAD-D9AF0494D79A}" type="pres">
      <dgm:prSet presAssocID="{9D39D4B2-4E90-4F8E-8198-1A86B50100F2}" presName="node" presStyleLbl="node1" presStyleIdx="2" presStyleCnt="6">
        <dgm:presLayoutVars>
          <dgm:bulletEnabled val="1"/>
        </dgm:presLayoutVars>
      </dgm:prSet>
      <dgm:spPr/>
    </dgm:pt>
    <dgm:pt modelId="{73ADDF56-ED41-4125-8A2B-C8230D53268D}" type="pres">
      <dgm:prSet presAssocID="{CBB3D60F-705B-4832-A27C-3DFDE5486B49}" presName="sibTrans" presStyleCnt="0"/>
      <dgm:spPr/>
    </dgm:pt>
    <dgm:pt modelId="{4AB7FC82-D224-4DB3-989D-A796CB4F34AD}" type="pres">
      <dgm:prSet presAssocID="{4710D0BC-E929-4D50-A934-E38BAECA2D59}" presName="node" presStyleLbl="node1" presStyleIdx="3" presStyleCnt="6">
        <dgm:presLayoutVars>
          <dgm:bulletEnabled val="1"/>
        </dgm:presLayoutVars>
      </dgm:prSet>
      <dgm:spPr/>
    </dgm:pt>
    <dgm:pt modelId="{4A2CAFCE-E960-4CDE-931E-6AB9CF92AE10}" type="pres">
      <dgm:prSet presAssocID="{D56F5D7B-BCA3-413C-8AE3-20C777AB2A5E}" presName="sibTrans" presStyleCnt="0"/>
      <dgm:spPr/>
    </dgm:pt>
    <dgm:pt modelId="{EAD5928F-AC24-4A48-AFD7-1AA0469BF8F4}" type="pres">
      <dgm:prSet presAssocID="{60B9371C-0F2E-40D0-8597-CF17B0684E22}" presName="node" presStyleLbl="node1" presStyleIdx="4" presStyleCnt="6">
        <dgm:presLayoutVars>
          <dgm:bulletEnabled val="1"/>
        </dgm:presLayoutVars>
      </dgm:prSet>
      <dgm:spPr/>
    </dgm:pt>
    <dgm:pt modelId="{C1B55328-3816-4F15-81D4-D2E63436710B}" type="pres">
      <dgm:prSet presAssocID="{6E7F16AF-7674-46E7-A263-8B7AD4CF4378}" presName="sibTrans" presStyleCnt="0"/>
      <dgm:spPr/>
    </dgm:pt>
    <dgm:pt modelId="{5E90350F-FCE4-4990-AA07-5A2E668AD95D}" type="pres">
      <dgm:prSet presAssocID="{EF187D23-D872-4BA4-82F8-EA50708415CC}" presName="node" presStyleLbl="node1" presStyleIdx="5" presStyleCnt="6">
        <dgm:presLayoutVars>
          <dgm:bulletEnabled val="1"/>
        </dgm:presLayoutVars>
      </dgm:prSet>
      <dgm:spPr/>
    </dgm:pt>
  </dgm:ptLst>
  <dgm:cxnLst>
    <dgm:cxn modelId="{2377900A-F277-4B2D-B45D-1D65871DF27D}" srcId="{DDC30F3E-6F3A-4885-8E97-93789973DBE8}" destId="{9D39D4B2-4E90-4F8E-8198-1A86B50100F2}" srcOrd="2" destOrd="0" parTransId="{12B977EA-933A-4899-9C46-33D373A82AA6}" sibTransId="{CBB3D60F-705B-4832-A27C-3DFDE5486B49}"/>
    <dgm:cxn modelId="{AC17740D-716C-43A8-BE44-3B14804FACFF}" type="presOf" srcId="{EF187D23-D872-4BA4-82F8-EA50708415CC}" destId="{5E90350F-FCE4-4990-AA07-5A2E668AD95D}" srcOrd="0" destOrd="0" presId="urn:microsoft.com/office/officeart/2005/8/layout/default"/>
    <dgm:cxn modelId="{B85B4D22-69AB-46BF-B0F1-7F581733D912}" srcId="{4710D0BC-E929-4D50-A934-E38BAECA2D59}" destId="{5E0C11BC-337D-46C0-8717-29827C63F7BD}" srcOrd="0" destOrd="0" parTransId="{E6D6B3BE-F781-4D38-956A-B55A3B782633}" sibTransId="{413FC2FE-541B-4AED-97CD-9BD81164FB27}"/>
    <dgm:cxn modelId="{914BE523-0652-4A98-82D4-05CF9CE2D6E9}" srcId="{60B9371C-0F2E-40D0-8597-CF17B0684E22}" destId="{F9968897-DC3E-4CB2-93BC-CEB47270665C}" srcOrd="0" destOrd="0" parTransId="{1D876D44-5027-4776-80E4-10C13CE47FCA}" sibTransId="{1E82983F-42CB-4C3D-9A23-7B2629D5A25B}"/>
    <dgm:cxn modelId="{39A58C28-E1B3-4154-96BD-50E039C001F5}" type="presOf" srcId="{B4B49ACA-FFBD-4450-B11E-2A40538E82F7}" destId="{C9F9A727-9594-4F05-A934-9982F2B79833}" srcOrd="0" destOrd="1" presId="urn:microsoft.com/office/officeart/2005/8/layout/default"/>
    <dgm:cxn modelId="{B78DA32F-2A99-4404-AD26-4DBE5315C6C4}" srcId="{122567A3-336E-4AAB-8E63-E80FA32A0145}" destId="{B4B49ACA-FFBD-4450-B11E-2A40538E82F7}" srcOrd="0" destOrd="0" parTransId="{F6DFF32A-328F-43FA-8159-73EF8125EFA2}" sibTransId="{4BE9074D-C9E1-4C25-A228-300A59F97F92}"/>
    <dgm:cxn modelId="{3B99B130-F6FC-4AC0-B8E2-963A2D347D0F}" type="presOf" srcId="{122567A3-336E-4AAB-8E63-E80FA32A0145}" destId="{C9F9A727-9594-4F05-A934-9982F2B79833}" srcOrd="0" destOrd="0" presId="urn:microsoft.com/office/officeart/2005/8/layout/default"/>
    <dgm:cxn modelId="{92771934-2996-4B88-A889-9D2094FC3941}" srcId="{DDC30F3E-6F3A-4885-8E97-93789973DBE8}" destId="{122567A3-336E-4AAB-8E63-E80FA32A0145}" srcOrd="1" destOrd="0" parTransId="{277C2C81-30AA-4F39-9159-1F2AD15EBCB4}" sibTransId="{81787650-2F1A-46FF-A0ED-676E34498FA9}"/>
    <dgm:cxn modelId="{ED31A235-DEF2-4A91-8A4D-6F97E5F3DABB}" type="presOf" srcId="{60B9371C-0F2E-40D0-8597-CF17B0684E22}" destId="{EAD5928F-AC24-4A48-AFD7-1AA0469BF8F4}" srcOrd="0" destOrd="0" presId="urn:microsoft.com/office/officeart/2005/8/layout/default"/>
    <dgm:cxn modelId="{30F67C3F-26AB-4140-86C2-FF8C75693DED}" type="presOf" srcId="{23963C8A-A2CF-4995-A160-E784502BE8DD}" destId="{5E90350F-FCE4-4990-AA07-5A2E668AD95D}" srcOrd="0" destOrd="1" presId="urn:microsoft.com/office/officeart/2005/8/layout/default"/>
    <dgm:cxn modelId="{79C2CB3F-961D-46B2-B82D-B05E6FF6A3EE}" srcId="{EF187D23-D872-4BA4-82F8-EA50708415CC}" destId="{23963C8A-A2CF-4995-A160-E784502BE8DD}" srcOrd="0" destOrd="0" parTransId="{B68A01C8-9E16-4938-B22E-4755FABC84DD}" sibTransId="{A6E690AD-3822-4C9F-90EA-883A1862657D}"/>
    <dgm:cxn modelId="{0742D841-19F1-49C1-8EE4-55F89C3BBB8C}" type="presOf" srcId="{5E0C11BC-337D-46C0-8717-29827C63F7BD}" destId="{4AB7FC82-D224-4DB3-989D-A796CB4F34AD}" srcOrd="0" destOrd="1" presId="urn:microsoft.com/office/officeart/2005/8/layout/default"/>
    <dgm:cxn modelId="{31011C70-4966-481A-93FC-AF0BA77A88EE}" srcId="{DDC30F3E-6F3A-4885-8E97-93789973DBE8}" destId="{EF187D23-D872-4BA4-82F8-EA50708415CC}" srcOrd="5" destOrd="0" parTransId="{945838D9-47E8-48D2-ABD0-A1E8FBC882CE}" sibTransId="{2C02B3A1-3B67-48FC-AD60-DA335CF870B9}"/>
    <dgm:cxn modelId="{3724C077-AE49-43F9-B0CB-1923C119B104}" srcId="{DDC30F3E-6F3A-4885-8E97-93789973DBE8}" destId="{60B9371C-0F2E-40D0-8597-CF17B0684E22}" srcOrd="4" destOrd="0" parTransId="{02D7C56F-C6DD-472F-A394-7FAC76543D96}" sibTransId="{6E7F16AF-7674-46E7-A263-8B7AD4CF4378}"/>
    <dgm:cxn modelId="{3EA1828F-AD17-4982-8388-C4146C271E1D}" srcId="{DDC30F3E-6F3A-4885-8E97-93789973DBE8}" destId="{4710D0BC-E929-4D50-A934-E38BAECA2D59}" srcOrd="3" destOrd="0" parTransId="{ECC0E4C4-DBE1-45A7-8280-EDCA103F66FF}" sibTransId="{D56F5D7B-BCA3-413C-8AE3-20C777AB2A5E}"/>
    <dgm:cxn modelId="{B99E99AD-5473-4333-8BD0-4D131D022666}" type="presOf" srcId="{CB876895-5D3C-4570-9D29-86B389364247}" destId="{065397FB-C4A7-4F63-8EAD-D9AF0494D79A}" srcOrd="0" destOrd="1" presId="urn:microsoft.com/office/officeart/2005/8/layout/default"/>
    <dgm:cxn modelId="{0B2114B2-FC44-4C76-A45B-BF3AADDAC802}" type="presOf" srcId="{7D6E5554-464F-43C7-BE56-59EC8D022056}" destId="{721C7FD4-96D5-4236-98B0-711DA4822BA7}" srcOrd="0" destOrd="1" presId="urn:microsoft.com/office/officeart/2005/8/layout/default"/>
    <dgm:cxn modelId="{FDDE32C1-F4C6-4AB6-AAD2-0E995BBECAB2}" type="presOf" srcId="{1526CC3A-045F-45E5-A392-C68CA3507798}" destId="{721C7FD4-96D5-4236-98B0-711DA4822BA7}" srcOrd="0" destOrd="0" presId="urn:microsoft.com/office/officeart/2005/8/layout/default"/>
    <dgm:cxn modelId="{208D8ACA-F779-45FC-ACFF-9325366DE064}" srcId="{DDC30F3E-6F3A-4885-8E97-93789973DBE8}" destId="{1526CC3A-045F-45E5-A392-C68CA3507798}" srcOrd="0" destOrd="0" parTransId="{97CC373A-BFB7-404E-BD53-EE000B59C1BA}" sibTransId="{374E5874-42A9-491E-B2D8-23DDA2595443}"/>
    <dgm:cxn modelId="{A1AF33CE-E9AC-4861-923E-FC7D3552FC83}" type="presOf" srcId="{9D39D4B2-4E90-4F8E-8198-1A86B50100F2}" destId="{065397FB-C4A7-4F63-8EAD-D9AF0494D79A}" srcOrd="0" destOrd="0" presId="urn:microsoft.com/office/officeart/2005/8/layout/default"/>
    <dgm:cxn modelId="{C79637E0-5E01-40EA-AAC6-49B366F378D4}" srcId="{9D39D4B2-4E90-4F8E-8198-1A86B50100F2}" destId="{CB876895-5D3C-4570-9D29-86B389364247}" srcOrd="0" destOrd="0" parTransId="{62ADDAEA-3A3B-4542-92AE-C427FC041F8D}" sibTransId="{CD004CBF-F358-4BCC-8B6D-702EB4F605E4}"/>
    <dgm:cxn modelId="{77CDB1F1-6D4F-43D3-B508-94F63BCBB1AF}" type="presOf" srcId="{DDC30F3E-6F3A-4885-8E97-93789973DBE8}" destId="{1F775F6C-95D0-4EFF-BFF1-46240C697DCC}" srcOrd="0" destOrd="0" presId="urn:microsoft.com/office/officeart/2005/8/layout/default"/>
    <dgm:cxn modelId="{220187F4-8A3B-4E70-85F4-F7F77CBAF2A7}" type="presOf" srcId="{F9968897-DC3E-4CB2-93BC-CEB47270665C}" destId="{EAD5928F-AC24-4A48-AFD7-1AA0469BF8F4}" srcOrd="0" destOrd="1" presId="urn:microsoft.com/office/officeart/2005/8/layout/default"/>
    <dgm:cxn modelId="{01214EF9-6197-48AA-9B77-FEE249AFB47D}" type="presOf" srcId="{4710D0BC-E929-4D50-A934-E38BAECA2D59}" destId="{4AB7FC82-D224-4DB3-989D-A796CB4F34AD}" srcOrd="0" destOrd="0" presId="urn:microsoft.com/office/officeart/2005/8/layout/default"/>
    <dgm:cxn modelId="{8E77FBFB-CC52-444C-A771-C51E2D4D4A08}" srcId="{1526CC3A-045F-45E5-A392-C68CA3507798}" destId="{7D6E5554-464F-43C7-BE56-59EC8D022056}" srcOrd="0" destOrd="0" parTransId="{FD904227-17F7-42B4-B432-9D49A27034F8}" sibTransId="{9587318A-F1E8-4477-874A-8F1A122AEC0F}"/>
    <dgm:cxn modelId="{05C89595-F6CB-476C-9E13-E53BEF9879D9}" type="presParOf" srcId="{1F775F6C-95D0-4EFF-BFF1-46240C697DCC}" destId="{721C7FD4-96D5-4236-98B0-711DA4822BA7}" srcOrd="0" destOrd="0" presId="urn:microsoft.com/office/officeart/2005/8/layout/default"/>
    <dgm:cxn modelId="{5D54B1F1-EF35-4725-872F-FD05AC5F54E0}" type="presParOf" srcId="{1F775F6C-95D0-4EFF-BFF1-46240C697DCC}" destId="{20414132-082B-423A-966A-CC41507004D8}" srcOrd="1" destOrd="0" presId="urn:microsoft.com/office/officeart/2005/8/layout/default"/>
    <dgm:cxn modelId="{DB9E3FBC-21F5-4D86-AA12-981A353F64DA}" type="presParOf" srcId="{1F775F6C-95D0-4EFF-BFF1-46240C697DCC}" destId="{C9F9A727-9594-4F05-A934-9982F2B79833}" srcOrd="2" destOrd="0" presId="urn:microsoft.com/office/officeart/2005/8/layout/default"/>
    <dgm:cxn modelId="{7B612F65-1D70-4D4C-BEA6-61FDC8B3B37B}" type="presParOf" srcId="{1F775F6C-95D0-4EFF-BFF1-46240C697DCC}" destId="{AC1E2181-3CE9-4397-AD84-3322CAE2ACC3}" srcOrd="3" destOrd="0" presId="urn:microsoft.com/office/officeart/2005/8/layout/default"/>
    <dgm:cxn modelId="{3D27C7AF-2688-4BB4-A306-24379F50EB6F}" type="presParOf" srcId="{1F775F6C-95D0-4EFF-BFF1-46240C697DCC}" destId="{065397FB-C4A7-4F63-8EAD-D9AF0494D79A}" srcOrd="4" destOrd="0" presId="urn:microsoft.com/office/officeart/2005/8/layout/default"/>
    <dgm:cxn modelId="{CAD28936-4FF3-42B7-A1B4-F3E132896E1C}" type="presParOf" srcId="{1F775F6C-95D0-4EFF-BFF1-46240C697DCC}" destId="{73ADDF56-ED41-4125-8A2B-C8230D53268D}" srcOrd="5" destOrd="0" presId="urn:microsoft.com/office/officeart/2005/8/layout/default"/>
    <dgm:cxn modelId="{90C59C7C-6564-460F-A740-6BA53A55127D}" type="presParOf" srcId="{1F775F6C-95D0-4EFF-BFF1-46240C697DCC}" destId="{4AB7FC82-D224-4DB3-989D-A796CB4F34AD}" srcOrd="6" destOrd="0" presId="urn:microsoft.com/office/officeart/2005/8/layout/default"/>
    <dgm:cxn modelId="{23CFC029-EF30-445D-BC7D-D0A91783495F}" type="presParOf" srcId="{1F775F6C-95D0-4EFF-BFF1-46240C697DCC}" destId="{4A2CAFCE-E960-4CDE-931E-6AB9CF92AE10}" srcOrd="7" destOrd="0" presId="urn:microsoft.com/office/officeart/2005/8/layout/default"/>
    <dgm:cxn modelId="{B977A208-5D8F-405F-99EC-7EE7882FA512}" type="presParOf" srcId="{1F775F6C-95D0-4EFF-BFF1-46240C697DCC}" destId="{EAD5928F-AC24-4A48-AFD7-1AA0469BF8F4}" srcOrd="8" destOrd="0" presId="urn:microsoft.com/office/officeart/2005/8/layout/default"/>
    <dgm:cxn modelId="{AFB091FC-8041-49BA-B28F-828DDD922434}" type="presParOf" srcId="{1F775F6C-95D0-4EFF-BFF1-46240C697DCC}" destId="{C1B55328-3816-4F15-81D4-D2E63436710B}" srcOrd="9" destOrd="0" presId="urn:microsoft.com/office/officeart/2005/8/layout/default"/>
    <dgm:cxn modelId="{F56697CA-A782-42B9-B842-55AE7D4095A3}" type="presParOf" srcId="{1F775F6C-95D0-4EFF-BFF1-46240C697DCC}" destId="{5E90350F-FCE4-4990-AA07-5A2E668AD95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19A8D9-B6CC-45E7-A52D-B536D84162C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A6627AA5-0E93-449C-9C90-504311221D49}">
      <dgm:prSet/>
      <dgm:spPr/>
      <dgm:t>
        <a:bodyPr/>
        <a:lstStyle/>
        <a:p>
          <a:r>
            <a:rPr lang="en-GB"/>
            <a:t>Mencap reviewed the role and effectiveness of Learning Disability Partnership Boards, finding that these boards can provide a space for both strategic planning as well as for hearing the voices of service users and carers. </a:t>
          </a:r>
        </a:p>
      </dgm:t>
    </dgm:pt>
    <dgm:pt modelId="{CA2E3075-C14F-4A96-A6B8-A3AA3430DFA8}" type="parTrans" cxnId="{5FA81315-D2FA-4356-814E-B07B14522F64}">
      <dgm:prSet/>
      <dgm:spPr/>
      <dgm:t>
        <a:bodyPr/>
        <a:lstStyle/>
        <a:p>
          <a:endParaRPr lang="en-GB"/>
        </a:p>
      </dgm:t>
    </dgm:pt>
    <dgm:pt modelId="{018847EB-BC7A-4264-AC12-DCCC08E554CD}" type="sibTrans" cxnId="{5FA81315-D2FA-4356-814E-B07B14522F64}">
      <dgm:prSet/>
      <dgm:spPr/>
      <dgm:t>
        <a:bodyPr/>
        <a:lstStyle/>
        <a:p>
          <a:endParaRPr lang="en-GB"/>
        </a:p>
      </dgm:t>
    </dgm:pt>
    <dgm:pt modelId="{FE788D0A-9594-455F-9755-0BA2BBBBC83F}">
      <dgm:prSet/>
      <dgm:spPr/>
      <dgm:t>
        <a:bodyPr/>
        <a:lstStyle/>
        <a:p>
          <a:r>
            <a:rPr lang="en-GB"/>
            <a:t>North East London has a Transformation Board focused on specific programmes of work in health and care like </a:t>
          </a:r>
          <a:r>
            <a:rPr lang="en-GB" err="1"/>
            <a:t>LeDeR</a:t>
          </a:r>
          <a:r>
            <a:rPr lang="en-GB"/>
            <a:t>, STOMP and personal health budgets. </a:t>
          </a:r>
        </a:p>
      </dgm:t>
    </dgm:pt>
    <dgm:pt modelId="{21EE81B3-9E58-4A0F-BE00-09EDB98C19DE}" type="parTrans" cxnId="{2FC2F10A-A211-4B8A-8326-68883ACA73A4}">
      <dgm:prSet/>
      <dgm:spPr/>
      <dgm:t>
        <a:bodyPr/>
        <a:lstStyle/>
        <a:p>
          <a:endParaRPr lang="en-GB"/>
        </a:p>
      </dgm:t>
    </dgm:pt>
    <dgm:pt modelId="{6482B651-57F6-447C-B98C-78A596B59F75}" type="sibTrans" cxnId="{2FC2F10A-A211-4B8A-8326-68883ACA73A4}">
      <dgm:prSet/>
      <dgm:spPr/>
      <dgm:t>
        <a:bodyPr/>
        <a:lstStyle/>
        <a:p>
          <a:endParaRPr lang="en-GB"/>
        </a:p>
      </dgm:t>
    </dgm:pt>
    <dgm:pt modelId="{0C559064-EF9B-46F4-BC06-44185B0EA251}">
      <dgm:prSet/>
      <dgm:spPr/>
      <dgm:t>
        <a:bodyPr/>
        <a:lstStyle/>
        <a:p>
          <a:r>
            <a:rPr lang="en-GB"/>
            <a:t>In Tower Hamlets, there was previously a Learning Disability Partnership, but this is not currently active. </a:t>
          </a:r>
        </a:p>
      </dgm:t>
    </dgm:pt>
    <dgm:pt modelId="{9DA28745-B4A7-4643-A106-437FD64CDD44}" type="parTrans" cxnId="{6D985480-D40F-4E98-ADAF-9E548DBC4FC8}">
      <dgm:prSet/>
      <dgm:spPr/>
      <dgm:t>
        <a:bodyPr/>
        <a:lstStyle/>
        <a:p>
          <a:endParaRPr lang="en-GB"/>
        </a:p>
      </dgm:t>
    </dgm:pt>
    <dgm:pt modelId="{51C26029-946D-4B0D-8BC4-74EAC8CE2337}" type="sibTrans" cxnId="{6D985480-D40F-4E98-ADAF-9E548DBC4FC8}">
      <dgm:prSet/>
      <dgm:spPr/>
      <dgm:t>
        <a:bodyPr/>
        <a:lstStyle/>
        <a:p>
          <a:endParaRPr lang="en-GB"/>
        </a:p>
      </dgm:t>
    </dgm:pt>
    <dgm:pt modelId="{3F3B4EFF-2D1A-4BE9-9F5B-C25EA092F2A9}">
      <dgm:prSet phldrT="[Text]"/>
      <dgm:spPr/>
      <dgm:t>
        <a:bodyPr/>
        <a:lstStyle/>
        <a:p>
          <a:endParaRPr lang="en-GB"/>
        </a:p>
      </dgm:t>
    </dgm:pt>
    <dgm:pt modelId="{7569924A-B488-4289-9878-318A4DF74676}" type="parTrans" cxnId="{5BD97182-64CF-4649-961F-5A46DD9A302C}">
      <dgm:prSet/>
      <dgm:spPr/>
      <dgm:t>
        <a:bodyPr/>
        <a:lstStyle/>
        <a:p>
          <a:endParaRPr lang="en-GB"/>
        </a:p>
      </dgm:t>
    </dgm:pt>
    <dgm:pt modelId="{0901C10E-2F14-4B77-85FF-FC5884CBE1F3}" type="sibTrans" cxnId="{5BD97182-64CF-4649-961F-5A46DD9A302C}">
      <dgm:prSet/>
      <dgm:spPr/>
      <dgm:t>
        <a:bodyPr/>
        <a:lstStyle/>
        <a:p>
          <a:endParaRPr lang="en-GB"/>
        </a:p>
      </dgm:t>
    </dgm:pt>
    <dgm:pt modelId="{01F0BCF5-6B91-480E-8EED-2679C84F1B82}">
      <dgm:prSet/>
      <dgm:spPr/>
      <dgm:t>
        <a:bodyPr/>
        <a:lstStyle/>
        <a:p>
          <a:endParaRPr lang="en-GB"/>
        </a:p>
      </dgm:t>
    </dgm:pt>
    <dgm:pt modelId="{6237580C-9552-4E1E-B0F6-D2EFAFC30306}" type="parTrans" cxnId="{345BAE25-5F8C-4542-9C4B-A8730FDA22AA}">
      <dgm:prSet/>
      <dgm:spPr/>
      <dgm:t>
        <a:bodyPr/>
        <a:lstStyle/>
        <a:p>
          <a:endParaRPr lang="en-GB"/>
        </a:p>
      </dgm:t>
    </dgm:pt>
    <dgm:pt modelId="{65295F8A-C286-4108-92B2-1FCA684A83F6}" type="sibTrans" cxnId="{345BAE25-5F8C-4542-9C4B-A8730FDA22AA}">
      <dgm:prSet/>
      <dgm:spPr/>
      <dgm:t>
        <a:bodyPr/>
        <a:lstStyle/>
        <a:p>
          <a:endParaRPr lang="en-GB"/>
        </a:p>
      </dgm:t>
    </dgm:pt>
    <dgm:pt modelId="{11A01CF7-993B-45D0-A536-6060EC3BA093}">
      <dgm:prSet/>
      <dgm:spPr/>
      <dgm:t>
        <a:bodyPr/>
        <a:lstStyle/>
        <a:p>
          <a:r>
            <a:rPr lang="en-GB"/>
            <a:t>This includes adults with learning disability and carers</a:t>
          </a:r>
        </a:p>
      </dgm:t>
    </dgm:pt>
    <dgm:pt modelId="{88093C3D-F70A-49B8-8235-D645289A9BEF}" type="parTrans" cxnId="{D0C73AE8-68DF-4358-909C-54F96C986F34}">
      <dgm:prSet/>
      <dgm:spPr/>
      <dgm:t>
        <a:bodyPr/>
        <a:lstStyle/>
        <a:p>
          <a:endParaRPr lang="en-GB"/>
        </a:p>
      </dgm:t>
    </dgm:pt>
    <dgm:pt modelId="{CCE855CF-8C26-457A-A02E-6B2714B6D9FF}" type="sibTrans" cxnId="{D0C73AE8-68DF-4358-909C-54F96C986F34}">
      <dgm:prSet/>
      <dgm:spPr/>
      <dgm:t>
        <a:bodyPr/>
        <a:lstStyle/>
        <a:p>
          <a:endParaRPr lang="en-GB"/>
        </a:p>
      </dgm:t>
    </dgm:pt>
    <dgm:pt modelId="{FF7C10A3-51F3-4B7E-98B3-6DE211ADDA6A}">
      <dgm:prSet/>
      <dgm:spPr/>
      <dgm:t>
        <a:bodyPr/>
        <a:lstStyle/>
        <a:p>
          <a:r>
            <a:rPr lang="en-GB"/>
            <a:t>There is a need to re-establish this with strong leadership and governance including partners from across different areas of programme and policy (not limited to commissioned specialist services). </a:t>
          </a:r>
        </a:p>
      </dgm:t>
    </dgm:pt>
    <dgm:pt modelId="{9C06187E-14D0-4515-AA84-220C9F909599}" type="parTrans" cxnId="{0DE9AB7F-7365-4844-AE9D-FFF6239BFBFB}">
      <dgm:prSet/>
      <dgm:spPr/>
      <dgm:t>
        <a:bodyPr/>
        <a:lstStyle/>
        <a:p>
          <a:endParaRPr lang="en-GB"/>
        </a:p>
      </dgm:t>
    </dgm:pt>
    <dgm:pt modelId="{D62E18D0-212C-4762-A4A7-F9B785C43E33}" type="sibTrans" cxnId="{0DE9AB7F-7365-4844-AE9D-FFF6239BFBFB}">
      <dgm:prSet/>
      <dgm:spPr/>
      <dgm:t>
        <a:bodyPr/>
        <a:lstStyle/>
        <a:p>
          <a:endParaRPr lang="en-GB"/>
        </a:p>
      </dgm:t>
    </dgm:pt>
    <dgm:pt modelId="{5D929757-76AE-446F-B4C2-D045362A2AD8}">
      <dgm:prSet phldrT="[Text]"/>
      <dgm:spPr/>
      <dgm:t>
        <a:bodyPr/>
        <a:lstStyle/>
        <a:p>
          <a:r>
            <a:rPr lang="en-GB"/>
            <a:t>In 2015, ADASS and NHS England released a plan to improve community services and move away from inpatient facilities for people with a learning disability and/or autism, recommending partnership approaches to system improvement and commissioning.</a:t>
          </a:r>
          <a:br>
            <a:rPr lang="en-GB"/>
          </a:br>
          <a:r>
            <a:rPr lang="en-GB"/>
            <a:t> </a:t>
          </a:r>
        </a:p>
      </dgm:t>
    </dgm:pt>
    <dgm:pt modelId="{B72187F3-1F81-41AB-95CD-04E5C681154A}" type="sibTrans" cxnId="{FE6F14FB-DFE4-4D7D-B937-A3EACA3E0906}">
      <dgm:prSet/>
      <dgm:spPr/>
      <dgm:t>
        <a:bodyPr/>
        <a:lstStyle/>
        <a:p>
          <a:endParaRPr lang="en-GB"/>
        </a:p>
      </dgm:t>
    </dgm:pt>
    <dgm:pt modelId="{5B56866F-B930-4673-B238-12E103A27D00}" type="parTrans" cxnId="{FE6F14FB-DFE4-4D7D-B937-A3EACA3E0906}">
      <dgm:prSet/>
      <dgm:spPr/>
      <dgm:t>
        <a:bodyPr/>
        <a:lstStyle/>
        <a:p>
          <a:endParaRPr lang="en-GB"/>
        </a:p>
      </dgm:t>
    </dgm:pt>
    <dgm:pt modelId="{82AC92A8-25E4-4037-9095-B310E24A5DBF}" type="pres">
      <dgm:prSet presAssocID="{7F19A8D9-B6CC-45E7-A52D-B536D84162CA}" presName="Name0" presStyleCnt="0">
        <dgm:presLayoutVars>
          <dgm:dir/>
          <dgm:resizeHandles val="exact"/>
        </dgm:presLayoutVars>
      </dgm:prSet>
      <dgm:spPr/>
    </dgm:pt>
    <dgm:pt modelId="{11ED91E5-0DAE-47E1-B110-6F1BBCFEEE80}" type="pres">
      <dgm:prSet presAssocID="{3F3B4EFF-2D1A-4BE9-9F5B-C25EA092F2A9}" presName="composite" presStyleCnt="0"/>
      <dgm:spPr/>
    </dgm:pt>
    <dgm:pt modelId="{22491C65-6E55-448A-8285-E7867247F844}" type="pres">
      <dgm:prSet presAssocID="{3F3B4EFF-2D1A-4BE9-9F5B-C25EA092F2A9}" presName="rect1" presStyleLbl="trAlignAcc1" presStyleIdx="0" presStyleCnt="2">
        <dgm:presLayoutVars>
          <dgm:bulletEnabled val="1"/>
        </dgm:presLayoutVars>
      </dgm:prSet>
      <dgm:spPr/>
    </dgm:pt>
    <dgm:pt modelId="{3D38F644-6960-4465-A207-50DBB0B7BEF8}" type="pres">
      <dgm:prSet presAssocID="{3F3B4EFF-2D1A-4BE9-9F5B-C25EA092F2A9}"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 modelId="{C811C02D-1D93-44E7-B836-7821FBFF5587}" type="pres">
      <dgm:prSet presAssocID="{0901C10E-2F14-4B77-85FF-FC5884CBE1F3}" presName="sibTrans" presStyleCnt="0"/>
      <dgm:spPr/>
    </dgm:pt>
    <dgm:pt modelId="{9F01F098-50DF-4D61-B4EF-66A671425692}" type="pres">
      <dgm:prSet presAssocID="{01F0BCF5-6B91-480E-8EED-2679C84F1B82}" presName="composite" presStyleCnt="0"/>
      <dgm:spPr/>
    </dgm:pt>
    <dgm:pt modelId="{7285BE98-D13E-40CC-A271-0DEC097E449E}" type="pres">
      <dgm:prSet presAssocID="{01F0BCF5-6B91-480E-8EED-2679C84F1B82}" presName="rect1" presStyleLbl="trAlignAcc1" presStyleIdx="1" presStyleCnt="2">
        <dgm:presLayoutVars>
          <dgm:bulletEnabled val="1"/>
        </dgm:presLayoutVars>
      </dgm:prSet>
      <dgm:spPr/>
    </dgm:pt>
    <dgm:pt modelId="{D9710EC5-32A3-4359-ABC0-87B27B5C9928}" type="pres">
      <dgm:prSet presAssocID="{01F0BCF5-6B91-480E-8EED-2679C84F1B82}"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Lst>
  <dgm:cxnLst>
    <dgm:cxn modelId="{2FC2F10A-A211-4B8A-8326-68883ACA73A4}" srcId="{01F0BCF5-6B91-480E-8EED-2679C84F1B82}" destId="{FE788D0A-9594-455F-9755-0BA2BBBBC83F}" srcOrd="0" destOrd="0" parTransId="{21EE81B3-9E58-4A0F-BE00-09EDB98C19DE}" sibTransId="{6482B651-57F6-447C-B98C-78A596B59F75}"/>
    <dgm:cxn modelId="{5FA81315-D2FA-4356-814E-B07B14522F64}" srcId="{3F3B4EFF-2D1A-4BE9-9F5B-C25EA092F2A9}" destId="{A6627AA5-0E93-449C-9C90-504311221D49}" srcOrd="1" destOrd="0" parTransId="{CA2E3075-C14F-4A96-A6B8-A3AA3430DFA8}" sibTransId="{018847EB-BC7A-4264-AC12-DCCC08E554CD}"/>
    <dgm:cxn modelId="{345BAE25-5F8C-4542-9C4B-A8730FDA22AA}" srcId="{7F19A8D9-B6CC-45E7-A52D-B536D84162CA}" destId="{01F0BCF5-6B91-480E-8EED-2679C84F1B82}" srcOrd="1" destOrd="0" parTransId="{6237580C-9552-4E1E-B0F6-D2EFAFC30306}" sibTransId="{65295F8A-C286-4108-92B2-1FCA684A83F6}"/>
    <dgm:cxn modelId="{00FDFA34-4101-4764-9CD0-0BB8F7265E71}" type="presOf" srcId="{11A01CF7-993B-45D0-A536-6060EC3BA093}" destId="{7285BE98-D13E-40CC-A271-0DEC097E449E}" srcOrd="0" destOrd="4" presId="urn:microsoft.com/office/officeart/2008/layout/PictureStrips"/>
    <dgm:cxn modelId="{B21B2136-922F-481F-9C53-733AF788FC2D}" type="presOf" srcId="{FE788D0A-9594-455F-9755-0BA2BBBBC83F}" destId="{7285BE98-D13E-40CC-A271-0DEC097E449E}" srcOrd="0" destOrd="1" presId="urn:microsoft.com/office/officeart/2008/layout/PictureStrips"/>
    <dgm:cxn modelId="{04D0B741-E698-4C43-B49D-C48A5E0DB57F}" type="presOf" srcId="{5D929757-76AE-446F-B4C2-D045362A2AD8}" destId="{22491C65-6E55-448A-8285-E7867247F844}" srcOrd="0" destOrd="1" presId="urn:microsoft.com/office/officeart/2008/layout/PictureStrips"/>
    <dgm:cxn modelId="{3AF4DC43-D52A-41A3-895B-6DA5037F7172}" type="presOf" srcId="{01F0BCF5-6B91-480E-8EED-2679C84F1B82}" destId="{7285BE98-D13E-40CC-A271-0DEC097E449E}" srcOrd="0" destOrd="0" presId="urn:microsoft.com/office/officeart/2008/layout/PictureStrips"/>
    <dgm:cxn modelId="{0DE9AB7F-7365-4844-AE9D-FFF6239BFBFB}" srcId="{01F0BCF5-6B91-480E-8EED-2679C84F1B82}" destId="{FF7C10A3-51F3-4B7E-98B3-6DE211ADDA6A}" srcOrd="2" destOrd="0" parTransId="{9C06187E-14D0-4515-AA84-220C9F909599}" sibTransId="{D62E18D0-212C-4762-A4A7-F9B785C43E33}"/>
    <dgm:cxn modelId="{6D985480-D40F-4E98-ADAF-9E548DBC4FC8}" srcId="{01F0BCF5-6B91-480E-8EED-2679C84F1B82}" destId="{0C559064-EF9B-46F4-BC06-44185B0EA251}" srcOrd="1" destOrd="0" parTransId="{9DA28745-B4A7-4643-A106-437FD64CDD44}" sibTransId="{51C26029-946D-4B0D-8BC4-74EAC8CE2337}"/>
    <dgm:cxn modelId="{5BD97182-64CF-4649-961F-5A46DD9A302C}" srcId="{7F19A8D9-B6CC-45E7-A52D-B536D84162CA}" destId="{3F3B4EFF-2D1A-4BE9-9F5B-C25EA092F2A9}" srcOrd="0" destOrd="0" parTransId="{7569924A-B488-4289-9878-318A4DF74676}" sibTransId="{0901C10E-2F14-4B77-85FF-FC5884CBE1F3}"/>
    <dgm:cxn modelId="{5DD0F985-FD3C-4756-83DE-4A88BA77D0FC}" type="presOf" srcId="{A6627AA5-0E93-449C-9C90-504311221D49}" destId="{22491C65-6E55-448A-8285-E7867247F844}" srcOrd="0" destOrd="2" presId="urn:microsoft.com/office/officeart/2008/layout/PictureStrips"/>
    <dgm:cxn modelId="{2FFD659B-DD41-41C0-B7FB-C1D2F0E25E89}" type="presOf" srcId="{0C559064-EF9B-46F4-BC06-44185B0EA251}" destId="{7285BE98-D13E-40CC-A271-0DEC097E449E}" srcOrd="0" destOrd="2" presId="urn:microsoft.com/office/officeart/2008/layout/PictureStrips"/>
    <dgm:cxn modelId="{8A01EABA-2C9E-4E92-8CB3-319E6246AB34}" type="presOf" srcId="{3F3B4EFF-2D1A-4BE9-9F5B-C25EA092F2A9}" destId="{22491C65-6E55-448A-8285-E7867247F844}" srcOrd="0" destOrd="0" presId="urn:microsoft.com/office/officeart/2008/layout/PictureStrips"/>
    <dgm:cxn modelId="{D0C73AE8-68DF-4358-909C-54F96C986F34}" srcId="{01F0BCF5-6B91-480E-8EED-2679C84F1B82}" destId="{11A01CF7-993B-45D0-A536-6060EC3BA093}" srcOrd="3" destOrd="0" parTransId="{88093C3D-F70A-49B8-8235-D645289A9BEF}" sibTransId="{CCE855CF-8C26-457A-A02E-6B2714B6D9FF}"/>
    <dgm:cxn modelId="{82C872F2-9C8A-4588-908F-36837DD762B0}" type="presOf" srcId="{FF7C10A3-51F3-4B7E-98B3-6DE211ADDA6A}" destId="{7285BE98-D13E-40CC-A271-0DEC097E449E}" srcOrd="0" destOrd="3" presId="urn:microsoft.com/office/officeart/2008/layout/PictureStrips"/>
    <dgm:cxn modelId="{61353AF7-472A-4E97-AE07-CB705F14C129}" type="presOf" srcId="{7F19A8D9-B6CC-45E7-A52D-B536D84162CA}" destId="{82AC92A8-25E4-4037-9095-B310E24A5DBF}" srcOrd="0" destOrd="0" presId="urn:microsoft.com/office/officeart/2008/layout/PictureStrips"/>
    <dgm:cxn modelId="{FE6F14FB-DFE4-4D7D-B937-A3EACA3E0906}" srcId="{3F3B4EFF-2D1A-4BE9-9F5B-C25EA092F2A9}" destId="{5D929757-76AE-446F-B4C2-D045362A2AD8}" srcOrd="0" destOrd="0" parTransId="{5B56866F-B930-4673-B238-12E103A27D00}" sibTransId="{B72187F3-1F81-41AB-95CD-04E5C681154A}"/>
    <dgm:cxn modelId="{2663846E-E2B8-4567-B723-98BD57051ABD}" type="presParOf" srcId="{82AC92A8-25E4-4037-9095-B310E24A5DBF}" destId="{11ED91E5-0DAE-47E1-B110-6F1BBCFEEE80}" srcOrd="0" destOrd="0" presId="urn:microsoft.com/office/officeart/2008/layout/PictureStrips"/>
    <dgm:cxn modelId="{C19DA2BB-1023-43FB-8483-9CE14E304422}" type="presParOf" srcId="{11ED91E5-0DAE-47E1-B110-6F1BBCFEEE80}" destId="{22491C65-6E55-448A-8285-E7867247F844}" srcOrd="0" destOrd="0" presId="urn:microsoft.com/office/officeart/2008/layout/PictureStrips"/>
    <dgm:cxn modelId="{B156839F-50F9-470B-8456-394951C097D3}" type="presParOf" srcId="{11ED91E5-0DAE-47E1-B110-6F1BBCFEEE80}" destId="{3D38F644-6960-4465-A207-50DBB0B7BEF8}" srcOrd="1" destOrd="0" presId="urn:microsoft.com/office/officeart/2008/layout/PictureStrips"/>
    <dgm:cxn modelId="{11AF238C-F2C3-433B-ADC1-35BA10A54370}" type="presParOf" srcId="{82AC92A8-25E4-4037-9095-B310E24A5DBF}" destId="{C811C02D-1D93-44E7-B836-7821FBFF5587}" srcOrd="1" destOrd="0" presId="urn:microsoft.com/office/officeart/2008/layout/PictureStrips"/>
    <dgm:cxn modelId="{2729305A-EE0F-439F-B9CA-FC8566055B82}" type="presParOf" srcId="{82AC92A8-25E4-4037-9095-B310E24A5DBF}" destId="{9F01F098-50DF-4D61-B4EF-66A671425692}" srcOrd="2" destOrd="0" presId="urn:microsoft.com/office/officeart/2008/layout/PictureStrips"/>
    <dgm:cxn modelId="{FB67A78A-FAC7-43F2-B0BA-584EBE250750}" type="presParOf" srcId="{9F01F098-50DF-4D61-B4EF-66A671425692}" destId="{7285BE98-D13E-40CC-A271-0DEC097E449E}" srcOrd="0" destOrd="0" presId="urn:microsoft.com/office/officeart/2008/layout/PictureStrips"/>
    <dgm:cxn modelId="{75117C35-F60E-4000-BAC9-11DE2BBE53B6}" type="presParOf" srcId="{9F01F098-50DF-4D61-B4EF-66A671425692}" destId="{D9710EC5-32A3-4359-ABC0-87B27B5C992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0B55CF-C61A-441E-B03E-FD7FB798D60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GB"/>
        </a:p>
      </dgm:t>
    </dgm:pt>
    <dgm:pt modelId="{E748EB1A-876B-4B23-9FF1-62D09E7AD562}">
      <dgm:prSet/>
      <dgm:spPr/>
      <dgm:t>
        <a:bodyPr/>
        <a:lstStyle/>
        <a:p>
          <a:r>
            <a:rPr lang="en-GB" b="1"/>
            <a:t>Tower Hamlets Community Learning Disabilities Service </a:t>
          </a:r>
          <a:r>
            <a:rPr lang="en-GB" b="0"/>
            <a:t>(CLDS): </a:t>
          </a:r>
        </a:p>
        <a:p>
          <a:endParaRPr lang="en-GB" b="0"/>
        </a:p>
        <a:p>
          <a:r>
            <a:rPr lang="en-GB" b="0"/>
            <a:t>The Tower Hamlet’s Community Learning Disability Service (CLDS) Specialising in providing support for adults with Learning Disabilities in Tower Hamlets, the service is primarily based at Beaumont House within Mile End Hospital. However, recognising the diverse needs of their clientele, CLDS extends its reach beyond the hospital premises. </a:t>
          </a:r>
        </a:p>
        <a:p>
          <a:r>
            <a:rPr lang="en-GB" b="0"/>
            <a:t>Operates as a health and social care team, jointly administered by the London Borough of Tower Hamlets and the East London NHS Foundation Trust. </a:t>
          </a:r>
        </a:p>
        <a:p>
          <a:r>
            <a:rPr lang="en-GB" b="0"/>
            <a:t>The team offers the flexibility to visit individuals at their homes, colleges, or day services, ensuring accessibility and tailored assistance to meet the community’s unique requirements (Tower Hamlets Connect, 2024, Learning disability Stratrgy 2017-2020)</a:t>
          </a:r>
        </a:p>
        <a:p>
          <a:endParaRPr lang="en-GB" b="1"/>
        </a:p>
      </dgm:t>
    </dgm:pt>
    <dgm:pt modelId="{6B193F53-7598-46B1-BC81-68A769884FFD}" type="parTrans" cxnId="{14B7622A-00B7-43BC-918F-B93C18C4F5B4}">
      <dgm:prSet/>
      <dgm:spPr/>
      <dgm:t>
        <a:bodyPr/>
        <a:lstStyle/>
        <a:p>
          <a:endParaRPr lang="en-GB">
            <a:solidFill>
              <a:schemeClr val="tx1"/>
            </a:solidFill>
          </a:endParaRPr>
        </a:p>
      </dgm:t>
    </dgm:pt>
    <dgm:pt modelId="{00FFEBF8-0941-4AB6-81B6-7BE1910CFFF8}" type="sibTrans" cxnId="{14B7622A-00B7-43BC-918F-B93C18C4F5B4}">
      <dgm:prSet/>
      <dgm:spPr/>
      <dgm:t>
        <a:bodyPr/>
        <a:lstStyle/>
        <a:p>
          <a:endParaRPr lang="en-GB">
            <a:solidFill>
              <a:schemeClr val="tx1"/>
            </a:solidFill>
          </a:endParaRPr>
        </a:p>
      </dgm:t>
    </dgm:pt>
    <dgm:pt modelId="{6D28774D-8BA1-4345-BED6-1393510D20FD}">
      <dgm:prSet/>
      <dgm:spPr/>
      <dgm:t>
        <a:bodyPr/>
        <a:lstStyle/>
        <a:p>
          <a:r>
            <a:rPr lang="en-GB" b="1" dirty="0"/>
            <a:t>Primary Care: ​</a:t>
          </a:r>
        </a:p>
        <a:p>
          <a:endParaRPr lang="en-GB" b="0" dirty="0"/>
        </a:p>
        <a:p>
          <a:r>
            <a:rPr lang="en-GB" b="0" dirty="0"/>
            <a:t>Primary Care in Tower Hamlets took proactive steps in 2009 by organising a 'Six Lives Panel' to address gaps in meeting the health needs of individuals with learning disabilities. The panel, comprising senior staff from various health and social care services, formed a steering group that commissioned a DVD showcasing firsthand experiences of health services by individuals with learning disabilities. </a:t>
          </a:r>
        </a:p>
        <a:p>
          <a:r>
            <a:rPr lang="en-GB" b="0" dirty="0"/>
            <a:t>This initiative led to influential discussions and subsequent developments, including the recruitment of a Learning Disabilities Liaison Office by Barts and the London Trust. </a:t>
          </a:r>
        </a:p>
        <a:p>
          <a:r>
            <a:rPr lang="en-GB" b="0" dirty="0"/>
            <a:t>Ongoing efforts include work to enhance access to annual GP health checks for people with learning disabilities, reflecting a commitment to improving healthcare outcomes for this community (Northeast London, 2024)</a:t>
          </a:r>
        </a:p>
        <a:p>
          <a:endParaRPr lang="en-GB" b="1" dirty="0"/>
        </a:p>
      </dgm:t>
    </dgm:pt>
    <dgm:pt modelId="{EFA35342-10B9-4526-9347-D0790FC3BF50}" type="parTrans" cxnId="{5B97C3F0-8DDA-450B-8BFE-12049C6E6C42}">
      <dgm:prSet/>
      <dgm:spPr/>
      <dgm:t>
        <a:bodyPr/>
        <a:lstStyle/>
        <a:p>
          <a:endParaRPr lang="en-GB">
            <a:solidFill>
              <a:schemeClr val="tx1"/>
            </a:solidFill>
          </a:endParaRPr>
        </a:p>
      </dgm:t>
    </dgm:pt>
    <dgm:pt modelId="{66163011-70D8-4ECE-8B0D-7A41419D08A0}" type="sibTrans" cxnId="{5B97C3F0-8DDA-450B-8BFE-12049C6E6C42}">
      <dgm:prSet/>
      <dgm:spPr/>
      <dgm:t>
        <a:bodyPr/>
        <a:lstStyle/>
        <a:p>
          <a:endParaRPr lang="en-GB">
            <a:solidFill>
              <a:schemeClr val="tx1"/>
            </a:solidFill>
          </a:endParaRPr>
        </a:p>
      </dgm:t>
    </dgm:pt>
    <dgm:pt modelId="{096E413D-8DCD-4DBA-AD3B-9769AA9B9441}" type="pres">
      <dgm:prSet presAssocID="{230B55CF-C61A-441E-B03E-FD7FB798D603}" presName="diagram" presStyleCnt="0">
        <dgm:presLayoutVars>
          <dgm:dir/>
          <dgm:resizeHandles val="exact"/>
        </dgm:presLayoutVars>
      </dgm:prSet>
      <dgm:spPr/>
    </dgm:pt>
    <dgm:pt modelId="{873B192A-76FC-4CF7-A2B9-38F60C2606B7}" type="pres">
      <dgm:prSet presAssocID="{E748EB1A-876B-4B23-9FF1-62D09E7AD562}" presName="node" presStyleLbl="node1" presStyleIdx="0" presStyleCnt="2" custScaleY="125860" custLinFactNeighborX="-2440" custLinFactNeighborY="609">
        <dgm:presLayoutVars>
          <dgm:bulletEnabled val="1"/>
        </dgm:presLayoutVars>
      </dgm:prSet>
      <dgm:spPr/>
    </dgm:pt>
    <dgm:pt modelId="{8CBC0E8F-90EC-4376-B749-68BA336C9A9C}" type="pres">
      <dgm:prSet presAssocID="{00FFEBF8-0941-4AB6-81B6-7BE1910CFFF8}" presName="sibTrans" presStyleCnt="0"/>
      <dgm:spPr/>
    </dgm:pt>
    <dgm:pt modelId="{87B702C0-698C-40D1-BB36-2892C13C3227}" type="pres">
      <dgm:prSet presAssocID="{6D28774D-8BA1-4345-BED6-1393510D20FD}" presName="node" presStyleLbl="node1" presStyleIdx="1" presStyleCnt="2" custScaleY="127077">
        <dgm:presLayoutVars>
          <dgm:bulletEnabled val="1"/>
        </dgm:presLayoutVars>
      </dgm:prSet>
      <dgm:spPr/>
    </dgm:pt>
  </dgm:ptLst>
  <dgm:cxnLst>
    <dgm:cxn modelId="{14B7622A-00B7-43BC-918F-B93C18C4F5B4}" srcId="{230B55CF-C61A-441E-B03E-FD7FB798D603}" destId="{E748EB1A-876B-4B23-9FF1-62D09E7AD562}" srcOrd="0" destOrd="0" parTransId="{6B193F53-7598-46B1-BC81-68A769884FFD}" sibTransId="{00FFEBF8-0941-4AB6-81B6-7BE1910CFFF8}"/>
    <dgm:cxn modelId="{E4EDD143-A675-41A2-9CEA-CA56F4FF3E2F}" type="presOf" srcId="{E748EB1A-876B-4B23-9FF1-62D09E7AD562}" destId="{873B192A-76FC-4CF7-A2B9-38F60C2606B7}" srcOrd="0" destOrd="0" presId="urn:microsoft.com/office/officeart/2005/8/layout/default"/>
    <dgm:cxn modelId="{42E898A7-75BD-4139-852B-2D55BC23ED70}" type="presOf" srcId="{6D28774D-8BA1-4345-BED6-1393510D20FD}" destId="{87B702C0-698C-40D1-BB36-2892C13C3227}" srcOrd="0" destOrd="0" presId="urn:microsoft.com/office/officeart/2005/8/layout/default"/>
    <dgm:cxn modelId="{DFA45ABF-F9A0-451A-BBFD-77FCF91E1B8E}" type="presOf" srcId="{230B55CF-C61A-441E-B03E-FD7FB798D603}" destId="{096E413D-8DCD-4DBA-AD3B-9769AA9B9441}" srcOrd="0" destOrd="0" presId="urn:microsoft.com/office/officeart/2005/8/layout/default"/>
    <dgm:cxn modelId="{5B97C3F0-8DDA-450B-8BFE-12049C6E6C42}" srcId="{230B55CF-C61A-441E-B03E-FD7FB798D603}" destId="{6D28774D-8BA1-4345-BED6-1393510D20FD}" srcOrd="1" destOrd="0" parTransId="{EFA35342-10B9-4526-9347-D0790FC3BF50}" sibTransId="{66163011-70D8-4ECE-8B0D-7A41419D08A0}"/>
    <dgm:cxn modelId="{7F2D793C-3747-47B2-A206-348EC4EB34CB}" type="presParOf" srcId="{096E413D-8DCD-4DBA-AD3B-9769AA9B9441}" destId="{873B192A-76FC-4CF7-A2B9-38F60C2606B7}" srcOrd="0" destOrd="0" presId="urn:microsoft.com/office/officeart/2005/8/layout/default"/>
    <dgm:cxn modelId="{55DE8840-47F9-4750-BDE2-95076012B9F4}" type="presParOf" srcId="{096E413D-8DCD-4DBA-AD3B-9769AA9B9441}" destId="{8CBC0E8F-90EC-4376-B749-68BA336C9A9C}" srcOrd="1" destOrd="0" presId="urn:microsoft.com/office/officeart/2005/8/layout/default"/>
    <dgm:cxn modelId="{281DE3A0-35A2-44C7-A237-BDFA79BB215D}" type="presParOf" srcId="{096E413D-8DCD-4DBA-AD3B-9769AA9B9441}" destId="{87B702C0-698C-40D1-BB36-2892C13C322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48F1DB-3A2C-420E-9C57-2D2897E88FB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11B8B96C-64E9-42D0-AB3E-62165286CC23}">
      <dgm:prSet custT="1"/>
      <dgm:spPr/>
      <dgm:t>
        <a:bodyPr/>
        <a:lstStyle/>
        <a:p>
          <a:pPr>
            <a:buFont typeface="Arial" panose="020B0604020202020204" pitchFamily="34" charset="0"/>
            <a:buChar char="•"/>
          </a:pPr>
          <a:r>
            <a:rPr lang="en-GB" sz="2000" b="1">
              <a:solidFill>
                <a:schemeClr val="tx1">
                  <a:lumMod val="50000"/>
                </a:schemeClr>
              </a:solidFill>
            </a:rPr>
            <a:t>Transition Support Team</a:t>
          </a:r>
        </a:p>
        <a:p>
          <a:pPr>
            <a:buFont typeface="Arial" panose="020B0604020202020204" pitchFamily="34" charset="0"/>
            <a:buChar char="•"/>
          </a:pPr>
          <a:endParaRPr lang="en-GB" sz="1400">
            <a:solidFill>
              <a:schemeClr val="tx1">
                <a:lumMod val="50000"/>
              </a:schemeClr>
            </a:solidFill>
          </a:endParaRPr>
        </a:p>
      </dgm:t>
    </dgm:pt>
    <dgm:pt modelId="{1F763DBF-C015-4DA3-BC4D-3548AA3073DE}" type="parTrans" cxnId="{EF3348E0-EE16-4AD0-9AEF-17DFED224F14}">
      <dgm:prSet/>
      <dgm:spPr/>
      <dgm:t>
        <a:bodyPr/>
        <a:lstStyle/>
        <a:p>
          <a:endParaRPr lang="en-GB">
            <a:solidFill>
              <a:schemeClr val="tx1">
                <a:lumMod val="50000"/>
              </a:schemeClr>
            </a:solidFill>
          </a:endParaRPr>
        </a:p>
      </dgm:t>
    </dgm:pt>
    <dgm:pt modelId="{99F781C8-04FB-4859-988A-9BB7104AB62B}" type="sibTrans" cxnId="{EF3348E0-EE16-4AD0-9AEF-17DFED224F14}">
      <dgm:prSet/>
      <dgm:spPr/>
      <dgm:t>
        <a:bodyPr/>
        <a:lstStyle/>
        <a:p>
          <a:endParaRPr lang="en-GB">
            <a:solidFill>
              <a:schemeClr val="tx1">
                <a:lumMod val="50000"/>
              </a:schemeClr>
            </a:solidFill>
          </a:endParaRPr>
        </a:p>
      </dgm:t>
    </dgm:pt>
    <dgm:pt modelId="{E5A4191C-2E96-4168-B06D-F41F1E315334}">
      <dgm:prSet/>
      <dgm:spPr/>
      <dgm:t>
        <a:bodyPr/>
        <a:lstStyle/>
        <a:p>
          <a:endParaRPr lang="en-GB">
            <a:solidFill>
              <a:schemeClr val="tx1">
                <a:lumMod val="50000"/>
              </a:schemeClr>
            </a:solidFill>
          </a:endParaRPr>
        </a:p>
      </dgm:t>
    </dgm:pt>
    <dgm:pt modelId="{9EC03066-5417-4B25-83AD-EFADF9939F9B}" type="parTrans" cxnId="{F6CC15CB-C941-43EE-A335-D4ACC6432E8A}">
      <dgm:prSet/>
      <dgm:spPr/>
      <dgm:t>
        <a:bodyPr/>
        <a:lstStyle/>
        <a:p>
          <a:endParaRPr lang="en-GB">
            <a:solidFill>
              <a:schemeClr val="tx1">
                <a:lumMod val="50000"/>
              </a:schemeClr>
            </a:solidFill>
          </a:endParaRPr>
        </a:p>
      </dgm:t>
    </dgm:pt>
    <dgm:pt modelId="{BC0EE374-CC54-4FD1-B4E7-1559163C8CD7}" type="sibTrans" cxnId="{F6CC15CB-C941-43EE-A335-D4ACC6432E8A}">
      <dgm:prSet/>
      <dgm:spPr/>
      <dgm:t>
        <a:bodyPr/>
        <a:lstStyle/>
        <a:p>
          <a:endParaRPr lang="en-GB">
            <a:solidFill>
              <a:schemeClr val="tx1">
                <a:lumMod val="50000"/>
              </a:schemeClr>
            </a:solidFill>
          </a:endParaRPr>
        </a:p>
      </dgm:t>
    </dgm:pt>
    <dgm:pt modelId="{2763EBE3-4DB8-4950-9476-7869FB6B9C55}">
      <dgm:prSet custT="1"/>
      <dgm:spPr/>
      <dgm:t>
        <a:bodyPr/>
        <a:lstStyle/>
        <a:p>
          <a:pPr>
            <a:buFont typeface="Arial" panose="020B0604020202020204" pitchFamily="34" charset="0"/>
            <a:buChar char="•"/>
          </a:pPr>
          <a:r>
            <a:rPr lang="en-GB" sz="2000" b="1">
              <a:solidFill>
                <a:schemeClr val="tx1">
                  <a:lumMod val="50000"/>
                </a:schemeClr>
              </a:solidFill>
            </a:rPr>
            <a:t>Transition Leaflet  </a:t>
          </a:r>
        </a:p>
        <a:p>
          <a:pPr>
            <a:buFont typeface="Arial" panose="020B0604020202020204" pitchFamily="34" charset="0"/>
            <a:buChar char="•"/>
          </a:pPr>
          <a:endParaRPr lang="en-GB" sz="1400">
            <a:solidFill>
              <a:schemeClr val="tx1">
                <a:lumMod val="50000"/>
              </a:schemeClr>
            </a:solidFill>
          </a:endParaRPr>
        </a:p>
      </dgm:t>
    </dgm:pt>
    <dgm:pt modelId="{8463B0A8-7951-4074-B4BC-AB2CA51CE8BF}" type="parTrans" cxnId="{A90B2C81-82D4-4046-85F1-679BD593C7BA}">
      <dgm:prSet/>
      <dgm:spPr/>
      <dgm:t>
        <a:bodyPr/>
        <a:lstStyle/>
        <a:p>
          <a:endParaRPr lang="en-GB">
            <a:solidFill>
              <a:schemeClr val="tx1">
                <a:lumMod val="50000"/>
              </a:schemeClr>
            </a:solidFill>
          </a:endParaRPr>
        </a:p>
      </dgm:t>
    </dgm:pt>
    <dgm:pt modelId="{B7B462A7-3F98-4E0F-B084-4D015720BC5E}" type="sibTrans" cxnId="{A90B2C81-82D4-4046-85F1-679BD593C7BA}">
      <dgm:prSet/>
      <dgm:spPr/>
      <dgm:t>
        <a:bodyPr/>
        <a:lstStyle/>
        <a:p>
          <a:endParaRPr lang="en-GB">
            <a:solidFill>
              <a:schemeClr val="tx1">
                <a:lumMod val="50000"/>
              </a:schemeClr>
            </a:solidFill>
          </a:endParaRPr>
        </a:p>
      </dgm:t>
    </dgm:pt>
    <dgm:pt modelId="{38BD1C37-E6CF-47BC-A929-381CC29BEE52}">
      <dgm:prSet/>
      <dgm:spPr/>
      <dgm:t>
        <a:bodyPr/>
        <a:lstStyle/>
        <a:p>
          <a:endParaRPr lang="en-GB">
            <a:solidFill>
              <a:schemeClr val="tx1">
                <a:lumMod val="50000"/>
              </a:schemeClr>
            </a:solidFill>
          </a:endParaRPr>
        </a:p>
      </dgm:t>
    </dgm:pt>
    <dgm:pt modelId="{682665A5-4C50-4D65-9AC0-9CD4BB066489}" type="parTrans" cxnId="{89F29931-C70D-4874-A676-56137D234CD2}">
      <dgm:prSet/>
      <dgm:spPr/>
      <dgm:t>
        <a:bodyPr/>
        <a:lstStyle/>
        <a:p>
          <a:endParaRPr lang="en-GB">
            <a:solidFill>
              <a:schemeClr val="tx1">
                <a:lumMod val="50000"/>
              </a:schemeClr>
            </a:solidFill>
          </a:endParaRPr>
        </a:p>
      </dgm:t>
    </dgm:pt>
    <dgm:pt modelId="{9266184B-9FA6-441A-BA63-6E3FCB75DA62}" type="sibTrans" cxnId="{89F29931-C70D-4874-A676-56137D234CD2}">
      <dgm:prSet/>
      <dgm:spPr/>
      <dgm:t>
        <a:bodyPr/>
        <a:lstStyle/>
        <a:p>
          <a:endParaRPr lang="en-GB">
            <a:solidFill>
              <a:schemeClr val="tx1">
                <a:lumMod val="50000"/>
              </a:schemeClr>
            </a:solidFill>
          </a:endParaRPr>
        </a:p>
      </dgm:t>
    </dgm:pt>
    <dgm:pt modelId="{3D572E6F-05FD-40C9-90C3-B1A2948CD77A}">
      <dgm:prSet/>
      <dgm:spPr/>
      <dgm:t>
        <a:bodyPr/>
        <a:lstStyle/>
        <a:p>
          <a:endParaRPr lang="en-GB">
            <a:solidFill>
              <a:schemeClr val="tx1">
                <a:lumMod val="50000"/>
              </a:schemeClr>
            </a:solidFill>
          </a:endParaRPr>
        </a:p>
      </dgm:t>
    </dgm:pt>
    <dgm:pt modelId="{D1DDB410-48AA-4FF9-98BE-65077F041DDD}" type="parTrans" cxnId="{22D6795F-73B0-44EB-8B53-E82C797EFCC2}">
      <dgm:prSet/>
      <dgm:spPr/>
      <dgm:t>
        <a:bodyPr/>
        <a:lstStyle/>
        <a:p>
          <a:endParaRPr lang="en-GB">
            <a:solidFill>
              <a:schemeClr val="tx1">
                <a:lumMod val="50000"/>
              </a:schemeClr>
            </a:solidFill>
          </a:endParaRPr>
        </a:p>
      </dgm:t>
    </dgm:pt>
    <dgm:pt modelId="{2979DB98-3702-4B8F-93BB-C85A8FC56BC7}" type="sibTrans" cxnId="{22D6795F-73B0-44EB-8B53-E82C797EFCC2}">
      <dgm:prSet/>
      <dgm:spPr/>
      <dgm:t>
        <a:bodyPr/>
        <a:lstStyle/>
        <a:p>
          <a:endParaRPr lang="en-GB">
            <a:solidFill>
              <a:schemeClr val="tx1">
                <a:lumMod val="50000"/>
              </a:schemeClr>
            </a:solidFill>
          </a:endParaRPr>
        </a:p>
      </dgm:t>
    </dgm:pt>
    <dgm:pt modelId="{F6F5F3F1-7ED9-4C39-B934-40A7550E055B}">
      <dgm:prSet/>
      <dgm:spPr/>
      <dgm:t>
        <a:bodyPr/>
        <a:lstStyle/>
        <a:p>
          <a:r>
            <a:rPr lang="en-GB" dirty="0">
              <a:solidFill>
                <a:schemeClr val="tx1">
                  <a:lumMod val="50000"/>
                </a:schemeClr>
              </a:solidFill>
            </a:rPr>
            <a:t>The Care Group has launched a new leaflet titled "Transition: Moving from Children's Services to Adult Services". This leaflet was created in collaboration between Frances Dawson-Otoo, Children's Continuing Care Nurse Assessor, colleagues from Tower Hamlets' Children with Disabilities Team (</a:t>
          </a:r>
          <a:r>
            <a:rPr lang="en-GB" dirty="0" err="1">
              <a:solidFill>
                <a:schemeClr val="tx1">
                  <a:lumMod val="50000"/>
                </a:schemeClr>
              </a:solidFill>
            </a:rPr>
            <a:t>CwDT</a:t>
          </a:r>
          <a:r>
            <a:rPr lang="en-GB" dirty="0">
              <a:solidFill>
                <a:schemeClr val="tx1">
                  <a:lumMod val="50000"/>
                </a:schemeClr>
              </a:solidFill>
            </a:rPr>
            <a:t>), and Special Educational Need (SEN) services. </a:t>
          </a:r>
        </a:p>
      </dgm:t>
    </dgm:pt>
    <dgm:pt modelId="{9CECE32A-0CD7-46CC-AAA8-73BF21AE8CD7}" type="parTrans" cxnId="{41F999B2-CA62-4538-82E5-E41D13FAB245}">
      <dgm:prSet/>
      <dgm:spPr/>
      <dgm:t>
        <a:bodyPr/>
        <a:lstStyle/>
        <a:p>
          <a:endParaRPr lang="en-GB">
            <a:solidFill>
              <a:schemeClr val="tx1">
                <a:lumMod val="50000"/>
              </a:schemeClr>
            </a:solidFill>
          </a:endParaRPr>
        </a:p>
      </dgm:t>
    </dgm:pt>
    <dgm:pt modelId="{B45F47DB-93D0-4B3B-843C-B445EC5546B1}" type="sibTrans" cxnId="{41F999B2-CA62-4538-82E5-E41D13FAB245}">
      <dgm:prSet/>
      <dgm:spPr/>
      <dgm:t>
        <a:bodyPr/>
        <a:lstStyle/>
        <a:p>
          <a:endParaRPr lang="en-GB">
            <a:solidFill>
              <a:schemeClr val="tx1">
                <a:lumMod val="50000"/>
              </a:schemeClr>
            </a:solidFill>
          </a:endParaRPr>
        </a:p>
      </dgm:t>
    </dgm:pt>
    <dgm:pt modelId="{4DDB5F38-D2C9-4070-B67A-A611C1C62BEC}">
      <dgm:prSet/>
      <dgm:spPr/>
      <dgm:t>
        <a:bodyPr/>
        <a:lstStyle/>
        <a:p>
          <a:endParaRPr lang="en-GB">
            <a:solidFill>
              <a:schemeClr val="tx1">
                <a:lumMod val="50000"/>
              </a:schemeClr>
            </a:solidFill>
          </a:endParaRPr>
        </a:p>
      </dgm:t>
    </dgm:pt>
    <dgm:pt modelId="{DEE3CB09-5FD0-4848-BB20-E71BF4E460C7}" type="parTrans" cxnId="{479CF838-FCAE-4BC3-B5A8-28D3F0759DF8}">
      <dgm:prSet/>
      <dgm:spPr/>
      <dgm:t>
        <a:bodyPr/>
        <a:lstStyle/>
        <a:p>
          <a:endParaRPr lang="en-GB">
            <a:solidFill>
              <a:schemeClr val="tx1">
                <a:lumMod val="50000"/>
              </a:schemeClr>
            </a:solidFill>
          </a:endParaRPr>
        </a:p>
      </dgm:t>
    </dgm:pt>
    <dgm:pt modelId="{15CA9B41-BBAF-44F2-B593-E2D57073D4CF}" type="sibTrans" cxnId="{479CF838-FCAE-4BC3-B5A8-28D3F0759DF8}">
      <dgm:prSet/>
      <dgm:spPr/>
      <dgm:t>
        <a:bodyPr/>
        <a:lstStyle/>
        <a:p>
          <a:endParaRPr lang="en-GB">
            <a:solidFill>
              <a:schemeClr val="tx1">
                <a:lumMod val="50000"/>
              </a:schemeClr>
            </a:solidFill>
          </a:endParaRPr>
        </a:p>
      </dgm:t>
    </dgm:pt>
    <dgm:pt modelId="{24AE0E9A-4DBB-4A58-AB25-F9F9CD8D21B8}">
      <dgm:prSet/>
      <dgm:spPr/>
      <dgm:t>
        <a:bodyPr/>
        <a:lstStyle/>
        <a:p>
          <a:r>
            <a:rPr lang="en-GB">
              <a:solidFill>
                <a:schemeClr val="tx1">
                  <a:lumMod val="50000"/>
                </a:schemeClr>
              </a:solidFill>
            </a:rPr>
            <a:t>The leaflet aims to provide guidance to young individuals and their caregivers as they navigate the process of transitioning from children's services to adult services. It covers several key questions and signposts readers to the appropriate services.</a:t>
          </a:r>
        </a:p>
      </dgm:t>
    </dgm:pt>
    <dgm:pt modelId="{3EEF7F35-87BE-431F-8256-049961D26733}" type="parTrans" cxnId="{663E9208-13C2-45FB-A557-C4FE9CC672D9}">
      <dgm:prSet/>
      <dgm:spPr/>
      <dgm:t>
        <a:bodyPr/>
        <a:lstStyle/>
        <a:p>
          <a:endParaRPr lang="en-GB">
            <a:solidFill>
              <a:schemeClr val="tx1">
                <a:lumMod val="50000"/>
              </a:schemeClr>
            </a:solidFill>
          </a:endParaRPr>
        </a:p>
      </dgm:t>
    </dgm:pt>
    <dgm:pt modelId="{F8F980F8-6214-46D5-9EE7-019277CF3EFF}" type="sibTrans" cxnId="{663E9208-13C2-45FB-A557-C4FE9CC672D9}">
      <dgm:prSet/>
      <dgm:spPr/>
      <dgm:t>
        <a:bodyPr/>
        <a:lstStyle/>
        <a:p>
          <a:endParaRPr lang="en-GB">
            <a:solidFill>
              <a:schemeClr val="tx1">
                <a:lumMod val="50000"/>
              </a:schemeClr>
            </a:solidFill>
          </a:endParaRPr>
        </a:p>
      </dgm:t>
    </dgm:pt>
    <dgm:pt modelId="{DFA4680A-18D9-4EE3-B473-9739A5B4F2C6}">
      <dgm:prSet/>
      <dgm:spPr/>
      <dgm:t>
        <a:bodyPr/>
        <a:lstStyle/>
        <a:p>
          <a:endParaRPr lang="en-GB">
            <a:solidFill>
              <a:schemeClr val="tx1">
                <a:lumMod val="50000"/>
              </a:schemeClr>
            </a:solidFill>
          </a:endParaRPr>
        </a:p>
      </dgm:t>
    </dgm:pt>
    <dgm:pt modelId="{7F8BF9ED-8380-4C29-A5BA-AF795E518678}" type="parTrans" cxnId="{EC4CD10C-2DE8-47F0-8AD8-6819FDCAF9DF}">
      <dgm:prSet/>
      <dgm:spPr/>
      <dgm:t>
        <a:bodyPr/>
        <a:lstStyle/>
        <a:p>
          <a:endParaRPr lang="en-GB">
            <a:solidFill>
              <a:schemeClr val="tx1">
                <a:lumMod val="50000"/>
              </a:schemeClr>
            </a:solidFill>
          </a:endParaRPr>
        </a:p>
      </dgm:t>
    </dgm:pt>
    <dgm:pt modelId="{56478633-0213-4F7A-A229-63332B8FC460}" type="sibTrans" cxnId="{EC4CD10C-2DE8-47F0-8AD8-6819FDCAF9DF}">
      <dgm:prSet/>
      <dgm:spPr/>
      <dgm:t>
        <a:bodyPr/>
        <a:lstStyle/>
        <a:p>
          <a:endParaRPr lang="en-GB">
            <a:solidFill>
              <a:schemeClr val="tx1">
                <a:lumMod val="50000"/>
              </a:schemeClr>
            </a:solidFill>
          </a:endParaRPr>
        </a:p>
      </dgm:t>
    </dgm:pt>
    <dgm:pt modelId="{543E6ECD-799C-4F35-9446-5D5E40073181}">
      <dgm:prSet/>
      <dgm:spPr/>
      <dgm:t>
        <a:bodyPr/>
        <a:lstStyle/>
        <a:p>
          <a:pPr>
            <a:buNone/>
          </a:pPr>
          <a:r>
            <a:rPr lang="en-GB">
              <a:solidFill>
                <a:schemeClr val="tx1">
                  <a:lumMod val="50000"/>
                </a:schemeClr>
              </a:solidFill>
            </a:rPr>
            <a:t>During the time of the transition, the service is made of : </a:t>
          </a:r>
        </a:p>
      </dgm:t>
    </dgm:pt>
    <dgm:pt modelId="{B26A5486-8F78-41DB-9475-3D9B4E4E16BE}" type="parTrans" cxnId="{2B04D971-0438-4E37-915B-DF9302098ED2}">
      <dgm:prSet/>
      <dgm:spPr/>
      <dgm:t>
        <a:bodyPr/>
        <a:lstStyle/>
        <a:p>
          <a:endParaRPr lang="en-GB">
            <a:solidFill>
              <a:schemeClr val="tx1">
                <a:lumMod val="50000"/>
              </a:schemeClr>
            </a:solidFill>
          </a:endParaRPr>
        </a:p>
      </dgm:t>
    </dgm:pt>
    <dgm:pt modelId="{D46C4666-6089-40B1-9BE1-786CA3AEDB34}" type="sibTrans" cxnId="{2B04D971-0438-4E37-915B-DF9302098ED2}">
      <dgm:prSet/>
      <dgm:spPr/>
      <dgm:t>
        <a:bodyPr/>
        <a:lstStyle/>
        <a:p>
          <a:endParaRPr lang="en-GB">
            <a:solidFill>
              <a:schemeClr val="tx1">
                <a:lumMod val="50000"/>
              </a:schemeClr>
            </a:solidFill>
          </a:endParaRPr>
        </a:p>
      </dgm:t>
    </dgm:pt>
    <dgm:pt modelId="{1A23D856-7A7D-4BCC-9336-301C127AE2EB}">
      <dgm:prSet/>
      <dgm:spPr/>
      <dgm:t>
        <a:bodyPr/>
        <a:lstStyle/>
        <a:p>
          <a:r>
            <a:rPr lang="en-GB">
              <a:solidFill>
                <a:schemeClr val="tx1">
                  <a:lumMod val="50000"/>
                </a:schemeClr>
              </a:solidFill>
            </a:rPr>
            <a:t>Disability Transition Team</a:t>
          </a:r>
        </a:p>
      </dgm:t>
    </dgm:pt>
    <dgm:pt modelId="{15F3AF2C-4F92-4385-961A-953134563042}" type="parTrans" cxnId="{000FE6F2-6BF0-46B0-BD59-6DDB6FB15A2D}">
      <dgm:prSet/>
      <dgm:spPr/>
      <dgm:t>
        <a:bodyPr/>
        <a:lstStyle/>
        <a:p>
          <a:endParaRPr lang="en-GB">
            <a:solidFill>
              <a:schemeClr val="tx1">
                <a:lumMod val="50000"/>
              </a:schemeClr>
            </a:solidFill>
          </a:endParaRPr>
        </a:p>
      </dgm:t>
    </dgm:pt>
    <dgm:pt modelId="{4566DACD-9A7D-475D-AC0C-97DADB994260}" type="sibTrans" cxnId="{000FE6F2-6BF0-46B0-BD59-6DDB6FB15A2D}">
      <dgm:prSet/>
      <dgm:spPr/>
      <dgm:t>
        <a:bodyPr/>
        <a:lstStyle/>
        <a:p>
          <a:endParaRPr lang="en-GB">
            <a:solidFill>
              <a:schemeClr val="tx1">
                <a:lumMod val="50000"/>
              </a:schemeClr>
            </a:solidFill>
          </a:endParaRPr>
        </a:p>
      </dgm:t>
    </dgm:pt>
    <dgm:pt modelId="{5F6D37F8-3E76-411B-BC36-B94507F1D002}">
      <dgm:prSet/>
      <dgm:spPr/>
      <dgm:t>
        <a:bodyPr/>
        <a:lstStyle/>
        <a:p>
          <a:r>
            <a:rPr lang="en-GB">
              <a:solidFill>
                <a:schemeClr val="tx1">
                  <a:lumMod val="50000"/>
                </a:schemeClr>
              </a:solidFill>
            </a:rPr>
            <a:t>Community Learning Disability Service (CLDS)</a:t>
          </a:r>
        </a:p>
      </dgm:t>
    </dgm:pt>
    <dgm:pt modelId="{E58FD73B-B7A3-4B40-820C-9D37FD2D173E}" type="parTrans" cxnId="{324DF17D-C37F-45D0-9F5E-42BB7B807E03}">
      <dgm:prSet/>
      <dgm:spPr/>
      <dgm:t>
        <a:bodyPr/>
        <a:lstStyle/>
        <a:p>
          <a:endParaRPr lang="en-GB">
            <a:solidFill>
              <a:schemeClr val="tx1">
                <a:lumMod val="50000"/>
              </a:schemeClr>
            </a:solidFill>
          </a:endParaRPr>
        </a:p>
      </dgm:t>
    </dgm:pt>
    <dgm:pt modelId="{94B4C167-14B8-44A1-BE98-A8F4002F2B99}" type="sibTrans" cxnId="{324DF17D-C37F-45D0-9F5E-42BB7B807E03}">
      <dgm:prSet/>
      <dgm:spPr/>
      <dgm:t>
        <a:bodyPr/>
        <a:lstStyle/>
        <a:p>
          <a:endParaRPr lang="en-GB">
            <a:solidFill>
              <a:schemeClr val="tx1">
                <a:lumMod val="50000"/>
              </a:schemeClr>
            </a:solidFill>
          </a:endParaRPr>
        </a:p>
      </dgm:t>
    </dgm:pt>
    <dgm:pt modelId="{80804936-A100-4B2B-A196-6F404D39D861}">
      <dgm:prSet/>
      <dgm:spPr/>
      <dgm:t>
        <a:bodyPr/>
        <a:lstStyle/>
        <a:p>
          <a:r>
            <a:rPr lang="en-GB">
              <a:solidFill>
                <a:schemeClr val="tx1">
                  <a:lumMod val="50000"/>
                </a:schemeClr>
              </a:solidFill>
            </a:rPr>
            <a:t>Tower Hamlets Youth and Connexions</a:t>
          </a:r>
        </a:p>
      </dgm:t>
    </dgm:pt>
    <dgm:pt modelId="{5B2B8FA3-040C-45A4-900D-E329516A7478}" type="parTrans" cxnId="{49760CFB-97BD-4390-8FEA-F75899AE4186}">
      <dgm:prSet/>
      <dgm:spPr/>
      <dgm:t>
        <a:bodyPr/>
        <a:lstStyle/>
        <a:p>
          <a:endParaRPr lang="en-GB">
            <a:solidFill>
              <a:schemeClr val="tx1">
                <a:lumMod val="50000"/>
              </a:schemeClr>
            </a:solidFill>
          </a:endParaRPr>
        </a:p>
      </dgm:t>
    </dgm:pt>
    <dgm:pt modelId="{2D6B7A13-E0F0-4AF7-961F-61DE412CE568}" type="sibTrans" cxnId="{49760CFB-97BD-4390-8FEA-F75899AE4186}">
      <dgm:prSet/>
      <dgm:spPr/>
      <dgm:t>
        <a:bodyPr/>
        <a:lstStyle/>
        <a:p>
          <a:endParaRPr lang="en-GB">
            <a:solidFill>
              <a:schemeClr val="tx1">
                <a:lumMod val="50000"/>
              </a:schemeClr>
            </a:solidFill>
          </a:endParaRPr>
        </a:p>
      </dgm:t>
    </dgm:pt>
    <dgm:pt modelId="{87E87914-BE25-4079-802D-CB76A851DC14}">
      <dgm:prSet/>
      <dgm:spPr/>
      <dgm:t>
        <a:bodyPr/>
        <a:lstStyle/>
        <a:p>
          <a:r>
            <a:rPr lang="en-GB">
              <a:solidFill>
                <a:schemeClr val="tx1">
                  <a:lumMod val="50000"/>
                </a:schemeClr>
              </a:solidFill>
            </a:rPr>
            <a:t>Service</a:t>
          </a:r>
        </a:p>
      </dgm:t>
    </dgm:pt>
    <dgm:pt modelId="{E199E7F2-7CB7-495D-83E6-11405F4C8FA0}" type="parTrans" cxnId="{51EB01E7-00D4-4418-A42D-6693389C0E79}">
      <dgm:prSet/>
      <dgm:spPr/>
      <dgm:t>
        <a:bodyPr/>
        <a:lstStyle/>
        <a:p>
          <a:endParaRPr lang="en-GB">
            <a:solidFill>
              <a:schemeClr val="tx1">
                <a:lumMod val="50000"/>
              </a:schemeClr>
            </a:solidFill>
          </a:endParaRPr>
        </a:p>
      </dgm:t>
    </dgm:pt>
    <dgm:pt modelId="{99047126-AB0B-46DA-9560-D186A908F2E8}" type="sibTrans" cxnId="{51EB01E7-00D4-4418-A42D-6693389C0E79}">
      <dgm:prSet/>
      <dgm:spPr/>
      <dgm:t>
        <a:bodyPr/>
        <a:lstStyle/>
        <a:p>
          <a:endParaRPr lang="en-GB">
            <a:solidFill>
              <a:schemeClr val="tx1">
                <a:lumMod val="50000"/>
              </a:schemeClr>
            </a:solidFill>
          </a:endParaRPr>
        </a:p>
      </dgm:t>
    </dgm:pt>
    <dgm:pt modelId="{A4AD7AE9-0792-4E1D-A307-A89B3682004D}">
      <dgm:prSet/>
      <dgm:spPr/>
      <dgm:t>
        <a:bodyPr/>
        <a:lstStyle/>
        <a:p>
          <a:r>
            <a:rPr lang="en-GB">
              <a:solidFill>
                <a:schemeClr val="tx1">
                  <a:lumMod val="50000"/>
                </a:schemeClr>
              </a:solidFill>
            </a:rPr>
            <a:t>Educational Psychology</a:t>
          </a:r>
        </a:p>
      </dgm:t>
    </dgm:pt>
    <dgm:pt modelId="{F72D36BC-9509-43A4-8E12-A82D172D4CDA}" type="parTrans" cxnId="{E7EA4135-6FAA-44B8-BCE4-3056559D260A}">
      <dgm:prSet/>
      <dgm:spPr/>
      <dgm:t>
        <a:bodyPr/>
        <a:lstStyle/>
        <a:p>
          <a:endParaRPr lang="en-GB">
            <a:solidFill>
              <a:schemeClr val="tx1">
                <a:lumMod val="50000"/>
              </a:schemeClr>
            </a:solidFill>
          </a:endParaRPr>
        </a:p>
      </dgm:t>
    </dgm:pt>
    <dgm:pt modelId="{8F31FE22-2BC2-40FF-A95F-35D55001DD19}" type="sibTrans" cxnId="{E7EA4135-6FAA-44B8-BCE4-3056559D260A}">
      <dgm:prSet/>
      <dgm:spPr/>
      <dgm:t>
        <a:bodyPr/>
        <a:lstStyle/>
        <a:p>
          <a:endParaRPr lang="en-GB">
            <a:solidFill>
              <a:schemeClr val="tx1">
                <a:lumMod val="50000"/>
              </a:schemeClr>
            </a:solidFill>
          </a:endParaRPr>
        </a:p>
      </dgm:t>
    </dgm:pt>
    <dgm:pt modelId="{E3CD7FB2-03DE-4746-8A6E-E484EDEA0C61}">
      <dgm:prSet/>
      <dgm:spPr/>
      <dgm:t>
        <a:bodyPr/>
        <a:lstStyle/>
        <a:p>
          <a:r>
            <a:rPr lang="en-GB">
              <a:solidFill>
                <a:schemeClr val="tx1">
                  <a:lumMod val="50000"/>
                </a:schemeClr>
              </a:solidFill>
            </a:rPr>
            <a:t>Disabilities Options Team (physical disabilities)</a:t>
          </a:r>
        </a:p>
      </dgm:t>
    </dgm:pt>
    <dgm:pt modelId="{337F5527-6C80-4F77-AA4F-7A841E53415E}" type="parTrans" cxnId="{E28FCB17-E128-47B9-956D-21ABF3459F4C}">
      <dgm:prSet/>
      <dgm:spPr/>
      <dgm:t>
        <a:bodyPr/>
        <a:lstStyle/>
        <a:p>
          <a:endParaRPr lang="en-GB">
            <a:solidFill>
              <a:schemeClr val="tx1">
                <a:lumMod val="50000"/>
              </a:schemeClr>
            </a:solidFill>
          </a:endParaRPr>
        </a:p>
      </dgm:t>
    </dgm:pt>
    <dgm:pt modelId="{289349CB-CEFC-4B2A-85E7-84CFB1B3FA5D}" type="sibTrans" cxnId="{E28FCB17-E128-47B9-956D-21ABF3459F4C}">
      <dgm:prSet/>
      <dgm:spPr/>
      <dgm:t>
        <a:bodyPr/>
        <a:lstStyle/>
        <a:p>
          <a:endParaRPr lang="en-GB">
            <a:solidFill>
              <a:schemeClr val="tx1">
                <a:lumMod val="50000"/>
              </a:schemeClr>
            </a:solidFill>
          </a:endParaRPr>
        </a:p>
      </dgm:t>
    </dgm:pt>
    <dgm:pt modelId="{4626AAA9-1022-4366-8D63-0487253170C0}">
      <dgm:prSet/>
      <dgm:spPr/>
      <dgm:t>
        <a:bodyPr/>
        <a:lstStyle/>
        <a:p>
          <a:r>
            <a:rPr lang="en-GB">
              <a:solidFill>
                <a:schemeClr val="tx1">
                  <a:lumMod val="50000"/>
                </a:schemeClr>
              </a:solidFill>
            </a:rPr>
            <a:t>Special Educational Needs</a:t>
          </a:r>
        </a:p>
      </dgm:t>
    </dgm:pt>
    <dgm:pt modelId="{BE34E516-72AE-4A7B-A5BB-F9E3F9C1310E}" type="parTrans" cxnId="{79143D0C-73AE-4631-85DE-39FEEA4112D3}">
      <dgm:prSet/>
      <dgm:spPr/>
      <dgm:t>
        <a:bodyPr/>
        <a:lstStyle/>
        <a:p>
          <a:endParaRPr lang="en-GB">
            <a:solidFill>
              <a:schemeClr val="tx1">
                <a:lumMod val="50000"/>
              </a:schemeClr>
            </a:solidFill>
          </a:endParaRPr>
        </a:p>
      </dgm:t>
    </dgm:pt>
    <dgm:pt modelId="{5DD1D436-1CD3-4FA7-86E4-7C9A9E232AD9}" type="sibTrans" cxnId="{79143D0C-73AE-4631-85DE-39FEEA4112D3}">
      <dgm:prSet/>
      <dgm:spPr/>
      <dgm:t>
        <a:bodyPr/>
        <a:lstStyle/>
        <a:p>
          <a:endParaRPr lang="en-GB">
            <a:solidFill>
              <a:schemeClr val="tx1">
                <a:lumMod val="50000"/>
              </a:schemeClr>
            </a:solidFill>
          </a:endParaRPr>
        </a:p>
      </dgm:t>
    </dgm:pt>
    <dgm:pt modelId="{8083E656-2BB6-4EB3-8E4A-29D1D026015E}">
      <dgm:prSet/>
      <dgm:spPr/>
      <dgm:t>
        <a:bodyPr/>
        <a:lstStyle/>
        <a:p>
          <a:r>
            <a:rPr lang="en-GB">
              <a:solidFill>
                <a:schemeClr val="tx1">
                  <a:lumMod val="50000"/>
                </a:schemeClr>
              </a:solidFill>
            </a:rPr>
            <a:t>Tower Hamlets NHS PCT</a:t>
          </a:r>
        </a:p>
      </dgm:t>
    </dgm:pt>
    <dgm:pt modelId="{A6FC6992-06F0-46A3-9DC4-C35C63251C08}" type="parTrans" cxnId="{679EE22C-3FF9-415B-A458-F6644E3B1F94}">
      <dgm:prSet/>
      <dgm:spPr/>
      <dgm:t>
        <a:bodyPr/>
        <a:lstStyle/>
        <a:p>
          <a:endParaRPr lang="en-GB">
            <a:solidFill>
              <a:schemeClr val="tx1">
                <a:lumMod val="50000"/>
              </a:schemeClr>
            </a:solidFill>
          </a:endParaRPr>
        </a:p>
      </dgm:t>
    </dgm:pt>
    <dgm:pt modelId="{01B24008-7F84-479D-8C5E-920332B02046}" type="sibTrans" cxnId="{679EE22C-3FF9-415B-A458-F6644E3B1F94}">
      <dgm:prSet/>
      <dgm:spPr/>
      <dgm:t>
        <a:bodyPr/>
        <a:lstStyle/>
        <a:p>
          <a:endParaRPr lang="en-GB">
            <a:solidFill>
              <a:schemeClr val="tx1">
                <a:lumMod val="50000"/>
              </a:schemeClr>
            </a:solidFill>
          </a:endParaRPr>
        </a:p>
      </dgm:t>
    </dgm:pt>
    <dgm:pt modelId="{A4554A16-7907-42E4-A8C4-1759FF801B4D}">
      <dgm:prSet/>
      <dgm:spPr/>
      <dgm:t>
        <a:bodyPr/>
        <a:lstStyle/>
        <a:p>
          <a:r>
            <a:rPr lang="en-GB">
              <a:solidFill>
                <a:schemeClr val="tx1">
                  <a:lumMod val="50000"/>
                </a:schemeClr>
              </a:solidFill>
            </a:rPr>
            <a:t>Job Enterprise and Training JET</a:t>
          </a:r>
        </a:p>
      </dgm:t>
    </dgm:pt>
    <dgm:pt modelId="{70FF9ED2-2C42-4EAE-90E6-6047EAE67937}" type="parTrans" cxnId="{AA74A74A-FEF9-4741-AECF-2AC41E57D92D}">
      <dgm:prSet/>
      <dgm:spPr/>
      <dgm:t>
        <a:bodyPr/>
        <a:lstStyle/>
        <a:p>
          <a:endParaRPr lang="en-GB">
            <a:solidFill>
              <a:schemeClr val="tx1">
                <a:lumMod val="50000"/>
              </a:schemeClr>
            </a:solidFill>
          </a:endParaRPr>
        </a:p>
      </dgm:t>
    </dgm:pt>
    <dgm:pt modelId="{E895BD96-E20B-406D-B324-E0CC457A2AC2}" type="sibTrans" cxnId="{AA74A74A-FEF9-4741-AECF-2AC41E57D92D}">
      <dgm:prSet/>
      <dgm:spPr/>
      <dgm:t>
        <a:bodyPr/>
        <a:lstStyle/>
        <a:p>
          <a:endParaRPr lang="en-GB">
            <a:solidFill>
              <a:schemeClr val="tx1">
                <a:lumMod val="50000"/>
              </a:schemeClr>
            </a:solidFill>
          </a:endParaRPr>
        </a:p>
      </dgm:t>
    </dgm:pt>
    <dgm:pt modelId="{DAA5A6F9-9E22-402E-85B6-A9D7FC1F8E35}">
      <dgm:prSet/>
      <dgm:spPr/>
      <dgm:t>
        <a:bodyPr/>
        <a:lstStyle/>
        <a:p>
          <a:endParaRPr lang="en-GB">
            <a:solidFill>
              <a:schemeClr val="tx1">
                <a:lumMod val="50000"/>
              </a:schemeClr>
            </a:solidFill>
          </a:endParaRPr>
        </a:p>
      </dgm:t>
    </dgm:pt>
    <dgm:pt modelId="{5DE55071-F422-4161-A47A-DF74598559E6}" type="parTrans" cxnId="{FA832317-1C1D-4293-AF49-040350B02F56}">
      <dgm:prSet/>
      <dgm:spPr/>
      <dgm:t>
        <a:bodyPr/>
        <a:lstStyle/>
        <a:p>
          <a:endParaRPr lang="en-GB">
            <a:solidFill>
              <a:schemeClr val="tx1">
                <a:lumMod val="50000"/>
              </a:schemeClr>
            </a:solidFill>
          </a:endParaRPr>
        </a:p>
      </dgm:t>
    </dgm:pt>
    <dgm:pt modelId="{8D186797-E201-407E-A7E7-DCD6467E3202}" type="sibTrans" cxnId="{FA832317-1C1D-4293-AF49-040350B02F56}">
      <dgm:prSet/>
      <dgm:spPr/>
      <dgm:t>
        <a:bodyPr/>
        <a:lstStyle/>
        <a:p>
          <a:endParaRPr lang="en-GB">
            <a:solidFill>
              <a:schemeClr val="tx1">
                <a:lumMod val="50000"/>
              </a:schemeClr>
            </a:solidFill>
          </a:endParaRPr>
        </a:p>
      </dgm:t>
    </dgm:pt>
    <dgm:pt modelId="{5CC621C6-B6D4-44A9-AE2A-85975536BA6C}" type="pres">
      <dgm:prSet presAssocID="{8248F1DB-3A2C-420E-9C57-2D2897E88FBD}" presName="Name0" presStyleCnt="0">
        <dgm:presLayoutVars>
          <dgm:dir/>
          <dgm:animLvl val="lvl"/>
          <dgm:resizeHandles val="exact"/>
        </dgm:presLayoutVars>
      </dgm:prSet>
      <dgm:spPr/>
    </dgm:pt>
    <dgm:pt modelId="{96B1BC9E-98E2-4149-8D5F-2803F000AC11}" type="pres">
      <dgm:prSet presAssocID="{11B8B96C-64E9-42D0-AB3E-62165286CC23}" presName="composite" presStyleCnt="0"/>
      <dgm:spPr/>
    </dgm:pt>
    <dgm:pt modelId="{B30B1ECC-3C56-49FC-BD15-D7F52B1238BE}" type="pres">
      <dgm:prSet presAssocID="{11B8B96C-64E9-42D0-AB3E-62165286CC23}" presName="parTx" presStyleLbl="alignNode1" presStyleIdx="0" presStyleCnt="2" custLinFactNeighborX="-1" custLinFactNeighborY="20332">
        <dgm:presLayoutVars>
          <dgm:chMax val="0"/>
          <dgm:chPref val="0"/>
          <dgm:bulletEnabled val="1"/>
        </dgm:presLayoutVars>
      </dgm:prSet>
      <dgm:spPr/>
    </dgm:pt>
    <dgm:pt modelId="{F876DF51-5800-4A28-8958-6CA16C982FB5}" type="pres">
      <dgm:prSet presAssocID="{11B8B96C-64E9-42D0-AB3E-62165286CC23}" presName="desTx" presStyleLbl="alignAccFollowNode1" presStyleIdx="0" presStyleCnt="2">
        <dgm:presLayoutVars>
          <dgm:bulletEnabled val="1"/>
        </dgm:presLayoutVars>
      </dgm:prSet>
      <dgm:spPr/>
    </dgm:pt>
    <dgm:pt modelId="{2A7C8DFC-D338-4CA3-BC0B-383F2DDC1E9A}" type="pres">
      <dgm:prSet presAssocID="{99F781C8-04FB-4859-988A-9BB7104AB62B}" presName="space" presStyleCnt="0"/>
      <dgm:spPr/>
    </dgm:pt>
    <dgm:pt modelId="{7A3728CC-02F8-4994-B7C9-8F92CD158060}" type="pres">
      <dgm:prSet presAssocID="{2763EBE3-4DB8-4950-9476-7869FB6B9C55}" presName="composite" presStyleCnt="0"/>
      <dgm:spPr/>
    </dgm:pt>
    <dgm:pt modelId="{1ED022CA-5208-4D64-A72E-83850F4C8E85}" type="pres">
      <dgm:prSet presAssocID="{2763EBE3-4DB8-4950-9476-7869FB6B9C55}" presName="parTx" presStyleLbl="alignNode1" presStyleIdx="1" presStyleCnt="2" custLinFactNeighborX="-9491" custLinFactNeighborY="22876">
        <dgm:presLayoutVars>
          <dgm:chMax val="0"/>
          <dgm:chPref val="0"/>
          <dgm:bulletEnabled val="1"/>
        </dgm:presLayoutVars>
      </dgm:prSet>
      <dgm:spPr/>
    </dgm:pt>
    <dgm:pt modelId="{9186A082-5FEE-47B2-AE68-D9474C3BD989}" type="pres">
      <dgm:prSet presAssocID="{2763EBE3-4DB8-4950-9476-7869FB6B9C55}" presName="desTx" presStyleLbl="alignAccFollowNode1" presStyleIdx="1" presStyleCnt="2" custLinFactNeighborX="-9677" custLinFactNeighborY="519">
        <dgm:presLayoutVars>
          <dgm:bulletEnabled val="1"/>
        </dgm:presLayoutVars>
      </dgm:prSet>
      <dgm:spPr/>
    </dgm:pt>
  </dgm:ptLst>
  <dgm:cxnLst>
    <dgm:cxn modelId="{663E9208-13C2-45FB-A557-C4FE9CC672D9}" srcId="{2763EBE3-4DB8-4950-9476-7869FB6B9C55}" destId="{24AE0E9A-4DBB-4A58-AB25-F9F9CD8D21B8}" srcOrd="3" destOrd="0" parTransId="{3EEF7F35-87BE-431F-8256-049961D26733}" sibTransId="{F8F980F8-6214-46D5-9EE7-019277CF3EFF}"/>
    <dgm:cxn modelId="{79143D0C-73AE-4631-85DE-39FEEA4112D3}" srcId="{11B8B96C-64E9-42D0-AB3E-62165286CC23}" destId="{4626AAA9-1022-4366-8D63-0487253170C0}" srcOrd="8" destOrd="0" parTransId="{BE34E516-72AE-4A7B-A5BB-F9E3F9C1310E}" sibTransId="{5DD1D436-1CD3-4FA7-86E4-7C9A9E232AD9}"/>
    <dgm:cxn modelId="{EC4CD10C-2DE8-47F0-8AD8-6819FDCAF9DF}" srcId="{2763EBE3-4DB8-4950-9476-7869FB6B9C55}" destId="{DFA4680A-18D9-4EE3-B473-9739A5B4F2C6}" srcOrd="4" destOrd="0" parTransId="{7F8BF9ED-8380-4C29-A5BA-AF795E518678}" sibTransId="{56478633-0213-4F7A-A229-63332B8FC460}"/>
    <dgm:cxn modelId="{FA832317-1C1D-4293-AF49-040350B02F56}" srcId="{11B8B96C-64E9-42D0-AB3E-62165286CC23}" destId="{DAA5A6F9-9E22-402E-85B6-A9D7FC1F8E35}" srcOrd="11" destOrd="0" parTransId="{5DE55071-F422-4161-A47A-DF74598559E6}" sibTransId="{8D186797-E201-407E-A7E7-DCD6467E3202}"/>
    <dgm:cxn modelId="{E28FCB17-E128-47B9-956D-21ABF3459F4C}" srcId="{11B8B96C-64E9-42D0-AB3E-62165286CC23}" destId="{E3CD7FB2-03DE-4746-8A6E-E484EDEA0C61}" srcOrd="7" destOrd="0" parTransId="{337F5527-6C80-4F77-AA4F-7A841E53415E}" sibTransId="{289349CB-CEFC-4B2A-85E7-84CFB1B3FA5D}"/>
    <dgm:cxn modelId="{97B4EE1E-0100-4CAF-86E6-5DF27DCEC452}" type="presOf" srcId="{8248F1DB-3A2C-420E-9C57-2D2897E88FBD}" destId="{5CC621C6-B6D4-44A9-AE2A-85975536BA6C}" srcOrd="0" destOrd="0" presId="urn:microsoft.com/office/officeart/2005/8/layout/hList1"/>
    <dgm:cxn modelId="{3EA30527-930A-4129-BB27-16985DED00F2}" type="presOf" srcId="{4626AAA9-1022-4366-8D63-0487253170C0}" destId="{F876DF51-5800-4A28-8958-6CA16C982FB5}" srcOrd="0" destOrd="8" presId="urn:microsoft.com/office/officeart/2005/8/layout/hList1"/>
    <dgm:cxn modelId="{679EE22C-3FF9-415B-A458-F6644E3B1F94}" srcId="{11B8B96C-64E9-42D0-AB3E-62165286CC23}" destId="{8083E656-2BB6-4EB3-8E4A-29D1D026015E}" srcOrd="9" destOrd="0" parTransId="{A6FC6992-06F0-46A3-9DC4-C35C63251C08}" sibTransId="{01B24008-7F84-479D-8C5E-920332B02046}"/>
    <dgm:cxn modelId="{89F29931-C70D-4874-A676-56137D234CD2}" srcId="{2763EBE3-4DB8-4950-9476-7869FB6B9C55}" destId="{38BD1C37-E6CF-47BC-A929-381CC29BEE52}" srcOrd="0" destOrd="0" parTransId="{682665A5-4C50-4D65-9AC0-9CD4BB066489}" sibTransId="{9266184B-9FA6-441A-BA63-6E3FCB75DA62}"/>
    <dgm:cxn modelId="{E7EA4135-6FAA-44B8-BCE4-3056559D260A}" srcId="{11B8B96C-64E9-42D0-AB3E-62165286CC23}" destId="{A4AD7AE9-0792-4E1D-A307-A89B3682004D}" srcOrd="6" destOrd="0" parTransId="{F72D36BC-9509-43A4-8E12-A82D172D4CDA}" sibTransId="{8F31FE22-2BC2-40FF-A95F-35D55001DD19}"/>
    <dgm:cxn modelId="{479CF838-FCAE-4BC3-B5A8-28D3F0759DF8}" srcId="{2763EBE3-4DB8-4950-9476-7869FB6B9C55}" destId="{4DDB5F38-D2C9-4070-B67A-A611C1C62BEC}" srcOrd="2" destOrd="0" parTransId="{DEE3CB09-5FD0-4848-BB20-E71BF4E460C7}" sibTransId="{15CA9B41-BBAF-44F2-B593-E2D57073D4CF}"/>
    <dgm:cxn modelId="{9C4E9A5C-1F13-41C8-A3FF-56991E84149C}" type="presOf" srcId="{DFA4680A-18D9-4EE3-B473-9739A5B4F2C6}" destId="{9186A082-5FEE-47B2-AE68-D9474C3BD989}" srcOrd="0" destOrd="4" presId="urn:microsoft.com/office/officeart/2005/8/layout/hList1"/>
    <dgm:cxn modelId="{22D6795F-73B0-44EB-8B53-E82C797EFCC2}" srcId="{2763EBE3-4DB8-4950-9476-7869FB6B9C55}" destId="{3D572E6F-05FD-40C9-90C3-B1A2948CD77A}" srcOrd="5" destOrd="0" parTransId="{D1DDB410-48AA-4FF9-98BE-65077F041DDD}" sibTransId="{2979DB98-3702-4B8F-93BB-C85A8FC56BC7}"/>
    <dgm:cxn modelId="{76D20744-9672-46DA-96E0-DF51A3145906}" type="presOf" srcId="{80804936-A100-4B2B-A196-6F404D39D861}" destId="{F876DF51-5800-4A28-8958-6CA16C982FB5}" srcOrd="0" destOrd="4" presId="urn:microsoft.com/office/officeart/2005/8/layout/hList1"/>
    <dgm:cxn modelId="{D5091A69-D5C9-4B1F-B55E-1749B9464ACD}" type="presOf" srcId="{8083E656-2BB6-4EB3-8E4A-29D1D026015E}" destId="{F876DF51-5800-4A28-8958-6CA16C982FB5}" srcOrd="0" destOrd="9" presId="urn:microsoft.com/office/officeart/2005/8/layout/hList1"/>
    <dgm:cxn modelId="{AA74A74A-FEF9-4741-AECF-2AC41E57D92D}" srcId="{11B8B96C-64E9-42D0-AB3E-62165286CC23}" destId="{A4554A16-7907-42E4-A8C4-1759FF801B4D}" srcOrd="10" destOrd="0" parTransId="{70FF9ED2-2C42-4EAE-90E6-6047EAE67937}" sibTransId="{E895BD96-E20B-406D-B324-E0CC457A2AC2}"/>
    <dgm:cxn modelId="{AF20F96A-9E73-4FA9-B155-D3FE0A64BAE0}" type="presOf" srcId="{A4AD7AE9-0792-4E1D-A307-A89B3682004D}" destId="{F876DF51-5800-4A28-8958-6CA16C982FB5}" srcOrd="0" destOrd="6" presId="urn:microsoft.com/office/officeart/2005/8/layout/hList1"/>
    <dgm:cxn modelId="{A866486B-3501-4206-9835-71909296808F}" type="presOf" srcId="{E5A4191C-2E96-4168-B06D-F41F1E315334}" destId="{F876DF51-5800-4A28-8958-6CA16C982FB5}" srcOrd="0" destOrd="0" presId="urn:microsoft.com/office/officeart/2005/8/layout/hList1"/>
    <dgm:cxn modelId="{74D8564F-E4BB-49B0-8124-BC4331E9CDF3}" type="presOf" srcId="{38BD1C37-E6CF-47BC-A929-381CC29BEE52}" destId="{9186A082-5FEE-47B2-AE68-D9474C3BD989}" srcOrd="0" destOrd="0" presId="urn:microsoft.com/office/officeart/2005/8/layout/hList1"/>
    <dgm:cxn modelId="{2B04D971-0438-4E37-915B-DF9302098ED2}" srcId="{11B8B96C-64E9-42D0-AB3E-62165286CC23}" destId="{543E6ECD-799C-4F35-9446-5D5E40073181}" srcOrd="1" destOrd="0" parTransId="{B26A5486-8F78-41DB-9475-3D9B4E4E16BE}" sibTransId="{D46C4666-6089-40B1-9BE1-786CA3AEDB34}"/>
    <dgm:cxn modelId="{6F869954-B476-4047-9A24-15E8D6B684E1}" type="presOf" srcId="{543E6ECD-799C-4F35-9446-5D5E40073181}" destId="{F876DF51-5800-4A28-8958-6CA16C982FB5}" srcOrd="0" destOrd="1" presId="urn:microsoft.com/office/officeart/2005/8/layout/hList1"/>
    <dgm:cxn modelId="{69B1155A-9D4D-48F5-8832-AD04B042341B}" type="presOf" srcId="{3D572E6F-05FD-40C9-90C3-B1A2948CD77A}" destId="{9186A082-5FEE-47B2-AE68-D9474C3BD989}" srcOrd="0" destOrd="5" presId="urn:microsoft.com/office/officeart/2005/8/layout/hList1"/>
    <dgm:cxn modelId="{324DF17D-C37F-45D0-9F5E-42BB7B807E03}" srcId="{11B8B96C-64E9-42D0-AB3E-62165286CC23}" destId="{5F6D37F8-3E76-411B-BC36-B94507F1D002}" srcOrd="3" destOrd="0" parTransId="{E58FD73B-B7A3-4B40-820C-9D37FD2D173E}" sibTransId="{94B4C167-14B8-44A1-BE98-A8F4002F2B99}"/>
    <dgm:cxn modelId="{A90B2C81-82D4-4046-85F1-679BD593C7BA}" srcId="{8248F1DB-3A2C-420E-9C57-2D2897E88FBD}" destId="{2763EBE3-4DB8-4950-9476-7869FB6B9C55}" srcOrd="1" destOrd="0" parTransId="{8463B0A8-7951-4074-B4BC-AB2CA51CE8BF}" sibTransId="{B7B462A7-3F98-4E0F-B084-4D015720BC5E}"/>
    <dgm:cxn modelId="{62E47083-153E-4612-9BF9-E2EF5CF23AF1}" type="presOf" srcId="{4DDB5F38-D2C9-4070-B67A-A611C1C62BEC}" destId="{9186A082-5FEE-47B2-AE68-D9474C3BD989}" srcOrd="0" destOrd="2" presId="urn:microsoft.com/office/officeart/2005/8/layout/hList1"/>
    <dgm:cxn modelId="{B9ED3B8E-0324-4644-B3E6-7EB6B9193A18}" type="presOf" srcId="{87E87914-BE25-4079-802D-CB76A851DC14}" destId="{F876DF51-5800-4A28-8958-6CA16C982FB5}" srcOrd="0" destOrd="5" presId="urn:microsoft.com/office/officeart/2005/8/layout/hList1"/>
    <dgm:cxn modelId="{B5E19A9A-751A-4006-A959-94B9BE96CAEE}" type="presOf" srcId="{2763EBE3-4DB8-4950-9476-7869FB6B9C55}" destId="{1ED022CA-5208-4D64-A72E-83850F4C8E85}" srcOrd="0" destOrd="0" presId="urn:microsoft.com/office/officeart/2005/8/layout/hList1"/>
    <dgm:cxn modelId="{BFE0B1A0-1D71-4F69-906E-5A6AEF3E9143}" type="presOf" srcId="{1A23D856-7A7D-4BCC-9336-301C127AE2EB}" destId="{F876DF51-5800-4A28-8958-6CA16C982FB5}" srcOrd="0" destOrd="2" presId="urn:microsoft.com/office/officeart/2005/8/layout/hList1"/>
    <dgm:cxn modelId="{172023A3-C37B-4002-B285-D7CA69330D3C}" type="presOf" srcId="{F6F5F3F1-7ED9-4C39-B934-40A7550E055B}" destId="{9186A082-5FEE-47B2-AE68-D9474C3BD989}" srcOrd="0" destOrd="1" presId="urn:microsoft.com/office/officeart/2005/8/layout/hList1"/>
    <dgm:cxn modelId="{41F999B2-CA62-4538-82E5-E41D13FAB245}" srcId="{2763EBE3-4DB8-4950-9476-7869FB6B9C55}" destId="{F6F5F3F1-7ED9-4C39-B934-40A7550E055B}" srcOrd="1" destOrd="0" parTransId="{9CECE32A-0CD7-46CC-AAA8-73BF21AE8CD7}" sibTransId="{B45F47DB-93D0-4B3B-843C-B445EC5546B1}"/>
    <dgm:cxn modelId="{FC688CB3-193D-42DF-B73B-E4F574B19410}" type="presOf" srcId="{A4554A16-7907-42E4-A8C4-1759FF801B4D}" destId="{F876DF51-5800-4A28-8958-6CA16C982FB5}" srcOrd="0" destOrd="10" presId="urn:microsoft.com/office/officeart/2005/8/layout/hList1"/>
    <dgm:cxn modelId="{9F3C27B4-3519-497C-ADA6-65E9032BB31B}" type="presOf" srcId="{24AE0E9A-4DBB-4A58-AB25-F9F9CD8D21B8}" destId="{9186A082-5FEE-47B2-AE68-D9474C3BD989}" srcOrd="0" destOrd="3" presId="urn:microsoft.com/office/officeart/2005/8/layout/hList1"/>
    <dgm:cxn modelId="{F1A0F3BD-18E7-41D8-A311-F25DCEBB7504}" type="presOf" srcId="{5F6D37F8-3E76-411B-BC36-B94507F1D002}" destId="{F876DF51-5800-4A28-8958-6CA16C982FB5}" srcOrd="0" destOrd="3" presId="urn:microsoft.com/office/officeart/2005/8/layout/hList1"/>
    <dgm:cxn modelId="{499D66CA-B10A-4887-9D10-786A75757906}" type="presOf" srcId="{E3CD7FB2-03DE-4746-8A6E-E484EDEA0C61}" destId="{F876DF51-5800-4A28-8958-6CA16C982FB5}" srcOrd="0" destOrd="7" presId="urn:microsoft.com/office/officeart/2005/8/layout/hList1"/>
    <dgm:cxn modelId="{F6CC15CB-C941-43EE-A335-D4ACC6432E8A}" srcId="{11B8B96C-64E9-42D0-AB3E-62165286CC23}" destId="{E5A4191C-2E96-4168-B06D-F41F1E315334}" srcOrd="0" destOrd="0" parTransId="{9EC03066-5417-4B25-83AD-EFADF9939F9B}" sibTransId="{BC0EE374-CC54-4FD1-B4E7-1559163C8CD7}"/>
    <dgm:cxn modelId="{0CEBFDCE-E667-468D-9958-7CA8BB358E1A}" type="presOf" srcId="{11B8B96C-64E9-42D0-AB3E-62165286CC23}" destId="{B30B1ECC-3C56-49FC-BD15-D7F52B1238BE}" srcOrd="0" destOrd="0" presId="urn:microsoft.com/office/officeart/2005/8/layout/hList1"/>
    <dgm:cxn modelId="{403DE7D4-EFA9-4069-BE5F-D3CE67C81107}" type="presOf" srcId="{DAA5A6F9-9E22-402E-85B6-A9D7FC1F8E35}" destId="{F876DF51-5800-4A28-8958-6CA16C982FB5}" srcOrd="0" destOrd="11" presId="urn:microsoft.com/office/officeart/2005/8/layout/hList1"/>
    <dgm:cxn modelId="{EF3348E0-EE16-4AD0-9AEF-17DFED224F14}" srcId="{8248F1DB-3A2C-420E-9C57-2D2897E88FBD}" destId="{11B8B96C-64E9-42D0-AB3E-62165286CC23}" srcOrd="0" destOrd="0" parTransId="{1F763DBF-C015-4DA3-BC4D-3548AA3073DE}" sibTransId="{99F781C8-04FB-4859-988A-9BB7104AB62B}"/>
    <dgm:cxn modelId="{51EB01E7-00D4-4418-A42D-6693389C0E79}" srcId="{11B8B96C-64E9-42D0-AB3E-62165286CC23}" destId="{87E87914-BE25-4079-802D-CB76A851DC14}" srcOrd="5" destOrd="0" parTransId="{E199E7F2-7CB7-495D-83E6-11405F4C8FA0}" sibTransId="{99047126-AB0B-46DA-9560-D186A908F2E8}"/>
    <dgm:cxn modelId="{000FE6F2-6BF0-46B0-BD59-6DDB6FB15A2D}" srcId="{11B8B96C-64E9-42D0-AB3E-62165286CC23}" destId="{1A23D856-7A7D-4BCC-9336-301C127AE2EB}" srcOrd="2" destOrd="0" parTransId="{15F3AF2C-4F92-4385-961A-953134563042}" sibTransId="{4566DACD-9A7D-475D-AC0C-97DADB994260}"/>
    <dgm:cxn modelId="{49760CFB-97BD-4390-8FEA-F75899AE4186}" srcId="{11B8B96C-64E9-42D0-AB3E-62165286CC23}" destId="{80804936-A100-4B2B-A196-6F404D39D861}" srcOrd="4" destOrd="0" parTransId="{5B2B8FA3-040C-45A4-900D-E329516A7478}" sibTransId="{2D6B7A13-E0F0-4AF7-961F-61DE412CE568}"/>
    <dgm:cxn modelId="{2DE96E87-6441-4C84-AB71-12F3EDFBFC03}" type="presParOf" srcId="{5CC621C6-B6D4-44A9-AE2A-85975536BA6C}" destId="{96B1BC9E-98E2-4149-8D5F-2803F000AC11}" srcOrd="0" destOrd="0" presId="urn:microsoft.com/office/officeart/2005/8/layout/hList1"/>
    <dgm:cxn modelId="{6CCD81F4-F225-4B1D-95C8-1D1CB6D8481F}" type="presParOf" srcId="{96B1BC9E-98E2-4149-8D5F-2803F000AC11}" destId="{B30B1ECC-3C56-49FC-BD15-D7F52B1238BE}" srcOrd="0" destOrd="0" presId="urn:microsoft.com/office/officeart/2005/8/layout/hList1"/>
    <dgm:cxn modelId="{7F7478F5-B774-4DE5-9396-5E18415255AE}" type="presParOf" srcId="{96B1BC9E-98E2-4149-8D5F-2803F000AC11}" destId="{F876DF51-5800-4A28-8958-6CA16C982FB5}" srcOrd="1" destOrd="0" presId="urn:microsoft.com/office/officeart/2005/8/layout/hList1"/>
    <dgm:cxn modelId="{042A491E-5D88-4EAD-A37F-57D891F8A130}" type="presParOf" srcId="{5CC621C6-B6D4-44A9-AE2A-85975536BA6C}" destId="{2A7C8DFC-D338-4CA3-BC0B-383F2DDC1E9A}" srcOrd="1" destOrd="0" presId="urn:microsoft.com/office/officeart/2005/8/layout/hList1"/>
    <dgm:cxn modelId="{7744F1CD-71A9-406F-9868-0A19706FA40D}" type="presParOf" srcId="{5CC621C6-B6D4-44A9-AE2A-85975536BA6C}" destId="{7A3728CC-02F8-4994-B7C9-8F92CD158060}" srcOrd="2" destOrd="0" presId="urn:microsoft.com/office/officeart/2005/8/layout/hList1"/>
    <dgm:cxn modelId="{168463CA-810D-417C-A162-3A054F5E96EE}" type="presParOf" srcId="{7A3728CC-02F8-4994-B7C9-8F92CD158060}" destId="{1ED022CA-5208-4D64-A72E-83850F4C8E85}" srcOrd="0" destOrd="0" presId="urn:microsoft.com/office/officeart/2005/8/layout/hList1"/>
    <dgm:cxn modelId="{FF3B4570-7512-4798-8899-B7D3949BB2DF}" type="presParOf" srcId="{7A3728CC-02F8-4994-B7C9-8F92CD158060}" destId="{9186A082-5FEE-47B2-AE68-D9474C3BD98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AFB9B-EA5F-4864-BED8-97DFA1A60D1F}">
      <dsp:nvSpPr>
        <dsp:cNvPr id="0" name=""/>
        <dsp:cNvSpPr/>
      </dsp:nvSpPr>
      <dsp:spPr>
        <a:xfrm>
          <a:off x="0" y="0"/>
          <a:ext cx="113956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96739-9F89-4192-B69D-93168F59CD05}">
      <dsp:nvSpPr>
        <dsp:cNvPr id="0" name=""/>
        <dsp:cNvSpPr/>
      </dsp:nvSpPr>
      <dsp:spPr>
        <a:xfrm>
          <a:off x="0" y="0"/>
          <a:ext cx="2279120" cy="121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DHSC Definition</a:t>
          </a:r>
        </a:p>
      </dsp:txBody>
      <dsp:txXfrm>
        <a:off x="0" y="0"/>
        <a:ext cx="2279120" cy="1210070"/>
      </dsp:txXfrm>
    </dsp:sp>
    <dsp:sp modelId="{07668D4D-5B62-4E5E-A55F-02A86B6BE987}">
      <dsp:nvSpPr>
        <dsp:cNvPr id="0" name=""/>
        <dsp:cNvSpPr/>
      </dsp:nvSpPr>
      <dsp:spPr>
        <a:xfrm>
          <a:off x="2450054" y="54949"/>
          <a:ext cx="8945547" cy="109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A </a:t>
          </a:r>
          <a:r>
            <a:rPr lang="en-GB" sz="1400" b="1" kern="1200"/>
            <a:t>learning disability </a:t>
          </a:r>
          <a:r>
            <a:rPr lang="en-GB" sz="1400" kern="1200"/>
            <a:t>is “a significantly reduced ability to understand new or complex information, to learn new skills (impaired intelligence), with a reduced ability to cope independently (impaired social functioning), which started before adulthood.” </a:t>
          </a:r>
        </a:p>
      </dsp:txBody>
      <dsp:txXfrm>
        <a:off x="2450054" y="54949"/>
        <a:ext cx="8945547" cy="1098989"/>
      </dsp:txXfrm>
    </dsp:sp>
    <dsp:sp modelId="{DC872814-48EB-470B-A11B-5B5F2CC41EDB}">
      <dsp:nvSpPr>
        <dsp:cNvPr id="0" name=""/>
        <dsp:cNvSpPr/>
      </dsp:nvSpPr>
      <dsp:spPr>
        <a:xfrm>
          <a:off x="2279120" y="1153939"/>
          <a:ext cx="9116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2E7E48-3229-457F-A78F-117185E1ECB1}">
      <dsp:nvSpPr>
        <dsp:cNvPr id="0" name=""/>
        <dsp:cNvSpPr/>
      </dsp:nvSpPr>
      <dsp:spPr>
        <a:xfrm>
          <a:off x="0" y="1210070"/>
          <a:ext cx="113956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5740F-4C3E-4CD9-91F3-FB85515BD867}">
      <dsp:nvSpPr>
        <dsp:cNvPr id="0" name=""/>
        <dsp:cNvSpPr/>
      </dsp:nvSpPr>
      <dsp:spPr>
        <a:xfrm>
          <a:off x="0" y="1210070"/>
          <a:ext cx="2279120" cy="121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Vs learning difficulty</a:t>
          </a:r>
        </a:p>
      </dsp:txBody>
      <dsp:txXfrm>
        <a:off x="0" y="1210070"/>
        <a:ext cx="2279120" cy="1210070"/>
      </dsp:txXfrm>
    </dsp:sp>
    <dsp:sp modelId="{421C9A4D-2B19-4035-B927-D780550297CC}">
      <dsp:nvSpPr>
        <dsp:cNvPr id="0" name=""/>
        <dsp:cNvSpPr/>
      </dsp:nvSpPr>
      <dsp:spPr>
        <a:xfrm>
          <a:off x="2450054" y="1265019"/>
          <a:ext cx="8945547" cy="109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A learning disability is different to a </a:t>
          </a:r>
          <a:r>
            <a:rPr lang="en-GB" sz="1400" b="1" kern="1200"/>
            <a:t>learning difficulty</a:t>
          </a:r>
          <a:r>
            <a:rPr lang="en-GB" sz="1400" kern="1200"/>
            <a:t>, which is a reduced intellectual ability for a specific form of learning </a:t>
          </a:r>
        </a:p>
        <a:p>
          <a:pPr marL="0" lvl="0" indent="0" algn="l" defTabSz="622300">
            <a:lnSpc>
              <a:spcPct val="90000"/>
            </a:lnSpc>
            <a:spcBef>
              <a:spcPct val="0"/>
            </a:spcBef>
            <a:spcAft>
              <a:spcPct val="35000"/>
            </a:spcAft>
            <a:buNone/>
          </a:pPr>
          <a:r>
            <a:rPr lang="en-GB" sz="1400" kern="1200"/>
            <a:t>Learning difficulties include conditions such as dyslexia (reading), dyspraxia (affecting physical co-ordination) and attention deficit hyperactivity disorder (ADHD).  </a:t>
          </a:r>
        </a:p>
        <a:p>
          <a:pPr marL="0" lvl="0" indent="0" algn="l" defTabSz="622300">
            <a:lnSpc>
              <a:spcPct val="90000"/>
            </a:lnSpc>
            <a:spcBef>
              <a:spcPct val="0"/>
            </a:spcBef>
            <a:spcAft>
              <a:spcPct val="35000"/>
            </a:spcAft>
            <a:buNone/>
          </a:pPr>
          <a:r>
            <a:rPr lang="en-GB" sz="1400" kern="1200"/>
            <a:t>A person with a learning disability may also have one or more learning difficulties.</a:t>
          </a:r>
        </a:p>
      </dsp:txBody>
      <dsp:txXfrm>
        <a:off x="2450054" y="1265019"/>
        <a:ext cx="8945547" cy="1098989"/>
      </dsp:txXfrm>
    </dsp:sp>
    <dsp:sp modelId="{7479812D-4AD4-4CDA-9100-7F811C578017}">
      <dsp:nvSpPr>
        <dsp:cNvPr id="0" name=""/>
        <dsp:cNvSpPr/>
      </dsp:nvSpPr>
      <dsp:spPr>
        <a:xfrm>
          <a:off x="2279120" y="2364009"/>
          <a:ext cx="9116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5B08C6-B360-47A0-97DC-5A11A11471BE}">
      <dsp:nvSpPr>
        <dsp:cNvPr id="0" name=""/>
        <dsp:cNvSpPr/>
      </dsp:nvSpPr>
      <dsp:spPr>
        <a:xfrm>
          <a:off x="0" y="2420141"/>
          <a:ext cx="113956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5B634-4092-4556-8102-108CD76928F5}">
      <dsp:nvSpPr>
        <dsp:cNvPr id="0" name=""/>
        <dsp:cNvSpPr/>
      </dsp:nvSpPr>
      <dsp:spPr>
        <a:xfrm>
          <a:off x="0" y="2420140"/>
          <a:ext cx="2279120" cy="121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Overlapping conditions and disorders</a:t>
          </a:r>
        </a:p>
      </dsp:txBody>
      <dsp:txXfrm>
        <a:off x="0" y="2420140"/>
        <a:ext cx="2279120" cy="1210070"/>
      </dsp:txXfrm>
    </dsp:sp>
    <dsp:sp modelId="{97BDD840-D3B1-4C1B-AB80-6E39C7012118}">
      <dsp:nvSpPr>
        <dsp:cNvPr id="0" name=""/>
        <dsp:cNvSpPr/>
      </dsp:nvSpPr>
      <dsp:spPr>
        <a:xfrm>
          <a:off x="2450054" y="2448265"/>
          <a:ext cx="8945547" cy="56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Some conditions or disorders might involve LD or cause LD </a:t>
          </a:r>
        </a:p>
      </dsp:txBody>
      <dsp:txXfrm>
        <a:off x="2450054" y="2448265"/>
        <a:ext cx="8945547" cy="562493"/>
      </dsp:txXfrm>
    </dsp:sp>
    <dsp:sp modelId="{145645DE-D54E-4DDD-AE23-54DBF57399CB}">
      <dsp:nvSpPr>
        <dsp:cNvPr id="0" name=""/>
        <dsp:cNvSpPr/>
      </dsp:nvSpPr>
      <dsp:spPr>
        <a:xfrm>
          <a:off x="2279120" y="3010759"/>
          <a:ext cx="9116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7A0F04-B90B-4581-91EF-17B442683A9F}">
      <dsp:nvSpPr>
        <dsp:cNvPr id="0" name=""/>
        <dsp:cNvSpPr/>
      </dsp:nvSpPr>
      <dsp:spPr>
        <a:xfrm>
          <a:off x="2450054" y="3038884"/>
          <a:ext cx="8945547" cy="56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Examples: Down’s syndrome, autism, meningitis, epilepsy or cerebral palsy  </a:t>
          </a:r>
        </a:p>
      </dsp:txBody>
      <dsp:txXfrm>
        <a:off x="2450054" y="3038884"/>
        <a:ext cx="8945547" cy="562493"/>
      </dsp:txXfrm>
    </dsp:sp>
    <dsp:sp modelId="{6C663DA1-08CB-4619-9C8F-7213E8D1B1A5}">
      <dsp:nvSpPr>
        <dsp:cNvPr id="0" name=""/>
        <dsp:cNvSpPr/>
      </dsp:nvSpPr>
      <dsp:spPr>
        <a:xfrm>
          <a:off x="2279120" y="3601377"/>
          <a:ext cx="9116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A1BA2F-75FC-4490-A715-2AEF737E6B37}">
      <dsp:nvSpPr>
        <dsp:cNvPr id="0" name=""/>
        <dsp:cNvSpPr/>
      </dsp:nvSpPr>
      <dsp:spPr>
        <a:xfrm>
          <a:off x="0" y="3630211"/>
          <a:ext cx="113956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71376-A030-4E3E-90F0-494054A9AB25}">
      <dsp:nvSpPr>
        <dsp:cNvPr id="0" name=""/>
        <dsp:cNvSpPr/>
      </dsp:nvSpPr>
      <dsp:spPr>
        <a:xfrm>
          <a:off x="0" y="3630211"/>
          <a:ext cx="2279120" cy="121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Causes</a:t>
          </a:r>
        </a:p>
      </dsp:txBody>
      <dsp:txXfrm>
        <a:off x="0" y="3630211"/>
        <a:ext cx="2279120" cy="1210070"/>
      </dsp:txXfrm>
    </dsp:sp>
    <dsp:sp modelId="{7A5D0B06-5057-4B30-8D98-5169CC4422D6}">
      <dsp:nvSpPr>
        <dsp:cNvPr id="0" name=""/>
        <dsp:cNvSpPr/>
      </dsp:nvSpPr>
      <dsp:spPr>
        <a:xfrm>
          <a:off x="2450054" y="3658336"/>
          <a:ext cx="8945547" cy="56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LD are caused by something which affects the brain before birth, during birth or early childhood – the cause is not always known</a:t>
          </a:r>
        </a:p>
      </dsp:txBody>
      <dsp:txXfrm>
        <a:off x="2450054" y="3658336"/>
        <a:ext cx="8945547" cy="562493"/>
      </dsp:txXfrm>
    </dsp:sp>
    <dsp:sp modelId="{D35F0A80-8170-477A-BFE3-D0FEBE47B328}">
      <dsp:nvSpPr>
        <dsp:cNvPr id="0" name=""/>
        <dsp:cNvSpPr/>
      </dsp:nvSpPr>
      <dsp:spPr>
        <a:xfrm>
          <a:off x="2279120" y="4220829"/>
          <a:ext cx="9116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9BA12-77EF-4F63-A324-1FF499F1E2D8}">
      <dsp:nvSpPr>
        <dsp:cNvPr id="0" name=""/>
        <dsp:cNvSpPr/>
      </dsp:nvSpPr>
      <dsp:spPr>
        <a:xfrm>
          <a:off x="2450054" y="4248954"/>
          <a:ext cx="8945547" cy="56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Examples can include inherited conditions, abnormal chromosomes, exposure to toxins/infections/illnesses during pregnancy; very premature birth or complications during birth; illness or injury in early childhood </a:t>
          </a:r>
        </a:p>
      </dsp:txBody>
      <dsp:txXfrm>
        <a:off x="2450054" y="4248954"/>
        <a:ext cx="8945547" cy="562493"/>
      </dsp:txXfrm>
    </dsp:sp>
    <dsp:sp modelId="{7EF918A9-DEE3-41F5-AC08-B5414CCF8831}">
      <dsp:nvSpPr>
        <dsp:cNvPr id="0" name=""/>
        <dsp:cNvSpPr/>
      </dsp:nvSpPr>
      <dsp:spPr>
        <a:xfrm>
          <a:off x="2279120" y="4811448"/>
          <a:ext cx="91164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35F53-00D6-45BA-991D-B5DFD184F49B}">
      <dsp:nvSpPr>
        <dsp:cNvPr id="0" name=""/>
        <dsp:cNvSpPr/>
      </dsp:nvSpPr>
      <dsp:spPr>
        <a:xfrm>
          <a:off x="683282" y="3730"/>
          <a:ext cx="1991646" cy="11949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 typeface="Arial" panose="020B0604020202020204" pitchFamily="34" charset="0"/>
            <a:buNone/>
          </a:pPr>
          <a:r>
            <a:rPr kumimoji="0" lang="en-GB" sz="1600" b="0" i="0" u="none" strike="noStrike" kern="1200" cap="none" spc="0" normalizeH="0" baseline="0" noProof="0" dirty="0">
              <a:ln/>
              <a:solidFill>
                <a:schemeClr val="tx1">
                  <a:lumMod val="50000"/>
                </a:schemeClr>
              </a:solidFill>
              <a:effectLst/>
              <a:uLnTx/>
              <a:uFillTx/>
              <a:latin typeface="Arial" panose="020B0604020202020204"/>
              <a:ea typeface="+mn-ea"/>
              <a:cs typeface="Arial" panose="020B0604020202020204" pitchFamily="34" charset="0"/>
            </a:rPr>
            <a:t>Insufficiently accessible transport links</a:t>
          </a:r>
          <a:endParaRPr lang="en-GB" sz="1600" kern="1200" dirty="0">
            <a:solidFill>
              <a:schemeClr val="tx1">
                <a:lumMod val="50000"/>
              </a:schemeClr>
            </a:solidFill>
          </a:endParaRPr>
        </a:p>
      </dsp:txBody>
      <dsp:txXfrm>
        <a:off x="683282" y="3730"/>
        <a:ext cx="1991646" cy="1194988"/>
      </dsp:txXfrm>
    </dsp:sp>
    <dsp:sp modelId="{B1B6EF67-0B81-481A-9DEE-94CA7C5ED7FA}">
      <dsp:nvSpPr>
        <dsp:cNvPr id="0" name=""/>
        <dsp:cNvSpPr/>
      </dsp:nvSpPr>
      <dsp:spPr>
        <a:xfrm>
          <a:off x="2874094" y="3730"/>
          <a:ext cx="1991646" cy="1194988"/>
        </a:xfrm>
        <a:prstGeom prst="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Undetected identification of patients with learning disabilities</a:t>
          </a:r>
        </a:p>
      </dsp:txBody>
      <dsp:txXfrm>
        <a:off x="2874094" y="3730"/>
        <a:ext cx="1991646" cy="1194988"/>
      </dsp:txXfrm>
    </dsp:sp>
    <dsp:sp modelId="{D9E43280-173C-44F2-97D0-92745CE1F243}">
      <dsp:nvSpPr>
        <dsp:cNvPr id="0" name=""/>
        <dsp:cNvSpPr/>
      </dsp:nvSpPr>
      <dsp:spPr>
        <a:xfrm>
          <a:off x="5064905" y="3730"/>
          <a:ext cx="1991646" cy="1194988"/>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dirty="0">
              <a:ln/>
              <a:solidFill>
                <a:schemeClr val="tx1">
                  <a:lumMod val="50000"/>
                </a:schemeClr>
              </a:solidFill>
              <a:effectLst/>
              <a:uLnTx/>
              <a:uFillTx/>
              <a:latin typeface="Arial" panose="020B0604020202020204"/>
              <a:ea typeface="+mn-ea"/>
              <a:cs typeface="Arial" panose="020B0604020202020204" pitchFamily="34" charset="0"/>
            </a:rPr>
            <a:t>Limited staff understanding of learning disabilities</a:t>
          </a:r>
        </a:p>
      </dsp:txBody>
      <dsp:txXfrm>
        <a:off x="5064905" y="3730"/>
        <a:ext cx="1991646" cy="1194988"/>
      </dsp:txXfrm>
    </dsp:sp>
    <dsp:sp modelId="{BF1F0A3C-9E78-468A-B265-F9E7B3D3CF74}">
      <dsp:nvSpPr>
        <dsp:cNvPr id="0" name=""/>
        <dsp:cNvSpPr/>
      </dsp:nvSpPr>
      <dsp:spPr>
        <a:xfrm>
          <a:off x="683282" y="1397882"/>
          <a:ext cx="1991646" cy="1194988"/>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Failure to recognise the health issues of individuals with learning disabilities</a:t>
          </a:r>
        </a:p>
      </dsp:txBody>
      <dsp:txXfrm>
        <a:off x="683282" y="1397882"/>
        <a:ext cx="1991646" cy="1194988"/>
      </dsp:txXfrm>
    </dsp:sp>
    <dsp:sp modelId="{2EA0BC8C-5C33-4D26-8B53-28F674B73D67}">
      <dsp:nvSpPr>
        <dsp:cNvPr id="0" name=""/>
        <dsp:cNvSpPr/>
      </dsp:nvSpPr>
      <dsp:spPr>
        <a:xfrm>
          <a:off x="2874094" y="1397882"/>
          <a:ext cx="1991646" cy="119498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Incorrect diagnoses</a:t>
          </a:r>
        </a:p>
      </dsp:txBody>
      <dsp:txXfrm>
        <a:off x="2874094" y="1397882"/>
        <a:ext cx="1991646" cy="1194988"/>
      </dsp:txXfrm>
    </dsp:sp>
    <dsp:sp modelId="{41C1C6D1-9450-4864-892B-74ED221DAC7F}">
      <dsp:nvSpPr>
        <dsp:cNvPr id="0" name=""/>
        <dsp:cNvSpPr/>
      </dsp:nvSpPr>
      <dsp:spPr>
        <a:xfrm>
          <a:off x="5064905" y="1397882"/>
          <a:ext cx="1991646" cy="1194988"/>
        </a:xfrm>
        <a:prstGeom prst="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Anxiety or a lack of confidence among people with learning disabilities</a:t>
          </a:r>
        </a:p>
      </dsp:txBody>
      <dsp:txXfrm>
        <a:off x="5064905" y="1397882"/>
        <a:ext cx="1991646" cy="1194988"/>
      </dsp:txXfrm>
    </dsp:sp>
    <dsp:sp modelId="{33527BAB-24B1-43D5-BA3F-0BA568F7B71E}">
      <dsp:nvSpPr>
        <dsp:cNvPr id="0" name=""/>
        <dsp:cNvSpPr/>
      </dsp:nvSpPr>
      <dsp:spPr>
        <a:xfrm>
          <a:off x="683282" y="2792035"/>
          <a:ext cx="1991646" cy="119498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Inadequate collaboration among various care providers</a:t>
          </a:r>
        </a:p>
      </dsp:txBody>
      <dsp:txXfrm>
        <a:off x="683282" y="2792035"/>
        <a:ext cx="1991646" cy="1194988"/>
      </dsp:txXfrm>
    </dsp:sp>
    <dsp:sp modelId="{DD64CBA9-B6B9-4BDE-AD80-B250FEC58878}">
      <dsp:nvSpPr>
        <dsp:cNvPr id="0" name=""/>
        <dsp:cNvSpPr/>
      </dsp:nvSpPr>
      <dsp:spPr>
        <a:xfrm>
          <a:off x="2874094" y="2792035"/>
          <a:ext cx="1991646" cy="1194988"/>
        </a:xfrm>
        <a:prstGeom prst="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Limited involvement allowed from caregivers</a:t>
          </a:r>
        </a:p>
      </dsp:txBody>
      <dsp:txXfrm>
        <a:off x="2874094" y="2792035"/>
        <a:ext cx="1991646" cy="1194988"/>
      </dsp:txXfrm>
    </dsp:sp>
    <dsp:sp modelId="{43F680A4-A32C-4A84-AD39-F06D01E8E304}">
      <dsp:nvSpPr>
        <dsp:cNvPr id="0" name=""/>
        <dsp:cNvSpPr/>
      </dsp:nvSpPr>
      <dsp:spPr>
        <a:xfrm>
          <a:off x="5064905" y="2792035"/>
          <a:ext cx="1991646" cy="119498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a:ln/>
              <a:solidFill>
                <a:schemeClr val="tx1">
                  <a:lumMod val="50000"/>
                </a:schemeClr>
              </a:solidFill>
              <a:effectLst/>
              <a:uLnTx/>
              <a:uFillTx/>
              <a:latin typeface="Arial" panose="020B0604020202020204"/>
              <a:ea typeface="+mn-ea"/>
              <a:cs typeface="Arial" panose="020B0604020202020204" pitchFamily="34" charset="0"/>
            </a:rPr>
            <a:t>Inadequate aftercare or follow-up care </a:t>
          </a:r>
        </a:p>
      </dsp:txBody>
      <dsp:txXfrm>
        <a:off x="5064905" y="2792035"/>
        <a:ext cx="1991646" cy="11949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B1ECC-3C56-49FC-BD15-D7F52B1238BE}">
      <dsp:nvSpPr>
        <dsp:cNvPr id="0" name=""/>
        <dsp:cNvSpPr/>
      </dsp:nvSpPr>
      <dsp:spPr>
        <a:xfrm>
          <a:off x="3953" y="37464"/>
          <a:ext cx="2377306" cy="47801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sz="1200" b="1" kern="1200" dirty="0">
              <a:solidFill>
                <a:schemeClr val="tx1">
                  <a:lumMod val="50000"/>
                </a:schemeClr>
              </a:solidFill>
            </a:rPr>
            <a:t>NHS Long Term Plan (2019</a:t>
          </a:r>
          <a:r>
            <a:rPr lang="en-GB" sz="1200" kern="1200" dirty="0">
              <a:solidFill>
                <a:schemeClr val="tx1">
                  <a:lumMod val="50000"/>
                </a:schemeClr>
              </a:solidFill>
            </a:rPr>
            <a:t>)</a:t>
          </a:r>
        </a:p>
        <a:p>
          <a:pPr marL="0" lvl="0" indent="0" algn="ctr" defTabSz="533400">
            <a:lnSpc>
              <a:spcPct val="90000"/>
            </a:lnSpc>
            <a:spcBef>
              <a:spcPct val="0"/>
            </a:spcBef>
            <a:spcAft>
              <a:spcPct val="35000"/>
            </a:spcAft>
            <a:buFont typeface="Arial" panose="020B0604020202020204" pitchFamily="34" charset="0"/>
            <a:buNone/>
          </a:pPr>
          <a:r>
            <a:rPr lang="en-GB" sz="1200" kern="1200" dirty="0">
              <a:solidFill>
                <a:schemeClr val="tx1">
                  <a:lumMod val="50000"/>
                </a:schemeClr>
              </a:solidFill>
            </a:rPr>
            <a:t> </a:t>
          </a:r>
        </a:p>
      </dsp:txBody>
      <dsp:txXfrm>
        <a:off x="3953" y="37464"/>
        <a:ext cx="2377306" cy="478014"/>
      </dsp:txXfrm>
    </dsp:sp>
    <dsp:sp modelId="{F876DF51-5800-4A28-8958-6CA16C982FB5}">
      <dsp:nvSpPr>
        <dsp:cNvPr id="0" name=""/>
        <dsp:cNvSpPr/>
      </dsp:nvSpPr>
      <dsp:spPr>
        <a:xfrm>
          <a:off x="3953" y="515479"/>
          <a:ext cx="2377306" cy="379839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a:p>
          <a:pPr marL="114300" lvl="1" indent="-114300" algn="l" defTabSz="533400">
            <a:lnSpc>
              <a:spcPct val="90000"/>
            </a:lnSpc>
            <a:spcBef>
              <a:spcPct val="0"/>
            </a:spcBef>
            <a:spcAft>
              <a:spcPct val="15000"/>
            </a:spcAft>
            <a:buChar char="•"/>
          </a:pPr>
          <a:r>
            <a:rPr lang="en-GB" sz="1200" kern="1200">
              <a:solidFill>
                <a:schemeClr val="tx1">
                  <a:lumMod val="50000"/>
                </a:schemeClr>
              </a:solidFill>
            </a:rPr>
            <a:t>Set a target to increase the uptake of annual health checks for people with learning disabilities to at least 75% (achieved in 2021).</a:t>
          </a:r>
        </a:p>
        <a:p>
          <a:pPr marL="114300" lvl="1" indent="-114300" algn="l" defTabSz="533400">
            <a:lnSpc>
              <a:spcPct val="90000"/>
            </a:lnSpc>
            <a:spcBef>
              <a:spcPct val="0"/>
            </a:spcBef>
            <a:spcAft>
              <a:spcPct val="15000"/>
            </a:spcAft>
            <a:buChar char="•"/>
          </a:pPr>
          <a:r>
            <a:rPr lang="en-GB" sz="1200" kern="1200">
              <a:solidFill>
                <a:schemeClr val="tx1">
                  <a:lumMod val="50000"/>
                </a:schemeClr>
              </a:solidFill>
            </a:rPr>
            <a:t>Committed to introducing regular hearing, sight, and dental checks for children and young people with learning disabilities in special residential schools.</a:t>
          </a:r>
        </a:p>
        <a:p>
          <a:pPr marL="114300" lvl="1" indent="-114300" algn="l" defTabSz="533400">
            <a:lnSpc>
              <a:spcPct val="90000"/>
            </a:lnSpc>
            <a:spcBef>
              <a:spcPct val="0"/>
            </a:spcBef>
            <a:spcAft>
              <a:spcPct val="15000"/>
            </a:spcAft>
            <a:buChar char="•"/>
          </a:pPr>
          <a:r>
            <a:rPr lang="en-GB" sz="1200" kern="1200">
              <a:solidFill>
                <a:schemeClr val="tx1">
                  <a:lumMod val="50000"/>
                </a:schemeClr>
              </a:solidFill>
            </a:rPr>
            <a:t>Expanded the STOMP-STAMP programmes to reduce overmedication of people with learning disabilities or autism.</a:t>
          </a:r>
        </a:p>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dsp:txBody>
      <dsp:txXfrm>
        <a:off x="3953" y="515479"/>
        <a:ext cx="2377306" cy="3798393"/>
      </dsp:txXfrm>
    </dsp:sp>
    <dsp:sp modelId="{1ED022CA-5208-4D64-A72E-83850F4C8E85}">
      <dsp:nvSpPr>
        <dsp:cNvPr id="0" name=""/>
        <dsp:cNvSpPr/>
      </dsp:nvSpPr>
      <dsp:spPr>
        <a:xfrm>
          <a:off x="2714082" y="37464"/>
          <a:ext cx="2377306" cy="478014"/>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sz="1200" b="1" kern="1200" dirty="0" err="1">
              <a:solidFill>
                <a:schemeClr val="tx1">
                  <a:lumMod val="50000"/>
                </a:schemeClr>
              </a:solidFill>
            </a:rPr>
            <a:t>LeDeR</a:t>
          </a:r>
          <a:r>
            <a:rPr lang="en-GB" sz="1200" b="1" kern="1200" dirty="0">
              <a:solidFill>
                <a:schemeClr val="tx1">
                  <a:lumMod val="50000"/>
                </a:schemeClr>
              </a:solidFill>
            </a:rPr>
            <a:t> Programme</a:t>
          </a:r>
        </a:p>
        <a:p>
          <a:pPr marL="0" lvl="0" indent="0" algn="ctr" defTabSz="533400">
            <a:lnSpc>
              <a:spcPct val="90000"/>
            </a:lnSpc>
            <a:spcBef>
              <a:spcPct val="0"/>
            </a:spcBef>
            <a:spcAft>
              <a:spcPct val="35000"/>
            </a:spcAft>
            <a:buFont typeface="Arial" panose="020B0604020202020204" pitchFamily="34" charset="0"/>
            <a:buNone/>
          </a:pPr>
          <a:endParaRPr lang="en-GB" sz="1200" kern="1200" dirty="0">
            <a:solidFill>
              <a:schemeClr val="tx1">
                <a:lumMod val="50000"/>
              </a:schemeClr>
            </a:solidFill>
          </a:endParaRPr>
        </a:p>
      </dsp:txBody>
      <dsp:txXfrm>
        <a:off x="2714082" y="37464"/>
        <a:ext cx="2377306" cy="478014"/>
      </dsp:txXfrm>
    </dsp:sp>
    <dsp:sp modelId="{9186A082-5FEE-47B2-AE68-D9474C3BD989}">
      <dsp:nvSpPr>
        <dsp:cNvPr id="0" name=""/>
        <dsp:cNvSpPr/>
      </dsp:nvSpPr>
      <dsp:spPr>
        <a:xfrm>
          <a:off x="2714082" y="515479"/>
          <a:ext cx="2377306" cy="379839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a:p>
          <a:pPr marL="114300" lvl="1" indent="-114300" algn="l" defTabSz="533400">
            <a:lnSpc>
              <a:spcPct val="90000"/>
            </a:lnSpc>
            <a:spcBef>
              <a:spcPct val="0"/>
            </a:spcBef>
            <a:spcAft>
              <a:spcPct val="15000"/>
            </a:spcAft>
            <a:buChar char="•"/>
          </a:pPr>
          <a:r>
            <a:rPr lang="en-GB" sz="1200" kern="1200">
              <a:solidFill>
                <a:schemeClr val="tx1">
                  <a:lumMod val="50000"/>
                </a:schemeClr>
              </a:solidFill>
            </a:rPr>
            <a:t>The Learning Disabilities Mortality Review (LeDeR) programme reviews deaths of people with learning disabilities to identify areas for improvement in health and social care services.</a:t>
          </a:r>
        </a:p>
        <a:p>
          <a:pPr marL="114300" lvl="1" indent="-114300" algn="l" defTabSz="533400">
            <a:lnSpc>
              <a:spcPct val="90000"/>
            </a:lnSpc>
            <a:spcBef>
              <a:spcPct val="0"/>
            </a:spcBef>
            <a:spcAft>
              <a:spcPct val="15000"/>
            </a:spcAft>
            <a:buChar char="•"/>
          </a:pPr>
          <a:r>
            <a:rPr lang="en-GB" sz="1200" kern="1200">
              <a:solidFill>
                <a:schemeClr val="tx1">
                  <a:lumMod val="50000"/>
                </a:schemeClr>
              </a:solidFill>
            </a:rPr>
            <a:t>In 2022, the programme was expanded to include autistic people without a learning disability to address health inequalities and premature mortality in this group.</a:t>
          </a:r>
        </a:p>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dsp:txBody>
      <dsp:txXfrm>
        <a:off x="2714082" y="515479"/>
        <a:ext cx="2377306" cy="3798393"/>
      </dsp:txXfrm>
    </dsp:sp>
    <dsp:sp modelId="{13FA69BE-C0F0-44C4-8CBC-472FCC6C38B1}">
      <dsp:nvSpPr>
        <dsp:cNvPr id="0" name=""/>
        <dsp:cNvSpPr/>
      </dsp:nvSpPr>
      <dsp:spPr>
        <a:xfrm>
          <a:off x="5424211" y="37464"/>
          <a:ext cx="2377306" cy="478014"/>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sz="1200" b="1" kern="1200" dirty="0">
              <a:solidFill>
                <a:schemeClr val="tx1">
                  <a:lumMod val="50000"/>
                </a:schemeClr>
              </a:solidFill>
            </a:rPr>
            <a:t>Staff Training</a:t>
          </a:r>
        </a:p>
        <a:p>
          <a:pPr marL="0" lvl="0" indent="0" algn="ctr" defTabSz="533400">
            <a:lnSpc>
              <a:spcPct val="90000"/>
            </a:lnSpc>
            <a:spcBef>
              <a:spcPct val="0"/>
            </a:spcBef>
            <a:spcAft>
              <a:spcPct val="35000"/>
            </a:spcAft>
            <a:buFont typeface="Arial" panose="020B0604020202020204" pitchFamily="34" charset="0"/>
            <a:buNone/>
          </a:pPr>
          <a:endParaRPr lang="en-GB" sz="1200" kern="1200" dirty="0">
            <a:solidFill>
              <a:schemeClr val="tx1">
                <a:lumMod val="50000"/>
              </a:schemeClr>
            </a:solidFill>
          </a:endParaRPr>
        </a:p>
      </dsp:txBody>
      <dsp:txXfrm>
        <a:off x="5424211" y="37464"/>
        <a:ext cx="2377306" cy="478014"/>
      </dsp:txXfrm>
    </dsp:sp>
    <dsp:sp modelId="{51B8AE46-F9A0-45C9-ADE6-E46E51D56E70}">
      <dsp:nvSpPr>
        <dsp:cNvPr id="0" name=""/>
        <dsp:cNvSpPr/>
      </dsp:nvSpPr>
      <dsp:spPr>
        <a:xfrm>
          <a:off x="5424211" y="515479"/>
          <a:ext cx="2377306" cy="3798393"/>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a:p>
          <a:pPr marL="114300" lvl="1" indent="-114300" algn="l" defTabSz="533400">
            <a:lnSpc>
              <a:spcPct val="90000"/>
            </a:lnSpc>
            <a:spcBef>
              <a:spcPct val="0"/>
            </a:spcBef>
            <a:spcAft>
              <a:spcPct val="15000"/>
            </a:spcAft>
            <a:buChar char="•"/>
          </a:pPr>
          <a:r>
            <a:rPr lang="en-GB" sz="1200" kern="1200" dirty="0">
              <a:solidFill>
                <a:schemeClr val="tx1">
                  <a:lumMod val="50000"/>
                </a:schemeClr>
              </a:solidFill>
            </a:rPr>
            <a:t>Subject to evaluation, the Department of Health and Social Care (DHSC) will make training on autism and learning disabilities available for all 2.7 million health and adult social care staff to improve their experiences.</a:t>
          </a:r>
        </a:p>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dsp:txBody>
      <dsp:txXfrm>
        <a:off x="5424211" y="515479"/>
        <a:ext cx="2377306" cy="3798393"/>
      </dsp:txXfrm>
    </dsp:sp>
    <dsp:sp modelId="{1B475A12-37E9-4AFE-AE95-87E93B524CBC}">
      <dsp:nvSpPr>
        <dsp:cNvPr id="0" name=""/>
        <dsp:cNvSpPr/>
      </dsp:nvSpPr>
      <dsp:spPr>
        <a:xfrm>
          <a:off x="8134340" y="37464"/>
          <a:ext cx="2377306" cy="478014"/>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lumMod val="50000"/>
                </a:schemeClr>
              </a:solidFill>
            </a:rPr>
            <a:t>Improving Data and Evidence</a:t>
          </a:r>
        </a:p>
        <a:p>
          <a:pPr marL="0" lvl="0" indent="0" algn="ctr" defTabSz="533400">
            <a:lnSpc>
              <a:spcPct val="90000"/>
            </a:lnSpc>
            <a:spcBef>
              <a:spcPct val="0"/>
            </a:spcBef>
            <a:spcAft>
              <a:spcPct val="35000"/>
            </a:spcAft>
            <a:buNone/>
          </a:pPr>
          <a:endParaRPr lang="en-GB" sz="1200" kern="1200" dirty="0">
            <a:solidFill>
              <a:schemeClr val="tx1">
                <a:lumMod val="50000"/>
              </a:schemeClr>
            </a:solidFill>
          </a:endParaRPr>
        </a:p>
      </dsp:txBody>
      <dsp:txXfrm>
        <a:off x="8134340" y="37464"/>
        <a:ext cx="2377306" cy="478014"/>
      </dsp:txXfrm>
    </dsp:sp>
    <dsp:sp modelId="{3D56A5F2-339C-4B71-9883-218B6E535612}">
      <dsp:nvSpPr>
        <dsp:cNvPr id="0" name=""/>
        <dsp:cNvSpPr/>
      </dsp:nvSpPr>
      <dsp:spPr>
        <a:xfrm>
          <a:off x="8115155" y="508680"/>
          <a:ext cx="2377306" cy="379839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a:p>
          <a:pPr marL="114300" lvl="1" indent="-114300" algn="l" defTabSz="533400">
            <a:lnSpc>
              <a:spcPct val="90000"/>
            </a:lnSpc>
            <a:spcBef>
              <a:spcPct val="0"/>
            </a:spcBef>
            <a:spcAft>
              <a:spcPct val="15000"/>
            </a:spcAft>
            <a:buChar char="•"/>
          </a:pPr>
          <a:r>
            <a:rPr lang="en-GB" sz="1200" kern="1200">
              <a:solidFill>
                <a:schemeClr val="tx1">
                  <a:lumMod val="50000"/>
                </a:schemeClr>
              </a:solidFill>
            </a:rPr>
            <a:t>The National Disability Strategy outlines plans to improve the availability, quality, and use of disability data in health and social care datasets.</a:t>
          </a:r>
        </a:p>
        <a:p>
          <a:pPr marL="114300" lvl="1" indent="-114300" algn="l" defTabSz="533400">
            <a:lnSpc>
              <a:spcPct val="90000"/>
            </a:lnSpc>
            <a:spcBef>
              <a:spcPct val="0"/>
            </a:spcBef>
            <a:spcAft>
              <a:spcPct val="15000"/>
            </a:spcAft>
            <a:buChar char="•"/>
          </a:pPr>
          <a:r>
            <a:rPr lang="en-GB" sz="1200" kern="1200">
              <a:solidFill>
                <a:schemeClr val="tx1">
                  <a:lumMod val="50000"/>
                </a:schemeClr>
              </a:solidFill>
            </a:rPr>
            <a:t>DHSC will establish a disability data working group and fund research to improve the quality of life for those with multiple long-term conditions.</a:t>
          </a:r>
        </a:p>
        <a:p>
          <a:pPr marL="114300" lvl="1" indent="-114300" algn="l" defTabSz="533400">
            <a:lnSpc>
              <a:spcPct val="90000"/>
            </a:lnSpc>
            <a:spcBef>
              <a:spcPct val="0"/>
            </a:spcBef>
            <a:spcAft>
              <a:spcPct val="15000"/>
            </a:spcAft>
            <a:buChar char="•"/>
          </a:pPr>
          <a:r>
            <a:rPr lang="en-GB" sz="1200" kern="1200">
              <a:solidFill>
                <a:schemeClr val="tx1">
                  <a:lumMod val="50000"/>
                </a:schemeClr>
              </a:solidFill>
            </a:rPr>
            <a:t>By focusing on increasing access to healthcare, reducing health risks, improving staff training, and enhancing data collection, these national policies aim to address the health inequalities faced by adults with learning disabilities across the UK</a:t>
          </a:r>
        </a:p>
        <a:p>
          <a:pPr marL="114300" lvl="1" indent="-114300" algn="l" defTabSz="533400">
            <a:lnSpc>
              <a:spcPct val="90000"/>
            </a:lnSpc>
            <a:spcBef>
              <a:spcPct val="0"/>
            </a:spcBef>
            <a:spcAft>
              <a:spcPct val="15000"/>
            </a:spcAft>
            <a:buChar char="•"/>
          </a:pPr>
          <a:endParaRPr lang="en-GB" sz="1200" kern="1200">
            <a:solidFill>
              <a:schemeClr val="tx1">
                <a:lumMod val="50000"/>
              </a:schemeClr>
            </a:solidFill>
          </a:endParaRPr>
        </a:p>
      </dsp:txBody>
      <dsp:txXfrm>
        <a:off x="8115155" y="508680"/>
        <a:ext cx="2377306" cy="37983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B7584-08B0-4DB6-98DE-68544F5535E2}">
      <dsp:nvSpPr>
        <dsp:cNvPr id="0" name=""/>
        <dsp:cNvSpPr/>
      </dsp:nvSpPr>
      <dsp:spPr>
        <a:xfrm>
          <a:off x="331837" y="1084"/>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mn-lt"/>
            </a:rPr>
            <a:t>Enhancing physical and mental health outcomes through </a:t>
          </a:r>
          <a:r>
            <a:rPr lang="en-GB" sz="1300" b="1" kern="1200">
              <a:latin typeface="+mn-lt"/>
            </a:rPr>
            <a:t>targeted interventions </a:t>
          </a:r>
          <a:r>
            <a:rPr lang="en-GB" sz="1300" kern="1200">
              <a:latin typeface="+mn-lt"/>
            </a:rPr>
            <a:t>and support services.</a:t>
          </a:r>
        </a:p>
      </dsp:txBody>
      <dsp:txXfrm>
        <a:off x="331837" y="1084"/>
        <a:ext cx="2356333" cy="1413799"/>
      </dsp:txXfrm>
    </dsp:sp>
    <dsp:sp modelId="{7250B7B4-3524-4A14-8497-54DD56047C52}">
      <dsp:nvSpPr>
        <dsp:cNvPr id="0" name=""/>
        <dsp:cNvSpPr/>
      </dsp:nvSpPr>
      <dsp:spPr>
        <a:xfrm>
          <a:off x="2923803" y="1084"/>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mn-lt"/>
            </a:rPr>
            <a:t>Promoting independence through </a:t>
          </a:r>
          <a:r>
            <a:rPr lang="en-GB" sz="1300" b="1" kern="1200">
              <a:latin typeface="+mn-lt"/>
            </a:rPr>
            <a:t>skills development, vocational training, and employment opportunities</a:t>
          </a:r>
          <a:r>
            <a:rPr lang="en-GB" sz="1300" kern="1200">
              <a:latin typeface="+mn-lt"/>
            </a:rPr>
            <a:t>.</a:t>
          </a:r>
        </a:p>
      </dsp:txBody>
      <dsp:txXfrm>
        <a:off x="2923803" y="1084"/>
        <a:ext cx="2356333" cy="1413799"/>
      </dsp:txXfrm>
    </dsp:sp>
    <dsp:sp modelId="{4C2EFDBB-6568-46EE-AD5B-B98A0D8BB152}">
      <dsp:nvSpPr>
        <dsp:cNvPr id="0" name=""/>
        <dsp:cNvSpPr/>
      </dsp:nvSpPr>
      <dsp:spPr>
        <a:xfrm>
          <a:off x="5515770" y="1084"/>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mn-lt"/>
            </a:rPr>
            <a:t>Implementing </a:t>
          </a:r>
          <a:r>
            <a:rPr lang="en-GB" sz="1300" b="1" kern="1200">
              <a:latin typeface="+mn-lt"/>
            </a:rPr>
            <a:t>community-driven initiatives</a:t>
          </a:r>
          <a:r>
            <a:rPr lang="en-GB" sz="1300" kern="1200">
              <a:latin typeface="+mn-lt"/>
            </a:rPr>
            <a:t> that empower individuals with learning disabilities and </a:t>
          </a:r>
          <a:r>
            <a:rPr lang="en-GB" sz="1300" b="1" kern="1200">
              <a:latin typeface="+mn-lt"/>
            </a:rPr>
            <a:t>promote social inclusion</a:t>
          </a:r>
          <a:r>
            <a:rPr lang="en-GB" sz="1300" kern="1200">
              <a:latin typeface="+mn-lt"/>
            </a:rPr>
            <a:t>.</a:t>
          </a:r>
        </a:p>
      </dsp:txBody>
      <dsp:txXfrm>
        <a:off x="5515770" y="1084"/>
        <a:ext cx="2356333" cy="1413799"/>
      </dsp:txXfrm>
    </dsp:sp>
    <dsp:sp modelId="{3C5F7008-DD65-4462-BDF6-DE06CE6A4D3D}">
      <dsp:nvSpPr>
        <dsp:cNvPr id="0" name=""/>
        <dsp:cNvSpPr/>
      </dsp:nvSpPr>
      <dsp:spPr>
        <a:xfrm>
          <a:off x="8107736" y="1084"/>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mn-lt"/>
            </a:rPr>
            <a:t>Developing </a:t>
          </a:r>
          <a:r>
            <a:rPr lang="en-GB" sz="1300" b="1" kern="1200">
              <a:latin typeface="+mn-lt"/>
            </a:rPr>
            <a:t>personalised support plans </a:t>
          </a:r>
          <a:r>
            <a:rPr lang="en-GB" sz="1300" kern="1200">
              <a:latin typeface="+mn-lt"/>
            </a:rPr>
            <a:t>tailored to the unique needs and preferences of each individual.</a:t>
          </a:r>
        </a:p>
      </dsp:txBody>
      <dsp:txXfrm>
        <a:off x="8107736" y="1084"/>
        <a:ext cx="2356333" cy="1413799"/>
      </dsp:txXfrm>
    </dsp:sp>
    <dsp:sp modelId="{E930B574-1D3B-4376-BC67-B9719116E24B}">
      <dsp:nvSpPr>
        <dsp:cNvPr id="0" name=""/>
        <dsp:cNvSpPr/>
      </dsp:nvSpPr>
      <dsp:spPr>
        <a:xfrm>
          <a:off x="299932" y="1658491"/>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mn-lt"/>
            </a:rPr>
            <a:t>Respecting individuals' </a:t>
          </a:r>
          <a:r>
            <a:rPr lang="en-GB" sz="1300" b="1" kern="1200">
              <a:latin typeface="+mn-lt"/>
            </a:rPr>
            <a:t>rights and promoting autonomy </a:t>
          </a:r>
          <a:r>
            <a:rPr lang="en-GB" sz="1300" kern="1200">
              <a:latin typeface="+mn-lt"/>
            </a:rPr>
            <a:t>in decision-making processes.</a:t>
          </a:r>
        </a:p>
      </dsp:txBody>
      <dsp:txXfrm>
        <a:off x="299932" y="1658491"/>
        <a:ext cx="2356333" cy="1413799"/>
      </dsp:txXfrm>
    </dsp:sp>
    <dsp:sp modelId="{143A3714-1319-4CC7-8B3C-98185DC1FC8C}">
      <dsp:nvSpPr>
        <dsp:cNvPr id="0" name=""/>
        <dsp:cNvSpPr/>
      </dsp:nvSpPr>
      <dsp:spPr>
        <a:xfrm>
          <a:off x="2923803" y="1650517"/>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0" kern="1200">
              <a:latin typeface="+mn-lt"/>
            </a:rPr>
            <a:t>Collaborating with stakeholders</a:t>
          </a:r>
          <a:r>
            <a:rPr lang="en-GB" sz="1300" kern="1200">
              <a:latin typeface="+mn-lt"/>
            </a:rPr>
            <a:t>, including individuals with learning disabilities, families, caregivers, and service providers, to co-design and implement effective strategies.</a:t>
          </a:r>
        </a:p>
      </dsp:txBody>
      <dsp:txXfrm>
        <a:off x="2923803" y="1650517"/>
        <a:ext cx="2356333" cy="1413799"/>
      </dsp:txXfrm>
    </dsp:sp>
    <dsp:sp modelId="{55F80831-278B-40EB-953F-036DAF4DB9E2}">
      <dsp:nvSpPr>
        <dsp:cNvPr id="0" name=""/>
        <dsp:cNvSpPr/>
      </dsp:nvSpPr>
      <dsp:spPr>
        <a:xfrm>
          <a:off x="5515770" y="1650517"/>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latin typeface="+mn-lt"/>
            </a:rPr>
            <a:t>Monitoring and evaluating </a:t>
          </a:r>
          <a:r>
            <a:rPr lang="en-GB" sz="1300" kern="1200">
              <a:latin typeface="+mn-lt"/>
            </a:rPr>
            <a:t>the impact of the strategy to ensure continuous improvement and responsiveness to evolving needs</a:t>
          </a:r>
        </a:p>
      </dsp:txBody>
      <dsp:txXfrm>
        <a:off x="5515770" y="1650517"/>
        <a:ext cx="2356333" cy="1413799"/>
      </dsp:txXfrm>
    </dsp:sp>
    <dsp:sp modelId="{3E510C87-C3E4-4A5B-8A88-05AD3DEAA952}">
      <dsp:nvSpPr>
        <dsp:cNvPr id="0" name=""/>
        <dsp:cNvSpPr/>
      </dsp:nvSpPr>
      <dsp:spPr>
        <a:xfrm>
          <a:off x="8107736" y="1650517"/>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mn-lt"/>
            </a:rPr>
            <a:t>Fostering a community culture of </a:t>
          </a:r>
          <a:r>
            <a:rPr lang="en-GB" sz="1300" b="1" kern="1200">
              <a:latin typeface="+mn-lt"/>
            </a:rPr>
            <a:t>inclusion and acceptance </a:t>
          </a:r>
          <a:r>
            <a:rPr lang="en-GB" sz="1300" kern="1200">
              <a:latin typeface="+mn-lt"/>
            </a:rPr>
            <a:t>to reduce stigma and discrimination.</a:t>
          </a:r>
        </a:p>
      </dsp:txBody>
      <dsp:txXfrm>
        <a:off x="8107736" y="1650517"/>
        <a:ext cx="2356333" cy="1413799"/>
      </dsp:txXfrm>
    </dsp:sp>
    <dsp:sp modelId="{F14380CB-64E8-4DC0-95C7-4D10B8DF2D46}">
      <dsp:nvSpPr>
        <dsp:cNvPr id="0" name=""/>
        <dsp:cNvSpPr/>
      </dsp:nvSpPr>
      <dsp:spPr>
        <a:xfrm>
          <a:off x="2923803" y="3299950"/>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mn-lt"/>
            </a:rPr>
            <a:t>Improving </a:t>
          </a:r>
          <a:r>
            <a:rPr lang="en-GB" sz="1300" b="1" kern="1200">
              <a:latin typeface="+mn-lt"/>
            </a:rPr>
            <a:t>integration between health and social care</a:t>
          </a:r>
          <a:r>
            <a:rPr lang="en-GB" sz="1300" kern="1200">
              <a:latin typeface="+mn-lt"/>
            </a:rPr>
            <a:t> services to provide holistic support and care coordination.</a:t>
          </a:r>
        </a:p>
      </dsp:txBody>
      <dsp:txXfrm>
        <a:off x="2923803" y="3299950"/>
        <a:ext cx="2356333" cy="1413799"/>
      </dsp:txXfrm>
    </dsp:sp>
    <dsp:sp modelId="{3D301C55-253D-4CFA-A8CE-28C9F1D9BD96}">
      <dsp:nvSpPr>
        <dsp:cNvPr id="0" name=""/>
        <dsp:cNvSpPr/>
      </dsp:nvSpPr>
      <dsp:spPr>
        <a:xfrm>
          <a:off x="5515770" y="3299950"/>
          <a:ext cx="2356333" cy="14137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0" kern="1200">
              <a:effectLst/>
              <a:latin typeface="+mn-lt"/>
            </a:rPr>
            <a:t>Ensuring access to quality healthcare services </a:t>
          </a:r>
          <a:r>
            <a:rPr lang="en-GB" sz="1300" b="0" i="0" kern="1200">
              <a:effectLst/>
              <a:latin typeface="+mn-lt"/>
            </a:rPr>
            <a:t>by addressing barriers and providing appropriate accommodations.</a:t>
          </a:r>
          <a:endParaRPr lang="en-GB" sz="1300" b="0" i="0" kern="1200" dirty="0">
            <a:effectLst/>
            <a:latin typeface="+mn-lt"/>
          </a:endParaRPr>
        </a:p>
      </dsp:txBody>
      <dsp:txXfrm>
        <a:off x="5515770" y="3299950"/>
        <a:ext cx="2356333" cy="14137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4DB37-362E-42FA-B263-49DD5492EBF0}">
      <dsp:nvSpPr>
        <dsp:cNvPr id="0" name=""/>
        <dsp:cNvSpPr/>
      </dsp:nvSpPr>
      <dsp:spPr>
        <a:xfrm>
          <a:off x="0" y="53788"/>
          <a:ext cx="1860351" cy="1116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0000"/>
              </a:solidFill>
            </a:rPr>
            <a:t>Links between key partners and care providers so that findings are shared and reflected in work streams </a:t>
          </a:r>
        </a:p>
      </dsp:txBody>
      <dsp:txXfrm>
        <a:off x="0" y="53788"/>
        <a:ext cx="1860351" cy="1116210"/>
      </dsp:txXfrm>
    </dsp:sp>
    <dsp:sp modelId="{0FB809FC-75D0-4BC9-9BAB-4A36A0F27323}">
      <dsp:nvSpPr>
        <dsp:cNvPr id="0" name=""/>
        <dsp:cNvSpPr/>
      </dsp:nvSpPr>
      <dsp:spPr>
        <a:xfrm>
          <a:off x="2046386" y="53788"/>
          <a:ext cx="1860351" cy="1116210"/>
        </a:xfrm>
        <a:prstGeom prst="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0000"/>
              </a:solidFill>
            </a:rPr>
            <a:t>The development of local LeDeR forums and governance </a:t>
          </a:r>
        </a:p>
      </dsp:txBody>
      <dsp:txXfrm>
        <a:off x="2046386" y="53788"/>
        <a:ext cx="1860351" cy="1116210"/>
      </dsp:txXfrm>
    </dsp:sp>
    <dsp:sp modelId="{D03404E8-72F3-4A03-A5FF-2F60CBF9A738}">
      <dsp:nvSpPr>
        <dsp:cNvPr id="0" name=""/>
        <dsp:cNvSpPr/>
      </dsp:nvSpPr>
      <dsp:spPr>
        <a:xfrm>
          <a:off x="4092773" y="53788"/>
          <a:ext cx="1860351" cy="1116210"/>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0000"/>
              </a:solidFill>
            </a:rPr>
            <a:t>Awareness of the LeDeR programme across partners so that deaths are notified and reviewed </a:t>
          </a:r>
        </a:p>
      </dsp:txBody>
      <dsp:txXfrm>
        <a:off x="4092773" y="53788"/>
        <a:ext cx="1860351" cy="1116210"/>
      </dsp:txXfrm>
    </dsp:sp>
    <dsp:sp modelId="{FBC49F23-87AD-4A8B-8A94-13C1296171A5}">
      <dsp:nvSpPr>
        <dsp:cNvPr id="0" name=""/>
        <dsp:cNvSpPr/>
      </dsp:nvSpPr>
      <dsp:spPr>
        <a:xfrm>
          <a:off x="0" y="1356034"/>
          <a:ext cx="1860351" cy="1116210"/>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0000"/>
              </a:solidFill>
            </a:rPr>
            <a:t>Annual health checks among persons aged 14+ that are robust with an action plan </a:t>
          </a:r>
        </a:p>
      </dsp:txBody>
      <dsp:txXfrm>
        <a:off x="0" y="1356034"/>
        <a:ext cx="1860351" cy="1116210"/>
      </dsp:txXfrm>
    </dsp:sp>
    <dsp:sp modelId="{FEF86741-0BEF-4866-8BDD-EAB979AC83EF}">
      <dsp:nvSpPr>
        <dsp:cNvPr id="0" name=""/>
        <dsp:cNvSpPr/>
      </dsp:nvSpPr>
      <dsp:spPr>
        <a:xfrm>
          <a:off x="2046386" y="1356034"/>
          <a:ext cx="1860351" cy="111621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0000"/>
              </a:solidFill>
            </a:rPr>
            <a:t>GP registrations being up to date </a:t>
          </a:r>
        </a:p>
      </dsp:txBody>
      <dsp:txXfrm>
        <a:off x="2046386" y="1356034"/>
        <a:ext cx="1860351" cy="1116210"/>
      </dsp:txXfrm>
    </dsp:sp>
    <dsp:sp modelId="{FDB68B8E-1EBB-4CC2-8541-0FC818206D42}">
      <dsp:nvSpPr>
        <dsp:cNvPr id="0" name=""/>
        <dsp:cNvSpPr/>
      </dsp:nvSpPr>
      <dsp:spPr>
        <a:xfrm>
          <a:off x="4092773" y="1356034"/>
          <a:ext cx="1860351" cy="1116210"/>
        </a:xfrm>
        <a:prstGeom prst="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0000"/>
              </a:solidFill>
            </a:rPr>
            <a:t>Care staff recognition of deterioration and end of life care so that hospitalisation is minimised and help is sought in good time</a:t>
          </a:r>
        </a:p>
      </dsp:txBody>
      <dsp:txXfrm>
        <a:off x="4092773" y="1356034"/>
        <a:ext cx="1860351" cy="1116210"/>
      </dsp:txXfrm>
    </dsp:sp>
    <dsp:sp modelId="{A3010709-0AE6-4410-A2F6-23B5A99D2AE6}">
      <dsp:nvSpPr>
        <dsp:cNvPr id="0" name=""/>
        <dsp:cNvSpPr/>
      </dsp:nvSpPr>
      <dsp:spPr>
        <a:xfrm>
          <a:off x="0" y="2658280"/>
          <a:ext cx="1860351" cy="1116210"/>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0000"/>
              </a:solidFill>
            </a:rPr>
            <a:t>Compliance with the Mental Capacity Act (2005), Deprivation of Liberty Safeguard (DoLs) and application of best interest </a:t>
          </a:r>
        </a:p>
      </dsp:txBody>
      <dsp:txXfrm>
        <a:off x="0" y="2658280"/>
        <a:ext cx="1860351" cy="1116210"/>
      </dsp:txXfrm>
    </dsp:sp>
    <dsp:sp modelId="{A400726B-9DDF-4AFB-A1F1-328C3BC96FCC}">
      <dsp:nvSpPr>
        <dsp:cNvPr id="0" name=""/>
        <dsp:cNvSpPr/>
      </dsp:nvSpPr>
      <dsp:spPr>
        <a:xfrm>
          <a:off x="2046386" y="2658280"/>
          <a:ext cx="1860351" cy="1116210"/>
        </a:xfrm>
        <a:prstGeom prst="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0000"/>
              </a:solidFill>
            </a:rPr>
            <a:t>Staff empowerment for holding end of life care conversations in hospital and community settings that enable early planning with individuals and people who care for them </a:t>
          </a:r>
        </a:p>
      </dsp:txBody>
      <dsp:txXfrm>
        <a:off x="2046386" y="2658280"/>
        <a:ext cx="1860351" cy="1116210"/>
      </dsp:txXfrm>
    </dsp:sp>
    <dsp:sp modelId="{72219A28-C00A-4E0F-9CDC-9CFE56CFA9C5}">
      <dsp:nvSpPr>
        <dsp:cNvPr id="0" name=""/>
        <dsp:cNvSpPr/>
      </dsp:nvSpPr>
      <dsp:spPr>
        <a:xfrm>
          <a:off x="4092773" y="2658280"/>
          <a:ext cx="1860351" cy="111621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0000"/>
              </a:solidFill>
            </a:rPr>
            <a:t>Awareness of the importance of reasonable adjustments for people with a learning disability and autistic people to remove barriers to accessing services </a:t>
          </a:r>
        </a:p>
      </dsp:txBody>
      <dsp:txXfrm>
        <a:off x="4092773" y="2658280"/>
        <a:ext cx="1860351" cy="11162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B1ECC-3C56-49FC-BD15-D7F52B1238BE}">
      <dsp:nvSpPr>
        <dsp:cNvPr id="0" name=""/>
        <dsp:cNvSpPr/>
      </dsp:nvSpPr>
      <dsp:spPr>
        <a:xfrm>
          <a:off x="2" y="268951"/>
          <a:ext cx="4913783" cy="107433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dirty="0">
              <a:solidFill>
                <a:srgbClr val="000000"/>
              </a:solidFill>
            </a:rPr>
            <a:t>Summary of Personal Health Budgets (PHB)</a:t>
          </a:r>
          <a:endParaRPr lang="en-GB" sz="1400" kern="1200" dirty="0">
            <a:solidFill>
              <a:srgbClr val="000000"/>
            </a:solidFill>
          </a:endParaRPr>
        </a:p>
      </dsp:txBody>
      <dsp:txXfrm>
        <a:off x="2" y="268951"/>
        <a:ext cx="4913783" cy="1074330"/>
      </dsp:txXfrm>
    </dsp:sp>
    <dsp:sp modelId="{F876DF51-5800-4A28-8958-6CA16C982FB5}">
      <dsp:nvSpPr>
        <dsp:cNvPr id="0" name=""/>
        <dsp:cNvSpPr/>
      </dsp:nvSpPr>
      <dsp:spPr>
        <a:xfrm>
          <a:off x="2" y="1092882"/>
          <a:ext cx="4913783" cy="379525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ctr" defTabSz="444500">
            <a:lnSpc>
              <a:spcPct val="90000"/>
            </a:lnSpc>
            <a:spcBef>
              <a:spcPct val="0"/>
            </a:spcBef>
            <a:spcAft>
              <a:spcPct val="15000"/>
            </a:spcAft>
            <a:buNone/>
          </a:pPr>
          <a:r>
            <a:rPr lang="en-GB" sz="1000" kern="1200">
              <a:solidFill>
                <a:srgbClr val="000000"/>
              </a:solidFill>
            </a:rPr>
            <a:t>.</a:t>
          </a:r>
          <a:r>
            <a:rPr lang="en-GB" sz="1000" b="1" kern="1200">
              <a:solidFill>
                <a:srgbClr val="000000"/>
              </a:solidFill>
            </a:rPr>
            <a:t>
A Personal Health Budget (PHB) is a financial allocation given to eligible patients to support their health and recovery goals, allowing for greater choice, flexibility, and control over their care</a:t>
          </a:r>
          <a:endParaRPr lang="en-GB" sz="1000" kern="1200">
            <a:solidFill>
              <a:srgbClr val="000000"/>
            </a:solidFill>
          </a:endParaRPr>
        </a:p>
        <a:p>
          <a:pPr marL="57150" lvl="1" indent="-57150" algn="l" defTabSz="444500">
            <a:lnSpc>
              <a:spcPct val="90000"/>
            </a:lnSpc>
            <a:spcBef>
              <a:spcPct val="0"/>
            </a:spcBef>
            <a:spcAft>
              <a:spcPct val="15000"/>
            </a:spcAft>
            <a:buNone/>
          </a:pPr>
          <a:r>
            <a:rPr lang="en-GB" sz="1000" kern="1200">
              <a:solidFill>
                <a:srgbClr val="000000"/>
              </a:solidFill>
            </a:rPr>
            <a:t>
</a:t>
          </a:r>
          <a:r>
            <a:rPr lang="en-GB" sz="1000" b="1" kern="1200">
              <a:solidFill>
                <a:srgbClr val="000000"/>
              </a:solidFill>
            </a:rPr>
            <a:t>Eligibility: </a:t>
          </a:r>
          <a:r>
            <a:rPr lang="en-GB" sz="1000" kern="1200">
              <a:solidFill>
                <a:srgbClr val="000000"/>
              </a:solidFill>
            </a:rPr>
            <a:t>PHBs are available to patients under specific conditions, such as adults in Continuing Health Care, children in Continuing Care, people under Section 117 (mental health), wheelchair users, and additional groups in Tower Hamlets (e.g., those with learning disabilities or COPD).</a:t>
          </a:r>
        </a:p>
        <a:p>
          <a:pPr marL="57150" lvl="1" indent="-57150" algn="l" defTabSz="444500">
            <a:lnSpc>
              <a:spcPct val="90000"/>
            </a:lnSpc>
            <a:spcBef>
              <a:spcPct val="0"/>
            </a:spcBef>
            <a:spcAft>
              <a:spcPct val="15000"/>
            </a:spcAft>
            <a:buNone/>
          </a:pPr>
          <a:r>
            <a:rPr lang="en-GB" sz="1000" kern="1200">
              <a:solidFill>
                <a:srgbClr val="000000"/>
              </a:solidFill>
            </a:rPr>
            <a:t>
</a:t>
          </a:r>
          <a:r>
            <a:rPr lang="en-GB" sz="1000" b="1" kern="1200">
              <a:solidFill>
                <a:srgbClr val="000000"/>
              </a:solidFill>
            </a:rPr>
            <a:t>Pooled PHBs: </a:t>
          </a:r>
          <a:r>
            <a:rPr lang="en-GB" sz="1000" kern="1200">
              <a:solidFill>
                <a:srgbClr val="000000"/>
              </a:solidFill>
            </a:rPr>
            <a:t>Multiple individuals can combine their PHBs to fund shared activities or programs that align with their health goals.</a:t>
          </a:r>
        </a:p>
        <a:p>
          <a:pPr marL="57150" lvl="1" indent="-57150" algn="l" defTabSz="444500">
            <a:lnSpc>
              <a:spcPct val="90000"/>
            </a:lnSpc>
            <a:spcBef>
              <a:spcPct val="0"/>
            </a:spcBef>
            <a:spcAft>
              <a:spcPct val="15000"/>
            </a:spcAft>
            <a:buNone/>
          </a:pPr>
          <a:r>
            <a:rPr lang="en-GB" sz="1000" kern="1200">
              <a:solidFill>
                <a:srgbClr val="000000"/>
              </a:solidFill>
            </a:rPr>
            <a:t>
</a:t>
          </a:r>
          <a:r>
            <a:rPr lang="en-GB" sz="1000" b="1" kern="1200">
              <a:solidFill>
                <a:srgbClr val="000000"/>
              </a:solidFill>
            </a:rPr>
            <a:t>Funding: </a:t>
          </a:r>
          <a:r>
            <a:rPr lang="en-GB" sz="1000" kern="1200">
              <a:solidFill>
                <a:srgbClr val="000000"/>
              </a:solidFill>
            </a:rPr>
            <a:t>PHBs offer up to £1,000 per person for 12 months, funded through the Better Care Fund.</a:t>
          </a:r>
        </a:p>
        <a:p>
          <a:pPr marL="57150" lvl="1" indent="-57150" algn="l" defTabSz="444500">
            <a:lnSpc>
              <a:spcPct val="90000"/>
            </a:lnSpc>
            <a:spcBef>
              <a:spcPct val="0"/>
            </a:spcBef>
            <a:spcAft>
              <a:spcPct val="15000"/>
            </a:spcAft>
            <a:buNone/>
          </a:pPr>
          <a:r>
            <a:rPr lang="en-GB" sz="1000" kern="1200">
              <a:solidFill>
                <a:srgbClr val="000000"/>
              </a:solidFill>
            </a:rPr>
            <a:t>
</a:t>
          </a:r>
          <a:r>
            <a:rPr lang="en-GB" sz="1000" b="1" kern="1200">
              <a:solidFill>
                <a:srgbClr val="000000"/>
              </a:solidFill>
            </a:rPr>
            <a:t>Setting Up Activities: </a:t>
          </a:r>
          <a:r>
            <a:rPr lang="en-GB" sz="1000" kern="1200">
              <a:solidFill>
                <a:srgbClr val="000000"/>
              </a:solidFill>
            </a:rPr>
            <a:t>Professionals must consult with individuals to plan group activities, complete required forms, seek NHS approval, and ensure proper risk management and compliance.</a:t>
          </a:r>
        </a:p>
        <a:p>
          <a:pPr marL="57150" lvl="1" indent="-57150" algn="l" defTabSz="444500">
            <a:lnSpc>
              <a:spcPct val="90000"/>
            </a:lnSpc>
            <a:spcBef>
              <a:spcPct val="0"/>
            </a:spcBef>
            <a:spcAft>
              <a:spcPct val="15000"/>
            </a:spcAft>
            <a:buNone/>
          </a:pPr>
          <a:r>
            <a:rPr lang="en-GB" sz="1000" kern="1200">
              <a:solidFill>
                <a:srgbClr val="000000"/>
              </a:solidFill>
            </a:rPr>
            <a:t>
</a:t>
          </a:r>
          <a:r>
            <a:rPr lang="en-GB" sz="1000" b="1" kern="1200">
              <a:solidFill>
                <a:srgbClr val="000000"/>
              </a:solidFill>
            </a:rPr>
            <a:t>Monitoring</a:t>
          </a:r>
          <a:r>
            <a:rPr lang="en-GB" sz="1000" kern="1200">
              <a:solidFill>
                <a:srgbClr val="000000"/>
              </a:solidFill>
            </a:rPr>
            <a:t>: Regular reviews (at 6, 12, and 10-12 months) assess progress toward health goals and adapt the plans as needed.
The toolkit offers guidance for healthcare professionals on applying for and managing PHBs effectively.</a:t>
          </a:r>
        </a:p>
        <a:p>
          <a:pPr marL="57150" lvl="1" indent="-57150" algn="l" defTabSz="444500">
            <a:lnSpc>
              <a:spcPct val="90000"/>
            </a:lnSpc>
            <a:spcBef>
              <a:spcPct val="0"/>
            </a:spcBef>
            <a:spcAft>
              <a:spcPct val="15000"/>
            </a:spcAft>
            <a:buNone/>
          </a:pPr>
          <a:endParaRPr lang="en-GB" sz="1000" kern="1200">
            <a:solidFill>
              <a:srgbClr val="000000"/>
            </a:solidFill>
          </a:endParaRPr>
        </a:p>
      </dsp:txBody>
      <dsp:txXfrm>
        <a:off x="2" y="1092882"/>
        <a:ext cx="4913783" cy="3795252"/>
      </dsp:txXfrm>
    </dsp:sp>
    <dsp:sp modelId="{EFB79244-FC89-4A33-8A57-84D8A2FE54CA}">
      <dsp:nvSpPr>
        <dsp:cNvPr id="0" name=""/>
        <dsp:cNvSpPr/>
      </dsp:nvSpPr>
      <dsp:spPr>
        <a:xfrm>
          <a:off x="5601764" y="253995"/>
          <a:ext cx="4913783" cy="707378"/>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dirty="0">
              <a:solidFill>
                <a:srgbClr val="000000"/>
              </a:solidFill>
              <a:latin typeface="Arial" panose="020B0604020202020204"/>
              <a:ea typeface="+mn-ea"/>
              <a:cs typeface="+mn-cs"/>
            </a:rPr>
            <a:t>Key features of Personal health budgets</a:t>
          </a:r>
        </a:p>
      </dsp:txBody>
      <dsp:txXfrm>
        <a:off x="5601764" y="253995"/>
        <a:ext cx="4913783" cy="707378"/>
      </dsp:txXfrm>
    </dsp:sp>
    <dsp:sp modelId="{BE9821AB-23A1-440A-9B19-71A71D21CBD7}">
      <dsp:nvSpPr>
        <dsp:cNvPr id="0" name=""/>
        <dsp:cNvSpPr/>
      </dsp:nvSpPr>
      <dsp:spPr>
        <a:xfrm>
          <a:off x="5601764" y="961373"/>
          <a:ext cx="4913783" cy="396321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GB" sz="1000" kern="1200">
              <a:solidFill>
                <a:srgbClr val="000000"/>
              </a:solidFill>
            </a:rPr>
            <a:t>1</a:t>
          </a:r>
          <a:r>
            <a:rPr lang="en-GB" sz="1000" b="1" kern="1200">
              <a:solidFill>
                <a:srgbClr val="000000"/>
              </a:solidFill>
            </a:rPr>
            <a:t>. Personalisation: </a:t>
          </a:r>
          <a:r>
            <a:rPr lang="en-GB" sz="1000" kern="1200">
              <a:solidFill>
                <a:srgbClr val="000000"/>
              </a:solidFill>
            </a:rPr>
            <a:t>Personal Health Budgets (PHBs) allow patients to choose the services or products that best align with their health goals, providing flexibility in how they receive support.</a:t>
          </a:r>
        </a:p>
        <a:p>
          <a:pPr marL="57150" lvl="1" indent="-57150" algn="l" defTabSz="444500">
            <a:lnSpc>
              <a:spcPct val="90000"/>
            </a:lnSpc>
            <a:spcBef>
              <a:spcPct val="0"/>
            </a:spcBef>
            <a:spcAft>
              <a:spcPct val="15000"/>
            </a:spcAft>
            <a:buNone/>
          </a:pPr>
          <a:endParaRPr lang="en-GB" sz="1000" b="1" kern="1200" dirty="0">
            <a:solidFill>
              <a:srgbClr val="000000"/>
            </a:solidFill>
          </a:endParaRPr>
        </a:p>
        <a:p>
          <a:pPr marL="57150" lvl="1" indent="-57150" algn="l" defTabSz="444500">
            <a:lnSpc>
              <a:spcPct val="90000"/>
            </a:lnSpc>
            <a:spcBef>
              <a:spcPct val="0"/>
            </a:spcBef>
            <a:spcAft>
              <a:spcPct val="15000"/>
            </a:spcAft>
            <a:buNone/>
          </a:pPr>
          <a:r>
            <a:rPr lang="en-GB" sz="1000" b="1" kern="1200">
              <a:solidFill>
                <a:srgbClr val="000000"/>
              </a:solidFill>
            </a:rPr>
            <a:t>2. Control and Flexibility: </a:t>
          </a:r>
          <a:r>
            <a:rPr lang="en-GB" sz="1000" kern="1200">
              <a:solidFill>
                <a:srgbClr val="000000"/>
              </a:solidFill>
            </a:rPr>
            <a:t>Individuals can decide how to use their allocated budget, whether on traditional healthcare services or alternative methods, as long as it contributes to their overall health and well-being.</a:t>
          </a:r>
        </a:p>
        <a:p>
          <a:pPr marL="57150" lvl="1" indent="-57150" algn="l" defTabSz="444500">
            <a:lnSpc>
              <a:spcPct val="90000"/>
            </a:lnSpc>
            <a:spcBef>
              <a:spcPct val="0"/>
            </a:spcBef>
            <a:spcAft>
              <a:spcPct val="15000"/>
            </a:spcAft>
            <a:buNone/>
          </a:pPr>
          <a:endParaRPr lang="en-GB" sz="1000" kern="1200">
            <a:solidFill>
              <a:srgbClr val="000000"/>
            </a:solidFill>
          </a:endParaRPr>
        </a:p>
        <a:p>
          <a:pPr marL="57150" lvl="1" indent="-57150" algn="l" defTabSz="444500">
            <a:lnSpc>
              <a:spcPct val="90000"/>
            </a:lnSpc>
            <a:spcBef>
              <a:spcPct val="0"/>
            </a:spcBef>
            <a:spcAft>
              <a:spcPct val="15000"/>
            </a:spcAft>
            <a:buNone/>
          </a:pPr>
          <a:r>
            <a:rPr lang="en-GB" sz="1000" b="1" kern="1200">
              <a:solidFill>
                <a:srgbClr val="000000"/>
              </a:solidFill>
            </a:rPr>
            <a:t>3. Collaboration</a:t>
          </a:r>
          <a:r>
            <a:rPr lang="en-GB" sz="1000" kern="1200">
              <a:solidFill>
                <a:srgbClr val="000000"/>
              </a:solidFill>
            </a:rPr>
            <a:t>: PHBs are developed through collaboration among individuals, their families or caregivers, and healthcare professionals, ensuring that the budget effectively addresses the patient’s specific needs.</a:t>
          </a:r>
        </a:p>
        <a:p>
          <a:pPr marL="57150" lvl="1" indent="-57150" algn="l" defTabSz="444500">
            <a:lnSpc>
              <a:spcPct val="90000"/>
            </a:lnSpc>
            <a:spcBef>
              <a:spcPct val="0"/>
            </a:spcBef>
            <a:spcAft>
              <a:spcPct val="15000"/>
            </a:spcAft>
            <a:buNone/>
          </a:pPr>
          <a:endParaRPr lang="en-GB" sz="1000" kern="1200">
            <a:solidFill>
              <a:srgbClr val="000000"/>
            </a:solidFill>
          </a:endParaRPr>
        </a:p>
        <a:p>
          <a:pPr marL="57150" lvl="1" indent="-57150" algn="l" defTabSz="444500">
            <a:lnSpc>
              <a:spcPct val="90000"/>
            </a:lnSpc>
            <a:spcBef>
              <a:spcPct val="0"/>
            </a:spcBef>
            <a:spcAft>
              <a:spcPct val="15000"/>
            </a:spcAft>
            <a:buFont typeface="Arial" panose="020B0604020202020204" pitchFamily="34" charset="0"/>
            <a:buChar char="•"/>
          </a:pPr>
          <a:r>
            <a:rPr lang="en-GB" sz="1000" b="1" kern="1200">
              <a:solidFill>
                <a:srgbClr val="000000"/>
              </a:solidFill>
            </a:rPr>
            <a:t>Support Available for PHB Applicants</a:t>
          </a:r>
          <a:r>
            <a:rPr lang="en-GB" sz="1000" kern="1200">
              <a:solidFill>
                <a:srgbClr val="000000"/>
              </a:solidFill>
            </a:rPr>
            <a:t>
Professionals and individuals have access to a range of resources and training to support the PHB application process, including:	</a:t>
          </a:r>
        </a:p>
        <a:p>
          <a:pPr marL="114300" lvl="2" indent="-57150" algn="l" defTabSz="444500">
            <a:lnSpc>
              <a:spcPct val="90000"/>
            </a:lnSpc>
            <a:spcBef>
              <a:spcPct val="0"/>
            </a:spcBef>
            <a:spcAft>
              <a:spcPct val="15000"/>
            </a:spcAft>
            <a:buFont typeface="+mj-lt"/>
            <a:buAutoNum type="arabicPeriod"/>
          </a:pPr>
          <a:r>
            <a:rPr lang="en-GB" sz="1000" kern="1200">
              <a:solidFill>
                <a:srgbClr val="000000"/>
              </a:solidFill>
            </a:rPr>
            <a:t>		Personalisation Officers: Local officers are available to guide individuals and health professionals through the process of setting up a PHB, including support with form completion and navigating the approval process.
	Training Resources: Workshops, webinars, and the free online training from the Personalised Care Institute can help health professionals understand and apply PHBs effectively.</a:t>
          </a:r>
        </a:p>
        <a:p>
          <a:pPr marL="57150" lvl="1" indent="-57150" algn="l" defTabSz="444500">
            <a:lnSpc>
              <a:spcPct val="90000"/>
            </a:lnSpc>
            <a:spcBef>
              <a:spcPct val="0"/>
            </a:spcBef>
            <a:spcAft>
              <a:spcPct val="15000"/>
            </a:spcAft>
            <a:buNone/>
          </a:pPr>
          <a:endParaRPr lang="en-GB" sz="1000" kern="1200">
            <a:solidFill>
              <a:srgbClr val="000000"/>
            </a:solidFill>
          </a:endParaRPr>
        </a:p>
        <a:p>
          <a:pPr marL="57150" lvl="1" indent="-57150" algn="l" defTabSz="444500">
            <a:lnSpc>
              <a:spcPct val="90000"/>
            </a:lnSpc>
            <a:spcBef>
              <a:spcPct val="0"/>
            </a:spcBef>
            <a:spcAft>
              <a:spcPct val="15000"/>
            </a:spcAft>
            <a:buChar char="•"/>
          </a:pPr>
          <a:endParaRPr lang="en-GB" sz="1000" kern="1200">
            <a:solidFill>
              <a:srgbClr val="000000"/>
            </a:solidFill>
          </a:endParaRPr>
        </a:p>
      </dsp:txBody>
      <dsp:txXfrm>
        <a:off x="5601764" y="961373"/>
        <a:ext cx="4913783" cy="39632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B1ECC-3C56-49FC-BD15-D7F52B1238BE}">
      <dsp:nvSpPr>
        <dsp:cNvPr id="0" name=""/>
        <dsp:cNvSpPr/>
      </dsp:nvSpPr>
      <dsp:spPr>
        <a:xfrm>
          <a:off x="2" y="284135"/>
          <a:ext cx="4913783" cy="72245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a:solidFill>
                <a:srgbClr val="000000"/>
              </a:solidFill>
            </a:rPr>
            <a:t>Support Services</a:t>
          </a:r>
        </a:p>
        <a:p>
          <a:pPr marL="0" lvl="0" indent="0" algn="ctr" defTabSz="889000">
            <a:lnSpc>
              <a:spcPct val="90000"/>
            </a:lnSpc>
            <a:spcBef>
              <a:spcPct val="0"/>
            </a:spcBef>
            <a:spcAft>
              <a:spcPct val="35000"/>
            </a:spcAft>
            <a:buFont typeface="Arial" panose="020B0604020202020204" pitchFamily="34" charset="0"/>
            <a:buNone/>
          </a:pPr>
          <a:endParaRPr lang="en-GB" sz="1400" kern="1200">
            <a:solidFill>
              <a:srgbClr val="000000"/>
            </a:solidFill>
          </a:endParaRPr>
        </a:p>
      </dsp:txBody>
      <dsp:txXfrm>
        <a:off x="2" y="284135"/>
        <a:ext cx="4913783" cy="722456"/>
      </dsp:txXfrm>
    </dsp:sp>
    <dsp:sp modelId="{F876DF51-5800-4A28-8958-6CA16C982FB5}">
      <dsp:nvSpPr>
        <dsp:cNvPr id="0" name=""/>
        <dsp:cNvSpPr/>
      </dsp:nvSpPr>
      <dsp:spPr>
        <a:xfrm>
          <a:off x="51" y="859702"/>
          <a:ext cx="4913783" cy="335439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a:solidFill>
                <a:srgbClr val="000000"/>
              </a:solidFill>
            </a:rPr>
            <a:t>The Tower Hamlets council supports individuals and carers facing money and cost-of-living challenges. </a:t>
          </a:r>
        </a:p>
        <a:p>
          <a:pPr marL="114300" lvl="1" indent="-114300" algn="l" defTabSz="577850">
            <a:lnSpc>
              <a:spcPct val="90000"/>
            </a:lnSpc>
            <a:spcBef>
              <a:spcPct val="0"/>
            </a:spcBef>
            <a:spcAft>
              <a:spcPct val="15000"/>
            </a:spcAft>
            <a:buChar char="•"/>
          </a:pPr>
          <a:r>
            <a:rPr lang="en-GB" sz="1300" kern="1200">
              <a:solidFill>
                <a:srgbClr val="000000"/>
              </a:solidFill>
            </a:rPr>
            <a:t>Support Scheme: Provides emergency financial aid for short-term living costs.</a:t>
          </a:r>
        </a:p>
        <a:p>
          <a:pPr marL="114300" lvl="1" indent="-114300" algn="l" defTabSz="577850">
            <a:lnSpc>
              <a:spcPct val="90000"/>
            </a:lnSpc>
            <a:spcBef>
              <a:spcPct val="0"/>
            </a:spcBef>
            <a:spcAft>
              <a:spcPct val="15000"/>
            </a:spcAft>
            <a:buChar char="•"/>
          </a:pPr>
          <a:r>
            <a:rPr lang="en-GB" sz="1300" kern="1200">
              <a:solidFill>
                <a:srgbClr val="000000"/>
              </a:solidFill>
            </a:rPr>
            <a:t>Energy Saving Tips: Offers advice to reduce gas and electricity usage.</a:t>
          </a:r>
        </a:p>
        <a:p>
          <a:pPr marL="114300" lvl="1" indent="-114300" algn="l" defTabSz="577850">
            <a:lnSpc>
              <a:spcPct val="90000"/>
            </a:lnSpc>
            <a:spcBef>
              <a:spcPct val="0"/>
            </a:spcBef>
            <a:spcAft>
              <a:spcPct val="15000"/>
            </a:spcAft>
            <a:buChar char="•"/>
          </a:pPr>
          <a:r>
            <a:rPr lang="en-GB" sz="1300" kern="1200">
              <a:solidFill>
                <a:srgbClr val="000000"/>
              </a:solidFill>
            </a:rPr>
            <a:t>Debt Advice and money Management Services: This includes support from Island Advice Centre, Stifford Centre, Limehouse Project, and Bromley by Bow Centre.</a:t>
          </a:r>
        </a:p>
        <a:p>
          <a:pPr marL="114300" lvl="1" indent="-114300" algn="l" defTabSz="577850">
            <a:lnSpc>
              <a:spcPct val="90000"/>
            </a:lnSpc>
            <a:spcBef>
              <a:spcPct val="0"/>
            </a:spcBef>
            <a:spcAft>
              <a:spcPct val="15000"/>
            </a:spcAft>
            <a:buChar char="•"/>
          </a:pPr>
          <a:r>
            <a:rPr lang="en-GB" sz="1300" kern="1200">
              <a:solidFill>
                <a:srgbClr val="000000"/>
              </a:solidFill>
            </a:rPr>
            <a:t>Financial Health Centre: Free advice on debt, benefits, housing, and employment.</a:t>
          </a:r>
        </a:p>
        <a:p>
          <a:pPr marL="114300" lvl="1" indent="-114300" algn="l" defTabSz="577850">
            <a:lnSpc>
              <a:spcPct val="90000"/>
            </a:lnSpc>
            <a:spcBef>
              <a:spcPct val="0"/>
            </a:spcBef>
            <a:spcAft>
              <a:spcPct val="15000"/>
            </a:spcAft>
            <a:buChar char="•"/>
          </a:pPr>
          <a:r>
            <a:rPr lang="en-GB" sz="1300" kern="1200">
              <a:solidFill>
                <a:srgbClr val="000000"/>
              </a:solidFill>
            </a:rPr>
            <a:t>Citizens Advice Tower Hamlets: Face-to-face and telephone advice on various financial issues.</a:t>
          </a:r>
        </a:p>
        <a:p>
          <a:pPr marL="114300" lvl="1" indent="-114300" algn="l" defTabSz="577850">
            <a:lnSpc>
              <a:spcPct val="90000"/>
            </a:lnSpc>
            <a:spcBef>
              <a:spcPct val="0"/>
            </a:spcBef>
            <a:spcAft>
              <a:spcPct val="15000"/>
            </a:spcAft>
            <a:buChar char="•"/>
          </a:pPr>
          <a:r>
            <a:rPr lang="en-GB" sz="1300" kern="1200">
              <a:solidFill>
                <a:srgbClr val="000000"/>
              </a:solidFill>
            </a:rPr>
            <a:t>These services aim to help individuals and carers manage cost-of-living challenges in Tower Hamlets​ </a:t>
          </a:r>
        </a:p>
        <a:p>
          <a:pPr marL="114300" lvl="1" indent="-114300" algn="l" defTabSz="577850">
            <a:lnSpc>
              <a:spcPct val="90000"/>
            </a:lnSpc>
            <a:spcBef>
              <a:spcPct val="0"/>
            </a:spcBef>
            <a:spcAft>
              <a:spcPct val="15000"/>
            </a:spcAft>
            <a:buChar char="•"/>
          </a:pPr>
          <a:endParaRPr lang="en-GB" sz="1300" kern="1200">
            <a:solidFill>
              <a:srgbClr val="000000"/>
            </a:solidFill>
          </a:endParaRPr>
        </a:p>
        <a:p>
          <a:pPr marL="114300" lvl="1" indent="-114300" algn="l" defTabSz="577850">
            <a:lnSpc>
              <a:spcPct val="90000"/>
            </a:lnSpc>
            <a:spcBef>
              <a:spcPct val="0"/>
            </a:spcBef>
            <a:spcAft>
              <a:spcPct val="15000"/>
            </a:spcAft>
            <a:buChar char="•"/>
          </a:pPr>
          <a:endParaRPr lang="en-GB" sz="1300" kern="1200">
            <a:solidFill>
              <a:srgbClr val="000000"/>
            </a:solidFill>
          </a:endParaRPr>
        </a:p>
      </dsp:txBody>
      <dsp:txXfrm>
        <a:off x="51" y="859702"/>
        <a:ext cx="4913783" cy="3354390"/>
      </dsp:txXfrm>
    </dsp:sp>
    <dsp:sp modelId="{1ED022CA-5208-4D64-A72E-83850F4C8E85}">
      <dsp:nvSpPr>
        <dsp:cNvPr id="0" name=""/>
        <dsp:cNvSpPr/>
      </dsp:nvSpPr>
      <dsp:spPr>
        <a:xfrm>
          <a:off x="5135397" y="302515"/>
          <a:ext cx="4913783" cy="72245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a:solidFill>
                <a:srgbClr val="000000"/>
              </a:solidFill>
            </a:rPr>
            <a:t>The Adult Learning Disability Strategy 2017-2020</a:t>
          </a:r>
          <a:endParaRPr lang="en-GB" sz="1400" kern="1200">
            <a:solidFill>
              <a:srgbClr val="000000"/>
            </a:solidFill>
          </a:endParaRPr>
        </a:p>
      </dsp:txBody>
      <dsp:txXfrm>
        <a:off x="5135397" y="302515"/>
        <a:ext cx="4913783" cy="722456"/>
      </dsp:txXfrm>
    </dsp:sp>
    <dsp:sp modelId="{9186A082-5FEE-47B2-AE68-D9474C3BD989}">
      <dsp:nvSpPr>
        <dsp:cNvPr id="0" name=""/>
        <dsp:cNvSpPr/>
      </dsp:nvSpPr>
      <dsp:spPr>
        <a:xfrm>
          <a:off x="5126258" y="877111"/>
          <a:ext cx="4913783" cy="335439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a:solidFill>
                <a:srgbClr val="000000"/>
              </a:solidFill>
            </a:rPr>
            <a:t>The Adult Learning Disability Strategy 2017-2020 aimed to increase employment and volunteering opportunities for adults with learning disabilities, which could help improve their financial situation.</a:t>
          </a:r>
        </a:p>
        <a:p>
          <a:pPr marL="114300" lvl="1" indent="-114300" algn="l" defTabSz="577850">
            <a:lnSpc>
              <a:spcPct val="90000"/>
            </a:lnSpc>
            <a:spcBef>
              <a:spcPct val="0"/>
            </a:spcBef>
            <a:spcAft>
              <a:spcPct val="15000"/>
            </a:spcAft>
            <a:buChar char="•"/>
          </a:pPr>
          <a:r>
            <a:rPr lang="en-GB" sz="1300" kern="1200">
              <a:solidFill>
                <a:srgbClr val="000000"/>
              </a:solidFill>
            </a:rPr>
            <a:t>The strategy recognised the importance of preventing financial difficulties and providing support and advice for those in work.</a:t>
          </a:r>
        </a:p>
        <a:p>
          <a:pPr marL="114300" lvl="1" indent="-114300" algn="l" defTabSz="577850">
            <a:lnSpc>
              <a:spcPct val="90000"/>
            </a:lnSpc>
            <a:spcBef>
              <a:spcPct val="0"/>
            </a:spcBef>
            <a:spcAft>
              <a:spcPct val="15000"/>
            </a:spcAft>
            <a:buChar char="•"/>
          </a:pPr>
          <a:r>
            <a:rPr lang="en-GB" sz="1300" kern="1200">
              <a:solidFill>
                <a:srgbClr val="000000"/>
              </a:solidFill>
            </a:rPr>
            <a:t>The borough's Financial Inclusion Strategy aims to improve financial literacy, access to financial products/services, and free debt/money advice for residents. However, it is unclear if this has specific provisions for adults with learning disabilities.</a:t>
          </a:r>
        </a:p>
        <a:p>
          <a:pPr marL="114300" lvl="1" indent="-114300" algn="l" defTabSz="577850">
            <a:lnSpc>
              <a:spcPct val="90000"/>
            </a:lnSpc>
            <a:spcBef>
              <a:spcPct val="0"/>
            </a:spcBef>
            <a:spcAft>
              <a:spcPct val="15000"/>
            </a:spcAft>
            <a:buChar char="•"/>
          </a:pPr>
          <a:r>
            <a:rPr lang="en-GB" sz="1300" kern="1200">
              <a:solidFill>
                <a:srgbClr val="000000"/>
              </a:solidFill>
            </a:rPr>
            <a:t>The Community Learning Disabilities Service (CLDS) provides health and social care support for adults with learning disabilities in Tower Hamlets. However, no details are given on specifically addressing financial insecurity.</a:t>
          </a:r>
        </a:p>
        <a:p>
          <a:pPr marL="114300" lvl="1" indent="-114300" algn="l" defTabSz="577850">
            <a:lnSpc>
              <a:spcPct val="90000"/>
            </a:lnSpc>
            <a:spcBef>
              <a:spcPct val="0"/>
            </a:spcBef>
            <a:spcAft>
              <a:spcPct val="15000"/>
            </a:spcAft>
            <a:buChar char="•"/>
          </a:pPr>
          <a:endParaRPr lang="en-GB" sz="1300" kern="1200">
            <a:solidFill>
              <a:srgbClr val="000000"/>
            </a:solidFill>
          </a:endParaRPr>
        </a:p>
        <a:p>
          <a:pPr marL="114300" lvl="1" indent="-114300" algn="l" defTabSz="577850">
            <a:lnSpc>
              <a:spcPct val="90000"/>
            </a:lnSpc>
            <a:spcBef>
              <a:spcPct val="0"/>
            </a:spcBef>
            <a:spcAft>
              <a:spcPct val="15000"/>
            </a:spcAft>
            <a:buChar char="•"/>
          </a:pPr>
          <a:endParaRPr lang="en-GB" sz="1300" kern="1200">
            <a:solidFill>
              <a:srgbClr val="000000"/>
            </a:solidFill>
          </a:endParaRPr>
        </a:p>
      </dsp:txBody>
      <dsp:txXfrm>
        <a:off x="5126258" y="877111"/>
        <a:ext cx="4913783" cy="33543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7881-4D02-496C-9EAC-B99FABB02A1E}">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solidFill>
                <a:srgbClr val="000000"/>
              </a:solidFill>
            </a:rPr>
            <a:t>Person-Centered Approach</a:t>
          </a:r>
          <a:endParaRPr lang="en-GB" sz="1700" kern="1200">
            <a:solidFill>
              <a:srgbClr val="000000"/>
            </a:solidFill>
          </a:endParaRPr>
        </a:p>
        <a:p>
          <a:pPr marL="114300" lvl="1" indent="-114300" algn="l" defTabSz="577850">
            <a:lnSpc>
              <a:spcPct val="90000"/>
            </a:lnSpc>
            <a:spcBef>
              <a:spcPct val="0"/>
            </a:spcBef>
            <a:spcAft>
              <a:spcPct val="15000"/>
            </a:spcAft>
            <a:buChar char="•"/>
          </a:pPr>
          <a:r>
            <a:rPr lang="en-GB" sz="1300" kern="1200">
              <a:solidFill>
                <a:srgbClr val="000000"/>
              </a:solidFill>
            </a:rPr>
            <a:t>Housing solutions should be person-centered, taking into account the individual's preferences, needs, and required level of support. Involving the person and their family in decision-making is crucial.</a:t>
          </a:r>
        </a:p>
      </dsp:txBody>
      <dsp:txXfrm>
        <a:off x="0" y="39687"/>
        <a:ext cx="3286125" cy="1971675"/>
      </dsp:txXfrm>
    </dsp:sp>
    <dsp:sp modelId="{BD55C92E-9A7B-4307-A2AE-15CDF7021F32}">
      <dsp:nvSpPr>
        <dsp:cNvPr id="0" name=""/>
        <dsp:cNvSpPr/>
      </dsp:nvSpPr>
      <dsp:spPr>
        <a:xfrm>
          <a:off x="3614737" y="39687"/>
          <a:ext cx="3286125" cy="197167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solidFill>
                <a:srgbClr val="000000"/>
              </a:solidFill>
            </a:rPr>
            <a:t>Choice and Independence</a:t>
          </a:r>
        </a:p>
        <a:p>
          <a:pPr marL="114300" lvl="1" indent="-114300" algn="l" defTabSz="577850">
            <a:lnSpc>
              <a:spcPct val="90000"/>
            </a:lnSpc>
            <a:spcBef>
              <a:spcPct val="0"/>
            </a:spcBef>
            <a:spcAft>
              <a:spcPct val="15000"/>
            </a:spcAft>
            <a:buChar char="•"/>
          </a:pPr>
          <a:r>
            <a:rPr lang="en-GB" sz="1300" kern="1200">
              <a:solidFill>
                <a:srgbClr val="000000"/>
              </a:solidFill>
            </a:rPr>
            <a:t>People with learning disabilities or autism should have choice over where and how they live, with options ranging from independent living with support services, to supported living arrangements, shared lives/adult placement, and specialist housing for complex needs.</a:t>
          </a:r>
        </a:p>
      </dsp:txBody>
      <dsp:txXfrm>
        <a:off x="3614737" y="39687"/>
        <a:ext cx="3286125" cy="1971675"/>
      </dsp:txXfrm>
    </dsp:sp>
    <dsp:sp modelId="{47A31913-1DC0-4454-88EC-B5F5D92D2BFC}">
      <dsp:nvSpPr>
        <dsp:cNvPr id="0" name=""/>
        <dsp:cNvSpPr/>
      </dsp:nvSpPr>
      <dsp:spPr>
        <a:xfrm>
          <a:off x="7229475" y="39687"/>
          <a:ext cx="3286125" cy="197167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solidFill>
                <a:srgbClr val="000000"/>
              </a:solidFill>
            </a:rPr>
            <a:t>Inclusive and Accessible Design</a:t>
          </a:r>
        </a:p>
        <a:p>
          <a:pPr marL="114300" lvl="1" indent="-114300" algn="l" defTabSz="577850">
            <a:lnSpc>
              <a:spcPct val="90000"/>
            </a:lnSpc>
            <a:spcBef>
              <a:spcPct val="0"/>
            </a:spcBef>
            <a:spcAft>
              <a:spcPct val="15000"/>
            </a:spcAft>
            <a:buChar char="•"/>
          </a:pPr>
          <a:r>
            <a:rPr lang="en-GB" sz="1300" kern="1200">
              <a:solidFill>
                <a:srgbClr val="000000"/>
              </a:solidFill>
            </a:rPr>
            <a:t>Housing should be designed to be inclusive, accessible, and enabling, with adaptations and assistive technology to promote independence and dignity, especially for those with profound and multiple learning disabilities (PMLD).</a:t>
          </a:r>
        </a:p>
      </dsp:txBody>
      <dsp:txXfrm>
        <a:off x="7229475" y="39687"/>
        <a:ext cx="3286125" cy="1971675"/>
      </dsp:txXfrm>
    </dsp:sp>
    <dsp:sp modelId="{7D21A54A-7822-486C-A4C1-DDA9353CF915}">
      <dsp:nvSpPr>
        <dsp:cNvPr id="0" name=""/>
        <dsp:cNvSpPr/>
      </dsp:nvSpPr>
      <dsp:spPr>
        <a:xfrm>
          <a:off x="0" y="2339975"/>
          <a:ext cx="3286125" cy="197167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solidFill>
                <a:srgbClr val="000000"/>
              </a:solidFill>
            </a:rPr>
            <a:t>Collaboration and Co-production</a:t>
          </a:r>
        </a:p>
        <a:p>
          <a:pPr marL="114300" lvl="1" indent="-114300" algn="l" defTabSz="577850">
            <a:lnSpc>
              <a:spcPct val="90000"/>
            </a:lnSpc>
            <a:spcBef>
              <a:spcPct val="0"/>
            </a:spcBef>
            <a:spcAft>
              <a:spcPct val="15000"/>
            </a:spcAft>
            <a:buChar char="•"/>
          </a:pPr>
          <a:r>
            <a:rPr lang="en-GB" sz="1300" kern="1200">
              <a:solidFill>
                <a:srgbClr val="000000"/>
              </a:solidFill>
            </a:rPr>
            <a:t>Effective housing solutions require collaboration between local authorities, healthcare providers, housing associations, and individuals with learning disabilities/autism and their families. Co-production, involving end-users in the design process, is crucial.</a:t>
          </a:r>
        </a:p>
      </dsp:txBody>
      <dsp:txXfrm>
        <a:off x="0" y="2339975"/>
        <a:ext cx="3286125" cy="1971675"/>
      </dsp:txXfrm>
    </dsp:sp>
    <dsp:sp modelId="{284C787C-2CE6-465B-A1ED-65196DF2DE3A}">
      <dsp:nvSpPr>
        <dsp:cNvPr id="0" name=""/>
        <dsp:cNvSpPr/>
      </dsp:nvSpPr>
      <dsp:spPr>
        <a:xfrm>
          <a:off x="3614737" y="2339975"/>
          <a:ext cx="3286125" cy="197167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solidFill>
                <a:srgbClr val="000000"/>
              </a:solidFill>
            </a:rPr>
            <a:t>Tailored Support and Care</a:t>
          </a:r>
        </a:p>
        <a:p>
          <a:pPr marL="114300" lvl="1" indent="-114300" algn="l" defTabSz="577850">
            <a:lnSpc>
              <a:spcPct val="90000"/>
            </a:lnSpc>
            <a:spcBef>
              <a:spcPct val="0"/>
            </a:spcBef>
            <a:spcAft>
              <a:spcPct val="15000"/>
            </a:spcAft>
            <a:buChar char="•"/>
          </a:pPr>
          <a:r>
            <a:rPr lang="en-GB" sz="1300" kern="1200">
              <a:solidFill>
                <a:srgbClr val="000000"/>
              </a:solidFill>
            </a:rPr>
            <a:t>Appropriate support and care services should be provided, tailored to the individual's needs, including 24-hour support, personal care, skill development, and support for independent living.</a:t>
          </a:r>
        </a:p>
      </dsp:txBody>
      <dsp:txXfrm>
        <a:off x="3614737" y="2339975"/>
        <a:ext cx="3286125" cy="1971675"/>
      </dsp:txXfrm>
    </dsp:sp>
    <dsp:sp modelId="{16D1F43A-903A-4189-A1EA-FC8E5AAD28A4}">
      <dsp:nvSpPr>
        <dsp:cNvPr id="0" name=""/>
        <dsp:cNvSpPr/>
      </dsp:nvSpPr>
      <dsp:spPr>
        <a:xfrm>
          <a:off x="7229475"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solidFill>
                <a:srgbClr val="000000"/>
              </a:solidFill>
            </a:rPr>
            <a:t>Sustainable Funding</a:t>
          </a:r>
        </a:p>
        <a:p>
          <a:pPr marL="114300" lvl="1" indent="-114300" algn="l" defTabSz="577850">
            <a:lnSpc>
              <a:spcPct val="90000"/>
            </a:lnSpc>
            <a:spcBef>
              <a:spcPct val="0"/>
            </a:spcBef>
            <a:spcAft>
              <a:spcPct val="15000"/>
            </a:spcAft>
            <a:buChar char="•"/>
          </a:pPr>
          <a:r>
            <a:rPr lang="en-GB" sz="1300" kern="1200">
              <a:solidFill>
                <a:srgbClr val="000000"/>
              </a:solidFill>
            </a:rPr>
            <a:t>Adequate funding mechanisms should be in place to ensure access to appropriate housing, care services, and specialized supported housing (SSH) for those with complex needs, such as the HOLD shared ownership scheme</a:t>
          </a:r>
        </a:p>
      </dsp:txBody>
      <dsp:txXfrm>
        <a:off x="7229475" y="2339975"/>
        <a:ext cx="3286125" cy="19716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65A69-C4C2-4E8A-9FB6-438AF1AF2BF2}">
      <dsp:nvSpPr>
        <dsp:cNvPr id="0" name=""/>
        <dsp:cNvSpPr/>
      </dsp:nvSpPr>
      <dsp:spPr>
        <a:xfrm>
          <a:off x="51" y="88231"/>
          <a:ext cx="4913783" cy="345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0000"/>
              </a:solidFill>
            </a:rPr>
            <a:t>Project</a:t>
          </a:r>
          <a:r>
            <a:rPr lang="en-GB" sz="1200" kern="1200" dirty="0">
              <a:solidFill>
                <a:srgbClr val="000000"/>
              </a:solidFill>
            </a:rPr>
            <a:t> </a:t>
          </a:r>
          <a:r>
            <a:rPr lang="en-GB" sz="1200" b="1" kern="1200" dirty="0">
              <a:solidFill>
                <a:srgbClr val="000000"/>
              </a:solidFill>
            </a:rPr>
            <a:t>Aims</a:t>
          </a:r>
        </a:p>
      </dsp:txBody>
      <dsp:txXfrm>
        <a:off x="51" y="88231"/>
        <a:ext cx="4913783" cy="345600"/>
      </dsp:txXfrm>
    </dsp:sp>
    <dsp:sp modelId="{988A2341-E850-4A5F-A86F-4DA626840BE9}">
      <dsp:nvSpPr>
        <dsp:cNvPr id="0" name=""/>
        <dsp:cNvSpPr/>
      </dsp:nvSpPr>
      <dsp:spPr>
        <a:xfrm>
          <a:off x="51" y="433831"/>
          <a:ext cx="4913783" cy="382927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GB" sz="1200" kern="1200">
            <a:solidFill>
              <a:srgbClr val="000000"/>
            </a:solidFill>
          </a:endParaRPr>
        </a:p>
        <a:p>
          <a:pPr marL="114300" lvl="1" indent="-114300" algn="l" defTabSz="533400">
            <a:lnSpc>
              <a:spcPct val="90000"/>
            </a:lnSpc>
            <a:spcBef>
              <a:spcPct val="0"/>
            </a:spcBef>
            <a:spcAft>
              <a:spcPct val="15000"/>
            </a:spcAft>
            <a:buChar char="•"/>
          </a:pPr>
          <a:r>
            <a:rPr lang="en-GB" sz="1200" kern="1200">
              <a:solidFill>
                <a:srgbClr val="000000"/>
              </a:solidFill>
            </a:rPr>
            <a:t>This research project explores the differences between Residential Care and supportive living settings for individuals with learning disabilities. The key objectives include:</a:t>
          </a:r>
        </a:p>
        <a:p>
          <a:pPr marL="114300" lvl="1" indent="-114300" algn="l" defTabSz="533400">
            <a:lnSpc>
              <a:spcPct val="90000"/>
            </a:lnSpc>
            <a:spcBef>
              <a:spcPct val="0"/>
            </a:spcBef>
            <a:spcAft>
              <a:spcPct val="15000"/>
            </a:spcAft>
            <a:buChar char="•"/>
          </a:pPr>
          <a:r>
            <a:rPr lang="en-GB" sz="1200" b="1" kern="1200">
              <a:solidFill>
                <a:srgbClr val="000000"/>
              </a:solidFill>
            </a:rPr>
            <a:t>Understanding Service Quality: </a:t>
          </a:r>
          <a:r>
            <a:rPr lang="en-GB" sz="1200" kern="1200">
              <a:solidFill>
                <a:srgbClr val="000000"/>
              </a:solidFill>
            </a:rPr>
            <a:t>Investigating the effectiveness of Residential Care compared to Supported Living to determine if individuals' lives are truly better in Supported Living arrangements.</a:t>
          </a:r>
        </a:p>
        <a:p>
          <a:pPr marL="114300" lvl="1" indent="-114300" algn="l" defTabSz="533400">
            <a:lnSpc>
              <a:spcPct val="90000"/>
            </a:lnSpc>
            <a:spcBef>
              <a:spcPct val="0"/>
            </a:spcBef>
            <a:spcAft>
              <a:spcPct val="15000"/>
            </a:spcAft>
            <a:buChar char="•"/>
          </a:pPr>
          <a:r>
            <a:rPr lang="en-GB" sz="1200" b="1" kern="1200">
              <a:solidFill>
                <a:srgbClr val="000000"/>
              </a:solidFill>
            </a:rPr>
            <a:t>Gathering Insights from Stakeholders: </a:t>
          </a:r>
          <a:r>
            <a:rPr lang="en-GB" sz="1200" kern="1200">
              <a:solidFill>
                <a:srgbClr val="000000"/>
              </a:solidFill>
            </a:rPr>
            <a:t>Engaging with individuals with learning disabilities, family caregivers, commissioners, and housing support providers to identify important factors for housing decisions and quality of life.</a:t>
          </a:r>
        </a:p>
      </dsp:txBody>
      <dsp:txXfrm>
        <a:off x="51" y="433831"/>
        <a:ext cx="4913783" cy="3829275"/>
      </dsp:txXfrm>
    </dsp:sp>
    <dsp:sp modelId="{08A98B5D-995C-43DB-B5FF-37AC85F65F41}">
      <dsp:nvSpPr>
        <dsp:cNvPr id="0" name=""/>
        <dsp:cNvSpPr/>
      </dsp:nvSpPr>
      <dsp:spPr>
        <a:xfrm>
          <a:off x="5601764" y="88231"/>
          <a:ext cx="4913783" cy="3456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000000"/>
              </a:solidFill>
            </a:rPr>
            <a:t> </a:t>
          </a:r>
          <a:r>
            <a:rPr lang="en-GB" sz="1200" b="1" kern="1200" dirty="0">
              <a:solidFill>
                <a:srgbClr val="000000"/>
              </a:solidFill>
            </a:rPr>
            <a:t>Key</a:t>
          </a:r>
          <a:r>
            <a:rPr lang="en-GB" sz="1200" kern="1200" dirty="0">
              <a:solidFill>
                <a:srgbClr val="000000"/>
              </a:solidFill>
            </a:rPr>
            <a:t> </a:t>
          </a:r>
          <a:r>
            <a:rPr lang="en-GB" sz="1200" b="1" kern="1200" dirty="0">
              <a:solidFill>
                <a:srgbClr val="000000"/>
              </a:solidFill>
            </a:rPr>
            <a:t>Findings</a:t>
          </a:r>
        </a:p>
      </dsp:txBody>
      <dsp:txXfrm>
        <a:off x="5601764" y="88231"/>
        <a:ext cx="4913783" cy="345600"/>
      </dsp:txXfrm>
    </dsp:sp>
    <dsp:sp modelId="{26475A67-7FB9-419F-BB55-D73D51B9CBE3}">
      <dsp:nvSpPr>
        <dsp:cNvPr id="0" name=""/>
        <dsp:cNvSpPr/>
      </dsp:nvSpPr>
      <dsp:spPr>
        <a:xfrm>
          <a:off x="5601764" y="433831"/>
          <a:ext cx="4913783" cy="382927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rgbClr val="000000"/>
              </a:solidFill>
            </a:rPr>
            <a:t>1.Quality of Services: </a:t>
          </a:r>
          <a:r>
            <a:rPr lang="en-GB" sz="1200" kern="1200">
              <a:solidFill>
                <a:srgbClr val="000000"/>
              </a:solidFill>
            </a:rPr>
            <a:t>There is insufficient information about the quality and effectiveness of both Residential Care and Supported Living services. While Supported Living is designed to provide individuals with more rights and control, the actual differences in quality of life between the two models remain unclear.</a:t>
          </a:r>
        </a:p>
        <a:p>
          <a:pPr marL="114300" lvl="1" indent="-114300" algn="l" defTabSz="533400">
            <a:lnSpc>
              <a:spcPct val="90000"/>
            </a:lnSpc>
            <a:spcBef>
              <a:spcPct val="0"/>
            </a:spcBef>
            <a:spcAft>
              <a:spcPct val="15000"/>
            </a:spcAft>
            <a:buChar char="•"/>
          </a:pPr>
          <a:r>
            <a:rPr lang="en-GB" sz="1200" b="1" kern="1200">
              <a:solidFill>
                <a:srgbClr val="000000"/>
              </a:solidFill>
            </a:rPr>
            <a:t>2.Stakeholder Perspectives: </a:t>
          </a:r>
          <a:r>
            <a:rPr lang="en-GB" sz="1200" kern="1200">
              <a:solidFill>
                <a:srgbClr val="000000"/>
              </a:solidFill>
            </a:rPr>
            <a:t>Feedback collected from individuals with learning disabilities and family caregivers highlighted the importance of personal choice and control in housing decisions.</a:t>
          </a:r>
        </a:p>
        <a:p>
          <a:pPr marL="114300" lvl="1" indent="-114300" algn="l" defTabSz="533400">
            <a:lnSpc>
              <a:spcPct val="90000"/>
            </a:lnSpc>
            <a:spcBef>
              <a:spcPct val="0"/>
            </a:spcBef>
            <a:spcAft>
              <a:spcPct val="15000"/>
            </a:spcAft>
            <a:buChar char="•"/>
          </a:pPr>
          <a:r>
            <a:rPr lang="en-GB" sz="1200" b="1" kern="1200">
              <a:solidFill>
                <a:srgbClr val="000000"/>
              </a:solidFill>
            </a:rPr>
            <a:t>3.Potential for Quality Tools: </a:t>
          </a:r>
          <a:r>
            <a:rPr lang="en-GB" sz="1200" kern="1200">
              <a:solidFill>
                <a:srgbClr val="000000"/>
              </a:solidFill>
            </a:rPr>
            <a:t>The project suggests that service providers may need to incorporate quality assessment tools into their contracts to ensure a consistent standard of care.</a:t>
          </a:r>
        </a:p>
        <a:p>
          <a:pPr marL="114300" lvl="1" indent="-114300" algn="l" defTabSz="533400">
            <a:lnSpc>
              <a:spcPct val="90000"/>
            </a:lnSpc>
            <a:spcBef>
              <a:spcPct val="0"/>
            </a:spcBef>
            <a:spcAft>
              <a:spcPct val="15000"/>
            </a:spcAft>
            <a:buChar char="•"/>
          </a:pPr>
          <a:r>
            <a:rPr lang="en-GB" sz="1200" b="1" kern="1200">
              <a:solidFill>
                <a:srgbClr val="000000"/>
              </a:solidFill>
            </a:rPr>
            <a:t>4.Next Steps: </a:t>
          </a:r>
          <a:r>
            <a:rPr lang="en-GB" sz="1200" kern="1200">
              <a:solidFill>
                <a:srgbClr val="000000"/>
              </a:solidFill>
            </a:rPr>
            <a:t>The next phase of the project will involve visiting service providers to gather additional data, contributing to a more comprehensive housing research initiative.</a:t>
          </a:r>
        </a:p>
        <a:p>
          <a:pPr marL="114300" lvl="1" indent="-114300" algn="l" defTabSz="533400">
            <a:lnSpc>
              <a:spcPct val="90000"/>
            </a:lnSpc>
            <a:spcBef>
              <a:spcPct val="0"/>
            </a:spcBef>
            <a:spcAft>
              <a:spcPct val="15000"/>
            </a:spcAft>
            <a:buChar char="•"/>
          </a:pPr>
          <a:r>
            <a:rPr lang="en-GB" sz="1200" b="1" kern="1200">
              <a:solidFill>
                <a:srgbClr val="000000"/>
              </a:solidFill>
            </a:rPr>
            <a:t>5.Funding and Support: </a:t>
          </a:r>
          <a:r>
            <a:rPr lang="en-GB" sz="1200" kern="1200">
              <a:solidFill>
                <a:srgbClr val="000000"/>
              </a:solidFill>
            </a:rPr>
            <a:t>The project has received backing from various organisations and has utilised crowdfunding to facilitate the research.</a:t>
          </a:r>
        </a:p>
        <a:p>
          <a:pPr marL="114300" lvl="1" indent="-114300" algn="l" defTabSz="533400">
            <a:lnSpc>
              <a:spcPct val="90000"/>
            </a:lnSpc>
            <a:spcBef>
              <a:spcPct val="0"/>
            </a:spcBef>
            <a:spcAft>
              <a:spcPct val="15000"/>
            </a:spcAft>
            <a:buChar char="•"/>
          </a:pPr>
          <a:r>
            <a:rPr lang="en-GB" sz="1200" b="1" kern="1200">
              <a:solidFill>
                <a:srgbClr val="000000"/>
              </a:solidFill>
            </a:rPr>
            <a:t>6.Further Research Initiatives: </a:t>
          </a:r>
          <a:r>
            <a:rPr lang="en-GB" sz="1200" kern="1200">
              <a:solidFill>
                <a:srgbClr val="000000"/>
              </a:solidFill>
            </a:rPr>
            <a:t>Planned activities include in-depth discussions about funding with self-advocates, family caregivers, providers, and staff, as well as conducting surveys to evaluate how service quality is monitored by providers and commissioners.</a:t>
          </a:r>
        </a:p>
        <a:p>
          <a:pPr marL="114300" lvl="1" indent="-114300" algn="l" defTabSz="533400">
            <a:lnSpc>
              <a:spcPct val="90000"/>
            </a:lnSpc>
            <a:spcBef>
              <a:spcPct val="0"/>
            </a:spcBef>
            <a:spcAft>
              <a:spcPct val="15000"/>
            </a:spcAft>
            <a:buChar char="•"/>
          </a:pPr>
          <a:endParaRPr lang="en-GB" sz="1200" kern="1200">
            <a:solidFill>
              <a:srgbClr val="000000"/>
            </a:solidFill>
          </a:endParaRPr>
        </a:p>
      </dsp:txBody>
      <dsp:txXfrm>
        <a:off x="5601764" y="433831"/>
        <a:ext cx="4913783" cy="3829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63CC6-07F4-4F05-8D69-07CBBCF73575}">
      <dsp:nvSpPr>
        <dsp:cNvPr id="0" name=""/>
        <dsp:cNvSpPr/>
      </dsp:nvSpPr>
      <dsp:spPr>
        <a:xfrm>
          <a:off x="0" y="114720"/>
          <a:ext cx="11946192"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Policy and evidence review </a:t>
          </a:r>
        </a:p>
      </dsp:txBody>
      <dsp:txXfrm>
        <a:off x="22846" y="137566"/>
        <a:ext cx="11900500" cy="422308"/>
      </dsp:txXfrm>
    </dsp:sp>
    <dsp:sp modelId="{F61BF45E-60C0-4FF2-AD4F-7E36FD77B82B}">
      <dsp:nvSpPr>
        <dsp:cNvPr id="0" name=""/>
        <dsp:cNvSpPr/>
      </dsp:nvSpPr>
      <dsp:spPr>
        <a:xfrm>
          <a:off x="0" y="582720"/>
          <a:ext cx="11946192" cy="47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29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a:t>Investigated current strategies and policies in the UK and Tower Hamlets to identify gaps by reviewing government reports, analysing policy documents, and consulting with experts in the field</a:t>
          </a:r>
        </a:p>
      </dsp:txBody>
      <dsp:txXfrm>
        <a:off x="0" y="582720"/>
        <a:ext cx="11946192" cy="476100"/>
      </dsp:txXfrm>
    </dsp:sp>
    <dsp:sp modelId="{7D5368FD-7716-4182-935E-5A1A5241FA91}">
      <dsp:nvSpPr>
        <dsp:cNvPr id="0" name=""/>
        <dsp:cNvSpPr/>
      </dsp:nvSpPr>
      <dsp:spPr>
        <a:xfrm>
          <a:off x="0" y="1058821"/>
          <a:ext cx="11946192"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Services data and information</a:t>
          </a:r>
        </a:p>
      </dsp:txBody>
      <dsp:txXfrm>
        <a:off x="22846" y="1081667"/>
        <a:ext cx="11900500" cy="422308"/>
      </dsp:txXfrm>
    </dsp:sp>
    <dsp:sp modelId="{540CB5D2-590B-4E0F-87FE-67F897C9F911}">
      <dsp:nvSpPr>
        <dsp:cNvPr id="0" name=""/>
        <dsp:cNvSpPr/>
      </dsp:nvSpPr>
      <dsp:spPr>
        <a:xfrm>
          <a:off x="0" y="1526821"/>
          <a:ext cx="1194619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29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a:t>Gathered routine data and information from various services across Tower Hamlets as well as utilising the recently conducted Health Needs Assessment by ELFT / PHAST in 2023 examining need in Tower Hamlets, City &amp; Hackney and Newham</a:t>
          </a:r>
        </a:p>
        <a:p>
          <a:pPr marL="171450" lvl="1" indent="-171450" algn="l" defTabSz="711200">
            <a:lnSpc>
              <a:spcPct val="90000"/>
            </a:lnSpc>
            <a:spcBef>
              <a:spcPct val="0"/>
            </a:spcBef>
            <a:spcAft>
              <a:spcPct val="20000"/>
            </a:spcAft>
            <a:buChar char="•"/>
          </a:pPr>
          <a:r>
            <a:rPr lang="en-GB" sz="1600" kern="1200"/>
            <a:t>Inputs from service managers </a:t>
          </a:r>
        </a:p>
      </dsp:txBody>
      <dsp:txXfrm>
        <a:off x="0" y="1526821"/>
        <a:ext cx="11946192" cy="745200"/>
      </dsp:txXfrm>
    </dsp:sp>
    <dsp:sp modelId="{1BC81F94-E3DE-42B7-8916-3E901241FA6E}">
      <dsp:nvSpPr>
        <dsp:cNvPr id="0" name=""/>
        <dsp:cNvSpPr/>
      </dsp:nvSpPr>
      <dsp:spPr>
        <a:xfrm>
          <a:off x="0" y="2272020"/>
          <a:ext cx="11946192"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Professionals engagement</a:t>
          </a:r>
        </a:p>
      </dsp:txBody>
      <dsp:txXfrm>
        <a:off x="22846" y="2294866"/>
        <a:ext cx="11900500" cy="422308"/>
      </dsp:txXfrm>
    </dsp:sp>
    <dsp:sp modelId="{ACF1CF5B-7412-4DEC-995C-5B5542B5DBAA}">
      <dsp:nvSpPr>
        <dsp:cNvPr id="0" name=""/>
        <dsp:cNvSpPr/>
      </dsp:nvSpPr>
      <dsp:spPr>
        <a:xfrm>
          <a:off x="0" y="2740020"/>
          <a:ext cx="1194619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29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a:t>Distributed a survey to professionals working with adults with learning disabilities to gather insights</a:t>
          </a:r>
        </a:p>
        <a:p>
          <a:pPr marL="171450" lvl="1" indent="-171450" algn="l" defTabSz="711200">
            <a:lnSpc>
              <a:spcPct val="90000"/>
            </a:lnSpc>
            <a:spcBef>
              <a:spcPct val="0"/>
            </a:spcBef>
            <a:spcAft>
              <a:spcPct val="20000"/>
            </a:spcAft>
            <a:buChar char="•"/>
          </a:pPr>
          <a:r>
            <a:rPr lang="en-GB" sz="1600" kern="1200"/>
            <a:t>The Survey was emailed to professionals working with adults with LD, the survey consisted of both qualitative and quantitative data   </a:t>
          </a:r>
        </a:p>
      </dsp:txBody>
      <dsp:txXfrm>
        <a:off x="0" y="2740020"/>
        <a:ext cx="11946192" cy="745200"/>
      </dsp:txXfrm>
    </dsp:sp>
    <dsp:sp modelId="{30246F66-F50F-4959-9AC7-D0988F197E66}">
      <dsp:nvSpPr>
        <dsp:cNvPr id="0" name=""/>
        <dsp:cNvSpPr/>
      </dsp:nvSpPr>
      <dsp:spPr>
        <a:xfrm>
          <a:off x="0" y="3485221"/>
          <a:ext cx="11946192"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Resident engagement</a:t>
          </a:r>
        </a:p>
      </dsp:txBody>
      <dsp:txXfrm>
        <a:off x="22846" y="3508067"/>
        <a:ext cx="11900500" cy="422308"/>
      </dsp:txXfrm>
    </dsp:sp>
    <dsp:sp modelId="{CA7701EE-BB5F-4EBB-819E-FFA6A440504E}">
      <dsp:nvSpPr>
        <dsp:cNvPr id="0" name=""/>
        <dsp:cNvSpPr/>
      </dsp:nvSpPr>
      <dsp:spPr>
        <a:xfrm>
          <a:off x="0" y="3953221"/>
          <a:ext cx="1194619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29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a:t>Engaged with adults with learning disabilities to understand their needs and perspectives</a:t>
          </a:r>
        </a:p>
        <a:p>
          <a:pPr marL="171450" lvl="1" indent="-171450" algn="l" defTabSz="711200">
            <a:lnSpc>
              <a:spcPct val="90000"/>
            </a:lnSpc>
            <a:spcBef>
              <a:spcPct val="0"/>
            </a:spcBef>
            <a:spcAft>
              <a:spcPct val="20000"/>
            </a:spcAft>
            <a:buChar char="•"/>
          </a:pPr>
          <a:r>
            <a:rPr lang="en-GB" sz="1600" kern="1200"/>
            <a:t>Visited Create (CLDS)  and a Learning Disability care centre (Antil Road) to discuss the area with adults with LD </a:t>
          </a:r>
        </a:p>
        <a:p>
          <a:pPr marL="171450" lvl="1" indent="-171450" algn="l" defTabSz="711200">
            <a:lnSpc>
              <a:spcPct val="90000"/>
            </a:lnSpc>
            <a:spcBef>
              <a:spcPct val="0"/>
            </a:spcBef>
            <a:spcAft>
              <a:spcPct val="20000"/>
            </a:spcAft>
            <a:buChar char="•"/>
          </a:pPr>
          <a:r>
            <a:rPr lang="en-GB" sz="1600" kern="1200"/>
            <a:t>Visited the carers centre to talk to carers and find out their views</a:t>
          </a:r>
        </a:p>
        <a:p>
          <a:pPr marL="171450" lvl="1" indent="-171450" algn="l" defTabSz="711200">
            <a:lnSpc>
              <a:spcPct val="90000"/>
            </a:lnSpc>
            <a:spcBef>
              <a:spcPct val="0"/>
            </a:spcBef>
            <a:spcAft>
              <a:spcPct val="20000"/>
            </a:spcAft>
            <a:buChar char="•"/>
          </a:pPr>
          <a:r>
            <a:rPr lang="en-GB" sz="1600" kern="1200"/>
            <a:t>The questionnaires were adjusted to the audience communication needs  (Please see Next slide) </a:t>
          </a:r>
        </a:p>
      </dsp:txBody>
      <dsp:txXfrm>
        <a:off x="0" y="3953221"/>
        <a:ext cx="11946192" cy="103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65952-6E81-4CAC-A1B0-4681276DB513}">
      <dsp:nvSpPr>
        <dsp:cNvPr id="0" name=""/>
        <dsp:cNvSpPr/>
      </dsp:nvSpPr>
      <dsp:spPr>
        <a:xfrm>
          <a:off x="0" y="363512"/>
          <a:ext cx="11391900" cy="2557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38" tIns="291592" rIns="88413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The population of adults with learning disability in Tower Hamlets has been increasing, along with the levels of need and levels of spend. </a:t>
          </a:r>
        </a:p>
        <a:p>
          <a:pPr marL="114300" lvl="1" indent="-114300" algn="l" defTabSz="622300">
            <a:lnSpc>
              <a:spcPct val="90000"/>
            </a:lnSpc>
            <a:spcBef>
              <a:spcPct val="0"/>
            </a:spcBef>
            <a:spcAft>
              <a:spcPct val="15000"/>
            </a:spcAft>
            <a:buChar char="•"/>
          </a:pPr>
          <a:r>
            <a:rPr lang="en-GB" sz="1400" kern="1200"/>
            <a:t>There are also significant gaps in health outcomes for adults with a learning disability and low uptake of preventative health interventions. </a:t>
          </a:r>
        </a:p>
        <a:p>
          <a:pPr marL="114300" lvl="1" indent="-114300" algn="l" defTabSz="622300">
            <a:lnSpc>
              <a:spcPct val="90000"/>
            </a:lnSpc>
            <a:spcBef>
              <a:spcPct val="0"/>
            </a:spcBef>
            <a:spcAft>
              <a:spcPct val="15000"/>
            </a:spcAft>
            <a:buChar char="•"/>
          </a:pPr>
          <a:r>
            <a:rPr lang="en-GB" sz="1400" kern="1200"/>
            <a:t>There is still a need for improved awareness of LD and co-occurring conditions, increased provision of reasonable accommodation (e.g. Makaton and easy read materials) and accessible communications in mainstream services and organisations (e.g. health services, housing, community activities, employers). </a:t>
          </a:r>
        </a:p>
        <a:p>
          <a:pPr marL="114300" lvl="1" indent="-114300" algn="l" defTabSz="622300">
            <a:lnSpc>
              <a:spcPct val="90000"/>
            </a:lnSpc>
            <a:spcBef>
              <a:spcPct val="0"/>
            </a:spcBef>
            <a:spcAft>
              <a:spcPct val="15000"/>
            </a:spcAft>
            <a:buChar char="•"/>
          </a:pPr>
          <a:r>
            <a:rPr lang="en-GB" sz="1400" kern="1200"/>
            <a:t>There is currently gaps in system coordination aimed at improving support for people with a learning disability beyond the Community Learning Disability Service, with staff noting they were not aware of what is available. </a:t>
          </a:r>
        </a:p>
        <a:p>
          <a:pPr marL="114300" lvl="1" indent="-114300" algn="l" defTabSz="622300">
            <a:lnSpc>
              <a:spcPct val="90000"/>
            </a:lnSpc>
            <a:spcBef>
              <a:spcPct val="0"/>
            </a:spcBef>
            <a:spcAft>
              <a:spcPct val="15000"/>
            </a:spcAft>
            <a:buChar char="•"/>
          </a:pPr>
          <a:r>
            <a:rPr lang="en-GB" sz="1400" kern="1200"/>
            <a:t>Support with transitioning to adulthood has improved but new processes and programmes still need to be more widely implemented and shared. </a:t>
          </a:r>
        </a:p>
      </dsp:txBody>
      <dsp:txXfrm>
        <a:off x="0" y="363512"/>
        <a:ext cx="11391900" cy="2557800"/>
      </dsp:txXfrm>
    </dsp:sp>
    <dsp:sp modelId="{9EB0473A-52C4-4359-B289-409053FC905D}">
      <dsp:nvSpPr>
        <dsp:cNvPr id="0" name=""/>
        <dsp:cNvSpPr/>
      </dsp:nvSpPr>
      <dsp:spPr>
        <a:xfrm>
          <a:off x="569595" y="156872"/>
          <a:ext cx="797433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11" tIns="0" rIns="301411" bIns="0" numCol="1" spcCol="1270" anchor="ctr" anchorCtr="0">
          <a:noAutofit/>
        </a:bodyPr>
        <a:lstStyle/>
        <a:p>
          <a:pPr marL="0" lvl="0" indent="0" algn="l" defTabSz="622300">
            <a:lnSpc>
              <a:spcPct val="90000"/>
            </a:lnSpc>
            <a:spcBef>
              <a:spcPct val="0"/>
            </a:spcBef>
            <a:spcAft>
              <a:spcPct val="35000"/>
            </a:spcAft>
            <a:buNone/>
          </a:pPr>
          <a:r>
            <a:rPr lang="en-GB" sz="1400" b="1" kern="1200"/>
            <a:t>Key findings </a:t>
          </a:r>
          <a:endParaRPr lang="en-GB" sz="1400" kern="1200"/>
        </a:p>
      </dsp:txBody>
      <dsp:txXfrm>
        <a:off x="589770" y="177047"/>
        <a:ext cx="7933980" cy="372930"/>
      </dsp:txXfrm>
    </dsp:sp>
    <dsp:sp modelId="{455682A7-0230-4B1D-8FBD-0E8BF2EEC0EE}">
      <dsp:nvSpPr>
        <dsp:cNvPr id="0" name=""/>
        <dsp:cNvSpPr/>
      </dsp:nvSpPr>
      <dsp:spPr>
        <a:xfrm>
          <a:off x="0" y="3203552"/>
          <a:ext cx="11391900" cy="2160900"/>
        </a:xfrm>
        <a:prstGeom prst="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38" tIns="291592" rIns="88413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Re-instate the Learning Disability Partnership Group with representation from commissioned services, wider organisations, adults with a learning disability and carers.</a:t>
          </a:r>
        </a:p>
        <a:p>
          <a:pPr marL="114300" lvl="1" indent="-114300" algn="l" defTabSz="622300">
            <a:lnSpc>
              <a:spcPct val="90000"/>
            </a:lnSpc>
            <a:spcBef>
              <a:spcPct val="0"/>
            </a:spcBef>
            <a:spcAft>
              <a:spcPct val="15000"/>
            </a:spcAft>
            <a:buChar char="•"/>
          </a:pPr>
          <a:r>
            <a:rPr lang="en-GB" sz="1400" kern="1200"/>
            <a:t>Examine cross-organisational investment in line with increasing population and complexity of needs, including children and young people. </a:t>
          </a:r>
        </a:p>
        <a:p>
          <a:pPr marL="114300" lvl="1" indent="-114300" algn="l" defTabSz="622300">
            <a:lnSpc>
              <a:spcPct val="90000"/>
            </a:lnSpc>
            <a:spcBef>
              <a:spcPct val="0"/>
            </a:spcBef>
            <a:spcAft>
              <a:spcPct val="15000"/>
            </a:spcAft>
            <a:buChar char="•"/>
          </a:pPr>
          <a:r>
            <a:rPr lang="en-GB" sz="1400" kern="1200"/>
            <a:t>Improve data quality regarding disability across services (including mainstream ones) to generate better insight about improvements in access. </a:t>
          </a:r>
        </a:p>
        <a:p>
          <a:pPr marL="114300" lvl="1" indent="-114300" algn="l" defTabSz="622300">
            <a:lnSpc>
              <a:spcPct val="90000"/>
            </a:lnSpc>
            <a:spcBef>
              <a:spcPct val="0"/>
            </a:spcBef>
            <a:spcAft>
              <a:spcPct val="15000"/>
            </a:spcAft>
            <a:buChar char="•"/>
          </a:pPr>
          <a:r>
            <a:rPr lang="en-GB" sz="1400" kern="1200"/>
            <a:t>Build capacity among and resource for local non-specialist services and organisations to work with adults with a learning disability and their carers (including employers and commissioners) so that communication and co-production can be prioritised.</a:t>
          </a:r>
        </a:p>
      </dsp:txBody>
      <dsp:txXfrm>
        <a:off x="0" y="3203552"/>
        <a:ext cx="11391900" cy="2160900"/>
      </dsp:txXfrm>
    </dsp:sp>
    <dsp:sp modelId="{9261CD2A-A1F7-44A5-9968-EBFE24DC890A}">
      <dsp:nvSpPr>
        <dsp:cNvPr id="0" name=""/>
        <dsp:cNvSpPr/>
      </dsp:nvSpPr>
      <dsp:spPr>
        <a:xfrm>
          <a:off x="569595" y="2996912"/>
          <a:ext cx="797433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11" tIns="0" rIns="301411" bIns="0" numCol="1" spcCol="1270" anchor="ctr" anchorCtr="0">
          <a:noAutofit/>
        </a:bodyPr>
        <a:lstStyle/>
        <a:p>
          <a:pPr marL="0" lvl="0" indent="0" algn="l" defTabSz="622300">
            <a:lnSpc>
              <a:spcPct val="90000"/>
            </a:lnSpc>
            <a:spcBef>
              <a:spcPct val="0"/>
            </a:spcBef>
            <a:spcAft>
              <a:spcPct val="35000"/>
            </a:spcAft>
            <a:buNone/>
          </a:pPr>
          <a:r>
            <a:rPr lang="en-GB" sz="1400" b="1" kern="1200"/>
            <a:t>Recommendations</a:t>
          </a:r>
        </a:p>
      </dsp:txBody>
      <dsp:txXfrm>
        <a:off x="589770" y="3017087"/>
        <a:ext cx="793398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B1ECC-3C56-49FC-BD15-D7F52B1238BE}">
      <dsp:nvSpPr>
        <dsp:cNvPr id="0" name=""/>
        <dsp:cNvSpPr/>
      </dsp:nvSpPr>
      <dsp:spPr>
        <a:xfrm>
          <a:off x="4400" y="35652"/>
          <a:ext cx="2646267" cy="86140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1" kern="1200" dirty="0"/>
            <a:t>Learning Disability-applying All our Health: </a:t>
          </a:r>
        </a:p>
      </dsp:txBody>
      <dsp:txXfrm>
        <a:off x="4400" y="35652"/>
        <a:ext cx="2646267" cy="861402"/>
      </dsp:txXfrm>
    </dsp:sp>
    <dsp:sp modelId="{F876DF51-5800-4A28-8958-6CA16C982FB5}">
      <dsp:nvSpPr>
        <dsp:cNvPr id="0" name=""/>
        <dsp:cNvSpPr/>
      </dsp:nvSpPr>
      <dsp:spPr>
        <a:xfrm>
          <a:off x="4400" y="897055"/>
          <a:ext cx="2646267" cy="4121617"/>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This guide, as part of All Our Health, is intended for health and care professionals, emergency services, and the wider public health workforce to promote well-being and prevent ill health in individuals with learning disabilities and their families. </a:t>
          </a:r>
        </a:p>
        <a:p>
          <a:pPr marL="114300" lvl="1" indent="-114300" algn="l" defTabSz="622300">
            <a:lnSpc>
              <a:spcPct val="90000"/>
            </a:lnSpc>
            <a:spcBef>
              <a:spcPct val="0"/>
            </a:spcBef>
            <a:spcAft>
              <a:spcPct val="15000"/>
            </a:spcAft>
            <a:buChar char="•"/>
          </a:pPr>
          <a:r>
            <a:rPr lang="en-GB" sz="1400" kern="1200"/>
            <a:t>It highlights the importance of personalised activities and interventions, promotes awareness of local resources, and seeks to improve the overall well-being of individuals and families through a holistic approach.</a:t>
          </a:r>
        </a:p>
      </dsp:txBody>
      <dsp:txXfrm>
        <a:off x="4400" y="897055"/>
        <a:ext cx="2646267" cy="4121617"/>
      </dsp:txXfrm>
    </dsp:sp>
    <dsp:sp modelId="{1ED022CA-5208-4D64-A72E-83850F4C8E85}">
      <dsp:nvSpPr>
        <dsp:cNvPr id="0" name=""/>
        <dsp:cNvSpPr/>
      </dsp:nvSpPr>
      <dsp:spPr>
        <a:xfrm>
          <a:off x="3021145" y="35652"/>
          <a:ext cx="2646267" cy="861402"/>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1" kern="1200" dirty="0"/>
            <a:t>National plan – Building the right support: </a:t>
          </a:r>
        </a:p>
      </dsp:txBody>
      <dsp:txXfrm>
        <a:off x="3021145" y="35652"/>
        <a:ext cx="2646267" cy="861402"/>
      </dsp:txXfrm>
    </dsp:sp>
    <dsp:sp modelId="{9186A082-5FEE-47B2-AE68-D9474C3BD989}">
      <dsp:nvSpPr>
        <dsp:cNvPr id="0" name=""/>
        <dsp:cNvSpPr/>
      </dsp:nvSpPr>
      <dsp:spPr>
        <a:xfrm>
          <a:off x="3021145" y="897055"/>
          <a:ext cx="2646267" cy="4121617"/>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Published in 2015 as part of the Transforming Care Programme, 'Building the Right Support' by NHS England, LGA, and ADASS supports commissioners in reducing reliance on mental health inpatient care for individuals with learning disabilities and autism, aiming to develop community alternatives. </a:t>
          </a:r>
        </a:p>
        <a:p>
          <a:pPr marL="114300" lvl="1" indent="-114300" algn="l" defTabSz="622300">
            <a:lnSpc>
              <a:spcPct val="90000"/>
            </a:lnSpc>
            <a:spcBef>
              <a:spcPct val="0"/>
            </a:spcBef>
            <a:spcAft>
              <a:spcPct val="15000"/>
            </a:spcAft>
            <a:buChar char="•"/>
          </a:pPr>
          <a:r>
            <a:rPr lang="en-GB" sz="1400" kern="1200"/>
            <a:t>While undergoing a review in 2022/23, its core values remain pertinent, emphasising a commitment to personalized housing, care, and support for individuals to lead healthy lives in the community.</a:t>
          </a:r>
        </a:p>
        <a:p>
          <a:pPr marL="114300" lvl="1" indent="-114300" algn="l" defTabSz="622300">
            <a:lnSpc>
              <a:spcPct val="90000"/>
            </a:lnSpc>
            <a:spcBef>
              <a:spcPct val="0"/>
            </a:spcBef>
            <a:spcAft>
              <a:spcPct val="15000"/>
            </a:spcAft>
            <a:buChar char="•"/>
          </a:pPr>
          <a:endParaRPr lang="en-GB" sz="1400" kern="1200"/>
        </a:p>
      </dsp:txBody>
      <dsp:txXfrm>
        <a:off x="3021145" y="897055"/>
        <a:ext cx="2646267" cy="4121617"/>
      </dsp:txXfrm>
    </dsp:sp>
    <dsp:sp modelId="{13FA69BE-C0F0-44C4-8CBC-472FCC6C38B1}">
      <dsp:nvSpPr>
        <dsp:cNvPr id="0" name=""/>
        <dsp:cNvSpPr/>
      </dsp:nvSpPr>
      <dsp:spPr>
        <a:xfrm>
          <a:off x="6037890" y="35652"/>
          <a:ext cx="2646267" cy="861402"/>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1" kern="1200" dirty="0"/>
            <a:t>NHS Long Term Plan</a:t>
          </a:r>
          <a:r>
            <a:rPr lang="en-GB" sz="1400" kern="1200" dirty="0"/>
            <a:t>: </a:t>
          </a:r>
        </a:p>
      </dsp:txBody>
      <dsp:txXfrm>
        <a:off x="6037890" y="35652"/>
        <a:ext cx="2646267" cy="861402"/>
      </dsp:txXfrm>
    </dsp:sp>
    <dsp:sp modelId="{51B8AE46-F9A0-45C9-ADE6-E46E51D56E70}">
      <dsp:nvSpPr>
        <dsp:cNvPr id="0" name=""/>
        <dsp:cNvSpPr/>
      </dsp:nvSpPr>
      <dsp:spPr>
        <a:xfrm>
          <a:off x="6037890" y="897055"/>
          <a:ext cx="2646267" cy="4121617"/>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Prioritises improving lives of individuals with learning disabilities and autism.</a:t>
          </a:r>
        </a:p>
        <a:p>
          <a:pPr marL="114300" lvl="1" indent="-114300" algn="l" defTabSz="622300">
            <a:lnSpc>
              <a:spcPct val="90000"/>
            </a:lnSpc>
            <a:spcBef>
              <a:spcPct val="0"/>
            </a:spcBef>
            <a:spcAft>
              <a:spcPct val="15000"/>
            </a:spcAft>
            <a:buChar char="•"/>
          </a:pPr>
          <a:r>
            <a:rPr lang="en-GB" sz="1400" kern="1200" dirty="0"/>
            <a:t>Focuses on community-based support, early checks, and tailored care for fulfilling lives at home.</a:t>
          </a:r>
        </a:p>
        <a:p>
          <a:pPr marL="114300" lvl="1" indent="-114300" algn="l" defTabSz="622300">
            <a:lnSpc>
              <a:spcPct val="90000"/>
            </a:lnSpc>
            <a:spcBef>
              <a:spcPct val="0"/>
            </a:spcBef>
            <a:spcAft>
              <a:spcPct val="15000"/>
            </a:spcAft>
            <a:buChar char="•"/>
          </a:pPr>
          <a:r>
            <a:rPr lang="en-GB" sz="1400" kern="1200"/>
            <a:t>Emphasizes quality healthcare, reducing health inequalities, and valuing lived experiences.</a:t>
          </a:r>
        </a:p>
        <a:p>
          <a:pPr marL="114300" lvl="1" indent="-114300" algn="l" defTabSz="622300">
            <a:lnSpc>
              <a:spcPct val="90000"/>
            </a:lnSpc>
            <a:spcBef>
              <a:spcPct val="0"/>
            </a:spcBef>
            <a:spcAft>
              <a:spcPct val="15000"/>
            </a:spcAft>
            <a:buChar char="•"/>
          </a:pPr>
          <a:r>
            <a:rPr lang="en-GB" sz="1400" kern="1200"/>
            <a:t>Aims to become a model employer through increased awareness and collaboration within the NHS</a:t>
          </a:r>
        </a:p>
        <a:p>
          <a:pPr marL="114300" lvl="1" indent="-114300" algn="l" defTabSz="622300">
            <a:lnSpc>
              <a:spcPct val="90000"/>
            </a:lnSpc>
            <a:spcBef>
              <a:spcPct val="0"/>
            </a:spcBef>
            <a:spcAft>
              <a:spcPct val="15000"/>
            </a:spcAft>
            <a:buChar char="•"/>
          </a:pPr>
          <a:endParaRPr lang="en-GB" sz="1400" kern="1200"/>
        </a:p>
      </dsp:txBody>
      <dsp:txXfrm>
        <a:off x="6037890" y="897055"/>
        <a:ext cx="2646267" cy="4121617"/>
      </dsp:txXfrm>
    </dsp:sp>
    <dsp:sp modelId="{1B475A12-37E9-4AFE-AE95-87E93B524CBC}">
      <dsp:nvSpPr>
        <dsp:cNvPr id="0" name=""/>
        <dsp:cNvSpPr/>
      </dsp:nvSpPr>
      <dsp:spPr>
        <a:xfrm>
          <a:off x="9054634" y="35652"/>
          <a:ext cx="2646267" cy="861402"/>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t>Learning disabilities and behaviour that challenge: service design and delivery (NICE guideline): </a:t>
          </a:r>
        </a:p>
      </dsp:txBody>
      <dsp:txXfrm>
        <a:off x="9054634" y="35652"/>
        <a:ext cx="2646267" cy="861402"/>
      </dsp:txXfrm>
    </dsp:sp>
    <dsp:sp modelId="{3D56A5F2-339C-4B71-9883-218B6E535612}">
      <dsp:nvSpPr>
        <dsp:cNvPr id="0" name=""/>
        <dsp:cNvSpPr/>
      </dsp:nvSpPr>
      <dsp:spPr>
        <a:xfrm>
          <a:off x="9054634" y="897055"/>
          <a:ext cx="2646267" cy="4121617"/>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This guideline covers services for children, young people, and adults with a learning disability (or autism and a learning disability) and behaviour that challenges. </a:t>
          </a:r>
        </a:p>
        <a:p>
          <a:pPr marL="114300" lvl="1" indent="-114300" algn="l" defTabSz="622300">
            <a:lnSpc>
              <a:spcPct val="90000"/>
            </a:lnSpc>
            <a:spcBef>
              <a:spcPct val="0"/>
            </a:spcBef>
            <a:spcAft>
              <a:spcPct val="15000"/>
            </a:spcAft>
            <a:buChar char="•"/>
          </a:pPr>
          <a:r>
            <a:rPr lang="en-GB" sz="1400" kern="1200"/>
            <a:t>It aims to promote a lifelong approach to supporting individuals and their families and carers, focusing on prevention, early intervention, and minimizing inpatient admissions</a:t>
          </a:r>
        </a:p>
      </dsp:txBody>
      <dsp:txXfrm>
        <a:off x="9054634" y="897055"/>
        <a:ext cx="2646267" cy="4121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192A-76FC-4CF7-A2B9-38F60C2606B7}">
      <dsp:nvSpPr>
        <dsp:cNvPr id="0" name=""/>
        <dsp:cNvSpPr/>
      </dsp:nvSpPr>
      <dsp:spPr>
        <a:xfrm>
          <a:off x="3237" y="886809"/>
          <a:ext cx="2568029" cy="15408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Specialist services</a:t>
          </a:r>
        </a:p>
        <a:p>
          <a:pPr marL="57150" lvl="1" indent="-57150" algn="l" defTabSz="488950">
            <a:lnSpc>
              <a:spcPct val="90000"/>
            </a:lnSpc>
            <a:spcBef>
              <a:spcPct val="0"/>
            </a:spcBef>
            <a:spcAft>
              <a:spcPct val="15000"/>
            </a:spcAft>
            <a:buChar char="•"/>
          </a:pPr>
          <a:r>
            <a:rPr lang="en-GB" sz="1100" kern="1200"/>
            <a:t>Diagnosis coverage </a:t>
          </a:r>
        </a:p>
        <a:p>
          <a:pPr marL="57150" lvl="1" indent="-57150" algn="l" defTabSz="488950">
            <a:lnSpc>
              <a:spcPct val="90000"/>
            </a:lnSpc>
            <a:spcBef>
              <a:spcPct val="0"/>
            </a:spcBef>
            <a:spcAft>
              <a:spcPct val="15000"/>
            </a:spcAft>
            <a:buChar char="•"/>
          </a:pPr>
          <a:r>
            <a:rPr lang="en-GB" sz="1100" kern="1200"/>
            <a:t>Specialist services (CLDS)</a:t>
          </a:r>
        </a:p>
      </dsp:txBody>
      <dsp:txXfrm>
        <a:off x="3237" y="886809"/>
        <a:ext cx="2568029" cy="1540817"/>
      </dsp:txXfrm>
    </dsp:sp>
    <dsp:sp modelId="{87B702C0-698C-40D1-BB36-2892C13C3227}">
      <dsp:nvSpPr>
        <dsp:cNvPr id="0" name=""/>
        <dsp:cNvSpPr/>
      </dsp:nvSpPr>
      <dsp:spPr>
        <a:xfrm>
          <a:off x="2828069" y="886809"/>
          <a:ext cx="2568029" cy="15408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Health and care</a:t>
          </a:r>
        </a:p>
        <a:p>
          <a:pPr marL="57150" lvl="1" indent="-57150" algn="l" defTabSz="488950">
            <a:lnSpc>
              <a:spcPct val="90000"/>
            </a:lnSpc>
            <a:spcBef>
              <a:spcPct val="0"/>
            </a:spcBef>
            <a:spcAft>
              <a:spcPct val="15000"/>
            </a:spcAft>
            <a:buChar char="•"/>
          </a:pPr>
          <a:r>
            <a:rPr lang="en-GB" sz="1100" kern="1200"/>
            <a:t>What is the coverage and quality of health services for this population </a:t>
          </a:r>
        </a:p>
        <a:p>
          <a:pPr marL="57150" lvl="1" indent="-57150" algn="l" defTabSz="488950">
            <a:lnSpc>
              <a:spcPct val="90000"/>
            </a:lnSpc>
            <a:spcBef>
              <a:spcPct val="0"/>
            </a:spcBef>
            <a:spcAft>
              <a:spcPct val="15000"/>
            </a:spcAft>
            <a:buChar char="•"/>
          </a:pPr>
          <a:r>
            <a:rPr lang="en-GB" sz="1100" kern="1200"/>
            <a:t>Findings from </a:t>
          </a:r>
          <a:r>
            <a:rPr lang="en-GB" sz="1100" kern="1200" err="1"/>
            <a:t>LeDeRs</a:t>
          </a:r>
          <a:r>
            <a:rPr lang="en-GB" sz="1100" kern="1200"/>
            <a:t> (Learning from Deaths reviews)</a:t>
          </a:r>
        </a:p>
      </dsp:txBody>
      <dsp:txXfrm>
        <a:off x="2828069" y="886809"/>
        <a:ext cx="2568029" cy="1540817"/>
      </dsp:txXfrm>
    </dsp:sp>
    <dsp:sp modelId="{7FA3627A-B128-4203-981D-A265A3A620A7}">
      <dsp:nvSpPr>
        <dsp:cNvPr id="0" name=""/>
        <dsp:cNvSpPr/>
      </dsp:nvSpPr>
      <dsp:spPr>
        <a:xfrm>
          <a:off x="5652901" y="886809"/>
          <a:ext cx="2568029" cy="15408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Housing </a:t>
          </a:r>
        </a:p>
        <a:p>
          <a:pPr marL="57150" lvl="1" indent="-57150" algn="l" defTabSz="488950">
            <a:lnSpc>
              <a:spcPct val="90000"/>
            </a:lnSpc>
            <a:spcBef>
              <a:spcPct val="0"/>
            </a:spcBef>
            <a:spcAft>
              <a:spcPct val="15000"/>
            </a:spcAft>
            <a:buChar char="•"/>
          </a:pPr>
          <a:r>
            <a:rPr lang="en-GB" sz="1100" kern="1200"/>
            <a:t>Access to long-term supported living options</a:t>
          </a:r>
        </a:p>
        <a:p>
          <a:pPr marL="57150" lvl="1" indent="-57150" algn="l" defTabSz="488950">
            <a:lnSpc>
              <a:spcPct val="90000"/>
            </a:lnSpc>
            <a:spcBef>
              <a:spcPct val="0"/>
            </a:spcBef>
            <a:spcAft>
              <a:spcPct val="15000"/>
            </a:spcAft>
            <a:buChar char="•"/>
          </a:pPr>
          <a:r>
            <a:rPr lang="en-GB" sz="1100" kern="1200"/>
            <a:t>Proportion of people with local accommodation </a:t>
          </a:r>
        </a:p>
      </dsp:txBody>
      <dsp:txXfrm>
        <a:off x="5652901" y="886809"/>
        <a:ext cx="2568029" cy="1540817"/>
      </dsp:txXfrm>
    </dsp:sp>
    <dsp:sp modelId="{31578CB4-1EA7-4DE2-B202-53F08518729B}">
      <dsp:nvSpPr>
        <dsp:cNvPr id="0" name=""/>
        <dsp:cNvSpPr/>
      </dsp:nvSpPr>
      <dsp:spPr>
        <a:xfrm>
          <a:off x="8477733" y="886809"/>
          <a:ext cx="2568029" cy="15408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Work and volunteering</a:t>
          </a:r>
        </a:p>
        <a:p>
          <a:pPr marL="57150" lvl="1" indent="-57150" algn="l" defTabSz="488950">
            <a:lnSpc>
              <a:spcPct val="90000"/>
            </a:lnSpc>
            <a:spcBef>
              <a:spcPct val="0"/>
            </a:spcBef>
            <a:spcAft>
              <a:spcPct val="15000"/>
            </a:spcAft>
            <a:buChar char="•"/>
          </a:pPr>
          <a:r>
            <a:rPr lang="en-GB" sz="1100" kern="1200"/>
            <a:t>Coverage and outcomes of existing employment and volunteering support services </a:t>
          </a:r>
        </a:p>
        <a:p>
          <a:pPr marL="57150" lvl="1" indent="-57150" algn="l" defTabSz="488950">
            <a:lnSpc>
              <a:spcPct val="90000"/>
            </a:lnSpc>
            <a:spcBef>
              <a:spcPct val="0"/>
            </a:spcBef>
            <a:spcAft>
              <a:spcPct val="15000"/>
            </a:spcAft>
            <a:buChar char="•"/>
          </a:pPr>
          <a:r>
            <a:rPr lang="en-GB" sz="1100" kern="1200"/>
            <a:t>Accessibility of work and volunteering opportunities and settings</a:t>
          </a:r>
        </a:p>
      </dsp:txBody>
      <dsp:txXfrm>
        <a:off x="8477733" y="886809"/>
        <a:ext cx="2568029" cy="1540817"/>
      </dsp:txXfrm>
    </dsp:sp>
    <dsp:sp modelId="{639FC84C-0D08-4CFF-96FD-FD937CC1C8F8}">
      <dsp:nvSpPr>
        <dsp:cNvPr id="0" name=""/>
        <dsp:cNvSpPr/>
      </dsp:nvSpPr>
      <dsp:spPr>
        <a:xfrm>
          <a:off x="1415653" y="2684429"/>
          <a:ext cx="2568029" cy="15408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Respect and safety</a:t>
          </a:r>
        </a:p>
        <a:p>
          <a:pPr marL="57150" lvl="1" indent="-57150" algn="l" defTabSz="488950">
            <a:lnSpc>
              <a:spcPct val="90000"/>
            </a:lnSpc>
            <a:spcBef>
              <a:spcPct val="0"/>
            </a:spcBef>
            <a:spcAft>
              <a:spcPct val="15000"/>
            </a:spcAft>
            <a:buChar char="•"/>
          </a:pPr>
          <a:r>
            <a:rPr lang="en-GB" sz="1100" kern="1200"/>
            <a:t>Occurrence of violence and victimisation (DA, hate crime, exploitation etc) </a:t>
          </a:r>
        </a:p>
        <a:p>
          <a:pPr marL="57150" lvl="1" indent="-57150" algn="l" defTabSz="488950">
            <a:lnSpc>
              <a:spcPct val="90000"/>
            </a:lnSpc>
            <a:spcBef>
              <a:spcPct val="0"/>
            </a:spcBef>
            <a:spcAft>
              <a:spcPct val="15000"/>
            </a:spcAft>
            <a:buChar char="•"/>
          </a:pPr>
          <a:r>
            <a:rPr lang="en-GB" sz="1100" kern="1200"/>
            <a:t>Perceived levels and issues to address re: respect/inclusion/stigma</a:t>
          </a:r>
        </a:p>
      </dsp:txBody>
      <dsp:txXfrm>
        <a:off x="1415653" y="2684429"/>
        <a:ext cx="2568029" cy="1540817"/>
      </dsp:txXfrm>
    </dsp:sp>
    <dsp:sp modelId="{464509F1-9B7D-4AAC-96BE-D23F418F26DE}">
      <dsp:nvSpPr>
        <dsp:cNvPr id="0" name=""/>
        <dsp:cNvSpPr/>
      </dsp:nvSpPr>
      <dsp:spPr>
        <a:xfrm>
          <a:off x="4240485" y="2684429"/>
          <a:ext cx="2568029" cy="15408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Community activities and involvement </a:t>
          </a:r>
        </a:p>
        <a:p>
          <a:pPr marL="57150" lvl="1" indent="-57150" algn="l" defTabSz="488950">
            <a:lnSpc>
              <a:spcPct val="90000"/>
            </a:lnSpc>
            <a:spcBef>
              <a:spcPct val="0"/>
            </a:spcBef>
            <a:spcAft>
              <a:spcPct val="15000"/>
            </a:spcAft>
            <a:buChar char="•"/>
          </a:pPr>
          <a:r>
            <a:rPr lang="en-GB" sz="1100" kern="1200"/>
            <a:t>How much do people with LD access different activities </a:t>
          </a:r>
        </a:p>
        <a:p>
          <a:pPr marL="57150" lvl="1" indent="-57150" algn="l" defTabSz="488950">
            <a:lnSpc>
              <a:spcPct val="90000"/>
            </a:lnSpc>
            <a:spcBef>
              <a:spcPct val="0"/>
            </a:spcBef>
            <a:spcAft>
              <a:spcPct val="15000"/>
            </a:spcAft>
            <a:buChar char="•"/>
          </a:pPr>
          <a:r>
            <a:rPr lang="en-GB" sz="1100" kern="1200"/>
            <a:t>How much involvement do people with LD have in shaping activities (e.g. Empowering Voices, Quality Checkers)</a:t>
          </a:r>
        </a:p>
      </dsp:txBody>
      <dsp:txXfrm>
        <a:off x="4240485" y="2684429"/>
        <a:ext cx="2568029" cy="1540817"/>
      </dsp:txXfrm>
    </dsp:sp>
    <dsp:sp modelId="{09842814-42C0-4D98-9637-89097402F8C3}">
      <dsp:nvSpPr>
        <dsp:cNvPr id="0" name=""/>
        <dsp:cNvSpPr/>
      </dsp:nvSpPr>
      <dsp:spPr>
        <a:xfrm>
          <a:off x="7065317" y="2684429"/>
          <a:ext cx="2568029" cy="15408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Financial security</a:t>
          </a:r>
        </a:p>
        <a:p>
          <a:pPr marL="57150" lvl="1" indent="-57150" algn="l" defTabSz="488950">
            <a:lnSpc>
              <a:spcPct val="90000"/>
            </a:lnSpc>
            <a:spcBef>
              <a:spcPct val="0"/>
            </a:spcBef>
            <a:spcAft>
              <a:spcPct val="15000"/>
            </a:spcAft>
            <a:buChar char="•"/>
          </a:pPr>
          <a:r>
            <a:rPr lang="en-GB" sz="1100" kern="1200"/>
            <a:t>Access to benefits and money </a:t>
          </a:r>
        </a:p>
        <a:p>
          <a:pPr marL="57150" lvl="1" indent="-57150" algn="l" defTabSz="488950">
            <a:lnSpc>
              <a:spcPct val="90000"/>
            </a:lnSpc>
            <a:spcBef>
              <a:spcPct val="0"/>
            </a:spcBef>
            <a:spcAft>
              <a:spcPct val="15000"/>
            </a:spcAft>
            <a:buChar char="•"/>
          </a:pPr>
          <a:r>
            <a:rPr lang="en-GB" sz="1100" kern="1200"/>
            <a:t>Costs of living</a:t>
          </a:r>
        </a:p>
      </dsp:txBody>
      <dsp:txXfrm>
        <a:off x="7065317" y="2684429"/>
        <a:ext cx="2568029" cy="15408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C7FD4-96D5-4236-98B0-711DA4822BA7}">
      <dsp:nvSpPr>
        <dsp:cNvPr id="0" name=""/>
        <dsp:cNvSpPr/>
      </dsp:nvSpPr>
      <dsp:spPr>
        <a:xfrm>
          <a:off x="418980" y="2729"/>
          <a:ext cx="3024261" cy="1814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b="1" kern="1200">
              <a:solidFill>
                <a:schemeClr val="tx1"/>
              </a:solidFill>
            </a:rPr>
            <a:t>Training for All</a:t>
          </a:r>
          <a:r>
            <a:rPr lang="en-GB" sz="1800" kern="1200">
              <a:solidFill>
                <a:schemeClr val="tx1"/>
              </a:solidFill>
            </a:rPr>
            <a:t>:</a:t>
          </a:r>
          <a:endParaRPr lang="en-GB" sz="1800" kern="1200"/>
        </a:p>
        <a:p>
          <a:pPr marL="114300" lvl="1" indent="-114300" algn="l" defTabSz="622300">
            <a:lnSpc>
              <a:spcPct val="90000"/>
            </a:lnSpc>
            <a:spcBef>
              <a:spcPct val="0"/>
            </a:spcBef>
            <a:spcAft>
              <a:spcPct val="15000"/>
            </a:spcAft>
            <a:buFont typeface="Arial" panose="020B0604020202020204" pitchFamily="34" charset="0"/>
            <a:buChar char="•"/>
          </a:pPr>
          <a:r>
            <a:rPr lang="en-GB" sz="1400" kern="1200"/>
            <a:t>Training should be offered to families, supporters, and staff from various local organisations to manage challenging </a:t>
          </a:r>
          <a:r>
            <a:rPr lang="en-GB" sz="1400" kern="1200" err="1"/>
            <a:t>behavior</a:t>
          </a:r>
          <a:r>
            <a:rPr lang="en-GB" sz="1400" kern="1200"/>
            <a:t> positively.</a:t>
          </a:r>
        </a:p>
      </dsp:txBody>
      <dsp:txXfrm>
        <a:off x="418980" y="2729"/>
        <a:ext cx="3024261" cy="1814557"/>
      </dsp:txXfrm>
    </dsp:sp>
    <dsp:sp modelId="{C9F9A727-9594-4F05-A934-9982F2B79833}">
      <dsp:nvSpPr>
        <dsp:cNvPr id="0" name=""/>
        <dsp:cNvSpPr/>
      </dsp:nvSpPr>
      <dsp:spPr>
        <a:xfrm>
          <a:off x="3745669" y="2729"/>
          <a:ext cx="3024261" cy="1814557"/>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solidFill>
                <a:schemeClr val="tx1"/>
              </a:solidFill>
            </a:rPr>
            <a:t>Comprehensive Content</a:t>
          </a:r>
          <a:r>
            <a:rPr lang="en-GB" sz="1800" kern="1200">
              <a:solidFill>
                <a:schemeClr val="tx1"/>
              </a:solidFill>
            </a:rPr>
            <a:t>:</a:t>
          </a:r>
        </a:p>
        <a:p>
          <a:pPr marL="114300" lvl="1" indent="-114300" algn="l" defTabSz="622300">
            <a:lnSpc>
              <a:spcPct val="90000"/>
            </a:lnSpc>
            <a:spcBef>
              <a:spcPct val="0"/>
            </a:spcBef>
            <a:spcAft>
              <a:spcPct val="15000"/>
            </a:spcAft>
            <a:buChar char="•"/>
          </a:pPr>
          <a:r>
            <a:rPr lang="en-GB" sz="1400" kern="1200"/>
            <a:t> Training should include communication skills, meaningful engagement with individuals, understanding complex health needs, positive </a:t>
          </a:r>
          <a:r>
            <a:rPr lang="fr-FR" sz="1400" kern="1200" err="1"/>
            <a:t>behaviour</a:t>
          </a:r>
          <a:r>
            <a:rPr lang="fr-FR" sz="1400" kern="1200"/>
            <a:t> support, </a:t>
          </a:r>
          <a:r>
            <a:rPr lang="fr-FR" sz="1400" kern="1200" err="1"/>
            <a:t>assistive</a:t>
          </a:r>
          <a:r>
            <a:rPr lang="fr-FR" sz="1400" kern="1200"/>
            <a:t> technologies, </a:t>
          </a:r>
          <a:r>
            <a:rPr lang="en-GB" sz="1400" kern="1200"/>
            <a:t>planning, and the Mental Capacity Act.</a:t>
          </a:r>
        </a:p>
      </dsp:txBody>
      <dsp:txXfrm>
        <a:off x="3745669" y="2729"/>
        <a:ext cx="3024261" cy="1814557"/>
      </dsp:txXfrm>
    </dsp:sp>
    <dsp:sp modelId="{065397FB-C4A7-4F63-8EAD-D9AF0494D79A}">
      <dsp:nvSpPr>
        <dsp:cNvPr id="0" name=""/>
        <dsp:cNvSpPr/>
      </dsp:nvSpPr>
      <dsp:spPr>
        <a:xfrm>
          <a:off x="7072357" y="2729"/>
          <a:ext cx="3024261" cy="1814557"/>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solidFill>
                <a:schemeClr val="tx1"/>
              </a:solidFill>
            </a:rPr>
            <a:t>Person-</a:t>
          </a:r>
          <a:r>
            <a:rPr lang="en-GB" sz="1800" b="1" kern="1200" err="1">
              <a:solidFill>
                <a:schemeClr val="tx1"/>
              </a:solidFill>
            </a:rPr>
            <a:t>Centered</a:t>
          </a:r>
          <a:r>
            <a:rPr lang="en-GB" sz="1800" b="1" kern="1200">
              <a:solidFill>
                <a:schemeClr val="tx1"/>
              </a:solidFill>
            </a:rPr>
            <a:t>, Rights-Based Approach</a:t>
          </a:r>
          <a:r>
            <a:rPr lang="en-GB" sz="1800" kern="1200">
              <a:solidFill>
                <a:schemeClr val="tx1"/>
              </a:solidFill>
            </a:rPr>
            <a:t>:</a:t>
          </a:r>
        </a:p>
        <a:p>
          <a:pPr marL="114300" lvl="1" indent="-114300" algn="l" defTabSz="622300">
            <a:lnSpc>
              <a:spcPct val="90000"/>
            </a:lnSpc>
            <a:spcBef>
              <a:spcPct val="0"/>
            </a:spcBef>
            <a:spcAft>
              <a:spcPct val="15000"/>
            </a:spcAft>
            <a:buChar char="•"/>
          </a:pPr>
          <a:r>
            <a:rPr lang="en-GB" sz="1400" kern="1200"/>
            <a:t>Training on managing challenging behaviours should emphasize a person-centred, rights-based approach for both staff and families.</a:t>
          </a:r>
        </a:p>
      </dsp:txBody>
      <dsp:txXfrm>
        <a:off x="7072357" y="2729"/>
        <a:ext cx="3024261" cy="1814557"/>
      </dsp:txXfrm>
    </dsp:sp>
    <dsp:sp modelId="{4AB7FC82-D224-4DB3-989D-A796CB4F34AD}">
      <dsp:nvSpPr>
        <dsp:cNvPr id="0" name=""/>
        <dsp:cNvSpPr/>
      </dsp:nvSpPr>
      <dsp:spPr>
        <a:xfrm>
          <a:off x="418980" y="2119713"/>
          <a:ext cx="3024261" cy="1814557"/>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solidFill>
                <a:schemeClr val="tx1"/>
              </a:solidFill>
            </a:rPr>
            <a:t>Inclusive Training Development</a:t>
          </a:r>
          <a:r>
            <a:rPr lang="en-GB" sz="1800" kern="1200">
              <a:solidFill>
                <a:schemeClr val="tx1"/>
              </a:solidFill>
            </a:rPr>
            <a:t>:</a:t>
          </a:r>
        </a:p>
        <a:p>
          <a:pPr marL="114300" lvl="1" indent="-114300" algn="l" defTabSz="622300">
            <a:lnSpc>
              <a:spcPct val="90000"/>
            </a:lnSpc>
            <a:spcBef>
              <a:spcPct val="0"/>
            </a:spcBef>
            <a:spcAft>
              <a:spcPct val="15000"/>
            </a:spcAft>
            <a:buChar char="•"/>
          </a:pPr>
          <a:r>
            <a:rPr lang="en-GB" sz="1400" kern="1200"/>
            <a:t>Local authorities, providers, and organizations should involve people with learning disabilities and their families in developing and delivering training programs.</a:t>
          </a:r>
        </a:p>
      </dsp:txBody>
      <dsp:txXfrm>
        <a:off x="418980" y="2119713"/>
        <a:ext cx="3024261" cy="1814557"/>
      </dsp:txXfrm>
    </dsp:sp>
    <dsp:sp modelId="{EAD5928F-AC24-4A48-AFD7-1AA0469BF8F4}">
      <dsp:nvSpPr>
        <dsp:cNvPr id="0" name=""/>
        <dsp:cNvSpPr/>
      </dsp:nvSpPr>
      <dsp:spPr>
        <a:xfrm>
          <a:off x="3745669" y="2119713"/>
          <a:ext cx="3024261" cy="1814557"/>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solidFill>
                <a:schemeClr val="tx1"/>
              </a:solidFill>
            </a:rPr>
            <a:t>Adequate Funding</a:t>
          </a:r>
          <a:r>
            <a:rPr lang="en-GB" sz="1800" kern="1200">
              <a:solidFill>
                <a:schemeClr val="tx1"/>
              </a:solidFill>
            </a:rPr>
            <a:t>:</a:t>
          </a:r>
        </a:p>
        <a:p>
          <a:pPr marL="114300" lvl="1" indent="-114300" algn="l" defTabSz="622300">
            <a:lnSpc>
              <a:spcPct val="90000"/>
            </a:lnSpc>
            <a:spcBef>
              <a:spcPct val="0"/>
            </a:spcBef>
            <a:spcAft>
              <a:spcPct val="15000"/>
            </a:spcAft>
            <a:buChar char="•"/>
          </a:pPr>
          <a:r>
            <a:rPr lang="en-GB" sz="1400" kern="1200"/>
            <a:t>Sufficient funding must be allocated for personal budgets to hire skilled staff and provide ongoing training and professional development opportunities.</a:t>
          </a:r>
        </a:p>
      </dsp:txBody>
      <dsp:txXfrm>
        <a:off x="3745669" y="2119713"/>
        <a:ext cx="3024261" cy="1814557"/>
      </dsp:txXfrm>
    </dsp:sp>
    <dsp:sp modelId="{5E90350F-FCE4-4990-AA07-5A2E668AD95D}">
      <dsp:nvSpPr>
        <dsp:cNvPr id="0" name=""/>
        <dsp:cNvSpPr/>
      </dsp:nvSpPr>
      <dsp:spPr>
        <a:xfrm>
          <a:off x="7072357" y="2119713"/>
          <a:ext cx="3024261" cy="181455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solidFill>
                <a:schemeClr val="tx1"/>
              </a:solidFill>
            </a:rPr>
            <a:t>Support Networks</a:t>
          </a:r>
          <a:r>
            <a:rPr lang="en-GB" sz="1800" kern="1200">
              <a:solidFill>
                <a:schemeClr val="tx1"/>
              </a:solidFill>
            </a:rPr>
            <a:t>:</a:t>
          </a:r>
        </a:p>
        <a:p>
          <a:pPr marL="114300" lvl="1" indent="-114300" algn="l" defTabSz="622300">
            <a:lnSpc>
              <a:spcPct val="90000"/>
            </a:lnSpc>
            <a:spcBef>
              <a:spcPct val="0"/>
            </a:spcBef>
            <a:spcAft>
              <a:spcPct val="15000"/>
            </a:spcAft>
            <a:buChar char="•"/>
          </a:pPr>
          <a:r>
            <a:rPr lang="en-GB" sz="1400" kern="1200"/>
            <a:t>Local areas should facilitate support networks, mentoring, and knowledge-sharing platforms for staff, personal assistants, and families to continuously enhance their skills.</a:t>
          </a:r>
        </a:p>
      </dsp:txBody>
      <dsp:txXfrm>
        <a:off x="7072357" y="2119713"/>
        <a:ext cx="3024261" cy="18145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91C65-6E55-448A-8285-E7867247F844}">
      <dsp:nvSpPr>
        <dsp:cNvPr id="0" name=""/>
        <dsp:cNvSpPr/>
      </dsp:nvSpPr>
      <dsp:spPr>
        <a:xfrm>
          <a:off x="1256188" y="331359"/>
          <a:ext cx="5859780" cy="183118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0320" tIns="53340" rIns="53340" bIns="53340" numCol="1" spcCol="1270" anchor="t" anchorCtr="0">
          <a:noAutofit/>
        </a:bodyPr>
        <a:lstStyle/>
        <a:p>
          <a:pPr marL="0" lvl="0" indent="0" algn="l" defTabSz="622300">
            <a:lnSpc>
              <a:spcPct val="90000"/>
            </a:lnSpc>
            <a:spcBef>
              <a:spcPct val="0"/>
            </a:spcBef>
            <a:spcAft>
              <a:spcPct val="35000"/>
            </a:spcAft>
            <a:buNone/>
          </a:pPr>
          <a:endParaRPr lang="en-GB" sz="1400" kern="1200"/>
        </a:p>
        <a:p>
          <a:pPr marL="57150" lvl="1" indent="-57150" algn="l" defTabSz="488950">
            <a:lnSpc>
              <a:spcPct val="90000"/>
            </a:lnSpc>
            <a:spcBef>
              <a:spcPct val="0"/>
            </a:spcBef>
            <a:spcAft>
              <a:spcPct val="15000"/>
            </a:spcAft>
            <a:buChar char="•"/>
          </a:pPr>
          <a:r>
            <a:rPr lang="en-GB" sz="1100" kern="1200"/>
            <a:t>In 2015, ADASS and NHS England released a plan to improve community services and move away from inpatient facilities for people with a learning disability and/or autism, recommending partnership approaches to system improvement and commissioning.</a:t>
          </a:r>
          <a:br>
            <a:rPr lang="en-GB" sz="1100" kern="1200"/>
          </a:br>
          <a:r>
            <a:rPr lang="en-GB" sz="1100" kern="1200"/>
            <a:t> </a:t>
          </a:r>
        </a:p>
        <a:p>
          <a:pPr marL="57150" lvl="1" indent="-57150" algn="l" defTabSz="488950">
            <a:lnSpc>
              <a:spcPct val="90000"/>
            </a:lnSpc>
            <a:spcBef>
              <a:spcPct val="0"/>
            </a:spcBef>
            <a:spcAft>
              <a:spcPct val="15000"/>
            </a:spcAft>
            <a:buChar char="•"/>
          </a:pPr>
          <a:r>
            <a:rPr lang="en-GB" sz="1100" kern="1200"/>
            <a:t>Mencap reviewed the role and effectiveness of Learning Disability Partnership Boards, finding that these boards can provide a space for both strategic planning as well as for hearing the voices of service users and carers. </a:t>
          </a:r>
        </a:p>
      </dsp:txBody>
      <dsp:txXfrm>
        <a:off x="1256188" y="331359"/>
        <a:ext cx="5859780" cy="1831181"/>
      </dsp:txXfrm>
    </dsp:sp>
    <dsp:sp modelId="{3D38F644-6960-4465-A207-50DBB0B7BEF8}">
      <dsp:nvSpPr>
        <dsp:cNvPr id="0" name=""/>
        <dsp:cNvSpPr/>
      </dsp:nvSpPr>
      <dsp:spPr>
        <a:xfrm>
          <a:off x="1012031" y="66855"/>
          <a:ext cx="1281826" cy="192274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85BE98-D13E-40CC-A271-0DEC097E449E}">
      <dsp:nvSpPr>
        <dsp:cNvPr id="0" name=""/>
        <dsp:cNvSpPr/>
      </dsp:nvSpPr>
      <dsp:spPr>
        <a:xfrm>
          <a:off x="1256188" y="2636613"/>
          <a:ext cx="5859780" cy="183118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40320" tIns="53340" rIns="53340" bIns="53340" numCol="1" spcCol="1270" anchor="t" anchorCtr="0">
          <a:noAutofit/>
        </a:bodyPr>
        <a:lstStyle/>
        <a:p>
          <a:pPr marL="0" lvl="0" indent="0" algn="l" defTabSz="622300">
            <a:lnSpc>
              <a:spcPct val="90000"/>
            </a:lnSpc>
            <a:spcBef>
              <a:spcPct val="0"/>
            </a:spcBef>
            <a:spcAft>
              <a:spcPct val="35000"/>
            </a:spcAft>
            <a:buNone/>
          </a:pPr>
          <a:endParaRPr lang="en-GB" sz="1400" kern="1200"/>
        </a:p>
        <a:p>
          <a:pPr marL="57150" lvl="1" indent="-57150" algn="l" defTabSz="488950">
            <a:lnSpc>
              <a:spcPct val="90000"/>
            </a:lnSpc>
            <a:spcBef>
              <a:spcPct val="0"/>
            </a:spcBef>
            <a:spcAft>
              <a:spcPct val="15000"/>
            </a:spcAft>
            <a:buChar char="•"/>
          </a:pPr>
          <a:r>
            <a:rPr lang="en-GB" sz="1100" kern="1200"/>
            <a:t>North East London has a Transformation Board focused on specific programmes of work in health and care like </a:t>
          </a:r>
          <a:r>
            <a:rPr lang="en-GB" sz="1100" kern="1200" err="1"/>
            <a:t>LeDeR</a:t>
          </a:r>
          <a:r>
            <a:rPr lang="en-GB" sz="1100" kern="1200"/>
            <a:t>, STOMP and personal health budgets. </a:t>
          </a:r>
        </a:p>
        <a:p>
          <a:pPr marL="57150" lvl="1" indent="-57150" algn="l" defTabSz="488950">
            <a:lnSpc>
              <a:spcPct val="90000"/>
            </a:lnSpc>
            <a:spcBef>
              <a:spcPct val="0"/>
            </a:spcBef>
            <a:spcAft>
              <a:spcPct val="15000"/>
            </a:spcAft>
            <a:buChar char="•"/>
          </a:pPr>
          <a:r>
            <a:rPr lang="en-GB" sz="1100" kern="1200"/>
            <a:t>In Tower Hamlets, there was previously a Learning Disability Partnership, but this is not currently active. </a:t>
          </a:r>
        </a:p>
        <a:p>
          <a:pPr marL="57150" lvl="1" indent="-57150" algn="l" defTabSz="488950">
            <a:lnSpc>
              <a:spcPct val="90000"/>
            </a:lnSpc>
            <a:spcBef>
              <a:spcPct val="0"/>
            </a:spcBef>
            <a:spcAft>
              <a:spcPct val="15000"/>
            </a:spcAft>
            <a:buChar char="•"/>
          </a:pPr>
          <a:r>
            <a:rPr lang="en-GB" sz="1100" kern="1200"/>
            <a:t>There is a need to re-establish this with strong leadership and governance including partners from across different areas of programme and policy (not limited to commissioned specialist services). </a:t>
          </a:r>
        </a:p>
        <a:p>
          <a:pPr marL="57150" lvl="1" indent="-57150" algn="l" defTabSz="488950">
            <a:lnSpc>
              <a:spcPct val="90000"/>
            </a:lnSpc>
            <a:spcBef>
              <a:spcPct val="0"/>
            </a:spcBef>
            <a:spcAft>
              <a:spcPct val="15000"/>
            </a:spcAft>
            <a:buChar char="•"/>
          </a:pPr>
          <a:r>
            <a:rPr lang="en-GB" sz="1100" kern="1200"/>
            <a:t>This includes adults with learning disability and carers</a:t>
          </a:r>
        </a:p>
      </dsp:txBody>
      <dsp:txXfrm>
        <a:off x="1256188" y="2636613"/>
        <a:ext cx="5859780" cy="1831181"/>
      </dsp:txXfrm>
    </dsp:sp>
    <dsp:sp modelId="{D9710EC5-32A3-4359-ABC0-87B27B5C9928}">
      <dsp:nvSpPr>
        <dsp:cNvPr id="0" name=""/>
        <dsp:cNvSpPr/>
      </dsp:nvSpPr>
      <dsp:spPr>
        <a:xfrm>
          <a:off x="1012031" y="2372109"/>
          <a:ext cx="1281826" cy="19227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192A-76FC-4CF7-A2B9-38F60C2606B7}">
      <dsp:nvSpPr>
        <dsp:cNvPr id="0" name=""/>
        <dsp:cNvSpPr/>
      </dsp:nvSpPr>
      <dsp:spPr>
        <a:xfrm>
          <a:off x="0" y="303718"/>
          <a:ext cx="5006206" cy="378048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Tower Hamlets Community Learning Disabilities Service </a:t>
          </a:r>
          <a:r>
            <a:rPr lang="en-GB" sz="1400" b="0" kern="1200"/>
            <a:t>(CLDS): </a:t>
          </a:r>
        </a:p>
        <a:p>
          <a:pPr marL="0" lvl="0" indent="0" algn="ctr" defTabSz="622300">
            <a:lnSpc>
              <a:spcPct val="90000"/>
            </a:lnSpc>
            <a:spcBef>
              <a:spcPct val="0"/>
            </a:spcBef>
            <a:spcAft>
              <a:spcPct val="35000"/>
            </a:spcAft>
            <a:buNone/>
          </a:pPr>
          <a:endParaRPr lang="en-GB" sz="1400" b="0" kern="1200"/>
        </a:p>
        <a:p>
          <a:pPr marL="0" lvl="0" indent="0" algn="ctr" defTabSz="622300">
            <a:lnSpc>
              <a:spcPct val="90000"/>
            </a:lnSpc>
            <a:spcBef>
              <a:spcPct val="0"/>
            </a:spcBef>
            <a:spcAft>
              <a:spcPct val="35000"/>
            </a:spcAft>
            <a:buNone/>
          </a:pPr>
          <a:r>
            <a:rPr lang="en-GB" sz="1400" b="0" kern="1200"/>
            <a:t>The Tower Hamlet’s Community Learning Disability Service (CLDS) Specialising in providing support for adults with Learning Disabilities in Tower Hamlets, the service is primarily based at Beaumont House within Mile End Hospital. However, recognising the diverse needs of their clientele, CLDS extends its reach beyond the hospital premises. </a:t>
          </a:r>
        </a:p>
        <a:p>
          <a:pPr marL="0" lvl="0" indent="0" algn="ctr" defTabSz="622300">
            <a:lnSpc>
              <a:spcPct val="90000"/>
            </a:lnSpc>
            <a:spcBef>
              <a:spcPct val="0"/>
            </a:spcBef>
            <a:spcAft>
              <a:spcPct val="35000"/>
            </a:spcAft>
            <a:buNone/>
          </a:pPr>
          <a:r>
            <a:rPr lang="en-GB" sz="1400" b="0" kern="1200"/>
            <a:t>Operates as a health and social care team, jointly administered by the London Borough of Tower Hamlets and the East London NHS Foundation Trust. </a:t>
          </a:r>
        </a:p>
        <a:p>
          <a:pPr marL="0" lvl="0" indent="0" algn="ctr" defTabSz="622300">
            <a:lnSpc>
              <a:spcPct val="90000"/>
            </a:lnSpc>
            <a:spcBef>
              <a:spcPct val="0"/>
            </a:spcBef>
            <a:spcAft>
              <a:spcPct val="35000"/>
            </a:spcAft>
            <a:buNone/>
          </a:pPr>
          <a:r>
            <a:rPr lang="en-GB" sz="1400" b="0" kern="1200"/>
            <a:t>The team offers the flexibility to visit individuals at their homes, colleges, or day services, ensuring accessibility and tailored assistance to meet the community’s unique requirements (Tower Hamlets Connect, 2024, Learning disability Stratrgy 2017-2020)</a:t>
          </a:r>
        </a:p>
        <a:p>
          <a:pPr marL="0" lvl="0" indent="0" algn="ctr" defTabSz="622300">
            <a:lnSpc>
              <a:spcPct val="90000"/>
            </a:lnSpc>
            <a:spcBef>
              <a:spcPct val="0"/>
            </a:spcBef>
            <a:spcAft>
              <a:spcPct val="35000"/>
            </a:spcAft>
            <a:buNone/>
          </a:pPr>
          <a:endParaRPr lang="en-GB" sz="1400" b="1" kern="1200"/>
        </a:p>
      </dsp:txBody>
      <dsp:txXfrm>
        <a:off x="0" y="303718"/>
        <a:ext cx="5006206" cy="3780486"/>
      </dsp:txXfrm>
    </dsp:sp>
    <dsp:sp modelId="{87B702C0-698C-40D1-BB36-2892C13C3227}">
      <dsp:nvSpPr>
        <dsp:cNvPr id="0" name=""/>
        <dsp:cNvSpPr/>
      </dsp:nvSpPr>
      <dsp:spPr>
        <a:xfrm>
          <a:off x="5508110" y="267148"/>
          <a:ext cx="5006206" cy="3817041"/>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Primary Care: ​</a:t>
          </a:r>
        </a:p>
        <a:p>
          <a:pPr marL="0" lvl="0" indent="0" algn="ctr" defTabSz="622300">
            <a:lnSpc>
              <a:spcPct val="90000"/>
            </a:lnSpc>
            <a:spcBef>
              <a:spcPct val="0"/>
            </a:spcBef>
            <a:spcAft>
              <a:spcPct val="35000"/>
            </a:spcAft>
            <a:buNone/>
          </a:pPr>
          <a:endParaRPr lang="en-GB" sz="1400" b="0" kern="1200" dirty="0"/>
        </a:p>
        <a:p>
          <a:pPr marL="0" lvl="0" indent="0" algn="ctr" defTabSz="622300">
            <a:lnSpc>
              <a:spcPct val="90000"/>
            </a:lnSpc>
            <a:spcBef>
              <a:spcPct val="0"/>
            </a:spcBef>
            <a:spcAft>
              <a:spcPct val="35000"/>
            </a:spcAft>
            <a:buNone/>
          </a:pPr>
          <a:r>
            <a:rPr lang="en-GB" sz="1400" b="0" kern="1200" dirty="0"/>
            <a:t>Primary Care in Tower Hamlets took proactive steps in 2009 by organising a 'Six Lives Panel' to address gaps in meeting the health needs of individuals with learning disabilities. The panel, comprising senior staff from various health and social care services, formed a steering group that commissioned a DVD showcasing firsthand experiences of health services by individuals with learning disabilities. </a:t>
          </a:r>
        </a:p>
        <a:p>
          <a:pPr marL="0" lvl="0" indent="0" algn="ctr" defTabSz="622300">
            <a:lnSpc>
              <a:spcPct val="90000"/>
            </a:lnSpc>
            <a:spcBef>
              <a:spcPct val="0"/>
            </a:spcBef>
            <a:spcAft>
              <a:spcPct val="35000"/>
            </a:spcAft>
            <a:buNone/>
          </a:pPr>
          <a:r>
            <a:rPr lang="en-GB" sz="1400" b="0" kern="1200" dirty="0"/>
            <a:t>This initiative led to influential discussions and subsequent developments, including the recruitment of a Learning Disabilities Liaison Office by Barts and the London Trust. </a:t>
          </a:r>
        </a:p>
        <a:p>
          <a:pPr marL="0" lvl="0" indent="0" algn="ctr" defTabSz="622300">
            <a:lnSpc>
              <a:spcPct val="90000"/>
            </a:lnSpc>
            <a:spcBef>
              <a:spcPct val="0"/>
            </a:spcBef>
            <a:spcAft>
              <a:spcPct val="35000"/>
            </a:spcAft>
            <a:buNone/>
          </a:pPr>
          <a:r>
            <a:rPr lang="en-GB" sz="1400" b="0" kern="1200" dirty="0"/>
            <a:t>Ongoing efforts include work to enhance access to annual GP health checks for people with learning disabilities, reflecting a commitment to improving healthcare outcomes for this community (Northeast London, 2024)</a:t>
          </a:r>
        </a:p>
        <a:p>
          <a:pPr marL="0" lvl="0" indent="0" algn="ctr" defTabSz="622300">
            <a:lnSpc>
              <a:spcPct val="90000"/>
            </a:lnSpc>
            <a:spcBef>
              <a:spcPct val="0"/>
            </a:spcBef>
            <a:spcAft>
              <a:spcPct val="35000"/>
            </a:spcAft>
            <a:buNone/>
          </a:pPr>
          <a:endParaRPr lang="en-GB" sz="1400" b="1" kern="1200" dirty="0"/>
        </a:p>
      </dsp:txBody>
      <dsp:txXfrm>
        <a:off x="5508110" y="267148"/>
        <a:ext cx="5006206" cy="38170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B1ECC-3C56-49FC-BD15-D7F52B1238BE}">
      <dsp:nvSpPr>
        <dsp:cNvPr id="0" name=""/>
        <dsp:cNvSpPr/>
      </dsp:nvSpPr>
      <dsp:spPr>
        <a:xfrm>
          <a:off x="2" y="274514"/>
          <a:ext cx="4825111" cy="73719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a:solidFill>
                <a:schemeClr val="tx1">
                  <a:lumMod val="50000"/>
                </a:schemeClr>
              </a:solidFill>
            </a:rPr>
            <a:t>Transition Support Team</a:t>
          </a:r>
        </a:p>
        <a:p>
          <a:pPr marL="0" lvl="0" indent="0" algn="ctr" defTabSz="889000">
            <a:lnSpc>
              <a:spcPct val="90000"/>
            </a:lnSpc>
            <a:spcBef>
              <a:spcPct val="0"/>
            </a:spcBef>
            <a:spcAft>
              <a:spcPct val="35000"/>
            </a:spcAft>
            <a:buFont typeface="Arial" panose="020B0604020202020204" pitchFamily="34" charset="0"/>
            <a:buNone/>
          </a:pPr>
          <a:endParaRPr lang="en-GB" sz="1400" kern="1200">
            <a:solidFill>
              <a:schemeClr val="tx1">
                <a:lumMod val="50000"/>
              </a:schemeClr>
            </a:solidFill>
          </a:endParaRPr>
        </a:p>
      </dsp:txBody>
      <dsp:txXfrm>
        <a:off x="2" y="274514"/>
        <a:ext cx="4825111" cy="737197"/>
      </dsp:txXfrm>
    </dsp:sp>
    <dsp:sp modelId="{F876DF51-5800-4A28-8958-6CA16C982FB5}">
      <dsp:nvSpPr>
        <dsp:cNvPr id="0" name=""/>
        <dsp:cNvSpPr/>
      </dsp:nvSpPr>
      <dsp:spPr>
        <a:xfrm>
          <a:off x="50" y="861824"/>
          <a:ext cx="4825111" cy="328576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GB" sz="1400" kern="1200">
            <a:solidFill>
              <a:schemeClr val="tx1">
                <a:lumMod val="50000"/>
              </a:schemeClr>
            </a:solidFill>
          </a:endParaRPr>
        </a:p>
        <a:p>
          <a:pPr marL="114300" lvl="1" indent="-114300" algn="l" defTabSz="622300">
            <a:lnSpc>
              <a:spcPct val="90000"/>
            </a:lnSpc>
            <a:spcBef>
              <a:spcPct val="0"/>
            </a:spcBef>
            <a:spcAft>
              <a:spcPct val="15000"/>
            </a:spcAft>
            <a:buNone/>
          </a:pPr>
          <a:r>
            <a:rPr lang="en-GB" sz="1400" kern="1200">
              <a:solidFill>
                <a:schemeClr val="tx1">
                  <a:lumMod val="50000"/>
                </a:schemeClr>
              </a:solidFill>
            </a:rPr>
            <a:t>During the time of the transition, the service is made of : </a:t>
          </a: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Disability Transition Team</a:t>
          </a: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Community Learning Disability Service (CLDS)</a:t>
          </a: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Tower Hamlets Youth and Connexions</a:t>
          </a: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Service</a:t>
          </a: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Educational Psychology</a:t>
          </a: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Disabilities Options Team (physical disabilities)</a:t>
          </a: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Special Educational Needs</a:t>
          </a: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Tower Hamlets NHS PCT</a:t>
          </a: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Job Enterprise and Training JET</a:t>
          </a:r>
        </a:p>
        <a:p>
          <a:pPr marL="114300" lvl="1" indent="-114300" algn="l" defTabSz="622300">
            <a:lnSpc>
              <a:spcPct val="90000"/>
            </a:lnSpc>
            <a:spcBef>
              <a:spcPct val="0"/>
            </a:spcBef>
            <a:spcAft>
              <a:spcPct val="15000"/>
            </a:spcAft>
            <a:buChar char="•"/>
          </a:pPr>
          <a:endParaRPr lang="en-GB" sz="1400" kern="1200">
            <a:solidFill>
              <a:schemeClr val="tx1">
                <a:lumMod val="50000"/>
              </a:schemeClr>
            </a:solidFill>
          </a:endParaRPr>
        </a:p>
      </dsp:txBody>
      <dsp:txXfrm>
        <a:off x="50" y="861824"/>
        <a:ext cx="4825111" cy="3285764"/>
      </dsp:txXfrm>
    </dsp:sp>
    <dsp:sp modelId="{1ED022CA-5208-4D64-A72E-83850F4C8E85}">
      <dsp:nvSpPr>
        <dsp:cNvPr id="0" name=""/>
        <dsp:cNvSpPr/>
      </dsp:nvSpPr>
      <dsp:spPr>
        <a:xfrm>
          <a:off x="5042726" y="293268"/>
          <a:ext cx="4825111" cy="737197"/>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a:solidFill>
                <a:schemeClr val="tx1">
                  <a:lumMod val="50000"/>
                </a:schemeClr>
              </a:solidFill>
            </a:rPr>
            <a:t>Transition Leaflet  </a:t>
          </a:r>
        </a:p>
        <a:p>
          <a:pPr marL="0" lvl="0" indent="0" algn="ctr" defTabSz="889000">
            <a:lnSpc>
              <a:spcPct val="90000"/>
            </a:lnSpc>
            <a:spcBef>
              <a:spcPct val="0"/>
            </a:spcBef>
            <a:spcAft>
              <a:spcPct val="35000"/>
            </a:spcAft>
            <a:buFont typeface="Arial" panose="020B0604020202020204" pitchFamily="34" charset="0"/>
            <a:buNone/>
          </a:pPr>
          <a:endParaRPr lang="en-GB" sz="1400" kern="1200">
            <a:solidFill>
              <a:schemeClr val="tx1">
                <a:lumMod val="50000"/>
              </a:schemeClr>
            </a:solidFill>
          </a:endParaRPr>
        </a:p>
      </dsp:txBody>
      <dsp:txXfrm>
        <a:off x="5042726" y="293268"/>
        <a:ext cx="4825111" cy="737197"/>
      </dsp:txXfrm>
    </dsp:sp>
    <dsp:sp modelId="{9186A082-5FEE-47B2-AE68-D9474C3BD989}">
      <dsp:nvSpPr>
        <dsp:cNvPr id="0" name=""/>
        <dsp:cNvSpPr/>
      </dsp:nvSpPr>
      <dsp:spPr>
        <a:xfrm>
          <a:off x="5033751" y="878877"/>
          <a:ext cx="4825111" cy="328576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GB" sz="1400" kern="1200">
            <a:solidFill>
              <a:schemeClr val="tx1">
                <a:lumMod val="50000"/>
              </a:schemeClr>
            </a:solidFill>
          </a:endParaRPr>
        </a:p>
        <a:p>
          <a:pPr marL="114300" lvl="1" indent="-114300" algn="l" defTabSz="622300">
            <a:lnSpc>
              <a:spcPct val="90000"/>
            </a:lnSpc>
            <a:spcBef>
              <a:spcPct val="0"/>
            </a:spcBef>
            <a:spcAft>
              <a:spcPct val="15000"/>
            </a:spcAft>
            <a:buChar char="•"/>
          </a:pPr>
          <a:r>
            <a:rPr lang="en-GB" sz="1400" kern="1200" dirty="0">
              <a:solidFill>
                <a:schemeClr val="tx1">
                  <a:lumMod val="50000"/>
                </a:schemeClr>
              </a:solidFill>
            </a:rPr>
            <a:t>The Care Group has launched a new leaflet titled "Transition: Moving from Children's Services to Adult Services". This leaflet was created in collaboration between Frances Dawson-Otoo, Children's Continuing Care Nurse Assessor, colleagues from Tower Hamlets' Children with Disabilities Team (</a:t>
          </a:r>
          <a:r>
            <a:rPr lang="en-GB" sz="1400" kern="1200" dirty="0" err="1">
              <a:solidFill>
                <a:schemeClr val="tx1">
                  <a:lumMod val="50000"/>
                </a:schemeClr>
              </a:solidFill>
            </a:rPr>
            <a:t>CwDT</a:t>
          </a:r>
          <a:r>
            <a:rPr lang="en-GB" sz="1400" kern="1200" dirty="0">
              <a:solidFill>
                <a:schemeClr val="tx1">
                  <a:lumMod val="50000"/>
                </a:schemeClr>
              </a:solidFill>
            </a:rPr>
            <a:t>), and Special Educational Need (SEN) services. </a:t>
          </a:r>
        </a:p>
        <a:p>
          <a:pPr marL="114300" lvl="1" indent="-114300" algn="l" defTabSz="622300">
            <a:lnSpc>
              <a:spcPct val="90000"/>
            </a:lnSpc>
            <a:spcBef>
              <a:spcPct val="0"/>
            </a:spcBef>
            <a:spcAft>
              <a:spcPct val="15000"/>
            </a:spcAft>
            <a:buChar char="•"/>
          </a:pPr>
          <a:endParaRPr lang="en-GB" sz="1400" kern="1200">
            <a:solidFill>
              <a:schemeClr val="tx1">
                <a:lumMod val="50000"/>
              </a:schemeClr>
            </a:solidFill>
          </a:endParaRPr>
        </a:p>
        <a:p>
          <a:pPr marL="114300" lvl="1" indent="-114300" algn="l" defTabSz="622300">
            <a:lnSpc>
              <a:spcPct val="90000"/>
            </a:lnSpc>
            <a:spcBef>
              <a:spcPct val="0"/>
            </a:spcBef>
            <a:spcAft>
              <a:spcPct val="15000"/>
            </a:spcAft>
            <a:buChar char="•"/>
          </a:pPr>
          <a:r>
            <a:rPr lang="en-GB" sz="1400" kern="1200">
              <a:solidFill>
                <a:schemeClr val="tx1">
                  <a:lumMod val="50000"/>
                </a:schemeClr>
              </a:solidFill>
            </a:rPr>
            <a:t>The leaflet aims to provide guidance to young individuals and their caregivers as they navigate the process of transitioning from children's services to adult services. It covers several key questions and signposts readers to the appropriate services.</a:t>
          </a:r>
        </a:p>
        <a:p>
          <a:pPr marL="114300" lvl="1" indent="-114300" algn="l" defTabSz="622300">
            <a:lnSpc>
              <a:spcPct val="90000"/>
            </a:lnSpc>
            <a:spcBef>
              <a:spcPct val="0"/>
            </a:spcBef>
            <a:spcAft>
              <a:spcPct val="15000"/>
            </a:spcAft>
            <a:buChar char="•"/>
          </a:pPr>
          <a:endParaRPr lang="en-GB" sz="1400" kern="1200">
            <a:solidFill>
              <a:schemeClr val="tx1">
                <a:lumMod val="50000"/>
              </a:schemeClr>
            </a:solidFill>
          </a:endParaRPr>
        </a:p>
        <a:p>
          <a:pPr marL="114300" lvl="1" indent="-114300" algn="l" defTabSz="622300">
            <a:lnSpc>
              <a:spcPct val="90000"/>
            </a:lnSpc>
            <a:spcBef>
              <a:spcPct val="0"/>
            </a:spcBef>
            <a:spcAft>
              <a:spcPct val="15000"/>
            </a:spcAft>
            <a:buChar char="•"/>
          </a:pPr>
          <a:endParaRPr lang="en-GB" sz="1400" kern="1200">
            <a:solidFill>
              <a:schemeClr val="tx1">
                <a:lumMod val="50000"/>
              </a:schemeClr>
            </a:solidFill>
          </a:endParaRPr>
        </a:p>
      </dsp:txBody>
      <dsp:txXfrm>
        <a:off x="5033751" y="878877"/>
        <a:ext cx="4825111" cy="32857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58F1-3116-4936-B178-4D7F36A5A4F5}" type="datetimeFigureOut">
              <a:rPr lang="en-GB" smtClean="0"/>
              <a:t>28/04/2026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50D0E-4B02-4FBB-A72C-9CF8059E5C7D}" type="slidenum">
              <a:rPr lang="en-GB" smtClean="0"/>
              <a:t>‹#›</a:t>
            </a:fld>
            <a:endParaRPr lang="en-GB"/>
          </a:p>
        </p:txBody>
      </p:sp>
    </p:spTree>
    <p:extLst>
      <p:ext uri="{BB962C8B-B14F-4D97-AF65-F5344CB8AC3E}">
        <p14:creationId xmlns:p14="http://schemas.microsoft.com/office/powerpoint/2010/main" val="233513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ortheastlondon.icb.nhs.uk/wp-content/uploads/2023/09/NELICB_LeDeR-Annual-Report-2022-23_-20230815_v03-final.pdf"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Char char="q"/>
              <a:defRPr/>
            </a:pPr>
            <a:r>
              <a:rPr lang="en-US" sz="2400" b="1">
                <a:solidFill>
                  <a:srgbClr val="003366"/>
                </a:solidFill>
              </a:rPr>
              <a:t>To summarise current needs that adults with learning disabilities have in Tower Hamlets </a:t>
            </a:r>
          </a:p>
          <a:p>
            <a:pPr lvl="2">
              <a:lnSpc>
                <a:spcPct val="150000"/>
              </a:lnSpc>
              <a:buFont typeface="Wingdings" panose="05000000000000000000" pitchFamily="2" charset="2"/>
              <a:buChar char="q"/>
              <a:defRPr/>
            </a:pPr>
            <a:r>
              <a:rPr lang="en-US" sz="2400">
                <a:solidFill>
                  <a:srgbClr val="003366"/>
                </a:solidFill>
              </a:rPr>
              <a:t>This slide pack includes existing service data and documents</a:t>
            </a:r>
          </a:p>
          <a:p>
            <a:pPr lvl="2">
              <a:lnSpc>
                <a:spcPct val="150000"/>
              </a:lnSpc>
              <a:buFont typeface="Wingdings" panose="05000000000000000000" pitchFamily="2" charset="2"/>
              <a:buChar char="q"/>
              <a:defRPr/>
            </a:pPr>
            <a:r>
              <a:rPr lang="en-US" sz="2400">
                <a:solidFill>
                  <a:srgbClr val="003366"/>
                </a:solidFill>
              </a:rPr>
              <a:t>Topics include population statistics, specialist services, </a:t>
            </a:r>
            <a:r>
              <a:rPr kumimoji="0" lang="en-US" sz="2400" b="0" i="0" u="none" strike="noStrike" kern="1200" cap="none" spc="0" normalizeH="0" baseline="0" noProof="0">
                <a:ln>
                  <a:noFill/>
                </a:ln>
                <a:solidFill>
                  <a:srgbClr val="003366"/>
                </a:solidFill>
                <a:effectLst/>
                <a:uLnTx/>
                <a:uFillTx/>
                <a:latin typeface="Arial" panose="020B0604020202020204"/>
                <a:ea typeface="+mn-ea"/>
                <a:cs typeface="+mn-cs"/>
              </a:rPr>
              <a:t>social care, health, housing, employment, safety, and social inclusion.   </a:t>
            </a:r>
            <a:endParaRPr lang="en-US" sz="2400">
              <a:solidFill>
                <a:srgbClr val="003366"/>
              </a:solidFill>
            </a:endParaRPr>
          </a:p>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a:ln>
                  <a:noFill/>
                </a:ln>
                <a:solidFill>
                  <a:srgbClr val="003366"/>
                </a:solidFill>
                <a:effectLst/>
                <a:uLnTx/>
                <a:uFillTx/>
                <a:latin typeface="Arial" panose="020B0604020202020204"/>
                <a:ea typeface="+mn-ea"/>
                <a:cs typeface="+mn-cs"/>
              </a:rPr>
              <a:t>To identify data and information gaps for further investigation to be included in the final document </a:t>
            </a:r>
          </a:p>
          <a:p>
            <a:pPr marR="0" lvl="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2400" b="1">
                <a:solidFill>
                  <a:srgbClr val="003366"/>
                </a:solidFill>
                <a:latin typeface="Arial" panose="020B0604020202020204"/>
              </a:rPr>
              <a:t>To inform strategic planning re: addressing needs of adults with learning disabilities in Tower Hamlets from 2024 </a:t>
            </a:r>
            <a:endParaRPr kumimoji="0" lang="en-US" sz="2400" b="1" i="0" u="none" strike="noStrike" kern="1200" cap="none" spc="0" normalizeH="0" baseline="0" noProof="0">
              <a:ln>
                <a:noFill/>
              </a:ln>
              <a:solidFill>
                <a:srgbClr val="003366"/>
              </a:solidFill>
              <a:effectLst/>
              <a:uLnTx/>
              <a:uFillTx/>
              <a:latin typeface="Arial" panose="020B0604020202020204"/>
              <a:ea typeface="+mn-ea"/>
              <a:cs typeface="+mn-cs"/>
            </a:endParaRPr>
          </a:p>
          <a:p>
            <a:endParaRPr lang="en-GB"/>
          </a:p>
        </p:txBody>
      </p:sp>
      <p:sp>
        <p:nvSpPr>
          <p:cNvPr id="4" name="Slide Number Placeholder 3"/>
          <p:cNvSpPr>
            <a:spLocks noGrp="1"/>
          </p:cNvSpPr>
          <p:nvPr>
            <p:ph type="sldNum" sz="quarter" idx="5"/>
          </p:nvPr>
        </p:nvSpPr>
        <p:spPr/>
        <p:txBody>
          <a:bodyPr/>
          <a:lstStyle/>
          <a:p>
            <a:fld id="{CEF50D0E-4B02-4FBB-A72C-9CF8059E5C7D}" type="slidenum">
              <a:rPr lang="en-GB" smtClean="0"/>
              <a:t>4</a:t>
            </a:fld>
            <a:endParaRPr lang="en-GB"/>
          </a:p>
        </p:txBody>
      </p:sp>
    </p:spTree>
    <p:extLst>
      <p:ext uri="{BB962C8B-B14F-4D97-AF65-F5344CB8AC3E}">
        <p14:creationId xmlns:p14="http://schemas.microsoft.com/office/powerpoint/2010/main" val="158649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50D0E-4B02-4FBB-A72C-9CF8059E5C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5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most popular services among the professionals who took part in the presentation was Clinical and therapeutic interventions, assementent and planning and direct support and care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1CBAB-493A-4AC2-9AFD-18E004418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95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range of tools was found helpful when working with adults with disabilities, the top four being: </a:t>
            </a:r>
          </a:p>
          <a:p>
            <a:endParaRPr lang="en-GB"/>
          </a:p>
          <a:p>
            <a:r>
              <a:rPr lang="en-GB"/>
              <a:t>Professionals working together </a:t>
            </a:r>
          </a:p>
          <a:p>
            <a:r>
              <a:rPr lang="en-GB"/>
              <a:t>Involvement of the autistic adult or adult with learning disabilities </a:t>
            </a:r>
          </a:p>
          <a:p>
            <a:r>
              <a:rPr lang="en-GB"/>
              <a:t>Involvement of autistic adults and adults with learning disabilities </a:t>
            </a:r>
          </a:p>
          <a:p>
            <a:r>
              <a:rPr lang="en-GB"/>
              <a:t>Local services I can refer or signpost to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EF7CD0-58AC-42CE-8325-5CBADDA0CE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552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The survey revealed that there are several barriers to accessing services, including a lack of knowledge, insufficient resources, and limited awareness of available services. This indicates hoe more support is required to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1CBAB-493A-4AC2-9AFD-18E004418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34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https://www.nice.org.uk/guidance/ng43</a:t>
            </a:r>
          </a:p>
        </p:txBody>
      </p:sp>
      <p:sp>
        <p:nvSpPr>
          <p:cNvPr id="4" name="Slide Number Placeholder 3"/>
          <p:cNvSpPr>
            <a:spLocks noGrp="1"/>
          </p:cNvSpPr>
          <p:nvPr>
            <p:ph type="sldNum" sz="quarter" idx="5"/>
          </p:nvPr>
        </p:nvSpPr>
        <p:spPr/>
        <p:txBody>
          <a:bodyPr/>
          <a:lstStyle/>
          <a:p>
            <a:fld id="{CEF50D0E-4B02-4FBB-A72C-9CF8059E5C7D}" type="slidenum">
              <a:rPr lang="en-GB" smtClean="0"/>
              <a:t>57</a:t>
            </a:fld>
            <a:endParaRPr lang="en-GB"/>
          </a:p>
        </p:txBody>
      </p:sp>
    </p:spTree>
    <p:extLst>
      <p:ext uri="{BB962C8B-B14F-4D97-AF65-F5344CB8AC3E}">
        <p14:creationId xmlns:p14="http://schemas.microsoft.com/office/powerpoint/2010/main" val="219731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https://www.elft.nhs.uk/services/tower-hamlets-community-learning-disabilities-service</a:t>
            </a:r>
          </a:p>
          <a:p>
            <a:pPr marL="171450" indent="-171450">
              <a:buFont typeface="Arial" panose="020B0604020202020204" pitchFamily="34" charset="0"/>
              <a:buChar char="•"/>
            </a:pPr>
            <a:r>
              <a:rPr lang="en-GB"/>
              <a:t>https://www.localoffertowerhamlets.co.uk/pages/local-offer/send/let-s-talk-send</a:t>
            </a:r>
          </a:p>
        </p:txBody>
      </p:sp>
      <p:sp>
        <p:nvSpPr>
          <p:cNvPr id="4" name="Slide Number Placeholder 3"/>
          <p:cNvSpPr>
            <a:spLocks noGrp="1"/>
          </p:cNvSpPr>
          <p:nvPr>
            <p:ph type="sldNum" sz="quarter" idx="5"/>
          </p:nvPr>
        </p:nvSpPr>
        <p:spPr/>
        <p:txBody>
          <a:bodyPr/>
          <a:lstStyle/>
          <a:p>
            <a:fld id="{C7615F57-AFD4-422B-9BEF-33E45BA961CE}" type="slidenum">
              <a:rPr lang="en-GB" smtClean="0"/>
              <a:t>59</a:t>
            </a:fld>
            <a:endParaRPr lang="en-GB"/>
          </a:p>
        </p:txBody>
      </p:sp>
    </p:spTree>
    <p:extLst>
      <p:ext uri="{BB962C8B-B14F-4D97-AF65-F5344CB8AC3E}">
        <p14:creationId xmlns:p14="http://schemas.microsoft.com/office/powerpoint/2010/main" val="1504733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Zylbersztejn</a:t>
            </a:r>
            <a:r>
              <a:rPr lang="en-GB"/>
              <a:t> A, Stilwell PA, Zhu H, Ainsworth V, Allister J, Horridge K, et al. Trends in hospital admissions during transition from paediatric to adult services for young people with learning disabilities or autism: population-based cohort study. The Lancet Regional Health - Europe. 2023 Jan;24:100531.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219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Numerous obstacles hinder individuals with learning disabilities from accessing high-quality healthcare, including:</a:t>
            </a:r>
          </a:p>
          <a:p>
            <a:r>
              <a:rPr lang="en-GB"/>
              <a:t>.</a:t>
            </a:r>
          </a:p>
          <a:p>
            <a:r>
              <a:rPr lang="en-GB"/>
              <a:t>These barriers, as identified by Heslop et al. (2013), </a:t>
            </a:r>
            <a:r>
              <a:rPr lang="en-GB" err="1"/>
              <a:t>Tuffrey-Wijnes</a:t>
            </a:r>
            <a:r>
              <a:rPr lang="en-GB"/>
              <a:t> et al. (2013), and Allerton and Emerson (2012), </a:t>
            </a:r>
          </a:p>
          <a:p>
            <a:r>
              <a:rPr lang="en-GB"/>
              <a:t>UK Government. Digital Lifeline Fund: Evaluation summary [Internet]. 2022 [cited 2023 Feb 27]. Available from: https://www.gov.uk/government/publications/digital-lifeline-a-qualitative-evaluation/digital-lifeline-fund-evaluation-summary</a:t>
            </a:r>
          </a:p>
          <a:p>
            <a:endParaRPr lang="en-GB"/>
          </a:p>
          <a:p>
            <a:r>
              <a:rPr lang="en-GB"/>
              <a:t>Tower Hamlets 2011https://www.local.gov.uk/our-support/safer-and-more-sustainable-communities/health-inequalities-hub/health-inequalities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14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https://www.local.gov.uk/our-support/partners-care-and-health/autistic-and-learning-disabilities/learning-disabilities/better-lives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50D0E-4B02-4FBB-A72C-9CF8059E5C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34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F50D0E-4B02-4FBB-A72C-9CF8059E5C7D}" type="slidenum">
              <a:rPr lang="en-GB" smtClean="0"/>
              <a:t>68</a:t>
            </a:fld>
            <a:endParaRPr lang="en-GB"/>
          </a:p>
        </p:txBody>
      </p:sp>
    </p:spTree>
    <p:extLst>
      <p:ext uri="{BB962C8B-B14F-4D97-AF65-F5344CB8AC3E}">
        <p14:creationId xmlns:p14="http://schemas.microsoft.com/office/powerpoint/2010/main" val="47422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https://www.towerhamlets.gov.uk/Documents/One-TH/How-can-we-look-out-for-each-other-Evidence-Pack.pdf</a:t>
            </a:r>
          </a:p>
        </p:txBody>
      </p:sp>
      <p:sp>
        <p:nvSpPr>
          <p:cNvPr id="4" name="Slide Number Placeholder 3"/>
          <p:cNvSpPr>
            <a:spLocks noGrp="1"/>
          </p:cNvSpPr>
          <p:nvPr>
            <p:ph type="sldNum" sz="quarter" idx="5"/>
          </p:nvPr>
        </p:nvSpPr>
        <p:spPr/>
        <p:txBody>
          <a:bodyPr/>
          <a:lstStyle/>
          <a:p>
            <a:fld id="{CEF50D0E-4B02-4FBB-A72C-9CF8059E5C7D}" type="slidenum">
              <a:rPr lang="en-GB" smtClean="0"/>
              <a:t>11</a:t>
            </a:fld>
            <a:endParaRPr lang="en-GB"/>
          </a:p>
        </p:txBody>
      </p:sp>
    </p:spTree>
    <p:extLst>
      <p:ext uri="{BB962C8B-B14F-4D97-AF65-F5344CB8AC3E}">
        <p14:creationId xmlns:p14="http://schemas.microsoft.com/office/powerpoint/2010/main" val="296644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https://www.towerhamlets.gov.uk/Documents/Public-Health/TowerHamletsPublicHealthReport2022.pdf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08AE2-7F5B-4B62-866F-D018864971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237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linkClick r:id="rId3"/>
              </a:rPr>
              <a:t>NELICB_LeDeR-Annual-Report-2022-23_-20230815_v03-final.pdf</a:t>
            </a:r>
            <a:endParaRPr lang="en-GB" sz="120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817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https://www.nhs.uk/conditions/learning-disabilities/annual-health-checks/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60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https://q.health.org.uk/idea/2023/improving-confidence-with-stomp-to-enable-better-care-at-home/</a:t>
            </a:r>
          </a:p>
          <a:p>
            <a:pPr marL="171450" indent="-171450">
              <a:buFont typeface="Arial" panose="020B0604020202020204" pitchFamily="34" charset="0"/>
              <a:buChar char="•"/>
            </a:pPr>
            <a:r>
              <a:rPr lang="en-GB"/>
              <a:t>https://www.england.nhs.uk/atlas_case_study/use-of-positive-behaviour-support-in-conjunction-with-the-stomp-initiative-to-support-the-reduction-of-psychotropic-medication-use/</a:t>
            </a:r>
          </a:p>
          <a:p>
            <a:pPr marL="171450" indent="-171450">
              <a:buFont typeface="Arial" panose="020B0604020202020204" pitchFamily="34" charset="0"/>
              <a:buChar char="•"/>
            </a:pPr>
            <a:r>
              <a:rPr lang="en-GB"/>
              <a:t>https://www.rcpsych.ac.uk/docs/default-source/improving-care/better-mh-policy/position-statements/position-statement-ps0521-stomp-stamp.pdf?sfvrsn=684d09b3_6</a:t>
            </a:r>
          </a:p>
          <a:p>
            <a:pPr marL="171450" indent="-171450">
              <a:buFont typeface="Arial" panose="020B0604020202020204" pitchFamily="34" charset="0"/>
              <a:buChar char="•"/>
            </a:pPr>
            <a:r>
              <a:rPr lang="en-GB"/>
              <a:t>https://www.england.nhs.uk/learning-disabilities/improving-health/stomp/</a:t>
            </a:r>
          </a:p>
          <a:p>
            <a:r>
              <a:rPr lang="en-GB"/>
              <a:t>https://www.england.nhs.uk/learning-disabilities/improving-health/stomp/</a:t>
            </a:r>
          </a:p>
          <a:p>
            <a:r>
              <a:rPr lang="en-GB"/>
              <a:t>https://www.ncbi.nlm.nih.gov/pmc/articles/PMC9378033/</a:t>
            </a:r>
          </a:p>
          <a:p>
            <a:endParaRPr lang="en-GB"/>
          </a:p>
        </p:txBody>
      </p:sp>
      <p:sp>
        <p:nvSpPr>
          <p:cNvPr id="4" name="Slide Number Placeholder 3"/>
          <p:cNvSpPr>
            <a:spLocks noGrp="1"/>
          </p:cNvSpPr>
          <p:nvPr>
            <p:ph type="sldNum" sz="quarter" idx="5"/>
          </p:nvPr>
        </p:nvSpPr>
        <p:spPr/>
        <p:txBody>
          <a:bodyPr/>
          <a:lstStyle/>
          <a:p>
            <a:fld id="{CEF50D0E-4B02-4FBB-A72C-9CF8059E5C7D}" type="slidenum">
              <a:rPr lang="en-GB" smtClean="0"/>
              <a:t>77</a:t>
            </a:fld>
            <a:endParaRPr lang="en-GB"/>
          </a:p>
        </p:txBody>
      </p:sp>
    </p:spTree>
    <p:extLst>
      <p:ext uri="{BB962C8B-B14F-4D97-AF65-F5344CB8AC3E}">
        <p14:creationId xmlns:p14="http://schemas.microsoft.com/office/powerpoint/2010/main" val="2263805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F8B3D-7463-37DA-5F95-0073561F0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02C91-C9ED-EC19-2486-A671B0A08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0EA2D-1764-97B7-7688-C19ADAA0B979}"/>
              </a:ext>
            </a:extLst>
          </p:cNvPr>
          <p:cNvSpPr>
            <a:spLocks noGrp="1"/>
          </p:cNvSpPr>
          <p:nvPr>
            <p:ph type="body" idx="1"/>
          </p:nvPr>
        </p:nvSpPr>
        <p:spPr/>
        <p:txBody>
          <a:bodyPr/>
          <a:lstStyle/>
          <a:p>
            <a:pPr marL="171450" indent="-171450">
              <a:buFont typeface="Arial" panose="020B0604020202020204" pitchFamily="34" charset="0"/>
              <a:buChar char="•"/>
            </a:pPr>
            <a:r>
              <a:rPr lang="en-GB"/>
              <a:t>https://q.health.org.uk/idea/2023/improving-confidence-with-stomp-to-enable-better-care-at-home/</a:t>
            </a:r>
          </a:p>
          <a:p>
            <a:pPr marL="171450" indent="-171450">
              <a:buFont typeface="Arial" panose="020B0604020202020204" pitchFamily="34" charset="0"/>
              <a:buChar char="•"/>
            </a:pPr>
            <a:r>
              <a:rPr lang="en-GB"/>
              <a:t>https://www.england.nhs.uk/atlas_case_study/use-of-positive-behaviour-support-in-conjunction-with-the-stomp-initiative-to-support-the-reduction-of-psychotropic-medication-use/</a:t>
            </a:r>
          </a:p>
          <a:p>
            <a:pPr marL="171450" indent="-171450">
              <a:buFont typeface="Arial" panose="020B0604020202020204" pitchFamily="34" charset="0"/>
              <a:buChar char="•"/>
            </a:pPr>
            <a:r>
              <a:rPr lang="en-GB"/>
              <a:t>https://www.rcpsych.ac.uk/docs/default-source/improving-care/better-mh-policy/position-statements/position-statement-ps0521-stomp-stamp.pdf?sfvrsn=684d09b3_6</a:t>
            </a:r>
          </a:p>
          <a:p>
            <a:pPr marL="171450" indent="-171450">
              <a:buFont typeface="Arial" panose="020B0604020202020204" pitchFamily="34" charset="0"/>
              <a:buChar char="•"/>
            </a:pPr>
            <a:r>
              <a:rPr lang="en-GB"/>
              <a:t>https://www.england.nhs.uk/learning-disabilities/improving-health/stomp/</a:t>
            </a:r>
          </a:p>
          <a:p>
            <a:r>
              <a:rPr lang="en-GB"/>
              <a:t>https://www.england.nhs.uk/learning-disabilities/improving-health/stomp/</a:t>
            </a:r>
          </a:p>
          <a:p>
            <a:r>
              <a:rPr lang="en-GB"/>
              <a:t>https://www.ncbi.nlm.nih.gov/pmc/articles/PMC9378033/</a:t>
            </a:r>
          </a:p>
          <a:p>
            <a:endParaRPr lang="en-GB"/>
          </a:p>
        </p:txBody>
      </p:sp>
      <p:sp>
        <p:nvSpPr>
          <p:cNvPr id="4" name="Slide Number Placeholder 3">
            <a:extLst>
              <a:ext uri="{FF2B5EF4-FFF2-40B4-BE49-F238E27FC236}">
                <a16:creationId xmlns:a16="http://schemas.microsoft.com/office/drawing/2014/main" id="{128287F0-73B2-81EF-C1F3-3CF571F46B68}"/>
              </a:ext>
            </a:extLst>
          </p:cNvPr>
          <p:cNvSpPr>
            <a:spLocks noGrp="1"/>
          </p:cNvSpPr>
          <p:nvPr>
            <p:ph type="sldNum" sz="quarter" idx="5"/>
          </p:nvPr>
        </p:nvSpPr>
        <p:spPr/>
        <p:txBody>
          <a:bodyPr/>
          <a:lstStyle/>
          <a:p>
            <a:fld id="{CEF50D0E-4B02-4FBB-A72C-9CF8059E5C7D}" type="slidenum">
              <a:rPr lang="en-GB" smtClean="0"/>
              <a:t>78</a:t>
            </a:fld>
            <a:endParaRPr lang="en-GB"/>
          </a:p>
        </p:txBody>
      </p:sp>
    </p:spTree>
    <p:extLst>
      <p:ext uri="{BB962C8B-B14F-4D97-AF65-F5344CB8AC3E}">
        <p14:creationId xmlns:p14="http://schemas.microsoft.com/office/powerpoint/2010/main" val="4223523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https://www.england.nhs.uk/learning-disabilities/improving-health/stomp/</a:t>
            </a:r>
          </a:p>
          <a:p>
            <a:r>
              <a:rPr lang="en-GB"/>
              <a:t>https://www.ncbi.nlm.nih.gov/pmc/articles/PMC9378033/</a:t>
            </a:r>
          </a:p>
          <a:p>
            <a:r>
              <a:rPr lang="en-GB"/>
              <a:t>https://www.gov.uk/government/publications/obesity-weight-management-and-people-with-learning-disabilities/obesity-and-weight-management-for-people-with-learning-disabilities-guidance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222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https://cks.nice.org.uk/topics/learning-disabilities/background-information/associated-conditions/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D418-C47F-45C1-94DA-96A9E9C4E4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772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https://www.towerhamletsconnect.org/information-and-advice/wellbeing-and-mental-health/mental-health/mental-health-services/</a:t>
            </a:r>
          </a:p>
        </p:txBody>
      </p:sp>
      <p:sp>
        <p:nvSpPr>
          <p:cNvPr id="4" name="Slide Number Placeholder 3"/>
          <p:cNvSpPr>
            <a:spLocks noGrp="1"/>
          </p:cNvSpPr>
          <p:nvPr>
            <p:ph type="sldNum" sz="quarter" idx="5"/>
          </p:nvPr>
        </p:nvSpPr>
        <p:spPr/>
        <p:txBody>
          <a:bodyPr/>
          <a:lstStyle/>
          <a:p>
            <a:fld id="{CEF50D0E-4B02-4FBB-A72C-9CF8059E5C7D}" type="slidenum">
              <a:rPr lang="en-GB" smtClean="0"/>
              <a:t>86</a:t>
            </a:fld>
            <a:endParaRPr lang="en-GB"/>
          </a:p>
        </p:txBody>
      </p:sp>
    </p:spTree>
    <p:extLst>
      <p:ext uri="{BB962C8B-B14F-4D97-AF65-F5344CB8AC3E}">
        <p14:creationId xmlns:p14="http://schemas.microsoft.com/office/powerpoint/2010/main" val="4125748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50D0E-4B02-4FBB-A72C-9CF8059E5C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35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08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https://researchbriefings.files.parliament.uk/documents/CBP-9602/CBP-9602.pdf </a:t>
            </a:r>
          </a:p>
          <a:p>
            <a:endParaRPr lang="en-GB"/>
          </a:p>
          <a:p>
            <a:r>
              <a:rPr lang="en-GB"/>
              <a:t>Fingertips </a:t>
            </a:r>
          </a:p>
        </p:txBody>
      </p:sp>
      <p:sp>
        <p:nvSpPr>
          <p:cNvPr id="4" name="Slide Number Placeholder 3"/>
          <p:cNvSpPr>
            <a:spLocks noGrp="1"/>
          </p:cNvSpPr>
          <p:nvPr>
            <p:ph type="sldNum" sz="quarter" idx="5"/>
          </p:nvPr>
        </p:nvSpPr>
        <p:spPr/>
        <p:txBody>
          <a:bodyPr/>
          <a:lstStyle/>
          <a:p>
            <a:fld id="{CEF50D0E-4B02-4FBB-A72C-9CF8059E5C7D}" type="slidenum">
              <a:rPr lang="en-GB" smtClean="0"/>
              <a:t>22</a:t>
            </a:fld>
            <a:endParaRPr lang="en-GB"/>
          </a:p>
        </p:txBody>
      </p:sp>
    </p:spTree>
    <p:extLst>
      <p:ext uri="{BB962C8B-B14F-4D97-AF65-F5344CB8AC3E}">
        <p14:creationId xmlns:p14="http://schemas.microsoft.com/office/powerpoint/2010/main" val="352653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NEL Clinical Effectiveness Group. Learning disabilities data. 2022.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D418-C47F-45C1-94DA-96A9E9C4E4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496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https://www.gov.uk/government/publications/flu-vaccinations-for-people-with-learning-disabilities/flu-vaccinations-supporting-people-with-learning-disabilities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154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Gemma: </a:t>
            </a:r>
          </a:p>
          <a:p>
            <a:r>
              <a:rPr lang="en-GB"/>
              <a:t>Network 6 pilot – funding for targeted outreach in December 2023-2024 for Covid booster and flu (phone call with MI training on vaccine hesitancy versus texting)</a:t>
            </a:r>
          </a:p>
          <a:p>
            <a:endParaRPr lang="en-GB"/>
          </a:p>
          <a:p>
            <a:r>
              <a:rPr lang="en-GB"/>
              <a:t>A challenge identified at event – LD patients said that consent is provided by family member / carer – need to get consent ahead of time </a:t>
            </a:r>
          </a:p>
          <a:p>
            <a:endParaRPr lang="en-GB"/>
          </a:p>
          <a:p>
            <a:r>
              <a:rPr lang="en-GB"/>
              <a:t>Providers going out to supported accommodation isn’t suitable as it is kind of like going to someone’s house (rather than something like a care home / hostel)  </a:t>
            </a:r>
          </a:p>
          <a:p>
            <a:endParaRPr lang="en-GB"/>
          </a:p>
          <a:p>
            <a:r>
              <a:rPr lang="en-GB"/>
              <a:t>Risk factors for poor outcomes – obesity, diabetes etc – huge risk of poor covid outcomes (mortality during first wave) – are there health needs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393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https://www.mencap.org.uk/resource/fact-sheet-5-what-support-available-employers-who-take-person-learning-disability</a:t>
            </a:r>
          </a:p>
        </p:txBody>
      </p:sp>
      <p:sp>
        <p:nvSpPr>
          <p:cNvPr id="4" name="Slide Number Placeholder 3"/>
          <p:cNvSpPr>
            <a:spLocks noGrp="1"/>
          </p:cNvSpPr>
          <p:nvPr>
            <p:ph type="sldNum" sz="quarter" idx="5"/>
          </p:nvPr>
        </p:nvSpPr>
        <p:spPr/>
        <p:txBody>
          <a:bodyPr/>
          <a:lstStyle/>
          <a:p>
            <a:fld id="{CEF50D0E-4B02-4FBB-A72C-9CF8059E5C7D}" type="slidenum">
              <a:rPr lang="en-GB" smtClean="0"/>
              <a:t>103</a:t>
            </a:fld>
            <a:endParaRPr lang="en-GB"/>
          </a:p>
        </p:txBody>
      </p:sp>
    </p:spTree>
    <p:extLst>
      <p:ext uri="{BB962C8B-B14F-4D97-AF65-F5344CB8AC3E}">
        <p14:creationId xmlns:p14="http://schemas.microsoft.com/office/powerpoint/2010/main" val="713307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https://www.hee.nhs.uk/sites/default/files/documents/Involving%20people%20with%20a%20learning%20disability%20and%20autistic%20people%20FINAL%20.pdf</a:t>
            </a:r>
          </a:p>
        </p:txBody>
      </p:sp>
      <p:sp>
        <p:nvSpPr>
          <p:cNvPr id="4" name="Slide Number Placeholder 3"/>
          <p:cNvSpPr>
            <a:spLocks noGrp="1"/>
          </p:cNvSpPr>
          <p:nvPr>
            <p:ph type="sldNum" sz="quarter" idx="5"/>
          </p:nvPr>
        </p:nvSpPr>
        <p:spPr/>
        <p:txBody>
          <a:bodyPr/>
          <a:lstStyle/>
          <a:p>
            <a:fld id="{CEF50D0E-4B02-4FBB-A72C-9CF8059E5C7D}" type="slidenum">
              <a:rPr lang="en-GB" smtClean="0"/>
              <a:t>104</a:t>
            </a:fld>
            <a:endParaRPr lang="en-GB"/>
          </a:p>
        </p:txBody>
      </p:sp>
    </p:spTree>
    <p:extLst>
      <p:ext uri="{BB962C8B-B14F-4D97-AF65-F5344CB8AC3E}">
        <p14:creationId xmlns:p14="http://schemas.microsoft.com/office/powerpoint/2010/main" val="192876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PHAST</a:t>
            </a:r>
          </a:p>
          <a:p>
            <a:r>
              <a:rPr lang="en-GB"/>
              <a:t>Nuffield Trust. Supporting people in employment. 2022.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901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https://riseservicesinc.org/news/community-safety-tips-for-adults-with-disabilities/</a:t>
            </a:r>
          </a:p>
          <a:p>
            <a:endParaRPr lang="en-GB"/>
          </a:p>
        </p:txBody>
      </p:sp>
      <p:sp>
        <p:nvSpPr>
          <p:cNvPr id="4" name="Slide Number Placeholder 3"/>
          <p:cNvSpPr>
            <a:spLocks noGrp="1"/>
          </p:cNvSpPr>
          <p:nvPr>
            <p:ph type="sldNum" sz="quarter" idx="5"/>
          </p:nvPr>
        </p:nvSpPr>
        <p:spPr/>
        <p:txBody>
          <a:bodyPr/>
          <a:lstStyle/>
          <a:p>
            <a:fld id="{CEF50D0E-4B02-4FBB-A72C-9CF8059E5C7D}" type="slidenum">
              <a:rPr lang="en-GB" smtClean="0"/>
              <a:t>114</a:t>
            </a:fld>
            <a:endParaRPr lang="en-GB"/>
          </a:p>
        </p:txBody>
      </p:sp>
    </p:spTree>
    <p:extLst>
      <p:ext uri="{BB962C8B-B14F-4D97-AF65-F5344CB8AC3E}">
        <p14:creationId xmlns:p14="http://schemas.microsoft.com/office/powerpoint/2010/main" val="2637111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https://www.centreforsocialjustice.org.uk/wp-content/uploads/2024/02/CSJ-JC_Criminal_exploitation.pdf</a:t>
            </a:r>
          </a:p>
          <a:p>
            <a:r>
              <a:rPr lang="en-GB"/>
              <a:t>https://bills.parliament.uk/publications/51938/documents/3718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15F57-AFD4-422B-9BEF-33E45BA961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956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https://www.mencap.org.uk/learning-disability-explained/research-and-statistics/friendships-research-and-statistics</a:t>
            </a:r>
          </a:p>
        </p:txBody>
      </p:sp>
      <p:sp>
        <p:nvSpPr>
          <p:cNvPr id="4" name="Slide Number Placeholder 3"/>
          <p:cNvSpPr>
            <a:spLocks noGrp="1"/>
          </p:cNvSpPr>
          <p:nvPr>
            <p:ph type="sldNum" sz="quarter" idx="5"/>
          </p:nvPr>
        </p:nvSpPr>
        <p:spPr/>
        <p:txBody>
          <a:bodyPr/>
          <a:lstStyle/>
          <a:p>
            <a:fld id="{CEF50D0E-4B02-4FBB-A72C-9CF8059E5C7D}" type="slidenum">
              <a:rPr lang="en-GB" smtClean="0"/>
              <a:t>122</a:t>
            </a:fld>
            <a:endParaRPr lang="en-GB"/>
          </a:p>
        </p:txBody>
      </p:sp>
    </p:spTree>
    <p:extLst>
      <p:ext uri="{BB962C8B-B14F-4D97-AF65-F5344CB8AC3E}">
        <p14:creationId xmlns:p14="http://schemas.microsoft.com/office/powerpoint/2010/main" val="3330739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is from NEL Analysis </a:t>
            </a:r>
          </a:p>
          <a:p>
            <a:r>
              <a:rPr lang="en-GB"/>
              <a:t>Mencap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50D0E-4B02-4FBB-A72C-9CF8059E5C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96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OHID: https://fingertips.phe.org.uk/profile/learning-disabilities/data#page/4/gid/1938132702/ati/502/iid/93443/age/164/sex/4/cat/-1/ctp/-1/yrr/1/cid/4/tbm/1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15F57-AFD4-422B-9BEF-33E45BA961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805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disability to destitution | Joseph Rowntree Foundation (jrf.org.uk)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022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https://www.choiceforum.org/docs/mcapconsent.pdf</a:t>
            </a:r>
          </a:p>
        </p:txBody>
      </p:sp>
      <p:sp>
        <p:nvSpPr>
          <p:cNvPr id="4" name="Slide Number Placeholder 3"/>
          <p:cNvSpPr>
            <a:spLocks noGrp="1"/>
          </p:cNvSpPr>
          <p:nvPr>
            <p:ph type="sldNum" sz="quarter" idx="5"/>
          </p:nvPr>
        </p:nvSpPr>
        <p:spPr/>
        <p:txBody>
          <a:bodyPr/>
          <a:lstStyle/>
          <a:p>
            <a:fld id="{CEF50D0E-4B02-4FBB-A72C-9CF8059E5C7D}" type="slidenum">
              <a:rPr lang="en-GB" smtClean="0"/>
              <a:t>126</a:t>
            </a:fld>
            <a:endParaRPr lang="en-GB"/>
          </a:p>
        </p:txBody>
      </p:sp>
    </p:spTree>
    <p:extLst>
      <p:ext uri="{BB962C8B-B14F-4D97-AF65-F5344CB8AC3E}">
        <p14:creationId xmlns:p14="http://schemas.microsoft.com/office/powerpoint/2010/main" val="3437901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https://www.towerhamlets.gov.uk/News_events/2023/October/Cost-of-living-is-a-key-concern-for-residents.aspx</a:t>
            </a:r>
          </a:p>
          <a:p>
            <a:r>
              <a:rPr lang="en-GB"/>
              <a:t>https://www.towerhamlets.gov.uk/News_events/2023/October/Cost-of-Living-package-worth-nearly-6million.aspx</a:t>
            </a:r>
          </a:p>
          <a:p>
            <a:r>
              <a:rPr lang="en-GB"/>
              <a:t>https://www.towerhamlets.gov.uk/lgnl/advice_and_benefits/cost-of-living/household-support-fund.aspx</a:t>
            </a:r>
          </a:p>
          <a:p>
            <a:r>
              <a:rPr lang="en-GB"/>
              <a:t>https://www.towerhamlets.gov.uk/lgnl/advice_and_benefits/cost-of-living/Cost-of-living.aspx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821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file:///C:/Users/mirza.begum/Downloads/172ca-FINAL%20THT%20Borough%20Plan%20post%20C19%20May%202021%20v.7.0.pptx.pdf</a:t>
            </a:r>
          </a:p>
          <a:p>
            <a:pPr marL="171450" indent="-171450">
              <a:buFont typeface="Arial" panose="020B0604020202020204" pitchFamily="34" charset="0"/>
              <a:buChar char="•"/>
            </a:pPr>
            <a:r>
              <a:rPr lang="en-GB"/>
              <a:t>https://www.towerhamlets.gov.uk/Documents/One-TH/Part-I-Poverty,-debt,-and-unemployment.pdf</a:t>
            </a:r>
          </a:p>
          <a:p>
            <a:pPr marL="171450" indent="-171450">
              <a:buFont typeface="Arial" panose="020B0604020202020204" pitchFamily="34" charset="0"/>
              <a:buChar char="•"/>
            </a:pPr>
            <a:r>
              <a:rPr lang="en-GB"/>
              <a:t>https://democracy.towerhamlets.gov.uk/mgConvert2PDF.aspx?ID=112138</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7615F57-AFD4-422B-9BEF-33E45BA961CE}" type="slidenum">
              <a:rPr lang="en-GB" smtClean="0"/>
              <a:t>129</a:t>
            </a:fld>
            <a:endParaRPr lang="en-GB"/>
          </a:p>
        </p:txBody>
      </p:sp>
    </p:spTree>
    <p:extLst>
      <p:ext uri="{BB962C8B-B14F-4D97-AF65-F5344CB8AC3E}">
        <p14:creationId xmlns:p14="http://schemas.microsoft.com/office/powerpoint/2010/main" val="385643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F50D0E-4B02-4FBB-A72C-9CF8059E5C7D}" type="slidenum">
              <a:rPr lang="en-GB" smtClean="0"/>
              <a:t>131</a:t>
            </a:fld>
            <a:endParaRPr lang="en-GB"/>
          </a:p>
        </p:txBody>
      </p:sp>
    </p:spTree>
    <p:extLst>
      <p:ext uri="{BB962C8B-B14F-4D97-AF65-F5344CB8AC3E}">
        <p14:creationId xmlns:p14="http://schemas.microsoft.com/office/powerpoint/2010/main" val="707467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https://www.local.gov.uk/our-support/sector-support-offer/care-and-health-improvement/autistic-and-learning-disabilities/housing </a:t>
            </a:r>
          </a:p>
          <a:p>
            <a:pPr marL="171450" indent="-171450">
              <a:buFont typeface="Arial" panose="020B0604020202020204" pitchFamily="34" charset="0"/>
              <a:buChar char="•"/>
            </a:pPr>
            <a:r>
              <a:rPr lang="en-GB"/>
              <a:t> https://www.local.gov.uk/sites/default/files/documents/ADASS-Housing-and-Care_Good-Practice-Guide.pdf</a:t>
            </a:r>
          </a:p>
          <a:p>
            <a:pPr marL="171450" indent="-171450">
              <a:buFont typeface="Arial" panose="020B0604020202020204" pitchFamily="34" charset="0"/>
              <a:buChar char="•"/>
            </a:pPr>
            <a:endParaRPr lang="en-GB"/>
          </a:p>
          <a:p>
            <a:pPr marL="0" indent="0">
              <a:lnSpc>
                <a:spcPct val="150000"/>
              </a:lnSpc>
              <a:buNone/>
            </a:pPr>
            <a:r>
              <a:rPr lang="en-GB" sz="1200" b="1">
                <a:solidFill>
                  <a:schemeClr val="tx1"/>
                </a:solidFill>
                <a:latin typeface="+mn-lt"/>
                <a:cs typeface="+mn-cs"/>
              </a:rPr>
              <a:t>Carers said it was important for them</a:t>
            </a:r>
          </a:p>
          <a:p>
            <a:pPr>
              <a:lnSpc>
                <a:spcPct val="100000"/>
              </a:lnSpc>
            </a:pPr>
            <a:r>
              <a:rPr lang="en-GB" sz="1200">
                <a:solidFill>
                  <a:schemeClr val="tx1"/>
                </a:solidFill>
                <a:latin typeface="+mn-lt"/>
                <a:cs typeface="+mn-cs"/>
              </a:rPr>
              <a:t>The starting point should always be about providing individual and personalised support</a:t>
            </a:r>
          </a:p>
          <a:p>
            <a:pPr>
              <a:lnSpc>
                <a:spcPct val="100000"/>
              </a:lnSpc>
            </a:pPr>
            <a:r>
              <a:rPr lang="en-GB" sz="1200">
                <a:solidFill>
                  <a:schemeClr val="tx1"/>
                </a:solidFill>
                <a:latin typeface="+mn-lt"/>
                <a:cs typeface="+mn-cs"/>
              </a:rPr>
              <a:t>Families support in any ways and so people without families are at a disadvantage</a:t>
            </a:r>
          </a:p>
          <a:p>
            <a:pPr>
              <a:lnSpc>
                <a:spcPct val="100000"/>
              </a:lnSpc>
              <a:spcBef>
                <a:spcPts val="0"/>
              </a:spcBef>
            </a:pPr>
            <a:r>
              <a:rPr lang="en-GB" sz="1200">
                <a:solidFill>
                  <a:schemeClr val="tx1"/>
                </a:solidFill>
                <a:latin typeface="+mn-lt"/>
                <a:cs typeface="+mn-cs"/>
              </a:rPr>
              <a:t>Housing type is less important than quality </a:t>
            </a:r>
          </a:p>
          <a:p>
            <a:pPr>
              <a:lnSpc>
                <a:spcPct val="100000"/>
              </a:lnSpc>
            </a:pPr>
            <a:r>
              <a:rPr lang="en-GB" sz="1200">
                <a:solidFill>
                  <a:schemeClr val="tx1"/>
                </a:solidFill>
                <a:latin typeface="+mn-lt"/>
                <a:cs typeface="+mn-cs"/>
              </a:rPr>
              <a:t>Funding type &amp; source is important</a:t>
            </a:r>
          </a:p>
          <a:p>
            <a:pPr>
              <a:lnSpc>
                <a:spcPct val="100000"/>
              </a:lnSpc>
            </a:pPr>
            <a:r>
              <a:rPr lang="en-GB" sz="1200">
                <a:solidFill>
                  <a:schemeClr val="tx1"/>
                </a:solidFill>
                <a:latin typeface="+mn-lt"/>
                <a:cs typeface="+mn-cs"/>
              </a:rPr>
              <a:t>Individual and personalised support is important </a:t>
            </a:r>
          </a:p>
          <a:p>
            <a:pPr marL="0" indent="0">
              <a:lnSpc>
                <a:spcPct val="100000"/>
              </a:lnSpc>
              <a:buNone/>
            </a:pPr>
            <a:endParaRPr lang="en-GB" sz="1200">
              <a:solidFill>
                <a:schemeClr val="tx1"/>
              </a:solidFill>
              <a:latin typeface="+mn-lt"/>
              <a:cs typeface="+mn-cs"/>
            </a:endParaRPr>
          </a:p>
          <a:p>
            <a:pPr marL="0" indent="0">
              <a:lnSpc>
                <a:spcPct val="100000"/>
              </a:lnSpc>
              <a:buNone/>
            </a:pPr>
            <a:r>
              <a:rPr lang="en-GB" sz="1200" b="1">
                <a:solidFill>
                  <a:schemeClr val="tx1"/>
                </a:solidFill>
                <a:latin typeface="+mn-lt"/>
                <a:cs typeface="+mn-cs"/>
              </a:rPr>
              <a:t>Self Advocates said </a:t>
            </a:r>
          </a:p>
          <a:p>
            <a:pPr>
              <a:lnSpc>
                <a:spcPct val="100000"/>
              </a:lnSpc>
            </a:pPr>
            <a:r>
              <a:rPr lang="en-GB" sz="1200">
                <a:solidFill>
                  <a:schemeClr val="tx1"/>
                </a:solidFill>
                <a:latin typeface="+mn-lt"/>
                <a:cs typeface="+mn-cs"/>
              </a:rPr>
              <a:t>Good support and control over own life and home </a:t>
            </a:r>
          </a:p>
          <a:p>
            <a:pPr>
              <a:lnSpc>
                <a:spcPct val="100000"/>
              </a:lnSpc>
            </a:pPr>
            <a:r>
              <a:rPr lang="en-GB" sz="1200">
                <a:solidFill>
                  <a:schemeClr val="tx1"/>
                </a:solidFill>
                <a:latin typeface="+mn-lt"/>
                <a:cs typeface="+mn-cs"/>
              </a:rPr>
              <a:t>Type of housing is less important than independence</a:t>
            </a:r>
          </a:p>
          <a:p>
            <a:pPr>
              <a:lnSpc>
                <a:spcPct val="100000"/>
              </a:lnSpc>
            </a:pPr>
            <a:r>
              <a:rPr lang="en-GB" sz="1200">
                <a:solidFill>
                  <a:schemeClr val="tx1"/>
                </a:solidFill>
                <a:latin typeface="+mn-lt"/>
                <a:cs typeface="+mn-cs"/>
              </a:rPr>
              <a:t>Control of your own money needs more choices </a:t>
            </a:r>
          </a:p>
          <a:p>
            <a:pPr>
              <a:lnSpc>
                <a:spcPct val="100000"/>
              </a:lnSpc>
            </a:pPr>
            <a:r>
              <a:rPr lang="en-GB" sz="1200">
                <a:solidFill>
                  <a:schemeClr val="tx1"/>
                </a:solidFill>
                <a:latin typeface="+mn-lt"/>
                <a:cs typeface="+mn-cs"/>
              </a:rPr>
              <a:t> Your own money means, you’re treated as an individual</a:t>
            </a:r>
          </a:p>
          <a:p>
            <a:pPr marL="0" indent="0">
              <a:buNone/>
            </a:pPr>
            <a:endParaRPr lang="en-GB" sz="1100"/>
          </a:p>
          <a:p>
            <a:pPr marL="0" indent="0">
              <a:buNone/>
            </a:pPr>
            <a:endParaRPr lang="en-GB" sz="1100"/>
          </a:p>
          <a:p>
            <a:pPr marL="0" indent="0">
              <a:lnSpc>
                <a:spcPct val="150000"/>
              </a:lnSpc>
              <a:buNone/>
            </a:pPr>
            <a:r>
              <a:rPr lang="en-GB" sz="1100" b="1"/>
              <a:t>Commissioners said</a:t>
            </a:r>
          </a:p>
          <a:p>
            <a:pPr>
              <a:lnSpc>
                <a:spcPct val="150000"/>
              </a:lnSpc>
            </a:pPr>
            <a:r>
              <a:rPr lang="en-GB" sz="1100"/>
              <a:t>Focus: Moving people from residential care into supported care</a:t>
            </a:r>
          </a:p>
          <a:p>
            <a:pPr>
              <a:lnSpc>
                <a:spcPct val="150000"/>
              </a:lnSpc>
            </a:pPr>
            <a:r>
              <a:rPr lang="en-GB" sz="1100"/>
              <a:t>Reasons: closure of residential services and cost savings </a:t>
            </a:r>
          </a:p>
          <a:p>
            <a:pPr>
              <a:lnSpc>
                <a:spcPct val="150000"/>
              </a:lnSpc>
            </a:pPr>
            <a:r>
              <a:rPr lang="en-GB" sz="1100"/>
              <a:t>We pay for the support element only, so it is cheaper for us</a:t>
            </a:r>
          </a:p>
          <a:p>
            <a:pPr>
              <a:lnSpc>
                <a:spcPct val="150000"/>
              </a:lnSpc>
            </a:pPr>
            <a:r>
              <a:rPr lang="en-GB" sz="1100"/>
              <a:t>Commissioners are not proactive around quality of life</a:t>
            </a:r>
          </a:p>
          <a:p>
            <a:pPr>
              <a:lnSpc>
                <a:spcPct val="150000"/>
              </a:lnSpc>
            </a:pPr>
            <a:endParaRPr lang="en-GB" sz="1100" b="1"/>
          </a:p>
          <a:p>
            <a:pPr>
              <a:lnSpc>
                <a:spcPct val="150000"/>
              </a:lnSpc>
            </a:pPr>
            <a:r>
              <a:rPr lang="en-GB" sz="1100" b="1"/>
              <a:t>Supported housing providers </a:t>
            </a:r>
          </a:p>
          <a:p>
            <a:pPr marL="171450" indent="-171450">
              <a:lnSpc>
                <a:spcPct val="150000"/>
              </a:lnSpc>
              <a:buFont typeface="Arial" panose="020B0604020202020204" pitchFamily="34" charset="0"/>
              <a:buChar char="•"/>
            </a:pPr>
            <a:r>
              <a:rPr lang="en-GB" sz="1100"/>
              <a:t>Ethos, Values and culture are important</a:t>
            </a:r>
          </a:p>
          <a:p>
            <a:pPr marL="171450" indent="-171450">
              <a:lnSpc>
                <a:spcPct val="150000"/>
              </a:lnSpc>
              <a:buFont typeface="Arial" panose="020B0604020202020204" pitchFamily="34" charset="0"/>
              <a:buChar char="•"/>
            </a:pPr>
            <a:r>
              <a:rPr lang="en-GB" sz="1100"/>
              <a:t>Compatibility between residents is key</a:t>
            </a:r>
          </a:p>
          <a:p>
            <a:pPr marL="171450" indent="-171450">
              <a:lnSpc>
                <a:spcPct val="150000"/>
              </a:lnSpc>
              <a:buFont typeface="Arial" panose="020B0604020202020204" pitchFamily="34" charset="0"/>
              <a:buChar char="•"/>
            </a:pPr>
            <a:r>
              <a:rPr lang="en-GB" sz="1100"/>
              <a:t>Experts by experience within the team is important </a:t>
            </a:r>
          </a:p>
          <a:p>
            <a:pPr marL="171450" indent="-171450">
              <a:lnSpc>
                <a:spcPct val="150000"/>
              </a:lnSpc>
              <a:buFont typeface="Arial" panose="020B0604020202020204" pitchFamily="34" charset="0"/>
              <a:buChar char="•"/>
            </a:pPr>
            <a:r>
              <a:rPr lang="en-GB" sz="1100"/>
              <a:t>Act to improve quality; don’t just tick box</a:t>
            </a:r>
          </a:p>
          <a:p>
            <a:pPr>
              <a:lnSpc>
                <a:spcPct val="150000"/>
              </a:lnSpc>
            </a:pPr>
            <a:endParaRPr lang="en-GB" sz="1100"/>
          </a:p>
          <a:p>
            <a:pPr>
              <a:lnSpc>
                <a:spcPct val="150000"/>
              </a:lnSpc>
            </a:pPr>
            <a:r>
              <a:rPr lang="en-GB" sz="1100" b="1" i="1"/>
              <a:t>Self-advocates said</a:t>
            </a:r>
          </a:p>
          <a:p>
            <a:pPr marL="171450" indent="-171450">
              <a:lnSpc>
                <a:spcPct val="150000"/>
              </a:lnSpc>
              <a:buFont typeface="Arial" panose="020B0604020202020204" pitchFamily="34" charset="0"/>
              <a:buChar char="•"/>
            </a:pPr>
            <a:r>
              <a:rPr lang="en-GB" sz="1100"/>
              <a:t>Good support and control over own life and home</a:t>
            </a:r>
          </a:p>
          <a:p>
            <a:pPr marL="171450" indent="-171450">
              <a:lnSpc>
                <a:spcPct val="150000"/>
              </a:lnSpc>
              <a:buFont typeface="Arial" panose="020B0604020202020204" pitchFamily="34" charset="0"/>
              <a:buChar char="•"/>
            </a:pPr>
            <a:r>
              <a:rPr lang="en-GB" sz="1100"/>
              <a:t>Type of housing is less critical than independence</a:t>
            </a:r>
          </a:p>
          <a:p>
            <a:pPr marL="171450" indent="-171450">
              <a:lnSpc>
                <a:spcPct val="150000"/>
              </a:lnSpc>
              <a:buFont typeface="Arial" panose="020B0604020202020204" pitchFamily="34" charset="0"/>
              <a:buChar char="•"/>
            </a:pPr>
            <a:r>
              <a:rPr lang="en-GB" sz="1100"/>
              <a:t>Control of your own money leads to more choices</a:t>
            </a:r>
          </a:p>
          <a:p>
            <a:pPr marL="171450" indent="-171450">
              <a:lnSpc>
                <a:spcPct val="150000"/>
              </a:lnSpc>
              <a:buFont typeface="Arial" panose="020B0604020202020204" pitchFamily="34" charset="0"/>
              <a:buChar char="•"/>
            </a:pPr>
            <a:r>
              <a:rPr lang="en-GB" sz="1100"/>
              <a:t>Your own money means your treatment as an individual </a:t>
            </a:r>
          </a:p>
          <a:p>
            <a:pPr>
              <a:lnSpc>
                <a:spcPct val="150000"/>
              </a:lnSpc>
            </a:pPr>
            <a:endParaRPr lang="en-GB" sz="1600"/>
          </a:p>
          <a:p>
            <a:endParaRPr lang="en-GB" sz="1600"/>
          </a:p>
          <a:p>
            <a:endParaRPr lang="en-GB" sz="1600"/>
          </a:p>
          <a:p>
            <a:pPr marL="0" indent="0">
              <a:buNone/>
            </a:pPr>
            <a:endParaRPr lang="en-GB" sz="1100"/>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EF50D0E-4B02-4FBB-A72C-9CF8059E5C7D}" type="slidenum">
              <a:rPr lang="en-GB" smtClean="0"/>
              <a:t>136</a:t>
            </a:fld>
            <a:endParaRPr lang="en-GB"/>
          </a:p>
        </p:txBody>
      </p:sp>
    </p:spTree>
    <p:extLst>
      <p:ext uri="{BB962C8B-B14F-4D97-AF65-F5344CB8AC3E}">
        <p14:creationId xmlns:p14="http://schemas.microsoft.com/office/powerpoint/2010/main" val="921380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https://www.ndti.org.uk/projects/comparing-housing-and-support-models-for-adults-with-learning-disabilities</a:t>
            </a:r>
          </a:p>
        </p:txBody>
      </p:sp>
      <p:sp>
        <p:nvSpPr>
          <p:cNvPr id="4" name="Slide Number Placeholder 3"/>
          <p:cNvSpPr>
            <a:spLocks noGrp="1"/>
          </p:cNvSpPr>
          <p:nvPr>
            <p:ph type="sldNum" sz="quarter" idx="5"/>
          </p:nvPr>
        </p:nvSpPr>
        <p:spPr/>
        <p:txBody>
          <a:bodyPr/>
          <a:lstStyle/>
          <a:p>
            <a:fld id="{CEF50D0E-4B02-4FBB-A72C-9CF8059E5C7D}" type="slidenum">
              <a:rPr lang="en-GB" smtClean="0"/>
              <a:t>137</a:t>
            </a:fld>
            <a:endParaRPr lang="en-GB"/>
          </a:p>
        </p:txBody>
      </p:sp>
    </p:spTree>
    <p:extLst>
      <p:ext uri="{BB962C8B-B14F-4D97-AF65-F5344CB8AC3E}">
        <p14:creationId xmlns:p14="http://schemas.microsoft.com/office/powerpoint/2010/main" val="116869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https://library.hee.nhs.uk/knowledge-mobilisation/nhs-knowledge-mobilisation-framework-postcards</a:t>
            </a:r>
          </a:p>
        </p:txBody>
      </p:sp>
      <p:sp>
        <p:nvSpPr>
          <p:cNvPr id="4" name="Slide Number Placeholder 3"/>
          <p:cNvSpPr>
            <a:spLocks noGrp="1"/>
          </p:cNvSpPr>
          <p:nvPr>
            <p:ph type="sldNum" sz="quarter" idx="5"/>
          </p:nvPr>
        </p:nvSpPr>
        <p:spPr/>
        <p:txBody>
          <a:bodyPr/>
          <a:lstStyle/>
          <a:p>
            <a:fld id="{CEF50D0E-4B02-4FBB-A72C-9CF8059E5C7D}" type="slidenum">
              <a:rPr lang="en-GB" smtClean="0"/>
              <a:t>34</a:t>
            </a:fld>
            <a:endParaRPr lang="en-GB"/>
          </a:p>
        </p:txBody>
      </p:sp>
    </p:spTree>
    <p:extLst>
      <p:ext uri="{BB962C8B-B14F-4D97-AF65-F5344CB8AC3E}">
        <p14:creationId xmlns:p14="http://schemas.microsoft.com/office/powerpoint/2010/main" val="198273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https://www.skillsforcare.org.uk/Developing-your-workforce/Care-topics/Learning-disability/Good-learning-disability-and-autism-training.aspx &amp; https://www.mencap.org.uk/sites/default/files/2016-06/2012.340%20Raising%20our%20sights_Guide%20to%20workforce_V2.pdf &amp; https://www.cqc.org.uk/guidance-providers/training-staff-support-autistic-people-and-people-learning-disability</a:t>
            </a:r>
          </a:p>
        </p:txBody>
      </p:sp>
      <p:sp>
        <p:nvSpPr>
          <p:cNvPr id="4" name="Slide Number Placeholder 3"/>
          <p:cNvSpPr>
            <a:spLocks noGrp="1"/>
          </p:cNvSpPr>
          <p:nvPr>
            <p:ph type="sldNum" sz="quarter" idx="5"/>
          </p:nvPr>
        </p:nvSpPr>
        <p:spPr/>
        <p:txBody>
          <a:bodyPr/>
          <a:lstStyle/>
          <a:p>
            <a:fld id="{CEF50D0E-4B02-4FBB-A72C-9CF8059E5C7D}" type="slidenum">
              <a:rPr lang="en-GB" smtClean="0"/>
              <a:t>35</a:t>
            </a:fld>
            <a:endParaRPr lang="en-GB"/>
          </a:p>
        </p:txBody>
      </p:sp>
    </p:spTree>
    <p:extLst>
      <p:ext uri="{BB962C8B-B14F-4D97-AF65-F5344CB8AC3E}">
        <p14:creationId xmlns:p14="http://schemas.microsoft.com/office/powerpoint/2010/main" val="138491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https://www.hee.nhs.uk/our-work/learning-disability/current-projects/oliver-mcgowan-mandatory-training-learning-disability-autism</a:t>
            </a:r>
          </a:p>
          <a:p>
            <a:r>
              <a:rPr lang="en-GB"/>
              <a:t>https://www.england.nhs.uk/long-read/clinical-guide-for-front-line-staff-to-support-the-management-of-patients-with-a-learning-disability-and-autistic-people-relevant-to-all-clinical-specialties/</a:t>
            </a:r>
          </a:p>
          <a:p>
            <a:r>
              <a:rPr lang="en-GB"/>
              <a:t>https://www.autism.org.uk/what-we-do/autism-training-and-best-practice/training</a:t>
            </a:r>
          </a:p>
          <a:p>
            <a:r>
              <a:rPr lang="en-GB"/>
              <a:t>https://www.hee.nhs.uk/our-work/learning-disability/current-projects/oliver-mcgowan-mandatory-training-learning-disability-autism/employer-resources</a:t>
            </a:r>
          </a:p>
          <a:p>
            <a:r>
              <a:rPr lang="en-GB"/>
              <a:t>https://www.gov.uk/government/consultations/learning-disability-and-autism-training-for-health-and-care-staff</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9E636-95FE-4948-999D-4A7D414E9A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53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https://www.mencap.org.uk/press-release/concerns-over-lack-clinical-training-causing-avoidable-learning-disability-deaths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BBB6B-1E26-4986-933D-F8AE824E15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18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https://www.hee.nhs.uk/our-work/learning-disability/current-projects/oliver-mcgowan-mandatory-training-learning-disability-autism</a:t>
            </a:r>
          </a:p>
          <a:p>
            <a:r>
              <a:rPr lang="en-GB"/>
              <a:t>https://www.england.nhs.uk/long-read/clinical-guide-for-front-line-staff-to-support-the-management-of-patients-with-a-learning-disability-and-autistic-people-relevant-to-all-clinical-specialties/</a:t>
            </a:r>
          </a:p>
          <a:p>
            <a:r>
              <a:rPr lang="en-GB"/>
              <a:t>https://www.autism.org.uk/what-we-do/autism-training-and-best-practice/training</a:t>
            </a:r>
          </a:p>
          <a:p>
            <a:r>
              <a:rPr lang="en-GB"/>
              <a:t>https://www.hee.nhs.uk/our-work/learning-disability/current-projects/oliver-mcgowan-mandatory-training-learning-disability-autism/employer-resources</a:t>
            </a:r>
          </a:p>
          <a:p>
            <a:r>
              <a:rPr lang="en-GB"/>
              <a:t>https://www.gov.uk/government/consultations/learning-disability-and-autism-training-for-health-and-care-staff</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9E636-95FE-4948-999D-4A7D414E9A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64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0745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917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0585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39052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60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28/04/2026</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179149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igital.nhs.uk/data-and-information/publications/statistical/health-and-care-of-people-with-learning-disabilities/experimental-statistics-2022-to-2023" TargetMode="Externa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mencap.org.uk/resource/fact-sheet-5-what-support-available-employers-who-take-person-learning-disabilit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3" Type="http://schemas.openxmlformats.org/officeDocument/2006/relationships/hyperlink" Target="https://www.vcth.org.uk/" TargetMode="External"/><Relationship Id="rId2" Type="http://schemas.openxmlformats.org/officeDocument/2006/relationships/hyperlink" Target="https://iwvolunteer.org/wp-content/uploads/2021/08/Volunteering-for-Everyone-guide-to-support-those-with-learning-disabilities-into-volunteering.pdf#:~:text=Only%206%20per%20cent%20of%20people%20with%20a,the%20views%20of%20disability%20of%20those%20around%20them." TargetMode="External"/><Relationship Id="rId1" Type="http://schemas.openxmlformats.org/officeDocument/2006/relationships/slideLayout" Target="../slideLayouts/slideLayout2.xml"/><Relationship Id="rId5" Type="http://schemas.openxmlformats.org/officeDocument/2006/relationships/hyperlink" Target="http://www.mencap.org.uk/" TargetMode="External"/><Relationship Id="rId4" Type="http://schemas.openxmlformats.org/officeDocument/2006/relationships/hyperlink" Target="https://www.elft.nhs.uk/services/tower-hamlets-community-learning-disabilities-service"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www.gov.uk/government/publications/the-right-to-choose-government-guidance-on-forced-marriage"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hyperlink" Target="https://www.choiceforum.org/docs/mcapconsent.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towerhamletsconnect.org/" TargetMode="External"/><Relationship Id="rId2" Type="http://schemas.openxmlformats.org/officeDocument/2006/relationships/hyperlink" Target="https://thcan.org.uk/"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www.local.gov.uk/our-support/sector-support-offer/care-and-health-improvement/autistic-and-learning-disabilities/housing"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101.xml"/><Relationship Id="rId3" Type="http://schemas.openxmlformats.org/officeDocument/2006/relationships/slide" Target="slide9.xml"/><Relationship Id="rId7" Type="http://schemas.openxmlformats.org/officeDocument/2006/relationships/slide" Target="slide45.xml"/><Relationship Id="rId12" Type="http://schemas.openxmlformats.org/officeDocument/2006/relationships/slide" Target="slide98.xml"/><Relationship Id="rId2" Type="http://schemas.openxmlformats.org/officeDocument/2006/relationships/slide" Target="slide4.xml"/><Relationship Id="rId16" Type="http://schemas.openxmlformats.org/officeDocument/2006/relationships/slide" Target="slide134.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91.xml"/><Relationship Id="rId5" Type="http://schemas.openxmlformats.org/officeDocument/2006/relationships/slide" Target="slide28.xml"/><Relationship Id="rId15" Type="http://schemas.openxmlformats.org/officeDocument/2006/relationships/slide" Target="slide123.xml"/><Relationship Id="rId10" Type="http://schemas.openxmlformats.org/officeDocument/2006/relationships/slide" Target="slide83.xml"/><Relationship Id="rId4" Type="http://schemas.openxmlformats.org/officeDocument/2006/relationships/slide" Target="slide21.xml"/><Relationship Id="rId9" Type="http://schemas.openxmlformats.org/officeDocument/2006/relationships/slide" Target="slide63.xml"/><Relationship Id="rId14" Type="http://schemas.openxmlformats.org/officeDocument/2006/relationships/slide" Target="slide1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ncap.org.uk/learning-disability-explained/research-and-statistics/how-common-learning-disabil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digital.nhs.uk/data-and-information/publications/statistical/health-and-care-of-people-with-learning-disabilities/experimental-statistics-2022-to-202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e-lfh.org.uk/programmes/health-equalities-framewor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hyperlink" Target="https://www.mencap.org.uk/press-release/concerns-over-lack-clinical-training-causing-avoidable-learning-disability-death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lfh.org.uk/programmes/the-oliver-mcgowan-mandatory-training-on-learning-disability-and-autis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autistica.org.uk/news/research-partnership-accept"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8" Type="http://schemas.openxmlformats.org/officeDocument/2006/relationships/hyperlink" Target="https://www.towerhamlets.gov.uk/lgnl/education_and_learning/parental_support/SEND_IASS_PAC.aspx" TargetMode="External"/><Relationship Id="rId3" Type="http://schemas.openxmlformats.org/officeDocument/2006/relationships/hyperlink" Target="https://poetryinwood.squarespace.com/" TargetMode="External"/><Relationship Id="rId7" Type="http://schemas.openxmlformats.org/officeDocument/2006/relationships/hyperlink" Target="https://yournetwork.mencap.org.uk/group/1250" TargetMode="External"/><Relationship Id="rId2" Type="http://schemas.openxmlformats.org/officeDocument/2006/relationships/hyperlink" Target="https://www.towerproject.org.uk/jet-service/" TargetMode="External"/><Relationship Id="rId1" Type="http://schemas.openxmlformats.org/officeDocument/2006/relationships/slideLayout" Target="../slideLayouts/slideLayout2.xml"/><Relationship Id="rId6" Type="http://schemas.openxmlformats.org/officeDocument/2006/relationships/hyperlink" Target="https://www.real.org.uk/" TargetMode="External"/><Relationship Id="rId5" Type="http://schemas.openxmlformats.org/officeDocument/2006/relationships/hyperlink" Target="https://www.apasen.org.uk/services/information-advice-and-advocacy-services/" TargetMode="External"/><Relationship Id="rId4" Type="http://schemas.openxmlformats.org/officeDocument/2006/relationships/hyperlink" Target="https://www.towerhamletsconnect.org/information-and-advice/conditions-and-disabilities/learning-disabilities/community-learning-disability-service-cld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towerhamlets.gov.uk/Documents/Public-Health/TowerHamletsPublicHealthReport2022.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1.png"/></Relationships>
</file>

<file path=ppt/slides/_rels/slide7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nhs.uk/conditions/learning-disabilities/annual-health-check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4.xml.rels><?xml version="1.0" encoding="UTF-8" standalone="yes"?>
<Relationships xmlns="http://schemas.openxmlformats.org/package/2006/relationships"><Relationship Id="rId3" Type="http://schemas.openxmlformats.org/officeDocument/2006/relationships/hyperlink" Target="https://www.england.nhs.uk/publication/improving-the-uptake-and-quality-of-annual-health-checks-for-people-with-a-learning-disability/" TargetMode="External"/><Relationship Id="rId2" Type="http://schemas.openxmlformats.org/officeDocument/2006/relationships/hyperlink" Target="https://democracy.towerhamlets.gov.uk/documents/s199343/HASC%20Scrutiny%20Report%2008MAR2022.pdf" TargetMode="External"/><Relationship Id="rId1" Type="http://schemas.openxmlformats.org/officeDocument/2006/relationships/slideLayout" Target="../slideLayouts/slideLayout2.xml"/><Relationship Id="rId5" Type="http://schemas.openxmlformats.org/officeDocument/2006/relationships/hyperlink" Target="https://www.towerhamletsconnect.org/information-and-advice/conditions-and-disabilities/learning-disabilities/staying-healthy/" TargetMode="External"/><Relationship Id="rId4" Type="http://schemas.openxmlformats.org/officeDocument/2006/relationships/hyperlink" Target="https://www.england.nhs.uk/wp-content/uploads/2021/06/C0962-i-annual-health-check-in-secondary-care-context-document.pdf" TargetMode="External"/></Relationships>
</file>

<file path=ppt/slides/_rels/slide7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abilitybow.org/" TargetMode="External"/><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be-well.org.uk/" TargetMode="External"/><Relationship Id="rId5" Type="http://schemas.openxmlformats.org/officeDocument/2006/relationships/hyperlink" Target="https://www.towerhamlets.gov.uk/lgnl/health__social_care/public_health/healthy_lifestyle,_adults.aspx" TargetMode="External"/><Relationship Id="rId4" Type="http://schemas.openxmlformats.org/officeDocument/2006/relationships/hyperlink" Target="https://www.bikeworks.org.uk/"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www.england.nhs.uk/cancer/case-studies/more-patients-with-learning-disabilities-take-up-bowel-cancer-screening-with-support/" TargetMode="External"/><Relationship Id="rId2" Type="http://schemas.openxmlformats.org/officeDocument/2006/relationships/hyperlink" Target="https://www.torbayandsouthdevon.nhs.uk/services/learning-disabilities/support-videos/bowel-cancer-screening/" TargetMode="External"/><Relationship Id="rId1" Type="http://schemas.openxmlformats.org/officeDocument/2006/relationships/slideLayout" Target="../slideLayouts/slideLayout2.xml"/><Relationship Id="rId5" Type="http://schemas.openxmlformats.org/officeDocument/2006/relationships/hyperlink" Target="https://www.local.gov.uk/case-studies/camden-avoiding-preventable-physical-health-admissions-people-learning-disabilities" TargetMode="External"/><Relationship Id="rId4" Type="http://schemas.openxmlformats.org/officeDocument/2006/relationships/hyperlink" Target="https://www.gov.uk/government/publications/breast-screening-identifying-and-reducing-inequalities"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cancerresearchuk.org/about-cancer/coping/general-books-links/for-people-learning-disabilities" TargetMode="External"/><Relationship Id="rId2" Type="http://schemas.openxmlformats.org/officeDocument/2006/relationships/hyperlink" Target="https://phescreening.blog.gov.uk/2020/01/31/bowel-cancer-screening-new-information-for-people-with-learning-disabilitie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879/2023.04.17_nhs-bowel-screening_FIT_EasyRead-Leaflet-WebAcc.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assets.publishing.service.gov.uk/media/5fa91fcc8fa8f578988a866c/COVID-19__learning_disabilities_mortality_repor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p:txBody>
          <a:bodyPr>
            <a:normAutofit/>
          </a:bodyPr>
          <a:lstStyle/>
          <a:p>
            <a:r>
              <a:rPr lang="en-GB"/>
              <a:t>Learning Disabilities Needs Assessment 2024</a:t>
            </a:r>
          </a:p>
        </p:txBody>
      </p:sp>
    </p:spTree>
    <p:extLst>
      <p:ext uri="{BB962C8B-B14F-4D97-AF65-F5344CB8AC3E}">
        <p14:creationId xmlns:p14="http://schemas.microsoft.com/office/powerpoint/2010/main" val="146160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E6291-8497-D072-94D0-EB155E8810CD}"/>
              </a:ext>
              <a:ext uri="{C183D7F6-B498-43B3-948B-1728B52AA6E4}">
                <adec:decorative xmlns:adec="http://schemas.microsoft.com/office/drawing/2017/decorative" val="1"/>
              </a:ext>
            </a:extLst>
          </p:cNvPr>
          <p:cNvSpPr>
            <a:spLocks noGrp="1"/>
          </p:cNvSpPr>
          <p:nvPr>
            <p:ph sz="half" idx="1"/>
          </p:nvPr>
        </p:nvSpPr>
        <p:spPr>
          <a:solidFill>
            <a:schemeClr val="bg1"/>
          </a:solidFill>
        </p:spPr>
        <p:txBody>
          <a:bodyPr>
            <a:normAutofit/>
          </a:bodyPr>
          <a:lstStyle/>
          <a:p>
            <a:pPr marL="0" indent="0">
              <a:lnSpc>
                <a:spcPct val="100000"/>
              </a:lnSpc>
              <a:spcBef>
                <a:spcPts val="600"/>
              </a:spcBef>
              <a:buNone/>
            </a:pPr>
            <a:r>
              <a:rPr lang="en-GB" sz="1000" b="1"/>
              <a:t>England: </a:t>
            </a:r>
          </a:p>
          <a:p>
            <a:pPr>
              <a:lnSpc>
                <a:spcPct val="100000"/>
              </a:lnSpc>
              <a:spcBef>
                <a:spcPts val="600"/>
              </a:spcBef>
            </a:pPr>
            <a:r>
              <a:rPr lang="en-GB" sz="1000"/>
              <a:t>Approximately 2% of adults in the UK are believed to have a learning disability (approx. 1.5 million people affected (Mencap, 2024); The proportion of people who </a:t>
            </a:r>
            <a:r>
              <a:rPr lang="en-GB" sz="1000" b="1"/>
              <a:t>self-identify</a:t>
            </a:r>
            <a:r>
              <a:rPr lang="en-GB" sz="1000"/>
              <a:t> as having a learning disability increased slightly from 1.5% in 2018 to 1.9% in 2023 (NHS England, 2023). </a:t>
            </a:r>
          </a:p>
          <a:p>
            <a:pPr>
              <a:lnSpc>
                <a:spcPct val="100000"/>
              </a:lnSpc>
              <a:spcBef>
                <a:spcPts val="600"/>
              </a:spcBef>
            </a:pPr>
            <a:r>
              <a:rPr kumimoji="0" lang="en-GB" sz="100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~0.5% of patients </a:t>
            </a:r>
            <a:r>
              <a:rPr kumimoji="0" lang="en-GB" sz="10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in primary care were identified by GPs as having a </a:t>
            </a:r>
            <a:r>
              <a:rPr kumimoji="0" lang="en-GB" sz="10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diagnosed</a:t>
            </a:r>
            <a:r>
              <a:rPr kumimoji="0" lang="en-GB" sz="10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learning disability (</a:t>
            </a:r>
            <a:r>
              <a:rPr kumimoji="0" lang="en-GB" sz="10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hlinkClick r:id="rId2"/>
              </a:rPr>
              <a:t>NHS England, 2023</a:t>
            </a:r>
            <a:r>
              <a:rPr kumimoji="0" lang="en-GB" sz="10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This rate has also increased over the past 10 years, but is still lower than the rate that people self-identify (likely due to differences in access to services, understanding of learning disabilities as well as social stigma). </a:t>
            </a:r>
            <a:endParaRPr lang="en-GB" sz="1000"/>
          </a:p>
        </p:txBody>
      </p:sp>
      <p:sp>
        <p:nvSpPr>
          <p:cNvPr id="5" name="Content Placeholder 4">
            <a:extLst>
              <a:ext uri="{FF2B5EF4-FFF2-40B4-BE49-F238E27FC236}">
                <a16:creationId xmlns:a16="http://schemas.microsoft.com/office/drawing/2014/main" id="{F3605231-CC82-C66C-18CA-69B54F1731D2}"/>
              </a:ext>
              <a:ext uri="{C183D7F6-B498-43B3-948B-1728B52AA6E4}">
                <adec:decorative xmlns:adec="http://schemas.microsoft.com/office/drawing/2017/decorative" val="1"/>
              </a:ext>
            </a:extLst>
          </p:cNvPr>
          <p:cNvSpPr>
            <a:spLocks noGrp="1"/>
          </p:cNvSpPr>
          <p:nvPr>
            <p:ph sz="half" idx="2"/>
          </p:nvPr>
        </p:nvSpPr>
        <p:spPr>
          <a:xfrm>
            <a:off x="6172200" y="1603682"/>
            <a:ext cx="5181600" cy="2177743"/>
          </a:xfrm>
        </p:spPr>
        <p:txBody>
          <a:bodyPr>
            <a:normAutofit fontScale="32500" lnSpcReduction="20000"/>
          </a:bodyPr>
          <a:lstStyle/>
          <a:p>
            <a:pPr marL="0" indent="0">
              <a:lnSpc>
                <a:spcPct val="110000"/>
              </a:lnSpc>
              <a:spcBef>
                <a:spcPts val="600"/>
              </a:spcBef>
              <a:buNone/>
            </a:pPr>
            <a:r>
              <a:rPr lang="en-GB" sz="3100" b="1"/>
              <a:t>Tower Hamlets: </a:t>
            </a:r>
          </a:p>
          <a:p>
            <a:pPr>
              <a:lnSpc>
                <a:spcPct val="110000"/>
              </a:lnSpc>
              <a:spcBef>
                <a:spcPts val="600"/>
              </a:spcBef>
            </a:pPr>
            <a:r>
              <a:rPr lang="en-GB" sz="3100" b="1"/>
              <a:t>Diagnosis in primary care: </a:t>
            </a:r>
            <a:r>
              <a:rPr lang="en-GB" sz="3100"/>
              <a:t>The prevalence of diagnosed LD is about 0.4%; this has been increasing since 2014. Rates are similar to London and lower than England (Fingertips, 2023). Rates of LD diagnosis among adults in Tower Hamlets are highest among males, 18-24 year olds, Asian and Black ethnicities, and people living in more deprived neighbourhoods (East London Database, 2024). </a:t>
            </a:r>
          </a:p>
          <a:p>
            <a:pPr>
              <a:lnSpc>
                <a:spcPct val="110000"/>
              </a:lnSpc>
              <a:spcBef>
                <a:spcPts val="600"/>
              </a:spcBef>
            </a:pPr>
            <a:r>
              <a:rPr lang="en-GB" sz="3100" b="1"/>
              <a:t>Adults known to social care: </a:t>
            </a:r>
            <a:r>
              <a:rPr lang="en-GB" sz="3100"/>
              <a:t>There are increasing numbers of adults with LD as the primary support need in Adult Social Care (particularly across the 18-64 age group and among Bangladeshi and Black African residents). There was also a </a:t>
            </a:r>
            <a:r>
              <a:rPr lang="en-GB" sz="3100" b="1"/>
              <a:t>135% increase gross spend </a:t>
            </a:r>
            <a:r>
              <a:rPr lang="en-GB" sz="3100"/>
              <a:t>for learning disability support in 2021/2022 compared with the previous year, higher than London (106%) and England (108%).  </a:t>
            </a:r>
          </a:p>
          <a:p>
            <a:endParaRPr lang="en-GB"/>
          </a:p>
        </p:txBody>
      </p:sp>
      <p:pic>
        <p:nvPicPr>
          <p:cNvPr id="4" name="Picture 3">
            <a:extLst>
              <a:ext uri="{FF2B5EF4-FFF2-40B4-BE49-F238E27FC236}">
                <a16:creationId xmlns:a16="http://schemas.microsoft.com/office/drawing/2014/main" id="{509208CD-1E55-25AB-34D7-8A052705BE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98" y="3556026"/>
            <a:ext cx="4217521" cy="3163142"/>
          </a:xfrm>
          <a:prstGeom prst="rect">
            <a:avLst/>
          </a:prstGeom>
          <a:ln>
            <a:solidFill>
              <a:schemeClr val="tx1"/>
            </a:solidFill>
          </a:ln>
        </p:spPr>
      </p:pic>
      <p:sp>
        <p:nvSpPr>
          <p:cNvPr id="2" name="Title 1">
            <a:extLst>
              <a:ext uri="{FF2B5EF4-FFF2-40B4-BE49-F238E27FC236}">
                <a16:creationId xmlns:a16="http://schemas.microsoft.com/office/drawing/2014/main" id="{A68ABF43-DF16-D57B-C358-446252EAAEAC}"/>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GB" sz="3200"/>
              <a:t>Tower Hamlets has a growing population of adults with learning disabilities</a:t>
            </a:r>
          </a:p>
        </p:txBody>
      </p:sp>
      <p:graphicFrame>
        <p:nvGraphicFramePr>
          <p:cNvPr id="6" name="Chart 5">
            <a:extLst>
              <a:ext uri="{FF2B5EF4-FFF2-40B4-BE49-F238E27FC236}">
                <a16:creationId xmlns:a16="http://schemas.microsoft.com/office/drawing/2014/main" id="{BB914428-63B8-132E-95E9-49B285789D6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18310786"/>
              </p:ext>
            </p:extLst>
          </p:nvPr>
        </p:nvGraphicFramePr>
        <p:xfrm>
          <a:off x="4763386" y="3556026"/>
          <a:ext cx="7198242" cy="31631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66838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0A14-728F-53F8-930D-56A07F2FAFCC}"/>
              </a:ext>
            </a:extLst>
          </p:cNvPr>
          <p:cNvSpPr>
            <a:spLocks noGrp="1"/>
          </p:cNvSpPr>
          <p:nvPr>
            <p:ph type="title"/>
          </p:nvPr>
        </p:nvSpPr>
        <p:spPr/>
        <p:txBody>
          <a:bodyPr/>
          <a:lstStyle/>
          <a:p>
            <a:r>
              <a:rPr lang="en-GB"/>
              <a:t>Getting Information and Help </a:t>
            </a:r>
          </a:p>
        </p:txBody>
      </p:sp>
      <p:sp>
        <p:nvSpPr>
          <p:cNvPr id="3" name="Content Placeholder 2">
            <a:extLst>
              <a:ext uri="{FF2B5EF4-FFF2-40B4-BE49-F238E27FC236}">
                <a16:creationId xmlns:a16="http://schemas.microsoft.com/office/drawing/2014/main" id="{A1578BEB-BF2D-D3B8-8862-C9E7AEAE5D8B}"/>
              </a:ext>
            </a:extLst>
          </p:cNvPr>
          <p:cNvSpPr>
            <a:spLocks noGrp="1"/>
          </p:cNvSpPr>
          <p:nvPr>
            <p:ph idx="1"/>
          </p:nvPr>
        </p:nvSpPr>
        <p:spPr>
          <a:xfrm>
            <a:off x="465707" y="1187222"/>
            <a:ext cx="11475813" cy="4670369"/>
          </a:xfrm>
        </p:spPr>
        <p:txBody>
          <a:bodyPr>
            <a:normAutofit fontScale="55000" lnSpcReduction="20000"/>
          </a:bodyPr>
          <a:lstStyle/>
          <a:p>
            <a:pPr marL="0" indent="0">
              <a:buNone/>
            </a:pPr>
            <a:r>
              <a:rPr lang="en-GB" sz="2900" b="1"/>
              <a:t>Strengths in TH </a:t>
            </a:r>
          </a:p>
          <a:p>
            <a:r>
              <a:rPr lang="en-GB" sz="2900"/>
              <a:t> Carers found the following places helpful to find information as there are experienced staff, however too many changes to rules</a:t>
            </a:r>
          </a:p>
          <a:p>
            <a:pPr lvl="1"/>
            <a:r>
              <a:rPr lang="en-GB" sz="2900"/>
              <a:t>Carers centre</a:t>
            </a:r>
          </a:p>
          <a:p>
            <a:pPr lvl="1"/>
            <a:r>
              <a:rPr lang="en-GB" sz="2900"/>
              <a:t>Parent and advice centre </a:t>
            </a:r>
          </a:p>
          <a:p>
            <a:pPr lvl="1"/>
            <a:r>
              <a:rPr lang="en-GB" sz="2900"/>
              <a:t>Tower Project </a:t>
            </a:r>
          </a:p>
          <a:p>
            <a:pPr lvl="1"/>
            <a:r>
              <a:rPr lang="en-GB" sz="2900"/>
              <a:t>Create </a:t>
            </a:r>
          </a:p>
          <a:p>
            <a:pPr lvl="1"/>
            <a:r>
              <a:rPr lang="en-GB" sz="2900"/>
              <a:t>Poplar College- Adults with learning needs</a:t>
            </a:r>
          </a:p>
          <a:p>
            <a:pPr marL="0" indent="0">
              <a:buNone/>
            </a:pPr>
            <a:r>
              <a:rPr lang="en-GB" sz="2900" b="1"/>
              <a:t>Challenges  </a:t>
            </a:r>
          </a:p>
          <a:p>
            <a:r>
              <a:rPr lang="en-GB" sz="2900"/>
              <a:t>No facilities for older people </a:t>
            </a:r>
          </a:p>
          <a:p>
            <a:r>
              <a:rPr lang="en-GB" sz="2900"/>
              <a:t>No care homes for adults with LD</a:t>
            </a:r>
          </a:p>
          <a:p>
            <a:r>
              <a:rPr lang="en-GB" sz="2900"/>
              <a:t>Centres not in the appropriate place </a:t>
            </a:r>
          </a:p>
          <a:p>
            <a:r>
              <a:rPr lang="en-GB" sz="2900"/>
              <a:t>Benefit advice from carers </a:t>
            </a:r>
          </a:p>
          <a:p>
            <a:r>
              <a:rPr lang="en-GB" sz="2900"/>
              <a:t>Parent support group </a:t>
            </a:r>
          </a:p>
          <a:p>
            <a:r>
              <a:rPr lang="en-GB" sz="2900"/>
              <a:t>No assistance for challenging kids when they become adults </a:t>
            </a:r>
          </a:p>
          <a:p>
            <a:r>
              <a:rPr lang="en-GB" sz="2900"/>
              <a:t>Lack of information when transitioning </a:t>
            </a:r>
          </a:p>
          <a:p>
            <a:r>
              <a:rPr lang="en-GB" sz="2900"/>
              <a:t>Looking for more social opportunities, lack of data </a:t>
            </a:r>
          </a:p>
          <a:p>
            <a:pPr marL="0" indent="0">
              <a:buNone/>
            </a:pPr>
            <a:endParaRPr lang="en-GB"/>
          </a:p>
          <a:p>
            <a:pPr marL="0" indent="0">
              <a:buNone/>
            </a:pPr>
            <a:endParaRPr lang="en-GB"/>
          </a:p>
          <a:p>
            <a:pPr marL="0" indent="0">
              <a:buNone/>
            </a:pPr>
            <a:endParaRPr lang="en-GB"/>
          </a:p>
          <a:p>
            <a:endParaRPr lang="en-GB"/>
          </a:p>
          <a:p>
            <a:pPr marL="457200" lvl="1" indent="0">
              <a:buNone/>
            </a:pPr>
            <a:endParaRPr lang="en-GB"/>
          </a:p>
        </p:txBody>
      </p:sp>
    </p:spTree>
    <p:extLst>
      <p:ext uri="{BB962C8B-B14F-4D97-AF65-F5344CB8AC3E}">
        <p14:creationId xmlns:p14="http://schemas.microsoft.com/office/powerpoint/2010/main" val="16191608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882FA-9DB1-E246-C27B-BED94A99710F}"/>
              </a:ext>
            </a:extLst>
          </p:cNvPr>
          <p:cNvSpPr>
            <a:spLocks noGrp="1"/>
          </p:cNvSpPr>
          <p:nvPr>
            <p:ph type="ctrTitle"/>
          </p:nvPr>
        </p:nvSpPr>
        <p:spPr>
          <a:xfrm>
            <a:off x="870285" y="1748005"/>
            <a:ext cx="7186126" cy="2387600"/>
          </a:xfrm>
        </p:spPr>
        <p:txBody>
          <a:bodyPr>
            <a:normAutofit/>
          </a:bodyPr>
          <a:lstStyle/>
          <a:p>
            <a:r>
              <a:rPr lang="en-GB"/>
              <a:t>Employment and Volunteering</a:t>
            </a:r>
          </a:p>
        </p:txBody>
      </p:sp>
    </p:spTree>
    <p:extLst>
      <p:ext uri="{BB962C8B-B14F-4D97-AF65-F5344CB8AC3E}">
        <p14:creationId xmlns:p14="http://schemas.microsoft.com/office/powerpoint/2010/main" val="40305720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81BA-6DF4-06C4-F269-E2100793527A}"/>
              </a:ext>
            </a:extLst>
          </p:cNvPr>
          <p:cNvSpPr>
            <a:spLocks noGrp="1"/>
          </p:cNvSpPr>
          <p:nvPr>
            <p:ph type="title"/>
          </p:nvPr>
        </p:nvSpPr>
        <p:spPr/>
        <p:txBody>
          <a:bodyPr>
            <a:noAutofit/>
          </a:bodyPr>
          <a:lstStyle/>
          <a:p>
            <a:r>
              <a:rPr lang="en-GB" sz="2800"/>
              <a:t>Further support needed for organisations to employ adults with a learning disability as a worker or volunteer</a:t>
            </a:r>
          </a:p>
        </p:txBody>
      </p:sp>
      <p:sp>
        <p:nvSpPr>
          <p:cNvPr id="3" name="Content Placeholder 2">
            <a:extLst>
              <a:ext uri="{FF2B5EF4-FFF2-40B4-BE49-F238E27FC236}">
                <a16:creationId xmlns:a16="http://schemas.microsoft.com/office/drawing/2014/main" id="{6AB350E2-7781-6111-7850-36AC6DEA6A3F}"/>
              </a:ext>
            </a:extLst>
          </p:cNvPr>
          <p:cNvSpPr>
            <a:spLocks noGrp="1"/>
          </p:cNvSpPr>
          <p:nvPr>
            <p:ph idx="1"/>
          </p:nvPr>
        </p:nvSpPr>
        <p:spPr>
          <a:xfrm>
            <a:off x="838200" y="1603683"/>
            <a:ext cx="5114925" cy="4351338"/>
          </a:xfrm>
          <a:ln>
            <a:noFill/>
          </a:ln>
        </p:spPr>
        <p:txBody>
          <a:bodyPr>
            <a:normAutofit lnSpcReduction="10000"/>
          </a:bodyPr>
          <a:lstStyle/>
          <a:p>
            <a:r>
              <a:rPr lang="en-GB" sz="1400"/>
              <a:t>Adults with LD in Tower Hamlets have shared that employment and volunteering are valued as opportunities for involvement, contribution and income. </a:t>
            </a:r>
          </a:p>
          <a:p>
            <a:r>
              <a:rPr lang="en-GB" sz="1400"/>
              <a:t>The percentage of the population with a learning disability in paid employment has remained around 5% in Tower Hamlets and England, but the gap in employment between this group and the overall rate has increased since 2012. Tower Hamlets does have a lower employment rate in general, particularly among women aged 18-64. </a:t>
            </a:r>
          </a:p>
          <a:p>
            <a:r>
              <a:rPr lang="en-GB" sz="1400"/>
              <a:t>Support and training for Adults with a learning disability exists in Tower Hamlets through </a:t>
            </a:r>
            <a:r>
              <a:rPr lang="en-GB" sz="1400" err="1"/>
              <a:t>WorkPath</a:t>
            </a:r>
            <a:r>
              <a:rPr lang="en-GB" sz="1400"/>
              <a:t>, JET, day centres, and others. In 2019-2021, more than 240 individuals were supported into employment. </a:t>
            </a:r>
          </a:p>
          <a:p>
            <a:r>
              <a:rPr lang="en-GB" sz="1400"/>
              <a:t>CLDS and East London NHS Foundation Trust have a strong ‘people participation’ offer for service users to get experience by being involved in service-related projects. </a:t>
            </a:r>
          </a:p>
          <a:p>
            <a:r>
              <a:rPr lang="en-GB" sz="1400"/>
              <a:t>However, residents and carers perceived that suitable placement opportunities were limited in the borough – this could be addressed through further work to engage and support local businesses/organisations to have the capacity to appropriately host. </a:t>
            </a:r>
          </a:p>
          <a:p>
            <a:pPr marL="0" indent="0">
              <a:buNone/>
            </a:pPr>
            <a:endParaRPr lang="en-GB" sz="1400"/>
          </a:p>
          <a:p>
            <a:endParaRPr lang="en-GB" sz="1400"/>
          </a:p>
        </p:txBody>
      </p:sp>
      <p:sp>
        <p:nvSpPr>
          <p:cNvPr id="11" name="TextBox 10">
            <a:extLst>
              <a:ext uri="{FF2B5EF4-FFF2-40B4-BE49-F238E27FC236}">
                <a16:creationId xmlns:a16="http://schemas.microsoft.com/office/drawing/2014/main" id="{42719729-D64B-50DF-CD09-8DAC78185D00}"/>
              </a:ext>
            </a:extLst>
          </p:cNvPr>
          <p:cNvSpPr txBox="1"/>
          <p:nvPr/>
        </p:nvSpPr>
        <p:spPr>
          <a:xfrm>
            <a:off x="6096000" y="1648193"/>
            <a:ext cx="60899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366"/>
                </a:solidFill>
                <a:effectLst/>
                <a:uLnTx/>
                <a:uFillTx/>
                <a:latin typeface="Arial" panose="020B0604020202020204"/>
                <a:ea typeface="+mn-ea"/>
                <a:cs typeface="+mn-cs"/>
              </a:rPr>
              <a:t>Gap in the employment rate between those who are in receipt of long-term support for a LD (aged 18-64) and the overall employment rate</a:t>
            </a:r>
          </a:p>
        </p:txBody>
      </p:sp>
      <p:pic>
        <p:nvPicPr>
          <p:cNvPr id="8" name="Picture 7" descr="A graph of a number of people&#10;&#10;Description automatically generated.">
            <a:extLst>
              <a:ext uri="{FF2B5EF4-FFF2-40B4-BE49-F238E27FC236}">
                <a16:creationId xmlns:a16="http://schemas.microsoft.com/office/drawing/2014/main" id="{8A125319-DC0F-D964-0A07-73D157EA87DF}"/>
              </a:ext>
            </a:extLst>
          </p:cNvPr>
          <p:cNvPicPr>
            <a:picLocks noChangeAspect="1"/>
          </p:cNvPicPr>
          <p:nvPr/>
        </p:nvPicPr>
        <p:blipFill rotWithShape="1">
          <a:blip r:embed="rId2"/>
          <a:srcRect b="6212"/>
          <a:stretch/>
        </p:blipFill>
        <p:spPr>
          <a:xfrm>
            <a:off x="6238877" y="2149798"/>
            <a:ext cx="5550876" cy="3612569"/>
          </a:xfrm>
          <a:prstGeom prst="rect">
            <a:avLst/>
          </a:prstGeom>
          <a:ln>
            <a:solidFill>
              <a:schemeClr val="tx1"/>
            </a:solidFill>
          </a:ln>
        </p:spPr>
      </p:pic>
      <p:sp>
        <p:nvSpPr>
          <p:cNvPr id="12" name="TextBox 11">
            <a:extLst>
              <a:ext uri="{FF2B5EF4-FFF2-40B4-BE49-F238E27FC236}">
                <a16:creationId xmlns:a16="http://schemas.microsoft.com/office/drawing/2014/main" id="{83E69131-4939-B96D-E666-A88876E37578}"/>
              </a:ext>
            </a:extLst>
          </p:cNvPr>
          <p:cNvSpPr txBox="1"/>
          <p:nvPr/>
        </p:nvSpPr>
        <p:spPr>
          <a:xfrm>
            <a:off x="10317077" y="5500757"/>
            <a:ext cx="26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3366"/>
                </a:solidFill>
                <a:effectLst/>
                <a:uLnTx/>
                <a:uFillTx/>
                <a:latin typeface="Arial" panose="020B0604020202020204"/>
                <a:ea typeface="+mn-ea"/>
                <a:cs typeface="+mn-cs"/>
              </a:rPr>
              <a:t>PHE Fingertips, 2023</a:t>
            </a:r>
          </a:p>
        </p:txBody>
      </p:sp>
    </p:spTree>
    <p:extLst>
      <p:ext uri="{BB962C8B-B14F-4D97-AF65-F5344CB8AC3E}">
        <p14:creationId xmlns:p14="http://schemas.microsoft.com/office/powerpoint/2010/main" val="5662881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3469-4000-8949-1559-9A4A89E548A4}"/>
              </a:ext>
            </a:extLst>
          </p:cNvPr>
          <p:cNvSpPr>
            <a:spLocks noGrp="1"/>
          </p:cNvSpPr>
          <p:nvPr>
            <p:ph type="title"/>
          </p:nvPr>
        </p:nvSpPr>
        <p:spPr/>
        <p:txBody>
          <a:bodyPr/>
          <a:lstStyle/>
          <a:p>
            <a:r>
              <a:rPr lang="en-GB" dirty="0"/>
              <a:t>More best practice </a:t>
            </a:r>
          </a:p>
        </p:txBody>
      </p:sp>
      <p:sp>
        <p:nvSpPr>
          <p:cNvPr id="3" name="Content Placeholder 2">
            <a:extLst>
              <a:ext uri="{FF2B5EF4-FFF2-40B4-BE49-F238E27FC236}">
                <a16:creationId xmlns:a16="http://schemas.microsoft.com/office/drawing/2014/main" id="{A06E59B3-2822-B09B-DA6D-30D98F3B21E5}"/>
              </a:ext>
            </a:extLst>
          </p:cNvPr>
          <p:cNvSpPr>
            <a:spLocks noGrp="1"/>
          </p:cNvSpPr>
          <p:nvPr>
            <p:ph idx="1"/>
          </p:nvPr>
        </p:nvSpPr>
        <p:spPr>
          <a:xfrm>
            <a:off x="552450" y="1390650"/>
            <a:ext cx="10801350" cy="4564371"/>
          </a:xfrm>
        </p:spPr>
        <p:txBody>
          <a:bodyPr>
            <a:normAutofit fontScale="77500" lnSpcReduction="20000"/>
          </a:bodyPr>
          <a:lstStyle/>
          <a:p>
            <a:pPr marL="0" indent="0">
              <a:buNone/>
            </a:pPr>
            <a:r>
              <a:rPr lang="en-GB" b="1" dirty="0"/>
              <a:t>Types of roles people with a learning disability can typically do</a:t>
            </a:r>
          </a:p>
          <a:p>
            <a:pPr marL="0" indent="0">
              <a:buNone/>
            </a:pPr>
            <a:endParaRPr lang="en-GB" b="1" dirty="0"/>
          </a:p>
          <a:p>
            <a:r>
              <a:rPr lang="en-GB" dirty="0"/>
              <a:t>People with a learning disability are all individuals with different skills so that they can do many different kinds of jobs.</a:t>
            </a:r>
          </a:p>
          <a:p>
            <a:r>
              <a:rPr lang="en-GB" dirty="0"/>
              <a:t> A learning disability can be mild, moderate, or severe, so some people can do more complex tasks while others need more basic responsibilities. </a:t>
            </a:r>
          </a:p>
          <a:p>
            <a:r>
              <a:rPr lang="en-GB" dirty="0"/>
              <a:t>While we encourage you to keep an open mind about what individuals can offer.</a:t>
            </a:r>
          </a:p>
          <a:p>
            <a:endParaRPr lang="en-GB" dirty="0"/>
          </a:p>
          <a:p>
            <a:pPr marL="0" indent="0">
              <a:buNone/>
            </a:pPr>
            <a:r>
              <a:rPr lang="en-GB" dirty="0">
                <a:hlinkClick r:id="rId3"/>
              </a:rPr>
              <a:t>Support available </a:t>
            </a:r>
            <a:endParaRPr lang="en-GB" dirty="0"/>
          </a:p>
          <a:p>
            <a:r>
              <a:rPr lang="en-GB" dirty="0"/>
              <a:t>Supported Employment Services</a:t>
            </a:r>
          </a:p>
          <a:p>
            <a:r>
              <a:rPr lang="en-GB" dirty="0"/>
              <a:t>Supported Internships</a:t>
            </a:r>
          </a:p>
          <a:p>
            <a:r>
              <a:rPr lang="en-GB" dirty="0"/>
              <a:t>Employ Me</a:t>
            </a:r>
          </a:p>
          <a:p>
            <a:r>
              <a:rPr lang="en-GB" dirty="0"/>
              <a:t>Apprenticeships </a:t>
            </a:r>
          </a:p>
        </p:txBody>
      </p:sp>
    </p:spTree>
    <p:extLst>
      <p:ext uri="{BB962C8B-B14F-4D97-AF65-F5344CB8AC3E}">
        <p14:creationId xmlns:p14="http://schemas.microsoft.com/office/powerpoint/2010/main" val="28716620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C74C-1927-859F-C3F1-5FCF47B811C0}"/>
              </a:ext>
            </a:extLst>
          </p:cNvPr>
          <p:cNvSpPr>
            <a:spLocks noGrp="1"/>
          </p:cNvSpPr>
          <p:nvPr>
            <p:ph type="title"/>
          </p:nvPr>
        </p:nvSpPr>
        <p:spPr/>
        <p:txBody>
          <a:bodyPr/>
          <a:lstStyle/>
          <a:p>
            <a:r>
              <a:rPr lang="en-GB"/>
              <a:t>Best Practice</a:t>
            </a:r>
          </a:p>
        </p:txBody>
      </p:sp>
      <p:sp>
        <p:nvSpPr>
          <p:cNvPr id="3" name="Content Placeholder 2">
            <a:extLst>
              <a:ext uri="{FF2B5EF4-FFF2-40B4-BE49-F238E27FC236}">
                <a16:creationId xmlns:a16="http://schemas.microsoft.com/office/drawing/2014/main" id="{31E858AD-AA97-0EE3-C62A-D40BAD1BDE30}"/>
              </a:ext>
            </a:extLst>
          </p:cNvPr>
          <p:cNvSpPr>
            <a:spLocks noGrp="1"/>
          </p:cNvSpPr>
          <p:nvPr>
            <p:ph idx="1"/>
          </p:nvPr>
        </p:nvSpPr>
        <p:spPr>
          <a:xfrm>
            <a:off x="465708" y="1069528"/>
            <a:ext cx="10515600" cy="4351338"/>
          </a:xfrm>
        </p:spPr>
        <p:txBody>
          <a:bodyPr>
            <a:noAutofit/>
          </a:bodyPr>
          <a:lstStyle/>
          <a:p>
            <a:pPr marL="0" indent="0">
              <a:buNone/>
            </a:pPr>
            <a:r>
              <a:rPr lang="en-GB" sz="1600" b="1"/>
              <a:t>This guidance is intended to help employers involve people with learning disability and autistic people in co-delivering The Oliver McGowan Mandatory Training on Learning Disability and Autism.; it can also be used as a guidance when employing. </a:t>
            </a:r>
            <a:endParaRPr lang="en-GB" sz="1600"/>
          </a:p>
          <a:p>
            <a:r>
              <a:rPr lang="en-GB" sz="1600"/>
              <a:t>Employers must make reasonable adjustments under the Equality Act 2010. </a:t>
            </a:r>
          </a:p>
          <a:p>
            <a:r>
              <a:rPr lang="en-GB" sz="1600"/>
              <a:t>People must be recognised and paid for their work and be paid at a rate that is appropriate to their role.</a:t>
            </a:r>
          </a:p>
          <a:p>
            <a:r>
              <a:rPr lang="en-GB" sz="1600"/>
              <a:t>They should be paid the same rate that anyone who is not autistic or without a disability is paid for the same or equivalent work.</a:t>
            </a:r>
          </a:p>
          <a:p>
            <a:r>
              <a:rPr lang="en-GB" sz="1600"/>
              <a:t>People should be given clear, accessible information to help them make informed choices about work. The employer is responsible for ensuring that this information meets the Accessible Information Standard.</a:t>
            </a:r>
          </a:p>
          <a:p>
            <a:r>
              <a:rPr lang="en-GB" sz="1600"/>
              <a:t>Terms and conditions of employment should be discussed and agreed.</a:t>
            </a:r>
          </a:p>
          <a:p>
            <a:r>
              <a:rPr lang="en-GB" sz="1600"/>
              <a:t>Organisations must overcome barriers to employment by meeting the needs of individuals. For example, by making buildings accessible, offering flexible working hours and providing accessible information.</a:t>
            </a:r>
          </a:p>
          <a:p>
            <a:r>
              <a:rPr lang="en-GB" sz="1600"/>
              <a:t>There must be a fair and transparent recruitment process. Where appropriate, reasonable adjustments should be made to all employment processes and procedures. This includes development opportunities and processes to manage performance. It may be helpful to identify a person or co-ordinator responsible for this.</a:t>
            </a:r>
          </a:p>
          <a:p>
            <a:r>
              <a:rPr lang="en-GB" sz="1600"/>
              <a:t>People must be supported with their role's practical, emotional and psychological elements.</a:t>
            </a:r>
          </a:p>
          <a:p>
            <a:endParaRPr lang="en-GB" sz="1600"/>
          </a:p>
        </p:txBody>
      </p:sp>
    </p:spTree>
    <p:extLst>
      <p:ext uri="{BB962C8B-B14F-4D97-AF65-F5344CB8AC3E}">
        <p14:creationId xmlns:p14="http://schemas.microsoft.com/office/powerpoint/2010/main" val="34220566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028-D72A-7F09-3F94-E3420057FDB6}"/>
              </a:ext>
            </a:extLst>
          </p:cNvPr>
          <p:cNvSpPr>
            <a:spLocks noGrp="1"/>
          </p:cNvSpPr>
          <p:nvPr>
            <p:ph type="title"/>
          </p:nvPr>
        </p:nvSpPr>
        <p:spPr>
          <a:xfrm>
            <a:off x="765048" y="186372"/>
            <a:ext cx="9770616" cy="1325563"/>
          </a:xfrm>
        </p:spPr>
        <p:txBody>
          <a:bodyPr>
            <a:normAutofit/>
          </a:bodyPr>
          <a:lstStyle/>
          <a:p>
            <a:pPr algn="ctr"/>
            <a:r>
              <a:rPr lang="en-GB"/>
              <a:t>Employment- Adults with LD </a:t>
            </a:r>
          </a:p>
        </p:txBody>
      </p:sp>
      <p:grpSp>
        <p:nvGrpSpPr>
          <p:cNvPr id="3" name="Group 2" descr=".">
            <a:extLst>
              <a:ext uri="{FF2B5EF4-FFF2-40B4-BE49-F238E27FC236}">
                <a16:creationId xmlns:a16="http://schemas.microsoft.com/office/drawing/2014/main" id="{934ED044-D261-9BAD-BFCF-0DD541C22689}"/>
              </a:ext>
            </a:extLst>
          </p:cNvPr>
          <p:cNvGrpSpPr/>
          <p:nvPr/>
        </p:nvGrpSpPr>
        <p:grpSpPr>
          <a:xfrm>
            <a:off x="408849" y="1231277"/>
            <a:ext cx="11136556" cy="5159693"/>
            <a:chOff x="707613" y="1511935"/>
            <a:chExt cx="11136556" cy="5159693"/>
          </a:xfrm>
        </p:grpSpPr>
        <p:sp>
          <p:nvSpPr>
            <p:cNvPr id="5" name="Freeform: Shape 4">
              <a:extLst>
                <a:ext uri="{FF2B5EF4-FFF2-40B4-BE49-F238E27FC236}">
                  <a16:creationId xmlns:a16="http://schemas.microsoft.com/office/drawing/2014/main" id="{EECBE0FD-8C8C-B180-9D18-1F059A2138C2}"/>
                </a:ext>
              </a:extLst>
            </p:cNvPr>
            <p:cNvSpPr/>
            <p:nvPr/>
          </p:nvSpPr>
          <p:spPr>
            <a:xfrm>
              <a:off x="707613" y="1661111"/>
              <a:ext cx="5203973" cy="733703"/>
            </a:xfrm>
            <a:custGeom>
              <a:avLst/>
              <a:gdLst>
                <a:gd name="connsiteX0" fmla="*/ 0 w 5203973"/>
                <a:gd name="connsiteY0" fmla="*/ 0 h 733703"/>
                <a:gd name="connsiteX1" fmla="*/ 5203973 w 5203973"/>
                <a:gd name="connsiteY1" fmla="*/ 0 h 733703"/>
                <a:gd name="connsiteX2" fmla="*/ 5203973 w 5203973"/>
                <a:gd name="connsiteY2" fmla="*/ 733703 h 733703"/>
                <a:gd name="connsiteX3" fmla="*/ 0 w 5203973"/>
                <a:gd name="connsiteY3" fmla="*/ 733703 h 733703"/>
                <a:gd name="connsiteX4" fmla="*/ 0 w 5203973"/>
                <a:gd name="connsiteY4" fmla="*/ 0 h 73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3973" h="733703">
                  <a:moveTo>
                    <a:pt x="0" y="0"/>
                  </a:moveTo>
                  <a:lnTo>
                    <a:pt x="5203973" y="0"/>
                  </a:lnTo>
                  <a:lnTo>
                    <a:pt x="5203973" y="733703"/>
                  </a:lnTo>
                  <a:lnTo>
                    <a:pt x="0" y="733703"/>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a:solidFill>
                    <a:srgbClr val="000000"/>
                  </a:solidFill>
                </a:rPr>
                <a:t>The Adult Learning Disability Strategy 2017-2020</a:t>
              </a:r>
              <a:endParaRPr lang="en-GB" sz="1400" kern="1200">
                <a:solidFill>
                  <a:srgbClr val="000000"/>
                </a:solidFill>
              </a:endParaRPr>
            </a:p>
          </p:txBody>
        </p:sp>
        <p:sp>
          <p:nvSpPr>
            <p:cNvPr id="6" name="Freeform: Shape 5">
              <a:extLst>
                <a:ext uri="{FF2B5EF4-FFF2-40B4-BE49-F238E27FC236}">
                  <a16:creationId xmlns:a16="http://schemas.microsoft.com/office/drawing/2014/main" id="{93CA63B4-F274-B494-B5BE-CFAF7F66A9FC}"/>
                </a:ext>
              </a:extLst>
            </p:cNvPr>
            <p:cNvSpPr/>
            <p:nvPr/>
          </p:nvSpPr>
          <p:spPr>
            <a:xfrm>
              <a:off x="707613" y="2394814"/>
              <a:ext cx="5203973" cy="2937677"/>
            </a:xfrm>
            <a:custGeom>
              <a:avLst/>
              <a:gdLst>
                <a:gd name="connsiteX0" fmla="*/ 0 w 5203973"/>
                <a:gd name="connsiteY0" fmla="*/ 0 h 3617634"/>
                <a:gd name="connsiteX1" fmla="*/ 5203973 w 5203973"/>
                <a:gd name="connsiteY1" fmla="*/ 0 h 3617634"/>
                <a:gd name="connsiteX2" fmla="*/ 5203973 w 5203973"/>
                <a:gd name="connsiteY2" fmla="*/ 3617634 h 3617634"/>
                <a:gd name="connsiteX3" fmla="*/ 0 w 5203973"/>
                <a:gd name="connsiteY3" fmla="*/ 3617634 h 3617634"/>
                <a:gd name="connsiteX4" fmla="*/ 0 w 5203973"/>
                <a:gd name="connsiteY4" fmla="*/ 0 h 3617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3973" h="3617634">
                  <a:moveTo>
                    <a:pt x="0" y="0"/>
                  </a:moveTo>
                  <a:lnTo>
                    <a:pt x="5203973" y="0"/>
                  </a:lnTo>
                  <a:lnTo>
                    <a:pt x="5203973" y="3617634"/>
                  </a:lnTo>
                  <a:lnTo>
                    <a:pt x="0" y="3617634"/>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The Adult Learning Disability Strategy 2017-2020 aimed to increase employment and volunteering opportunities for adults with learning disabilities, which could help improve their financial situation.</a:t>
              </a:r>
            </a:p>
            <a:p>
              <a:pPr marL="114300" lvl="1" indent="-114300" algn="l" defTabSz="622300">
                <a:lnSpc>
                  <a:spcPct val="90000"/>
                </a:lnSpc>
                <a:spcBef>
                  <a:spcPct val="0"/>
                </a:spcBef>
                <a:spcAft>
                  <a:spcPct val="15000"/>
                </a:spcAft>
                <a:buChar char="•"/>
              </a:pPr>
              <a:r>
                <a:rPr lang="en-GB" sz="1400" kern="1200"/>
                <a:t>The strategy recognised the importance of preventing financial difficulties and providing support and advice for those in work.</a:t>
              </a:r>
            </a:p>
            <a:p>
              <a:pPr marL="114300" lvl="1" indent="-114300" algn="l" defTabSz="622300">
                <a:lnSpc>
                  <a:spcPct val="90000"/>
                </a:lnSpc>
                <a:spcBef>
                  <a:spcPct val="0"/>
                </a:spcBef>
                <a:spcAft>
                  <a:spcPct val="15000"/>
                </a:spcAft>
                <a:buChar char="•"/>
              </a:pPr>
              <a:r>
                <a:rPr lang="en-GB" sz="1400" kern="1200"/>
                <a:t>The borough's Financial Inclusion Strategy aims to improve financial literacy, access to financial products/services, and free debt/money advice for residents. However, it is unclear if this has specific provisions for adults with learning disabilities.</a:t>
              </a:r>
            </a:p>
            <a:p>
              <a:pPr marL="114300" lvl="1" indent="-114300" algn="l" defTabSz="622300">
                <a:lnSpc>
                  <a:spcPct val="90000"/>
                </a:lnSpc>
                <a:spcBef>
                  <a:spcPct val="0"/>
                </a:spcBef>
                <a:spcAft>
                  <a:spcPct val="15000"/>
                </a:spcAft>
                <a:buChar char="•"/>
              </a:pPr>
              <a:r>
                <a:rPr lang="en-GB" sz="1400" kern="1200"/>
                <a:t>The Community Learning Disabilities Service (CLDS) provides health and social care support for adults with learning disabilities in Tower Hamlets. </a:t>
              </a:r>
              <a:endParaRPr lang="en-GB" sz="1400" kern="1200">
                <a:highlight>
                  <a:srgbClr val="FFFF00"/>
                </a:highlight>
              </a:endParaRPr>
            </a:p>
          </p:txBody>
        </p:sp>
        <p:sp>
          <p:nvSpPr>
            <p:cNvPr id="7" name="Freeform: Shape 6">
              <a:extLst>
                <a:ext uri="{FF2B5EF4-FFF2-40B4-BE49-F238E27FC236}">
                  <a16:creationId xmlns:a16="http://schemas.microsoft.com/office/drawing/2014/main" id="{FB886946-5740-CD9F-A351-A9266A9F8448}"/>
                </a:ext>
              </a:extLst>
            </p:cNvPr>
            <p:cNvSpPr/>
            <p:nvPr/>
          </p:nvSpPr>
          <p:spPr>
            <a:xfrm>
              <a:off x="6640196" y="1511935"/>
              <a:ext cx="5203973" cy="733703"/>
            </a:xfrm>
            <a:custGeom>
              <a:avLst/>
              <a:gdLst>
                <a:gd name="connsiteX0" fmla="*/ 0 w 5203973"/>
                <a:gd name="connsiteY0" fmla="*/ 0 h 733703"/>
                <a:gd name="connsiteX1" fmla="*/ 5203973 w 5203973"/>
                <a:gd name="connsiteY1" fmla="*/ 0 h 733703"/>
                <a:gd name="connsiteX2" fmla="*/ 5203973 w 5203973"/>
                <a:gd name="connsiteY2" fmla="*/ 733703 h 733703"/>
                <a:gd name="connsiteX3" fmla="*/ 0 w 5203973"/>
                <a:gd name="connsiteY3" fmla="*/ 733703 h 733703"/>
                <a:gd name="connsiteX4" fmla="*/ 0 w 5203973"/>
                <a:gd name="connsiteY4" fmla="*/ 0 h 73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3973" h="733703">
                  <a:moveTo>
                    <a:pt x="0" y="0"/>
                  </a:moveTo>
                  <a:lnTo>
                    <a:pt x="5203973" y="0"/>
                  </a:lnTo>
                  <a:lnTo>
                    <a:pt x="5203973" y="733703"/>
                  </a:lnTo>
                  <a:lnTo>
                    <a:pt x="0" y="733703"/>
                  </a:lnTo>
                  <a:lnTo>
                    <a:pt x="0" y="0"/>
                  </a:lnTo>
                  <a:close/>
                </a:path>
              </a:pathLst>
            </a:custGeom>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a:solidFill>
                    <a:srgbClr val="000000"/>
                  </a:solidFill>
                </a:rPr>
                <a:t>Support Services</a:t>
              </a:r>
            </a:p>
          </p:txBody>
        </p:sp>
        <p:sp>
          <p:nvSpPr>
            <p:cNvPr id="8" name="Freeform: Shape 7">
              <a:extLst>
                <a:ext uri="{FF2B5EF4-FFF2-40B4-BE49-F238E27FC236}">
                  <a16:creationId xmlns:a16="http://schemas.microsoft.com/office/drawing/2014/main" id="{2F64177F-A216-6CD0-D40C-F876B87FFAC6}"/>
                </a:ext>
              </a:extLst>
            </p:cNvPr>
            <p:cNvSpPr/>
            <p:nvPr/>
          </p:nvSpPr>
          <p:spPr>
            <a:xfrm>
              <a:off x="6640196" y="2245638"/>
              <a:ext cx="5203973" cy="4425990"/>
            </a:xfrm>
            <a:custGeom>
              <a:avLst/>
              <a:gdLst>
                <a:gd name="connsiteX0" fmla="*/ 0 w 5203973"/>
                <a:gd name="connsiteY0" fmla="*/ 0 h 3617634"/>
                <a:gd name="connsiteX1" fmla="*/ 5203973 w 5203973"/>
                <a:gd name="connsiteY1" fmla="*/ 0 h 3617634"/>
                <a:gd name="connsiteX2" fmla="*/ 5203973 w 5203973"/>
                <a:gd name="connsiteY2" fmla="*/ 3617634 h 3617634"/>
                <a:gd name="connsiteX3" fmla="*/ 0 w 5203973"/>
                <a:gd name="connsiteY3" fmla="*/ 3617634 h 3617634"/>
                <a:gd name="connsiteX4" fmla="*/ 0 w 5203973"/>
                <a:gd name="connsiteY4" fmla="*/ 0 h 3617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3973" h="3617634">
                  <a:moveTo>
                    <a:pt x="0" y="0"/>
                  </a:moveTo>
                  <a:lnTo>
                    <a:pt x="5203973" y="0"/>
                  </a:lnTo>
                  <a:lnTo>
                    <a:pt x="5203973" y="3617634"/>
                  </a:lnTo>
                  <a:lnTo>
                    <a:pt x="0" y="3617634"/>
                  </a:lnTo>
                  <a:lnTo>
                    <a:pt x="0" y="0"/>
                  </a:lnTo>
                  <a:close/>
                </a:path>
              </a:pathLst>
            </a:cu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Develop a comprehensive plan to improve employment support tailored to the needs of people with learning disabilities, regardless of location.</a:t>
              </a:r>
            </a:p>
            <a:p>
              <a:pPr marL="114300" lvl="1" indent="-114300" algn="l" defTabSz="533400">
                <a:lnSpc>
                  <a:spcPct val="90000"/>
                </a:lnSpc>
                <a:spcBef>
                  <a:spcPct val="0"/>
                </a:spcBef>
                <a:spcAft>
                  <a:spcPct val="15000"/>
                </a:spcAft>
                <a:buChar char="•"/>
              </a:pPr>
              <a:r>
                <a:rPr lang="en-GB" sz="1200" kern="1200"/>
                <a:t>Provide support to employers to increase the hiring of people with learning disabilities.</a:t>
              </a:r>
            </a:p>
            <a:p>
              <a:pPr marL="114300" lvl="1" indent="-114300" algn="l" defTabSz="533400">
                <a:lnSpc>
                  <a:spcPct val="90000"/>
                </a:lnSpc>
                <a:spcBef>
                  <a:spcPct val="0"/>
                </a:spcBef>
                <a:spcAft>
                  <a:spcPct val="15000"/>
                </a:spcAft>
                <a:buChar char="•"/>
              </a:pPr>
              <a:r>
                <a:rPr lang="en-GB" sz="1200" kern="1200"/>
                <a:t>Promote positive attitudes among employers towards employing people with learning disabilities and valuing their work.</a:t>
              </a:r>
            </a:p>
            <a:p>
              <a:pPr marL="114300" lvl="1" indent="-114300" algn="l" defTabSz="533400">
                <a:lnSpc>
                  <a:spcPct val="90000"/>
                </a:lnSpc>
                <a:spcBef>
                  <a:spcPct val="0"/>
                </a:spcBef>
                <a:spcAft>
                  <a:spcPct val="15000"/>
                </a:spcAft>
                <a:buChar char="•"/>
              </a:pPr>
              <a:r>
                <a:rPr lang="en-GB" sz="1200" kern="1200"/>
                <a:t>Ensure the education system equips students with learning disabilities with skills for employment.</a:t>
              </a:r>
            </a:p>
            <a:p>
              <a:pPr marL="114300" lvl="1" indent="-114300" algn="l" defTabSz="533400">
                <a:lnSpc>
                  <a:spcPct val="90000"/>
                </a:lnSpc>
                <a:spcBef>
                  <a:spcPct val="0"/>
                </a:spcBef>
                <a:spcAft>
                  <a:spcPct val="15000"/>
                </a:spcAft>
                <a:buChar char="•"/>
              </a:pPr>
              <a:r>
                <a:rPr lang="en-GB" sz="1200" kern="1200"/>
                <a:t>Create more job opportunities, work experience placements, and apprenticeships for people with learning disabilities.</a:t>
              </a:r>
            </a:p>
            <a:p>
              <a:pPr marL="114300" lvl="1" indent="-114300" algn="l" defTabSz="533400">
                <a:lnSpc>
                  <a:spcPct val="90000"/>
                </a:lnSpc>
                <a:spcBef>
                  <a:spcPct val="0"/>
                </a:spcBef>
                <a:spcAft>
                  <a:spcPct val="15000"/>
                </a:spcAft>
                <a:buChar char="•"/>
              </a:pPr>
              <a:r>
                <a:rPr lang="en-GB" sz="1200" kern="1200"/>
                <a:t>Implement supported employment as the most effective method of systematically training individuals with learning disabilities for paid work. This method involves vocational profiling, employment planning, job matching, in-work support, and ongoing monitoring.</a:t>
              </a:r>
            </a:p>
            <a:p>
              <a:pPr marL="114300" lvl="1" indent="-114300" algn="l" defTabSz="533400">
                <a:lnSpc>
                  <a:spcPct val="90000"/>
                </a:lnSpc>
                <a:spcBef>
                  <a:spcPct val="0"/>
                </a:spcBef>
                <a:spcAft>
                  <a:spcPct val="15000"/>
                </a:spcAft>
                <a:buChar char="•"/>
              </a:pPr>
              <a:r>
                <a:rPr lang="en-GB" sz="1200" kern="1200"/>
                <a:t>Highlight the benefits for employers of hiring people with learning disabilities, including improved staff reliability, enhanced company reputation, access to a wider talent pool, and fostering inclusivity.</a:t>
              </a:r>
            </a:p>
            <a:p>
              <a:pPr marL="114300" lvl="1" indent="-114300" algn="l" defTabSz="533400">
                <a:lnSpc>
                  <a:spcPct val="90000"/>
                </a:lnSpc>
                <a:spcBef>
                  <a:spcPct val="0"/>
                </a:spcBef>
                <a:spcAft>
                  <a:spcPct val="15000"/>
                </a:spcAft>
                <a:buChar char="•"/>
              </a:pPr>
              <a:r>
                <a:rPr lang="en-GB" sz="1200" kern="1200"/>
                <a:t>Make reasonable adjustments to the recruitment process and workplace to enable people with learning disabilities to demonstrate their abilities, including using work trials, providing assistive technology, and offering flexible work arrangements.</a:t>
              </a:r>
            </a:p>
            <a:p>
              <a:pPr marL="114300" lvl="1" indent="-114300" algn="l" defTabSz="533400">
                <a:lnSpc>
                  <a:spcPct val="90000"/>
                </a:lnSpc>
                <a:spcBef>
                  <a:spcPct val="0"/>
                </a:spcBef>
                <a:spcAft>
                  <a:spcPct val="15000"/>
                </a:spcAft>
                <a:buChar char="•"/>
              </a:pPr>
              <a:r>
                <a:rPr lang="en-GB" sz="1200" kern="1200"/>
                <a:t>Treat employees with learning disabilities equally in performance management, with reasonable adjustments, and utilise Access to Work for practical and financial support in starting or maintaining employment</a:t>
              </a:r>
            </a:p>
            <a:p>
              <a:pPr marL="57150" lvl="1" indent="-57150" algn="l" defTabSz="400050">
                <a:lnSpc>
                  <a:spcPct val="90000"/>
                </a:lnSpc>
                <a:spcBef>
                  <a:spcPct val="0"/>
                </a:spcBef>
                <a:spcAft>
                  <a:spcPct val="15000"/>
                </a:spcAft>
                <a:buChar char="•"/>
              </a:pPr>
              <a:endParaRPr lang="en-GB" sz="900" kern="1200"/>
            </a:p>
            <a:p>
              <a:pPr marL="57150" lvl="1" indent="-57150" algn="l" defTabSz="400050">
                <a:lnSpc>
                  <a:spcPct val="90000"/>
                </a:lnSpc>
                <a:spcBef>
                  <a:spcPct val="0"/>
                </a:spcBef>
                <a:spcAft>
                  <a:spcPct val="15000"/>
                </a:spcAft>
                <a:buChar char="•"/>
              </a:pPr>
              <a:endParaRPr lang="en-GB" sz="900" kern="1200"/>
            </a:p>
            <a:p>
              <a:pPr marL="57150" lvl="1" indent="-57150" algn="l" defTabSz="400050">
                <a:lnSpc>
                  <a:spcPct val="90000"/>
                </a:lnSpc>
                <a:spcBef>
                  <a:spcPct val="0"/>
                </a:spcBef>
                <a:spcAft>
                  <a:spcPct val="15000"/>
                </a:spcAft>
                <a:buChar char="•"/>
              </a:pPr>
              <a:endParaRPr lang="en-GB" sz="900" kern="1200"/>
            </a:p>
          </p:txBody>
        </p:sp>
      </p:grpSp>
    </p:spTree>
    <p:extLst>
      <p:ext uri="{BB962C8B-B14F-4D97-AF65-F5344CB8AC3E}">
        <p14:creationId xmlns:p14="http://schemas.microsoft.com/office/powerpoint/2010/main" val="21869257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8110-614C-F650-CE9F-E7F52C538816}"/>
              </a:ext>
            </a:extLst>
          </p:cNvPr>
          <p:cNvSpPr>
            <a:spLocks noGrp="1"/>
          </p:cNvSpPr>
          <p:nvPr>
            <p:ph type="title"/>
          </p:nvPr>
        </p:nvSpPr>
        <p:spPr>
          <a:xfrm>
            <a:off x="756719" y="-321554"/>
            <a:ext cx="9770616" cy="1325563"/>
          </a:xfrm>
        </p:spPr>
        <p:txBody>
          <a:bodyPr>
            <a:noAutofit/>
          </a:bodyPr>
          <a:lstStyle/>
          <a:p>
            <a:pPr algn="ctr"/>
            <a:br>
              <a:rPr lang="en-GB" sz="3200"/>
            </a:br>
            <a:r>
              <a:rPr lang="en-GB" sz="3200"/>
              <a:t>Tower Hamlets faces significant employment deprivation with Adults with LD </a:t>
            </a:r>
          </a:p>
        </p:txBody>
      </p:sp>
      <p:sp>
        <p:nvSpPr>
          <p:cNvPr id="8" name="Content Placeholder 2">
            <a:extLst>
              <a:ext uri="{FF2B5EF4-FFF2-40B4-BE49-F238E27FC236}">
                <a16:creationId xmlns:a16="http://schemas.microsoft.com/office/drawing/2014/main" id="{7EE4DE47-983B-71EC-4472-1E524F97DF22}"/>
              </a:ext>
            </a:extLst>
          </p:cNvPr>
          <p:cNvSpPr txBox="1">
            <a:spLocks/>
          </p:cNvSpPr>
          <p:nvPr/>
        </p:nvSpPr>
        <p:spPr>
          <a:xfrm>
            <a:off x="621859" y="3429000"/>
            <a:ext cx="10948281" cy="2424991"/>
          </a:xfrm>
          <a:prstGeom prst="rect">
            <a:avLst/>
          </a:prstGeom>
          <a:solidFill>
            <a:schemeClr val="bg1"/>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t>The table above indicates that Tower Hamlets is experiencing a degree of employment deprivation, underscoring the urgent requirement for targeted and inclusive employment support programs to tackle the related socio-economic issues.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t>Additionally, Tower Hamlets faces the highest levels of deprivation affecting both children and older individuals. As these demographic groups continue to grow, service providers must consider broader challenges and outcomes associated with these populations. (PA consulting, 2023) </a:t>
            </a:r>
            <a:endParaRPr kumimoji="0" lang="en-GB" sz="14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0D0D0D"/>
                </a:solidFill>
                <a:effectLst/>
                <a:uLnTx/>
                <a:uFillTx/>
                <a:latin typeface="Söhne"/>
                <a:ea typeface="+mn-ea"/>
                <a:cs typeface="Arial" panose="020B0604020202020204" pitchFamily="34" charset="0"/>
              </a:rPr>
              <a:t>Limited data is available on the employment rates of individuals in the workforce.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t>There is a substantial employment rate gap of 71% between the general population and those with learning disabilities. The latter group expresses frustration over the limited availability of work experience opportunities (PHAST, 2023).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t>Data from the annual survey of adults with learning disabilities receiving long-term social care in England indicates a decline in the percentage of adults with learning disabilities in paid employment, dropping from 6.0% in 2015 to 5.0% in 2021 (Nuffield Trust, 2022).</a:t>
            </a:r>
            <a:endParaRPr kumimoji="0" lang="en-GB" sz="14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p:txBody>
      </p:sp>
      <p:pic>
        <p:nvPicPr>
          <p:cNvPr id="11" name="Picture 10" descr=".">
            <a:extLst>
              <a:ext uri="{FF2B5EF4-FFF2-40B4-BE49-F238E27FC236}">
                <a16:creationId xmlns:a16="http://schemas.microsoft.com/office/drawing/2014/main" id="{3FFAECBC-06D4-8DBE-6BF7-35FD6CE79212}"/>
              </a:ext>
            </a:extLst>
          </p:cNvPr>
          <p:cNvPicPr>
            <a:picLocks noChangeAspect="1"/>
          </p:cNvPicPr>
          <p:nvPr/>
        </p:nvPicPr>
        <p:blipFill>
          <a:blip r:embed="rId3"/>
          <a:stretch>
            <a:fillRect/>
          </a:stretch>
        </p:blipFill>
        <p:spPr>
          <a:xfrm>
            <a:off x="117921" y="1192515"/>
            <a:ext cx="9798834" cy="2424991"/>
          </a:xfrm>
          <a:prstGeom prst="rect">
            <a:avLst/>
          </a:prstGeom>
        </p:spPr>
      </p:pic>
      <p:sp>
        <p:nvSpPr>
          <p:cNvPr id="3" name="Rectangle 2">
            <a:extLst>
              <a:ext uri="{FF2B5EF4-FFF2-40B4-BE49-F238E27FC236}">
                <a16:creationId xmlns:a16="http://schemas.microsoft.com/office/drawing/2014/main" id="{6D3C3065-26C8-8BF2-81BD-35108AE114D5}"/>
              </a:ext>
            </a:extLst>
          </p:cNvPr>
          <p:cNvSpPr/>
          <p:nvPr/>
        </p:nvSpPr>
        <p:spPr>
          <a:xfrm>
            <a:off x="9916755" y="1423726"/>
            <a:ext cx="1827621" cy="1816767"/>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IDACI: Income Deprivation Affecting Children Index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IDAOPI: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93726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17CF-A689-5FB7-531B-9263470CF538}"/>
              </a:ext>
            </a:extLst>
          </p:cNvPr>
          <p:cNvSpPr>
            <a:spLocks noGrp="1"/>
          </p:cNvSpPr>
          <p:nvPr>
            <p:ph type="title"/>
          </p:nvPr>
        </p:nvSpPr>
        <p:spPr/>
        <p:txBody>
          <a:bodyPr>
            <a:normAutofit/>
          </a:bodyPr>
          <a:lstStyle/>
          <a:p>
            <a:pPr algn="ctr"/>
            <a:r>
              <a:rPr lang="en-GB" sz="3200"/>
              <a:t>Tower Hamlets had a slightly lower employment rate than the national average Adults with LD </a:t>
            </a:r>
          </a:p>
        </p:txBody>
      </p:sp>
      <p:sp>
        <p:nvSpPr>
          <p:cNvPr id="33" name="Content Placeholder 2">
            <a:extLst>
              <a:ext uri="{FF2B5EF4-FFF2-40B4-BE49-F238E27FC236}">
                <a16:creationId xmlns:a16="http://schemas.microsoft.com/office/drawing/2014/main" id="{F9D441CA-86CB-C2BA-0A44-269CEB6FC4ED}"/>
              </a:ext>
            </a:extLst>
          </p:cNvPr>
          <p:cNvSpPr txBox="1">
            <a:spLocks/>
          </p:cNvSpPr>
          <p:nvPr/>
        </p:nvSpPr>
        <p:spPr>
          <a:xfrm>
            <a:off x="110433" y="1301147"/>
            <a:ext cx="2742147" cy="4524300"/>
          </a:xfrm>
          <a:prstGeom prst="rect">
            <a:avLst/>
          </a:prstGeom>
          <a:solidFill>
            <a:schemeClr val="bg1"/>
          </a:solidFill>
          <a:ln>
            <a:solidFill>
              <a:schemeClr val="accent5">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t>A slight disparity suggests Tower Hamlets had a slightly lower employment rate than the national average during this period.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t>The data highlights variations in employment rates, emphasising the significance of considering geographical and temporal factors.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t>The declining trend from 2018-2020 prompts further exploration into factors influencing changes in the employment landscape for individuals with learning disabilities in Tower Hamlets.</a:t>
            </a:r>
          </a:p>
        </p:txBody>
      </p:sp>
      <p:sp>
        <p:nvSpPr>
          <p:cNvPr id="9" name="Content Placeholder 2">
            <a:extLst>
              <a:ext uri="{FF2B5EF4-FFF2-40B4-BE49-F238E27FC236}">
                <a16:creationId xmlns:a16="http://schemas.microsoft.com/office/drawing/2014/main" id="{DEFACD09-B36A-9609-5949-C4DA90E7E68C}"/>
              </a:ext>
            </a:extLst>
          </p:cNvPr>
          <p:cNvSpPr txBox="1">
            <a:spLocks/>
          </p:cNvSpPr>
          <p:nvPr/>
        </p:nvSpPr>
        <p:spPr>
          <a:xfrm>
            <a:off x="7724535" y="1192498"/>
            <a:ext cx="4351099" cy="2424991"/>
          </a:xfrm>
          <a:prstGeom prst="rect">
            <a:avLst/>
          </a:prstGeom>
          <a:solidFill>
            <a:schemeClr val="bg1"/>
          </a:solidFill>
          <a:ln>
            <a:solidFill>
              <a:schemeClr val="accent5">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t>The data indicates that in the 2021/22 period, the employment rate in Tower Hamlets was 66.7%, while the overall employment rate for the entire UK was 70.6%. This suggests that there was a slightly lower employment rate in Tower Hamlets compared to the average rate across the United Kingdom during that specific time frame (Fingertips, 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p:txBody>
      </p:sp>
      <p:sp>
        <p:nvSpPr>
          <p:cNvPr id="21" name="Content Placeholder 2">
            <a:extLst>
              <a:ext uri="{FF2B5EF4-FFF2-40B4-BE49-F238E27FC236}">
                <a16:creationId xmlns:a16="http://schemas.microsoft.com/office/drawing/2014/main" id="{76FDD266-3124-2A37-6440-9415CD4FEDCB}"/>
              </a:ext>
            </a:extLst>
          </p:cNvPr>
          <p:cNvSpPr txBox="1">
            <a:spLocks/>
          </p:cNvSpPr>
          <p:nvPr/>
        </p:nvSpPr>
        <p:spPr>
          <a:xfrm>
            <a:off x="7724535" y="3839737"/>
            <a:ext cx="4351099" cy="2084203"/>
          </a:xfrm>
          <a:prstGeom prst="rect">
            <a:avLst/>
          </a:prstGeom>
          <a:solidFill>
            <a:schemeClr val="bg1"/>
          </a:solidFill>
          <a:ln>
            <a:solidFill>
              <a:schemeClr val="accent5">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t>The data reveals that Tower Hamlets had a higher number of individuals with learning disabilities on long-term support in paid employment during 2018-2020. However, there was a decline to 5.4%, just slightly above the national average of 4.8%. No significant change was observed in 2020-2022 (Fingertips, 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srgbClr val="0D0D0D"/>
              </a:solidFill>
              <a:effectLst/>
              <a:uLnTx/>
              <a:uFillTx/>
              <a:latin typeface="Söhne"/>
              <a:ea typeface="+mn-ea"/>
              <a:cs typeface="Arial" panose="020B0604020202020204" pitchFamily="34" charset="0"/>
            </a:endParaRPr>
          </a:p>
        </p:txBody>
      </p:sp>
      <p:grpSp>
        <p:nvGrpSpPr>
          <p:cNvPr id="32" name="Group 31">
            <a:extLst>
              <a:ext uri="{FF2B5EF4-FFF2-40B4-BE49-F238E27FC236}">
                <a16:creationId xmlns:a16="http://schemas.microsoft.com/office/drawing/2014/main" id="{02CEEC02-ECA4-969A-4825-73A8D64C8D19}"/>
              </a:ext>
              <a:ext uri="{C183D7F6-B498-43B3-948B-1728B52AA6E4}">
                <adec:decorative xmlns:adec="http://schemas.microsoft.com/office/drawing/2017/decorative" val="1"/>
              </a:ext>
            </a:extLst>
          </p:cNvPr>
          <p:cNvGrpSpPr/>
          <p:nvPr/>
        </p:nvGrpSpPr>
        <p:grpSpPr>
          <a:xfrm>
            <a:off x="3071737" y="1362892"/>
            <a:ext cx="4652798" cy="4731442"/>
            <a:chOff x="434865" y="1133393"/>
            <a:chExt cx="4652798" cy="4731442"/>
          </a:xfrm>
        </p:grpSpPr>
        <p:grpSp>
          <p:nvGrpSpPr>
            <p:cNvPr id="15" name="Group 14">
              <a:extLst>
                <a:ext uri="{FF2B5EF4-FFF2-40B4-BE49-F238E27FC236}">
                  <a16:creationId xmlns:a16="http://schemas.microsoft.com/office/drawing/2014/main" id="{DA0E97B1-E8B3-B6C4-A7D8-7F067AA3EE3B}"/>
                </a:ext>
              </a:extLst>
            </p:cNvPr>
            <p:cNvGrpSpPr/>
            <p:nvPr/>
          </p:nvGrpSpPr>
          <p:grpSpPr>
            <a:xfrm>
              <a:off x="563730" y="1133393"/>
              <a:ext cx="4523933" cy="2239160"/>
              <a:chOff x="525172" y="1601615"/>
              <a:chExt cx="7103396" cy="3654770"/>
            </a:xfrm>
          </p:grpSpPr>
          <p:pic>
            <p:nvPicPr>
              <p:cNvPr id="17" name="Picture 16" descr="A graph of a number of people&#10;&#10;Description automatically generated">
                <a:extLst>
                  <a:ext uri="{FF2B5EF4-FFF2-40B4-BE49-F238E27FC236}">
                    <a16:creationId xmlns:a16="http://schemas.microsoft.com/office/drawing/2014/main" id="{46CC87A3-DAA8-3AA6-697A-6FDBD8143FA8}"/>
                  </a:ext>
                </a:extLst>
              </p:cNvPr>
              <p:cNvPicPr>
                <a:picLocks noChangeAspect="1"/>
              </p:cNvPicPr>
              <p:nvPr/>
            </p:nvPicPr>
            <p:blipFill>
              <a:blip r:embed="rId2"/>
              <a:stretch>
                <a:fillRect/>
              </a:stretch>
            </p:blipFill>
            <p:spPr>
              <a:xfrm>
                <a:off x="525172" y="2217486"/>
                <a:ext cx="5963482" cy="3038899"/>
              </a:xfrm>
              <a:prstGeom prst="rect">
                <a:avLst/>
              </a:prstGeom>
            </p:spPr>
          </p:pic>
          <p:pic>
            <p:nvPicPr>
              <p:cNvPr id="19" name="Picture 18">
                <a:extLst>
                  <a:ext uri="{FF2B5EF4-FFF2-40B4-BE49-F238E27FC236}">
                    <a16:creationId xmlns:a16="http://schemas.microsoft.com/office/drawing/2014/main" id="{765DA0D7-37E5-1C11-2105-9B0E9DF8FE12}"/>
                  </a:ext>
                </a:extLst>
              </p:cNvPr>
              <p:cNvPicPr>
                <a:picLocks noChangeAspect="1"/>
              </p:cNvPicPr>
              <p:nvPr/>
            </p:nvPicPr>
            <p:blipFill>
              <a:blip r:embed="rId3"/>
              <a:stretch>
                <a:fillRect/>
              </a:stretch>
            </p:blipFill>
            <p:spPr>
              <a:xfrm>
                <a:off x="590242" y="1601615"/>
                <a:ext cx="7038326" cy="428685"/>
              </a:xfrm>
              <a:prstGeom prst="rect">
                <a:avLst/>
              </a:prstGeom>
            </p:spPr>
          </p:pic>
        </p:grpSp>
        <p:pic>
          <p:nvPicPr>
            <p:cNvPr id="29" name="Picture 28">
              <a:extLst>
                <a:ext uri="{FF2B5EF4-FFF2-40B4-BE49-F238E27FC236}">
                  <a16:creationId xmlns:a16="http://schemas.microsoft.com/office/drawing/2014/main" id="{5E9F8E36-5809-1F31-4438-453D5DA01F09}"/>
                </a:ext>
              </a:extLst>
            </p:cNvPr>
            <p:cNvPicPr>
              <a:picLocks noChangeAspect="1"/>
            </p:cNvPicPr>
            <p:nvPr/>
          </p:nvPicPr>
          <p:blipFill>
            <a:blip r:embed="rId4"/>
            <a:stretch>
              <a:fillRect/>
            </a:stretch>
          </p:blipFill>
          <p:spPr>
            <a:xfrm>
              <a:off x="458015" y="3780632"/>
              <a:ext cx="4161747" cy="2084203"/>
            </a:xfrm>
            <a:prstGeom prst="rect">
              <a:avLst/>
            </a:prstGeom>
          </p:spPr>
        </p:pic>
        <p:pic>
          <p:nvPicPr>
            <p:cNvPr id="31" name="Picture 30">
              <a:extLst>
                <a:ext uri="{FF2B5EF4-FFF2-40B4-BE49-F238E27FC236}">
                  <a16:creationId xmlns:a16="http://schemas.microsoft.com/office/drawing/2014/main" id="{18277091-4CC3-2650-6863-4E423B6D4EAB}"/>
                </a:ext>
              </a:extLst>
            </p:cNvPr>
            <p:cNvPicPr>
              <a:picLocks noChangeAspect="1"/>
            </p:cNvPicPr>
            <p:nvPr/>
          </p:nvPicPr>
          <p:blipFill>
            <a:blip r:embed="rId5"/>
            <a:stretch>
              <a:fillRect/>
            </a:stretch>
          </p:blipFill>
          <p:spPr>
            <a:xfrm>
              <a:off x="434865" y="3240511"/>
              <a:ext cx="4619762" cy="376978"/>
            </a:xfrm>
            <a:prstGeom prst="rect">
              <a:avLst/>
            </a:prstGeom>
          </p:spPr>
        </p:pic>
      </p:grpSp>
    </p:spTree>
    <p:extLst>
      <p:ext uri="{BB962C8B-B14F-4D97-AF65-F5344CB8AC3E}">
        <p14:creationId xmlns:p14="http://schemas.microsoft.com/office/powerpoint/2010/main" val="22470371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A09B-A3C0-6C07-6F8F-083DEEAD1C1C}"/>
              </a:ext>
            </a:extLst>
          </p:cNvPr>
          <p:cNvSpPr>
            <a:spLocks noGrp="1"/>
          </p:cNvSpPr>
          <p:nvPr>
            <p:ph type="title"/>
          </p:nvPr>
        </p:nvSpPr>
        <p:spPr>
          <a:xfrm>
            <a:off x="838200" y="240197"/>
            <a:ext cx="9770616" cy="1325563"/>
          </a:xfrm>
        </p:spPr>
        <p:txBody>
          <a:bodyPr>
            <a:normAutofit fontScale="90000"/>
          </a:bodyPr>
          <a:lstStyle/>
          <a:p>
            <a:r>
              <a:rPr lang="en-GB"/>
              <a:t>Employment Support services: There is lack of data on attendance </a:t>
            </a:r>
            <a:br>
              <a:rPr lang="en-GB"/>
            </a:br>
            <a:endParaRPr lang="en-GB"/>
          </a:p>
        </p:txBody>
      </p:sp>
      <p:sp>
        <p:nvSpPr>
          <p:cNvPr id="3" name="Content Placeholder 2">
            <a:extLst>
              <a:ext uri="{FF2B5EF4-FFF2-40B4-BE49-F238E27FC236}">
                <a16:creationId xmlns:a16="http://schemas.microsoft.com/office/drawing/2014/main" id="{CC7DB616-01CF-610A-1177-221189B2F242}"/>
              </a:ext>
            </a:extLst>
          </p:cNvPr>
          <p:cNvSpPr>
            <a:spLocks noGrp="1"/>
          </p:cNvSpPr>
          <p:nvPr>
            <p:ph idx="1"/>
          </p:nvPr>
        </p:nvSpPr>
        <p:spPr>
          <a:xfrm>
            <a:off x="497941" y="1291536"/>
            <a:ext cx="10855859" cy="4506467"/>
          </a:xfrm>
        </p:spPr>
        <p:txBody>
          <a:bodyPr>
            <a:normAutofit fontScale="70000" lnSpcReduction="20000"/>
          </a:bodyPr>
          <a:lstStyle/>
          <a:p>
            <a:pPr marL="0" indent="0">
              <a:buNone/>
            </a:pPr>
            <a:endParaRPr lang="en-GB"/>
          </a:p>
          <a:p>
            <a:r>
              <a:rPr lang="en-GB" b="1"/>
              <a:t> The Tower Project Jobs, Enterprise and Training team (JET) provides support and training for individuals with disabilities seeking employment in Tower Hamlets and the City of London</a:t>
            </a:r>
            <a:r>
              <a:rPr lang="en-GB"/>
              <a:t>.</a:t>
            </a:r>
          </a:p>
          <a:p>
            <a:r>
              <a:rPr lang="en-GB" b="1"/>
              <a:t>Poetry in Wood </a:t>
            </a:r>
            <a:r>
              <a:rPr lang="en-GB"/>
              <a:t>is a social enterprise and employment scheme specifically designed for people with learning disabilities, offering training in woodwork, art, and design.</a:t>
            </a:r>
          </a:p>
          <a:p>
            <a:r>
              <a:rPr lang="en-GB" b="1"/>
              <a:t>MAP Squad </a:t>
            </a:r>
            <a:r>
              <a:rPr lang="en-GB"/>
              <a:t>offers advocacy support and day opportunities for individuals with learning disabilities interested in working on community projects, either independently or in partnership.</a:t>
            </a:r>
          </a:p>
          <a:p>
            <a:r>
              <a:rPr lang="en-GB" b="1"/>
              <a:t>Disability Advocacy Network </a:t>
            </a:r>
            <a:r>
              <a:rPr lang="en-GB"/>
              <a:t>provides advocacy services for people with disabilities in Tower Hamlets, offering support and assistance.</a:t>
            </a:r>
          </a:p>
          <a:p>
            <a:r>
              <a:rPr lang="en-GB" b="1"/>
              <a:t>Tower Hamlets disability work scheme</a:t>
            </a:r>
          </a:p>
          <a:p>
            <a:endParaRPr lang="en-GB" b="1"/>
          </a:p>
          <a:p>
            <a:pPr marL="0" indent="0">
              <a:buNone/>
            </a:pPr>
            <a:r>
              <a:rPr lang="en-GB" b="1"/>
              <a:t>There is a lack of publicly available data or performance metrics evaluating the actual outcomes and impact of these programs.</a:t>
            </a:r>
          </a:p>
          <a:p>
            <a:endParaRPr lang="en-GB" b="1"/>
          </a:p>
          <a:p>
            <a:endParaRPr lang="en-GB"/>
          </a:p>
        </p:txBody>
      </p:sp>
    </p:spTree>
    <p:extLst>
      <p:ext uri="{BB962C8B-B14F-4D97-AF65-F5344CB8AC3E}">
        <p14:creationId xmlns:p14="http://schemas.microsoft.com/office/powerpoint/2010/main" val="6385582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BE20-C780-497B-EDE4-694B9C348A42}"/>
              </a:ext>
            </a:extLst>
          </p:cNvPr>
          <p:cNvSpPr>
            <a:spLocks noGrp="1"/>
          </p:cNvSpPr>
          <p:nvPr>
            <p:ph type="title"/>
          </p:nvPr>
        </p:nvSpPr>
        <p:spPr>
          <a:xfrm>
            <a:off x="380246" y="327063"/>
            <a:ext cx="10110874" cy="1325563"/>
          </a:xfrm>
        </p:spPr>
        <p:txBody>
          <a:bodyPr>
            <a:normAutofit fontScale="90000"/>
          </a:bodyPr>
          <a:lstStyle/>
          <a:p>
            <a:pPr algn="ctr"/>
            <a:r>
              <a:rPr lang="en-GB"/>
              <a:t>Tower Hamlets Adult Learning Disability Strategy aim to offer more opportunities</a:t>
            </a:r>
          </a:p>
        </p:txBody>
      </p:sp>
      <p:sp>
        <p:nvSpPr>
          <p:cNvPr id="3" name="Content Placeholder 2">
            <a:extLst>
              <a:ext uri="{FF2B5EF4-FFF2-40B4-BE49-F238E27FC236}">
                <a16:creationId xmlns:a16="http://schemas.microsoft.com/office/drawing/2014/main" id="{A60BF0F7-73DF-DF9A-1434-F5FB50920D4D}"/>
              </a:ext>
            </a:extLst>
          </p:cNvPr>
          <p:cNvSpPr>
            <a:spLocks noGrp="1"/>
          </p:cNvSpPr>
          <p:nvPr>
            <p:ph idx="1"/>
          </p:nvPr>
        </p:nvSpPr>
        <p:spPr>
          <a:xfrm>
            <a:off x="262551" y="1529736"/>
            <a:ext cx="6901196" cy="4351338"/>
          </a:xfrm>
        </p:spPr>
        <p:txBody>
          <a:bodyPr>
            <a:noAutofit/>
          </a:bodyPr>
          <a:lstStyle/>
          <a:p>
            <a:pPr marL="0" indent="0">
              <a:buNone/>
            </a:pPr>
            <a:r>
              <a:rPr lang="en-GB" sz="1400" b="1"/>
              <a:t>Feedback from Adults with Learning Disabilities:</a:t>
            </a:r>
          </a:p>
          <a:p>
            <a:r>
              <a:rPr lang="en-GB" sz="1400"/>
              <a:t>Employment and volunteering are highly valued for involvement, contribution, and income.</a:t>
            </a:r>
          </a:p>
          <a:p>
            <a:r>
              <a:rPr lang="en-GB" sz="1400"/>
              <a:t>Good local support and training exist, but job opportunities are lacking.</a:t>
            </a:r>
          </a:p>
          <a:p>
            <a:r>
              <a:rPr lang="en-GB" sz="1400"/>
              <a:t>Only 4.9% were in paid employment (2015-16), below the London average (7.5%) and the national average (5.8%).</a:t>
            </a:r>
          </a:p>
          <a:p>
            <a:pPr marL="0" indent="0">
              <a:buNone/>
            </a:pPr>
            <a:r>
              <a:rPr lang="en-GB" sz="1400" b="1"/>
              <a:t>Current Initiatives:</a:t>
            </a:r>
          </a:p>
          <a:p>
            <a:r>
              <a:rPr lang="en-GB" sz="1400"/>
              <a:t>Organisations provide skills development and employment support, aiding about 60 people per year.</a:t>
            </a:r>
          </a:p>
          <a:p>
            <a:r>
              <a:rPr lang="en-GB" sz="1400"/>
              <a:t>Health and Wellbeing Board members are committed to employing people with learning disabilities.</a:t>
            </a:r>
          </a:p>
          <a:p>
            <a:pPr marL="0" indent="0">
              <a:buNone/>
            </a:pPr>
            <a:r>
              <a:rPr lang="en-GB" sz="1400" b="1"/>
              <a:t>Feedback from the Community:</a:t>
            </a:r>
          </a:p>
          <a:p>
            <a:r>
              <a:rPr lang="en-GB" sz="1400"/>
              <a:t>Increase job opportunities and support employment through social enterprises.</a:t>
            </a:r>
          </a:p>
          <a:p>
            <a:r>
              <a:rPr lang="en-GB" sz="1400"/>
              <a:t>Provide early advice and support to employed individuals to prevent stress and financial issues.</a:t>
            </a:r>
          </a:p>
          <a:p>
            <a:r>
              <a:rPr lang="en-GB" sz="1400"/>
              <a:t>Improve education by focusing on reading and writing tailored to individuals' levels.</a:t>
            </a:r>
          </a:p>
          <a:p>
            <a:r>
              <a:rPr lang="en-GB" sz="1400"/>
              <a:t>Ensure information on available resources is accessible.</a:t>
            </a:r>
          </a:p>
        </p:txBody>
      </p:sp>
      <p:sp>
        <p:nvSpPr>
          <p:cNvPr id="4" name="Content Placeholder 2">
            <a:extLst>
              <a:ext uri="{FF2B5EF4-FFF2-40B4-BE49-F238E27FC236}">
                <a16:creationId xmlns:a16="http://schemas.microsoft.com/office/drawing/2014/main" id="{DE72BBE0-6B6D-3BCA-14E6-970932E04D98}"/>
              </a:ext>
            </a:extLst>
          </p:cNvPr>
          <p:cNvSpPr txBox="1">
            <a:spLocks/>
          </p:cNvSpPr>
          <p:nvPr/>
        </p:nvSpPr>
        <p:spPr>
          <a:xfrm>
            <a:off x="7281442" y="1737965"/>
            <a:ext cx="464800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Future Actions:</a:t>
            </a:r>
            <a:endPar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Collaborate with local businesses to create flexible job opportunities, internships, apprenticeships, and volunteering.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Employment support services to offer advice and support for job seekers.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Encourage high aspirations from childhood and support achieving employment goals.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Ensure accessible education, training, and work experience opportunities.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Support from centres, accommodation staff, and families/carers for high aspirations.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Develop peer support networks.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Clarify earnings impact on benefits.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Develop accessible local learning, including reading, writing, and numeracy.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Measuring Success: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Aim to support 110 people into employment per year over four years, reaching 11% in paid employment within three years.</a:t>
            </a:r>
          </a:p>
        </p:txBody>
      </p:sp>
    </p:spTree>
    <p:extLst>
      <p:ext uri="{BB962C8B-B14F-4D97-AF65-F5344CB8AC3E}">
        <p14:creationId xmlns:p14="http://schemas.microsoft.com/office/powerpoint/2010/main" val="29464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B7C33DD9-B6C2-29EC-56F3-1E67A27551B9}"/>
              </a:ext>
              <a:ext uri="{C183D7F6-B498-43B3-948B-1728B52AA6E4}">
                <adec:decorative xmlns:adec="http://schemas.microsoft.com/office/drawing/2017/decorative" val="1"/>
              </a:ext>
            </a:extLst>
          </p:cNvPr>
          <p:cNvSpPr>
            <a:spLocks noGrp="1"/>
          </p:cNvSpPr>
          <p:nvPr>
            <p:ph idx="1"/>
          </p:nvPr>
        </p:nvSpPr>
        <p:spPr>
          <a:xfrm>
            <a:off x="118596" y="1033841"/>
            <a:ext cx="6512757" cy="483190"/>
          </a:xfrm>
          <a:solidFill>
            <a:schemeClr val="tx1"/>
          </a:solidFill>
        </p:spPr>
        <p:txBody>
          <a:bodyPr>
            <a:normAutofit/>
          </a:bodyPr>
          <a:lstStyle/>
          <a:p>
            <a:pPr marL="0" indent="0">
              <a:buNone/>
            </a:pPr>
            <a:r>
              <a:rPr lang="en-GB" sz="2000" b="1">
                <a:solidFill>
                  <a:schemeClr val="bg1"/>
                </a:solidFill>
              </a:rPr>
              <a:t>Key demographics in Tower Hamlets – 2022/23</a:t>
            </a:r>
          </a:p>
        </p:txBody>
      </p:sp>
      <p:sp>
        <p:nvSpPr>
          <p:cNvPr id="7" name="TextBox 6">
            <a:extLst>
              <a:ext uri="{FF2B5EF4-FFF2-40B4-BE49-F238E27FC236}">
                <a16:creationId xmlns:a16="http://schemas.microsoft.com/office/drawing/2014/main" id="{59F1629A-4804-B5E5-5141-4BC3677630DC}"/>
              </a:ext>
              <a:ext uri="{C183D7F6-B498-43B3-948B-1728B52AA6E4}">
                <adec:decorative xmlns:adec="http://schemas.microsoft.com/office/drawing/2017/decorative" val="1"/>
              </a:ext>
            </a:extLst>
          </p:cNvPr>
          <p:cNvSpPr txBox="1"/>
          <p:nvPr/>
        </p:nvSpPr>
        <p:spPr>
          <a:xfrm>
            <a:off x="118596" y="1546818"/>
            <a:ext cx="51832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noProof="0">
                <a:solidFill>
                  <a:srgbClr val="003366"/>
                </a:solidFill>
                <a:latin typeface="Arial" panose="020B0604020202020204"/>
              </a:rPr>
              <a:t>Learning Disability Prevalence in Tower Hamlets </a:t>
            </a:r>
            <a:endParaRPr kumimoji="0" lang="en-GB" sz="1600" b="1" i="0" u="none" strike="noStrike" kern="1200" cap="none" spc="0" normalizeH="0" baseline="0" noProof="0">
              <a:ln>
                <a:noFill/>
              </a:ln>
              <a:solidFill>
                <a:srgbClr val="003366"/>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7A725237-84EB-64B2-463B-BDF77B6C58B8}"/>
              </a:ext>
              <a:ext uri="{C183D7F6-B498-43B3-948B-1728B52AA6E4}">
                <adec:decorative xmlns:adec="http://schemas.microsoft.com/office/drawing/2017/decorative" val="1"/>
              </a:ext>
            </a:extLst>
          </p:cNvPr>
          <p:cNvSpPr txBox="1"/>
          <p:nvPr/>
        </p:nvSpPr>
        <p:spPr>
          <a:xfrm>
            <a:off x="194308" y="1869516"/>
            <a:ext cx="6535700" cy="3539430"/>
          </a:xfrm>
          <a:prstGeom prst="rect">
            <a:avLst/>
          </a:prstGeom>
          <a:noFill/>
        </p:spPr>
        <p:txBody>
          <a:bodyPr wrap="square" rtlCol="0">
            <a:spAutoFit/>
          </a:bodyPr>
          <a:lstStyle/>
          <a:p>
            <a:pPr marL="285750" lvl="0" indent="-285750" algn="just">
              <a:buFont typeface="Arial" panose="020B0604020202020204" pitchFamily="34" charset="0"/>
              <a:buChar char="•"/>
            </a:pPr>
            <a:r>
              <a:rPr lang="en-GB" sz="1600" b="1">
                <a:solidFill>
                  <a:srgbClr val="003366"/>
                </a:solidFill>
              </a:rPr>
              <a:t>Diagnosed Prevalence: </a:t>
            </a:r>
            <a:r>
              <a:rPr lang="en-GB" sz="1600">
                <a:solidFill>
                  <a:srgbClr val="003366"/>
                </a:solidFill>
              </a:rPr>
              <a:t>Approximately 0.46% of the population has a diagnosed learning disability but estimates suggest the actual prevalence is between 2.14% and 2.27% (PHAST, 2023).</a:t>
            </a:r>
          </a:p>
          <a:p>
            <a:pPr marL="285750" lvl="0" indent="-285750" algn="just">
              <a:buFont typeface="Arial" panose="020B0604020202020204" pitchFamily="34" charset="0"/>
              <a:buChar char="•"/>
            </a:pPr>
            <a:r>
              <a:rPr lang="en-GB" sz="1600">
                <a:solidFill>
                  <a:srgbClr val="003366"/>
                </a:solidFill>
              </a:rPr>
              <a:t>National trends show an increase in self-identification of learning disabilities from 1.5% in 2018 to 1.9% in 2023, Specific trend data for Tower Hamlets is not provided.</a:t>
            </a:r>
          </a:p>
          <a:p>
            <a:pPr marL="285750" lvl="0" indent="-285750" algn="just">
              <a:buFont typeface="Arial" panose="020B0604020202020204" pitchFamily="34" charset="0"/>
              <a:buChar char="•"/>
            </a:pPr>
            <a:r>
              <a:rPr lang="en-GB" sz="1600">
                <a:solidFill>
                  <a:srgbClr val="003366"/>
                </a:solidFill>
              </a:rPr>
              <a:t>In terms of ethnicity, Tower Hamlets shows higher prevalence rates among Asian or Asian British, White, and Black or Black British populations, Comparable ethnic data for national prevalence is not specified.</a:t>
            </a:r>
          </a:p>
          <a:p>
            <a:pPr marL="285750" lvl="0" indent="-285750">
              <a:buFont typeface="Arial" panose="020B0604020202020204" pitchFamily="34" charset="0"/>
              <a:buChar char="•"/>
            </a:pPr>
            <a:r>
              <a:rPr lang="en-GB" sz="1600">
                <a:solidFill>
                  <a:srgbClr val="003366"/>
                </a:solidFill>
              </a:rPr>
              <a:t>Socioeconomically, Tower Hamlets experiences a higher prevalence of learning disabilities in the most deprived areas.</a:t>
            </a:r>
          </a:p>
          <a:p>
            <a:pPr marL="285750" lvl="0" indent="-285750">
              <a:buFont typeface="Arial" panose="020B0604020202020204" pitchFamily="34" charset="0"/>
              <a:buChar char="•"/>
            </a:pPr>
            <a:endParaRPr lang="en-GB" sz="1600">
              <a:solidFill>
                <a:srgbClr val="003366"/>
              </a:solidFill>
            </a:endParaRPr>
          </a:p>
          <a:p>
            <a:pPr lvl="0"/>
            <a:endParaRPr kumimoji="0" lang="en-GB" sz="1600" i="0" u="none" strike="noStrike" kern="1200" cap="none" spc="0" normalizeH="0" baseline="0" noProof="0">
              <a:ln>
                <a:noFill/>
              </a:ln>
              <a:solidFill>
                <a:srgbClr val="003366"/>
              </a:solidFill>
              <a:effectLst/>
              <a:uLnTx/>
              <a:uFillTx/>
              <a:latin typeface="Arial" panose="020B0604020202020204"/>
            </a:endParaRPr>
          </a:p>
        </p:txBody>
      </p:sp>
      <p:pic>
        <p:nvPicPr>
          <p:cNvPr id="15" name="Picture 14">
            <a:extLst>
              <a:ext uri="{FF2B5EF4-FFF2-40B4-BE49-F238E27FC236}">
                <a16:creationId xmlns:a16="http://schemas.microsoft.com/office/drawing/2014/main" id="{590617DE-6B3A-9356-2089-6E71F44A0F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75562" y="5274879"/>
            <a:ext cx="826665" cy="778038"/>
          </a:xfrm>
          <a:prstGeom prst="rect">
            <a:avLst/>
          </a:prstGeom>
        </p:spPr>
      </p:pic>
      <p:pic>
        <p:nvPicPr>
          <p:cNvPr id="17" name="Picture 16">
            <a:extLst>
              <a:ext uri="{FF2B5EF4-FFF2-40B4-BE49-F238E27FC236}">
                <a16:creationId xmlns:a16="http://schemas.microsoft.com/office/drawing/2014/main" id="{7E1501C2-F9FC-53F4-4BBE-ACB9546D5D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7287" y="5479365"/>
            <a:ext cx="797481" cy="576901"/>
          </a:xfrm>
          <a:prstGeom prst="rect">
            <a:avLst/>
          </a:prstGeom>
        </p:spPr>
      </p:pic>
      <p:sp>
        <p:nvSpPr>
          <p:cNvPr id="18" name="TextBox 17">
            <a:extLst>
              <a:ext uri="{FF2B5EF4-FFF2-40B4-BE49-F238E27FC236}">
                <a16:creationId xmlns:a16="http://schemas.microsoft.com/office/drawing/2014/main" id="{F903495D-C687-4FAF-874C-06311E00590F}"/>
              </a:ext>
              <a:ext uri="{C183D7F6-B498-43B3-948B-1728B52AA6E4}">
                <adec:decorative xmlns:adec="http://schemas.microsoft.com/office/drawing/2017/decorative" val="1"/>
              </a:ext>
            </a:extLst>
          </p:cNvPr>
          <p:cNvSpPr txBox="1"/>
          <p:nvPr/>
        </p:nvSpPr>
        <p:spPr>
          <a:xfrm>
            <a:off x="194308" y="5105602"/>
            <a:ext cx="1770294" cy="33855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a:ea typeface="+mn-ea"/>
                <a:cs typeface="+mn-cs"/>
              </a:rPr>
              <a:t>Age and gender</a:t>
            </a:r>
          </a:p>
        </p:txBody>
      </p:sp>
      <p:sp>
        <p:nvSpPr>
          <p:cNvPr id="19" name="TextBox 18">
            <a:extLst>
              <a:ext uri="{FF2B5EF4-FFF2-40B4-BE49-F238E27FC236}">
                <a16:creationId xmlns:a16="http://schemas.microsoft.com/office/drawing/2014/main" id="{CE9FB8C1-A799-98AF-B7B3-7A18691AEA14}"/>
              </a:ext>
              <a:ext uri="{C183D7F6-B498-43B3-948B-1728B52AA6E4}">
                <adec:decorative xmlns:adec="http://schemas.microsoft.com/office/drawing/2017/decorative" val="1"/>
              </a:ext>
            </a:extLst>
          </p:cNvPr>
          <p:cNvSpPr txBox="1"/>
          <p:nvPr/>
        </p:nvSpPr>
        <p:spPr>
          <a:xfrm>
            <a:off x="1079455" y="5531771"/>
            <a:ext cx="5841937" cy="584775"/>
          </a:xfrm>
          <a:prstGeom prst="rect">
            <a:avLst/>
          </a:prstGeom>
          <a:noFill/>
        </p:spPr>
        <p:txBody>
          <a:bodyPr wrap="square" rtlCol="0">
            <a:spAutoFit/>
          </a:bodyPr>
          <a:lstStyle/>
          <a:p>
            <a:pPr lvl="0" algn="ctr"/>
            <a:r>
              <a:rPr lang="en-GB" sz="1600" b="1">
                <a:solidFill>
                  <a:srgbClr val="003366"/>
                </a:solidFill>
              </a:rPr>
              <a:t>Gender Ratio</a:t>
            </a:r>
            <a:r>
              <a:rPr lang="en-GB" sz="1600">
                <a:solidFill>
                  <a:srgbClr val="003366"/>
                </a:solidFill>
              </a:rPr>
              <a:t>: The male-to-female ratio is 60:40 (PHAST, 2023).</a:t>
            </a:r>
            <a:endParaRPr kumimoji="0" lang="en-GB" sz="1600" b="0" i="0" u="none" strike="noStrike" kern="1200" cap="none" spc="0" normalizeH="0" baseline="0" noProof="0">
              <a:ln>
                <a:noFill/>
              </a:ln>
              <a:solidFill>
                <a:srgbClr val="003366"/>
              </a:solidFill>
              <a:effectLst/>
              <a:uLnTx/>
              <a:uFillTx/>
              <a:latin typeface="Arial" panose="020B0604020202020204"/>
            </a:endParaRPr>
          </a:p>
        </p:txBody>
      </p:sp>
      <p:sp>
        <p:nvSpPr>
          <p:cNvPr id="20" name="TextBox 19">
            <a:extLst>
              <a:ext uri="{FF2B5EF4-FFF2-40B4-BE49-F238E27FC236}">
                <a16:creationId xmlns:a16="http://schemas.microsoft.com/office/drawing/2014/main" id="{7AB93FE7-3620-FC5C-F129-284B7DCEF4EE}"/>
              </a:ext>
              <a:ext uri="{C183D7F6-B498-43B3-948B-1728B52AA6E4}">
                <adec:decorative xmlns:adec="http://schemas.microsoft.com/office/drawing/2017/decorative" val="1"/>
              </a:ext>
            </a:extLst>
          </p:cNvPr>
          <p:cNvSpPr txBox="1"/>
          <p:nvPr/>
        </p:nvSpPr>
        <p:spPr>
          <a:xfrm>
            <a:off x="6921392" y="1250916"/>
            <a:ext cx="4129080" cy="400110"/>
          </a:xfrm>
          <a:prstGeom prst="rect">
            <a:avLst/>
          </a:prstGeom>
          <a:solidFill>
            <a:schemeClr val="tx1"/>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Arial" panose="020B0604020202020204"/>
                <a:ea typeface="+mn-ea"/>
                <a:cs typeface="+mn-cs"/>
              </a:rPr>
              <a:t>Ethnicity and Nationality </a:t>
            </a:r>
          </a:p>
        </p:txBody>
      </p:sp>
      <p:sp>
        <p:nvSpPr>
          <p:cNvPr id="22" name="TextBox 21">
            <a:extLst>
              <a:ext uri="{FF2B5EF4-FFF2-40B4-BE49-F238E27FC236}">
                <a16:creationId xmlns:a16="http://schemas.microsoft.com/office/drawing/2014/main" id="{B8FDCFF4-3562-695D-DE25-6C0C1EC8343D}"/>
              </a:ext>
              <a:ext uri="{C183D7F6-B498-43B3-948B-1728B52AA6E4}">
                <adec:decorative xmlns:adec="http://schemas.microsoft.com/office/drawing/2017/decorative" val="1"/>
              </a:ext>
            </a:extLst>
          </p:cNvPr>
          <p:cNvSpPr txBox="1"/>
          <p:nvPr/>
        </p:nvSpPr>
        <p:spPr>
          <a:xfrm>
            <a:off x="6921392" y="1721377"/>
            <a:ext cx="4921663" cy="3785652"/>
          </a:xfrm>
          <a:prstGeom prst="rect">
            <a:avLst/>
          </a:prstGeom>
          <a:noFill/>
        </p:spPr>
        <p:txBody>
          <a:bodyPr wrap="square">
            <a:spAutoFit/>
          </a:bodyPr>
          <a:lstStyle/>
          <a:p>
            <a:pPr lvl="0"/>
            <a:r>
              <a:rPr lang="en-GB" sz="1600">
                <a:solidFill>
                  <a:srgbClr val="003366"/>
                </a:solidFill>
              </a:rPr>
              <a:t>Significant variations exist among ethnic groups, with the highest prevalence in Asian or Asian British, White, and Black or Black British populations (PHAST, 2023)</a:t>
            </a:r>
          </a:p>
          <a:p>
            <a:pPr lvl="0"/>
            <a:endParaRPr lang="en-GB" sz="1600">
              <a:solidFill>
                <a:srgbClr val="003366"/>
              </a:solidFill>
            </a:endParaRPr>
          </a:p>
          <a:p>
            <a:pPr lvl="0"/>
            <a:r>
              <a:rPr lang="en-GB" sz="1600">
                <a:solidFill>
                  <a:srgbClr val="003366"/>
                </a:solidFill>
              </a:rPr>
              <a:t>The prevalence is thought to be up to three times higher in South Asian populations (e.g. Bangladeshi) compared to the white British population.</a:t>
            </a:r>
          </a:p>
          <a:p>
            <a:pPr lvl="0"/>
            <a:endParaRPr lang="en-GB" sz="1600">
              <a:solidFill>
                <a:srgbClr val="003366"/>
              </a:solidFill>
            </a:endParaRPr>
          </a:p>
          <a:p>
            <a:pPr lvl="0"/>
            <a:r>
              <a:rPr lang="en-GB" sz="1600">
                <a:solidFill>
                  <a:srgbClr val="003366"/>
                </a:solidFill>
              </a:rPr>
              <a:t>The large Bangladeshi population in Tower Hamlets is believed to contribute to a relatively high number of people with learning disabilities, consistent with national estimates for moderate or severe learning disabilities (0.5% of the adult population.</a:t>
            </a:r>
          </a:p>
          <a:p>
            <a:pPr lvl="0"/>
            <a:endParaRPr kumimoji="0" lang="en-GB" sz="1600" b="0" i="0" u="none" strike="noStrike" kern="1200" cap="none" spc="0" normalizeH="0" baseline="0" noProof="0">
              <a:ln>
                <a:noFill/>
              </a:ln>
              <a:solidFill>
                <a:srgbClr val="003366"/>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365699E-80F3-696B-C36E-D10AF81FD6D4}"/>
              </a:ext>
              <a:ext uri="{C183D7F6-B498-43B3-948B-1728B52AA6E4}">
                <adec:decorative xmlns:adec="http://schemas.microsoft.com/office/drawing/2017/decorative" val="1"/>
              </a:ext>
            </a:extLst>
          </p:cNvPr>
          <p:cNvSpPr>
            <a:spLocks noGrp="1"/>
          </p:cNvSpPr>
          <p:nvPr>
            <p:ph type="title"/>
          </p:nvPr>
        </p:nvSpPr>
        <p:spPr>
          <a:xfrm>
            <a:off x="874414" y="-114535"/>
            <a:ext cx="9770616" cy="1325563"/>
          </a:xfrm>
        </p:spPr>
        <p:txBody>
          <a:bodyPr/>
          <a:lstStyle/>
          <a:p>
            <a:pPr algn="ctr"/>
            <a:r>
              <a:rPr lang="en-GB"/>
              <a:t>Summary of Key Findings (1) </a:t>
            </a:r>
          </a:p>
        </p:txBody>
      </p:sp>
    </p:spTree>
    <p:extLst>
      <p:ext uri="{BB962C8B-B14F-4D97-AF65-F5344CB8AC3E}">
        <p14:creationId xmlns:p14="http://schemas.microsoft.com/office/powerpoint/2010/main" val="166961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p:bldP spid="8" grpId="0"/>
      <p:bldP spid="18" grpId="0" animBg="1"/>
      <p:bldP spid="19" grpId="0"/>
      <p:bldP spid="20" grpId="0" animBg="1"/>
      <p:bldP spid="2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0C4A-9550-5B37-5705-A4B551F7087D}"/>
              </a:ext>
            </a:extLst>
          </p:cNvPr>
          <p:cNvSpPr>
            <a:spLocks noGrp="1"/>
          </p:cNvSpPr>
          <p:nvPr>
            <p:ph type="title"/>
          </p:nvPr>
        </p:nvSpPr>
        <p:spPr/>
        <p:txBody>
          <a:bodyPr>
            <a:normAutofit fontScale="90000"/>
          </a:bodyPr>
          <a:lstStyle/>
          <a:p>
            <a:pPr algn="ctr"/>
            <a:r>
              <a:rPr lang="en-GB"/>
              <a:t>There is a gap in data in Volunteering for Adults with LD in TH</a:t>
            </a:r>
          </a:p>
        </p:txBody>
      </p:sp>
      <p:sp>
        <p:nvSpPr>
          <p:cNvPr id="3" name="Content Placeholder 2">
            <a:extLst>
              <a:ext uri="{FF2B5EF4-FFF2-40B4-BE49-F238E27FC236}">
                <a16:creationId xmlns:a16="http://schemas.microsoft.com/office/drawing/2014/main" id="{DF8827E6-491E-83D3-C976-408EF557913A}"/>
              </a:ext>
            </a:extLst>
          </p:cNvPr>
          <p:cNvSpPr>
            <a:spLocks noGrp="1"/>
          </p:cNvSpPr>
          <p:nvPr>
            <p:ph idx="1"/>
          </p:nvPr>
        </p:nvSpPr>
        <p:spPr>
          <a:xfrm>
            <a:off x="117695" y="1198446"/>
            <a:ext cx="11679998" cy="5658416"/>
          </a:xfrm>
        </p:spPr>
        <p:txBody>
          <a:bodyPr>
            <a:normAutofit fontScale="32500" lnSpcReduction="20000"/>
          </a:bodyPr>
          <a:lstStyle/>
          <a:p>
            <a:pPr marL="0" indent="0">
              <a:buNone/>
            </a:pPr>
            <a:endParaRPr lang="en-GB" sz="4300" b="1">
              <a:latin typeface="+mn-lt"/>
            </a:endParaRPr>
          </a:p>
          <a:p>
            <a:pPr marL="0" indent="0">
              <a:buNone/>
            </a:pPr>
            <a:r>
              <a:rPr lang="en-GB" sz="4300" b="1">
                <a:latin typeface="+mn-lt"/>
              </a:rPr>
              <a:t>People with learning disabilities often face social exclusion and are perceived as lacking value in society, primarily seen as recipients of help rather than active contributors. Only 6% currently volunteer due to barriers and limited opportunities. However, volunteering offers people friendships, skills, enjoyment, and confidence, challenging disability stereotypes (Volunteering England, )</a:t>
            </a:r>
          </a:p>
          <a:p>
            <a:pPr marL="0" indent="0">
              <a:buFont typeface="Arial" panose="020B0604020202020204" pitchFamily="34" charset="0"/>
              <a:buNone/>
            </a:pPr>
            <a:r>
              <a:rPr lang="en-GB" sz="4300" b="1">
                <a:latin typeface="+mn-lt"/>
              </a:rPr>
              <a:t>Key places where people with learning disabilities can find volunteering opportunities include:</a:t>
            </a:r>
          </a:p>
          <a:p>
            <a:pPr>
              <a:buFont typeface="Arial" panose="020B0604020202020204" pitchFamily="34" charset="0"/>
              <a:buChar char="•"/>
            </a:pPr>
            <a:r>
              <a:rPr lang="en-GB" sz="4300" b="1">
                <a:latin typeface="+mn-lt"/>
              </a:rPr>
              <a:t>Job Centres: </a:t>
            </a:r>
            <a:r>
              <a:rPr lang="en-GB" sz="4300">
                <a:latin typeface="+mn-lt"/>
              </a:rPr>
              <a:t>Individuals can inquire about volunteering opportunities with the disability officer or access paper/audio adverts if unable to use touch-screen facilities.</a:t>
            </a:r>
          </a:p>
          <a:p>
            <a:pPr>
              <a:buFont typeface="Arial" panose="020B0604020202020204" pitchFamily="34" charset="0"/>
              <a:buChar char="•"/>
            </a:pPr>
            <a:r>
              <a:rPr lang="en-GB" sz="4300" b="1">
                <a:latin typeface="+mn-lt"/>
              </a:rPr>
              <a:t>Day Centres: </a:t>
            </a:r>
            <a:r>
              <a:rPr lang="en-GB" sz="4300">
                <a:latin typeface="+mn-lt"/>
              </a:rPr>
              <a:t>Managed by local authorities and private or voluntary organisations, these centres may offer work experience schemes or seek new opportunities for attendees.</a:t>
            </a:r>
          </a:p>
          <a:p>
            <a:pPr>
              <a:buFont typeface="Arial" panose="020B0604020202020204" pitchFamily="34" charset="0"/>
              <a:buChar char="•"/>
            </a:pPr>
            <a:r>
              <a:rPr lang="en-GB" sz="4300" b="1">
                <a:latin typeface="+mn-lt"/>
              </a:rPr>
              <a:t>Colleges:</a:t>
            </a:r>
            <a:r>
              <a:rPr lang="en-GB" sz="4300">
                <a:latin typeface="+mn-lt"/>
              </a:rPr>
              <a:t> Further education colleges' learning support departments can inform students about available opportunities, and adverts can be placed in newsletters or college papers.</a:t>
            </a:r>
          </a:p>
          <a:p>
            <a:pPr>
              <a:buFont typeface="Arial" panose="020B0604020202020204" pitchFamily="34" charset="0"/>
              <a:buChar char="•"/>
            </a:pPr>
            <a:r>
              <a:rPr lang="en-GB" sz="4300" b="1">
                <a:latin typeface="+mn-lt"/>
              </a:rPr>
              <a:t>Local advocacy groups: </a:t>
            </a:r>
            <a:r>
              <a:rPr lang="en-GB" sz="4300">
                <a:latin typeface="+mn-lt"/>
              </a:rPr>
              <a:t>Self-advocacy groups and advocacy organisations can inform individuals with learning disabilities about volunteering opportunities (V</a:t>
            </a:r>
            <a:r>
              <a:rPr lang="en-GB" sz="4300">
                <a:latin typeface="+mn-lt"/>
                <a:hlinkClick r:id="rId2"/>
              </a:rPr>
              <a:t>olunteering England</a:t>
            </a:r>
            <a:r>
              <a:rPr lang="en-GB" sz="4300">
                <a:latin typeface="+mn-lt"/>
              </a:rPr>
              <a:t>, )</a:t>
            </a:r>
            <a:endParaRPr lang="en-GB" sz="4300" b="1">
              <a:latin typeface="+mn-lt"/>
            </a:endParaRPr>
          </a:p>
          <a:p>
            <a:pPr marL="0" indent="0">
              <a:buNone/>
            </a:pPr>
            <a:r>
              <a:rPr lang="en-GB" sz="4300" b="1">
                <a:latin typeface="+mn-lt"/>
              </a:rPr>
              <a:t>There are volunteering options in Tower Hamlets </a:t>
            </a:r>
          </a:p>
          <a:p>
            <a:r>
              <a:rPr lang="en-GB" sz="4300">
                <a:latin typeface="+mn-lt"/>
                <a:hlinkClick r:id="rId3"/>
              </a:rPr>
              <a:t>Volunteer Centre Tower Hamlets (VCTH): </a:t>
            </a:r>
            <a:r>
              <a:rPr lang="en-GB" sz="4300">
                <a:latin typeface="+mn-lt"/>
              </a:rPr>
              <a:t>This organisation helps people find inspiring volunteer roles in the borough. They offer various roles suitable for all ages (15+), backgrounds, interests, and abilities. Roles include mentoring, befriending, helping at food banks, supporting refugees, youth work, giving advice, environmental projects, health and social care, event stewarding, office administration, teaching, and charity trusteeships. They also run the Covid-19 Recovery Volunteering Hub in partnership with the council1.</a:t>
            </a:r>
          </a:p>
          <a:p>
            <a:r>
              <a:rPr lang="en-GB" sz="4300">
                <a:latin typeface="+mn-lt"/>
                <a:hlinkClick r:id="rId4"/>
              </a:rPr>
              <a:t>Tower Hamlets Community Learning Disabilities Service (CLDS): </a:t>
            </a:r>
            <a:r>
              <a:rPr lang="en-GB" sz="4300">
                <a:latin typeface="+mn-lt"/>
              </a:rPr>
              <a:t>CLDS works with adults with learning disabilities in Tower Hamlets. They operate from Beaumont House at Mile End Hospital and can also visit people at their homes, college, or day service</a:t>
            </a:r>
          </a:p>
          <a:p>
            <a:r>
              <a:rPr lang="en-GB" sz="4300">
                <a:latin typeface="+mn-lt"/>
                <a:hlinkClick r:id="rId5"/>
              </a:rPr>
              <a:t>Mencap: </a:t>
            </a:r>
            <a:r>
              <a:rPr lang="en-GB" sz="4300">
                <a:latin typeface="+mn-lt"/>
              </a:rPr>
              <a:t>Mencap is committed to recruiting more volunteers with a learning disability and to working with partners to help them make their volunteering accessible to people with a learning disability</a:t>
            </a:r>
          </a:p>
          <a:p>
            <a:pPr marL="0" indent="0">
              <a:buNone/>
            </a:pPr>
            <a:r>
              <a:rPr lang="en-GB" sz="4300">
                <a:latin typeface="+mn-lt"/>
              </a:rPr>
              <a:t>		</a:t>
            </a:r>
            <a:r>
              <a:rPr lang="en-GB" sz="4300" b="1">
                <a:latin typeface="+mn-lt"/>
              </a:rPr>
              <a:t>There is a lack of data on adults with learning disabilities volunteering in Tower Hamlets. </a:t>
            </a:r>
          </a:p>
          <a:p>
            <a:endParaRPr lang="en-GB" sz="1600"/>
          </a:p>
          <a:p>
            <a:pPr marL="0" indent="0">
              <a:buNone/>
            </a:pPr>
            <a:endParaRPr lang="en-GB" sz="1600"/>
          </a:p>
        </p:txBody>
      </p:sp>
    </p:spTree>
    <p:extLst>
      <p:ext uri="{BB962C8B-B14F-4D97-AF65-F5344CB8AC3E}">
        <p14:creationId xmlns:p14="http://schemas.microsoft.com/office/powerpoint/2010/main" val="1395967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E658-5102-CBD2-404E-29ED6110ED98}"/>
              </a:ext>
            </a:extLst>
          </p:cNvPr>
          <p:cNvSpPr>
            <a:spLocks noGrp="1"/>
          </p:cNvSpPr>
          <p:nvPr>
            <p:ph type="title"/>
          </p:nvPr>
        </p:nvSpPr>
        <p:spPr/>
        <p:txBody>
          <a:bodyPr/>
          <a:lstStyle/>
          <a:p>
            <a:r>
              <a:rPr lang="en-GB"/>
              <a:t>Carers View: Employment </a:t>
            </a:r>
          </a:p>
        </p:txBody>
      </p:sp>
      <p:sp>
        <p:nvSpPr>
          <p:cNvPr id="3" name="Content Placeholder 2">
            <a:extLst>
              <a:ext uri="{FF2B5EF4-FFF2-40B4-BE49-F238E27FC236}">
                <a16:creationId xmlns:a16="http://schemas.microsoft.com/office/drawing/2014/main" id="{8A2550AE-0C4B-49D1-A41C-D29D9FB48DA9}"/>
              </a:ext>
            </a:extLst>
          </p:cNvPr>
          <p:cNvSpPr>
            <a:spLocks noGrp="1"/>
          </p:cNvSpPr>
          <p:nvPr>
            <p:ph idx="1"/>
          </p:nvPr>
        </p:nvSpPr>
        <p:spPr/>
        <p:txBody>
          <a:bodyPr>
            <a:normAutofit fontScale="62500" lnSpcReduction="20000"/>
          </a:bodyPr>
          <a:lstStyle/>
          <a:p>
            <a:pPr marL="0" indent="0">
              <a:buNone/>
            </a:pPr>
            <a:r>
              <a:rPr lang="en-GB" b="1"/>
              <a:t>Carers identified most Adults with LD not suited for employment, won’t follow instructions</a:t>
            </a:r>
          </a:p>
          <a:p>
            <a:pPr marL="0" indent="0">
              <a:buNone/>
            </a:pPr>
            <a:r>
              <a:rPr lang="en-GB"/>
              <a:t>They suggested what is needed instead: </a:t>
            </a:r>
          </a:p>
          <a:p>
            <a:r>
              <a:rPr lang="en-GB"/>
              <a:t>Opportunities for creative activities are needed.</a:t>
            </a:r>
          </a:p>
          <a:p>
            <a:r>
              <a:rPr lang="en-GB"/>
              <a:t>Activities to learn new skills.</a:t>
            </a:r>
          </a:p>
          <a:p>
            <a:r>
              <a:rPr lang="en-GB"/>
              <a:t>Easy-read adult books should be available.</a:t>
            </a:r>
          </a:p>
          <a:p>
            <a:r>
              <a:rPr lang="en-GB"/>
              <a:t>Creative activities and work opportunities are beneficial.</a:t>
            </a:r>
          </a:p>
          <a:p>
            <a:r>
              <a:rPr lang="en-GB"/>
              <a:t>Social clubs and cafes where individuals with LD can engage in activities.</a:t>
            </a:r>
          </a:p>
          <a:p>
            <a:r>
              <a:rPr lang="en-GB"/>
              <a:t>Places like the Bubble Club: Social events held every six weeks.</a:t>
            </a:r>
          </a:p>
          <a:p>
            <a:r>
              <a:rPr lang="en-GB"/>
              <a:t>Spot Light: Specific social activities or programs (details unspecified).</a:t>
            </a:r>
          </a:p>
          <a:p>
            <a:r>
              <a:rPr lang="en-GB"/>
              <a:t>Taster courses: Short-term courses to try new activities.</a:t>
            </a:r>
          </a:p>
          <a:p>
            <a:r>
              <a:rPr lang="en-GB"/>
              <a:t>More holiday time activities are needed for people with LD.</a:t>
            </a:r>
          </a:p>
          <a:p>
            <a:r>
              <a:rPr lang="en-GB"/>
              <a:t>Utilise programs like Spot Light and Idea Stores, ensuring they are adapted for the needs of adults with LD.</a:t>
            </a:r>
          </a:p>
          <a:p>
            <a:endParaRPr lang="en-GB"/>
          </a:p>
        </p:txBody>
      </p:sp>
    </p:spTree>
    <p:extLst>
      <p:ext uri="{BB962C8B-B14F-4D97-AF65-F5344CB8AC3E}">
        <p14:creationId xmlns:p14="http://schemas.microsoft.com/office/powerpoint/2010/main" val="32356755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882FA-9DB1-E246-C27B-BED94A99710F}"/>
              </a:ext>
            </a:extLst>
          </p:cNvPr>
          <p:cNvSpPr>
            <a:spLocks noGrp="1"/>
          </p:cNvSpPr>
          <p:nvPr>
            <p:ph type="ctrTitle"/>
          </p:nvPr>
        </p:nvSpPr>
        <p:spPr>
          <a:xfrm>
            <a:off x="859467" y="1505136"/>
            <a:ext cx="7186126" cy="2387600"/>
          </a:xfrm>
        </p:spPr>
        <p:txBody>
          <a:bodyPr>
            <a:normAutofit/>
          </a:bodyPr>
          <a:lstStyle/>
          <a:p>
            <a:r>
              <a:rPr lang="en-GB"/>
              <a:t>Social Inclusion and Community Safety</a:t>
            </a:r>
          </a:p>
        </p:txBody>
      </p:sp>
    </p:spTree>
    <p:extLst>
      <p:ext uri="{BB962C8B-B14F-4D97-AF65-F5344CB8AC3E}">
        <p14:creationId xmlns:p14="http://schemas.microsoft.com/office/powerpoint/2010/main" val="11029436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CC7D-6C32-F1DF-6BD6-D56DD201C5E4}"/>
              </a:ext>
            </a:extLst>
          </p:cNvPr>
          <p:cNvSpPr>
            <a:spLocks noGrp="1"/>
          </p:cNvSpPr>
          <p:nvPr>
            <p:ph type="title"/>
          </p:nvPr>
        </p:nvSpPr>
        <p:spPr/>
        <p:txBody>
          <a:bodyPr>
            <a:normAutofit/>
          </a:bodyPr>
          <a:lstStyle/>
          <a:p>
            <a:r>
              <a:rPr lang="en-GB" sz="3200"/>
              <a:t>Adults with LD have an increased risk of being a victim of different forms of crime or violence</a:t>
            </a:r>
          </a:p>
        </p:txBody>
      </p:sp>
      <p:sp>
        <p:nvSpPr>
          <p:cNvPr id="3" name="Content Placeholder 2">
            <a:extLst>
              <a:ext uri="{FF2B5EF4-FFF2-40B4-BE49-F238E27FC236}">
                <a16:creationId xmlns:a16="http://schemas.microsoft.com/office/drawing/2014/main" id="{4411C875-E7B9-1C83-05D8-0FC24552B4B0}"/>
              </a:ext>
            </a:extLst>
          </p:cNvPr>
          <p:cNvSpPr>
            <a:spLocks noGrp="1"/>
          </p:cNvSpPr>
          <p:nvPr>
            <p:ph sz="half" idx="1"/>
          </p:nvPr>
        </p:nvSpPr>
        <p:spPr>
          <a:solidFill>
            <a:schemeClr val="bg1"/>
          </a:solidFill>
        </p:spPr>
        <p:txBody>
          <a:bodyPr>
            <a:noAutofit/>
          </a:bodyPr>
          <a:lstStyle/>
          <a:p>
            <a:pPr marL="0" indent="0">
              <a:lnSpc>
                <a:spcPct val="100000"/>
              </a:lnSpc>
              <a:buNone/>
            </a:pPr>
            <a:r>
              <a:rPr lang="en-GB" sz="1000" b="1"/>
              <a:t>National Context</a:t>
            </a:r>
          </a:p>
          <a:p>
            <a:pPr marL="0" indent="0">
              <a:lnSpc>
                <a:spcPct val="100000"/>
              </a:lnSpc>
              <a:buNone/>
            </a:pPr>
            <a:r>
              <a:rPr lang="en-GB" sz="1000"/>
              <a:t>People with a learning disability have an increased risk of being a victim of crime such as targeted exploitation (e.g. cuckooing), sexual violence, domestic violence and bullying. In the context of domestic abuse, organisations are recommended to:</a:t>
            </a:r>
          </a:p>
          <a:p>
            <a:pPr>
              <a:lnSpc>
                <a:spcPct val="100000"/>
              </a:lnSpc>
            </a:pPr>
            <a:r>
              <a:rPr lang="en-GB" sz="1000"/>
              <a:t>Invest in more </a:t>
            </a:r>
            <a:r>
              <a:rPr lang="en-GB" sz="1000" b="1"/>
              <a:t>in-person services and support</a:t>
            </a:r>
            <a:r>
              <a:rPr lang="en-GB" sz="1000"/>
              <a:t>, including court interpreters, that are accessible for different abilities</a:t>
            </a:r>
          </a:p>
          <a:p>
            <a:pPr>
              <a:lnSpc>
                <a:spcPct val="100000"/>
              </a:lnSpc>
            </a:pPr>
            <a:r>
              <a:rPr lang="en-GB" sz="1000"/>
              <a:t>Ensure </a:t>
            </a:r>
            <a:r>
              <a:rPr lang="en-GB" sz="1000" b="1"/>
              <a:t>institutional</a:t>
            </a:r>
            <a:r>
              <a:rPr lang="en-GB" sz="1000"/>
              <a:t> </a:t>
            </a:r>
            <a:r>
              <a:rPr lang="en-GB" sz="1000" b="1"/>
              <a:t>advocacy</a:t>
            </a:r>
            <a:r>
              <a:rPr lang="en-GB" sz="1000"/>
              <a:t> for disabled victims of domestic abuse</a:t>
            </a:r>
          </a:p>
          <a:p>
            <a:pPr>
              <a:lnSpc>
                <a:spcPct val="100000"/>
              </a:lnSpc>
            </a:pPr>
            <a:r>
              <a:rPr lang="en-GB" sz="1000" b="1"/>
              <a:t>Involve disabled people </a:t>
            </a:r>
            <a:r>
              <a:rPr lang="en-GB" sz="1000"/>
              <a:t>in the prevention of domestic abuse</a:t>
            </a:r>
          </a:p>
          <a:p>
            <a:pPr>
              <a:lnSpc>
                <a:spcPct val="100000"/>
              </a:lnSpc>
            </a:pPr>
            <a:r>
              <a:rPr lang="en-GB" sz="1000"/>
              <a:t>Promote </a:t>
            </a:r>
            <a:r>
              <a:rPr lang="en-GB" sz="1000" b="1"/>
              <a:t>greater understanding </a:t>
            </a:r>
            <a:r>
              <a:rPr lang="en-GB" sz="1000"/>
              <a:t>of the dynamics of disability and domestic abuse</a:t>
            </a:r>
          </a:p>
          <a:p>
            <a:pPr>
              <a:lnSpc>
                <a:spcPct val="100000"/>
              </a:lnSpc>
            </a:pPr>
            <a:r>
              <a:rPr lang="en-GB" sz="1000"/>
              <a:t>Promote greater </a:t>
            </a:r>
            <a:r>
              <a:rPr lang="en-GB" sz="1000" b="1"/>
              <a:t>awareness of hidden impairments </a:t>
            </a:r>
            <a:r>
              <a:rPr lang="en-GB" sz="1000"/>
              <a:t>such as mental illness and learning disabilities.</a:t>
            </a:r>
          </a:p>
          <a:p>
            <a:pPr marL="0" indent="0">
              <a:lnSpc>
                <a:spcPct val="100000"/>
              </a:lnSpc>
              <a:buNone/>
            </a:pPr>
            <a:r>
              <a:rPr lang="en-GB" sz="1000"/>
              <a:t>There is also statutory guidance about forced marriage which reference people with learning disabilities being at risk due to particular reasons or risk factors such as the prefer to obtain a carer, financial security or status. </a:t>
            </a:r>
            <a:br>
              <a:rPr lang="en-GB" sz="1000"/>
            </a:br>
            <a:endParaRPr lang="en-GB" sz="1000"/>
          </a:p>
          <a:p>
            <a:pPr marL="0" indent="0">
              <a:lnSpc>
                <a:spcPct val="100000"/>
              </a:lnSpc>
              <a:spcBef>
                <a:spcPts val="0"/>
              </a:spcBef>
              <a:spcAft>
                <a:spcPts val="600"/>
              </a:spcAft>
              <a:buNone/>
            </a:pPr>
            <a:r>
              <a:rPr lang="en-GB" sz="1000"/>
              <a:t>Wider disability inclusion efforts to address ableism in society and community must include and involve adults with a learning disability. Similarly, efforts to address other forms of discrimination including violence (e.g. gender and race based) should consider intersectional identities and the specific vulnerabilities experienced by adults with a learning disability. This includes collaboration with police and other enforcement officers. </a:t>
            </a:r>
          </a:p>
        </p:txBody>
      </p:sp>
      <p:sp>
        <p:nvSpPr>
          <p:cNvPr id="5" name="Content Placeholder 4">
            <a:extLst>
              <a:ext uri="{FF2B5EF4-FFF2-40B4-BE49-F238E27FC236}">
                <a16:creationId xmlns:a16="http://schemas.microsoft.com/office/drawing/2014/main" id="{7B8E7345-8413-0B2D-76D0-528D7B579ED1}"/>
              </a:ext>
            </a:extLst>
          </p:cNvPr>
          <p:cNvSpPr>
            <a:spLocks noGrp="1"/>
          </p:cNvSpPr>
          <p:nvPr>
            <p:ph sz="half" idx="2"/>
          </p:nvPr>
        </p:nvSpPr>
        <p:spPr/>
        <p:txBody>
          <a:bodyPr>
            <a:normAutofit fontScale="92500"/>
          </a:bodyPr>
          <a:lstStyle/>
          <a:p>
            <a:pPr marL="0" indent="0">
              <a:lnSpc>
                <a:spcPct val="100000"/>
              </a:lnSpc>
              <a:spcBef>
                <a:spcPts val="0"/>
              </a:spcBef>
              <a:spcAft>
                <a:spcPts val="600"/>
              </a:spcAft>
              <a:buNone/>
            </a:pPr>
            <a:r>
              <a:rPr lang="en-GB" sz="1000" b="1"/>
              <a:t>Tower Hamlets</a:t>
            </a:r>
          </a:p>
          <a:p>
            <a:pPr>
              <a:lnSpc>
                <a:spcPct val="100000"/>
              </a:lnSpc>
              <a:spcBef>
                <a:spcPts val="0"/>
              </a:spcBef>
              <a:spcAft>
                <a:spcPts val="600"/>
              </a:spcAft>
            </a:pPr>
            <a:r>
              <a:rPr lang="en-GB" sz="1000" b="1"/>
              <a:t>Domestic and sexual violence: </a:t>
            </a:r>
            <a:r>
              <a:rPr lang="en-GB" sz="1000"/>
              <a:t>In 2021-2023, about 5.6% of sexual offence victims identified as having a disability – learning disabilities were among the most reported. Recent data from the Independent Domestic Violence Advocate (IDVA) service showed that although most people accessing the service did not report having a disability, learning disabilities were among the most commonly recorded (57 out of 2029 service users). </a:t>
            </a:r>
          </a:p>
          <a:p>
            <a:pPr>
              <a:lnSpc>
                <a:spcPct val="100000"/>
              </a:lnSpc>
              <a:spcBef>
                <a:spcPts val="0"/>
              </a:spcBef>
              <a:spcAft>
                <a:spcPts val="600"/>
              </a:spcAft>
            </a:pPr>
            <a:r>
              <a:rPr lang="en-GB" sz="1000" b="1"/>
              <a:t>Exploitation: </a:t>
            </a:r>
            <a:r>
              <a:rPr lang="en-GB" sz="1000"/>
              <a:t>There have been some known local cases of cuckooing or exploitation of residents with a learning disability, however, data quality in the national referring mechanism (NRM) tends to be poor. </a:t>
            </a:r>
          </a:p>
          <a:p>
            <a:pPr>
              <a:lnSpc>
                <a:spcPct val="100000"/>
              </a:lnSpc>
              <a:spcBef>
                <a:spcPts val="0"/>
              </a:spcBef>
              <a:spcAft>
                <a:spcPts val="600"/>
              </a:spcAft>
            </a:pPr>
            <a:r>
              <a:rPr lang="en-GB" sz="1000" b="1"/>
              <a:t>Hate crime: </a:t>
            </a:r>
            <a:r>
              <a:rPr lang="en-GB" sz="1000"/>
              <a:t>There also are very small numbers of reported hate crime targeting any disabled people in Tower Hamlets compared with other forms of hate crime (e.g. racist or transphobic). </a:t>
            </a:r>
          </a:p>
          <a:p>
            <a:pPr>
              <a:lnSpc>
                <a:spcPct val="100000"/>
              </a:lnSpc>
              <a:spcBef>
                <a:spcPts val="0"/>
              </a:spcBef>
              <a:spcAft>
                <a:spcPts val="600"/>
              </a:spcAft>
            </a:pPr>
            <a:r>
              <a:rPr lang="en-GB" sz="1000" b="1"/>
              <a:t>Community Safety: </a:t>
            </a:r>
            <a:r>
              <a:rPr lang="en-GB" sz="1000"/>
              <a:t>Service users shared their concerns about safety in public spaces such as being followed while walking, limiting being out at night time, feeling the need to rely on others for safety </a:t>
            </a:r>
          </a:p>
          <a:p>
            <a:pPr>
              <a:lnSpc>
                <a:spcPct val="100000"/>
              </a:lnSpc>
              <a:spcBef>
                <a:spcPts val="0"/>
              </a:spcBef>
              <a:spcAft>
                <a:spcPts val="600"/>
              </a:spcAft>
            </a:pPr>
            <a:r>
              <a:rPr lang="en-GB" sz="1000"/>
              <a:t>Service providers and support networks have a role to play in safeguarding adults with learning disabilities. Some actions that have been implemented in Tower Hamlets include:</a:t>
            </a:r>
          </a:p>
          <a:p>
            <a:pPr lvl="1">
              <a:lnSpc>
                <a:spcPct val="100000"/>
              </a:lnSpc>
              <a:spcBef>
                <a:spcPts val="0"/>
              </a:spcBef>
              <a:spcAft>
                <a:spcPts val="600"/>
              </a:spcAft>
            </a:pPr>
            <a:r>
              <a:rPr lang="en-GB" sz="1000"/>
              <a:t>There are multi-agency panels (e.g. High risk panel, community MARAC) where professionals can refer a person and discuss how to address vulnerabilities. This may also be a place where learning disability is first identified if it was not diagnosed early on. </a:t>
            </a:r>
          </a:p>
          <a:p>
            <a:pPr lvl="1">
              <a:lnSpc>
                <a:spcPct val="100000"/>
              </a:lnSpc>
              <a:spcBef>
                <a:spcPts val="0"/>
              </a:spcBef>
              <a:spcAft>
                <a:spcPts val="600"/>
              </a:spcAft>
            </a:pPr>
            <a:r>
              <a:rPr lang="en-GB" sz="1000"/>
              <a:t>Tower Hamlets Hate Crime team offers hate crime prevention training including disability hate crime. </a:t>
            </a:r>
          </a:p>
          <a:p>
            <a:pPr lvl="1">
              <a:lnSpc>
                <a:spcPct val="100000"/>
              </a:lnSpc>
              <a:spcBef>
                <a:spcPts val="0"/>
              </a:spcBef>
              <a:spcAft>
                <a:spcPts val="600"/>
              </a:spcAft>
            </a:pPr>
            <a:r>
              <a:rPr lang="en-GB" sz="1000"/>
              <a:t>VAWG Training references people with a learning disability when discussing intersectionality. </a:t>
            </a:r>
          </a:p>
        </p:txBody>
      </p:sp>
    </p:spTree>
    <p:extLst>
      <p:ext uri="{BB962C8B-B14F-4D97-AF65-F5344CB8AC3E}">
        <p14:creationId xmlns:p14="http://schemas.microsoft.com/office/powerpoint/2010/main" val="25958879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AA8E-56DF-6601-0CB2-E26B3F870EC0}"/>
              </a:ext>
            </a:extLst>
          </p:cNvPr>
          <p:cNvSpPr>
            <a:spLocks noGrp="1"/>
          </p:cNvSpPr>
          <p:nvPr>
            <p:ph type="title"/>
          </p:nvPr>
        </p:nvSpPr>
        <p:spPr/>
        <p:txBody>
          <a:bodyPr/>
          <a:lstStyle/>
          <a:p>
            <a:r>
              <a:rPr lang="en-GB"/>
              <a:t>Beat practice: Community Safety Tips for Adults with disabilities </a:t>
            </a:r>
          </a:p>
        </p:txBody>
      </p:sp>
      <p:sp>
        <p:nvSpPr>
          <p:cNvPr id="3" name="Content Placeholder 2">
            <a:extLst>
              <a:ext uri="{FF2B5EF4-FFF2-40B4-BE49-F238E27FC236}">
                <a16:creationId xmlns:a16="http://schemas.microsoft.com/office/drawing/2014/main" id="{5B19742A-989E-BF41-A62B-EF138FDDDB0D}"/>
              </a:ext>
            </a:extLst>
          </p:cNvPr>
          <p:cNvSpPr>
            <a:spLocks noGrp="1"/>
          </p:cNvSpPr>
          <p:nvPr>
            <p:ph idx="1"/>
          </p:nvPr>
        </p:nvSpPr>
        <p:spPr>
          <a:xfrm>
            <a:off x="642796" y="1326701"/>
            <a:ext cx="10411483" cy="435133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Safeguarding and Support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Service providers and support networks play a crucial role in safeguarding adults with learning disabilities in the community: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Staff should receive training on legal frameworks, risk assessment, safeguarding, and communicating with those who have cognitive impairments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Involving experts and those with lived experience in delivering training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Ensuring adequate support, advocacy, and access to community resources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By following these practices, adults with learning disabilities can be better equipped to navigate community environments safely while maintaining their independence and inclusion.</a:t>
            </a:r>
          </a:p>
          <a:p>
            <a:pPr marL="0" indent="0">
              <a:buNone/>
            </a:pPr>
            <a:endParaRPr lang="en-GB" sz="1400" b="1"/>
          </a:p>
        </p:txBody>
      </p:sp>
    </p:spTree>
    <p:extLst>
      <p:ext uri="{BB962C8B-B14F-4D97-AF65-F5344CB8AC3E}">
        <p14:creationId xmlns:p14="http://schemas.microsoft.com/office/powerpoint/2010/main" val="37717219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2ED2-71B9-F1A3-6061-904F9B2D88FB}"/>
              </a:ext>
            </a:extLst>
          </p:cNvPr>
          <p:cNvSpPr>
            <a:spLocks noGrp="1"/>
          </p:cNvSpPr>
          <p:nvPr>
            <p:ph type="title"/>
          </p:nvPr>
        </p:nvSpPr>
        <p:spPr>
          <a:xfrm>
            <a:off x="492902" y="169897"/>
            <a:ext cx="9770616" cy="1325563"/>
          </a:xfrm>
        </p:spPr>
        <p:txBody>
          <a:bodyPr>
            <a:noAutofit/>
          </a:bodyPr>
          <a:lstStyle/>
          <a:p>
            <a:pPr algn="ctr"/>
            <a:r>
              <a:rPr lang="en-GB" sz="3600"/>
              <a:t>Adults with learning disabilities are likely to be at risk to </a:t>
            </a:r>
            <a:r>
              <a:rPr lang="en-GB" sz="3600" i="0" u="none" strike="noStrike">
                <a:solidFill>
                  <a:srgbClr val="003366"/>
                </a:solidFill>
                <a:effectLst/>
                <a:latin typeface="Arial" panose="020B0604020202020204" pitchFamily="34" charset="0"/>
              </a:rPr>
              <a:t>risks include exploitation, sexual violence, domestic violence</a:t>
            </a:r>
            <a:endParaRPr lang="en-GB" sz="3600"/>
          </a:p>
        </p:txBody>
      </p:sp>
      <p:pic>
        <p:nvPicPr>
          <p:cNvPr id="5" name="Content Placeholder 4" descr=".">
            <a:extLst>
              <a:ext uri="{FF2B5EF4-FFF2-40B4-BE49-F238E27FC236}">
                <a16:creationId xmlns:a16="http://schemas.microsoft.com/office/drawing/2014/main" id="{7DC2A25B-A3DC-CC86-57B6-6A2A634D036C}"/>
              </a:ext>
            </a:extLst>
          </p:cNvPr>
          <p:cNvPicPr>
            <a:picLocks noGrp="1" noChangeAspect="1"/>
          </p:cNvPicPr>
          <p:nvPr>
            <p:ph idx="1"/>
          </p:nvPr>
        </p:nvPicPr>
        <p:blipFill>
          <a:blip r:embed="rId3"/>
          <a:stretch>
            <a:fillRect/>
          </a:stretch>
        </p:blipFill>
        <p:spPr>
          <a:xfrm>
            <a:off x="3031480" y="1750071"/>
            <a:ext cx="5166680" cy="1029461"/>
          </a:xfrm>
        </p:spPr>
      </p:pic>
      <p:sp>
        <p:nvSpPr>
          <p:cNvPr id="7" name="TextBox 6">
            <a:extLst>
              <a:ext uri="{FF2B5EF4-FFF2-40B4-BE49-F238E27FC236}">
                <a16:creationId xmlns:a16="http://schemas.microsoft.com/office/drawing/2014/main" id="{9ECF93C1-F022-FC53-4FC0-B2F6B56D09E5}"/>
              </a:ext>
            </a:extLst>
          </p:cNvPr>
          <p:cNvSpPr txBox="1"/>
          <p:nvPr/>
        </p:nvSpPr>
        <p:spPr>
          <a:xfrm>
            <a:off x="225666" y="2861495"/>
            <a:ext cx="11456913" cy="2353465"/>
          </a:xfrm>
          <a:prstGeom prst="rect">
            <a:avLst/>
          </a:prstGeom>
          <a:noFill/>
        </p:spPr>
        <p:txBody>
          <a:bodyPr wrap="square">
            <a:spAutoFit/>
          </a:bodyPr>
          <a:lstStyle/>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Criminals target people’s vulnerability to coerce them into criminal activity. Deprivation, substance misuse, mental health issues, learning disabilities, homelessness, and age can all put people at risk of criminal exploitation</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Other issues that can affect someone’s capacity to make decisions, such as mental health issues and learning disabilities, can also put them at risk of grooming that leads to exploitation. This can include the impact on decision-making caused by previous trauma, domestic abuse or violence (</a:t>
            </a:r>
            <a:r>
              <a:rPr kumimoji="0" lang="en-GB" sz="2000" b="0" i="0" u="none" strike="noStrike" kern="1200" cap="none" spc="0" normalizeH="0" baseline="0" noProof="0" err="1">
                <a:ln>
                  <a:noFill/>
                </a:ln>
                <a:solidFill>
                  <a:srgbClr val="003366"/>
                </a:solidFill>
                <a:effectLst/>
                <a:uLnTx/>
                <a:uFillTx/>
                <a:latin typeface="Arial" panose="020B0604020202020204" pitchFamily="34" charset="0"/>
                <a:ea typeface="+mn-ea"/>
                <a:cs typeface="Arial" panose="020B0604020202020204" pitchFamily="34" charset="0"/>
              </a:rPr>
              <a:t>Centreforsocialjustice</a:t>
            </a:r>
            <a:r>
              <a:rPr kumimoji="0" lang="en-GB" sz="20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2024)</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400" b="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99111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D6CB-6FE2-B11E-68EF-DD7909D061FA}"/>
              </a:ext>
            </a:extLst>
          </p:cNvPr>
          <p:cNvSpPr>
            <a:spLocks noGrp="1"/>
          </p:cNvSpPr>
          <p:nvPr>
            <p:ph type="title"/>
          </p:nvPr>
        </p:nvSpPr>
        <p:spPr/>
        <p:txBody>
          <a:bodyPr>
            <a:noAutofit/>
          </a:bodyPr>
          <a:lstStyle/>
          <a:p>
            <a:r>
              <a:rPr lang="en-GB" sz="2800"/>
              <a:t>Police records of criminal exploitation through cuckooing have increased in London</a:t>
            </a:r>
          </a:p>
        </p:txBody>
      </p:sp>
      <p:sp>
        <p:nvSpPr>
          <p:cNvPr id="3" name="Content Placeholder 2">
            <a:extLst>
              <a:ext uri="{FF2B5EF4-FFF2-40B4-BE49-F238E27FC236}">
                <a16:creationId xmlns:a16="http://schemas.microsoft.com/office/drawing/2014/main" id="{68BCCE18-E7C9-5E61-0A0B-050F0184CFE0}"/>
              </a:ext>
            </a:extLst>
          </p:cNvPr>
          <p:cNvSpPr>
            <a:spLocks noGrp="1"/>
          </p:cNvSpPr>
          <p:nvPr>
            <p:ph idx="1"/>
          </p:nvPr>
        </p:nvSpPr>
        <p:spPr/>
        <p:txBody>
          <a:bodyPr>
            <a:normAutofit/>
          </a:bodyPr>
          <a:lstStyle/>
          <a:p>
            <a:r>
              <a:rPr lang="en-GB" sz="2000" b="1">
                <a:solidFill>
                  <a:srgbClr val="003366"/>
                </a:solidFill>
                <a:latin typeface="Arial" panose="020B0604020202020204" pitchFamily="34" charset="0"/>
                <a:cs typeface="Arial" panose="020B0604020202020204" pitchFamily="34" charset="0"/>
              </a:rPr>
              <a:t>Cuckooing: </a:t>
            </a:r>
            <a:r>
              <a:rPr lang="en-GB" sz="2000" i="1">
                <a:solidFill>
                  <a:srgbClr val="003366"/>
                </a:solidFill>
                <a:latin typeface="Arial" panose="020B0604020202020204" pitchFamily="34" charset="0"/>
                <a:cs typeface="Arial" panose="020B0604020202020204" pitchFamily="34" charset="0"/>
              </a:rPr>
              <a:t>a process whereby criminals target the homes of vulnerable adults for any criminal purpose, resulting in them losing control of their property. They may use property for any criminal purpose, including drug dealing, sexual crimes and firearms. The vulnerable adult can be exploited and coerced to participate in criminal acts.</a:t>
            </a:r>
          </a:p>
          <a:p>
            <a:r>
              <a:rPr lang="en-GB" sz="2000"/>
              <a:t>Being a victim of cuckooing can have a negative impact on a person’s safety, financial and housing security, and mental or physical health and wellbeing </a:t>
            </a:r>
          </a:p>
          <a:p>
            <a:r>
              <a:rPr lang="en-GB" sz="2000">
                <a:solidFill>
                  <a:srgbClr val="003366"/>
                </a:solidFill>
                <a:latin typeface="Arial" panose="020B0604020202020204" pitchFamily="34" charset="0"/>
                <a:cs typeface="Arial" panose="020B0604020202020204" pitchFamily="34" charset="0"/>
              </a:rPr>
              <a:t>There is limited recorded data in Tower Hamlets regarding cuckooing, however:  </a:t>
            </a:r>
          </a:p>
          <a:p>
            <a:pPr lvl="1"/>
            <a:r>
              <a:rPr lang="en-GB" sz="1600"/>
              <a:t>There are various panels where professionals refer and discuss these issues (</a:t>
            </a:r>
            <a:r>
              <a:rPr lang="en-GB" sz="1600">
                <a:solidFill>
                  <a:srgbClr val="003366"/>
                </a:solidFill>
                <a:latin typeface="Arial" panose="020B0604020202020204" pitchFamily="34" charset="0"/>
                <a:cs typeface="Arial" panose="020B0604020202020204" pitchFamily="34" charset="0"/>
              </a:rPr>
              <a:t>High risk panels, Community MARAC) </a:t>
            </a:r>
          </a:p>
          <a:p>
            <a:pPr lvl="1"/>
            <a:r>
              <a:rPr lang="en-GB" sz="1600">
                <a:solidFill>
                  <a:srgbClr val="003366"/>
                </a:solidFill>
                <a:latin typeface="Arial" panose="020B0604020202020204" pitchFamily="34" charset="0"/>
                <a:cs typeface="Arial" panose="020B0604020202020204" pitchFamily="34" charset="0"/>
              </a:rPr>
              <a:t>The Exploitation team run by Children’s Services does not end provision after people turn 18 </a:t>
            </a:r>
          </a:p>
          <a:p>
            <a:endParaRPr lang="en-GB" sz="2000"/>
          </a:p>
        </p:txBody>
      </p:sp>
    </p:spTree>
    <p:extLst>
      <p:ext uri="{BB962C8B-B14F-4D97-AF65-F5344CB8AC3E}">
        <p14:creationId xmlns:p14="http://schemas.microsoft.com/office/powerpoint/2010/main" val="8723847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F9C4-5BF6-B9FE-69F7-CC6CA9E4F543}"/>
              </a:ext>
            </a:extLst>
          </p:cNvPr>
          <p:cNvSpPr>
            <a:spLocks noGrp="1"/>
          </p:cNvSpPr>
          <p:nvPr>
            <p:ph type="title"/>
          </p:nvPr>
        </p:nvSpPr>
        <p:spPr>
          <a:xfrm>
            <a:off x="838200" y="167393"/>
            <a:ext cx="9770616" cy="1325563"/>
          </a:xfrm>
        </p:spPr>
        <p:txBody>
          <a:bodyPr>
            <a:noAutofit/>
          </a:bodyPr>
          <a:lstStyle/>
          <a:p>
            <a:pPr algn="ctr"/>
            <a:r>
              <a:rPr lang="en-GB" sz="2800"/>
              <a:t>Different forms of violence against women and girls require specific approaches to address the needs of those with disabilities</a:t>
            </a:r>
          </a:p>
        </p:txBody>
      </p:sp>
      <p:sp>
        <p:nvSpPr>
          <p:cNvPr id="3" name="Content Placeholder 2">
            <a:extLst>
              <a:ext uri="{FF2B5EF4-FFF2-40B4-BE49-F238E27FC236}">
                <a16:creationId xmlns:a16="http://schemas.microsoft.com/office/drawing/2014/main" id="{F8E1ABC4-6A79-1532-F38C-9553ED7A140C}"/>
              </a:ext>
            </a:extLst>
          </p:cNvPr>
          <p:cNvSpPr>
            <a:spLocks noGrp="1"/>
          </p:cNvSpPr>
          <p:nvPr>
            <p:ph idx="1"/>
          </p:nvPr>
        </p:nvSpPr>
        <p:spPr>
          <a:xfrm>
            <a:off x="249382" y="1684788"/>
            <a:ext cx="11242033" cy="4351338"/>
          </a:xfrm>
        </p:spPr>
        <p:txBody>
          <a:bodyPr>
            <a:noAutofit/>
          </a:bodyPr>
          <a:lstStyle/>
          <a:p>
            <a:pPr marL="0" indent="0">
              <a:buNone/>
            </a:pPr>
            <a:r>
              <a:rPr lang="en-GB" sz="1800" b="1"/>
              <a:t>National Guidance </a:t>
            </a:r>
          </a:p>
          <a:p>
            <a:r>
              <a:rPr lang="en-GB" sz="1800"/>
              <a:t>Disabled women and girls have an increased risk of violence and abuse than those who are not disabled and typically experience abuse for a longer time before accessing support. </a:t>
            </a:r>
          </a:p>
          <a:p>
            <a:r>
              <a:rPr lang="en-GB" sz="1800">
                <a:hlinkClick r:id="rId2"/>
              </a:rPr>
              <a:t>Statutory guidance </a:t>
            </a:r>
            <a:r>
              <a:rPr lang="en-GB" sz="1800"/>
              <a:t>about forced marriage has noted that prevention should form part of existing protection policies and procedures. There have been instances where people with learning disabilities were forced to marry and there are considerations regarding capacity to consent and particular risk factors and reasons (e.g., obtaining a carer, financial security or status).</a:t>
            </a:r>
          </a:p>
          <a:p>
            <a:r>
              <a:rPr lang="en-GB" sz="1800"/>
              <a:t>To address these barriers in the context of domestic abuse, organisations are recommended to</a:t>
            </a:r>
          </a:p>
          <a:p>
            <a:pPr lvl="1"/>
            <a:r>
              <a:rPr lang="en-GB" sz="1800"/>
              <a:t>Invest in more in-person services and support, including court interpreters, that are accessible for different abilities</a:t>
            </a:r>
          </a:p>
          <a:p>
            <a:pPr lvl="1"/>
            <a:r>
              <a:rPr lang="en-GB" sz="1800"/>
              <a:t>Ensure institutional advocacy for disabled victims of domestic abuse</a:t>
            </a:r>
          </a:p>
          <a:p>
            <a:pPr lvl="1"/>
            <a:r>
              <a:rPr lang="en-GB" sz="1800"/>
              <a:t>Involve disabled people in the prevention of domestic abuse</a:t>
            </a:r>
          </a:p>
          <a:p>
            <a:pPr lvl="1"/>
            <a:r>
              <a:rPr lang="en-GB" sz="1800"/>
              <a:t>Promote greater understanding of the dynamics if disability and domestic abuse</a:t>
            </a:r>
          </a:p>
          <a:p>
            <a:pPr lvl="1"/>
            <a:r>
              <a:rPr lang="en-GB" sz="1800"/>
              <a:t>Promote greater awareness of hidden impairments such as mental illness and learning disabilities.</a:t>
            </a:r>
          </a:p>
        </p:txBody>
      </p:sp>
    </p:spTree>
    <p:extLst>
      <p:ext uri="{BB962C8B-B14F-4D97-AF65-F5344CB8AC3E}">
        <p14:creationId xmlns:p14="http://schemas.microsoft.com/office/powerpoint/2010/main" val="41184914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FC14-CD43-D67B-1726-E66F14218112}"/>
              </a:ext>
            </a:extLst>
          </p:cNvPr>
          <p:cNvSpPr>
            <a:spLocks noGrp="1"/>
          </p:cNvSpPr>
          <p:nvPr>
            <p:ph type="title"/>
          </p:nvPr>
        </p:nvSpPr>
        <p:spPr/>
        <p:txBody>
          <a:bodyPr>
            <a:normAutofit fontScale="90000"/>
          </a:bodyPr>
          <a:lstStyle/>
          <a:p>
            <a:r>
              <a:rPr lang="en-GB"/>
              <a:t>Recorded violence perpetrated against adults with learning disability </a:t>
            </a:r>
          </a:p>
        </p:txBody>
      </p:sp>
      <p:sp>
        <p:nvSpPr>
          <p:cNvPr id="3" name="Content Placeholder 2">
            <a:extLst>
              <a:ext uri="{FF2B5EF4-FFF2-40B4-BE49-F238E27FC236}">
                <a16:creationId xmlns:a16="http://schemas.microsoft.com/office/drawing/2014/main" id="{AD5CF6F5-B16E-766B-0BCA-3D1068DE9140}"/>
              </a:ext>
            </a:extLst>
          </p:cNvPr>
          <p:cNvSpPr>
            <a:spLocks noGrp="1"/>
          </p:cNvSpPr>
          <p:nvPr>
            <p:ph idx="1"/>
          </p:nvPr>
        </p:nvSpPr>
        <p:spPr/>
        <p:txBody>
          <a:bodyPr/>
          <a:lstStyle/>
          <a:p>
            <a:pPr marL="0" marR="0" lvl="0" indent="0" algn="l" defTabSz="914400" rtl="0" eaLnBrk="1" fontAlgn="auto" latinLnBrk="0" hangingPunct="1">
              <a:lnSpc>
                <a:spcPct val="90000"/>
              </a:lnSpc>
              <a:spcBef>
                <a:spcPts val="0"/>
              </a:spcBef>
              <a:spcAft>
                <a:spcPts val="0"/>
              </a:spcAft>
              <a:buClrTx/>
              <a:buSzTx/>
              <a:buNone/>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Hate crime </a:t>
            </a:r>
          </a:p>
          <a:p>
            <a:pPr marL="0" marR="0" lvl="0" indent="0" algn="l" defTabSz="914400" rtl="0" eaLnBrk="1" fontAlgn="auto" latinLnBrk="0" hangingPunct="1">
              <a:lnSpc>
                <a:spcPct val="90000"/>
              </a:lnSpc>
              <a:spcBef>
                <a:spcPts val="0"/>
              </a:spcBef>
              <a:spcAft>
                <a:spcPts val="0"/>
              </a:spcAft>
              <a:buClrTx/>
              <a:buSzTx/>
              <a:buNone/>
              <a:tabLst/>
              <a:defRPr/>
            </a:pPr>
            <a:r>
              <a:rPr lang="en-GB" sz="1600"/>
              <a:t>- To be added</a:t>
            </a:r>
          </a:p>
          <a:p>
            <a:pPr marL="0" marR="0" lvl="0" indent="0" algn="l" defTabSz="914400" rtl="0" eaLnBrk="1" fontAlgn="auto" latinLnBrk="0" hangingPunct="1">
              <a:lnSpc>
                <a:spcPct val="90000"/>
              </a:lnSpc>
              <a:spcBef>
                <a:spcPts val="0"/>
              </a:spcBef>
              <a:spcAft>
                <a:spcPts val="0"/>
              </a:spcAft>
              <a:buClrTx/>
              <a:buSzTx/>
              <a:buNone/>
              <a:tabLst/>
              <a:defRPr/>
            </a:pPr>
            <a:endPar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lang="en-GB" sz="1600"/>
              <a:t>Exploitation </a:t>
            </a:r>
            <a:endPar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To be added </a:t>
            </a:r>
          </a:p>
          <a:p>
            <a:pPr marL="0" marR="0" lvl="0" indent="0" algn="l" defTabSz="914400" rtl="0" eaLnBrk="1" fontAlgn="auto" latinLnBrk="0" hangingPunct="1">
              <a:lnSpc>
                <a:spcPct val="90000"/>
              </a:lnSpc>
              <a:spcBef>
                <a:spcPts val="0"/>
              </a:spcBef>
              <a:spcAft>
                <a:spcPts val="0"/>
              </a:spcAft>
              <a:buClrTx/>
              <a:buSzTx/>
              <a:buNone/>
              <a:tabLst/>
              <a:defRPr/>
            </a:pPr>
            <a:endParaRPr lang="en-GB" sz="1600"/>
          </a:p>
          <a:p>
            <a:pPr marL="0" marR="0" lvl="0" indent="0" algn="l" defTabSz="914400" rtl="0" eaLnBrk="1" fontAlgn="auto" latinLnBrk="0" hangingPunct="1">
              <a:lnSpc>
                <a:spcPct val="90000"/>
              </a:lnSpc>
              <a:spcBef>
                <a:spcPts val="0"/>
              </a:spcBef>
              <a:spcAft>
                <a:spcPts val="0"/>
              </a:spcAft>
              <a:buClrTx/>
              <a:buSzTx/>
              <a:buNone/>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Domestic/Sexual Violence</a:t>
            </a:r>
          </a:p>
          <a:p>
            <a:pPr>
              <a:spcBef>
                <a:spcPts val="0"/>
              </a:spcBef>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According to MPS data about sexual offences in Tower Hamlets between 2021-2023, there were 2,273 sexual offences reported to police in Tower Hamlets. 5.6% of victims self-identified as having a disability – of these victims, one of the most frequently reported disabilities were 'learning difficulties' (17%).</a:t>
            </a:r>
          </a:p>
          <a:p>
            <a:pPr>
              <a:spcBef>
                <a:spcPts val="0"/>
              </a:spcBef>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The Independent Domestic Violence Advocate provision in Tower Hamlets is provided to address the safety of victims at high risk of harm due to domestic abuse. Recent service-level data has indicated that although most people accessing the service did not report having a disability, learning disabilities were among the most commonly recorded</a:t>
            </a:r>
            <a:r>
              <a:rPr lang="en-GB" sz="1600"/>
              <a:t> (</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57 out of 2029 service users accessing the IDVA service for domestic abuse reported having a learning or intellectual disability_</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It was found that 18% of </a:t>
            </a:r>
            <a:r>
              <a:rPr kumimoji="0" lang="en-GB" sz="1600" b="0" i="0" u="none" strike="noStrike" kern="1200" cap="none" spc="0" normalizeH="0" baseline="0" noProof="0" err="1">
                <a:ln>
                  <a:noFill/>
                </a:ln>
                <a:solidFill>
                  <a:srgbClr val="003366"/>
                </a:solidFill>
                <a:effectLst/>
                <a:uLnTx/>
                <a:uFillTx/>
                <a:latin typeface="Arial" panose="020B0604020202020204" pitchFamily="34" charset="0"/>
                <a:ea typeface="+mn-ea"/>
                <a:cs typeface="Arial" panose="020B0604020202020204" pitchFamily="34" charset="0"/>
              </a:rPr>
              <a:t>Idva</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clients have a disability </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55% of the disabled victims and survivors with a sensory impairment or physical or learning disability wanted to access a specialist by and for the organisation</a:t>
            </a:r>
          </a:p>
          <a:p>
            <a:endParaRPr lang="en-GB"/>
          </a:p>
        </p:txBody>
      </p:sp>
    </p:spTree>
    <p:extLst>
      <p:ext uri="{BB962C8B-B14F-4D97-AF65-F5344CB8AC3E}">
        <p14:creationId xmlns:p14="http://schemas.microsoft.com/office/powerpoint/2010/main" val="10496508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A18E-B5E3-DF50-91C3-D9FA83C3DA75}"/>
              </a:ext>
            </a:extLst>
          </p:cNvPr>
          <p:cNvSpPr>
            <a:spLocks noGrp="1"/>
          </p:cNvSpPr>
          <p:nvPr>
            <p:ph type="title"/>
          </p:nvPr>
        </p:nvSpPr>
        <p:spPr>
          <a:xfrm>
            <a:off x="614396" y="423169"/>
            <a:ext cx="9770616" cy="1325563"/>
          </a:xfrm>
        </p:spPr>
        <p:txBody>
          <a:bodyPr>
            <a:normAutofit fontScale="90000"/>
          </a:bodyPr>
          <a:lstStyle/>
          <a:p>
            <a:pPr algn="ctr"/>
            <a:r>
              <a:rPr lang="en-GB" sz="3100"/>
              <a:t>Adults with learning disabilities in Tower Hamlets have access to various community safety and support services to ensure their well-being and protection from abuse or neglect</a:t>
            </a:r>
            <a:br>
              <a:rPr lang="en-GB"/>
            </a:br>
            <a:endParaRPr lang="en-GB"/>
          </a:p>
        </p:txBody>
      </p:sp>
      <p:sp>
        <p:nvSpPr>
          <p:cNvPr id="9" name="Content Placeholder 8">
            <a:extLst>
              <a:ext uri="{FF2B5EF4-FFF2-40B4-BE49-F238E27FC236}">
                <a16:creationId xmlns:a16="http://schemas.microsoft.com/office/drawing/2014/main" id="{78AF7F4F-5654-36E8-1D71-0E7A5C200593}"/>
              </a:ext>
            </a:extLst>
          </p:cNvPr>
          <p:cNvSpPr txBox="1">
            <a:spLocks noGrp="1"/>
          </p:cNvSpPr>
          <p:nvPr>
            <p:ph idx="1"/>
          </p:nvPr>
        </p:nvSpPr>
        <p:spPr>
          <a:xfrm>
            <a:off x="384197" y="1852757"/>
            <a:ext cx="10515600" cy="4159600"/>
          </a:xfrm>
          <a:prstGeom prst="rect">
            <a:avLst/>
          </a:prstGeom>
          <a:noFill/>
        </p:spPr>
        <p:txBody>
          <a:bodyPr wrap="square">
            <a:spAutoFit/>
          </a:bodyPr>
          <a:lstStyle/>
          <a:p>
            <a:pPr marL="457200" lvl="1" indent="0">
              <a:buNone/>
            </a:pPr>
            <a:r>
              <a:rPr lang="en-GB" sz="1400" b="1"/>
              <a:t>Services: </a:t>
            </a:r>
          </a:p>
          <a:p>
            <a:pPr marL="742950" lvl="1" indent="-285750">
              <a:buFont typeface="Arial" panose="020B0604020202020204" pitchFamily="34" charset="0"/>
              <a:buChar char="•"/>
            </a:pPr>
            <a:r>
              <a:rPr lang="en-GB" sz="1400" b="1"/>
              <a:t>The CLDS </a:t>
            </a:r>
            <a:r>
              <a:rPr lang="en-GB" sz="1400"/>
              <a:t>is a joint health and social care team run by the London Borough of Tower Hamlets and the East London NHS Foundation Trust. It provides specialised support to adults with learning disabilities in the community</a:t>
            </a:r>
          </a:p>
          <a:p>
            <a:pPr marL="742950" lvl="1" indent="-285750">
              <a:buFont typeface="Arial" panose="020B0604020202020204" pitchFamily="34" charset="0"/>
              <a:buChar char="•"/>
            </a:pPr>
            <a:r>
              <a:rPr lang="en-GB" sz="1400" b="1"/>
              <a:t>Adult Safeguarding Team: </a:t>
            </a:r>
            <a:r>
              <a:rPr lang="en-GB" sz="1400"/>
              <a:t>The Adult Safeguarding Team at Tower Hamlets Council can be contacted to report abuse of a vulnerable adult, seek information, or raise concerns about a vulnerable person's safety. They work to protect adults at risk from abuse or neglect and support their independence.</a:t>
            </a:r>
          </a:p>
          <a:p>
            <a:pPr marL="457200" lvl="1" indent="0">
              <a:buNone/>
            </a:pPr>
            <a:r>
              <a:rPr lang="en-GB" sz="1400" b="1"/>
              <a:t>Specialist Support Services</a:t>
            </a:r>
          </a:p>
          <a:p>
            <a:pPr marL="457200" lvl="1" indent="0">
              <a:buNone/>
            </a:pPr>
            <a:r>
              <a:rPr lang="en-GB" sz="1400"/>
              <a:t>Several organisations offer specialised support for adults with learning disabilities who have experienced abuse, trauma, or violence:</a:t>
            </a:r>
          </a:p>
          <a:p>
            <a:pPr marL="742950" lvl="1" indent="-285750">
              <a:buFont typeface="Arial" panose="020B0604020202020204" pitchFamily="34" charset="0"/>
              <a:buChar char="•"/>
            </a:pPr>
            <a:r>
              <a:rPr lang="en-GB" sz="1400" b="1"/>
              <a:t>Respond: </a:t>
            </a:r>
            <a:r>
              <a:rPr lang="en-GB" sz="1400"/>
              <a:t>Provides psychotherapy, advocacy, and support for children and adults with learning disabilities who have experienced abuse or trauma, as well as those who have abused others.</a:t>
            </a:r>
          </a:p>
          <a:p>
            <a:pPr marL="742950" lvl="1" indent="-285750">
              <a:buFont typeface="Arial" panose="020B0604020202020204" pitchFamily="34" charset="0"/>
              <a:buChar char="•"/>
            </a:pPr>
            <a:r>
              <a:rPr lang="en-GB" sz="1400" b="1"/>
              <a:t>Stay Safe East: </a:t>
            </a:r>
            <a:r>
              <a:rPr lang="en-GB" sz="1400"/>
              <a:t>A user-led organisation offering advocacy and support services to disabled people from diverse communities who are victims/survivors of domestic or sexual violence, hate crime, harassment, and other forms of abuse.</a:t>
            </a:r>
          </a:p>
          <a:p>
            <a:pPr marL="742950" lvl="1" indent="-285750">
              <a:buFont typeface="Arial" panose="020B0604020202020204" pitchFamily="34" charset="0"/>
              <a:buChar char="•"/>
            </a:pPr>
            <a:r>
              <a:rPr lang="en-GB" sz="1400" b="1"/>
              <a:t>Sign Health's Domestic Abuse Service: </a:t>
            </a:r>
            <a:r>
              <a:rPr lang="en-GB" sz="1400"/>
              <a:t>Specialised service for Deaf adults and children who have experienced or </a:t>
            </a:r>
            <a:r>
              <a:rPr lang="en-GB" sz="1400" b="1"/>
              <a:t>witnessed</a:t>
            </a:r>
            <a:r>
              <a:rPr lang="en-GB" sz="1400"/>
              <a:t> abuse, communicating directly using British Sign Language (BSL) and other methods.</a:t>
            </a:r>
          </a:p>
          <a:p>
            <a:pPr marL="742950" lvl="1" indent="-285750">
              <a:buFont typeface="Arial" panose="020B0604020202020204" pitchFamily="34" charset="0"/>
              <a:buChar char="•"/>
            </a:pPr>
            <a:r>
              <a:rPr lang="en-GB" sz="1400"/>
              <a:t>The </a:t>
            </a:r>
            <a:r>
              <a:rPr lang="en-GB" sz="1400" b="1"/>
              <a:t>Tower Hamlets Adult Learning Disability Strategy 2017-2020 </a:t>
            </a:r>
            <a:r>
              <a:rPr lang="en-GB" sz="1400"/>
              <a:t>also outlines plans to promote community inclusion, independence, and equal opportunities for adults with learning disabilities to build a safer and more inclusive community.</a:t>
            </a:r>
          </a:p>
          <a:p>
            <a:pPr marL="742950" lvl="1" indent="-285750">
              <a:buFont typeface="Arial" panose="020B0604020202020204" pitchFamily="34" charset="0"/>
              <a:buChar char="•"/>
            </a:pPr>
            <a:endParaRPr lang="en-GB" sz="1400"/>
          </a:p>
        </p:txBody>
      </p:sp>
    </p:spTree>
    <p:extLst>
      <p:ext uri="{BB962C8B-B14F-4D97-AF65-F5344CB8AC3E}">
        <p14:creationId xmlns:p14="http://schemas.microsoft.com/office/powerpoint/2010/main" val="82652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4945A5-E061-4F05-C596-80A036760F3B}"/>
              </a:ext>
            </a:extLst>
          </p:cNvPr>
          <p:cNvSpPr>
            <a:spLocks noGrp="1"/>
          </p:cNvSpPr>
          <p:nvPr>
            <p:ph idx="1"/>
          </p:nvPr>
        </p:nvSpPr>
        <p:spPr>
          <a:xfrm>
            <a:off x="150734" y="848801"/>
            <a:ext cx="4951345" cy="483190"/>
          </a:xfrm>
          <a:solidFill>
            <a:srgbClr val="00445E"/>
          </a:solidFill>
        </p:spPr>
        <p:txBody>
          <a:bodyPr>
            <a:normAutofit/>
          </a:bodyPr>
          <a:lstStyle/>
          <a:p>
            <a:pPr marL="0" indent="0">
              <a:buNone/>
            </a:pPr>
            <a:r>
              <a:rPr lang="en-GB" sz="2000">
                <a:solidFill>
                  <a:schemeClr val="bg1"/>
                </a:solidFill>
              </a:rPr>
              <a:t>Health and Wellbeing: Specialist services </a:t>
            </a:r>
          </a:p>
        </p:txBody>
      </p:sp>
      <p:sp>
        <p:nvSpPr>
          <p:cNvPr id="11" name="TextBox 10">
            <a:extLst>
              <a:ext uri="{FF2B5EF4-FFF2-40B4-BE49-F238E27FC236}">
                <a16:creationId xmlns:a16="http://schemas.microsoft.com/office/drawing/2014/main" id="{6B5FE92E-4501-4B08-164D-F8D7DBD273F4}"/>
              </a:ext>
            </a:extLst>
          </p:cNvPr>
          <p:cNvSpPr txBox="1"/>
          <p:nvPr/>
        </p:nvSpPr>
        <p:spPr>
          <a:xfrm>
            <a:off x="118596" y="2694666"/>
            <a:ext cx="5552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a:t>
            </a:r>
          </a:p>
        </p:txBody>
      </p:sp>
      <p:sp>
        <p:nvSpPr>
          <p:cNvPr id="2" name="Title 1">
            <a:extLst>
              <a:ext uri="{FF2B5EF4-FFF2-40B4-BE49-F238E27FC236}">
                <a16:creationId xmlns:a16="http://schemas.microsoft.com/office/drawing/2014/main" id="{F1D1829F-7313-8560-DF61-88B233B4AC2E}"/>
              </a:ext>
            </a:extLst>
          </p:cNvPr>
          <p:cNvSpPr>
            <a:spLocks noGrp="1"/>
          </p:cNvSpPr>
          <p:nvPr>
            <p:ph type="title"/>
          </p:nvPr>
        </p:nvSpPr>
        <p:spPr>
          <a:xfrm>
            <a:off x="874414" y="-114535"/>
            <a:ext cx="9770616" cy="1325563"/>
          </a:xfrm>
        </p:spPr>
        <p:txBody>
          <a:bodyPr/>
          <a:lstStyle/>
          <a:p>
            <a:pPr algn="ctr"/>
            <a:r>
              <a:rPr lang="en-GB"/>
              <a:t>Summary of Key Findings (2)</a:t>
            </a:r>
          </a:p>
        </p:txBody>
      </p:sp>
      <p:sp>
        <p:nvSpPr>
          <p:cNvPr id="3" name="TextBox 2">
            <a:extLst>
              <a:ext uri="{FF2B5EF4-FFF2-40B4-BE49-F238E27FC236}">
                <a16:creationId xmlns:a16="http://schemas.microsoft.com/office/drawing/2014/main" id="{0CE465BF-AB6D-D213-86D3-4111162C73A1}"/>
              </a:ext>
            </a:extLst>
          </p:cNvPr>
          <p:cNvSpPr txBox="1"/>
          <p:nvPr/>
        </p:nvSpPr>
        <p:spPr>
          <a:xfrm>
            <a:off x="28724" y="1452954"/>
            <a:ext cx="11461996" cy="36317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CDLS and Primary Care is the leading specialist service for LD and Autism in Tower Hamlets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Helpful tools identified in the specialist survey have been signposts to local service involvement of carers and families, involvement of adults with LD, and collaboration between professionals.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The survey results indicate the need for improved referral pathways, enhanced community and respite services, more robust safety and police connections, better housing and welfare access, increased educational options, greater legal and social protection, more diversity and inclusion, specialised support for complex health needs, direct user feedback, and comprehensive training and support for professionals and communities.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Main Barriers professionals identified: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Lac, of inclusion/consideration of autism and LD in general programmes, services and policies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Not knowing what services/support are available and insufficient resources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Lack of awareness/skills among professionals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p:txBody>
      </p:sp>
      <p:sp>
        <p:nvSpPr>
          <p:cNvPr id="4" name="Content Placeholder 4">
            <a:extLst>
              <a:ext uri="{FF2B5EF4-FFF2-40B4-BE49-F238E27FC236}">
                <a16:creationId xmlns:a16="http://schemas.microsoft.com/office/drawing/2014/main" id="{ABCE0658-41FF-5443-D920-F4B36CD0E8B7}"/>
              </a:ext>
            </a:extLst>
          </p:cNvPr>
          <p:cNvSpPr txBox="1">
            <a:spLocks/>
          </p:cNvSpPr>
          <p:nvPr/>
        </p:nvSpPr>
        <p:spPr>
          <a:xfrm>
            <a:off x="118596" y="4244155"/>
            <a:ext cx="5015623" cy="382756"/>
          </a:xfrm>
          <a:prstGeom prst="rect">
            <a:avLst/>
          </a:prstGeom>
          <a:solidFill>
            <a:srgbClr val="00445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bg1"/>
                </a:solidFill>
              </a:rPr>
              <a:t>Health and Wellbeing: Annual Checks </a:t>
            </a:r>
          </a:p>
        </p:txBody>
      </p:sp>
      <p:sp>
        <p:nvSpPr>
          <p:cNvPr id="7" name="TextBox 6">
            <a:extLst>
              <a:ext uri="{FF2B5EF4-FFF2-40B4-BE49-F238E27FC236}">
                <a16:creationId xmlns:a16="http://schemas.microsoft.com/office/drawing/2014/main" id="{0FB7BEB6-6757-6109-88BC-BB5EE6F7934B}"/>
              </a:ext>
            </a:extLst>
          </p:cNvPr>
          <p:cNvSpPr txBox="1"/>
          <p:nvPr/>
        </p:nvSpPr>
        <p:spPr>
          <a:xfrm>
            <a:off x="28724" y="4265004"/>
            <a:ext cx="12280490" cy="190000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In Tower Hamlets, people with learning disabilities aged 14 and older are eligible for annual health checks covering a wide range of needs; however, despite increased completion rates by GP practices, low uptake suggests potential community barriers, highlighting the need for targeted outreach and improved accessibility efforts.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Tower Hamlets Council and health partners address learning disability care through scrutiny sessions, focusing on health, accommodation, and employment. Initiatives include annual health checks, innovative service delivery pilots, and communication passports to engage hard-to-reach groups.</a:t>
            </a:r>
          </a:p>
        </p:txBody>
      </p:sp>
    </p:spTree>
    <p:extLst>
      <p:ext uri="{BB962C8B-B14F-4D97-AF65-F5344CB8AC3E}">
        <p14:creationId xmlns:p14="http://schemas.microsoft.com/office/powerpoint/2010/main" val="189263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p:bldP spid="4" grpId="0" build="p"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9133-E99A-4729-99AF-8E4D0F0CBFB2}"/>
              </a:ext>
            </a:extLst>
          </p:cNvPr>
          <p:cNvSpPr>
            <a:spLocks noGrp="1"/>
          </p:cNvSpPr>
          <p:nvPr>
            <p:ph type="title"/>
          </p:nvPr>
        </p:nvSpPr>
        <p:spPr>
          <a:xfrm>
            <a:off x="313099" y="0"/>
            <a:ext cx="9770616" cy="1325563"/>
          </a:xfrm>
        </p:spPr>
        <p:txBody>
          <a:bodyPr/>
          <a:lstStyle/>
          <a:p>
            <a:pPr algn="ctr"/>
            <a:r>
              <a:rPr lang="en-US">
                <a:latin typeface="Arial"/>
                <a:cs typeface="Arial"/>
              </a:rPr>
              <a:t>Adults with LD faces crime in community</a:t>
            </a:r>
            <a:endParaRPr lang="en-US"/>
          </a:p>
        </p:txBody>
      </p:sp>
      <p:sp>
        <p:nvSpPr>
          <p:cNvPr id="3" name="Content Placeholder 2">
            <a:extLst>
              <a:ext uri="{FF2B5EF4-FFF2-40B4-BE49-F238E27FC236}">
                <a16:creationId xmlns:a16="http://schemas.microsoft.com/office/drawing/2014/main" id="{089EBA47-8709-29ED-EE01-4EFC36DAD65A}"/>
              </a:ext>
            </a:extLst>
          </p:cNvPr>
          <p:cNvSpPr>
            <a:spLocks noGrp="1"/>
          </p:cNvSpPr>
          <p:nvPr>
            <p:ph idx="1"/>
          </p:nvPr>
        </p:nvSpPr>
        <p:spPr>
          <a:xfrm>
            <a:off x="130305" y="1329320"/>
            <a:ext cx="7581739" cy="5019779"/>
          </a:xfrm>
        </p:spPr>
        <p:txBody>
          <a:bodyPr vert="horz" lIns="91440" tIns="45720" rIns="91440" bIns="45720" rtlCol="0" anchor="t">
            <a:normAutofit fontScale="55000" lnSpcReduction="20000"/>
          </a:bodyPr>
          <a:lstStyle/>
          <a:p>
            <a:pPr algn="just"/>
            <a:r>
              <a:rPr lang="en-US" sz="2500" b="1"/>
              <a:t>In a questionnaire/interview taken face-to-face with adults with learning disabilities, residents shared that: </a:t>
            </a:r>
          </a:p>
          <a:p>
            <a:pPr algn="just"/>
            <a:r>
              <a:rPr lang="en-US" sz="2500"/>
              <a:t>Experiences fear of being followed and robbed at cash machines</a:t>
            </a:r>
          </a:p>
          <a:p>
            <a:pPr algn="just"/>
            <a:r>
              <a:rPr lang="en-US" sz="2500"/>
              <a:t>Concerns about safety exacerbated by encounters with intimidating gangs and aggressive dogs like bull terriers</a:t>
            </a:r>
          </a:p>
          <a:p>
            <a:pPr algn="just"/>
            <a:r>
              <a:rPr lang="en-US" sz="2500"/>
              <a:t>Prefers feeling secure in a car with others, acknowledging vulnerability with walker</a:t>
            </a:r>
          </a:p>
          <a:p>
            <a:pPr algn="just"/>
            <a:r>
              <a:rPr lang="en-US" sz="2500"/>
              <a:t>Limits night-time outings and </a:t>
            </a:r>
            <a:r>
              <a:rPr lang="en-US" sz="2500" err="1"/>
              <a:t>prioritises</a:t>
            </a:r>
            <a:r>
              <a:rPr lang="en-US" sz="2500"/>
              <a:t> safety while striving for independence</a:t>
            </a:r>
          </a:p>
          <a:p>
            <a:pPr algn="just"/>
            <a:r>
              <a:rPr lang="en-US" sz="2500"/>
              <a:t>Seeks guidance on interactions with law enforcement for effective management of such situations</a:t>
            </a:r>
          </a:p>
          <a:p>
            <a:pPr algn="just"/>
            <a:r>
              <a:rPr lang="en-US" sz="2500"/>
              <a:t>Lack of freedom, need to rely on support workers, not always reliable</a:t>
            </a:r>
          </a:p>
          <a:p>
            <a:pPr algn="just"/>
            <a:r>
              <a:rPr lang="en-US" sz="2500"/>
              <a:t>Feel intimidated on the roads due to Older school kids (gangs) look, trying to cause trouble</a:t>
            </a:r>
          </a:p>
          <a:p>
            <a:pPr marL="0" indent="0" algn="just">
              <a:buNone/>
            </a:pPr>
            <a:r>
              <a:rPr lang="en-US" sz="2500" b="1"/>
              <a:t>In a focus group, it was revealed that the challenges faced was: </a:t>
            </a:r>
          </a:p>
          <a:p>
            <a:pPr algn="just"/>
            <a:r>
              <a:rPr lang="en-GB" sz="2500"/>
              <a:t>Adults with LD may engage in shoplifting or drug dealing, particularly in supported accommodations.</a:t>
            </a:r>
          </a:p>
          <a:p>
            <a:pPr algn="just">
              <a:buFont typeface="Arial" panose="020B0604020202020204" pitchFamily="34" charset="0"/>
              <a:buChar char="•"/>
            </a:pPr>
            <a:r>
              <a:rPr lang="en-GB" sz="2500"/>
              <a:t>Individuals in temporary accommodation often struggle to trust caregivers, especially due to concerns about potential misuse of money. Care workers being distracted (e.g., on the phone) can exacerbate these trust issues.</a:t>
            </a:r>
          </a:p>
          <a:p>
            <a:pPr algn="just">
              <a:buFont typeface="Arial" panose="020B0604020202020204" pitchFamily="34" charset="0"/>
              <a:buChar char="•"/>
            </a:pPr>
            <a:r>
              <a:rPr lang="en-GB" sz="2500"/>
              <a:t>There are significant concerns regarding care workers misusing the funds of vulnerable individuals, leading to a general difficulty in trusting caregivers.</a:t>
            </a:r>
          </a:p>
          <a:p>
            <a:pPr algn="just">
              <a:buFont typeface="Arial" panose="020B0604020202020204" pitchFamily="34" charset="0"/>
              <a:buChar char="•"/>
            </a:pPr>
            <a:r>
              <a:rPr lang="en-GB" sz="2500"/>
              <a:t>It was also identified There is a critical need for training on managing challenging behaviours and preventing exploitation, emphasising the importance of building trust and ensuring the safety of individuals with LD.</a:t>
            </a:r>
          </a:p>
          <a:p>
            <a:pPr marL="0" indent="0">
              <a:buNone/>
            </a:pPr>
            <a:endParaRPr lang="en-US" sz="1800">
              <a:latin typeface="Arial"/>
              <a:cs typeface="Arial"/>
            </a:endParaRPr>
          </a:p>
          <a:p>
            <a:pPr marL="0" indent="0">
              <a:buNone/>
            </a:pPr>
            <a:endParaRPr lang="en-US" sz="1600"/>
          </a:p>
          <a:p>
            <a:pPr marL="0" indent="0">
              <a:buNone/>
            </a:pPr>
            <a:endParaRPr lang="en-US"/>
          </a:p>
        </p:txBody>
      </p:sp>
      <p:graphicFrame>
        <p:nvGraphicFramePr>
          <p:cNvPr id="5" name="Chart 4" descr=".">
            <a:extLst>
              <a:ext uri="{FF2B5EF4-FFF2-40B4-BE49-F238E27FC236}">
                <a16:creationId xmlns:a16="http://schemas.microsoft.com/office/drawing/2014/main" id="{53913FC7-1766-146C-E183-DFD6196890FE}"/>
              </a:ext>
            </a:extLst>
          </p:cNvPr>
          <p:cNvGraphicFramePr>
            <a:graphicFrameLocks/>
          </p:cNvGraphicFramePr>
          <p:nvPr>
            <p:extLst>
              <p:ext uri="{D42A27DB-BD31-4B8C-83A1-F6EECF244321}">
                <p14:modId xmlns:p14="http://schemas.microsoft.com/office/powerpoint/2010/main" val="2933072696"/>
              </p:ext>
            </p:extLst>
          </p:nvPr>
        </p:nvGraphicFramePr>
        <p:xfrm>
          <a:off x="7712044" y="119089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F441A7D-642D-E712-BD46-C4B13FF3770D}"/>
              </a:ext>
            </a:extLst>
          </p:cNvPr>
          <p:cNvSpPr txBox="1"/>
          <p:nvPr/>
        </p:nvSpPr>
        <p:spPr>
          <a:xfrm>
            <a:off x="8034412" y="3934098"/>
            <a:ext cx="3927264" cy="2123658"/>
          </a:xfrm>
          <a:prstGeom prst="rect">
            <a:avLst/>
          </a:prstGeom>
          <a:noFill/>
        </p:spPr>
        <p:txBody>
          <a:bodyPr wrap="square" rtlCol="0">
            <a:spAutoFit/>
          </a:bodyPr>
          <a:lstStyle/>
          <a:p>
            <a:r>
              <a:rPr lang="en-GB" sz="1200" b="1"/>
              <a:t>The focus group also identified:  </a:t>
            </a:r>
          </a:p>
          <a:p>
            <a:pPr marL="171450" indent="-171450">
              <a:buFont typeface="Arial" panose="020B0604020202020204" pitchFamily="34" charset="0"/>
              <a:buChar char="•"/>
            </a:pPr>
            <a:r>
              <a:rPr lang="en-GB" sz="1200"/>
              <a:t>The Carers Centre offers advice and support for individuals with LD and their caregivers. Tower Hamlets provides training on hate crime prevention to enhance community safety.</a:t>
            </a:r>
          </a:p>
          <a:p>
            <a:pPr marL="171450" indent="-171450">
              <a:buFont typeface="Arial" panose="020B0604020202020204" pitchFamily="34" charset="0"/>
              <a:buChar char="•"/>
            </a:pPr>
            <a:r>
              <a:rPr lang="en-GB" sz="1200"/>
              <a:t>The police in Tower Hamlets are recognised for their prompt and calm responses to incidents, contributing to positive community support.</a:t>
            </a:r>
          </a:p>
          <a:p>
            <a:pPr marL="171450" indent="-171450">
              <a:buFont typeface="Arial" panose="020B0604020202020204" pitchFamily="34" charset="0"/>
              <a:buChar char="•"/>
            </a:pPr>
            <a:r>
              <a:rPr lang="en-GB" sz="1200"/>
              <a:t>The Vulnerable Person's Registry offers a safeguard for adults with LD, allowing them to be registered to ensure better protection.</a:t>
            </a:r>
          </a:p>
        </p:txBody>
      </p:sp>
    </p:spTree>
    <p:extLst>
      <p:ext uri="{BB962C8B-B14F-4D97-AF65-F5344CB8AC3E}">
        <p14:creationId xmlns:p14="http://schemas.microsoft.com/office/powerpoint/2010/main" val="34563207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951A-B1C7-A1D2-F7AB-88877504EB57}"/>
              </a:ext>
            </a:extLst>
          </p:cNvPr>
          <p:cNvSpPr>
            <a:spLocks noGrp="1"/>
          </p:cNvSpPr>
          <p:nvPr>
            <p:ph type="title"/>
          </p:nvPr>
        </p:nvSpPr>
        <p:spPr/>
        <p:txBody>
          <a:bodyPr/>
          <a:lstStyle/>
          <a:p>
            <a:r>
              <a:rPr lang="en-GB"/>
              <a:t>Carers view: Community safety </a:t>
            </a:r>
          </a:p>
        </p:txBody>
      </p:sp>
      <p:sp>
        <p:nvSpPr>
          <p:cNvPr id="3" name="Content Placeholder 2">
            <a:extLst>
              <a:ext uri="{FF2B5EF4-FFF2-40B4-BE49-F238E27FC236}">
                <a16:creationId xmlns:a16="http://schemas.microsoft.com/office/drawing/2014/main" id="{D63D48AD-3018-01B9-5850-12D28E0E1EF4}"/>
              </a:ext>
            </a:extLst>
          </p:cNvPr>
          <p:cNvSpPr>
            <a:spLocks noGrp="1"/>
          </p:cNvSpPr>
          <p:nvPr>
            <p:ph idx="1"/>
          </p:nvPr>
        </p:nvSpPr>
        <p:spPr/>
        <p:txBody>
          <a:bodyPr>
            <a:normAutofit fontScale="62500" lnSpcReduction="20000"/>
          </a:bodyPr>
          <a:lstStyle/>
          <a:p>
            <a:pPr marL="0" indent="0">
              <a:buNone/>
            </a:pPr>
            <a:r>
              <a:rPr lang="en-GB"/>
              <a:t>A focus group was conducted with carers at a carers centre, and the findings revealed</a:t>
            </a:r>
          </a:p>
          <a:p>
            <a:pPr marL="0" indent="0">
              <a:buNone/>
            </a:pPr>
            <a:r>
              <a:rPr lang="en-GB" b="1"/>
              <a:t>Positives: </a:t>
            </a:r>
          </a:p>
          <a:p>
            <a:r>
              <a:rPr lang="en-GB"/>
              <a:t>Tower Hamlets supports individuals with learning disabilities (LD) and their carers through the Carers Centre. </a:t>
            </a:r>
          </a:p>
          <a:p>
            <a:r>
              <a:rPr lang="en-GB"/>
              <a:t>Additionally, the area offers hate crime prevention training, and the police are known for their practical and calm handling of situations. </a:t>
            </a:r>
          </a:p>
          <a:p>
            <a:r>
              <a:rPr lang="en-GB"/>
              <a:t>The community in Tower Hamlets provides positive support for its residents.</a:t>
            </a:r>
          </a:p>
          <a:p>
            <a:pPr marL="0" indent="0">
              <a:buNone/>
            </a:pPr>
            <a:r>
              <a:rPr lang="en-GB" b="1"/>
              <a:t>Issues</a:t>
            </a:r>
          </a:p>
          <a:p>
            <a:pPr>
              <a:buFont typeface="Arial" panose="020B0604020202020204" pitchFamily="34" charset="0"/>
              <a:buChar char="•"/>
            </a:pPr>
            <a:r>
              <a:rPr lang="en-GB"/>
              <a:t>Adults with LD in supported accommodation are prone to shoplifting and involvement in illegal activities.</a:t>
            </a:r>
          </a:p>
          <a:p>
            <a:pPr>
              <a:buFont typeface="Arial" panose="020B0604020202020204" pitchFamily="34" charset="0"/>
              <a:buChar char="•"/>
            </a:pPr>
            <a:r>
              <a:rPr lang="en-GB"/>
              <a:t>Trust issues arise in temporary accommodation, particularly regarding misuse of money by care workers.</a:t>
            </a:r>
          </a:p>
          <a:p>
            <a:pPr>
              <a:buFont typeface="Arial" panose="020B0604020202020204" pitchFamily="34" charset="0"/>
              <a:buChar char="•"/>
            </a:pPr>
            <a:r>
              <a:rPr lang="en-GB"/>
              <a:t>There's a need for a Vulnerable Person's Registry to safeguard individuals with LD, and more people should know about it</a:t>
            </a:r>
          </a:p>
          <a:p>
            <a:pPr>
              <a:buFont typeface="Arial" panose="020B0604020202020204" pitchFamily="34" charset="0"/>
              <a:buChar char="•"/>
            </a:pPr>
            <a:r>
              <a:rPr lang="en-GB"/>
              <a:t>Training is required to handle challenging behaviours and prevent exploitation, especially concerning financial matters.</a:t>
            </a:r>
          </a:p>
          <a:p>
            <a:endParaRPr lang="en-GB"/>
          </a:p>
        </p:txBody>
      </p:sp>
    </p:spTree>
    <p:extLst>
      <p:ext uri="{BB962C8B-B14F-4D97-AF65-F5344CB8AC3E}">
        <p14:creationId xmlns:p14="http://schemas.microsoft.com/office/powerpoint/2010/main" val="5597404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9133-E99A-4729-99AF-8E4D0F0CBFB2}"/>
              </a:ext>
            </a:extLst>
          </p:cNvPr>
          <p:cNvSpPr>
            <a:spLocks noGrp="1"/>
          </p:cNvSpPr>
          <p:nvPr>
            <p:ph type="title"/>
          </p:nvPr>
        </p:nvSpPr>
        <p:spPr/>
        <p:txBody>
          <a:bodyPr>
            <a:normAutofit/>
          </a:bodyPr>
          <a:lstStyle/>
          <a:p>
            <a:r>
              <a:rPr lang="en-US" sz="3200">
                <a:latin typeface="Arial"/>
                <a:cs typeface="Arial"/>
              </a:rPr>
              <a:t>Social connection and positive relationships can be fostered through tailored opportunities</a:t>
            </a:r>
            <a:endParaRPr lang="en-US" sz="3200"/>
          </a:p>
        </p:txBody>
      </p:sp>
      <p:sp>
        <p:nvSpPr>
          <p:cNvPr id="3" name="Content Placeholder 2">
            <a:extLst>
              <a:ext uri="{FF2B5EF4-FFF2-40B4-BE49-F238E27FC236}">
                <a16:creationId xmlns:a16="http://schemas.microsoft.com/office/drawing/2014/main" id="{089EBA47-8709-29ED-EE01-4EFC36DAD65A}"/>
              </a:ext>
            </a:extLst>
          </p:cNvPr>
          <p:cNvSpPr>
            <a:spLocks noGrp="1"/>
          </p:cNvSpPr>
          <p:nvPr>
            <p:ph sz="half" idx="1"/>
          </p:nvPr>
        </p:nvSpPr>
        <p:spPr>
          <a:xfrm>
            <a:off x="247650" y="1603682"/>
            <a:ext cx="5772150" cy="4351338"/>
          </a:xfrm>
        </p:spPr>
        <p:txBody>
          <a:bodyPr vert="horz" lIns="91440" tIns="45720" rIns="91440" bIns="45720" rtlCol="0" anchor="t">
            <a:normAutofit/>
          </a:bodyPr>
          <a:lstStyle/>
          <a:p>
            <a:pPr marL="0" indent="0">
              <a:buNone/>
            </a:pPr>
            <a:r>
              <a:rPr lang="en-GB" sz="1600" b="1">
                <a:latin typeface="Arial"/>
                <a:cs typeface="Arial"/>
              </a:rPr>
              <a:t>Best Practice </a:t>
            </a:r>
          </a:p>
          <a:p>
            <a:r>
              <a:rPr lang="en-GB" sz="1600" b="1">
                <a:latin typeface="Arial"/>
                <a:cs typeface="Arial"/>
              </a:rPr>
              <a:t>Having an active social life can lead to increased happiness, confidence, and a sense of inclusion and value for people with a learning disability (Mason et al., 2013; Chadwick et al., 2014; Wilson et al., 2017).</a:t>
            </a:r>
          </a:p>
          <a:p>
            <a:r>
              <a:rPr lang="en-GB" sz="1600" b="1">
                <a:latin typeface="Arial"/>
                <a:cs typeface="Arial"/>
              </a:rPr>
              <a:t>Friendships help reduce loneliness, which is associated with health risks such as depression, high blood pressure, and higher mortality risk (Holt-</a:t>
            </a:r>
            <a:r>
              <a:rPr lang="en-GB" sz="1600" b="1" err="1">
                <a:latin typeface="Arial"/>
                <a:cs typeface="Arial"/>
              </a:rPr>
              <a:t>Lunstad</a:t>
            </a:r>
            <a:r>
              <a:rPr lang="en-GB" sz="1600" b="1">
                <a:latin typeface="Arial"/>
                <a:cs typeface="Arial"/>
              </a:rPr>
              <a:t> et al., 2010; Gilmore and </a:t>
            </a:r>
            <a:r>
              <a:rPr lang="en-GB" sz="1600" b="1" err="1">
                <a:latin typeface="Arial"/>
                <a:cs typeface="Arial"/>
              </a:rPr>
              <a:t>Cuskelly</a:t>
            </a:r>
            <a:r>
              <a:rPr lang="en-GB" sz="1600" b="1">
                <a:latin typeface="Arial"/>
                <a:cs typeface="Arial"/>
              </a:rPr>
              <a:t> 2014; </a:t>
            </a:r>
            <a:r>
              <a:rPr lang="en-GB" sz="1600" b="1" err="1">
                <a:latin typeface="Arial"/>
                <a:cs typeface="Arial"/>
              </a:rPr>
              <a:t>Valtorta</a:t>
            </a:r>
            <a:r>
              <a:rPr lang="en-GB" sz="1600" b="1">
                <a:latin typeface="Arial"/>
                <a:cs typeface="Arial"/>
              </a:rPr>
              <a:t> et al., 2016).</a:t>
            </a:r>
          </a:p>
          <a:p>
            <a:r>
              <a:rPr lang="en-GB" sz="1600" b="1">
                <a:latin typeface="Arial"/>
                <a:cs typeface="Arial"/>
              </a:rPr>
              <a:t>Having more and better quality friendships is linked to better physical health and a lower risk of early mortality (Holt-</a:t>
            </a:r>
            <a:r>
              <a:rPr lang="en-GB" sz="1600" b="1" err="1">
                <a:latin typeface="Arial"/>
                <a:cs typeface="Arial"/>
              </a:rPr>
              <a:t>Lunstad</a:t>
            </a:r>
            <a:r>
              <a:rPr lang="en-GB" sz="1600" b="1">
                <a:latin typeface="Arial"/>
                <a:cs typeface="Arial"/>
              </a:rPr>
              <a:t> et al., 2010; Ho, 2016; </a:t>
            </a:r>
            <a:r>
              <a:rPr lang="en-GB" sz="1600" b="1" err="1">
                <a:latin typeface="Arial"/>
                <a:cs typeface="Arial"/>
              </a:rPr>
              <a:t>Hojjat</a:t>
            </a:r>
            <a:r>
              <a:rPr lang="en-GB" sz="1600" b="1">
                <a:latin typeface="Arial"/>
                <a:cs typeface="Arial"/>
              </a:rPr>
              <a:t> et al., 2017).</a:t>
            </a:r>
            <a:endParaRPr lang="en-US"/>
          </a:p>
          <a:p>
            <a:endParaRPr lang="en-US" sz="1800"/>
          </a:p>
          <a:p>
            <a:pPr marL="0" indent="0">
              <a:buNone/>
            </a:pPr>
            <a:endParaRPr lang="en-US" sz="1600"/>
          </a:p>
          <a:p>
            <a:pPr marL="0" indent="0">
              <a:buNone/>
            </a:pPr>
            <a:endParaRPr lang="en-US"/>
          </a:p>
        </p:txBody>
      </p:sp>
      <p:sp>
        <p:nvSpPr>
          <p:cNvPr id="4" name="Content Placeholder 3">
            <a:extLst>
              <a:ext uri="{FF2B5EF4-FFF2-40B4-BE49-F238E27FC236}">
                <a16:creationId xmlns:a16="http://schemas.microsoft.com/office/drawing/2014/main" id="{2ED6BA5E-F697-FDD1-F9B6-6D4426F62AEF}"/>
              </a:ext>
            </a:extLst>
          </p:cNvPr>
          <p:cNvSpPr>
            <a:spLocks noGrp="1"/>
          </p:cNvSpPr>
          <p:nvPr>
            <p:ph sz="half" idx="2"/>
          </p:nvPr>
        </p:nvSpPr>
        <p:spPr/>
        <p:txBody>
          <a:bodyPr vert="horz" lIns="91440" tIns="45720" rIns="91440" bIns="45720" rtlCol="0" anchor="t">
            <a:normAutofit fontScale="55000" lnSpcReduction="20000"/>
          </a:bodyPr>
          <a:lstStyle/>
          <a:p>
            <a:pPr marL="0" indent="0">
              <a:buNone/>
            </a:pPr>
            <a:r>
              <a:rPr lang="en-US" sz="2400" b="1">
                <a:latin typeface="Arial"/>
                <a:cs typeface="Arial"/>
              </a:rPr>
              <a:t>In </a:t>
            </a:r>
            <a:r>
              <a:rPr lang="en-US" sz="2800" b="1">
                <a:latin typeface="Arial"/>
                <a:cs typeface="Arial"/>
              </a:rPr>
              <a:t>a questionnaire/interview taken face-to-face with adults with learning disabilities, it was found </a:t>
            </a:r>
          </a:p>
          <a:p>
            <a:r>
              <a:rPr lang="en-US" sz="2800">
                <a:latin typeface="Arial"/>
                <a:cs typeface="Arial"/>
              </a:rPr>
              <a:t>Cautious approach with strangers, </a:t>
            </a:r>
            <a:r>
              <a:rPr lang="en-US" err="1">
                <a:latin typeface="Arial"/>
                <a:cs typeface="Arial"/>
              </a:rPr>
              <a:t>prioritising</a:t>
            </a:r>
            <a:r>
              <a:rPr lang="en-US" sz="2800">
                <a:latin typeface="Arial"/>
                <a:cs typeface="Arial"/>
              </a:rPr>
              <a:t> safety in social interactions</a:t>
            </a:r>
            <a:endParaRPr lang="en-US"/>
          </a:p>
          <a:p>
            <a:r>
              <a:rPr lang="en-US" sz="2800">
                <a:latin typeface="Arial"/>
                <a:cs typeface="Arial"/>
              </a:rPr>
              <a:t>Contrasting experiences between online and real-life relationships</a:t>
            </a:r>
            <a:endParaRPr lang="en-US"/>
          </a:p>
          <a:p>
            <a:r>
              <a:rPr lang="en-US" sz="2800">
                <a:latin typeface="Arial"/>
                <a:cs typeface="Arial"/>
              </a:rPr>
              <a:t>Positive engagement in youth clubs, day centers, college, and school, fostering meaningful connections with peers and support networks</a:t>
            </a:r>
            <a:endParaRPr lang="en-US"/>
          </a:p>
          <a:p>
            <a:r>
              <a:rPr lang="en-US" sz="2800">
                <a:latin typeface="Arial"/>
                <a:cs typeface="Arial"/>
              </a:rPr>
              <a:t>Mixed interactions with neighbors, ranging from friendly encounters to occasional misunderstandings</a:t>
            </a:r>
            <a:endParaRPr lang="en-US"/>
          </a:p>
          <a:p>
            <a:r>
              <a:rPr lang="en-US" sz="2800">
                <a:latin typeface="Arial"/>
                <a:cs typeface="Arial"/>
              </a:rPr>
              <a:t>Unpleasant experience with a bus driver's reaction to a request for directions, highlighting challenges in public settings</a:t>
            </a:r>
            <a:endParaRPr lang="en-US"/>
          </a:p>
          <a:p>
            <a:r>
              <a:rPr lang="en-US" sz="2800">
                <a:latin typeface="Arial"/>
                <a:cs typeface="Arial"/>
              </a:rPr>
              <a:t>Enjoyment of social outings, such as visiting a local café on Friday nights, contributing to a vibrant social life</a:t>
            </a:r>
            <a:endParaRPr lang="en-US"/>
          </a:p>
          <a:p>
            <a:r>
              <a:rPr lang="en-US" sz="2800">
                <a:latin typeface="Arial"/>
                <a:cs typeface="Arial"/>
              </a:rPr>
              <a:t>Ease of access to community resources like Create and the Town Hall, simplifying engagement in social activities and services.</a:t>
            </a:r>
            <a:endParaRPr lang="en-US"/>
          </a:p>
        </p:txBody>
      </p:sp>
    </p:spTree>
    <p:extLst>
      <p:ext uri="{BB962C8B-B14F-4D97-AF65-F5344CB8AC3E}">
        <p14:creationId xmlns:p14="http://schemas.microsoft.com/office/powerpoint/2010/main" val="6727851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882FA-9DB1-E246-C27B-BED94A99710F}"/>
              </a:ext>
            </a:extLst>
          </p:cNvPr>
          <p:cNvSpPr>
            <a:spLocks noGrp="1"/>
          </p:cNvSpPr>
          <p:nvPr>
            <p:ph type="ctrTitle"/>
          </p:nvPr>
        </p:nvSpPr>
        <p:spPr/>
        <p:txBody>
          <a:bodyPr>
            <a:normAutofit/>
          </a:bodyPr>
          <a:lstStyle/>
          <a:p>
            <a:r>
              <a:rPr lang="en-GB"/>
              <a:t>Financial security </a:t>
            </a:r>
          </a:p>
        </p:txBody>
      </p:sp>
    </p:spTree>
    <p:extLst>
      <p:ext uri="{BB962C8B-B14F-4D97-AF65-F5344CB8AC3E}">
        <p14:creationId xmlns:p14="http://schemas.microsoft.com/office/powerpoint/2010/main" val="32466164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00FA-EE01-5F27-3C27-6EE4CA4054CB}"/>
              </a:ext>
            </a:extLst>
          </p:cNvPr>
          <p:cNvSpPr>
            <a:spLocks noGrp="1"/>
          </p:cNvSpPr>
          <p:nvPr>
            <p:ph type="title"/>
          </p:nvPr>
        </p:nvSpPr>
        <p:spPr/>
        <p:txBody>
          <a:bodyPr>
            <a:noAutofit/>
          </a:bodyPr>
          <a:lstStyle/>
          <a:p>
            <a:r>
              <a:rPr lang="en-GB" sz="2800"/>
              <a:t>Adults with LD and their carers/families experience general and specific financial security issues in TH</a:t>
            </a:r>
          </a:p>
        </p:txBody>
      </p:sp>
      <p:sp>
        <p:nvSpPr>
          <p:cNvPr id="3" name="Content Placeholder 2">
            <a:extLst>
              <a:ext uri="{FF2B5EF4-FFF2-40B4-BE49-F238E27FC236}">
                <a16:creationId xmlns:a16="http://schemas.microsoft.com/office/drawing/2014/main" id="{64436E4C-7C59-3403-2229-2C62BA9E0284}"/>
              </a:ext>
            </a:extLst>
          </p:cNvPr>
          <p:cNvSpPr>
            <a:spLocks noGrp="1"/>
          </p:cNvSpPr>
          <p:nvPr>
            <p:ph idx="1"/>
          </p:nvPr>
        </p:nvSpPr>
        <p:spPr>
          <a:xfrm>
            <a:off x="838200" y="1406837"/>
            <a:ext cx="10033900" cy="2831830"/>
          </a:xfrm>
        </p:spPr>
        <p:txBody>
          <a:bodyPr>
            <a:normAutofit fontScale="85000" lnSpcReduction="10000"/>
          </a:bodyPr>
          <a:lstStyle/>
          <a:p>
            <a:pPr>
              <a:lnSpc>
                <a:spcPct val="120000"/>
              </a:lnSpc>
              <a:spcBef>
                <a:spcPts val="0"/>
              </a:spcBef>
            </a:pPr>
            <a:r>
              <a:rPr lang="en-GB" sz="1400"/>
              <a:t>Tower Hamlets has high levels of economic deprivation as well as high levels of inequality (in the general pop); this has been an ever increasing concern as costs of living (e.g. food and fuel) have increased across England and London, within the past 2 years. It was considered the greatest concern for residents in the Residents’ Survey conducted in 2023. </a:t>
            </a:r>
          </a:p>
          <a:p>
            <a:pPr>
              <a:lnSpc>
                <a:spcPct val="120000"/>
              </a:lnSpc>
              <a:spcBef>
                <a:spcPts val="0"/>
              </a:spcBef>
            </a:pPr>
            <a:r>
              <a:rPr lang="en-GB" sz="1400"/>
              <a:t>People with disabilities, including adults with LD, face unique barriers to financial security such as insufficient inclusive employment and training opportunities, limited and reducing benefits, costs of care, constraints on carers’ finances due to caring responsibilities.</a:t>
            </a:r>
          </a:p>
          <a:p>
            <a:pPr>
              <a:lnSpc>
                <a:spcPct val="120000"/>
              </a:lnSpc>
              <a:spcBef>
                <a:spcPts val="0"/>
              </a:spcBef>
            </a:pPr>
            <a:r>
              <a:rPr lang="en-GB" sz="1400"/>
              <a:t>The numbers of people with learning disability eligible for Disability Living Allowance or Attendance Allowance has decreased since 2015 while numbers eligible for Personal Independence Payment have increased during the same time (across England). Local data on benefits uptake by disability type was not available. </a:t>
            </a:r>
          </a:p>
          <a:p>
            <a:pPr>
              <a:lnSpc>
                <a:spcPct val="120000"/>
              </a:lnSpc>
              <a:spcBef>
                <a:spcPts val="0"/>
              </a:spcBef>
            </a:pPr>
            <a:r>
              <a:rPr lang="en-GB" sz="1400">
                <a:hlinkClick r:id="rId3"/>
              </a:rPr>
              <a:t>Mencap recommends the following </a:t>
            </a:r>
            <a:r>
              <a:rPr lang="en-GB" sz="1400"/>
              <a:t>for adults with a LD, which Tower Hamlets organisations should incorporate into planning given the increasing financial constraints residents are under:</a:t>
            </a:r>
          </a:p>
          <a:p>
            <a:pPr lvl="1">
              <a:lnSpc>
                <a:spcPct val="120000"/>
              </a:lnSpc>
              <a:spcBef>
                <a:spcPts val="0"/>
              </a:spcBef>
            </a:pPr>
            <a:r>
              <a:rPr lang="en-GB" sz="1400"/>
              <a:t>Right to financial self-determination alongside supported financial management </a:t>
            </a:r>
          </a:p>
          <a:p>
            <a:pPr lvl="1">
              <a:lnSpc>
                <a:spcPct val="120000"/>
              </a:lnSpc>
              <a:spcBef>
                <a:spcPts val="0"/>
              </a:spcBef>
            </a:pPr>
            <a:r>
              <a:rPr lang="en-GB" sz="1400"/>
              <a:t>Assessment of mental capacity should include financial management</a:t>
            </a:r>
          </a:p>
          <a:p>
            <a:pPr lvl="1">
              <a:lnSpc>
                <a:spcPct val="120000"/>
              </a:lnSpc>
              <a:spcBef>
                <a:spcPts val="0"/>
              </a:spcBef>
            </a:pPr>
            <a:r>
              <a:rPr lang="en-GB" sz="1400"/>
              <a:t>Appointee-ship and court-approved deputies should be pursued while maximising the individual’s autonomy in decision making </a:t>
            </a:r>
          </a:p>
          <a:p>
            <a:pPr lvl="1">
              <a:lnSpc>
                <a:spcPct val="120000"/>
              </a:lnSpc>
              <a:spcBef>
                <a:spcPts val="0"/>
              </a:spcBef>
            </a:pPr>
            <a:endParaRPr lang="en-GB" sz="1400"/>
          </a:p>
          <a:p>
            <a:pPr lvl="1">
              <a:lnSpc>
                <a:spcPct val="120000"/>
              </a:lnSpc>
              <a:spcBef>
                <a:spcPts val="0"/>
              </a:spcBef>
            </a:pPr>
            <a:endParaRPr lang="en-GB" sz="1400"/>
          </a:p>
        </p:txBody>
      </p:sp>
      <p:pic>
        <p:nvPicPr>
          <p:cNvPr id="4" name="Picture 3" descr=".">
            <a:extLst>
              <a:ext uri="{FF2B5EF4-FFF2-40B4-BE49-F238E27FC236}">
                <a16:creationId xmlns:a16="http://schemas.microsoft.com/office/drawing/2014/main" id="{53371654-4E52-4767-6503-252F9698F4CD}"/>
              </a:ext>
            </a:extLst>
          </p:cNvPr>
          <p:cNvPicPr>
            <a:picLocks noChangeAspect="1"/>
          </p:cNvPicPr>
          <p:nvPr/>
        </p:nvPicPr>
        <p:blipFill>
          <a:blip r:embed="rId4"/>
          <a:stretch>
            <a:fillRect/>
          </a:stretch>
        </p:blipFill>
        <p:spPr>
          <a:xfrm>
            <a:off x="1073266" y="4238667"/>
            <a:ext cx="9798834" cy="2424991"/>
          </a:xfrm>
          <a:prstGeom prst="rect">
            <a:avLst/>
          </a:prstGeom>
          <a:ln>
            <a:solidFill>
              <a:schemeClr val="tx1"/>
            </a:solidFill>
          </a:ln>
        </p:spPr>
      </p:pic>
      <p:sp>
        <p:nvSpPr>
          <p:cNvPr id="6" name="TextBox 5">
            <a:extLst>
              <a:ext uri="{FF2B5EF4-FFF2-40B4-BE49-F238E27FC236}">
                <a16:creationId xmlns:a16="http://schemas.microsoft.com/office/drawing/2014/main" id="{D8114366-4EE3-959B-96C9-82079AAA1463}"/>
              </a:ext>
            </a:extLst>
          </p:cNvPr>
          <p:cNvSpPr txBox="1"/>
          <p:nvPr/>
        </p:nvSpPr>
        <p:spPr>
          <a:xfrm>
            <a:off x="2083982" y="5504327"/>
            <a:ext cx="17543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Income Deprivation Affecting Children Index</a:t>
            </a:r>
          </a:p>
        </p:txBody>
      </p:sp>
      <p:sp>
        <p:nvSpPr>
          <p:cNvPr id="7" name="TextBox 6">
            <a:extLst>
              <a:ext uri="{FF2B5EF4-FFF2-40B4-BE49-F238E27FC236}">
                <a16:creationId xmlns:a16="http://schemas.microsoft.com/office/drawing/2014/main" id="{B960E318-6DA8-310A-465D-5B6669F02B9F}"/>
              </a:ext>
            </a:extLst>
          </p:cNvPr>
          <p:cNvSpPr txBox="1"/>
          <p:nvPr/>
        </p:nvSpPr>
        <p:spPr>
          <a:xfrm>
            <a:off x="2163286" y="5842881"/>
            <a:ext cx="17543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Income Deprivation Affecting Older People Index</a:t>
            </a:r>
          </a:p>
        </p:txBody>
      </p:sp>
      <p:sp>
        <p:nvSpPr>
          <p:cNvPr id="5" name="Rectangle 4" descr=".">
            <a:extLst>
              <a:ext uri="{FF2B5EF4-FFF2-40B4-BE49-F238E27FC236}">
                <a16:creationId xmlns:a16="http://schemas.microsoft.com/office/drawing/2014/main" id="{3F0FB575-1C1C-A980-E1B5-9D886DFD9007}"/>
              </a:ext>
              <a:ext uri="{C183D7F6-B498-43B3-948B-1728B52AA6E4}">
                <adec:decorative xmlns:adec="http://schemas.microsoft.com/office/drawing/2017/decorative" val="0"/>
              </a:ext>
            </a:extLst>
          </p:cNvPr>
          <p:cNvSpPr/>
          <p:nvPr/>
        </p:nvSpPr>
        <p:spPr>
          <a:xfrm>
            <a:off x="9908274" y="4238667"/>
            <a:ext cx="805218" cy="2312258"/>
          </a:xfrm>
          <a:prstGeom prst="rect">
            <a:avLst/>
          </a:prstGeom>
          <a:noFill/>
          <a:ln w="28575">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06425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6824-B07F-E5A5-AF16-EFE86175E968}"/>
              </a:ext>
            </a:extLst>
          </p:cNvPr>
          <p:cNvSpPr>
            <a:spLocks noGrp="1"/>
          </p:cNvSpPr>
          <p:nvPr>
            <p:ph type="title"/>
          </p:nvPr>
        </p:nvSpPr>
        <p:spPr>
          <a:xfrm>
            <a:off x="235390" y="0"/>
            <a:ext cx="10364372" cy="1325563"/>
          </a:xfrm>
        </p:spPr>
        <p:txBody>
          <a:bodyPr>
            <a:normAutofit/>
          </a:bodyPr>
          <a:lstStyle/>
          <a:p>
            <a:pPr algn="ctr"/>
            <a:r>
              <a:rPr lang="en-GB" sz="3600"/>
              <a:t>Cost of living and support for people with a learning disability</a:t>
            </a:r>
          </a:p>
        </p:txBody>
      </p:sp>
      <p:sp>
        <p:nvSpPr>
          <p:cNvPr id="3" name="Content Placeholder 2">
            <a:extLst>
              <a:ext uri="{FF2B5EF4-FFF2-40B4-BE49-F238E27FC236}">
                <a16:creationId xmlns:a16="http://schemas.microsoft.com/office/drawing/2014/main" id="{3E9B95E8-428B-689B-4F23-04CAF9A34425}"/>
              </a:ext>
            </a:extLst>
          </p:cNvPr>
          <p:cNvSpPr>
            <a:spLocks noGrp="1"/>
          </p:cNvSpPr>
          <p:nvPr>
            <p:ph idx="1"/>
          </p:nvPr>
        </p:nvSpPr>
        <p:spPr>
          <a:xfrm>
            <a:off x="202194" y="1515882"/>
            <a:ext cx="11787612" cy="4351338"/>
          </a:xfrm>
        </p:spPr>
        <p:txBody>
          <a:bodyPr>
            <a:normAutofit fontScale="62500" lnSpcReduction="20000"/>
          </a:bodyPr>
          <a:lstStyle/>
          <a:p>
            <a:pPr marL="0" indent="0">
              <a:buFont typeface="Arial" panose="020B0604020202020204" pitchFamily="34" charset="0"/>
              <a:buNone/>
            </a:pPr>
            <a:r>
              <a:rPr lang="en-GB" sz="3000" b="1">
                <a:solidFill>
                  <a:schemeClr val="tx1"/>
                </a:solidFill>
                <a:latin typeface="+mn-lt"/>
                <a:cs typeface="+mn-cs"/>
              </a:rPr>
              <a:t>Financial difficulties and adults with a learning disability</a:t>
            </a:r>
          </a:p>
          <a:p>
            <a:pPr marL="0" indent="0">
              <a:buNone/>
            </a:pPr>
            <a:r>
              <a:rPr lang="en-GB" sz="3000" b="1">
                <a:solidFill>
                  <a:schemeClr val="tx1"/>
                </a:solidFill>
                <a:latin typeface="+mn-lt"/>
                <a:cs typeface="+mn-cs"/>
              </a:rPr>
              <a:t>The Joseph Rowntree Foundation's report</a:t>
            </a:r>
            <a:r>
              <a:rPr lang="en-GB" sz="3000">
                <a:solidFill>
                  <a:schemeClr val="tx1"/>
                </a:solidFill>
                <a:latin typeface="+mn-lt"/>
                <a:cs typeface="+mn-cs"/>
              </a:rPr>
              <a:t>, "From Disability to Destitution," identifies several key barriers to financial access for disabled individuals, which contribute to their higher risk of poverty and destitution:</a:t>
            </a:r>
          </a:p>
          <a:p>
            <a:r>
              <a:rPr lang="en-GB" sz="3000" b="1">
                <a:solidFill>
                  <a:schemeClr val="tx1"/>
                </a:solidFill>
                <a:latin typeface="+mn-lt"/>
                <a:cs typeface="+mn-cs"/>
              </a:rPr>
              <a:t>Inadequate Social Security: </a:t>
            </a:r>
            <a:r>
              <a:rPr lang="en-GB" sz="3000">
                <a:solidFill>
                  <a:schemeClr val="tx1"/>
                </a:solidFill>
                <a:latin typeface="+mn-lt"/>
                <a:cs typeface="+mn-cs"/>
              </a:rPr>
              <a:t>Benefits often fall short of covering basic living costs, leaving disabled individuals financially vulnerable</a:t>
            </a:r>
          </a:p>
          <a:p>
            <a:r>
              <a:rPr lang="en-GB" sz="3000" b="1">
                <a:solidFill>
                  <a:schemeClr val="tx1"/>
                </a:solidFill>
                <a:latin typeface="+mn-lt"/>
                <a:cs typeface="+mn-cs"/>
              </a:rPr>
              <a:t>Debt and Deductions: </a:t>
            </a:r>
            <a:r>
              <a:rPr lang="en-GB" sz="3000">
                <a:solidFill>
                  <a:schemeClr val="tx1"/>
                </a:solidFill>
                <a:latin typeface="+mn-lt"/>
                <a:cs typeface="+mn-cs"/>
              </a:rPr>
              <a:t>Debt from benefit overpayments and advance payments reduces the income of disabled people, exacerbating financial hardship​ </a:t>
            </a:r>
          </a:p>
          <a:p>
            <a:r>
              <a:rPr lang="en-GB" sz="3000" b="1">
                <a:solidFill>
                  <a:schemeClr val="tx1"/>
                </a:solidFill>
                <a:latin typeface="+mn-lt"/>
                <a:cs typeface="+mn-cs"/>
              </a:rPr>
              <a:t>Rising Living Costs</a:t>
            </a:r>
            <a:r>
              <a:rPr lang="en-GB" sz="3000">
                <a:solidFill>
                  <a:schemeClr val="tx1"/>
                </a:solidFill>
                <a:latin typeface="+mn-lt"/>
                <a:cs typeface="+mn-cs"/>
              </a:rPr>
              <a:t>: The increasing prices of essentials like food and heating disproportionately impact disabled individuals, who already face additional expenses​</a:t>
            </a:r>
          </a:p>
          <a:p>
            <a:r>
              <a:rPr lang="en-GB" sz="3000" b="1">
                <a:solidFill>
                  <a:schemeClr val="tx1"/>
                </a:solidFill>
                <a:latin typeface="+mn-lt"/>
                <a:cs typeface="+mn-cs"/>
              </a:rPr>
              <a:t>Employment Challenges: </a:t>
            </a:r>
            <a:r>
              <a:rPr lang="en-GB" sz="3000">
                <a:solidFill>
                  <a:schemeClr val="tx1"/>
                </a:solidFill>
                <a:latin typeface="+mn-lt"/>
                <a:cs typeface="+mn-cs"/>
              </a:rPr>
              <a:t>Discrimination and a lack of suitable job opportunities limit employment prospects, often resulting in low-paying, insecure jobs​ </a:t>
            </a:r>
          </a:p>
          <a:p>
            <a:r>
              <a:rPr lang="en-GB" sz="3000" b="1">
                <a:solidFill>
                  <a:schemeClr val="tx1"/>
                </a:solidFill>
                <a:latin typeface="+mn-lt"/>
                <a:cs typeface="+mn-cs"/>
              </a:rPr>
              <a:t>Health Impacts: </a:t>
            </a:r>
            <a:r>
              <a:rPr lang="en-GB" sz="3000">
                <a:solidFill>
                  <a:schemeClr val="tx1"/>
                </a:solidFill>
                <a:latin typeface="+mn-lt"/>
                <a:cs typeface="+mn-cs"/>
              </a:rPr>
              <a:t>Financial stress worsens physical and mental health, creating a cycle of increasing need and poverty​</a:t>
            </a:r>
          </a:p>
          <a:p>
            <a:pPr marL="0" indent="0">
              <a:buFont typeface="Arial" panose="020B0604020202020204" pitchFamily="34" charset="0"/>
              <a:buNone/>
            </a:pPr>
            <a:r>
              <a:rPr lang="en-GB" sz="3000" b="1">
                <a:solidFill>
                  <a:schemeClr val="tx1"/>
                </a:solidFill>
                <a:latin typeface="+mn-lt"/>
                <a:cs typeface="+mn-cs"/>
              </a:rPr>
              <a:t>Approaches</a:t>
            </a:r>
          </a:p>
          <a:p>
            <a:r>
              <a:rPr lang="en-GB" sz="3000">
                <a:solidFill>
                  <a:schemeClr val="tx1"/>
                </a:solidFill>
                <a:latin typeface="+mn-lt"/>
                <a:cs typeface="+mn-cs"/>
              </a:rPr>
              <a:t>Comprehensive policy changes and community support are essential to address these issues and prevent destitution among disabled individuals (Justice Reform Foundation, 2024)​.</a:t>
            </a:r>
          </a:p>
          <a:p>
            <a:pPr marL="0" indent="0">
              <a:buNone/>
            </a:pPr>
            <a:endParaRPr kumimoji="0" lang="en-GB" sz="44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3200400" lvl="7" indent="0">
              <a:buNone/>
            </a:pPr>
            <a:endParaRPr lang="en-GB"/>
          </a:p>
        </p:txBody>
      </p:sp>
    </p:spTree>
    <p:extLst>
      <p:ext uri="{BB962C8B-B14F-4D97-AF65-F5344CB8AC3E}">
        <p14:creationId xmlns:p14="http://schemas.microsoft.com/office/powerpoint/2010/main" val="33986015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056C-0C74-DA21-8282-DF2867D41031}"/>
              </a:ext>
            </a:extLst>
          </p:cNvPr>
          <p:cNvSpPr>
            <a:spLocks noGrp="1"/>
          </p:cNvSpPr>
          <p:nvPr>
            <p:ph type="title"/>
          </p:nvPr>
        </p:nvSpPr>
        <p:spPr>
          <a:xfrm>
            <a:off x="1162407" y="-89397"/>
            <a:ext cx="9770616" cy="1325563"/>
          </a:xfrm>
        </p:spPr>
        <p:txBody>
          <a:bodyPr/>
          <a:lstStyle/>
          <a:p>
            <a:pPr algn="ctr"/>
            <a:r>
              <a:rPr lang="en-GB"/>
              <a:t>Evidence/good practice Financial Security</a:t>
            </a:r>
          </a:p>
        </p:txBody>
      </p:sp>
      <p:sp>
        <p:nvSpPr>
          <p:cNvPr id="3" name="Content Placeholder 2">
            <a:extLst>
              <a:ext uri="{FF2B5EF4-FFF2-40B4-BE49-F238E27FC236}">
                <a16:creationId xmlns:a16="http://schemas.microsoft.com/office/drawing/2014/main" id="{F40E8847-A064-45F0-6FE0-14AF586F0B6D}"/>
              </a:ext>
            </a:extLst>
          </p:cNvPr>
          <p:cNvSpPr>
            <a:spLocks noGrp="1"/>
          </p:cNvSpPr>
          <p:nvPr>
            <p:ph idx="1"/>
          </p:nvPr>
        </p:nvSpPr>
        <p:spPr>
          <a:xfrm>
            <a:off x="220301" y="1236166"/>
            <a:ext cx="11751398" cy="5028832"/>
          </a:xfrm>
        </p:spPr>
        <p:txBody>
          <a:bodyPr>
            <a:normAutofit fontScale="92500" lnSpcReduction="10000"/>
          </a:bodyPr>
          <a:lstStyle/>
          <a:p>
            <a:pPr marL="0" indent="0">
              <a:buNone/>
            </a:pPr>
            <a:r>
              <a:rPr lang="en-GB" sz="1300" b="1"/>
              <a:t>Mencap: Consent and decision-making: Financial matters for people with a learning disability aged 18 or over</a:t>
            </a:r>
          </a:p>
          <a:p>
            <a:pPr marL="0" indent="0">
              <a:buNone/>
            </a:pPr>
            <a:r>
              <a:rPr lang="en-GB" sz="1200" b="1"/>
              <a:t>Right to Financial Self-Determination</a:t>
            </a:r>
          </a:p>
          <a:p>
            <a:r>
              <a:rPr lang="en-GB" sz="1200"/>
              <a:t>Adults with learning disabilities aged 18 or over have the same legal rights and freedoms as any other adult regarding financial matters.</a:t>
            </a:r>
          </a:p>
          <a:p>
            <a:r>
              <a:rPr lang="en-GB" sz="1200"/>
              <a:t>They have the right to open bank accounts, make contracts, manage money, and make financial decisions if they have the mental capacity to do so.</a:t>
            </a:r>
          </a:p>
          <a:p>
            <a:r>
              <a:rPr lang="en-GB" sz="1200"/>
              <a:t>The principle of maximising choice and control over financial affairs should be followed, providing support as needed</a:t>
            </a:r>
          </a:p>
          <a:p>
            <a:pPr marL="0" indent="0">
              <a:buNone/>
            </a:pPr>
            <a:r>
              <a:rPr lang="en-GB" sz="1200" b="1"/>
              <a:t>Assessing Financial Capacity</a:t>
            </a:r>
          </a:p>
          <a:p>
            <a:r>
              <a:rPr lang="en-GB" sz="1200"/>
              <a:t>An assessment of mental capacity is required to determine if an adult with a learning disability can make specific financial decisions like opening a bank account or making a will.</a:t>
            </a:r>
          </a:p>
          <a:p>
            <a:r>
              <a:rPr lang="en-GB" sz="1200"/>
              <a:t>Clear information should be provided to facilitate their understanding of the decision.</a:t>
            </a:r>
          </a:p>
          <a:p>
            <a:r>
              <a:rPr lang="en-GB" sz="1200"/>
              <a:t>If lacking capacity, other options like appointees or court-approved deputies may be pursued</a:t>
            </a:r>
          </a:p>
          <a:p>
            <a:pPr marL="0" indent="0">
              <a:buNone/>
            </a:pPr>
            <a:r>
              <a:rPr lang="en-GB" sz="1200" b="1"/>
              <a:t>Assessing Financial Capacity</a:t>
            </a:r>
          </a:p>
          <a:p>
            <a:r>
              <a:rPr lang="en-GB" sz="1200"/>
              <a:t>An assessment of mental capacity is required to determine if an adult with a learning disability can make specific financial decisions like opening a bank account or making a will.</a:t>
            </a:r>
          </a:p>
          <a:p>
            <a:r>
              <a:rPr lang="en-GB" sz="1200"/>
              <a:t>Clear information should be provided to facilitate their understanding of the decision.</a:t>
            </a:r>
          </a:p>
          <a:p>
            <a:r>
              <a:rPr lang="en-GB" sz="1200"/>
              <a:t>If lacking capacity, other options like appointees or court-approved deputies may be pursued</a:t>
            </a:r>
          </a:p>
          <a:p>
            <a:pPr marL="0" indent="0">
              <a:buNone/>
            </a:pPr>
            <a:r>
              <a:rPr lang="en-GB" sz="1200" b="1"/>
              <a:t>Supported Financial Management</a:t>
            </a:r>
          </a:p>
          <a:p>
            <a:r>
              <a:rPr lang="en-GB" sz="1200"/>
              <a:t>Many adults with learning disabilities can manage weekly benefits, personal spending, and budgeting with appropriate support.</a:t>
            </a:r>
          </a:p>
          <a:p>
            <a:pPr marL="0" indent="0">
              <a:buNone/>
            </a:pPr>
            <a:r>
              <a:rPr lang="en-GB" sz="1200" b="1"/>
              <a:t>Appointee-ship and Court-Approved Deputies</a:t>
            </a:r>
          </a:p>
          <a:p>
            <a:r>
              <a:rPr lang="en-GB" sz="1200"/>
              <a:t>If an adult lacks the capacity for certain financial decisions, a responsible person can be approved as an appointee to manage their benefits.</a:t>
            </a:r>
          </a:p>
          <a:p>
            <a:r>
              <a:rPr lang="en-GB" sz="1200"/>
              <a:t>The Court of Protection can appoint a deputy to manage finances if the person cannot do so even with support.</a:t>
            </a:r>
          </a:p>
          <a:p>
            <a:r>
              <a:rPr lang="en-GB" sz="1200"/>
              <a:t>These options should be pursued while still maximising the individual's autonomy in decisions they can make</a:t>
            </a:r>
          </a:p>
          <a:p>
            <a:pPr marL="0" indent="0">
              <a:buNone/>
            </a:pPr>
            <a:endParaRPr lang="en-GB" sz="1200"/>
          </a:p>
        </p:txBody>
      </p:sp>
    </p:spTree>
    <p:extLst>
      <p:ext uri="{BB962C8B-B14F-4D97-AF65-F5344CB8AC3E}">
        <p14:creationId xmlns:p14="http://schemas.microsoft.com/office/powerpoint/2010/main" val="10659927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D9E2-4E23-3944-27B5-6E7733E4D083}"/>
              </a:ext>
            </a:extLst>
          </p:cNvPr>
          <p:cNvSpPr>
            <a:spLocks noGrp="1"/>
          </p:cNvSpPr>
          <p:nvPr>
            <p:ph type="title"/>
          </p:nvPr>
        </p:nvSpPr>
        <p:spPr>
          <a:xfrm>
            <a:off x="838200" y="1138"/>
            <a:ext cx="9770616" cy="1818609"/>
          </a:xfrm>
        </p:spPr>
        <p:txBody>
          <a:bodyPr/>
          <a:lstStyle/>
          <a:p>
            <a:r>
              <a:rPr lang="en-GB"/>
              <a:t>Cost of living issues overall in TH </a:t>
            </a:r>
            <a:br>
              <a:rPr lang="en-GB"/>
            </a:br>
            <a:endParaRPr lang="en-GB"/>
          </a:p>
        </p:txBody>
      </p:sp>
      <p:sp>
        <p:nvSpPr>
          <p:cNvPr id="3" name="Content Placeholder 2">
            <a:extLst>
              <a:ext uri="{FF2B5EF4-FFF2-40B4-BE49-F238E27FC236}">
                <a16:creationId xmlns:a16="http://schemas.microsoft.com/office/drawing/2014/main" id="{ECAD0DBB-7F5C-BB41-EE81-C48A82E12306}"/>
              </a:ext>
            </a:extLst>
          </p:cNvPr>
          <p:cNvSpPr>
            <a:spLocks noGrp="1"/>
          </p:cNvSpPr>
          <p:nvPr>
            <p:ph idx="1"/>
          </p:nvPr>
        </p:nvSpPr>
        <p:spPr>
          <a:xfrm>
            <a:off x="729378" y="1403963"/>
            <a:ext cx="10515600" cy="4351338"/>
          </a:xfrm>
        </p:spPr>
        <p:txBody>
          <a:bodyPr>
            <a:normAutofit/>
          </a:bodyPr>
          <a:lstStyle/>
          <a:p>
            <a:pPr>
              <a:lnSpc>
                <a:spcPct val="70000"/>
              </a:lnSpc>
            </a:pPr>
            <a:r>
              <a:rPr lang="en-GB" sz="1800">
                <a:solidFill>
                  <a:schemeClr val="tx1"/>
                </a:solidFill>
                <a:latin typeface="+mn-lt"/>
                <a:cs typeface="+mn-cs"/>
              </a:rPr>
              <a:t>The cost of living crisis is the primary concern for 40% of Tower Hamlets residents.</a:t>
            </a:r>
          </a:p>
          <a:p>
            <a:pPr>
              <a:lnSpc>
                <a:spcPct val="70000"/>
              </a:lnSpc>
            </a:pPr>
            <a:r>
              <a:rPr lang="en-GB" sz="1800">
                <a:solidFill>
                  <a:schemeClr val="tx1"/>
                </a:solidFill>
                <a:latin typeface="+mn-lt"/>
                <a:cs typeface="+mn-cs"/>
              </a:rPr>
              <a:t>The government allocated £5.9 million through the Household Support Fund to Tower Hamlets Council to address this issue until March 2024.</a:t>
            </a:r>
          </a:p>
          <a:p>
            <a:pPr>
              <a:lnSpc>
                <a:spcPct val="70000"/>
              </a:lnSpc>
            </a:pPr>
            <a:r>
              <a:rPr lang="en-GB" sz="1800">
                <a:solidFill>
                  <a:schemeClr val="tx1"/>
                </a:solidFill>
                <a:latin typeface="+mn-lt"/>
                <a:cs typeface="+mn-cs"/>
              </a:rPr>
              <a:t>Initiatives launched with this funding include the Community Cupboard scheme, which provides essential items to needy families, the Residents' Support Scheme, which aids those at risk of crisis, and the LBTH Food Hub, which delivers groceries to local food banks.</a:t>
            </a:r>
          </a:p>
          <a:p>
            <a:pPr>
              <a:lnSpc>
                <a:spcPct val="70000"/>
              </a:lnSpc>
            </a:pPr>
            <a:r>
              <a:rPr lang="en-GB" sz="1800">
                <a:solidFill>
                  <a:schemeClr val="tx1"/>
                </a:solidFill>
                <a:latin typeface="+mn-lt"/>
                <a:cs typeface="+mn-cs"/>
              </a:rPr>
              <a:t>Despite a 22.1% population increase since 2011, Tower Hamlets has maintained high satisfaction with local services.</a:t>
            </a:r>
          </a:p>
          <a:p>
            <a:pPr>
              <a:lnSpc>
                <a:spcPct val="70000"/>
              </a:lnSpc>
            </a:pPr>
            <a:r>
              <a:rPr lang="en-GB" sz="1800">
                <a:solidFill>
                  <a:schemeClr val="tx1"/>
                </a:solidFill>
                <a:latin typeface="+mn-lt"/>
                <a:cs typeface="+mn-cs"/>
              </a:rPr>
              <a:t>Mayor Lutfur Rahman emphasised the council's dedication to supporting residents through the crisis, aiming to alleviate many families' dilemma of choosing between heating and eating.</a:t>
            </a:r>
          </a:p>
        </p:txBody>
      </p:sp>
    </p:spTree>
    <p:extLst>
      <p:ext uri="{BB962C8B-B14F-4D97-AF65-F5344CB8AC3E}">
        <p14:creationId xmlns:p14="http://schemas.microsoft.com/office/powerpoint/2010/main" val="14524055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028-D72A-7F09-3F94-E3420057FDB6}"/>
              </a:ext>
            </a:extLst>
          </p:cNvPr>
          <p:cNvSpPr>
            <a:spLocks noGrp="1"/>
          </p:cNvSpPr>
          <p:nvPr>
            <p:ph type="title"/>
          </p:nvPr>
        </p:nvSpPr>
        <p:spPr>
          <a:xfrm>
            <a:off x="765048" y="186372"/>
            <a:ext cx="9770616" cy="1325563"/>
          </a:xfrm>
        </p:spPr>
        <p:txBody>
          <a:bodyPr>
            <a:normAutofit/>
          </a:bodyPr>
          <a:lstStyle/>
          <a:p>
            <a:pPr algn="ctr"/>
            <a:r>
              <a:rPr lang="en-GB"/>
              <a:t>Support Services for Cost-of-Living Challenges in Tower Hamlets</a:t>
            </a:r>
          </a:p>
        </p:txBody>
      </p:sp>
      <p:graphicFrame>
        <p:nvGraphicFramePr>
          <p:cNvPr id="4" name="Content Placeholder 3" descr=".">
            <a:extLst>
              <a:ext uri="{FF2B5EF4-FFF2-40B4-BE49-F238E27FC236}">
                <a16:creationId xmlns:a16="http://schemas.microsoft.com/office/drawing/2014/main" id="{8F248036-3BCB-90A3-DD1E-4A0A8F96192E}"/>
              </a:ext>
            </a:extLst>
          </p:cNvPr>
          <p:cNvGraphicFramePr>
            <a:graphicFrameLocks noGrp="1"/>
          </p:cNvGraphicFramePr>
          <p:nvPr>
            <p:ph idx="1"/>
            <p:extLst>
              <p:ext uri="{D42A27DB-BD31-4B8C-83A1-F6EECF244321}">
                <p14:modId xmlns:p14="http://schemas.microsoft.com/office/powerpoint/2010/main" val="3012073182"/>
              </p:ext>
            </p:extLst>
          </p:nvPr>
        </p:nvGraphicFramePr>
        <p:xfrm>
          <a:off x="696720" y="151193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9080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6409-127B-15AA-C01C-8B4BD6FB4A34}"/>
              </a:ext>
            </a:extLst>
          </p:cNvPr>
          <p:cNvSpPr>
            <a:spLocks noGrp="1"/>
          </p:cNvSpPr>
          <p:nvPr>
            <p:ph type="title"/>
          </p:nvPr>
        </p:nvSpPr>
        <p:spPr>
          <a:xfrm>
            <a:off x="838200" y="1139"/>
            <a:ext cx="9770616" cy="1132718"/>
          </a:xfrm>
        </p:spPr>
        <p:txBody>
          <a:bodyPr>
            <a:normAutofit fontScale="90000"/>
          </a:bodyPr>
          <a:lstStyle/>
          <a:p>
            <a:pPr algn="ctr"/>
            <a:r>
              <a:rPr lang="en-GB"/>
              <a:t>Tower Hamlets Lacks support with financial difficulties</a:t>
            </a:r>
          </a:p>
        </p:txBody>
      </p:sp>
      <p:sp>
        <p:nvSpPr>
          <p:cNvPr id="4" name="Content Placeholder 3">
            <a:extLst>
              <a:ext uri="{FF2B5EF4-FFF2-40B4-BE49-F238E27FC236}">
                <a16:creationId xmlns:a16="http://schemas.microsoft.com/office/drawing/2014/main" id="{83F5BD9A-40BD-2EB7-2618-AAF0B0C04281}"/>
              </a:ext>
            </a:extLst>
          </p:cNvPr>
          <p:cNvSpPr txBox="1">
            <a:spLocks noGrp="1"/>
          </p:cNvSpPr>
          <p:nvPr>
            <p:ph idx="1"/>
          </p:nvPr>
        </p:nvSpPr>
        <p:spPr>
          <a:xfrm>
            <a:off x="98550" y="1034269"/>
            <a:ext cx="8412480" cy="5514330"/>
          </a:xfrm>
          <a:prstGeom prst="rect">
            <a:avLst/>
          </a:prstGeom>
          <a:noFill/>
        </p:spPr>
        <p:txBody>
          <a:bodyPr wrap="square">
            <a:spAutoFit/>
          </a:bodyPr>
          <a:lstStyle/>
          <a:p>
            <a:pPr marL="0" indent="0">
              <a:lnSpc>
                <a:spcPct val="70000"/>
              </a:lnSpc>
              <a:buFont typeface="Arial" panose="020B0604020202020204" pitchFamily="34" charset="0"/>
              <a:buNone/>
            </a:pPr>
            <a:r>
              <a:rPr lang="en-GB" sz="1200" b="1">
                <a:solidFill>
                  <a:schemeClr val="tx1"/>
                </a:solidFill>
                <a:latin typeface="+mn-lt"/>
                <a:cs typeface="+mn-cs"/>
              </a:rPr>
              <a:t>What is Tower Hamlets doing for Financial difficulties and adults with a learning disability? </a:t>
            </a:r>
          </a:p>
          <a:p>
            <a:pPr marL="0" indent="0">
              <a:lnSpc>
                <a:spcPct val="70000"/>
              </a:lnSpc>
              <a:buFont typeface="Arial" panose="020B0604020202020204" pitchFamily="34" charset="0"/>
              <a:buNone/>
            </a:pPr>
            <a:r>
              <a:rPr lang="en-GB" sz="1200" b="1">
                <a:solidFill>
                  <a:schemeClr val="tx1"/>
                </a:solidFill>
                <a:latin typeface="+mn-lt"/>
                <a:cs typeface="+mn-cs"/>
              </a:rPr>
              <a:t>Recognition of Disability and Poverty Link:</a:t>
            </a:r>
          </a:p>
          <a:p>
            <a:pPr>
              <a:lnSpc>
                <a:spcPct val="70000"/>
              </a:lnSpc>
            </a:pPr>
            <a:r>
              <a:rPr lang="en-GB" sz="1200">
                <a:solidFill>
                  <a:schemeClr val="tx1"/>
                </a:solidFill>
                <a:latin typeface="+mn-lt"/>
                <a:cs typeface="+mn-cs"/>
              </a:rPr>
              <a:t>Tower Hamlets acknowledges that disabled residents face higher risks of financial hardship.</a:t>
            </a:r>
          </a:p>
          <a:p>
            <a:pPr>
              <a:lnSpc>
                <a:spcPct val="70000"/>
              </a:lnSpc>
            </a:pPr>
            <a:r>
              <a:rPr lang="en-GB" sz="1200">
                <a:solidFill>
                  <a:schemeClr val="tx1"/>
                </a:solidFill>
                <a:latin typeface="+mn-lt"/>
                <a:cs typeface="+mn-cs"/>
              </a:rPr>
              <a:t>Approximately 17% of the borough's population has a long-term illness or disability preventing them from working.</a:t>
            </a:r>
          </a:p>
          <a:p>
            <a:pPr marL="0" indent="0">
              <a:lnSpc>
                <a:spcPct val="70000"/>
              </a:lnSpc>
              <a:buNone/>
            </a:pPr>
            <a:r>
              <a:rPr lang="en-GB" sz="1200" b="1">
                <a:solidFill>
                  <a:schemeClr val="tx1"/>
                </a:solidFill>
                <a:latin typeface="+mn-lt"/>
                <a:cs typeface="+mn-cs"/>
              </a:rPr>
              <a:t>Employment and Volunteering:</a:t>
            </a:r>
          </a:p>
          <a:p>
            <a:pPr marL="0" indent="0">
              <a:lnSpc>
                <a:spcPct val="70000"/>
              </a:lnSpc>
              <a:buFont typeface="Arial" panose="020B0604020202020204" pitchFamily="34" charset="0"/>
              <a:buNone/>
            </a:pPr>
            <a:r>
              <a:rPr lang="en-GB" sz="1200">
                <a:solidFill>
                  <a:schemeClr val="tx1"/>
                </a:solidFill>
                <a:latin typeface="+mn-lt"/>
                <a:cs typeface="+mn-cs"/>
              </a:rPr>
              <a:t>The Adult Learning Disability Strategy 2017-2020 emphasises the importance of employment and volunteering for adults with learning disabilities.</a:t>
            </a:r>
          </a:p>
          <a:p>
            <a:pPr>
              <a:lnSpc>
                <a:spcPct val="70000"/>
              </a:lnSpc>
            </a:pPr>
            <a:r>
              <a:rPr lang="en-GB" sz="1200">
                <a:solidFill>
                  <a:schemeClr val="tx1"/>
                </a:solidFill>
                <a:latin typeface="+mn-lt"/>
                <a:cs typeface="+mn-cs"/>
              </a:rPr>
              <a:t>Only 4.9% of adults with learning disabilities were in paid employment in 2015-16, below regional and national averages.</a:t>
            </a:r>
          </a:p>
          <a:p>
            <a:pPr marL="0" indent="0">
              <a:lnSpc>
                <a:spcPct val="70000"/>
              </a:lnSpc>
              <a:buNone/>
            </a:pPr>
            <a:r>
              <a:rPr lang="en-GB" sz="1200" b="1">
                <a:solidFill>
                  <a:schemeClr val="tx1"/>
                </a:solidFill>
                <a:latin typeface="+mn-lt"/>
                <a:cs typeface="+mn-cs"/>
              </a:rPr>
              <a:t>Plans to Increase Employment:</a:t>
            </a:r>
          </a:p>
          <a:p>
            <a:pPr>
              <a:lnSpc>
                <a:spcPct val="70000"/>
              </a:lnSpc>
            </a:pPr>
            <a:r>
              <a:rPr lang="en-GB" sz="1200">
                <a:solidFill>
                  <a:schemeClr val="tx1"/>
                </a:solidFill>
                <a:latin typeface="+mn-lt"/>
                <a:cs typeface="+mn-cs"/>
              </a:rPr>
              <a:t>The strategy outlines plans to work with local businesses to create more jobs, internships, apprenticeships, and supported employment opportunities for people with learning disabilities.</a:t>
            </a:r>
          </a:p>
          <a:p>
            <a:pPr>
              <a:lnSpc>
                <a:spcPct val="70000"/>
              </a:lnSpc>
            </a:pPr>
            <a:r>
              <a:rPr lang="en-GB" sz="1200">
                <a:solidFill>
                  <a:schemeClr val="tx1"/>
                </a:solidFill>
                <a:latin typeface="+mn-lt"/>
                <a:cs typeface="+mn-cs"/>
              </a:rPr>
              <a:t>The Adult Learning Disability Strategy (2017-2020) addresses cost of living issues by acknowledging the financial hardships faced by adults with learning disabilities. It emphasises the need for adequate financial support and access to resources that can alleviate economic stress. The strategy outlines support services such as tailored financial advice, benefits guidance, and financial assistance programs designed to help individuals manage living costs and avoid destitution​ (Tower Hamlets Council)​.</a:t>
            </a:r>
          </a:p>
          <a:p>
            <a:pPr marL="0" indent="0">
              <a:lnSpc>
                <a:spcPct val="70000"/>
              </a:lnSpc>
              <a:buNone/>
            </a:pPr>
            <a:r>
              <a:rPr lang="en-GB" sz="1200" b="1">
                <a:solidFill>
                  <a:schemeClr val="tx1"/>
                </a:solidFill>
                <a:latin typeface="+mn-lt"/>
                <a:cs typeface="+mn-cs"/>
              </a:rPr>
              <a:t>Employment support services like Workpath are tasked with providing advice and assistance.</a:t>
            </a:r>
          </a:p>
          <a:p>
            <a:pPr marL="0" indent="0">
              <a:lnSpc>
                <a:spcPct val="70000"/>
              </a:lnSpc>
              <a:buFont typeface="Arial" panose="020B0604020202020204" pitchFamily="34" charset="0"/>
              <a:buNone/>
            </a:pPr>
            <a:r>
              <a:rPr lang="en-GB" sz="1200" b="1">
                <a:solidFill>
                  <a:schemeClr val="tx1"/>
                </a:solidFill>
                <a:latin typeface="+mn-lt"/>
                <a:cs typeface="+mn-cs"/>
              </a:rPr>
              <a:t>Lack of Specific Financial Insecurity Initiatives:</a:t>
            </a:r>
          </a:p>
          <a:p>
            <a:pPr>
              <a:lnSpc>
                <a:spcPct val="70000"/>
              </a:lnSpc>
            </a:pPr>
            <a:r>
              <a:rPr lang="en-GB" sz="1200">
                <a:solidFill>
                  <a:schemeClr val="tx1"/>
                </a:solidFill>
                <a:latin typeface="+mn-lt"/>
                <a:cs typeface="+mn-cs"/>
              </a:rPr>
              <a:t>No specific initiatives are mentioned that directly target financial insecurity or poverty among adults with learning disabilities in Tower Hamlets.</a:t>
            </a:r>
          </a:p>
          <a:p>
            <a:pPr marL="0" indent="0">
              <a:lnSpc>
                <a:spcPct val="70000"/>
              </a:lnSpc>
              <a:buFont typeface="Arial" panose="020B0604020202020204" pitchFamily="34" charset="0"/>
              <a:buNone/>
            </a:pPr>
            <a:r>
              <a:rPr lang="en-GB" sz="1200" b="1">
                <a:solidFill>
                  <a:schemeClr val="tx1"/>
                </a:solidFill>
                <a:latin typeface="+mn-lt"/>
                <a:cs typeface="+mn-cs"/>
              </a:rPr>
              <a:t>Broader Financial Inclusion Strategy:</a:t>
            </a:r>
          </a:p>
          <a:p>
            <a:pPr>
              <a:lnSpc>
                <a:spcPct val="70000"/>
              </a:lnSpc>
            </a:pPr>
            <a:r>
              <a:rPr lang="en-GB" sz="1200">
                <a:solidFill>
                  <a:schemeClr val="tx1"/>
                </a:solidFill>
                <a:latin typeface="+mn-lt"/>
                <a:cs typeface="+mn-cs"/>
              </a:rPr>
              <a:t>Tower Hamlets has a Financial Inclusion Strategy to improve financial literacy, access to financial products/services, and provide residents free debt/money advice.</a:t>
            </a:r>
          </a:p>
          <a:p>
            <a:pPr>
              <a:lnSpc>
                <a:spcPct val="70000"/>
              </a:lnSpc>
            </a:pPr>
            <a:r>
              <a:rPr lang="en-GB" sz="1200">
                <a:solidFill>
                  <a:schemeClr val="tx1"/>
                </a:solidFill>
                <a:latin typeface="+mn-lt"/>
                <a:cs typeface="+mn-cs"/>
              </a:rPr>
              <a:t>It is unclear if this strategy has specific provisions for adults with learning disabilities.</a:t>
            </a:r>
          </a:p>
          <a:p>
            <a:pPr marL="0" indent="0">
              <a:buNone/>
            </a:pPr>
            <a:endParaRPr lang="en-GB" sz="1000" b="1" i="0">
              <a:solidFill>
                <a:srgbClr val="0D0D0D"/>
              </a:solidFill>
              <a:effectLst/>
              <a:latin typeface="+mj-lt"/>
            </a:endParaRPr>
          </a:p>
        </p:txBody>
      </p:sp>
      <p:sp>
        <p:nvSpPr>
          <p:cNvPr id="6" name="TextBox 5">
            <a:extLst>
              <a:ext uri="{FF2B5EF4-FFF2-40B4-BE49-F238E27FC236}">
                <a16:creationId xmlns:a16="http://schemas.microsoft.com/office/drawing/2014/main" id="{1E5DF2B1-A0A4-9BEE-9827-9A150E6646C6}"/>
              </a:ext>
            </a:extLst>
          </p:cNvPr>
          <p:cNvSpPr txBox="1"/>
          <p:nvPr/>
        </p:nvSpPr>
        <p:spPr>
          <a:xfrm>
            <a:off x="8511030" y="1536174"/>
            <a:ext cx="3618738" cy="3194208"/>
          </a:xfrm>
          <a:prstGeom prst="rect">
            <a:avLst/>
          </a:prstGeom>
          <a:noFill/>
        </p:spPr>
        <p:txBody>
          <a:bodyPr wrap="square">
            <a:spAutoFit/>
          </a:bodyPr>
          <a:lstStyle/>
          <a:p>
            <a:pPr>
              <a:lnSpc>
                <a:spcPct val="70000"/>
              </a:lnSpc>
              <a:spcBef>
                <a:spcPts val="1000"/>
              </a:spcBef>
              <a:buFont typeface="Arial" panose="020B0604020202020204" pitchFamily="34" charset="0"/>
            </a:pPr>
            <a:r>
              <a:rPr lang="en-GB" sz="1600" b="1"/>
              <a:t>Summary:</a:t>
            </a:r>
          </a:p>
          <a:p>
            <a:pPr>
              <a:lnSpc>
                <a:spcPct val="70000"/>
              </a:lnSpc>
              <a:spcBef>
                <a:spcPts val="1000"/>
              </a:spcBef>
              <a:buFont typeface="Arial" panose="020B0604020202020204" pitchFamily="34" charset="0"/>
            </a:pPr>
            <a:endParaRPr lang="en-GB" sz="1600" b="1"/>
          </a:p>
          <a:p>
            <a:pPr>
              <a:lnSpc>
                <a:spcPct val="70000"/>
              </a:lnSpc>
              <a:spcBef>
                <a:spcPts val="1000"/>
              </a:spcBef>
              <a:buFont typeface="Arial" panose="020B0604020202020204" pitchFamily="34" charset="0"/>
            </a:pPr>
            <a:r>
              <a:rPr lang="en-GB" sz="1600" b="1"/>
              <a:t>Tower Hamlets acknowledges the employment challenges and poverty risks faced by disabled residents, including those with learning disabilities.</a:t>
            </a:r>
          </a:p>
          <a:p>
            <a:pPr>
              <a:lnSpc>
                <a:spcPct val="70000"/>
              </a:lnSpc>
              <a:spcBef>
                <a:spcPts val="1000"/>
              </a:spcBef>
              <a:buFont typeface="Arial" panose="020B0604020202020204" pitchFamily="34" charset="0"/>
            </a:pPr>
            <a:r>
              <a:rPr lang="en-GB" sz="1600" b="1"/>
              <a:t>The borough focuses on broader strategies for financial inclusion and increasing employment opportunities.</a:t>
            </a:r>
          </a:p>
          <a:p>
            <a:pPr>
              <a:lnSpc>
                <a:spcPct val="70000"/>
              </a:lnSpc>
              <a:spcBef>
                <a:spcPts val="1000"/>
              </a:spcBef>
              <a:buFont typeface="Arial" panose="020B0604020202020204" pitchFamily="34" charset="0"/>
            </a:pPr>
            <a:r>
              <a:rPr lang="en-GB" sz="1600" b="1"/>
              <a:t>There is a lack of clear, targeted efforts to address financial insecurity, specifically for adults with learning disabilities</a:t>
            </a:r>
            <a:r>
              <a:rPr lang="en-GB" sz="1600" i="0">
                <a:solidFill>
                  <a:srgbClr val="0D0D0D"/>
                </a:solidFill>
                <a:effectLst/>
                <a:latin typeface="+mj-lt"/>
              </a:rPr>
              <a:t>.</a:t>
            </a:r>
          </a:p>
        </p:txBody>
      </p:sp>
    </p:spTree>
    <p:extLst>
      <p:ext uri="{BB962C8B-B14F-4D97-AF65-F5344CB8AC3E}">
        <p14:creationId xmlns:p14="http://schemas.microsoft.com/office/powerpoint/2010/main" val="35835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4945A5-E061-4F05-C596-80A036760F3B}"/>
              </a:ext>
            </a:extLst>
          </p:cNvPr>
          <p:cNvSpPr>
            <a:spLocks noGrp="1"/>
          </p:cNvSpPr>
          <p:nvPr>
            <p:ph idx="1"/>
          </p:nvPr>
        </p:nvSpPr>
        <p:spPr>
          <a:xfrm>
            <a:off x="118596" y="851042"/>
            <a:ext cx="5911011" cy="421801"/>
          </a:xfrm>
          <a:solidFill>
            <a:srgbClr val="00445E"/>
          </a:solidFill>
        </p:spPr>
        <p:txBody>
          <a:bodyPr>
            <a:noAutofit/>
          </a:bodyPr>
          <a:lstStyle/>
          <a:p>
            <a:pPr marL="0" indent="0">
              <a:buNone/>
            </a:pPr>
            <a:r>
              <a:rPr lang="en-GB" sz="2000">
                <a:solidFill>
                  <a:schemeClr val="bg1"/>
                </a:solidFill>
              </a:rPr>
              <a:t>Health and Wellbeing: Weight Management</a:t>
            </a:r>
          </a:p>
        </p:txBody>
      </p:sp>
      <p:sp>
        <p:nvSpPr>
          <p:cNvPr id="11" name="TextBox 10">
            <a:extLst>
              <a:ext uri="{FF2B5EF4-FFF2-40B4-BE49-F238E27FC236}">
                <a16:creationId xmlns:a16="http://schemas.microsoft.com/office/drawing/2014/main" id="{6B5FE92E-4501-4B08-164D-F8D7DBD273F4}"/>
              </a:ext>
            </a:extLst>
          </p:cNvPr>
          <p:cNvSpPr txBox="1"/>
          <p:nvPr/>
        </p:nvSpPr>
        <p:spPr>
          <a:xfrm>
            <a:off x="118596" y="2694666"/>
            <a:ext cx="5552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a:t>
            </a:r>
          </a:p>
        </p:txBody>
      </p:sp>
      <p:sp>
        <p:nvSpPr>
          <p:cNvPr id="2" name="Title 1">
            <a:extLst>
              <a:ext uri="{FF2B5EF4-FFF2-40B4-BE49-F238E27FC236}">
                <a16:creationId xmlns:a16="http://schemas.microsoft.com/office/drawing/2014/main" id="{F1D1829F-7313-8560-DF61-88B233B4AC2E}"/>
              </a:ext>
            </a:extLst>
          </p:cNvPr>
          <p:cNvSpPr>
            <a:spLocks noGrp="1"/>
          </p:cNvSpPr>
          <p:nvPr>
            <p:ph type="title"/>
          </p:nvPr>
        </p:nvSpPr>
        <p:spPr>
          <a:xfrm>
            <a:off x="874414" y="-114535"/>
            <a:ext cx="9770616" cy="1325563"/>
          </a:xfrm>
        </p:spPr>
        <p:txBody>
          <a:bodyPr/>
          <a:lstStyle/>
          <a:p>
            <a:pPr algn="ctr"/>
            <a:r>
              <a:rPr lang="en-GB"/>
              <a:t>Summary of Key Findings (3) </a:t>
            </a:r>
          </a:p>
        </p:txBody>
      </p:sp>
      <p:sp>
        <p:nvSpPr>
          <p:cNvPr id="3" name="TextBox 2">
            <a:extLst>
              <a:ext uri="{FF2B5EF4-FFF2-40B4-BE49-F238E27FC236}">
                <a16:creationId xmlns:a16="http://schemas.microsoft.com/office/drawing/2014/main" id="{0CE465BF-AB6D-D213-86D3-4111162C73A1}"/>
              </a:ext>
            </a:extLst>
          </p:cNvPr>
          <p:cNvSpPr txBox="1"/>
          <p:nvPr/>
        </p:nvSpPr>
        <p:spPr>
          <a:xfrm>
            <a:off x="0" y="1168056"/>
            <a:ext cx="12192000" cy="280076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a:ln>
                <a:noFill/>
              </a:ln>
              <a:solidFill>
                <a:srgbClr val="003366"/>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Tower Hamlets' Shape Up Weight Management Service for adults with learning disabilities offers personalised, long-term support and collaborative care to promote healthier lifestyles. It addresses gaps in uptake, evaluation, long-term funding, and inclusion in various aspects of weight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3366"/>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Gaps in implementing the Shape Up Weight Management Service for adults with learning disabilities include limited uptake and evaluation of the service, uncertainty regarding long-term funding for weight management initiatives, and the need for greater inclusion of individuals with learning disabilities in various aspects of healthy weight management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336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p:txBody>
      </p:sp>
      <p:sp>
        <p:nvSpPr>
          <p:cNvPr id="4" name="Content Placeholder 4">
            <a:extLst>
              <a:ext uri="{FF2B5EF4-FFF2-40B4-BE49-F238E27FC236}">
                <a16:creationId xmlns:a16="http://schemas.microsoft.com/office/drawing/2014/main" id="{3CE8BDFC-0DF6-8756-BD80-BDC1CBBD6E19}"/>
              </a:ext>
            </a:extLst>
          </p:cNvPr>
          <p:cNvSpPr txBox="1">
            <a:spLocks/>
          </p:cNvSpPr>
          <p:nvPr/>
        </p:nvSpPr>
        <p:spPr>
          <a:xfrm>
            <a:off x="118596" y="3274132"/>
            <a:ext cx="5386816" cy="483190"/>
          </a:xfrm>
          <a:prstGeom prst="rect">
            <a:avLst/>
          </a:prstGeom>
          <a:solidFill>
            <a:srgbClr val="00445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chemeClr val="bg1"/>
                </a:solidFill>
              </a:rPr>
              <a:t>Health and Wellbeing: Access to medication </a:t>
            </a:r>
          </a:p>
          <a:p>
            <a:pPr marL="0" indent="0">
              <a:buFont typeface="Arial" panose="020B0604020202020204" pitchFamily="34" charset="0"/>
              <a:buNone/>
            </a:pPr>
            <a:endParaRPr lang="en-GB" sz="2000">
              <a:solidFill>
                <a:schemeClr val="bg1"/>
              </a:solidFill>
            </a:endParaRPr>
          </a:p>
        </p:txBody>
      </p:sp>
      <p:sp>
        <p:nvSpPr>
          <p:cNvPr id="7" name="TextBox 6">
            <a:extLst>
              <a:ext uri="{FF2B5EF4-FFF2-40B4-BE49-F238E27FC236}">
                <a16:creationId xmlns:a16="http://schemas.microsoft.com/office/drawing/2014/main" id="{F7ACBBCA-7028-D4AC-FC5D-E15A4DA75A3D}"/>
              </a:ext>
            </a:extLst>
          </p:cNvPr>
          <p:cNvSpPr txBox="1"/>
          <p:nvPr/>
        </p:nvSpPr>
        <p:spPr>
          <a:xfrm>
            <a:off x="-66393" y="3855558"/>
            <a:ext cx="12192000" cy="2308324"/>
          </a:xfrm>
          <a:prstGeom prst="rect">
            <a:avLst/>
          </a:prstGeom>
          <a:noFill/>
        </p:spPr>
        <p:txBody>
          <a:bodyPr wrap="square">
            <a:spAutoFit/>
          </a:bodyPr>
          <a:lstStyle/>
          <a:p>
            <a:pPr marL="285750" indent="-285750">
              <a:buFont typeface="Arial" panose="020B0604020202020204" pitchFamily="34" charset="0"/>
              <a:buChar char="•"/>
            </a:pPr>
            <a:r>
              <a:rPr lang="en-GB" sz="1600"/>
              <a:t>STOMP in Tower Hamlets aims to reduce inappropriate psychotropic medication use among individuals with learning disabilities or autism through comprehensive reviews, personalised care plans, staff training, and collaboration, aligning with national efforts to enhance person-centred care and quality of life.</a:t>
            </a:r>
          </a:p>
          <a:p>
            <a:endParaRPr lang="en-GB" sz="1600"/>
          </a:p>
          <a:p>
            <a:pPr marL="285750" indent="-285750">
              <a:buFont typeface="Arial" panose="020B0604020202020204" pitchFamily="34" charset="0"/>
              <a:buChar char="•"/>
            </a:pPr>
            <a:r>
              <a:rPr lang="en-GB" sz="1600"/>
              <a:t>The STOMP initiative in Tower Hamlets aligns with key policies and regulations, including the Mental Capacity Act 2005, Equality Act 2010, NICE Guidelines, and Care Quality Commission regulations, by promoting person-centred care, preventing discrimination, and ensuring safe and appropriate medication use for individuals with learning disabilities and autism. Additionally, STOMP aims to enhance co-production and accessibility, implement continuous improvement strategies, and foster collaboration and knowledge sharing to effectively reduce over-medication and improve the well-being of this vulnerable population.</a:t>
            </a:r>
          </a:p>
        </p:txBody>
      </p:sp>
    </p:spTree>
    <p:extLst>
      <p:ext uri="{BB962C8B-B14F-4D97-AF65-F5344CB8AC3E}">
        <p14:creationId xmlns:p14="http://schemas.microsoft.com/office/powerpoint/2010/main" val="14932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p:bldP spid="4" grpId="0" build="p"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5DA4-D746-A6F2-8A78-9BBAE002579B}"/>
              </a:ext>
            </a:extLst>
          </p:cNvPr>
          <p:cNvSpPr>
            <a:spLocks noGrp="1"/>
          </p:cNvSpPr>
          <p:nvPr>
            <p:ph type="title"/>
          </p:nvPr>
        </p:nvSpPr>
        <p:spPr/>
        <p:txBody>
          <a:bodyPr/>
          <a:lstStyle/>
          <a:p>
            <a:r>
              <a:rPr lang="en-US">
                <a:latin typeface="Arial"/>
                <a:cs typeface="Arial"/>
              </a:rPr>
              <a:t>Services to support financial In TH  </a:t>
            </a:r>
            <a:endParaRPr lang="en-US"/>
          </a:p>
        </p:txBody>
      </p:sp>
      <p:sp>
        <p:nvSpPr>
          <p:cNvPr id="3" name="Content Placeholder 2">
            <a:extLst>
              <a:ext uri="{FF2B5EF4-FFF2-40B4-BE49-F238E27FC236}">
                <a16:creationId xmlns:a16="http://schemas.microsoft.com/office/drawing/2014/main" id="{54D7B584-1416-A752-3AE0-2E853985DB6A}"/>
              </a:ext>
            </a:extLst>
          </p:cNvPr>
          <p:cNvSpPr>
            <a:spLocks noGrp="1"/>
          </p:cNvSpPr>
          <p:nvPr>
            <p:ph idx="1"/>
          </p:nvPr>
        </p:nvSpPr>
        <p:spPr/>
        <p:txBody>
          <a:bodyPr vert="horz" lIns="91440" tIns="45720" rIns="91440" bIns="45720" rtlCol="0" anchor="t">
            <a:normAutofit/>
          </a:bodyPr>
          <a:lstStyle/>
          <a:p>
            <a:r>
              <a:rPr lang="en-US" b="1">
                <a:latin typeface="Arial"/>
                <a:cs typeface="Arial"/>
                <a:hlinkClick r:id="rId2"/>
              </a:rPr>
              <a:t>TH CAN (Tower Hamlets Community Advice Network)-</a:t>
            </a:r>
            <a:r>
              <a:rPr lang="en-US">
                <a:latin typeface="Arial"/>
                <a:cs typeface="Arial"/>
              </a:rPr>
              <a:t> Provides debt advice, benefits advice, housing advice, immigration advice, general advice, legal advice and information about Food banks </a:t>
            </a:r>
          </a:p>
          <a:p>
            <a:r>
              <a:rPr lang="en-US" b="1">
                <a:latin typeface="Arial"/>
                <a:cs typeface="Arial"/>
                <a:hlinkClick r:id="rId3"/>
              </a:rPr>
              <a:t>Tower Hamlets Connect</a:t>
            </a:r>
            <a:r>
              <a:rPr lang="en-US" b="1">
                <a:latin typeface="Arial"/>
                <a:cs typeface="Arial"/>
              </a:rPr>
              <a:t> </a:t>
            </a:r>
            <a:r>
              <a:rPr lang="en-US">
                <a:latin typeface="Arial"/>
                <a:cs typeface="Arial"/>
              </a:rPr>
              <a:t>- Connects Tower Hamlets residents with information and advice on health and social care, local events, and community services across the borough.</a:t>
            </a:r>
            <a:endParaRPr lang="en-US"/>
          </a:p>
        </p:txBody>
      </p:sp>
    </p:spTree>
    <p:extLst>
      <p:ext uri="{BB962C8B-B14F-4D97-AF65-F5344CB8AC3E}">
        <p14:creationId xmlns:p14="http://schemas.microsoft.com/office/powerpoint/2010/main" val="33981966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F906-8CB6-8497-4D44-A2F0D67C83FD}"/>
              </a:ext>
            </a:extLst>
          </p:cNvPr>
          <p:cNvSpPr>
            <a:spLocks noGrp="1"/>
          </p:cNvSpPr>
          <p:nvPr>
            <p:ph type="title"/>
          </p:nvPr>
        </p:nvSpPr>
        <p:spPr>
          <a:xfrm>
            <a:off x="354771" y="-777"/>
            <a:ext cx="10267071" cy="1325563"/>
          </a:xfrm>
        </p:spPr>
        <p:txBody>
          <a:bodyPr/>
          <a:lstStyle/>
          <a:p>
            <a:pPr algn="ctr"/>
            <a:r>
              <a:rPr lang="en-GB"/>
              <a:t>Adults with LD &amp; Finance </a:t>
            </a:r>
          </a:p>
        </p:txBody>
      </p:sp>
      <p:sp>
        <p:nvSpPr>
          <p:cNvPr id="3" name="Content Placeholder 2">
            <a:extLst>
              <a:ext uri="{FF2B5EF4-FFF2-40B4-BE49-F238E27FC236}">
                <a16:creationId xmlns:a16="http://schemas.microsoft.com/office/drawing/2014/main" id="{551DCE5E-AAEE-C4BE-05CE-AACE1775C9AC}"/>
              </a:ext>
            </a:extLst>
          </p:cNvPr>
          <p:cNvSpPr>
            <a:spLocks noGrp="1"/>
          </p:cNvSpPr>
          <p:nvPr>
            <p:ph idx="1"/>
          </p:nvPr>
        </p:nvSpPr>
        <p:spPr>
          <a:xfrm>
            <a:off x="166812" y="1155452"/>
            <a:ext cx="6514434" cy="4344826"/>
          </a:xfrm>
        </p:spPr>
        <p:txBody>
          <a:bodyPr>
            <a:normAutofit fontScale="92500" lnSpcReduction="20000"/>
          </a:bodyPr>
          <a:lstStyle/>
          <a:p>
            <a:pPr marL="0" indent="0">
              <a:lnSpc>
                <a:spcPct val="80000"/>
              </a:lnSpc>
              <a:buNone/>
            </a:pPr>
            <a:r>
              <a:rPr lang="en-GB" sz="1700">
                <a:solidFill>
                  <a:schemeClr val="tx1"/>
                </a:solidFill>
                <a:latin typeface="+mn-lt"/>
                <a:cs typeface="+mn-cs"/>
              </a:rPr>
              <a:t>In a questionnaire/interview taken face-to-face with adults with learning disabilities, it was found </a:t>
            </a:r>
          </a:p>
          <a:p>
            <a:pPr marL="0" lvl="1" indent="0">
              <a:lnSpc>
                <a:spcPct val="80000"/>
              </a:lnSpc>
              <a:spcBef>
                <a:spcPts val="1000"/>
              </a:spcBef>
              <a:buNone/>
            </a:pPr>
            <a:r>
              <a:rPr lang="en-GB" sz="1700" b="1">
                <a:solidFill>
                  <a:schemeClr val="tx1"/>
                </a:solidFill>
                <a:latin typeface="+mn-lt"/>
                <a:cs typeface="+mn-cs"/>
              </a:rPr>
              <a:t>Financial Support:</a:t>
            </a:r>
          </a:p>
          <a:p>
            <a:pPr marL="285750" lvl="2" indent="-285750">
              <a:lnSpc>
                <a:spcPct val="80000"/>
              </a:lnSpc>
              <a:spcBef>
                <a:spcPts val="1000"/>
              </a:spcBef>
            </a:pPr>
            <a:r>
              <a:rPr lang="en-GB" sz="1700">
                <a:solidFill>
                  <a:schemeClr val="tx1"/>
                </a:solidFill>
                <a:latin typeface="+mn-lt"/>
                <a:cs typeface="+mn-cs"/>
              </a:rPr>
              <a:t>Adults with LD  are receiving benefits, which are sufficient to cover your needs.</a:t>
            </a:r>
          </a:p>
          <a:p>
            <a:pPr marL="285750" lvl="2" indent="-285750">
              <a:lnSpc>
                <a:spcPct val="80000"/>
              </a:lnSpc>
              <a:spcBef>
                <a:spcPts val="1000"/>
              </a:spcBef>
            </a:pPr>
            <a:r>
              <a:rPr lang="en-GB" sz="1700">
                <a:solidFill>
                  <a:schemeClr val="tx1"/>
                </a:solidFill>
                <a:latin typeface="+mn-lt"/>
                <a:cs typeface="+mn-cs"/>
              </a:rPr>
              <a:t>Some adults with LD do not have access to money as their family manages it (they would need to ask family for money) </a:t>
            </a:r>
          </a:p>
          <a:p>
            <a:pPr marL="0" lvl="1" indent="0">
              <a:lnSpc>
                <a:spcPct val="80000"/>
              </a:lnSpc>
              <a:spcBef>
                <a:spcPts val="1000"/>
              </a:spcBef>
              <a:buNone/>
            </a:pPr>
            <a:r>
              <a:rPr lang="en-GB" sz="1700" b="1">
                <a:solidFill>
                  <a:schemeClr val="tx1"/>
                </a:solidFill>
                <a:latin typeface="+mn-lt"/>
                <a:cs typeface="+mn-cs"/>
              </a:rPr>
              <a:t>Decision-Making Challenges</a:t>
            </a:r>
            <a:r>
              <a:rPr lang="en-GB" sz="1700">
                <a:solidFill>
                  <a:schemeClr val="tx1"/>
                </a:solidFill>
                <a:latin typeface="+mn-lt"/>
                <a:cs typeface="+mn-cs"/>
              </a:rPr>
              <a:t>: Some people question their choices and struggle with self-trust, particularly in financial matters.</a:t>
            </a:r>
          </a:p>
          <a:p>
            <a:pPr marL="0" lvl="1" indent="0">
              <a:lnSpc>
                <a:spcPct val="80000"/>
              </a:lnSpc>
              <a:spcBef>
                <a:spcPts val="1000"/>
              </a:spcBef>
              <a:buNone/>
            </a:pPr>
            <a:r>
              <a:rPr lang="en-GB" sz="1700" b="1">
                <a:solidFill>
                  <a:schemeClr val="tx1"/>
                </a:solidFill>
                <a:latin typeface="+mn-lt"/>
                <a:cs typeface="+mn-cs"/>
              </a:rPr>
              <a:t>Support Worker Assistance: </a:t>
            </a:r>
            <a:r>
              <a:rPr lang="en-GB" sz="1700">
                <a:solidFill>
                  <a:schemeClr val="tx1"/>
                </a:solidFill>
                <a:latin typeface="+mn-lt"/>
                <a:cs typeface="+mn-cs"/>
              </a:rPr>
              <a:t>A support worker helps adults with LD balance saving and spending, preventing overspending.</a:t>
            </a:r>
          </a:p>
          <a:p>
            <a:pPr marL="0" lvl="1" indent="0">
              <a:lnSpc>
                <a:spcPct val="80000"/>
              </a:lnSpc>
              <a:spcBef>
                <a:spcPts val="1000"/>
              </a:spcBef>
              <a:buNone/>
            </a:pPr>
            <a:r>
              <a:rPr lang="en-GB" sz="1700" b="1">
                <a:solidFill>
                  <a:schemeClr val="tx1"/>
                </a:solidFill>
                <a:latin typeface="+mn-lt"/>
                <a:cs typeface="+mn-cs"/>
              </a:rPr>
              <a:t>Budgeting Course</a:t>
            </a:r>
            <a:r>
              <a:rPr lang="en-GB" sz="1700">
                <a:solidFill>
                  <a:schemeClr val="tx1"/>
                </a:solidFill>
                <a:latin typeface="+mn-lt"/>
                <a:cs typeface="+mn-cs"/>
              </a:rPr>
              <a:t>: Adults with LD  have attended a one-off budgeting course to improve their financial management skills.</a:t>
            </a:r>
          </a:p>
          <a:p>
            <a:pPr marL="0" lvl="1" indent="0">
              <a:lnSpc>
                <a:spcPct val="80000"/>
              </a:lnSpc>
              <a:spcBef>
                <a:spcPts val="1000"/>
              </a:spcBef>
              <a:buNone/>
            </a:pPr>
            <a:r>
              <a:rPr lang="en-GB" sz="1700" b="1">
                <a:solidFill>
                  <a:schemeClr val="tx1"/>
                </a:solidFill>
                <a:latin typeface="+mn-lt"/>
                <a:cs typeface="+mn-cs"/>
              </a:rPr>
              <a:t>Family Support: </a:t>
            </a:r>
          </a:p>
          <a:p>
            <a:pPr marL="285750" lvl="2" indent="-285750">
              <a:lnSpc>
                <a:spcPct val="80000"/>
              </a:lnSpc>
              <a:spcBef>
                <a:spcPts val="1000"/>
              </a:spcBef>
            </a:pPr>
            <a:r>
              <a:rPr lang="en-GB" sz="1700">
                <a:solidFill>
                  <a:schemeClr val="tx1"/>
                </a:solidFill>
                <a:latin typeface="+mn-lt"/>
                <a:cs typeface="+mn-cs"/>
              </a:rPr>
              <a:t>Many adults with learning disabilities and their families handle their money. </a:t>
            </a:r>
          </a:p>
          <a:p>
            <a:pPr marL="285750" lvl="2" indent="-285750">
              <a:lnSpc>
                <a:spcPct val="80000"/>
              </a:lnSpc>
              <a:spcBef>
                <a:spcPts val="1000"/>
              </a:spcBef>
            </a:pPr>
            <a:r>
              <a:rPr lang="en-GB" sz="1700">
                <a:solidFill>
                  <a:schemeClr val="tx1"/>
                </a:solidFill>
                <a:latin typeface="+mn-lt"/>
                <a:cs typeface="+mn-cs"/>
              </a:rPr>
              <a:t>Adults with LD family help with financial matters occasionally, which provides enough support to keep you going.</a:t>
            </a:r>
          </a:p>
          <a:p>
            <a:pPr marL="285750" lvl="1" indent="-285750">
              <a:lnSpc>
                <a:spcPct val="80000"/>
              </a:lnSpc>
              <a:spcBef>
                <a:spcPts val="1000"/>
              </a:spcBef>
            </a:pPr>
            <a:r>
              <a:rPr lang="en-GB" sz="1700">
                <a:solidFill>
                  <a:schemeClr val="tx1"/>
                </a:solidFill>
                <a:latin typeface="+mn-lt"/>
                <a:cs typeface="+mn-cs"/>
              </a:rPr>
              <a:t>Employment: Adults with LD  have three jobs, working at a gallery and town hall and one in training.</a:t>
            </a:r>
          </a:p>
          <a:p>
            <a:pPr lvl="1"/>
            <a:endParaRPr lang="en-GB"/>
          </a:p>
        </p:txBody>
      </p:sp>
      <p:graphicFrame>
        <p:nvGraphicFramePr>
          <p:cNvPr id="6" name="Chart 5" descr=".">
            <a:extLst>
              <a:ext uri="{FF2B5EF4-FFF2-40B4-BE49-F238E27FC236}">
                <a16:creationId xmlns:a16="http://schemas.microsoft.com/office/drawing/2014/main" id="{B2874EFF-D3E9-12A8-0B7E-DC6379449E1B}"/>
              </a:ext>
            </a:extLst>
          </p:cNvPr>
          <p:cNvGraphicFramePr>
            <a:graphicFrameLocks/>
          </p:cNvGraphicFramePr>
          <p:nvPr>
            <p:extLst>
              <p:ext uri="{D42A27DB-BD31-4B8C-83A1-F6EECF244321}">
                <p14:modId xmlns:p14="http://schemas.microsoft.com/office/powerpoint/2010/main" val="3365463823"/>
              </p:ext>
            </p:extLst>
          </p:nvPr>
        </p:nvGraphicFramePr>
        <p:xfrm>
          <a:off x="7199279" y="187914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54787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A553-8AC1-02FF-7988-74A51A6CE54C}"/>
              </a:ext>
            </a:extLst>
          </p:cNvPr>
          <p:cNvSpPr>
            <a:spLocks noGrp="1"/>
          </p:cNvSpPr>
          <p:nvPr>
            <p:ph type="title"/>
          </p:nvPr>
        </p:nvSpPr>
        <p:spPr/>
        <p:txBody>
          <a:bodyPr/>
          <a:lstStyle/>
          <a:p>
            <a:pPr algn="ctr"/>
            <a:r>
              <a:rPr lang="en-GB"/>
              <a:t>Adults with LD &amp; Finance: Carer’s view</a:t>
            </a:r>
          </a:p>
        </p:txBody>
      </p:sp>
      <p:sp>
        <p:nvSpPr>
          <p:cNvPr id="3" name="Content Placeholder 2">
            <a:extLst>
              <a:ext uri="{FF2B5EF4-FFF2-40B4-BE49-F238E27FC236}">
                <a16:creationId xmlns:a16="http://schemas.microsoft.com/office/drawing/2014/main" id="{CEF9524D-F72E-2DBE-FE51-3B0366793356}"/>
              </a:ext>
            </a:extLst>
          </p:cNvPr>
          <p:cNvSpPr>
            <a:spLocks noGrp="1"/>
          </p:cNvSpPr>
          <p:nvPr>
            <p:ph idx="1"/>
          </p:nvPr>
        </p:nvSpPr>
        <p:spPr/>
        <p:txBody>
          <a:bodyPr>
            <a:normAutofit lnSpcReduction="10000"/>
          </a:bodyPr>
          <a:lstStyle/>
          <a:p>
            <a:pPr marL="0" indent="0">
              <a:buNone/>
            </a:pPr>
            <a:r>
              <a:rPr lang="en-GB" sz="1600" b="1"/>
              <a:t>A focus group was conducted with carers at a carers centre, and the findings revealed: </a:t>
            </a:r>
          </a:p>
          <a:p>
            <a:pPr marL="0" indent="0">
              <a:buNone/>
            </a:pPr>
            <a:r>
              <a:rPr lang="en-GB" sz="1600" b="1"/>
              <a:t>Current Issues:</a:t>
            </a:r>
          </a:p>
          <a:p>
            <a:r>
              <a:rPr lang="en-GB" sz="1600"/>
              <a:t>Vulnerability due to intermittent capacity.</a:t>
            </a:r>
          </a:p>
          <a:p>
            <a:r>
              <a:rPr lang="en-GB" sz="1600"/>
              <a:t>Financial mismanagement by workers and family members.</a:t>
            </a:r>
          </a:p>
          <a:p>
            <a:r>
              <a:rPr lang="en-GB" sz="1600"/>
              <a:t>Challenges in managing and separating funds.</a:t>
            </a:r>
          </a:p>
          <a:p>
            <a:r>
              <a:rPr lang="en-GB" sz="1600"/>
              <a:t>Trust issues with carers handling money.</a:t>
            </a:r>
          </a:p>
          <a:p>
            <a:r>
              <a:rPr lang="en-GB" sz="1600"/>
              <a:t>Incorrect allocation of funding for respite care.</a:t>
            </a:r>
          </a:p>
          <a:p>
            <a:r>
              <a:rPr lang="en-GB" sz="1600"/>
              <a:t>Lengthy and generic PIP forms.</a:t>
            </a:r>
          </a:p>
          <a:p>
            <a:r>
              <a:rPr lang="en-GB" sz="1600"/>
              <a:t>Lack of Tower Project respite funding.</a:t>
            </a:r>
          </a:p>
          <a:p>
            <a:r>
              <a:rPr lang="en-GB" sz="1600"/>
              <a:t>Difficulty in transitioning medications and services.</a:t>
            </a:r>
          </a:p>
          <a:p>
            <a:r>
              <a:rPr lang="en-GB" sz="1600"/>
              <a:t>Banking challenges and financial mismanagement, </a:t>
            </a:r>
            <a:r>
              <a:rPr lang="en-GB" sz="1600" err="1"/>
              <a:t>e.g</a:t>
            </a:r>
            <a:r>
              <a:rPr lang="en-GB" sz="1600"/>
              <a:t>: Bank made it difficult to open a current account.</a:t>
            </a:r>
          </a:p>
          <a:p>
            <a:r>
              <a:rPr lang="en-GB" sz="1600"/>
              <a:t>Lack of awareness of danger among adults with LD.</a:t>
            </a:r>
          </a:p>
          <a:p>
            <a:r>
              <a:rPr lang="en-GB" sz="1600"/>
              <a:t>Payment for prescriptions during transition is unclear.</a:t>
            </a:r>
          </a:p>
          <a:p>
            <a:endParaRPr lang="en-GB" sz="1600"/>
          </a:p>
        </p:txBody>
      </p:sp>
    </p:spTree>
    <p:extLst>
      <p:ext uri="{BB962C8B-B14F-4D97-AF65-F5344CB8AC3E}">
        <p14:creationId xmlns:p14="http://schemas.microsoft.com/office/powerpoint/2010/main" val="19721064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A553-8AC1-02FF-7988-74A51A6CE54C}"/>
              </a:ext>
            </a:extLst>
          </p:cNvPr>
          <p:cNvSpPr>
            <a:spLocks noGrp="1"/>
          </p:cNvSpPr>
          <p:nvPr>
            <p:ph type="title"/>
          </p:nvPr>
        </p:nvSpPr>
        <p:spPr/>
        <p:txBody>
          <a:bodyPr/>
          <a:lstStyle/>
          <a:p>
            <a:pPr algn="ctr"/>
            <a:r>
              <a:rPr lang="en-GB" dirty="0"/>
              <a:t>Adults with LD &amp; Finance: Carer’s view </a:t>
            </a:r>
            <a:r>
              <a:rPr lang="en-GB" dirty="0" err="1"/>
              <a:t>cont</a:t>
            </a:r>
            <a:r>
              <a:rPr lang="en-GB" dirty="0"/>
              <a:t>…</a:t>
            </a:r>
          </a:p>
        </p:txBody>
      </p:sp>
      <p:sp>
        <p:nvSpPr>
          <p:cNvPr id="3" name="Content Placeholder 2">
            <a:extLst>
              <a:ext uri="{FF2B5EF4-FFF2-40B4-BE49-F238E27FC236}">
                <a16:creationId xmlns:a16="http://schemas.microsoft.com/office/drawing/2014/main" id="{CEF9524D-F72E-2DBE-FE51-3B0366793356}"/>
              </a:ext>
            </a:extLst>
          </p:cNvPr>
          <p:cNvSpPr>
            <a:spLocks noGrp="1"/>
          </p:cNvSpPr>
          <p:nvPr>
            <p:ph idx="1"/>
          </p:nvPr>
        </p:nvSpPr>
        <p:spPr/>
        <p:txBody>
          <a:bodyPr>
            <a:normAutofit/>
          </a:bodyPr>
          <a:lstStyle/>
          <a:p>
            <a:pPr marL="0" indent="0">
              <a:buNone/>
            </a:pPr>
            <a:r>
              <a:rPr lang="en-GB" sz="1600"/>
              <a:t>Suggestions:</a:t>
            </a:r>
          </a:p>
          <a:p>
            <a:r>
              <a:rPr lang="en-GB" sz="1600"/>
              <a:t>Simplify and personalise PIP and support forms.</a:t>
            </a:r>
          </a:p>
          <a:p>
            <a:r>
              <a:rPr lang="en-GB" sz="1600"/>
              <a:t>Create a personalised profile in GP records for individuals with LD.</a:t>
            </a:r>
          </a:p>
          <a:p>
            <a:r>
              <a:rPr lang="en-GB" sz="1600"/>
              <a:t>Improve support and communication during the transition from child to adult services.</a:t>
            </a:r>
          </a:p>
          <a:p>
            <a:r>
              <a:rPr lang="en-GB" sz="1600"/>
              <a:t>Provide clearer guidance and assistance for carers in filling out forms. </a:t>
            </a:r>
          </a:p>
          <a:p>
            <a:r>
              <a:rPr lang="en-GB" sz="1600"/>
              <a:t>Address medication and prescription payment issues during the transition.</a:t>
            </a:r>
          </a:p>
          <a:p>
            <a:r>
              <a:rPr lang="en-GB" sz="1600"/>
              <a:t>Ensure generic medication forms meet the needs of individuals with LD.</a:t>
            </a:r>
          </a:p>
          <a:p>
            <a:r>
              <a:rPr lang="en-GB" sz="1600"/>
              <a:t>Facilitate easier access to banking services and financial management support.</a:t>
            </a:r>
          </a:p>
          <a:p>
            <a:r>
              <a:rPr lang="en-GB" sz="1600"/>
              <a:t>Implement measures to enhance awareness of danger among adults with LD.</a:t>
            </a:r>
          </a:p>
          <a:p>
            <a:r>
              <a:rPr lang="en-GB" sz="1600"/>
              <a:t>Provide Training to carers and Carers who need to keep records to monitor financial transactions.</a:t>
            </a:r>
          </a:p>
          <a:p>
            <a:endParaRPr lang="en-GB" sz="1600"/>
          </a:p>
        </p:txBody>
      </p:sp>
    </p:spTree>
    <p:extLst>
      <p:ext uri="{BB962C8B-B14F-4D97-AF65-F5344CB8AC3E}">
        <p14:creationId xmlns:p14="http://schemas.microsoft.com/office/powerpoint/2010/main" val="23447440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882FA-9DB1-E246-C27B-BED94A99710F}"/>
              </a:ext>
            </a:extLst>
          </p:cNvPr>
          <p:cNvSpPr>
            <a:spLocks noGrp="1"/>
          </p:cNvSpPr>
          <p:nvPr>
            <p:ph type="ctrTitle"/>
          </p:nvPr>
        </p:nvSpPr>
        <p:spPr/>
        <p:txBody>
          <a:bodyPr>
            <a:normAutofit/>
          </a:bodyPr>
          <a:lstStyle/>
          <a:p>
            <a:r>
              <a:rPr lang="en-GB"/>
              <a:t>Housing </a:t>
            </a:r>
          </a:p>
        </p:txBody>
      </p:sp>
    </p:spTree>
    <p:extLst>
      <p:ext uri="{BB962C8B-B14F-4D97-AF65-F5344CB8AC3E}">
        <p14:creationId xmlns:p14="http://schemas.microsoft.com/office/powerpoint/2010/main" val="12531333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CD3A-DD72-2A49-5F00-4F094CC1B785}"/>
              </a:ext>
            </a:extLst>
          </p:cNvPr>
          <p:cNvSpPr>
            <a:spLocks noGrp="1"/>
          </p:cNvSpPr>
          <p:nvPr>
            <p:ph type="title"/>
          </p:nvPr>
        </p:nvSpPr>
        <p:spPr>
          <a:xfrm>
            <a:off x="838200" y="1138"/>
            <a:ext cx="9410700" cy="1325563"/>
          </a:xfrm>
        </p:spPr>
        <p:txBody>
          <a:bodyPr>
            <a:noAutofit/>
          </a:bodyPr>
          <a:lstStyle/>
          <a:p>
            <a:r>
              <a:rPr lang="en-GB" sz="2800"/>
              <a:t>Adults with LD and their families face a wide range of issues related to housing depending on their needs</a:t>
            </a:r>
          </a:p>
        </p:txBody>
      </p:sp>
      <p:sp>
        <p:nvSpPr>
          <p:cNvPr id="3" name="Content Placeholder 2">
            <a:extLst>
              <a:ext uri="{FF2B5EF4-FFF2-40B4-BE49-F238E27FC236}">
                <a16:creationId xmlns:a16="http://schemas.microsoft.com/office/drawing/2014/main" id="{0CD1A526-0385-5AE7-2E6A-633855A4AF7B}"/>
              </a:ext>
            </a:extLst>
          </p:cNvPr>
          <p:cNvSpPr>
            <a:spLocks noGrp="1"/>
          </p:cNvSpPr>
          <p:nvPr>
            <p:ph idx="1"/>
          </p:nvPr>
        </p:nvSpPr>
        <p:spPr>
          <a:xfrm>
            <a:off x="838200" y="1391290"/>
            <a:ext cx="5257800" cy="4745105"/>
          </a:xfrm>
          <a:solidFill>
            <a:schemeClr val="bg1"/>
          </a:solidFill>
        </p:spPr>
        <p:txBody>
          <a:bodyPr>
            <a:noAutofit/>
          </a:bodyPr>
          <a:lstStyle/>
          <a:p>
            <a:pPr>
              <a:lnSpc>
                <a:spcPct val="120000"/>
              </a:lnSpc>
              <a:spcBef>
                <a:spcPts val="0"/>
              </a:spcBef>
            </a:pPr>
            <a:r>
              <a:rPr lang="en-GB" sz="1050"/>
              <a:t>Guidance from the </a:t>
            </a:r>
            <a:r>
              <a:rPr lang="en-GB" sz="1050">
                <a:hlinkClick r:id="rId2"/>
              </a:rPr>
              <a:t>Local Government Association</a:t>
            </a:r>
            <a:r>
              <a:rPr lang="en-GB" sz="1050"/>
              <a:t> recommendations that housing options for people with a learning disability should be: </a:t>
            </a:r>
          </a:p>
          <a:p>
            <a:pPr lvl="1">
              <a:lnSpc>
                <a:spcPct val="120000"/>
              </a:lnSpc>
              <a:spcBef>
                <a:spcPts val="0"/>
              </a:spcBef>
            </a:pPr>
            <a:r>
              <a:rPr lang="en-GB" sz="1050"/>
              <a:t>person-centred, </a:t>
            </a:r>
          </a:p>
          <a:p>
            <a:pPr lvl="1">
              <a:lnSpc>
                <a:spcPct val="120000"/>
              </a:lnSpc>
              <a:spcBef>
                <a:spcPts val="0"/>
              </a:spcBef>
            </a:pPr>
            <a:r>
              <a:rPr lang="en-GB" sz="1050"/>
              <a:t>support choice and independence, </a:t>
            </a:r>
          </a:p>
          <a:p>
            <a:pPr lvl="1">
              <a:lnSpc>
                <a:spcPct val="120000"/>
              </a:lnSpc>
              <a:spcBef>
                <a:spcPts val="0"/>
              </a:spcBef>
            </a:pPr>
            <a:r>
              <a:rPr lang="en-GB" sz="1050"/>
              <a:t>be inclusive and accessible, </a:t>
            </a:r>
          </a:p>
          <a:p>
            <a:pPr lvl="1">
              <a:lnSpc>
                <a:spcPct val="120000"/>
              </a:lnSpc>
              <a:spcBef>
                <a:spcPts val="0"/>
              </a:spcBef>
            </a:pPr>
            <a:r>
              <a:rPr lang="en-GB" sz="1050"/>
              <a:t>with an offer of support services. </a:t>
            </a:r>
          </a:p>
          <a:p>
            <a:pPr lvl="1">
              <a:lnSpc>
                <a:spcPct val="120000"/>
              </a:lnSpc>
              <a:spcBef>
                <a:spcPts val="0"/>
              </a:spcBef>
            </a:pPr>
            <a:r>
              <a:rPr lang="en-GB" sz="1050"/>
              <a:t>There should be collaboration with adults with LD and their families and sustained funding mechanisms including specialised supported housing for people with complex needs. </a:t>
            </a:r>
          </a:p>
          <a:p>
            <a:pPr>
              <a:lnSpc>
                <a:spcPct val="120000"/>
              </a:lnSpc>
              <a:spcBef>
                <a:spcPts val="0"/>
              </a:spcBef>
            </a:pPr>
            <a:r>
              <a:rPr lang="en-GB" sz="1050"/>
              <a:t>Tower Hamlets has a range of challenges related to housing affordability and availability for the general population. Overcrowding is a significant issue in the local authority, which is the most densely populated in England. </a:t>
            </a:r>
          </a:p>
          <a:p>
            <a:pPr>
              <a:lnSpc>
                <a:spcPct val="120000"/>
              </a:lnSpc>
              <a:spcBef>
                <a:spcPts val="0"/>
              </a:spcBef>
            </a:pPr>
            <a:r>
              <a:rPr lang="en-GB" sz="1050"/>
              <a:t>About one-third of housing stock in the borough was either Council housing or provided by a registered social landlord but there is still a scarcity of suitable providers and placements for people with a high level of need (PHAST, 2023). </a:t>
            </a:r>
          </a:p>
          <a:p>
            <a:pPr>
              <a:lnSpc>
                <a:spcPct val="120000"/>
              </a:lnSpc>
              <a:spcBef>
                <a:spcPts val="0"/>
              </a:spcBef>
            </a:pPr>
            <a:r>
              <a:rPr lang="en-GB" sz="1050"/>
              <a:t>Local service users and carers shared mixed feedback about their experiences: </a:t>
            </a:r>
          </a:p>
          <a:p>
            <a:pPr>
              <a:lnSpc>
                <a:spcPct val="120000"/>
              </a:lnSpc>
              <a:spcBef>
                <a:spcPts val="0"/>
              </a:spcBef>
            </a:pPr>
            <a:r>
              <a:rPr lang="en-GB" sz="1050"/>
              <a:t>Professionals also highlighted the importance of improving safeguarding of adults with LD in housing services and residential settings.</a:t>
            </a:r>
          </a:p>
          <a:p>
            <a:pPr>
              <a:lnSpc>
                <a:spcPct val="120000"/>
              </a:lnSpc>
              <a:spcBef>
                <a:spcPts val="0"/>
              </a:spcBef>
            </a:pPr>
            <a:r>
              <a:rPr lang="en-GB" sz="1050" b="1"/>
              <a:t>Ongoing changes in the provision for housing and homelessness in Tower Hamlets (e.g. insourcing, commissioning, strategic developments) must further integrate disability inclusion, including learning disabilities, into plans and processes. Upcoming health intelligence projects aiming to link health and housing data should consider how to use this to develop a better understanding of needs of adults with a learning disability.</a:t>
            </a:r>
          </a:p>
        </p:txBody>
      </p:sp>
      <p:sp>
        <p:nvSpPr>
          <p:cNvPr id="6" name="Rectangle 5">
            <a:extLst>
              <a:ext uri="{FF2B5EF4-FFF2-40B4-BE49-F238E27FC236}">
                <a16:creationId xmlns:a16="http://schemas.microsoft.com/office/drawing/2014/main" id="{782BAEEC-6C35-3BB6-D2BF-AAC2CC94F431}"/>
              </a:ext>
            </a:extLst>
          </p:cNvPr>
          <p:cNvSpPr/>
          <p:nvPr/>
        </p:nvSpPr>
        <p:spPr>
          <a:xfrm>
            <a:off x="6605337" y="1479858"/>
            <a:ext cx="2406316" cy="442462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5588"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Delayed repairs </a:t>
            </a:r>
          </a:p>
          <a:p>
            <a:pPr marL="255588"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Varying accessibility of communication from providers </a:t>
            </a:r>
          </a:p>
          <a:p>
            <a:pPr marL="255588"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Challenges in living with family/carers such as privacy and social tension</a:t>
            </a:r>
          </a:p>
          <a:p>
            <a:pPr marL="255588"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Spaces not always suited for physical needs and difficulties in getting adaptations</a:t>
            </a:r>
          </a:p>
          <a:p>
            <a:pPr marL="255588"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Lack of consistency in Personal  </a:t>
            </a:r>
          </a:p>
          <a:p>
            <a:pPr marL="255588"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Wider built environment concerns such as cleanliness, pavements, noise</a:t>
            </a:r>
          </a:p>
          <a:p>
            <a:pPr marL="255588"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Lack of support for adults with LD</a:t>
            </a:r>
          </a:p>
          <a:p>
            <a:pPr marL="255588" marR="0" lvl="1"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Removal of adaptive equipment  </a:t>
            </a:r>
          </a:p>
          <a:p>
            <a:pPr marL="84138" marR="0" lvl="1" indent="0" algn="l" defTabSz="914400" rtl="0" eaLnBrk="1" fontAlgn="auto" latinLnBrk="0" hangingPunct="1">
              <a:lnSpc>
                <a:spcPct val="12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a:p>
            <a:pPr marL="84138" marR="0" lvl="1" indent="0" algn="l" defTabSz="914400" rtl="0" eaLnBrk="1" fontAlgn="auto" latinLnBrk="0" hangingPunct="1">
              <a:lnSpc>
                <a:spcPct val="12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One carer shared an example where they had an 11 year wait for suitable housing, with multiple relocations without consideration for the person with LD’s needs for appropriate housing; had to go to court for action to get a suitable home. </a:t>
            </a:r>
          </a:p>
          <a:p>
            <a:pPr marL="84138"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F702FD4-857B-F6B1-8FB8-1F7AE7BC5741}"/>
              </a:ext>
            </a:extLst>
          </p:cNvPr>
          <p:cNvSpPr txBox="1"/>
          <p:nvPr/>
        </p:nvSpPr>
        <p:spPr>
          <a:xfrm>
            <a:off x="9276848" y="2322067"/>
            <a:ext cx="2619374" cy="2563074"/>
          </a:xfrm>
          <a:prstGeom prst="rect">
            <a:avLst/>
          </a:prstGeom>
          <a:solidFill>
            <a:srgbClr val="00B050"/>
          </a:solidFill>
          <a:ln>
            <a:solidFill>
              <a:schemeClr val="tx1"/>
            </a:solidFill>
          </a:ln>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GB" sz="1050" b="0" i="1" u="none" strike="noStrike" kern="1200" cap="none" spc="0" normalizeH="0" baseline="0" noProof="0">
                <a:ln>
                  <a:noFill/>
                </a:ln>
                <a:solidFill>
                  <a:srgbClr val="000000"/>
                </a:solidFill>
                <a:effectLst/>
                <a:uLnTx/>
                <a:uFillTx/>
                <a:latin typeface="Arial" panose="020B0604020202020204"/>
                <a:ea typeface="+mn-ea"/>
                <a:cs typeface="+mn-cs"/>
              </a:rPr>
              <a:t>There are lots of professionals in housing, for example, who are not even aware that a person with LD can live independently, and they will ask things like "shouldn't they be in a care home?". We need professionals in other departments and ‘universal' services to be knowledgeable about supporting people with LD, and prepared to do so.</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GB" sz="1050" b="0" i="0" u="none" strike="noStrike" kern="1200" cap="none" spc="0" normalizeH="0" baseline="0" noProof="0">
                <a:ln>
                  <a:noFill/>
                </a:ln>
                <a:solidFill>
                  <a:srgbClr val="000000"/>
                </a:solidFill>
                <a:effectLst/>
                <a:uLnTx/>
                <a:uFillTx/>
                <a:latin typeface="Arial" panose="020B0604020202020204"/>
                <a:ea typeface="+mn-ea"/>
                <a:cs typeface="+mn-cs"/>
              </a:rPr>
              <a:t>- Staff survey participant</a:t>
            </a:r>
          </a:p>
        </p:txBody>
      </p:sp>
      <p:sp>
        <p:nvSpPr>
          <p:cNvPr id="7" name="Isosceles Triangle 6">
            <a:extLst>
              <a:ext uri="{FF2B5EF4-FFF2-40B4-BE49-F238E27FC236}">
                <a16:creationId xmlns:a16="http://schemas.microsoft.com/office/drawing/2014/main" id="{DCE95047-4C16-D54B-2B39-B91CE0FD5147}"/>
              </a:ext>
              <a:ext uri="{C183D7F6-B498-43B3-948B-1728B52AA6E4}">
                <adec:decorative xmlns:adec="http://schemas.microsoft.com/office/drawing/2017/decorative" val="1"/>
              </a:ext>
            </a:extLst>
          </p:cNvPr>
          <p:cNvSpPr/>
          <p:nvPr/>
        </p:nvSpPr>
        <p:spPr>
          <a:xfrm rot="16200000">
            <a:off x="5196923" y="4496003"/>
            <a:ext cx="2115403" cy="701558"/>
          </a:xfrm>
          <a:prstGeom prst="triangle">
            <a:avLst>
              <a:gd name="adj" fmla="val 70449"/>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98573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7FC5-B4AD-D0F9-5510-5AC6C6A27E0A}"/>
              </a:ext>
            </a:extLst>
          </p:cNvPr>
          <p:cNvSpPr>
            <a:spLocks noGrp="1"/>
          </p:cNvSpPr>
          <p:nvPr>
            <p:ph type="title"/>
          </p:nvPr>
        </p:nvSpPr>
        <p:spPr/>
        <p:txBody>
          <a:bodyPr>
            <a:normAutofit/>
          </a:bodyPr>
          <a:lstStyle/>
          <a:p>
            <a:r>
              <a:rPr lang="en-GB" sz="2800"/>
              <a:t>The Local Government Association has set out guidance for housing for adults with a LD</a:t>
            </a:r>
          </a:p>
        </p:txBody>
      </p:sp>
      <p:graphicFrame>
        <p:nvGraphicFramePr>
          <p:cNvPr id="3" name="Content Placeholder 2" descr=".">
            <a:extLst>
              <a:ext uri="{FF2B5EF4-FFF2-40B4-BE49-F238E27FC236}">
                <a16:creationId xmlns:a16="http://schemas.microsoft.com/office/drawing/2014/main" id="{928C61F3-0652-D9F8-7CEB-CFFC97BFB747}"/>
              </a:ext>
            </a:extLst>
          </p:cNvPr>
          <p:cNvGraphicFramePr>
            <a:graphicFrameLocks noGrp="1"/>
          </p:cNvGraphicFramePr>
          <p:nvPr>
            <p:ph idx="1"/>
            <p:extLst>
              <p:ext uri="{D42A27DB-BD31-4B8C-83A1-F6EECF244321}">
                <p14:modId xmlns:p14="http://schemas.microsoft.com/office/powerpoint/2010/main" val="2395769484"/>
              </p:ext>
            </p:extLst>
          </p:nvPr>
        </p:nvGraphicFramePr>
        <p:xfrm>
          <a:off x="838200" y="16033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6730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B4D5-DB2D-7B7E-B5EC-157F37169AEE}"/>
              </a:ext>
            </a:extLst>
          </p:cNvPr>
          <p:cNvSpPr>
            <a:spLocks noGrp="1"/>
          </p:cNvSpPr>
          <p:nvPr>
            <p:ph type="title"/>
          </p:nvPr>
        </p:nvSpPr>
        <p:spPr>
          <a:xfrm>
            <a:off x="381000" y="115186"/>
            <a:ext cx="9770616" cy="1325563"/>
          </a:xfrm>
        </p:spPr>
        <p:txBody>
          <a:bodyPr>
            <a:normAutofit fontScale="90000"/>
          </a:bodyPr>
          <a:lstStyle/>
          <a:p>
            <a:r>
              <a:rPr lang="en-GB" sz="3600"/>
              <a:t>An NDTI research project explored experiences in residential care and supported living</a:t>
            </a:r>
          </a:p>
        </p:txBody>
      </p:sp>
      <p:graphicFrame>
        <p:nvGraphicFramePr>
          <p:cNvPr id="4" name="Content Placeholder 3" descr=".">
            <a:extLst>
              <a:ext uri="{FF2B5EF4-FFF2-40B4-BE49-F238E27FC236}">
                <a16:creationId xmlns:a16="http://schemas.microsoft.com/office/drawing/2014/main" id="{568E5927-162C-ADF5-A1A7-974877572CB0}"/>
              </a:ext>
            </a:extLst>
          </p:cNvPr>
          <p:cNvGraphicFramePr>
            <a:graphicFrameLocks noGrp="1"/>
          </p:cNvGraphicFramePr>
          <p:nvPr>
            <p:ph idx="1"/>
            <p:extLst>
              <p:ext uri="{D42A27DB-BD31-4B8C-83A1-F6EECF244321}">
                <p14:modId xmlns:p14="http://schemas.microsoft.com/office/powerpoint/2010/main" val="3562750762"/>
              </p:ext>
            </p:extLst>
          </p:nvPr>
        </p:nvGraphicFramePr>
        <p:xfrm>
          <a:off x="838200" y="16033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2353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C85A-396A-10BB-50DC-EC6AE1597500}"/>
              </a:ext>
            </a:extLst>
          </p:cNvPr>
          <p:cNvSpPr>
            <a:spLocks noGrp="1"/>
          </p:cNvSpPr>
          <p:nvPr>
            <p:ph type="title"/>
          </p:nvPr>
        </p:nvSpPr>
        <p:spPr/>
        <p:txBody>
          <a:bodyPr>
            <a:normAutofit/>
          </a:bodyPr>
          <a:lstStyle/>
          <a:p>
            <a:r>
              <a:rPr lang="en-GB"/>
              <a:t>Housing accessibility</a:t>
            </a:r>
          </a:p>
        </p:txBody>
      </p:sp>
      <p:sp>
        <p:nvSpPr>
          <p:cNvPr id="3" name="Content Placeholder 2">
            <a:extLst>
              <a:ext uri="{FF2B5EF4-FFF2-40B4-BE49-F238E27FC236}">
                <a16:creationId xmlns:a16="http://schemas.microsoft.com/office/drawing/2014/main" id="{D74FD6B7-98C5-7F60-BEDD-E3012AA27690}"/>
              </a:ext>
            </a:extLst>
          </p:cNvPr>
          <p:cNvSpPr>
            <a:spLocks noGrp="1"/>
          </p:cNvSpPr>
          <p:nvPr>
            <p:ph idx="1"/>
          </p:nvPr>
        </p:nvSpPr>
        <p:spPr>
          <a:xfrm>
            <a:off x="313100" y="1253331"/>
            <a:ext cx="7617737" cy="4351338"/>
          </a:xfrm>
        </p:spPr>
        <p:txBody>
          <a:bodyPr>
            <a:normAutofit fontScale="70000" lnSpcReduction="20000"/>
          </a:bodyPr>
          <a:lstStyle/>
          <a:p>
            <a:pPr marL="0" indent="0" algn="l">
              <a:buNone/>
            </a:pPr>
            <a:r>
              <a:rPr lang="en-GB" b="1" i="0">
                <a:solidFill>
                  <a:srgbClr val="0D0D0D"/>
                </a:solidFill>
                <a:effectLst/>
                <a:highlight>
                  <a:srgbClr val="FFFFFF"/>
                </a:highlight>
                <a:latin typeface="ui-sans-serif"/>
              </a:rPr>
              <a:t>In a questionnaire/interview taken face-to-face with adults with learning disabilities, it was found </a:t>
            </a:r>
          </a:p>
          <a:p>
            <a:pPr marL="0" indent="0" algn="l">
              <a:buNone/>
            </a:pPr>
            <a:r>
              <a:rPr lang="en-GB" b="1" i="0">
                <a:solidFill>
                  <a:srgbClr val="0D0D0D"/>
                </a:solidFill>
                <a:effectLst/>
                <a:highlight>
                  <a:srgbClr val="FFFFFF"/>
                </a:highlight>
                <a:latin typeface="ui-sans-serif"/>
              </a:rPr>
              <a:t>Housing</a:t>
            </a:r>
            <a:endParaRPr lang="en-GB" b="0" i="0">
              <a:solidFill>
                <a:srgbClr val="0D0D0D"/>
              </a:solidFill>
              <a:effectLst/>
              <a:highlight>
                <a:srgbClr val="FFFFFF"/>
              </a:highlight>
              <a:latin typeface="ui-sans-serif"/>
            </a:endParaRPr>
          </a:p>
          <a:p>
            <a:pPr lvl="1"/>
            <a:r>
              <a:rPr lang="en-GB" b="0" i="0">
                <a:solidFill>
                  <a:srgbClr val="0D0D0D"/>
                </a:solidFill>
                <a:effectLst/>
                <a:highlight>
                  <a:srgbClr val="FFFFFF"/>
                </a:highlight>
                <a:latin typeface="ui-sans-serif"/>
              </a:rPr>
              <a:t>They want better pavements</a:t>
            </a:r>
          </a:p>
          <a:p>
            <a:pPr lvl="1"/>
            <a:r>
              <a:rPr lang="en-GB" b="0" i="0">
                <a:solidFill>
                  <a:srgbClr val="0D0D0D"/>
                </a:solidFill>
                <a:effectLst/>
                <a:highlight>
                  <a:srgbClr val="FFFFFF"/>
                </a:highlight>
                <a:latin typeface="ui-sans-serif"/>
              </a:rPr>
              <a:t>There's a lack Cleanliness/rubbish of neighbours, laziness, lack of respect</a:t>
            </a:r>
          </a:p>
          <a:p>
            <a:pPr lvl="1"/>
            <a:r>
              <a:rPr lang="en-GB" b="0" i="0">
                <a:solidFill>
                  <a:srgbClr val="0D0D0D"/>
                </a:solidFill>
                <a:effectLst/>
                <a:highlight>
                  <a:srgbClr val="FFFFFF"/>
                </a:highlight>
                <a:latin typeface="ui-sans-serif"/>
              </a:rPr>
              <a:t>Pollution is bad in TH</a:t>
            </a:r>
          </a:p>
          <a:p>
            <a:pPr lvl="1"/>
            <a:r>
              <a:rPr lang="en-GB">
                <a:solidFill>
                  <a:srgbClr val="0D0D0D"/>
                </a:solidFill>
                <a:highlight>
                  <a:srgbClr val="FFFFFF"/>
                </a:highlight>
                <a:latin typeface="ui-sans-serif"/>
              </a:rPr>
              <a:t>Y</a:t>
            </a:r>
            <a:r>
              <a:rPr lang="en-GB" b="0" i="0">
                <a:solidFill>
                  <a:srgbClr val="0D0D0D"/>
                </a:solidFill>
                <a:effectLst/>
                <a:highlight>
                  <a:srgbClr val="FFFFFF"/>
                </a:highlight>
                <a:latin typeface="ui-sans-serif"/>
              </a:rPr>
              <a:t>ou have to do it yourself (repairs etc).</a:t>
            </a:r>
          </a:p>
          <a:p>
            <a:pPr lvl="1"/>
            <a:r>
              <a:rPr lang="en-GB" b="0" i="0">
                <a:solidFill>
                  <a:srgbClr val="0D0D0D"/>
                </a:solidFill>
                <a:effectLst/>
                <a:highlight>
                  <a:srgbClr val="FFFFFF"/>
                </a:highlight>
                <a:latin typeface="ui-sans-serif"/>
              </a:rPr>
              <a:t>Flat needs upgrades/repairs. </a:t>
            </a:r>
          </a:p>
          <a:p>
            <a:pPr lvl="1"/>
            <a:r>
              <a:rPr lang="en-GB" b="0" i="0">
                <a:solidFill>
                  <a:srgbClr val="0D0D0D"/>
                </a:solidFill>
                <a:effectLst/>
                <a:highlight>
                  <a:srgbClr val="FFFFFF"/>
                </a:highlight>
                <a:latin typeface="ui-sans-serif"/>
              </a:rPr>
              <a:t>Lifts constantly breaking down (wheelchair users)</a:t>
            </a:r>
          </a:p>
          <a:p>
            <a:pPr lvl="1"/>
            <a:r>
              <a:rPr lang="en-GB" b="0" i="0">
                <a:solidFill>
                  <a:srgbClr val="0D0D0D"/>
                </a:solidFill>
                <a:effectLst/>
                <a:highlight>
                  <a:srgbClr val="FFFFFF"/>
                </a:highlight>
                <a:latin typeface="ui-sans-serif"/>
              </a:rPr>
              <a:t>Quality and preferences- living with the carpet but having asthma.</a:t>
            </a:r>
          </a:p>
          <a:p>
            <a:pPr lvl="1"/>
            <a:r>
              <a:rPr lang="en-GB" b="0" i="0">
                <a:solidFill>
                  <a:srgbClr val="0D0D0D"/>
                </a:solidFill>
                <a:effectLst/>
                <a:highlight>
                  <a:srgbClr val="FFFFFF"/>
                </a:highlight>
                <a:latin typeface="ui-sans-serif"/>
              </a:rPr>
              <a:t>Living with family can be challenging, with no privacy and getting along.</a:t>
            </a:r>
          </a:p>
          <a:p>
            <a:pPr lvl="1"/>
            <a:r>
              <a:rPr lang="en-GB" b="0" i="0">
                <a:solidFill>
                  <a:srgbClr val="0D0D0D"/>
                </a:solidFill>
                <a:effectLst/>
                <a:highlight>
                  <a:srgbClr val="FFFFFF"/>
                </a:highlight>
                <a:latin typeface="ui-sans-serif"/>
              </a:rPr>
              <a:t>Repairs cannot always get through online.</a:t>
            </a:r>
          </a:p>
          <a:p>
            <a:pPr lvl="1"/>
            <a:r>
              <a:rPr lang="en-GB" b="0" i="0">
                <a:solidFill>
                  <a:srgbClr val="0D0D0D"/>
                </a:solidFill>
                <a:effectLst/>
                <a:highlight>
                  <a:srgbClr val="FFFFFF"/>
                </a:highlight>
                <a:latin typeface="ui-sans-serif"/>
              </a:rPr>
              <a:t>Space not suitable for a wheelchair</a:t>
            </a:r>
          </a:p>
          <a:p>
            <a:pPr lvl="1"/>
            <a:r>
              <a:rPr lang="en-GB" b="0" i="0">
                <a:solidFill>
                  <a:srgbClr val="0D0D0D"/>
                </a:solidFill>
                <a:effectLst/>
                <a:highlight>
                  <a:srgbClr val="FFFFFF"/>
                </a:highlight>
                <a:latin typeface="ui-sans-serif"/>
              </a:rPr>
              <a:t>Not always communicated.</a:t>
            </a:r>
          </a:p>
          <a:p>
            <a:pPr lvl="1"/>
            <a:r>
              <a:rPr lang="en-GB" b="0" i="0">
                <a:solidFill>
                  <a:srgbClr val="0D0D0D"/>
                </a:solidFill>
                <a:effectLst/>
                <a:highlight>
                  <a:srgbClr val="FFFFFF"/>
                </a:highlight>
                <a:latin typeface="ui-sans-serif"/>
              </a:rPr>
              <a:t>Noise outside, shouting at night when trying to sleep</a:t>
            </a:r>
          </a:p>
          <a:p>
            <a:endParaRPr lang="en-GB"/>
          </a:p>
        </p:txBody>
      </p:sp>
      <p:pic>
        <p:nvPicPr>
          <p:cNvPr id="4" name="Picture 3" descr=".">
            <a:extLst>
              <a:ext uri="{FF2B5EF4-FFF2-40B4-BE49-F238E27FC236}">
                <a16:creationId xmlns:a16="http://schemas.microsoft.com/office/drawing/2014/main" id="{B195D651-D280-8EBA-ED69-A2AF31E04B3D}"/>
              </a:ext>
            </a:extLst>
          </p:cNvPr>
          <p:cNvPicPr>
            <a:picLocks noChangeAspect="1"/>
          </p:cNvPicPr>
          <p:nvPr/>
        </p:nvPicPr>
        <p:blipFill>
          <a:blip r:embed="rId2"/>
          <a:stretch>
            <a:fillRect/>
          </a:stretch>
        </p:blipFill>
        <p:spPr>
          <a:xfrm>
            <a:off x="7740114" y="1326701"/>
            <a:ext cx="4566300" cy="3414056"/>
          </a:xfrm>
          <a:prstGeom prst="rect">
            <a:avLst/>
          </a:prstGeom>
        </p:spPr>
      </p:pic>
      <p:sp>
        <p:nvSpPr>
          <p:cNvPr id="6" name="TextBox 5">
            <a:extLst>
              <a:ext uri="{FF2B5EF4-FFF2-40B4-BE49-F238E27FC236}">
                <a16:creationId xmlns:a16="http://schemas.microsoft.com/office/drawing/2014/main" id="{906CFD45-575E-202E-2272-66BFC5AC8ACE}"/>
              </a:ext>
            </a:extLst>
          </p:cNvPr>
          <p:cNvSpPr txBox="1"/>
          <p:nvPr/>
        </p:nvSpPr>
        <p:spPr>
          <a:xfrm>
            <a:off x="7669632" y="4649493"/>
            <a:ext cx="4636782" cy="523220"/>
          </a:xfrm>
          <a:prstGeom prst="rect">
            <a:avLst/>
          </a:prstGeom>
          <a:noFill/>
        </p:spPr>
        <p:txBody>
          <a:bodyPr wrap="square">
            <a:spAutoFit/>
          </a:bodyPr>
          <a:lstStyle/>
          <a:p>
            <a:r>
              <a:rPr kumimoji="0" lang="en-GB" sz="1400" b="1" i="0" u="none" strike="noStrike" kern="1200" cap="none" spc="0" normalizeH="0" baseline="0" noProof="0">
                <a:ln>
                  <a:noFill/>
                </a:ln>
                <a:solidFill>
                  <a:srgbClr val="003366"/>
                </a:solidFill>
                <a:effectLst/>
                <a:uLnTx/>
                <a:uFillTx/>
                <a:latin typeface="Arial" panose="020B0604020202020204" pitchFamily="34" charset="0"/>
                <a:ea typeface="+mj-ea"/>
                <a:cs typeface="Arial" panose="020B0604020202020204" pitchFamily="34" charset="0"/>
              </a:rPr>
              <a:t>Overall, Adults with LD would rate their housing Good </a:t>
            </a:r>
            <a:endParaRPr lang="en-GB" sz="1400"/>
          </a:p>
        </p:txBody>
      </p:sp>
    </p:spTree>
    <p:extLst>
      <p:ext uri="{BB962C8B-B14F-4D97-AF65-F5344CB8AC3E}">
        <p14:creationId xmlns:p14="http://schemas.microsoft.com/office/powerpoint/2010/main" val="37492703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3700-32E8-8C00-D5B4-6A3A2DE96FE7}"/>
              </a:ext>
            </a:extLst>
          </p:cNvPr>
          <p:cNvSpPr>
            <a:spLocks noGrp="1"/>
          </p:cNvSpPr>
          <p:nvPr>
            <p:ph type="title"/>
          </p:nvPr>
        </p:nvSpPr>
        <p:spPr/>
        <p:txBody>
          <a:bodyPr/>
          <a:lstStyle/>
          <a:p>
            <a:pPr algn="ctr"/>
            <a:r>
              <a:rPr lang="en-GB"/>
              <a:t>Carers suggest housing not suitable for adults with LD</a:t>
            </a:r>
          </a:p>
        </p:txBody>
      </p:sp>
      <p:sp>
        <p:nvSpPr>
          <p:cNvPr id="3" name="Content Placeholder 2">
            <a:extLst>
              <a:ext uri="{FF2B5EF4-FFF2-40B4-BE49-F238E27FC236}">
                <a16:creationId xmlns:a16="http://schemas.microsoft.com/office/drawing/2014/main" id="{8380F2A8-22F2-155C-5044-297A76FA3175}"/>
              </a:ext>
            </a:extLst>
          </p:cNvPr>
          <p:cNvSpPr>
            <a:spLocks noGrp="1"/>
          </p:cNvSpPr>
          <p:nvPr>
            <p:ph idx="1"/>
          </p:nvPr>
        </p:nvSpPr>
        <p:spPr>
          <a:xfrm>
            <a:off x="838200" y="1639897"/>
            <a:ext cx="10515600" cy="4351338"/>
          </a:xfrm>
        </p:spPr>
        <p:txBody>
          <a:bodyPr>
            <a:normAutofit fontScale="92500" lnSpcReduction="20000"/>
          </a:bodyPr>
          <a:lstStyle/>
          <a:p>
            <a:pPr marL="0" indent="0">
              <a:buNone/>
            </a:pPr>
            <a:r>
              <a:rPr lang="en-GB" b="1"/>
              <a:t>A focus group with carers held in a carers centre revealed: </a:t>
            </a:r>
          </a:p>
          <a:p>
            <a:pPr>
              <a:buFont typeface="Arial" panose="020B0604020202020204" pitchFamily="34" charset="0"/>
              <a:buChar char="•"/>
            </a:pPr>
            <a:r>
              <a:rPr lang="en-GB"/>
              <a:t>Supported living located in unsafe locations, eg, busy roads etc</a:t>
            </a:r>
          </a:p>
          <a:p>
            <a:pPr>
              <a:buFont typeface="Arial" panose="020B0604020202020204" pitchFamily="34" charset="0"/>
              <a:buChar char="•"/>
            </a:pPr>
            <a:r>
              <a:rPr lang="en-GB"/>
              <a:t>Limited spacing in residential homes</a:t>
            </a:r>
          </a:p>
          <a:p>
            <a:pPr>
              <a:buFont typeface="Arial" panose="020B0604020202020204" pitchFamily="34" charset="0"/>
              <a:buChar char="•"/>
            </a:pPr>
            <a:r>
              <a:rPr lang="en-GB"/>
              <a:t>Overcrowding in residential homes</a:t>
            </a:r>
          </a:p>
          <a:p>
            <a:pPr>
              <a:buFont typeface="Arial" panose="020B0604020202020204" pitchFamily="34" charset="0"/>
              <a:buChar char="•"/>
            </a:pPr>
            <a:r>
              <a:rPr lang="en-GB"/>
              <a:t>Lack of support for adults with LD</a:t>
            </a:r>
          </a:p>
          <a:p>
            <a:pPr>
              <a:buFont typeface="Arial" panose="020B0604020202020204" pitchFamily="34" charset="0"/>
              <a:buChar char="•"/>
            </a:pPr>
            <a:r>
              <a:rPr lang="en-GB"/>
              <a:t>Inability to adapt homes to current needs</a:t>
            </a:r>
          </a:p>
          <a:p>
            <a:pPr>
              <a:buFont typeface="Arial" panose="020B0604020202020204" pitchFamily="34" charset="0"/>
              <a:buChar char="•"/>
            </a:pPr>
            <a:r>
              <a:rPr lang="en-GB"/>
              <a:t>Difficulty in getting adaptations done</a:t>
            </a:r>
          </a:p>
          <a:p>
            <a:pPr>
              <a:buFont typeface="Arial" panose="020B0604020202020204" pitchFamily="34" charset="0"/>
              <a:buChar char="•"/>
            </a:pPr>
            <a:r>
              <a:rPr lang="en-GB"/>
              <a:t>Inaccessible housing with broken facilities, lifts etc </a:t>
            </a:r>
          </a:p>
          <a:p>
            <a:pPr>
              <a:buFont typeface="Arial" panose="020B0604020202020204" pitchFamily="34" charset="0"/>
              <a:buChar char="•"/>
            </a:pPr>
            <a:r>
              <a:rPr lang="en-GB"/>
              <a:t>Financial mismanagement</a:t>
            </a:r>
          </a:p>
          <a:p>
            <a:pPr>
              <a:buFont typeface="Arial" panose="020B0604020202020204" pitchFamily="34" charset="0"/>
              <a:buChar char="•"/>
            </a:pPr>
            <a:r>
              <a:rPr lang="en-GB"/>
              <a:t>Wasteful removal of adaptive equipment</a:t>
            </a:r>
          </a:p>
          <a:p>
            <a:pPr lvl="1"/>
            <a:endParaRPr lang="en-GB"/>
          </a:p>
        </p:txBody>
      </p:sp>
    </p:spTree>
    <p:extLst>
      <p:ext uri="{BB962C8B-B14F-4D97-AF65-F5344CB8AC3E}">
        <p14:creationId xmlns:p14="http://schemas.microsoft.com/office/powerpoint/2010/main" val="371444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4945A5-E061-4F05-C596-80A036760F3B}"/>
              </a:ext>
            </a:extLst>
          </p:cNvPr>
          <p:cNvSpPr>
            <a:spLocks noGrp="1"/>
          </p:cNvSpPr>
          <p:nvPr>
            <p:ph idx="1"/>
          </p:nvPr>
        </p:nvSpPr>
        <p:spPr>
          <a:xfrm>
            <a:off x="118596" y="846409"/>
            <a:ext cx="3519339" cy="364619"/>
          </a:xfrm>
          <a:solidFill>
            <a:srgbClr val="00445E"/>
          </a:solidFill>
        </p:spPr>
        <p:txBody>
          <a:bodyPr>
            <a:noAutofit/>
          </a:bodyPr>
          <a:lstStyle/>
          <a:p>
            <a:pPr marL="0" indent="0">
              <a:buNone/>
            </a:pPr>
            <a:r>
              <a:rPr lang="en-GB" sz="2000">
                <a:solidFill>
                  <a:schemeClr val="bg1"/>
                </a:solidFill>
              </a:rPr>
              <a:t>Health and Wellbeing: Mental Health</a:t>
            </a:r>
          </a:p>
        </p:txBody>
      </p:sp>
      <p:sp>
        <p:nvSpPr>
          <p:cNvPr id="11" name="TextBox 10">
            <a:extLst>
              <a:ext uri="{FF2B5EF4-FFF2-40B4-BE49-F238E27FC236}">
                <a16:creationId xmlns:a16="http://schemas.microsoft.com/office/drawing/2014/main" id="{6B5FE92E-4501-4B08-164D-F8D7DBD273F4}"/>
              </a:ext>
            </a:extLst>
          </p:cNvPr>
          <p:cNvSpPr txBox="1"/>
          <p:nvPr/>
        </p:nvSpPr>
        <p:spPr>
          <a:xfrm>
            <a:off x="118596" y="2694666"/>
            <a:ext cx="5552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a:t>
            </a:r>
          </a:p>
        </p:txBody>
      </p:sp>
      <p:sp>
        <p:nvSpPr>
          <p:cNvPr id="2" name="Title 1">
            <a:extLst>
              <a:ext uri="{FF2B5EF4-FFF2-40B4-BE49-F238E27FC236}">
                <a16:creationId xmlns:a16="http://schemas.microsoft.com/office/drawing/2014/main" id="{F1D1829F-7313-8560-DF61-88B233B4AC2E}"/>
              </a:ext>
            </a:extLst>
          </p:cNvPr>
          <p:cNvSpPr>
            <a:spLocks noGrp="1"/>
          </p:cNvSpPr>
          <p:nvPr>
            <p:ph type="title"/>
          </p:nvPr>
        </p:nvSpPr>
        <p:spPr>
          <a:xfrm>
            <a:off x="874414" y="-114535"/>
            <a:ext cx="9770616" cy="1325563"/>
          </a:xfrm>
        </p:spPr>
        <p:txBody>
          <a:bodyPr/>
          <a:lstStyle/>
          <a:p>
            <a:pPr algn="ctr"/>
            <a:r>
              <a:rPr lang="en-GB"/>
              <a:t>Summary of Key Findings (4) </a:t>
            </a:r>
          </a:p>
        </p:txBody>
      </p:sp>
      <p:sp>
        <p:nvSpPr>
          <p:cNvPr id="3" name="TextBox 2">
            <a:extLst>
              <a:ext uri="{FF2B5EF4-FFF2-40B4-BE49-F238E27FC236}">
                <a16:creationId xmlns:a16="http://schemas.microsoft.com/office/drawing/2014/main" id="{0CE465BF-AB6D-D213-86D3-4111162C73A1}"/>
              </a:ext>
            </a:extLst>
          </p:cNvPr>
          <p:cNvSpPr txBox="1"/>
          <p:nvPr/>
        </p:nvSpPr>
        <p:spPr>
          <a:xfrm>
            <a:off x="28724" y="1028718"/>
            <a:ext cx="11461996" cy="280076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a:ln>
                <a:noFill/>
              </a:ln>
              <a:solidFill>
                <a:srgbClr val="003366"/>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Tower Hamlets faces challenges in addressing mental health issues among individuals with learning disabilities, including higher prevalence rates of various conditions such as diabetes, asthma, stroke, depression, and Serious Mental Illness.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Despite stable employment and accommodation, there is reduced utilisation of secondary mental health services in the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Tower Hamlets records the highest percentage of long-term mental health issues among its residents, indicating a need for targeted interventions and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Elevated levels of deprivation contribute to increased demand for mental health services in Tower Hamlets.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Individuals with autism often experience multiple unrecognised physical or mental health problems, emphasising the need for comprehensive support and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336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p:txBody>
      </p:sp>
      <p:sp>
        <p:nvSpPr>
          <p:cNvPr id="4" name="Content Placeholder 4">
            <a:extLst>
              <a:ext uri="{FF2B5EF4-FFF2-40B4-BE49-F238E27FC236}">
                <a16:creationId xmlns:a16="http://schemas.microsoft.com/office/drawing/2014/main" id="{3CE8BDFC-0DF6-8756-BD80-BDC1CBBD6E19}"/>
              </a:ext>
            </a:extLst>
          </p:cNvPr>
          <p:cNvSpPr txBox="1">
            <a:spLocks/>
          </p:cNvSpPr>
          <p:nvPr/>
        </p:nvSpPr>
        <p:spPr>
          <a:xfrm>
            <a:off x="118596" y="3102041"/>
            <a:ext cx="5386816" cy="426557"/>
          </a:xfrm>
          <a:prstGeom prst="rect">
            <a:avLst/>
          </a:prstGeom>
          <a:solidFill>
            <a:srgbClr val="00445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chemeClr val="bg1"/>
                </a:solidFill>
              </a:rPr>
              <a:t>Health and Wellbeing: Screening </a:t>
            </a:r>
          </a:p>
        </p:txBody>
      </p:sp>
      <p:sp>
        <p:nvSpPr>
          <p:cNvPr id="7" name="TextBox 6">
            <a:extLst>
              <a:ext uri="{FF2B5EF4-FFF2-40B4-BE49-F238E27FC236}">
                <a16:creationId xmlns:a16="http://schemas.microsoft.com/office/drawing/2014/main" id="{F7ACBBCA-7028-D4AC-FC5D-E15A4DA75A3D}"/>
              </a:ext>
            </a:extLst>
          </p:cNvPr>
          <p:cNvSpPr txBox="1"/>
          <p:nvPr/>
        </p:nvSpPr>
        <p:spPr>
          <a:xfrm>
            <a:off x="0" y="3528598"/>
            <a:ext cx="11617859" cy="1600438"/>
          </a:xfrm>
          <a:prstGeom prst="rect">
            <a:avLst/>
          </a:prstGeom>
          <a:noFill/>
        </p:spPr>
        <p:txBody>
          <a:bodyPr wrap="square">
            <a:spAutoFit/>
          </a:bodyPr>
          <a:lstStyle/>
          <a:p>
            <a:pPr marL="285750" indent="-285750">
              <a:buFont typeface="Arial" panose="020B0604020202020204" pitchFamily="34" charset="0"/>
              <a:buChar char="•"/>
            </a:pPr>
            <a:r>
              <a:rPr lang="en-GB" sz="1400"/>
              <a:t>In 2023-2024, cancer screening coverage among individuals with learning disabilities in Tower Hamlets was notably lower compared to the general eligible population, with only one-third participating in bowel cancer screening, one-fifth in breast cancer screening, and higher participation in cervical cancer screening for women with learning disabilities in Tower Hamlets.</a:t>
            </a:r>
          </a:p>
          <a:p>
            <a:pPr marL="285750" indent="-285750">
              <a:buFont typeface="Arial" panose="020B0604020202020204" pitchFamily="34" charset="0"/>
              <a:buChar char="•"/>
            </a:pPr>
            <a:r>
              <a:rPr lang="en-GB" sz="1400"/>
              <a:t>Addressing the accessibility needs of individuals with learning disabilities in cancer screening programs involves providing easy-to-read materials, personalized communication, accessible facilities, training for healthcare professionals, supportive networks, reminder systems, accessible transportation, reasonable accommodations, and involving family and carers in the screening process to ensure inclusivity and support throughout.</a:t>
            </a:r>
          </a:p>
        </p:txBody>
      </p:sp>
      <p:sp>
        <p:nvSpPr>
          <p:cNvPr id="6" name="Content Placeholder 4">
            <a:extLst>
              <a:ext uri="{FF2B5EF4-FFF2-40B4-BE49-F238E27FC236}">
                <a16:creationId xmlns:a16="http://schemas.microsoft.com/office/drawing/2014/main" id="{BFEE5853-25E4-CAB6-5BCE-A548E7FEDB2E}"/>
              </a:ext>
            </a:extLst>
          </p:cNvPr>
          <p:cNvSpPr txBox="1">
            <a:spLocks/>
          </p:cNvSpPr>
          <p:nvPr/>
        </p:nvSpPr>
        <p:spPr>
          <a:xfrm>
            <a:off x="118596" y="5068182"/>
            <a:ext cx="5386816" cy="483190"/>
          </a:xfrm>
          <a:prstGeom prst="rect">
            <a:avLst/>
          </a:prstGeom>
          <a:solidFill>
            <a:srgbClr val="00445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chemeClr val="bg1"/>
                </a:solidFill>
              </a:rPr>
              <a:t>Health and Wellbeing: Vaccination</a:t>
            </a:r>
          </a:p>
        </p:txBody>
      </p:sp>
      <p:sp>
        <p:nvSpPr>
          <p:cNvPr id="9" name="TextBox 8">
            <a:extLst>
              <a:ext uri="{FF2B5EF4-FFF2-40B4-BE49-F238E27FC236}">
                <a16:creationId xmlns:a16="http://schemas.microsoft.com/office/drawing/2014/main" id="{70795FD3-E376-0003-2ACB-0BA013AB5314}"/>
              </a:ext>
            </a:extLst>
          </p:cNvPr>
          <p:cNvSpPr txBox="1"/>
          <p:nvPr/>
        </p:nvSpPr>
        <p:spPr>
          <a:xfrm>
            <a:off x="0" y="5327312"/>
            <a:ext cx="12562117" cy="800219"/>
          </a:xfrm>
          <a:prstGeom prst="rect">
            <a:avLst/>
          </a:prstGeom>
          <a:noFill/>
        </p:spPr>
        <p:txBody>
          <a:bodyPr wrap="square">
            <a:spAutoFit/>
          </a:bodyPr>
          <a:lstStyle/>
          <a:p>
            <a:endParaRPr lang="en-GB"/>
          </a:p>
          <a:p>
            <a:pPr marL="285750" indent="-285750">
              <a:buFont typeface="Arial" panose="020B0604020202020204" pitchFamily="34" charset="0"/>
              <a:buChar char="•"/>
            </a:pPr>
            <a:r>
              <a:rPr lang="en-GB" sz="1400"/>
              <a:t>During the first wave of Covid-19, people with learning disabilities faced a sixfold increased risk of death, and despite initially similar vaccination rates, recent booster coverage has declined; Tower Hamlets is developing a new pandemic plan to ensure their equal access to health protection.</a:t>
            </a:r>
          </a:p>
        </p:txBody>
      </p:sp>
    </p:spTree>
    <p:extLst>
      <p:ext uri="{BB962C8B-B14F-4D97-AF65-F5344CB8AC3E}">
        <p14:creationId xmlns:p14="http://schemas.microsoft.com/office/powerpoint/2010/main" val="15595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p:bldP spid="4" grpId="0" build="p" animBg="1"/>
      <p:bldP spid="6" grpId="0" build="p"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5AD2-5670-3A2A-FA48-3FC9EF314437}"/>
              </a:ext>
            </a:extLst>
          </p:cNvPr>
          <p:cNvSpPr>
            <a:spLocks noGrp="1"/>
          </p:cNvSpPr>
          <p:nvPr>
            <p:ph type="title"/>
          </p:nvPr>
        </p:nvSpPr>
        <p:spPr/>
        <p:txBody>
          <a:bodyPr/>
          <a:lstStyle/>
          <a:p>
            <a:r>
              <a:rPr lang="en-GB"/>
              <a:t>Carers suggest better </a:t>
            </a:r>
          </a:p>
        </p:txBody>
      </p:sp>
      <p:sp>
        <p:nvSpPr>
          <p:cNvPr id="3" name="Content Placeholder 2">
            <a:extLst>
              <a:ext uri="{FF2B5EF4-FFF2-40B4-BE49-F238E27FC236}">
                <a16:creationId xmlns:a16="http://schemas.microsoft.com/office/drawing/2014/main" id="{CA987FDA-0E89-E095-99FD-C8D2A11F7029}"/>
              </a:ext>
            </a:extLst>
          </p:cNvPr>
          <p:cNvSpPr>
            <a:spLocks noGrp="1"/>
          </p:cNvSpPr>
          <p:nvPr>
            <p:ph idx="1"/>
          </p:nvPr>
        </p:nvSpPr>
        <p:spPr>
          <a:xfrm>
            <a:off x="838200" y="1253331"/>
            <a:ext cx="10515600" cy="4881998"/>
          </a:xfrm>
        </p:spPr>
        <p:txBody>
          <a:bodyPr>
            <a:normAutofit fontScale="85000" lnSpcReduction="20000"/>
          </a:bodyPr>
          <a:lstStyle/>
          <a:p>
            <a:pPr marL="0" indent="0">
              <a:buNone/>
            </a:pPr>
            <a:r>
              <a:rPr lang="en-GB" b="1"/>
              <a:t>Carers suggested: </a:t>
            </a:r>
          </a:p>
          <a:p>
            <a:r>
              <a:rPr lang="en-GB"/>
              <a:t>More adapted housing for LD adults</a:t>
            </a:r>
          </a:p>
          <a:p>
            <a:r>
              <a:rPr lang="en-GB"/>
              <a:t>Improved housing disclosure</a:t>
            </a:r>
          </a:p>
          <a:p>
            <a:r>
              <a:rPr lang="en-GB"/>
              <a:t>Flexibility in home adaptations</a:t>
            </a:r>
          </a:p>
          <a:p>
            <a:r>
              <a:rPr lang="en-GB"/>
              <a:t>Holistic support approach</a:t>
            </a:r>
          </a:p>
          <a:p>
            <a:r>
              <a:rPr lang="en-GB"/>
              <a:t>Regular safety inspections</a:t>
            </a:r>
          </a:p>
          <a:p>
            <a:r>
              <a:rPr lang="en-GB"/>
              <a:t>Prevention of overcrowding</a:t>
            </a:r>
          </a:p>
          <a:p>
            <a:r>
              <a:rPr lang="en-GB"/>
              <a:t>Focus on LD-specific needs</a:t>
            </a:r>
          </a:p>
          <a:p>
            <a:r>
              <a:rPr lang="en-GB"/>
              <a:t>Inclusive decision-making processes</a:t>
            </a:r>
          </a:p>
          <a:p>
            <a:r>
              <a:rPr lang="en-GB"/>
              <a:t>Support from rent officers</a:t>
            </a:r>
          </a:p>
          <a:p>
            <a:pPr marL="0" indent="0">
              <a:buNone/>
            </a:pPr>
            <a:r>
              <a:rPr lang="en-GB" b="1"/>
              <a:t>Case Example:</a:t>
            </a:r>
            <a:r>
              <a:rPr lang="en-GB"/>
              <a:t>11-year wait for suitable housing, multiple relocations without LD consideration intervention for appropriate housing, had to go court for action to get a suitable home. </a:t>
            </a:r>
          </a:p>
        </p:txBody>
      </p:sp>
    </p:spTree>
    <p:extLst>
      <p:ext uri="{BB962C8B-B14F-4D97-AF65-F5344CB8AC3E}">
        <p14:creationId xmlns:p14="http://schemas.microsoft.com/office/powerpoint/2010/main" val="160758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4945A5-E061-4F05-C596-80A036760F3B}"/>
              </a:ext>
            </a:extLst>
          </p:cNvPr>
          <p:cNvSpPr>
            <a:spLocks noGrp="1"/>
          </p:cNvSpPr>
          <p:nvPr>
            <p:ph idx="1"/>
          </p:nvPr>
        </p:nvSpPr>
        <p:spPr>
          <a:xfrm>
            <a:off x="118596" y="1072702"/>
            <a:ext cx="5675621" cy="483190"/>
          </a:xfrm>
          <a:solidFill>
            <a:srgbClr val="00445E"/>
          </a:solidFill>
        </p:spPr>
        <p:txBody>
          <a:bodyPr>
            <a:normAutofit/>
          </a:bodyPr>
          <a:lstStyle/>
          <a:p>
            <a:pPr marL="0" indent="0">
              <a:buNone/>
            </a:pPr>
            <a:r>
              <a:rPr lang="en-GB" sz="2000">
                <a:solidFill>
                  <a:schemeClr val="bg1"/>
                </a:solidFill>
              </a:rPr>
              <a:t>Transition between children and adult services </a:t>
            </a:r>
          </a:p>
        </p:txBody>
      </p:sp>
      <p:sp>
        <p:nvSpPr>
          <p:cNvPr id="11" name="TextBox 10">
            <a:extLst>
              <a:ext uri="{FF2B5EF4-FFF2-40B4-BE49-F238E27FC236}">
                <a16:creationId xmlns:a16="http://schemas.microsoft.com/office/drawing/2014/main" id="{6B5FE92E-4501-4B08-164D-F8D7DBD273F4}"/>
              </a:ext>
            </a:extLst>
          </p:cNvPr>
          <p:cNvSpPr txBox="1"/>
          <p:nvPr/>
        </p:nvSpPr>
        <p:spPr>
          <a:xfrm>
            <a:off x="118596" y="2694666"/>
            <a:ext cx="5552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a:t>
            </a:r>
          </a:p>
        </p:txBody>
      </p:sp>
      <p:sp>
        <p:nvSpPr>
          <p:cNvPr id="2" name="Title 1">
            <a:extLst>
              <a:ext uri="{FF2B5EF4-FFF2-40B4-BE49-F238E27FC236}">
                <a16:creationId xmlns:a16="http://schemas.microsoft.com/office/drawing/2014/main" id="{F1D1829F-7313-8560-DF61-88B233B4AC2E}"/>
              </a:ext>
            </a:extLst>
          </p:cNvPr>
          <p:cNvSpPr>
            <a:spLocks noGrp="1"/>
          </p:cNvSpPr>
          <p:nvPr>
            <p:ph type="title"/>
          </p:nvPr>
        </p:nvSpPr>
        <p:spPr>
          <a:xfrm>
            <a:off x="874414" y="-114535"/>
            <a:ext cx="9770616" cy="1325563"/>
          </a:xfrm>
        </p:spPr>
        <p:txBody>
          <a:bodyPr/>
          <a:lstStyle/>
          <a:p>
            <a:pPr algn="ctr"/>
            <a:r>
              <a:rPr lang="en-GB"/>
              <a:t>Summary of Key Findings (5)</a:t>
            </a:r>
          </a:p>
        </p:txBody>
      </p:sp>
      <p:sp>
        <p:nvSpPr>
          <p:cNvPr id="3" name="TextBox 2">
            <a:extLst>
              <a:ext uri="{FF2B5EF4-FFF2-40B4-BE49-F238E27FC236}">
                <a16:creationId xmlns:a16="http://schemas.microsoft.com/office/drawing/2014/main" id="{0CE465BF-AB6D-D213-86D3-4111162C73A1}"/>
              </a:ext>
            </a:extLst>
          </p:cNvPr>
          <p:cNvSpPr txBox="1"/>
          <p:nvPr/>
        </p:nvSpPr>
        <p:spPr>
          <a:xfrm>
            <a:off x="28724" y="1639187"/>
            <a:ext cx="11461996"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Tower Hamlets aims to facilitate smooth transitions for individuals with learning disabilities by implementing early planning, fostering interagency collaboration, providing personalised support, promoting community inclusion, and supporting the development of independence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The CLDS has a dedicated Transition Team working with young people from age 14 to ensure a smooth handover to adult services. The Transition Board facilitates joint working between children’s and adult services and involves young people and families in future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The Adult Learning Disability Strategy 2017-2020 offers flexible, personalised activities for diverse age groups and needs, promotes inclusion in community activities, supports the development of independent living skills, and aims to reach individuals slipping through service gaps during the transition.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Supported employment programs like internships and apprenticeships assist young adults with learning disabilities transition into employment.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Research highlights delayed and ineffective transition planning, poor understanding of transition needs, and information system challenges.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Improvement recommendations include advocating for a more integrated and data-driven approach and enhancing care coordination.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Survey findings underscore the need to address disjointed transitions, lack of support after individuals become adults, insufficient transition planning and partnership with Children's Health and Social Care Services, and problems transitioning into day centres from school due to educational deficiencies.</a:t>
            </a:r>
          </a:p>
        </p:txBody>
      </p:sp>
    </p:spTree>
    <p:extLst>
      <p:ext uri="{BB962C8B-B14F-4D97-AF65-F5344CB8AC3E}">
        <p14:creationId xmlns:p14="http://schemas.microsoft.com/office/powerpoint/2010/main" val="51751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4945A5-E061-4F05-C596-80A036760F3B}"/>
              </a:ext>
            </a:extLst>
          </p:cNvPr>
          <p:cNvSpPr>
            <a:spLocks noGrp="1"/>
          </p:cNvSpPr>
          <p:nvPr>
            <p:ph idx="1"/>
          </p:nvPr>
        </p:nvSpPr>
        <p:spPr>
          <a:xfrm>
            <a:off x="118596" y="1172678"/>
            <a:ext cx="5675621" cy="483190"/>
          </a:xfrm>
          <a:solidFill>
            <a:srgbClr val="00445E"/>
          </a:solidFill>
        </p:spPr>
        <p:txBody>
          <a:bodyPr>
            <a:normAutofit/>
          </a:bodyPr>
          <a:lstStyle/>
          <a:p>
            <a:pPr marL="0" indent="0">
              <a:buNone/>
            </a:pPr>
            <a:r>
              <a:rPr lang="en-GB" sz="2000">
                <a:solidFill>
                  <a:schemeClr val="bg1"/>
                </a:solidFill>
              </a:rPr>
              <a:t>Financial security </a:t>
            </a:r>
          </a:p>
        </p:txBody>
      </p:sp>
      <p:sp>
        <p:nvSpPr>
          <p:cNvPr id="11" name="TextBox 10">
            <a:extLst>
              <a:ext uri="{FF2B5EF4-FFF2-40B4-BE49-F238E27FC236}">
                <a16:creationId xmlns:a16="http://schemas.microsoft.com/office/drawing/2014/main" id="{6B5FE92E-4501-4B08-164D-F8D7DBD273F4}"/>
              </a:ext>
            </a:extLst>
          </p:cNvPr>
          <p:cNvSpPr txBox="1"/>
          <p:nvPr/>
        </p:nvSpPr>
        <p:spPr>
          <a:xfrm>
            <a:off x="118596" y="2694666"/>
            <a:ext cx="5552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a:t>
            </a:r>
          </a:p>
        </p:txBody>
      </p:sp>
      <p:sp>
        <p:nvSpPr>
          <p:cNvPr id="2" name="Title 1">
            <a:extLst>
              <a:ext uri="{FF2B5EF4-FFF2-40B4-BE49-F238E27FC236}">
                <a16:creationId xmlns:a16="http://schemas.microsoft.com/office/drawing/2014/main" id="{F1D1829F-7313-8560-DF61-88B233B4AC2E}"/>
              </a:ext>
            </a:extLst>
          </p:cNvPr>
          <p:cNvSpPr>
            <a:spLocks noGrp="1"/>
          </p:cNvSpPr>
          <p:nvPr>
            <p:ph type="title"/>
          </p:nvPr>
        </p:nvSpPr>
        <p:spPr>
          <a:xfrm>
            <a:off x="874414" y="-114535"/>
            <a:ext cx="9770616" cy="1325563"/>
          </a:xfrm>
        </p:spPr>
        <p:txBody>
          <a:bodyPr/>
          <a:lstStyle/>
          <a:p>
            <a:pPr algn="ctr"/>
            <a:r>
              <a:rPr lang="en-GB"/>
              <a:t>Summary of Key Findings (6)</a:t>
            </a:r>
          </a:p>
        </p:txBody>
      </p:sp>
      <p:sp>
        <p:nvSpPr>
          <p:cNvPr id="3" name="TextBox 2">
            <a:extLst>
              <a:ext uri="{FF2B5EF4-FFF2-40B4-BE49-F238E27FC236}">
                <a16:creationId xmlns:a16="http://schemas.microsoft.com/office/drawing/2014/main" id="{0CE465BF-AB6D-D213-86D3-4111162C73A1}"/>
              </a:ext>
            </a:extLst>
          </p:cNvPr>
          <p:cNvSpPr txBox="1"/>
          <p:nvPr/>
        </p:nvSpPr>
        <p:spPr>
          <a:xfrm>
            <a:off x="63219" y="1805667"/>
            <a:ext cx="11461996"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Tower Hamlets residents identify the cost-of-living crisis as a primary concern, prompting the government to allocate £5.9 million through the Household Support Fund.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Initiatives like the Community Cupboard and Residents’ Support schemes aim to alleviate financial strain for needy families.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Despite population growth, satisfaction with local services remains high.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The council provides various support schemes, including emergency financial aid, energy-saving tips, debt advice, and money management services to assist residents.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The Adult Learning Disability Strategy 2017-2020 aims to improve employment and volunteering opportunities for adults with learning disabilities.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While the borough's Financial Inclusion Strategy targets financial literacy and access to services, specific provisions for adults with learning disabilities are lacking.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Clear, targeted efforts to address financial insecurity for adults with learning disabilities are currently insufficient.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Findings from a questionnaire indicate a range of financial management challenges faced by adults with learning disabilities, including decision-making difficulties and reliance on family support.</a:t>
            </a:r>
          </a:p>
        </p:txBody>
      </p:sp>
    </p:spTree>
    <p:extLst>
      <p:ext uri="{BB962C8B-B14F-4D97-AF65-F5344CB8AC3E}">
        <p14:creationId xmlns:p14="http://schemas.microsoft.com/office/powerpoint/2010/main" val="3523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B5FE92E-4501-4B08-164D-F8D7DBD273F4}"/>
              </a:ext>
              <a:ext uri="{C183D7F6-B498-43B3-948B-1728B52AA6E4}">
                <adec:decorative xmlns:adec="http://schemas.microsoft.com/office/drawing/2017/decorative" val="1"/>
              </a:ext>
            </a:extLst>
          </p:cNvPr>
          <p:cNvSpPr txBox="1"/>
          <p:nvPr/>
        </p:nvSpPr>
        <p:spPr>
          <a:xfrm>
            <a:off x="118596" y="2694666"/>
            <a:ext cx="5552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a:t>
            </a:r>
          </a:p>
        </p:txBody>
      </p:sp>
      <p:sp>
        <p:nvSpPr>
          <p:cNvPr id="2" name="Title 1">
            <a:extLst>
              <a:ext uri="{FF2B5EF4-FFF2-40B4-BE49-F238E27FC236}">
                <a16:creationId xmlns:a16="http://schemas.microsoft.com/office/drawing/2014/main" id="{F1D1829F-7313-8560-DF61-88B233B4AC2E}"/>
              </a:ext>
              <a:ext uri="{C183D7F6-B498-43B3-948B-1728B52AA6E4}">
                <adec:decorative xmlns:adec="http://schemas.microsoft.com/office/drawing/2017/decorative" val="1"/>
              </a:ext>
            </a:extLst>
          </p:cNvPr>
          <p:cNvSpPr>
            <a:spLocks noGrp="1"/>
          </p:cNvSpPr>
          <p:nvPr>
            <p:ph type="title"/>
          </p:nvPr>
        </p:nvSpPr>
        <p:spPr>
          <a:xfrm>
            <a:off x="874414" y="-114535"/>
            <a:ext cx="9770616" cy="1325563"/>
          </a:xfrm>
        </p:spPr>
        <p:txBody>
          <a:bodyPr/>
          <a:lstStyle/>
          <a:p>
            <a:pPr algn="ctr"/>
            <a:r>
              <a:rPr lang="en-GB"/>
              <a:t>Summary of Key Findings (7)</a:t>
            </a:r>
          </a:p>
        </p:txBody>
      </p:sp>
      <p:sp>
        <p:nvSpPr>
          <p:cNvPr id="4" name="Content Placeholder 4">
            <a:extLst>
              <a:ext uri="{FF2B5EF4-FFF2-40B4-BE49-F238E27FC236}">
                <a16:creationId xmlns:a16="http://schemas.microsoft.com/office/drawing/2014/main" id="{824E48D4-D54A-1BC5-16AC-5061617FB8B9}"/>
              </a:ext>
              <a:ext uri="{C183D7F6-B498-43B3-948B-1728B52AA6E4}">
                <adec:decorative xmlns:adec="http://schemas.microsoft.com/office/drawing/2017/decorative" val="1"/>
              </a:ext>
            </a:extLst>
          </p:cNvPr>
          <p:cNvSpPr txBox="1">
            <a:spLocks/>
          </p:cNvSpPr>
          <p:nvPr/>
        </p:nvSpPr>
        <p:spPr>
          <a:xfrm>
            <a:off x="84101" y="840987"/>
            <a:ext cx="5675621" cy="483190"/>
          </a:xfrm>
          <a:prstGeom prst="rect">
            <a:avLst/>
          </a:prstGeom>
          <a:solidFill>
            <a:srgbClr val="00445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bg1"/>
                </a:solidFill>
              </a:rPr>
              <a:t>Training</a:t>
            </a:r>
          </a:p>
        </p:txBody>
      </p:sp>
      <p:sp>
        <p:nvSpPr>
          <p:cNvPr id="7" name="TextBox 6">
            <a:extLst>
              <a:ext uri="{FF2B5EF4-FFF2-40B4-BE49-F238E27FC236}">
                <a16:creationId xmlns:a16="http://schemas.microsoft.com/office/drawing/2014/main" id="{F4E74DBA-2779-8ADF-5F91-6E3D25522F43}"/>
              </a:ext>
              <a:ext uri="{C183D7F6-B498-43B3-948B-1728B52AA6E4}">
                <adec:decorative xmlns:adec="http://schemas.microsoft.com/office/drawing/2017/decorative" val="1"/>
              </a:ext>
            </a:extLst>
          </p:cNvPr>
          <p:cNvSpPr txBox="1"/>
          <p:nvPr/>
        </p:nvSpPr>
        <p:spPr>
          <a:xfrm>
            <a:off x="-30574" y="1397675"/>
            <a:ext cx="12165608" cy="1815882"/>
          </a:xfrm>
          <a:prstGeom prst="rect">
            <a:avLst/>
          </a:prstGeom>
          <a:noFill/>
        </p:spPr>
        <p:txBody>
          <a:bodyPr wrap="square">
            <a:spAutoFit/>
          </a:bodyPr>
          <a:lstStyle/>
          <a:p>
            <a:pPr marL="285750" indent="-285750">
              <a:buFont typeface="Arial" panose="020B0604020202020204" pitchFamily="34" charset="0"/>
              <a:buChar char="•"/>
            </a:pPr>
            <a:r>
              <a:rPr lang="en-GB" sz="1400"/>
              <a:t>Collaboration between various organisations has resulted in developing resources like the Health Equalities Framework e-learning tool and the BEST Practice Guide.</a:t>
            </a:r>
          </a:p>
          <a:p>
            <a:pPr marL="285750" indent="-285750">
              <a:buFont typeface="Arial" panose="020B0604020202020204" pitchFamily="34" charset="0"/>
              <a:buChar char="•"/>
            </a:pPr>
            <a:r>
              <a:rPr lang="en-GB" sz="1400"/>
              <a:t>These resources aim to equip healthcare professionals with skills and awareness to address the access needs of individuals with learning disabilities.</a:t>
            </a:r>
          </a:p>
          <a:p>
            <a:pPr marL="285750" indent="-285750">
              <a:buFont typeface="Arial" panose="020B0604020202020204" pitchFamily="34" charset="0"/>
              <a:buChar char="•"/>
            </a:pPr>
            <a:r>
              <a:rPr lang="en-GB" sz="1400"/>
              <a:t>Despite available training options such as the Oliver McGowan Mandatory Training and initiatives like Mencap's Treat Me Well campaign advocating for mandatory learning disability training, there remains a significant gap in training provision.</a:t>
            </a:r>
          </a:p>
          <a:p>
            <a:pPr marL="285750" indent="-285750">
              <a:buFont typeface="Arial" panose="020B0604020202020204" pitchFamily="34" charset="0"/>
              <a:buChar char="•"/>
            </a:pPr>
            <a:r>
              <a:rPr lang="en-GB" sz="1400"/>
              <a:t>This gap impacts the quality of care received by individuals with learning disabilities.</a:t>
            </a:r>
          </a:p>
          <a:p>
            <a:pPr marL="285750" indent="-285750">
              <a:buFont typeface="Arial" panose="020B0604020202020204" pitchFamily="34" charset="0"/>
              <a:buChar char="•"/>
            </a:pPr>
            <a:r>
              <a:rPr lang="en-GB" sz="1400"/>
              <a:t>Action is required to enhance training and support within the healthcare system, aligning with the goals outlined in The Adult Learning Disability Strategy (2017-2020).</a:t>
            </a:r>
          </a:p>
        </p:txBody>
      </p:sp>
      <p:sp>
        <p:nvSpPr>
          <p:cNvPr id="9" name="Content Placeholder 4">
            <a:extLst>
              <a:ext uri="{FF2B5EF4-FFF2-40B4-BE49-F238E27FC236}">
                <a16:creationId xmlns:a16="http://schemas.microsoft.com/office/drawing/2014/main" id="{3F4945A5-E061-4F05-C596-80A036760F3B}"/>
              </a:ext>
              <a:ext uri="{C183D7F6-B498-43B3-948B-1728B52AA6E4}">
                <adec:decorative xmlns:adec="http://schemas.microsoft.com/office/drawing/2017/decorative" val="1"/>
              </a:ext>
            </a:extLst>
          </p:cNvPr>
          <p:cNvSpPr>
            <a:spLocks noGrp="1"/>
          </p:cNvSpPr>
          <p:nvPr>
            <p:ph idx="1"/>
          </p:nvPr>
        </p:nvSpPr>
        <p:spPr>
          <a:xfrm>
            <a:off x="118596" y="3213557"/>
            <a:ext cx="5675621" cy="483190"/>
          </a:xfrm>
          <a:solidFill>
            <a:srgbClr val="00445E"/>
          </a:solidFill>
        </p:spPr>
        <p:txBody>
          <a:bodyPr>
            <a:normAutofit/>
          </a:bodyPr>
          <a:lstStyle/>
          <a:p>
            <a:pPr marL="0" indent="0">
              <a:buNone/>
            </a:pPr>
            <a:r>
              <a:rPr lang="en-GB" sz="2000">
                <a:solidFill>
                  <a:schemeClr val="bg1"/>
                </a:solidFill>
              </a:rPr>
              <a:t>Employment</a:t>
            </a:r>
          </a:p>
        </p:txBody>
      </p:sp>
      <p:sp>
        <p:nvSpPr>
          <p:cNvPr id="14" name="TextBox 13">
            <a:extLst>
              <a:ext uri="{FF2B5EF4-FFF2-40B4-BE49-F238E27FC236}">
                <a16:creationId xmlns:a16="http://schemas.microsoft.com/office/drawing/2014/main" id="{ACC1FE5B-ADA6-57FD-9D75-88393F7A5557}"/>
              </a:ext>
              <a:ext uri="{C183D7F6-B498-43B3-948B-1728B52AA6E4}">
                <adec:decorative xmlns:adec="http://schemas.microsoft.com/office/drawing/2017/decorative" val="1"/>
              </a:ext>
            </a:extLst>
          </p:cNvPr>
          <p:cNvSpPr txBox="1"/>
          <p:nvPr/>
        </p:nvSpPr>
        <p:spPr>
          <a:xfrm>
            <a:off x="0" y="3696747"/>
            <a:ext cx="11869093" cy="2462213"/>
          </a:xfrm>
          <a:prstGeom prst="rect">
            <a:avLst/>
          </a:prstGeom>
          <a:noFill/>
        </p:spPr>
        <p:txBody>
          <a:bodyPr wrap="square">
            <a:spAutoFit/>
          </a:bodyPr>
          <a:lstStyle/>
          <a:p>
            <a:pPr marL="285750" indent="-285750">
              <a:buFont typeface="Arial" panose="020B0604020202020204" pitchFamily="34" charset="0"/>
              <a:buChar char="•"/>
            </a:pPr>
            <a:r>
              <a:rPr lang="en-GB" sz="1400"/>
              <a:t>Tower Hamlets is experiencing employment deprivation, particularly among individuals with learning disabilities, highlighting the need for targeted and inclusive employment support programs.</a:t>
            </a:r>
          </a:p>
          <a:p>
            <a:pPr marL="285750" indent="-285750">
              <a:buFont typeface="Arial" panose="020B0604020202020204" pitchFamily="34" charset="0"/>
              <a:buChar char="•"/>
            </a:pPr>
            <a:r>
              <a:rPr lang="en-GB" sz="1400"/>
              <a:t>Despite facing the highest levels of deprivation affecting children and older individuals, limited data is available on employment rates, hindering comprehensive analysis and planning.</a:t>
            </a:r>
          </a:p>
          <a:p>
            <a:pPr marL="285750" indent="-285750">
              <a:buFont typeface="Arial" panose="020B0604020202020204" pitchFamily="34" charset="0"/>
              <a:buChar char="•"/>
            </a:pPr>
            <a:r>
              <a:rPr lang="en-GB" sz="1400"/>
              <a:t>Data indicates a significant employment rate gap of 71% between the general population and those with learning disabilities, with frustration expressed over limited work experience opportunities.</a:t>
            </a:r>
          </a:p>
          <a:p>
            <a:pPr marL="285750" indent="-285750">
              <a:buFont typeface="Arial" panose="020B0604020202020204" pitchFamily="34" charset="0"/>
              <a:buChar char="•"/>
            </a:pPr>
            <a:r>
              <a:rPr lang="en-GB" sz="1400"/>
              <a:t>While Tower Hamlets's employment rate was slightly lower than the national average, variations in employment rates emphasise the importance of considering geographical and temporal factors.</a:t>
            </a:r>
          </a:p>
          <a:p>
            <a:pPr marL="285750" indent="-285750">
              <a:buFont typeface="Arial" panose="020B0604020202020204" pitchFamily="34" charset="0"/>
              <a:buChar char="•"/>
            </a:pPr>
            <a:r>
              <a:rPr lang="en-GB" sz="1400"/>
              <a:t>The Tower Project Jobs, Enterprise and Training team, Poetry in Wood, MAP Squad, and Disability Advocacy Network offer support and training for individuals with disabilities seeking employment, but there is a lack of publicly available data evaluating the outcomes and impact of these programs.</a:t>
            </a:r>
          </a:p>
        </p:txBody>
      </p:sp>
    </p:spTree>
    <p:extLst>
      <p:ext uri="{BB962C8B-B14F-4D97-AF65-F5344CB8AC3E}">
        <p14:creationId xmlns:p14="http://schemas.microsoft.com/office/powerpoint/2010/main" val="12600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uild="p" animBg="1"/>
      <p:bldP spid="9"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A33021AE-D194-585A-769B-C813D94287CC}"/>
              </a:ext>
              <a:ext uri="{C183D7F6-B498-43B3-948B-1728B52AA6E4}">
                <adec:decorative xmlns:adec="http://schemas.microsoft.com/office/drawing/2017/decorative" val="1"/>
              </a:ext>
            </a:extLst>
          </p:cNvPr>
          <p:cNvSpPr txBox="1">
            <a:spLocks/>
          </p:cNvSpPr>
          <p:nvPr/>
        </p:nvSpPr>
        <p:spPr>
          <a:xfrm>
            <a:off x="275279" y="1187656"/>
            <a:ext cx="5675621" cy="483190"/>
          </a:xfrm>
          <a:prstGeom prst="rect">
            <a:avLst/>
          </a:prstGeom>
          <a:solidFill>
            <a:srgbClr val="00445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bg1"/>
                </a:solidFill>
              </a:rPr>
              <a:t>Volunteering</a:t>
            </a:r>
          </a:p>
        </p:txBody>
      </p:sp>
      <p:sp>
        <p:nvSpPr>
          <p:cNvPr id="11" name="TextBox 10">
            <a:extLst>
              <a:ext uri="{FF2B5EF4-FFF2-40B4-BE49-F238E27FC236}">
                <a16:creationId xmlns:a16="http://schemas.microsoft.com/office/drawing/2014/main" id="{6B5FE92E-4501-4B08-164D-F8D7DBD273F4}"/>
              </a:ext>
              <a:ext uri="{C183D7F6-B498-43B3-948B-1728B52AA6E4}">
                <adec:decorative xmlns:adec="http://schemas.microsoft.com/office/drawing/2017/decorative" val="1"/>
              </a:ext>
            </a:extLst>
          </p:cNvPr>
          <p:cNvSpPr txBox="1"/>
          <p:nvPr/>
        </p:nvSpPr>
        <p:spPr>
          <a:xfrm>
            <a:off x="118596" y="2694666"/>
            <a:ext cx="5552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a:t>
            </a:r>
          </a:p>
        </p:txBody>
      </p:sp>
      <p:sp>
        <p:nvSpPr>
          <p:cNvPr id="2" name="Title 1">
            <a:extLst>
              <a:ext uri="{FF2B5EF4-FFF2-40B4-BE49-F238E27FC236}">
                <a16:creationId xmlns:a16="http://schemas.microsoft.com/office/drawing/2014/main" id="{F1D1829F-7313-8560-DF61-88B233B4AC2E}"/>
              </a:ext>
              <a:ext uri="{C183D7F6-B498-43B3-948B-1728B52AA6E4}">
                <adec:decorative xmlns:adec="http://schemas.microsoft.com/office/drawing/2017/decorative" val="1"/>
              </a:ext>
            </a:extLst>
          </p:cNvPr>
          <p:cNvSpPr>
            <a:spLocks noGrp="1"/>
          </p:cNvSpPr>
          <p:nvPr>
            <p:ph type="title"/>
          </p:nvPr>
        </p:nvSpPr>
        <p:spPr>
          <a:xfrm>
            <a:off x="874414" y="-114535"/>
            <a:ext cx="9770616" cy="1325563"/>
          </a:xfrm>
        </p:spPr>
        <p:txBody>
          <a:bodyPr/>
          <a:lstStyle/>
          <a:p>
            <a:pPr algn="ctr"/>
            <a:r>
              <a:rPr lang="en-GB"/>
              <a:t>Summary of Key Findings (8) </a:t>
            </a:r>
          </a:p>
        </p:txBody>
      </p:sp>
      <p:sp>
        <p:nvSpPr>
          <p:cNvPr id="3" name="TextBox 2">
            <a:extLst>
              <a:ext uri="{FF2B5EF4-FFF2-40B4-BE49-F238E27FC236}">
                <a16:creationId xmlns:a16="http://schemas.microsoft.com/office/drawing/2014/main" id="{0CE465BF-AB6D-D213-86D3-4111162C73A1}"/>
              </a:ext>
              <a:ext uri="{C183D7F6-B498-43B3-948B-1728B52AA6E4}">
                <adec:decorative xmlns:adec="http://schemas.microsoft.com/office/drawing/2017/decorative" val="1"/>
              </a:ext>
            </a:extLst>
          </p:cNvPr>
          <p:cNvSpPr txBox="1"/>
          <p:nvPr/>
        </p:nvSpPr>
        <p:spPr>
          <a:xfrm>
            <a:off x="118596" y="1874728"/>
            <a:ext cx="11461996"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Employment and volunteering are highly valued by adults with learning disabilities for involvement, contribution, and income, but job opportunities remain limited, with only 4.9% in paid employment in 2015-16.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Current initiatives provide skills development and employment support to about 60 people per year, with commitment from Health and Wellbeing Board members to employ people with learning disabilities.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Feedback from the community emphasizes the need to increase job opportunities, provide early advice and support to prevent stress and financial issues, and improve education tailored to individuals'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Future actions include collaborating with local businesses to create flexible job opportunities, encouraging high aspirations from childhood, and developing accessible education, training, and work experience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Measuring success involves supporting 110 people into employment per year over four years, aiming to reach 11% in paid employment within three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Volunteering offers people with learning disabilities friendships, skills, enjoyment, and confidence, challenging disability stereotypes, but barriers and limited opportunities hinder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66"/>
                </a:solidFill>
                <a:effectLst/>
                <a:uLnTx/>
                <a:uFillTx/>
                <a:latin typeface="Arial" panose="020B0604020202020204"/>
                <a:ea typeface="+mn-ea"/>
                <a:cs typeface="+mn-cs"/>
              </a:rPr>
              <a:t>Key places offering volunteering opportunities in Tower Hamlets include Volunteer Centre Tower Hamlets, Tower Hamlets Community Learning Disabilities Service (CLDS), and Mencap, yet data on adults with learning disabilities volunteering in Tower Hamlets is lacking.</a:t>
            </a: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112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829F-7313-8560-DF61-88B233B4AC2E}"/>
              </a:ext>
            </a:extLst>
          </p:cNvPr>
          <p:cNvSpPr>
            <a:spLocks noGrp="1"/>
          </p:cNvSpPr>
          <p:nvPr>
            <p:ph type="title"/>
          </p:nvPr>
        </p:nvSpPr>
        <p:spPr>
          <a:xfrm>
            <a:off x="874414" y="-114535"/>
            <a:ext cx="9770616" cy="1325563"/>
          </a:xfrm>
        </p:spPr>
        <p:txBody>
          <a:bodyPr/>
          <a:lstStyle/>
          <a:p>
            <a:pPr algn="ctr"/>
            <a:r>
              <a:rPr lang="en-GB"/>
              <a:t>Summary of Key Findings (9) </a:t>
            </a:r>
          </a:p>
        </p:txBody>
      </p:sp>
      <p:sp>
        <p:nvSpPr>
          <p:cNvPr id="4" name="Content Placeholder 4">
            <a:extLst>
              <a:ext uri="{FF2B5EF4-FFF2-40B4-BE49-F238E27FC236}">
                <a16:creationId xmlns:a16="http://schemas.microsoft.com/office/drawing/2014/main" id="{824E48D4-D54A-1BC5-16AC-5061617FB8B9}"/>
              </a:ext>
            </a:extLst>
          </p:cNvPr>
          <p:cNvSpPr txBox="1">
            <a:spLocks/>
          </p:cNvSpPr>
          <p:nvPr/>
        </p:nvSpPr>
        <p:spPr>
          <a:xfrm>
            <a:off x="183027" y="924976"/>
            <a:ext cx="5675621" cy="483190"/>
          </a:xfrm>
          <a:prstGeom prst="rect">
            <a:avLst/>
          </a:prstGeom>
          <a:solidFill>
            <a:srgbClr val="00445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bg1"/>
                </a:solidFill>
              </a:rPr>
              <a:t>Community Safety </a:t>
            </a:r>
          </a:p>
        </p:txBody>
      </p:sp>
      <p:sp>
        <p:nvSpPr>
          <p:cNvPr id="10" name="TextBox 9">
            <a:extLst>
              <a:ext uri="{FF2B5EF4-FFF2-40B4-BE49-F238E27FC236}">
                <a16:creationId xmlns:a16="http://schemas.microsoft.com/office/drawing/2014/main" id="{9B80EC9B-687B-F83F-7953-F8D0A62BEB62}"/>
              </a:ext>
            </a:extLst>
          </p:cNvPr>
          <p:cNvSpPr txBox="1"/>
          <p:nvPr/>
        </p:nvSpPr>
        <p:spPr>
          <a:xfrm>
            <a:off x="183027" y="1667905"/>
            <a:ext cx="11758494" cy="2554545"/>
          </a:xfrm>
          <a:prstGeom prst="rect">
            <a:avLst/>
          </a:prstGeom>
          <a:noFill/>
        </p:spPr>
        <p:txBody>
          <a:bodyPr wrap="square">
            <a:spAutoFit/>
          </a:bodyPr>
          <a:lstStyle/>
          <a:p>
            <a:pPr marL="285750" indent="-285750">
              <a:buFont typeface="Arial" panose="020B0604020202020204" pitchFamily="34" charset="0"/>
              <a:buChar char="•"/>
            </a:pPr>
            <a:r>
              <a:rPr lang="en-GB" sz="1600"/>
              <a:t>Vulnerabilities such as deprivation, substance misuse, mental health issues, learning disabilities, homelessness, and age can increase the risk of criminal exploitation and grooming.</a:t>
            </a:r>
          </a:p>
          <a:p>
            <a:pPr marL="285750" indent="-285750">
              <a:buFont typeface="Arial" panose="020B0604020202020204" pitchFamily="34" charset="0"/>
              <a:buChar char="•"/>
            </a:pPr>
            <a:r>
              <a:rPr lang="en-GB" sz="1600"/>
              <a:t>A significant proportion of service users accessing the IDVA service for domestic abuse reported having a learning or intellectual disability, with 18% of all clients having a disability.</a:t>
            </a:r>
          </a:p>
          <a:p>
            <a:pPr marL="285750" indent="-285750">
              <a:buFont typeface="Arial" panose="020B0604020202020204" pitchFamily="34" charset="0"/>
              <a:buChar char="•"/>
            </a:pPr>
            <a:r>
              <a:rPr lang="en-GB" sz="1600"/>
              <a:t>Over half of disabled victims and survivors with sensory impairments or physical or learning disabilities expressed a desire to access specialist services.</a:t>
            </a:r>
          </a:p>
          <a:p>
            <a:pPr marL="285750" indent="-285750">
              <a:buFont typeface="Arial" panose="020B0604020202020204" pitchFamily="34" charset="0"/>
              <a:buChar char="•"/>
            </a:pPr>
            <a:r>
              <a:rPr lang="en-GB" sz="1600"/>
              <a:t>Specialised support services like Respond, Stay Safe East, and </a:t>
            </a:r>
            <a:r>
              <a:rPr lang="en-GB" sz="1600" err="1"/>
              <a:t>SignHealth's</a:t>
            </a:r>
            <a:r>
              <a:rPr lang="en-GB" sz="1600"/>
              <a:t> Domestic Abuse Service offer advocacy and support for adults with learning disabilities who have experienced abuse, trauma, or violence.</a:t>
            </a:r>
          </a:p>
          <a:p>
            <a:pPr marL="285750" indent="-285750">
              <a:buFont typeface="Arial" panose="020B0604020202020204" pitchFamily="34" charset="0"/>
              <a:buChar char="•"/>
            </a:pPr>
            <a:r>
              <a:rPr lang="en-GB" sz="1600"/>
              <a:t>The Tower Hamlets Adult Learning Disability Strategy 2017-2020 aims to promote community inclusion, independence, and equal opportunities for adults with learning disabilities, contributing to a safer and more inclusive community.</a:t>
            </a:r>
          </a:p>
        </p:txBody>
      </p:sp>
    </p:spTree>
    <p:extLst>
      <p:ext uri="{BB962C8B-B14F-4D97-AF65-F5344CB8AC3E}">
        <p14:creationId xmlns:p14="http://schemas.microsoft.com/office/powerpoint/2010/main" val="39848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4708-7E85-6799-3AFD-C56B5979DF0B}"/>
              </a:ext>
            </a:extLst>
          </p:cNvPr>
          <p:cNvSpPr>
            <a:spLocks noGrp="1"/>
          </p:cNvSpPr>
          <p:nvPr>
            <p:ph type="title"/>
          </p:nvPr>
        </p:nvSpPr>
        <p:spPr/>
        <p:txBody>
          <a:bodyPr/>
          <a:lstStyle/>
          <a:p>
            <a:r>
              <a:rPr lang="en-GB"/>
              <a:t>Contents </a:t>
            </a:r>
          </a:p>
        </p:txBody>
      </p:sp>
      <p:sp>
        <p:nvSpPr>
          <p:cNvPr id="3" name="Content Placeholder 2">
            <a:extLst>
              <a:ext uri="{FF2B5EF4-FFF2-40B4-BE49-F238E27FC236}">
                <a16:creationId xmlns:a16="http://schemas.microsoft.com/office/drawing/2014/main" id="{B088E4B5-9EF7-E5E3-3391-F4742689C944}"/>
              </a:ext>
            </a:extLst>
          </p:cNvPr>
          <p:cNvSpPr>
            <a:spLocks noGrp="1"/>
          </p:cNvSpPr>
          <p:nvPr>
            <p:ph idx="1"/>
          </p:nvPr>
        </p:nvSpPr>
        <p:spPr>
          <a:xfrm>
            <a:off x="465708" y="1043244"/>
            <a:ext cx="12040924" cy="5121582"/>
          </a:xfrm>
        </p:spPr>
        <p:txBody>
          <a:bodyPr>
            <a:normAutofit fontScale="55000" lnSpcReduction="20000"/>
          </a:bodyPr>
          <a:lstStyle/>
          <a:p>
            <a:r>
              <a:rPr lang="en-GB" sz="3600">
                <a:hlinkClick r:id="rId2" action="ppaction://hlinksldjump"/>
              </a:rPr>
              <a:t> Background</a:t>
            </a:r>
            <a:endParaRPr lang="en-GB" sz="3600"/>
          </a:p>
          <a:p>
            <a:r>
              <a:rPr lang="en-GB" sz="3600">
                <a:hlinkClick r:id="rId3" action="ppaction://hlinksldjump"/>
              </a:rPr>
              <a:t>Summary of Key Findings</a:t>
            </a:r>
            <a:endParaRPr lang="en-GB" sz="3600"/>
          </a:p>
          <a:p>
            <a:r>
              <a:rPr lang="en-GB" sz="3600">
                <a:hlinkClick r:id="rId4" action="ppaction://hlinksldjump"/>
              </a:rPr>
              <a:t> Population of adults with a learning disability</a:t>
            </a:r>
            <a:endParaRPr lang="en-GB" sz="3600"/>
          </a:p>
          <a:p>
            <a:r>
              <a:rPr lang="en-GB" sz="3600">
                <a:hlinkClick r:id="rId5" action="ppaction://hlinksldjump"/>
              </a:rPr>
              <a:t>Scope of Needs Assessment</a:t>
            </a:r>
            <a:endParaRPr lang="en-GB" sz="3600"/>
          </a:p>
          <a:p>
            <a:r>
              <a:rPr lang="en-GB" sz="3600">
                <a:solidFill>
                  <a:schemeClr val="accent1"/>
                </a:solidFill>
                <a:hlinkClick r:id="rId6" action="ppaction://hlinksldjump"/>
              </a:rPr>
              <a:t>Professionals’ skills and knowledge</a:t>
            </a:r>
            <a:endParaRPr lang="en-GB" sz="3600">
              <a:solidFill>
                <a:schemeClr val="accent1"/>
              </a:solidFill>
            </a:endParaRPr>
          </a:p>
          <a:p>
            <a:r>
              <a:rPr lang="en-GB" sz="3600">
                <a:solidFill>
                  <a:schemeClr val="accent1"/>
                </a:solidFill>
                <a:hlinkClick r:id="rId7" action="ppaction://hlinksldjump"/>
              </a:rPr>
              <a:t>Specialist Services​</a:t>
            </a:r>
            <a:endParaRPr lang="en-GB" sz="3600">
              <a:solidFill>
                <a:schemeClr val="accent1"/>
              </a:solidFill>
            </a:endParaRPr>
          </a:p>
          <a:p>
            <a:r>
              <a:rPr lang="en-GB" sz="3600">
                <a:solidFill>
                  <a:schemeClr val="accent1"/>
                </a:solidFill>
                <a:hlinkClick r:id="rId8" action="ppaction://hlinksldjump"/>
              </a:rPr>
              <a:t>Transition to adult services</a:t>
            </a:r>
            <a:endParaRPr lang="en-GB" sz="3600">
              <a:solidFill>
                <a:schemeClr val="accent1"/>
              </a:solidFill>
            </a:endParaRPr>
          </a:p>
          <a:p>
            <a:r>
              <a:rPr lang="en-GB" sz="3600">
                <a:solidFill>
                  <a:schemeClr val="accent1"/>
                </a:solidFill>
                <a:hlinkClick r:id="rId9" action="ppaction://hlinksldjump"/>
              </a:rPr>
              <a:t>Health and wellbeing and Adult Social Care</a:t>
            </a:r>
            <a:endParaRPr lang="en-GB" sz="3600">
              <a:solidFill>
                <a:schemeClr val="accent1"/>
              </a:solidFill>
            </a:endParaRPr>
          </a:p>
          <a:p>
            <a:r>
              <a:rPr lang="en-GB" sz="3600">
                <a:solidFill>
                  <a:schemeClr val="accent1"/>
                </a:solidFill>
                <a:hlinkClick r:id="rId10" action="ppaction://hlinksldjump"/>
              </a:rPr>
              <a:t>Mental Health and Wellbeing </a:t>
            </a:r>
            <a:endParaRPr lang="en-GB" sz="3600">
              <a:solidFill>
                <a:schemeClr val="accent1"/>
              </a:solidFill>
            </a:endParaRPr>
          </a:p>
          <a:p>
            <a:r>
              <a:rPr lang="en-GB" sz="3600">
                <a:solidFill>
                  <a:schemeClr val="accent1"/>
                </a:solidFill>
                <a:hlinkClick r:id="rId11" action="ppaction://hlinksldjump"/>
              </a:rPr>
              <a:t>Health Protection</a:t>
            </a:r>
            <a:endParaRPr lang="en-GB" sz="3600">
              <a:solidFill>
                <a:schemeClr val="accent1"/>
              </a:solidFill>
            </a:endParaRPr>
          </a:p>
          <a:p>
            <a:r>
              <a:rPr lang="en-GB" sz="3600">
                <a:solidFill>
                  <a:schemeClr val="accent1"/>
                </a:solidFill>
                <a:hlinkClick r:id="rId12" action="ppaction://hlinksldjump"/>
              </a:rPr>
              <a:t>Vaccinations</a:t>
            </a:r>
            <a:endParaRPr lang="en-GB" sz="3600">
              <a:solidFill>
                <a:schemeClr val="accent1"/>
              </a:solidFill>
            </a:endParaRPr>
          </a:p>
          <a:p>
            <a:r>
              <a:rPr lang="en-GB" sz="3600">
                <a:solidFill>
                  <a:schemeClr val="accent1"/>
                </a:solidFill>
                <a:hlinkClick r:id="rId13" action="ppaction://hlinksldjump"/>
              </a:rPr>
              <a:t>Employment and Volunteering</a:t>
            </a:r>
            <a:endParaRPr lang="en-GB" sz="3600">
              <a:solidFill>
                <a:schemeClr val="accent1"/>
              </a:solidFill>
            </a:endParaRPr>
          </a:p>
          <a:p>
            <a:r>
              <a:rPr lang="en-GB" sz="3600">
                <a:solidFill>
                  <a:schemeClr val="accent1"/>
                </a:solidFill>
                <a:hlinkClick r:id="rId14" action="ppaction://hlinksldjump"/>
              </a:rPr>
              <a:t>Social Inclusion and Community Safety​</a:t>
            </a:r>
            <a:endParaRPr lang="en-GB" sz="3600">
              <a:solidFill>
                <a:schemeClr val="accent1"/>
              </a:solidFill>
            </a:endParaRPr>
          </a:p>
          <a:p>
            <a:r>
              <a:rPr lang="en-GB" sz="3600">
                <a:solidFill>
                  <a:schemeClr val="accent1"/>
                </a:solidFill>
                <a:hlinkClick r:id="rId15" action="ppaction://hlinksldjump"/>
              </a:rPr>
              <a:t>Financial security</a:t>
            </a:r>
            <a:endParaRPr lang="en-GB" sz="3600">
              <a:solidFill>
                <a:schemeClr val="accent1"/>
              </a:solidFill>
            </a:endParaRPr>
          </a:p>
          <a:p>
            <a:r>
              <a:rPr lang="en-GB" sz="3600">
                <a:solidFill>
                  <a:schemeClr val="accent1"/>
                </a:solidFill>
                <a:hlinkClick r:id="rId16" action="ppaction://hlinksldjump"/>
              </a:rPr>
              <a:t>Housing </a:t>
            </a:r>
            <a:endParaRPr lang="en-GB" sz="3600">
              <a:solidFill>
                <a:schemeClr val="accent1"/>
              </a:solidFill>
            </a:endParaRPr>
          </a:p>
          <a:p>
            <a:pPr marL="0" indent="0">
              <a:buNone/>
            </a:pPr>
            <a:endParaRPr lang="en-GB">
              <a:solidFill>
                <a:schemeClr val="accent1"/>
              </a:solidFill>
            </a:endParaRPr>
          </a:p>
          <a:p>
            <a:pPr marL="0" indent="0">
              <a:buNone/>
            </a:pPr>
            <a:endParaRPr lang="en-GB">
              <a:solidFill>
                <a:schemeClr val="accent1"/>
              </a:solidFill>
            </a:endParaRPr>
          </a:p>
          <a:p>
            <a:pPr marL="0" indent="0">
              <a:buNone/>
            </a:pPr>
            <a:endParaRPr lang="en-GB">
              <a:solidFill>
                <a:schemeClr val="accent1"/>
              </a:solidFill>
            </a:endParaRPr>
          </a:p>
          <a:p>
            <a:pPr marL="0" indent="0">
              <a:buNone/>
            </a:pPr>
            <a:endParaRPr lang="en-GB">
              <a:solidFill>
                <a:schemeClr val="accent1"/>
              </a:solidFill>
            </a:endParaRPr>
          </a:p>
          <a:p>
            <a:pPr marL="0" indent="0">
              <a:buNone/>
            </a:pPr>
            <a:endParaRPr lang="en-GB">
              <a:solidFill>
                <a:schemeClr val="accent1"/>
              </a:solidFill>
            </a:endParaRPr>
          </a:p>
          <a:p>
            <a:pPr marL="0" indent="0">
              <a:buNone/>
            </a:pPr>
            <a:endParaRPr lang="en-GB"/>
          </a:p>
        </p:txBody>
      </p:sp>
    </p:spTree>
    <p:extLst>
      <p:ext uri="{BB962C8B-B14F-4D97-AF65-F5344CB8AC3E}">
        <p14:creationId xmlns:p14="http://schemas.microsoft.com/office/powerpoint/2010/main" val="301272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3F90-57F5-8244-E367-DB4EA15E5232}"/>
              </a:ext>
            </a:extLst>
          </p:cNvPr>
          <p:cNvSpPr>
            <a:spLocks noGrp="1"/>
          </p:cNvSpPr>
          <p:nvPr>
            <p:ph type="title"/>
          </p:nvPr>
        </p:nvSpPr>
        <p:spPr/>
        <p:txBody>
          <a:bodyPr>
            <a:normAutofit/>
          </a:bodyPr>
          <a:lstStyle/>
          <a:p>
            <a:r>
              <a:rPr lang="en-GB" sz="2800"/>
              <a:t>Summary of key findings and recommendations</a:t>
            </a:r>
          </a:p>
        </p:txBody>
      </p:sp>
      <p:graphicFrame>
        <p:nvGraphicFramePr>
          <p:cNvPr id="4" name="Content Placeholder 3" descr=".">
            <a:extLst>
              <a:ext uri="{FF2B5EF4-FFF2-40B4-BE49-F238E27FC236}">
                <a16:creationId xmlns:a16="http://schemas.microsoft.com/office/drawing/2014/main" id="{F13F2236-8E84-A64C-AA25-2B326BEA7921}"/>
              </a:ext>
            </a:extLst>
          </p:cNvPr>
          <p:cNvGraphicFramePr>
            <a:graphicFrameLocks noGrp="1"/>
          </p:cNvGraphicFramePr>
          <p:nvPr>
            <p:ph idx="1"/>
            <p:extLst>
              <p:ext uri="{D42A27DB-BD31-4B8C-83A1-F6EECF244321}">
                <p14:modId xmlns:p14="http://schemas.microsoft.com/office/powerpoint/2010/main" val="1116958670"/>
              </p:ext>
            </p:extLst>
          </p:nvPr>
        </p:nvGraphicFramePr>
        <p:xfrm>
          <a:off x="323850" y="1098549"/>
          <a:ext cx="11391900" cy="552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347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a:xfrm>
            <a:off x="824164" y="1816685"/>
            <a:ext cx="7186126" cy="2387600"/>
          </a:xfrm>
        </p:spPr>
        <p:txBody>
          <a:bodyPr>
            <a:normAutofit/>
          </a:bodyPr>
          <a:lstStyle/>
          <a:p>
            <a:r>
              <a:rPr lang="en-GB" sz="4000"/>
              <a:t>Population of adults with a learning disability</a:t>
            </a:r>
          </a:p>
        </p:txBody>
      </p:sp>
    </p:spTree>
    <p:extLst>
      <p:ext uri="{BB962C8B-B14F-4D97-AF65-F5344CB8AC3E}">
        <p14:creationId xmlns:p14="http://schemas.microsoft.com/office/powerpoint/2010/main" val="798318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064D-3DF0-3DA8-900E-2E415D3E20B9}"/>
              </a:ext>
            </a:extLst>
          </p:cNvPr>
          <p:cNvSpPr>
            <a:spLocks noGrp="1"/>
          </p:cNvSpPr>
          <p:nvPr>
            <p:ph type="title"/>
          </p:nvPr>
        </p:nvSpPr>
        <p:spPr>
          <a:xfrm>
            <a:off x="838200" y="240197"/>
            <a:ext cx="9770616" cy="1325563"/>
          </a:xfrm>
        </p:spPr>
        <p:txBody>
          <a:bodyPr>
            <a:normAutofit/>
          </a:bodyPr>
          <a:lstStyle/>
          <a:p>
            <a:r>
              <a:rPr lang="en-GB" sz="2800"/>
              <a:t>In the UK, the rate of self-reported learning disabilities has increased higher than recorded in primary care </a:t>
            </a:r>
          </a:p>
        </p:txBody>
      </p:sp>
      <p:sp>
        <p:nvSpPr>
          <p:cNvPr id="3" name="Content Placeholder 2">
            <a:extLst>
              <a:ext uri="{FF2B5EF4-FFF2-40B4-BE49-F238E27FC236}">
                <a16:creationId xmlns:a16="http://schemas.microsoft.com/office/drawing/2014/main" id="{C146F16A-2F23-3B52-42D6-4E3DF636B5D8}"/>
              </a:ext>
            </a:extLst>
          </p:cNvPr>
          <p:cNvSpPr>
            <a:spLocks noGrp="1"/>
          </p:cNvSpPr>
          <p:nvPr>
            <p:ph idx="1"/>
          </p:nvPr>
        </p:nvSpPr>
        <p:spPr>
          <a:xfrm>
            <a:off x="838200" y="1565759"/>
            <a:ext cx="10145142" cy="1735623"/>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Approximately </a:t>
            </a:r>
            <a:r>
              <a:rPr kumimoji="0" lang="en-GB" sz="16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2% of adults in the UK </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are believed to have a learning disability</a:t>
            </a:r>
            <a:r>
              <a:rPr lang="en-GB" sz="1600"/>
              <a:t> (approx.</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1.5 million people affected</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hlinkClick r:id="rId3"/>
              </a:rPr>
              <a:t>Mencap, 2024</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The proportion of people who self-identify as having a learning disability </a:t>
            </a:r>
            <a:r>
              <a:rPr kumimoji="0" lang="en-GB" sz="16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increased </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slightly from </a:t>
            </a:r>
            <a:r>
              <a:rPr kumimoji="0" lang="en-GB" sz="16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1.5% in 2018 to 1.9% in 2023 </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hlinkClick r:id="rId4"/>
              </a:rPr>
              <a:t>NHS England, 2023</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Only ~</a:t>
            </a:r>
            <a:r>
              <a:rPr kumimoji="0" lang="en-GB" sz="16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0.5% of patients </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in primary care were identified by GPs as having a learning disability (</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hlinkClick r:id="rId4"/>
              </a:rPr>
              <a:t>NHS England, 2023</a:t>
            </a: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Learning disabilities are less frequently reported than some other kinds of disabilities, with higher rates among children and working age adults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a:t>
            </a:r>
            <a:endParaRPr lang="en-GB" sz="1400"/>
          </a:p>
        </p:txBody>
      </p:sp>
      <p:pic>
        <p:nvPicPr>
          <p:cNvPr id="5" name="Picture 4" descr=".">
            <a:extLst>
              <a:ext uri="{FF2B5EF4-FFF2-40B4-BE49-F238E27FC236}">
                <a16:creationId xmlns:a16="http://schemas.microsoft.com/office/drawing/2014/main" id="{1B3B9074-4C70-BB51-7927-740A82F6A1E1}"/>
              </a:ext>
            </a:extLst>
          </p:cNvPr>
          <p:cNvPicPr>
            <a:picLocks noChangeAspect="1"/>
          </p:cNvPicPr>
          <p:nvPr/>
        </p:nvPicPr>
        <p:blipFill>
          <a:blip r:embed="rId5"/>
          <a:stretch>
            <a:fillRect/>
          </a:stretch>
        </p:blipFill>
        <p:spPr>
          <a:xfrm>
            <a:off x="1583560" y="3524249"/>
            <a:ext cx="3889011" cy="2891322"/>
          </a:xfrm>
          <a:prstGeom prst="rect">
            <a:avLst/>
          </a:prstGeom>
          <a:ln>
            <a:solidFill>
              <a:schemeClr val="tx1"/>
            </a:solidFill>
          </a:ln>
        </p:spPr>
      </p:pic>
      <p:pic>
        <p:nvPicPr>
          <p:cNvPr id="6" name="Picture 5" descr="A graph with a line and dots">
            <a:extLst>
              <a:ext uri="{FF2B5EF4-FFF2-40B4-BE49-F238E27FC236}">
                <a16:creationId xmlns:a16="http://schemas.microsoft.com/office/drawing/2014/main" id="{BAECB323-7E72-95A6-7F52-04D63C80DE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508" y="3524249"/>
            <a:ext cx="4611521" cy="3114189"/>
          </a:xfrm>
          <a:prstGeom prst="rect">
            <a:avLst/>
          </a:prstGeom>
          <a:ln>
            <a:solidFill>
              <a:schemeClr val="tx1"/>
            </a:solidFill>
          </a:ln>
        </p:spPr>
      </p:pic>
    </p:spTree>
    <p:extLst>
      <p:ext uri="{BB962C8B-B14F-4D97-AF65-F5344CB8AC3E}">
        <p14:creationId xmlns:p14="http://schemas.microsoft.com/office/powerpoint/2010/main" val="2638977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6809-163D-42B3-640C-FB6332B4F5D7}"/>
              </a:ext>
            </a:extLst>
          </p:cNvPr>
          <p:cNvSpPr>
            <a:spLocks noGrp="1"/>
          </p:cNvSpPr>
          <p:nvPr>
            <p:ph type="title"/>
          </p:nvPr>
        </p:nvSpPr>
        <p:spPr>
          <a:xfrm>
            <a:off x="603250" y="216699"/>
            <a:ext cx="10005566" cy="1325563"/>
          </a:xfrm>
        </p:spPr>
        <p:txBody>
          <a:bodyPr>
            <a:noAutofit/>
          </a:bodyPr>
          <a:lstStyle/>
          <a:p>
            <a:r>
              <a:rPr lang="en-GB" sz="2800"/>
              <a:t>Rates of diagnosed learning disabilities have increased in Tower Hamlets, similar to London but lower than England </a:t>
            </a:r>
          </a:p>
        </p:txBody>
      </p:sp>
      <p:sp>
        <p:nvSpPr>
          <p:cNvPr id="7" name="TextBox 6">
            <a:extLst>
              <a:ext uri="{FF2B5EF4-FFF2-40B4-BE49-F238E27FC236}">
                <a16:creationId xmlns:a16="http://schemas.microsoft.com/office/drawing/2014/main" id="{50BD8A68-1835-36EB-C128-62922A3F8F83}"/>
              </a:ext>
            </a:extLst>
          </p:cNvPr>
          <p:cNvSpPr txBox="1"/>
          <p:nvPr/>
        </p:nvSpPr>
        <p:spPr>
          <a:xfrm>
            <a:off x="5238172" y="1733363"/>
            <a:ext cx="6713144" cy="3182410"/>
          </a:xfrm>
          <a:prstGeom prst="rect">
            <a:avLst/>
          </a:prstGeom>
          <a:noFill/>
        </p:spPr>
        <p:txBody>
          <a:bodyPr wrap="square" rtlCol="0">
            <a:spAutoFit/>
          </a:bodyPr>
          <a:lstStyle/>
          <a:p>
            <a:pPr marL="285750" lvl="0" indent="-285750">
              <a:lnSpc>
                <a:spcPct val="90000"/>
              </a:lnSpc>
              <a:spcBef>
                <a:spcPts val="600"/>
              </a:spcBef>
              <a:buFont typeface="Arial" panose="020B0604020202020204" pitchFamily="34" charset="0"/>
              <a:buChar char="•"/>
              <a:defRPr/>
            </a:pPr>
            <a:r>
              <a:rPr lang="en-GB" sz="1600">
                <a:solidFill>
                  <a:srgbClr val="003366"/>
                </a:solidFill>
                <a:latin typeface="Arial" panose="020B0604020202020204" pitchFamily="34" charset="0"/>
                <a:cs typeface="Arial" panose="020B0604020202020204" pitchFamily="34" charset="0"/>
              </a:rPr>
              <a:t>Approximately </a:t>
            </a:r>
            <a:r>
              <a:rPr lang="en-GB" sz="1600" b="1">
                <a:solidFill>
                  <a:srgbClr val="003366"/>
                </a:solidFill>
                <a:latin typeface="Arial" panose="020B0604020202020204" pitchFamily="34" charset="0"/>
                <a:cs typeface="Arial" panose="020B0604020202020204" pitchFamily="34" charset="0"/>
              </a:rPr>
              <a:t>0.46% of the adult population has a diagnosed learning disability, equating to about 1,700 people </a:t>
            </a:r>
            <a:r>
              <a:rPr lang="en-GB" sz="1600">
                <a:solidFill>
                  <a:srgbClr val="003366"/>
                </a:solidFill>
                <a:latin typeface="Arial" panose="020B0604020202020204" pitchFamily="34" charset="0"/>
                <a:cs typeface="Arial" panose="020B0604020202020204" pitchFamily="34" charset="0"/>
              </a:rPr>
              <a:t>(Quality and Outcomes Framework (QOF), NHS England 2023)</a:t>
            </a:r>
          </a:p>
          <a:p>
            <a:pPr marL="742950" lvl="1" indent="-285750">
              <a:lnSpc>
                <a:spcPct val="90000"/>
              </a:lnSpc>
              <a:spcBef>
                <a:spcPts val="600"/>
              </a:spcBef>
              <a:buFont typeface="Arial" panose="020B0604020202020204" pitchFamily="34" charset="0"/>
              <a:buChar char="•"/>
              <a:defRPr/>
            </a:pPr>
            <a:endParaRPr lang="en-GB" sz="1600">
              <a:solidFill>
                <a:srgbClr val="003366"/>
              </a:solidFill>
              <a:latin typeface="Arial" panose="020B0604020202020204" pitchFamily="34" charset="0"/>
              <a:cs typeface="Arial" panose="020B0604020202020204" pitchFamily="34" charset="0"/>
            </a:endParaRPr>
          </a:p>
          <a:p>
            <a:pPr marL="742950" lvl="1" indent="-285750">
              <a:lnSpc>
                <a:spcPct val="90000"/>
              </a:lnSpc>
              <a:spcBef>
                <a:spcPts val="600"/>
              </a:spcBef>
              <a:buFont typeface="Arial" panose="020B0604020202020204" pitchFamily="34" charset="0"/>
              <a:buChar char="•"/>
              <a:defRPr/>
            </a:pPr>
            <a:r>
              <a:rPr lang="en-GB" sz="1600">
                <a:solidFill>
                  <a:srgbClr val="003366"/>
                </a:solidFill>
                <a:latin typeface="Arial" panose="020B0604020202020204" pitchFamily="34" charset="0"/>
                <a:cs typeface="Arial" panose="020B0604020202020204" pitchFamily="34" charset="0"/>
              </a:rPr>
              <a:t>However, the actual number is likely higher, as PANSI estimates an </a:t>
            </a:r>
            <a:r>
              <a:rPr lang="en-GB" sz="1600" b="1">
                <a:solidFill>
                  <a:srgbClr val="003366"/>
                </a:solidFill>
                <a:latin typeface="Arial" panose="020B0604020202020204" pitchFamily="34" charset="0"/>
                <a:cs typeface="Arial" panose="020B0604020202020204" pitchFamily="34" charset="0"/>
              </a:rPr>
              <a:t>adult prevalence of 2.14%-2.27% </a:t>
            </a:r>
            <a:r>
              <a:rPr lang="en-GB" sz="1600">
                <a:solidFill>
                  <a:srgbClr val="003366"/>
                </a:solidFill>
                <a:latin typeface="Arial" panose="020B0604020202020204" pitchFamily="34" charset="0"/>
                <a:cs typeface="Arial" panose="020B0604020202020204" pitchFamily="34" charset="0"/>
              </a:rPr>
              <a:t>(PHAST, 2023). </a:t>
            </a:r>
          </a:p>
          <a:p>
            <a:pPr marL="285750" indent="-285750">
              <a:spcBef>
                <a:spcPts val="600"/>
              </a:spcBef>
              <a:buFont typeface="Arial" panose="020B0604020202020204" pitchFamily="34" charset="0"/>
              <a:buChar char="•"/>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The prevalence of diagnosed learning disabilities in Tower Hamlets is lower compared to the rest of England; this may be due to a range of issues such as underreporting, lack of access or knowledge among parents/carers, stigma; </a:t>
            </a:r>
            <a:r>
              <a:rPr lang="en-GB" sz="1600">
                <a:solidFill>
                  <a:srgbClr val="003366"/>
                </a:solidFill>
                <a:latin typeface="Arial" panose="020B0604020202020204"/>
              </a:rPr>
              <a:t>d</a:t>
            </a:r>
            <a:r>
              <a:rPr lang="en-GB" sz="1600">
                <a:solidFill>
                  <a:srgbClr val="003366"/>
                </a:solidFill>
              </a:rPr>
              <a:t>iagnosis is crucial for accessing tailored/specific services  </a:t>
            </a:r>
            <a:endParaRPr kumimoji="0" lang="en-GB" sz="1600" b="0" i="0" u="none" strike="noStrike" kern="1200" cap="none" spc="0" normalizeH="0" baseline="0" noProof="0">
              <a:ln>
                <a:noFill/>
              </a:ln>
              <a:solidFill>
                <a:srgbClr val="003366"/>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a:t>
            </a:r>
          </a:p>
        </p:txBody>
      </p:sp>
      <p:pic>
        <p:nvPicPr>
          <p:cNvPr id="4" name="Picture 3">
            <a:extLst>
              <a:ext uri="{FF2B5EF4-FFF2-40B4-BE49-F238E27FC236}">
                <a16:creationId xmlns:a16="http://schemas.microsoft.com/office/drawing/2014/main" id="{D48B8DCE-EBEF-D7F6-DEEE-DCD00640C4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29" y="1918802"/>
            <a:ext cx="4737699" cy="3553275"/>
          </a:xfrm>
          <a:prstGeom prst="rect">
            <a:avLst/>
          </a:prstGeom>
          <a:ln>
            <a:solidFill>
              <a:schemeClr val="tx1"/>
            </a:solidFill>
          </a:ln>
        </p:spPr>
      </p:pic>
    </p:spTree>
    <p:extLst>
      <p:ext uri="{BB962C8B-B14F-4D97-AF65-F5344CB8AC3E}">
        <p14:creationId xmlns:p14="http://schemas.microsoft.com/office/powerpoint/2010/main" val="3523695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F9C5-3D33-55AE-F0EF-23624E40724F}"/>
              </a:ext>
            </a:extLst>
          </p:cNvPr>
          <p:cNvSpPr>
            <a:spLocks noGrp="1"/>
          </p:cNvSpPr>
          <p:nvPr>
            <p:ph type="title"/>
          </p:nvPr>
        </p:nvSpPr>
        <p:spPr>
          <a:xfrm>
            <a:off x="506436" y="1138"/>
            <a:ext cx="10102379" cy="1325563"/>
          </a:xfrm>
        </p:spPr>
        <p:txBody>
          <a:bodyPr>
            <a:normAutofit/>
          </a:bodyPr>
          <a:lstStyle/>
          <a:p>
            <a:r>
              <a:rPr lang="en-GB" sz="3200"/>
              <a:t>Prevalence of learning disabilities is highest among males and younger adults</a:t>
            </a:r>
          </a:p>
        </p:txBody>
      </p:sp>
      <p:sp>
        <p:nvSpPr>
          <p:cNvPr id="5" name="TextBox 4">
            <a:extLst>
              <a:ext uri="{FF2B5EF4-FFF2-40B4-BE49-F238E27FC236}">
                <a16:creationId xmlns:a16="http://schemas.microsoft.com/office/drawing/2014/main" id="{EFDD5D0E-2515-1634-815D-46601A9F3C4A}"/>
              </a:ext>
            </a:extLst>
          </p:cNvPr>
          <p:cNvSpPr txBox="1"/>
          <p:nvPr/>
        </p:nvSpPr>
        <p:spPr>
          <a:xfrm>
            <a:off x="605588" y="1413005"/>
            <a:ext cx="450107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3366"/>
                </a:solidFill>
                <a:effectLst/>
                <a:uLnTx/>
                <a:uFillTx/>
                <a:latin typeface="Arial" panose="020B0604020202020204"/>
                <a:ea typeface="+mn-ea"/>
                <a:cs typeface="+mn-cs"/>
              </a:rPr>
              <a:t>Gender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The prevalence of learning disabilities is higher in males compared with females, with the population being 60% males and 40% females.</a:t>
            </a:r>
          </a:p>
        </p:txBody>
      </p:sp>
      <p:sp>
        <p:nvSpPr>
          <p:cNvPr id="23" name="TextBox 22">
            <a:extLst>
              <a:ext uri="{FF2B5EF4-FFF2-40B4-BE49-F238E27FC236}">
                <a16:creationId xmlns:a16="http://schemas.microsoft.com/office/drawing/2014/main" id="{E9672B9A-5ACE-DB45-19D3-A84AD00DAF61}"/>
              </a:ext>
            </a:extLst>
          </p:cNvPr>
          <p:cNvSpPr txBox="1"/>
          <p:nvPr/>
        </p:nvSpPr>
        <p:spPr>
          <a:xfrm>
            <a:off x="5557625" y="1309080"/>
            <a:ext cx="43611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3366"/>
                </a:solidFill>
                <a:effectLst/>
                <a:uLnTx/>
                <a:uFillTx/>
                <a:latin typeface="Arial" panose="020B0604020202020204"/>
                <a:ea typeface="+mn-ea"/>
                <a:cs typeface="+mn-cs"/>
              </a:rPr>
              <a:t>Age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The prevalence of learning disabilities is higher among adults aged 18-24 years old. However, the prevalence increases to over 0.50% among adults aged 55-64 years old. Data was not available for adults aged 65+</a:t>
            </a:r>
          </a:p>
        </p:txBody>
      </p:sp>
      <p:pic>
        <p:nvPicPr>
          <p:cNvPr id="4" name="Picture 3" descr="A graph of a person and person">
            <a:extLst>
              <a:ext uri="{FF2B5EF4-FFF2-40B4-BE49-F238E27FC236}">
                <a16:creationId xmlns:a16="http://schemas.microsoft.com/office/drawing/2014/main" id="{AA52608D-9B1D-7332-E1BE-5B50B8F6F5E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2090" t="43648" b="43354"/>
          <a:stretch/>
        </p:blipFill>
        <p:spPr>
          <a:xfrm>
            <a:off x="9918818" y="1427303"/>
            <a:ext cx="2165535" cy="1125084"/>
          </a:xfrm>
          <a:prstGeom prst="rect">
            <a:avLst/>
          </a:prstGeom>
        </p:spPr>
      </p:pic>
      <p:grpSp>
        <p:nvGrpSpPr>
          <p:cNvPr id="9" name="Group 8" descr=".">
            <a:extLst>
              <a:ext uri="{FF2B5EF4-FFF2-40B4-BE49-F238E27FC236}">
                <a16:creationId xmlns:a16="http://schemas.microsoft.com/office/drawing/2014/main" id="{6699664B-69F9-8534-1EC7-2D93A5DDBC43}"/>
              </a:ext>
            </a:extLst>
          </p:cNvPr>
          <p:cNvGrpSpPr/>
          <p:nvPr/>
        </p:nvGrpSpPr>
        <p:grpSpPr>
          <a:xfrm>
            <a:off x="506436" y="2634643"/>
            <a:ext cx="4501075" cy="3053775"/>
            <a:chOff x="6022201" y="2952414"/>
            <a:chExt cx="5615354" cy="3687864"/>
          </a:xfrm>
        </p:grpSpPr>
        <p:pic>
          <p:nvPicPr>
            <p:cNvPr id="10" name="Picture 9" descr="A graph of a person and person&#10;&#10;Description automatically generated with medium confidence">
              <a:extLst>
                <a:ext uri="{FF2B5EF4-FFF2-40B4-BE49-F238E27FC236}">
                  <a16:creationId xmlns:a16="http://schemas.microsoft.com/office/drawing/2014/main" id="{6FC59851-7C2A-5883-3DF4-DBB05A10ECD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241"/>
            <a:stretch/>
          </p:blipFill>
          <p:spPr>
            <a:xfrm>
              <a:off x="6096000" y="2952414"/>
              <a:ext cx="5147733" cy="3273220"/>
            </a:xfrm>
            <a:prstGeom prst="rect">
              <a:avLst/>
            </a:prstGeom>
          </p:spPr>
        </p:pic>
        <p:sp>
          <p:nvSpPr>
            <p:cNvPr id="11" name="TextBox 9">
              <a:extLst>
                <a:ext uri="{FF2B5EF4-FFF2-40B4-BE49-F238E27FC236}">
                  <a16:creationId xmlns:a16="http://schemas.microsoft.com/office/drawing/2014/main" id="{76B44B46-7D97-0775-EF14-03D13836AB53}"/>
                </a:ext>
              </a:extLst>
            </p:cNvPr>
            <p:cNvSpPr txBox="1"/>
            <p:nvPr/>
          </p:nvSpPr>
          <p:spPr>
            <a:xfrm>
              <a:off x="6022201" y="6178614"/>
              <a:ext cx="5615354" cy="461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3366"/>
                  </a:solidFill>
                  <a:effectLst/>
                  <a:uLnTx/>
                  <a:uFillTx/>
                  <a:latin typeface="Arial" panose="020B0604020202020204"/>
                  <a:ea typeface="+mn-ea"/>
                  <a:cs typeface="+mn-cs"/>
                </a:rPr>
                <a:t>Crude prevalence of Learning Disabilities in Tower Hamlets (blue) and NEL (red) residents aged 18 to 64, by sex (East London Database 2022-23).</a:t>
              </a:r>
            </a:p>
          </p:txBody>
        </p:sp>
      </p:grpSp>
      <p:grpSp>
        <p:nvGrpSpPr>
          <p:cNvPr id="12" name="Group 11" descr=".">
            <a:extLst>
              <a:ext uri="{FF2B5EF4-FFF2-40B4-BE49-F238E27FC236}">
                <a16:creationId xmlns:a16="http://schemas.microsoft.com/office/drawing/2014/main" id="{E2936C00-222F-B32F-29D7-8DC3DA6948EF}"/>
              </a:ext>
            </a:extLst>
          </p:cNvPr>
          <p:cNvGrpSpPr/>
          <p:nvPr/>
        </p:nvGrpSpPr>
        <p:grpSpPr>
          <a:xfrm>
            <a:off x="5399557" y="2634643"/>
            <a:ext cx="5014469" cy="3302248"/>
            <a:chOff x="368042" y="2952414"/>
            <a:chExt cx="5580811" cy="3782694"/>
          </a:xfrm>
        </p:grpSpPr>
        <p:pic>
          <p:nvPicPr>
            <p:cNvPr id="13" name="Picture 12" descr="A graph of blue and pink bars&#10;&#10;Description automatically generated">
              <a:extLst>
                <a:ext uri="{FF2B5EF4-FFF2-40B4-BE49-F238E27FC236}">
                  <a16:creationId xmlns:a16="http://schemas.microsoft.com/office/drawing/2014/main" id="{C835DC5F-2378-CE1F-61A9-E0675FFD822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723"/>
            <a:stretch/>
          </p:blipFill>
          <p:spPr>
            <a:xfrm>
              <a:off x="368042" y="2952414"/>
              <a:ext cx="5397758" cy="3202853"/>
            </a:xfrm>
            <a:prstGeom prst="rect">
              <a:avLst/>
            </a:prstGeom>
          </p:spPr>
        </p:pic>
        <p:sp>
          <p:nvSpPr>
            <p:cNvPr id="14" name="TextBox 8">
              <a:extLst>
                <a:ext uri="{FF2B5EF4-FFF2-40B4-BE49-F238E27FC236}">
                  <a16:creationId xmlns:a16="http://schemas.microsoft.com/office/drawing/2014/main" id="{D41F35BB-8E00-59C0-0460-46D94745B103}"/>
                </a:ext>
              </a:extLst>
            </p:cNvPr>
            <p:cNvSpPr txBox="1"/>
            <p:nvPr/>
          </p:nvSpPr>
          <p:spPr>
            <a:xfrm>
              <a:off x="551094" y="6088776"/>
              <a:ext cx="5397759" cy="646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3366"/>
                  </a:solidFill>
                  <a:effectLst/>
                  <a:uLnTx/>
                  <a:uFillTx/>
                  <a:latin typeface="Arial" panose="020B0604020202020204"/>
                  <a:ea typeface="+mn-ea"/>
                  <a:cs typeface="+mn-cs"/>
                </a:rPr>
                <a:t>Crude prevalence of Learning Disabilities in Tower Hamlets (blue) and NEL (red) residents aged 18 to 64, by age band (East London Database 2022-23).</a:t>
              </a:r>
            </a:p>
          </p:txBody>
        </p:sp>
      </p:grpSp>
    </p:spTree>
    <p:extLst>
      <p:ext uri="{BB962C8B-B14F-4D97-AF65-F5344CB8AC3E}">
        <p14:creationId xmlns:p14="http://schemas.microsoft.com/office/powerpoint/2010/main" val="2317415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ABC3-FF44-60D0-A893-454041B1FC31}"/>
              </a:ext>
              <a:ext uri="{C183D7F6-B498-43B3-948B-1728B52AA6E4}">
                <adec:decorative xmlns:adec="http://schemas.microsoft.com/office/drawing/2017/decorative" val="1"/>
              </a:ext>
            </a:extLst>
          </p:cNvPr>
          <p:cNvSpPr>
            <a:spLocks noGrp="1"/>
          </p:cNvSpPr>
          <p:nvPr>
            <p:ph type="title"/>
          </p:nvPr>
        </p:nvSpPr>
        <p:spPr>
          <a:xfrm>
            <a:off x="716314" y="1138"/>
            <a:ext cx="9892501" cy="1325563"/>
          </a:xfrm>
        </p:spPr>
        <p:txBody>
          <a:bodyPr>
            <a:noAutofit/>
          </a:bodyPr>
          <a:lstStyle/>
          <a:p>
            <a:pPr algn="ct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j-ea"/>
                <a:cs typeface="Arial" panose="020B0604020202020204" pitchFamily="34" charset="0"/>
              </a:rPr>
              <a:t>LDs are most prevalent among Asian and Black adults and people in the most deprived areas of Tower Hamlets</a:t>
            </a:r>
            <a:endParaRPr lang="en-GB" sz="2800"/>
          </a:p>
        </p:txBody>
      </p:sp>
      <p:sp>
        <p:nvSpPr>
          <p:cNvPr id="6" name="TextBox 5">
            <a:extLst>
              <a:ext uri="{FF2B5EF4-FFF2-40B4-BE49-F238E27FC236}">
                <a16:creationId xmlns:a16="http://schemas.microsoft.com/office/drawing/2014/main" id="{FD2AD26A-74B2-C6FD-AECC-041260ED96F1}"/>
              </a:ext>
              <a:ext uri="{C183D7F6-B498-43B3-948B-1728B52AA6E4}">
                <adec:decorative xmlns:adec="http://schemas.microsoft.com/office/drawing/2017/decorative" val="1"/>
              </a:ext>
            </a:extLst>
          </p:cNvPr>
          <p:cNvSpPr txBox="1"/>
          <p:nvPr/>
        </p:nvSpPr>
        <p:spPr>
          <a:xfrm>
            <a:off x="6510877" y="1139807"/>
            <a:ext cx="496480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3366"/>
                </a:solidFill>
                <a:effectLst/>
                <a:uLnTx/>
                <a:uFillTx/>
                <a:latin typeface="Arial" panose="020B0604020202020204"/>
                <a:ea typeface="+mn-ea"/>
                <a:cs typeface="+mn-cs"/>
              </a:rPr>
              <a:t>Socioeconomic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In Tower Hamlets, the prevalence of learning disabilities in adults aged 18 to 64 living in the most deprived areas is over three times higher than for those living in the least deprived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336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Note: the numbers in the least deprived category are very small </a:t>
            </a:r>
          </a:p>
        </p:txBody>
      </p:sp>
      <p:sp>
        <p:nvSpPr>
          <p:cNvPr id="15" name="TextBox 14">
            <a:extLst>
              <a:ext uri="{FF2B5EF4-FFF2-40B4-BE49-F238E27FC236}">
                <a16:creationId xmlns:a16="http://schemas.microsoft.com/office/drawing/2014/main" id="{78E2925A-3D39-C169-9CC0-BC061980000D}"/>
              </a:ext>
              <a:ext uri="{C183D7F6-B498-43B3-948B-1728B52AA6E4}">
                <adec:decorative xmlns:adec="http://schemas.microsoft.com/office/drawing/2017/decorative" val="1"/>
              </a:ext>
            </a:extLst>
          </p:cNvPr>
          <p:cNvSpPr txBox="1"/>
          <p:nvPr/>
        </p:nvSpPr>
        <p:spPr>
          <a:xfrm>
            <a:off x="960085" y="1113775"/>
            <a:ext cx="439093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3366"/>
                </a:solidFill>
                <a:effectLst/>
                <a:uLnTx/>
                <a:uFillTx/>
                <a:latin typeface="Arial" panose="020B0604020202020204"/>
                <a:ea typeface="+mn-ea"/>
                <a:cs typeface="+mn-cs"/>
              </a:rPr>
              <a:t>Ethnic groups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By ethnicity, prevalence of learning disabilities in Asian and Black ethnic groups are over two times higher than those in all other ethnic groups. The prevalence of learning disabilities in Asian ethnic groups in Tower Hamlets is notably higher than the NEL average.</a:t>
            </a:r>
          </a:p>
        </p:txBody>
      </p:sp>
      <p:graphicFrame>
        <p:nvGraphicFramePr>
          <p:cNvPr id="5" name="Chart 4">
            <a:extLst>
              <a:ext uri="{FF2B5EF4-FFF2-40B4-BE49-F238E27FC236}">
                <a16:creationId xmlns:a16="http://schemas.microsoft.com/office/drawing/2014/main" id="{88BBA54B-08BF-2BE2-DB4B-C02DCD13468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07862517"/>
              </p:ext>
            </p:extLst>
          </p:nvPr>
        </p:nvGraphicFramePr>
        <p:xfrm>
          <a:off x="6572250" y="2527986"/>
          <a:ext cx="5382318" cy="34496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14BC814-FE64-E9A9-3445-74C752B0B46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60154372"/>
              </p:ext>
            </p:extLst>
          </p:nvPr>
        </p:nvGraphicFramePr>
        <p:xfrm>
          <a:off x="542833" y="2492092"/>
          <a:ext cx="5553167" cy="35748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1357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A638-56EF-B344-C8C3-40DB410DE38A}"/>
              </a:ext>
            </a:extLst>
          </p:cNvPr>
          <p:cNvSpPr>
            <a:spLocks noGrp="1"/>
          </p:cNvSpPr>
          <p:nvPr>
            <p:ph type="title"/>
          </p:nvPr>
        </p:nvSpPr>
        <p:spPr/>
        <p:txBody>
          <a:bodyPr>
            <a:normAutofit/>
          </a:bodyPr>
          <a:lstStyle/>
          <a:p>
            <a:r>
              <a:rPr lang="en-GB" sz="2800"/>
              <a:t>Considering the population of children and young people with a learning disability can support future planning</a:t>
            </a:r>
          </a:p>
        </p:txBody>
      </p:sp>
      <p:sp>
        <p:nvSpPr>
          <p:cNvPr id="3" name="Content Placeholder 2">
            <a:extLst>
              <a:ext uri="{FF2B5EF4-FFF2-40B4-BE49-F238E27FC236}">
                <a16:creationId xmlns:a16="http://schemas.microsoft.com/office/drawing/2014/main" id="{BBD812E3-A523-AB57-0F7C-58CD486E31AB}"/>
              </a:ext>
            </a:extLst>
          </p:cNvPr>
          <p:cNvSpPr>
            <a:spLocks noGrp="1"/>
          </p:cNvSpPr>
          <p:nvPr>
            <p:ph idx="1"/>
          </p:nvPr>
        </p:nvSpPr>
        <p:spPr>
          <a:xfrm>
            <a:off x="838200" y="1603683"/>
            <a:ext cx="6308558" cy="4351338"/>
          </a:xfrm>
        </p:spPr>
        <p:txBody>
          <a:bodyPr>
            <a:normAutofit fontScale="92500" lnSpcReduction="10000"/>
          </a:bodyPr>
          <a:lstStyle/>
          <a:p>
            <a:r>
              <a:rPr lang="en-GB"/>
              <a:t>According to the Department for Education special educational needs statistics from 2013, there were 1,782 pupils </a:t>
            </a:r>
          </a:p>
          <a:p>
            <a:r>
              <a:rPr lang="en-GB"/>
              <a:t>There are nearly 6,000 pupils in Tower Hamlets with SEND needs; of these, 1 in 8 have learning disability as a secondary need (~750 pupils)</a:t>
            </a:r>
          </a:p>
          <a:p>
            <a:r>
              <a:rPr lang="en-GB"/>
              <a:t>There are also just over 100 young people with learning disabilities (aged 14-17 years old) recorded in primary care (CEG, 2024)</a:t>
            </a:r>
          </a:p>
        </p:txBody>
      </p:sp>
      <p:graphicFrame>
        <p:nvGraphicFramePr>
          <p:cNvPr id="4" name="Table 3">
            <a:extLst>
              <a:ext uri="{FF2B5EF4-FFF2-40B4-BE49-F238E27FC236}">
                <a16:creationId xmlns:a16="http://schemas.microsoft.com/office/drawing/2014/main" id="{B250A5E7-1EE9-B442-A52C-3199CB0B7411}"/>
              </a:ext>
            </a:extLst>
          </p:cNvPr>
          <p:cNvGraphicFramePr>
            <a:graphicFrameLocks noGrp="1"/>
          </p:cNvGraphicFramePr>
          <p:nvPr>
            <p:extLst>
              <p:ext uri="{D42A27DB-BD31-4B8C-83A1-F6EECF244321}">
                <p14:modId xmlns:p14="http://schemas.microsoft.com/office/powerpoint/2010/main" val="4068004280"/>
              </p:ext>
            </p:extLst>
          </p:nvPr>
        </p:nvGraphicFramePr>
        <p:xfrm>
          <a:off x="7581649" y="1603683"/>
          <a:ext cx="4295775" cy="1969770"/>
        </p:xfrm>
        <a:graphic>
          <a:graphicData uri="http://schemas.openxmlformats.org/drawingml/2006/table">
            <a:tbl>
              <a:tblPr firstRow="1"/>
              <a:tblGrid>
                <a:gridCol w="1524000">
                  <a:extLst>
                    <a:ext uri="{9D8B030D-6E8A-4147-A177-3AD203B41FA5}">
                      <a16:colId xmlns:a16="http://schemas.microsoft.com/office/drawing/2014/main" val="3277035958"/>
                    </a:ext>
                  </a:extLst>
                </a:gridCol>
                <a:gridCol w="1619250">
                  <a:extLst>
                    <a:ext uri="{9D8B030D-6E8A-4147-A177-3AD203B41FA5}">
                      <a16:colId xmlns:a16="http://schemas.microsoft.com/office/drawing/2014/main" val="427293538"/>
                    </a:ext>
                  </a:extLst>
                </a:gridCol>
                <a:gridCol w="1152525">
                  <a:extLst>
                    <a:ext uri="{9D8B030D-6E8A-4147-A177-3AD203B41FA5}">
                      <a16:colId xmlns:a16="http://schemas.microsoft.com/office/drawing/2014/main" val="667004673"/>
                    </a:ext>
                  </a:extLst>
                </a:gridCol>
              </a:tblGrid>
              <a:tr h="361950">
                <a:tc>
                  <a:txBody>
                    <a:bodyPr/>
                    <a:lstStyle/>
                    <a:p>
                      <a:pPr algn="l" fontAlgn="base"/>
                      <a:endParaRPr lang="en-GB" b="1" i="0">
                        <a:solidFill>
                          <a:srgbClr val="FFFFFF"/>
                        </a:solidFill>
                        <a:effectLst/>
                        <a:highlight>
                          <a:srgbClr val="E6215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E62154"/>
                    </a:solidFill>
                  </a:tcPr>
                </a:tc>
                <a:tc>
                  <a:txBody>
                    <a:bodyPr/>
                    <a:lstStyle/>
                    <a:p>
                      <a:pPr algn="l" fontAlgn="base"/>
                      <a:endParaRPr lang="en-GB" b="1" i="0">
                        <a:solidFill>
                          <a:srgbClr val="FFFFFF"/>
                        </a:solidFill>
                        <a:effectLst/>
                        <a:highlight>
                          <a:srgbClr val="E6215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E62154"/>
                    </a:solidFill>
                  </a:tcPr>
                </a:tc>
                <a:tc>
                  <a:txBody>
                    <a:bodyPr/>
                    <a:lstStyle/>
                    <a:p>
                      <a:pPr algn="l" fontAlgn="base"/>
                      <a:endParaRPr lang="en-GB" b="1" i="0" dirty="0">
                        <a:solidFill>
                          <a:srgbClr val="FFFFFF"/>
                        </a:solidFill>
                        <a:effectLst/>
                        <a:highlight>
                          <a:srgbClr val="E6215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E62154"/>
                    </a:solidFill>
                  </a:tcPr>
                </a:tc>
                <a:extLst>
                  <a:ext uri="{0D108BD9-81ED-4DB2-BD59-A6C34878D82A}">
                    <a16:rowId xmlns:a16="http://schemas.microsoft.com/office/drawing/2014/main" val="3401493330"/>
                  </a:ext>
                </a:extLst>
              </a:tr>
              <a:tr h="361950">
                <a:tc>
                  <a:txBody>
                    <a:bodyPr/>
                    <a:lstStyle/>
                    <a:p>
                      <a:pPr algn="l" fontAlgn="base"/>
                      <a:r>
                        <a:rPr lang="en-GB" sz="1400" b="1" i="0">
                          <a:solidFill>
                            <a:srgbClr val="FFFFFF"/>
                          </a:solidFill>
                          <a:effectLst/>
                          <a:highlight>
                            <a:srgbClr val="E62154"/>
                          </a:highlight>
                          <a:latin typeface="Arial" panose="020B0604020202020204" pitchFamily="34" charset="0"/>
                        </a:rPr>
                        <a:t>LD category​</a:t>
                      </a:r>
                      <a:endParaRPr lang="en-GB" b="1" i="0">
                        <a:solidFill>
                          <a:srgbClr val="FFFFFF"/>
                        </a:solidFill>
                        <a:effectLst/>
                        <a:highlight>
                          <a:srgbClr val="E6215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E62154"/>
                    </a:solidFill>
                  </a:tcPr>
                </a:tc>
                <a:tc>
                  <a:txBody>
                    <a:bodyPr/>
                    <a:lstStyle/>
                    <a:p>
                      <a:pPr algn="l" fontAlgn="base"/>
                      <a:r>
                        <a:rPr lang="en-GB" sz="1400" b="1" i="0" u="none" strike="noStrike">
                          <a:solidFill>
                            <a:srgbClr val="FFFFFF"/>
                          </a:solidFill>
                          <a:effectLst/>
                          <a:highlight>
                            <a:srgbClr val="E62154"/>
                          </a:highlight>
                          <a:latin typeface="Arial" panose="020B0604020202020204" pitchFamily="34" charset="0"/>
                        </a:rPr>
                        <a:t>Tower Hamlets</a:t>
                      </a:r>
                      <a:r>
                        <a:rPr lang="en-GB" sz="1400" b="1" i="0">
                          <a:solidFill>
                            <a:srgbClr val="FFFFFF"/>
                          </a:solidFill>
                          <a:effectLst/>
                          <a:highlight>
                            <a:srgbClr val="E62154"/>
                          </a:highlight>
                          <a:latin typeface="Arial" panose="020B0604020202020204" pitchFamily="34" charset="0"/>
                        </a:rPr>
                        <a:t>​</a:t>
                      </a:r>
                      <a:endParaRPr lang="en-GB" b="1" i="0">
                        <a:solidFill>
                          <a:srgbClr val="FFFFFF"/>
                        </a:solidFill>
                        <a:effectLst/>
                        <a:highlight>
                          <a:srgbClr val="E6215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E62154"/>
                    </a:solidFill>
                  </a:tcPr>
                </a:tc>
                <a:tc>
                  <a:txBody>
                    <a:bodyPr/>
                    <a:lstStyle/>
                    <a:p>
                      <a:pPr algn="l" fontAlgn="base"/>
                      <a:r>
                        <a:rPr lang="en-GB" sz="1400" b="1" i="0">
                          <a:solidFill>
                            <a:srgbClr val="FFFFFF"/>
                          </a:solidFill>
                          <a:effectLst/>
                          <a:highlight>
                            <a:srgbClr val="E62154"/>
                          </a:highlight>
                          <a:latin typeface="Arial" panose="020B0604020202020204" pitchFamily="34" charset="0"/>
                        </a:rPr>
                        <a:t>England​</a:t>
                      </a:r>
                      <a:endParaRPr lang="en-GB" b="1" i="0">
                        <a:solidFill>
                          <a:srgbClr val="FFFFFF"/>
                        </a:solidFill>
                        <a:effectLst/>
                        <a:highlight>
                          <a:srgbClr val="E6215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E62154"/>
                    </a:solidFill>
                  </a:tcPr>
                </a:tc>
                <a:extLst>
                  <a:ext uri="{0D108BD9-81ED-4DB2-BD59-A6C34878D82A}">
                    <a16:rowId xmlns:a16="http://schemas.microsoft.com/office/drawing/2014/main" val="79740829"/>
                  </a:ext>
                </a:extLst>
              </a:tr>
              <a:tr h="361950">
                <a:tc>
                  <a:txBody>
                    <a:bodyPr/>
                    <a:lstStyle/>
                    <a:p>
                      <a:pPr algn="l" fontAlgn="base"/>
                      <a:r>
                        <a:rPr lang="en-GB" sz="1400" b="0" i="0">
                          <a:solidFill>
                            <a:srgbClr val="17245F"/>
                          </a:solidFill>
                          <a:effectLst/>
                          <a:highlight>
                            <a:srgbClr val="F5CCD1"/>
                          </a:highlight>
                          <a:latin typeface="Arial" panose="020B0604020202020204" pitchFamily="34" charset="0"/>
                        </a:rPr>
                        <a:t>Moderate LD​</a:t>
                      </a:r>
                      <a:endParaRPr lang="en-GB" b="0" i="0">
                        <a:solidFill>
                          <a:srgbClr val="17245F"/>
                        </a:solidFill>
                        <a:effectLst/>
                        <a:highlight>
                          <a:srgbClr val="F5CCD1"/>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CCD1"/>
                    </a:solidFill>
                  </a:tcPr>
                </a:tc>
                <a:tc>
                  <a:txBody>
                    <a:bodyPr/>
                    <a:lstStyle/>
                    <a:p>
                      <a:pPr algn="l" fontAlgn="base"/>
                      <a:r>
                        <a:rPr lang="en-GB" sz="1400" b="0" i="0">
                          <a:solidFill>
                            <a:srgbClr val="17245F"/>
                          </a:solidFill>
                          <a:effectLst/>
                          <a:highlight>
                            <a:srgbClr val="F5CCD1"/>
                          </a:highlight>
                          <a:latin typeface="Arial" panose="020B0604020202020204" pitchFamily="34" charset="0"/>
                        </a:rPr>
                        <a:t>1.50%​</a:t>
                      </a:r>
                      <a:endParaRPr lang="en-GB" b="0" i="0">
                        <a:solidFill>
                          <a:srgbClr val="17245F"/>
                        </a:solidFill>
                        <a:effectLst/>
                        <a:highlight>
                          <a:srgbClr val="F5CCD1"/>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CCD1"/>
                    </a:solidFill>
                  </a:tcPr>
                </a:tc>
                <a:tc>
                  <a:txBody>
                    <a:bodyPr/>
                    <a:lstStyle/>
                    <a:p>
                      <a:pPr algn="l" fontAlgn="base"/>
                      <a:r>
                        <a:rPr lang="en-GB" sz="1400" b="0" i="0">
                          <a:solidFill>
                            <a:srgbClr val="17245F"/>
                          </a:solidFill>
                          <a:effectLst/>
                          <a:highlight>
                            <a:srgbClr val="F5CCD1"/>
                          </a:highlight>
                          <a:latin typeface="Arial" panose="020B0604020202020204" pitchFamily="34" charset="0"/>
                        </a:rPr>
                        <a:t>2.89%​</a:t>
                      </a:r>
                      <a:endParaRPr lang="en-GB" b="0" i="0">
                        <a:solidFill>
                          <a:srgbClr val="17245F"/>
                        </a:solidFill>
                        <a:effectLst/>
                        <a:highlight>
                          <a:srgbClr val="F5CCD1"/>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CCD1"/>
                    </a:solidFill>
                  </a:tcPr>
                </a:tc>
                <a:extLst>
                  <a:ext uri="{0D108BD9-81ED-4DB2-BD59-A6C34878D82A}">
                    <a16:rowId xmlns:a16="http://schemas.microsoft.com/office/drawing/2014/main" val="3587381896"/>
                  </a:ext>
                </a:extLst>
              </a:tr>
              <a:tr h="361950">
                <a:tc>
                  <a:txBody>
                    <a:bodyPr/>
                    <a:lstStyle/>
                    <a:p>
                      <a:pPr algn="l" fontAlgn="base"/>
                      <a:r>
                        <a:rPr lang="en-GB" sz="1400" b="0" i="0">
                          <a:solidFill>
                            <a:srgbClr val="17245F"/>
                          </a:solidFill>
                          <a:effectLst/>
                          <a:highlight>
                            <a:srgbClr val="FAE8E9"/>
                          </a:highlight>
                          <a:latin typeface="Arial" panose="020B0604020202020204" pitchFamily="34" charset="0"/>
                        </a:rPr>
                        <a:t>Profound and multiple LD​</a:t>
                      </a:r>
                      <a:endParaRPr lang="en-GB" b="0" i="0">
                        <a:solidFill>
                          <a:srgbClr val="17245F"/>
                        </a:solidFill>
                        <a:effectLst/>
                        <a:highlight>
                          <a:srgbClr val="FAE8E9"/>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E8E9"/>
                    </a:solidFill>
                  </a:tcPr>
                </a:tc>
                <a:tc>
                  <a:txBody>
                    <a:bodyPr/>
                    <a:lstStyle/>
                    <a:p>
                      <a:pPr algn="l" fontAlgn="base"/>
                      <a:r>
                        <a:rPr lang="en-GB" sz="1400" b="0" i="0">
                          <a:solidFill>
                            <a:srgbClr val="17245F"/>
                          </a:solidFill>
                          <a:effectLst/>
                          <a:highlight>
                            <a:srgbClr val="FAE8E9"/>
                          </a:highlight>
                          <a:latin typeface="Arial" panose="020B0604020202020204" pitchFamily="34" charset="0"/>
                        </a:rPr>
                        <a:t>0.39%​</a:t>
                      </a:r>
                      <a:endParaRPr lang="en-GB" b="0" i="0">
                        <a:solidFill>
                          <a:srgbClr val="17245F"/>
                        </a:solidFill>
                        <a:effectLst/>
                        <a:highlight>
                          <a:srgbClr val="FAE8E9"/>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E8E9"/>
                    </a:solidFill>
                  </a:tcPr>
                </a:tc>
                <a:tc>
                  <a:txBody>
                    <a:bodyPr/>
                    <a:lstStyle/>
                    <a:p>
                      <a:pPr algn="l" fontAlgn="base"/>
                      <a:r>
                        <a:rPr lang="en-GB" sz="1400" b="0" i="0">
                          <a:solidFill>
                            <a:srgbClr val="17245F"/>
                          </a:solidFill>
                          <a:effectLst/>
                          <a:highlight>
                            <a:srgbClr val="FAE8E9"/>
                          </a:highlight>
                          <a:latin typeface="Arial" panose="020B0604020202020204" pitchFamily="34" charset="0"/>
                        </a:rPr>
                        <a:t>0.126%​</a:t>
                      </a:r>
                      <a:endParaRPr lang="en-GB" b="0" i="0">
                        <a:solidFill>
                          <a:srgbClr val="17245F"/>
                        </a:solidFill>
                        <a:effectLst/>
                        <a:highlight>
                          <a:srgbClr val="FAE8E9"/>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AE8E9"/>
                    </a:solidFill>
                  </a:tcPr>
                </a:tc>
                <a:extLst>
                  <a:ext uri="{0D108BD9-81ED-4DB2-BD59-A6C34878D82A}">
                    <a16:rowId xmlns:a16="http://schemas.microsoft.com/office/drawing/2014/main" val="3701148901"/>
                  </a:ext>
                </a:extLst>
              </a:tr>
              <a:tr h="361950">
                <a:tc>
                  <a:txBody>
                    <a:bodyPr/>
                    <a:lstStyle/>
                    <a:p>
                      <a:pPr algn="l" fontAlgn="base"/>
                      <a:r>
                        <a:rPr lang="en-GB" sz="1400" b="0" i="0">
                          <a:solidFill>
                            <a:srgbClr val="17245F"/>
                          </a:solidFill>
                          <a:effectLst/>
                          <a:highlight>
                            <a:srgbClr val="F5CCD1"/>
                          </a:highlight>
                          <a:latin typeface="Arial" panose="020B0604020202020204" pitchFamily="34" charset="0"/>
                        </a:rPr>
                        <a:t>Severe LD​</a:t>
                      </a:r>
                      <a:endParaRPr lang="en-GB" b="0" i="0">
                        <a:solidFill>
                          <a:srgbClr val="17245F"/>
                        </a:solidFill>
                        <a:effectLst/>
                        <a:highlight>
                          <a:srgbClr val="F5CCD1"/>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CCD1"/>
                    </a:solidFill>
                  </a:tcPr>
                </a:tc>
                <a:tc>
                  <a:txBody>
                    <a:bodyPr/>
                    <a:lstStyle/>
                    <a:p>
                      <a:pPr algn="l" fontAlgn="base"/>
                      <a:r>
                        <a:rPr lang="en-GB" sz="1400" b="0" i="0" dirty="0">
                          <a:solidFill>
                            <a:srgbClr val="17245F"/>
                          </a:solidFill>
                          <a:effectLst/>
                          <a:highlight>
                            <a:srgbClr val="F5CCD1"/>
                          </a:highlight>
                          <a:latin typeface="Arial" panose="020B0604020202020204" pitchFamily="34" charset="0"/>
                        </a:rPr>
                        <a:t>0.29%​</a:t>
                      </a:r>
                      <a:endParaRPr lang="en-GB" b="0" i="0" dirty="0">
                        <a:solidFill>
                          <a:srgbClr val="17245F"/>
                        </a:solidFill>
                        <a:effectLst/>
                        <a:highlight>
                          <a:srgbClr val="F5CCD1"/>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CCD1"/>
                    </a:solidFill>
                  </a:tcPr>
                </a:tc>
                <a:tc>
                  <a:txBody>
                    <a:bodyPr/>
                    <a:lstStyle/>
                    <a:p>
                      <a:pPr algn="l" fontAlgn="base"/>
                      <a:r>
                        <a:rPr lang="en-GB" sz="1400" b="0" i="0" dirty="0">
                          <a:solidFill>
                            <a:srgbClr val="17245F"/>
                          </a:solidFill>
                          <a:effectLst/>
                          <a:highlight>
                            <a:srgbClr val="F5CCD1"/>
                          </a:highlight>
                          <a:latin typeface="Arial" panose="020B0604020202020204" pitchFamily="34" charset="0"/>
                        </a:rPr>
                        <a:t>0.37%​</a:t>
                      </a:r>
                      <a:endParaRPr lang="en-GB" b="0" i="0" dirty="0">
                        <a:solidFill>
                          <a:srgbClr val="17245F"/>
                        </a:solidFill>
                        <a:effectLst/>
                        <a:highlight>
                          <a:srgbClr val="F5CCD1"/>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CCD1"/>
                    </a:solidFill>
                  </a:tcPr>
                </a:tc>
                <a:extLst>
                  <a:ext uri="{0D108BD9-81ED-4DB2-BD59-A6C34878D82A}">
                    <a16:rowId xmlns:a16="http://schemas.microsoft.com/office/drawing/2014/main" val="3361244838"/>
                  </a:ext>
                </a:extLst>
              </a:tr>
            </a:tbl>
          </a:graphicData>
        </a:graphic>
      </p:graphicFrame>
      <p:sp>
        <p:nvSpPr>
          <p:cNvPr id="5" name="Rectangle 1" descr=".">
            <a:extLst>
              <a:ext uri="{FF2B5EF4-FFF2-40B4-BE49-F238E27FC236}">
                <a16:creationId xmlns:a16="http://schemas.microsoft.com/office/drawing/2014/main" id="{B6F96BA2-43AB-738D-B9D6-E650C7600C02}"/>
              </a:ext>
            </a:extLst>
          </p:cNvPr>
          <p:cNvSpPr>
            <a:spLocks noChangeArrowheads="1"/>
          </p:cNvSpPr>
          <p:nvPr/>
        </p:nvSpPr>
        <p:spPr bwMode="auto">
          <a:xfrm>
            <a:off x="3948113" y="2976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0794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9CA4-3B74-BD6A-6A8B-C95428C2EEEA}"/>
              </a:ext>
            </a:extLst>
          </p:cNvPr>
          <p:cNvSpPr>
            <a:spLocks noGrp="1"/>
          </p:cNvSpPr>
          <p:nvPr>
            <p:ph type="title"/>
          </p:nvPr>
        </p:nvSpPr>
        <p:spPr/>
        <p:txBody>
          <a:bodyPr>
            <a:noAutofit/>
          </a:bodyPr>
          <a:lstStyle/>
          <a:p>
            <a:r>
              <a:rPr lang="en-GB" sz="2800"/>
              <a:t>Levels of need are expected to increase, with higher projected numbers than neighbouring boroughs</a:t>
            </a:r>
          </a:p>
        </p:txBody>
      </p:sp>
      <p:sp>
        <p:nvSpPr>
          <p:cNvPr id="3" name="Content Placeholder 2">
            <a:extLst>
              <a:ext uri="{FF2B5EF4-FFF2-40B4-BE49-F238E27FC236}">
                <a16:creationId xmlns:a16="http://schemas.microsoft.com/office/drawing/2014/main" id="{D4175DBA-E6C7-C21B-4528-21817654ACDA}"/>
              </a:ext>
            </a:extLst>
          </p:cNvPr>
          <p:cNvSpPr>
            <a:spLocks noGrp="1"/>
          </p:cNvSpPr>
          <p:nvPr>
            <p:ph idx="1"/>
          </p:nvPr>
        </p:nvSpPr>
        <p:spPr>
          <a:xfrm>
            <a:off x="838200" y="1603683"/>
            <a:ext cx="4714875" cy="5159067"/>
          </a:xfrm>
        </p:spPr>
        <p:txBody>
          <a:bodyPr>
            <a:normAutofit/>
          </a:bodyPr>
          <a:lstStyle/>
          <a:p>
            <a:pPr>
              <a:lnSpc>
                <a:spcPct val="110000"/>
              </a:lnSpc>
              <a:spcBef>
                <a:spcPts val="600"/>
              </a:spcBef>
            </a:pPr>
            <a:r>
              <a:rPr lang="en-GB" sz="1200" dirty="0"/>
              <a:t>PANSI (Projecting Adult Needs and Service Information) projects that the number of working age adults with severe or moderate learning disabilities will rise from 1300 in 2020 to 1600 in 2040 (State of the borough report, 2024). See chart on the right. </a:t>
            </a:r>
          </a:p>
          <a:p>
            <a:pPr>
              <a:lnSpc>
                <a:spcPct val="110000"/>
              </a:lnSpc>
              <a:spcBef>
                <a:spcPts val="600"/>
              </a:spcBef>
            </a:pPr>
            <a:r>
              <a:rPr lang="en-GB" sz="1200" dirty="0"/>
              <a:t>There is currently a SEND Needs Assessment being drafted, which will enable longer term planning in terms of population need. Some key population statistics from this NA include:</a:t>
            </a:r>
            <a:endParaRPr lang="en-GB" sz="1200" b="1" dirty="0"/>
          </a:p>
          <a:p>
            <a:pPr lvl="1">
              <a:lnSpc>
                <a:spcPct val="110000"/>
              </a:lnSpc>
              <a:spcBef>
                <a:spcPts val="600"/>
              </a:spcBef>
            </a:pPr>
            <a:r>
              <a:rPr lang="en-GB" sz="1200" dirty="0"/>
              <a:t>Over 2% of pupils in Tower Hamlets had a LD according to the most recent school census (December 2023); most are moderate while smaller proportions are profound, multiple or severe. </a:t>
            </a:r>
          </a:p>
          <a:p>
            <a:pPr lvl="1">
              <a:lnSpc>
                <a:spcPct val="110000"/>
              </a:lnSpc>
              <a:spcBef>
                <a:spcPts val="600"/>
              </a:spcBef>
            </a:pPr>
            <a:r>
              <a:rPr lang="en-GB" sz="1200" dirty="0"/>
              <a:t>Of the nearly 6,000 pupils in Tower Hamlets with SEND needs; 1 in 8 have learning disability as a secondary need (~750 pupils). </a:t>
            </a:r>
          </a:p>
          <a:p>
            <a:pPr lvl="1">
              <a:lnSpc>
                <a:spcPct val="110000"/>
              </a:lnSpc>
              <a:spcBef>
                <a:spcPts val="600"/>
              </a:spcBef>
            </a:pPr>
            <a:r>
              <a:rPr lang="en-GB" sz="1200" dirty="0"/>
              <a:t>There are also just over 100 young people with learning disabilities aged 14-17 recorded in primary care, transitioning from children’s services (CEG, 2024). It is not clear how representative this is of the wider population of young people with LD SEND or if registration in primary care needs improvement. </a:t>
            </a:r>
          </a:p>
          <a:p>
            <a:endParaRPr lang="en-GB" sz="3200" dirty="0"/>
          </a:p>
        </p:txBody>
      </p:sp>
      <p:graphicFrame>
        <p:nvGraphicFramePr>
          <p:cNvPr id="5" name="Chart 4" descr=".">
            <a:extLst>
              <a:ext uri="{FF2B5EF4-FFF2-40B4-BE49-F238E27FC236}">
                <a16:creationId xmlns:a16="http://schemas.microsoft.com/office/drawing/2014/main" id="{0B2192F2-EBA6-D6CF-FDB9-9BEC2944501C}"/>
              </a:ext>
            </a:extLst>
          </p:cNvPr>
          <p:cNvGraphicFramePr/>
          <p:nvPr>
            <p:extLst>
              <p:ext uri="{D42A27DB-BD31-4B8C-83A1-F6EECF244321}">
                <p14:modId xmlns:p14="http://schemas.microsoft.com/office/powerpoint/2010/main" val="1909874936"/>
              </p:ext>
            </p:extLst>
          </p:nvPr>
        </p:nvGraphicFramePr>
        <p:xfrm>
          <a:off x="5924550" y="1504951"/>
          <a:ext cx="5800725"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845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A644A-8200-A7B1-2C41-ADA204613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C55FD-FFFC-2933-F39E-9B5D348C79F7}"/>
              </a:ext>
            </a:extLst>
          </p:cNvPr>
          <p:cNvSpPr>
            <a:spLocks noGrp="1"/>
          </p:cNvSpPr>
          <p:nvPr>
            <p:ph type="ctrTitle"/>
          </p:nvPr>
        </p:nvSpPr>
        <p:spPr>
          <a:xfrm>
            <a:off x="824164" y="1816685"/>
            <a:ext cx="7186126" cy="2387600"/>
          </a:xfrm>
        </p:spPr>
        <p:txBody>
          <a:bodyPr>
            <a:normAutofit/>
          </a:bodyPr>
          <a:lstStyle/>
          <a:p>
            <a:r>
              <a:rPr lang="en-GB" sz="4000"/>
              <a:t>Scope of Needs </a:t>
            </a:r>
            <a:r>
              <a:rPr lang="en-GB" sz="4000" err="1"/>
              <a:t>Assesment</a:t>
            </a:r>
            <a:r>
              <a:rPr lang="en-GB" sz="4000"/>
              <a:t> </a:t>
            </a:r>
          </a:p>
        </p:txBody>
      </p:sp>
    </p:spTree>
    <p:extLst>
      <p:ext uri="{BB962C8B-B14F-4D97-AF65-F5344CB8AC3E}">
        <p14:creationId xmlns:p14="http://schemas.microsoft.com/office/powerpoint/2010/main" val="3484878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028-D72A-7F09-3F94-E3420057FDB6}"/>
              </a:ext>
            </a:extLst>
          </p:cNvPr>
          <p:cNvSpPr>
            <a:spLocks noGrp="1"/>
          </p:cNvSpPr>
          <p:nvPr>
            <p:ph type="title"/>
          </p:nvPr>
        </p:nvSpPr>
        <p:spPr/>
        <p:txBody>
          <a:bodyPr>
            <a:noAutofit/>
          </a:bodyPr>
          <a:lstStyle/>
          <a:p>
            <a:r>
              <a:rPr lang="en-GB" sz="3200"/>
              <a:t>National guidance to inform how to work with adults with a learning disability</a:t>
            </a:r>
          </a:p>
        </p:txBody>
      </p:sp>
      <p:graphicFrame>
        <p:nvGraphicFramePr>
          <p:cNvPr id="4" name="Content Placeholder 3" descr=".">
            <a:extLst>
              <a:ext uri="{FF2B5EF4-FFF2-40B4-BE49-F238E27FC236}">
                <a16:creationId xmlns:a16="http://schemas.microsoft.com/office/drawing/2014/main" id="{8F248036-3BCB-90A3-DD1E-4A0A8F96192E}"/>
              </a:ext>
            </a:extLst>
          </p:cNvPr>
          <p:cNvGraphicFramePr>
            <a:graphicFrameLocks noGrp="1"/>
          </p:cNvGraphicFramePr>
          <p:nvPr>
            <p:ph idx="1"/>
            <p:extLst>
              <p:ext uri="{D42A27DB-BD31-4B8C-83A1-F6EECF244321}">
                <p14:modId xmlns:p14="http://schemas.microsoft.com/office/powerpoint/2010/main" val="1789125372"/>
              </p:ext>
            </p:extLst>
          </p:nvPr>
        </p:nvGraphicFramePr>
        <p:xfrm>
          <a:off x="243348" y="1202267"/>
          <a:ext cx="11705303" cy="505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27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50473-EBBB-51E3-A3CA-FFD55466F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44101-926E-2157-176E-D0F2DC39A494}"/>
              </a:ext>
            </a:extLst>
          </p:cNvPr>
          <p:cNvSpPr>
            <a:spLocks noGrp="1"/>
          </p:cNvSpPr>
          <p:nvPr>
            <p:ph type="ctrTitle"/>
          </p:nvPr>
        </p:nvSpPr>
        <p:spPr>
          <a:xfrm>
            <a:off x="824164" y="1816685"/>
            <a:ext cx="7186126" cy="2387600"/>
          </a:xfrm>
        </p:spPr>
        <p:txBody>
          <a:bodyPr>
            <a:normAutofit/>
          </a:bodyPr>
          <a:lstStyle/>
          <a:p>
            <a:r>
              <a:rPr lang="en-GB" sz="4000" dirty="0"/>
              <a:t>Background</a:t>
            </a:r>
          </a:p>
        </p:txBody>
      </p:sp>
    </p:spTree>
    <p:extLst>
      <p:ext uri="{BB962C8B-B14F-4D97-AF65-F5344CB8AC3E}">
        <p14:creationId xmlns:p14="http://schemas.microsoft.com/office/powerpoint/2010/main" val="811371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4D53-BCBD-B2C1-FBBE-CE13772F5ECA}"/>
              </a:ext>
            </a:extLst>
          </p:cNvPr>
          <p:cNvSpPr>
            <a:spLocks noGrp="1"/>
          </p:cNvSpPr>
          <p:nvPr>
            <p:ph type="title"/>
          </p:nvPr>
        </p:nvSpPr>
        <p:spPr/>
        <p:txBody>
          <a:bodyPr>
            <a:noAutofit/>
          </a:bodyPr>
          <a:lstStyle/>
          <a:p>
            <a:r>
              <a:rPr lang="en-GB" sz="2400"/>
              <a:t>Tower Hamlets’ previous Adult Learning Disability Strategy 2017-2020 had objectives and actions across 6 topics </a:t>
            </a:r>
          </a:p>
        </p:txBody>
      </p:sp>
      <p:sp>
        <p:nvSpPr>
          <p:cNvPr id="3" name="Content Placeholder 2">
            <a:extLst>
              <a:ext uri="{FF2B5EF4-FFF2-40B4-BE49-F238E27FC236}">
                <a16:creationId xmlns:a16="http://schemas.microsoft.com/office/drawing/2014/main" id="{31BDEC05-0B78-A958-8415-6F72F38645E4}"/>
              </a:ext>
            </a:extLst>
          </p:cNvPr>
          <p:cNvSpPr>
            <a:spLocks noGrp="1"/>
          </p:cNvSpPr>
          <p:nvPr>
            <p:ph idx="1"/>
          </p:nvPr>
        </p:nvSpPr>
        <p:spPr>
          <a:xfrm>
            <a:off x="358365" y="1247544"/>
            <a:ext cx="7174117" cy="4351338"/>
          </a:xfrm>
        </p:spPr>
        <p:txBody>
          <a:bodyPr>
            <a:noAutofit/>
          </a:bodyPr>
          <a:lstStyle/>
          <a:p>
            <a:pPr>
              <a:spcBef>
                <a:spcPts val="0"/>
              </a:spcBef>
            </a:pPr>
            <a:r>
              <a:rPr lang="en-GB" sz="1600" b="1"/>
              <a:t>Vision: </a:t>
            </a:r>
            <a:r>
              <a:rPr lang="en-GB" sz="1600"/>
              <a:t>Adults with learning disability in Tower Hamlets live well </a:t>
            </a:r>
          </a:p>
          <a:p>
            <a:pPr>
              <a:spcBef>
                <a:spcPts val="0"/>
              </a:spcBef>
            </a:pPr>
            <a:r>
              <a:rPr lang="en-GB" sz="1600" b="1"/>
              <a:t>Objectives:</a:t>
            </a:r>
          </a:p>
          <a:p>
            <a:pPr lvl="1">
              <a:spcBef>
                <a:spcPts val="0"/>
              </a:spcBef>
            </a:pPr>
            <a:r>
              <a:rPr lang="en-GB" sz="1600"/>
              <a:t>Reduce health inequalities and the length of stay in hospital </a:t>
            </a:r>
          </a:p>
          <a:p>
            <a:pPr lvl="1">
              <a:spcBef>
                <a:spcPts val="0"/>
              </a:spcBef>
            </a:pPr>
            <a:r>
              <a:rPr lang="en-GB" sz="1600"/>
              <a:t>Increase the number living locally </a:t>
            </a:r>
          </a:p>
          <a:p>
            <a:pPr lvl="1">
              <a:spcBef>
                <a:spcPts val="0"/>
              </a:spcBef>
            </a:pPr>
            <a:r>
              <a:rPr lang="en-GB" sz="1600"/>
              <a:t>Increase the number involved in the community and local activities </a:t>
            </a:r>
          </a:p>
          <a:p>
            <a:pPr lvl="1">
              <a:spcBef>
                <a:spcPts val="0"/>
              </a:spcBef>
            </a:pPr>
            <a:r>
              <a:rPr lang="en-GB" sz="1600"/>
              <a:t>Increase the number who work or volunteer</a:t>
            </a:r>
          </a:p>
          <a:p>
            <a:pPr lvl="1">
              <a:spcBef>
                <a:spcPts val="0"/>
              </a:spcBef>
            </a:pPr>
            <a:r>
              <a:rPr lang="en-GB" sz="1600"/>
              <a:t>Increase the number reporting they have choice and the right support </a:t>
            </a:r>
          </a:p>
          <a:p>
            <a:pPr lvl="1">
              <a:spcBef>
                <a:spcPts val="0"/>
              </a:spcBef>
            </a:pPr>
            <a:r>
              <a:rPr lang="en-GB" sz="1600"/>
              <a:t>Increase the number reporting they feel respected and safe </a:t>
            </a:r>
          </a:p>
          <a:p>
            <a:pPr>
              <a:spcBef>
                <a:spcPts val="0"/>
              </a:spcBef>
            </a:pPr>
            <a:r>
              <a:rPr lang="en-GB" sz="1600" b="1"/>
              <a:t>Ways of working:</a:t>
            </a:r>
          </a:p>
          <a:p>
            <a:pPr lvl="1">
              <a:spcBef>
                <a:spcPts val="0"/>
              </a:spcBef>
            </a:pPr>
            <a:r>
              <a:rPr lang="en-GB" sz="1600" b="1"/>
              <a:t>Learning Disabilities Partnership Board: </a:t>
            </a:r>
            <a:r>
              <a:rPr lang="en-GB" sz="1600"/>
              <a:t>The Board works to improve health and wellbeing outcomes for people with learning disabilities and their families</a:t>
            </a:r>
          </a:p>
          <a:p>
            <a:pPr lvl="1">
              <a:spcBef>
                <a:spcPts val="0"/>
              </a:spcBef>
            </a:pPr>
            <a:r>
              <a:rPr lang="en-GB" sz="1600" b="1"/>
              <a:t>Values and principles from the Equality Act and UN Convention on the Rights of Persons with Disabilities</a:t>
            </a:r>
          </a:p>
          <a:p>
            <a:pPr lvl="2">
              <a:spcBef>
                <a:spcPts val="0"/>
              </a:spcBef>
            </a:pPr>
            <a:r>
              <a:rPr lang="en-GB" sz="1600"/>
              <a:t>Respect, dignity, independence, consent, advocacy</a:t>
            </a:r>
          </a:p>
          <a:p>
            <a:pPr lvl="2">
              <a:spcBef>
                <a:spcPts val="0"/>
              </a:spcBef>
            </a:pPr>
            <a:r>
              <a:rPr lang="en-GB" sz="1600"/>
              <a:t>Meaningful and effective participation </a:t>
            </a:r>
          </a:p>
          <a:p>
            <a:pPr lvl="2">
              <a:spcBef>
                <a:spcPts val="0"/>
              </a:spcBef>
            </a:pPr>
            <a:r>
              <a:rPr lang="en-GB" sz="1600"/>
              <a:t>Accessible communication </a:t>
            </a:r>
          </a:p>
          <a:p>
            <a:pPr lvl="2">
              <a:spcBef>
                <a:spcPts val="0"/>
              </a:spcBef>
            </a:pPr>
            <a:r>
              <a:rPr lang="en-GB" sz="1600"/>
              <a:t>Strengths-based </a:t>
            </a:r>
          </a:p>
          <a:p>
            <a:pPr lvl="2">
              <a:spcBef>
                <a:spcPts val="0"/>
              </a:spcBef>
            </a:pPr>
            <a:r>
              <a:rPr lang="en-GB" sz="1600"/>
              <a:t>Access to the full range of opportunities and support</a:t>
            </a:r>
          </a:p>
          <a:p>
            <a:pPr>
              <a:spcBef>
                <a:spcPts val="0"/>
              </a:spcBef>
            </a:pPr>
            <a:r>
              <a:rPr lang="en-GB" sz="1600" b="1"/>
              <a:t>For this needs assessment, we are assessing gaps in addressing these objectives and ways of working as well as the national guidance</a:t>
            </a:r>
          </a:p>
          <a:p>
            <a:pPr lvl="2">
              <a:spcBef>
                <a:spcPts val="0"/>
              </a:spcBef>
            </a:pPr>
            <a:endParaRPr lang="en-GB" sz="1400"/>
          </a:p>
        </p:txBody>
      </p:sp>
      <p:pic>
        <p:nvPicPr>
          <p:cNvPr id="7" name="Picture 6" descr=".">
            <a:extLst>
              <a:ext uri="{FF2B5EF4-FFF2-40B4-BE49-F238E27FC236}">
                <a16:creationId xmlns:a16="http://schemas.microsoft.com/office/drawing/2014/main" id="{0F2552E9-5F27-DAB4-C237-6CD89D12ECC3}"/>
              </a:ext>
            </a:extLst>
          </p:cNvPr>
          <p:cNvPicPr>
            <a:picLocks noChangeAspect="1"/>
          </p:cNvPicPr>
          <p:nvPr/>
        </p:nvPicPr>
        <p:blipFill>
          <a:blip r:embed="rId2"/>
          <a:stretch>
            <a:fillRect/>
          </a:stretch>
        </p:blipFill>
        <p:spPr>
          <a:xfrm>
            <a:off x="7833780" y="1603683"/>
            <a:ext cx="3812790" cy="4003033"/>
          </a:xfrm>
          <a:prstGeom prst="rect">
            <a:avLst/>
          </a:prstGeom>
        </p:spPr>
      </p:pic>
    </p:spTree>
    <p:extLst>
      <p:ext uri="{BB962C8B-B14F-4D97-AF65-F5344CB8AC3E}">
        <p14:creationId xmlns:p14="http://schemas.microsoft.com/office/powerpoint/2010/main" val="677109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D10C-5452-216C-1240-F0AF5A8F38FA}"/>
              </a:ext>
            </a:extLst>
          </p:cNvPr>
          <p:cNvSpPr>
            <a:spLocks noGrp="1"/>
          </p:cNvSpPr>
          <p:nvPr>
            <p:ph type="title"/>
          </p:nvPr>
        </p:nvSpPr>
        <p:spPr/>
        <p:txBody>
          <a:bodyPr>
            <a:noAutofit/>
          </a:bodyPr>
          <a:lstStyle/>
          <a:p>
            <a:pPr algn="ctr"/>
            <a:r>
              <a:rPr lang="en-GB" sz="2800"/>
              <a:t>In the previous strategy consultation, people shared what was important to them </a:t>
            </a:r>
          </a:p>
        </p:txBody>
      </p:sp>
      <p:pic>
        <p:nvPicPr>
          <p:cNvPr id="5" name="Picture 4" descr=".">
            <a:extLst>
              <a:ext uri="{FF2B5EF4-FFF2-40B4-BE49-F238E27FC236}">
                <a16:creationId xmlns:a16="http://schemas.microsoft.com/office/drawing/2014/main" id="{AB98C129-D05B-DAB2-4074-8ED0B9D2F0B5}"/>
              </a:ext>
            </a:extLst>
          </p:cNvPr>
          <p:cNvPicPr>
            <a:picLocks noChangeAspect="1"/>
          </p:cNvPicPr>
          <p:nvPr/>
        </p:nvPicPr>
        <p:blipFill>
          <a:blip r:embed="rId2"/>
          <a:stretch>
            <a:fillRect/>
          </a:stretch>
        </p:blipFill>
        <p:spPr>
          <a:xfrm>
            <a:off x="241382" y="1662937"/>
            <a:ext cx="5811436" cy="3532125"/>
          </a:xfrm>
          <a:prstGeom prst="rect">
            <a:avLst/>
          </a:prstGeom>
        </p:spPr>
      </p:pic>
      <p:pic>
        <p:nvPicPr>
          <p:cNvPr id="7" name="Picture 6" descr=".">
            <a:extLst>
              <a:ext uri="{FF2B5EF4-FFF2-40B4-BE49-F238E27FC236}">
                <a16:creationId xmlns:a16="http://schemas.microsoft.com/office/drawing/2014/main" id="{EC27A550-B35B-DC91-D2DE-3FC8938B930D}"/>
              </a:ext>
            </a:extLst>
          </p:cNvPr>
          <p:cNvPicPr>
            <a:picLocks noChangeAspect="1"/>
          </p:cNvPicPr>
          <p:nvPr/>
        </p:nvPicPr>
        <p:blipFill>
          <a:blip r:embed="rId3"/>
          <a:stretch>
            <a:fillRect/>
          </a:stretch>
        </p:blipFill>
        <p:spPr>
          <a:xfrm>
            <a:off x="6096000" y="1672979"/>
            <a:ext cx="5811437" cy="3522083"/>
          </a:xfrm>
          <a:prstGeom prst="rect">
            <a:avLst/>
          </a:prstGeom>
        </p:spPr>
      </p:pic>
    </p:spTree>
    <p:extLst>
      <p:ext uri="{BB962C8B-B14F-4D97-AF65-F5344CB8AC3E}">
        <p14:creationId xmlns:p14="http://schemas.microsoft.com/office/powerpoint/2010/main" val="2126803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33B2-A7D1-2159-3E7B-0C1AC0DCFC42}"/>
              </a:ext>
            </a:extLst>
          </p:cNvPr>
          <p:cNvSpPr>
            <a:spLocks noGrp="1"/>
          </p:cNvSpPr>
          <p:nvPr>
            <p:ph type="title"/>
          </p:nvPr>
        </p:nvSpPr>
        <p:spPr/>
        <p:txBody>
          <a:bodyPr>
            <a:noAutofit/>
          </a:bodyPr>
          <a:lstStyle/>
          <a:p>
            <a:r>
              <a:rPr lang="en-GB" sz="2800"/>
              <a:t>A similar range of topics were assessed in this project to inform upcoming strategic planning for 2024 onwards</a:t>
            </a:r>
          </a:p>
        </p:txBody>
      </p:sp>
      <p:graphicFrame>
        <p:nvGraphicFramePr>
          <p:cNvPr id="4" name="Content Placeholder 3" descr=".">
            <a:extLst>
              <a:ext uri="{FF2B5EF4-FFF2-40B4-BE49-F238E27FC236}">
                <a16:creationId xmlns:a16="http://schemas.microsoft.com/office/drawing/2014/main" id="{CCFB9D17-A3AC-EAA1-D43C-29E8CB7DB277}"/>
              </a:ext>
            </a:extLst>
          </p:cNvPr>
          <p:cNvGraphicFramePr>
            <a:graphicFrameLocks noGrp="1"/>
          </p:cNvGraphicFramePr>
          <p:nvPr>
            <p:ph idx="1"/>
            <p:extLst>
              <p:ext uri="{D42A27DB-BD31-4B8C-83A1-F6EECF244321}">
                <p14:modId xmlns:p14="http://schemas.microsoft.com/office/powerpoint/2010/main" val="2449674990"/>
              </p:ext>
            </p:extLst>
          </p:nvPr>
        </p:nvGraphicFramePr>
        <p:xfrm>
          <a:off x="671051" y="1082264"/>
          <a:ext cx="11049000" cy="5112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37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882FA-9DB1-E246-C27B-BED94A99710F}"/>
              </a:ext>
            </a:extLst>
          </p:cNvPr>
          <p:cNvSpPr>
            <a:spLocks noGrp="1"/>
          </p:cNvSpPr>
          <p:nvPr>
            <p:ph type="ctrTitle"/>
          </p:nvPr>
        </p:nvSpPr>
        <p:spPr>
          <a:xfrm>
            <a:off x="850233" y="1772068"/>
            <a:ext cx="7186126" cy="2387600"/>
          </a:xfrm>
        </p:spPr>
        <p:txBody>
          <a:bodyPr>
            <a:normAutofit/>
          </a:bodyPr>
          <a:lstStyle/>
          <a:p>
            <a:r>
              <a:rPr lang="en-GB"/>
              <a:t>Professionals’ skills and knowledge</a:t>
            </a:r>
          </a:p>
        </p:txBody>
      </p:sp>
    </p:spTree>
    <p:extLst>
      <p:ext uri="{BB962C8B-B14F-4D97-AF65-F5344CB8AC3E}">
        <p14:creationId xmlns:p14="http://schemas.microsoft.com/office/powerpoint/2010/main" val="765503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B86F-C25A-4D4D-C2FA-6E8251AA9267}"/>
              </a:ext>
            </a:extLst>
          </p:cNvPr>
          <p:cNvSpPr>
            <a:spLocks noGrp="1"/>
          </p:cNvSpPr>
          <p:nvPr>
            <p:ph type="title"/>
          </p:nvPr>
        </p:nvSpPr>
        <p:spPr/>
        <p:txBody>
          <a:bodyPr>
            <a:noAutofit/>
          </a:bodyPr>
          <a:lstStyle/>
          <a:p>
            <a:r>
              <a:rPr lang="en-GB" sz="2800"/>
              <a:t>People require the right knowledge and skills to enable adults with a learning disability to live well  </a:t>
            </a:r>
          </a:p>
        </p:txBody>
      </p:sp>
      <p:sp>
        <p:nvSpPr>
          <p:cNvPr id="3" name="Content Placeholder 2">
            <a:extLst>
              <a:ext uri="{FF2B5EF4-FFF2-40B4-BE49-F238E27FC236}">
                <a16:creationId xmlns:a16="http://schemas.microsoft.com/office/drawing/2014/main" id="{C40BFF85-697E-D61F-A07D-19D1374ABC57}"/>
              </a:ext>
            </a:extLst>
          </p:cNvPr>
          <p:cNvSpPr>
            <a:spLocks noGrp="1"/>
          </p:cNvSpPr>
          <p:nvPr>
            <p:ph idx="1"/>
          </p:nvPr>
        </p:nvSpPr>
        <p:spPr>
          <a:xfrm>
            <a:off x="513885" y="1326701"/>
            <a:ext cx="5034566" cy="4797116"/>
          </a:xfrm>
        </p:spPr>
        <p:txBody>
          <a:bodyPr>
            <a:normAutofit fontScale="47500" lnSpcReduction="20000"/>
          </a:bodyPr>
          <a:lstStyle/>
          <a:p>
            <a:pPr marL="0" indent="0">
              <a:buNone/>
            </a:pPr>
            <a:r>
              <a:rPr lang="en-GB" sz="2900" b="1"/>
              <a:t>Implementation of the Knowledge Mobilisation Framework</a:t>
            </a:r>
          </a:p>
          <a:p>
            <a:r>
              <a:rPr lang="en-GB" sz="2900"/>
              <a:t>The Knowledge Mobilisation Framework can significantly contribute to this process by facilitating continuous learning and the sharing of best practices. </a:t>
            </a:r>
          </a:p>
          <a:p>
            <a:r>
              <a:rPr lang="en-GB" sz="2900"/>
              <a:t>Using the Knowledge Mobilisation Framework helps ensure that knowledge and skills are effectively shared, leading to improved practices that support adults with learning disabilities in leading fulfilling and healthy lives</a:t>
            </a:r>
          </a:p>
          <a:p>
            <a:r>
              <a:rPr lang="en-GB" sz="2900"/>
              <a:t>The framework’s three stages—Learning Before, Learning During, and Learning After—support teams and individuals in effectively utilising knowledge:</a:t>
            </a:r>
          </a:p>
          <a:p>
            <a:pPr marL="514350" indent="-514350">
              <a:buFont typeface="+mj-lt"/>
              <a:buAutoNum type="arabicPeriod"/>
            </a:pPr>
            <a:r>
              <a:rPr lang="en-GB" sz="2900" b="1"/>
              <a:t>Learning Before: </a:t>
            </a:r>
          </a:p>
          <a:p>
            <a:pPr marL="228600" lvl="2">
              <a:spcBef>
                <a:spcPts val="1000"/>
              </a:spcBef>
            </a:pPr>
            <a:r>
              <a:rPr lang="en-GB" sz="2900"/>
              <a:t>Reflect on previous experiences and lessons learned from others to inform planning and decision-making.</a:t>
            </a:r>
          </a:p>
          <a:p>
            <a:pPr marL="514350" indent="-514350">
              <a:buFont typeface="+mj-lt"/>
              <a:buAutoNum type="arabicPeriod"/>
            </a:pPr>
            <a:r>
              <a:rPr lang="en-GB" sz="2900" b="1"/>
              <a:t>Learning During:</a:t>
            </a:r>
          </a:p>
          <a:p>
            <a:pPr marL="228600" lvl="2">
              <a:spcBef>
                <a:spcPts val="1000"/>
              </a:spcBef>
            </a:pPr>
            <a:r>
              <a:rPr lang="en-GB" sz="2900"/>
              <a:t> Foster ongoing reflection on progress, create opportunities for knowledge exchange, and assess current practices.</a:t>
            </a:r>
          </a:p>
          <a:p>
            <a:pPr marL="514350" indent="-514350">
              <a:buFont typeface="+mj-lt"/>
              <a:buAutoNum type="arabicPeriod"/>
            </a:pPr>
            <a:r>
              <a:rPr lang="en-GB" sz="2900" b="1"/>
              <a:t>Learning After: </a:t>
            </a:r>
          </a:p>
          <a:p>
            <a:pPr marL="228600" lvl="2">
              <a:spcBef>
                <a:spcPts val="1000"/>
              </a:spcBef>
            </a:pPr>
            <a:r>
              <a:rPr lang="en-GB" sz="2900"/>
              <a:t>Evaluate achievements, identify successes and challenges, and document insights for future use</a:t>
            </a:r>
          </a:p>
          <a:p>
            <a:pPr marL="228600" lvl="2">
              <a:spcBef>
                <a:spcPts val="1000"/>
              </a:spcBef>
            </a:pPr>
            <a:endParaRPr lang="en-GB" sz="2700"/>
          </a:p>
          <a:p>
            <a:endParaRPr lang="en-GB"/>
          </a:p>
        </p:txBody>
      </p:sp>
      <p:pic>
        <p:nvPicPr>
          <p:cNvPr id="1026" name="Picture 2" descr="Knowledge Mobilisation Framework">
            <a:extLst>
              <a:ext uri="{FF2B5EF4-FFF2-40B4-BE49-F238E27FC236}">
                <a16:creationId xmlns:a16="http://schemas.microsoft.com/office/drawing/2014/main" id="{237F1CD2-18D3-6185-65E5-A60DD77AF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337" y="4453776"/>
            <a:ext cx="5034566" cy="2299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C22194-AC79-506C-1BDF-809B1D811309}"/>
              </a:ext>
            </a:extLst>
          </p:cNvPr>
          <p:cNvSpPr txBox="1"/>
          <p:nvPr/>
        </p:nvSpPr>
        <p:spPr>
          <a:xfrm>
            <a:off x="5471442" y="1326701"/>
            <a:ext cx="6536602" cy="3127075"/>
          </a:xfrm>
          <a:prstGeom prst="rect">
            <a:avLst/>
          </a:prstGeom>
          <a:noFill/>
        </p:spPr>
        <p:txBody>
          <a:bodyPr wrap="square" rtlCol="0">
            <a:spAutoFit/>
          </a:bodyPr>
          <a:lstStyle/>
          <a:p>
            <a:pPr>
              <a:lnSpc>
                <a:spcPct val="70000"/>
              </a:lnSpc>
              <a:spcBef>
                <a:spcPts val="1000"/>
              </a:spcBef>
            </a:pPr>
            <a:r>
              <a:rPr lang="en-GB" sz="1400" b="1"/>
              <a:t>•</a:t>
            </a:r>
            <a:r>
              <a:rPr lang="en-GB" sz="1400" b="1">
                <a:solidFill>
                  <a:srgbClr val="003366"/>
                </a:solidFill>
                <a:latin typeface="Arial" panose="020B0604020202020204" pitchFamily="34" charset="0"/>
                <a:cs typeface="Arial" panose="020B0604020202020204" pitchFamily="34" charset="0"/>
              </a:rPr>
              <a:t>Knowledge plays a crucial role in helping individuals advocate for themselves and make informed decisions, which fosters independence. </a:t>
            </a:r>
          </a:p>
          <a:p>
            <a:pPr>
              <a:lnSpc>
                <a:spcPct val="70000"/>
              </a:lnSpc>
              <a:spcBef>
                <a:spcPts val="1000"/>
              </a:spcBef>
            </a:pPr>
            <a:r>
              <a:rPr lang="en-GB" sz="1400" b="1">
                <a:solidFill>
                  <a:srgbClr val="003366"/>
                </a:solidFill>
                <a:latin typeface="Arial" panose="020B0604020202020204" pitchFamily="34" charset="0"/>
                <a:cs typeface="Arial" panose="020B0604020202020204" pitchFamily="34" charset="0"/>
              </a:rPr>
              <a:t>•Knowledge of rights and available resources enables individuals to effectively navigate healthcare and social services.</a:t>
            </a:r>
          </a:p>
          <a:p>
            <a:pPr>
              <a:lnSpc>
                <a:spcPct val="70000"/>
              </a:lnSpc>
              <a:spcBef>
                <a:spcPts val="1000"/>
              </a:spcBef>
            </a:pPr>
            <a:r>
              <a:rPr lang="en-GB" sz="1400" b="1">
                <a:solidFill>
                  <a:srgbClr val="003366"/>
                </a:solidFill>
                <a:latin typeface="Arial" panose="020B0604020202020204" pitchFamily="34" charset="0"/>
                <a:cs typeface="Arial" panose="020B0604020202020204" pitchFamily="34" charset="0"/>
              </a:rPr>
              <a:t>•Being aware of health management strategies and support options leads to better health outcomes and encourages active participation in personal care.</a:t>
            </a:r>
          </a:p>
          <a:p>
            <a:pPr>
              <a:lnSpc>
                <a:spcPct val="70000"/>
              </a:lnSpc>
              <a:spcBef>
                <a:spcPts val="1000"/>
              </a:spcBef>
            </a:pPr>
            <a:r>
              <a:rPr lang="en-GB" sz="1400" b="1">
                <a:solidFill>
                  <a:srgbClr val="003366"/>
                </a:solidFill>
                <a:latin typeface="Arial" panose="020B0604020202020204" pitchFamily="34" charset="0"/>
                <a:cs typeface="Arial" panose="020B0604020202020204" pitchFamily="34" charset="0"/>
              </a:rPr>
              <a:t>•Knowledge helps individuals identify potential risks and understand how to mitigate them, enhancing personal safety.</a:t>
            </a:r>
          </a:p>
          <a:p>
            <a:pPr>
              <a:lnSpc>
                <a:spcPct val="70000"/>
              </a:lnSpc>
              <a:spcBef>
                <a:spcPts val="1000"/>
              </a:spcBef>
            </a:pPr>
            <a:r>
              <a:rPr lang="en-GB" sz="1400" b="1">
                <a:solidFill>
                  <a:srgbClr val="003366"/>
                </a:solidFill>
                <a:latin typeface="Arial" panose="020B0604020202020204" pitchFamily="34" charset="0"/>
                <a:cs typeface="Arial" panose="020B0604020202020204" pitchFamily="34" charset="0"/>
              </a:rPr>
              <a:t>•Staying informed about local services and activities promotes participation and helps build social networks.</a:t>
            </a:r>
          </a:p>
          <a:p>
            <a:pPr>
              <a:lnSpc>
                <a:spcPct val="70000"/>
              </a:lnSpc>
              <a:spcBef>
                <a:spcPts val="1000"/>
              </a:spcBef>
            </a:pPr>
            <a:r>
              <a:rPr lang="en-GB" sz="1400" b="1">
                <a:solidFill>
                  <a:srgbClr val="003366"/>
                </a:solidFill>
                <a:latin typeface="Arial" panose="020B0604020202020204" pitchFamily="34" charset="0"/>
                <a:cs typeface="Arial" panose="020B0604020202020204" pitchFamily="34" charset="0"/>
              </a:rPr>
              <a:t>•This framework provides a systematic approach to learning and sharing knowledge:   </a:t>
            </a:r>
          </a:p>
          <a:p>
            <a:pPr>
              <a:lnSpc>
                <a:spcPct val="70000"/>
              </a:lnSpc>
              <a:spcBef>
                <a:spcPts val="1000"/>
              </a:spcBef>
            </a:pPr>
            <a:r>
              <a:rPr lang="en-GB" sz="1400" b="1">
                <a:solidFill>
                  <a:srgbClr val="003366"/>
                </a:solidFill>
                <a:latin typeface="Arial" panose="020B0604020202020204" pitchFamily="34" charset="0"/>
                <a:cs typeface="Arial" panose="020B0604020202020204" pitchFamily="34" charset="0"/>
              </a:rPr>
              <a:t>•The framework also assists in training caregivers by equipping them with the necessary tools to effectively support individuals</a:t>
            </a:r>
            <a:r>
              <a:rPr lang="en-GB" sz="1300" b="1">
                <a:solidFill>
                  <a:srgbClr val="00336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97331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7DC7-0A50-ACE8-ECB7-52D7009A456A}"/>
              </a:ext>
            </a:extLst>
          </p:cNvPr>
          <p:cNvSpPr>
            <a:spLocks noGrp="1"/>
          </p:cNvSpPr>
          <p:nvPr>
            <p:ph type="title"/>
          </p:nvPr>
        </p:nvSpPr>
        <p:spPr/>
        <p:txBody>
          <a:bodyPr>
            <a:normAutofit/>
          </a:bodyPr>
          <a:lstStyle/>
          <a:p>
            <a:r>
              <a:rPr lang="en-GB" sz="3600"/>
              <a:t>Training is one step in building the skills and knowledge in the workforce </a:t>
            </a:r>
          </a:p>
        </p:txBody>
      </p:sp>
      <p:sp>
        <p:nvSpPr>
          <p:cNvPr id="3" name="Content Placeholder 2">
            <a:extLst>
              <a:ext uri="{FF2B5EF4-FFF2-40B4-BE49-F238E27FC236}">
                <a16:creationId xmlns:a16="http://schemas.microsoft.com/office/drawing/2014/main" id="{01B25C09-A624-5BA7-30C0-20A9FD873470}"/>
              </a:ext>
            </a:extLst>
          </p:cNvPr>
          <p:cNvSpPr>
            <a:spLocks noGrp="1"/>
          </p:cNvSpPr>
          <p:nvPr>
            <p:ph idx="1"/>
          </p:nvPr>
        </p:nvSpPr>
        <p:spPr/>
        <p:txBody>
          <a:bodyPr>
            <a:normAutofit/>
          </a:bodyPr>
          <a:lstStyle/>
          <a:p>
            <a:pPr marL="0" indent="0">
              <a:buNone/>
            </a:pPr>
            <a:r>
              <a:rPr lang="en-GB" sz="2000"/>
              <a:t>Staff working in both specialist and mainstream services for people with learning disabilities should possess the skills and knowledge necessary to provide positive support. </a:t>
            </a:r>
            <a:endParaRPr kumimoji="0" lang="en-US" sz="20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endParaRPr>
          </a:p>
          <a:p>
            <a:endParaRPr lang="en-GB" sz="2000"/>
          </a:p>
        </p:txBody>
      </p:sp>
      <p:graphicFrame>
        <p:nvGraphicFramePr>
          <p:cNvPr id="4" name="Diagram 3" descr=".">
            <a:extLst>
              <a:ext uri="{FF2B5EF4-FFF2-40B4-BE49-F238E27FC236}">
                <a16:creationId xmlns:a16="http://schemas.microsoft.com/office/drawing/2014/main" id="{E5D84326-8D2B-0C94-37CB-5996E4B2230B}"/>
              </a:ext>
            </a:extLst>
          </p:cNvPr>
          <p:cNvGraphicFramePr/>
          <p:nvPr>
            <p:extLst>
              <p:ext uri="{D42A27DB-BD31-4B8C-83A1-F6EECF244321}">
                <p14:modId xmlns:p14="http://schemas.microsoft.com/office/powerpoint/2010/main" val="782183976"/>
              </p:ext>
            </p:extLst>
          </p:nvPr>
        </p:nvGraphicFramePr>
        <p:xfrm>
          <a:off x="687958" y="2489200"/>
          <a:ext cx="105156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261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4619-D83E-39DC-98D5-0EF39C7F9161}"/>
              </a:ext>
            </a:extLst>
          </p:cNvPr>
          <p:cNvSpPr>
            <a:spLocks noGrp="1"/>
          </p:cNvSpPr>
          <p:nvPr>
            <p:ph type="title"/>
          </p:nvPr>
        </p:nvSpPr>
        <p:spPr/>
        <p:txBody>
          <a:bodyPr/>
          <a:lstStyle/>
          <a:p>
            <a:r>
              <a:rPr lang="en-GB"/>
              <a:t>Current available training</a:t>
            </a:r>
          </a:p>
        </p:txBody>
      </p:sp>
      <p:sp>
        <p:nvSpPr>
          <p:cNvPr id="3" name="Content Placeholder 2">
            <a:extLst>
              <a:ext uri="{FF2B5EF4-FFF2-40B4-BE49-F238E27FC236}">
                <a16:creationId xmlns:a16="http://schemas.microsoft.com/office/drawing/2014/main" id="{58CC9746-75D7-9DE7-84B3-131563C93C0B}"/>
              </a:ext>
            </a:extLst>
          </p:cNvPr>
          <p:cNvSpPr>
            <a:spLocks noGrp="1"/>
          </p:cNvSpPr>
          <p:nvPr>
            <p:ph idx="1"/>
          </p:nvPr>
        </p:nvSpPr>
        <p:spPr>
          <a:xfrm>
            <a:off x="607219" y="1216678"/>
            <a:ext cx="8008144" cy="4891228"/>
          </a:xfrm>
          <a:solidFill>
            <a:schemeClr val="bg1"/>
          </a:solidFill>
          <a:ln>
            <a:solidFill>
              <a:schemeClr val="bg1"/>
            </a:solidFill>
          </a:ln>
        </p:spPr>
        <p:txBody>
          <a:bodyPr>
            <a:noAutofit/>
          </a:bodyPr>
          <a:lstStyle/>
          <a:p>
            <a:pPr marL="0" indent="0">
              <a:lnSpc>
                <a:spcPct val="170000"/>
              </a:lnSpc>
              <a:buNone/>
            </a:pPr>
            <a:r>
              <a:rPr lang="en-GB" sz="1600" b="1">
                <a:hlinkClick r:id="rId3"/>
              </a:rPr>
              <a:t>Health equalities Framework</a:t>
            </a:r>
            <a:endParaRPr lang="en-GB" sz="1600" b="1"/>
          </a:p>
          <a:p>
            <a:pPr>
              <a:lnSpc>
                <a:spcPct val="80000"/>
              </a:lnSpc>
            </a:pPr>
            <a:r>
              <a:rPr lang="en-GB" sz="1600"/>
              <a:t>The Health Equalities Framework (HEF) e-learning resource, delivered through a partnership involving the Learning Disability Nurse Consultant Group, the National Development Team for Inclusion, and Health Education England e-learning for healthcare, offers practitioners a practical introduction to the Health Equalities Framework tool, fostering an understanding of health inequalities among individuals with learning disabilities and the determinants behind these disparities</a:t>
            </a:r>
          </a:p>
          <a:p>
            <a:pPr marL="0" indent="0">
              <a:lnSpc>
                <a:spcPct val="80000"/>
              </a:lnSpc>
              <a:buNone/>
            </a:pPr>
            <a:r>
              <a:rPr lang="en-GB" sz="1600" b="1"/>
              <a:t>BEST Practice Guide. 2022: For Medical professionals and Frontline Staff By Real, Deaf plus, and ICM Foundation</a:t>
            </a:r>
          </a:p>
          <a:p>
            <a:pPr>
              <a:lnSpc>
                <a:spcPct val="80000"/>
              </a:lnSpc>
            </a:pPr>
            <a:r>
              <a:rPr lang="en-GB" sz="1600"/>
              <a:t>The purpose of the guide is to upskill health staff and build awareness for how they can make their services equal at the point of entry and adjust their behaviours, actions, and services to meet different people’s access needs. </a:t>
            </a:r>
          </a:p>
          <a:p>
            <a:pPr>
              <a:lnSpc>
                <a:spcPct val="80000"/>
              </a:lnSpc>
            </a:pPr>
            <a:r>
              <a:rPr lang="en-GB" sz="1600"/>
              <a:t>The best practice guide was created after participants reported that frontline staff and medical professionals lacked training in meeting their access needs, making reasonable adjustments, and providing adequate support. Health services and information are often designed without consulting disabled people, resulting in inaccessible environments and ineffective communication by staff due to a lack of knowledge and skills. This guide is divided into different chapters. These chapter themes were determined by coproduction groups based on where they felt frontline staff and medical staff needed more training.</a:t>
            </a:r>
          </a:p>
          <a:p>
            <a:endParaRPr lang="en-GB" sz="1200"/>
          </a:p>
        </p:txBody>
      </p:sp>
      <p:pic>
        <p:nvPicPr>
          <p:cNvPr id="9" name="Picture 8" descr=".">
            <a:extLst>
              <a:ext uri="{FF2B5EF4-FFF2-40B4-BE49-F238E27FC236}">
                <a16:creationId xmlns:a16="http://schemas.microsoft.com/office/drawing/2014/main" id="{F5D4C5C0-1F74-26CF-72BB-FD6BE5D6260A}"/>
              </a:ext>
            </a:extLst>
          </p:cNvPr>
          <p:cNvPicPr>
            <a:picLocks noChangeAspect="1"/>
          </p:cNvPicPr>
          <p:nvPr/>
        </p:nvPicPr>
        <p:blipFill>
          <a:blip r:embed="rId4"/>
          <a:stretch>
            <a:fillRect/>
          </a:stretch>
        </p:blipFill>
        <p:spPr>
          <a:xfrm>
            <a:off x="9067641" y="1438218"/>
            <a:ext cx="2632345" cy="4119620"/>
          </a:xfrm>
          <a:prstGeom prst="rect">
            <a:avLst/>
          </a:prstGeom>
        </p:spPr>
      </p:pic>
    </p:spTree>
    <p:extLst>
      <p:ext uri="{BB962C8B-B14F-4D97-AF65-F5344CB8AC3E}">
        <p14:creationId xmlns:p14="http://schemas.microsoft.com/office/powerpoint/2010/main" val="722865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6293-3C1A-6991-497D-5FDEA3CD9F3D}"/>
              </a:ext>
            </a:extLst>
          </p:cNvPr>
          <p:cNvSpPr>
            <a:spLocks noGrp="1"/>
          </p:cNvSpPr>
          <p:nvPr>
            <p:ph type="title"/>
          </p:nvPr>
        </p:nvSpPr>
        <p:spPr>
          <a:xfrm>
            <a:off x="84162" y="269236"/>
            <a:ext cx="10515600" cy="1325563"/>
          </a:xfrm>
        </p:spPr>
        <p:txBody>
          <a:bodyPr>
            <a:normAutofit fontScale="90000"/>
          </a:bodyPr>
          <a:lstStyle/>
          <a:p>
            <a:pPr algn="ctr"/>
            <a:br>
              <a:rPr lang="en-GB"/>
            </a:br>
            <a:r>
              <a:rPr lang="en-GB"/>
              <a:t>Mencap's Treat Me Well campaign calls for mandatory training on learning disabilities for healthcare professionals</a:t>
            </a:r>
          </a:p>
        </p:txBody>
      </p:sp>
      <p:sp>
        <p:nvSpPr>
          <p:cNvPr id="3" name="Content Placeholder 2">
            <a:extLst>
              <a:ext uri="{FF2B5EF4-FFF2-40B4-BE49-F238E27FC236}">
                <a16:creationId xmlns:a16="http://schemas.microsoft.com/office/drawing/2014/main" id="{097C000A-3290-9FF8-DA11-3AB81E9446EA}"/>
              </a:ext>
            </a:extLst>
          </p:cNvPr>
          <p:cNvSpPr>
            <a:spLocks noGrp="1"/>
          </p:cNvSpPr>
          <p:nvPr>
            <p:ph idx="1"/>
          </p:nvPr>
        </p:nvSpPr>
        <p:spPr>
          <a:xfrm>
            <a:off x="299896" y="2364175"/>
            <a:ext cx="11592207" cy="4351338"/>
          </a:xfrm>
        </p:spPr>
        <p:txBody>
          <a:bodyPr>
            <a:normAutofit/>
          </a:bodyPr>
          <a:lstStyle/>
          <a:p>
            <a:r>
              <a:rPr lang="en-GB" sz="1700"/>
              <a:t>Mencap's Treat Me Well campaign urges mandatory training on learning disabilities for healthcare professionals.</a:t>
            </a:r>
          </a:p>
          <a:p>
            <a:r>
              <a:rPr lang="en-GB" sz="1700"/>
              <a:t>Research suggests a lack of such training could contribute to 1,200 avoidable deaths annually among people with learning disabilities.</a:t>
            </a:r>
          </a:p>
          <a:p>
            <a:r>
              <a:rPr lang="en-GB" sz="1700"/>
              <a:t>The campaign emphasises the necessity of reasonable adjustments in healthcare under the Equality Act 2010 to ensure equal treatment.</a:t>
            </a:r>
          </a:p>
          <a:p>
            <a:r>
              <a:rPr lang="en-GB" sz="1700"/>
              <a:t>Surveys indicate that a significant proportion of healthcare professionals have never received training on meeting the needs of patients with learning disabilities.</a:t>
            </a:r>
          </a:p>
          <a:p>
            <a:r>
              <a:rPr lang="en-GB" sz="1700"/>
              <a:t>Hospitals and universities often lack adequate provisions for training on learning disabilities, impacting the quality of healthcare received by individuals with learning disabilities.</a:t>
            </a:r>
          </a:p>
          <a:p>
            <a:r>
              <a:rPr lang="en-GB" sz="1700"/>
              <a:t>Immediate action is needed to improve training and support within the healthcare system for individuals with learning disabilities. </a:t>
            </a:r>
            <a:r>
              <a:rPr lang="en-GB" sz="1400"/>
              <a:t>										(</a:t>
            </a:r>
            <a:r>
              <a:rPr lang="en-GB" sz="1400">
                <a:hlinkClick r:id="rId3"/>
              </a:rPr>
              <a:t>Mencap, 2024)</a:t>
            </a:r>
            <a:endParaRPr lang="en-GB" sz="1400"/>
          </a:p>
        </p:txBody>
      </p:sp>
    </p:spTree>
    <p:extLst>
      <p:ext uri="{BB962C8B-B14F-4D97-AF65-F5344CB8AC3E}">
        <p14:creationId xmlns:p14="http://schemas.microsoft.com/office/powerpoint/2010/main" val="2799399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4619-D83E-39DC-98D5-0EF39C7F9161}"/>
              </a:ext>
            </a:extLst>
          </p:cNvPr>
          <p:cNvSpPr>
            <a:spLocks noGrp="1"/>
          </p:cNvSpPr>
          <p:nvPr>
            <p:ph type="title"/>
          </p:nvPr>
        </p:nvSpPr>
        <p:spPr>
          <a:xfrm>
            <a:off x="566596" y="-80710"/>
            <a:ext cx="9770616" cy="1325563"/>
          </a:xfrm>
        </p:spPr>
        <p:txBody>
          <a:bodyPr/>
          <a:lstStyle/>
          <a:p>
            <a:r>
              <a:rPr lang="en-GB" dirty="0"/>
              <a:t>Current available training: </a:t>
            </a:r>
          </a:p>
        </p:txBody>
      </p:sp>
      <p:sp>
        <p:nvSpPr>
          <p:cNvPr id="3" name="Content Placeholder 2">
            <a:extLst>
              <a:ext uri="{FF2B5EF4-FFF2-40B4-BE49-F238E27FC236}">
                <a16:creationId xmlns:a16="http://schemas.microsoft.com/office/drawing/2014/main" id="{58CC9746-75D7-9DE7-84B3-131563C93C0B}"/>
              </a:ext>
            </a:extLst>
          </p:cNvPr>
          <p:cNvSpPr>
            <a:spLocks noGrp="1"/>
          </p:cNvSpPr>
          <p:nvPr>
            <p:ph idx="1"/>
          </p:nvPr>
        </p:nvSpPr>
        <p:spPr>
          <a:xfrm>
            <a:off x="103229" y="1005529"/>
            <a:ext cx="9572868" cy="4485623"/>
          </a:xfrm>
          <a:solidFill>
            <a:schemeClr val="bg1"/>
          </a:solidFill>
          <a:ln>
            <a:solidFill>
              <a:schemeClr val="bg1"/>
            </a:solidFill>
          </a:ln>
        </p:spPr>
        <p:txBody>
          <a:bodyPr>
            <a:noAutofit/>
          </a:bodyPr>
          <a:lstStyle/>
          <a:p>
            <a:pPr marL="0" indent="0">
              <a:lnSpc>
                <a:spcPct val="100000"/>
              </a:lnSpc>
              <a:buFont typeface="Arial" panose="020B0604020202020204" pitchFamily="34" charset="0"/>
              <a:buNone/>
            </a:pPr>
            <a:r>
              <a:rPr lang="en-GB" sz="1600" b="1" dirty="0">
                <a:hlinkClick r:id="rId3">
                  <a:extLst>
                    <a:ext uri="{A12FA001-AC4F-418D-AE19-62706E023703}">
                      <ahyp:hlinkClr xmlns:ahyp="http://schemas.microsoft.com/office/drawing/2018/hyperlinkcolor" val="tx"/>
                    </a:ext>
                  </a:extLst>
                </a:hlinkClick>
              </a:rPr>
              <a:t>The Oliver McGowan: </a:t>
            </a:r>
            <a:endParaRPr lang="en-GB" sz="1600" b="1" dirty="0"/>
          </a:p>
          <a:p>
            <a:pPr>
              <a:lnSpc>
                <a:spcPct val="100000"/>
              </a:lnSpc>
            </a:pPr>
            <a:r>
              <a:rPr lang="en-GB" sz="1600" dirty="0"/>
              <a:t>The Oliver McGowan Mandatory Training is the government's preferred and recommended training for health and social care staff to undertake to enable providers to meet the requirements of this regulation.</a:t>
            </a:r>
          </a:p>
          <a:p>
            <a:pPr marL="0" indent="0">
              <a:lnSpc>
                <a:spcPct val="100000"/>
              </a:lnSpc>
              <a:buFont typeface="Arial" panose="020B0604020202020204" pitchFamily="34" charset="0"/>
              <a:buNone/>
            </a:pPr>
            <a:r>
              <a:rPr lang="en-GB" sz="1600" b="1" dirty="0"/>
              <a:t>The National Autistic Society </a:t>
            </a:r>
          </a:p>
          <a:p>
            <a:pPr>
              <a:lnSpc>
                <a:spcPct val="100000"/>
              </a:lnSpc>
            </a:pPr>
            <a:r>
              <a:rPr lang="en-GB" sz="1600" dirty="0"/>
              <a:t>The National Autistic Society provides training courses to understand autism and supportive approaches</a:t>
            </a:r>
          </a:p>
          <a:p>
            <a:pPr>
              <a:lnSpc>
                <a:spcPct val="100000"/>
              </a:lnSpc>
            </a:pPr>
            <a:r>
              <a:rPr lang="en-GB" sz="1600" dirty="0"/>
              <a:t>Employers guide to employing people with a learning disability</a:t>
            </a:r>
          </a:p>
          <a:p>
            <a:pPr marL="0" indent="0">
              <a:lnSpc>
                <a:spcPct val="100000"/>
              </a:lnSpc>
              <a:buFont typeface="Arial" panose="020B0604020202020204" pitchFamily="34" charset="0"/>
              <a:buNone/>
            </a:pPr>
            <a:r>
              <a:rPr lang="en-GB" sz="1600" b="1" dirty="0">
                <a:hlinkClick r:id="rId4">
                  <a:extLst>
                    <a:ext uri="{A12FA001-AC4F-418D-AE19-62706E023703}">
                      <ahyp:hlinkClr xmlns:ahyp="http://schemas.microsoft.com/office/drawing/2018/hyperlinkcolor" val="tx"/>
                    </a:ext>
                  </a:extLst>
                </a:hlinkClick>
              </a:rPr>
              <a:t>Core Capabilities Framework for supporting Autistic People</a:t>
            </a:r>
            <a:endParaRPr lang="en-GB" sz="1600" b="1" dirty="0"/>
          </a:p>
          <a:p>
            <a:pPr>
              <a:lnSpc>
                <a:spcPct val="100000"/>
              </a:lnSpc>
            </a:pPr>
            <a:r>
              <a:rPr lang="en-GB" sz="1600" dirty="0"/>
              <a:t>The collaborative project with Maudsley Learning assesses the alignment of current autism training in England with the Core Capabilities Framework. Through surveys and interviews, researchers aim to identify gaps in workforce training, increase Framework awareness, and enhance support for autistic individuals. Autistic facilitates community engagement and contributes to the research process.</a:t>
            </a:r>
          </a:p>
          <a:p>
            <a:endParaRPr lang="en-GB" sz="1200" dirty="0"/>
          </a:p>
        </p:txBody>
      </p:sp>
      <p:pic>
        <p:nvPicPr>
          <p:cNvPr id="6" name="Picture 5" descr=".">
            <a:extLst>
              <a:ext uri="{FF2B5EF4-FFF2-40B4-BE49-F238E27FC236}">
                <a16:creationId xmlns:a16="http://schemas.microsoft.com/office/drawing/2014/main" id="{61C3AB7D-DC11-28AF-6825-C2F9CE0C7416}"/>
              </a:ext>
            </a:extLst>
          </p:cNvPr>
          <p:cNvPicPr>
            <a:picLocks noChangeAspect="1"/>
          </p:cNvPicPr>
          <p:nvPr/>
        </p:nvPicPr>
        <p:blipFill>
          <a:blip r:embed="rId5"/>
          <a:stretch>
            <a:fillRect/>
          </a:stretch>
        </p:blipFill>
        <p:spPr>
          <a:xfrm>
            <a:off x="9725010" y="1852255"/>
            <a:ext cx="2363761" cy="2792173"/>
          </a:xfrm>
          <a:prstGeom prst="rect">
            <a:avLst/>
          </a:prstGeom>
        </p:spPr>
      </p:pic>
    </p:spTree>
    <p:extLst>
      <p:ext uri="{BB962C8B-B14F-4D97-AF65-F5344CB8AC3E}">
        <p14:creationId xmlns:p14="http://schemas.microsoft.com/office/powerpoint/2010/main" val="184298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4C53-92EE-BA3E-3FF6-499392D4F030}"/>
              </a:ext>
            </a:extLst>
          </p:cNvPr>
          <p:cNvSpPr>
            <a:spLocks noGrp="1"/>
          </p:cNvSpPr>
          <p:nvPr>
            <p:ph type="title"/>
          </p:nvPr>
        </p:nvSpPr>
        <p:spPr>
          <a:xfrm>
            <a:off x="958158" y="296989"/>
            <a:ext cx="9770616" cy="1325563"/>
          </a:xfrm>
        </p:spPr>
        <p:txBody>
          <a:bodyPr>
            <a:normAutofit/>
          </a:bodyPr>
          <a:lstStyle/>
          <a:p>
            <a:pPr algn="ctr"/>
            <a:r>
              <a:rPr lang="en-GB"/>
              <a:t>Training in Tower Hamlets </a:t>
            </a:r>
          </a:p>
        </p:txBody>
      </p:sp>
      <p:sp>
        <p:nvSpPr>
          <p:cNvPr id="11" name="TextBox 10">
            <a:extLst>
              <a:ext uri="{FF2B5EF4-FFF2-40B4-BE49-F238E27FC236}">
                <a16:creationId xmlns:a16="http://schemas.microsoft.com/office/drawing/2014/main" id="{94B90B32-50BA-7683-3B0C-B79FB2E36660}"/>
              </a:ext>
            </a:extLst>
          </p:cNvPr>
          <p:cNvSpPr txBox="1"/>
          <p:nvPr/>
        </p:nvSpPr>
        <p:spPr>
          <a:xfrm>
            <a:off x="164431" y="1835521"/>
            <a:ext cx="5931569" cy="3808222"/>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n-US" sz="1600" b="1"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Findings</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Our recent survey suggests that training has been offered to a large number of staff working with adults with special needs who completed the survey in the last three years. </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A small percentage haven’t participated in any training, indicating room for improvement to increase skills and knowledge when working with adults with learning disabilities.</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Professionals also identified areas they would like to improve in when working with adults with learning disabilities. Please see the next slide. </a:t>
            </a:r>
          </a:p>
          <a:p>
            <a:pPr marL="285750" indent="-285750" algn="just">
              <a:lnSpc>
                <a:spcPct val="90000"/>
              </a:lnSpc>
              <a:spcBef>
                <a:spcPts val="1000"/>
              </a:spcBef>
              <a:buFont typeface="Arial" panose="020B0604020202020204" pitchFamily="34" charset="0"/>
              <a:buChar char="•"/>
              <a:defRPr/>
            </a:pPr>
            <a:r>
              <a:rPr kumimoji="0" lang="en-US" sz="16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 All staff in the CLDS had positive behavior support training so that they could better meet the needs of this group</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endParaRPr>
          </a:p>
        </p:txBody>
      </p:sp>
      <p:pic>
        <p:nvPicPr>
          <p:cNvPr id="9" name="Picture 8" descr=".">
            <a:extLst>
              <a:ext uri="{FF2B5EF4-FFF2-40B4-BE49-F238E27FC236}">
                <a16:creationId xmlns:a16="http://schemas.microsoft.com/office/drawing/2014/main" id="{7DFB3B7C-0801-5917-B90F-4663F80AABDE}"/>
              </a:ext>
            </a:extLst>
          </p:cNvPr>
          <p:cNvPicPr>
            <a:picLocks noChangeAspect="1"/>
          </p:cNvPicPr>
          <p:nvPr/>
        </p:nvPicPr>
        <p:blipFill>
          <a:blip r:embed="rId2"/>
          <a:stretch>
            <a:fillRect/>
          </a:stretch>
        </p:blipFill>
        <p:spPr>
          <a:xfrm>
            <a:off x="6096000" y="2337137"/>
            <a:ext cx="6271422" cy="2804990"/>
          </a:xfrm>
          <a:prstGeom prst="rect">
            <a:avLst/>
          </a:prstGeom>
        </p:spPr>
      </p:pic>
    </p:spTree>
    <p:extLst>
      <p:ext uri="{BB962C8B-B14F-4D97-AF65-F5344CB8AC3E}">
        <p14:creationId xmlns:p14="http://schemas.microsoft.com/office/powerpoint/2010/main" val="407359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A4F6-0CA5-B63B-B3CC-01A07C5DAA06}"/>
              </a:ext>
            </a:extLst>
          </p:cNvPr>
          <p:cNvSpPr>
            <a:spLocks noGrp="1"/>
          </p:cNvSpPr>
          <p:nvPr>
            <p:ph type="title"/>
          </p:nvPr>
        </p:nvSpPr>
        <p:spPr/>
        <p:txBody>
          <a:bodyPr>
            <a:normAutofit/>
          </a:bodyPr>
          <a:lstStyle/>
          <a:p>
            <a:r>
              <a:rPr lang="en-GB"/>
              <a:t>Aim for this needs assessment of  adults with a learning disability</a:t>
            </a:r>
          </a:p>
        </p:txBody>
      </p:sp>
      <p:sp>
        <p:nvSpPr>
          <p:cNvPr id="3" name="Content Placeholder 2">
            <a:extLst>
              <a:ext uri="{FF2B5EF4-FFF2-40B4-BE49-F238E27FC236}">
                <a16:creationId xmlns:a16="http://schemas.microsoft.com/office/drawing/2014/main" id="{F9663124-8E0D-7357-3C1F-F8B70B453A37}"/>
              </a:ext>
            </a:extLst>
          </p:cNvPr>
          <p:cNvSpPr>
            <a:spLocks noGrp="1"/>
          </p:cNvSpPr>
          <p:nvPr>
            <p:ph idx="1"/>
          </p:nvPr>
        </p:nvSpPr>
        <p:spPr>
          <a:xfrm>
            <a:off x="329634" y="1714051"/>
            <a:ext cx="11157642" cy="4351338"/>
          </a:xfrm>
        </p:spPr>
        <p:txBody>
          <a:bodyPr>
            <a:normAutofit lnSpcReduction="10000"/>
          </a:bodyPr>
          <a:lstStyle/>
          <a:p>
            <a:pPr algn="just">
              <a:lnSpc>
                <a:spcPct val="100000"/>
              </a:lnSpc>
            </a:pPr>
            <a:r>
              <a:rPr lang="en-GB" sz="2000" dirty="0"/>
              <a:t>The needs assessment in Tower Hamlets for adults with learning disabilities aims to </a:t>
            </a:r>
            <a:r>
              <a:rPr lang="en-GB" sz="2000" b="1" dirty="0"/>
              <a:t>inform decision-making</a:t>
            </a:r>
            <a:r>
              <a:rPr lang="en-GB" sz="2000" dirty="0"/>
              <a:t> and action planning to </a:t>
            </a:r>
            <a:r>
              <a:rPr lang="en-GB" sz="2000" b="1" dirty="0"/>
              <a:t>improve their well-being and inclusion </a:t>
            </a:r>
            <a:r>
              <a:rPr lang="en-GB" sz="2000" dirty="0"/>
              <a:t>by addressing identified challenges and fostering a more supportive environment.</a:t>
            </a:r>
          </a:p>
          <a:p>
            <a:pPr algn="just">
              <a:lnSpc>
                <a:spcPct val="100000"/>
              </a:lnSpc>
            </a:pPr>
            <a:r>
              <a:rPr lang="en-GB" sz="2000" dirty="0"/>
              <a:t>The focus on Learning disabilities and autism in Tower Hamlets is to gain a </a:t>
            </a:r>
            <a:r>
              <a:rPr lang="en-GB" sz="2000" b="1" dirty="0"/>
              <a:t>further understanding of the challenges </a:t>
            </a:r>
            <a:r>
              <a:rPr lang="en-GB" sz="2000" dirty="0"/>
              <a:t>faced by adults with learning disabilities and autism locally. This needs assessment seeks to fill information gaps where possible (building on from the recently completed health needs assessment about adults with learning disabilities in Tower Hamlets, Newham and Hackney in 2023 by East London NHS Foundation Trust).</a:t>
            </a:r>
          </a:p>
          <a:p>
            <a:pPr algn="just">
              <a:lnSpc>
                <a:spcPct val="100000"/>
              </a:lnSpc>
            </a:pPr>
            <a:r>
              <a:rPr lang="en-GB" sz="2000" dirty="0"/>
              <a:t>This needs assessment builds on existing knowledge from one previously conducted in 2016, the previous Learning Disabilities Strategy for Tower Hamlets (2017-2020) as well as a health needs assessment of Tower Hamlets, City &amp; Hackney and Newham conducted in 2023.</a:t>
            </a:r>
          </a:p>
          <a:p>
            <a:pPr algn="just">
              <a:lnSpc>
                <a:spcPct val="100000"/>
              </a:lnSpc>
            </a:pPr>
            <a:r>
              <a:rPr lang="en-GB" sz="2000" dirty="0"/>
              <a:t>To </a:t>
            </a:r>
            <a:r>
              <a:rPr lang="en-GB" sz="2000" b="1" dirty="0"/>
              <a:t>understand further data and information needs</a:t>
            </a:r>
            <a:r>
              <a:rPr lang="en-GB" sz="2000" dirty="0"/>
              <a:t> about the experiences of adults with Learning Disabilities &amp; Autism in Tower Hamlets and establish the scope of a needs assessment.</a:t>
            </a:r>
          </a:p>
          <a:p>
            <a:endParaRPr lang="en-GB" sz="2400" dirty="0"/>
          </a:p>
          <a:p>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3919493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D86749-F482-6654-2495-3CFB03A9EE5D}"/>
              </a:ext>
            </a:extLst>
          </p:cNvPr>
          <p:cNvSpPr>
            <a:spLocks noGrp="1"/>
          </p:cNvSpPr>
          <p:nvPr>
            <p:ph type="title"/>
          </p:nvPr>
        </p:nvSpPr>
        <p:spPr/>
        <p:txBody>
          <a:bodyPr>
            <a:noAutofit/>
          </a:bodyPr>
          <a:lstStyle/>
          <a:p>
            <a:r>
              <a:rPr lang="en-GB" sz="2800"/>
              <a:t>Staff can be supported to implement training by building on these enablers and addressing these barriers</a:t>
            </a:r>
          </a:p>
        </p:txBody>
      </p:sp>
      <p:graphicFrame>
        <p:nvGraphicFramePr>
          <p:cNvPr id="5" name="Chart 4" descr=".">
            <a:extLst>
              <a:ext uri="{FF2B5EF4-FFF2-40B4-BE49-F238E27FC236}">
                <a16:creationId xmlns:a16="http://schemas.microsoft.com/office/drawing/2014/main" id="{EDC7213C-FEF9-9968-B44C-F651562A85A9}"/>
              </a:ext>
            </a:extLst>
          </p:cNvPr>
          <p:cNvGraphicFramePr>
            <a:graphicFrameLocks/>
          </p:cNvGraphicFramePr>
          <p:nvPr>
            <p:extLst>
              <p:ext uri="{D42A27DB-BD31-4B8C-83A1-F6EECF244321}">
                <p14:modId xmlns:p14="http://schemas.microsoft.com/office/powerpoint/2010/main" val="3384622672"/>
              </p:ext>
            </p:extLst>
          </p:nvPr>
        </p:nvGraphicFramePr>
        <p:xfrm>
          <a:off x="589547" y="1339930"/>
          <a:ext cx="5336123" cy="5356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descr=".">
            <a:extLst>
              <a:ext uri="{FF2B5EF4-FFF2-40B4-BE49-F238E27FC236}">
                <a16:creationId xmlns:a16="http://schemas.microsoft.com/office/drawing/2014/main" id="{37F78AB3-968F-4E17-B905-2D086EFB0CA9}"/>
              </a:ext>
            </a:extLst>
          </p:cNvPr>
          <p:cNvGraphicFramePr>
            <a:graphicFrameLocks/>
          </p:cNvGraphicFramePr>
          <p:nvPr>
            <p:extLst>
              <p:ext uri="{D42A27DB-BD31-4B8C-83A1-F6EECF244321}">
                <p14:modId xmlns:p14="http://schemas.microsoft.com/office/powerpoint/2010/main" val="1394275691"/>
              </p:ext>
            </p:extLst>
          </p:nvPr>
        </p:nvGraphicFramePr>
        <p:xfrm>
          <a:off x="6266329" y="1327404"/>
          <a:ext cx="5336123" cy="5369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882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FC4A-BDF3-03C8-D637-ED72CC070B85}"/>
              </a:ext>
            </a:extLst>
          </p:cNvPr>
          <p:cNvSpPr>
            <a:spLocks noGrp="1"/>
          </p:cNvSpPr>
          <p:nvPr>
            <p:ph type="title"/>
          </p:nvPr>
        </p:nvSpPr>
        <p:spPr>
          <a:xfrm>
            <a:off x="593757" y="354224"/>
            <a:ext cx="9770616" cy="1325563"/>
          </a:xfrm>
        </p:spPr>
        <p:txBody>
          <a:bodyPr>
            <a:normAutofit fontScale="90000"/>
          </a:bodyPr>
          <a:lstStyle/>
          <a:p>
            <a:pPr algn="ctr"/>
            <a:r>
              <a:rPr lang="en-GB"/>
              <a:t>Professional identified they have learning needs in various areas when working with adults with LD</a:t>
            </a:r>
          </a:p>
        </p:txBody>
      </p:sp>
      <p:sp>
        <p:nvSpPr>
          <p:cNvPr id="3" name="Content Placeholder 2">
            <a:extLst>
              <a:ext uri="{FF2B5EF4-FFF2-40B4-BE49-F238E27FC236}">
                <a16:creationId xmlns:a16="http://schemas.microsoft.com/office/drawing/2014/main" id="{808AA613-A147-2957-CBA3-51457FB96C03}"/>
              </a:ext>
            </a:extLst>
          </p:cNvPr>
          <p:cNvSpPr>
            <a:spLocks noGrp="1"/>
          </p:cNvSpPr>
          <p:nvPr>
            <p:ph idx="1"/>
          </p:nvPr>
        </p:nvSpPr>
        <p:spPr>
          <a:xfrm>
            <a:off x="452675" y="2252026"/>
            <a:ext cx="5432078" cy="2935610"/>
          </a:xfrm>
        </p:spPr>
        <p:txBody>
          <a:bodyPr>
            <a:noAutofit/>
          </a:bodyPr>
          <a:lstStyle/>
          <a:p>
            <a:r>
              <a:rPr lang="en-GB" sz="1800"/>
              <a:t>Refresher course on LD support</a:t>
            </a:r>
          </a:p>
          <a:p>
            <a:r>
              <a:rPr lang="en-GB" sz="1800"/>
              <a:t>Advanced tools and methods for LD clients</a:t>
            </a:r>
          </a:p>
          <a:p>
            <a:r>
              <a:rPr lang="en-GB" sz="1800"/>
              <a:t>Case studies for unique needs support</a:t>
            </a:r>
          </a:p>
          <a:p>
            <a:r>
              <a:rPr lang="en-GB" sz="1800"/>
              <a:t>Mandatory LD awareness training</a:t>
            </a:r>
          </a:p>
          <a:p>
            <a:r>
              <a:rPr lang="en-GB" sz="1800"/>
              <a:t>Autism awareness and sensory processing training</a:t>
            </a:r>
          </a:p>
          <a:p>
            <a:r>
              <a:rPr lang="en-GB" sz="1800"/>
              <a:t>Sex and relationships education training</a:t>
            </a:r>
          </a:p>
          <a:p>
            <a:r>
              <a:rPr lang="en-GB" sz="1800"/>
              <a:t>Creating social stories and easy-read documents training</a:t>
            </a:r>
          </a:p>
        </p:txBody>
      </p:sp>
      <p:sp>
        <p:nvSpPr>
          <p:cNvPr id="7" name="TextBox 6">
            <a:extLst>
              <a:ext uri="{FF2B5EF4-FFF2-40B4-BE49-F238E27FC236}">
                <a16:creationId xmlns:a16="http://schemas.microsoft.com/office/drawing/2014/main" id="{7E88B265-B25D-8820-EDEE-A1D66EFBDFAD}"/>
              </a:ext>
            </a:extLst>
          </p:cNvPr>
          <p:cNvSpPr txBox="1"/>
          <p:nvPr/>
        </p:nvSpPr>
        <p:spPr>
          <a:xfrm>
            <a:off x="6096000" y="2115562"/>
            <a:ext cx="6097508" cy="2949525"/>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3366"/>
                </a:solidFill>
                <a:effectLst/>
                <a:uLnTx/>
                <a:uFillTx/>
                <a:latin typeface="Arial" panose="020B0604020202020204"/>
                <a:ea typeface="+mn-ea"/>
                <a:cs typeface="+mn-cs"/>
              </a:rPr>
              <a:t>Understanding autism diagnostic criteria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3366"/>
                </a:solidFill>
                <a:effectLst/>
                <a:uLnTx/>
                <a:uFillTx/>
                <a:latin typeface="Arial" panose="020B0604020202020204"/>
                <a:ea typeface="+mn-ea"/>
                <a:cs typeface="+mn-cs"/>
              </a:rPr>
              <a:t>Oliver McGowan Training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3366"/>
                </a:solidFill>
                <a:effectLst/>
                <a:uLnTx/>
                <a:uFillTx/>
                <a:latin typeface="Arial" panose="020B0604020202020204"/>
                <a:ea typeface="+mn-ea"/>
                <a:cs typeface="+mn-cs"/>
              </a:rPr>
              <a:t>Makaton training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3366"/>
                </a:solidFill>
                <a:effectLst/>
                <a:uLnTx/>
                <a:uFillTx/>
                <a:latin typeface="Arial" panose="020B0604020202020204"/>
                <a:ea typeface="+mn-ea"/>
                <a:cs typeface="+mn-cs"/>
              </a:rPr>
              <a:t>Supporting LD or Autism in finding work/volunteering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3366"/>
                </a:solidFill>
                <a:effectLst/>
                <a:uLnTx/>
                <a:uFillTx/>
                <a:latin typeface="Arial" panose="020B0604020202020204"/>
                <a:ea typeface="+mn-ea"/>
                <a:cs typeface="+mn-cs"/>
              </a:rPr>
              <a:t>Managing complex behavioural issues in a community hub</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3366"/>
                </a:solidFill>
                <a:effectLst/>
                <a:uLnTx/>
                <a:uFillTx/>
                <a:latin typeface="Arial" panose="020B0604020202020204"/>
                <a:ea typeface="+mn-ea"/>
                <a:cs typeface="+mn-cs"/>
              </a:rPr>
              <a:t>Assessment training for communication in autism</a:t>
            </a:r>
          </a:p>
        </p:txBody>
      </p:sp>
      <p:sp>
        <p:nvSpPr>
          <p:cNvPr id="4" name="TextBox 3">
            <a:extLst>
              <a:ext uri="{FF2B5EF4-FFF2-40B4-BE49-F238E27FC236}">
                <a16:creationId xmlns:a16="http://schemas.microsoft.com/office/drawing/2014/main" id="{86C901C5-5543-35AF-D4D6-7B407964DDF0}"/>
              </a:ext>
            </a:extLst>
          </p:cNvPr>
          <p:cNvSpPr txBox="1"/>
          <p:nvPr/>
        </p:nvSpPr>
        <p:spPr>
          <a:xfrm>
            <a:off x="2144883" y="5282821"/>
            <a:ext cx="790223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366"/>
                </a:solidFill>
                <a:effectLst/>
                <a:uLnTx/>
                <a:uFillTx/>
                <a:latin typeface="Arial" panose="020B0604020202020204"/>
                <a:ea typeface="+mn-ea"/>
                <a:cs typeface="+mn-cs"/>
              </a:rPr>
              <a:t>The survey results show that all staff need further training in services for people with learning disabilities and mainstream services. Enhanced training ensures better understanding, effective communication, personalised support, inclusive practices, legal compliance, crisis management, and improved collaboration. </a:t>
            </a:r>
          </a:p>
        </p:txBody>
      </p:sp>
    </p:spTree>
    <p:extLst>
      <p:ext uri="{BB962C8B-B14F-4D97-AF65-F5344CB8AC3E}">
        <p14:creationId xmlns:p14="http://schemas.microsoft.com/office/powerpoint/2010/main" val="3312135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75651-4552-F5BD-1602-59824208CF27}"/>
              </a:ext>
            </a:extLst>
          </p:cNvPr>
          <p:cNvSpPr>
            <a:spLocks noGrp="1"/>
          </p:cNvSpPr>
          <p:nvPr>
            <p:ph type="title"/>
          </p:nvPr>
        </p:nvSpPr>
        <p:spPr/>
        <p:txBody>
          <a:bodyPr>
            <a:noAutofit/>
          </a:bodyPr>
          <a:lstStyle/>
          <a:p>
            <a:r>
              <a:rPr lang="en-GB" sz="2800"/>
              <a:t>Staff shared their views about gaps and issues in the local system of support for adults with a LD</a:t>
            </a:r>
          </a:p>
        </p:txBody>
      </p:sp>
      <p:sp>
        <p:nvSpPr>
          <p:cNvPr id="8" name="TextBox 7">
            <a:extLst>
              <a:ext uri="{FF2B5EF4-FFF2-40B4-BE49-F238E27FC236}">
                <a16:creationId xmlns:a16="http://schemas.microsoft.com/office/drawing/2014/main" id="{EA5C2FC3-ACA8-FDED-B85A-6990F330BD56}"/>
              </a:ext>
            </a:extLst>
          </p:cNvPr>
          <p:cNvSpPr txBox="1"/>
          <p:nvPr/>
        </p:nvSpPr>
        <p:spPr>
          <a:xfrm>
            <a:off x="240630" y="1753501"/>
            <a:ext cx="3561349" cy="3105145"/>
          </a:xfrm>
          <a:prstGeom prst="rect">
            <a:avLst/>
          </a:prstGeom>
          <a:solidFill>
            <a:srgbClr val="00B050"/>
          </a:solidFill>
          <a:ln>
            <a:solidFill>
              <a:schemeClr val="tx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Arial" panose="020B0604020202020204"/>
                <a:ea typeface="+mn-ea"/>
                <a:cs typeface="+mn-cs"/>
              </a:rPr>
              <a:t>Mainstream Adult Social Care isn't equipped to successfully work with adults with learning difficulties and/or autism.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Arial" panose="020B0604020202020204"/>
                <a:ea typeface="+mn-ea"/>
                <a:cs typeface="+mn-cs"/>
              </a:rPr>
              <a:t>CLDS eligibility criteria is too rigid and the threshold is very high, leaving adults with special needs unable to access their specialist services and preventing them from achieving the best possible outcomes.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Arial" panose="020B0604020202020204"/>
                <a:ea typeface="+mn-ea"/>
                <a:cs typeface="+mn-cs"/>
              </a:rPr>
              <a:t>Mainstream Adult Social Care needs more training and resources and/or CLDS eligibility criteria needs to be reviewed and reconsidered.</a:t>
            </a:r>
          </a:p>
        </p:txBody>
      </p:sp>
      <p:sp>
        <p:nvSpPr>
          <p:cNvPr id="5" name="Rectangle 4">
            <a:extLst>
              <a:ext uri="{FF2B5EF4-FFF2-40B4-BE49-F238E27FC236}">
                <a16:creationId xmlns:a16="http://schemas.microsoft.com/office/drawing/2014/main" id="{98120F32-EF91-A266-2492-1C9CE108DDBB}"/>
              </a:ext>
            </a:extLst>
          </p:cNvPr>
          <p:cNvSpPr/>
          <p:nvPr/>
        </p:nvSpPr>
        <p:spPr>
          <a:xfrm>
            <a:off x="4225147" y="1395663"/>
            <a:ext cx="2987844" cy="20333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prstClr val="white"/>
                </a:solidFill>
                <a:effectLst/>
                <a:uLnTx/>
                <a:uFillTx/>
                <a:latin typeface="Arial" panose="020B0604020202020204"/>
                <a:ea typeface="+mn-ea"/>
                <a:cs typeface="+mn-cs"/>
              </a:rPr>
              <a:t>Employment opportunities and inclusion in the community of adults with undiagnosed autism or learning disability who are presumed to be functionally able to manage their daily lives and do not meet the threshold of CLDS support </a:t>
            </a:r>
          </a:p>
        </p:txBody>
      </p:sp>
      <p:sp>
        <p:nvSpPr>
          <p:cNvPr id="6" name="Rectangle 5">
            <a:extLst>
              <a:ext uri="{FF2B5EF4-FFF2-40B4-BE49-F238E27FC236}">
                <a16:creationId xmlns:a16="http://schemas.microsoft.com/office/drawing/2014/main" id="{85E48B6C-5A1C-60A6-6E20-BA0E6C9B420A}"/>
              </a:ext>
            </a:extLst>
          </p:cNvPr>
          <p:cNvSpPr/>
          <p:nvPr/>
        </p:nvSpPr>
        <p:spPr>
          <a:xfrm>
            <a:off x="7636159" y="1402996"/>
            <a:ext cx="2244006" cy="19030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100" b="0" i="1" u="none" strike="noStrike" kern="1200" cap="none" spc="0" normalizeH="0" baseline="0" noProof="0">
                <a:ln>
                  <a:noFill/>
                </a:ln>
                <a:solidFill>
                  <a:srgbClr val="000000"/>
                </a:solidFill>
                <a:effectLst/>
                <a:uLnTx/>
                <a:uFillTx/>
                <a:latin typeface="Arial" panose="020B0604020202020204"/>
                <a:ea typeface="+mn-ea"/>
                <a:cs typeface="+mn-cs"/>
              </a:rPr>
              <a:t>How do we know if someone who resides in [asylum seeker] accommodation has a learning difficulty or is autistic - they probably </a:t>
            </a:r>
            <a:r>
              <a:rPr kumimoji="0" lang="en-GB" sz="1100" b="0" i="1" u="none" strike="noStrike" kern="1200" cap="none" spc="0" normalizeH="0" baseline="0" noProof="0" err="1">
                <a:ln>
                  <a:noFill/>
                </a:ln>
                <a:solidFill>
                  <a:srgbClr val="000000"/>
                </a:solidFill>
                <a:effectLst/>
                <a:uLnTx/>
                <a:uFillTx/>
                <a:latin typeface="Arial" panose="020B0604020202020204"/>
                <a:ea typeface="+mn-ea"/>
                <a:cs typeface="+mn-cs"/>
              </a:rPr>
              <a:t>dont</a:t>
            </a:r>
            <a:r>
              <a:rPr kumimoji="0" lang="en-GB" sz="1100" b="0" i="1" u="none" strike="noStrike" kern="1200" cap="none" spc="0" normalizeH="0" baseline="0" noProof="0">
                <a:ln>
                  <a:noFill/>
                </a:ln>
                <a:solidFill>
                  <a:srgbClr val="000000"/>
                </a:solidFill>
                <a:effectLst/>
                <a:uLnTx/>
                <a:uFillTx/>
                <a:latin typeface="Arial" panose="020B0604020202020204"/>
                <a:ea typeface="+mn-ea"/>
                <a:cs typeface="+mn-cs"/>
              </a:rPr>
              <a:t> even know.  The language barrier, PTSD, MH needs may mask the LD/Autistic.</a:t>
            </a:r>
          </a:p>
        </p:txBody>
      </p:sp>
      <p:sp>
        <p:nvSpPr>
          <p:cNvPr id="2" name="Rectangle 1">
            <a:extLst>
              <a:ext uri="{FF2B5EF4-FFF2-40B4-BE49-F238E27FC236}">
                <a16:creationId xmlns:a16="http://schemas.microsoft.com/office/drawing/2014/main" id="{B4CE00CA-7358-A5B6-CDD6-282FF95B733A}"/>
              </a:ext>
            </a:extLst>
          </p:cNvPr>
          <p:cNvSpPr/>
          <p:nvPr/>
        </p:nvSpPr>
        <p:spPr>
          <a:xfrm>
            <a:off x="4566330" y="3674994"/>
            <a:ext cx="4643771" cy="2174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050" b="0" i="1" u="none" strike="noStrike" kern="1200" cap="none" spc="0" normalizeH="0" baseline="0" noProof="0">
                <a:ln>
                  <a:noFill/>
                </a:ln>
                <a:solidFill>
                  <a:prstClr val="white"/>
                </a:solidFill>
                <a:effectLst/>
                <a:uLnTx/>
                <a:uFillTx/>
                <a:latin typeface="Arial" panose="020B0604020202020204"/>
                <a:ea typeface="+mn-ea"/>
                <a:cs typeface="+mn-cs"/>
              </a:rPr>
              <a:t>Some services get greater prominence within the borough at the expense of smaller, specialised services and support/ projects. There is a lot of under used resources out there.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050" b="0" i="1" u="none" strike="noStrike" kern="1200" cap="none" spc="0" normalizeH="0" baseline="0" noProof="0">
                <a:ln>
                  <a:noFill/>
                </a:ln>
                <a:solidFill>
                  <a:prstClr val="white"/>
                </a:solidFill>
                <a:effectLst/>
                <a:uLnTx/>
                <a:uFillTx/>
                <a:latin typeface="Arial" panose="020B0604020202020204"/>
                <a:ea typeface="+mn-ea"/>
                <a:cs typeface="+mn-cs"/>
              </a:rPr>
              <a:t>If we had a proper mapping exercise of what is in the borough then people with learning disabilities will have greater choice. Also, we need an overview of the projects going in that are commissioned, it seems there is too much silo work going on without seeing how the different funded short-term projects can fit together better. </a:t>
            </a:r>
          </a:p>
        </p:txBody>
      </p:sp>
      <p:sp>
        <p:nvSpPr>
          <p:cNvPr id="3" name="Rectangle 2">
            <a:extLst>
              <a:ext uri="{FF2B5EF4-FFF2-40B4-BE49-F238E27FC236}">
                <a16:creationId xmlns:a16="http://schemas.microsoft.com/office/drawing/2014/main" id="{1405F8D7-7951-065E-B1B1-A3D4227E59C5}"/>
              </a:ext>
            </a:extLst>
          </p:cNvPr>
          <p:cNvSpPr/>
          <p:nvPr/>
        </p:nvSpPr>
        <p:spPr>
          <a:xfrm>
            <a:off x="9587986" y="3551927"/>
            <a:ext cx="2363384" cy="310514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100" b="0" i="1" u="none" strike="noStrike" kern="1200" cap="none" spc="0" normalizeH="0" baseline="0" noProof="0">
                <a:ln>
                  <a:noFill/>
                </a:ln>
                <a:solidFill>
                  <a:srgbClr val="222222"/>
                </a:solidFill>
                <a:effectLst/>
                <a:uLnTx/>
                <a:uFillTx/>
                <a:latin typeface="Arial" panose="020B0604020202020204"/>
                <a:ea typeface="+mn-ea"/>
                <a:cs typeface="+mn-cs"/>
              </a:rPr>
              <a:t>More education/training opportunities for those post 19.  For those with complex needs, who leave Beatrice Tate or Phoenix Sixth Form at 19, it can be very difficult to find a suitable educational placement for them.  A post 19 offer for those with complex needs is needed in Tower Hamlets, rather than these young people having to transition into Day Centres via Social Care. </a:t>
            </a:r>
          </a:p>
        </p:txBody>
      </p:sp>
    </p:spTree>
    <p:extLst>
      <p:ext uri="{BB962C8B-B14F-4D97-AF65-F5344CB8AC3E}">
        <p14:creationId xmlns:p14="http://schemas.microsoft.com/office/powerpoint/2010/main" val="585376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6B09-84FA-341A-AD76-8156447CA346}"/>
              </a:ext>
            </a:extLst>
          </p:cNvPr>
          <p:cNvSpPr>
            <a:spLocks noGrp="1"/>
          </p:cNvSpPr>
          <p:nvPr>
            <p:ph type="title"/>
          </p:nvPr>
        </p:nvSpPr>
        <p:spPr/>
        <p:txBody>
          <a:bodyPr/>
          <a:lstStyle/>
          <a:p>
            <a:r>
              <a:rPr lang="en-GB"/>
              <a:t>Professionals’ knowledge and skills</a:t>
            </a:r>
          </a:p>
        </p:txBody>
      </p:sp>
      <p:sp>
        <p:nvSpPr>
          <p:cNvPr id="3" name="Content Placeholder 2">
            <a:extLst>
              <a:ext uri="{FF2B5EF4-FFF2-40B4-BE49-F238E27FC236}">
                <a16:creationId xmlns:a16="http://schemas.microsoft.com/office/drawing/2014/main" id="{164F6F06-82F7-1AB1-F967-2F2F56668203}"/>
              </a:ext>
            </a:extLst>
          </p:cNvPr>
          <p:cNvSpPr>
            <a:spLocks noGrp="1"/>
          </p:cNvSpPr>
          <p:nvPr>
            <p:ph idx="1"/>
          </p:nvPr>
        </p:nvSpPr>
        <p:spPr>
          <a:xfrm>
            <a:off x="838201" y="1603682"/>
            <a:ext cx="6525126" cy="4292621"/>
          </a:xfrm>
          <a:solidFill>
            <a:schemeClr val="bg1"/>
          </a:solidFill>
        </p:spPr>
        <p:txBody>
          <a:bodyPr>
            <a:normAutofit/>
          </a:bodyPr>
          <a:lstStyle/>
          <a:p>
            <a:r>
              <a:rPr lang="en-GB" sz="1800"/>
              <a:t>Staff working in both specialist and mainstream services for people with learning disabilities should possess the skills and knowledge necessary to provide positive support that is accessible and appropriate. </a:t>
            </a:r>
          </a:p>
          <a:p>
            <a:r>
              <a:rPr lang="en-GB" sz="1800"/>
              <a:t>Since 1 July 2022, </a:t>
            </a:r>
            <a:r>
              <a:rPr lang="en-GB" sz="1800" b="1"/>
              <a:t>all</a:t>
            </a:r>
            <a:r>
              <a:rPr lang="en-GB" sz="1800"/>
              <a:t> registered health and social care providers have been required to provide training for staff in LD and autism at a level appropriate to their role (e.g. Oliver McGowan training)</a:t>
            </a:r>
          </a:p>
          <a:p>
            <a:r>
              <a:rPr lang="en-GB" sz="1800"/>
              <a:t>Most staff we surveyed had participated in some form of training related to LD (especially people working in specialist services). People who responded to the survey may have a greater interest in this population than the wider workforce.</a:t>
            </a:r>
          </a:p>
          <a:p>
            <a:r>
              <a:rPr lang="en-GB" sz="1800"/>
              <a:t>Knowledge of working with adults with a LD varied but more staff saying they had decent or strong knowledge, especially people working in specialist services or teams.</a:t>
            </a:r>
          </a:p>
          <a:p>
            <a:endParaRPr lang="en-GB" sz="1800"/>
          </a:p>
        </p:txBody>
      </p:sp>
      <p:pic>
        <p:nvPicPr>
          <p:cNvPr id="7" name="Picture 6" descr=".">
            <a:extLst>
              <a:ext uri="{FF2B5EF4-FFF2-40B4-BE49-F238E27FC236}">
                <a16:creationId xmlns:a16="http://schemas.microsoft.com/office/drawing/2014/main" id="{71943A5D-7A4F-4E52-D737-8AF9E506E167}"/>
              </a:ext>
            </a:extLst>
          </p:cNvPr>
          <p:cNvPicPr>
            <a:picLocks noChangeAspect="1"/>
          </p:cNvPicPr>
          <p:nvPr/>
        </p:nvPicPr>
        <p:blipFill rotWithShape="1">
          <a:blip r:embed="rId2"/>
          <a:srcRect b="54903"/>
          <a:stretch/>
        </p:blipFill>
        <p:spPr>
          <a:xfrm>
            <a:off x="8376427" y="1326701"/>
            <a:ext cx="2977372" cy="1586077"/>
          </a:xfrm>
          <a:prstGeom prst="rect">
            <a:avLst/>
          </a:prstGeom>
        </p:spPr>
      </p:pic>
      <p:graphicFrame>
        <p:nvGraphicFramePr>
          <p:cNvPr id="8" name="Chart 7" descr=".">
            <a:extLst>
              <a:ext uri="{FF2B5EF4-FFF2-40B4-BE49-F238E27FC236}">
                <a16:creationId xmlns:a16="http://schemas.microsoft.com/office/drawing/2014/main" id="{8284F79E-3602-CDF4-AC0D-85F7FC79BF85}"/>
              </a:ext>
            </a:extLst>
          </p:cNvPr>
          <p:cNvGraphicFramePr>
            <a:graphicFrameLocks/>
          </p:cNvGraphicFramePr>
          <p:nvPr>
            <p:extLst>
              <p:ext uri="{D42A27DB-BD31-4B8C-83A1-F6EECF244321}">
                <p14:modId xmlns:p14="http://schemas.microsoft.com/office/powerpoint/2010/main" val="739130466"/>
              </p:ext>
            </p:extLst>
          </p:nvPr>
        </p:nvGraphicFramePr>
        <p:xfrm>
          <a:off x="7684355" y="3057078"/>
          <a:ext cx="4206289" cy="355418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0BA00401-7A67-E667-C6F6-49D443AAD76A}"/>
              </a:ext>
            </a:extLst>
          </p:cNvPr>
          <p:cNvSpPr/>
          <p:nvPr/>
        </p:nvSpPr>
        <p:spPr>
          <a:xfrm>
            <a:off x="8206761" y="6523649"/>
            <a:ext cx="3316704" cy="253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panose="020B0604020202020204"/>
                <a:ea typeface="+mn-ea"/>
                <a:cs typeface="+mn-cs"/>
              </a:rPr>
              <a:t>0 = very poor, 4 = very strong</a:t>
            </a:r>
          </a:p>
        </p:txBody>
      </p:sp>
    </p:spTree>
    <p:extLst>
      <p:ext uri="{BB962C8B-B14F-4D97-AF65-F5344CB8AC3E}">
        <p14:creationId xmlns:p14="http://schemas.microsoft.com/office/powerpoint/2010/main" val="2205917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907493-BB23-FCAF-CF5D-7011FFD099D6}"/>
              </a:ext>
            </a:extLst>
          </p:cNvPr>
          <p:cNvSpPr>
            <a:spLocks noGrp="1"/>
          </p:cNvSpPr>
          <p:nvPr>
            <p:ph type="title"/>
          </p:nvPr>
        </p:nvSpPr>
        <p:spPr/>
        <p:txBody>
          <a:bodyPr>
            <a:noAutofit/>
          </a:bodyPr>
          <a:lstStyle/>
          <a:p>
            <a:r>
              <a:rPr lang="en-GB" sz="2800"/>
              <a:t>Partnership working needs further development to increase collaboration across the borough</a:t>
            </a:r>
          </a:p>
        </p:txBody>
      </p:sp>
      <p:sp>
        <p:nvSpPr>
          <p:cNvPr id="6" name="Content Placeholder 5" descr=".">
            <a:extLst>
              <a:ext uri="{FF2B5EF4-FFF2-40B4-BE49-F238E27FC236}">
                <a16:creationId xmlns:a16="http://schemas.microsoft.com/office/drawing/2014/main" id="{40316D8E-536B-01E6-0970-F3A2B1E68325}"/>
              </a:ext>
            </a:extLst>
          </p:cNvPr>
          <p:cNvSpPr>
            <a:spLocks noGrp="1"/>
          </p:cNvSpPr>
          <p:nvPr>
            <p:ph idx="1"/>
          </p:nvPr>
        </p:nvSpPr>
        <p:spPr/>
        <p:txBody>
          <a:bodyPr>
            <a:normAutofit/>
          </a:bodyPr>
          <a:lstStyle/>
          <a:p>
            <a:pPr marL="0" indent="0">
              <a:lnSpc>
                <a:spcPct val="120000"/>
              </a:lnSpc>
              <a:buNone/>
            </a:pPr>
            <a:r>
              <a:rPr lang="en-GB" sz="2400"/>
              <a:t>  </a:t>
            </a:r>
          </a:p>
        </p:txBody>
      </p:sp>
      <p:graphicFrame>
        <p:nvGraphicFramePr>
          <p:cNvPr id="3" name="Diagram 2" descr=".">
            <a:extLst>
              <a:ext uri="{FF2B5EF4-FFF2-40B4-BE49-F238E27FC236}">
                <a16:creationId xmlns:a16="http://schemas.microsoft.com/office/drawing/2014/main" id="{D3B81F11-FC3A-E7D4-A995-C2D9A617C19F}"/>
              </a:ext>
            </a:extLst>
          </p:cNvPr>
          <p:cNvGraphicFramePr/>
          <p:nvPr>
            <p:extLst>
              <p:ext uri="{D42A27DB-BD31-4B8C-83A1-F6EECF244321}">
                <p14:modId xmlns:p14="http://schemas.microsoft.com/office/powerpoint/2010/main" val="1539342844"/>
              </p:ext>
            </p:extLst>
          </p:nvPr>
        </p:nvGraphicFramePr>
        <p:xfrm>
          <a:off x="1827049" y="1326701"/>
          <a:ext cx="8128000" cy="453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724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882FA-9DB1-E246-C27B-BED94A99710F}"/>
              </a:ext>
            </a:extLst>
          </p:cNvPr>
          <p:cNvSpPr>
            <a:spLocks noGrp="1"/>
          </p:cNvSpPr>
          <p:nvPr>
            <p:ph type="ctrTitle"/>
          </p:nvPr>
        </p:nvSpPr>
        <p:spPr/>
        <p:txBody>
          <a:bodyPr>
            <a:normAutofit/>
          </a:bodyPr>
          <a:lstStyle/>
          <a:p>
            <a:r>
              <a:rPr lang="en-GB"/>
              <a:t>Specialist Services</a:t>
            </a:r>
          </a:p>
        </p:txBody>
      </p:sp>
    </p:spTree>
    <p:extLst>
      <p:ext uri="{BB962C8B-B14F-4D97-AF65-F5344CB8AC3E}">
        <p14:creationId xmlns:p14="http://schemas.microsoft.com/office/powerpoint/2010/main" val="1696743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33B2-A7D1-2159-3E7B-0C1AC0DCFC42}"/>
              </a:ext>
            </a:extLst>
          </p:cNvPr>
          <p:cNvSpPr>
            <a:spLocks noGrp="1"/>
          </p:cNvSpPr>
          <p:nvPr>
            <p:ph type="title"/>
          </p:nvPr>
        </p:nvSpPr>
        <p:spPr>
          <a:xfrm>
            <a:off x="838200" y="552132"/>
            <a:ext cx="9770616" cy="1325563"/>
          </a:xfrm>
        </p:spPr>
        <p:txBody>
          <a:bodyPr>
            <a:normAutofit fontScale="90000"/>
          </a:bodyPr>
          <a:lstStyle/>
          <a:p>
            <a:pPr algn="ctr"/>
            <a:r>
              <a:rPr kumimoji="0" lang="en-GB" sz="4400" b="1" i="0" u="none" strike="noStrike" kern="1200" cap="none" spc="0" normalizeH="0" baseline="0" noProof="0">
                <a:ln>
                  <a:noFill/>
                </a:ln>
                <a:solidFill>
                  <a:srgbClr val="003366"/>
                </a:solidFill>
                <a:effectLst/>
                <a:uLnTx/>
                <a:uFillTx/>
                <a:latin typeface="Arial" panose="020B0604020202020204" pitchFamily="34" charset="0"/>
                <a:ea typeface="+mj-ea"/>
                <a:cs typeface="Arial" panose="020B0604020202020204" pitchFamily="34" charset="0"/>
              </a:rPr>
              <a:t>CDLS and Primary Care is the main specialist service for LD and Autism in Tower Hamlets</a:t>
            </a:r>
            <a:br>
              <a:rPr kumimoji="0" lang="en-GB" sz="4400" b="1" i="0" u="none" strike="noStrike" kern="1200" cap="none" spc="0" normalizeH="0" baseline="0" noProof="0">
                <a:ln>
                  <a:noFill/>
                </a:ln>
                <a:solidFill>
                  <a:srgbClr val="003366"/>
                </a:solidFill>
                <a:effectLst/>
                <a:uLnTx/>
                <a:uFillTx/>
                <a:latin typeface="Arial" panose="020B0604020202020204" pitchFamily="34" charset="0"/>
                <a:ea typeface="+mj-ea"/>
                <a:cs typeface="Arial" panose="020B0604020202020204" pitchFamily="34" charset="0"/>
              </a:rPr>
            </a:br>
            <a:endParaRPr lang="en-GB"/>
          </a:p>
        </p:txBody>
      </p:sp>
      <p:graphicFrame>
        <p:nvGraphicFramePr>
          <p:cNvPr id="4" name="Content Placeholder 3" descr=".">
            <a:extLst>
              <a:ext uri="{FF2B5EF4-FFF2-40B4-BE49-F238E27FC236}">
                <a16:creationId xmlns:a16="http://schemas.microsoft.com/office/drawing/2014/main" id="{CCFB9D17-A3AC-EAA1-D43C-29E8CB7DB277}"/>
              </a:ext>
            </a:extLst>
          </p:cNvPr>
          <p:cNvGraphicFramePr>
            <a:graphicFrameLocks noGrp="1"/>
          </p:cNvGraphicFramePr>
          <p:nvPr>
            <p:ph idx="1"/>
            <p:extLst>
              <p:ext uri="{D42A27DB-BD31-4B8C-83A1-F6EECF244321}">
                <p14:modId xmlns:p14="http://schemas.microsoft.com/office/powerpoint/2010/main" val="3252467242"/>
              </p:ext>
            </p:extLst>
          </p:nvPr>
        </p:nvGraphicFramePr>
        <p:xfrm>
          <a:off x="838200" y="160337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128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A6D1-384F-000A-7B92-A6CA64261D9D}"/>
              </a:ext>
            </a:extLst>
          </p:cNvPr>
          <p:cNvSpPr>
            <a:spLocks noGrp="1"/>
          </p:cNvSpPr>
          <p:nvPr>
            <p:ph type="title"/>
          </p:nvPr>
        </p:nvSpPr>
        <p:spPr>
          <a:xfrm>
            <a:off x="545432" y="1138"/>
            <a:ext cx="10063384" cy="1325563"/>
          </a:xfrm>
        </p:spPr>
        <p:txBody>
          <a:bodyPr>
            <a:noAutofit/>
          </a:bodyPr>
          <a:lstStyle/>
          <a:p>
            <a:pPr algn="ctr"/>
            <a:r>
              <a:rPr lang="en-GB" sz="2800"/>
              <a:t>There are a range of specialist services for adults with learning disability in Tower Hamlets</a:t>
            </a:r>
          </a:p>
        </p:txBody>
      </p:sp>
      <p:sp>
        <p:nvSpPr>
          <p:cNvPr id="3" name="Content Placeholder 2">
            <a:extLst>
              <a:ext uri="{FF2B5EF4-FFF2-40B4-BE49-F238E27FC236}">
                <a16:creationId xmlns:a16="http://schemas.microsoft.com/office/drawing/2014/main" id="{81F7AD92-726F-A9C1-D984-EDBECC868CE5}"/>
              </a:ext>
            </a:extLst>
          </p:cNvPr>
          <p:cNvSpPr>
            <a:spLocks noGrp="1"/>
          </p:cNvSpPr>
          <p:nvPr>
            <p:ph idx="1"/>
          </p:nvPr>
        </p:nvSpPr>
        <p:spPr>
          <a:xfrm>
            <a:off x="159190" y="1253331"/>
            <a:ext cx="11691796" cy="4351338"/>
          </a:xfrm>
        </p:spPr>
        <p:txBody>
          <a:bodyPr>
            <a:noAutofit/>
          </a:bodyPr>
          <a:lstStyle/>
          <a:p>
            <a:r>
              <a:rPr lang="en-GB" sz="1400" b="1"/>
              <a:t>The </a:t>
            </a:r>
            <a:r>
              <a:rPr lang="en-GB" sz="1400" b="1">
                <a:hlinkClick r:id="rId2"/>
              </a:rPr>
              <a:t>Tower Project Jobs</a:t>
            </a:r>
            <a:r>
              <a:rPr lang="en-GB" sz="1400"/>
              <a:t>, Enterprise and Training team (JET) provides support and training for people with disabilities in Tower Hamlets and the City of London seeking employment</a:t>
            </a:r>
          </a:p>
          <a:p>
            <a:r>
              <a:rPr lang="en-GB" sz="1400" b="1">
                <a:hlinkClick r:id="rId3"/>
              </a:rPr>
              <a:t>Poetry in Wood </a:t>
            </a:r>
            <a:r>
              <a:rPr lang="en-GB" sz="1400"/>
              <a:t>is a social enterprise, training and employment scheme for people with learning disabilities.</a:t>
            </a:r>
          </a:p>
          <a:p>
            <a:r>
              <a:rPr lang="en-GB" sz="1400"/>
              <a:t>People with disabilities in Tower Hamlets can access advocacy services through </a:t>
            </a:r>
            <a:r>
              <a:rPr lang="en-GB" sz="1400" b="1"/>
              <a:t>Disability Advocacy Network</a:t>
            </a:r>
          </a:p>
          <a:p>
            <a:r>
              <a:rPr lang="en-GB" sz="1400" b="1"/>
              <a:t>Health promotion literature </a:t>
            </a:r>
            <a:r>
              <a:rPr lang="en-GB" sz="1400"/>
              <a:t>produced nationally in easy read is to be made available to </a:t>
            </a:r>
            <a:r>
              <a:rPr lang="en-GB" sz="1400" b="1"/>
              <a:t>GP</a:t>
            </a:r>
            <a:r>
              <a:rPr lang="en-GB" sz="1400"/>
              <a:t> practices and day services across the borough.</a:t>
            </a:r>
          </a:p>
          <a:p>
            <a:r>
              <a:rPr lang="en-GB" sz="1400" b="1">
                <a:hlinkClick r:id="rId4"/>
              </a:rPr>
              <a:t>Tower Hamlets Community Learning Disabilities Service (CLDS) </a:t>
            </a:r>
            <a:r>
              <a:rPr lang="en-GB" sz="1400"/>
              <a:t>is an integrated health and social care service comprising social workers, occupational therapists, community nurses, psychologists, psychiatrists, and a Bangladeshi Parent and Carer Adviser team. CLDS works with just under 1,000 people aged 14 and over with various health and social needs.</a:t>
            </a:r>
          </a:p>
          <a:p>
            <a:r>
              <a:rPr lang="en-GB" sz="1400" b="1" err="1">
                <a:hlinkClick r:id="rId5"/>
              </a:rPr>
              <a:t>Apasen</a:t>
            </a:r>
            <a:r>
              <a:rPr lang="en-GB" sz="1400" b="1"/>
              <a:t>:</a:t>
            </a:r>
            <a:r>
              <a:rPr lang="en-GB" sz="1400"/>
              <a:t> Information and advice service is free, independent, confidential and impartial, supporting disabled people living in Tower Hamlets. Providing information and advice on benefits, housing, travel, finance, social care and other issues for adults with disabilities and making referrals to other AQS-accredited organisations where relevant.</a:t>
            </a:r>
          </a:p>
          <a:p>
            <a:r>
              <a:rPr lang="en-GB" sz="1400" b="1">
                <a:hlinkClick r:id="rId6"/>
              </a:rPr>
              <a:t>Real</a:t>
            </a:r>
            <a:r>
              <a:rPr lang="en-GB" sz="1400"/>
              <a:t>: Help disabled and non-disabled people in Tower Hamlets work together to share information, provide support and make change happen for over twenty years. They also have an independent advocacy service that can help you have your voice heard, uphold your rights and access services.</a:t>
            </a:r>
          </a:p>
          <a:p>
            <a:r>
              <a:rPr lang="en-GB" sz="1400"/>
              <a:t> </a:t>
            </a:r>
            <a:r>
              <a:rPr lang="en-GB" sz="1400" b="1">
                <a:hlinkClick r:id="rId7"/>
              </a:rPr>
              <a:t>Tower Hamlets Mencap Society</a:t>
            </a:r>
            <a:r>
              <a:rPr lang="en-GB" sz="1400"/>
              <a:t>: Mencap Direct provides advice and information about individual budgets and self-directed support in relation to learning disability issues. They have advisers who offer further information to support people with a learning disability and parents.</a:t>
            </a:r>
          </a:p>
          <a:p>
            <a:r>
              <a:rPr lang="en-GB" sz="1400"/>
              <a:t> </a:t>
            </a:r>
            <a:r>
              <a:rPr lang="en-GB" sz="1400" b="1">
                <a:hlinkClick r:id="rId8"/>
              </a:rPr>
              <a:t>Tower Hamlets SEND Information, Advice and Support Service</a:t>
            </a:r>
            <a:r>
              <a:rPr lang="en-GB" sz="1400" b="1"/>
              <a:t>: </a:t>
            </a:r>
            <a:r>
              <a:rPr lang="en-GB" sz="1400"/>
              <a:t>a self-referring service offering advice, information and support to parents or carers of children and young people with special educational needs and disabilities (SEND) from birth to 25 years old.</a:t>
            </a:r>
          </a:p>
        </p:txBody>
      </p:sp>
    </p:spTree>
    <p:extLst>
      <p:ext uri="{BB962C8B-B14F-4D97-AF65-F5344CB8AC3E}">
        <p14:creationId xmlns:p14="http://schemas.microsoft.com/office/powerpoint/2010/main" val="118614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65F-8126-A7F0-C731-0BAFD5726C6C}"/>
              </a:ext>
            </a:extLst>
          </p:cNvPr>
          <p:cNvSpPr>
            <a:spLocks noGrp="1"/>
          </p:cNvSpPr>
          <p:nvPr>
            <p:ph type="title"/>
          </p:nvPr>
        </p:nvSpPr>
        <p:spPr>
          <a:xfrm>
            <a:off x="496170" y="125196"/>
            <a:ext cx="9734922" cy="1325563"/>
          </a:xfrm>
        </p:spPr>
        <p:txBody>
          <a:bodyPr>
            <a:noAutofit/>
          </a:bodyPr>
          <a:lstStyle/>
          <a:p>
            <a:pPr algn="ctr"/>
            <a:r>
              <a:rPr lang="en-GB" sz="2800"/>
              <a:t>A professional survey in 2024 identified multiple areas where professionals are already working with adults with learning disabilities and/or autistic adults as part of their role.</a:t>
            </a:r>
          </a:p>
        </p:txBody>
      </p:sp>
      <p:graphicFrame>
        <p:nvGraphicFramePr>
          <p:cNvPr id="4" name="Table 3">
            <a:extLst>
              <a:ext uri="{FF2B5EF4-FFF2-40B4-BE49-F238E27FC236}">
                <a16:creationId xmlns:a16="http://schemas.microsoft.com/office/drawing/2014/main" id="{EC3DD8ED-58D6-A884-FC25-5DF1C7488ECF}"/>
              </a:ext>
            </a:extLst>
          </p:cNvPr>
          <p:cNvGraphicFramePr>
            <a:graphicFrameLocks noGrp="1"/>
          </p:cNvGraphicFramePr>
          <p:nvPr/>
        </p:nvGraphicFramePr>
        <p:xfrm>
          <a:off x="577651" y="1514133"/>
          <a:ext cx="10742168" cy="4643120"/>
        </p:xfrm>
        <a:graphic>
          <a:graphicData uri="http://schemas.openxmlformats.org/drawingml/2006/table">
            <a:tbl>
              <a:tblPr firstRow="1" bandRow="1">
                <a:tableStyleId>{5C22544A-7EE6-4342-B048-85BDC9FD1C3A}</a:tableStyleId>
              </a:tblPr>
              <a:tblGrid>
                <a:gridCol w="2347976">
                  <a:extLst>
                    <a:ext uri="{9D8B030D-6E8A-4147-A177-3AD203B41FA5}">
                      <a16:colId xmlns:a16="http://schemas.microsoft.com/office/drawing/2014/main" val="3468037310"/>
                    </a:ext>
                  </a:extLst>
                </a:gridCol>
                <a:gridCol w="8394192">
                  <a:extLst>
                    <a:ext uri="{9D8B030D-6E8A-4147-A177-3AD203B41FA5}">
                      <a16:colId xmlns:a16="http://schemas.microsoft.com/office/drawing/2014/main" val="2624742550"/>
                    </a:ext>
                  </a:extLst>
                </a:gridCol>
              </a:tblGrid>
              <a:tr h="370840">
                <a:tc>
                  <a:txBody>
                    <a:bodyPr/>
                    <a:lstStyle/>
                    <a:p>
                      <a:endParaRPr lang="en-GB" sz="1400"/>
                    </a:p>
                  </a:txBody>
                  <a:tcPr/>
                </a:tc>
                <a:tc>
                  <a:txBody>
                    <a:bodyPr/>
                    <a:lstStyle/>
                    <a:p>
                      <a:r>
                        <a:rPr lang="en-GB" sz="1400"/>
                        <a:t>Roles </a:t>
                      </a:r>
                    </a:p>
                  </a:txBody>
                  <a:tcPr/>
                </a:tc>
                <a:extLst>
                  <a:ext uri="{0D108BD9-81ED-4DB2-BD59-A6C34878D82A}">
                    <a16:rowId xmlns:a16="http://schemas.microsoft.com/office/drawing/2014/main" val="2384435015"/>
                  </a:ext>
                </a:extLst>
              </a:tr>
              <a:tr h="370840">
                <a:tc>
                  <a:txBody>
                    <a:bodyPr/>
                    <a:lstStyle/>
                    <a:p>
                      <a:r>
                        <a:rPr lang="en-GB" sz="1400"/>
                        <a:t>Clinical and Therapeutic Interventions and Awareness</a:t>
                      </a:r>
                    </a:p>
                  </a:txBody>
                  <a:tcPr/>
                </a:tc>
                <a:tc>
                  <a:txBody>
                    <a:bodyPr/>
                    <a:lstStyle/>
                    <a:p>
                      <a:pPr marL="171450" indent="-171450">
                        <a:buFont typeface="Arial" panose="020B0604020202020204" pitchFamily="34" charset="0"/>
                        <a:buChar char="•"/>
                      </a:pPr>
                      <a:r>
                        <a:rPr lang="en-GB" sz="1000"/>
                        <a:t>Conducting assessments under the Mental Health Act 1983.</a:t>
                      </a:r>
                    </a:p>
                    <a:p>
                      <a:pPr marL="171450" indent="-171450">
                        <a:buFont typeface="Arial" panose="020B0604020202020204" pitchFamily="34" charset="0"/>
                        <a:buChar char="•"/>
                      </a:pPr>
                      <a:r>
                        <a:rPr lang="en-GB" sz="1000"/>
                        <a:t>Carrying out Care Act assessments, mental capacity assessments, and safeguarding assessments</a:t>
                      </a:r>
                    </a:p>
                    <a:p>
                      <a:pPr marL="171450" indent="-171450">
                        <a:buFont typeface="Arial" panose="020B0604020202020204" pitchFamily="34" charset="0"/>
                        <a:buChar char="•"/>
                      </a:pPr>
                      <a:r>
                        <a:rPr lang="en-GB" sz="1000"/>
                        <a:t>Assessment for eligibility, health needs, and welfare benefits. </a:t>
                      </a:r>
                    </a:p>
                    <a:p>
                      <a:pPr marL="171450" indent="-171450">
                        <a:buFont typeface="Arial" panose="020B0604020202020204" pitchFamily="34" charset="0"/>
                        <a:buChar char="•"/>
                      </a:pPr>
                      <a:r>
                        <a:rPr lang="en-GB" sz="1000"/>
                        <a:t>Offering assessment advice and treatment for communication needs and swallowing difficulties.</a:t>
                      </a:r>
                    </a:p>
                    <a:p>
                      <a:pPr marL="171450" indent="-171450">
                        <a:buFont typeface="Arial" panose="020B0604020202020204" pitchFamily="34" charset="0"/>
                        <a:buChar char="•"/>
                      </a:pPr>
                      <a:r>
                        <a:rPr lang="en-GB" sz="1000"/>
                        <a:t>Completing diagnostic assessments and psychotherapeutic support.</a:t>
                      </a:r>
                    </a:p>
                  </a:txBody>
                  <a:tcPr/>
                </a:tc>
                <a:extLst>
                  <a:ext uri="{0D108BD9-81ED-4DB2-BD59-A6C34878D82A}">
                    <a16:rowId xmlns:a16="http://schemas.microsoft.com/office/drawing/2014/main" val="2878208238"/>
                  </a:ext>
                </a:extLst>
              </a:tr>
              <a:tr h="370840">
                <a:tc>
                  <a:txBody>
                    <a:bodyPr/>
                    <a:lstStyle/>
                    <a:p>
                      <a:r>
                        <a:rPr lang="en-GB" sz="1400"/>
                        <a:t>Direct Support and Care</a:t>
                      </a:r>
                    </a:p>
                  </a:txBody>
                  <a:tcPr/>
                </a:tc>
                <a:tc>
                  <a:txBody>
                    <a:bodyPr/>
                    <a:lstStyle/>
                    <a:p>
                      <a:pPr marL="171450" indent="-171450">
                        <a:buFont typeface="Arial" panose="020B0604020202020204" pitchFamily="34" charset="0"/>
                        <a:buChar char="•"/>
                      </a:pPr>
                      <a:r>
                        <a:rPr lang="en-GB" sz="1000"/>
                        <a:t>Providing direct support in the practice during consultations.</a:t>
                      </a:r>
                    </a:p>
                    <a:p>
                      <a:pPr marL="171450" indent="-171450">
                        <a:buFont typeface="Arial" panose="020B0604020202020204" pitchFamily="34" charset="0"/>
                        <a:buChar char="•"/>
                      </a:pPr>
                      <a:r>
                        <a:rPr lang="en-GB" sz="1000"/>
                        <a:t>Offering daily support for personal care, healthy lifestyle, and meaningful activities.</a:t>
                      </a:r>
                    </a:p>
                    <a:p>
                      <a:pPr marL="171450" indent="-171450">
                        <a:buFont typeface="Arial" panose="020B0604020202020204" pitchFamily="34" charset="0"/>
                        <a:buChar char="•"/>
                      </a:pPr>
                      <a:r>
                        <a:rPr lang="en-GB" sz="1000"/>
                        <a:t>Engaging in one-on-one work and group work.</a:t>
                      </a:r>
                    </a:p>
                    <a:p>
                      <a:pPr marL="171450" indent="-171450">
                        <a:buFont typeface="Arial" panose="020B0604020202020204" pitchFamily="34" charset="0"/>
                        <a:buChar char="•"/>
                      </a:pPr>
                      <a:r>
                        <a:rPr lang="en-GB" sz="1000"/>
                        <a:t>Offering psychological interventions and mental health support.</a:t>
                      </a:r>
                    </a:p>
                    <a:p>
                      <a:pPr marL="171450" indent="-171450">
                        <a:buFont typeface="Arial" panose="020B0604020202020204" pitchFamily="34" charset="0"/>
                        <a:buChar char="•"/>
                      </a:pPr>
                      <a:r>
                        <a:rPr lang="en-GB" sz="1000"/>
                        <a:t>Supporting individuals with managing cleaning, finances, and property maintenance</a:t>
                      </a:r>
                    </a:p>
                  </a:txBody>
                  <a:tcPr/>
                </a:tc>
                <a:extLst>
                  <a:ext uri="{0D108BD9-81ED-4DB2-BD59-A6C34878D82A}">
                    <a16:rowId xmlns:a16="http://schemas.microsoft.com/office/drawing/2014/main" val="2070451359"/>
                  </a:ext>
                </a:extLst>
              </a:tr>
              <a:tr h="370840">
                <a:tc>
                  <a:txBody>
                    <a:bodyPr/>
                    <a:lstStyle/>
                    <a:p>
                      <a:r>
                        <a:rPr lang="en-GB" sz="1400"/>
                        <a:t>Assessment and Support Planning</a:t>
                      </a:r>
                    </a:p>
                  </a:txBody>
                  <a:tcPr/>
                </a:tc>
                <a:tc>
                  <a:txBody>
                    <a:bodyPr/>
                    <a:lstStyle/>
                    <a:p>
                      <a:pPr marL="171450" indent="-171450">
                        <a:buFont typeface="Arial" panose="020B0604020202020204" pitchFamily="34" charset="0"/>
                        <a:buChar char="•"/>
                      </a:pPr>
                      <a:r>
                        <a:rPr lang="en-GB" sz="1000"/>
                        <a:t>Organising events to raise awareness. </a:t>
                      </a:r>
                    </a:p>
                    <a:p>
                      <a:pPr marL="171450" indent="-171450">
                        <a:buFont typeface="Arial" panose="020B0604020202020204" pitchFamily="34" charset="0"/>
                        <a:buChar char="•"/>
                      </a:pPr>
                      <a:r>
                        <a:rPr lang="en-GB" sz="1000"/>
                        <a:t>Providing inclusive cycling sessions for physical activity, well-being, and connectivity. </a:t>
                      </a:r>
                    </a:p>
                    <a:p>
                      <a:pPr marL="171450" indent="-171450">
                        <a:buFont typeface="Arial" panose="020B0604020202020204" pitchFamily="34" charset="0"/>
                        <a:buChar char="•"/>
                      </a:pPr>
                      <a:r>
                        <a:rPr lang="en-GB" sz="1000"/>
                        <a:t>Offering day activities to improve health and well-being, social inclusion, and life skills.</a:t>
                      </a:r>
                    </a:p>
                  </a:txBody>
                  <a:tcPr/>
                </a:tc>
                <a:extLst>
                  <a:ext uri="{0D108BD9-81ED-4DB2-BD59-A6C34878D82A}">
                    <a16:rowId xmlns:a16="http://schemas.microsoft.com/office/drawing/2014/main" val="2356135566"/>
                  </a:ext>
                </a:extLst>
              </a:tr>
              <a:tr h="370840">
                <a:tc>
                  <a:txBody>
                    <a:bodyPr/>
                    <a:lstStyle/>
                    <a:p>
                      <a:r>
                        <a:rPr lang="en-GB" sz="1400"/>
                        <a:t>Management and Supervision</a:t>
                      </a:r>
                    </a:p>
                  </a:txBody>
                  <a:tcPr/>
                </a:tc>
                <a:tc>
                  <a:txBody>
                    <a:bodyPr/>
                    <a:lstStyle/>
                    <a:p>
                      <a:pPr marL="171450" indent="-171450">
                        <a:buFont typeface="Arial" panose="020B0604020202020204" pitchFamily="34" charset="0"/>
                        <a:buChar char="•"/>
                      </a:pPr>
                      <a:r>
                        <a:rPr lang="en-GB" sz="1000"/>
                        <a:t>Line managing social workers. </a:t>
                      </a:r>
                    </a:p>
                    <a:p>
                      <a:pPr marL="171450" indent="-171450">
                        <a:buFont typeface="Arial" panose="020B0604020202020204" pitchFamily="34" charset="0"/>
                        <a:buChar char="•"/>
                      </a:pPr>
                      <a:r>
                        <a:rPr lang="en-GB" sz="1000"/>
                        <a:t>Managing integrated health and social care teams.</a:t>
                      </a:r>
                    </a:p>
                    <a:p>
                      <a:pPr marL="171450" indent="-171450">
                        <a:buFont typeface="Arial" panose="020B0604020202020204" pitchFamily="34" charset="0"/>
                        <a:buChar char="•"/>
                      </a:pPr>
                      <a:r>
                        <a:rPr lang="en-GB" sz="1000"/>
                        <a:t>Managing/supervising staff who provide front-line support.</a:t>
                      </a:r>
                    </a:p>
                    <a:p>
                      <a:pPr marL="171450" indent="-171450">
                        <a:buFont typeface="Arial" panose="020B0604020202020204" pitchFamily="34" charset="0"/>
                        <a:buChar char="•"/>
                      </a:pPr>
                      <a:r>
                        <a:rPr lang="en-GB" sz="1000"/>
                        <a:t>Managing a small clinical case load.</a:t>
                      </a:r>
                    </a:p>
                  </a:txBody>
                  <a:tcPr/>
                </a:tc>
                <a:extLst>
                  <a:ext uri="{0D108BD9-81ED-4DB2-BD59-A6C34878D82A}">
                    <a16:rowId xmlns:a16="http://schemas.microsoft.com/office/drawing/2014/main" val="2366085737"/>
                  </a:ext>
                </a:extLst>
              </a:tr>
              <a:tr h="370840">
                <a:tc>
                  <a:txBody>
                    <a:bodyPr/>
                    <a:lstStyle/>
                    <a:p>
                      <a:r>
                        <a:rPr lang="en-GB" sz="1400"/>
                        <a:t>Training and Education</a:t>
                      </a:r>
                    </a:p>
                  </a:txBody>
                  <a:tcPr/>
                </a:tc>
                <a:tc>
                  <a:txBody>
                    <a:bodyPr/>
                    <a:lstStyle/>
                    <a:p>
                      <a:pPr marL="171450" indent="-171450">
                        <a:buFont typeface="Arial" panose="020B0604020202020204" pitchFamily="34" charset="0"/>
                        <a:buChar char="•"/>
                      </a:pPr>
                      <a:r>
                        <a:rPr lang="en-GB" sz="1000"/>
                        <a:t>Attending workshops and training sessions, such as PBS workshops</a:t>
                      </a:r>
                    </a:p>
                    <a:p>
                      <a:pPr marL="171450" indent="-171450">
                        <a:buFont typeface="Arial" panose="020B0604020202020204" pitchFamily="34" charset="0"/>
                        <a:buChar char="•"/>
                      </a:pPr>
                      <a:r>
                        <a:rPr lang="en-GB" sz="1000"/>
                        <a:t>- Providing accessible information, communication methods, and support.</a:t>
                      </a:r>
                    </a:p>
                  </a:txBody>
                  <a:tcPr/>
                </a:tc>
                <a:extLst>
                  <a:ext uri="{0D108BD9-81ED-4DB2-BD59-A6C34878D82A}">
                    <a16:rowId xmlns:a16="http://schemas.microsoft.com/office/drawing/2014/main" val="2100320670"/>
                  </a:ext>
                </a:extLst>
              </a:tr>
              <a:tr h="370840">
                <a:tc>
                  <a:txBody>
                    <a:bodyPr/>
                    <a:lstStyle/>
                    <a:p>
                      <a:r>
                        <a:rPr lang="en-GB" sz="1400"/>
                        <a:t>Advocacy and Benefits Support</a:t>
                      </a:r>
                    </a:p>
                  </a:txBody>
                  <a:tcPr/>
                </a:tc>
                <a:tc>
                  <a:txBody>
                    <a:bodyPr/>
                    <a:lstStyle/>
                    <a:p>
                      <a:pPr marL="171450" indent="-171450">
                        <a:buFont typeface="Arial" panose="020B0604020202020204" pitchFamily="34" charset="0"/>
                        <a:buChar char="•"/>
                      </a:pPr>
                      <a:r>
                        <a:rPr lang="en-GB" sz="1000"/>
                        <a:t>Supporting individuals in crisis situations, such as homelessness or fleeing domestic violence</a:t>
                      </a:r>
                    </a:p>
                    <a:p>
                      <a:pPr marL="171450" indent="-171450">
                        <a:buFont typeface="Arial" panose="020B0604020202020204" pitchFamily="34" charset="0"/>
                        <a:buChar char="•"/>
                      </a:pPr>
                      <a:r>
                        <a:rPr lang="en-GB" sz="1000"/>
                        <a:t>Supporting with applications for disability benefits and appeals</a:t>
                      </a:r>
                    </a:p>
                    <a:p>
                      <a:pPr marL="171450" indent="-171450">
                        <a:buFont typeface="Arial" panose="020B0604020202020204" pitchFamily="34" charset="0"/>
                        <a:buChar char="•"/>
                      </a:pPr>
                      <a:r>
                        <a:rPr lang="en-GB" sz="1000"/>
                        <a:t>Assessing for medical awards and housing needs.</a:t>
                      </a:r>
                    </a:p>
                  </a:txBody>
                  <a:tcPr/>
                </a:tc>
                <a:extLst>
                  <a:ext uri="{0D108BD9-81ED-4DB2-BD59-A6C34878D82A}">
                    <a16:rowId xmlns:a16="http://schemas.microsoft.com/office/drawing/2014/main" val="176742161"/>
                  </a:ext>
                </a:extLst>
              </a:tr>
              <a:tr h="370840">
                <a:tc>
                  <a:txBody>
                    <a:bodyPr/>
                    <a:lstStyle/>
                    <a:p>
                      <a:r>
                        <a:rPr lang="en-GB" sz="1400"/>
                        <a:t>Not Currently</a:t>
                      </a:r>
                    </a:p>
                  </a:txBody>
                  <a:tcPr/>
                </a:tc>
                <a:tc>
                  <a:txBody>
                    <a:bodyPr/>
                    <a:lstStyle/>
                    <a:p>
                      <a:r>
                        <a:rPr lang="en-GB" sz="1400"/>
                        <a:t>Do not currently work in this area, a few participants reported </a:t>
                      </a:r>
                    </a:p>
                  </a:txBody>
                  <a:tcPr/>
                </a:tc>
                <a:extLst>
                  <a:ext uri="{0D108BD9-81ED-4DB2-BD59-A6C34878D82A}">
                    <a16:rowId xmlns:a16="http://schemas.microsoft.com/office/drawing/2014/main" val="119444066"/>
                  </a:ext>
                </a:extLst>
              </a:tr>
            </a:tbl>
          </a:graphicData>
        </a:graphic>
      </p:graphicFrame>
    </p:spTree>
    <p:extLst>
      <p:ext uri="{BB962C8B-B14F-4D97-AF65-F5344CB8AC3E}">
        <p14:creationId xmlns:p14="http://schemas.microsoft.com/office/powerpoint/2010/main" val="2854447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BB54-D604-CA6B-AB17-C240E3EDA9E1}"/>
              </a:ext>
            </a:extLst>
          </p:cNvPr>
          <p:cNvSpPr>
            <a:spLocks noGrp="1"/>
          </p:cNvSpPr>
          <p:nvPr>
            <p:ph type="title"/>
          </p:nvPr>
        </p:nvSpPr>
        <p:spPr>
          <a:xfrm>
            <a:off x="573024" y="65146"/>
            <a:ext cx="9770616" cy="1325563"/>
          </a:xfrm>
        </p:spPr>
        <p:txBody>
          <a:bodyPr>
            <a:normAutofit fontScale="90000"/>
          </a:bodyPr>
          <a:lstStyle/>
          <a:p>
            <a:r>
              <a:rPr lang="en-GB"/>
              <a:t>Further improvements to enhance the lives of adults with learning disabilities.</a:t>
            </a:r>
          </a:p>
        </p:txBody>
      </p:sp>
      <p:sp>
        <p:nvSpPr>
          <p:cNvPr id="3" name="Content Placeholder 2">
            <a:extLst>
              <a:ext uri="{FF2B5EF4-FFF2-40B4-BE49-F238E27FC236}">
                <a16:creationId xmlns:a16="http://schemas.microsoft.com/office/drawing/2014/main" id="{2A7D0EE5-E218-9A6B-DE04-23ED1FB71FA7}"/>
              </a:ext>
            </a:extLst>
          </p:cNvPr>
          <p:cNvSpPr>
            <a:spLocks noGrp="1"/>
          </p:cNvSpPr>
          <p:nvPr>
            <p:ph idx="1"/>
          </p:nvPr>
        </p:nvSpPr>
        <p:spPr>
          <a:xfrm>
            <a:off x="573024" y="1392450"/>
            <a:ext cx="5996688" cy="4073099"/>
          </a:xfrm>
        </p:spPr>
        <p:txBody>
          <a:bodyPr>
            <a:normAutofit/>
          </a:bodyPr>
          <a:lstStyle/>
          <a:p>
            <a:pPr algn="just"/>
            <a:r>
              <a:rPr lang="en-GB" sz="1400"/>
              <a:t>The strategy emphasises that the Community Learning Disability Service (CLDS) is an integrated health and social care service comprising professionals such as social workers, therapists, nurses, psychologists, and psychiatrists. CLDS supports around 850 adults aged 18 and over with diverse needs. It also has a dedicated transition team to assist young people transitioning from children to adult services starting at age 14. Additionally, part of CLDS's role is to help mainstream health services develop the awareness and skills needed to better support adults with learning disabilities.</a:t>
            </a:r>
          </a:p>
          <a:p>
            <a:pPr algn="just"/>
            <a:r>
              <a:rPr lang="en-GB" sz="1400"/>
              <a:t>The strategy identified a need for more mental health support for adults with learning disabilities, as well as the need for better integration and training of mainstream health services to improve access and support, particularly in the area of mental health.</a:t>
            </a:r>
          </a:p>
          <a:p>
            <a:pPr algn="just"/>
            <a:r>
              <a:rPr lang="en-GB" sz="1400"/>
              <a:t>Furthermore, despite the services available, Professionals, through their experiences and perspectives, have recognised the necessity to improve services for adults with autism and learning disabilities in their local communities. This acknowledgment underscores the importance of addressing specific needs to enhance the quality of life for this demographic</a:t>
            </a:r>
          </a:p>
          <a:p>
            <a:pPr marL="0" indent="0">
              <a:buNone/>
            </a:pPr>
            <a:endParaRPr lang="en-GB" sz="1600"/>
          </a:p>
        </p:txBody>
      </p:sp>
      <p:sp>
        <p:nvSpPr>
          <p:cNvPr id="4" name="Content Placeholder 2">
            <a:extLst>
              <a:ext uri="{FF2B5EF4-FFF2-40B4-BE49-F238E27FC236}">
                <a16:creationId xmlns:a16="http://schemas.microsoft.com/office/drawing/2014/main" id="{346FEFCB-BD82-FB01-D90E-064CD4282387}"/>
              </a:ext>
            </a:extLst>
          </p:cNvPr>
          <p:cNvSpPr txBox="1">
            <a:spLocks/>
          </p:cNvSpPr>
          <p:nvPr/>
        </p:nvSpPr>
        <p:spPr>
          <a:xfrm>
            <a:off x="6643368" y="1390709"/>
            <a:ext cx="4539744" cy="4351338"/>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Survey results for professionals highlighted the need of: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Improve Pathways: </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Collaborate with CLDS to review rejected referrals and improve pathways for individuals with learning difficulties who do not meet the criteria for global LD.</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Community Support and Respite Services: </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Establish more centres to accommodate autistic adults and their families and increase respite provision to better support the community.</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Safety and Police Connections: </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Enhance safety support and connections with the police to protect vulnerable individuals from criminal targeting and mistreatment.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Housing and Access to Welfare Support: </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Address the need for safe and secure housing and improve access to welfare support and benefits.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Education Accessibility</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Develop more appropriate and local educational options for adults aged 19 and above.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Legal and Social Protection: </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Raise awareness and provide education on forced marriage issues for individuals with LD who lack capacity to consent.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Diversity and Inclusion: </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Increase representation of local communities within LD services through recruitment practices and promote cultural sensitivity and awareness.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Complex Health Needs: </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Address key issues faced by autistic individuals with co-morbidities such as epilepsy and provide specialized support services.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User Feedback and Engagement: </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Gather feedback directly from service users to better understand their needs and experiences.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Training and Support</a:t>
            </a:r>
            <a:r>
              <a:rPr kumimoji="0" lang="en-GB" sz="2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 Increase awareness, education, and reasonable adjustments for professionals and communities to better support individuals with autism and learning disabilities.</a:t>
            </a:r>
          </a:p>
        </p:txBody>
      </p:sp>
      <p:sp>
        <p:nvSpPr>
          <p:cNvPr id="5" name="TextBox 4">
            <a:extLst>
              <a:ext uri="{FF2B5EF4-FFF2-40B4-BE49-F238E27FC236}">
                <a16:creationId xmlns:a16="http://schemas.microsoft.com/office/drawing/2014/main" id="{37B033BE-0376-D41D-C537-5362FD8A54C2}"/>
              </a:ext>
            </a:extLst>
          </p:cNvPr>
          <p:cNvSpPr txBox="1"/>
          <p:nvPr/>
        </p:nvSpPr>
        <p:spPr>
          <a:xfrm>
            <a:off x="2968752" y="5388104"/>
            <a:ext cx="6486144" cy="707886"/>
          </a:xfrm>
          <a:prstGeom prst="rect">
            <a:avLst/>
          </a:prstGeom>
          <a:noFill/>
          <a:ln>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3366"/>
                </a:solidFill>
                <a:effectLst/>
                <a:uLnTx/>
                <a:uFillTx/>
                <a:latin typeface="Arial" panose="020B0604020202020204"/>
                <a:ea typeface="+mn-ea"/>
                <a:cs typeface="+mn-cs"/>
              </a:rPr>
              <a:t>This highlights further improvements can be created in enhancing mental health support for adults with learning disabilities, fostering better integration and training of mainstream health services to improve accessibility and quality of care, and addressing specific needs of individuals with autism and learning disabilities to enhance their overall well-being and quality of life within local communities.</a:t>
            </a:r>
          </a:p>
        </p:txBody>
      </p:sp>
    </p:spTree>
    <p:extLst>
      <p:ext uri="{BB962C8B-B14F-4D97-AF65-F5344CB8AC3E}">
        <p14:creationId xmlns:p14="http://schemas.microsoft.com/office/powerpoint/2010/main" val="143873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C4BD-4304-D799-B968-8E17110F9959}"/>
              </a:ext>
            </a:extLst>
          </p:cNvPr>
          <p:cNvSpPr>
            <a:spLocks noGrp="1"/>
          </p:cNvSpPr>
          <p:nvPr>
            <p:ph type="title"/>
          </p:nvPr>
        </p:nvSpPr>
        <p:spPr>
          <a:xfrm>
            <a:off x="838199" y="1138"/>
            <a:ext cx="10298373" cy="1325563"/>
          </a:xfrm>
        </p:spPr>
        <p:txBody>
          <a:bodyPr>
            <a:normAutofit/>
          </a:bodyPr>
          <a:lstStyle/>
          <a:p>
            <a:r>
              <a:rPr lang="en-GB" sz="4000"/>
              <a:t>What we mean by adults with a learning disability</a:t>
            </a:r>
          </a:p>
        </p:txBody>
      </p:sp>
      <p:sp>
        <p:nvSpPr>
          <p:cNvPr id="3" name="Content Placeholder 2">
            <a:extLst>
              <a:ext uri="{FF2B5EF4-FFF2-40B4-BE49-F238E27FC236}">
                <a16:creationId xmlns:a16="http://schemas.microsoft.com/office/drawing/2014/main" id="{39C8FCED-48D3-5BE5-79D9-F6778F11030A}"/>
              </a:ext>
            </a:extLst>
          </p:cNvPr>
          <p:cNvSpPr>
            <a:spLocks noGrp="1"/>
          </p:cNvSpPr>
          <p:nvPr>
            <p:ph idx="1"/>
          </p:nvPr>
        </p:nvSpPr>
        <p:spPr>
          <a:xfrm>
            <a:off x="838200" y="1582417"/>
            <a:ext cx="10161896" cy="4907835"/>
          </a:xfrm>
        </p:spPr>
        <p:txBody>
          <a:bodyPr>
            <a:normAutofit lnSpcReduction="10000"/>
          </a:bodyPr>
          <a:lstStyle/>
          <a:p>
            <a:pPr>
              <a:lnSpc>
                <a:spcPct val="100000"/>
              </a:lnSpc>
              <a:spcBef>
                <a:spcPts val="600"/>
              </a:spcBef>
              <a:tabLst>
                <a:tab pos="1332230" algn="l"/>
                <a:tab pos="457200" algn="l"/>
              </a:tabLst>
            </a:pPr>
            <a:r>
              <a:rPr lang="en-GB" sz="1600" dirty="0">
                <a:ea typeface="Calibri" panose="020F0502020204030204" pitchFamily="34" charset="0"/>
                <a:cs typeface="Calibri" panose="020F0502020204030204" pitchFamily="34" charset="0"/>
              </a:rPr>
              <a:t>A significantly reduced ability to understand new or complex information, to learn new skills (impaired intelligence), with a reduced ability to cope independently (impaired every day functioning e.g. with managing tasks, money, or socialising), which started </a:t>
            </a:r>
            <a:r>
              <a:rPr lang="en-GB" sz="1600" i="1" dirty="0">
                <a:ea typeface="Calibri" panose="020F0502020204030204" pitchFamily="34" charset="0"/>
                <a:cs typeface="Calibri" panose="020F0502020204030204" pitchFamily="34" charset="0"/>
              </a:rPr>
              <a:t>before adulthood</a:t>
            </a:r>
            <a:r>
              <a:rPr lang="en-GB" sz="1600" dirty="0">
                <a:ea typeface="Calibri" panose="020F0502020204030204" pitchFamily="34" charset="0"/>
                <a:cs typeface="Calibri" panose="020F0502020204030204" pitchFamily="34" charset="0"/>
              </a:rPr>
              <a:t>.</a:t>
            </a:r>
          </a:p>
          <a:p>
            <a:pPr>
              <a:lnSpc>
                <a:spcPct val="100000"/>
              </a:lnSpc>
              <a:spcBef>
                <a:spcPts val="600"/>
              </a:spcBef>
              <a:tabLst>
                <a:tab pos="1332230" algn="l"/>
                <a:tab pos="457200" algn="l"/>
              </a:tabLst>
            </a:pPr>
            <a:r>
              <a:rPr lang="en-GB" sz="1600" dirty="0">
                <a:ea typeface="Calibri" panose="020F0502020204030204" pitchFamily="34" charset="0"/>
                <a:cs typeface="Calibri" panose="020F0502020204030204" pitchFamily="34" charset="0"/>
              </a:rPr>
              <a:t>Learning disabilities can have different causes, some which are not fully understood. However, the causes always affect brain development before/during birth or in childhood e.g.: </a:t>
            </a:r>
          </a:p>
          <a:p>
            <a:pPr lvl="1">
              <a:lnSpc>
                <a:spcPct val="100000"/>
              </a:lnSpc>
              <a:spcBef>
                <a:spcPts val="600"/>
              </a:spcBef>
              <a:tabLst>
                <a:tab pos="1332230" algn="l"/>
                <a:tab pos="457200" algn="l"/>
              </a:tabLst>
            </a:pPr>
            <a:r>
              <a:rPr lang="en-GB" sz="1400" dirty="0">
                <a:ea typeface="Calibri" panose="020F0502020204030204" pitchFamily="34" charset="0"/>
                <a:cs typeface="Calibri" panose="020F0502020204030204" pitchFamily="34" charset="0"/>
              </a:rPr>
              <a:t>Fragile X syndrome; </a:t>
            </a:r>
          </a:p>
          <a:p>
            <a:pPr lvl="1">
              <a:lnSpc>
                <a:spcPct val="100000"/>
              </a:lnSpc>
              <a:spcBef>
                <a:spcPts val="600"/>
              </a:spcBef>
              <a:tabLst>
                <a:tab pos="1332230" algn="l"/>
                <a:tab pos="457200" algn="l"/>
              </a:tabLst>
            </a:pPr>
            <a:r>
              <a:rPr lang="en-GB" sz="1400" dirty="0">
                <a:ea typeface="Calibri" panose="020F0502020204030204" pitchFamily="34" charset="0"/>
                <a:cs typeface="Calibri" panose="020F0502020204030204" pitchFamily="34" charset="0"/>
              </a:rPr>
              <a:t>Down’s syndrome, </a:t>
            </a:r>
          </a:p>
          <a:p>
            <a:pPr lvl="1">
              <a:lnSpc>
                <a:spcPct val="100000"/>
              </a:lnSpc>
              <a:spcBef>
                <a:spcPts val="600"/>
              </a:spcBef>
              <a:tabLst>
                <a:tab pos="1332230" algn="l"/>
                <a:tab pos="457200" algn="l"/>
              </a:tabLst>
            </a:pPr>
            <a:r>
              <a:rPr lang="en-GB" sz="1400" dirty="0">
                <a:ea typeface="Calibri" panose="020F0502020204030204" pitchFamily="34" charset="0"/>
                <a:cs typeface="Calibri" panose="020F0502020204030204" pitchFamily="34" charset="0"/>
              </a:rPr>
              <a:t>Turner syndrome, </a:t>
            </a:r>
          </a:p>
          <a:p>
            <a:pPr lvl="1">
              <a:lnSpc>
                <a:spcPct val="100000"/>
              </a:lnSpc>
              <a:spcBef>
                <a:spcPts val="600"/>
              </a:spcBef>
              <a:tabLst>
                <a:tab pos="1332230" algn="l"/>
                <a:tab pos="457200" algn="l"/>
              </a:tabLst>
            </a:pPr>
            <a:r>
              <a:rPr lang="en-GB" sz="1400" dirty="0">
                <a:ea typeface="Calibri" panose="020F0502020204030204" pitchFamily="34" charset="0"/>
                <a:cs typeface="Calibri" panose="020F0502020204030204" pitchFamily="34" charset="0"/>
              </a:rPr>
              <a:t>Exposure to environmental toxins or infections during pregnancy, complications during birth, </a:t>
            </a:r>
          </a:p>
          <a:p>
            <a:pPr lvl="1">
              <a:lnSpc>
                <a:spcPct val="100000"/>
              </a:lnSpc>
              <a:spcBef>
                <a:spcPts val="600"/>
              </a:spcBef>
              <a:tabLst>
                <a:tab pos="1332230" algn="l"/>
                <a:tab pos="457200" algn="l"/>
              </a:tabLst>
            </a:pPr>
            <a:r>
              <a:rPr lang="en-GB" sz="1400" dirty="0">
                <a:ea typeface="Calibri" panose="020F0502020204030204" pitchFamily="34" charset="0"/>
                <a:cs typeface="Calibri" panose="020F0502020204030204" pitchFamily="34" charset="0"/>
              </a:rPr>
              <a:t>Very premature birth, </a:t>
            </a:r>
          </a:p>
          <a:p>
            <a:pPr lvl="1">
              <a:lnSpc>
                <a:spcPct val="100000"/>
              </a:lnSpc>
              <a:spcBef>
                <a:spcPts val="600"/>
              </a:spcBef>
              <a:tabLst>
                <a:tab pos="1332230" algn="l"/>
                <a:tab pos="457200" algn="l"/>
              </a:tabLst>
            </a:pPr>
            <a:r>
              <a:rPr lang="en-GB" sz="1400" dirty="0">
                <a:ea typeface="Calibri" panose="020F0502020204030204" pitchFamily="34" charset="0"/>
                <a:cs typeface="Calibri" panose="020F0502020204030204" pitchFamily="34" charset="0"/>
              </a:rPr>
              <a:t>Injury or illness in early childhood such as meningitis or measles</a:t>
            </a:r>
          </a:p>
          <a:p>
            <a:pPr>
              <a:lnSpc>
                <a:spcPct val="100000"/>
              </a:lnSpc>
              <a:spcBef>
                <a:spcPts val="600"/>
              </a:spcBef>
              <a:tabLst>
                <a:tab pos="1332230" algn="l"/>
                <a:tab pos="457200" algn="l"/>
              </a:tabLst>
            </a:pPr>
            <a:r>
              <a:rPr lang="en-GB" sz="1600" dirty="0">
                <a:effectLst/>
                <a:latin typeface="Arial" panose="020B0604020202020204" pitchFamily="34" charset="0"/>
                <a:ea typeface="Calibri" panose="020F0502020204030204" pitchFamily="34" charset="0"/>
                <a:cs typeface="Calibri" panose="020F0502020204030204" pitchFamily="34" charset="0"/>
              </a:rPr>
              <a:t>For the purpose of this needs assessment, we have looked at local needs among adults aged 18 or older. </a:t>
            </a:r>
            <a:r>
              <a:rPr lang="en-GB" sz="1600" dirty="0">
                <a:ea typeface="Calibri" panose="020F0502020204030204" pitchFamily="34" charset="0"/>
                <a:cs typeface="Calibri" panose="020F0502020204030204" pitchFamily="34" charset="0"/>
              </a:rPr>
              <a:t>There is a</a:t>
            </a:r>
            <a:r>
              <a:rPr lang="en-GB" sz="1600" dirty="0">
                <a:effectLst/>
                <a:latin typeface="Arial" panose="020B0604020202020204" pitchFamily="34" charset="0"/>
                <a:ea typeface="Calibri" panose="020F0502020204030204" pitchFamily="34" charset="0"/>
                <a:cs typeface="Calibri" panose="020F0502020204030204" pitchFamily="34" charset="0"/>
              </a:rPr>
              <a:t> separate needs assessment focused on children with special education needs (SEND), although this document references information about transitioning from children’s services and looking at numbers of young people with a learning disability. </a:t>
            </a:r>
            <a:endParaRPr lang="en-GB" sz="1400" dirty="0">
              <a:ea typeface="Calibri" panose="020F0502020204030204" pitchFamily="34" charset="0"/>
              <a:cs typeface="Calibri" panose="020F0502020204030204" pitchFamily="34" charset="0"/>
            </a:endParaRPr>
          </a:p>
          <a:p>
            <a:pPr>
              <a:lnSpc>
                <a:spcPct val="100000"/>
              </a:lnSpc>
              <a:spcBef>
                <a:spcPts val="600"/>
              </a:spcBef>
              <a:tabLst>
                <a:tab pos="1332230" algn="l"/>
                <a:tab pos="457200" algn="l"/>
              </a:tabLst>
            </a:pPr>
            <a:r>
              <a:rPr lang="en-GB" sz="1600" dirty="0">
                <a:effectLst/>
                <a:latin typeface="Arial" panose="020B0604020202020204" pitchFamily="34" charset="0"/>
                <a:ea typeface="Calibri" panose="020F0502020204030204" pitchFamily="34" charset="0"/>
                <a:cs typeface="Calibri" panose="020F0502020204030204" pitchFamily="34" charset="0"/>
              </a:rPr>
              <a:t>This needs assessment focuses on adults with at least one learning disability, including people who have </a:t>
            </a:r>
            <a:r>
              <a:rPr lang="en-GB" sz="1600" b="1" dirty="0">
                <a:effectLst/>
                <a:latin typeface="Arial" panose="020B0604020202020204" pitchFamily="34" charset="0"/>
                <a:ea typeface="Calibri" panose="020F0502020204030204" pitchFamily="34" charset="0"/>
                <a:cs typeface="Calibri" panose="020F0502020204030204" pitchFamily="34" charset="0"/>
              </a:rPr>
              <a:t>both</a:t>
            </a:r>
            <a:r>
              <a:rPr lang="en-GB" sz="1600" dirty="0">
                <a:effectLst/>
                <a:latin typeface="Arial" panose="020B0604020202020204" pitchFamily="34" charset="0"/>
                <a:ea typeface="Calibri" panose="020F0502020204030204" pitchFamily="34" charset="0"/>
                <a:cs typeface="Calibri" panose="020F0502020204030204" pitchFamily="34" charset="0"/>
              </a:rPr>
              <a:t> a learning disability and another diagnosis like autism. </a:t>
            </a:r>
            <a:r>
              <a:rPr lang="en-GB" sz="1600" dirty="0">
                <a:ea typeface="Calibri" panose="020F0502020204030204" pitchFamily="34" charset="0"/>
                <a:cs typeface="Calibri" panose="020F0502020204030204" pitchFamily="34" charset="0"/>
              </a:rPr>
              <a:t>A learning disability is different from a learning difficulty (like dyslexia or ADHD, dyspraxia) as a learning difficulty does not affect general intellect.</a:t>
            </a:r>
          </a:p>
        </p:txBody>
      </p:sp>
    </p:spTree>
    <p:extLst>
      <p:ext uri="{BB962C8B-B14F-4D97-AF65-F5344CB8AC3E}">
        <p14:creationId xmlns:p14="http://schemas.microsoft.com/office/powerpoint/2010/main" val="637665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FCBE-9743-850E-A7FC-26967550AC27}"/>
              </a:ext>
            </a:extLst>
          </p:cNvPr>
          <p:cNvSpPr>
            <a:spLocks noGrp="1"/>
          </p:cNvSpPr>
          <p:nvPr>
            <p:ph type="title"/>
          </p:nvPr>
        </p:nvSpPr>
        <p:spPr/>
        <p:txBody>
          <a:bodyPr/>
          <a:lstStyle/>
          <a:p>
            <a:r>
              <a:rPr lang="en-GB"/>
              <a:t>There is a range of tools which help when working with adult with LD</a:t>
            </a:r>
          </a:p>
        </p:txBody>
      </p:sp>
      <p:sp>
        <p:nvSpPr>
          <p:cNvPr id="3" name="Content Placeholder 2">
            <a:extLst>
              <a:ext uri="{FF2B5EF4-FFF2-40B4-BE49-F238E27FC236}">
                <a16:creationId xmlns:a16="http://schemas.microsoft.com/office/drawing/2014/main" id="{F6A44F05-CA86-938C-3382-E93735D3E64A}"/>
              </a:ext>
            </a:extLst>
          </p:cNvPr>
          <p:cNvSpPr>
            <a:spLocks noGrp="1"/>
          </p:cNvSpPr>
          <p:nvPr>
            <p:ph idx="1"/>
          </p:nvPr>
        </p:nvSpPr>
        <p:spPr>
          <a:xfrm>
            <a:off x="88392" y="1594539"/>
            <a:ext cx="5406044" cy="4351338"/>
          </a:xfrm>
        </p:spPr>
        <p:txBody>
          <a:bodyPr>
            <a:normAutofit fontScale="92500"/>
          </a:bodyPr>
          <a:lstStyle/>
          <a:p>
            <a:pPr marL="0" indent="0" algn="just">
              <a:lnSpc>
                <a:spcPct val="110000"/>
              </a:lnSpc>
              <a:buNone/>
            </a:pPr>
            <a:r>
              <a:rPr lang="en-GB" sz="1300"/>
              <a:t>The Tower Hamlets Learning Disability Strategy 2017-2020 outlines several key points for working with adults with learning disabilities:</a:t>
            </a:r>
          </a:p>
          <a:p>
            <a:pPr algn="just">
              <a:lnSpc>
                <a:spcPct val="110000"/>
              </a:lnSpc>
            </a:pPr>
            <a:r>
              <a:rPr lang="en-GB" sz="1300"/>
              <a:t>Promoting User Involvement and Recognising Carers: Emphasises the importance of actively involving adults with learning disabilities and their careers in service planning and delivery to promote independence and meet their needs effectively.</a:t>
            </a:r>
          </a:p>
          <a:p>
            <a:pPr algn="just">
              <a:lnSpc>
                <a:spcPct val="110000"/>
              </a:lnSpc>
            </a:pPr>
            <a:r>
              <a:rPr lang="en-GB" sz="1300"/>
              <a:t>Improving Communication and Staff Training: Recognises the need for better communication skills among staff, especially in non-verbal communication, through enhanced training to effectively support individuals with learning disabilities.</a:t>
            </a:r>
          </a:p>
          <a:p>
            <a:pPr algn="just">
              <a:lnSpc>
                <a:spcPct val="110000"/>
              </a:lnSpc>
            </a:pPr>
            <a:r>
              <a:rPr lang="en-GB" sz="1300"/>
              <a:t>Integrated and Coordinated Services: This initiative addresses the issue of fragmented care by advocating for more integrated health and social care services, facilitated through the Community Learning Disability Service (CLDS), to provide seamless and coordinated support.</a:t>
            </a:r>
          </a:p>
          <a:p>
            <a:pPr algn="just">
              <a:lnSpc>
                <a:spcPct val="110000"/>
              </a:lnSpc>
            </a:pPr>
            <a:r>
              <a:rPr lang="en-GB" sz="1300"/>
              <a:t>Person-</a:t>
            </a:r>
            <a:r>
              <a:rPr lang="en-GB" sz="1300" err="1"/>
              <a:t>Centered</a:t>
            </a:r>
            <a:r>
              <a:rPr lang="en-GB" sz="1300"/>
              <a:t> Planning: While not explicitly stated, the strategy's focus on promoting choice, independence, and community involvement suggests alignment with person-centred planning principles, prioritizing individual goals and preferences.</a:t>
            </a:r>
          </a:p>
          <a:p>
            <a:endParaRPr lang="en-GB"/>
          </a:p>
        </p:txBody>
      </p:sp>
      <p:graphicFrame>
        <p:nvGraphicFramePr>
          <p:cNvPr id="28" name="Chart 27" descr=".">
            <a:extLst>
              <a:ext uri="{FF2B5EF4-FFF2-40B4-BE49-F238E27FC236}">
                <a16:creationId xmlns:a16="http://schemas.microsoft.com/office/drawing/2014/main" id="{9740B63E-5F69-3D92-4B7E-178608F96E8F}"/>
              </a:ext>
            </a:extLst>
          </p:cNvPr>
          <p:cNvGraphicFramePr>
            <a:graphicFrameLocks/>
          </p:cNvGraphicFramePr>
          <p:nvPr>
            <p:extLst>
              <p:ext uri="{D42A27DB-BD31-4B8C-83A1-F6EECF244321}">
                <p14:modId xmlns:p14="http://schemas.microsoft.com/office/powerpoint/2010/main" val="1539294018"/>
              </p:ext>
            </p:extLst>
          </p:nvPr>
        </p:nvGraphicFramePr>
        <p:xfrm>
          <a:off x="6096000" y="1522218"/>
          <a:ext cx="540604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1409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0370-65D8-38C8-5CEC-A4503A6A3EB6}"/>
              </a:ext>
            </a:extLst>
          </p:cNvPr>
          <p:cNvSpPr>
            <a:spLocks noGrp="1"/>
          </p:cNvSpPr>
          <p:nvPr>
            <p:ph type="title"/>
          </p:nvPr>
        </p:nvSpPr>
        <p:spPr>
          <a:xfrm>
            <a:off x="620917" y="136940"/>
            <a:ext cx="9770616" cy="1325563"/>
          </a:xfrm>
        </p:spPr>
        <p:txBody>
          <a:bodyPr>
            <a:noAutofit/>
          </a:bodyPr>
          <a:lstStyle/>
          <a:p>
            <a:r>
              <a:rPr lang="en-GB" sz="2800"/>
              <a:t>Adults with LD access info from employment, LBTH, support workers and healthcare workers</a:t>
            </a:r>
          </a:p>
        </p:txBody>
      </p:sp>
      <p:sp>
        <p:nvSpPr>
          <p:cNvPr id="3" name="Content Placeholder 2">
            <a:extLst>
              <a:ext uri="{FF2B5EF4-FFF2-40B4-BE49-F238E27FC236}">
                <a16:creationId xmlns:a16="http://schemas.microsoft.com/office/drawing/2014/main" id="{EA464C3D-0325-4125-99ED-16C302E1D062}"/>
              </a:ext>
            </a:extLst>
          </p:cNvPr>
          <p:cNvSpPr>
            <a:spLocks noGrp="1"/>
          </p:cNvSpPr>
          <p:nvPr>
            <p:ph idx="1"/>
          </p:nvPr>
        </p:nvSpPr>
        <p:spPr>
          <a:xfrm>
            <a:off x="838200" y="1748538"/>
            <a:ext cx="10515600" cy="4351338"/>
          </a:xfrm>
        </p:spPr>
        <p:txBody>
          <a:bodyPr>
            <a:normAutofit fontScale="92500"/>
          </a:bodyPr>
          <a:lstStyle/>
          <a:p>
            <a:pPr marL="0" indent="0">
              <a:buNone/>
            </a:pPr>
            <a:r>
              <a:rPr lang="en-GB"/>
              <a:t>In a questionnaire/interview taken face-to-face with adults with learning disabilities, it was found </a:t>
            </a:r>
          </a:p>
          <a:p>
            <a:r>
              <a:rPr lang="en-GB"/>
              <a:t>Support workers and family workers assist with form filling, prioritising personalised assistance over formal services</a:t>
            </a:r>
          </a:p>
          <a:p>
            <a:r>
              <a:rPr lang="en-GB"/>
              <a:t>There were past difficulties encountered when renewing the freedom pass due to confusing errors with administrative processes</a:t>
            </a:r>
          </a:p>
          <a:p>
            <a:r>
              <a:rPr lang="en-GB"/>
              <a:t>­Adults with LD recognised Healthcare workers helped when they were in the hospital. </a:t>
            </a:r>
          </a:p>
          <a:p>
            <a:r>
              <a:rPr lang="en-GB"/>
              <a:t>One person who was employed at LBTH noted that this helps to facilitate access to information and resources</a:t>
            </a:r>
          </a:p>
          <a:p>
            <a:endParaRPr lang="en-GB"/>
          </a:p>
        </p:txBody>
      </p:sp>
    </p:spTree>
    <p:extLst>
      <p:ext uri="{BB962C8B-B14F-4D97-AF65-F5344CB8AC3E}">
        <p14:creationId xmlns:p14="http://schemas.microsoft.com/office/powerpoint/2010/main" val="2738661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38A1-20D8-94B2-D174-2DB6B3189F9A}"/>
              </a:ext>
            </a:extLst>
          </p:cNvPr>
          <p:cNvSpPr>
            <a:spLocks noGrp="1"/>
          </p:cNvSpPr>
          <p:nvPr>
            <p:ph type="title"/>
          </p:nvPr>
        </p:nvSpPr>
        <p:spPr>
          <a:xfrm>
            <a:off x="401054" y="413473"/>
            <a:ext cx="10041394" cy="1325563"/>
          </a:xfrm>
        </p:spPr>
        <p:txBody>
          <a:bodyPr>
            <a:noAutofit/>
          </a:bodyPr>
          <a:lstStyle/>
          <a:p>
            <a:pPr algn="ctr"/>
            <a:r>
              <a:rPr lang="en-GB" sz="2800"/>
              <a:t>Professionals shared their views on enabling good practice and support for adults with LD and autism. They are confident in supporting these individuals but identify a gap in understanding carers' experiences.</a:t>
            </a:r>
          </a:p>
        </p:txBody>
      </p:sp>
      <p:pic>
        <p:nvPicPr>
          <p:cNvPr id="3" name="Picture 2" descr=".">
            <a:extLst>
              <a:ext uri="{FF2B5EF4-FFF2-40B4-BE49-F238E27FC236}">
                <a16:creationId xmlns:a16="http://schemas.microsoft.com/office/drawing/2014/main" id="{77043604-5812-AF6D-B9AB-77B2CCA5A350}"/>
              </a:ext>
            </a:extLst>
          </p:cNvPr>
          <p:cNvPicPr>
            <a:picLocks noChangeAspect="1"/>
          </p:cNvPicPr>
          <p:nvPr/>
        </p:nvPicPr>
        <p:blipFill>
          <a:blip r:embed="rId3"/>
          <a:stretch>
            <a:fillRect/>
          </a:stretch>
        </p:blipFill>
        <p:spPr>
          <a:xfrm>
            <a:off x="513436" y="1880236"/>
            <a:ext cx="10239908" cy="4126214"/>
          </a:xfrm>
          <a:prstGeom prst="rect">
            <a:avLst/>
          </a:prstGeom>
        </p:spPr>
      </p:pic>
    </p:spTree>
    <p:extLst>
      <p:ext uri="{BB962C8B-B14F-4D97-AF65-F5344CB8AC3E}">
        <p14:creationId xmlns:p14="http://schemas.microsoft.com/office/powerpoint/2010/main" val="1891302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EB17-E6BA-B47B-2EDD-49C913A6684E}"/>
              </a:ext>
            </a:extLst>
          </p:cNvPr>
          <p:cNvSpPr>
            <a:spLocks noGrp="1"/>
          </p:cNvSpPr>
          <p:nvPr>
            <p:ph type="title"/>
          </p:nvPr>
        </p:nvSpPr>
        <p:spPr>
          <a:xfrm>
            <a:off x="618744" y="109728"/>
            <a:ext cx="10033214" cy="1325563"/>
          </a:xfrm>
        </p:spPr>
        <p:txBody>
          <a:bodyPr>
            <a:noAutofit/>
          </a:bodyPr>
          <a:lstStyle/>
          <a:p>
            <a:r>
              <a:rPr lang="en-GB" sz="2800"/>
              <a:t>Responding professionals reported on gaps observed in Tower Hamlets including lack of inclusion, knowledge, resources as well as complexity of needs</a:t>
            </a:r>
          </a:p>
        </p:txBody>
      </p:sp>
      <p:sp>
        <p:nvSpPr>
          <p:cNvPr id="5" name="TextBox 4">
            <a:extLst>
              <a:ext uri="{FF2B5EF4-FFF2-40B4-BE49-F238E27FC236}">
                <a16:creationId xmlns:a16="http://schemas.microsoft.com/office/drawing/2014/main" id="{6EEEA946-0DCD-8D22-BBD2-C05271DFCAC9}"/>
              </a:ext>
            </a:extLst>
          </p:cNvPr>
          <p:cNvSpPr txBox="1"/>
          <p:nvPr/>
        </p:nvSpPr>
        <p:spPr>
          <a:xfrm>
            <a:off x="184580" y="1599566"/>
            <a:ext cx="3219927" cy="415498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The previous strategy prioritised user involvement and recognises carers' vital role in supporting adults with learning disabilities, emphasising the need to engage them in service planning and delivery actively. Despite this, professionals have noted ongoing challenges in this area, underscoring the imperative for continued efforts to enhance user involvement and carer support to ensure more responsive and inclusive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3366"/>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The </a:t>
            </a:r>
            <a:r>
              <a:rPr lang="en-GB" sz="1200">
                <a:solidFill>
                  <a:srgbClr val="003366"/>
                </a:solidFill>
                <a:latin typeface="Arial" panose="020B0604020202020204"/>
              </a:rPr>
              <a:t>previous </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strategy also identified the need for improving communication and staff training to facilitate engagement with adults with a learning disability, including people who communicate nonverbally. This is still an area of concern, as professionals perceived that there is still a lack of skills and services available in the wider community.</a:t>
            </a:r>
          </a:p>
        </p:txBody>
      </p:sp>
      <p:graphicFrame>
        <p:nvGraphicFramePr>
          <p:cNvPr id="9" name="Chart 8" descr=".">
            <a:extLst>
              <a:ext uri="{FF2B5EF4-FFF2-40B4-BE49-F238E27FC236}">
                <a16:creationId xmlns:a16="http://schemas.microsoft.com/office/drawing/2014/main" id="{60115150-66AF-9C5D-9B4A-DEF7DA83ED37}"/>
              </a:ext>
            </a:extLst>
          </p:cNvPr>
          <p:cNvGraphicFramePr>
            <a:graphicFrameLocks/>
          </p:cNvGraphicFramePr>
          <p:nvPr>
            <p:extLst>
              <p:ext uri="{D42A27DB-BD31-4B8C-83A1-F6EECF244321}">
                <p14:modId xmlns:p14="http://schemas.microsoft.com/office/powerpoint/2010/main" val="3660070411"/>
              </p:ext>
            </p:extLst>
          </p:nvPr>
        </p:nvGraphicFramePr>
        <p:xfrm>
          <a:off x="3494315" y="1535558"/>
          <a:ext cx="8513106" cy="50069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684B593-DBB6-EA45-564E-F92969E6F3F0}"/>
              </a:ext>
            </a:extLst>
          </p:cNvPr>
          <p:cNvSpPr txBox="1"/>
          <p:nvPr/>
        </p:nvSpPr>
        <p:spPr>
          <a:xfrm>
            <a:off x="10600442" y="1961521"/>
            <a:ext cx="1738708" cy="2077492"/>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3366"/>
                </a:solidFill>
                <a:effectLst/>
                <a:uLnTx/>
                <a:uFillTx/>
                <a:latin typeface="Arial" panose="020B0604020202020204"/>
                <a:ea typeface="+mn-ea"/>
                <a:cs typeface="+mn-cs"/>
              </a:rPr>
              <a:t>Other: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Lived experienced colleagues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Well-being practitioners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Policies and procedures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Systemic working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Trauma-informed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Empowerment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Trustworthy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Interpreters and cultural advisors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Positive attitude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3366"/>
                </a:solidFill>
                <a:effectLst/>
                <a:uLnTx/>
                <a:uFillTx/>
                <a:latin typeface="Arial" panose="020B0604020202020204"/>
                <a:ea typeface="+mn-ea"/>
                <a:cs typeface="+mn-cs"/>
              </a:rPr>
              <a:t>Disconnect between services and commissioners</a:t>
            </a:r>
          </a:p>
        </p:txBody>
      </p:sp>
    </p:spTree>
    <p:extLst>
      <p:ext uri="{BB962C8B-B14F-4D97-AF65-F5344CB8AC3E}">
        <p14:creationId xmlns:p14="http://schemas.microsoft.com/office/powerpoint/2010/main" val="2643711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E926-EF42-BF66-D05D-B354BD1F6EAA}"/>
              </a:ext>
            </a:extLst>
          </p:cNvPr>
          <p:cNvSpPr>
            <a:spLocks noGrp="1"/>
          </p:cNvSpPr>
          <p:nvPr>
            <p:ph type="title"/>
          </p:nvPr>
        </p:nvSpPr>
        <p:spPr>
          <a:xfrm>
            <a:off x="332923" y="274320"/>
            <a:ext cx="9770616" cy="1325563"/>
          </a:xfrm>
        </p:spPr>
        <p:txBody>
          <a:bodyPr>
            <a:normAutofit fontScale="90000"/>
          </a:bodyPr>
          <a:lstStyle/>
          <a:p>
            <a:pPr algn="l"/>
            <a:r>
              <a:rPr lang="en-GB" sz="2700"/>
              <a:t>Professionals identifies Gaps Identified in Tower Hamlets to Improving Lives of Autistic Adults and Adults with Learning Disabilities through their views and experience </a:t>
            </a:r>
            <a:br>
              <a:rPr lang="en-GB"/>
            </a:br>
            <a:endParaRPr lang="en-GB"/>
          </a:p>
        </p:txBody>
      </p:sp>
      <p:sp>
        <p:nvSpPr>
          <p:cNvPr id="3" name="TextBox 2">
            <a:extLst>
              <a:ext uri="{FF2B5EF4-FFF2-40B4-BE49-F238E27FC236}">
                <a16:creationId xmlns:a16="http://schemas.microsoft.com/office/drawing/2014/main" id="{57374A21-2B3A-CA31-FB63-5C0CCF846A6B}"/>
              </a:ext>
            </a:extLst>
          </p:cNvPr>
          <p:cNvSpPr txBox="1"/>
          <p:nvPr/>
        </p:nvSpPr>
        <p:spPr>
          <a:xfrm>
            <a:off x="186618" y="1151578"/>
            <a:ext cx="12005382" cy="5852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Some of the results highlighted: </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Service Accessibility and Funding: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Some referrals to the CLDS team are not accepted, and specific community centres lack support due to funding issues, making it difficult for patients to navigate and access necessary services.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Employment Disparities: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Autistic adults often face challenges in employment opportunities, and psychiatric wards are often not suitable for them.</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Professional Awareness and Training: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Professionals in other departments lack knowledge and training in supporting individuals with learning disabilities (LD) or autism, leading to ineffective support and services.</a:t>
            </a:r>
            <a:endPar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Social Integration and Financial Insecurity: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Many individuals face a lack of integration into society, leading to loneliness, and there is a shortage of finances, resulting in food insecurity</a:t>
            </a: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Health Advocacy and Access to Services: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There is a need for more advocacy to support individuals in accessing health appointments and services, as well as specialised support for complex behaviours and autism.</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Early Diagnosis of LD: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There is a need for earlier diagnosis of learning disabilities to ensure a smoother transition and access to appropriate support services.</a:t>
            </a:r>
            <a:endPar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Transitioning to Adult Care: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Better handover and support from Children's Social Care to Adult Social Care are needed, along with consideration of CHC assessments for children under 18.</a:t>
            </a:r>
            <a:endPar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Resourcing of Community Support: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There is poor resourcing for individuals to access the community safely, particularly for those with limited awareness of risks.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Individualised Support and Tailored Services: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Services need to be more personalised to address the diverse needs of individuals with LD or autism rather than adopting a one-size-fits-all approach.</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3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Lack of Awareness and Understanding: </a:t>
            </a: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Professionals and mainstream services often lack awareness of autism and LD, leading to misinterpretations and inadequate support.</a:t>
            </a:r>
            <a:br>
              <a:rPr kumimoji="0" lang="en-GB" sz="4000" b="0" i="0" u="none" strike="noStrike" kern="1200" cap="none" spc="0" normalizeH="0" baseline="0" noProof="0">
                <a:ln>
                  <a:noFill/>
                </a:ln>
                <a:solidFill>
                  <a:srgbClr val="0D0D0D"/>
                </a:solidFill>
                <a:effectLst/>
                <a:uLnTx/>
                <a:uFillTx/>
                <a:latin typeface="Söhne"/>
                <a:ea typeface="+mn-ea"/>
                <a:cs typeface="Arial" panose="020B0604020202020204" pitchFamily="34" charset="0"/>
              </a:rPr>
            </a:b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419A70E8-A9EC-63E6-028F-C55AE1F13644}"/>
              </a:ext>
            </a:extLst>
          </p:cNvPr>
          <p:cNvSpPr/>
          <p:nvPr/>
        </p:nvSpPr>
        <p:spPr>
          <a:xfrm>
            <a:off x="8751770" y="6858000"/>
            <a:ext cx="2967789" cy="11515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In the title, please indicate that these are the views of professionals that responded to the survey</a:t>
            </a:r>
          </a:p>
        </p:txBody>
      </p:sp>
    </p:spTree>
    <p:extLst>
      <p:ext uri="{BB962C8B-B14F-4D97-AF65-F5344CB8AC3E}">
        <p14:creationId xmlns:p14="http://schemas.microsoft.com/office/powerpoint/2010/main" val="679693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A68E-5D52-3EA9-0A77-F488B99273A4}"/>
              </a:ext>
            </a:extLst>
          </p:cNvPr>
          <p:cNvSpPr>
            <a:spLocks noGrp="1"/>
          </p:cNvSpPr>
          <p:nvPr>
            <p:ph type="title"/>
          </p:nvPr>
        </p:nvSpPr>
        <p:spPr>
          <a:xfrm>
            <a:off x="738612" y="0"/>
            <a:ext cx="9303747" cy="1325563"/>
          </a:xfrm>
        </p:spPr>
        <p:txBody>
          <a:bodyPr>
            <a:noAutofit/>
          </a:bodyPr>
          <a:lstStyle/>
          <a:p>
            <a:r>
              <a:rPr lang="en-GB" sz="2800"/>
              <a:t>Professionals shared suggestions for how to improve the skills and knowledge of the local services</a:t>
            </a:r>
          </a:p>
        </p:txBody>
      </p:sp>
      <p:sp>
        <p:nvSpPr>
          <p:cNvPr id="3" name="Content Placeholder 2">
            <a:extLst>
              <a:ext uri="{FF2B5EF4-FFF2-40B4-BE49-F238E27FC236}">
                <a16:creationId xmlns:a16="http://schemas.microsoft.com/office/drawing/2014/main" id="{C6D6112D-BC0F-F12B-76AA-652FB7738029}"/>
              </a:ext>
            </a:extLst>
          </p:cNvPr>
          <p:cNvSpPr>
            <a:spLocks noGrp="1"/>
          </p:cNvSpPr>
          <p:nvPr>
            <p:ph idx="1"/>
          </p:nvPr>
        </p:nvSpPr>
        <p:spPr>
          <a:xfrm>
            <a:off x="738612" y="1095391"/>
            <a:ext cx="10515600" cy="4351338"/>
          </a:xfrm>
        </p:spPr>
        <p:txBody>
          <a:bodyPr>
            <a:normAutofit/>
          </a:bodyPr>
          <a:lstStyle/>
          <a:p>
            <a:pPr marL="0" indent="0">
              <a:buNone/>
            </a:pPr>
            <a:r>
              <a:rPr lang="en-GB" b="1"/>
              <a:t>The main themes which arose were: </a:t>
            </a:r>
          </a:p>
          <a:p>
            <a:pPr marL="0" indent="0">
              <a:buNone/>
            </a:pPr>
            <a:endParaRPr lang="en-GB"/>
          </a:p>
        </p:txBody>
      </p:sp>
      <p:graphicFrame>
        <p:nvGraphicFramePr>
          <p:cNvPr id="4" name="Table 3">
            <a:extLst>
              <a:ext uri="{FF2B5EF4-FFF2-40B4-BE49-F238E27FC236}">
                <a16:creationId xmlns:a16="http://schemas.microsoft.com/office/drawing/2014/main" id="{11D9F512-222D-3761-163F-2C6D116A4972}"/>
              </a:ext>
            </a:extLst>
          </p:cNvPr>
          <p:cNvGraphicFramePr>
            <a:graphicFrameLocks noGrp="1"/>
          </p:cNvGraphicFramePr>
          <p:nvPr>
            <p:extLst>
              <p:ext uri="{D42A27DB-BD31-4B8C-83A1-F6EECF244321}">
                <p14:modId xmlns:p14="http://schemas.microsoft.com/office/powerpoint/2010/main" val="2955808563"/>
              </p:ext>
            </p:extLst>
          </p:nvPr>
        </p:nvGraphicFramePr>
        <p:xfrm>
          <a:off x="1579410" y="1578960"/>
          <a:ext cx="8834004" cy="4963160"/>
        </p:xfrm>
        <a:graphic>
          <a:graphicData uri="http://schemas.openxmlformats.org/drawingml/2006/table">
            <a:tbl>
              <a:tblPr firstRow="1" firstCol="1">
                <a:tableStyleId>{7DF18680-E054-41AD-8BC1-D1AEF772440D}</a:tableStyleId>
              </a:tblPr>
              <a:tblGrid>
                <a:gridCol w="4417002">
                  <a:extLst>
                    <a:ext uri="{9D8B030D-6E8A-4147-A177-3AD203B41FA5}">
                      <a16:colId xmlns:a16="http://schemas.microsoft.com/office/drawing/2014/main" val="932943070"/>
                    </a:ext>
                  </a:extLst>
                </a:gridCol>
                <a:gridCol w="4417002">
                  <a:extLst>
                    <a:ext uri="{9D8B030D-6E8A-4147-A177-3AD203B41FA5}">
                      <a16:colId xmlns:a16="http://schemas.microsoft.com/office/drawing/2014/main" val="826072992"/>
                    </a:ext>
                  </a:extLst>
                </a:gridCol>
              </a:tblGrid>
              <a:tr h="2636507">
                <a:tc>
                  <a:txBody>
                    <a:bodyPr/>
                    <a:lstStyle/>
                    <a:p>
                      <a:pPr marL="0" indent="0">
                        <a:buFont typeface="+mj-lt"/>
                        <a:buNone/>
                      </a:pPr>
                      <a:r>
                        <a:rPr lang="en-GB" sz="1600" b="1" dirty="0">
                          <a:solidFill>
                            <a:schemeClr val="tx1">
                              <a:lumMod val="75000"/>
                            </a:schemeClr>
                          </a:solidFill>
                        </a:rPr>
                        <a:t>Communication Accessibility:</a:t>
                      </a:r>
                    </a:p>
                    <a:p>
                      <a:pPr marL="171450" lvl="0" indent="-171450">
                        <a:buFont typeface="Arial" panose="020B0604020202020204" pitchFamily="34" charset="0"/>
                        <a:buChar char="•"/>
                      </a:pPr>
                      <a:r>
                        <a:rPr lang="en-GB" sz="1600" dirty="0">
                          <a:solidFill>
                            <a:schemeClr val="tx1">
                              <a:lumMod val="75000"/>
                            </a:schemeClr>
                          </a:solidFill>
                        </a:rPr>
                        <a:t>What Services are available locally? </a:t>
                      </a:r>
                    </a:p>
                    <a:p>
                      <a:pPr marL="171450" lvl="0" indent="-171450">
                        <a:spcBef>
                          <a:spcPts val="1000"/>
                        </a:spcBef>
                        <a:buFont typeface="Arial" panose="020B0604020202020204" pitchFamily="34" charset="0"/>
                        <a:buChar char="•"/>
                      </a:pPr>
                      <a:r>
                        <a:rPr lang="en-GB" sz="1600" dirty="0">
                          <a:solidFill>
                            <a:schemeClr val="tx1">
                              <a:lumMod val="75000"/>
                            </a:schemeClr>
                          </a:solidFill>
                        </a:rPr>
                        <a:t>Utilisation of LD templates and signposting techniques.</a:t>
                      </a:r>
                    </a:p>
                    <a:p>
                      <a:pPr marL="171450" lvl="0" indent="-171450">
                        <a:spcBef>
                          <a:spcPts val="1000"/>
                        </a:spcBef>
                        <a:buFont typeface="Arial" panose="020B0604020202020204" pitchFamily="34" charset="0"/>
                        <a:buChar char="•"/>
                      </a:pPr>
                      <a:r>
                        <a:rPr lang="en-GB" sz="1600" dirty="0">
                          <a:solidFill>
                            <a:schemeClr val="tx1">
                              <a:lumMod val="75000"/>
                            </a:schemeClr>
                          </a:solidFill>
                        </a:rPr>
                        <a:t>Training for effective communication with individuals with learning disabilities.</a:t>
                      </a:r>
                    </a:p>
                    <a:p>
                      <a:pPr marL="171450" lvl="0" indent="-171450">
                        <a:spcBef>
                          <a:spcPts val="1000"/>
                        </a:spcBef>
                        <a:buFont typeface="Arial" panose="020B0604020202020204" pitchFamily="34" charset="0"/>
                        <a:buChar char="•"/>
                      </a:pPr>
                      <a:r>
                        <a:rPr lang="en-GB" sz="1600" dirty="0">
                          <a:solidFill>
                            <a:schemeClr val="tx1">
                              <a:lumMod val="75000"/>
                            </a:schemeClr>
                          </a:solidFill>
                        </a:rPr>
                        <a:t>Accessibility through transcription to audio for assessments, support plans, etc.</a:t>
                      </a:r>
                    </a:p>
                    <a:p>
                      <a:endParaRPr lang="en-GB" sz="1600" dirty="0">
                        <a:solidFill>
                          <a:schemeClr val="tx1">
                            <a:lumMod val="75000"/>
                          </a:schemeClr>
                        </a:solidFill>
                      </a:endParaRPr>
                    </a:p>
                    <a:p>
                      <a:endParaRPr lang="en-GB" sz="1600" dirty="0">
                        <a:solidFill>
                          <a:schemeClr val="tx1">
                            <a:lumMod val="75000"/>
                          </a:schemeClr>
                        </a:solidFill>
                      </a:endParaRPr>
                    </a:p>
                  </a:txBody>
                  <a:tcPr/>
                </a:tc>
                <a:tc>
                  <a:txBody>
                    <a:bodyPr/>
                    <a:lstStyle/>
                    <a:p>
                      <a:pPr marL="0" indent="0">
                        <a:buFont typeface="+mj-lt"/>
                        <a:buNone/>
                      </a:pPr>
                      <a:r>
                        <a:rPr lang="en-GB" sz="1600" b="1" dirty="0">
                          <a:solidFill>
                            <a:schemeClr val="tx1">
                              <a:lumMod val="75000"/>
                            </a:schemeClr>
                          </a:solidFill>
                        </a:rPr>
                        <a:t>Understanding and Engagement:</a:t>
                      </a:r>
                    </a:p>
                    <a:p>
                      <a:pPr marL="171450" lvl="0" indent="-171450">
                        <a:spcBef>
                          <a:spcPts val="1000"/>
                        </a:spcBef>
                        <a:buFont typeface="Arial" panose="020B0604020202020204" pitchFamily="34" charset="0"/>
                        <a:buChar char="•"/>
                      </a:pPr>
                      <a:r>
                        <a:rPr lang="en-GB" sz="1600" dirty="0">
                          <a:solidFill>
                            <a:schemeClr val="tx1">
                              <a:lumMod val="75000"/>
                            </a:schemeClr>
                          </a:solidFill>
                        </a:rPr>
                        <a:t>Case studies are available to comprehend barriers and enhance engagement strategies.</a:t>
                      </a:r>
                    </a:p>
                    <a:p>
                      <a:pPr marL="171450" lvl="0" indent="-171450">
                        <a:spcBef>
                          <a:spcPts val="1000"/>
                        </a:spcBef>
                        <a:buFont typeface="Arial" panose="020B0604020202020204" pitchFamily="34" charset="0"/>
                        <a:buChar char="•"/>
                      </a:pPr>
                      <a:r>
                        <a:rPr lang="en-GB" sz="1600" dirty="0">
                          <a:solidFill>
                            <a:schemeClr val="tx1">
                              <a:lumMod val="75000"/>
                            </a:schemeClr>
                          </a:solidFill>
                        </a:rPr>
                        <a:t>Lived experience in case studies to foster understanding and best practices.</a:t>
                      </a:r>
                    </a:p>
                    <a:p>
                      <a:endParaRPr lang="en-GB" sz="1600" dirty="0">
                        <a:solidFill>
                          <a:schemeClr val="tx1">
                            <a:lumMod val="75000"/>
                          </a:schemeClr>
                        </a:solidFill>
                      </a:endParaRPr>
                    </a:p>
                  </a:txBody>
                  <a:tcPr/>
                </a:tc>
                <a:extLst>
                  <a:ext uri="{0D108BD9-81ED-4DB2-BD59-A6C34878D82A}">
                    <a16:rowId xmlns:a16="http://schemas.microsoft.com/office/drawing/2014/main" val="606878573"/>
                  </a:ext>
                </a:extLst>
              </a:tr>
              <a:tr h="1592151">
                <a:tc>
                  <a:txBody>
                    <a:bodyPr/>
                    <a:lstStyle/>
                    <a:p>
                      <a:pPr marL="0" indent="0">
                        <a:buFont typeface="+mj-lt"/>
                        <a:buNone/>
                      </a:pPr>
                      <a:r>
                        <a:rPr lang="en-GB" sz="1600" b="1">
                          <a:solidFill>
                            <a:schemeClr val="tx1">
                              <a:lumMod val="75000"/>
                            </a:schemeClr>
                          </a:solidFill>
                        </a:rPr>
                        <a:t>Support Tools:</a:t>
                      </a:r>
                    </a:p>
                    <a:p>
                      <a:pPr marL="171450" lvl="0" indent="-171450">
                        <a:spcBef>
                          <a:spcPts val="1000"/>
                        </a:spcBef>
                        <a:buFont typeface="Arial" panose="020B0604020202020204" pitchFamily="34" charset="0"/>
                        <a:buChar char="•"/>
                      </a:pPr>
                      <a:r>
                        <a:rPr lang="en-GB" sz="1600">
                          <a:solidFill>
                            <a:schemeClr val="tx1">
                              <a:lumMod val="75000"/>
                            </a:schemeClr>
                          </a:solidFill>
                        </a:rPr>
                        <a:t>Provision and training for Makaton resources for enhanced communication.</a:t>
                      </a:r>
                    </a:p>
                    <a:p>
                      <a:pPr marL="171450" lvl="0" indent="-171450">
                        <a:spcBef>
                          <a:spcPts val="1000"/>
                        </a:spcBef>
                        <a:buFont typeface="Arial" panose="020B0604020202020204" pitchFamily="34" charset="0"/>
                        <a:buChar char="•"/>
                      </a:pPr>
                      <a:r>
                        <a:rPr lang="en-GB" sz="1600">
                          <a:solidFill>
                            <a:schemeClr val="tx1">
                              <a:lumMod val="75000"/>
                            </a:schemeClr>
                          </a:solidFill>
                        </a:rPr>
                        <a:t>Safeguarding measures and training to ensure the well-being of all involved.</a:t>
                      </a:r>
                    </a:p>
                    <a:p>
                      <a:endParaRPr lang="en-GB" sz="1600">
                        <a:solidFill>
                          <a:schemeClr val="tx1">
                            <a:lumMod val="75000"/>
                          </a:schemeClr>
                        </a:solidFill>
                      </a:endParaRPr>
                    </a:p>
                  </a:txBody>
                  <a:tcPr/>
                </a:tc>
                <a:tc>
                  <a:txBody>
                    <a:bodyPr/>
                    <a:lstStyle/>
                    <a:p>
                      <a:pPr marL="0" indent="0">
                        <a:buFont typeface="+mj-lt"/>
                        <a:buNone/>
                      </a:pPr>
                      <a:r>
                        <a:rPr lang="en-GB" sz="1600" b="1" dirty="0">
                          <a:solidFill>
                            <a:schemeClr val="tx1">
                              <a:lumMod val="75000"/>
                            </a:schemeClr>
                          </a:solidFill>
                        </a:rPr>
                        <a:t>Community Engagement:</a:t>
                      </a:r>
                    </a:p>
                    <a:p>
                      <a:pPr marL="0" indent="0">
                        <a:buFont typeface="+mj-lt"/>
                        <a:buNone/>
                      </a:pPr>
                      <a:endParaRPr lang="en-GB" sz="1600" dirty="0">
                        <a:solidFill>
                          <a:schemeClr val="tx1">
                            <a:lumMod val="75000"/>
                          </a:schemeClr>
                        </a:solidFill>
                      </a:endParaRPr>
                    </a:p>
                    <a:p>
                      <a:pPr marL="0" indent="0">
                        <a:buFont typeface="+mj-lt"/>
                        <a:buNone/>
                      </a:pPr>
                      <a:r>
                        <a:rPr lang="en-GB" sz="1600" dirty="0">
                          <a:solidFill>
                            <a:schemeClr val="tx1">
                              <a:lumMod val="75000"/>
                            </a:schemeClr>
                          </a:solidFill>
                        </a:rPr>
                        <a:t>Guidance on how to engage with carers, recognising their crucial role in the support network.</a:t>
                      </a:r>
                    </a:p>
                    <a:p>
                      <a:endParaRPr lang="en-GB" sz="1600" dirty="0">
                        <a:solidFill>
                          <a:schemeClr val="tx1">
                            <a:lumMod val="75000"/>
                          </a:schemeClr>
                        </a:solidFill>
                      </a:endParaRPr>
                    </a:p>
                  </a:txBody>
                  <a:tcPr/>
                </a:tc>
                <a:extLst>
                  <a:ext uri="{0D108BD9-81ED-4DB2-BD59-A6C34878D82A}">
                    <a16:rowId xmlns:a16="http://schemas.microsoft.com/office/drawing/2014/main" val="3149841105"/>
                  </a:ext>
                </a:extLst>
              </a:tr>
            </a:tbl>
          </a:graphicData>
        </a:graphic>
      </p:graphicFrame>
    </p:spTree>
    <p:extLst>
      <p:ext uri="{BB962C8B-B14F-4D97-AF65-F5344CB8AC3E}">
        <p14:creationId xmlns:p14="http://schemas.microsoft.com/office/powerpoint/2010/main" val="2644002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001A1-34A4-5301-270D-2DC2DBDD10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3E854D-2740-EA2A-8E7D-0576C069EEC4}"/>
              </a:ext>
            </a:extLst>
          </p:cNvPr>
          <p:cNvSpPr>
            <a:spLocks noGrp="1"/>
          </p:cNvSpPr>
          <p:nvPr>
            <p:ph type="ctrTitle"/>
          </p:nvPr>
        </p:nvSpPr>
        <p:spPr/>
        <p:txBody>
          <a:bodyPr>
            <a:normAutofit/>
          </a:bodyPr>
          <a:lstStyle/>
          <a:p>
            <a:r>
              <a:rPr lang="en-GB" err="1">
                <a:latin typeface="Arial"/>
                <a:cs typeface="Arial"/>
              </a:rPr>
              <a:t>Transistion</a:t>
            </a:r>
            <a:r>
              <a:rPr lang="en-GB">
                <a:latin typeface="Arial"/>
                <a:cs typeface="Arial"/>
              </a:rPr>
              <a:t> to adult services</a:t>
            </a:r>
            <a:endParaRPr lang="en-GB"/>
          </a:p>
        </p:txBody>
      </p:sp>
    </p:spTree>
    <p:extLst>
      <p:ext uri="{BB962C8B-B14F-4D97-AF65-F5344CB8AC3E}">
        <p14:creationId xmlns:p14="http://schemas.microsoft.com/office/powerpoint/2010/main" val="2654705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FFD6-B24C-F312-4674-DD708B61EA97}"/>
              </a:ext>
            </a:extLst>
          </p:cNvPr>
          <p:cNvSpPr>
            <a:spLocks noGrp="1"/>
          </p:cNvSpPr>
          <p:nvPr>
            <p:ph type="title"/>
          </p:nvPr>
        </p:nvSpPr>
        <p:spPr/>
        <p:txBody>
          <a:bodyPr/>
          <a:lstStyle/>
          <a:p>
            <a:pPr algn="ctr"/>
            <a:r>
              <a:rPr lang="en-GB"/>
              <a:t>Best practice Transition to adult service </a:t>
            </a:r>
          </a:p>
        </p:txBody>
      </p:sp>
      <p:sp>
        <p:nvSpPr>
          <p:cNvPr id="6" name="TextBox 5">
            <a:extLst>
              <a:ext uri="{FF2B5EF4-FFF2-40B4-BE49-F238E27FC236}">
                <a16:creationId xmlns:a16="http://schemas.microsoft.com/office/drawing/2014/main" id="{87F735C3-FAFD-43C2-F93D-6B01F1D88027}"/>
              </a:ext>
            </a:extLst>
          </p:cNvPr>
          <p:cNvSpPr txBox="1"/>
          <p:nvPr/>
        </p:nvSpPr>
        <p:spPr>
          <a:xfrm>
            <a:off x="353085" y="1472953"/>
            <a:ext cx="11018067" cy="4708981"/>
          </a:xfrm>
          <a:prstGeom prst="rect">
            <a:avLst/>
          </a:prstGeom>
          <a:noFill/>
        </p:spPr>
        <p:txBody>
          <a:bodyPr wrap="square">
            <a:spAutoFit/>
          </a:bodyPr>
          <a:lstStyle/>
          <a:p>
            <a:r>
              <a:rPr lang="en-GB" sz="1200" b="1"/>
              <a:t>The National Institute for Health and Care Excellence (NICE) has published comprehensive guidance on good practices for the transition from children’s to adult services. Here are the key recommendations:</a:t>
            </a:r>
          </a:p>
          <a:p>
            <a:endParaRPr lang="en-GB" sz="1200"/>
          </a:p>
          <a:p>
            <a:r>
              <a:rPr lang="en-GB" sz="1200" b="1"/>
              <a:t>Overarching Principles for Good Transition</a:t>
            </a:r>
          </a:p>
          <a:p>
            <a:pPr marL="171450" indent="-171450">
              <a:buFont typeface="Arial" panose="020B0604020202020204" pitchFamily="34" charset="0"/>
              <a:buChar char="•"/>
            </a:pPr>
            <a:r>
              <a:rPr lang="en-GB" sz="1200"/>
              <a:t>Transition should be planned in advance with the young person and their carers and initiated a year before the transfer is due.</a:t>
            </a:r>
          </a:p>
          <a:p>
            <a:pPr marL="171450" indent="-171450">
              <a:buFont typeface="Arial" panose="020B0604020202020204" pitchFamily="34" charset="0"/>
              <a:buChar char="•"/>
            </a:pPr>
            <a:r>
              <a:rPr lang="en-GB" sz="1200"/>
              <a:t>Transition should be person-centred, considering the young person’s needs and circumstances.</a:t>
            </a:r>
          </a:p>
          <a:p>
            <a:pPr marL="171450" indent="-171450">
              <a:buFont typeface="Arial" panose="020B0604020202020204" pitchFamily="34" charset="0"/>
              <a:buChar char="•"/>
            </a:pPr>
            <a:r>
              <a:rPr lang="en-GB" sz="1200"/>
              <a:t>Transition should promote the young person’s autonomy and independence.</a:t>
            </a:r>
          </a:p>
          <a:p>
            <a:endParaRPr lang="en-GB" sz="1200"/>
          </a:p>
          <a:p>
            <a:r>
              <a:rPr lang="en-GB" sz="1200" b="1"/>
              <a:t>Planning Transition</a:t>
            </a:r>
          </a:p>
          <a:p>
            <a:pPr marL="171450" indent="-171450">
              <a:buFont typeface="Arial" panose="020B0604020202020204" pitchFamily="34" charset="0"/>
              <a:buChar char="•"/>
            </a:pPr>
            <a:r>
              <a:rPr lang="en-GB" sz="1200"/>
              <a:t>A transition plan detailing the support needed before, during and after the transfer should be developed.</a:t>
            </a:r>
          </a:p>
          <a:p>
            <a:pPr marL="171450" indent="-171450">
              <a:buFont typeface="Arial" panose="020B0604020202020204" pitchFamily="34" charset="0"/>
              <a:buChar char="•"/>
            </a:pPr>
            <a:r>
              <a:rPr lang="en-GB" sz="1200"/>
              <a:t>The transition plan should be reviewed regularly and updated as the young person's circumstances change.</a:t>
            </a:r>
          </a:p>
          <a:p>
            <a:pPr marL="171450" indent="-171450">
              <a:buFont typeface="Arial" panose="020B0604020202020204" pitchFamily="34" charset="0"/>
              <a:buChar char="•"/>
            </a:pPr>
            <a:r>
              <a:rPr lang="en-GB" sz="1200"/>
              <a:t>Young people should be involved in service design and delivery related to transition.</a:t>
            </a:r>
          </a:p>
          <a:p>
            <a:endParaRPr lang="en-GB" sz="1200"/>
          </a:p>
          <a:p>
            <a:r>
              <a:rPr lang="en-GB" sz="1200" b="1"/>
              <a:t>Support Before and After Transfer</a:t>
            </a:r>
          </a:p>
          <a:p>
            <a:pPr marL="171450" indent="-171450">
              <a:buFont typeface="Arial" panose="020B0604020202020204" pitchFamily="34" charset="0"/>
              <a:buChar char="•"/>
            </a:pPr>
            <a:r>
              <a:rPr lang="en-GB" sz="1200"/>
              <a:t>Young people should be empowered to make decisions about their care through advocacy and supported decision-making.</a:t>
            </a:r>
          </a:p>
          <a:p>
            <a:pPr marL="171450" indent="-171450">
              <a:buFont typeface="Arial" panose="020B0604020202020204" pitchFamily="34" charset="0"/>
              <a:buChar char="•"/>
            </a:pPr>
            <a:r>
              <a:rPr lang="en-GB" sz="1200"/>
              <a:t>Information about the transition process and adult services should be provided to the young person and their family.</a:t>
            </a:r>
          </a:p>
          <a:p>
            <a:pPr marL="171450" indent="-171450">
              <a:buFont typeface="Arial" panose="020B0604020202020204" pitchFamily="34" charset="0"/>
              <a:buChar char="•"/>
            </a:pPr>
            <a:r>
              <a:rPr lang="en-GB" sz="1200"/>
              <a:t>There should be joint meetings between children's and adult services before transfer.</a:t>
            </a:r>
          </a:p>
          <a:p>
            <a:pPr marL="171450" indent="-171450">
              <a:buFont typeface="Arial" panose="020B0604020202020204" pitchFamily="34" charset="0"/>
              <a:buChar char="•"/>
            </a:pPr>
            <a:r>
              <a:rPr lang="en-GB" sz="1200"/>
              <a:t>Adult services should provide age-appropriate environments and facilities.</a:t>
            </a:r>
          </a:p>
          <a:p>
            <a:endParaRPr lang="en-GB" sz="1200" b="1"/>
          </a:p>
          <a:p>
            <a:r>
              <a:rPr lang="en-GB" sz="1200" b="1"/>
              <a:t>Supporting Infrastructure</a:t>
            </a:r>
          </a:p>
          <a:p>
            <a:pPr marL="171450" indent="-171450">
              <a:buFont typeface="Arial" panose="020B0604020202020204" pitchFamily="34" charset="0"/>
              <a:buChar char="•"/>
            </a:pPr>
            <a:r>
              <a:rPr lang="en-GB" sz="1200"/>
              <a:t>There should be a formal transition policy and protocol covering all services involved.</a:t>
            </a:r>
          </a:p>
          <a:p>
            <a:pPr marL="171450" indent="-171450">
              <a:buFont typeface="Arial" panose="020B0604020202020204" pitchFamily="34" charset="0"/>
              <a:buChar char="•"/>
            </a:pPr>
            <a:r>
              <a:rPr lang="en-GB" sz="1200"/>
              <a:t>A named transition worker should coordinate the transition process.</a:t>
            </a:r>
          </a:p>
          <a:p>
            <a:pPr marL="171450" indent="-171450">
              <a:buFont typeface="Arial" panose="020B0604020202020204" pitchFamily="34" charset="0"/>
              <a:buChar char="•"/>
            </a:pPr>
            <a:r>
              <a:rPr lang="en-GB" sz="1200"/>
              <a:t>IT systems should allow effective sharing of information between services.</a:t>
            </a:r>
          </a:p>
          <a:p>
            <a:pPr marL="171450" indent="-171450">
              <a:buFont typeface="Arial" panose="020B0604020202020204" pitchFamily="34" charset="0"/>
              <a:buChar char="•"/>
            </a:pPr>
            <a:r>
              <a:rPr lang="en-GB" sz="1200"/>
              <a:t>Additionally, NICE emphasises the importance of no gaps in service provision during transition, with children's services continuing until adult care is in place.</a:t>
            </a:r>
          </a:p>
          <a:p>
            <a:pPr marL="171450" indent="-171450">
              <a:buFont typeface="Arial" panose="020B0604020202020204" pitchFamily="34" charset="0"/>
              <a:buChar char="•"/>
            </a:pPr>
            <a:r>
              <a:rPr lang="en-GB" sz="1200"/>
              <a:t> Early transition planning from age 14 is recommended for those with complex needs </a:t>
            </a:r>
          </a:p>
        </p:txBody>
      </p:sp>
    </p:spTree>
    <p:extLst>
      <p:ext uri="{BB962C8B-B14F-4D97-AF65-F5344CB8AC3E}">
        <p14:creationId xmlns:p14="http://schemas.microsoft.com/office/powerpoint/2010/main" val="2669836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028-D72A-7F09-3F94-E3420057FDB6}"/>
              </a:ext>
            </a:extLst>
          </p:cNvPr>
          <p:cNvSpPr>
            <a:spLocks noGrp="1"/>
          </p:cNvSpPr>
          <p:nvPr>
            <p:ph type="title"/>
          </p:nvPr>
        </p:nvSpPr>
        <p:spPr>
          <a:xfrm>
            <a:off x="223627" y="186372"/>
            <a:ext cx="10048046" cy="1325563"/>
          </a:xfrm>
        </p:spPr>
        <p:txBody>
          <a:bodyPr>
            <a:noAutofit/>
          </a:bodyPr>
          <a:lstStyle/>
          <a:p>
            <a:r>
              <a:rPr lang="en-GB" sz="3200"/>
              <a:t>In Tower Hamlets, support for people transitioning from children’s to adult’s services is available</a:t>
            </a:r>
          </a:p>
        </p:txBody>
      </p:sp>
      <p:sp>
        <p:nvSpPr>
          <p:cNvPr id="6" name="TextBox 5">
            <a:extLst>
              <a:ext uri="{FF2B5EF4-FFF2-40B4-BE49-F238E27FC236}">
                <a16:creationId xmlns:a16="http://schemas.microsoft.com/office/drawing/2014/main" id="{35A0ACC2-E57B-3759-9C42-48CCA3CFBE48}"/>
              </a:ext>
            </a:extLst>
          </p:cNvPr>
          <p:cNvSpPr txBox="1"/>
          <p:nvPr/>
        </p:nvSpPr>
        <p:spPr>
          <a:xfrm>
            <a:off x="223627" y="1672857"/>
            <a:ext cx="10788860" cy="1077218"/>
          </a:xfrm>
          <a:prstGeom prst="rect">
            <a:avLst/>
          </a:prstGeom>
          <a:noFill/>
        </p:spPr>
        <p:txBody>
          <a:bodyPr wrap="square">
            <a:spAutoFit/>
          </a:bodyPr>
          <a:lstStyle/>
          <a:p>
            <a:pPr marL="0" indent="0">
              <a:buNone/>
            </a:pPr>
            <a:r>
              <a:rPr lang="en-GB" sz="1600"/>
              <a:t>Previous assessment of need in 2016-2017 identified that more coordination and joint working between children and adult services at transition was needed. In the 2017-2020 strategy, aims were set to ensure multi-agency and joint planning so that staff worked together. Since this time, a review of transition between children and adult services was completed and </a:t>
            </a:r>
          </a:p>
        </p:txBody>
      </p:sp>
      <p:graphicFrame>
        <p:nvGraphicFramePr>
          <p:cNvPr id="4" name="Content Placeholder 3" descr=".">
            <a:extLst>
              <a:ext uri="{FF2B5EF4-FFF2-40B4-BE49-F238E27FC236}">
                <a16:creationId xmlns:a16="http://schemas.microsoft.com/office/drawing/2014/main" id="{8F248036-3BCB-90A3-DD1E-4A0A8F96192E}"/>
              </a:ext>
            </a:extLst>
          </p:cNvPr>
          <p:cNvGraphicFramePr>
            <a:graphicFrameLocks noGrp="1"/>
          </p:cNvGraphicFramePr>
          <p:nvPr>
            <p:ph idx="1"/>
            <p:extLst>
              <p:ext uri="{D42A27DB-BD31-4B8C-83A1-F6EECF244321}">
                <p14:modId xmlns:p14="http://schemas.microsoft.com/office/powerpoint/2010/main" val="2642236090"/>
              </p:ext>
            </p:extLst>
          </p:nvPr>
        </p:nvGraphicFramePr>
        <p:xfrm>
          <a:off x="223627" y="2504069"/>
          <a:ext cx="10325840" cy="4272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
            <a:extLst>
              <a:ext uri="{FF2B5EF4-FFF2-40B4-BE49-F238E27FC236}">
                <a16:creationId xmlns:a16="http://schemas.microsoft.com/office/drawing/2014/main" id="{CF76EB19-A168-AFB8-DFF4-25123BC8A2AF}"/>
              </a:ext>
            </a:extLst>
          </p:cNvPr>
          <p:cNvPicPr>
            <a:picLocks noChangeAspect="1"/>
          </p:cNvPicPr>
          <p:nvPr/>
        </p:nvPicPr>
        <p:blipFill>
          <a:blip r:embed="rId7"/>
          <a:stretch>
            <a:fillRect/>
          </a:stretch>
        </p:blipFill>
        <p:spPr>
          <a:xfrm>
            <a:off x="10180949" y="2549739"/>
            <a:ext cx="1827111" cy="4272217"/>
          </a:xfrm>
          <a:prstGeom prst="rect">
            <a:avLst/>
          </a:prstGeom>
        </p:spPr>
      </p:pic>
    </p:spTree>
    <p:extLst>
      <p:ext uri="{BB962C8B-B14F-4D97-AF65-F5344CB8AC3E}">
        <p14:creationId xmlns:p14="http://schemas.microsoft.com/office/powerpoint/2010/main" val="183286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ED17-0181-85D4-678C-EA7050680D64}"/>
              </a:ext>
            </a:extLst>
          </p:cNvPr>
          <p:cNvSpPr>
            <a:spLocks noGrp="1"/>
          </p:cNvSpPr>
          <p:nvPr>
            <p:ph type="title"/>
          </p:nvPr>
        </p:nvSpPr>
        <p:spPr>
          <a:xfrm>
            <a:off x="426720" y="278120"/>
            <a:ext cx="9770616" cy="1325563"/>
          </a:xfrm>
        </p:spPr>
        <p:txBody>
          <a:bodyPr>
            <a:normAutofit fontScale="90000"/>
          </a:bodyPr>
          <a:lstStyle/>
          <a:p>
            <a:r>
              <a:rPr lang="en-GB"/>
              <a:t>Tower Hamlets Transition Support for Individuals with Learning Disabilities</a:t>
            </a:r>
            <a:br>
              <a:rPr lang="en-GB"/>
            </a:br>
            <a:endParaRPr lang="en-GB"/>
          </a:p>
        </p:txBody>
      </p:sp>
      <p:sp>
        <p:nvSpPr>
          <p:cNvPr id="3" name="Content Placeholder 2">
            <a:extLst>
              <a:ext uri="{FF2B5EF4-FFF2-40B4-BE49-F238E27FC236}">
                <a16:creationId xmlns:a16="http://schemas.microsoft.com/office/drawing/2014/main" id="{9FF64A44-3DD5-3DDA-4C6D-20E3590FEA55}"/>
              </a:ext>
            </a:extLst>
          </p:cNvPr>
          <p:cNvSpPr>
            <a:spLocks noGrp="1"/>
          </p:cNvSpPr>
          <p:nvPr>
            <p:ph idx="1"/>
          </p:nvPr>
        </p:nvSpPr>
        <p:spPr>
          <a:xfrm>
            <a:off x="426720" y="1435608"/>
            <a:ext cx="10372344" cy="4818887"/>
          </a:xfrm>
        </p:spPr>
        <p:txBody>
          <a:bodyPr>
            <a:normAutofit fontScale="40000" lnSpcReduction="20000"/>
          </a:bodyPr>
          <a:lstStyle/>
          <a:p>
            <a:pPr marL="0" indent="0">
              <a:buFont typeface="Arial" panose="020B0604020202020204" pitchFamily="34" charset="0"/>
              <a:buNone/>
            </a:pPr>
            <a:r>
              <a:rPr lang="en-GB" sz="3400" b="1"/>
              <a:t>The overall goals are to facilitate smooth transitions by implementing early planning, fostering interagency collaboration, providing personalised support, promoting community inclusion, and supporting the development of independence skills.</a:t>
            </a:r>
          </a:p>
          <a:p>
            <a:pPr>
              <a:buFont typeface="Arial" panose="020B0604020202020204" pitchFamily="34" charset="0"/>
              <a:buChar char="•"/>
            </a:pPr>
            <a:r>
              <a:rPr lang="en-GB" sz="3400" b="1"/>
              <a:t>Dedicated Transition Team (CLDS)</a:t>
            </a:r>
          </a:p>
          <a:p>
            <a:pPr marL="742950" lvl="1" indent="-285750">
              <a:spcBef>
                <a:spcPts val="1000"/>
              </a:spcBef>
              <a:buFont typeface="Arial" panose="020B0604020202020204" pitchFamily="34" charset="0"/>
              <a:buChar char="•"/>
            </a:pPr>
            <a:r>
              <a:rPr lang="en-GB" sz="3400"/>
              <a:t>Works with young people from age 14</a:t>
            </a:r>
          </a:p>
          <a:p>
            <a:pPr marL="742950" lvl="1" indent="-285750">
              <a:spcBef>
                <a:spcPts val="1000"/>
              </a:spcBef>
              <a:buFont typeface="Arial" panose="020B0604020202020204" pitchFamily="34" charset="0"/>
              <a:buChar char="•"/>
            </a:pPr>
            <a:r>
              <a:rPr lang="en-GB" sz="3400"/>
              <a:t>Ensures smooth handover to adult services</a:t>
            </a:r>
          </a:p>
          <a:p>
            <a:pPr>
              <a:buFont typeface="Arial" panose="020B0604020202020204" pitchFamily="34" charset="0"/>
              <a:buChar char="•"/>
            </a:pPr>
            <a:r>
              <a:rPr lang="en-GB" sz="3400" b="1"/>
              <a:t>Transition Board</a:t>
            </a:r>
          </a:p>
          <a:p>
            <a:pPr marL="742950" lvl="1" indent="-285750">
              <a:spcBef>
                <a:spcPts val="1000"/>
              </a:spcBef>
              <a:buFont typeface="Arial" panose="020B0604020202020204" pitchFamily="34" charset="0"/>
              <a:buChar char="•"/>
            </a:pPr>
            <a:r>
              <a:rPr lang="en-GB" sz="3400"/>
              <a:t>Facilitates joint working between children's and adult services</a:t>
            </a:r>
          </a:p>
          <a:p>
            <a:pPr marL="742950" lvl="1" indent="-285750">
              <a:spcBef>
                <a:spcPts val="1000"/>
              </a:spcBef>
              <a:buFont typeface="Arial" panose="020B0604020202020204" pitchFamily="34" charset="0"/>
              <a:buChar char="•"/>
            </a:pPr>
            <a:r>
              <a:rPr lang="en-GB" sz="3400"/>
              <a:t>Involves young people and families in future planning</a:t>
            </a:r>
          </a:p>
          <a:p>
            <a:pPr marL="742950" lvl="1" indent="-285750">
              <a:spcBef>
                <a:spcPts val="1000"/>
              </a:spcBef>
              <a:buFont typeface="Arial" panose="020B0604020202020204" pitchFamily="34" charset="0"/>
              <a:buChar char="•"/>
            </a:pPr>
            <a:r>
              <a:rPr lang="en-GB" sz="3400"/>
              <a:t>Emphasizes collaborative approach for successful transitions</a:t>
            </a:r>
          </a:p>
          <a:p>
            <a:pPr>
              <a:buFont typeface="Arial" panose="020B0604020202020204" pitchFamily="34" charset="0"/>
              <a:buChar char="•"/>
            </a:pPr>
            <a:r>
              <a:rPr lang="en-GB" sz="3400" b="1"/>
              <a:t>Adult Learning Disability Strategy 2017-2020</a:t>
            </a:r>
          </a:p>
          <a:p>
            <a:pPr marL="742950" lvl="1" indent="-285750">
              <a:spcBef>
                <a:spcPts val="1000"/>
              </a:spcBef>
              <a:buFont typeface="Arial" panose="020B0604020202020204" pitchFamily="34" charset="0"/>
              <a:buChar char="•"/>
            </a:pPr>
            <a:r>
              <a:rPr lang="en-GB" sz="3400"/>
              <a:t>Offers a broader range of flexible, personalised activities for diverse age groups and needs</a:t>
            </a:r>
          </a:p>
          <a:p>
            <a:pPr marL="742950" lvl="1" indent="-285750">
              <a:spcBef>
                <a:spcPts val="1000"/>
              </a:spcBef>
              <a:buFont typeface="Arial" panose="020B0604020202020204" pitchFamily="34" charset="0"/>
              <a:buChar char="•"/>
            </a:pPr>
            <a:r>
              <a:rPr lang="en-GB" sz="3400"/>
              <a:t>Promotes inclusion in mainstream community activities with reasonable adjustments</a:t>
            </a:r>
          </a:p>
          <a:p>
            <a:pPr marL="742950" lvl="1" indent="-285750">
              <a:spcBef>
                <a:spcPts val="1000"/>
              </a:spcBef>
              <a:buFont typeface="Arial" panose="020B0604020202020204" pitchFamily="34" charset="0"/>
              <a:buChar char="•"/>
            </a:pPr>
            <a:r>
              <a:rPr lang="en-GB" sz="3400"/>
              <a:t>Supports the development of independent living skills like money management</a:t>
            </a:r>
          </a:p>
          <a:p>
            <a:pPr marL="742950" lvl="1" indent="-285750">
              <a:spcBef>
                <a:spcPts val="1000"/>
              </a:spcBef>
              <a:buFont typeface="Arial" panose="020B0604020202020204" pitchFamily="34" charset="0"/>
              <a:buChar char="•"/>
            </a:pPr>
            <a:r>
              <a:rPr lang="en-GB" sz="3400"/>
              <a:t>Aims to reach individuals slipping through service gaps during transition</a:t>
            </a:r>
          </a:p>
          <a:p>
            <a:pPr>
              <a:buFont typeface="Arial" panose="020B0604020202020204" pitchFamily="34" charset="0"/>
              <a:buChar char="•"/>
            </a:pPr>
            <a:r>
              <a:rPr lang="en-GB" sz="3400" b="1"/>
              <a:t>Supported Employment Programs</a:t>
            </a:r>
          </a:p>
          <a:p>
            <a:pPr marL="742950" lvl="1" indent="-285750">
              <a:spcBef>
                <a:spcPts val="1000"/>
              </a:spcBef>
              <a:buFont typeface="Arial" panose="020B0604020202020204" pitchFamily="34" charset="0"/>
              <a:buChar char="•"/>
            </a:pPr>
            <a:r>
              <a:rPr lang="en-GB" sz="3400"/>
              <a:t>Supported internships and apprenticeships (e.g., Tower Project, DFN Project Search, council apprenticeships)</a:t>
            </a:r>
          </a:p>
          <a:p>
            <a:pPr marL="742950" lvl="1" indent="-285750">
              <a:spcBef>
                <a:spcPts val="1000"/>
              </a:spcBef>
              <a:buFont typeface="Arial" panose="020B0604020202020204" pitchFamily="34" charset="0"/>
              <a:buChar char="•"/>
            </a:pPr>
            <a:r>
              <a:rPr lang="en-GB" sz="3400"/>
              <a:t>Assists young adults with learning disabilities in transitioning into employment</a:t>
            </a:r>
          </a:p>
          <a:p>
            <a:endParaRPr lang="en-GB"/>
          </a:p>
        </p:txBody>
      </p:sp>
    </p:spTree>
    <p:extLst>
      <p:ext uri="{BB962C8B-B14F-4D97-AF65-F5344CB8AC3E}">
        <p14:creationId xmlns:p14="http://schemas.microsoft.com/office/powerpoint/2010/main" val="220010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F4E3-484B-6595-F869-212E76B9F9E8}"/>
              </a:ext>
            </a:extLst>
          </p:cNvPr>
          <p:cNvSpPr>
            <a:spLocks noGrp="1"/>
          </p:cNvSpPr>
          <p:nvPr>
            <p:ph type="title"/>
          </p:nvPr>
        </p:nvSpPr>
        <p:spPr/>
        <p:txBody>
          <a:bodyPr>
            <a:normAutofit/>
          </a:bodyPr>
          <a:lstStyle/>
          <a:p>
            <a:r>
              <a:rPr lang="en-GB" sz="2800"/>
              <a:t>Key definitions and terms from All Our Health (2023)</a:t>
            </a:r>
          </a:p>
        </p:txBody>
      </p:sp>
      <p:graphicFrame>
        <p:nvGraphicFramePr>
          <p:cNvPr id="5" name="Diagram 4" descr="Key defintions">
            <a:extLst>
              <a:ext uri="{FF2B5EF4-FFF2-40B4-BE49-F238E27FC236}">
                <a16:creationId xmlns:a16="http://schemas.microsoft.com/office/drawing/2014/main" id="{BF7DADD4-E8F1-92EF-2D33-C20B8CE268B8}"/>
              </a:ext>
            </a:extLst>
          </p:cNvPr>
          <p:cNvGraphicFramePr/>
          <p:nvPr>
            <p:extLst>
              <p:ext uri="{D42A27DB-BD31-4B8C-83A1-F6EECF244321}">
                <p14:modId xmlns:p14="http://schemas.microsoft.com/office/powerpoint/2010/main" val="717752226"/>
              </p:ext>
            </p:extLst>
          </p:nvPr>
        </p:nvGraphicFramePr>
        <p:xfrm>
          <a:off x="347704" y="1234894"/>
          <a:ext cx="11395602" cy="4840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293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7E64-088F-B2AF-7EDF-06EC10040FCD}"/>
              </a:ext>
            </a:extLst>
          </p:cNvPr>
          <p:cNvSpPr>
            <a:spLocks noGrp="1"/>
          </p:cNvSpPr>
          <p:nvPr>
            <p:ph type="title"/>
          </p:nvPr>
        </p:nvSpPr>
        <p:spPr/>
        <p:txBody>
          <a:bodyPr/>
          <a:lstStyle/>
          <a:p>
            <a:r>
              <a:rPr lang="en-GB"/>
              <a:t>Transition between children and adult services</a:t>
            </a:r>
          </a:p>
        </p:txBody>
      </p:sp>
      <p:sp>
        <p:nvSpPr>
          <p:cNvPr id="3" name="Content Placeholder 2">
            <a:extLst>
              <a:ext uri="{FF2B5EF4-FFF2-40B4-BE49-F238E27FC236}">
                <a16:creationId xmlns:a16="http://schemas.microsoft.com/office/drawing/2014/main" id="{8F104188-7DC5-E33E-2B6D-F8F79DD02454}"/>
              </a:ext>
            </a:extLst>
          </p:cNvPr>
          <p:cNvSpPr>
            <a:spLocks noGrp="1"/>
          </p:cNvSpPr>
          <p:nvPr>
            <p:ph idx="1"/>
          </p:nvPr>
        </p:nvSpPr>
        <p:spPr>
          <a:xfrm>
            <a:off x="497817" y="1489302"/>
            <a:ext cx="11262773" cy="4351338"/>
          </a:xfrm>
          <a:solidFill>
            <a:schemeClr val="bg1"/>
          </a:solidFill>
          <a:ln>
            <a:solidFill>
              <a:schemeClr val="bg1"/>
            </a:solidFill>
          </a:ln>
        </p:spPr>
        <p:txBody>
          <a:bodyPr>
            <a:normAutofit lnSpcReduction="10000"/>
          </a:bodyPr>
          <a:lstStyle/>
          <a:p>
            <a:pPr marL="0" indent="0" algn="ctr">
              <a:buNone/>
            </a:pPr>
            <a:r>
              <a:rPr lang="en-GB" sz="1600"/>
              <a:t>A study of young people with autism and learning disabilities found that planned hospital admission rates decreased during the transition to adult care, while unplanned admission rates increased before and after the transition (</a:t>
            </a:r>
            <a:r>
              <a:rPr lang="en-GB" sz="1600" err="1"/>
              <a:t>Zylbersztein</a:t>
            </a:r>
            <a:r>
              <a:rPr lang="en-GB" sz="1600"/>
              <a:t> et al, 2023)</a:t>
            </a:r>
            <a:endParaRPr lang="en-GB" sz="1600" b="1"/>
          </a:p>
          <a:p>
            <a:pPr marL="0" indent="0">
              <a:buNone/>
            </a:pPr>
            <a:r>
              <a:rPr lang="en-GB" sz="1600" b="1"/>
              <a:t>Research conducted by PHAST in 2023 indicated the following issues:</a:t>
            </a:r>
          </a:p>
          <a:p>
            <a:pPr marL="0" indent="0">
              <a:buNone/>
            </a:pPr>
            <a:r>
              <a:rPr lang="en-GB" sz="1600" b="1"/>
              <a:t>Delayed and Ineffective Transition Planning:</a:t>
            </a:r>
            <a:endParaRPr lang="en-GB" sz="1600"/>
          </a:p>
          <a:p>
            <a:r>
              <a:rPr lang="en-GB" sz="1600"/>
              <a:t>HNA findings highlight delays and ineffective collaboration in transition planning.</a:t>
            </a:r>
          </a:p>
          <a:p>
            <a:r>
              <a:rPr lang="en-GB" sz="1600"/>
              <a:t>Poor understanding of the needs of individuals in transition.</a:t>
            </a:r>
          </a:p>
          <a:p>
            <a:pPr marL="0" indent="0">
              <a:buNone/>
            </a:pPr>
            <a:r>
              <a:rPr lang="en-GB" sz="1600" b="1"/>
              <a:t>Information System Challenges:</a:t>
            </a:r>
          </a:p>
          <a:p>
            <a:r>
              <a:rPr lang="en-GB" sz="1600"/>
              <a:t>Information systems lack effective connectivity across different agencies.</a:t>
            </a:r>
            <a:endParaRPr lang="en-GB" sz="1600" b="1"/>
          </a:p>
          <a:p>
            <a:pPr marL="0" indent="0">
              <a:buNone/>
            </a:pPr>
            <a:r>
              <a:rPr lang="en-GB" sz="1600" b="1"/>
              <a:t>Recommendations for Improvement:</a:t>
            </a:r>
          </a:p>
          <a:p>
            <a:r>
              <a:rPr lang="en-GB" sz="1600"/>
              <a:t>Advocate for a more integrated and data-driven approach.</a:t>
            </a:r>
          </a:p>
          <a:p>
            <a:r>
              <a:rPr lang="en-GB" sz="1600"/>
              <a:t>Enhance care coordination during transition periods.</a:t>
            </a:r>
          </a:p>
          <a:p>
            <a:r>
              <a:rPr lang="en-GB" sz="1600"/>
              <a:t>Initiate statutory transition planning during the year 9 review when individuals are 13-14 years old </a:t>
            </a:r>
          </a:p>
          <a:p>
            <a:pPr marL="0" indent="0">
              <a:buNone/>
            </a:pPr>
            <a:r>
              <a:rPr lang="en-GB" sz="1400"/>
              <a:t>										(PHAST, 2023)</a:t>
            </a:r>
          </a:p>
        </p:txBody>
      </p:sp>
      <p:sp>
        <p:nvSpPr>
          <p:cNvPr id="5" name="TextBox 4" descr=".">
            <a:extLst>
              <a:ext uri="{FF2B5EF4-FFF2-40B4-BE49-F238E27FC236}">
                <a16:creationId xmlns:a16="http://schemas.microsoft.com/office/drawing/2014/main" id="{AAD1C960-2F84-35F3-4222-EE31749027E5}"/>
              </a:ext>
            </a:extLst>
          </p:cNvPr>
          <p:cNvSpPr txBox="1"/>
          <p:nvPr/>
        </p:nvSpPr>
        <p:spPr>
          <a:xfrm>
            <a:off x="6693692" y="4022613"/>
            <a:ext cx="4906206" cy="338554"/>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3366"/>
              </a:solidFill>
              <a:effectLst/>
              <a:uLnTx/>
              <a:uFillTx/>
              <a:latin typeface="Arial" panose="020B0604020202020204"/>
              <a:ea typeface="+mn-ea"/>
              <a:cs typeface="+mn-cs"/>
            </a:endParaRPr>
          </a:p>
        </p:txBody>
      </p:sp>
      <p:pic>
        <p:nvPicPr>
          <p:cNvPr id="6" name="Picture 5" descr=".">
            <a:extLst>
              <a:ext uri="{FF2B5EF4-FFF2-40B4-BE49-F238E27FC236}">
                <a16:creationId xmlns:a16="http://schemas.microsoft.com/office/drawing/2014/main" id="{7B1493EB-387D-E699-9CFA-38D00F8418BB}"/>
              </a:ext>
            </a:extLst>
          </p:cNvPr>
          <p:cNvPicPr>
            <a:picLocks noChangeAspect="1"/>
          </p:cNvPicPr>
          <p:nvPr/>
        </p:nvPicPr>
        <p:blipFill>
          <a:blip r:embed="rId3"/>
          <a:stretch>
            <a:fillRect/>
          </a:stretch>
        </p:blipFill>
        <p:spPr>
          <a:xfrm>
            <a:off x="9580690" y="2484451"/>
            <a:ext cx="1839722" cy="2123055"/>
          </a:xfrm>
          <a:prstGeom prst="rect">
            <a:avLst/>
          </a:prstGeom>
        </p:spPr>
      </p:pic>
    </p:spTree>
    <p:extLst>
      <p:ext uri="{BB962C8B-B14F-4D97-AF65-F5344CB8AC3E}">
        <p14:creationId xmlns:p14="http://schemas.microsoft.com/office/powerpoint/2010/main" val="679227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1C84-F987-6264-1A0D-CFCE9C814E09}"/>
              </a:ext>
            </a:extLst>
          </p:cNvPr>
          <p:cNvSpPr>
            <a:spLocks noGrp="1"/>
          </p:cNvSpPr>
          <p:nvPr>
            <p:ph type="title"/>
          </p:nvPr>
        </p:nvSpPr>
        <p:spPr/>
        <p:txBody>
          <a:bodyPr>
            <a:normAutofit/>
          </a:bodyPr>
          <a:lstStyle/>
          <a:p>
            <a:r>
              <a:rPr lang="en-GB" sz="2800"/>
              <a:t>Service users and carers identified areas for improvement in the support for transitions</a:t>
            </a:r>
          </a:p>
        </p:txBody>
      </p:sp>
      <p:sp>
        <p:nvSpPr>
          <p:cNvPr id="3" name="Content Placeholder 2">
            <a:extLst>
              <a:ext uri="{FF2B5EF4-FFF2-40B4-BE49-F238E27FC236}">
                <a16:creationId xmlns:a16="http://schemas.microsoft.com/office/drawing/2014/main" id="{A7A25981-7756-0114-9E78-A68852935C5C}"/>
              </a:ext>
            </a:extLst>
          </p:cNvPr>
          <p:cNvSpPr>
            <a:spLocks noGrp="1"/>
          </p:cNvSpPr>
          <p:nvPr>
            <p:ph idx="1"/>
          </p:nvPr>
        </p:nvSpPr>
        <p:spPr>
          <a:xfrm>
            <a:off x="595737" y="1326701"/>
            <a:ext cx="10605275" cy="4868550"/>
          </a:xfrm>
        </p:spPr>
        <p:txBody>
          <a:bodyPr>
            <a:normAutofit fontScale="55000" lnSpcReduction="20000"/>
          </a:bodyPr>
          <a:lstStyle/>
          <a:p>
            <a:pPr marL="0" indent="0">
              <a:buNone/>
            </a:pPr>
            <a:r>
              <a:rPr lang="en-GB" sz="2100" b="1"/>
              <a:t>Survey Findings</a:t>
            </a:r>
          </a:p>
          <a:p>
            <a:pPr marL="0" indent="0">
              <a:buNone/>
            </a:pPr>
            <a:r>
              <a:rPr lang="en-GB" sz="2100" b="1"/>
              <a:t>The survey results indicate a need to address several issues, and the transition isn't running smoothly. Below are some of the results identified in the professional survey, indicating the transition process stated in the strategy needs improving:</a:t>
            </a:r>
          </a:p>
          <a:p>
            <a:pPr marL="0" indent="0">
              <a:buNone/>
            </a:pPr>
            <a:r>
              <a:rPr lang="en-GB" sz="2100"/>
              <a:t>The disjointed and clunky transition between children and adult services.</a:t>
            </a:r>
          </a:p>
          <a:p>
            <a:r>
              <a:rPr lang="en-GB" sz="2100"/>
              <a:t>Lack of support for individuals after they become adults.</a:t>
            </a:r>
          </a:p>
          <a:p>
            <a:r>
              <a:rPr lang="en-GB" sz="2100"/>
              <a:t>Need for improved transition planning and partnership with Children's Health and Social Care Services.</a:t>
            </a:r>
          </a:p>
          <a:p>
            <a:r>
              <a:rPr lang="en-GB" sz="2100"/>
              <a:t>Requirement for more seamless transitions spanning both children and adults.</a:t>
            </a:r>
          </a:p>
          <a:p>
            <a:r>
              <a:rPr lang="en-GB" sz="2100"/>
              <a:t>Problems transitioning into day centres from school due to educational deficiencies in the borough.</a:t>
            </a:r>
          </a:p>
          <a:p>
            <a:pPr marL="0" indent="0">
              <a:buFont typeface="Arial" panose="020B0604020202020204" pitchFamily="34" charset="0"/>
              <a:buNone/>
            </a:pPr>
            <a:r>
              <a:rPr lang="en-GB" sz="2400" b="1"/>
              <a:t>Transitioning was identified as an area needed for improvement In a focus group with carers : </a:t>
            </a:r>
          </a:p>
          <a:p>
            <a:r>
              <a:rPr lang="en-GB" sz="2400" b="1"/>
              <a:t>Lack of Information: </a:t>
            </a:r>
            <a:r>
              <a:rPr lang="en-GB" sz="2400"/>
              <a:t>There's insufficient guidance available for families and individuals during this transition assistance for challenging kids when they become adults </a:t>
            </a:r>
          </a:p>
          <a:p>
            <a:r>
              <a:rPr lang="en-GB" sz="2400" b="1"/>
              <a:t>Poor Support for Challenging Cases: </a:t>
            </a:r>
            <a:r>
              <a:rPr lang="en-GB" sz="2400"/>
              <a:t>Adults with complex needs often receive less support than required.</a:t>
            </a:r>
          </a:p>
          <a:p>
            <a:r>
              <a:rPr lang="en-GB" sz="2400" b="1"/>
              <a:t>Difficulty Accessing Services: </a:t>
            </a:r>
            <a:r>
              <a:rPr lang="en-GB" sz="2400"/>
              <a:t>Information about social and day centres is hard to obtain, making it difficult to find necessary services.</a:t>
            </a:r>
          </a:p>
          <a:p>
            <a:r>
              <a:rPr lang="en-GB" sz="2400" b="1"/>
              <a:t>Poor Management of Care Transitions: </a:t>
            </a:r>
            <a:r>
              <a:rPr lang="en-GB" sz="2400"/>
              <a:t>Moving between care settings is poorly handled, leading to decreased support despite increased needs.</a:t>
            </a:r>
          </a:p>
          <a:p>
            <a:r>
              <a:rPr lang="en-GB" sz="2400" b="1"/>
              <a:t>Inadequate Transition Processes: </a:t>
            </a:r>
            <a:r>
              <a:rPr lang="en-GB" sz="2400"/>
              <a:t>Changes in services during the transition often result in reduced support.</a:t>
            </a:r>
          </a:p>
          <a:p>
            <a:r>
              <a:rPr lang="en-GB" sz="2400" b="1"/>
              <a:t>Outdated Health Data: </a:t>
            </a:r>
            <a:r>
              <a:rPr lang="en-GB" sz="2400"/>
              <a:t>Consultants frequently spend time catching up on health data rather than providing care.</a:t>
            </a:r>
          </a:p>
          <a:p>
            <a:r>
              <a:rPr lang="en-GB" sz="2400" b="1"/>
              <a:t>Lack of Preventive Measures: </a:t>
            </a:r>
            <a:r>
              <a:rPr lang="en-GB" sz="2400"/>
              <a:t>No measures are in place to prevent worsening health conditions.</a:t>
            </a:r>
          </a:p>
          <a:p>
            <a:r>
              <a:rPr lang="en-GB" sz="2400" b="1"/>
              <a:t>Communication Failures: </a:t>
            </a:r>
            <a:r>
              <a:rPr lang="en-GB" sz="2400"/>
              <a:t>Poor communication with carers leads to unnecessary deaths among adults with LD.</a:t>
            </a:r>
          </a:p>
          <a:p>
            <a:pPr marL="0" indent="0">
              <a:buNone/>
            </a:pPr>
            <a:endParaRPr lang="en-GB" sz="2100"/>
          </a:p>
          <a:p>
            <a:pPr marL="0" indent="0">
              <a:buNone/>
            </a:pPr>
            <a:endParaRPr lang="en-GB"/>
          </a:p>
          <a:p>
            <a:pPr marL="0" indent="0">
              <a:buNone/>
            </a:pPr>
            <a:endParaRPr lang="en-GB"/>
          </a:p>
        </p:txBody>
      </p:sp>
    </p:spTree>
    <p:extLst>
      <p:ext uri="{BB962C8B-B14F-4D97-AF65-F5344CB8AC3E}">
        <p14:creationId xmlns:p14="http://schemas.microsoft.com/office/powerpoint/2010/main" val="6454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eparing for Adulthood Pathways">
            <a:extLst>
              <a:ext uri="{FF2B5EF4-FFF2-40B4-BE49-F238E27FC236}">
                <a16:creationId xmlns:a16="http://schemas.microsoft.com/office/drawing/2014/main" id="{697A691B-7ED0-A976-F754-B0231E7060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9" t="778" r="-11" b="28698"/>
          <a:stretch/>
        </p:blipFill>
        <p:spPr bwMode="auto">
          <a:xfrm>
            <a:off x="0" y="1179308"/>
            <a:ext cx="12192000" cy="56786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6214C6-9B26-20D9-8A5E-FF56317979D2}"/>
              </a:ext>
            </a:extLst>
          </p:cNvPr>
          <p:cNvSpPr>
            <a:spLocks noGrp="1"/>
          </p:cNvSpPr>
          <p:nvPr>
            <p:ph type="title"/>
          </p:nvPr>
        </p:nvSpPr>
        <p:spPr>
          <a:xfrm>
            <a:off x="838199" y="1138"/>
            <a:ext cx="9957179" cy="1325563"/>
          </a:xfrm>
        </p:spPr>
        <p:txBody>
          <a:bodyPr>
            <a:normAutofit fontScale="90000"/>
          </a:bodyPr>
          <a:lstStyle/>
          <a:p>
            <a:r>
              <a:rPr lang="en-GB" sz="3600">
                <a:latin typeface="Arial"/>
                <a:cs typeface="Arial"/>
              </a:rPr>
              <a:t>Improving transitions should remain a priority as challenges continue despite recent advancements</a:t>
            </a:r>
          </a:p>
        </p:txBody>
      </p:sp>
      <p:sp>
        <p:nvSpPr>
          <p:cNvPr id="3" name="Content Placeholder 2">
            <a:extLst>
              <a:ext uri="{FF2B5EF4-FFF2-40B4-BE49-F238E27FC236}">
                <a16:creationId xmlns:a16="http://schemas.microsoft.com/office/drawing/2014/main" id="{D23C0C69-0247-536B-1FBD-85F70AFD1206}"/>
              </a:ext>
            </a:extLst>
          </p:cNvPr>
          <p:cNvSpPr>
            <a:spLocks noGrp="1"/>
          </p:cNvSpPr>
          <p:nvPr>
            <p:ph idx="1"/>
          </p:nvPr>
        </p:nvSpPr>
        <p:spPr>
          <a:xfrm>
            <a:off x="1973208" y="1859597"/>
            <a:ext cx="7159217" cy="4865295"/>
          </a:xfrm>
          <a:solidFill>
            <a:schemeClr val="bg1"/>
          </a:solidFill>
          <a:ln>
            <a:solidFill>
              <a:schemeClr val="tx1"/>
            </a:solidFill>
          </a:ln>
        </p:spPr>
        <p:txBody>
          <a:bodyPr>
            <a:normAutofit fontScale="92500" lnSpcReduction="10000"/>
          </a:bodyPr>
          <a:lstStyle/>
          <a:p>
            <a:r>
              <a:rPr lang="en-GB" sz="1400"/>
              <a:t>The National Institute for Health and Care Excellence (NICE) has published comprehensive guidance on good practices for the transition from children’s to adult services including advanced planning, person-centred care, autonomy and independence, and supporting infrastructure</a:t>
            </a:r>
          </a:p>
          <a:p>
            <a:r>
              <a:rPr lang="en-GB" sz="1400"/>
              <a:t>The National Development Team for Inclusion (</a:t>
            </a:r>
            <a:r>
              <a:rPr lang="en-GB" sz="1400" err="1"/>
              <a:t>NDTi</a:t>
            </a:r>
            <a:r>
              <a:rPr lang="en-GB" sz="1400"/>
              <a:t>) has also published a set of tools and resources for planning, employment, independent living and relationships </a:t>
            </a:r>
          </a:p>
          <a:p>
            <a:r>
              <a:rPr lang="en-GB" sz="1400"/>
              <a:t>In Tower Hamlets:</a:t>
            </a:r>
          </a:p>
          <a:p>
            <a:pPr lvl="1"/>
            <a:r>
              <a:rPr lang="en-GB" sz="1400"/>
              <a:t>The dedicated multi-agency transition team works with young people from age 14; there has been a review of the transition pathway, a new protocol developed between children’s and adults’ services, as well as a new leaflet  </a:t>
            </a:r>
          </a:p>
          <a:p>
            <a:pPr lvl="1"/>
            <a:r>
              <a:rPr lang="en-GB" sz="1400"/>
              <a:t>The protocol describes options available for people whose learning disability does not meet the threshold for CLDS; some of these go through to the Adult Social Care Initial Assessment team for Care Act assessments. </a:t>
            </a:r>
          </a:p>
          <a:p>
            <a:pPr lvl="1"/>
            <a:r>
              <a:rPr lang="en-GB" sz="1400"/>
              <a:t>However, reported challenges remain for people with a learning disability transitioning to adult services (according to the ELFT needs assessment as well as feedback from service users, carers and staff)</a:t>
            </a:r>
          </a:p>
          <a:p>
            <a:pPr lvl="2"/>
            <a:r>
              <a:rPr lang="en-GB" sz="1400"/>
              <a:t>Delays and ineffective collaboration in transition planning and changes in provision leading to gaps in support in adulthood </a:t>
            </a:r>
          </a:p>
          <a:p>
            <a:pPr lvl="2"/>
            <a:r>
              <a:rPr lang="en-GB" sz="1400"/>
              <a:t>Challenges with support for people with more complex needs</a:t>
            </a:r>
          </a:p>
          <a:p>
            <a:pPr lvl="2"/>
            <a:r>
              <a:rPr lang="en-GB" sz="1400"/>
              <a:t>Inadequate information and communication for families, carers and individuals </a:t>
            </a:r>
          </a:p>
          <a:p>
            <a:pPr lvl="2"/>
            <a:r>
              <a:rPr lang="en-GB" sz="1400"/>
              <a:t>Information systems lacking integration between agencies and having outdated data</a:t>
            </a:r>
          </a:p>
          <a:p>
            <a:pPr lvl="1"/>
            <a:r>
              <a:rPr lang="en-GB" sz="1400"/>
              <a:t>There is an opportunity to build off the new local SEND strategy, currently being developed, which has a priority area around young adults’ education, training and employment opportunities. </a:t>
            </a:r>
          </a:p>
        </p:txBody>
      </p:sp>
    </p:spTree>
    <p:extLst>
      <p:ext uri="{BB962C8B-B14F-4D97-AF65-F5344CB8AC3E}">
        <p14:creationId xmlns:p14="http://schemas.microsoft.com/office/powerpoint/2010/main" val="2154714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882FA-9DB1-E246-C27B-BED94A99710F}"/>
              </a:ext>
            </a:extLst>
          </p:cNvPr>
          <p:cNvSpPr>
            <a:spLocks noGrp="1"/>
          </p:cNvSpPr>
          <p:nvPr>
            <p:ph type="ctrTitle"/>
          </p:nvPr>
        </p:nvSpPr>
        <p:spPr>
          <a:xfrm>
            <a:off x="857251" y="1893888"/>
            <a:ext cx="5876924" cy="2387600"/>
          </a:xfrm>
        </p:spPr>
        <p:txBody>
          <a:bodyPr>
            <a:normAutofit/>
          </a:bodyPr>
          <a:lstStyle/>
          <a:p>
            <a:r>
              <a:rPr lang="en-GB"/>
              <a:t>Health and wellbeing and Adult Social Care</a:t>
            </a:r>
          </a:p>
        </p:txBody>
      </p:sp>
    </p:spTree>
    <p:extLst>
      <p:ext uri="{BB962C8B-B14F-4D97-AF65-F5344CB8AC3E}">
        <p14:creationId xmlns:p14="http://schemas.microsoft.com/office/powerpoint/2010/main" val="317909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72A3-0441-64E7-FB5D-A5CA58F49B7D}"/>
              </a:ext>
            </a:extLst>
          </p:cNvPr>
          <p:cNvSpPr>
            <a:spLocks noGrp="1"/>
          </p:cNvSpPr>
          <p:nvPr>
            <p:ph type="title"/>
          </p:nvPr>
        </p:nvSpPr>
        <p:spPr/>
        <p:txBody>
          <a:bodyPr>
            <a:noAutofit/>
          </a:bodyPr>
          <a:lstStyle/>
          <a:p>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j-ea"/>
                <a:cs typeface="Arial" panose="020B0604020202020204" pitchFamily="34" charset="0"/>
              </a:rPr>
              <a:t>Adults with learning disability often experience a range of barriers to accessing health and care services</a:t>
            </a:r>
            <a:endParaRPr lang="en-GB" sz="2800"/>
          </a:p>
        </p:txBody>
      </p:sp>
      <p:sp>
        <p:nvSpPr>
          <p:cNvPr id="3" name="Content Placeholder 2">
            <a:extLst>
              <a:ext uri="{FF2B5EF4-FFF2-40B4-BE49-F238E27FC236}">
                <a16:creationId xmlns:a16="http://schemas.microsoft.com/office/drawing/2014/main" id="{40960B22-D1AA-98E7-8344-D26F62453DEB}"/>
              </a:ext>
            </a:extLst>
          </p:cNvPr>
          <p:cNvSpPr>
            <a:spLocks noGrp="1"/>
          </p:cNvSpPr>
          <p:nvPr>
            <p:ph idx="1"/>
          </p:nvPr>
        </p:nvSpPr>
        <p:spPr>
          <a:xfrm>
            <a:off x="704228" y="1326701"/>
            <a:ext cx="10515600" cy="435133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According to Mencap (2023), common barriers to health and care services experienced by adults with LD include:</a:t>
            </a:r>
            <a:endParaRPr kumimoji="0" lang="en-GB" sz="200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endParaRPr>
          </a:p>
          <a:p>
            <a:endParaRPr lang="en-GB"/>
          </a:p>
        </p:txBody>
      </p:sp>
      <p:graphicFrame>
        <p:nvGraphicFramePr>
          <p:cNvPr id="4" name="Diagram 3" descr=".">
            <a:extLst>
              <a:ext uri="{FF2B5EF4-FFF2-40B4-BE49-F238E27FC236}">
                <a16:creationId xmlns:a16="http://schemas.microsoft.com/office/drawing/2014/main" id="{D2806156-E853-9F36-635C-0F47AF43A705}"/>
              </a:ext>
            </a:extLst>
          </p:cNvPr>
          <p:cNvGraphicFramePr/>
          <p:nvPr>
            <p:extLst>
              <p:ext uri="{D42A27DB-BD31-4B8C-83A1-F6EECF244321}">
                <p14:modId xmlns:p14="http://schemas.microsoft.com/office/powerpoint/2010/main" val="1460810314"/>
              </p:ext>
            </p:extLst>
          </p:nvPr>
        </p:nvGraphicFramePr>
        <p:xfrm>
          <a:off x="1658165" y="2133601"/>
          <a:ext cx="7739835" cy="3990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401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027D-E9B9-A2FB-E4C7-2438DB29A43C}"/>
              </a:ext>
            </a:extLst>
          </p:cNvPr>
          <p:cNvSpPr>
            <a:spLocks noGrp="1"/>
          </p:cNvSpPr>
          <p:nvPr>
            <p:ph type="title"/>
          </p:nvPr>
        </p:nvSpPr>
        <p:spPr/>
        <p:txBody>
          <a:bodyPr/>
          <a:lstStyle/>
          <a:p>
            <a:r>
              <a:rPr lang="en-GB" dirty="0"/>
              <a:t>Best practice </a:t>
            </a:r>
          </a:p>
        </p:txBody>
      </p:sp>
      <p:sp>
        <p:nvSpPr>
          <p:cNvPr id="3" name="Content Placeholder 2">
            <a:extLst>
              <a:ext uri="{FF2B5EF4-FFF2-40B4-BE49-F238E27FC236}">
                <a16:creationId xmlns:a16="http://schemas.microsoft.com/office/drawing/2014/main" id="{CDBF7A54-0079-3704-D290-24E561035CFD}"/>
              </a:ext>
            </a:extLst>
          </p:cNvPr>
          <p:cNvSpPr>
            <a:spLocks noGrp="1"/>
          </p:cNvSpPr>
          <p:nvPr>
            <p:ph idx="1"/>
          </p:nvPr>
        </p:nvSpPr>
        <p:spPr>
          <a:xfrm>
            <a:off x="132029" y="1096689"/>
            <a:ext cx="10968273" cy="4351338"/>
          </a:xfrm>
        </p:spPr>
        <p:txBody>
          <a:bodyPr>
            <a:noAutofit/>
          </a:bodyPr>
          <a:lstStyle/>
          <a:p>
            <a:pPr marL="0" indent="0">
              <a:buNone/>
            </a:pPr>
            <a:r>
              <a:rPr lang="en-GB" sz="1200" dirty="0"/>
              <a:t>The "Supporting adults with a learning disability to have better lives" framework directly relates to and reinforces several best practices for supporting the employment of adults with learning disabilities:</a:t>
            </a:r>
          </a:p>
          <a:p>
            <a:pPr marL="0" indent="0">
              <a:buNone/>
            </a:pPr>
            <a:r>
              <a:rPr lang="en-GB" sz="1200" b="1" dirty="0"/>
              <a:t>Equal Access to Opportunities</a:t>
            </a:r>
          </a:p>
          <a:p>
            <a:r>
              <a:rPr lang="en-GB" sz="1200" dirty="0"/>
              <a:t>One of the key vision elements is "Equal access - To opportunities and services e.g. contributing to community life, social and leisure opportunities, housing, banking, jobs, health, and transport." This aligns with the best practice of supported employment providing access to competitive integrated employment in the open labour market.</a:t>
            </a:r>
          </a:p>
          <a:p>
            <a:pPr marL="0" indent="0">
              <a:buNone/>
            </a:pPr>
            <a:r>
              <a:rPr lang="en-GB" sz="1200" b="1" dirty="0"/>
              <a:t>Person-</a:t>
            </a:r>
            <a:r>
              <a:rPr lang="en-GB" sz="1200" b="1" dirty="0" err="1"/>
              <a:t>Centered</a:t>
            </a:r>
            <a:r>
              <a:rPr lang="en-GB" sz="1200" b="1" dirty="0"/>
              <a:t> Planning</a:t>
            </a:r>
          </a:p>
          <a:p>
            <a:r>
              <a:rPr lang="en-GB" sz="1200" dirty="0"/>
              <a:t>The framework emphasises “person-centred planning and support—Involve people, families, and carers in solutions that respond to the individual strengths and needs." This principle mirrors the supported employment principle of person-</a:t>
            </a:r>
            <a:r>
              <a:rPr lang="en-GB" sz="1200" dirty="0" err="1"/>
              <a:t>centered</a:t>
            </a:r>
            <a:r>
              <a:rPr lang="en-GB" sz="1200" dirty="0"/>
              <a:t> planning and customised job matching based on an individual's interests, strengths, and needs.</a:t>
            </a:r>
          </a:p>
          <a:p>
            <a:pPr marL="0" indent="0">
              <a:buNone/>
            </a:pPr>
            <a:r>
              <a:rPr lang="en-GB" sz="1200" b="1" dirty="0"/>
              <a:t>Transition Planning</a:t>
            </a:r>
          </a:p>
          <a:p>
            <a:r>
              <a:rPr lang="en-GB" sz="1200" dirty="0"/>
              <a:t>Under "Understand demand and use prevention and early interventions effectively", the framework highlights the importance of effective transitions from children's to adult services. This aligns with the best practice recommendation for early transition planning from age 14 to prepare for employment.</a:t>
            </a:r>
          </a:p>
          <a:p>
            <a:pPr marL="0" indent="0">
              <a:buNone/>
            </a:pPr>
            <a:r>
              <a:rPr lang="en-GB" sz="1200" b="1" dirty="0"/>
              <a:t>Developing a Capable Workforce</a:t>
            </a:r>
          </a:p>
          <a:p>
            <a:r>
              <a:rPr lang="en-GB" sz="1200" dirty="0"/>
              <a:t>One of the domains is "Develop the local workforce to have the capacity and capability needed to support adults with learning disability needs." This relates to having skilled job coaches and workplace support, which evidence shows is crucial for successful employment outcomes.</a:t>
            </a:r>
          </a:p>
          <a:p>
            <a:pPr marL="0" indent="0">
              <a:buNone/>
            </a:pPr>
            <a:r>
              <a:rPr lang="en-GB" sz="1200" b="1" dirty="0"/>
              <a:t>Efficient Systems and Partnerships</a:t>
            </a:r>
          </a:p>
          <a:p>
            <a:r>
              <a:rPr lang="en-GB" sz="1200" dirty="0"/>
              <a:t>The framework calls for "Operate efficient and accessible business systems and processes that ensure value for money." Supportive policies, funding models, and cross-system partnerships are identified as enablers of effective supported employment services.</a:t>
            </a:r>
          </a:p>
          <a:p>
            <a:r>
              <a:rPr lang="en-GB" sz="1200" dirty="0"/>
              <a:t>In summary, the "Better Lives" framework aligns with and reinforces many of the established best practices for increasing competitive integrated employment for adults with learning disabilities through its emphasis on equal access, person-centred approaches, transition support, capable workforce development, efficient systems and cross-sector collaboration</a:t>
            </a:r>
          </a:p>
        </p:txBody>
      </p:sp>
    </p:spTree>
    <p:extLst>
      <p:ext uri="{BB962C8B-B14F-4D97-AF65-F5344CB8AC3E}">
        <p14:creationId xmlns:p14="http://schemas.microsoft.com/office/powerpoint/2010/main" val="1833760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028-D72A-7F09-3F94-E3420057FDB6}"/>
              </a:ext>
            </a:extLst>
          </p:cNvPr>
          <p:cNvSpPr>
            <a:spLocks noGrp="1"/>
          </p:cNvSpPr>
          <p:nvPr>
            <p:ph type="title"/>
          </p:nvPr>
        </p:nvSpPr>
        <p:spPr>
          <a:xfrm>
            <a:off x="761467" y="240505"/>
            <a:ext cx="9770616" cy="1325563"/>
          </a:xfrm>
        </p:spPr>
        <p:txBody>
          <a:bodyPr>
            <a:noAutofit/>
          </a:bodyPr>
          <a:lstStyle/>
          <a:p>
            <a:pPr algn="ctr"/>
            <a:r>
              <a:rPr lang="en-GB" sz="3200"/>
              <a:t>The UK government and NHS have implemented several national strategies and policies aimed at improving the health and wellbeing of adults with learning disabilities</a:t>
            </a:r>
          </a:p>
        </p:txBody>
      </p:sp>
      <p:graphicFrame>
        <p:nvGraphicFramePr>
          <p:cNvPr id="4" name="Content Placeholder 3" descr=".">
            <a:extLst>
              <a:ext uri="{FF2B5EF4-FFF2-40B4-BE49-F238E27FC236}">
                <a16:creationId xmlns:a16="http://schemas.microsoft.com/office/drawing/2014/main" id="{8F248036-3BCB-90A3-DD1E-4A0A8F96192E}"/>
              </a:ext>
            </a:extLst>
          </p:cNvPr>
          <p:cNvGraphicFramePr>
            <a:graphicFrameLocks noGrp="1"/>
          </p:cNvGraphicFramePr>
          <p:nvPr>
            <p:ph idx="1"/>
            <p:extLst>
              <p:ext uri="{D42A27DB-BD31-4B8C-83A1-F6EECF244321}">
                <p14:modId xmlns:p14="http://schemas.microsoft.com/office/powerpoint/2010/main" val="2390024677"/>
              </p:ext>
            </p:extLst>
          </p:nvPr>
        </p:nvGraphicFramePr>
        <p:xfrm>
          <a:off x="838200" y="192309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992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DE1A-75D9-41A0-99B8-854160716C5A}"/>
              </a:ext>
            </a:extLst>
          </p:cNvPr>
          <p:cNvSpPr>
            <a:spLocks noGrp="1"/>
          </p:cNvSpPr>
          <p:nvPr>
            <p:ph type="title"/>
          </p:nvPr>
        </p:nvSpPr>
        <p:spPr/>
        <p:txBody>
          <a:bodyPr>
            <a:normAutofit/>
          </a:bodyPr>
          <a:lstStyle/>
          <a:p>
            <a:r>
              <a:rPr lang="en-GB" sz="2800"/>
              <a:t>Tower Hamlets’ previous strategy had a focus on enhancing health and well-being for adults with a LD</a:t>
            </a:r>
          </a:p>
        </p:txBody>
      </p:sp>
      <p:graphicFrame>
        <p:nvGraphicFramePr>
          <p:cNvPr id="4" name="Diagram 3" descr=".">
            <a:extLst>
              <a:ext uri="{FF2B5EF4-FFF2-40B4-BE49-F238E27FC236}">
                <a16:creationId xmlns:a16="http://schemas.microsoft.com/office/drawing/2014/main" id="{9728620A-20B6-FF75-CFD5-8689BC84EEC1}"/>
              </a:ext>
            </a:extLst>
          </p:cNvPr>
          <p:cNvGraphicFramePr/>
          <p:nvPr>
            <p:extLst>
              <p:ext uri="{D42A27DB-BD31-4B8C-83A1-F6EECF244321}">
                <p14:modId xmlns:p14="http://schemas.microsoft.com/office/powerpoint/2010/main" val="897434024"/>
              </p:ext>
            </p:extLst>
          </p:nvPr>
        </p:nvGraphicFramePr>
        <p:xfrm>
          <a:off x="698046" y="1436915"/>
          <a:ext cx="10795907" cy="4714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624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718D-1784-FF94-50AE-78DB8ECAAB81}"/>
              </a:ext>
            </a:extLst>
          </p:cNvPr>
          <p:cNvSpPr>
            <a:spLocks noGrp="1"/>
          </p:cNvSpPr>
          <p:nvPr>
            <p:ph type="title"/>
          </p:nvPr>
        </p:nvSpPr>
        <p:spPr>
          <a:xfrm>
            <a:off x="833478" y="52548"/>
            <a:ext cx="9394601" cy="1325563"/>
          </a:xfrm>
        </p:spPr>
        <p:txBody>
          <a:bodyPr>
            <a:noAutofit/>
          </a:bodyPr>
          <a:lstStyle/>
          <a:p>
            <a:r>
              <a:rPr lang="en-GB" sz="2800"/>
              <a:t>Health disparities and digital exclusion exist among individuals with learning disabilities</a:t>
            </a:r>
          </a:p>
        </p:txBody>
      </p:sp>
      <p:sp>
        <p:nvSpPr>
          <p:cNvPr id="3" name="Content Placeholder 2">
            <a:extLst>
              <a:ext uri="{FF2B5EF4-FFF2-40B4-BE49-F238E27FC236}">
                <a16:creationId xmlns:a16="http://schemas.microsoft.com/office/drawing/2014/main" id="{5993A8F1-C642-F02A-6817-AE17FEB3C043}"/>
              </a:ext>
            </a:extLst>
          </p:cNvPr>
          <p:cNvSpPr>
            <a:spLocks noGrp="1"/>
          </p:cNvSpPr>
          <p:nvPr>
            <p:ph idx="1"/>
          </p:nvPr>
        </p:nvSpPr>
        <p:spPr>
          <a:xfrm>
            <a:off x="280585" y="1473804"/>
            <a:ext cx="4546596" cy="4778140"/>
          </a:xfrm>
        </p:spPr>
        <p:txBody>
          <a:bodyPr>
            <a:normAutofit/>
          </a:bodyPr>
          <a:lstStyle/>
          <a:p>
            <a:pPr marL="0" marR="0" lvl="0" indent="0" algn="l" defTabSz="914400" rtl="0" eaLnBrk="1" fontAlgn="auto" latinLnBrk="0" hangingPunct="1">
              <a:lnSpc>
                <a:spcPct val="110000"/>
              </a:lnSpc>
              <a:spcBef>
                <a:spcPts val="600"/>
              </a:spcBef>
              <a:buClrTx/>
              <a:buSzTx/>
              <a:buFont typeface="Arial" panose="020B0604020202020204" pitchFamily="34" charset="0"/>
              <a:buNone/>
              <a:tabLst/>
              <a:defRPr/>
            </a:pPr>
            <a:r>
              <a:rPr kumimoji="0" lang="en-GB" sz="1050" b="1"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GP data in Tower Hamlets:</a:t>
            </a:r>
          </a:p>
          <a:p>
            <a:pPr>
              <a:lnSpc>
                <a:spcPct val="110000"/>
              </a:lnSpc>
              <a:spcBef>
                <a:spcPts val="600"/>
              </a:spcBef>
              <a:defRPr/>
            </a:pPr>
            <a:r>
              <a:rPr lang="en-GB" sz="1050">
                <a:latin typeface="Arial" panose="020B0604020202020204"/>
              </a:rPr>
              <a:t>Individuals with learning disabilities face a relatively higher prevalence of health conditions, emphasising the need for targeted interventions and support (PHAST, 2023). </a:t>
            </a:r>
            <a:endParaRPr lang="en-GB" sz="1050" b="1">
              <a:latin typeface="Arial" panose="020B0604020202020204"/>
            </a:endParaRPr>
          </a:p>
          <a:p>
            <a:pPr>
              <a:lnSpc>
                <a:spcPct val="110000"/>
              </a:lnSpc>
              <a:spcBef>
                <a:spcPts val="600"/>
              </a:spcBef>
              <a:defRPr/>
            </a:pPr>
            <a:r>
              <a:rPr kumimoji="0" lang="en-GB" sz="105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Analysis of GP-registered data reveals significant health condition disparities between individuals with learning disabilities and the general population in Tower Hamlets - Adults with an LD have higher rates of depression, severe mental illness, diabetes, and obesity compared with the general population (right)</a:t>
            </a:r>
          </a:p>
          <a:p>
            <a:pPr marL="0" indent="0">
              <a:lnSpc>
                <a:spcPct val="110000"/>
              </a:lnSpc>
              <a:spcBef>
                <a:spcPts val="600"/>
              </a:spcBef>
              <a:buNone/>
              <a:defRPr/>
            </a:pPr>
            <a:r>
              <a:rPr lang="en-GB" sz="1050" b="1">
                <a:solidFill>
                  <a:srgbClr val="003366"/>
                </a:solidFill>
                <a:latin typeface="Arial" panose="020B0604020202020204"/>
                <a:cs typeface="Arial" panose="020B0604020202020204" pitchFamily="34" charset="0"/>
              </a:rPr>
              <a:t>Comorbidities and Health Implications:</a:t>
            </a:r>
          </a:p>
          <a:p>
            <a:pPr marL="0" indent="0">
              <a:lnSpc>
                <a:spcPct val="110000"/>
              </a:lnSpc>
              <a:spcBef>
                <a:spcPts val="600"/>
              </a:spcBef>
              <a:buNone/>
              <a:defRPr/>
            </a:pPr>
            <a:r>
              <a:rPr lang="en-GB" sz="1050">
                <a:solidFill>
                  <a:srgbClr val="003366"/>
                </a:solidFill>
                <a:latin typeface="Arial" panose="020B0604020202020204"/>
                <a:cs typeface="Arial" panose="020B0604020202020204" pitchFamily="34" charset="0"/>
              </a:rPr>
              <a:t>Individuals with learning disabilities often experience multiple comorbidities. Common comorbidities include cardiovascular diseases, diabetes, epilepsy, mental health issues, and other functional impairments, contributing to poorer overall health</a:t>
            </a:r>
            <a:r>
              <a:rPr lang="en-GB" sz="1050">
                <a:latin typeface="Arial" panose="020B0604020202020204"/>
              </a:rPr>
              <a:t> </a:t>
            </a:r>
            <a:r>
              <a:rPr lang="en-GB" sz="1050">
                <a:solidFill>
                  <a:srgbClr val="003366"/>
                </a:solidFill>
                <a:latin typeface="Arial" panose="020B0604020202020204"/>
                <a:cs typeface="Arial" panose="020B0604020202020204" pitchFamily="34" charset="0"/>
              </a:rPr>
              <a:t>(PHAST, 2023). </a:t>
            </a:r>
            <a:endParaRPr lang="en-GB" sz="1050">
              <a:latin typeface="Arial" panose="020B0604020202020204"/>
            </a:endParaRPr>
          </a:p>
          <a:p>
            <a:pPr marL="0" marR="0" lvl="0" indent="0" algn="l" defTabSz="914400" rtl="0" eaLnBrk="1" fontAlgn="auto" latinLnBrk="0" hangingPunct="1">
              <a:lnSpc>
                <a:spcPct val="110000"/>
              </a:lnSpc>
              <a:spcBef>
                <a:spcPts val="600"/>
              </a:spcBef>
              <a:buClrTx/>
              <a:buSzTx/>
              <a:buFont typeface="Arial" panose="020B0604020202020204" pitchFamily="34" charset="0"/>
              <a:buNone/>
              <a:tabLst/>
              <a:defRPr/>
            </a:pPr>
            <a:r>
              <a:rPr kumimoji="0" lang="en-GB" sz="105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Digital Poverty: </a:t>
            </a:r>
          </a:p>
          <a:p>
            <a:pPr marL="228600" marR="0" lvl="0" indent="-228600" algn="l" defTabSz="914400" rtl="0" eaLnBrk="1" fontAlgn="auto" latinLnBrk="0" hangingPunct="1">
              <a:lnSpc>
                <a:spcPct val="110000"/>
              </a:lnSpc>
              <a:spcBef>
                <a:spcPts val="600"/>
              </a:spcBef>
              <a:buClrTx/>
              <a:buSzTx/>
              <a:buFont typeface="Arial" panose="020B0604020202020204" pitchFamily="34" charset="0"/>
              <a:buChar char="•"/>
              <a:tabLst/>
              <a:defRPr/>
            </a:pPr>
            <a:r>
              <a:rPr kumimoji="0" lang="en-GB" sz="105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An estimated 35% of individuals with learning disabilities lack essential digital skills, compared to 21% of the general population (GOV, 2024)</a:t>
            </a:r>
          </a:p>
          <a:p>
            <a:pPr marL="228600" marR="0" lvl="0" indent="-228600" algn="l" defTabSz="914400" rtl="0" eaLnBrk="1" fontAlgn="auto" latinLnBrk="0" hangingPunct="1">
              <a:lnSpc>
                <a:spcPct val="110000"/>
              </a:lnSpc>
              <a:spcBef>
                <a:spcPts val="600"/>
              </a:spcBef>
              <a:buClrTx/>
              <a:buSzTx/>
              <a:buFont typeface="Arial" panose="020B0604020202020204" pitchFamily="34" charset="0"/>
              <a:buChar char="•"/>
              <a:tabLst/>
              <a:defRPr/>
            </a:pPr>
            <a:r>
              <a:rPr kumimoji="0" lang="en-GB" sz="105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Stakeholder interviews for this health needs assessment have revealed that a significant amount of information related to health needs and GP appointments is available exclusively online, which can present challenges for individuals with learning disabilities who often face digital poverty and exclusion (PHAST, 2023</a:t>
            </a:r>
            <a:r>
              <a:rPr kumimoji="0" lang="en-GB" sz="105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t>
            </a:r>
          </a:p>
        </p:txBody>
      </p:sp>
      <p:pic>
        <p:nvPicPr>
          <p:cNvPr id="5" name="Picture 2" descr=".">
            <a:extLst>
              <a:ext uri="{FF2B5EF4-FFF2-40B4-BE49-F238E27FC236}">
                <a16:creationId xmlns:a16="http://schemas.microsoft.com/office/drawing/2014/main" id="{F597DC7A-2525-A07C-F0A8-B5AEAE758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290" y="1734360"/>
            <a:ext cx="7076010" cy="442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610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2327-07A8-50A5-4670-E0ED214B702F}"/>
              </a:ext>
            </a:extLst>
          </p:cNvPr>
          <p:cNvSpPr>
            <a:spLocks noGrp="1"/>
          </p:cNvSpPr>
          <p:nvPr>
            <p:ph type="title"/>
          </p:nvPr>
        </p:nvSpPr>
        <p:spPr>
          <a:xfrm>
            <a:off x="-223804" y="1138"/>
            <a:ext cx="10832620" cy="1325563"/>
          </a:xfrm>
        </p:spPr>
        <p:txBody>
          <a:bodyPr>
            <a:normAutofit fontScale="90000"/>
          </a:bodyPr>
          <a:lstStyle/>
          <a:p>
            <a:pPr algn="ctr"/>
            <a:r>
              <a:rPr lang="en-GB"/>
              <a:t>High Health Disparities Among Adults with Learning Disabilities in Tower Hamlets</a:t>
            </a:r>
          </a:p>
        </p:txBody>
      </p:sp>
      <p:sp>
        <p:nvSpPr>
          <p:cNvPr id="7" name="Content Placeholder 2">
            <a:extLst>
              <a:ext uri="{FF2B5EF4-FFF2-40B4-BE49-F238E27FC236}">
                <a16:creationId xmlns:a16="http://schemas.microsoft.com/office/drawing/2014/main" id="{8C3B1E9E-CC73-7537-AE23-1992D02CE8FD}"/>
              </a:ext>
            </a:extLst>
          </p:cNvPr>
          <p:cNvSpPr>
            <a:spLocks noGrp="1"/>
          </p:cNvSpPr>
          <p:nvPr>
            <p:ph idx="1"/>
          </p:nvPr>
        </p:nvSpPr>
        <p:spPr>
          <a:xfrm>
            <a:off x="270254" y="1042748"/>
            <a:ext cx="11765802" cy="532098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600" b="1">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Prevalence of Coexisting Conditions in Tower Hamlets:</a:t>
            </a:r>
          </a:p>
          <a:p>
            <a:pPr lvl="1">
              <a:defRPr/>
            </a:pPr>
            <a:r>
              <a:rPr kumimoji="0" lang="en-GB" sz="160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45% of individuals (aged 14 and over) with learning disabilities in Tower Hamlets have a coexisting condition.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Cardiovascular Diseases in Tower Hamlets:</a:t>
            </a:r>
          </a:p>
          <a:p>
            <a:pPr lvl="1">
              <a:defRPr/>
            </a:pPr>
            <a:r>
              <a:rPr kumimoji="0" lang="en-GB" sz="160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The prevalence of CVD diagnoses among those with learning disabilities in Tower Hamlets is 45.2%.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Cancer Prevalence Among Learning Disability Patients:</a:t>
            </a:r>
          </a:p>
          <a:p>
            <a:pPr lvl="1">
              <a:defRPr/>
            </a:pPr>
            <a:r>
              <a:rPr kumimoji="0" lang="en-GB" sz="160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Learning disability patients exhibit more than twice the rate of cancer prevalence compared to the overall practice registered population.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 </a:t>
            </a:r>
            <a:r>
              <a:rPr kumimoji="0" lang="en-GB" sz="1600" b="1"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Higher Prevalence Among Learning Disability Patients: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Learning disability patients show a higher prevalence for various conditions, including diabetes, asthma, stroke, and all mental health issues such as depression and Serious Mental Illness.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Morbid Obesity Rates: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Morbidly obese case rates are considerably higher among individuals with learning disabilities, highlighting significant health inequality in this aspect.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Severe Mental Illness Prevalence:</a:t>
            </a:r>
          </a:p>
          <a:p>
            <a:pPr lvl="1">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rPr>
              <a:t>Notably a higher prevalence of severe mental illness (9.3%) is observed among individuals with learning disabilities compared to the general population (0.9%).</a:t>
            </a:r>
          </a:p>
          <a:p>
            <a:pPr marL="3657600" lvl="8" indent="0">
              <a:buNone/>
              <a:defRPr/>
            </a:pPr>
            <a:r>
              <a:rPr lang="en-GB" sz="1000">
                <a:solidFill>
                  <a:srgbClr val="003366"/>
                </a:solidFill>
                <a:latin typeface="Arial" panose="020B0604020202020204"/>
                <a:cs typeface="Arial" panose="020B0604020202020204" pitchFamily="34" charset="0"/>
              </a:rPr>
              <a:t>						</a:t>
            </a:r>
            <a:r>
              <a:rPr lang="en-GB" sz="1000">
                <a:solidFill>
                  <a:srgbClr val="003366"/>
                </a:solidFill>
                <a:latin typeface="Arial" panose="020B0604020202020204"/>
                <a:cs typeface="Arial" panose="020B0604020202020204" pitchFamily="34" charset="0"/>
                <a:hlinkClick r:id="rId3"/>
              </a:rPr>
              <a:t>(Tower Hamlets annual Report, 2022) </a:t>
            </a:r>
            <a:endParaRPr kumimoji="0" lang="en-GB" sz="1000" b="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endParaRPr>
          </a:p>
          <a:p>
            <a:pPr marL="0" indent="0">
              <a:buNone/>
              <a:defRPr/>
            </a:pPr>
            <a:endParaRPr kumimoji="0" lang="en-GB" sz="1600" i="0" u="none" strike="noStrike" kern="1200" cap="none" spc="0" normalizeH="0" baseline="0" noProof="0">
              <a:ln>
                <a:noFill/>
              </a:ln>
              <a:solidFill>
                <a:srgbClr val="003366"/>
              </a:solidFill>
              <a:effectLst/>
              <a:uLnTx/>
              <a:uFillTx/>
              <a:latin typeface="Arial" panose="020B0604020202020204"/>
              <a:ea typeface="+mn-ea"/>
              <a:cs typeface="Arial" panose="020B0604020202020204" pitchFamily="34" charset="0"/>
            </a:endParaRPr>
          </a:p>
          <a:p>
            <a:pPr marL="0" indent="0">
              <a:buNone/>
            </a:pPr>
            <a:endParaRPr lang="en-GB"/>
          </a:p>
          <a:p>
            <a:endParaRPr lang="en-GB"/>
          </a:p>
          <a:p>
            <a:endParaRPr lang="en-GB"/>
          </a:p>
        </p:txBody>
      </p:sp>
    </p:spTree>
    <p:extLst>
      <p:ext uri="{BB962C8B-B14F-4D97-AF65-F5344CB8AC3E}">
        <p14:creationId xmlns:p14="http://schemas.microsoft.com/office/powerpoint/2010/main" val="4434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CDF6-B2E0-555E-111A-4D392DED34BC}"/>
              </a:ext>
            </a:extLst>
          </p:cNvPr>
          <p:cNvSpPr>
            <a:spLocks noGrp="1"/>
          </p:cNvSpPr>
          <p:nvPr>
            <p:ph type="title"/>
          </p:nvPr>
        </p:nvSpPr>
        <p:spPr>
          <a:xfrm>
            <a:off x="1210692" y="-111487"/>
            <a:ext cx="9770616" cy="1325563"/>
          </a:xfrm>
        </p:spPr>
        <p:txBody>
          <a:bodyPr/>
          <a:lstStyle/>
          <a:p>
            <a:pPr algn="ctr"/>
            <a:r>
              <a:rPr lang="en-GB"/>
              <a:t>Methodology and Approach</a:t>
            </a:r>
          </a:p>
        </p:txBody>
      </p:sp>
      <p:graphicFrame>
        <p:nvGraphicFramePr>
          <p:cNvPr id="6" name="Content Placeholder 5" descr="Methdology and Approach &#10;">
            <a:extLst>
              <a:ext uri="{FF2B5EF4-FFF2-40B4-BE49-F238E27FC236}">
                <a16:creationId xmlns:a16="http://schemas.microsoft.com/office/drawing/2014/main" id="{8EDFCD39-ADC6-1479-6A35-4A669F433CF6}"/>
              </a:ext>
            </a:extLst>
          </p:cNvPr>
          <p:cNvGraphicFramePr>
            <a:graphicFrameLocks noGrp="1"/>
          </p:cNvGraphicFramePr>
          <p:nvPr>
            <p:ph idx="1"/>
            <p:extLst>
              <p:ext uri="{D42A27DB-BD31-4B8C-83A1-F6EECF244321}">
                <p14:modId xmlns:p14="http://schemas.microsoft.com/office/powerpoint/2010/main" val="3660433037"/>
              </p:ext>
            </p:extLst>
          </p:nvPr>
        </p:nvGraphicFramePr>
        <p:xfrm>
          <a:off x="245808" y="1199120"/>
          <a:ext cx="11946192" cy="510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0959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2AFC-EA26-A627-17E8-A414004BDD20}"/>
              </a:ext>
            </a:extLst>
          </p:cNvPr>
          <p:cNvSpPr>
            <a:spLocks noGrp="1"/>
          </p:cNvSpPr>
          <p:nvPr>
            <p:ph type="title"/>
          </p:nvPr>
        </p:nvSpPr>
        <p:spPr/>
        <p:txBody>
          <a:bodyPr>
            <a:noAutofit/>
          </a:bodyPr>
          <a:lstStyle/>
          <a:p>
            <a:r>
              <a:rPr lang="en-GB" sz="2800"/>
              <a:t>Tower Hamlets has had fewer deaths among adults with LD than other NEL boroughs, but still areas to improve</a:t>
            </a:r>
          </a:p>
        </p:txBody>
      </p:sp>
      <p:sp>
        <p:nvSpPr>
          <p:cNvPr id="3" name="Content Placeholder 2">
            <a:extLst>
              <a:ext uri="{FF2B5EF4-FFF2-40B4-BE49-F238E27FC236}">
                <a16:creationId xmlns:a16="http://schemas.microsoft.com/office/drawing/2014/main" id="{B677A066-EBCE-97EE-3865-F7DECDDF5573}"/>
              </a:ext>
            </a:extLst>
          </p:cNvPr>
          <p:cNvSpPr>
            <a:spLocks noGrp="1"/>
          </p:cNvSpPr>
          <p:nvPr>
            <p:ph idx="1"/>
          </p:nvPr>
        </p:nvSpPr>
        <p:spPr>
          <a:xfrm>
            <a:off x="838199" y="1326701"/>
            <a:ext cx="6076951" cy="5468292"/>
          </a:xfrm>
        </p:spPr>
        <p:txBody>
          <a:bodyPr>
            <a:normAutofit/>
          </a:bodyPr>
          <a:lstStyle/>
          <a:p>
            <a:r>
              <a:rPr lang="en-GB" sz="1200"/>
              <a:t>Tower Hamlets was one of the pilot sites of the Learning from Lives and deaths for people with a learning disability and autistic adults (</a:t>
            </a:r>
            <a:r>
              <a:rPr lang="en-GB" sz="1200" err="1"/>
              <a:t>LeDeR</a:t>
            </a:r>
            <a:r>
              <a:rPr lang="en-GB" sz="1200"/>
              <a:t>) programme in 2026-17, which is now delivered by the NEL ICB locally.  </a:t>
            </a:r>
          </a:p>
          <a:p>
            <a:r>
              <a:rPr lang="en-GB" sz="1200"/>
              <a:t>There may be gaps in information about deaths where LD was not diagnosed or recorded. </a:t>
            </a:r>
          </a:p>
          <a:p>
            <a:r>
              <a:rPr lang="en-GB" sz="1200"/>
              <a:t>According to the 2022-2023 report from NEL ICB, further work is required re:</a:t>
            </a:r>
          </a:p>
          <a:p>
            <a:pPr lvl="1"/>
            <a:endParaRPr lang="en-GB" sz="800"/>
          </a:p>
          <a:p>
            <a:pPr lvl="1"/>
            <a:endParaRPr lang="en-GB" sz="800">
              <a:highlight>
                <a:srgbClr val="FFFF00"/>
              </a:highlight>
            </a:endParaRPr>
          </a:p>
          <a:p>
            <a:pPr lvl="1"/>
            <a:endParaRPr lang="en-GB" sz="800">
              <a:highlight>
                <a:srgbClr val="FFFF00"/>
              </a:highlight>
            </a:endParaRPr>
          </a:p>
          <a:p>
            <a:pPr lvl="1"/>
            <a:endParaRPr lang="en-GB" sz="800">
              <a:highlight>
                <a:srgbClr val="FFFF00"/>
              </a:highlight>
            </a:endParaRPr>
          </a:p>
          <a:p>
            <a:endParaRPr lang="en-GB" sz="900"/>
          </a:p>
        </p:txBody>
      </p:sp>
      <p:graphicFrame>
        <p:nvGraphicFramePr>
          <p:cNvPr id="8" name="Diagram 7" descr=".">
            <a:extLst>
              <a:ext uri="{FF2B5EF4-FFF2-40B4-BE49-F238E27FC236}">
                <a16:creationId xmlns:a16="http://schemas.microsoft.com/office/drawing/2014/main" id="{93698804-FD06-8D98-015B-28A537C5F5A2}"/>
              </a:ext>
            </a:extLst>
          </p:cNvPr>
          <p:cNvGraphicFramePr/>
          <p:nvPr>
            <p:extLst>
              <p:ext uri="{D42A27DB-BD31-4B8C-83A1-F6EECF244321}">
                <p14:modId xmlns:p14="http://schemas.microsoft.com/office/powerpoint/2010/main" val="352164854"/>
              </p:ext>
            </p:extLst>
          </p:nvPr>
        </p:nvGraphicFramePr>
        <p:xfrm>
          <a:off x="962025" y="2710743"/>
          <a:ext cx="5953125" cy="382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graph.">
            <a:extLst>
              <a:ext uri="{FF2B5EF4-FFF2-40B4-BE49-F238E27FC236}">
                <a16:creationId xmlns:a16="http://schemas.microsoft.com/office/drawing/2014/main" id="{252C0DBF-CA1B-E51C-8851-AB2FFCB852D0}"/>
              </a:ext>
            </a:extLst>
          </p:cNvPr>
          <p:cNvPicPr>
            <a:picLocks noChangeAspect="1"/>
          </p:cNvPicPr>
          <p:nvPr/>
        </p:nvPicPr>
        <p:blipFill>
          <a:blip r:embed="rId8"/>
          <a:stretch>
            <a:fillRect/>
          </a:stretch>
        </p:blipFill>
        <p:spPr>
          <a:xfrm>
            <a:off x="7206649" y="1326701"/>
            <a:ext cx="4708569" cy="2733781"/>
          </a:xfrm>
          <a:prstGeom prst="rect">
            <a:avLst/>
          </a:prstGeom>
        </p:spPr>
      </p:pic>
      <p:pic>
        <p:nvPicPr>
          <p:cNvPr id="7" name="Picture 6" descr=".">
            <a:extLst>
              <a:ext uri="{FF2B5EF4-FFF2-40B4-BE49-F238E27FC236}">
                <a16:creationId xmlns:a16="http://schemas.microsoft.com/office/drawing/2014/main" id="{149C45D2-4829-6C2F-5A5B-7A5048D65B24}"/>
              </a:ext>
            </a:extLst>
          </p:cNvPr>
          <p:cNvPicPr>
            <a:picLocks noChangeAspect="1"/>
          </p:cNvPicPr>
          <p:nvPr/>
        </p:nvPicPr>
        <p:blipFill>
          <a:blip r:embed="rId9"/>
          <a:stretch>
            <a:fillRect/>
          </a:stretch>
        </p:blipFill>
        <p:spPr>
          <a:xfrm>
            <a:off x="7285913" y="4231937"/>
            <a:ext cx="4708569" cy="1971845"/>
          </a:xfrm>
          <a:prstGeom prst="rect">
            <a:avLst/>
          </a:prstGeom>
        </p:spPr>
      </p:pic>
      <p:sp>
        <p:nvSpPr>
          <p:cNvPr id="4" name="Rectangle 3">
            <a:extLst>
              <a:ext uri="{FF2B5EF4-FFF2-40B4-BE49-F238E27FC236}">
                <a16:creationId xmlns:a16="http://schemas.microsoft.com/office/drawing/2014/main" id="{C10FF812-021A-4A54-15B0-7AB24F9129F3}"/>
              </a:ext>
              <a:ext uri="{C183D7F6-B498-43B3-948B-1728B52AA6E4}">
                <adec:decorative xmlns:adec="http://schemas.microsoft.com/office/drawing/2017/decorative" val="1"/>
              </a:ext>
            </a:extLst>
          </p:cNvPr>
          <p:cNvSpPr/>
          <p:nvPr/>
        </p:nvSpPr>
        <p:spPr>
          <a:xfrm>
            <a:off x="10696353" y="4997302"/>
            <a:ext cx="533622" cy="925033"/>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7358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C8D3A-0AA6-66D4-9B36-AB07AC2D8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75DD8-597A-070E-03B9-735E6A0B9661}"/>
              </a:ext>
            </a:extLst>
          </p:cNvPr>
          <p:cNvSpPr>
            <a:spLocks noGrp="1"/>
          </p:cNvSpPr>
          <p:nvPr>
            <p:ph type="title"/>
          </p:nvPr>
        </p:nvSpPr>
        <p:spPr/>
        <p:txBody>
          <a:bodyPr>
            <a:normAutofit/>
          </a:bodyPr>
          <a:lstStyle/>
          <a:p>
            <a:r>
              <a:rPr lang="en-GB" sz="2800"/>
              <a:t>The number of adults with LD using Adult Social Care has increased since 2018</a:t>
            </a:r>
          </a:p>
        </p:txBody>
      </p:sp>
      <p:sp>
        <p:nvSpPr>
          <p:cNvPr id="9" name="TextBox 8">
            <a:extLst>
              <a:ext uri="{FF2B5EF4-FFF2-40B4-BE49-F238E27FC236}">
                <a16:creationId xmlns:a16="http://schemas.microsoft.com/office/drawing/2014/main" id="{29ED5223-C36F-F8EC-2647-4B1174880F49}"/>
              </a:ext>
            </a:extLst>
          </p:cNvPr>
          <p:cNvSpPr txBox="1"/>
          <p:nvPr/>
        </p:nvSpPr>
        <p:spPr>
          <a:xfrm>
            <a:off x="341769" y="1174178"/>
            <a:ext cx="4755332" cy="6924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The age band 25-34 uses adult social care services the most, followed by the 18-24 age group, among ASC service users with LD-listed PSR over time.</a:t>
            </a: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p:txBody>
      </p:sp>
      <p:graphicFrame>
        <p:nvGraphicFramePr>
          <p:cNvPr id="6" name="Chart 5" descr=".">
            <a:extLst>
              <a:ext uri="{FF2B5EF4-FFF2-40B4-BE49-F238E27FC236}">
                <a16:creationId xmlns:a16="http://schemas.microsoft.com/office/drawing/2014/main" id="{5C03E1DC-6131-FDAC-D928-A112B9FFEA0C}"/>
              </a:ext>
            </a:extLst>
          </p:cNvPr>
          <p:cNvGraphicFramePr>
            <a:graphicFrameLocks/>
          </p:cNvGraphicFramePr>
          <p:nvPr>
            <p:extLst>
              <p:ext uri="{D42A27DB-BD31-4B8C-83A1-F6EECF244321}">
                <p14:modId xmlns:p14="http://schemas.microsoft.com/office/powerpoint/2010/main" val="2378514272"/>
              </p:ext>
            </p:extLst>
          </p:nvPr>
        </p:nvGraphicFramePr>
        <p:xfrm>
          <a:off x="465271" y="1856791"/>
          <a:ext cx="4972624" cy="44450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D992D1A1-CF64-076C-66DE-7B3C1CDC38EE}"/>
              </a:ext>
            </a:extLst>
          </p:cNvPr>
          <p:cNvSpPr txBox="1"/>
          <p:nvPr/>
        </p:nvSpPr>
        <p:spPr>
          <a:xfrm>
            <a:off x="5993394" y="1255658"/>
            <a:ext cx="4494499"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The majority of, ASC service users are Bangladeshi, followed by White British.</a:t>
            </a: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p:txBody>
      </p:sp>
      <p:graphicFrame>
        <p:nvGraphicFramePr>
          <p:cNvPr id="5" name="Chart 4" descr=".">
            <a:extLst>
              <a:ext uri="{FF2B5EF4-FFF2-40B4-BE49-F238E27FC236}">
                <a16:creationId xmlns:a16="http://schemas.microsoft.com/office/drawing/2014/main" id="{12BDF9F6-B7E7-66DE-AF1A-A57CD8BCA9A3}"/>
              </a:ext>
            </a:extLst>
          </p:cNvPr>
          <p:cNvGraphicFramePr>
            <a:graphicFrameLocks/>
          </p:cNvGraphicFramePr>
          <p:nvPr>
            <p:extLst>
              <p:ext uri="{D42A27DB-BD31-4B8C-83A1-F6EECF244321}">
                <p14:modId xmlns:p14="http://schemas.microsoft.com/office/powerpoint/2010/main" val="570728350"/>
              </p:ext>
            </p:extLst>
          </p:nvPr>
        </p:nvGraphicFramePr>
        <p:xfrm>
          <a:off x="5865229" y="1866675"/>
          <a:ext cx="5357623" cy="4271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010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E53D-3A5C-2A14-6B34-00603A187079}"/>
              </a:ext>
            </a:extLst>
          </p:cNvPr>
          <p:cNvSpPr>
            <a:spLocks noGrp="1"/>
          </p:cNvSpPr>
          <p:nvPr>
            <p:ph type="title"/>
          </p:nvPr>
        </p:nvSpPr>
        <p:spPr>
          <a:xfrm>
            <a:off x="838200" y="278120"/>
            <a:ext cx="9770616" cy="1325563"/>
          </a:xfrm>
        </p:spPr>
        <p:txBody>
          <a:bodyPr>
            <a:normAutofit fontScale="90000"/>
          </a:bodyPr>
          <a:lstStyle/>
          <a:p>
            <a:pPr algn="ctr"/>
            <a:r>
              <a:rPr lang="en-GB"/>
              <a:t>Navigating Healthcare: Challenges and Efforts of Adults with Learning Disabilities</a:t>
            </a:r>
          </a:p>
        </p:txBody>
      </p:sp>
      <p:sp>
        <p:nvSpPr>
          <p:cNvPr id="3" name="Content Placeholder 2">
            <a:extLst>
              <a:ext uri="{FF2B5EF4-FFF2-40B4-BE49-F238E27FC236}">
                <a16:creationId xmlns:a16="http://schemas.microsoft.com/office/drawing/2014/main" id="{460BE22C-24E4-E8D3-FDF0-A0096DB23E1B}"/>
              </a:ext>
            </a:extLst>
          </p:cNvPr>
          <p:cNvSpPr>
            <a:spLocks noGrp="1"/>
          </p:cNvSpPr>
          <p:nvPr>
            <p:ph idx="1"/>
          </p:nvPr>
        </p:nvSpPr>
        <p:spPr>
          <a:xfrm>
            <a:off x="838200" y="1766646"/>
            <a:ext cx="10515600" cy="4351338"/>
          </a:xfrm>
        </p:spPr>
        <p:txBody>
          <a:bodyPr>
            <a:normAutofit fontScale="55000" lnSpcReduction="20000"/>
          </a:bodyPr>
          <a:lstStyle/>
          <a:p>
            <a:pPr marL="0" indent="0">
              <a:lnSpc>
                <a:spcPct val="100000"/>
              </a:lnSpc>
              <a:buNone/>
            </a:pPr>
            <a:r>
              <a:rPr lang="en-GB" sz="2600" b="1"/>
              <a:t>Interviews with adults with LD identified </a:t>
            </a:r>
          </a:p>
          <a:p>
            <a:pPr>
              <a:lnSpc>
                <a:spcPct val="100000"/>
              </a:lnSpc>
            </a:pPr>
            <a:r>
              <a:rPr lang="en-GB" sz="2600"/>
              <a:t>Healthy Lifestyle Efforts:</a:t>
            </a:r>
          </a:p>
          <a:p>
            <a:pPr lvl="1">
              <a:lnSpc>
                <a:spcPct val="100000"/>
              </a:lnSpc>
            </a:pPr>
            <a:r>
              <a:rPr lang="en-GB" sz="2600"/>
              <a:t>Diet and Exercise: Adults with LD eat well and go for walks, which improves their health with the help of a support worker. They are also drinking lots of water and spending time outside.</a:t>
            </a:r>
          </a:p>
          <a:p>
            <a:pPr lvl="1">
              <a:lnSpc>
                <a:spcPct val="100000"/>
              </a:lnSpc>
            </a:pPr>
            <a:r>
              <a:rPr lang="en-GB" sz="2600"/>
              <a:t>Challenges: Eating healthy isn't always easy, and walking more is needed.</a:t>
            </a:r>
          </a:p>
          <a:p>
            <a:pPr marL="0" indent="0">
              <a:lnSpc>
                <a:spcPct val="100000"/>
              </a:lnSpc>
              <a:buNone/>
            </a:pPr>
            <a:r>
              <a:rPr lang="en-GB" sz="2600" b="1"/>
              <a:t>Healthcare Experiences:</a:t>
            </a:r>
          </a:p>
          <a:p>
            <a:pPr lvl="1">
              <a:lnSpc>
                <a:spcPct val="100000"/>
              </a:lnSpc>
            </a:pPr>
            <a:r>
              <a:rPr lang="en-GB" sz="2600"/>
              <a:t>Hospital Visit: A good experience was reported when getting checked for an issue at the hospital.</a:t>
            </a:r>
          </a:p>
          <a:p>
            <a:pPr lvl="1">
              <a:lnSpc>
                <a:spcPct val="100000"/>
              </a:lnSpc>
            </a:pPr>
            <a:r>
              <a:rPr lang="en-GB" sz="2600"/>
              <a:t>District Nurse: Sometimes, the district nurse doesn't show up, which can be challenging for adults with LD.</a:t>
            </a:r>
          </a:p>
          <a:p>
            <a:pPr marL="0" indent="0">
              <a:lnSpc>
                <a:spcPct val="100000"/>
              </a:lnSpc>
              <a:buNone/>
            </a:pPr>
            <a:r>
              <a:rPr lang="en-GB" sz="2600" b="1"/>
              <a:t>Support and Appointments:</a:t>
            </a:r>
          </a:p>
          <a:p>
            <a:pPr lvl="1">
              <a:lnSpc>
                <a:spcPct val="100000"/>
              </a:lnSpc>
            </a:pPr>
            <a:r>
              <a:rPr lang="en-GB" sz="2600"/>
              <a:t>Support Worker: There are instances where adults with LD lack support with healthy living activities like cooking.</a:t>
            </a:r>
          </a:p>
          <a:p>
            <a:pPr lvl="1">
              <a:lnSpc>
                <a:spcPct val="100000"/>
              </a:lnSpc>
            </a:pPr>
            <a:r>
              <a:rPr lang="en-GB" sz="2600"/>
              <a:t>GP Visits: They can visit their GP, but booking appointments can be difficult.</a:t>
            </a:r>
          </a:p>
          <a:p>
            <a:pPr lvl="1">
              <a:lnSpc>
                <a:spcPct val="100000"/>
              </a:lnSpc>
            </a:pPr>
            <a:r>
              <a:rPr lang="en-GB" sz="2600"/>
              <a:t>Online Challenges: Adults with LD face challenges with online services and interpreting, especially when involving their parents.</a:t>
            </a:r>
          </a:p>
          <a:p>
            <a:pPr marL="0" indent="0">
              <a:lnSpc>
                <a:spcPct val="100000"/>
              </a:lnSpc>
              <a:buNone/>
            </a:pPr>
            <a:r>
              <a:rPr lang="en-GB" sz="2600" b="1"/>
              <a:t>Healthcare System Improvements:</a:t>
            </a:r>
          </a:p>
          <a:p>
            <a:pPr lvl="1">
              <a:lnSpc>
                <a:spcPct val="100000"/>
              </a:lnSpc>
            </a:pPr>
            <a:r>
              <a:rPr lang="en-GB" sz="2600"/>
              <a:t>Staffing: More NHS staff, like GPs, need to be hired to reduce their stress and improve services.</a:t>
            </a:r>
          </a:p>
          <a:p>
            <a:pPr lvl="1">
              <a:lnSpc>
                <a:spcPct val="100000"/>
              </a:lnSpc>
            </a:pPr>
            <a:r>
              <a:rPr lang="en-GB" sz="2600"/>
              <a:t>GP Services: Delays in getting PRN (as-needed medication) requests from GPs have been experienced, indicating a need for faster GP services.</a:t>
            </a:r>
          </a:p>
          <a:p>
            <a:pPr lvl="1">
              <a:lnSpc>
                <a:spcPct val="100000"/>
              </a:lnSpc>
            </a:pPr>
            <a:r>
              <a:rPr lang="en-GB" sz="2600"/>
              <a:t>Doctor's Assistance: Doctors have been helpful during hospital visits.</a:t>
            </a:r>
          </a:p>
          <a:p>
            <a:endParaRPr lang="en-GB"/>
          </a:p>
        </p:txBody>
      </p:sp>
    </p:spTree>
    <p:extLst>
      <p:ext uri="{BB962C8B-B14F-4D97-AF65-F5344CB8AC3E}">
        <p14:creationId xmlns:p14="http://schemas.microsoft.com/office/powerpoint/2010/main" val="3354130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4F90-E815-4BD9-312E-25F6DAABAB17}"/>
              </a:ext>
            </a:extLst>
          </p:cNvPr>
          <p:cNvSpPr>
            <a:spLocks noGrp="1"/>
          </p:cNvSpPr>
          <p:nvPr>
            <p:ph type="title"/>
          </p:nvPr>
        </p:nvSpPr>
        <p:spPr>
          <a:xfrm>
            <a:off x="527664" y="58288"/>
            <a:ext cx="9281051" cy="1325563"/>
          </a:xfrm>
          <a:solidFill>
            <a:schemeClr val="bg1"/>
          </a:solidFill>
          <a:ln>
            <a:solidFill>
              <a:schemeClr val="bg1"/>
            </a:solidFill>
          </a:ln>
        </p:spPr>
        <p:txBody>
          <a:bodyPr>
            <a:normAutofit/>
          </a:bodyPr>
          <a:lstStyle/>
          <a:p>
            <a:r>
              <a:rPr lang="en-GB" sz="2800"/>
              <a:t>The uptake of annual health checks among adults with LD is slightly better than in 2022-2023</a:t>
            </a:r>
          </a:p>
        </p:txBody>
      </p:sp>
      <p:sp>
        <p:nvSpPr>
          <p:cNvPr id="3" name="Content Placeholder 2">
            <a:extLst>
              <a:ext uri="{FF2B5EF4-FFF2-40B4-BE49-F238E27FC236}">
                <a16:creationId xmlns:a16="http://schemas.microsoft.com/office/drawing/2014/main" id="{8C034DBD-C8FE-A7B6-EAEC-84ABFB3A9A3A}"/>
              </a:ext>
            </a:extLst>
          </p:cNvPr>
          <p:cNvSpPr>
            <a:spLocks noGrp="1"/>
          </p:cNvSpPr>
          <p:nvPr>
            <p:ph idx="1"/>
          </p:nvPr>
        </p:nvSpPr>
        <p:spPr>
          <a:xfrm>
            <a:off x="327194" y="1315153"/>
            <a:ext cx="10479969" cy="4972540"/>
          </a:xfrm>
        </p:spPr>
        <p:txBody>
          <a:bodyPr>
            <a:normAutofit/>
          </a:bodyPr>
          <a:lstStyle/>
          <a:p>
            <a:r>
              <a:rPr lang="en-GB" sz="1600"/>
              <a:t>People with a learning disability aged 14 or older are eligible for an annual health check, a preventative check to pick up a wide range of unmet health needs (different from the NHS Health Check scheme) including physical health, weight and height, blood pressure, vision and hearing, oral health, mental health, medication review, immunisation status, nutritional assessment, screening for chronic conditions, review of health goals and concerns, referral for further assessment or support, assessment of communication and support needs, and health promotion and education (</a:t>
            </a:r>
            <a:r>
              <a:rPr lang="en-GB" sz="1600">
                <a:hlinkClick r:id="rId3"/>
              </a:rPr>
              <a:t>NHS,2024</a:t>
            </a:r>
            <a:r>
              <a:rPr lang="en-GB" sz="1600"/>
              <a:t>)</a:t>
            </a:r>
          </a:p>
          <a:p>
            <a:r>
              <a:rPr lang="en-GB" sz="1600"/>
              <a:t>GP practices in Tower Hamlets completed a greater proportion of health checks in 2023-2024 (75%) compared with 2022-2023 (70%), although this completion rate varied between primary care networks (66% in Network 1 to 90% in Network 2) (See graph) - </a:t>
            </a:r>
          </a:p>
          <a:p>
            <a:pPr marL="0" indent="0">
              <a:buNone/>
            </a:pPr>
            <a:endParaRPr lang="en-GB" sz="1200"/>
          </a:p>
        </p:txBody>
      </p:sp>
      <p:sp>
        <p:nvSpPr>
          <p:cNvPr id="4" name="Rectangle 3">
            <a:extLst>
              <a:ext uri="{FF2B5EF4-FFF2-40B4-BE49-F238E27FC236}">
                <a16:creationId xmlns:a16="http://schemas.microsoft.com/office/drawing/2014/main" id="{40B4E1F2-977C-B939-07FF-7728016E57AE}"/>
              </a:ext>
            </a:extLst>
          </p:cNvPr>
          <p:cNvSpPr/>
          <p:nvPr/>
        </p:nvSpPr>
        <p:spPr>
          <a:xfrm>
            <a:off x="327194" y="3697612"/>
            <a:ext cx="5444150" cy="2410485"/>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Low uptake rates in these health interventions may signify challenges or barriers in the community related to awareness, accessibility, or willingness to participate in preventive health measures.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It could prompt a need for targeted outreach, education, and efforts to improve accessibility to these health services in the Tower Hamlets community with adults with learning disabilities. </a:t>
            </a:r>
          </a:p>
        </p:txBody>
      </p:sp>
      <p:pic>
        <p:nvPicPr>
          <p:cNvPr id="9" name="Picture 8" descr=".">
            <a:extLst>
              <a:ext uri="{FF2B5EF4-FFF2-40B4-BE49-F238E27FC236}">
                <a16:creationId xmlns:a16="http://schemas.microsoft.com/office/drawing/2014/main" id="{C9985D91-1200-8FE2-A114-06465C26ACD6}"/>
              </a:ext>
            </a:extLst>
          </p:cNvPr>
          <p:cNvPicPr>
            <a:picLocks noChangeAspect="1"/>
          </p:cNvPicPr>
          <p:nvPr/>
        </p:nvPicPr>
        <p:blipFill>
          <a:blip r:embed="rId4"/>
          <a:stretch>
            <a:fillRect/>
          </a:stretch>
        </p:blipFill>
        <p:spPr>
          <a:xfrm>
            <a:off x="6096000" y="3429000"/>
            <a:ext cx="6021702" cy="3452395"/>
          </a:xfrm>
          <a:prstGeom prst="rect">
            <a:avLst/>
          </a:prstGeom>
          <a:ln>
            <a:solidFill>
              <a:schemeClr val="accent1"/>
            </a:solidFill>
          </a:ln>
        </p:spPr>
      </p:pic>
    </p:spTree>
    <p:extLst>
      <p:ext uri="{BB962C8B-B14F-4D97-AF65-F5344CB8AC3E}">
        <p14:creationId xmlns:p14="http://schemas.microsoft.com/office/powerpoint/2010/main" val="605532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8732-EC72-D191-1740-3400D64B66A0}"/>
              </a:ext>
            </a:extLst>
          </p:cNvPr>
          <p:cNvSpPr>
            <a:spLocks noGrp="1"/>
          </p:cNvSpPr>
          <p:nvPr>
            <p:ph type="title"/>
          </p:nvPr>
        </p:nvSpPr>
        <p:spPr>
          <a:xfrm>
            <a:off x="838200" y="155046"/>
            <a:ext cx="9770616" cy="1325563"/>
          </a:xfrm>
        </p:spPr>
        <p:txBody>
          <a:bodyPr>
            <a:normAutofit fontScale="90000"/>
          </a:bodyPr>
          <a:lstStyle/>
          <a:p>
            <a:pPr algn="ctr"/>
            <a:r>
              <a:rPr lang="en-GB"/>
              <a:t>Initiatives for individuals not participating in the annual health checks </a:t>
            </a:r>
          </a:p>
        </p:txBody>
      </p:sp>
      <p:sp>
        <p:nvSpPr>
          <p:cNvPr id="3" name="Content Placeholder 2">
            <a:extLst>
              <a:ext uri="{FF2B5EF4-FFF2-40B4-BE49-F238E27FC236}">
                <a16:creationId xmlns:a16="http://schemas.microsoft.com/office/drawing/2014/main" id="{6BD67248-F11B-1C5F-2DBE-9EDEB14987C2}"/>
              </a:ext>
            </a:extLst>
          </p:cNvPr>
          <p:cNvSpPr>
            <a:spLocks noGrp="1"/>
          </p:cNvSpPr>
          <p:nvPr>
            <p:ph idx="1"/>
          </p:nvPr>
        </p:nvSpPr>
        <p:spPr/>
        <p:txBody>
          <a:bodyPr>
            <a:normAutofit fontScale="77500" lnSpcReduction="20000"/>
          </a:bodyPr>
          <a:lstStyle/>
          <a:p>
            <a:pPr>
              <a:lnSpc>
                <a:spcPct val="100000"/>
              </a:lnSpc>
            </a:pPr>
            <a:r>
              <a:rPr lang="en-GB" sz="2000" b="1"/>
              <a:t>Health &amp; Adults Scrutiny Sub-Committee:</a:t>
            </a:r>
          </a:p>
          <a:p>
            <a:pPr marL="857250" lvl="1">
              <a:lnSpc>
                <a:spcPct val="100000"/>
              </a:lnSpc>
            </a:pPr>
            <a:r>
              <a:rPr lang="en-GB" sz="2000"/>
              <a:t>Tower Hamlets Council and health partners oversee care for people with learning disabilities.</a:t>
            </a:r>
          </a:p>
          <a:p>
            <a:pPr marL="857250" lvl="1">
              <a:lnSpc>
                <a:spcPct val="100000"/>
              </a:lnSpc>
            </a:pPr>
            <a:r>
              <a:rPr lang="en-GB" sz="2000"/>
              <a:t>Scrutiny sessions in 2020 and 2021 addressed health, accommodation, and employment.</a:t>
            </a:r>
          </a:p>
          <a:p>
            <a:pPr marL="857250" lvl="1">
              <a:lnSpc>
                <a:spcPct val="100000"/>
              </a:lnSpc>
            </a:pPr>
            <a:r>
              <a:rPr lang="en-GB" sz="2000"/>
              <a:t>An updated action plan incorporating recommendations was presented in December 2021 </a:t>
            </a:r>
            <a:r>
              <a:rPr lang="en-GB" sz="2000">
                <a:hlinkClick r:id="rId2">
                  <a:extLst>
                    <a:ext uri="{A12FA001-AC4F-418D-AE19-62706E023703}">
                      <ahyp:hlinkClr xmlns:ahyp="http://schemas.microsoft.com/office/drawing/2018/hyperlinkcolor" val="tx"/>
                    </a:ext>
                  </a:extLst>
                </a:hlinkClick>
              </a:rPr>
              <a:t>(Tower Hamlets, 2022) </a:t>
            </a:r>
            <a:endParaRPr lang="en-GB" sz="2000"/>
          </a:p>
          <a:p>
            <a:pPr>
              <a:lnSpc>
                <a:spcPct val="100000"/>
              </a:lnSpc>
            </a:pPr>
            <a:r>
              <a:rPr lang="en-GB" sz="2000" b="1"/>
              <a:t>Annual Health Checks (AHCs):</a:t>
            </a:r>
          </a:p>
          <a:p>
            <a:pPr marL="857250" lvl="1">
              <a:lnSpc>
                <a:spcPct val="100000"/>
              </a:lnSpc>
            </a:pPr>
            <a:r>
              <a:rPr lang="en-GB" sz="2000"/>
              <a:t>AHCs are crucial for early detection of health needs.</a:t>
            </a:r>
          </a:p>
          <a:p>
            <a:pPr marL="857250" lvl="1">
              <a:lnSpc>
                <a:spcPct val="100000"/>
              </a:lnSpc>
            </a:pPr>
            <a:r>
              <a:rPr lang="en-GB" sz="2000"/>
              <a:t>Only 37% of those with learning disabilities live beyond 65.</a:t>
            </a:r>
          </a:p>
          <a:p>
            <a:pPr marL="857250" lvl="1">
              <a:lnSpc>
                <a:spcPct val="100000"/>
              </a:lnSpc>
            </a:pPr>
            <a:r>
              <a:rPr lang="en-GB" sz="2000"/>
              <a:t>NHS aims for at least 75% to receive AHCs by 2023/24 </a:t>
            </a:r>
            <a:r>
              <a:rPr lang="en-GB" sz="2000">
                <a:hlinkClick r:id="rId3">
                  <a:extLst>
                    <a:ext uri="{A12FA001-AC4F-418D-AE19-62706E023703}">
                      <ahyp:hlinkClr xmlns:ahyp="http://schemas.microsoft.com/office/drawing/2018/hyperlinkcolor" val="tx"/>
                    </a:ext>
                  </a:extLst>
                </a:hlinkClick>
              </a:rPr>
              <a:t>(NHS England, 2021)</a:t>
            </a:r>
            <a:endParaRPr lang="en-GB" sz="2000"/>
          </a:p>
          <a:p>
            <a:pPr>
              <a:lnSpc>
                <a:spcPct val="100000"/>
              </a:lnSpc>
            </a:pPr>
            <a:r>
              <a:rPr lang="en-GB" sz="2000" b="1"/>
              <a:t>Innovative Approaches:</a:t>
            </a:r>
          </a:p>
          <a:p>
            <a:pPr marL="857250" lvl="1">
              <a:lnSpc>
                <a:spcPct val="100000"/>
              </a:lnSpc>
            </a:pPr>
            <a:r>
              <a:rPr lang="en-GB" sz="2000"/>
              <a:t>NHS encourages local pilots for creative service delivery.</a:t>
            </a:r>
          </a:p>
          <a:p>
            <a:pPr marL="857250" lvl="1">
              <a:lnSpc>
                <a:spcPct val="100000"/>
              </a:lnSpc>
            </a:pPr>
            <a:r>
              <a:rPr lang="en-GB" sz="2000"/>
              <a:t>Specialist expertise can enhance existing services.</a:t>
            </a:r>
          </a:p>
          <a:p>
            <a:pPr marL="857250" lvl="1">
              <a:lnSpc>
                <a:spcPct val="100000"/>
              </a:lnSpc>
            </a:pPr>
            <a:r>
              <a:rPr lang="en-GB" sz="2000"/>
              <a:t>Focus on engaging difficult-to-reach groups like young adults and BAME communities </a:t>
            </a:r>
            <a:r>
              <a:rPr lang="en-GB" sz="2000">
                <a:hlinkClick r:id="rId4">
                  <a:extLst>
                    <a:ext uri="{A12FA001-AC4F-418D-AE19-62706E023703}">
                      <ahyp:hlinkClr xmlns:ahyp="http://schemas.microsoft.com/office/drawing/2018/hyperlinkcolor" val="tx"/>
                    </a:ext>
                  </a:extLst>
                </a:hlinkClick>
              </a:rPr>
              <a:t>(NHS, 2021).</a:t>
            </a:r>
            <a:endParaRPr lang="en-GB" sz="2000"/>
          </a:p>
          <a:p>
            <a:pPr>
              <a:lnSpc>
                <a:spcPct val="100000"/>
              </a:lnSpc>
            </a:pPr>
            <a:r>
              <a:rPr lang="en-GB" sz="2000" b="1"/>
              <a:t>Communication Passports:</a:t>
            </a:r>
          </a:p>
          <a:p>
            <a:pPr marL="857250" lvl="1">
              <a:lnSpc>
                <a:spcPct val="100000"/>
              </a:lnSpc>
            </a:pPr>
            <a:r>
              <a:rPr lang="en-GB" sz="2100"/>
              <a:t>Utilise communication passports for individuals with complex communication needs, offering key information and recommendations (</a:t>
            </a:r>
            <a:r>
              <a:rPr lang="en-GB" sz="2100">
                <a:hlinkClick r:id="rId5">
                  <a:extLst>
                    <a:ext uri="{A12FA001-AC4F-418D-AE19-62706E023703}">
                      <ahyp:hlinkClr xmlns:ahyp="http://schemas.microsoft.com/office/drawing/2018/hyperlinkcolor" val="tx"/>
                    </a:ext>
                  </a:extLst>
                </a:hlinkClick>
              </a:rPr>
              <a:t>Tower Hamlets, 2024</a:t>
            </a:r>
            <a:r>
              <a:rPr lang="en-GB" sz="2100"/>
              <a:t>) </a:t>
            </a:r>
          </a:p>
          <a:p>
            <a:endParaRPr lang="en-GB"/>
          </a:p>
        </p:txBody>
      </p:sp>
    </p:spTree>
    <p:extLst>
      <p:ext uri="{BB962C8B-B14F-4D97-AF65-F5344CB8AC3E}">
        <p14:creationId xmlns:p14="http://schemas.microsoft.com/office/powerpoint/2010/main" val="3308295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A941-3A4A-8D27-C2B9-C5798D08FFEA}"/>
              </a:ext>
            </a:extLst>
          </p:cNvPr>
          <p:cNvSpPr>
            <a:spLocks noGrp="1"/>
          </p:cNvSpPr>
          <p:nvPr>
            <p:ph type="title"/>
          </p:nvPr>
        </p:nvSpPr>
        <p:spPr>
          <a:xfrm>
            <a:off x="747665" y="200314"/>
            <a:ext cx="9770616" cy="1325563"/>
          </a:xfrm>
        </p:spPr>
        <p:txBody>
          <a:bodyPr>
            <a:noAutofit/>
          </a:bodyPr>
          <a:lstStyle/>
          <a:p>
            <a:pPr algn="ctr"/>
            <a:r>
              <a:rPr lang="en-GB" sz="3200"/>
              <a:t>Adults with learning disabilities generally rate health services as satisfactory but find it easy to access information or help.</a:t>
            </a:r>
          </a:p>
        </p:txBody>
      </p:sp>
      <p:graphicFrame>
        <p:nvGraphicFramePr>
          <p:cNvPr id="4" name="Chart 3" descr=".">
            <a:extLst>
              <a:ext uri="{FF2B5EF4-FFF2-40B4-BE49-F238E27FC236}">
                <a16:creationId xmlns:a16="http://schemas.microsoft.com/office/drawing/2014/main" id="{B5E763E8-E2DD-BD99-BD50-B16D4288DC93}"/>
              </a:ext>
            </a:extLst>
          </p:cNvPr>
          <p:cNvGraphicFramePr>
            <a:graphicFrameLocks/>
          </p:cNvGraphicFramePr>
          <p:nvPr>
            <p:extLst>
              <p:ext uri="{D42A27DB-BD31-4B8C-83A1-F6EECF244321}">
                <p14:modId xmlns:p14="http://schemas.microsoft.com/office/powerpoint/2010/main" val="1905055412"/>
              </p:ext>
            </p:extLst>
          </p:nvPr>
        </p:nvGraphicFramePr>
        <p:xfrm>
          <a:off x="422275" y="2031999"/>
          <a:ext cx="4924425" cy="30924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descr=".">
            <a:extLst>
              <a:ext uri="{FF2B5EF4-FFF2-40B4-BE49-F238E27FC236}">
                <a16:creationId xmlns:a16="http://schemas.microsoft.com/office/drawing/2014/main" id="{F6C6B4C3-A50E-0ACC-49E1-406781D64F6B}"/>
              </a:ext>
            </a:extLst>
          </p:cNvPr>
          <p:cNvGraphicFramePr>
            <a:graphicFrameLocks/>
          </p:cNvGraphicFramePr>
          <p:nvPr>
            <p:extLst>
              <p:ext uri="{D42A27DB-BD31-4B8C-83A1-F6EECF244321}">
                <p14:modId xmlns:p14="http://schemas.microsoft.com/office/powerpoint/2010/main" val="3046838881"/>
              </p:ext>
            </p:extLst>
          </p:nvPr>
        </p:nvGraphicFramePr>
        <p:xfrm>
          <a:off x="5982478" y="2025648"/>
          <a:ext cx="5549121" cy="29781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FF3A318-8399-CDFC-EA42-1CA132A489A8}"/>
              </a:ext>
            </a:extLst>
          </p:cNvPr>
          <p:cNvSpPr txBox="1"/>
          <p:nvPr/>
        </p:nvSpPr>
        <p:spPr>
          <a:xfrm>
            <a:off x="1239357" y="5225125"/>
            <a:ext cx="3993821" cy="461665"/>
          </a:xfrm>
          <a:prstGeom prst="rect">
            <a:avLst/>
          </a:prstGeom>
          <a:noFill/>
        </p:spPr>
        <p:txBody>
          <a:bodyPr wrap="square" rtlCol="0">
            <a:spAutoFit/>
          </a:bodyPr>
          <a:lstStyle/>
          <a:p>
            <a:r>
              <a:rPr lang="en-GB" sz="1200"/>
              <a:t>Adults with learning disabilities find the healthcare services to be satisfactory (2). </a:t>
            </a:r>
          </a:p>
        </p:txBody>
      </p:sp>
      <p:sp>
        <p:nvSpPr>
          <p:cNvPr id="7" name="TextBox 6">
            <a:extLst>
              <a:ext uri="{FF2B5EF4-FFF2-40B4-BE49-F238E27FC236}">
                <a16:creationId xmlns:a16="http://schemas.microsoft.com/office/drawing/2014/main" id="{B07F8F57-DB0B-2166-5BD5-A0AC89E9F196}"/>
              </a:ext>
            </a:extLst>
          </p:cNvPr>
          <p:cNvSpPr txBox="1"/>
          <p:nvPr/>
        </p:nvSpPr>
        <p:spPr>
          <a:xfrm>
            <a:off x="6096000" y="5124450"/>
            <a:ext cx="4856643" cy="461665"/>
          </a:xfrm>
          <a:prstGeom prst="rect">
            <a:avLst/>
          </a:prstGeom>
          <a:noFill/>
        </p:spPr>
        <p:txBody>
          <a:bodyPr wrap="square" rtlCol="0">
            <a:spAutoFit/>
          </a:bodyPr>
          <a:lstStyle/>
          <a:p>
            <a:r>
              <a:rPr lang="en-GB" sz="1200"/>
              <a:t>Majority of the Adults with learning disabilities rated 3 for getting information or help</a:t>
            </a:r>
          </a:p>
        </p:txBody>
      </p:sp>
    </p:spTree>
    <p:extLst>
      <p:ext uri="{BB962C8B-B14F-4D97-AF65-F5344CB8AC3E}">
        <p14:creationId xmlns:p14="http://schemas.microsoft.com/office/powerpoint/2010/main" val="1257347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C393-E777-D03A-CF14-1F3DDC42CCB4}"/>
              </a:ext>
            </a:extLst>
          </p:cNvPr>
          <p:cNvSpPr>
            <a:spLocks noGrp="1"/>
          </p:cNvSpPr>
          <p:nvPr>
            <p:ph type="title"/>
          </p:nvPr>
        </p:nvSpPr>
        <p:spPr/>
        <p:txBody>
          <a:bodyPr/>
          <a:lstStyle/>
          <a:p>
            <a:pPr algn="ctr"/>
            <a:r>
              <a:rPr lang="en-US">
                <a:latin typeface="Arial"/>
                <a:cs typeface="Arial"/>
              </a:rPr>
              <a:t>Carers and Family Survey from Create Centre</a:t>
            </a:r>
            <a:endParaRPr lang="en-US"/>
          </a:p>
        </p:txBody>
      </p:sp>
      <p:pic>
        <p:nvPicPr>
          <p:cNvPr id="6" name="Picture 5" descr=".">
            <a:extLst>
              <a:ext uri="{FF2B5EF4-FFF2-40B4-BE49-F238E27FC236}">
                <a16:creationId xmlns:a16="http://schemas.microsoft.com/office/drawing/2014/main" id="{1CBC686F-27F1-0015-5921-C53C1827D637}"/>
              </a:ext>
            </a:extLst>
          </p:cNvPr>
          <p:cNvPicPr>
            <a:picLocks noChangeAspect="1"/>
          </p:cNvPicPr>
          <p:nvPr/>
        </p:nvPicPr>
        <p:blipFill>
          <a:blip r:embed="rId2"/>
          <a:stretch>
            <a:fillRect/>
          </a:stretch>
        </p:blipFill>
        <p:spPr>
          <a:xfrm>
            <a:off x="354821" y="1419669"/>
            <a:ext cx="8224520" cy="4450715"/>
          </a:xfrm>
          <a:prstGeom prst="rect">
            <a:avLst/>
          </a:prstGeom>
        </p:spPr>
      </p:pic>
      <p:sp>
        <p:nvSpPr>
          <p:cNvPr id="3" name="TextBox 2">
            <a:extLst>
              <a:ext uri="{FF2B5EF4-FFF2-40B4-BE49-F238E27FC236}">
                <a16:creationId xmlns:a16="http://schemas.microsoft.com/office/drawing/2014/main" id="{21D7A6EC-368F-19FF-DCA0-7E9EE734B98E}"/>
              </a:ext>
            </a:extLst>
          </p:cNvPr>
          <p:cNvSpPr txBox="1"/>
          <p:nvPr/>
        </p:nvSpPr>
        <p:spPr>
          <a:xfrm>
            <a:off x="8579341" y="1207083"/>
            <a:ext cx="3427121" cy="4832092"/>
          </a:xfrm>
          <a:prstGeom prst="rect">
            <a:avLst/>
          </a:prstGeom>
          <a:noFill/>
        </p:spPr>
        <p:txBody>
          <a:bodyPr wrap="square" rtlCol="0">
            <a:spAutoFit/>
          </a:bodyPr>
          <a:lstStyle/>
          <a:p>
            <a:r>
              <a:rPr lang="en-GB" sz="1400" b="1"/>
              <a:t>Participants </a:t>
            </a:r>
            <a:endParaRPr lang="en-GB" sz="1400"/>
          </a:p>
          <a:p>
            <a:pPr marL="285750" indent="-285750">
              <a:buFont typeface="Arial" panose="020B0604020202020204" pitchFamily="34" charset="0"/>
              <a:buChar char="•"/>
            </a:pPr>
            <a:r>
              <a:rPr lang="en-GB" sz="1400"/>
              <a:t>We conducted some surveys for carers and families, relating to adults with learning disabilities. </a:t>
            </a:r>
          </a:p>
          <a:p>
            <a:pPr marL="285750" indent="-285750">
              <a:buFont typeface="Arial" panose="020B0604020202020204" pitchFamily="34" charset="0"/>
              <a:buChar char="•"/>
            </a:pPr>
            <a:r>
              <a:rPr lang="en-GB" sz="1400"/>
              <a:t>6 Surveys were completed and 4 of the adults they cared for were 50-59 years old and two were 20-29 years old </a:t>
            </a:r>
          </a:p>
          <a:p>
            <a:pPr marL="285750" indent="-285750">
              <a:buFont typeface="Arial" panose="020B0604020202020204" pitchFamily="34" charset="0"/>
              <a:buChar char="•"/>
            </a:pPr>
            <a:r>
              <a:rPr lang="en-GB" sz="1400"/>
              <a:t>4 were adults with learning disabilities, one had a learning disability and autism, and one had autism</a:t>
            </a:r>
          </a:p>
          <a:p>
            <a:r>
              <a:rPr lang="en-GB" sz="1400" b="1"/>
              <a:t>Additional Comments: </a:t>
            </a:r>
          </a:p>
          <a:p>
            <a:pPr marL="285750" indent="-285750">
              <a:buFont typeface="Arial" panose="020B0604020202020204" pitchFamily="34" charset="0"/>
              <a:buChar char="•"/>
            </a:pPr>
            <a:r>
              <a:rPr lang="en-GB" sz="1400"/>
              <a:t>Cost of transportation is very high, a lot of money from the benefits is spent on transport which previously used to be free</a:t>
            </a:r>
          </a:p>
          <a:p>
            <a:pPr marL="285750" indent="-285750">
              <a:buFont typeface="Arial" panose="020B0604020202020204" pitchFamily="34" charset="0"/>
              <a:buChar char="•"/>
            </a:pPr>
            <a:r>
              <a:rPr lang="en-GB" sz="1400"/>
              <a:t>Attended A&amp;E on assessments and they made a GP appointment with another surgery </a:t>
            </a:r>
          </a:p>
          <a:p>
            <a:pPr marL="285750" indent="-285750">
              <a:buFont typeface="Arial" panose="020B0604020202020204" pitchFamily="34" charset="0"/>
              <a:buChar char="•"/>
            </a:pPr>
            <a:r>
              <a:rPr lang="en-GB" sz="1400"/>
              <a:t>Safety and crime (</a:t>
            </a:r>
            <a:r>
              <a:rPr lang="en-GB" sz="1400" err="1"/>
              <a:t>e.g</a:t>
            </a:r>
            <a:r>
              <a:rPr lang="en-GB" sz="1400"/>
              <a:t> interacting with police etc.) Non-existent </a:t>
            </a:r>
          </a:p>
        </p:txBody>
      </p:sp>
    </p:spTree>
    <p:extLst>
      <p:ext uri="{BB962C8B-B14F-4D97-AF65-F5344CB8AC3E}">
        <p14:creationId xmlns:p14="http://schemas.microsoft.com/office/powerpoint/2010/main" val="3244176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6E9E-EFAA-6F5C-2E6A-9B6925A80793}"/>
              </a:ext>
            </a:extLst>
          </p:cNvPr>
          <p:cNvSpPr>
            <a:spLocks noGrp="1"/>
          </p:cNvSpPr>
          <p:nvPr>
            <p:ph type="title"/>
          </p:nvPr>
        </p:nvSpPr>
        <p:spPr>
          <a:xfrm>
            <a:off x="547765" y="111974"/>
            <a:ext cx="10036161" cy="1528763"/>
          </a:xfrm>
        </p:spPr>
        <p:txBody>
          <a:bodyPr>
            <a:noAutofit/>
          </a:bodyPr>
          <a:lstStyle/>
          <a:p>
            <a:r>
              <a:rPr lang="en-GB" sz="2800"/>
              <a:t>The STOMP initiative aligns with key policies and regulations</a:t>
            </a:r>
          </a:p>
        </p:txBody>
      </p:sp>
      <p:sp>
        <p:nvSpPr>
          <p:cNvPr id="3" name="Content Placeholder 2">
            <a:extLst>
              <a:ext uri="{FF2B5EF4-FFF2-40B4-BE49-F238E27FC236}">
                <a16:creationId xmlns:a16="http://schemas.microsoft.com/office/drawing/2014/main" id="{73AEFB41-B302-8FD9-4FD6-5D1E66446713}"/>
              </a:ext>
            </a:extLst>
          </p:cNvPr>
          <p:cNvSpPr>
            <a:spLocks noGrp="1"/>
          </p:cNvSpPr>
          <p:nvPr>
            <p:ph idx="1"/>
          </p:nvPr>
        </p:nvSpPr>
        <p:spPr>
          <a:xfrm>
            <a:off x="332063" y="1365690"/>
            <a:ext cx="8064686" cy="4126620"/>
          </a:xfrm>
        </p:spPr>
        <p:txBody>
          <a:bodyPr>
            <a:noAutofit/>
          </a:bodyPr>
          <a:lstStyle/>
          <a:p>
            <a:pPr marL="0" indent="0">
              <a:lnSpc>
                <a:spcPct val="100000"/>
              </a:lnSpc>
              <a:spcBef>
                <a:spcPts val="0"/>
              </a:spcBef>
              <a:buNone/>
            </a:pPr>
            <a:r>
              <a:rPr lang="en-GB" sz="1400"/>
              <a:t>The acronym STOMP stands for "Stopping the Over-Medication of People with a Learning Disability, Autism, or Both with Psychotropic Medicines." It is a nationwide project that involves several organisations working together to prevent the excessive use of these medications, with an aim to assist people in maintaining good health and enjoying a high quality of life (NHS England, 2024) It aligns with policies and regulations such as the Mental Capacity Act 2005, Equality Act 2010, NICE Guidelines, and Care Quality Commission such as considering less restrictive alternatives, making reasonable adjustments, promoting regular medication reviews, and minimising use of psychotropic drugs. </a:t>
            </a:r>
          </a:p>
          <a:p>
            <a:pPr marL="0" indent="0">
              <a:lnSpc>
                <a:spcPct val="100000"/>
              </a:lnSpc>
              <a:spcBef>
                <a:spcPts val="0"/>
              </a:spcBef>
              <a:buNone/>
            </a:pPr>
            <a:endParaRPr lang="en-GB" sz="1400"/>
          </a:p>
          <a:p>
            <a:pPr marL="0" indent="0">
              <a:lnSpc>
                <a:spcPct val="100000"/>
              </a:lnSpc>
              <a:spcBef>
                <a:spcPts val="0"/>
              </a:spcBef>
              <a:buNone/>
            </a:pPr>
            <a:r>
              <a:rPr lang="en-GB" sz="1400" b="1"/>
              <a:t>Tower Hamlets</a:t>
            </a:r>
          </a:p>
          <a:p>
            <a:r>
              <a:rPr lang="en-GB" sz="1400"/>
              <a:t>Tower Hamlets has 191 psychiatric patients. Initially, 64 were STOMP eligible, but only 30 were suitable for antipsychotic dose reductions. A learning disability pharmacist worked with the psychiatry and nursing teams to review medication. 8 patients had dose reductions, and 3 stopped taking antipsychotics. Overall, there was a 45.4% reduction in antipsychotic doses (PHAST, 2023) </a:t>
            </a:r>
          </a:p>
          <a:p>
            <a:r>
              <a:rPr lang="en-GB" sz="1400"/>
              <a:t>A research study was conducted on 29 patients who were eligible for the Stopping Over-Medication of People with a Learning Disability (STOMP) program within TH CLDS. As a result of raising general awareness of STOMP through presentations to staff and reviews of GP letters to identify service users within the caseload who are likely to benefit and/or be receptive to dose reductions, we were able to reduce antipsychotics in 8 of the patients. So far, it has been a total reduction of 45.4%, and three patients have been completely taken off their medication (John et al, 2022)</a:t>
            </a:r>
          </a:p>
          <a:p>
            <a:pPr>
              <a:lnSpc>
                <a:spcPct val="100000"/>
              </a:lnSpc>
              <a:spcBef>
                <a:spcPts val="0"/>
              </a:spcBef>
            </a:pPr>
            <a:endParaRPr lang="en-GB" sz="1200"/>
          </a:p>
          <a:p>
            <a:pPr marL="0" indent="0">
              <a:lnSpc>
                <a:spcPct val="100000"/>
              </a:lnSpc>
              <a:spcBef>
                <a:spcPts val="0"/>
              </a:spcBef>
              <a:buNone/>
            </a:pPr>
            <a:endParaRPr lang="en-GB" sz="1200" b="1"/>
          </a:p>
          <a:p>
            <a:pPr marL="0" indent="0">
              <a:lnSpc>
                <a:spcPct val="100000"/>
              </a:lnSpc>
              <a:spcBef>
                <a:spcPts val="0"/>
              </a:spcBef>
              <a:buNone/>
            </a:pPr>
            <a:endParaRPr lang="en-GB" sz="1200"/>
          </a:p>
        </p:txBody>
      </p:sp>
      <p:pic>
        <p:nvPicPr>
          <p:cNvPr id="5" name="Picture 4" descr=".">
            <a:extLst>
              <a:ext uri="{FF2B5EF4-FFF2-40B4-BE49-F238E27FC236}">
                <a16:creationId xmlns:a16="http://schemas.microsoft.com/office/drawing/2014/main" id="{8502251E-221E-4BA0-706B-E85A9EBFAB45}"/>
              </a:ext>
            </a:extLst>
          </p:cNvPr>
          <p:cNvPicPr>
            <a:picLocks noChangeAspect="1"/>
          </p:cNvPicPr>
          <p:nvPr/>
        </p:nvPicPr>
        <p:blipFill>
          <a:blip r:embed="rId3"/>
          <a:stretch>
            <a:fillRect/>
          </a:stretch>
        </p:blipFill>
        <p:spPr>
          <a:xfrm>
            <a:off x="8396749" y="2478882"/>
            <a:ext cx="3571156" cy="2175282"/>
          </a:xfrm>
          <a:prstGeom prst="rect">
            <a:avLst/>
          </a:prstGeom>
        </p:spPr>
      </p:pic>
    </p:spTree>
    <p:extLst>
      <p:ext uri="{BB962C8B-B14F-4D97-AF65-F5344CB8AC3E}">
        <p14:creationId xmlns:p14="http://schemas.microsoft.com/office/powerpoint/2010/main" val="11016495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D5014-2B3C-73A9-6047-89413B223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CFF5B-110C-EBFC-F661-D290D4B96419}"/>
              </a:ext>
            </a:extLst>
          </p:cNvPr>
          <p:cNvSpPr>
            <a:spLocks noGrp="1"/>
          </p:cNvSpPr>
          <p:nvPr>
            <p:ph type="title"/>
          </p:nvPr>
        </p:nvSpPr>
        <p:spPr>
          <a:xfrm>
            <a:off x="547765" y="111974"/>
            <a:ext cx="10036161" cy="1528763"/>
          </a:xfrm>
        </p:spPr>
        <p:txBody>
          <a:bodyPr>
            <a:noAutofit/>
          </a:bodyPr>
          <a:lstStyle/>
          <a:p>
            <a:r>
              <a:rPr lang="en-GB" sz="2800" dirty="0"/>
              <a:t>The STOMP initiative aligns with key policies and regulations: </a:t>
            </a:r>
          </a:p>
        </p:txBody>
      </p:sp>
      <p:sp>
        <p:nvSpPr>
          <p:cNvPr id="3" name="Content Placeholder 2">
            <a:extLst>
              <a:ext uri="{FF2B5EF4-FFF2-40B4-BE49-F238E27FC236}">
                <a16:creationId xmlns:a16="http://schemas.microsoft.com/office/drawing/2014/main" id="{593F8813-AFAB-2377-ABE8-8A88DB7D4AB1}"/>
              </a:ext>
            </a:extLst>
          </p:cNvPr>
          <p:cNvSpPr>
            <a:spLocks noGrp="1"/>
          </p:cNvSpPr>
          <p:nvPr>
            <p:ph idx="1"/>
          </p:nvPr>
        </p:nvSpPr>
        <p:spPr>
          <a:xfrm>
            <a:off x="332062" y="1365690"/>
            <a:ext cx="10467565" cy="4126620"/>
          </a:xfrm>
        </p:spPr>
        <p:txBody>
          <a:bodyPr>
            <a:noAutofit/>
          </a:bodyPr>
          <a:lstStyle/>
          <a:p>
            <a:pPr marL="0" indent="0">
              <a:lnSpc>
                <a:spcPct val="100000"/>
              </a:lnSpc>
              <a:spcBef>
                <a:spcPts val="0"/>
              </a:spcBef>
              <a:buNone/>
            </a:pPr>
            <a:endParaRPr lang="en-GB" sz="1200" dirty="0"/>
          </a:p>
          <a:p>
            <a:pPr marL="0" indent="0">
              <a:lnSpc>
                <a:spcPct val="100000"/>
              </a:lnSpc>
              <a:spcBef>
                <a:spcPts val="0"/>
              </a:spcBef>
              <a:buNone/>
            </a:pPr>
            <a:r>
              <a:rPr lang="en-GB" sz="1200" b="1" dirty="0"/>
              <a:t>Potential improvements that can be made to the STOMP initiative</a:t>
            </a:r>
          </a:p>
          <a:p>
            <a:pPr marL="0" indent="0">
              <a:lnSpc>
                <a:spcPct val="100000"/>
              </a:lnSpc>
              <a:spcBef>
                <a:spcPts val="0"/>
              </a:spcBef>
              <a:buNone/>
            </a:pPr>
            <a:r>
              <a:rPr lang="en-GB" sz="1200" b="1" dirty="0"/>
              <a:t>Co-production and Accessibility</a:t>
            </a:r>
          </a:p>
          <a:p>
            <a:pPr>
              <a:lnSpc>
                <a:spcPct val="100000"/>
              </a:lnSpc>
              <a:spcBef>
                <a:spcPts val="0"/>
              </a:spcBef>
            </a:pPr>
            <a:r>
              <a:rPr lang="en-GB" sz="1200" dirty="0"/>
              <a:t>Actively involve service users, carers, and experts by experience in co-creating STOMP materials, training, and resources. This will help ensure the content is relevant and understandable and addresses real-world challenges faced by the target audience.</a:t>
            </a:r>
          </a:p>
          <a:p>
            <a:pPr>
              <a:lnSpc>
                <a:spcPct val="100000"/>
              </a:lnSpc>
              <a:spcBef>
                <a:spcPts val="0"/>
              </a:spcBef>
            </a:pPr>
            <a:r>
              <a:rPr lang="en-GB" sz="1200" dirty="0"/>
              <a:t>Translate STOMP information into multiple languages and formats to improve accessibility for individuals with diverse linguistic and cultural backgrounds.</a:t>
            </a:r>
          </a:p>
          <a:p>
            <a:pPr>
              <a:lnSpc>
                <a:spcPct val="100000"/>
              </a:lnSpc>
              <a:spcBef>
                <a:spcPts val="0"/>
              </a:spcBef>
            </a:pPr>
            <a:r>
              <a:rPr lang="en-GB" sz="1200" dirty="0"/>
              <a:t>Develop a dedicated website or app to centralize STOMP resources and make them easily accessible to all stakeholders.</a:t>
            </a:r>
          </a:p>
          <a:p>
            <a:pPr marL="0" indent="0">
              <a:lnSpc>
                <a:spcPct val="100000"/>
              </a:lnSpc>
              <a:spcBef>
                <a:spcPts val="0"/>
              </a:spcBef>
              <a:buNone/>
            </a:pPr>
            <a:r>
              <a:rPr lang="en-GB" sz="1200" b="1" dirty="0"/>
              <a:t>Implementation and Continuous Improvement</a:t>
            </a:r>
          </a:p>
          <a:p>
            <a:pPr>
              <a:lnSpc>
                <a:spcPct val="100000"/>
              </a:lnSpc>
              <a:spcBef>
                <a:spcPts val="0"/>
              </a:spcBef>
            </a:pPr>
            <a:r>
              <a:rPr lang="en-GB" sz="1200" dirty="0"/>
              <a:t>Utilize implementation science frameworks like the Normalization Process Theory to develop structured implementation plans tailored to local contexts. This can help ensure successful adoption and normalisation of STOMP practices.</a:t>
            </a:r>
          </a:p>
          <a:p>
            <a:pPr>
              <a:lnSpc>
                <a:spcPct val="100000"/>
              </a:lnSpc>
              <a:spcBef>
                <a:spcPts val="0"/>
              </a:spcBef>
            </a:pPr>
            <a:r>
              <a:rPr lang="en-GB" sz="1200" dirty="0"/>
              <a:t>Continuously gather feedback and data from service users, carers, and healthcare professionals to identify areas for improvement and make necessary adjustments to STOMP interventions.</a:t>
            </a:r>
          </a:p>
          <a:p>
            <a:pPr>
              <a:lnSpc>
                <a:spcPct val="100000"/>
              </a:lnSpc>
              <a:spcBef>
                <a:spcPts val="0"/>
              </a:spcBef>
            </a:pPr>
            <a:r>
              <a:rPr lang="en-GB" sz="1200" dirty="0"/>
              <a:t>Establish robust data collection and monitoring systems to track progress, measure outcomes, and demonstrate the impact of STOMP on reducing inappropriate medication use and improving quality of life .</a:t>
            </a:r>
          </a:p>
          <a:p>
            <a:pPr marL="0" indent="0">
              <a:lnSpc>
                <a:spcPct val="100000"/>
              </a:lnSpc>
              <a:spcBef>
                <a:spcPts val="0"/>
              </a:spcBef>
              <a:buNone/>
            </a:pPr>
            <a:r>
              <a:rPr lang="en-GB" sz="1200" b="1" dirty="0"/>
              <a:t>Collaboration and Knowledge Sharing</a:t>
            </a:r>
          </a:p>
          <a:p>
            <a:pPr>
              <a:lnSpc>
                <a:spcPct val="100000"/>
              </a:lnSpc>
              <a:spcBef>
                <a:spcPts val="0"/>
              </a:spcBef>
            </a:pPr>
            <a:r>
              <a:rPr lang="en-GB" sz="1200" dirty="0"/>
              <a:t>Foster multidisciplinary collaboration among psychiatrists, pharmacists, nurses, social workers, and other professionals involved in STOMP implementation. This can facilitate a holistic approach and ensure consistent messaging and practices.</a:t>
            </a:r>
          </a:p>
          <a:p>
            <a:pPr>
              <a:lnSpc>
                <a:spcPct val="100000"/>
              </a:lnSpc>
              <a:spcBef>
                <a:spcPts val="0"/>
              </a:spcBef>
            </a:pPr>
            <a:r>
              <a:rPr lang="en-GB" sz="1200" dirty="0"/>
              <a:t>Create platforms and networks for sharing best practices, success stories, and lessons learned from STOMP implementation across different regions and organizations . This can accelerate the adoption of effective strategies and promote continuous learning.</a:t>
            </a:r>
          </a:p>
          <a:p>
            <a:pPr>
              <a:lnSpc>
                <a:spcPct val="100000"/>
              </a:lnSpc>
              <a:spcBef>
                <a:spcPts val="0"/>
              </a:spcBef>
            </a:pPr>
            <a:r>
              <a:rPr lang="en-GB" sz="1200" dirty="0"/>
              <a:t>Engage with professional bodies, such as the Royal College of Psychiatrists, to disseminate STOMP principles and resources to a wider audience of healthcare professionals .</a:t>
            </a:r>
          </a:p>
          <a:p>
            <a:pPr>
              <a:lnSpc>
                <a:spcPct val="100000"/>
              </a:lnSpc>
              <a:spcBef>
                <a:spcPts val="0"/>
              </a:spcBef>
            </a:pPr>
            <a:r>
              <a:rPr lang="en-GB" sz="1200" dirty="0"/>
              <a:t>By incorporating these improvements, the STOMP initiative can become more inclusive, accessible, and effective in reducing the over-medication of people with learning disabilities, autism, or both, while promoting their well-being and quality of life.</a:t>
            </a:r>
          </a:p>
          <a:p>
            <a:pPr marL="0" indent="0">
              <a:lnSpc>
                <a:spcPct val="100000"/>
              </a:lnSpc>
              <a:spcBef>
                <a:spcPts val="0"/>
              </a:spcBef>
              <a:buNone/>
            </a:pPr>
            <a:endParaRPr lang="en-GB" sz="1200" dirty="0"/>
          </a:p>
        </p:txBody>
      </p:sp>
    </p:spTree>
    <p:extLst>
      <p:ext uri="{BB962C8B-B14F-4D97-AF65-F5344CB8AC3E}">
        <p14:creationId xmlns:p14="http://schemas.microsoft.com/office/powerpoint/2010/main" val="3016620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313E-A61B-CBC1-11A9-FE74CAD8D07C}"/>
              </a:ext>
            </a:extLst>
          </p:cNvPr>
          <p:cNvSpPr>
            <a:spLocks noGrp="1"/>
          </p:cNvSpPr>
          <p:nvPr>
            <p:ph type="title"/>
          </p:nvPr>
        </p:nvSpPr>
        <p:spPr/>
        <p:txBody>
          <a:bodyPr/>
          <a:lstStyle/>
          <a:p>
            <a:r>
              <a:rPr lang="en-GB"/>
              <a:t>Personal health budgets (PHB’s)</a:t>
            </a:r>
          </a:p>
        </p:txBody>
      </p:sp>
      <p:graphicFrame>
        <p:nvGraphicFramePr>
          <p:cNvPr id="4" name="Content Placeholder 3" descr=".">
            <a:extLst>
              <a:ext uri="{FF2B5EF4-FFF2-40B4-BE49-F238E27FC236}">
                <a16:creationId xmlns:a16="http://schemas.microsoft.com/office/drawing/2014/main" id="{00B2F8AD-50C6-5436-80FB-D89CD07FCF39}"/>
              </a:ext>
            </a:extLst>
          </p:cNvPr>
          <p:cNvGraphicFramePr>
            <a:graphicFrameLocks noGrp="1"/>
          </p:cNvGraphicFramePr>
          <p:nvPr>
            <p:ph idx="1"/>
            <p:extLst>
              <p:ext uri="{D42A27DB-BD31-4B8C-83A1-F6EECF244321}">
                <p14:modId xmlns:p14="http://schemas.microsoft.com/office/powerpoint/2010/main" val="2270473486"/>
              </p:ext>
            </p:extLst>
          </p:nvPr>
        </p:nvGraphicFramePr>
        <p:xfrm>
          <a:off x="838200" y="1149790"/>
          <a:ext cx="10515600" cy="5178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369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200B-28D1-AAC3-F606-E0A61734EAB1}"/>
              </a:ext>
            </a:extLst>
          </p:cNvPr>
          <p:cNvSpPr>
            <a:spLocks noGrp="1"/>
          </p:cNvSpPr>
          <p:nvPr>
            <p:ph type="title"/>
          </p:nvPr>
        </p:nvSpPr>
        <p:spPr/>
        <p:txBody>
          <a:bodyPr>
            <a:normAutofit/>
          </a:bodyPr>
          <a:lstStyle/>
          <a:p>
            <a:pPr algn="ctr"/>
            <a:r>
              <a:rPr lang="en-GB" sz="3200"/>
              <a:t>Engagement with professionals and residents</a:t>
            </a:r>
          </a:p>
        </p:txBody>
      </p:sp>
      <p:grpSp>
        <p:nvGrpSpPr>
          <p:cNvPr id="10" name="Group 9" descr="Professional Survery">
            <a:extLst>
              <a:ext uri="{FF2B5EF4-FFF2-40B4-BE49-F238E27FC236}">
                <a16:creationId xmlns:a16="http://schemas.microsoft.com/office/drawing/2014/main" id="{1424D584-9EFB-FA90-396E-C8D9FEF8C84A}"/>
              </a:ext>
            </a:extLst>
          </p:cNvPr>
          <p:cNvGrpSpPr/>
          <p:nvPr/>
        </p:nvGrpSpPr>
        <p:grpSpPr>
          <a:xfrm>
            <a:off x="458343" y="1326701"/>
            <a:ext cx="3562351" cy="3657546"/>
            <a:chOff x="458343" y="1693898"/>
            <a:chExt cx="3562351" cy="3297501"/>
          </a:xfrm>
        </p:grpSpPr>
        <p:pic>
          <p:nvPicPr>
            <p:cNvPr id="5" name="Picture 4">
              <a:extLst>
                <a:ext uri="{FF2B5EF4-FFF2-40B4-BE49-F238E27FC236}">
                  <a16:creationId xmlns:a16="http://schemas.microsoft.com/office/drawing/2014/main" id="{BE8FBA1E-4C85-FC50-536C-46447AA0726E}"/>
                </a:ext>
              </a:extLst>
            </p:cNvPr>
            <p:cNvPicPr>
              <a:picLocks noChangeAspect="1"/>
            </p:cNvPicPr>
            <p:nvPr/>
          </p:nvPicPr>
          <p:blipFill rotWithShape="1">
            <a:blip r:embed="rId2"/>
            <a:srcRect l="1584" r="1584"/>
            <a:stretch/>
          </p:blipFill>
          <p:spPr>
            <a:xfrm>
              <a:off x="458343" y="1693898"/>
              <a:ext cx="3562351" cy="1420777"/>
            </a:xfrm>
            <a:prstGeom prst="rect">
              <a:avLst/>
            </a:prstGeom>
          </p:spPr>
        </p:pic>
        <p:pic>
          <p:nvPicPr>
            <p:cNvPr id="9" name="Picture 8">
              <a:extLst>
                <a:ext uri="{FF2B5EF4-FFF2-40B4-BE49-F238E27FC236}">
                  <a16:creationId xmlns:a16="http://schemas.microsoft.com/office/drawing/2014/main" id="{14AEC631-39C9-7513-09D5-175328644064}"/>
                </a:ext>
              </a:extLst>
            </p:cNvPr>
            <p:cNvPicPr>
              <a:picLocks noChangeAspect="1"/>
            </p:cNvPicPr>
            <p:nvPr/>
          </p:nvPicPr>
          <p:blipFill rotWithShape="1">
            <a:blip r:embed="rId3"/>
            <a:srcRect t="4948"/>
            <a:stretch/>
          </p:blipFill>
          <p:spPr>
            <a:xfrm>
              <a:off x="458344" y="2978873"/>
              <a:ext cx="3562350" cy="2012526"/>
            </a:xfrm>
            <a:prstGeom prst="rect">
              <a:avLst/>
            </a:prstGeom>
          </p:spPr>
        </p:pic>
      </p:grpSp>
      <p:sp>
        <p:nvSpPr>
          <p:cNvPr id="11" name="TextBox 10">
            <a:extLst>
              <a:ext uri="{FF2B5EF4-FFF2-40B4-BE49-F238E27FC236}">
                <a16:creationId xmlns:a16="http://schemas.microsoft.com/office/drawing/2014/main" id="{7E4E9271-FE4F-2490-3590-AD0D137C6372}"/>
              </a:ext>
            </a:extLst>
          </p:cNvPr>
          <p:cNvSpPr txBox="1"/>
          <p:nvPr/>
        </p:nvSpPr>
        <p:spPr>
          <a:xfrm>
            <a:off x="458343" y="5208133"/>
            <a:ext cx="3181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66"/>
                </a:solidFill>
                <a:effectLst/>
                <a:uLnTx/>
                <a:uFillTx/>
                <a:latin typeface="Arial" panose="020B0604020202020204"/>
                <a:ea typeface="+mn-ea"/>
                <a:cs typeface="+mn-cs"/>
              </a:rPr>
              <a:t>Professional Survey-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3366"/>
                </a:solidFill>
                <a:effectLst/>
                <a:uLnTx/>
                <a:uFillTx/>
                <a:latin typeface="Arial" panose="020B0604020202020204"/>
                <a:ea typeface="+mn-ea"/>
                <a:cs typeface="+mn-cs"/>
              </a:rPr>
              <a:t>Via emails  </a:t>
            </a:r>
          </a:p>
        </p:txBody>
      </p:sp>
      <p:pic>
        <p:nvPicPr>
          <p:cNvPr id="3" name="Picture 2" descr=".">
            <a:extLst>
              <a:ext uri="{FF2B5EF4-FFF2-40B4-BE49-F238E27FC236}">
                <a16:creationId xmlns:a16="http://schemas.microsoft.com/office/drawing/2014/main" id="{5FD72110-49F7-017C-6F59-90EA2589C954}"/>
              </a:ext>
            </a:extLst>
          </p:cNvPr>
          <p:cNvPicPr>
            <a:picLocks noChangeAspect="1"/>
          </p:cNvPicPr>
          <p:nvPr/>
        </p:nvPicPr>
        <p:blipFill rotWithShape="1">
          <a:blip r:embed="rId4"/>
          <a:srcRect l="29579" t="3955" r="8995"/>
          <a:stretch/>
        </p:blipFill>
        <p:spPr>
          <a:xfrm rot="16200000">
            <a:off x="5196524" y="346684"/>
            <a:ext cx="1804988" cy="3765022"/>
          </a:xfrm>
          <a:prstGeom prst="rect">
            <a:avLst/>
          </a:prstGeom>
        </p:spPr>
      </p:pic>
      <p:pic>
        <p:nvPicPr>
          <p:cNvPr id="1027" name="Picture 3" descr=".">
            <a:extLst>
              <a:ext uri="{FF2B5EF4-FFF2-40B4-BE49-F238E27FC236}">
                <a16:creationId xmlns:a16="http://schemas.microsoft.com/office/drawing/2014/main" id="{4B20FB60-123A-086E-5B45-5ECFD1BC5B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39" t="3078" r="7769" b="2694"/>
          <a:stretch/>
        </p:blipFill>
        <p:spPr bwMode="auto">
          <a:xfrm rot="16200000">
            <a:off x="5138829" y="2155902"/>
            <a:ext cx="1914342" cy="376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9EDFC8F-9EB2-DCF4-FCB1-C5591D6C10DD}"/>
              </a:ext>
            </a:extLst>
          </p:cNvPr>
          <p:cNvSpPr txBox="1"/>
          <p:nvPr/>
        </p:nvSpPr>
        <p:spPr>
          <a:xfrm>
            <a:off x="4173211" y="5169732"/>
            <a:ext cx="38455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66"/>
                </a:solidFill>
                <a:effectLst/>
                <a:uLnTx/>
                <a:uFillTx/>
                <a:latin typeface="Arial" panose="020B0604020202020204"/>
                <a:ea typeface="+mn-ea"/>
                <a:cs typeface="+mn-cs"/>
              </a:rPr>
              <a:t>Questionnaire with Adults with Learning Disabilities-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3366"/>
                </a:solidFill>
                <a:effectLst/>
                <a:uLnTx/>
                <a:uFillTx/>
                <a:latin typeface="Arial" panose="020B0604020202020204"/>
                <a:ea typeface="+mn-ea"/>
                <a:cs typeface="+mn-cs"/>
              </a:rPr>
              <a:t>Face to Face  </a:t>
            </a:r>
          </a:p>
        </p:txBody>
      </p:sp>
      <p:pic>
        <p:nvPicPr>
          <p:cNvPr id="12" name="Picture 11" descr=".">
            <a:extLst>
              <a:ext uri="{FF2B5EF4-FFF2-40B4-BE49-F238E27FC236}">
                <a16:creationId xmlns:a16="http://schemas.microsoft.com/office/drawing/2014/main" id="{32B6F652-1D18-13C4-FC78-9FFC3A705DF9}"/>
              </a:ext>
            </a:extLst>
          </p:cNvPr>
          <p:cNvPicPr>
            <a:picLocks noChangeAspect="1"/>
          </p:cNvPicPr>
          <p:nvPr/>
        </p:nvPicPr>
        <p:blipFill>
          <a:blip r:embed="rId6"/>
          <a:stretch>
            <a:fillRect/>
          </a:stretch>
        </p:blipFill>
        <p:spPr>
          <a:xfrm>
            <a:off x="8164275" y="1279481"/>
            <a:ext cx="3569381" cy="1998426"/>
          </a:xfrm>
          <a:prstGeom prst="rect">
            <a:avLst/>
          </a:prstGeom>
        </p:spPr>
      </p:pic>
      <p:pic>
        <p:nvPicPr>
          <p:cNvPr id="14" name="Picture 13" descr=".">
            <a:extLst>
              <a:ext uri="{FF2B5EF4-FFF2-40B4-BE49-F238E27FC236}">
                <a16:creationId xmlns:a16="http://schemas.microsoft.com/office/drawing/2014/main" id="{99A5FE7C-9C11-4333-9CE5-33F836DFC279}"/>
              </a:ext>
            </a:extLst>
          </p:cNvPr>
          <p:cNvPicPr>
            <a:picLocks noChangeAspect="1"/>
          </p:cNvPicPr>
          <p:nvPr/>
        </p:nvPicPr>
        <p:blipFill>
          <a:blip r:embed="rId7"/>
          <a:stretch>
            <a:fillRect/>
          </a:stretch>
        </p:blipFill>
        <p:spPr>
          <a:xfrm>
            <a:off x="8098879" y="2729802"/>
            <a:ext cx="3845578" cy="2254445"/>
          </a:xfrm>
          <a:prstGeom prst="rect">
            <a:avLst/>
          </a:prstGeom>
        </p:spPr>
      </p:pic>
      <p:sp>
        <p:nvSpPr>
          <p:cNvPr id="15" name="TextBox 14">
            <a:extLst>
              <a:ext uri="{FF2B5EF4-FFF2-40B4-BE49-F238E27FC236}">
                <a16:creationId xmlns:a16="http://schemas.microsoft.com/office/drawing/2014/main" id="{08BDD872-1280-0DB0-B389-3DAF4F60F10F}"/>
              </a:ext>
            </a:extLst>
          </p:cNvPr>
          <p:cNvSpPr txBox="1"/>
          <p:nvPr/>
        </p:nvSpPr>
        <p:spPr>
          <a:xfrm>
            <a:off x="8358390" y="5169732"/>
            <a:ext cx="3181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366"/>
                </a:solidFill>
                <a:effectLst/>
                <a:uLnTx/>
                <a:uFillTx/>
                <a:latin typeface="Arial" panose="020B0604020202020204"/>
                <a:ea typeface="+mn-ea"/>
                <a:cs typeface="+mn-cs"/>
              </a:rPr>
              <a:t>Carers Focus 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3366"/>
                </a:solidFill>
                <a:effectLst/>
                <a:uLnTx/>
                <a:uFillTx/>
                <a:latin typeface="Arial" panose="020B0604020202020204"/>
                <a:ea typeface="+mn-ea"/>
                <a:cs typeface="+mn-cs"/>
              </a:rPr>
              <a:t>Face to Face </a:t>
            </a:r>
          </a:p>
        </p:txBody>
      </p:sp>
    </p:spTree>
    <p:extLst>
      <p:ext uri="{BB962C8B-B14F-4D97-AF65-F5344CB8AC3E}">
        <p14:creationId xmlns:p14="http://schemas.microsoft.com/office/powerpoint/2010/main" val="27546131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CBA2-2288-9DC6-C92E-9B0B37FE5E4E}"/>
              </a:ext>
            </a:extLst>
          </p:cNvPr>
          <p:cNvSpPr>
            <a:spLocks noGrp="1"/>
          </p:cNvSpPr>
          <p:nvPr>
            <p:ph type="title"/>
          </p:nvPr>
        </p:nvSpPr>
        <p:spPr/>
        <p:txBody>
          <a:bodyPr/>
          <a:lstStyle/>
          <a:p>
            <a:r>
              <a:rPr lang="en-GB"/>
              <a:t>LIFT disability and carer data</a:t>
            </a:r>
          </a:p>
        </p:txBody>
      </p:sp>
      <p:sp>
        <p:nvSpPr>
          <p:cNvPr id="3" name="Content Placeholder 2">
            <a:extLst>
              <a:ext uri="{FF2B5EF4-FFF2-40B4-BE49-F238E27FC236}">
                <a16:creationId xmlns:a16="http://schemas.microsoft.com/office/drawing/2014/main" id="{457BEA3B-A972-1736-6EA8-0933F8C69024}"/>
              </a:ext>
            </a:extLst>
          </p:cNvPr>
          <p:cNvSpPr>
            <a:spLocks noGrp="1"/>
          </p:cNvSpPr>
          <p:nvPr>
            <p:ph idx="1"/>
          </p:nvPr>
        </p:nvSpPr>
        <p:spPr>
          <a:xfrm>
            <a:off x="639024" y="1325308"/>
            <a:ext cx="10112453" cy="4764088"/>
          </a:xfrm>
        </p:spPr>
        <p:txBody>
          <a:bodyPr>
            <a:normAutofit/>
          </a:bodyPr>
          <a:lstStyle/>
          <a:p>
            <a:pPr marL="0" indent="0">
              <a:buNone/>
            </a:pPr>
            <a:r>
              <a:rPr lang="en-GB" sz="1800" b="1">
                <a:latin typeface="Calibri" panose="020F0502020204030204" pitchFamily="34" charset="0"/>
              </a:rPr>
              <a:t>The November 2023 LIFT update reveals key statistics about low-income households across all boroughs:</a:t>
            </a:r>
          </a:p>
          <a:p>
            <a:r>
              <a:rPr lang="en-GB" sz="1800">
                <a:effectLst/>
                <a:latin typeface="Calibri" panose="020F0502020204030204" pitchFamily="34" charset="0"/>
                <a:ea typeface="Times New Roman" panose="02020603050405020304" pitchFamily="18" charset="0"/>
              </a:rPr>
              <a:t>43% of all low income households are disabled and claiming ESA, DLA or both (13,934 households).</a:t>
            </a:r>
            <a:endParaRPr lang="en-GB"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a:effectLst/>
                <a:latin typeface="Calibri" panose="020F0502020204030204" pitchFamily="34" charset="0"/>
                <a:ea typeface="Times New Roman" panose="02020603050405020304" pitchFamily="18" charset="0"/>
              </a:rPr>
              <a:t>31% of all low income households are defined as claiming the highest level of disability or sickness benefit by claiming higher DLA, higher AA, enhanced PIP, or they are in the ESA Support group (10,035 households).</a:t>
            </a:r>
            <a:endParaRPr lang="en-GB"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a:effectLst/>
                <a:latin typeface="Calibri" panose="020F0502020204030204" pitchFamily="34" charset="0"/>
                <a:ea typeface="Times New Roman" panose="02020603050405020304" pitchFamily="18" charset="0"/>
              </a:rPr>
              <a:t>13% of all low income households are carer households (4,220 households).</a:t>
            </a:r>
          </a:p>
          <a:p>
            <a:pPr marL="0" indent="0">
              <a:buNone/>
            </a:pPr>
            <a:r>
              <a:rPr lang="en-GB" sz="1800" b="1">
                <a:latin typeface="Calibri" panose="020F0502020204030204" pitchFamily="34" charset="0"/>
              </a:rPr>
              <a:t>The data highlights the significant financial challenges faced by disabled individuals and caregivers in low-income households. It emphasizes the urgent need for targeted support and resources. This underlines the necessity of tailored services for these households, which are disproportionately affected by health-related issues. Implementing policies and programs aimed at supporting disabled individuals and caregivers and improving access to resources like healthcare, financial assistance, and social services is crucial for addressing the needs of these vulnerable groups.</a:t>
            </a:r>
            <a:endParaRPr lang="en-GB" sz="1200" b="1"/>
          </a:p>
        </p:txBody>
      </p:sp>
    </p:spTree>
    <p:extLst>
      <p:ext uri="{BB962C8B-B14F-4D97-AF65-F5344CB8AC3E}">
        <p14:creationId xmlns:p14="http://schemas.microsoft.com/office/powerpoint/2010/main" val="1382724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CBA2-2288-9DC6-C92E-9B0B37FE5E4E}"/>
              </a:ext>
            </a:extLst>
          </p:cNvPr>
          <p:cNvSpPr>
            <a:spLocks noGrp="1"/>
          </p:cNvSpPr>
          <p:nvPr>
            <p:ph type="title"/>
          </p:nvPr>
        </p:nvSpPr>
        <p:spPr/>
        <p:txBody>
          <a:bodyPr/>
          <a:lstStyle/>
          <a:p>
            <a:r>
              <a:rPr lang="en-GB"/>
              <a:t>Hospital passports</a:t>
            </a:r>
          </a:p>
        </p:txBody>
      </p:sp>
      <p:sp>
        <p:nvSpPr>
          <p:cNvPr id="3" name="Content Placeholder 2">
            <a:extLst>
              <a:ext uri="{FF2B5EF4-FFF2-40B4-BE49-F238E27FC236}">
                <a16:creationId xmlns:a16="http://schemas.microsoft.com/office/drawing/2014/main" id="{457BEA3B-A972-1736-6EA8-0933F8C69024}"/>
              </a:ext>
            </a:extLst>
          </p:cNvPr>
          <p:cNvSpPr>
            <a:spLocks noGrp="1"/>
          </p:cNvSpPr>
          <p:nvPr>
            <p:ph idx="1"/>
          </p:nvPr>
        </p:nvSpPr>
        <p:spPr>
          <a:xfrm>
            <a:off x="838200" y="1603683"/>
            <a:ext cx="7773537" cy="4351338"/>
          </a:xfrm>
        </p:spPr>
        <p:txBody>
          <a:bodyPr>
            <a:normAutofit/>
          </a:bodyPr>
          <a:lstStyle/>
          <a:p>
            <a:r>
              <a:rPr lang="en-GB" sz="1800"/>
              <a:t>Hospital passports describe individuals and their learning disability, health needs as well as any communication or reasonable adjustment considerations </a:t>
            </a:r>
          </a:p>
          <a:p>
            <a:r>
              <a:rPr lang="en-GB" sz="1800"/>
              <a:t>The previous strategy set out an ambition to introduce cards with key information and redesign hospital passports so that hospital staff could access and use them; the North East London </a:t>
            </a:r>
            <a:r>
              <a:rPr lang="en-GB" sz="1800" err="1"/>
              <a:t>LeDeR</a:t>
            </a:r>
            <a:r>
              <a:rPr lang="en-GB" sz="1800"/>
              <a:t> strategy 2022-2025 also has a </a:t>
            </a:r>
          </a:p>
          <a:p>
            <a:r>
              <a:rPr lang="en-GB" sz="1800"/>
              <a:t>There remains a continued need to promote the use and value of hospital / health passports with different kinds of staff so that they are comprehensive and up to date </a:t>
            </a:r>
          </a:p>
          <a:p>
            <a:endParaRPr lang="en-GB" sz="1200"/>
          </a:p>
        </p:txBody>
      </p:sp>
      <p:pic>
        <p:nvPicPr>
          <p:cNvPr id="2050" name="Picture 2" descr="A man outside a hospital carrying his hospital passport">
            <a:extLst>
              <a:ext uri="{FF2B5EF4-FFF2-40B4-BE49-F238E27FC236}">
                <a16:creationId xmlns:a16="http://schemas.microsoft.com/office/drawing/2014/main" id="{742BBA05-A8B2-AFC9-682E-19616DA1B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224" y="1911255"/>
            <a:ext cx="17145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man showing his hospital passport to a doctor">
            <a:extLst>
              <a:ext uri="{FF2B5EF4-FFF2-40B4-BE49-F238E27FC236}">
                <a16:creationId xmlns:a16="http://schemas.microsoft.com/office/drawing/2014/main" id="{9F0F8723-71CE-3A42-11F6-BAA21044C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3474" y="390923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4401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C073-EECC-4402-833C-6806CD8732FD}"/>
              </a:ext>
            </a:extLst>
          </p:cNvPr>
          <p:cNvSpPr>
            <a:spLocks noGrp="1"/>
          </p:cNvSpPr>
          <p:nvPr>
            <p:ph type="title"/>
          </p:nvPr>
        </p:nvSpPr>
        <p:spPr>
          <a:xfrm>
            <a:off x="58558" y="0"/>
            <a:ext cx="10384130" cy="1325563"/>
          </a:xfrm>
        </p:spPr>
        <p:txBody>
          <a:bodyPr>
            <a:noAutofit/>
          </a:bodyPr>
          <a:lstStyle/>
          <a:p>
            <a:pPr algn="ctr"/>
            <a:r>
              <a:rPr lang="en-GB" sz="2800"/>
              <a:t>Tower Hamlets recently implemented a weight management programme for adults with learning disabilities</a:t>
            </a:r>
          </a:p>
        </p:txBody>
      </p:sp>
      <p:sp>
        <p:nvSpPr>
          <p:cNvPr id="3" name="Content Placeholder 2">
            <a:extLst>
              <a:ext uri="{FF2B5EF4-FFF2-40B4-BE49-F238E27FC236}">
                <a16:creationId xmlns:a16="http://schemas.microsoft.com/office/drawing/2014/main" id="{A002E45B-55C8-3A82-BEEB-D52F2FF961C5}"/>
              </a:ext>
            </a:extLst>
          </p:cNvPr>
          <p:cNvSpPr>
            <a:spLocks noGrp="1"/>
          </p:cNvSpPr>
          <p:nvPr>
            <p:ph idx="1"/>
          </p:nvPr>
        </p:nvSpPr>
        <p:spPr>
          <a:xfrm>
            <a:off x="336972" y="1222222"/>
            <a:ext cx="8705124" cy="5465658"/>
          </a:xfrm>
          <a:solidFill>
            <a:schemeClr val="bg1"/>
          </a:solidFill>
          <a:ln>
            <a:solidFill>
              <a:schemeClr val="bg1"/>
            </a:solidFill>
          </a:ln>
        </p:spPr>
        <p:txBody>
          <a:bodyPr>
            <a:noAutofit/>
          </a:bodyPr>
          <a:lstStyle/>
          <a:p>
            <a:pPr marL="0" indent="0" algn="l">
              <a:buNone/>
            </a:pPr>
            <a:r>
              <a:rPr lang="en-GB" sz="1200" b="1" i="0">
                <a:solidFill>
                  <a:schemeClr val="tx1"/>
                </a:solidFill>
                <a:effectLst/>
                <a:latin typeface="+mn-lt"/>
              </a:rPr>
              <a:t>Obesity and weight management for people with learning disabilities: guidance (Gov, 2020) </a:t>
            </a:r>
          </a:p>
          <a:p>
            <a:r>
              <a:rPr lang="en-GB" sz="1200">
                <a:solidFill>
                  <a:schemeClr val="tx1"/>
                </a:solidFill>
                <a:latin typeface="+mn-lt"/>
              </a:rPr>
              <a:t>For adults with LD, actions to address healthy weight through diet and exercise are similar to other adults (with additional complexities in achieving this) </a:t>
            </a:r>
          </a:p>
          <a:p>
            <a:r>
              <a:rPr lang="en-GB" sz="1200">
                <a:solidFill>
                  <a:schemeClr val="tx1"/>
                </a:solidFill>
                <a:latin typeface="+mn-lt"/>
              </a:rPr>
              <a:t>Tailored approach: Guidance emphasises personalised assessment and intervention plans considering the individual's cognitive abilities, communication needs, and health conditions.</a:t>
            </a:r>
          </a:p>
          <a:p>
            <a:r>
              <a:rPr lang="en-GB" sz="1200">
                <a:solidFill>
                  <a:schemeClr val="tx1"/>
                </a:solidFill>
                <a:latin typeface="+mn-lt"/>
              </a:rPr>
              <a:t>Supportive environment: Creating environments that promote healthy choices, accessible information, and collaborative care between healthcare professionals, caregivers, and individuals with learning disabilities.</a:t>
            </a:r>
          </a:p>
          <a:p>
            <a:r>
              <a:rPr lang="en-GB" sz="1200">
                <a:solidFill>
                  <a:schemeClr val="tx1"/>
                </a:solidFill>
                <a:latin typeface="+mn-lt"/>
              </a:rPr>
              <a:t>Long-term support: Highlighting the importance of ongoing support, positive reinforcement, and inclusive programs to address barriers and promote sustainable weight management for this population.</a:t>
            </a:r>
          </a:p>
          <a:p>
            <a:pPr marL="0" indent="0">
              <a:buNone/>
            </a:pPr>
            <a:r>
              <a:rPr lang="en-GB" sz="1200" b="1">
                <a:solidFill>
                  <a:schemeClr val="tx1"/>
                </a:solidFill>
                <a:latin typeface="+mn-lt"/>
              </a:rPr>
              <a:t>Healthy weight interventions</a:t>
            </a:r>
          </a:p>
          <a:p>
            <a:pPr fontAlgn="base"/>
            <a:r>
              <a:rPr lang="en-GB" sz="1200" b="1">
                <a:solidFill>
                  <a:schemeClr val="tx1"/>
                </a:solidFill>
                <a:latin typeface="+mn-lt"/>
              </a:rPr>
              <a:t>Shape Up: </a:t>
            </a:r>
            <a:r>
              <a:rPr lang="en-GB" sz="1200">
                <a:solidFill>
                  <a:schemeClr val="tx1"/>
                </a:solidFill>
                <a:latin typeface="+mn-lt"/>
              </a:rPr>
              <a:t>Time-limited funding for weight management enabled LBTH Public Health to commission a Tier 2 service for adults with learning disabilities. The Community Learning Disability Service, in collaboration with Create, implemented the weight management program in Tier 2 to assist adults with learning disabilities in Tower Hamlets to achieve a healthier and more active lifestyle by losing weight. Participants, along with their caregivers or support workers, were offered personalised schedules and weekly goals to work towards. The programme included weekly or bi-weekly fitness and information sessions over a minimum of 12 weeks, as well as one-on-one guidance from health and lifestyle professionals who work within the Community Learning Disability Service. </a:t>
            </a:r>
          </a:p>
          <a:p>
            <a:r>
              <a:rPr lang="en-GB" sz="1200" b="1">
                <a:solidFill>
                  <a:schemeClr val="tx1"/>
                </a:solidFill>
                <a:hlinkClick r:id="rId3">
                  <a:extLst>
                    <a:ext uri="{A12FA001-AC4F-418D-AE19-62706E023703}">
                      <ahyp:hlinkClr xmlns:ahyp="http://schemas.microsoft.com/office/drawing/2018/hyperlinkcolor" val="tx"/>
                    </a:ext>
                  </a:extLst>
                </a:hlinkClick>
              </a:rPr>
              <a:t>Ability Bow</a:t>
            </a:r>
            <a:r>
              <a:rPr lang="en-GB" sz="1200">
                <a:solidFill>
                  <a:schemeClr val="tx1"/>
                </a:solidFill>
              </a:rPr>
              <a:t>:  Ability Bow is a charity providing specialist exercise support for people living with disabilities or complex health conditions</a:t>
            </a:r>
          </a:p>
          <a:p>
            <a:r>
              <a:rPr lang="en-GB" sz="1200">
                <a:solidFill>
                  <a:schemeClr val="tx1"/>
                </a:solidFill>
                <a:hlinkClick r:id="rId4">
                  <a:extLst>
                    <a:ext uri="{A12FA001-AC4F-418D-AE19-62706E023703}">
                      <ahyp:hlinkClr xmlns:ahyp="http://schemas.microsoft.com/office/drawing/2018/hyperlinkcolor" val="tx"/>
                    </a:ext>
                  </a:extLst>
                </a:hlinkClick>
              </a:rPr>
              <a:t>Bike works</a:t>
            </a:r>
            <a:r>
              <a:rPr lang="en-GB" sz="1200">
                <a:solidFill>
                  <a:schemeClr val="tx1"/>
                </a:solidFill>
              </a:rPr>
              <a:t>: All-inclusive cycling clubs in Victoria Park.</a:t>
            </a:r>
          </a:p>
          <a:p>
            <a:r>
              <a:rPr lang="en-GB" sz="1200">
                <a:solidFill>
                  <a:schemeClr val="tx1"/>
                </a:solidFill>
                <a:hlinkClick r:id="rId5">
                  <a:extLst>
                    <a:ext uri="{A12FA001-AC4F-418D-AE19-62706E023703}">
                      <ahyp:hlinkClr xmlns:ahyp="http://schemas.microsoft.com/office/drawing/2018/hyperlinkcolor" val="tx"/>
                    </a:ext>
                  </a:extLst>
                </a:hlinkClick>
              </a:rPr>
              <a:t>Healthy Weight Program: </a:t>
            </a:r>
            <a:r>
              <a:rPr lang="en-GB" sz="1200">
                <a:solidFill>
                  <a:schemeClr val="tx1"/>
                </a:solidFill>
              </a:rPr>
              <a:t>A 12-week program with one-on-one and small-group exercise and nutrition sessions for adults with learning disabilities. It encourages physical activity and healthy eating</a:t>
            </a:r>
          </a:p>
          <a:p>
            <a:r>
              <a:rPr lang="en-GB" sz="1200">
                <a:solidFill>
                  <a:schemeClr val="tx1"/>
                </a:solidFill>
                <a:hlinkClick r:id="rId6">
                  <a:extLst>
                    <a:ext uri="{A12FA001-AC4F-418D-AE19-62706E023703}">
                      <ahyp:hlinkClr xmlns:ahyp="http://schemas.microsoft.com/office/drawing/2018/hyperlinkcolor" val="tx"/>
                    </a:ext>
                  </a:extLst>
                </a:hlinkClick>
              </a:rPr>
              <a:t>Disability Sport Sessions: Centres. </a:t>
            </a:r>
            <a:r>
              <a:rPr lang="en-GB" sz="1200">
                <a:solidFill>
                  <a:schemeClr val="tx1"/>
                </a:solidFill>
              </a:rPr>
              <a:t>Swimming: Be Well runs sessions specifically for people with disabilities at Poplar Baths and Tiller Leisure Centres. Multi-Sport: Mile End Park Leisure Centre hosts sessions where participants can try different sports and activities each week. These sessions cater to various age groups</a:t>
            </a:r>
          </a:p>
          <a:p>
            <a:pPr fontAlgn="base"/>
            <a:endParaRPr lang="en-GB" sz="1200">
              <a:solidFill>
                <a:srgbClr val="525252"/>
              </a:solidFill>
              <a:latin typeface="+mn-lt"/>
            </a:endParaRPr>
          </a:p>
        </p:txBody>
      </p:sp>
      <p:sp>
        <p:nvSpPr>
          <p:cNvPr id="6" name="AutoShape 2" descr="Time to set new goals for a healthier you! | One You Plymouth">
            <a:extLst>
              <a:ext uri="{FF2B5EF4-FFF2-40B4-BE49-F238E27FC236}">
                <a16:creationId xmlns:a16="http://schemas.microsoft.com/office/drawing/2014/main" id="{9989F64F-E1D8-691B-F910-D003898E31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panose="020B0604020202020204"/>
              <a:ea typeface="+mn-ea"/>
              <a:cs typeface="+mn-cs"/>
            </a:endParaRPr>
          </a:p>
        </p:txBody>
      </p:sp>
      <p:pic>
        <p:nvPicPr>
          <p:cNvPr id="8" name="Picture 7" descr="Bright yellow poster with bold red and black text reading &quot;Eat well and move more&quot; promoting healthy eating and physical activity. Features colorful, stylized figures exercising and holding a plate of food, with a call to action to visit Change4Life for recipes and activities, alongside the Change4Life logo in blue, green, and orange.">
            <a:extLst>
              <a:ext uri="{FF2B5EF4-FFF2-40B4-BE49-F238E27FC236}">
                <a16:creationId xmlns:a16="http://schemas.microsoft.com/office/drawing/2014/main" id="{A560C078-06B8-0A8F-F1B9-86F741B008F0}"/>
              </a:ext>
            </a:extLst>
          </p:cNvPr>
          <p:cNvPicPr>
            <a:picLocks noChangeAspect="1"/>
          </p:cNvPicPr>
          <p:nvPr/>
        </p:nvPicPr>
        <p:blipFill>
          <a:blip r:embed="rId7"/>
          <a:stretch>
            <a:fillRect/>
          </a:stretch>
        </p:blipFill>
        <p:spPr>
          <a:xfrm>
            <a:off x="9641996" y="1483732"/>
            <a:ext cx="2213032" cy="1247001"/>
          </a:xfrm>
          <a:prstGeom prst="rect">
            <a:avLst/>
          </a:prstGeom>
        </p:spPr>
      </p:pic>
      <p:sp>
        <p:nvSpPr>
          <p:cNvPr id="5" name="TextBox 4">
            <a:extLst>
              <a:ext uri="{FF2B5EF4-FFF2-40B4-BE49-F238E27FC236}">
                <a16:creationId xmlns:a16="http://schemas.microsoft.com/office/drawing/2014/main" id="{56019FDA-C178-2B10-D18A-6BA987B77C4A}"/>
              </a:ext>
            </a:extLst>
          </p:cNvPr>
          <p:cNvSpPr txBox="1"/>
          <p:nvPr/>
        </p:nvSpPr>
        <p:spPr>
          <a:xfrm>
            <a:off x="9136673" y="2888902"/>
            <a:ext cx="2824681" cy="1384995"/>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3366"/>
                </a:solidFill>
                <a:effectLst/>
                <a:uLnTx/>
                <a:uFillTx/>
                <a:latin typeface="Arial" panose="020B0604020202020204"/>
                <a:ea typeface="+mn-ea"/>
                <a:cs typeface="+mn-cs"/>
              </a:rPr>
              <a:t>Gaps in information: </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What has the uptake and evaluation been of the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3366"/>
                </a:solidFill>
                <a:effectLst/>
                <a:uLnTx/>
                <a:uFillTx/>
                <a:latin typeface="Arial" panose="020B0604020202020204"/>
                <a:ea typeface="+mn-ea"/>
                <a:cs typeface="+mn-cs"/>
              </a:rPr>
              <a:t>Gaps in implementation: </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long-term funding for weight management? Inclusion of people with LD in different aspects of healthy weight </a:t>
            </a:r>
          </a:p>
        </p:txBody>
      </p:sp>
    </p:spTree>
    <p:extLst>
      <p:ext uri="{BB962C8B-B14F-4D97-AF65-F5344CB8AC3E}">
        <p14:creationId xmlns:p14="http://schemas.microsoft.com/office/powerpoint/2010/main" val="2620974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20A59-0C37-934A-BA7D-F5A4B99A66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A8D28B-1DAB-74AC-7F09-E6C20F9A6B74}"/>
              </a:ext>
            </a:extLst>
          </p:cNvPr>
          <p:cNvSpPr>
            <a:spLocks noGrp="1"/>
          </p:cNvSpPr>
          <p:nvPr>
            <p:ph type="ctrTitle"/>
          </p:nvPr>
        </p:nvSpPr>
        <p:spPr>
          <a:xfrm>
            <a:off x="857251" y="1893888"/>
            <a:ext cx="5876924" cy="2387600"/>
          </a:xfrm>
        </p:spPr>
        <p:txBody>
          <a:bodyPr>
            <a:normAutofit/>
          </a:bodyPr>
          <a:lstStyle/>
          <a:p>
            <a:r>
              <a:rPr lang="en-GB">
                <a:latin typeface="Arial"/>
                <a:cs typeface="Arial"/>
              </a:rPr>
              <a:t>Mental Health and Wellbeing </a:t>
            </a:r>
            <a:endParaRPr lang="en-GB"/>
          </a:p>
        </p:txBody>
      </p:sp>
    </p:spTree>
    <p:extLst>
      <p:ext uri="{BB962C8B-B14F-4D97-AF65-F5344CB8AC3E}">
        <p14:creationId xmlns:p14="http://schemas.microsoft.com/office/powerpoint/2010/main" val="345759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17EC-9253-E1F5-9C25-F19B3A5DB908}"/>
              </a:ext>
            </a:extLst>
          </p:cNvPr>
          <p:cNvSpPr>
            <a:spLocks noGrp="1"/>
          </p:cNvSpPr>
          <p:nvPr>
            <p:ph type="title"/>
          </p:nvPr>
        </p:nvSpPr>
        <p:spPr/>
        <p:txBody>
          <a:bodyPr>
            <a:normAutofit/>
          </a:bodyPr>
          <a:lstStyle/>
          <a:p>
            <a:r>
              <a:rPr lang="en-GB" sz="2800"/>
              <a:t>Adults with LD have multiple risk factors for poor mental health and wellbeing </a:t>
            </a:r>
          </a:p>
        </p:txBody>
      </p:sp>
      <p:sp>
        <p:nvSpPr>
          <p:cNvPr id="8" name="Content Placeholder 7">
            <a:extLst>
              <a:ext uri="{FF2B5EF4-FFF2-40B4-BE49-F238E27FC236}">
                <a16:creationId xmlns:a16="http://schemas.microsoft.com/office/drawing/2014/main" id="{479A23CA-D1E0-244D-52A9-A3549A2C0AF4}"/>
              </a:ext>
            </a:extLst>
          </p:cNvPr>
          <p:cNvSpPr>
            <a:spLocks noGrp="1"/>
          </p:cNvSpPr>
          <p:nvPr>
            <p:ph idx="1"/>
          </p:nvPr>
        </p:nvSpPr>
        <p:spPr>
          <a:xfrm>
            <a:off x="838200" y="1243094"/>
            <a:ext cx="5944338" cy="4319505"/>
          </a:xfrm>
          <a:solidFill>
            <a:schemeClr val="bg1"/>
          </a:solidFill>
          <a:ln>
            <a:solidFill>
              <a:schemeClr val="bg1"/>
            </a:solidFill>
          </a:ln>
        </p:spPr>
        <p:txBody>
          <a:bodyPr>
            <a:normAutofit fontScale="62500" lnSpcReduction="20000"/>
          </a:bodyPr>
          <a:lstStyle/>
          <a:p>
            <a:pPr marL="0" indent="0">
              <a:buNone/>
            </a:pPr>
            <a:r>
              <a:rPr lang="en-GB" sz="1800" b="1">
                <a:solidFill>
                  <a:srgbClr val="374151"/>
                </a:solidFill>
                <a:latin typeface="+mj-lt"/>
                <a:cs typeface="Calibri" panose="020F0502020204030204" pitchFamily="34" charset="0"/>
              </a:rPr>
              <a:t>Limited data available regarding mental health issues among individuals with learning disabilities Tower Hamlets, however it is found:</a:t>
            </a:r>
          </a:p>
          <a:p>
            <a:pPr marL="285750" indent="-285750"/>
            <a:r>
              <a:rPr lang="en-GB" sz="2500">
                <a:solidFill>
                  <a:srgbClr val="374151"/>
                </a:solidFill>
                <a:latin typeface="+mj-lt"/>
                <a:cs typeface="Calibri" panose="020F0502020204030204" pitchFamily="34" charset="0"/>
              </a:rPr>
              <a:t>Higher prevalence of various conditions, including diabetes, asthma, stroke, depression, and Serious Mental Illness, noted among learning disability patients (NICE, 2023)</a:t>
            </a:r>
          </a:p>
          <a:p>
            <a:pPr marL="285750" indent="-285750"/>
            <a:r>
              <a:rPr lang="en-GB" sz="2500">
                <a:solidFill>
                  <a:srgbClr val="374151"/>
                </a:solidFill>
                <a:latin typeface="+mj-lt"/>
                <a:cs typeface="Calibri" panose="020F0502020204030204" pitchFamily="34" charset="0"/>
              </a:rPr>
              <a:t>Tower Hamlets exhibit reduced secondary mental health services utilisation among individuals in stable employment and accommodation (PHAST, 2023 )</a:t>
            </a:r>
          </a:p>
          <a:p>
            <a:pPr marL="285750" indent="-285750"/>
            <a:r>
              <a:rPr lang="en-GB" sz="2500">
                <a:solidFill>
                  <a:srgbClr val="374151"/>
                </a:solidFill>
                <a:latin typeface="+mj-lt"/>
                <a:cs typeface="Calibri" panose="020F0502020204030204" pitchFamily="34" charset="0"/>
              </a:rPr>
              <a:t>In Tower Hamlets, there are notable challenges related to a high prevalence of common mental health problems within the population. Specifically, Tower Hamlets record the highest percentage of long-term mental health issues among its residents, emphasising the need for targeted mental health interventions and support (PHAST,2023)</a:t>
            </a:r>
          </a:p>
          <a:p>
            <a:pPr marL="742950" lvl="1" indent="-285750"/>
            <a:r>
              <a:rPr lang="en-GB" sz="2500">
                <a:solidFill>
                  <a:srgbClr val="374151"/>
                </a:solidFill>
                <a:latin typeface="+mj-lt"/>
                <a:cs typeface="Calibri" panose="020F0502020204030204" pitchFamily="34" charset="0"/>
              </a:rPr>
              <a:t>In Tower Hamlets, there are elevated levels of deprivation, contributing to potentially increased demand for mental health services. Given the established connection between deprivation, poverty, and mental health issues, Tower Hamlets faces a heightened risk of experiencing greater demand for common mental health services.</a:t>
            </a:r>
          </a:p>
        </p:txBody>
      </p:sp>
      <p:sp>
        <p:nvSpPr>
          <p:cNvPr id="17" name="TextBox 16">
            <a:extLst>
              <a:ext uri="{FF2B5EF4-FFF2-40B4-BE49-F238E27FC236}">
                <a16:creationId xmlns:a16="http://schemas.microsoft.com/office/drawing/2014/main" id="{A66358B3-B6DB-47CF-C1C5-612A5B4DF502}"/>
              </a:ext>
            </a:extLst>
          </p:cNvPr>
          <p:cNvSpPr txBox="1"/>
          <p:nvPr/>
        </p:nvSpPr>
        <p:spPr>
          <a:xfrm>
            <a:off x="1748201" y="5325030"/>
            <a:ext cx="5034337" cy="584775"/>
          </a:xfrm>
          <a:prstGeom prst="rect">
            <a:avLst/>
          </a:prstGeom>
          <a:solidFill>
            <a:schemeClr val="bg1"/>
          </a:solidFill>
          <a:ln>
            <a:solidFill>
              <a:schemeClr val="accent5">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3366"/>
                </a:solidFill>
                <a:effectLst/>
                <a:uLnTx/>
                <a:uFillTx/>
                <a:latin typeface="Arial" panose="020B0604020202020204"/>
                <a:ea typeface="+mn-ea"/>
                <a:cs typeface="+mn-cs"/>
              </a:rPr>
              <a:t>There is a growing number of referrals in Tower Hamlets for secondary mental health services</a:t>
            </a:r>
          </a:p>
        </p:txBody>
      </p:sp>
      <p:grpSp>
        <p:nvGrpSpPr>
          <p:cNvPr id="16" name="Group 15" descr=".">
            <a:extLst>
              <a:ext uri="{FF2B5EF4-FFF2-40B4-BE49-F238E27FC236}">
                <a16:creationId xmlns:a16="http://schemas.microsoft.com/office/drawing/2014/main" id="{9FEC102D-142D-54CA-993B-3EEC11794018}"/>
              </a:ext>
            </a:extLst>
          </p:cNvPr>
          <p:cNvGrpSpPr/>
          <p:nvPr/>
        </p:nvGrpSpPr>
        <p:grpSpPr>
          <a:xfrm>
            <a:off x="6782538" y="1387269"/>
            <a:ext cx="5034337" cy="1375436"/>
            <a:chOff x="-544531" y="4602823"/>
            <a:chExt cx="6053088" cy="1674697"/>
          </a:xfrm>
        </p:grpSpPr>
        <p:pic>
          <p:nvPicPr>
            <p:cNvPr id="11" name="Picture 10">
              <a:extLst>
                <a:ext uri="{FF2B5EF4-FFF2-40B4-BE49-F238E27FC236}">
                  <a16:creationId xmlns:a16="http://schemas.microsoft.com/office/drawing/2014/main" id="{D2FCFB65-2AB2-10B3-D63A-9F1AEFB562C9}"/>
                </a:ext>
              </a:extLst>
            </p:cNvPr>
            <p:cNvPicPr>
              <a:picLocks noChangeAspect="1"/>
            </p:cNvPicPr>
            <p:nvPr/>
          </p:nvPicPr>
          <p:blipFill rotWithShape="1">
            <a:blip r:embed="rId3"/>
            <a:srcRect l="742" t="20573" b="6367"/>
            <a:stretch/>
          </p:blipFill>
          <p:spPr>
            <a:xfrm>
              <a:off x="-544531" y="4860168"/>
              <a:ext cx="5389709" cy="1294543"/>
            </a:xfrm>
            <a:prstGeom prst="rect">
              <a:avLst/>
            </a:prstGeom>
          </p:spPr>
        </p:pic>
        <p:pic>
          <p:nvPicPr>
            <p:cNvPr id="13" name="Picture 12">
              <a:extLst>
                <a:ext uri="{FF2B5EF4-FFF2-40B4-BE49-F238E27FC236}">
                  <a16:creationId xmlns:a16="http://schemas.microsoft.com/office/drawing/2014/main" id="{1FABBC6E-1680-5D09-BA6B-D09F4531D47F}"/>
                </a:ext>
              </a:extLst>
            </p:cNvPr>
            <p:cNvPicPr>
              <a:picLocks noChangeAspect="1"/>
            </p:cNvPicPr>
            <p:nvPr/>
          </p:nvPicPr>
          <p:blipFill rotWithShape="1">
            <a:blip r:embed="rId4"/>
            <a:srcRect t="5486"/>
            <a:stretch/>
          </p:blipFill>
          <p:spPr>
            <a:xfrm>
              <a:off x="4870293" y="4602823"/>
              <a:ext cx="638264" cy="1674697"/>
            </a:xfrm>
            <a:prstGeom prst="rect">
              <a:avLst/>
            </a:prstGeom>
          </p:spPr>
        </p:pic>
      </p:grpSp>
      <p:grpSp>
        <p:nvGrpSpPr>
          <p:cNvPr id="7" name="Group 6" descr=".">
            <a:extLst>
              <a:ext uri="{FF2B5EF4-FFF2-40B4-BE49-F238E27FC236}">
                <a16:creationId xmlns:a16="http://schemas.microsoft.com/office/drawing/2014/main" id="{7DA8ABC8-3F3C-6DC4-6EB1-3F1F067BDE73}"/>
              </a:ext>
            </a:extLst>
          </p:cNvPr>
          <p:cNvGrpSpPr/>
          <p:nvPr/>
        </p:nvGrpSpPr>
        <p:grpSpPr>
          <a:xfrm>
            <a:off x="7359847" y="2762705"/>
            <a:ext cx="4457028" cy="3147100"/>
            <a:chOff x="542009" y="1209858"/>
            <a:chExt cx="4457028" cy="3147100"/>
          </a:xfrm>
        </p:grpSpPr>
        <p:pic>
          <p:nvPicPr>
            <p:cNvPr id="5" name="Picture 4">
              <a:extLst>
                <a:ext uri="{FF2B5EF4-FFF2-40B4-BE49-F238E27FC236}">
                  <a16:creationId xmlns:a16="http://schemas.microsoft.com/office/drawing/2014/main" id="{551C127A-D199-145F-44BD-160AC661C460}"/>
                </a:ext>
              </a:extLst>
            </p:cNvPr>
            <p:cNvPicPr>
              <a:picLocks noChangeAspect="1"/>
            </p:cNvPicPr>
            <p:nvPr/>
          </p:nvPicPr>
          <p:blipFill>
            <a:blip r:embed="rId5"/>
            <a:stretch>
              <a:fillRect/>
            </a:stretch>
          </p:blipFill>
          <p:spPr>
            <a:xfrm>
              <a:off x="542009" y="1209858"/>
              <a:ext cx="4293582" cy="2430535"/>
            </a:xfrm>
            <a:prstGeom prst="rect">
              <a:avLst/>
            </a:prstGeom>
            <a:solidFill>
              <a:schemeClr val="bg1"/>
            </a:solidFill>
            <a:ln>
              <a:solidFill>
                <a:schemeClr val="bg1"/>
              </a:solidFill>
            </a:ln>
          </p:spPr>
        </p:pic>
        <p:sp>
          <p:nvSpPr>
            <p:cNvPr id="3" name="TextBox 2">
              <a:extLst>
                <a:ext uri="{FF2B5EF4-FFF2-40B4-BE49-F238E27FC236}">
                  <a16:creationId xmlns:a16="http://schemas.microsoft.com/office/drawing/2014/main" id="{5049F8FC-4D88-19C4-7AEC-7F60C9486832}"/>
                </a:ext>
              </a:extLst>
            </p:cNvPr>
            <p:cNvSpPr txBox="1"/>
            <p:nvPr/>
          </p:nvSpPr>
          <p:spPr>
            <a:xfrm>
              <a:off x="624811" y="3766027"/>
              <a:ext cx="4374226" cy="590931"/>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374151"/>
                  </a:solidFill>
                  <a:effectLst/>
                  <a:uLnTx/>
                  <a:uFillTx/>
                  <a:latin typeface="Arial" panose="020B0604020202020204"/>
                  <a:ea typeface="+mn-ea"/>
                  <a:cs typeface="Calibri" panose="020F0502020204030204" pitchFamily="34" charset="0"/>
                </a:rPr>
                <a:t>In Tower Hamlets, there is a range of different mental health problems a person with learning disabilities may suffer from, with the most common being a severe problem behaviour. </a:t>
              </a:r>
              <a:endParaRPr kumimoji="0" lang="en-GB" sz="1200" b="0" i="0" u="none" strike="noStrike" kern="1200" cap="none" spc="0" normalizeH="0" baseline="0" noProof="0">
                <a:ln>
                  <a:noFill/>
                </a:ln>
                <a:solidFill>
                  <a:srgbClr val="374151"/>
                </a:solidFill>
                <a:effectLst/>
                <a:highlight>
                  <a:srgbClr val="FFFF00"/>
                </a:highlight>
                <a:uLnTx/>
                <a:uFillTx/>
                <a:latin typeface="Arial" panose="020B0604020202020204"/>
                <a:ea typeface="+mn-ea"/>
                <a:cs typeface="Calibri" panose="020F0502020204030204" pitchFamily="34" charset="0"/>
              </a:endParaRPr>
            </a:p>
          </p:txBody>
        </p:sp>
      </p:grpSp>
    </p:spTree>
    <p:extLst>
      <p:ext uri="{BB962C8B-B14F-4D97-AF65-F5344CB8AC3E}">
        <p14:creationId xmlns:p14="http://schemas.microsoft.com/office/powerpoint/2010/main" val="39005459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C401-1892-5A88-6857-25629E2E12F3}"/>
              </a:ext>
            </a:extLst>
          </p:cNvPr>
          <p:cNvSpPr>
            <a:spLocks noGrp="1"/>
          </p:cNvSpPr>
          <p:nvPr>
            <p:ph type="title"/>
          </p:nvPr>
        </p:nvSpPr>
        <p:spPr>
          <a:xfrm>
            <a:off x="838200" y="324932"/>
            <a:ext cx="9770616" cy="1325563"/>
          </a:xfrm>
        </p:spPr>
        <p:txBody>
          <a:bodyPr>
            <a:noAutofit/>
          </a:bodyPr>
          <a:lstStyle/>
          <a:p>
            <a:r>
              <a:rPr lang="en-GB" sz="2800"/>
              <a:t>There is some guidance for making mental health services more accessible for adults with a LD</a:t>
            </a:r>
          </a:p>
        </p:txBody>
      </p:sp>
      <p:sp>
        <p:nvSpPr>
          <p:cNvPr id="3" name="Content Placeholder 2">
            <a:extLst>
              <a:ext uri="{FF2B5EF4-FFF2-40B4-BE49-F238E27FC236}">
                <a16:creationId xmlns:a16="http://schemas.microsoft.com/office/drawing/2014/main" id="{C7A0D4E4-C5F7-FDCC-1959-7A0555F213F8}"/>
              </a:ext>
            </a:extLst>
          </p:cNvPr>
          <p:cNvSpPr>
            <a:spLocks noGrp="1"/>
          </p:cNvSpPr>
          <p:nvPr>
            <p:ph idx="1"/>
          </p:nvPr>
        </p:nvSpPr>
        <p:spPr>
          <a:xfrm>
            <a:off x="466518" y="1578218"/>
            <a:ext cx="6933134" cy="4713939"/>
          </a:xfrm>
        </p:spPr>
        <p:txBody>
          <a:bodyPr>
            <a:normAutofit fontScale="92500" lnSpcReduction="20000"/>
          </a:bodyPr>
          <a:lstStyle/>
          <a:p>
            <a:pPr marL="0" indent="0">
              <a:buNone/>
              <a:defRPr/>
            </a:pPr>
            <a:r>
              <a:rPr kumimoji="0" lang="en-GB" sz="1800" b="0" i="0" u="none" strike="noStrike" kern="1200" cap="none" spc="0" normalizeH="0" baseline="0" noProof="0">
                <a:ln>
                  <a:noFill/>
                </a:ln>
                <a:solidFill>
                  <a:srgbClr val="003366"/>
                </a:solidFill>
                <a:effectLst/>
                <a:uLnTx/>
                <a:uFillTx/>
              </a:rPr>
              <a:t>Currently, there is The Positive Practice Guide, authored by experts in learning disabilities. It outlines how the Improving Access to Psychological Therapies (IAPT) programme can effectively cater to individuals with learning disabilities. </a:t>
            </a:r>
          </a:p>
          <a:p>
            <a:pPr marL="0" indent="0">
              <a:buNone/>
              <a:defRPr/>
            </a:pPr>
            <a:r>
              <a:rPr kumimoji="0" lang="en-GB" sz="1800" b="0" i="0" u="none" strike="noStrike" kern="1200" cap="none" spc="0" normalizeH="0" baseline="0" noProof="0">
                <a:ln>
                  <a:noFill/>
                </a:ln>
                <a:solidFill>
                  <a:srgbClr val="003366"/>
                </a:solidFill>
                <a:effectLst/>
                <a:uLnTx/>
                <a:uFillTx/>
              </a:rPr>
              <a:t>It emphasises the importance of making reasonable adjustments in therapy delivery to ensure optimal benefits for this demographic. By addressing their specific needs and implementing appropriate modifications, individuals with learning disabilities can access and benefit from NICE-recommended psychological therapies offered by IAPT services.</a:t>
            </a:r>
            <a:endParaRPr kumimoji="0" lang="en-GB" sz="1400" b="0" i="0" u="none" strike="noStrike" kern="1200" cap="none" spc="0" normalizeH="0" baseline="0" noProof="0">
              <a:ln>
                <a:noFill/>
              </a:ln>
              <a:solidFill>
                <a:srgbClr val="003366"/>
              </a:solidFill>
              <a:effectLst/>
              <a:uLnTx/>
              <a:uFillTx/>
            </a:endParaRPr>
          </a:p>
          <a:p>
            <a:pPr marL="0" indent="0">
              <a:buNone/>
            </a:pPr>
            <a:r>
              <a:rPr lang="en-GB" sz="1800"/>
              <a:t>Key adjustments include:</a:t>
            </a:r>
          </a:p>
          <a:p>
            <a:pPr>
              <a:buFont typeface="Arial" panose="020B0604020202020204" pitchFamily="34" charset="0"/>
              <a:buChar char="•"/>
            </a:pPr>
            <a:r>
              <a:rPr lang="en-GB" sz="1800"/>
              <a:t>Using simple language and visual aids to aid communication.</a:t>
            </a:r>
          </a:p>
          <a:p>
            <a:pPr>
              <a:buFont typeface="Arial" panose="020B0604020202020204" pitchFamily="34" charset="0"/>
              <a:buChar char="•"/>
            </a:pPr>
            <a:r>
              <a:rPr lang="en-GB" sz="1800"/>
              <a:t>Offering extended sessions or breaks to allow for cognitive processing.</a:t>
            </a:r>
          </a:p>
          <a:p>
            <a:pPr>
              <a:buFont typeface="Arial" panose="020B0604020202020204" pitchFamily="34" charset="0"/>
              <a:buChar char="•"/>
            </a:pPr>
            <a:r>
              <a:rPr lang="en-GB" sz="1800"/>
              <a:t> Provide flexible scheduling and allow for support from a carer or advocate.</a:t>
            </a:r>
          </a:p>
          <a:p>
            <a:pPr>
              <a:buFont typeface="Arial" panose="020B0604020202020204" pitchFamily="34" charset="0"/>
              <a:buChar char="•"/>
            </a:pPr>
            <a:r>
              <a:rPr lang="en-GB" sz="1800"/>
              <a:t>Adapting therapeutic techniques, maintaining consistent routines, and setting tailored goals.</a:t>
            </a:r>
          </a:p>
          <a:p>
            <a:pPr>
              <a:buFont typeface="Arial" panose="020B0604020202020204" pitchFamily="34" charset="0"/>
              <a:buChar char="•"/>
            </a:pPr>
            <a:r>
              <a:rPr lang="en-GB" sz="1800"/>
              <a:t>Ensuring extra time for assessments to fully understand individual needs.</a:t>
            </a:r>
          </a:p>
        </p:txBody>
      </p:sp>
      <p:pic>
        <p:nvPicPr>
          <p:cNvPr id="6" name="Picture 5" descr=".">
            <a:extLst>
              <a:ext uri="{FF2B5EF4-FFF2-40B4-BE49-F238E27FC236}">
                <a16:creationId xmlns:a16="http://schemas.microsoft.com/office/drawing/2014/main" id="{70584E61-A360-741B-BB64-4694C81EE553}"/>
              </a:ext>
            </a:extLst>
          </p:cNvPr>
          <p:cNvPicPr>
            <a:picLocks noChangeAspect="1"/>
          </p:cNvPicPr>
          <p:nvPr/>
        </p:nvPicPr>
        <p:blipFill>
          <a:blip r:embed="rId2"/>
          <a:stretch>
            <a:fillRect/>
          </a:stretch>
        </p:blipFill>
        <p:spPr>
          <a:xfrm>
            <a:off x="8016714" y="1650495"/>
            <a:ext cx="2962953" cy="4206786"/>
          </a:xfrm>
          <a:prstGeom prst="rect">
            <a:avLst/>
          </a:prstGeom>
        </p:spPr>
      </p:pic>
    </p:spTree>
    <p:extLst>
      <p:ext uri="{BB962C8B-B14F-4D97-AF65-F5344CB8AC3E}">
        <p14:creationId xmlns:p14="http://schemas.microsoft.com/office/powerpoint/2010/main" val="38823847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6DB6-DA4E-1ED1-7A53-9205BC15877D}"/>
              </a:ext>
            </a:extLst>
          </p:cNvPr>
          <p:cNvSpPr>
            <a:spLocks noGrp="1"/>
          </p:cNvSpPr>
          <p:nvPr>
            <p:ph type="title"/>
          </p:nvPr>
        </p:nvSpPr>
        <p:spPr>
          <a:xfrm>
            <a:off x="602810" y="278120"/>
            <a:ext cx="9770616" cy="1325563"/>
          </a:xfrm>
        </p:spPr>
        <p:txBody>
          <a:bodyPr>
            <a:normAutofit fontScale="90000"/>
          </a:bodyPr>
          <a:lstStyle/>
          <a:p>
            <a:pPr algn="ctr"/>
            <a:r>
              <a:rPr lang="en-GB"/>
              <a:t>Mental Health Services in Tower Hamlets</a:t>
            </a:r>
            <a:br>
              <a:rPr lang="en-GB"/>
            </a:br>
            <a:endParaRPr lang="en-GB"/>
          </a:p>
        </p:txBody>
      </p:sp>
      <p:sp>
        <p:nvSpPr>
          <p:cNvPr id="3" name="Content Placeholder 2">
            <a:extLst>
              <a:ext uri="{FF2B5EF4-FFF2-40B4-BE49-F238E27FC236}">
                <a16:creationId xmlns:a16="http://schemas.microsoft.com/office/drawing/2014/main" id="{8C9DD7BD-DDD3-B219-1219-2A1B5D50BC46}"/>
              </a:ext>
            </a:extLst>
          </p:cNvPr>
          <p:cNvSpPr>
            <a:spLocks noGrp="1"/>
          </p:cNvSpPr>
          <p:nvPr>
            <p:ph idx="1"/>
          </p:nvPr>
        </p:nvSpPr>
        <p:spPr>
          <a:xfrm>
            <a:off x="602810" y="1513149"/>
            <a:ext cx="10460525" cy="4351338"/>
          </a:xfrm>
        </p:spPr>
        <p:txBody>
          <a:bodyPr>
            <a:normAutofit/>
          </a:bodyPr>
          <a:lstStyle/>
          <a:p>
            <a:pPr marL="0" indent="0">
              <a:buNone/>
            </a:pPr>
            <a:r>
              <a:rPr lang="en-GB" b="1"/>
              <a:t>Mental Health Services</a:t>
            </a:r>
          </a:p>
          <a:p>
            <a:r>
              <a:rPr lang="en-GB"/>
              <a:t>The Community Learning Disability Service (CLDS) provides mental health support services like psychological therapists (psychologists, art therapists) and psychiatrists for adults with learning disabilities in Tower Hamlets.</a:t>
            </a:r>
          </a:p>
        </p:txBody>
      </p:sp>
    </p:spTree>
    <p:extLst>
      <p:ext uri="{BB962C8B-B14F-4D97-AF65-F5344CB8AC3E}">
        <p14:creationId xmlns:p14="http://schemas.microsoft.com/office/powerpoint/2010/main" val="38362575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A573-1E07-9632-2A13-97367C2C94F2}"/>
              </a:ext>
            </a:extLst>
          </p:cNvPr>
          <p:cNvSpPr>
            <a:spLocks noGrp="1"/>
          </p:cNvSpPr>
          <p:nvPr>
            <p:ph type="title"/>
          </p:nvPr>
        </p:nvSpPr>
        <p:spPr/>
        <p:txBody>
          <a:bodyPr/>
          <a:lstStyle/>
          <a:p>
            <a:r>
              <a:rPr lang="en-GB"/>
              <a:t>Carers view: Taking care of physical Health and Mental Health </a:t>
            </a:r>
          </a:p>
        </p:txBody>
      </p:sp>
      <p:sp>
        <p:nvSpPr>
          <p:cNvPr id="3" name="Content Placeholder 2">
            <a:extLst>
              <a:ext uri="{FF2B5EF4-FFF2-40B4-BE49-F238E27FC236}">
                <a16:creationId xmlns:a16="http://schemas.microsoft.com/office/drawing/2014/main" id="{8A5EA50D-8E01-3AD6-1D4C-79059D194892}"/>
              </a:ext>
            </a:extLst>
          </p:cNvPr>
          <p:cNvSpPr>
            <a:spLocks noGrp="1"/>
          </p:cNvSpPr>
          <p:nvPr>
            <p:ph idx="1"/>
          </p:nvPr>
        </p:nvSpPr>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Health Care and Support General Care: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Strengths: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Hospital care is generally effective.</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GPs are good.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Challenges: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GPs in residential care are often not proactive, leaving most tasks to consultants.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Carers are not valued or involved by healthcare professionals.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Adults with learning disabilities (LD) cannot often answer for themselves.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Services do not include carers' input.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Adult service is horrible, communication is bad, no suitable equipment, no bed, service and staff not supportive, overall an awful experience</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No Empathy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Training needs to be on-going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1 learning disability coordinator throughout NHS (BARTS Trust)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Hospital Passport: staff are not aware of it or do not use it appropriately, hospital passport not observed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There needs to be more flexibility, better communication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A more personal profiles needed in GP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rPr>
              <a:t>Hospitals need to cater for food for adults with LD</a:t>
            </a:r>
          </a:p>
          <a:p>
            <a:endParaRPr lang="en-GB"/>
          </a:p>
        </p:txBody>
      </p:sp>
    </p:spTree>
    <p:extLst>
      <p:ext uri="{BB962C8B-B14F-4D97-AF65-F5344CB8AC3E}">
        <p14:creationId xmlns:p14="http://schemas.microsoft.com/office/powerpoint/2010/main" val="37182587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DEA5-F68B-5DD1-BD85-420E254C8465}"/>
              </a:ext>
            </a:extLst>
          </p:cNvPr>
          <p:cNvSpPr>
            <a:spLocks noGrp="1"/>
          </p:cNvSpPr>
          <p:nvPr>
            <p:ph type="title"/>
          </p:nvPr>
        </p:nvSpPr>
        <p:spPr/>
        <p:txBody>
          <a:bodyPr>
            <a:normAutofit fontScale="90000"/>
          </a:bodyPr>
          <a:lstStyle/>
          <a:p>
            <a:r>
              <a:rPr kumimoji="0" lang="en-GB" sz="4400" b="1" i="0" u="none" strike="noStrike" kern="1200" cap="none" spc="0" normalizeH="0" baseline="0" noProof="0" dirty="0">
                <a:ln>
                  <a:noFill/>
                </a:ln>
                <a:solidFill>
                  <a:srgbClr val="003366"/>
                </a:solidFill>
                <a:effectLst/>
                <a:uLnTx/>
                <a:uFillTx/>
                <a:latin typeface="Arial" panose="020B0604020202020204" pitchFamily="34" charset="0"/>
                <a:ea typeface="+mj-ea"/>
                <a:cs typeface="Arial" panose="020B0604020202020204" pitchFamily="34" charset="0"/>
              </a:rPr>
              <a:t>Carers view: </a:t>
            </a:r>
            <a:r>
              <a:rPr lang="en-GB" dirty="0"/>
              <a:t>Taking care of physical Health and Mental Health </a:t>
            </a:r>
            <a:r>
              <a:rPr lang="en-GB" dirty="0" err="1"/>
              <a:t>cont</a:t>
            </a:r>
            <a:r>
              <a:rPr lang="en-GB" dirty="0"/>
              <a:t>… </a:t>
            </a:r>
          </a:p>
        </p:txBody>
      </p:sp>
      <p:sp>
        <p:nvSpPr>
          <p:cNvPr id="4" name="Rectangle 1">
            <a:extLst>
              <a:ext uri="{FF2B5EF4-FFF2-40B4-BE49-F238E27FC236}">
                <a16:creationId xmlns:a16="http://schemas.microsoft.com/office/drawing/2014/main" id="{01EFEDAA-DB58-DFEF-10ED-C2C743F35C86}"/>
              </a:ext>
            </a:extLst>
          </p:cNvPr>
          <p:cNvSpPr>
            <a:spLocks noGrp="1" noChangeArrowheads="1"/>
          </p:cNvSpPr>
          <p:nvPr>
            <p:ph idx="1"/>
          </p:nvPr>
        </p:nvSpPr>
        <p:spPr bwMode="auto">
          <a:xfrm>
            <a:off x="387733" y="1203591"/>
            <a:ext cx="11416533"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1" i="0" u="none" strike="noStrike" cap="none" normalizeH="0" baseline="0">
                <a:ln>
                  <a:noFill/>
                </a:ln>
                <a:solidFill>
                  <a:schemeClr val="tx1"/>
                </a:solidFill>
                <a:effectLst/>
                <a:latin typeface="Arial" panose="020B0604020202020204" pitchFamily="34" charset="0"/>
              </a:rPr>
              <a:t>Suggestions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Arial" panose="020B0604020202020204" pitchFamily="34" charset="0"/>
              </a:rPr>
              <a:t>Improved Appointment System: </a:t>
            </a:r>
            <a:r>
              <a:rPr kumimoji="0" lang="en-US" altLang="en-US" sz="1600" b="0" i="0" u="none" strike="noStrike" cap="none" normalizeH="0" baseline="0">
                <a:ln>
                  <a:noFill/>
                </a:ln>
                <a:solidFill>
                  <a:schemeClr val="tx1"/>
                </a:solidFill>
                <a:effectLst/>
                <a:latin typeface="Arial" panose="020B0604020202020204" pitchFamily="34" charset="0"/>
              </a:rPr>
              <a:t>Implement double appointment slots and train reception staff to be more aware and accommodating of the needs of individuals with LD.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Arial" panose="020B0604020202020204" pitchFamily="34" charset="0"/>
              </a:rPr>
              <a:t>Post-Appointment Reminders: </a:t>
            </a:r>
            <a:r>
              <a:rPr kumimoji="0" lang="en-US" altLang="en-US" sz="1600" b="0" i="0" u="none" strike="noStrike" cap="none" normalizeH="0" baseline="0">
                <a:ln>
                  <a:noFill/>
                </a:ln>
                <a:solidFill>
                  <a:schemeClr val="tx1"/>
                </a:solidFill>
                <a:effectLst/>
                <a:latin typeface="Arial" panose="020B0604020202020204" pitchFamily="34" charset="0"/>
              </a:rPr>
              <a:t>Provide reminders of discussed topics after appointments for carers, GPs, and individuals with LD to enhance continuity of care.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Arial" panose="020B0604020202020204" pitchFamily="34" charset="0"/>
              </a:rPr>
              <a:t>Patient Profiles: </a:t>
            </a:r>
            <a:r>
              <a:rPr kumimoji="0" lang="en-US" altLang="en-US" sz="1600" b="0" i="0" u="none" strike="noStrike" cap="none" normalizeH="0" baseline="0">
                <a:ln>
                  <a:noFill/>
                </a:ln>
                <a:solidFill>
                  <a:schemeClr val="tx1"/>
                </a:solidFill>
                <a:effectLst/>
                <a:latin typeface="Arial" panose="020B0604020202020204" pitchFamily="34" charset="0"/>
              </a:rPr>
              <a:t>Include profiles in GP patient records to highlight specific needs and preferences when making appointments.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Arial" panose="020B0604020202020204" pitchFamily="34" charset="0"/>
              </a:rPr>
              <a:t> Carers should be involved </a:t>
            </a:r>
            <a:r>
              <a:rPr kumimoji="0" lang="en-US" altLang="en-US" sz="1600" b="0" i="0" u="none" strike="noStrike" cap="none" normalizeH="0" baseline="0">
                <a:ln>
                  <a:noFill/>
                </a:ln>
                <a:solidFill>
                  <a:schemeClr val="tx1"/>
                </a:solidFill>
                <a:effectLst/>
                <a:latin typeface="Arial" panose="020B0604020202020204" pitchFamily="34" charset="0"/>
              </a:rPr>
              <a:t>in planning campaigns and interventions related to LD care to ensure their perspectives are considered.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Arial" panose="020B0604020202020204" pitchFamily="34" charset="0"/>
              </a:rPr>
              <a:t>Limited LD Nurse Capacity: </a:t>
            </a:r>
            <a:r>
              <a:rPr kumimoji="0" lang="en-US" altLang="en-US" sz="1600" b="0" i="0" u="none" strike="noStrike" cap="none" normalizeH="0" baseline="0">
                <a:ln>
                  <a:noFill/>
                </a:ln>
                <a:solidFill>
                  <a:schemeClr val="tx1"/>
                </a:solidFill>
                <a:effectLst/>
                <a:latin typeface="Arial" panose="020B0604020202020204" pitchFamily="34" charset="0"/>
              </a:rPr>
              <a:t>Address the limited capacity of LD nurses by recruiting more professionals to meet the demand within the trust.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Arial" panose="020B0604020202020204" pitchFamily="34" charset="0"/>
              </a:rPr>
              <a:t>Clear Advertisements:</a:t>
            </a:r>
            <a:r>
              <a:rPr kumimoji="0" lang="en-GB" altLang="en-US" sz="1600" b="0" i="0" u="none" strike="noStrike" cap="none" normalizeH="0" baseline="0">
                <a:ln>
                  <a:noFill/>
                </a:ln>
                <a:solidFill>
                  <a:schemeClr val="tx1"/>
                </a:solidFill>
                <a:effectLst/>
                <a:latin typeface="Arial" panose="020B0604020202020204" pitchFamily="34" charset="0"/>
              </a:rPr>
              <a:t> To promote awareness and participation, ensure clear and accessible advertisements for annual health checks for individuals with LD</a:t>
            </a:r>
            <a:r>
              <a:rPr kumimoji="0" lang="en-US" altLang="en-US" sz="16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Arial" panose="020B0604020202020204" pitchFamily="34" charset="0"/>
              </a:rPr>
              <a:t>Multidisciplinary Team Involvement: </a:t>
            </a:r>
            <a:r>
              <a:rPr kumimoji="0" lang="en-US" altLang="en-US" sz="1600" b="0" i="0" u="none" strike="noStrike" cap="none" normalizeH="0" baseline="0">
                <a:ln>
                  <a:noFill/>
                </a:ln>
                <a:solidFill>
                  <a:schemeClr val="tx1"/>
                </a:solidFill>
                <a:effectLst/>
                <a:latin typeface="Arial" panose="020B0604020202020204" pitchFamily="34" charset="0"/>
              </a:rPr>
              <a:t>Include carers in Multidisciplinary Teams (MDT) to facilitate holistic care planning and decision-making.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Arial" panose="020B0604020202020204" pitchFamily="34" charset="0"/>
              </a:rPr>
              <a:t>Hospital Passport Observance: </a:t>
            </a:r>
            <a:r>
              <a:rPr kumimoji="0" lang="en-US" altLang="en-US" sz="1600" b="0" i="0" u="none" strike="noStrike" cap="none" normalizeH="0" baseline="0">
                <a:ln>
                  <a:noFill/>
                </a:ln>
                <a:solidFill>
                  <a:schemeClr val="tx1"/>
                </a:solidFill>
                <a:effectLst/>
                <a:latin typeface="Arial" panose="020B0604020202020204" pitchFamily="34" charset="0"/>
              </a:rPr>
              <a:t>Ensure consistent observance of hospital passports throughout the patient's journey and within patient folders to effectively communicate individual needs.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err="1">
                <a:ln>
                  <a:noFill/>
                </a:ln>
                <a:solidFill>
                  <a:schemeClr val="tx1"/>
                </a:solidFill>
                <a:effectLst/>
                <a:latin typeface="Arial" panose="020B0604020202020204" pitchFamily="34" charset="0"/>
              </a:rPr>
              <a:t>Utilise</a:t>
            </a:r>
            <a:r>
              <a:rPr kumimoji="0" lang="en-US" altLang="en-US" sz="1600" b="0" i="0" u="none" strike="noStrike" cap="none" normalizeH="0" baseline="0">
                <a:ln>
                  <a:noFill/>
                </a:ln>
                <a:solidFill>
                  <a:schemeClr val="tx1"/>
                </a:solidFill>
                <a:effectLst/>
                <a:latin typeface="Arial" panose="020B0604020202020204" pitchFamily="34" charset="0"/>
              </a:rPr>
              <a:t> resources and expertise from the Tizard Centre to enhance support and services for individuals with 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68593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FDA0-424C-941C-90CB-A9A2C9299DD2}"/>
              </a:ext>
            </a:extLst>
          </p:cNvPr>
          <p:cNvSpPr>
            <a:spLocks noGrp="1"/>
          </p:cNvSpPr>
          <p:nvPr>
            <p:ph type="title"/>
          </p:nvPr>
        </p:nvSpPr>
        <p:spPr/>
        <p:txBody>
          <a:bodyPr>
            <a:normAutofit/>
          </a:bodyPr>
          <a:lstStyle/>
          <a:p>
            <a:r>
              <a:rPr lang="en-GB" sz="2800"/>
              <a:t>Tower Hamlets has a range of health interventions in place aimed at addressing disparities, but gaps remain</a:t>
            </a:r>
          </a:p>
        </p:txBody>
      </p:sp>
      <p:graphicFrame>
        <p:nvGraphicFramePr>
          <p:cNvPr id="4" name="Table 3">
            <a:extLst>
              <a:ext uri="{FF2B5EF4-FFF2-40B4-BE49-F238E27FC236}">
                <a16:creationId xmlns:a16="http://schemas.microsoft.com/office/drawing/2014/main" id="{44E5F405-8504-C60C-40C8-01D9A711F87E}"/>
              </a:ext>
            </a:extLst>
          </p:cNvPr>
          <p:cNvGraphicFramePr>
            <a:graphicFrameLocks noGrp="1"/>
          </p:cNvGraphicFramePr>
          <p:nvPr/>
        </p:nvGraphicFramePr>
        <p:xfrm>
          <a:off x="235974" y="1185309"/>
          <a:ext cx="8389413" cy="4904773"/>
        </p:xfrm>
        <a:graphic>
          <a:graphicData uri="http://schemas.openxmlformats.org/drawingml/2006/table">
            <a:tbl>
              <a:tblPr firstRow="1" bandRow="1">
                <a:tableStyleId>{5C22544A-7EE6-4342-B048-85BDC9FD1C3A}</a:tableStyleId>
              </a:tblPr>
              <a:tblGrid>
                <a:gridCol w="1780113">
                  <a:extLst>
                    <a:ext uri="{9D8B030D-6E8A-4147-A177-3AD203B41FA5}">
                      <a16:colId xmlns:a16="http://schemas.microsoft.com/office/drawing/2014/main" val="397798133"/>
                    </a:ext>
                  </a:extLst>
                </a:gridCol>
                <a:gridCol w="6609300">
                  <a:extLst>
                    <a:ext uri="{9D8B030D-6E8A-4147-A177-3AD203B41FA5}">
                      <a16:colId xmlns:a16="http://schemas.microsoft.com/office/drawing/2014/main" val="2395857996"/>
                    </a:ext>
                  </a:extLst>
                </a:gridCol>
              </a:tblGrid>
              <a:tr h="351880">
                <a:tc>
                  <a:txBody>
                    <a:bodyPr/>
                    <a:lstStyle/>
                    <a:p>
                      <a:r>
                        <a:rPr lang="en-GB" sz="1000"/>
                        <a:t>Programmes</a:t>
                      </a:r>
                    </a:p>
                  </a:txBody>
                  <a:tcPr/>
                </a:tc>
                <a:tc>
                  <a:txBody>
                    <a:bodyPr/>
                    <a:lstStyle/>
                    <a:p>
                      <a:r>
                        <a:rPr lang="en-GB" sz="1000"/>
                        <a:t>Current status </a:t>
                      </a:r>
                    </a:p>
                  </a:txBody>
                  <a:tcPr/>
                </a:tc>
                <a:extLst>
                  <a:ext uri="{0D108BD9-81ED-4DB2-BD59-A6C34878D82A}">
                    <a16:rowId xmlns:a16="http://schemas.microsoft.com/office/drawing/2014/main" val="3023504725"/>
                  </a:ext>
                </a:extLst>
              </a:tr>
              <a:tr h="615789">
                <a:tc>
                  <a:txBody>
                    <a:bodyPr/>
                    <a:lstStyle/>
                    <a:p>
                      <a:r>
                        <a:rPr lang="en-GB" sz="1000" b="1"/>
                        <a:t>GP Register</a:t>
                      </a:r>
                    </a:p>
                  </a:txBody>
                  <a:tcPr/>
                </a:tc>
                <a:tc>
                  <a:txBody>
                    <a:bodyPr/>
                    <a:lstStyle/>
                    <a:p>
                      <a:pPr marL="285750" indent="-285750">
                        <a:buFont typeface="Arial" panose="020B0604020202020204" pitchFamily="34" charset="0"/>
                        <a:buChar char="•"/>
                      </a:pPr>
                      <a:r>
                        <a:rPr lang="en-GB" sz="1000"/>
                        <a:t>A list of people with a LD for a GP surgery based on a SNOMED code – being on this register enables identification for targeted interventions (lack of diagnosis or access to / registration with a GP can therefore present barriers to wider service access)</a:t>
                      </a:r>
                    </a:p>
                  </a:txBody>
                  <a:tcPr/>
                </a:tc>
                <a:extLst>
                  <a:ext uri="{0D108BD9-81ED-4DB2-BD59-A6C34878D82A}">
                    <a16:rowId xmlns:a16="http://schemas.microsoft.com/office/drawing/2014/main" val="487654956"/>
                  </a:ext>
                </a:extLst>
              </a:tr>
              <a:tr h="1143609">
                <a:tc>
                  <a:txBody>
                    <a:bodyPr/>
                    <a:lstStyle/>
                    <a:p>
                      <a:r>
                        <a:rPr lang="en-GB" sz="1000" b="1"/>
                        <a:t>Annual health checks</a:t>
                      </a:r>
                      <a:endParaRPr lang="en-GB" sz="1000" b="0"/>
                    </a:p>
                  </a:txBody>
                  <a:tcPr/>
                </a:tc>
                <a:tc>
                  <a:txBody>
                    <a:bodyPr/>
                    <a:lstStyle/>
                    <a:p>
                      <a:pPr marL="285750" indent="-285750">
                        <a:buFont typeface="Arial" panose="020B0604020202020204" pitchFamily="34" charset="0"/>
                        <a:buChar char="•"/>
                      </a:pPr>
                      <a:r>
                        <a:rPr lang="en-GB" sz="1000"/>
                        <a:t>People with a LD aged 14+ are eligible for an annual health check. This is a </a:t>
                      </a:r>
                      <a:r>
                        <a:rPr lang="en-GB" sz="1000" b="0"/>
                        <a:t>preventative check to pick up a wide range of unmet health needs</a:t>
                      </a:r>
                    </a:p>
                    <a:p>
                      <a:pPr marL="285750" indent="-285750">
                        <a:buFont typeface="Arial" panose="020B0604020202020204" pitchFamily="34" charset="0"/>
                        <a:buChar char="•"/>
                      </a:pPr>
                      <a:r>
                        <a:rPr lang="en-GB" sz="1000" b="0"/>
                        <a:t>GP practices in Tower Hamlets completed a greater proportion of health checks in 2023-2024 (75%) compared with 2022-2023 (70%), meeting the national target. </a:t>
                      </a:r>
                    </a:p>
                    <a:p>
                      <a:pPr marL="285750" indent="-285750">
                        <a:buFont typeface="Arial" panose="020B0604020202020204" pitchFamily="34" charset="0"/>
                        <a:buChar char="•"/>
                      </a:pPr>
                      <a:r>
                        <a:rPr lang="en-GB" sz="1000" b="0"/>
                        <a:t>However, this completion rate varied between primary care networks (66% in Network 1 to 90% in Network 2). Limited information available about the follow-up actions. </a:t>
                      </a:r>
                    </a:p>
                  </a:txBody>
                  <a:tcPr/>
                </a:tc>
                <a:extLst>
                  <a:ext uri="{0D108BD9-81ED-4DB2-BD59-A6C34878D82A}">
                    <a16:rowId xmlns:a16="http://schemas.microsoft.com/office/drawing/2014/main" val="4290235573"/>
                  </a:ext>
                </a:extLst>
              </a:tr>
              <a:tr h="615789">
                <a:tc>
                  <a:txBody>
                    <a:bodyPr/>
                    <a:lstStyle/>
                    <a:p>
                      <a:r>
                        <a:rPr lang="en-GB" sz="1000" b="1" err="1"/>
                        <a:t>LeDeR</a:t>
                      </a:r>
                      <a:r>
                        <a:rPr lang="en-GB" sz="1000" b="1"/>
                        <a:t> programme</a:t>
                      </a:r>
                    </a:p>
                  </a:txBody>
                  <a:tcPr/>
                </a:tc>
                <a:tc>
                  <a:txBody>
                    <a:bodyPr/>
                    <a:lstStyle/>
                    <a:p>
                      <a:pPr marL="0" indent="0">
                        <a:buFont typeface="Arial" panose="020B0604020202020204" pitchFamily="34" charset="0"/>
                        <a:buNone/>
                      </a:pPr>
                      <a:r>
                        <a:rPr lang="en-GB" sz="1000"/>
                        <a:t>Annual reviews have produced recommendations for system improvements at a NEL level e.g., local </a:t>
                      </a:r>
                      <a:r>
                        <a:rPr lang="en-GB" sz="1000" err="1"/>
                        <a:t>LeDeR</a:t>
                      </a:r>
                      <a:r>
                        <a:rPr lang="en-GB" sz="1000"/>
                        <a:t> forums, collaboration between partners, compliance with relevant legislation, holding end of life conversations, reasonable adjustments</a:t>
                      </a:r>
                    </a:p>
                  </a:txBody>
                  <a:tcPr/>
                </a:tc>
                <a:extLst>
                  <a:ext uri="{0D108BD9-81ED-4DB2-BD59-A6C34878D82A}">
                    <a16:rowId xmlns:a16="http://schemas.microsoft.com/office/drawing/2014/main" val="3360981932"/>
                  </a:ext>
                </a:extLst>
              </a:tr>
              <a:tr h="615789">
                <a:tc>
                  <a:txBody>
                    <a:bodyPr/>
                    <a:lstStyle/>
                    <a:p>
                      <a:r>
                        <a:rPr lang="en-GB" sz="1000" b="1"/>
                        <a:t>Stopping overmedication</a:t>
                      </a:r>
                    </a:p>
                  </a:txBody>
                  <a:tcPr/>
                </a:tc>
                <a:tc>
                  <a:txBody>
                    <a:bodyPr/>
                    <a:lstStyle/>
                    <a:p>
                      <a:r>
                        <a:rPr lang="en-GB" sz="1000"/>
                        <a:t>In line with the NHS England programme (STOMP), there is a LD pharmacist who has worked with psychiatry team and nursing team to conduct medication reviews and there have been small numbers of reductions with an overall reduction of 45% (PHAST, 2023). </a:t>
                      </a:r>
                    </a:p>
                  </a:txBody>
                  <a:tcPr/>
                </a:tc>
                <a:extLst>
                  <a:ext uri="{0D108BD9-81ED-4DB2-BD59-A6C34878D82A}">
                    <a16:rowId xmlns:a16="http://schemas.microsoft.com/office/drawing/2014/main" val="2447983053"/>
                  </a:ext>
                </a:extLst>
              </a:tr>
              <a:tr h="414386">
                <a:tc>
                  <a:txBody>
                    <a:bodyPr/>
                    <a:lstStyle/>
                    <a:p>
                      <a:r>
                        <a:rPr lang="en-GB" sz="1000" b="1"/>
                        <a:t>Communication passports </a:t>
                      </a:r>
                    </a:p>
                  </a:txBody>
                  <a:tcPr/>
                </a:tc>
                <a:tc>
                  <a:txBody>
                    <a:bodyPr/>
                    <a:lstStyle/>
                    <a:p>
                      <a:r>
                        <a:rPr lang="en-GB" sz="1000"/>
                        <a:t>These passports, which support communication and coordination, are not yet widely used or supported. There are templates available from CLDS and at the end of annual checks. </a:t>
                      </a:r>
                    </a:p>
                  </a:txBody>
                  <a:tcPr/>
                </a:tc>
                <a:extLst>
                  <a:ext uri="{0D108BD9-81ED-4DB2-BD59-A6C34878D82A}">
                    <a16:rowId xmlns:a16="http://schemas.microsoft.com/office/drawing/2014/main" val="2581593068"/>
                  </a:ext>
                </a:extLst>
              </a:tr>
              <a:tr h="255007">
                <a:tc>
                  <a:txBody>
                    <a:bodyPr/>
                    <a:lstStyle/>
                    <a:p>
                      <a:r>
                        <a:rPr lang="en-GB" sz="1000" b="1"/>
                        <a:t>Personal health budgets </a:t>
                      </a:r>
                    </a:p>
                  </a:txBody>
                  <a:tcPr/>
                </a:tc>
                <a:tc>
                  <a:txBody>
                    <a:bodyPr/>
                    <a:lstStyle/>
                    <a:p>
                      <a:r>
                        <a:rPr lang="en-GB" sz="1000"/>
                        <a:t>There is a toolkit available for Tower Hamlets providers to use but long-term funding is not yet available. </a:t>
                      </a:r>
                    </a:p>
                  </a:txBody>
                  <a:tcPr/>
                </a:tc>
                <a:extLst>
                  <a:ext uri="{0D108BD9-81ED-4DB2-BD59-A6C34878D82A}">
                    <a16:rowId xmlns:a16="http://schemas.microsoft.com/office/drawing/2014/main" val="300120632"/>
                  </a:ext>
                </a:extLst>
              </a:tr>
              <a:tr h="892524">
                <a:tc>
                  <a:txBody>
                    <a:bodyPr/>
                    <a:lstStyle/>
                    <a:p>
                      <a:r>
                        <a:rPr lang="en-GB" sz="1000" b="1"/>
                        <a:t>Accessibility guidance and support in health care (for disabled residents including adults with a LD) </a:t>
                      </a:r>
                    </a:p>
                  </a:txBody>
                  <a:tcPr/>
                </a:tc>
                <a:tc>
                  <a:txBody>
                    <a:bodyPr/>
                    <a:lstStyle/>
                    <a:p>
                      <a:pPr marL="285750" indent="-285750">
                        <a:buFont typeface="Arial" panose="020B0604020202020204" pitchFamily="34" charset="0"/>
                        <a:buChar char="•"/>
                      </a:pPr>
                      <a:r>
                        <a:rPr lang="en-GB" sz="1000" dirty="0"/>
                        <a:t>In 2022-2023, Real DPO produced best practice guidance for health and care providers and Public health implemented a disability awareness pilot co-produced with disabled volunteers including people with a LD </a:t>
                      </a:r>
                    </a:p>
                    <a:p>
                      <a:pPr marL="285750" indent="-285750">
                        <a:buFont typeface="Arial" panose="020B0604020202020204" pitchFamily="34" charset="0"/>
                        <a:buChar char="•"/>
                      </a:pPr>
                      <a:r>
                        <a:rPr lang="en-GB" sz="1000" dirty="0"/>
                        <a:t>Training about disabled access to be delivered to Tower Hamlets Together partners </a:t>
                      </a:r>
                    </a:p>
                    <a:p>
                      <a:pPr marL="285750" indent="-285750">
                        <a:buFont typeface="Arial" panose="020B0604020202020204" pitchFamily="34" charset="0"/>
                        <a:buChar char="•"/>
                      </a:pPr>
                      <a:r>
                        <a:rPr lang="en-GB" sz="1000" dirty="0"/>
                        <a:t>Frontline health and care staff working in services need to be supported to adopt these, so similar learning should be directed towards commissioners and managers. </a:t>
                      </a:r>
                    </a:p>
                  </a:txBody>
                  <a:tcPr/>
                </a:tc>
                <a:extLst>
                  <a:ext uri="{0D108BD9-81ED-4DB2-BD59-A6C34878D82A}">
                    <a16:rowId xmlns:a16="http://schemas.microsoft.com/office/drawing/2014/main" val="2590857881"/>
                  </a:ext>
                </a:extLst>
              </a:tr>
            </a:tbl>
          </a:graphicData>
        </a:graphic>
      </p:graphicFrame>
      <p:sp>
        <p:nvSpPr>
          <p:cNvPr id="5" name="Rectangle 4">
            <a:extLst>
              <a:ext uri="{FF2B5EF4-FFF2-40B4-BE49-F238E27FC236}">
                <a16:creationId xmlns:a16="http://schemas.microsoft.com/office/drawing/2014/main" id="{6BF10091-78A0-1166-D1DD-FEDBB2538959}"/>
              </a:ext>
            </a:extLst>
          </p:cNvPr>
          <p:cNvSpPr/>
          <p:nvPr/>
        </p:nvSpPr>
        <p:spPr>
          <a:xfrm>
            <a:off x="9134857" y="1992574"/>
            <a:ext cx="2947917" cy="323564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Annual health checks are meant to examine a wide range of health needs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physical health, weight and height, blood pressure, vision and hearing, oral health, immunisation status, nutritional assessment, screening for chronic conditions,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medication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review of health goals and concerns,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referral for further assessment or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assessment of communication and support needs,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health promotion and education.</a:t>
            </a:r>
          </a:p>
        </p:txBody>
      </p:sp>
      <p:sp>
        <p:nvSpPr>
          <p:cNvPr id="6" name="Isosceles Triangle 5">
            <a:extLst>
              <a:ext uri="{FF2B5EF4-FFF2-40B4-BE49-F238E27FC236}">
                <a16:creationId xmlns:a16="http://schemas.microsoft.com/office/drawing/2014/main" id="{F202714B-5CD0-4ED8-8B6D-6445C3228663}"/>
              </a:ext>
              <a:ext uri="{C183D7F6-B498-43B3-948B-1728B52AA6E4}">
                <adec:decorative xmlns:adec="http://schemas.microsoft.com/office/drawing/2017/decorative" val="1"/>
              </a:ext>
            </a:extLst>
          </p:cNvPr>
          <p:cNvSpPr/>
          <p:nvPr/>
        </p:nvSpPr>
        <p:spPr>
          <a:xfrm rot="16200000">
            <a:off x="7822421" y="2795540"/>
            <a:ext cx="2115403" cy="509470"/>
          </a:xfrm>
          <a:prstGeom prst="triangle">
            <a:avLst>
              <a:gd name="adj" fmla="val 66129"/>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918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754E-1ED7-0E02-EEA4-42433578E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D48F8-DB1F-FDD3-4FF4-47E285D7E3F1}"/>
              </a:ext>
            </a:extLst>
          </p:cNvPr>
          <p:cNvSpPr>
            <a:spLocks noGrp="1"/>
          </p:cNvSpPr>
          <p:nvPr>
            <p:ph type="ctrTitle"/>
          </p:nvPr>
        </p:nvSpPr>
        <p:spPr>
          <a:xfrm>
            <a:off x="824164" y="1816685"/>
            <a:ext cx="7186126" cy="2387600"/>
          </a:xfrm>
        </p:spPr>
        <p:txBody>
          <a:bodyPr>
            <a:normAutofit/>
          </a:bodyPr>
          <a:lstStyle/>
          <a:p>
            <a:r>
              <a:rPr lang="en-GB" sz="4000"/>
              <a:t>Key Findings</a:t>
            </a:r>
          </a:p>
        </p:txBody>
      </p:sp>
    </p:spTree>
    <p:extLst>
      <p:ext uri="{BB962C8B-B14F-4D97-AF65-F5344CB8AC3E}">
        <p14:creationId xmlns:p14="http://schemas.microsoft.com/office/powerpoint/2010/main" val="10761739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FDA0-424C-941C-90CB-A9A2C9299DD2}"/>
              </a:ext>
            </a:extLst>
          </p:cNvPr>
          <p:cNvSpPr>
            <a:spLocks noGrp="1"/>
          </p:cNvSpPr>
          <p:nvPr>
            <p:ph type="title"/>
          </p:nvPr>
        </p:nvSpPr>
        <p:spPr/>
        <p:txBody>
          <a:bodyPr>
            <a:normAutofit/>
          </a:bodyPr>
          <a:lstStyle/>
          <a:p>
            <a:r>
              <a:rPr lang="en-GB" sz="2800"/>
              <a:t>Adults with LD are also using specific health services but uptake and accessibility could be better</a:t>
            </a:r>
          </a:p>
        </p:txBody>
      </p:sp>
      <p:graphicFrame>
        <p:nvGraphicFramePr>
          <p:cNvPr id="4" name="Table 3">
            <a:extLst>
              <a:ext uri="{FF2B5EF4-FFF2-40B4-BE49-F238E27FC236}">
                <a16:creationId xmlns:a16="http://schemas.microsoft.com/office/drawing/2014/main" id="{44E5F405-8504-C60C-40C8-01D9A711F87E}"/>
              </a:ext>
            </a:extLst>
          </p:cNvPr>
          <p:cNvGraphicFramePr>
            <a:graphicFrameLocks noGrp="1"/>
          </p:cNvGraphicFramePr>
          <p:nvPr/>
        </p:nvGraphicFramePr>
        <p:xfrm>
          <a:off x="608841" y="1326705"/>
          <a:ext cx="7975601" cy="5339491"/>
        </p:xfrm>
        <a:graphic>
          <a:graphicData uri="http://schemas.openxmlformats.org/drawingml/2006/table">
            <a:tbl>
              <a:tblPr firstRow="1" bandRow="1">
                <a:tableStyleId>{5C22544A-7EE6-4342-B048-85BDC9FD1C3A}</a:tableStyleId>
              </a:tblPr>
              <a:tblGrid>
                <a:gridCol w="1561153">
                  <a:extLst>
                    <a:ext uri="{9D8B030D-6E8A-4147-A177-3AD203B41FA5}">
                      <a16:colId xmlns:a16="http://schemas.microsoft.com/office/drawing/2014/main" val="397798133"/>
                    </a:ext>
                  </a:extLst>
                </a:gridCol>
                <a:gridCol w="6414448">
                  <a:extLst>
                    <a:ext uri="{9D8B030D-6E8A-4147-A177-3AD203B41FA5}">
                      <a16:colId xmlns:a16="http://schemas.microsoft.com/office/drawing/2014/main" val="2395857996"/>
                    </a:ext>
                  </a:extLst>
                </a:gridCol>
              </a:tblGrid>
              <a:tr h="297441">
                <a:tc>
                  <a:txBody>
                    <a:bodyPr/>
                    <a:lstStyle/>
                    <a:p>
                      <a:r>
                        <a:rPr lang="en-GB" sz="1000"/>
                        <a:t>Programmes</a:t>
                      </a:r>
                    </a:p>
                  </a:txBody>
                  <a:tcPr/>
                </a:tc>
                <a:tc>
                  <a:txBody>
                    <a:bodyPr/>
                    <a:lstStyle/>
                    <a:p>
                      <a:r>
                        <a:rPr lang="en-GB" sz="1000"/>
                        <a:t>Current status </a:t>
                      </a:r>
                    </a:p>
                  </a:txBody>
                  <a:tcPr/>
                </a:tc>
                <a:extLst>
                  <a:ext uri="{0D108BD9-81ED-4DB2-BD59-A6C34878D82A}">
                    <a16:rowId xmlns:a16="http://schemas.microsoft.com/office/drawing/2014/main" val="3023504725"/>
                  </a:ext>
                </a:extLst>
              </a:tr>
              <a:tr h="1561564">
                <a:tc>
                  <a:txBody>
                    <a:bodyPr/>
                    <a:lstStyle/>
                    <a:p>
                      <a:r>
                        <a:rPr lang="en-GB" sz="1000" b="1"/>
                        <a:t>Healthy weight </a:t>
                      </a:r>
                    </a:p>
                  </a:txBody>
                  <a:tcPr/>
                </a:tc>
                <a:tc>
                  <a:txBody>
                    <a:bodyPr/>
                    <a:lstStyle/>
                    <a:p>
                      <a:pPr marL="285750" indent="-285750">
                        <a:buFont typeface="Arial" panose="020B0604020202020204" pitchFamily="34" charset="0"/>
                        <a:buChar char="•"/>
                      </a:pPr>
                      <a:r>
                        <a:rPr lang="en-GB" sz="1000"/>
                        <a:t>Public Health commissioned a weight management programme for adults with LD, similar to a Tier 2 level programme but tailored to this cohort in community settings including accessible communication approaches. There have been challenges in achieving expected weight loss outcomes and Public Health will be conducting an evidence review in 2024 prior to re-commissioning in 2025.</a:t>
                      </a:r>
                    </a:p>
                    <a:p>
                      <a:pPr marL="285750" indent="-285750">
                        <a:buFont typeface="Arial" panose="020B0604020202020204" pitchFamily="34" charset="0"/>
                        <a:buChar char="•"/>
                      </a:pPr>
                      <a:r>
                        <a:rPr lang="en-GB" sz="1000"/>
                        <a:t>Other offers have included Ability Bow, Bike Works, and tailored sport sessions. The new LBTH leisure service is exploring how to provide an appropriate offer for adults with a LD, which could receive time-limited funding from NEL ICB. </a:t>
                      </a:r>
                    </a:p>
                    <a:p>
                      <a:pPr marL="285750" indent="-285750">
                        <a:buFont typeface="Arial" panose="020B0604020202020204" pitchFamily="34" charset="0"/>
                        <a:buChar char="•"/>
                      </a:pPr>
                      <a:r>
                        <a:rPr lang="en-GB" sz="1000"/>
                        <a:t>Staff, carers and service users noted a need for increased support around healthy eating. </a:t>
                      </a:r>
                    </a:p>
                  </a:txBody>
                  <a:tcPr/>
                </a:tc>
                <a:extLst>
                  <a:ext uri="{0D108BD9-81ED-4DB2-BD59-A6C34878D82A}">
                    <a16:rowId xmlns:a16="http://schemas.microsoft.com/office/drawing/2014/main" val="3724795300"/>
                  </a:ext>
                </a:extLst>
              </a:tr>
              <a:tr h="743602">
                <a:tc>
                  <a:txBody>
                    <a:bodyPr/>
                    <a:lstStyle/>
                    <a:p>
                      <a:r>
                        <a:rPr lang="en-GB" sz="1000" b="1"/>
                        <a:t>Sexual and reproductive health</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t>The CLDS health and wellbeing lead offers sex education and resources to service users. </a:t>
                      </a:r>
                    </a:p>
                    <a:p>
                      <a:pPr marL="171450" indent="-171450">
                        <a:buFont typeface="Arial" panose="020B0604020202020204" pitchFamily="34" charset="0"/>
                        <a:buChar char="•"/>
                      </a:pPr>
                      <a:r>
                        <a:rPr lang="en-GB" sz="1000"/>
                        <a:t>In 2022-2023, All East sexual health services provided services to 10 adults with a learning disability of a total 26,000 patients. There are national easy read resources but these are not currently used locally. </a:t>
                      </a:r>
                    </a:p>
                  </a:txBody>
                  <a:tcPr/>
                </a:tc>
                <a:extLst>
                  <a:ext uri="{0D108BD9-81ED-4DB2-BD59-A6C34878D82A}">
                    <a16:rowId xmlns:a16="http://schemas.microsoft.com/office/drawing/2014/main" val="973402141"/>
                  </a:ext>
                </a:extLst>
              </a:tr>
              <a:tr h="907194">
                <a:tc>
                  <a:txBody>
                    <a:bodyPr/>
                    <a:lstStyle/>
                    <a:p>
                      <a:r>
                        <a:rPr lang="en-GB" sz="1000" b="1"/>
                        <a:t>Seasonal vaccinations </a:t>
                      </a:r>
                    </a:p>
                  </a:txBody>
                  <a:tcPr/>
                </a:tc>
                <a:tc>
                  <a:txBody>
                    <a:bodyPr/>
                    <a:lstStyle/>
                    <a:p>
                      <a:pPr marL="171450" indent="-171450">
                        <a:buFont typeface="Arial" panose="020B0604020202020204" pitchFamily="34" charset="0"/>
                        <a:buChar char="•"/>
                      </a:pPr>
                      <a:r>
                        <a:rPr lang="en-GB" sz="1000"/>
                        <a:t>Despite increased risk of morbidity due to flu, seasonal flu vaccination is low among people with LD (nearly 1 in 2 got vaccinated in the past year) especially younger people (closer to 1 in 4); covid booster uptake has been similarly low </a:t>
                      </a:r>
                    </a:p>
                    <a:p>
                      <a:pPr marL="171450" indent="-171450">
                        <a:buFont typeface="Arial" panose="020B0604020202020204" pitchFamily="34" charset="0"/>
                        <a:buChar char="•"/>
                      </a:pPr>
                      <a:r>
                        <a:rPr lang="en-GB" sz="1000"/>
                        <a:t>A pilot in one PCN using tailored outreach generated learning re: settings, consent, training, and comms approaches to apply to improve uptake and outcomes</a:t>
                      </a:r>
                    </a:p>
                  </a:txBody>
                  <a:tcPr/>
                </a:tc>
                <a:extLst>
                  <a:ext uri="{0D108BD9-81ED-4DB2-BD59-A6C34878D82A}">
                    <a16:rowId xmlns:a16="http://schemas.microsoft.com/office/drawing/2014/main" val="1676273443"/>
                  </a:ext>
                </a:extLst>
              </a:tr>
              <a:tr h="580010">
                <a:tc>
                  <a:txBody>
                    <a:bodyPr/>
                    <a:lstStyle/>
                    <a:p>
                      <a:r>
                        <a:rPr lang="en-GB" sz="1000" b="1"/>
                        <a:t>Cancer screening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t>In 2023-2024, there was lower uptake of bowel and breast cancer screening among TH Adults with LD compared with NEL, but higher uptake of cervical cancer screening.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t>There is an easy read pamphlet available on the North East London Cancer Alliance website. </a:t>
                      </a:r>
                    </a:p>
                  </a:txBody>
                  <a:tcPr/>
                </a:tc>
                <a:extLst>
                  <a:ext uri="{0D108BD9-81ED-4DB2-BD59-A6C34878D82A}">
                    <a16:rowId xmlns:a16="http://schemas.microsoft.com/office/drawing/2014/main" val="1725349567"/>
                  </a:ext>
                </a:extLst>
              </a:tr>
              <a:tr h="815608">
                <a:tc>
                  <a:txBody>
                    <a:bodyPr/>
                    <a:lstStyle/>
                    <a:p>
                      <a:r>
                        <a:rPr lang="en-GB" sz="1000" b="1"/>
                        <a:t>Mental health and wellbeing</a:t>
                      </a:r>
                    </a:p>
                  </a:txBody>
                  <a:tcPr/>
                </a:tc>
                <a:tc>
                  <a:txBody>
                    <a:bodyPr/>
                    <a:lstStyle/>
                    <a:p>
                      <a:pPr marL="171450" indent="-171450">
                        <a:buFont typeface="Arial" panose="020B0604020202020204" pitchFamily="34" charset="0"/>
                        <a:buChar char="•"/>
                      </a:pPr>
                      <a:r>
                        <a:rPr lang="en-GB" sz="1000"/>
                        <a:t>Risk factors for poor mental health incl. wider determinants and adverse childhood experiences. </a:t>
                      </a:r>
                    </a:p>
                    <a:p>
                      <a:pPr marL="171450" indent="-171450">
                        <a:buFont typeface="Arial" panose="020B0604020202020204" pitchFamily="34" charset="0"/>
                        <a:buChar char="•"/>
                      </a:pPr>
                      <a:r>
                        <a:rPr lang="en-GB" sz="1000"/>
                        <a:t>There is practice guidance for psychological therapies to enable working with adults with LD (e.g. through reasonable adjustments) however, implementation of this and participation in Talking Therapies has not been investigated yet.  </a:t>
                      </a:r>
                    </a:p>
                    <a:p>
                      <a:pPr marL="171450" indent="-171450">
                        <a:buFont typeface="Arial" panose="020B0604020202020204" pitchFamily="34" charset="0"/>
                        <a:buChar char="•"/>
                      </a:pPr>
                      <a:r>
                        <a:rPr lang="en-GB" sz="1000"/>
                        <a:t>Public health are commissioning a project to address loneliness among people with LD. </a:t>
                      </a:r>
                    </a:p>
                  </a:txBody>
                  <a:tcPr/>
                </a:tc>
                <a:extLst>
                  <a:ext uri="{0D108BD9-81ED-4DB2-BD59-A6C34878D82A}">
                    <a16:rowId xmlns:a16="http://schemas.microsoft.com/office/drawing/2014/main" val="2661382846"/>
                  </a:ext>
                </a:extLst>
              </a:tr>
              <a:tr h="352299">
                <a:tc>
                  <a:txBody>
                    <a:bodyPr/>
                    <a:lstStyle/>
                    <a:p>
                      <a:r>
                        <a:rPr lang="en-GB" sz="1000" b="1"/>
                        <a:t>Substance use </a:t>
                      </a:r>
                    </a:p>
                  </a:txBody>
                  <a:tcPr/>
                </a:tc>
                <a:tc>
                  <a:txBody>
                    <a:bodyPr/>
                    <a:lstStyle/>
                    <a:p>
                      <a:pPr marL="171450" indent="-171450">
                        <a:buFont typeface="Arial" panose="020B0604020202020204" pitchFamily="34" charset="0"/>
                        <a:buChar char="•"/>
                      </a:pPr>
                      <a:r>
                        <a:rPr lang="en-GB" sz="1000"/>
                        <a:t>1.8% of substance use treatment service users during 2023-2024 had a recorded learning disability. It is possible to request reasonable accommodation on self-referral but accessibility levels are not known.</a:t>
                      </a:r>
                    </a:p>
                  </a:txBody>
                  <a:tcPr/>
                </a:tc>
                <a:extLst>
                  <a:ext uri="{0D108BD9-81ED-4DB2-BD59-A6C34878D82A}">
                    <a16:rowId xmlns:a16="http://schemas.microsoft.com/office/drawing/2014/main" val="1964181490"/>
                  </a:ext>
                </a:extLst>
              </a:tr>
            </a:tbl>
          </a:graphicData>
        </a:graphic>
      </p:graphicFrame>
      <p:sp>
        <p:nvSpPr>
          <p:cNvPr id="5" name="Rectangle 4">
            <a:extLst>
              <a:ext uri="{FF2B5EF4-FFF2-40B4-BE49-F238E27FC236}">
                <a16:creationId xmlns:a16="http://schemas.microsoft.com/office/drawing/2014/main" id="{01DB2687-6259-2709-0483-5437C9387CBD}"/>
              </a:ext>
            </a:extLst>
          </p:cNvPr>
          <p:cNvSpPr/>
          <p:nvPr/>
        </p:nvSpPr>
        <p:spPr>
          <a:xfrm>
            <a:off x="9161272" y="1850271"/>
            <a:ext cx="2729552" cy="377260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There is a continued need for wider implementation of these to improve uptake of these preventative interventions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Materials for promoting uptake with easy read formats, clear illustrations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Personalised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Training for health professionals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Appropriate reminder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Informed Consent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Reasonable accommodation e.g. extended appointments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Involving families and carers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Accessibility of facilities</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947112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52A3C-9DC1-4464-93EE-23AAA0F11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B9940-28BE-DD15-C695-D1E8F1A4F170}"/>
              </a:ext>
            </a:extLst>
          </p:cNvPr>
          <p:cNvSpPr>
            <a:spLocks noGrp="1"/>
          </p:cNvSpPr>
          <p:nvPr>
            <p:ph type="ctrTitle"/>
          </p:nvPr>
        </p:nvSpPr>
        <p:spPr>
          <a:xfrm>
            <a:off x="824164" y="1816685"/>
            <a:ext cx="7186126" cy="2387600"/>
          </a:xfrm>
        </p:spPr>
        <p:txBody>
          <a:bodyPr>
            <a:normAutofit/>
          </a:bodyPr>
          <a:lstStyle/>
          <a:p>
            <a:r>
              <a:rPr lang="en-GB" sz="4000"/>
              <a:t>Health Protection </a:t>
            </a:r>
          </a:p>
        </p:txBody>
      </p:sp>
    </p:spTree>
    <p:extLst>
      <p:ext uri="{BB962C8B-B14F-4D97-AF65-F5344CB8AC3E}">
        <p14:creationId xmlns:p14="http://schemas.microsoft.com/office/powerpoint/2010/main" val="38431067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5133-8792-DFD8-EB33-05D577D34DF0}"/>
              </a:ext>
            </a:extLst>
          </p:cNvPr>
          <p:cNvSpPr>
            <a:spLocks noGrp="1"/>
          </p:cNvSpPr>
          <p:nvPr>
            <p:ph type="title"/>
          </p:nvPr>
        </p:nvSpPr>
        <p:spPr/>
        <p:txBody>
          <a:bodyPr>
            <a:noAutofit/>
          </a:bodyPr>
          <a:lstStyle/>
          <a:p>
            <a:r>
              <a:rPr lang="en-GB" sz="3200" dirty="0"/>
              <a:t>Barriers to cancer screening can be overcome using reasonable adjustments</a:t>
            </a:r>
          </a:p>
        </p:txBody>
      </p:sp>
      <p:sp>
        <p:nvSpPr>
          <p:cNvPr id="9" name="Content Placeholder 8">
            <a:extLst>
              <a:ext uri="{FF2B5EF4-FFF2-40B4-BE49-F238E27FC236}">
                <a16:creationId xmlns:a16="http://schemas.microsoft.com/office/drawing/2014/main" id="{E982B1B8-510C-BF60-D020-737B7C6BB007}"/>
              </a:ext>
            </a:extLst>
          </p:cNvPr>
          <p:cNvSpPr>
            <a:spLocks noGrp="1"/>
          </p:cNvSpPr>
          <p:nvPr>
            <p:ph idx="1"/>
          </p:nvPr>
        </p:nvSpPr>
        <p:spPr>
          <a:xfrm>
            <a:off x="838200" y="1326702"/>
            <a:ext cx="10515600" cy="657400"/>
          </a:xfrm>
        </p:spPr>
        <p:txBody>
          <a:bodyPr>
            <a:normAutofit/>
          </a:bodyPr>
          <a:lstStyle/>
          <a:p>
            <a:pPr marL="0" indent="0">
              <a:buNone/>
            </a:pPr>
            <a:r>
              <a:rPr lang="en-GB" sz="1800"/>
              <a:t>Participation in cancer screening programmes can be improved through education/training, support, and collaboration with learning disability services as well as people with a learning disability</a:t>
            </a:r>
          </a:p>
        </p:txBody>
      </p:sp>
      <p:sp>
        <p:nvSpPr>
          <p:cNvPr id="3" name="TextBox 2">
            <a:extLst>
              <a:ext uri="{FF2B5EF4-FFF2-40B4-BE49-F238E27FC236}">
                <a16:creationId xmlns:a16="http://schemas.microsoft.com/office/drawing/2014/main" id="{48FC9970-D7A2-8238-EA1E-108DD81F18CC}"/>
              </a:ext>
            </a:extLst>
          </p:cNvPr>
          <p:cNvSpPr txBox="1">
            <a:spLocks/>
          </p:cNvSpPr>
          <p:nvPr/>
        </p:nvSpPr>
        <p:spPr>
          <a:xfrm>
            <a:off x="220073" y="2084260"/>
            <a:ext cx="11213828" cy="830997"/>
          </a:xfrm>
          <a:prstGeom prst="rect">
            <a:avLst/>
          </a:prstGeom>
          <a:solidFill>
            <a:schemeClr val="tx2">
              <a:lumMod val="20000"/>
              <a:lumOff val="80000"/>
            </a:schemeClr>
          </a:solidFill>
          <a:ln>
            <a:solidFill>
              <a:schemeClr val="accent6">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366"/>
                </a:solidFill>
                <a:effectLst/>
                <a:uLnTx/>
                <a:uFillTx/>
                <a:latin typeface="Arial" panose="020B0604020202020204"/>
                <a:ea typeface="+mn-ea"/>
                <a:cs typeface="+mn-cs"/>
              </a:rPr>
              <a:t>These case studies aim to improve screening uptake and identify barriers faced by adults with learning disabilities in healthcare and screening. They are examples of successful interventions to make health care more accessible.</a:t>
            </a:r>
          </a:p>
        </p:txBody>
      </p:sp>
      <p:sp>
        <p:nvSpPr>
          <p:cNvPr id="5" name="TextBox 4">
            <a:extLst>
              <a:ext uri="{FF2B5EF4-FFF2-40B4-BE49-F238E27FC236}">
                <a16:creationId xmlns:a16="http://schemas.microsoft.com/office/drawing/2014/main" id="{0FD619CB-D8AB-C584-B2EF-295767A63530}"/>
              </a:ext>
            </a:extLst>
          </p:cNvPr>
          <p:cNvSpPr txBox="1">
            <a:spLocks/>
          </p:cNvSpPr>
          <p:nvPr/>
        </p:nvSpPr>
        <p:spPr>
          <a:xfrm>
            <a:off x="220073" y="3041972"/>
            <a:ext cx="6070086" cy="830997"/>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hlinkClick r:id="rId2"/>
              </a:rPr>
              <a:t>Torbay and South Devon NHS Foundation Trust have </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created videos aimed at Bowel Cancel screening. These videos are aimed at those with learning disabilities and carers but can be used by everyone to help them understand the cancer bowel screening process (</a:t>
            </a:r>
            <a:r>
              <a:rPr kumimoji="0" lang="en-GB" sz="1200" b="0" i="0" u="none" strike="noStrike" kern="1200" cap="none" spc="0" normalizeH="0" baseline="0" noProof="0" err="1">
                <a:ln>
                  <a:noFill/>
                </a:ln>
                <a:solidFill>
                  <a:srgbClr val="003366"/>
                </a:solidFill>
                <a:effectLst/>
                <a:uLnTx/>
                <a:uFillTx/>
                <a:latin typeface="Arial" panose="020B0604020202020204"/>
                <a:ea typeface="+mn-ea"/>
                <a:cs typeface="+mn-cs"/>
              </a:rPr>
              <a:t>torbayandsouthdevon</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 2024)</a:t>
            </a:r>
          </a:p>
        </p:txBody>
      </p:sp>
      <p:sp>
        <p:nvSpPr>
          <p:cNvPr id="4" name="TextBox 3">
            <a:extLst>
              <a:ext uri="{FF2B5EF4-FFF2-40B4-BE49-F238E27FC236}">
                <a16:creationId xmlns:a16="http://schemas.microsoft.com/office/drawing/2014/main" id="{965811A1-8D85-33BD-05B4-A10244B4774C}"/>
              </a:ext>
            </a:extLst>
          </p:cNvPr>
          <p:cNvSpPr txBox="1"/>
          <p:nvPr/>
        </p:nvSpPr>
        <p:spPr>
          <a:xfrm>
            <a:off x="220072" y="3999684"/>
            <a:ext cx="6070087" cy="1569660"/>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A local project in the </a:t>
            </a:r>
            <a:r>
              <a:rPr kumimoji="0" lang="en-GB" sz="1200" b="1" i="0" u="none" strike="noStrike" kern="1200" cap="none" spc="0" normalizeH="0" baseline="0" noProof="0">
                <a:ln>
                  <a:noFill/>
                </a:ln>
                <a:solidFill>
                  <a:srgbClr val="003366"/>
                </a:solidFill>
                <a:effectLst/>
                <a:uLnTx/>
                <a:uFillTx/>
                <a:latin typeface="Arial" panose="020B0604020202020204"/>
                <a:ea typeface="+mn-ea"/>
                <a:cs typeface="+mn-cs"/>
              </a:rPr>
              <a:t>North East and Cumbria </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has significantly increased bowel cancer screening uptake among people with learning disabilities by nearly 30%, providing them with specialised support and assistance in making informed decisions about participation. Led by the North East and Cumbria Learning Disability Network, in collaboration with local GPs, NHS screening hubs, and community-based learning disability teams, the initiative is part of broader efforts to enhance cancer services accessibility and outcomes for this population, addressing their heightened risk of gastrointestinal cancer and historically lower screening rates (</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hlinkClick r:id="rId3"/>
              </a:rPr>
              <a:t>NHS England, 2024</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a:t>
            </a:r>
          </a:p>
        </p:txBody>
      </p:sp>
      <p:sp>
        <p:nvSpPr>
          <p:cNvPr id="6" name="TextBox 5">
            <a:extLst>
              <a:ext uri="{FF2B5EF4-FFF2-40B4-BE49-F238E27FC236}">
                <a16:creationId xmlns:a16="http://schemas.microsoft.com/office/drawing/2014/main" id="{0A088D09-93F9-EF01-3919-A9314A691EBD}"/>
              </a:ext>
            </a:extLst>
          </p:cNvPr>
          <p:cNvSpPr txBox="1">
            <a:spLocks/>
          </p:cNvSpPr>
          <p:nvPr/>
        </p:nvSpPr>
        <p:spPr>
          <a:xfrm>
            <a:off x="6603380" y="3051842"/>
            <a:ext cx="5490651" cy="276999"/>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hlinkClick r:id="rId4"/>
              </a:rPr>
              <a:t>Breast, Bowel and cervical Screening:</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 Easy reads are available</a:t>
            </a:r>
          </a:p>
        </p:txBody>
      </p:sp>
      <p:sp>
        <p:nvSpPr>
          <p:cNvPr id="7" name="TextBox 6">
            <a:extLst>
              <a:ext uri="{FF2B5EF4-FFF2-40B4-BE49-F238E27FC236}">
                <a16:creationId xmlns:a16="http://schemas.microsoft.com/office/drawing/2014/main" id="{DDEA6690-BACE-CCAB-E73D-69D1D45E246D}"/>
              </a:ext>
            </a:extLst>
          </p:cNvPr>
          <p:cNvSpPr txBox="1">
            <a:spLocks/>
          </p:cNvSpPr>
          <p:nvPr/>
        </p:nvSpPr>
        <p:spPr>
          <a:xfrm>
            <a:off x="6603381" y="3429000"/>
            <a:ext cx="5490650" cy="2308324"/>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Camden Council's Integrated Learning Disability Service (CLDS) collaborated with local hospitals to analyse data on admissions for people with learning disabilities, revealing a significant issue of repeat admissions, particularly from supported living settings. This data prompted internal and partner recognition of the problem's magnitude and spurred proactive action. By identifying common causes of repeat admissions and individuals at risk, health and social care partners can work together to prevent avoidable admissions. CLDS plans to use the High Impact Change Model for a detailed review of this data. Learning from Safeguarding Adult Reviews, CLDS piloted the Significant 7+ scheme, training social care staff to recognise and manage signs of health deterioration in residents, initially designed for dementia care homes, to prevent avoidable A&amp;E visits and acute admissions (</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hlinkClick r:id="rId5"/>
              </a:rPr>
              <a:t>Local, 2021</a:t>
            </a:r>
            <a:r>
              <a:rPr kumimoji="0" lang="en-GB" sz="1200" b="0" i="0" u="none" strike="noStrike" kern="1200" cap="none" spc="0" normalizeH="0" baseline="0" noProof="0">
                <a:ln>
                  <a:noFill/>
                </a:ln>
                <a:solidFill>
                  <a:srgbClr val="003366"/>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0353562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4F4E-8976-DBE9-9C39-37BD59942304}"/>
              </a:ext>
            </a:extLst>
          </p:cNvPr>
          <p:cNvSpPr>
            <a:spLocks noGrp="1"/>
          </p:cNvSpPr>
          <p:nvPr>
            <p:ph type="title"/>
          </p:nvPr>
        </p:nvSpPr>
        <p:spPr/>
        <p:txBody>
          <a:bodyPr/>
          <a:lstStyle/>
          <a:p>
            <a:pPr algn="ctr"/>
            <a:r>
              <a:rPr lang="en-GB"/>
              <a:t>National Resources Available to help increase Screening</a:t>
            </a:r>
          </a:p>
        </p:txBody>
      </p:sp>
      <p:sp>
        <p:nvSpPr>
          <p:cNvPr id="3" name="Content Placeholder 2">
            <a:extLst>
              <a:ext uri="{FF2B5EF4-FFF2-40B4-BE49-F238E27FC236}">
                <a16:creationId xmlns:a16="http://schemas.microsoft.com/office/drawing/2014/main" id="{1911607E-60E6-D2D5-5BD4-2214B39B948B}"/>
              </a:ext>
            </a:extLst>
          </p:cNvPr>
          <p:cNvSpPr>
            <a:spLocks noGrp="1"/>
          </p:cNvSpPr>
          <p:nvPr>
            <p:ph idx="1"/>
          </p:nvPr>
        </p:nvSpPr>
        <p:spPr>
          <a:xfrm>
            <a:off x="484892" y="1577538"/>
            <a:ext cx="10515600" cy="4351338"/>
          </a:xfrm>
        </p:spPr>
        <p:txBody>
          <a:bodyPr>
            <a:normAutofit lnSpcReduction="10000"/>
          </a:bodyPr>
          <a:lstStyle/>
          <a:p>
            <a:pPr algn="just"/>
            <a:r>
              <a:rPr lang="en-GB" sz="1800"/>
              <a:t>There are available resources aimed at aiding people with learning disabilities in comprehending and accessing bowel cancer screening. The new materials include an easy guide to undergoing a colonoscopy, an easy guide to undergoing a CT colonography (CTC) scan, and guidance specifically tailored to support individuals with learning disabilities throughout the screening process. These resources seek to improve understanding and access to screening procedures, ultimately contributing to better health outcomes for this demographic (</a:t>
            </a:r>
            <a:r>
              <a:rPr lang="en-GB" sz="1800">
                <a:hlinkClick r:id="rId2"/>
              </a:rPr>
              <a:t>Gov, 2020</a:t>
            </a:r>
            <a:r>
              <a:rPr lang="en-GB" sz="1800"/>
              <a:t>)</a:t>
            </a:r>
          </a:p>
          <a:p>
            <a:pPr algn="just"/>
            <a:r>
              <a:rPr lang="en-GB" sz="1800">
                <a:hlinkClick r:id="rId3"/>
              </a:rPr>
              <a:t>Cancer Research UK</a:t>
            </a:r>
            <a:r>
              <a:rPr lang="en-GB" sz="1800"/>
              <a:t>: These resources, including leaflets, books, websites, and videos, are specifically designed to provide accessible information about cancer for people with learning disabilities. They cover a range of topics such as recognising signs of cancer, attending medical appointments, self-examination for cancers, and coping with bereavement. </a:t>
            </a:r>
          </a:p>
          <a:p>
            <a:pPr algn="just"/>
            <a:r>
              <a:rPr lang="en-GB" sz="1800"/>
              <a:t>The materials utilise colour pictures and simplified language to make the content more accessible for individuals with learning disabilities. </a:t>
            </a:r>
          </a:p>
          <a:p>
            <a:pPr algn="just"/>
            <a:r>
              <a:rPr lang="en-GB" sz="1800"/>
              <a:t>Additionally, some resources include guidelines for carers and health professionals to facilitate discussions with individuals with learning disabilities. These resources empower individuals with learning disabilities to explore their feelings, discuss complex topics, and engage more effectively with their healthcare providers.</a:t>
            </a:r>
          </a:p>
          <a:p>
            <a:endParaRPr lang="en-GB" sz="1800"/>
          </a:p>
          <a:p>
            <a:endParaRPr lang="en-GB" sz="1800"/>
          </a:p>
          <a:p>
            <a:endParaRPr lang="en-GB" sz="1800"/>
          </a:p>
          <a:p>
            <a:endParaRPr lang="en-GB" sz="1800"/>
          </a:p>
          <a:p>
            <a:endParaRPr lang="en-GB" sz="1800"/>
          </a:p>
          <a:p>
            <a:endParaRPr lang="en-GB" sz="1800"/>
          </a:p>
        </p:txBody>
      </p:sp>
    </p:spTree>
    <p:extLst>
      <p:ext uri="{BB962C8B-B14F-4D97-AF65-F5344CB8AC3E}">
        <p14:creationId xmlns:p14="http://schemas.microsoft.com/office/powerpoint/2010/main" val="27936455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88E6-5848-B24D-C36D-3F603F8A567F}"/>
              </a:ext>
            </a:extLst>
          </p:cNvPr>
          <p:cNvSpPr>
            <a:spLocks noGrp="1"/>
          </p:cNvSpPr>
          <p:nvPr>
            <p:ph type="title"/>
          </p:nvPr>
        </p:nvSpPr>
        <p:spPr>
          <a:xfrm>
            <a:off x="297712" y="240197"/>
            <a:ext cx="10034658" cy="1325563"/>
          </a:xfrm>
        </p:spPr>
        <p:txBody>
          <a:bodyPr>
            <a:normAutofit fontScale="90000"/>
          </a:bodyPr>
          <a:lstStyle/>
          <a:p>
            <a:r>
              <a:rPr lang="en-GB"/>
              <a:t>Addressing Accessibility Needs of People with LD in Cancer Screening Programs: Interventions and Strategies</a:t>
            </a:r>
          </a:p>
        </p:txBody>
      </p:sp>
      <p:sp>
        <p:nvSpPr>
          <p:cNvPr id="3" name="Content Placeholder 2">
            <a:extLst>
              <a:ext uri="{FF2B5EF4-FFF2-40B4-BE49-F238E27FC236}">
                <a16:creationId xmlns:a16="http://schemas.microsoft.com/office/drawing/2014/main" id="{D66A5E7E-729A-C259-E0F9-8ED7CB4592AC}"/>
              </a:ext>
            </a:extLst>
          </p:cNvPr>
          <p:cNvSpPr>
            <a:spLocks noGrp="1"/>
          </p:cNvSpPr>
          <p:nvPr>
            <p:ph idx="1"/>
          </p:nvPr>
        </p:nvSpPr>
        <p:spPr>
          <a:xfrm>
            <a:off x="402265" y="1954558"/>
            <a:ext cx="10515600" cy="4351338"/>
          </a:xfrm>
        </p:spPr>
        <p:txBody>
          <a:bodyPr>
            <a:normAutofit fontScale="47500" lnSpcReduction="20000"/>
          </a:bodyPr>
          <a:lstStyle/>
          <a:p>
            <a:pPr marL="514350" indent="-514350">
              <a:buFont typeface="+mj-lt"/>
              <a:buAutoNum type="arabicPeriod"/>
            </a:pPr>
            <a:r>
              <a:rPr lang="en-GB" b="1" i="0">
                <a:solidFill>
                  <a:srgbClr val="0D0D0D"/>
                </a:solidFill>
                <a:effectLst/>
                <a:latin typeface="Söhne"/>
              </a:rPr>
              <a:t>Easy-to-Read Materials</a:t>
            </a:r>
            <a:r>
              <a:rPr lang="en-GB" b="0" i="0">
                <a:solidFill>
                  <a:srgbClr val="0D0D0D"/>
                </a:solidFill>
                <a:effectLst/>
                <a:latin typeface="Söhne"/>
              </a:rPr>
              <a:t>: Providing information about cancer screening in easy-to-read formats with simplified language, clear illustrations, and graphics can make the information more accessible to individuals with LD. </a:t>
            </a:r>
          </a:p>
          <a:p>
            <a:pPr lvl="2"/>
            <a:r>
              <a:rPr lang="en-GB" b="1"/>
              <a:t>Easy read guides: </a:t>
            </a:r>
            <a:r>
              <a:rPr lang="en-GB" b="1">
                <a:hlinkClick r:id="rId3"/>
              </a:rPr>
              <a:t>https://assets.publishing.service.gov.uk/government/uploads/system/uploads/attachment_data/file/1158879/2023.04.17_nhs-bowel-screening_FIT_EasyRead-Leaflet-WebAcc.pdf</a:t>
            </a:r>
            <a:r>
              <a:rPr lang="en-GB" b="1"/>
              <a:t> </a:t>
            </a:r>
            <a:endParaRPr lang="en-GB" b="0" i="0">
              <a:solidFill>
                <a:srgbClr val="0D0D0D"/>
              </a:solidFill>
              <a:effectLst/>
              <a:latin typeface="Söhne"/>
            </a:endParaRPr>
          </a:p>
          <a:p>
            <a:pPr marL="514350" indent="-514350">
              <a:buFont typeface="+mj-lt"/>
              <a:buAutoNum type="arabicPeriod"/>
            </a:pPr>
            <a:r>
              <a:rPr lang="en-GB" b="1" i="0">
                <a:solidFill>
                  <a:srgbClr val="0D0D0D"/>
                </a:solidFill>
                <a:effectLst/>
                <a:latin typeface="Söhne"/>
              </a:rPr>
              <a:t>Personalised Communication</a:t>
            </a:r>
            <a:r>
              <a:rPr lang="en-GB" b="0" i="0">
                <a:solidFill>
                  <a:srgbClr val="0D0D0D"/>
                </a:solidFill>
                <a:effectLst/>
                <a:latin typeface="Söhne"/>
              </a:rPr>
              <a:t>: Tailoring communication methods to meet the needs of individuals with LD, such as using visual aids, simple language, and repetition when necessary. Personalised support from healthcare professionals or trained support workers can also be beneficial.</a:t>
            </a:r>
          </a:p>
          <a:p>
            <a:pPr marL="514350" indent="-514350">
              <a:buFont typeface="+mj-lt"/>
              <a:buAutoNum type="arabicPeriod"/>
            </a:pPr>
            <a:r>
              <a:rPr lang="en-GB" b="1" i="0">
                <a:solidFill>
                  <a:srgbClr val="0D0D0D"/>
                </a:solidFill>
                <a:effectLst/>
                <a:latin typeface="Söhne"/>
              </a:rPr>
              <a:t>Accessible Facilities</a:t>
            </a:r>
            <a:r>
              <a:rPr lang="en-GB" b="0" i="0">
                <a:solidFill>
                  <a:srgbClr val="0D0D0D"/>
                </a:solidFill>
                <a:effectLst/>
                <a:latin typeface="Söhne"/>
              </a:rPr>
              <a:t>: Ensuring that screening facilities are physically accessible to individuals with disabilities, including those with mobility or sensory disabilities. This may involve providing wheelchair ramps, accessible parking, and sensory-friendly environments.</a:t>
            </a:r>
          </a:p>
          <a:p>
            <a:pPr marL="514350" indent="-514350">
              <a:buFont typeface="+mj-lt"/>
              <a:buAutoNum type="arabicPeriod"/>
            </a:pPr>
            <a:r>
              <a:rPr lang="en-GB" b="1" i="0">
                <a:solidFill>
                  <a:srgbClr val="0D0D0D"/>
                </a:solidFill>
                <a:effectLst/>
                <a:latin typeface="Söhne"/>
              </a:rPr>
              <a:t>Training for Healthcare Professionals</a:t>
            </a:r>
            <a:r>
              <a:rPr lang="en-GB" b="0" i="0">
                <a:solidFill>
                  <a:srgbClr val="0D0D0D"/>
                </a:solidFill>
                <a:effectLst/>
                <a:latin typeface="Söhne"/>
              </a:rPr>
              <a:t>: Providing training for healthcare professionals on how to effectively communicate with and support individuals with LD during the screening process. This may include training on disability awareness, communication techniques, and strategies for accommodating diverse needs.</a:t>
            </a:r>
          </a:p>
          <a:p>
            <a:pPr marL="514350" indent="-514350">
              <a:buFont typeface="+mj-lt"/>
              <a:buAutoNum type="arabicPeriod"/>
            </a:pPr>
            <a:r>
              <a:rPr lang="en-GB" b="1" i="0">
                <a:solidFill>
                  <a:srgbClr val="0D0D0D"/>
                </a:solidFill>
                <a:effectLst/>
                <a:latin typeface="Söhne"/>
              </a:rPr>
              <a:t>Supportive Networks</a:t>
            </a:r>
            <a:r>
              <a:rPr lang="en-GB" b="0" i="0">
                <a:solidFill>
                  <a:srgbClr val="0D0D0D"/>
                </a:solidFill>
                <a:effectLst/>
                <a:latin typeface="Söhne"/>
              </a:rPr>
              <a:t>: Establish support networks or peer support groups for individuals with LD undergoing cancer screening. These networks can provide emotional support, share experiences, and offer practical advice to help individuals navigate the screening process.</a:t>
            </a:r>
          </a:p>
          <a:p>
            <a:pPr marL="514350" indent="-514350">
              <a:buFont typeface="+mj-lt"/>
              <a:buAutoNum type="arabicPeriod"/>
            </a:pPr>
            <a:r>
              <a:rPr lang="en-GB" b="1" i="0">
                <a:solidFill>
                  <a:srgbClr val="0D0D0D"/>
                </a:solidFill>
                <a:effectLst/>
                <a:latin typeface="Söhne"/>
              </a:rPr>
              <a:t>Reminder Systems</a:t>
            </a:r>
            <a:r>
              <a:rPr lang="en-GB" b="0" i="0">
                <a:solidFill>
                  <a:srgbClr val="0D0D0D"/>
                </a:solidFill>
                <a:effectLst/>
                <a:latin typeface="Söhne"/>
              </a:rPr>
              <a:t>: Implementing reminder systems, such as phone calls, text messages, or mailings, to remind individuals with LD about upcoming screening appointments and the importance of attending them.</a:t>
            </a:r>
          </a:p>
          <a:p>
            <a:pPr marL="514350" indent="-514350">
              <a:buFont typeface="+mj-lt"/>
              <a:buAutoNum type="arabicPeriod"/>
            </a:pPr>
            <a:r>
              <a:rPr lang="en-GB" b="1" i="0">
                <a:solidFill>
                  <a:srgbClr val="0D0D0D"/>
                </a:solidFill>
                <a:effectLst/>
                <a:latin typeface="Söhne"/>
              </a:rPr>
              <a:t>Accessible Transportation</a:t>
            </a:r>
            <a:r>
              <a:rPr lang="en-GB" b="0" i="0">
                <a:solidFill>
                  <a:srgbClr val="0D0D0D"/>
                </a:solidFill>
                <a:effectLst/>
                <a:latin typeface="Söhne"/>
              </a:rPr>
              <a:t>: Providing accessible transportation options for individuals with LD who may have difficulty arranging or accessing transportation to screening appointments.</a:t>
            </a:r>
          </a:p>
          <a:p>
            <a:pPr marL="514350" indent="-514350">
              <a:buFont typeface="+mj-lt"/>
              <a:buAutoNum type="arabicPeriod"/>
            </a:pPr>
            <a:r>
              <a:rPr lang="en-GB" b="1" i="0">
                <a:solidFill>
                  <a:srgbClr val="0D0D0D"/>
                </a:solidFill>
                <a:effectLst/>
                <a:latin typeface="Söhne"/>
              </a:rPr>
              <a:t>Reasonable Accommodations</a:t>
            </a:r>
            <a:r>
              <a:rPr lang="en-GB" b="0" i="0">
                <a:solidFill>
                  <a:srgbClr val="0D0D0D"/>
                </a:solidFill>
                <a:effectLst/>
                <a:latin typeface="Söhne"/>
              </a:rPr>
              <a:t>: Offering reasonable accommodations, such as extended appointment times, additional support during appointments, or alternative screening methods, to accommodate the specific needs of individuals with LD.</a:t>
            </a:r>
          </a:p>
          <a:p>
            <a:pPr marL="514350" indent="-514350">
              <a:buFont typeface="+mj-lt"/>
              <a:buAutoNum type="arabicPeriod"/>
            </a:pPr>
            <a:r>
              <a:rPr lang="en-GB" b="1" i="0">
                <a:solidFill>
                  <a:srgbClr val="0D0D0D"/>
                </a:solidFill>
                <a:effectLst/>
                <a:latin typeface="Söhne"/>
              </a:rPr>
              <a:t>Family and Carer Involvement</a:t>
            </a:r>
            <a:r>
              <a:rPr lang="en-GB" b="0" i="0">
                <a:solidFill>
                  <a:srgbClr val="0D0D0D"/>
                </a:solidFill>
                <a:effectLst/>
                <a:latin typeface="Söhne"/>
              </a:rPr>
              <a:t>: Involving family members, caregivers, or support workers in the screening process to provide additional assistance and support to individuals with LD.</a:t>
            </a:r>
          </a:p>
          <a:p>
            <a:endParaRPr lang="en-GB"/>
          </a:p>
        </p:txBody>
      </p:sp>
    </p:spTree>
    <p:extLst>
      <p:ext uri="{BB962C8B-B14F-4D97-AF65-F5344CB8AC3E}">
        <p14:creationId xmlns:p14="http://schemas.microsoft.com/office/powerpoint/2010/main" val="3960733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8A04-776B-1D37-3342-19F694DDA9FF}"/>
              </a:ext>
            </a:extLst>
          </p:cNvPr>
          <p:cNvSpPr>
            <a:spLocks noGrp="1"/>
          </p:cNvSpPr>
          <p:nvPr>
            <p:ph type="title"/>
          </p:nvPr>
        </p:nvSpPr>
        <p:spPr>
          <a:noFill/>
        </p:spPr>
        <p:txBody>
          <a:bodyPr>
            <a:normAutofit/>
          </a:bodyPr>
          <a:lstStyle/>
          <a:p>
            <a:r>
              <a:rPr kumimoji="0" lang="en-GB" sz="2800" b="1" i="0" u="none" strike="noStrike" kern="1200" cap="none" spc="0" normalizeH="0" baseline="0" noProof="0">
                <a:ln>
                  <a:noFill/>
                </a:ln>
                <a:solidFill>
                  <a:srgbClr val="003366"/>
                </a:solidFill>
                <a:effectLst/>
                <a:uLnTx/>
                <a:uFillTx/>
                <a:latin typeface="Arial" panose="020B0604020202020204" pitchFamily="34" charset="0"/>
                <a:ea typeface="+mj-ea"/>
                <a:cs typeface="Arial" panose="020B0604020202020204" pitchFamily="34" charset="0"/>
              </a:rPr>
              <a:t>Cancer screening was lower than overall rates in Tower Hamlets and LD rates other geographic areas in 2023-24</a:t>
            </a:r>
            <a:endParaRPr lang="en-GB" sz="2800"/>
          </a:p>
        </p:txBody>
      </p:sp>
      <p:sp>
        <p:nvSpPr>
          <p:cNvPr id="6" name="Content Placeholder 5">
            <a:extLst>
              <a:ext uri="{FF2B5EF4-FFF2-40B4-BE49-F238E27FC236}">
                <a16:creationId xmlns:a16="http://schemas.microsoft.com/office/drawing/2014/main" id="{1F93ECD1-F110-CC06-6B3E-DD67525E6A81}"/>
              </a:ext>
            </a:extLst>
          </p:cNvPr>
          <p:cNvSpPr>
            <a:spLocks noGrp="1"/>
          </p:cNvSpPr>
          <p:nvPr>
            <p:ph idx="1"/>
          </p:nvPr>
        </p:nvSpPr>
        <p:spPr>
          <a:xfrm>
            <a:off x="838201" y="1603683"/>
            <a:ext cx="4656150" cy="4351338"/>
          </a:xfrm>
        </p:spPr>
        <p:txBody>
          <a:bodyPr>
            <a:normAutofit lnSpcReduction="10000"/>
          </a:bodyPr>
          <a:lstStyle/>
          <a:p>
            <a:pPr marL="0" indent="0">
              <a:buNone/>
            </a:pPr>
            <a:r>
              <a:rPr lang="en-GB" sz="1200"/>
              <a:t>In 2023-2024:</a:t>
            </a:r>
          </a:p>
          <a:p>
            <a:pPr marL="0" indent="0">
              <a:buNone/>
            </a:pPr>
            <a:r>
              <a:rPr lang="en-GB" sz="1200" b="1"/>
              <a:t>Bowel cancer screening</a:t>
            </a:r>
          </a:p>
          <a:p>
            <a:r>
              <a:rPr lang="en-GB" sz="1200"/>
              <a:t>Eligible population: men and women aged 60-74 years old</a:t>
            </a:r>
          </a:p>
          <a:p>
            <a:r>
              <a:rPr lang="en-GB" sz="1200"/>
              <a:t>Coverage: only one-third of people with LD in Tower Hamlets compared to the 45% of the overall eligible population in Tower Hamlets and 42% of the eligible population with LD in NEL </a:t>
            </a:r>
          </a:p>
          <a:p>
            <a:pPr marL="0" indent="0">
              <a:buNone/>
            </a:pPr>
            <a:r>
              <a:rPr lang="en-GB" sz="1200" b="1"/>
              <a:t>Breast cancer screening</a:t>
            </a:r>
          </a:p>
          <a:p>
            <a:r>
              <a:rPr lang="en-GB" sz="1200"/>
              <a:t>Eligible population: women aged 50-71 years old</a:t>
            </a:r>
          </a:p>
          <a:p>
            <a:r>
              <a:rPr lang="en-GB" sz="1200"/>
              <a:t>Coverage: only one-fifth of people with LD in Tower Hamlets compared with about one-third among the overall eligible population in Tower hamlets and the eligible population with LD in NEL</a:t>
            </a:r>
          </a:p>
          <a:p>
            <a:pPr marL="0" indent="0">
              <a:buNone/>
            </a:pPr>
            <a:r>
              <a:rPr lang="en-GB" sz="1200" b="1"/>
              <a:t>Cervical cancer screening</a:t>
            </a:r>
          </a:p>
          <a:p>
            <a:r>
              <a:rPr lang="en-GB" sz="1200"/>
              <a:t>Eligible population: women and people with a cervix 25-49 year olds every 3 years and 50-64 year olds every 5 years</a:t>
            </a:r>
          </a:p>
          <a:p>
            <a:r>
              <a:rPr lang="en-GB" sz="1200"/>
              <a:t>Coverage: higher among women with LD in Tower Hamlets compared with the overall eligible population in Tower Hamlets and the eligible population with LD in NEL</a:t>
            </a:r>
          </a:p>
          <a:p>
            <a:pPr marL="0" indent="0">
              <a:buNone/>
            </a:pPr>
            <a:r>
              <a:rPr lang="en-GB" sz="1200"/>
              <a:t>Implementing some of the recommended measures described on previous slides could foster improved coverage. </a:t>
            </a:r>
          </a:p>
        </p:txBody>
      </p:sp>
      <p:graphicFrame>
        <p:nvGraphicFramePr>
          <p:cNvPr id="4" name="Chart 3" descr=".">
            <a:extLst>
              <a:ext uri="{FF2B5EF4-FFF2-40B4-BE49-F238E27FC236}">
                <a16:creationId xmlns:a16="http://schemas.microsoft.com/office/drawing/2014/main" id="{08E3F15C-7029-17A5-5458-2CCEDB78811C}"/>
              </a:ext>
            </a:extLst>
          </p:cNvPr>
          <p:cNvGraphicFramePr>
            <a:graphicFrameLocks/>
          </p:cNvGraphicFramePr>
          <p:nvPr>
            <p:extLst>
              <p:ext uri="{D42A27DB-BD31-4B8C-83A1-F6EECF244321}">
                <p14:modId xmlns:p14="http://schemas.microsoft.com/office/powerpoint/2010/main" val="250957794"/>
              </p:ext>
            </p:extLst>
          </p:nvPr>
        </p:nvGraphicFramePr>
        <p:xfrm>
          <a:off x="5723508" y="1603683"/>
          <a:ext cx="6052268" cy="4136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2107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4ED7-DA0D-EA3B-CF12-AD029C9A7E98}"/>
              </a:ext>
            </a:extLst>
          </p:cNvPr>
          <p:cNvSpPr>
            <a:spLocks noGrp="1"/>
          </p:cNvSpPr>
          <p:nvPr>
            <p:ph type="title"/>
          </p:nvPr>
        </p:nvSpPr>
        <p:spPr/>
        <p:txBody>
          <a:bodyPr>
            <a:normAutofit/>
          </a:bodyPr>
          <a:lstStyle/>
          <a:p>
            <a:r>
              <a:rPr lang="en-GB" sz="2800"/>
              <a:t>Seasonal flu vaccination uptake is low among people with learning disabilities, especially younger people </a:t>
            </a:r>
          </a:p>
        </p:txBody>
      </p:sp>
      <p:sp>
        <p:nvSpPr>
          <p:cNvPr id="3" name="Content Placeholder 2">
            <a:extLst>
              <a:ext uri="{FF2B5EF4-FFF2-40B4-BE49-F238E27FC236}">
                <a16:creationId xmlns:a16="http://schemas.microsoft.com/office/drawing/2014/main" id="{312B0056-5F2D-7AAE-72F4-4E1BD785A228}"/>
              </a:ext>
            </a:extLst>
          </p:cNvPr>
          <p:cNvSpPr>
            <a:spLocks noGrp="1"/>
          </p:cNvSpPr>
          <p:nvPr>
            <p:ph idx="1"/>
          </p:nvPr>
        </p:nvSpPr>
        <p:spPr>
          <a:xfrm>
            <a:off x="838199" y="1603683"/>
            <a:ext cx="3533503" cy="4351338"/>
          </a:xfrm>
        </p:spPr>
        <p:txBody>
          <a:bodyPr>
            <a:normAutofit fontScale="85000" lnSpcReduction="20000"/>
          </a:bodyPr>
          <a:lstStyle/>
          <a:p>
            <a:r>
              <a:rPr lang="en-GB" sz="1400"/>
              <a:t>People with a learning disability are more likely than others to become seriously ill if they get the flu, especially if they have other risk factors such as obesity or diabetes </a:t>
            </a:r>
          </a:p>
          <a:p>
            <a:r>
              <a:rPr lang="en-GB" sz="1400"/>
              <a:t>The seasonal flu vaccine is free for people with a learning disability as well as their family carers and paid supporters - there is a specific code for recording the need for the flu jab in primary care</a:t>
            </a:r>
          </a:p>
          <a:p>
            <a:r>
              <a:rPr lang="en-GB" sz="1400"/>
              <a:t>Local data indicates that fewer than half of people aged 18+ get the vaccine, and about a quarter of people aged 14-17 years old did </a:t>
            </a:r>
          </a:p>
          <a:p>
            <a:r>
              <a:rPr lang="en-GB" sz="1400"/>
              <a:t>The usual approach to contacting individuals for screenings, often through SMS reminders, may not effectively reach those with intellectual disabilities, highlighting the importance of alternative communication strategies tailored to their needs. Reasonable adjustments, such as providing information in easy-to-understand formats like easy-to-read materials and allocating longer appointment times for procedures like flu vaccinations, are crucial to ensure equitable access to healthcare services for individuals with intellectual disabilities.</a:t>
            </a:r>
          </a:p>
          <a:p>
            <a:r>
              <a:rPr lang="en-GB" sz="1400">
                <a:highlight>
                  <a:srgbClr val="FFFF00"/>
                </a:highlight>
              </a:rPr>
              <a:t>Importance of consent in one-off / proactive outreach events </a:t>
            </a:r>
          </a:p>
        </p:txBody>
      </p:sp>
      <p:pic>
        <p:nvPicPr>
          <p:cNvPr id="5" name="Picture 4" descr=".">
            <a:extLst>
              <a:ext uri="{FF2B5EF4-FFF2-40B4-BE49-F238E27FC236}">
                <a16:creationId xmlns:a16="http://schemas.microsoft.com/office/drawing/2014/main" id="{8065C35B-B9B3-E889-6308-2E629B2A592A}"/>
              </a:ext>
            </a:extLst>
          </p:cNvPr>
          <p:cNvPicPr>
            <a:picLocks noChangeAspect="1"/>
          </p:cNvPicPr>
          <p:nvPr/>
        </p:nvPicPr>
        <p:blipFill>
          <a:blip r:embed="rId3"/>
          <a:stretch>
            <a:fillRect/>
          </a:stretch>
        </p:blipFill>
        <p:spPr>
          <a:xfrm>
            <a:off x="4621695" y="3860840"/>
            <a:ext cx="7114430" cy="1755102"/>
          </a:xfrm>
          <a:prstGeom prst="rect">
            <a:avLst/>
          </a:prstGeom>
          <a:ln>
            <a:noFill/>
          </a:ln>
        </p:spPr>
      </p:pic>
      <p:pic>
        <p:nvPicPr>
          <p:cNvPr id="7" name="Picture 6" descr=".">
            <a:extLst>
              <a:ext uri="{FF2B5EF4-FFF2-40B4-BE49-F238E27FC236}">
                <a16:creationId xmlns:a16="http://schemas.microsoft.com/office/drawing/2014/main" id="{42402CC0-0777-96C9-535B-F133A894F708}"/>
              </a:ext>
            </a:extLst>
          </p:cNvPr>
          <p:cNvPicPr>
            <a:picLocks noChangeAspect="1"/>
          </p:cNvPicPr>
          <p:nvPr/>
        </p:nvPicPr>
        <p:blipFill>
          <a:blip r:embed="rId4"/>
          <a:stretch>
            <a:fillRect/>
          </a:stretch>
        </p:blipFill>
        <p:spPr>
          <a:xfrm>
            <a:off x="4621695" y="1603683"/>
            <a:ext cx="7114430" cy="2257157"/>
          </a:xfrm>
          <a:prstGeom prst="rect">
            <a:avLst/>
          </a:prstGeom>
          <a:ln>
            <a:noFill/>
          </a:ln>
        </p:spPr>
      </p:pic>
    </p:spTree>
    <p:extLst>
      <p:ext uri="{BB962C8B-B14F-4D97-AF65-F5344CB8AC3E}">
        <p14:creationId xmlns:p14="http://schemas.microsoft.com/office/powerpoint/2010/main" val="33639562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1025-52B5-B19A-7395-738729D59C5D}"/>
              </a:ext>
            </a:extLst>
          </p:cNvPr>
          <p:cNvSpPr>
            <a:spLocks noGrp="1"/>
          </p:cNvSpPr>
          <p:nvPr>
            <p:ph type="title"/>
          </p:nvPr>
        </p:nvSpPr>
        <p:spPr>
          <a:xfrm>
            <a:off x="367421" y="348839"/>
            <a:ext cx="9770616" cy="1325563"/>
          </a:xfrm>
        </p:spPr>
        <p:txBody>
          <a:bodyPr>
            <a:normAutofit/>
          </a:bodyPr>
          <a:lstStyle/>
          <a:p>
            <a:pPr algn="ctr"/>
            <a:r>
              <a:rPr lang="en-GB"/>
              <a:t>Pilot in primary care network 6 Identified challenges</a:t>
            </a:r>
          </a:p>
        </p:txBody>
      </p:sp>
      <p:sp>
        <p:nvSpPr>
          <p:cNvPr id="3" name="Content Placeholder 2">
            <a:extLst>
              <a:ext uri="{FF2B5EF4-FFF2-40B4-BE49-F238E27FC236}">
                <a16:creationId xmlns:a16="http://schemas.microsoft.com/office/drawing/2014/main" id="{61C9BFCE-22FD-A145-754A-029E9BA3AF25}"/>
              </a:ext>
            </a:extLst>
          </p:cNvPr>
          <p:cNvSpPr>
            <a:spLocks noGrp="1"/>
          </p:cNvSpPr>
          <p:nvPr>
            <p:ph idx="1"/>
          </p:nvPr>
        </p:nvSpPr>
        <p:spPr/>
        <p:txBody>
          <a:bodyPr>
            <a:normAutofit fontScale="70000" lnSpcReduction="20000"/>
          </a:bodyPr>
          <a:lstStyle/>
          <a:p>
            <a:pPr marL="0" indent="0" algn="l">
              <a:buNone/>
            </a:pPr>
            <a:r>
              <a:rPr lang="en-GB" b="1" i="0">
                <a:solidFill>
                  <a:srgbClr val="0D0D0D"/>
                </a:solidFill>
                <a:effectLst/>
                <a:latin typeface="Söhne"/>
              </a:rPr>
              <a:t>Network 6 Pilot:</a:t>
            </a:r>
            <a:endParaRPr lang="en-GB" b="1">
              <a:solidFill>
                <a:srgbClr val="0D0D0D"/>
              </a:solidFill>
              <a:latin typeface="Söhne"/>
            </a:endParaRPr>
          </a:p>
          <a:p>
            <a:pPr marL="0" indent="0" algn="l">
              <a:buNone/>
            </a:pPr>
            <a:r>
              <a:rPr lang="en-GB" b="1" i="0">
                <a:solidFill>
                  <a:srgbClr val="0D0D0D"/>
                </a:solidFill>
                <a:effectLst/>
                <a:latin typeface="Söhne"/>
              </a:rPr>
              <a:t>Funding was allocated for targeted outreach from December 2023 to 2024, focusing on Covid boosters and flu vaccinations.</a:t>
            </a:r>
          </a:p>
          <a:p>
            <a:pPr marL="0" indent="0" algn="l">
              <a:buNone/>
            </a:pPr>
            <a:r>
              <a:rPr lang="en-GB" b="1" i="0">
                <a:solidFill>
                  <a:srgbClr val="0D0D0D"/>
                </a:solidFill>
                <a:effectLst/>
                <a:latin typeface="Söhne"/>
              </a:rPr>
              <a:t>Considered methods include phone calls with motivational interviewing (MI) training on vaccine hesitancy and texting campaigns.</a:t>
            </a:r>
          </a:p>
          <a:p>
            <a:pPr marL="0" indent="0" algn="l">
              <a:buNone/>
            </a:pPr>
            <a:r>
              <a:rPr lang="en-GB" b="1">
                <a:solidFill>
                  <a:srgbClr val="0D0D0D"/>
                </a:solidFill>
                <a:latin typeface="Söhne"/>
              </a:rPr>
              <a:t>CHALLENGES IDENTIFIED: </a:t>
            </a:r>
            <a:endParaRPr lang="en-GB" b="1" i="0">
              <a:solidFill>
                <a:srgbClr val="0D0D0D"/>
              </a:solidFill>
              <a:effectLst/>
              <a:latin typeface="Söhne"/>
            </a:endParaRPr>
          </a:p>
          <a:p>
            <a:pPr algn="l">
              <a:buFont typeface="Arial" panose="020B0604020202020204" pitchFamily="34" charset="0"/>
              <a:buChar char="•"/>
            </a:pPr>
            <a:r>
              <a:rPr lang="en-GB" b="0" i="0">
                <a:solidFill>
                  <a:srgbClr val="0D0D0D"/>
                </a:solidFill>
                <a:effectLst/>
                <a:latin typeface="Söhne"/>
              </a:rPr>
              <a:t>Consent Challenges:</a:t>
            </a:r>
          </a:p>
          <a:p>
            <a:pPr marL="742950" lvl="1" indent="-285750" algn="l">
              <a:buFont typeface="Arial" panose="020B0604020202020204" pitchFamily="34" charset="0"/>
              <a:buChar char="•"/>
            </a:pPr>
            <a:r>
              <a:rPr lang="en-GB" b="0" i="0">
                <a:solidFill>
                  <a:srgbClr val="0D0D0D"/>
                </a:solidFill>
                <a:effectLst/>
                <a:latin typeface="Söhne"/>
              </a:rPr>
              <a:t>Identified challenge: Learning disability (LD) patients often have consent from family members or carers, necessitating obtaining consent in advance.</a:t>
            </a:r>
          </a:p>
          <a:p>
            <a:pPr algn="l">
              <a:buFont typeface="Arial" panose="020B0604020202020204" pitchFamily="34" charset="0"/>
              <a:buChar char="•"/>
            </a:pPr>
            <a:r>
              <a:rPr lang="en-GB" b="0" i="0">
                <a:solidFill>
                  <a:srgbClr val="0D0D0D"/>
                </a:solidFill>
                <a:effectLst/>
                <a:latin typeface="Söhne"/>
              </a:rPr>
              <a:t>Outreach Considerations:</a:t>
            </a:r>
          </a:p>
          <a:p>
            <a:pPr marL="742950" lvl="1" indent="-285750" algn="l">
              <a:buFont typeface="Arial" panose="020B0604020202020204" pitchFamily="34" charset="0"/>
              <a:buChar char="•"/>
            </a:pPr>
            <a:r>
              <a:rPr lang="en-GB" b="0" i="0">
                <a:solidFill>
                  <a:srgbClr val="0D0D0D"/>
                </a:solidFill>
                <a:effectLst/>
                <a:latin typeface="Söhne"/>
              </a:rPr>
              <a:t>Providers recognise that visiting supported accommodations may be akin to entering someone's home, rather than a formal care setting like a care home or hostel.</a:t>
            </a:r>
          </a:p>
          <a:p>
            <a:pPr algn="l">
              <a:buFont typeface="Arial" panose="020B0604020202020204" pitchFamily="34" charset="0"/>
              <a:buChar char="•"/>
            </a:pPr>
            <a:r>
              <a:rPr lang="en-GB" b="0" i="0">
                <a:solidFill>
                  <a:srgbClr val="0D0D0D"/>
                </a:solidFill>
                <a:effectLst/>
                <a:latin typeface="Söhne"/>
              </a:rPr>
              <a:t>Risk Factors:</a:t>
            </a:r>
          </a:p>
          <a:p>
            <a:pPr marL="742950" lvl="1" indent="-285750" algn="l">
              <a:buFont typeface="Arial" panose="020B0604020202020204" pitchFamily="34" charset="0"/>
              <a:buChar char="•"/>
            </a:pPr>
            <a:r>
              <a:rPr lang="en-GB" b="0" i="0">
                <a:solidFill>
                  <a:srgbClr val="0D0D0D"/>
                </a:solidFill>
                <a:effectLst/>
                <a:latin typeface="Söhne"/>
              </a:rPr>
              <a:t>Obesity, diabetes, and other health conditions are significant risk factors for poor outcomes, including mortality, during the Covid pandemic, emphasising the importance of addressing health needs.</a:t>
            </a:r>
          </a:p>
          <a:p>
            <a:endParaRPr lang="en-GB"/>
          </a:p>
        </p:txBody>
      </p:sp>
    </p:spTree>
    <p:extLst>
      <p:ext uri="{BB962C8B-B14F-4D97-AF65-F5344CB8AC3E}">
        <p14:creationId xmlns:p14="http://schemas.microsoft.com/office/powerpoint/2010/main" val="30508800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2BAEE-0E02-EFBF-6502-79EAEED04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B9063-AF2E-0735-45B8-45C79FA73CDA}"/>
              </a:ext>
            </a:extLst>
          </p:cNvPr>
          <p:cNvSpPr>
            <a:spLocks noGrp="1"/>
          </p:cNvSpPr>
          <p:nvPr>
            <p:ph type="ctrTitle"/>
          </p:nvPr>
        </p:nvSpPr>
        <p:spPr>
          <a:xfrm>
            <a:off x="824164" y="1816685"/>
            <a:ext cx="7186126" cy="2387600"/>
          </a:xfrm>
        </p:spPr>
        <p:txBody>
          <a:bodyPr>
            <a:normAutofit/>
          </a:bodyPr>
          <a:lstStyle/>
          <a:p>
            <a:r>
              <a:rPr lang="en-GB" sz="4000"/>
              <a:t>Vaccinations</a:t>
            </a:r>
          </a:p>
        </p:txBody>
      </p:sp>
    </p:spTree>
    <p:extLst>
      <p:ext uri="{BB962C8B-B14F-4D97-AF65-F5344CB8AC3E}">
        <p14:creationId xmlns:p14="http://schemas.microsoft.com/office/powerpoint/2010/main" val="32351615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2A0D-0A0F-BA24-E958-0890B5F6170A}"/>
              </a:ext>
            </a:extLst>
          </p:cNvPr>
          <p:cNvSpPr>
            <a:spLocks noGrp="1"/>
          </p:cNvSpPr>
          <p:nvPr>
            <p:ph type="title"/>
          </p:nvPr>
        </p:nvSpPr>
        <p:spPr/>
        <p:txBody>
          <a:bodyPr>
            <a:normAutofit/>
          </a:bodyPr>
          <a:lstStyle/>
          <a:p>
            <a:pPr algn="ctr"/>
            <a:r>
              <a:rPr lang="en-GB" sz="2800"/>
              <a:t>Learning from covid-19 can support an improved support for adults with LD in future pandemics  </a:t>
            </a:r>
          </a:p>
        </p:txBody>
      </p:sp>
      <p:sp>
        <p:nvSpPr>
          <p:cNvPr id="3" name="Content Placeholder 2">
            <a:extLst>
              <a:ext uri="{FF2B5EF4-FFF2-40B4-BE49-F238E27FC236}">
                <a16:creationId xmlns:a16="http://schemas.microsoft.com/office/drawing/2014/main" id="{2EB7C2CF-E2FF-F96E-A382-2CF983362BE8}"/>
              </a:ext>
            </a:extLst>
          </p:cNvPr>
          <p:cNvSpPr>
            <a:spLocks noGrp="1"/>
          </p:cNvSpPr>
          <p:nvPr>
            <p:ph idx="1"/>
          </p:nvPr>
        </p:nvSpPr>
        <p:spPr>
          <a:xfrm>
            <a:off x="838200" y="1603683"/>
            <a:ext cx="10515600" cy="2196792"/>
          </a:xfrm>
        </p:spPr>
        <p:txBody>
          <a:bodyPr>
            <a:normAutofit fontScale="70000" lnSpcReduction="20000"/>
          </a:bodyPr>
          <a:lstStyle/>
          <a:p>
            <a:r>
              <a:rPr lang="en-GB"/>
              <a:t>People with learning disabilities had a significantly increased risk of death during the first wave of the Covid-19 pandemic compared with the general population (about 6x)(</a:t>
            </a:r>
            <a:r>
              <a:rPr lang="en-GB">
                <a:hlinkClick r:id="rId2"/>
              </a:rPr>
              <a:t>Public Health Engalnd,2020</a:t>
            </a:r>
            <a:r>
              <a:rPr lang="en-GB"/>
              <a:t>) </a:t>
            </a:r>
          </a:p>
          <a:p>
            <a:r>
              <a:rPr lang="en-GB"/>
              <a:t>Covid-19 vaccination rates were initially like the rest of NEL, but coverage has dropped off with more recent boosters (CEG, 2024)</a:t>
            </a:r>
          </a:p>
          <a:p>
            <a:r>
              <a:rPr lang="en-GB"/>
              <a:t>In 2023, LBTH began developing a new pandemic plan, presenting an opportunity to ensure adults with learning disability are included and have equal access to health protection</a:t>
            </a:r>
          </a:p>
          <a:p>
            <a:endParaRPr lang="en-GB"/>
          </a:p>
        </p:txBody>
      </p:sp>
      <p:graphicFrame>
        <p:nvGraphicFramePr>
          <p:cNvPr id="4" name="Table 3">
            <a:extLst>
              <a:ext uri="{FF2B5EF4-FFF2-40B4-BE49-F238E27FC236}">
                <a16:creationId xmlns:a16="http://schemas.microsoft.com/office/drawing/2014/main" id="{B5DF515B-E8DC-8355-BED3-4943C49D0369}"/>
              </a:ext>
            </a:extLst>
          </p:cNvPr>
          <p:cNvGraphicFramePr>
            <a:graphicFrameLocks noGrp="1"/>
          </p:cNvGraphicFramePr>
          <p:nvPr/>
        </p:nvGraphicFramePr>
        <p:xfrm>
          <a:off x="2667000" y="3886200"/>
          <a:ext cx="7286625" cy="1524000"/>
        </p:xfrm>
        <a:graphic>
          <a:graphicData uri="http://schemas.openxmlformats.org/drawingml/2006/table">
            <a:tbl>
              <a:tblPr firstRow="1" firstCol="1" bandCol="1">
                <a:tableStyleId>{073A0DAA-6AF3-43AB-8588-CEC1D06C72B9}</a:tableStyleId>
              </a:tblPr>
              <a:tblGrid>
                <a:gridCol w="809625">
                  <a:extLst>
                    <a:ext uri="{9D8B030D-6E8A-4147-A177-3AD203B41FA5}">
                      <a16:colId xmlns:a16="http://schemas.microsoft.com/office/drawing/2014/main" val="3442485460"/>
                    </a:ext>
                  </a:extLst>
                </a:gridCol>
                <a:gridCol w="809625">
                  <a:extLst>
                    <a:ext uri="{9D8B030D-6E8A-4147-A177-3AD203B41FA5}">
                      <a16:colId xmlns:a16="http://schemas.microsoft.com/office/drawing/2014/main" val="3359964535"/>
                    </a:ext>
                  </a:extLst>
                </a:gridCol>
                <a:gridCol w="809625">
                  <a:extLst>
                    <a:ext uri="{9D8B030D-6E8A-4147-A177-3AD203B41FA5}">
                      <a16:colId xmlns:a16="http://schemas.microsoft.com/office/drawing/2014/main" val="510552156"/>
                    </a:ext>
                  </a:extLst>
                </a:gridCol>
                <a:gridCol w="809625">
                  <a:extLst>
                    <a:ext uri="{9D8B030D-6E8A-4147-A177-3AD203B41FA5}">
                      <a16:colId xmlns:a16="http://schemas.microsoft.com/office/drawing/2014/main" val="1453406430"/>
                    </a:ext>
                  </a:extLst>
                </a:gridCol>
                <a:gridCol w="809625">
                  <a:extLst>
                    <a:ext uri="{9D8B030D-6E8A-4147-A177-3AD203B41FA5}">
                      <a16:colId xmlns:a16="http://schemas.microsoft.com/office/drawing/2014/main" val="172207142"/>
                    </a:ext>
                  </a:extLst>
                </a:gridCol>
                <a:gridCol w="809625">
                  <a:extLst>
                    <a:ext uri="{9D8B030D-6E8A-4147-A177-3AD203B41FA5}">
                      <a16:colId xmlns:a16="http://schemas.microsoft.com/office/drawing/2014/main" val="3365361833"/>
                    </a:ext>
                  </a:extLst>
                </a:gridCol>
                <a:gridCol w="809625">
                  <a:extLst>
                    <a:ext uri="{9D8B030D-6E8A-4147-A177-3AD203B41FA5}">
                      <a16:colId xmlns:a16="http://schemas.microsoft.com/office/drawing/2014/main" val="2016894383"/>
                    </a:ext>
                  </a:extLst>
                </a:gridCol>
                <a:gridCol w="809625">
                  <a:extLst>
                    <a:ext uri="{9D8B030D-6E8A-4147-A177-3AD203B41FA5}">
                      <a16:colId xmlns:a16="http://schemas.microsoft.com/office/drawing/2014/main" val="3034037490"/>
                    </a:ext>
                  </a:extLst>
                </a:gridCol>
                <a:gridCol w="809625">
                  <a:extLst>
                    <a:ext uri="{9D8B030D-6E8A-4147-A177-3AD203B41FA5}">
                      <a16:colId xmlns:a16="http://schemas.microsoft.com/office/drawing/2014/main" val="2372133469"/>
                    </a:ext>
                  </a:extLst>
                </a:gridCol>
              </a:tblGrid>
              <a:tr h="1143000">
                <a:tc>
                  <a:txBody>
                    <a:bodyPr/>
                    <a:lstStyle/>
                    <a:p>
                      <a:pPr algn="ctr" fontAlgn="ctr"/>
                      <a:r>
                        <a:rPr lang="en-GB" sz="1100" u="none" strike="noStrike">
                          <a:effectLst/>
                        </a:rPr>
                        <a:t>LD (Aged 16+)</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LD (Aged 16+) First Vaccine</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LD (Aged 16+) Second Vaccine</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LD (Aged 16+) Booster</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LD Autumn Booster</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a:t>
                      </a:r>
                      <a:endParaRPr lang="en-GB"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58040815"/>
                  </a:ext>
                </a:extLst>
              </a:tr>
              <a:tr h="190500">
                <a:tc>
                  <a:txBody>
                    <a:bodyPr/>
                    <a:lstStyle/>
                    <a:p>
                      <a:pPr algn="r" fontAlgn="b"/>
                      <a:r>
                        <a:rPr lang="en-GB" sz="1100" u="none" strike="noStrike">
                          <a:effectLst/>
                        </a:rPr>
                        <a:t>1,442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1,176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82%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1,103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768</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53%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232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21%</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8817896"/>
                  </a:ext>
                </a:extLst>
              </a:tr>
              <a:tr h="190500">
                <a:tc>
                  <a:txBody>
                    <a:bodyPr/>
                    <a:lstStyle/>
                    <a:p>
                      <a:pPr algn="r" fontAlgn="b"/>
                      <a:r>
                        <a:rPr lang="en-GB" sz="1100" u="none" strike="noStrike">
                          <a:effectLst/>
                        </a:rPr>
                        <a:t>9,085</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7,463</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82%</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7,079</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78%</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5,574</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61%</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2,454</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35%</a:t>
                      </a:r>
                      <a:endParaRPr lang="en-GB"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0053341"/>
                  </a:ext>
                </a:extLst>
              </a:tr>
            </a:tbl>
          </a:graphicData>
        </a:graphic>
      </p:graphicFrame>
    </p:spTree>
    <p:extLst>
      <p:ext uri="{BB962C8B-B14F-4D97-AF65-F5344CB8AC3E}">
        <p14:creationId xmlns:p14="http://schemas.microsoft.com/office/powerpoint/2010/main" val="2188825312"/>
      </p:ext>
    </p:extLst>
  </p:cSld>
  <p:clrMapOvr>
    <a:masterClrMapping/>
  </p:clrMapOvr>
</p:sld>
</file>

<file path=ppt/theme/theme1.xml><?xml version="1.0" encoding="utf-8"?>
<a:theme xmlns:a="http://schemas.openxmlformats.org/drawingml/2006/main" name="1_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9F8140DA114B43B5CFDA271649B70B" ma:contentTypeVersion="12" ma:contentTypeDescription="Create a new document." ma:contentTypeScope="" ma:versionID="f93c5067b25c1fac87e4a12e6d6b84da">
  <xsd:schema xmlns:xsd="http://www.w3.org/2001/XMLSchema" xmlns:xs="http://www.w3.org/2001/XMLSchema" xmlns:p="http://schemas.microsoft.com/office/2006/metadata/properties" xmlns:ns2="ebb7e803-f39c-4b3e-8cb7-9a33859b2790" xmlns:ns3="baa7b732-371b-4ba5-8e6f-2083aa225100" targetNamespace="http://schemas.microsoft.com/office/2006/metadata/properties" ma:root="true" ma:fieldsID="407cee89fc06d798a98f758bcc100730" ns2:_="" ns3:_="">
    <xsd:import namespace="ebb7e803-f39c-4b3e-8cb7-9a33859b2790"/>
    <xsd:import namespace="baa7b732-371b-4ba5-8e6f-2083aa22510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7e803-f39c-4b3e-8cb7-9a33859b27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a7b732-371b-4ba5-8e6f-2083aa22510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ab1c717-498e-440e-8d01-4d45ab45021e}" ma:internalName="TaxCatchAll" ma:showField="CatchAllData" ma:web="baa7b732-371b-4ba5-8e6f-2083aa2251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aa7b732-371b-4ba5-8e6f-2083aa225100" xsi:nil="true"/>
    <lcf76f155ced4ddcb4097134ff3c332f xmlns="ebb7e803-f39c-4b3e-8cb7-9a33859b279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BD1AA6-BA8A-402E-A336-4195EF7D6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7e803-f39c-4b3e-8cb7-9a33859b2790"/>
    <ds:schemaRef ds:uri="baa7b732-371b-4ba5-8e6f-2083aa2251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2F31C2-8CCA-4874-BFB5-9687676A77E9}">
  <ds:schemaRefs>
    <ds:schemaRef ds:uri="http://purl.org/dc/dcmitype/"/>
    <ds:schemaRef ds:uri="http://schemas.microsoft.com/office/2006/documentManagement/types"/>
    <ds:schemaRef ds:uri="http://purl.org/dc/elements/1.1/"/>
    <ds:schemaRef ds:uri="baa7b732-371b-4ba5-8e6f-2083aa225100"/>
    <ds:schemaRef ds:uri="http://www.w3.org/XML/1998/namespace"/>
    <ds:schemaRef ds:uri="http://purl.org/dc/terms/"/>
    <ds:schemaRef ds:uri="http://schemas.microsoft.com/office/infopath/2007/PartnerControls"/>
    <ds:schemaRef ds:uri="http://schemas.openxmlformats.org/package/2006/metadata/core-properties"/>
    <ds:schemaRef ds:uri="ebb7e803-f39c-4b3e-8cb7-9a33859b2790"/>
    <ds:schemaRef ds:uri="http://schemas.microsoft.com/office/2006/metadata/properties"/>
  </ds:schemaRefs>
</ds:datastoreItem>
</file>

<file path=customXml/itemProps3.xml><?xml version="1.0" encoding="utf-8"?>
<ds:datastoreItem xmlns:ds="http://schemas.openxmlformats.org/officeDocument/2006/customXml" ds:itemID="{E03B9CBE-E238-4EA7-8712-803FF86784A1}">
  <ds:schemaRefs>
    <ds:schemaRef ds:uri="http://schemas.microsoft.com/sharepoint/v3/contenttype/forms"/>
  </ds:schemaRefs>
</ds:datastoreItem>
</file>

<file path=docMetadata/LabelInfo.xml><?xml version="1.0" encoding="utf-8"?>
<clbl:labelList xmlns:clbl="http://schemas.microsoft.com/office/2020/mipLabelMetadata">
  <clbl:label id="{3c0aec87-f983-418f-b3dc-d35db83fb5d2}" enabled="0" method="" siteId="{3c0aec87-f983-418f-b3dc-d35db83fb5d2}" removed="1"/>
</clbl:labelList>
</file>

<file path=docProps/app.xml><?xml version="1.0" encoding="utf-8"?>
<Properties xmlns="http://schemas.openxmlformats.org/officeDocument/2006/extended-properties" xmlns:vt="http://schemas.openxmlformats.org/officeDocument/2006/docPropsVTypes">
  <TotalTime>74</TotalTime>
  <Words>28443</Words>
  <Application>Microsoft Office PowerPoint</Application>
  <PresentationFormat>Widescreen</PresentationFormat>
  <Paragraphs>1725</Paragraphs>
  <Slides>140</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140</vt:i4>
      </vt:variant>
    </vt:vector>
  </HeadingPairs>
  <TitlesOfParts>
    <vt:vector size="148" baseType="lpstr">
      <vt:lpstr>Arial</vt:lpstr>
      <vt:lpstr>Calibri</vt:lpstr>
      <vt:lpstr>Raleway</vt:lpstr>
      <vt:lpstr>Söhne</vt:lpstr>
      <vt:lpstr>Times New Roman</vt:lpstr>
      <vt:lpstr>ui-sans-serif</vt:lpstr>
      <vt:lpstr>Wingdings</vt:lpstr>
      <vt:lpstr>1_Office Theme</vt:lpstr>
      <vt:lpstr>Learning Disabilities Needs Assessment 2024</vt:lpstr>
      <vt:lpstr>Contents </vt:lpstr>
      <vt:lpstr>Background</vt:lpstr>
      <vt:lpstr>Aim for this needs assessment of  adults with a learning disability</vt:lpstr>
      <vt:lpstr>What we mean by adults with a learning disability</vt:lpstr>
      <vt:lpstr>Key definitions and terms from All Our Health (2023)</vt:lpstr>
      <vt:lpstr>Methodology and Approach</vt:lpstr>
      <vt:lpstr>Engagement with professionals and residents</vt:lpstr>
      <vt:lpstr>Key Findings</vt:lpstr>
      <vt:lpstr>Tower Hamlets has a growing population of adults with learning disabilities</vt:lpstr>
      <vt:lpstr>Summary of Key Findings (1) </vt:lpstr>
      <vt:lpstr>Summary of Key Findings (2)</vt:lpstr>
      <vt:lpstr>Summary of Key Findings (3) </vt:lpstr>
      <vt:lpstr>Summary of Key Findings (4) </vt:lpstr>
      <vt:lpstr>Summary of Key Findings (5)</vt:lpstr>
      <vt:lpstr>Summary of Key Findings (6)</vt:lpstr>
      <vt:lpstr>Summary of Key Findings (7)</vt:lpstr>
      <vt:lpstr>Summary of Key Findings (8) </vt:lpstr>
      <vt:lpstr>Summary of Key Findings (9) </vt:lpstr>
      <vt:lpstr>Summary of key findings and recommendations</vt:lpstr>
      <vt:lpstr>Population of adults with a learning disability</vt:lpstr>
      <vt:lpstr>In the UK, the rate of self-reported learning disabilities has increased higher than recorded in primary care </vt:lpstr>
      <vt:lpstr>Rates of diagnosed learning disabilities have increased in Tower Hamlets, similar to London but lower than England </vt:lpstr>
      <vt:lpstr>Prevalence of learning disabilities is highest among males and younger adults</vt:lpstr>
      <vt:lpstr>LDs are most prevalent among Asian and Black adults and people in the most deprived areas of Tower Hamlets</vt:lpstr>
      <vt:lpstr>Considering the population of children and young people with a learning disability can support future planning</vt:lpstr>
      <vt:lpstr>Levels of need are expected to increase, with higher projected numbers than neighbouring boroughs</vt:lpstr>
      <vt:lpstr>Scope of Needs Assesment </vt:lpstr>
      <vt:lpstr>National guidance to inform how to work with adults with a learning disability</vt:lpstr>
      <vt:lpstr>Tower Hamlets’ previous Adult Learning Disability Strategy 2017-2020 had objectives and actions across 6 topics </vt:lpstr>
      <vt:lpstr>In the previous strategy consultation, people shared what was important to them </vt:lpstr>
      <vt:lpstr>A similar range of topics were assessed in this project to inform upcoming strategic planning for 2024 onwards</vt:lpstr>
      <vt:lpstr>Professionals’ skills and knowledge</vt:lpstr>
      <vt:lpstr>People require the right knowledge and skills to enable adults with a learning disability to live well  </vt:lpstr>
      <vt:lpstr>Training is one step in building the skills and knowledge in the workforce </vt:lpstr>
      <vt:lpstr>Current available training</vt:lpstr>
      <vt:lpstr> Mencap's Treat Me Well campaign calls for mandatory training on learning disabilities for healthcare professionals</vt:lpstr>
      <vt:lpstr>Current available training: </vt:lpstr>
      <vt:lpstr>Training in Tower Hamlets </vt:lpstr>
      <vt:lpstr>Staff can be supported to implement training by building on these enablers and addressing these barriers</vt:lpstr>
      <vt:lpstr>Professional identified they have learning needs in various areas when working with adults with LD</vt:lpstr>
      <vt:lpstr>Staff shared their views about gaps and issues in the local system of support for adults with a LD</vt:lpstr>
      <vt:lpstr>Professionals’ knowledge and skills</vt:lpstr>
      <vt:lpstr>Partnership working needs further development to increase collaboration across the borough</vt:lpstr>
      <vt:lpstr>Specialist Services</vt:lpstr>
      <vt:lpstr>CDLS and Primary Care is the main specialist service for LD and Autism in Tower Hamlets </vt:lpstr>
      <vt:lpstr>There are a range of specialist services for adults with learning disability in Tower Hamlets</vt:lpstr>
      <vt:lpstr>A professional survey in 2024 identified multiple areas where professionals are already working with adults with learning disabilities and/or autistic adults as part of their role.</vt:lpstr>
      <vt:lpstr>Further improvements to enhance the lives of adults with learning disabilities.</vt:lpstr>
      <vt:lpstr>There is a range of tools which help when working with adult with LD</vt:lpstr>
      <vt:lpstr>Adults with LD access info from employment, LBTH, support workers and healthcare workers</vt:lpstr>
      <vt:lpstr>Professionals shared their views on enabling good practice and support for adults with LD and autism. They are confident in supporting these individuals but identify a gap in understanding carers' experiences.</vt:lpstr>
      <vt:lpstr>Responding professionals reported on gaps observed in Tower Hamlets including lack of inclusion, knowledge, resources as well as complexity of needs</vt:lpstr>
      <vt:lpstr>Professionals identifies Gaps Identified in Tower Hamlets to Improving Lives of Autistic Adults and Adults with Learning Disabilities through their views and experience  </vt:lpstr>
      <vt:lpstr>Professionals shared suggestions for how to improve the skills and knowledge of the local services</vt:lpstr>
      <vt:lpstr>Transistion to adult services</vt:lpstr>
      <vt:lpstr>Best practice Transition to adult service </vt:lpstr>
      <vt:lpstr>In Tower Hamlets, support for people transitioning from children’s to adult’s services is available</vt:lpstr>
      <vt:lpstr>Tower Hamlets Transition Support for Individuals with Learning Disabilities </vt:lpstr>
      <vt:lpstr>Transition between children and adult services</vt:lpstr>
      <vt:lpstr>Service users and carers identified areas for improvement in the support for transitions</vt:lpstr>
      <vt:lpstr>Improving transitions should remain a priority as challenges continue despite recent advancements</vt:lpstr>
      <vt:lpstr>Health and wellbeing and Adult Social Care</vt:lpstr>
      <vt:lpstr>Adults with learning disability often experience a range of barriers to accessing health and care services</vt:lpstr>
      <vt:lpstr>Best practice </vt:lpstr>
      <vt:lpstr>The UK government and NHS have implemented several national strategies and policies aimed at improving the health and wellbeing of adults with learning disabilities</vt:lpstr>
      <vt:lpstr>Tower Hamlets’ previous strategy had a focus on enhancing health and well-being for adults with a LD</vt:lpstr>
      <vt:lpstr>Health disparities and digital exclusion exist among individuals with learning disabilities</vt:lpstr>
      <vt:lpstr>High Health Disparities Among Adults with Learning Disabilities in Tower Hamlets</vt:lpstr>
      <vt:lpstr>Tower Hamlets has had fewer deaths among adults with LD than other NEL boroughs, but still areas to improve</vt:lpstr>
      <vt:lpstr>The number of adults with LD using Adult Social Care has increased since 2018</vt:lpstr>
      <vt:lpstr>Navigating Healthcare: Challenges and Efforts of Adults with Learning Disabilities</vt:lpstr>
      <vt:lpstr>The uptake of annual health checks among adults with LD is slightly better than in 2022-2023</vt:lpstr>
      <vt:lpstr>Initiatives for individuals not participating in the annual health checks </vt:lpstr>
      <vt:lpstr>Adults with learning disabilities generally rate health services as satisfactory but find it easy to access information or help.</vt:lpstr>
      <vt:lpstr>Carers and Family Survey from Create Centre</vt:lpstr>
      <vt:lpstr>The STOMP initiative aligns with key policies and regulations</vt:lpstr>
      <vt:lpstr>The STOMP initiative aligns with key policies and regulations: </vt:lpstr>
      <vt:lpstr>Personal health budgets (PHB’s)</vt:lpstr>
      <vt:lpstr>LIFT disability and carer data</vt:lpstr>
      <vt:lpstr>Hospital passports</vt:lpstr>
      <vt:lpstr>Tower Hamlets recently implemented a weight management programme for adults with learning disabilities</vt:lpstr>
      <vt:lpstr>Mental Health and Wellbeing </vt:lpstr>
      <vt:lpstr>Adults with LD have multiple risk factors for poor mental health and wellbeing </vt:lpstr>
      <vt:lpstr>There is some guidance for making mental health services more accessible for adults with a LD</vt:lpstr>
      <vt:lpstr>Mental Health Services in Tower Hamlets </vt:lpstr>
      <vt:lpstr>Carers view: Taking care of physical Health and Mental Health </vt:lpstr>
      <vt:lpstr>Carers view: Taking care of physical Health and Mental Health cont… </vt:lpstr>
      <vt:lpstr>Tower Hamlets has a range of health interventions in place aimed at addressing disparities, but gaps remain</vt:lpstr>
      <vt:lpstr>Adults with LD are also using specific health services but uptake and accessibility could be better</vt:lpstr>
      <vt:lpstr>Health Protection </vt:lpstr>
      <vt:lpstr>Barriers to cancer screening can be overcome using reasonable adjustments</vt:lpstr>
      <vt:lpstr>National Resources Available to help increase Screening</vt:lpstr>
      <vt:lpstr>Addressing Accessibility Needs of People with LD in Cancer Screening Programs: Interventions and Strategies</vt:lpstr>
      <vt:lpstr>Cancer screening was lower than overall rates in Tower Hamlets and LD rates other geographic areas in 2023-24</vt:lpstr>
      <vt:lpstr>Seasonal flu vaccination uptake is low among people with learning disabilities, especially younger people </vt:lpstr>
      <vt:lpstr>Pilot in primary care network 6 Identified challenges</vt:lpstr>
      <vt:lpstr>Vaccinations</vt:lpstr>
      <vt:lpstr>Learning from covid-19 can support an improved support for adults with LD in future pandemics  </vt:lpstr>
      <vt:lpstr>Getting Information and Help </vt:lpstr>
      <vt:lpstr>Employment and Volunteering</vt:lpstr>
      <vt:lpstr>Further support needed for organisations to employ adults with a learning disability as a worker or volunteer</vt:lpstr>
      <vt:lpstr>More best practice </vt:lpstr>
      <vt:lpstr>Best Practice</vt:lpstr>
      <vt:lpstr>Employment- Adults with LD </vt:lpstr>
      <vt:lpstr> Tower Hamlets faces significant employment deprivation with Adults with LD </vt:lpstr>
      <vt:lpstr>Tower Hamlets had a slightly lower employment rate than the national average Adults with LD </vt:lpstr>
      <vt:lpstr>Employment Support services: There is lack of data on attendance  </vt:lpstr>
      <vt:lpstr>Tower Hamlets Adult Learning Disability Strategy aim to offer more opportunities</vt:lpstr>
      <vt:lpstr>There is a gap in data in Volunteering for Adults with LD in TH</vt:lpstr>
      <vt:lpstr>Carers View: Employment </vt:lpstr>
      <vt:lpstr>Social Inclusion and Community Safety</vt:lpstr>
      <vt:lpstr>Adults with LD have an increased risk of being a victim of different forms of crime or violence</vt:lpstr>
      <vt:lpstr>Beat practice: Community Safety Tips for Adults with disabilities </vt:lpstr>
      <vt:lpstr>Adults with learning disabilities are likely to be at risk to risks include exploitation, sexual violence, domestic violence</vt:lpstr>
      <vt:lpstr>Police records of criminal exploitation through cuckooing have increased in London</vt:lpstr>
      <vt:lpstr>Different forms of violence against women and girls require specific approaches to address the needs of those with disabilities</vt:lpstr>
      <vt:lpstr>Recorded violence perpetrated against adults with learning disability </vt:lpstr>
      <vt:lpstr>Adults with learning disabilities in Tower Hamlets have access to various community safety and support services to ensure their well-being and protection from abuse or neglect </vt:lpstr>
      <vt:lpstr>Adults with LD faces crime in community</vt:lpstr>
      <vt:lpstr>Carers view: Community safety </vt:lpstr>
      <vt:lpstr>Social connection and positive relationships can be fostered through tailored opportunities</vt:lpstr>
      <vt:lpstr>Financial security </vt:lpstr>
      <vt:lpstr>Adults with LD and their carers/families experience general and specific financial security issues in TH</vt:lpstr>
      <vt:lpstr>Cost of living and support for people with a learning disability</vt:lpstr>
      <vt:lpstr>Evidence/good practice Financial Security</vt:lpstr>
      <vt:lpstr>Cost of living issues overall in TH  </vt:lpstr>
      <vt:lpstr>Support Services for Cost-of-Living Challenges in Tower Hamlets</vt:lpstr>
      <vt:lpstr>Tower Hamlets Lacks support with financial difficulties</vt:lpstr>
      <vt:lpstr>Services to support financial In TH  </vt:lpstr>
      <vt:lpstr>Adults with LD &amp; Finance </vt:lpstr>
      <vt:lpstr>Adults with LD &amp; Finance: Carer’s view</vt:lpstr>
      <vt:lpstr>Adults with LD &amp; Finance: Carer’s view cont…</vt:lpstr>
      <vt:lpstr>Housing </vt:lpstr>
      <vt:lpstr>Adults with LD and their families face a wide range of issues related to housing depending on their needs</vt:lpstr>
      <vt:lpstr>The Local Government Association has set out guidance for housing for adults with a LD</vt:lpstr>
      <vt:lpstr>An NDTI research project explored experiences in residential care and supported living</vt:lpstr>
      <vt:lpstr>Housing accessibility</vt:lpstr>
      <vt:lpstr>Carers suggest housing not suitable for adults with LD</vt:lpstr>
      <vt:lpstr>Carers suggest better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Disabilities Needs Assessments 2024</dc:title>
  <dc:creator>Mirza Habiba Begum</dc:creator>
  <cp:lastModifiedBy>Phillip Nduoyo</cp:lastModifiedBy>
  <cp:revision>3</cp:revision>
  <dcterms:created xsi:type="dcterms:W3CDTF">2024-05-29T08:04:51Z</dcterms:created>
  <dcterms:modified xsi:type="dcterms:W3CDTF">2026-04-28T19:09:34Z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0x010100A29F8140DA114B43B5CFDA271649B70B</vt:lpwstr>
  </property>
  <property fmtid="{D5CDD505-2E9C-101B-9397-08002B2CF9AE}" pid="3" name="MediaServiceImageTags">
    <vt:lpwstr/>
  </property>
</Properties>
</file>